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81" r:id="rId2"/>
  </p:sldMasterIdLst>
  <p:notesMasterIdLst>
    <p:notesMasterId r:id="rId234"/>
  </p:notesMasterIdLst>
  <p:sldIdLst>
    <p:sldId id="256" r:id="rId3"/>
    <p:sldId id="258" r:id="rId4"/>
    <p:sldId id="611" r:id="rId5"/>
    <p:sldId id="270" r:id="rId6"/>
    <p:sldId id="271" r:id="rId7"/>
    <p:sldId id="273" r:id="rId8"/>
    <p:sldId id="274" r:id="rId9"/>
    <p:sldId id="276" r:id="rId10"/>
    <p:sldId id="277" r:id="rId11"/>
    <p:sldId id="278" r:id="rId12"/>
    <p:sldId id="279" r:id="rId13"/>
    <p:sldId id="280" r:id="rId14"/>
    <p:sldId id="281" r:id="rId15"/>
    <p:sldId id="282" r:id="rId16"/>
    <p:sldId id="285" r:id="rId17"/>
    <p:sldId id="284" r:id="rId18"/>
    <p:sldId id="286" r:id="rId19"/>
    <p:sldId id="324" r:id="rId20"/>
    <p:sldId id="288" r:id="rId21"/>
    <p:sldId id="289" r:id="rId22"/>
    <p:sldId id="325" r:id="rId23"/>
    <p:sldId id="290" r:id="rId24"/>
    <p:sldId id="326" r:id="rId25"/>
    <p:sldId id="291" r:id="rId26"/>
    <p:sldId id="292" r:id="rId27"/>
    <p:sldId id="327" r:id="rId28"/>
    <p:sldId id="328" r:id="rId29"/>
    <p:sldId id="293" r:id="rId30"/>
    <p:sldId id="294" r:id="rId31"/>
    <p:sldId id="295" r:id="rId32"/>
    <p:sldId id="329" r:id="rId33"/>
    <p:sldId id="330" r:id="rId34"/>
    <p:sldId id="296" r:id="rId35"/>
    <p:sldId id="297" r:id="rId36"/>
    <p:sldId id="298" r:id="rId37"/>
    <p:sldId id="299" r:id="rId38"/>
    <p:sldId id="331" r:id="rId39"/>
    <p:sldId id="300" r:id="rId40"/>
    <p:sldId id="333" r:id="rId41"/>
    <p:sldId id="375" r:id="rId42"/>
    <p:sldId id="334" r:id="rId43"/>
    <p:sldId id="366" r:id="rId44"/>
    <p:sldId id="335" r:id="rId45"/>
    <p:sldId id="367" r:id="rId46"/>
    <p:sldId id="336" r:id="rId47"/>
    <p:sldId id="337" r:id="rId48"/>
    <p:sldId id="368" r:id="rId49"/>
    <p:sldId id="596" r:id="rId50"/>
    <p:sldId id="369" r:id="rId51"/>
    <p:sldId id="338" r:id="rId52"/>
    <p:sldId id="370" r:id="rId53"/>
    <p:sldId id="371" r:id="rId54"/>
    <p:sldId id="372" r:id="rId55"/>
    <p:sldId id="374" r:id="rId56"/>
    <p:sldId id="339" r:id="rId57"/>
    <p:sldId id="340" r:id="rId58"/>
    <p:sldId id="341" r:id="rId59"/>
    <p:sldId id="379" r:id="rId60"/>
    <p:sldId id="342" r:id="rId61"/>
    <p:sldId id="380" r:id="rId62"/>
    <p:sldId id="376" r:id="rId63"/>
    <p:sldId id="381" r:id="rId64"/>
    <p:sldId id="377" r:id="rId65"/>
    <p:sldId id="378" r:id="rId66"/>
    <p:sldId id="382" r:id="rId67"/>
    <p:sldId id="388" r:id="rId68"/>
    <p:sldId id="383" r:id="rId69"/>
    <p:sldId id="389" r:id="rId70"/>
    <p:sldId id="390" r:id="rId71"/>
    <p:sldId id="384" r:id="rId72"/>
    <p:sldId id="385" r:id="rId73"/>
    <p:sldId id="386" r:id="rId74"/>
    <p:sldId id="391" r:id="rId75"/>
    <p:sldId id="392" r:id="rId76"/>
    <p:sldId id="393" r:id="rId77"/>
    <p:sldId id="394" r:id="rId78"/>
    <p:sldId id="395" r:id="rId79"/>
    <p:sldId id="396" r:id="rId80"/>
    <p:sldId id="397" r:id="rId81"/>
    <p:sldId id="398" r:id="rId82"/>
    <p:sldId id="399" r:id="rId83"/>
    <p:sldId id="400" r:id="rId84"/>
    <p:sldId id="401" r:id="rId85"/>
    <p:sldId id="402" r:id="rId86"/>
    <p:sldId id="403" r:id="rId87"/>
    <p:sldId id="404" r:id="rId88"/>
    <p:sldId id="405" r:id="rId89"/>
    <p:sldId id="387" r:id="rId90"/>
    <p:sldId id="406" r:id="rId91"/>
    <p:sldId id="408" r:id="rId92"/>
    <p:sldId id="409" r:id="rId93"/>
    <p:sldId id="410" r:id="rId94"/>
    <p:sldId id="411" r:id="rId95"/>
    <p:sldId id="412" r:id="rId96"/>
    <p:sldId id="413" r:id="rId97"/>
    <p:sldId id="414" r:id="rId98"/>
    <p:sldId id="415" r:id="rId99"/>
    <p:sldId id="416" r:id="rId100"/>
    <p:sldId id="435" r:id="rId101"/>
    <p:sldId id="420" r:id="rId102"/>
    <p:sldId id="421" r:id="rId103"/>
    <p:sldId id="422" r:id="rId104"/>
    <p:sldId id="423" r:id="rId105"/>
    <p:sldId id="432" r:id="rId106"/>
    <p:sldId id="433" r:id="rId107"/>
    <p:sldId id="436" r:id="rId108"/>
    <p:sldId id="437" r:id="rId109"/>
    <p:sldId id="424" r:id="rId110"/>
    <p:sldId id="438" r:id="rId111"/>
    <p:sldId id="439" r:id="rId112"/>
    <p:sldId id="440" r:id="rId113"/>
    <p:sldId id="441" r:id="rId114"/>
    <p:sldId id="442" r:id="rId115"/>
    <p:sldId id="443" r:id="rId116"/>
    <p:sldId id="425" r:id="rId117"/>
    <p:sldId id="444" r:id="rId118"/>
    <p:sldId id="426" r:id="rId119"/>
    <p:sldId id="427" r:id="rId120"/>
    <p:sldId id="445" r:id="rId121"/>
    <p:sldId id="428" r:id="rId122"/>
    <p:sldId id="407" r:id="rId123"/>
    <p:sldId id="446" r:id="rId124"/>
    <p:sldId id="447" r:id="rId125"/>
    <p:sldId id="448" r:id="rId126"/>
    <p:sldId id="449" r:id="rId127"/>
    <p:sldId id="450" r:id="rId128"/>
    <p:sldId id="451" r:id="rId129"/>
    <p:sldId id="453" r:id="rId130"/>
    <p:sldId id="452" r:id="rId131"/>
    <p:sldId id="454" r:id="rId132"/>
    <p:sldId id="455" r:id="rId133"/>
    <p:sldId id="343" r:id="rId134"/>
    <p:sldId id="344" r:id="rId135"/>
    <p:sldId id="522" r:id="rId136"/>
    <p:sldId id="523" r:id="rId137"/>
    <p:sldId id="345" r:id="rId138"/>
    <p:sldId id="524" r:id="rId139"/>
    <p:sldId id="346" r:id="rId140"/>
    <p:sldId id="525" r:id="rId141"/>
    <p:sldId id="526" r:id="rId142"/>
    <p:sldId id="614" r:id="rId143"/>
    <p:sldId id="617" r:id="rId144"/>
    <p:sldId id="619" r:id="rId145"/>
    <p:sldId id="620" r:id="rId146"/>
    <p:sldId id="621" r:id="rId147"/>
    <p:sldId id="622" r:id="rId148"/>
    <p:sldId id="626" r:id="rId149"/>
    <p:sldId id="627" r:id="rId150"/>
    <p:sldId id="628" r:id="rId151"/>
    <p:sldId id="629" r:id="rId152"/>
    <p:sldId id="631" r:id="rId153"/>
    <p:sldId id="347" r:id="rId154"/>
    <p:sldId id="348" r:id="rId155"/>
    <p:sldId id="527" r:id="rId156"/>
    <p:sldId id="528" r:id="rId157"/>
    <p:sldId id="349" r:id="rId158"/>
    <p:sldId id="350" r:id="rId159"/>
    <p:sldId id="521" r:id="rId160"/>
    <p:sldId id="529" r:id="rId161"/>
    <p:sldId id="351" r:id="rId162"/>
    <p:sldId id="531" r:id="rId163"/>
    <p:sldId id="530" r:id="rId164"/>
    <p:sldId id="532" r:id="rId165"/>
    <p:sldId id="533" r:id="rId166"/>
    <p:sldId id="353" r:id="rId167"/>
    <p:sldId id="534" r:id="rId168"/>
    <p:sldId id="354" r:id="rId169"/>
    <p:sldId id="535" r:id="rId170"/>
    <p:sldId id="355" r:id="rId171"/>
    <p:sldId id="356" r:id="rId172"/>
    <p:sldId id="465" r:id="rId173"/>
    <p:sldId id="536" r:id="rId174"/>
    <p:sldId id="466" r:id="rId175"/>
    <p:sldId id="537" r:id="rId176"/>
    <p:sldId id="357" r:id="rId177"/>
    <p:sldId id="538" r:id="rId178"/>
    <p:sldId id="539" r:id="rId179"/>
    <p:sldId id="540" r:id="rId180"/>
    <p:sldId id="541" r:id="rId181"/>
    <p:sldId id="463" r:id="rId182"/>
    <p:sldId id="542" r:id="rId183"/>
    <p:sldId id="358" r:id="rId184"/>
    <p:sldId id="543" r:id="rId185"/>
    <p:sldId id="359" r:id="rId186"/>
    <p:sldId id="360" r:id="rId187"/>
    <p:sldId id="361" r:id="rId188"/>
    <p:sldId id="544" r:id="rId189"/>
    <p:sldId id="467" r:id="rId190"/>
    <p:sldId id="468" r:id="rId191"/>
    <p:sldId id="558" r:id="rId192"/>
    <p:sldId id="559" r:id="rId193"/>
    <p:sldId id="562" r:id="rId194"/>
    <p:sldId id="577" r:id="rId195"/>
    <p:sldId id="578" r:id="rId196"/>
    <p:sldId id="576" r:id="rId197"/>
    <p:sldId id="569" r:id="rId198"/>
    <p:sldId id="570" r:id="rId199"/>
    <p:sldId id="575" r:id="rId200"/>
    <p:sldId id="571" r:id="rId201"/>
    <p:sldId id="572" r:id="rId202"/>
    <p:sldId id="573" r:id="rId203"/>
    <p:sldId id="579" r:id="rId204"/>
    <p:sldId id="580" r:id="rId205"/>
    <p:sldId id="545" r:id="rId206"/>
    <p:sldId id="581" r:id="rId207"/>
    <p:sldId id="546" r:id="rId208"/>
    <p:sldId id="582" r:id="rId209"/>
    <p:sldId id="547" r:id="rId210"/>
    <p:sldId id="548" r:id="rId211"/>
    <p:sldId id="549" r:id="rId212"/>
    <p:sldId id="583" r:id="rId213"/>
    <p:sldId id="550" r:id="rId214"/>
    <p:sldId id="584" r:id="rId215"/>
    <p:sldId id="551" r:id="rId216"/>
    <p:sldId id="552" r:id="rId217"/>
    <p:sldId id="553" r:id="rId218"/>
    <p:sldId id="554" r:id="rId219"/>
    <p:sldId id="555" r:id="rId220"/>
    <p:sldId id="592" r:id="rId221"/>
    <p:sldId id="598" r:id="rId222"/>
    <p:sldId id="599" r:id="rId223"/>
    <p:sldId id="600" r:id="rId224"/>
    <p:sldId id="601" r:id="rId225"/>
    <p:sldId id="604" r:id="rId226"/>
    <p:sldId id="610" r:id="rId227"/>
    <p:sldId id="609" r:id="rId228"/>
    <p:sldId id="606" r:id="rId229"/>
    <p:sldId id="607" r:id="rId230"/>
    <p:sldId id="590" r:id="rId231"/>
    <p:sldId id="591" r:id="rId232"/>
    <p:sldId id="257" r:id="rId2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3" d="100"/>
          <a:sy n="83" d="100"/>
        </p:scale>
        <p:origin x="-150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slide" Target="slides/slide136.xml"/><Relationship Id="rId159" Type="http://schemas.openxmlformats.org/officeDocument/2006/relationships/slide" Target="slides/slide157.xml"/><Relationship Id="rId170" Type="http://schemas.openxmlformats.org/officeDocument/2006/relationships/slide" Target="slides/slide168.xml"/><Relationship Id="rId191" Type="http://schemas.openxmlformats.org/officeDocument/2006/relationships/slide" Target="slides/slide189.xml"/><Relationship Id="rId205" Type="http://schemas.openxmlformats.org/officeDocument/2006/relationships/slide" Target="slides/slide203.xml"/><Relationship Id="rId226" Type="http://schemas.openxmlformats.org/officeDocument/2006/relationships/slide" Target="slides/slide22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53" Type="http://schemas.openxmlformats.org/officeDocument/2006/relationships/slide" Target="slides/slide51.xml"/><Relationship Id="rId74" Type="http://schemas.openxmlformats.org/officeDocument/2006/relationships/slide" Target="slides/slide72.xml"/><Relationship Id="rId128" Type="http://schemas.openxmlformats.org/officeDocument/2006/relationships/slide" Target="slides/slide126.xml"/><Relationship Id="rId149" Type="http://schemas.openxmlformats.org/officeDocument/2006/relationships/slide" Target="slides/slide147.xml"/><Relationship Id="rId5" Type="http://schemas.openxmlformats.org/officeDocument/2006/relationships/slide" Target="slides/slide3.xml"/><Relationship Id="rId95" Type="http://schemas.openxmlformats.org/officeDocument/2006/relationships/slide" Target="slides/slide93.xml"/><Relationship Id="rId160" Type="http://schemas.openxmlformats.org/officeDocument/2006/relationships/slide" Target="slides/slide158.xml"/><Relationship Id="rId181" Type="http://schemas.openxmlformats.org/officeDocument/2006/relationships/slide" Target="slides/slide179.xml"/><Relationship Id="rId216" Type="http://schemas.openxmlformats.org/officeDocument/2006/relationships/slide" Target="slides/slide214.xml"/><Relationship Id="rId237" Type="http://schemas.openxmlformats.org/officeDocument/2006/relationships/theme" Target="theme/theme1.xml"/><Relationship Id="rId22" Type="http://schemas.openxmlformats.org/officeDocument/2006/relationships/slide" Target="slides/slide20.xml"/><Relationship Id="rId43" Type="http://schemas.openxmlformats.org/officeDocument/2006/relationships/slide" Target="slides/slide41.xml"/><Relationship Id="rId64" Type="http://schemas.openxmlformats.org/officeDocument/2006/relationships/slide" Target="slides/slide62.xml"/><Relationship Id="rId118" Type="http://schemas.openxmlformats.org/officeDocument/2006/relationships/slide" Target="slides/slide116.xml"/><Relationship Id="rId139" Type="http://schemas.openxmlformats.org/officeDocument/2006/relationships/slide" Target="slides/slide137.xml"/><Relationship Id="rId80" Type="http://schemas.openxmlformats.org/officeDocument/2006/relationships/slide" Target="slides/slide78.xml"/><Relationship Id="rId85" Type="http://schemas.openxmlformats.org/officeDocument/2006/relationships/slide" Target="slides/slide83.xml"/><Relationship Id="rId150" Type="http://schemas.openxmlformats.org/officeDocument/2006/relationships/slide" Target="slides/slide148.xml"/><Relationship Id="rId155" Type="http://schemas.openxmlformats.org/officeDocument/2006/relationships/slide" Target="slides/slide153.xml"/><Relationship Id="rId171" Type="http://schemas.openxmlformats.org/officeDocument/2006/relationships/slide" Target="slides/slide169.xml"/><Relationship Id="rId176" Type="http://schemas.openxmlformats.org/officeDocument/2006/relationships/slide" Target="slides/slide174.xml"/><Relationship Id="rId192" Type="http://schemas.openxmlformats.org/officeDocument/2006/relationships/slide" Target="slides/slide190.xml"/><Relationship Id="rId197" Type="http://schemas.openxmlformats.org/officeDocument/2006/relationships/slide" Target="slides/slide195.xml"/><Relationship Id="rId206" Type="http://schemas.openxmlformats.org/officeDocument/2006/relationships/slide" Target="slides/slide204.xml"/><Relationship Id="rId227" Type="http://schemas.openxmlformats.org/officeDocument/2006/relationships/slide" Target="slides/slide225.xml"/><Relationship Id="rId201" Type="http://schemas.openxmlformats.org/officeDocument/2006/relationships/slide" Target="slides/slide199.xml"/><Relationship Id="rId222" Type="http://schemas.openxmlformats.org/officeDocument/2006/relationships/slide" Target="slides/slide220.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40" Type="http://schemas.openxmlformats.org/officeDocument/2006/relationships/slide" Target="slides/slide138.xml"/><Relationship Id="rId145" Type="http://schemas.openxmlformats.org/officeDocument/2006/relationships/slide" Target="slides/slide143.xml"/><Relationship Id="rId161" Type="http://schemas.openxmlformats.org/officeDocument/2006/relationships/slide" Target="slides/slide159.xml"/><Relationship Id="rId166" Type="http://schemas.openxmlformats.org/officeDocument/2006/relationships/slide" Target="slides/slide164.xml"/><Relationship Id="rId182" Type="http://schemas.openxmlformats.org/officeDocument/2006/relationships/slide" Target="slides/slide180.xml"/><Relationship Id="rId187" Type="http://schemas.openxmlformats.org/officeDocument/2006/relationships/slide" Target="slides/slide185.xml"/><Relationship Id="rId217" Type="http://schemas.openxmlformats.org/officeDocument/2006/relationships/slide" Target="slides/slide215.xml"/><Relationship Id="rId1" Type="http://schemas.openxmlformats.org/officeDocument/2006/relationships/slideMaster" Target="slideMasters/slideMaster1.xml"/><Relationship Id="rId6" Type="http://schemas.openxmlformats.org/officeDocument/2006/relationships/slide" Target="slides/slide4.xml"/><Relationship Id="rId212" Type="http://schemas.openxmlformats.org/officeDocument/2006/relationships/slide" Target="slides/slide210.xml"/><Relationship Id="rId233" Type="http://schemas.openxmlformats.org/officeDocument/2006/relationships/slide" Target="slides/slide231.xml"/><Relationship Id="rId238" Type="http://schemas.openxmlformats.org/officeDocument/2006/relationships/tableStyles" Target="tableStyles.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130" Type="http://schemas.openxmlformats.org/officeDocument/2006/relationships/slide" Target="slides/slide128.xml"/><Relationship Id="rId135" Type="http://schemas.openxmlformats.org/officeDocument/2006/relationships/slide" Target="slides/slide133.xml"/><Relationship Id="rId151" Type="http://schemas.openxmlformats.org/officeDocument/2006/relationships/slide" Target="slides/slide149.xml"/><Relationship Id="rId156" Type="http://schemas.openxmlformats.org/officeDocument/2006/relationships/slide" Target="slides/slide154.xml"/><Relationship Id="rId177" Type="http://schemas.openxmlformats.org/officeDocument/2006/relationships/slide" Target="slides/slide175.xml"/><Relationship Id="rId198" Type="http://schemas.openxmlformats.org/officeDocument/2006/relationships/slide" Target="slides/slide196.xml"/><Relationship Id="rId172" Type="http://schemas.openxmlformats.org/officeDocument/2006/relationships/slide" Target="slides/slide170.xml"/><Relationship Id="rId193" Type="http://schemas.openxmlformats.org/officeDocument/2006/relationships/slide" Target="slides/slide191.xml"/><Relationship Id="rId202" Type="http://schemas.openxmlformats.org/officeDocument/2006/relationships/slide" Target="slides/slide200.xml"/><Relationship Id="rId207" Type="http://schemas.openxmlformats.org/officeDocument/2006/relationships/slide" Target="slides/slide205.xml"/><Relationship Id="rId223" Type="http://schemas.openxmlformats.org/officeDocument/2006/relationships/slide" Target="slides/slide221.xml"/><Relationship Id="rId228" Type="http://schemas.openxmlformats.org/officeDocument/2006/relationships/slide" Target="slides/slide226.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167" Type="http://schemas.openxmlformats.org/officeDocument/2006/relationships/slide" Target="slides/slide165.xml"/><Relationship Id="rId188" Type="http://schemas.openxmlformats.org/officeDocument/2006/relationships/slide" Target="slides/slide186.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162" Type="http://schemas.openxmlformats.org/officeDocument/2006/relationships/slide" Target="slides/slide160.xml"/><Relationship Id="rId183" Type="http://schemas.openxmlformats.org/officeDocument/2006/relationships/slide" Target="slides/slide181.xml"/><Relationship Id="rId213" Type="http://schemas.openxmlformats.org/officeDocument/2006/relationships/slide" Target="slides/slide211.xml"/><Relationship Id="rId218" Type="http://schemas.openxmlformats.org/officeDocument/2006/relationships/slide" Target="slides/slide216.xml"/><Relationship Id="rId234" Type="http://schemas.openxmlformats.org/officeDocument/2006/relationships/notesMaster" Target="notesMasters/notesMaster1.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slide" Target="slides/slide155.xml"/><Relationship Id="rId178" Type="http://schemas.openxmlformats.org/officeDocument/2006/relationships/slide" Target="slides/slide176.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73" Type="http://schemas.openxmlformats.org/officeDocument/2006/relationships/slide" Target="slides/slide171.xml"/><Relationship Id="rId194" Type="http://schemas.openxmlformats.org/officeDocument/2006/relationships/slide" Target="slides/slide192.xml"/><Relationship Id="rId199" Type="http://schemas.openxmlformats.org/officeDocument/2006/relationships/slide" Target="slides/slide197.xml"/><Relationship Id="rId203" Type="http://schemas.openxmlformats.org/officeDocument/2006/relationships/slide" Target="slides/slide201.xml"/><Relationship Id="rId208" Type="http://schemas.openxmlformats.org/officeDocument/2006/relationships/slide" Target="slides/slide206.xml"/><Relationship Id="rId229" Type="http://schemas.openxmlformats.org/officeDocument/2006/relationships/slide" Target="slides/slide227.xml"/><Relationship Id="rId19" Type="http://schemas.openxmlformats.org/officeDocument/2006/relationships/slide" Target="slides/slide17.xml"/><Relationship Id="rId224" Type="http://schemas.openxmlformats.org/officeDocument/2006/relationships/slide" Target="slides/slide222.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slide" Target="slides/slide166.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slide" Target="slides/slide161.xml"/><Relationship Id="rId184" Type="http://schemas.openxmlformats.org/officeDocument/2006/relationships/slide" Target="slides/slide182.xml"/><Relationship Id="rId189" Type="http://schemas.openxmlformats.org/officeDocument/2006/relationships/slide" Target="slides/slide187.xml"/><Relationship Id="rId219" Type="http://schemas.openxmlformats.org/officeDocument/2006/relationships/slide" Target="slides/slide217.xml"/><Relationship Id="rId3" Type="http://schemas.openxmlformats.org/officeDocument/2006/relationships/slide" Target="slides/slide1.xml"/><Relationship Id="rId214" Type="http://schemas.openxmlformats.org/officeDocument/2006/relationships/slide" Target="slides/slide212.xml"/><Relationship Id="rId230" Type="http://schemas.openxmlformats.org/officeDocument/2006/relationships/slide" Target="slides/slide228.xml"/><Relationship Id="rId235" Type="http://schemas.openxmlformats.org/officeDocument/2006/relationships/presProps" Target="presProps.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 Id="rId174" Type="http://schemas.openxmlformats.org/officeDocument/2006/relationships/slide" Target="slides/slide172.xml"/><Relationship Id="rId179" Type="http://schemas.openxmlformats.org/officeDocument/2006/relationships/slide" Target="slides/slide177.xml"/><Relationship Id="rId195" Type="http://schemas.openxmlformats.org/officeDocument/2006/relationships/slide" Target="slides/slide193.xml"/><Relationship Id="rId209" Type="http://schemas.openxmlformats.org/officeDocument/2006/relationships/slide" Target="slides/slide207.xml"/><Relationship Id="rId190" Type="http://schemas.openxmlformats.org/officeDocument/2006/relationships/slide" Target="slides/slide188.xml"/><Relationship Id="rId204" Type="http://schemas.openxmlformats.org/officeDocument/2006/relationships/slide" Target="slides/slide202.xml"/><Relationship Id="rId220" Type="http://schemas.openxmlformats.org/officeDocument/2006/relationships/slide" Target="slides/slide218.xml"/><Relationship Id="rId225" Type="http://schemas.openxmlformats.org/officeDocument/2006/relationships/slide" Target="slides/slide223.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slide" Target="slides/slide141.xml"/><Relationship Id="rId148" Type="http://schemas.openxmlformats.org/officeDocument/2006/relationships/slide" Target="slides/slide146.xml"/><Relationship Id="rId164" Type="http://schemas.openxmlformats.org/officeDocument/2006/relationships/slide" Target="slides/slide162.xml"/><Relationship Id="rId169" Type="http://schemas.openxmlformats.org/officeDocument/2006/relationships/slide" Target="slides/slide167.xml"/><Relationship Id="rId185" Type="http://schemas.openxmlformats.org/officeDocument/2006/relationships/slide" Target="slides/slide183.xml"/><Relationship Id="rId4" Type="http://schemas.openxmlformats.org/officeDocument/2006/relationships/slide" Target="slides/slide2.xml"/><Relationship Id="rId9" Type="http://schemas.openxmlformats.org/officeDocument/2006/relationships/slide" Target="slides/slide7.xml"/><Relationship Id="rId180" Type="http://schemas.openxmlformats.org/officeDocument/2006/relationships/slide" Target="slides/slide178.xml"/><Relationship Id="rId210" Type="http://schemas.openxmlformats.org/officeDocument/2006/relationships/slide" Target="slides/slide208.xml"/><Relationship Id="rId215" Type="http://schemas.openxmlformats.org/officeDocument/2006/relationships/slide" Target="slides/slide213.xml"/><Relationship Id="rId236" Type="http://schemas.openxmlformats.org/officeDocument/2006/relationships/viewProps" Target="viewProps.xml"/><Relationship Id="rId26" Type="http://schemas.openxmlformats.org/officeDocument/2006/relationships/slide" Target="slides/slide24.xml"/><Relationship Id="rId231" Type="http://schemas.openxmlformats.org/officeDocument/2006/relationships/slide" Target="slides/slide229.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54" Type="http://schemas.openxmlformats.org/officeDocument/2006/relationships/slide" Target="slides/slide152.xml"/><Relationship Id="rId175" Type="http://schemas.openxmlformats.org/officeDocument/2006/relationships/slide" Target="slides/slide173.xml"/><Relationship Id="rId196" Type="http://schemas.openxmlformats.org/officeDocument/2006/relationships/slide" Target="slides/slide194.xml"/><Relationship Id="rId200" Type="http://schemas.openxmlformats.org/officeDocument/2006/relationships/slide" Target="slides/slide198.xml"/><Relationship Id="rId16" Type="http://schemas.openxmlformats.org/officeDocument/2006/relationships/slide" Target="slides/slide14.xml"/><Relationship Id="rId221" Type="http://schemas.openxmlformats.org/officeDocument/2006/relationships/slide" Target="slides/slide219.xml"/><Relationship Id="rId37" Type="http://schemas.openxmlformats.org/officeDocument/2006/relationships/slide" Target="slides/slide35.xml"/><Relationship Id="rId58" Type="http://schemas.openxmlformats.org/officeDocument/2006/relationships/slide" Target="slides/slide56.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44" Type="http://schemas.openxmlformats.org/officeDocument/2006/relationships/slide" Target="slides/slide142.xml"/><Relationship Id="rId90" Type="http://schemas.openxmlformats.org/officeDocument/2006/relationships/slide" Target="slides/slide88.xml"/><Relationship Id="rId165" Type="http://schemas.openxmlformats.org/officeDocument/2006/relationships/slide" Target="slides/slide163.xml"/><Relationship Id="rId186" Type="http://schemas.openxmlformats.org/officeDocument/2006/relationships/slide" Target="slides/slide184.xml"/><Relationship Id="rId211" Type="http://schemas.openxmlformats.org/officeDocument/2006/relationships/slide" Target="slides/slide209.xml"/><Relationship Id="rId232" Type="http://schemas.openxmlformats.org/officeDocument/2006/relationships/slide" Target="slides/slide230.xml"/><Relationship Id="rId27" Type="http://schemas.openxmlformats.org/officeDocument/2006/relationships/slide" Target="slides/slide25.xml"/><Relationship Id="rId48" Type="http://schemas.openxmlformats.org/officeDocument/2006/relationships/slide" Target="slides/slide46.xml"/><Relationship Id="rId69" Type="http://schemas.openxmlformats.org/officeDocument/2006/relationships/slide" Target="slides/slide67.xml"/><Relationship Id="rId113" Type="http://schemas.openxmlformats.org/officeDocument/2006/relationships/slide" Target="slides/slide111.xml"/><Relationship Id="rId134" Type="http://schemas.openxmlformats.org/officeDocument/2006/relationships/slide" Target="slides/slide132.xml"/></Relationships>
</file>

<file path=ppt/charts/_rels/chart1.xml.rels><?xml version="1.0" encoding="UTF-8" standalone="yes"?>
<Relationships xmlns="http://schemas.openxmlformats.org/package/2006/relationships"><Relationship Id="rId1" Type="http://schemas.openxmlformats.org/officeDocument/2006/relationships/oleObject" Target="Classeur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4625240594925635"/>
          <c:y val="7.4548702245552628E-2"/>
          <c:w val="0.58633027121609804"/>
          <c:h val="0.8326195683872849"/>
        </c:manualLayout>
      </c:layout>
      <c:scatterChart>
        <c:scatterStyle val="smoothMarker"/>
        <c:varyColors val="0"/>
        <c:ser>
          <c:idx val="1"/>
          <c:order val="0"/>
          <c:tx>
            <c:strRef>
              <c:f>Feuil1!$D$1</c:f>
              <c:strCache>
                <c:ptCount val="1"/>
                <c:pt idx="0">
                  <c:v>Conductance</c:v>
                </c:pt>
              </c:strCache>
            </c:strRef>
          </c:tx>
          <c:spPr>
            <a:ln>
              <a:solidFill>
                <a:srgbClr val="FF0000"/>
              </a:solidFill>
            </a:ln>
          </c:spPr>
          <c:marker>
            <c:symbol val="none"/>
          </c:marker>
          <c:xVal>
            <c:numRef>
              <c:f>Feuil1!$B$2:$B$12</c:f>
              <c:numCache>
                <c:formatCode>General</c:formatCode>
                <c:ptCount val="11"/>
                <c:pt idx="0">
                  <c:v>1</c:v>
                </c:pt>
                <c:pt idx="1">
                  <c:v>2</c:v>
                </c:pt>
                <c:pt idx="2">
                  <c:v>3</c:v>
                </c:pt>
                <c:pt idx="3">
                  <c:v>4</c:v>
                </c:pt>
                <c:pt idx="4">
                  <c:v>4.5</c:v>
                </c:pt>
                <c:pt idx="5">
                  <c:v>5</c:v>
                </c:pt>
                <c:pt idx="6">
                  <c:v>10</c:v>
                </c:pt>
                <c:pt idx="7">
                  <c:v>15</c:v>
                </c:pt>
                <c:pt idx="8">
                  <c:v>20</c:v>
                </c:pt>
                <c:pt idx="9">
                  <c:v>25</c:v>
                </c:pt>
                <c:pt idx="10">
                  <c:v>30</c:v>
                </c:pt>
              </c:numCache>
            </c:numRef>
          </c:xVal>
          <c:yVal>
            <c:numRef>
              <c:f>Feuil1!$D$2:$D$12</c:f>
              <c:numCache>
                <c:formatCode>0.00</c:formatCode>
                <c:ptCount val="11"/>
                <c:pt idx="0">
                  <c:v>471.24</c:v>
                </c:pt>
                <c:pt idx="1">
                  <c:v>332.64</c:v>
                </c:pt>
                <c:pt idx="2">
                  <c:v>254.46959999999999</c:v>
                </c:pt>
                <c:pt idx="3">
                  <c:v>207.9</c:v>
                </c:pt>
                <c:pt idx="4">
                  <c:v>190.936284</c:v>
                </c:pt>
                <c:pt idx="5">
                  <c:v>176.429484</c:v>
                </c:pt>
                <c:pt idx="6">
                  <c:v>100.71599999999999</c:v>
                </c:pt>
                <c:pt idx="7">
                  <c:v>71.147999999999996</c:v>
                </c:pt>
                <c:pt idx="8">
                  <c:v>54.885600000000004</c:v>
                </c:pt>
                <c:pt idx="9">
                  <c:v>44.765951999999999</c:v>
                </c:pt>
                <c:pt idx="10">
                  <c:v>37.803612000000001</c:v>
                </c:pt>
              </c:numCache>
            </c:numRef>
          </c:yVal>
          <c:smooth val="1"/>
        </c:ser>
        <c:ser>
          <c:idx val="2"/>
          <c:order val="1"/>
          <c:tx>
            <c:strRef>
              <c:f>Feuil1!$E$1</c:f>
              <c:strCache>
                <c:ptCount val="1"/>
                <c:pt idx="0">
                  <c:v>S=250 l/s</c:v>
                </c:pt>
              </c:strCache>
            </c:strRef>
          </c:tx>
          <c:marker>
            <c:symbol val="none"/>
          </c:marker>
          <c:xVal>
            <c:numRef>
              <c:f>Feuil1!$B$2:$B$12</c:f>
              <c:numCache>
                <c:formatCode>General</c:formatCode>
                <c:ptCount val="11"/>
                <c:pt idx="0">
                  <c:v>1</c:v>
                </c:pt>
                <c:pt idx="1">
                  <c:v>2</c:v>
                </c:pt>
                <c:pt idx="2">
                  <c:v>3</c:v>
                </c:pt>
                <c:pt idx="3">
                  <c:v>4</c:v>
                </c:pt>
                <c:pt idx="4">
                  <c:v>4.5</c:v>
                </c:pt>
                <c:pt idx="5">
                  <c:v>5</c:v>
                </c:pt>
                <c:pt idx="6">
                  <c:v>10</c:v>
                </c:pt>
                <c:pt idx="7">
                  <c:v>15</c:v>
                </c:pt>
                <c:pt idx="8">
                  <c:v>20</c:v>
                </c:pt>
                <c:pt idx="9">
                  <c:v>25</c:v>
                </c:pt>
                <c:pt idx="10">
                  <c:v>30</c:v>
                </c:pt>
              </c:numCache>
            </c:numRef>
          </c:xVal>
          <c:yVal>
            <c:numRef>
              <c:f>Feuil1!$E$2:$E$12</c:f>
              <c:numCache>
                <c:formatCode>General</c:formatCode>
                <c:ptCount val="11"/>
                <c:pt idx="0">
                  <c:v>163.34368587432755</c:v>
                </c:pt>
                <c:pt idx="1">
                  <c:v>142.72964437731704</c:v>
                </c:pt>
                <c:pt idx="2">
                  <c:v>126.10749983745302</c:v>
                </c:pt>
                <c:pt idx="3">
                  <c:v>113.50731600786199</c:v>
                </c:pt>
                <c:pt idx="4">
                  <c:v>108.2561647387585</c:v>
                </c:pt>
                <c:pt idx="5">
                  <c:v>103.4341495017263</c:v>
                </c:pt>
                <c:pt idx="6">
                  <c:v>71.793131764732721</c:v>
                </c:pt>
                <c:pt idx="7">
                  <c:v>55.385678877028653</c:v>
                </c:pt>
                <c:pt idx="8">
                  <c:v>45.005077314245085</c:v>
                </c:pt>
                <c:pt idx="9">
                  <c:v>37.96737012557</c:v>
                </c:pt>
                <c:pt idx="10">
                  <c:v>32.838027759012284</c:v>
                </c:pt>
              </c:numCache>
            </c:numRef>
          </c:yVal>
          <c:smooth val="1"/>
        </c:ser>
        <c:ser>
          <c:idx val="0"/>
          <c:order val="2"/>
          <c:tx>
            <c:strRef>
              <c:f>Feuil1!$F$1</c:f>
              <c:strCache>
                <c:ptCount val="1"/>
                <c:pt idx="0">
                  <c:v>S=1000 l/s</c:v>
                </c:pt>
              </c:strCache>
            </c:strRef>
          </c:tx>
          <c:spPr>
            <a:ln>
              <a:solidFill>
                <a:srgbClr val="00B050"/>
              </a:solidFill>
            </a:ln>
          </c:spPr>
          <c:marker>
            <c:symbol val="none"/>
          </c:marker>
          <c:xVal>
            <c:numRef>
              <c:f>Feuil1!$B$2:$B$12</c:f>
              <c:numCache>
                <c:formatCode>General</c:formatCode>
                <c:ptCount val="11"/>
                <c:pt idx="0">
                  <c:v>1</c:v>
                </c:pt>
                <c:pt idx="1">
                  <c:v>2</c:v>
                </c:pt>
                <c:pt idx="2">
                  <c:v>3</c:v>
                </c:pt>
                <c:pt idx="3">
                  <c:v>4</c:v>
                </c:pt>
                <c:pt idx="4">
                  <c:v>4.5</c:v>
                </c:pt>
                <c:pt idx="5">
                  <c:v>5</c:v>
                </c:pt>
                <c:pt idx="6">
                  <c:v>10</c:v>
                </c:pt>
                <c:pt idx="7">
                  <c:v>15</c:v>
                </c:pt>
                <c:pt idx="8">
                  <c:v>20</c:v>
                </c:pt>
                <c:pt idx="9">
                  <c:v>25</c:v>
                </c:pt>
                <c:pt idx="10">
                  <c:v>30</c:v>
                </c:pt>
              </c:numCache>
            </c:numRef>
          </c:xVal>
          <c:yVal>
            <c:numRef>
              <c:f>Feuil1!$F$2:$F$12</c:f>
              <c:numCache>
                <c:formatCode>General</c:formatCode>
                <c:ptCount val="11"/>
                <c:pt idx="0">
                  <c:v>320.30124248932873</c:v>
                </c:pt>
                <c:pt idx="1">
                  <c:v>249.60979709448915</c:v>
                </c:pt>
                <c:pt idx="2">
                  <c:v>202.85035205317052</c:v>
                </c:pt>
                <c:pt idx="3">
                  <c:v>172.11689709413031</c:v>
                </c:pt>
                <c:pt idx="4">
                  <c:v>160.3245165717027</c:v>
                </c:pt>
                <c:pt idx="5">
                  <c:v>149.97030115236385</c:v>
                </c:pt>
                <c:pt idx="6">
                  <c:v>91.500441530785423</c:v>
                </c:pt>
                <c:pt idx="7">
                  <c:v>66.422193758472218</c:v>
                </c:pt>
                <c:pt idx="8">
                  <c:v>52.029907318859983</c:v>
                </c:pt>
                <c:pt idx="9">
                  <c:v>42.847828180373163</c:v>
                </c:pt>
                <c:pt idx="10">
                  <c:v>36.426556588242057</c:v>
                </c:pt>
              </c:numCache>
            </c:numRef>
          </c:yVal>
          <c:smooth val="1"/>
        </c:ser>
        <c:dLbls>
          <c:showLegendKey val="0"/>
          <c:showVal val="0"/>
          <c:showCatName val="0"/>
          <c:showSerName val="0"/>
          <c:showPercent val="0"/>
          <c:showBubbleSize val="0"/>
        </c:dLbls>
        <c:axId val="147014784"/>
        <c:axId val="142921728"/>
      </c:scatterChart>
      <c:valAx>
        <c:axId val="147014784"/>
        <c:scaling>
          <c:orientation val="minMax"/>
          <c:max val="30"/>
        </c:scaling>
        <c:delete val="0"/>
        <c:axPos val="b"/>
        <c:majorGridlines/>
        <c:minorGridlines/>
        <c:numFmt formatCode="General" sourceLinked="1"/>
        <c:majorTickMark val="out"/>
        <c:minorTickMark val="in"/>
        <c:tickLblPos val="nextTo"/>
        <c:crossAx val="142921728"/>
        <c:crosses val="autoZero"/>
        <c:crossBetween val="midCat"/>
      </c:valAx>
      <c:valAx>
        <c:axId val="142921728"/>
        <c:scaling>
          <c:orientation val="minMax"/>
          <c:max val="500"/>
          <c:min val="0"/>
        </c:scaling>
        <c:delete val="0"/>
        <c:axPos val="l"/>
        <c:majorGridlines/>
        <c:numFmt formatCode="0.00" sourceLinked="1"/>
        <c:majorTickMark val="out"/>
        <c:minorTickMark val="out"/>
        <c:tickLblPos val="nextTo"/>
        <c:crossAx val="147014784"/>
        <c:crosses val="autoZero"/>
        <c:crossBetween val="midCat"/>
        <c:majorUnit val="100"/>
      </c:valAx>
    </c:plotArea>
    <c:legend>
      <c:legendPos val="r"/>
      <c:legendEntry>
        <c:idx val="0"/>
        <c:txPr>
          <a:bodyPr/>
          <a:lstStyle/>
          <a:p>
            <a:pPr>
              <a:defRPr sz="1400">
                <a:solidFill>
                  <a:schemeClr val="dk1"/>
                </a:solidFill>
                <a:latin typeface="+mn-lt"/>
                <a:ea typeface="+mn-ea"/>
                <a:cs typeface="+mn-cs"/>
              </a:defRPr>
            </a:pPr>
            <a:endParaRPr lang="en-US"/>
          </a:p>
        </c:txPr>
      </c:legendEntry>
      <c:legendEntry>
        <c:idx val="1"/>
        <c:txPr>
          <a:bodyPr/>
          <a:lstStyle/>
          <a:p>
            <a:pPr>
              <a:defRPr sz="1400">
                <a:solidFill>
                  <a:schemeClr val="dk1"/>
                </a:solidFill>
                <a:latin typeface="+mn-lt"/>
                <a:ea typeface="+mn-ea"/>
                <a:cs typeface="+mn-cs"/>
              </a:defRPr>
            </a:pPr>
            <a:endParaRPr lang="en-US"/>
          </a:p>
        </c:txPr>
      </c:legendEntry>
      <c:legendEntry>
        <c:idx val="2"/>
        <c:txPr>
          <a:bodyPr/>
          <a:lstStyle/>
          <a:p>
            <a:pPr>
              <a:defRPr sz="1400">
                <a:solidFill>
                  <a:schemeClr val="dk1"/>
                </a:solidFill>
                <a:latin typeface="+mn-lt"/>
                <a:ea typeface="+mn-ea"/>
                <a:cs typeface="+mn-cs"/>
              </a:defRPr>
            </a:pPr>
            <a:endParaRPr lang="en-US"/>
          </a:p>
        </c:txPr>
      </c:legendEntry>
      <c:layout>
        <c:manualLayout>
          <c:xMode val="edge"/>
          <c:yMode val="edge"/>
          <c:x val="0.54722200349956251"/>
          <c:y val="0.12905365995917176"/>
          <c:w val="0.27277843394575679"/>
          <c:h val="0.25115157480314959"/>
        </c:manualLayout>
      </c:layout>
      <c:overlay val="0"/>
      <c:spPr>
        <a:solidFill>
          <a:schemeClr val="lt1"/>
        </a:solidFill>
        <a:ln w="25400" cap="flat" cmpd="sng" algn="ctr">
          <a:solidFill>
            <a:schemeClr val="accent1"/>
          </a:solidFill>
          <a:prstDash val="solid"/>
        </a:ln>
        <a:effectLst/>
      </c:spPr>
      <c:txPr>
        <a:bodyPr/>
        <a:lstStyle/>
        <a:p>
          <a:pPr>
            <a:defRPr>
              <a:solidFill>
                <a:schemeClr val="dk1"/>
              </a:solidFill>
              <a:latin typeface="+mn-lt"/>
              <a:ea typeface="+mn-ea"/>
              <a:cs typeface="+mn-cs"/>
            </a:defRPr>
          </a:pPr>
          <a:endParaRPr lang="en-US"/>
        </a:p>
      </c:txPr>
    </c:legend>
    <c:plotVisOnly val="1"/>
    <c:dispBlanksAs val="span"/>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35.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36.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140.wmf"/><Relationship Id="rId1" Type="http://schemas.openxmlformats.org/officeDocument/2006/relationships/image" Target="../media/image139.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148.wmf"/><Relationship Id="rId1" Type="http://schemas.openxmlformats.org/officeDocument/2006/relationships/image" Target="../media/image147.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151.wmf"/><Relationship Id="rId1" Type="http://schemas.openxmlformats.org/officeDocument/2006/relationships/image" Target="../media/image150.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56.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57.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61.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168.wmf"/><Relationship Id="rId1" Type="http://schemas.openxmlformats.org/officeDocument/2006/relationships/image" Target="../media/image167.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172.wmf"/><Relationship Id="rId2" Type="http://schemas.openxmlformats.org/officeDocument/2006/relationships/image" Target="../media/image171.wmf"/><Relationship Id="rId1" Type="http://schemas.openxmlformats.org/officeDocument/2006/relationships/image" Target="../media/image17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177.wmf"/><Relationship Id="rId2" Type="http://schemas.openxmlformats.org/officeDocument/2006/relationships/image" Target="../media/image176.wmf"/><Relationship Id="rId1" Type="http://schemas.openxmlformats.org/officeDocument/2006/relationships/image" Target="../media/image175.wmf"/><Relationship Id="rId4" Type="http://schemas.openxmlformats.org/officeDocument/2006/relationships/image" Target="../media/image178.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79.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82.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199.wmf"/><Relationship Id="rId2" Type="http://schemas.openxmlformats.org/officeDocument/2006/relationships/image" Target="../media/image198.wmf"/><Relationship Id="rId1" Type="http://schemas.openxmlformats.org/officeDocument/2006/relationships/image" Target="../media/image197.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200.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202.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204.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205.wmf"/></Relationships>
</file>

<file path=ppt/drawings/_rels/vmlDrawing28.vml.rels><?xml version="1.0" encoding="UTF-8" standalone="yes"?>
<Relationships xmlns="http://schemas.openxmlformats.org/package/2006/relationships"><Relationship Id="rId2" Type="http://schemas.openxmlformats.org/officeDocument/2006/relationships/image" Target="../media/image212.wmf"/><Relationship Id="rId1" Type="http://schemas.openxmlformats.org/officeDocument/2006/relationships/image" Target="../media/image211.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21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7.wmf"/></Relationships>
</file>

<file path=ppt/drawings/_rels/vmlDrawing30.vml.rels><?xml version="1.0" encoding="UTF-8" standalone="yes"?>
<Relationships xmlns="http://schemas.openxmlformats.org/package/2006/relationships"><Relationship Id="rId2" Type="http://schemas.openxmlformats.org/officeDocument/2006/relationships/image" Target="../media/image216.wmf"/><Relationship Id="rId1" Type="http://schemas.openxmlformats.org/officeDocument/2006/relationships/image" Target="../media/image215.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261.wmf"/></Relationships>
</file>

<file path=ppt/drawings/_rels/vmlDrawing32.vml.rels><?xml version="1.0" encoding="UTF-8" standalone="yes"?>
<Relationships xmlns="http://schemas.openxmlformats.org/package/2006/relationships"><Relationship Id="rId2" Type="http://schemas.openxmlformats.org/officeDocument/2006/relationships/image" Target="../media/image273.png"/><Relationship Id="rId1" Type="http://schemas.openxmlformats.org/officeDocument/2006/relationships/image" Target="../media/image272.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274.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282.png"/></Relationships>
</file>

<file path=ppt/drawings/_rels/vmlDrawing35.vml.rels><?xml version="1.0" encoding="UTF-8" standalone="yes"?>
<Relationships xmlns="http://schemas.openxmlformats.org/package/2006/relationships"><Relationship Id="rId3" Type="http://schemas.openxmlformats.org/officeDocument/2006/relationships/image" Target="../media/image285.png"/><Relationship Id="rId2" Type="http://schemas.openxmlformats.org/officeDocument/2006/relationships/image" Target="../media/image284.png"/><Relationship Id="rId1" Type="http://schemas.openxmlformats.org/officeDocument/2006/relationships/image" Target="../media/image283.png"/></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289.w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305.w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3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19.wmf"/><Relationship Id="rId2" Type="http://schemas.openxmlformats.org/officeDocument/2006/relationships/image" Target="../media/image118.wmf"/><Relationship Id="rId1" Type="http://schemas.openxmlformats.org/officeDocument/2006/relationships/image" Target="../media/image117.wmf"/><Relationship Id="rId4" Type="http://schemas.openxmlformats.org/officeDocument/2006/relationships/image" Target="../media/image120.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23.wmf"/><Relationship Id="rId2" Type="http://schemas.openxmlformats.org/officeDocument/2006/relationships/image" Target="../media/image122.wmf"/><Relationship Id="rId1" Type="http://schemas.openxmlformats.org/officeDocument/2006/relationships/image" Target="../media/image121.wmf"/><Relationship Id="rId5" Type="http://schemas.openxmlformats.org/officeDocument/2006/relationships/image" Target="../media/image125.wmf"/><Relationship Id="rId4" Type="http://schemas.openxmlformats.org/officeDocument/2006/relationships/image" Target="../media/image124.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28.wmf"/><Relationship Id="rId2" Type="http://schemas.openxmlformats.org/officeDocument/2006/relationships/image" Target="../media/image127.wmf"/><Relationship Id="rId1" Type="http://schemas.openxmlformats.org/officeDocument/2006/relationships/image" Target="../media/image126.wmf"/><Relationship Id="rId4" Type="http://schemas.openxmlformats.org/officeDocument/2006/relationships/image" Target="../media/image129.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31.wmf"/><Relationship Id="rId1" Type="http://schemas.openxmlformats.org/officeDocument/2006/relationships/image" Target="../media/image130.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34.wmf"/><Relationship Id="rId2" Type="http://schemas.openxmlformats.org/officeDocument/2006/relationships/image" Target="../media/image133.wmf"/><Relationship Id="rId1" Type="http://schemas.openxmlformats.org/officeDocument/2006/relationships/image" Target="../media/image13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9F1A7F-0519-4B0B-938F-70F4F940FF50}" type="datetimeFigureOut">
              <a:rPr lang="en-US" smtClean="0"/>
              <a:t>2/10/2014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8D584F-AC84-4E4F-99DC-780CE9AC1437}" type="slidenum">
              <a:rPr lang="en-US" smtClean="0"/>
              <a:t>‹#›</a:t>
            </a:fld>
            <a:endParaRPr lang="en-US"/>
          </a:p>
        </p:txBody>
      </p:sp>
    </p:spTree>
    <p:extLst>
      <p:ext uri="{BB962C8B-B14F-4D97-AF65-F5344CB8AC3E}">
        <p14:creationId xmlns:p14="http://schemas.microsoft.com/office/powerpoint/2010/main" val="274601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20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28D584F-AC84-4E4F-99DC-780CE9AC1437}" type="slidenum">
              <a:rPr lang="en-US" smtClean="0"/>
              <a:t>2</a:t>
            </a:fld>
            <a:endParaRPr lang="en-US"/>
          </a:p>
        </p:txBody>
      </p:sp>
    </p:spTree>
    <p:extLst>
      <p:ext uri="{BB962C8B-B14F-4D97-AF65-F5344CB8AC3E}">
        <p14:creationId xmlns:p14="http://schemas.microsoft.com/office/powerpoint/2010/main" val="41939000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0C3E0B-169C-42C3-948D-8A887217DEF4}" type="slidenum">
              <a:rPr lang="en-US"/>
              <a:pPr/>
              <a:t>98</a:t>
            </a:fld>
            <a:endParaRPr lang="en-US"/>
          </a:p>
        </p:txBody>
      </p:sp>
      <p:sp>
        <p:nvSpPr>
          <p:cNvPr id="368642" name="Rectangle 2"/>
          <p:cNvSpPr>
            <a:spLocks noGrp="1" noRot="1" noChangeAspect="1" noChangeArrowheads="1" noTextEdit="1"/>
          </p:cNvSpPr>
          <p:nvPr>
            <p:ph type="sldImg"/>
          </p:nvPr>
        </p:nvSpPr>
        <p:spPr>
          <a:ln/>
        </p:spPr>
      </p:sp>
      <p:sp>
        <p:nvSpPr>
          <p:cNvPr id="368643"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17CA6A-8515-42F8-AE36-618F11042747}" type="slidenum">
              <a:rPr lang="en-US"/>
              <a:pPr/>
              <a:t>100</a:t>
            </a:fld>
            <a:endParaRPr lang="en-US"/>
          </a:p>
        </p:txBody>
      </p:sp>
      <p:sp>
        <p:nvSpPr>
          <p:cNvPr id="372738" name="Rectangle 2"/>
          <p:cNvSpPr>
            <a:spLocks noGrp="1" noRot="1" noChangeAspect="1" noChangeArrowheads="1" noTextEdit="1"/>
          </p:cNvSpPr>
          <p:nvPr>
            <p:ph type="sldImg"/>
          </p:nvPr>
        </p:nvSpPr>
        <p:spPr>
          <a:ln/>
        </p:spPr>
      </p:sp>
      <p:sp>
        <p:nvSpPr>
          <p:cNvPr id="37273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A39D24-2315-4060-A592-68EF1D70BC0D}" type="slidenum">
              <a:rPr lang="en-US"/>
              <a:pPr/>
              <a:t>101</a:t>
            </a:fld>
            <a:endParaRPr lang="en-US"/>
          </a:p>
        </p:txBody>
      </p:sp>
      <p:sp>
        <p:nvSpPr>
          <p:cNvPr id="373762" name="Rectangle 2"/>
          <p:cNvSpPr>
            <a:spLocks noGrp="1" noRot="1" noChangeAspect="1" noChangeArrowheads="1" noTextEdit="1"/>
          </p:cNvSpPr>
          <p:nvPr>
            <p:ph type="sldImg"/>
          </p:nvPr>
        </p:nvSpPr>
        <p:spPr>
          <a:ln/>
        </p:spPr>
      </p:sp>
      <p:sp>
        <p:nvSpPr>
          <p:cNvPr id="373763" name="Rectangle 3"/>
          <p:cNvSpPr>
            <a:spLocks noGrp="1" noChangeArrowheads="1"/>
          </p:cNvSpPr>
          <p:nvPr>
            <p:ph type="body" idx="1"/>
          </p:nvPr>
        </p:nvSpPr>
        <p:spPr/>
        <p:txBody>
          <a:bodyPr/>
          <a:lstStyle/>
          <a:p>
            <a:endParaRPr lang="fr-F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0FFA10-6F96-4637-9C29-EBD92055F16A}" type="slidenum">
              <a:rPr lang="en-US"/>
              <a:pPr/>
              <a:t>102</a:t>
            </a:fld>
            <a:endParaRPr lang="en-US"/>
          </a:p>
        </p:txBody>
      </p:sp>
      <p:sp>
        <p:nvSpPr>
          <p:cNvPr id="374786" name="Rectangle 2"/>
          <p:cNvSpPr>
            <a:spLocks noGrp="1" noRot="1" noChangeAspect="1" noChangeArrowheads="1" noTextEdit="1"/>
          </p:cNvSpPr>
          <p:nvPr>
            <p:ph type="sldImg"/>
          </p:nvPr>
        </p:nvSpPr>
        <p:spPr>
          <a:ln/>
        </p:spPr>
      </p:sp>
      <p:sp>
        <p:nvSpPr>
          <p:cNvPr id="37478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D18E17-5BCD-48D9-990C-210E81DCD02E}" type="slidenum">
              <a:rPr lang="en-US"/>
              <a:pPr/>
              <a:t>103</a:t>
            </a:fld>
            <a:endParaRPr lang="en-US"/>
          </a:p>
        </p:txBody>
      </p:sp>
      <p:sp>
        <p:nvSpPr>
          <p:cNvPr id="375810" name="Rectangle 2"/>
          <p:cNvSpPr>
            <a:spLocks noGrp="1" noRot="1" noChangeAspect="1" noChangeArrowheads="1" noTextEdit="1"/>
          </p:cNvSpPr>
          <p:nvPr>
            <p:ph type="sldImg"/>
          </p:nvPr>
        </p:nvSpPr>
        <p:spPr>
          <a:ln/>
        </p:spPr>
      </p:sp>
      <p:sp>
        <p:nvSpPr>
          <p:cNvPr id="37581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DB3F91-997C-4AE5-A016-632E40973FCC}" type="slidenum">
              <a:rPr lang="en-US"/>
              <a:pPr/>
              <a:t>104</a:t>
            </a:fld>
            <a:endParaRPr lang="en-US"/>
          </a:p>
        </p:txBody>
      </p:sp>
      <p:sp>
        <p:nvSpPr>
          <p:cNvPr id="369666" name="Rectangle 2"/>
          <p:cNvSpPr>
            <a:spLocks noGrp="1" noRot="1" noChangeAspect="1" noChangeArrowheads="1" noTextEdit="1"/>
          </p:cNvSpPr>
          <p:nvPr>
            <p:ph type="sldImg"/>
          </p:nvPr>
        </p:nvSpPr>
        <p:spPr>
          <a:ln/>
        </p:spPr>
      </p:sp>
      <p:sp>
        <p:nvSpPr>
          <p:cNvPr id="36966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7DA0F9-379E-48CE-829C-B4AABD4076BE}" type="slidenum">
              <a:rPr lang="en-US"/>
              <a:pPr/>
              <a:t>105</a:t>
            </a:fld>
            <a:endParaRPr lang="en-US"/>
          </a:p>
        </p:txBody>
      </p:sp>
      <p:sp>
        <p:nvSpPr>
          <p:cNvPr id="370690" name="Rectangle 2"/>
          <p:cNvSpPr>
            <a:spLocks noGrp="1" noRot="1" noChangeAspect="1" noChangeArrowheads="1" noTextEdit="1"/>
          </p:cNvSpPr>
          <p:nvPr>
            <p:ph type="sldImg"/>
          </p:nvPr>
        </p:nvSpPr>
        <p:spPr>
          <a:ln/>
        </p:spPr>
      </p:sp>
      <p:sp>
        <p:nvSpPr>
          <p:cNvPr id="37069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CB3E99-39E8-4EC6-B15E-85EF83D7C0F2}" type="slidenum">
              <a:rPr lang="en-US"/>
              <a:pPr/>
              <a:t>108</a:t>
            </a:fld>
            <a:endParaRPr lang="en-US"/>
          </a:p>
        </p:txBody>
      </p:sp>
      <p:sp>
        <p:nvSpPr>
          <p:cNvPr id="376834" name="Rectangle 2"/>
          <p:cNvSpPr>
            <a:spLocks noGrp="1" noRot="1" noChangeAspect="1" noChangeArrowheads="1" noTextEdit="1"/>
          </p:cNvSpPr>
          <p:nvPr>
            <p:ph type="sldImg"/>
          </p:nvPr>
        </p:nvSpPr>
        <p:spPr>
          <a:ln/>
        </p:spPr>
      </p:sp>
      <p:sp>
        <p:nvSpPr>
          <p:cNvPr id="37683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AB6F4C-B9EA-4502-A7A7-B444A533D90E}" type="slidenum">
              <a:rPr lang="en-US"/>
              <a:pPr/>
              <a:t>115</a:t>
            </a:fld>
            <a:endParaRPr lang="en-US"/>
          </a:p>
        </p:txBody>
      </p:sp>
      <p:sp>
        <p:nvSpPr>
          <p:cNvPr id="377858" name="Rectangle 2"/>
          <p:cNvSpPr>
            <a:spLocks noGrp="1" noRot="1" noChangeAspect="1" noChangeArrowheads="1" noTextEdit="1"/>
          </p:cNvSpPr>
          <p:nvPr>
            <p:ph type="sldImg"/>
          </p:nvPr>
        </p:nvSpPr>
        <p:spPr>
          <a:ln/>
        </p:spPr>
      </p:sp>
      <p:sp>
        <p:nvSpPr>
          <p:cNvPr id="37785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20BC80-D01C-4DC2-874E-38C825581F75}" type="slidenum">
              <a:rPr lang="en-US"/>
              <a:pPr/>
              <a:t>117</a:t>
            </a:fld>
            <a:endParaRPr lang="en-US"/>
          </a:p>
        </p:txBody>
      </p:sp>
      <p:sp>
        <p:nvSpPr>
          <p:cNvPr id="378882" name="Rectangle 2"/>
          <p:cNvSpPr>
            <a:spLocks noGrp="1" noRot="1" noChangeAspect="1" noChangeArrowheads="1" noTextEdit="1"/>
          </p:cNvSpPr>
          <p:nvPr>
            <p:ph type="sldImg"/>
          </p:nvPr>
        </p:nvSpPr>
        <p:spPr>
          <a:ln/>
        </p:spPr>
      </p:sp>
      <p:sp>
        <p:nvSpPr>
          <p:cNvPr id="378883"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A5D023-7CD8-4E2C-931E-C06FC89F400D}" type="slidenum">
              <a:rPr lang="en-US"/>
              <a:pPr/>
              <a:t>90</a:t>
            </a:fld>
            <a:endParaRPr lang="en-US"/>
          </a:p>
        </p:txBody>
      </p:sp>
      <p:sp>
        <p:nvSpPr>
          <p:cNvPr id="359426" name="Rectangle 2"/>
          <p:cNvSpPr>
            <a:spLocks noGrp="1" noRot="1" noChangeAspect="1" noChangeArrowheads="1" noTextEdit="1"/>
          </p:cNvSpPr>
          <p:nvPr>
            <p:ph type="sldImg"/>
          </p:nvPr>
        </p:nvSpPr>
        <p:spPr>
          <a:ln/>
        </p:spPr>
      </p:sp>
      <p:sp>
        <p:nvSpPr>
          <p:cNvPr id="35942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6EBCE4-F793-49F1-A45A-4FDA83E57DE8}" type="slidenum">
              <a:rPr lang="en-US"/>
              <a:pPr/>
              <a:t>118</a:t>
            </a:fld>
            <a:endParaRPr lang="en-US"/>
          </a:p>
        </p:txBody>
      </p:sp>
      <p:sp>
        <p:nvSpPr>
          <p:cNvPr id="379906" name="Rectangle 2"/>
          <p:cNvSpPr>
            <a:spLocks noGrp="1" noRot="1" noChangeAspect="1" noChangeArrowheads="1" noTextEdit="1"/>
          </p:cNvSpPr>
          <p:nvPr>
            <p:ph type="sldImg"/>
          </p:nvPr>
        </p:nvSpPr>
        <p:spPr>
          <a:ln/>
        </p:spPr>
      </p:sp>
      <p:sp>
        <p:nvSpPr>
          <p:cNvPr id="37990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FF58D0-E8DA-41F4-A180-2063AE931EAC}" type="slidenum">
              <a:rPr lang="en-US"/>
              <a:pPr/>
              <a:t>120</a:t>
            </a:fld>
            <a:endParaRPr lang="en-US"/>
          </a:p>
        </p:txBody>
      </p:sp>
      <p:sp>
        <p:nvSpPr>
          <p:cNvPr id="380930" name="Rectangle 2"/>
          <p:cNvSpPr>
            <a:spLocks noGrp="1" noRot="1" noChangeAspect="1" noChangeArrowheads="1" noTextEdit="1"/>
          </p:cNvSpPr>
          <p:nvPr>
            <p:ph type="sldImg"/>
          </p:nvPr>
        </p:nvSpPr>
        <p:spPr>
          <a:ln/>
        </p:spPr>
      </p:sp>
      <p:sp>
        <p:nvSpPr>
          <p:cNvPr id="38093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olienbildplatzhalter 1"/>
          <p:cNvSpPr>
            <a:spLocks noGrp="1" noRot="1" noChangeAspect="1" noTextEdit="1"/>
          </p:cNvSpPr>
          <p:nvPr>
            <p:ph type="sldImg"/>
          </p:nvPr>
        </p:nvSpPr>
        <p:spPr>
          <a:ln/>
        </p:spPr>
      </p:sp>
      <p:sp>
        <p:nvSpPr>
          <p:cNvPr id="32771" name="Notizenplatzhalter 2"/>
          <p:cNvSpPr>
            <a:spLocks noGrp="1"/>
          </p:cNvSpPr>
          <p:nvPr>
            <p:ph type="body" idx="1"/>
          </p:nvPr>
        </p:nvSpPr>
        <p:spPr>
          <a:noFill/>
        </p:spPr>
        <p:txBody>
          <a:bodyPr/>
          <a:lstStyle/>
          <a:p>
            <a:endParaRPr lang="en-US" altLang="en-US" smtClean="0"/>
          </a:p>
        </p:txBody>
      </p:sp>
      <p:sp>
        <p:nvSpPr>
          <p:cNvPr id="32772" name="Foliennummernplatzhalter 3"/>
          <p:cNvSpPr>
            <a:spLocks noGrp="1"/>
          </p:cNvSpPr>
          <p:nvPr>
            <p:ph type="sldNum" sz="quarter" idx="5"/>
          </p:nvPr>
        </p:nvSpPr>
        <p:spPr>
          <a:noFill/>
        </p:spPr>
        <p:txBody>
          <a:bodyPr/>
          <a:lstStyle>
            <a:lvl1pPr defTabSz="881063" eaLnBrk="0" hangingPunct="0">
              <a:defRPr>
                <a:solidFill>
                  <a:schemeClr val="tx1"/>
                </a:solidFill>
                <a:latin typeface="Arial" charset="0"/>
              </a:defRPr>
            </a:lvl1pPr>
            <a:lvl2pPr marL="742950" indent="-285750" defTabSz="881063" eaLnBrk="0" hangingPunct="0">
              <a:defRPr>
                <a:solidFill>
                  <a:schemeClr val="tx1"/>
                </a:solidFill>
                <a:latin typeface="Arial" charset="0"/>
              </a:defRPr>
            </a:lvl2pPr>
            <a:lvl3pPr marL="1143000" indent="-228600" defTabSz="881063" eaLnBrk="0" hangingPunct="0">
              <a:defRPr>
                <a:solidFill>
                  <a:schemeClr val="tx1"/>
                </a:solidFill>
                <a:latin typeface="Arial" charset="0"/>
              </a:defRPr>
            </a:lvl3pPr>
            <a:lvl4pPr marL="1600200" indent="-228600" defTabSz="881063" eaLnBrk="0" hangingPunct="0">
              <a:defRPr>
                <a:solidFill>
                  <a:schemeClr val="tx1"/>
                </a:solidFill>
                <a:latin typeface="Arial" charset="0"/>
              </a:defRPr>
            </a:lvl4pPr>
            <a:lvl5pPr marL="2057400" indent="-228600" defTabSz="881063" eaLnBrk="0" hangingPunct="0">
              <a:defRPr>
                <a:solidFill>
                  <a:schemeClr val="tx1"/>
                </a:solidFill>
                <a:latin typeface="Arial" charset="0"/>
              </a:defRPr>
            </a:lvl5pPr>
            <a:lvl6pPr marL="2514600" indent="-228600" defTabSz="881063" eaLnBrk="0" fontAlgn="base" hangingPunct="0">
              <a:spcBef>
                <a:spcPct val="0"/>
              </a:spcBef>
              <a:spcAft>
                <a:spcPct val="0"/>
              </a:spcAft>
              <a:defRPr>
                <a:solidFill>
                  <a:schemeClr val="tx1"/>
                </a:solidFill>
                <a:latin typeface="Arial" charset="0"/>
              </a:defRPr>
            </a:lvl6pPr>
            <a:lvl7pPr marL="2971800" indent="-228600" defTabSz="881063" eaLnBrk="0" fontAlgn="base" hangingPunct="0">
              <a:spcBef>
                <a:spcPct val="0"/>
              </a:spcBef>
              <a:spcAft>
                <a:spcPct val="0"/>
              </a:spcAft>
              <a:defRPr>
                <a:solidFill>
                  <a:schemeClr val="tx1"/>
                </a:solidFill>
                <a:latin typeface="Arial" charset="0"/>
              </a:defRPr>
            </a:lvl7pPr>
            <a:lvl8pPr marL="3429000" indent="-228600" defTabSz="881063" eaLnBrk="0" fontAlgn="base" hangingPunct="0">
              <a:spcBef>
                <a:spcPct val="0"/>
              </a:spcBef>
              <a:spcAft>
                <a:spcPct val="0"/>
              </a:spcAft>
              <a:defRPr>
                <a:solidFill>
                  <a:schemeClr val="tx1"/>
                </a:solidFill>
                <a:latin typeface="Arial" charset="0"/>
              </a:defRPr>
            </a:lvl8pPr>
            <a:lvl9pPr marL="3886200" indent="-228600" defTabSz="881063" eaLnBrk="0" fontAlgn="base" hangingPunct="0">
              <a:spcBef>
                <a:spcPct val="0"/>
              </a:spcBef>
              <a:spcAft>
                <a:spcPct val="0"/>
              </a:spcAft>
              <a:defRPr>
                <a:solidFill>
                  <a:schemeClr val="tx1"/>
                </a:solidFill>
                <a:latin typeface="Arial" charset="0"/>
              </a:defRPr>
            </a:lvl9pPr>
          </a:lstStyle>
          <a:p>
            <a:pPr eaLnBrk="1" hangingPunct="1"/>
            <a:fld id="{1E7AE84C-939E-45CE-89BB-81096C818D5E}" type="slidenum">
              <a:rPr lang="en-US" altLang="en-US">
                <a:solidFill>
                  <a:prstClr val="black"/>
                </a:solidFill>
              </a:rPr>
              <a:pPr eaLnBrk="1" hangingPunct="1"/>
              <a:t>141</a:t>
            </a:fld>
            <a:endParaRPr lang="en-US" altLang="en-US">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lienbildplatzhalter 1"/>
          <p:cNvSpPr>
            <a:spLocks noGrp="1" noRot="1" noChangeAspect="1" noTextEdit="1"/>
          </p:cNvSpPr>
          <p:nvPr>
            <p:ph type="sldImg"/>
          </p:nvPr>
        </p:nvSpPr>
        <p:spPr>
          <a:ln/>
        </p:spPr>
      </p:sp>
      <p:sp>
        <p:nvSpPr>
          <p:cNvPr id="35843" name="Notizenplatzhalter 2"/>
          <p:cNvSpPr>
            <a:spLocks noGrp="1"/>
          </p:cNvSpPr>
          <p:nvPr>
            <p:ph type="body" idx="1"/>
          </p:nvPr>
        </p:nvSpPr>
        <p:spPr>
          <a:noFill/>
        </p:spPr>
        <p:txBody>
          <a:bodyPr/>
          <a:lstStyle/>
          <a:p>
            <a:endParaRPr lang="en-US" altLang="en-US" smtClean="0"/>
          </a:p>
        </p:txBody>
      </p:sp>
      <p:sp>
        <p:nvSpPr>
          <p:cNvPr id="35844" name="Foliennummernplatzhalter 3"/>
          <p:cNvSpPr>
            <a:spLocks noGrp="1"/>
          </p:cNvSpPr>
          <p:nvPr>
            <p:ph type="sldNum" sz="quarter" idx="5"/>
          </p:nvPr>
        </p:nvSpPr>
        <p:spPr>
          <a:noFill/>
        </p:spPr>
        <p:txBody>
          <a:bodyPr/>
          <a:lstStyle>
            <a:lvl1pPr defTabSz="881063" eaLnBrk="0" hangingPunct="0">
              <a:defRPr>
                <a:solidFill>
                  <a:schemeClr val="tx1"/>
                </a:solidFill>
                <a:latin typeface="Arial" charset="0"/>
              </a:defRPr>
            </a:lvl1pPr>
            <a:lvl2pPr marL="742950" indent="-285750" defTabSz="881063" eaLnBrk="0" hangingPunct="0">
              <a:defRPr>
                <a:solidFill>
                  <a:schemeClr val="tx1"/>
                </a:solidFill>
                <a:latin typeface="Arial" charset="0"/>
              </a:defRPr>
            </a:lvl2pPr>
            <a:lvl3pPr marL="1143000" indent="-228600" defTabSz="881063" eaLnBrk="0" hangingPunct="0">
              <a:defRPr>
                <a:solidFill>
                  <a:schemeClr val="tx1"/>
                </a:solidFill>
                <a:latin typeface="Arial" charset="0"/>
              </a:defRPr>
            </a:lvl3pPr>
            <a:lvl4pPr marL="1600200" indent="-228600" defTabSz="881063" eaLnBrk="0" hangingPunct="0">
              <a:defRPr>
                <a:solidFill>
                  <a:schemeClr val="tx1"/>
                </a:solidFill>
                <a:latin typeface="Arial" charset="0"/>
              </a:defRPr>
            </a:lvl4pPr>
            <a:lvl5pPr marL="2057400" indent="-228600" defTabSz="881063" eaLnBrk="0" hangingPunct="0">
              <a:defRPr>
                <a:solidFill>
                  <a:schemeClr val="tx1"/>
                </a:solidFill>
                <a:latin typeface="Arial" charset="0"/>
              </a:defRPr>
            </a:lvl5pPr>
            <a:lvl6pPr marL="2514600" indent="-228600" defTabSz="881063" eaLnBrk="0" fontAlgn="base" hangingPunct="0">
              <a:spcBef>
                <a:spcPct val="0"/>
              </a:spcBef>
              <a:spcAft>
                <a:spcPct val="0"/>
              </a:spcAft>
              <a:defRPr>
                <a:solidFill>
                  <a:schemeClr val="tx1"/>
                </a:solidFill>
                <a:latin typeface="Arial" charset="0"/>
              </a:defRPr>
            </a:lvl6pPr>
            <a:lvl7pPr marL="2971800" indent="-228600" defTabSz="881063" eaLnBrk="0" fontAlgn="base" hangingPunct="0">
              <a:spcBef>
                <a:spcPct val="0"/>
              </a:spcBef>
              <a:spcAft>
                <a:spcPct val="0"/>
              </a:spcAft>
              <a:defRPr>
                <a:solidFill>
                  <a:schemeClr val="tx1"/>
                </a:solidFill>
                <a:latin typeface="Arial" charset="0"/>
              </a:defRPr>
            </a:lvl7pPr>
            <a:lvl8pPr marL="3429000" indent="-228600" defTabSz="881063" eaLnBrk="0" fontAlgn="base" hangingPunct="0">
              <a:spcBef>
                <a:spcPct val="0"/>
              </a:spcBef>
              <a:spcAft>
                <a:spcPct val="0"/>
              </a:spcAft>
              <a:defRPr>
                <a:solidFill>
                  <a:schemeClr val="tx1"/>
                </a:solidFill>
                <a:latin typeface="Arial" charset="0"/>
              </a:defRPr>
            </a:lvl8pPr>
            <a:lvl9pPr marL="3886200" indent="-228600" defTabSz="881063" eaLnBrk="0" fontAlgn="base" hangingPunct="0">
              <a:spcBef>
                <a:spcPct val="0"/>
              </a:spcBef>
              <a:spcAft>
                <a:spcPct val="0"/>
              </a:spcAft>
              <a:defRPr>
                <a:solidFill>
                  <a:schemeClr val="tx1"/>
                </a:solidFill>
                <a:latin typeface="Arial" charset="0"/>
              </a:defRPr>
            </a:lvl9pPr>
          </a:lstStyle>
          <a:p>
            <a:pPr eaLnBrk="1" hangingPunct="1"/>
            <a:fld id="{FE584A88-6F90-48CE-A885-B2212CAC6BE4}" type="slidenum">
              <a:rPr lang="en-US" altLang="en-US">
                <a:solidFill>
                  <a:prstClr val="black"/>
                </a:solidFill>
              </a:rPr>
              <a:pPr eaLnBrk="1" hangingPunct="1"/>
              <a:t>142</a:t>
            </a:fld>
            <a:endParaRPr lang="en-US" altLang="en-US">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lienbildplatzhalter 1"/>
          <p:cNvSpPr>
            <a:spLocks noGrp="1" noRot="1" noChangeAspect="1" noTextEdit="1"/>
          </p:cNvSpPr>
          <p:nvPr>
            <p:ph type="sldImg"/>
          </p:nvPr>
        </p:nvSpPr>
        <p:spPr>
          <a:ln/>
        </p:spPr>
      </p:sp>
      <p:sp>
        <p:nvSpPr>
          <p:cNvPr id="37891" name="Notizenplatzhalter 2"/>
          <p:cNvSpPr>
            <a:spLocks noGrp="1"/>
          </p:cNvSpPr>
          <p:nvPr>
            <p:ph type="body" idx="1"/>
          </p:nvPr>
        </p:nvSpPr>
        <p:spPr>
          <a:noFill/>
        </p:spPr>
        <p:txBody>
          <a:bodyPr/>
          <a:lstStyle/>
          <a:p>
            <a:endParaRPr lang="en-US" altLang="en-US" smtClean="0"/>
          </a:p>
        </p:txBody>
      </p:sp>
      <p:sp>
        <p:nvSpPr>
          <p:cNvPr id="37892" name="Foliennummernplatzhalter 3"/>
          <p:cNvSpPr>
            <a:spLocks noGrp="1"/>
          </p:cNvSpPr>
          <p:nvPr>
            <p:ph type="sldNum" sz="quarter" idx="5"/>
          </p:nvPr>
        </p:nvSpPr>
        <p:spPr>
          <a:noFill/>
        </p:spPr>
        <p:txBody>
          <a:bodyPr/>
          <a:lstStyle>
            <a:lvl1pPr defTabSz="881063" eaLnBrk="0" hangingPunct="0">
              <a:defRPr>
                <a:solidFill>
                  <a:schemeClr val="tx1"/>
                </a:solidFill>
                <a:latin typeface="Arial" charset="0"/>
              </a:defRPr>
            </a:lvl1pPr>
            <a:lvl2pPr marL="742950" indent="-285750" defTabSz="881063" eaLnBrk="0" hangingPunct="0">
              <a:defRPr>
                <a:solidFill>
                  <a:schemeClr val="tx1"/>
                </a:solidFill>
                <a:latin typeface="Arial" charset="0"/>
              </a:defRPr>
            </a:lvl2pPr>
            <a:lvl3pPr marL="1143000" indent="-228600" defTabSz="881063" eaLnBrk="0" hangingPunct="0">
              <a:defRPr>
                <a:solidFill>
                  <a:schemeClr val="tx1"/>
                </a:solidFill>
                <a:latin typeface="Arial" charset="0"/>
              </a:defRPr>
            </a:lvl3pPr>
            <a:lvl4pPr marL="1600200" indent="-228600" defTabSz="881063" eaLnBrk="0" hangingPunct="0">
              <a:defRPr>
                <a:solidFill>
                  <a:schemeClr val="tx1"/>
                </a:solidFill>
                <a:latin typeface="Arial" charset="0"/>
              </a:defRPr>
            </a:lvl4pPr>
            <a:lvl5pPr marL="2057400" indent="-228600" defTabSz="881063" eaLnBrk="0" hangingPunct="0">
              <a:defRPr>
                <a:solidFill>
                  <a:schemeClr val="tx1"/>
                </a:solidFill>
                <a:latin typeface="Arial" charset="0"/>
              </a:defRPr>
            </a:lvl5pPr>
            <a:lvl6pPr marL="2514600" indent="-228600" defTabSz="881063" eaLnBrk="0" fontAlgn="base" hangingPunct="0">
              <a:spcBef>
                <a:spcPct val="0"/>
              </a:spcBef>
              <a:spcAft>
                <a:spcPct val="0"/>
              </a:spcAft>
              <a:defRPr>
                <a:solidFill>
                  <a:schemeClr val="tx1"/>
                </a:solidFill>
                <a:latin typeface="Arial" charset="0"/>
              </a:defRPr>
            </a:lvl6pPr>
            <a:lvl7pPr marL="2971800" indent="-228600" defTabSz="881063" eaLnBrk="0" fontAlgn="base" hangingPunct="0">
              <a:spcBef>
                <a:spcPct val="0"/>
              </a:spcBef>
              <a:spcAft>
                <a:spcPct val="0"/>
              </a:spcAft>
              <a:defRPr>
                <a:solidFill>
                  <a:schemeClr val="tx1"/>
                </a:solidFill>
                <a:latin typeface="Arial" charset="0"/>
              </a:defRPr>
            </a:lvl7pPr>
            <a:lvl8pPr marL="3429000" indent="-228600" defTabSz="881063" eaLnBrk="0" fontAlgn="base" hangingPunct="0">
              <a:spcBef>
                <a:spcPct val="0"/>
              </a:spcBef>
              <a:spcAft>
                <a:spcPct val="0"/>
              </a:spcAft>
              <a:defRPr>
                <a:solidFill>
                  <a:schemeClr val="tx1"/>
                </a:solidFill>
                <a:latin typeface="Arial" charset="0"/>
              </a:defRPr>
            </a:lvl8pPr>
            <a:lvl9pPr marL="3886200" indent="-228600" defTabSz="881063" eaLnBrk="0" fontAlgn="base" hangingPunct="0">
              <a:spcBef>
                <a:spcPct val="0"/>
              </a:spcBef>
              <a:spcAft>
                <a:spcPct val="0"/>
              </a:spcAft>
              <a:defRPr>
                <a:solidFill>
                  <a:schemeClr val="tx1"/>
                </a:solidFill>
                <a:latin typeface="Arial" charset="0"/>
              </a:defRPr>
            </a:lvl9pPr>
          </a:lstStyle>
          <a:p>
            <a:pPr eaLnBrk="1" hangingPunct="1"/>
            <a:fld id="{1A15E5C3-076F-4A04-9E80-59A02530698B}" type="slidenum">
              <a:rPr lang="en-US" altLang="en-US">
                <a:solidFill>
                  <a:prstClr val="black"/>
                </a:solidFill>
              </a:rPr>
              <a:pPr eaLnBrk="1" hangingPunct="1"/>
              <a:t>143</a:t>
            </a:fld>
            <a:endParaRPr lang="en-US" altLang="en-US">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olienbildplatzhalter 1"/>
          <p:cNvSpPr>
            <a:spLocks noGrp="1" noRot="1" noChangeAspect="1" noTextEdit="1"/>
          </p:cNvSpPr>
          <p:nvPr>
            <p:ph type="sldImg"/>
          </p:nvPr>
        </p:nvSpPr>
        <p:spPr>
          <a:ln/>
        </p:spPr>
      </p:sp>
      <p:sp>
        <p:nvSpPr>
          <p:cNvPr id="38915" name="Notizenplatzhalter 2"/>
          <p:cNvSpPr>
            <a:spLocks noGrp="1"/>
          </p:cNvSpPr>
          <p:nvPr>
            <p:ph type="body" idx="1"/>
          </p:nvPr>
        </p:nvSpPr>
        <p:spPr>
          <a:noFill/>
        </p:spPr>
        <p:txBody>
          <a:bodyPr/>
          <a:lstStyle/>
          <a:p>
            <a:endParaRPr lang="en-US" altLang="en-US" smtClean="0"/>
          </a:p>
        </p:txBody>
      </p:sp>
      <p:sp>
        <p:nvSpPr>
          <p:cNvPr id="38916" name="Foliennummernplatzhalter 3"/>
          <p:cNvSpPr>
            <a:spLocks noGrp="1"/>
          </p:cNvSpPr>
          <p:nvPr>
            <p:ph type="sldNum" sz="quarter" idx="5"/>
          </p:nvPr>
        </p:nvSpPr>
        <p:spPr>
          <a:noFill/>
        </p:spPr>
        <p:txBody>
          <a:bodyPr/>
          <a:lstStyle>
            <a:lvl1pPr defTabSz="881063" eaLnBrk="0" hangingPunct="0">
              <a:defRPr>
                <a:solidFill>
                  <a:schemeClr val="tx1"/>
                </a:solidFill>
                <a:latin typeface="Arial" charset="0"/>
              </a:defRPr>
            </a:lvl1pPr>
            <a:lvl2pPr marL="742950" indent="-285750" defTabSz="881063" eaLnBrk="0" hangingPunct="0">
              <a:defRPr>
                <a:solidFill>
                  <a:schemeClr val="tx1"/>
                </a:solidFill>
                <a:latin typeface="Arial" charset="0"/>
              </a:defRPr>
            </a:lvl2pPr>
            <a:lvl3pPr marL="1143000" indent="-228600" defTabSz="881063" eaLnBrk="0" hangingPunct="0">
              <a:defRPr>
                <a:solidFill>
                  <a:schemeClr val="tx1"/>
                </a:solidFill>
                <a:latin typeface="Arial" charset="0"/>
              </a:defRPr>
            </a:lvl3pPr>
            <a:lvl4pPr marL="1600200" indent="-228600" defTabSz="881063" eaLnBrk="0" hangingPunct="0">
              <a:defRPr>
                <a:solidFill>
                  <a:schemeClr val="tx1"/>
                </a:solidFill>
                <a:latin typeface="Arial" charset="0"/>
              </a:defRPr>
            </a:lvl4pPr>
            <a:lvl5pPr marL="2057400" indent="-228600" defTabSz="881063" eaLnBrk="0" hangingPunct="0">
              <a:defRPr>
                <a:solidFill>
                  <a:schemeClr val="tx1"/>
                </a:solidFill>
                <a:latin typeface="Arial" charset="0"/>
              </a:defRPr>
            </a:lvl5pPr>
            <a:lvl6pPr marL="2514600" indent="-228600" defTabSz="881063" eaLnBrk="0" fontAlgn="base" hangingPunct="0">
              <a:spcBef>
                <a:spcPct val="0"/>
              </a:spcBef>
              <a:spcAft>
                <a:spcPct val="0"/>
              </a:spcAft>
              <a:defRPr>
                <a:solidFill>
                  <a:schemeClr val="tx1"/>
                </a:solidFill>
                <a:latin typeface="Arial" charset="0"/>
              </a:defRPr>
            </a:lvl6pPr>
            <a:lvl7pPr marL="2971800" indent="-228600" defTabSz="881063" eaLnBrk="0" fontAlgn="base" hangingPunct="0">
              <a:spcBef>
                <a:spcPct val="0"/>
              </a:spcBef>
              <a:spcAft>
                <a:spcPct val="0"/>
              </a:spcAft>
              <a:defRPr>
                <a:solidFill>
                  <a:schemeClr val="tx1"/>
                </a:solidFill>
                <a:latin typeface="Arial" charset="0"/>
              </a:defRPr>
            </a:lvl7pPr>
            <a:lvl8pPr marL="3429000" indent="-228600" defTabSz="881063" eaLnBrk="0" fontAlgn="base" hangingPunct="0">
              <a:spcBef>
                <a:spcPct val="0"/>
              </a:spcBef>
              <a:spcAft>
                <a:spcPct val="0"/>
              </a:spcAft>
              <a:defRPr>
                <a:solidFill>
                  <a:schemeClr val="tx1"/>
                </a:solidFill>
                <a:latin typeface="Arial" charset="0"/>
              </a:defRPr>
            </a:lvl8pPr>
            <a:lvl9pPr marL="3886200" indent="-228600" defTabSz="881063" eaLnBrk="0" fontAlgn="base" hangingPunct="0">
              <a:spcBef>
                <a:spcPct val="0"/>
              </a:spcBef>
              <a:spcAft>
                <a:spcPct val="0"/>
              </a:spcAft>
              <a:defRPr>
                <a:solidFill>
                  <a:schemeClr val="tx1"/>
                </a:solidFill>
                <a:latin typeface="Arial" charset="0"/>
              </a:defRPr>
            </a:lvl9pPr>
          </a:lstStyle>
          <a:p>
            <a:pPr eaLnBrk="1" hangingPunct="1"/>
            <a:fld id="{7BB89EBE-4E8C-4BB8-9115-FF8BE3123A4D}" type="slidenum">
              <a:rPr lang="en-US" altLang="en-US">
                <a:solidFill>
                  <a:prstClr val="black"/>
                </a:solidFill>
              </a:rPr>
              <a:pPr eaLnBrk="1" hangingPunct="1"/>
              <a:t>144</a:t>
            </a:fld>
            <a:endParaRPr lang="en-US" altLang="en-US">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a:ln/>
        </p:spPr>
      </p:sp>
      <p:sp>
        <p:nvSpPr>
          <p:cNvPr id="39939" name="Notizenplatzhalter 2"/>
          <p:cNvSpPr>
            <a:spLocks noGrp="1"/>
          </p:cNvSpPr>
          <p:nvPr>
            <p:ph type="body" idx="1"/>
          </p:nvPr>
        </p:nvSpPr>
        <p:spPr>
          <a:noFill/>
        </p:spPr>
        <p:txBody>
          <a:bodyPr/>
          <a:lstStyle/>
          <a:p>
            <a:endParaRPr lang="en-US" altLang="en-US" smtClean="0"/>
          </a:p>
        </p:txBody>
      </p:sp>
      <p:sp>
        <p:nvSpPr>
          <p:cNvPr id="39940" name="Foliennummernplatzhalter 3"/>
          <p:cNvSpPr>
            <a:spLocks noGrp="1"/>
          </p:cNvSpPr>
          <p:nvPr>
            <p:ph type="sldNum" sz="quarter" idx="5"/>
          </p:nvPr>
        </p:nvSpPr>
        <p:spPr>
          <a:noFill/>
        </p:spPr>
        <p:txBody>
          <a:bodyPr/>
          <a:lstStyle>
            <a:lvl1pPr defTabSz="881063" eaLnBrk="0" hangingPunct="0">
              <a:defRPr>
                <a:solidFill>
                  <a:schemeClr val="tx1"/>
                </a:solidFill>
                <a:latin typeface="Arial" charset="0"/>
              </a:defRPr>
            </a:lvl1pPr>
            <a:lvl2pPr marL="742950" indent="-285750" defTabSz="881063" eaLnBrk="0" hangingPunct="0">
              <a:defRPr>
                <a:solidFill>
                  <a:schemeClr val="tx1"/>
                </a:solidFill>
                <a:latin typeface="Arial" charset="0"/>
              </a:defRPr>
            </a:lvl2pPr>
            <a:lvl3pPr marL="1143000" indent="-228600" defTabSz="881063" eaLnBrk="0" hangingPunct="0">
              <a:defRPr>
                <a:solidFill>
                  <a:schemeClr val="tx1"/>
                </a:solidFill>
                <a:latin typeface="Arial" charset="0"/>
              </a:defRPr>
            </a:lvl3pPr>
            <a:lvl4pPr marL="1600200" indent="-228600" defTabSz="881063" eaLnBrk="0" hangingPunct="0">
              <a:defRPr>
                <a:solidFill>
                  <a:schemeClr val="tx1"/>
                </a:solidFill>
                <a:latin typeface="Arial" charset="0"/>
              </a:defRPr>
            </a:lvl4pPr>
            <a:lvl5pPr marL="2057400" indent="-228600" defTabSz="881063" eaLnBrk="0" hangingPunct="0">
              <a:defRPr>
                <a:solidFill>
                  <a:schemeClr val="tx1"/>
                </a:solidFill>
                <a:latin typeface="Arial" charset="0"/>
              </a:defRPr>
            </a:lvl5pPr>
            <a:lvl6pPr marL="2514600" indent="-228600" defTabSz="881063" eaLnBrk="0" fontAlgn="base" hangingPunct="0">
              <a:spcBef>
                <a:spcPct val="0"/>
              </a:spcBef>
              <a:spcAft>
                <a:spcPct val="0"/>
              </a:spcAft>
              <a:defRPr>
                <a:solidFill>
                  <a:schemeClr val="tx1"/>
                </a:solidFill>
                <a:latin typeface="Arial" charset="0"/>
              </a:defRPr>
            </a:lvl6pPr>
            <a:lvl7pPr marL="2971800" indent="-228600" defTabSz="881063" eaLnBrk="0" fontAlgn="base" hangingPunct="0">
              <a:spcBef>
                <a:spcPct val="0"/>
              </a:spcBef>
              <a:spcAft>
                <a:spcPct val="0"/>
              </a:spcAft>
              <a:defRPr>
                <a:solidFill>
                  <a:schemeClr val="tx1"/>
                </a:solidFill>
                <a:latin typeface="Arial" charset="0"/>
              </a:defRPr>
            </a:lvl7pPr>
            <a:lvl8pPr marL="3429000" indent="-228600" defTabSz="881063" eaLnBrk="0" fontAlgn="base" hangingPunct="0">
              <a:spcBef>
                <a:spcPct val="0"/>
              </a:spcBef>
              <a:spcAft>
                <a:spcPct val="0"/>
              </a:spcAft>
              <a:defRPr>
                <a:solidFill>
                  <a:schemeClr val="tx1"/>
                </a:solidFill>
                <a:latin typeface="Arial" charset="0"/>
              </a:defRPr>
            </a:lvl8pPr>
            <a:lvl9pPr marL="3886200" indent="-228600" defTabSz="881063" eaLnBrk="0" fontAlgn="base" hangingPunct="0">
              <a:spcBef>
                <a:spcPct val="0"/>
              </a:spcBef>
              <a:spcAft>
                <a:spcPct val="0"/>
              </a:spcAft>
              <a:defRPr>
                <a:solidFill>
                  <a:schemeClr val="tx1"/>
                </a:solidFill>
                <a:latin typeface="Arial" charset="0"/>
              </a:defRPr>
            </a:lvl9pPr>
          </a:lstStyle>
          <a:p>
            <a:pPr eaLnBrk="1" hangingPunct="1"/>
            <a:fld id="{20990E75-7E59-438F-BE17-035ECC55399B}" type="slidenum">
              <a:rPr lang="en-US" altLang="en-US">
                <a:solidFill>
                  <a:prstClr val="black"/>
                </a:solidFill>
              </a:rPr>
              <a:pPr eaLnBrk="1" hangingPunct="1"/>
              <a:t>145</a:t>
            </a:fld>
            <a:endParaRPr lang="en-US" altLang="en-US">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lienbildplatzhalter 1"/>
          <p:cNvSpPr>
            <a:spLocks noGrp="1" noRot="1" noChangeAspect="1" noTextEdit="1"/>
          </p:cNvSpPr>
          <p:nvPr>
            <p:ph type="sldImg"/>
          </p:nvPr>
        </p:nvSpPr>
        <p:spPr>
          <a:ln/>
        </p:spPr>
      </p:sp>
      <p:sp>
        <p:nvSpPr>
          <p:cNvPr id="40963" name="Notizenplatzhalter 2"/>
          <p:cNvSpPr>
            <a:spLocks noGrp="1"/>
          </p:cNvSpPr>
          <p:nvPr>
            <p:ph type="body" idx="1"/>
          </p:nvPr>
        </p:nvSpPr>
        <p:spPr>
          <a:noFill/>
        </p:spPr>
        <p:txBody>
          <a:bodyPr/>
          <a:lstStyle/>
          <a:p>
            <a:endParaRPr lang="en-US" altLang="en-US" smtClean="0"/>
          </a:p>
        </p:txBody>
      </p:sp>
      <p:sp>
        <p:nvSpPr>
          <p:cNvPr id="40964" name="Foliennummernplatzhalter 3"/>
          <p:cNvSpPr>
            <a:spLocks noGrp="1"/>
          </p:cNvSpPr>
          <p:nvPr>
            <p:ph type="sldNum" sz="quarter" idx="5"/>
          </p:nvPr>
        </p:nvSpPr>
        <p:spPr>
          <a:noFill/>
        </p:spPr>
        <p:txBody>
          <a:bodyPr/>
          <a:lstStyle>
            <a:lvl1pPr defTabSz="881063" eaLnBrk="0" hangingPunct="0">
              <a:defRPr>
                <a:solidFill>
                  <a:schemeClr val="tx1"/>
                </a:solidFill>
                <a:latin typeface="Arial" charset="0"/>
              </a:defRPr>
            </a:lvl1pPr>
            <a:lvl2pPr marL="742950" indent="-285750" defTabSz="881063" eaLnBrk="0" hangingPunct="0">
              <a:defRPr>
                <a:solidFill>
                  <a:schemeClr val="tx1"/>
                </a:solidFill>
                <a:latin typeface="Arial" charset="0"/>
              </a:defRPr>
            </a:lvl2pPr>
            <a:lvl3pPr marL="1143000" indent="-228600" defTabSz="881063" eaLnBrk="0" hangingPunct="0">
              <a:defRPr>
                <a:solidFill>
                  <a:schemeClr val="tx1"/>
                </a:solidFill>
                <a:latin typeface="Arial" charset="0"/>
              </a:defRPr>
            </a:lvl3pPr>
            <a:lvl4pPr marL="1600200" indent="-228600" defTabSz="881063" eaLnBrk="0" hangingPunct="0">
              <a:defRPr>
                <a:solidFill>
                  <a:schemeClr val="tx1"/>
                </a:solidFill>
                <a:latin typeface="Arial" charset="0"/>
              </a:defRPr>
            </a:lvl4pPr>
            <a:lvl5pPr marL="2057400" indent="-228600" defTabSz="881063" eaLnBrk="0" hangingPunct="0">
              <a:defRPr>
                <a:solidFill>
                  <a:schemeClr val="tx1"/>
                </a:solidFill>
                <a:latin typeface="Arial" charset="0"/>
              </a:defRPr>
            </a:lvl5pPr>
            <a:lvl6pPr marL="2514600" indent="-228600" defTabSz="881063" eaLnBrk="0" fontAlgn="base" hangingPunct="0">
              <a:spcBef>
                <a:spcPct val="0"/>
              </a:spcBef>
              <a:spcAft>
                <a:spcPct val="0"/>
              </a:spcAft>
              <a:defRPr>
                <a:solidFill>
                  <a:schemeClr val="tx1"/>
                </a:solidFill>
                <a:latin typeface="Arial" charset="0"/>
              </a:defRPr>
            </a:lvl6pPr>
            <a:lvl7pPr marL="2971800" indent="-228600" defTabSz="881063" eaLnBrk="0" fontAlgn="base" hangingPunct="0">
              <a:spcBef>
                <a:spcPct val="0"/>
              </a:spcBef>
              <a:spcAft>
                <a:spcPct val="0"/>
              </a:spcAft>
              <a:defRPr>
                <a:solidFill>
                  <a:schemeClr val="tx1"/>
                </a:solidFill>
                <a:latin typeface="Arial" charset="0"/>
              </a:defRPr>
            </a:lvl7pPr>
            <a:lvl8pPr marL="3429000" indent="-228600" defTabSz="881063" eaLnBrk="0" fontAlgn="base" hangingPunct="0">
              <a:spcBef>
                <a:spcPct val="0"/>
              </a:spcBef>
              <a:spcAft>
                <a:spcPct val="0"/>
              </a:spcAft>
              <a:defRPr>
                <a:solidFill>
                  <a:schemeClr val="tx1"/>
                </a:solidFill>
                <a:latin typeface="Arial" charset="0"/>
              </a:defRPr>
            </a:lvl8pPr>
            <a:lvl9pPr marL="3886200" indent="-228600" defTabSz="881063" eaLnBrk="0" fontAlgn="base" hangingPunct="0">
              <a:spcBef>
                <a:spcPct val="0"/>
              </a:spcBef>
              <a:spcAft>
                <a:spcPct val="0"/>
              </a:spcAft>
              <a:defRPr>
                <a:solidFill>
                  <a:schemeClr val="tx1"/>
                </a:solidFill>
                <a:latin typeface="Arial" charset="0"/>
              </a:defRPr>
            </a:lvl9pPr>
          </a:lstStyle>
          <a:p>
            <a:pPr eaLnBrk="1" hangingPunct="1"/>
            <a:fld id="{CA1C5B70-397C-4E7C-B56F-4889640B0855}" type="slidenum">
              <a:rPr lang="en-US" altLang="en-US">
                <a:solidFill>
                  <a:prstClr val="black"/>
                </a:solidFill>
              </a:rPr>
              <a:pPr eaLnBrk="1" hangingPunct="1"/>
              <a:t>146</a:t>
            </a:fld>
            <a:endParaRPr lang="en-US" altLang="en-US">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lienbildplatzhalter 1"/>
          <p:cNvSpPr>
            <a:spLocks noGrp="1" noRot="1" noChangeAspect="1" noTextEdit="1"/>
          </p:cNvSpPr>
          <p:nvPr>
            <p:ph type="sldImg"/>
          </p:nvPr>
        </p:nvSpPr>
        <p:spPr>
          <a:ln/>
        </p:spPr>
      </p:sp>
      <p:sp>
        <p:nvSpPr>
          <p:cNvPr id="45059" name="Notizenplatzhalter 2"/>
          <p:cNvSpPr>
            <a:spLocks noGrp="1"/>
          </p:cNvSpPr>
          <p:nvPr>
            <p:ph type="body" idx="1"/>
          </p:nvPr>
        </p:nvSpPr>
        <p:spPr>
          <a:noFill/>
        </p:spPr>
        <p:txBody>
          <a:bodyPr/>
          <a:lstStyle/>
          <a:p>
            <a:endParaRPr lang="en-US" altLang="en-US" smtClean="0"/>
          </a:p>
        </p:txBody>
      </p:sp>
      <p:sp>
        <p:nvSpPr>
          <p:cNvPr id="45060" name="Foliennummernplatzhalter 3"/>
          <p:cNvSpPr>
            <a:spLocks noGrp="1"/>
          </p:cNvSpPr>
          <p:nvPr>
            <p:ph type="sldNum" sz="quarter" idx="5"/>
          </p:nvPr>
        </p:nvSpPr>
        <p:spPr>
          <a:noFill/>
        </p:spPr>
        <p:txBody>
          <a:bodyPr/>
          <a:lstStyle>
            <a:lvl1pPr defTabSz="881063" eaLnBrk="0" hangingPunct="0">
              <a:defRPr>
                <a:solidFill>
                  <a:schemeClr val="tx1"/>
                </a:solidFill>
                <a:latin typeface="Arial" charset="0"/>
              </a:defRPr>
            </a:lvl1pPr>
            <a:lvl2pPr marL="742950" indent="-285750" defTabSz="881063" eaLnBrk="0" hangingPunct="0">
              <a:defRPr>
                <a:solidFill>
                  <a:schemeClr val="tx1"/>
                </a:solidFill>
                <a:latin typeface="Arial" charset="0"/>
              </a:defRPr>
            </a:lvl2pPr>
            <a:lvl3pPr marL="1143000" indent="-228600" defTabSz="881063" eaLnBrk="0" hangingPunct="0">
              <a:defRPr>
                <a:solidFill>
                  <a:schemeClr val="tx1"/>
                </a:solidFill>
                <a:latin typeface="Arial" charset="0"/>
              </a:defRPr>
            </a:lvl3pPr>
            <a:lvl4pPr marL="1600200" indent="-228600" defTabSz="881063" eaLnBrk="0" hangingPunct="0">
              <a:defRPr>
                <a:solidFill>
                  <a:schemeClr val="tx1"/>
                </a:solidFill>
                <a:latin typeface="Arial" charset="0"/>
              </a:defRPr>
            </a:lvl4pPr>
            <a:lvl5pPr marL="2057400" indent="-228600" defTabSz="881063" eaLnBrk="0" hangingPunct="0">
              <a:defRPr>
                <a:solidFill>
                  <a:schemeClr val="tx1"/>
                </a:solidFill>
                <a:latin typeface="Arial" charset="0"/>
              </a:defRPr>
            </a:lvl5pPr>
            <a:lvl6pPr marL="2514600" indent="-228600" defTabSz="881063" eaLnBrk="0" fontAlgn="base" hangingPunct="0">
              <a:spcBef>
                <a:spcPct val="0"/>
              </a:spcBef>
              <a:spcAft>
                <a:spcPct val="0"/>
              </a:spcAft>
              <a:defRPr>
                <a:solidFill>
                  <a:schemeClr val="tx1"/>
                </a:solidFill>
                <a:latin typeface="Arial" charset="0"/>
              </a:defRPr>
            </a:lvl6pPr>
            <a:lvl7pPr marL="2971800" indent="-228600" defTabSz="881063" eaLnBrk="0" fontAlgn="base" hangingPunct="0">
              <a:spcBef>
                <a:spcPct val="0"/>
              </a:spcBef>
              <a:spcAft>
                <a:spcPct val="0"/>
              </a:spcAft>
              <a:defRPr>
                <a:solidFill>
                  <a:schemeClr val="tx1"/>
                </a:solidFill>
                <a:latin typeface="Arial" charset="0"/>
              </a:defRPr>
            </a:lvl7pPr>
            <a:lvl8pPr marL="3429000" indent="-228600" defTabSz="881063" eaLnBrk="0" fontAlgn="base" hangingPunct="0">
              <a:spcBef>
                <a:spcPct val="0"/>
              </a:spcBef>
              <a:spcAft>
                <a:spcPct val="0"/>
              </a:spcAft>
              <a:defRPr>
                <a:solidFill>
                  <a:schemeClr val="tx1"/>
                </a:solidFill>
                <a:latin typeface="Arial" charset="0"/>
              </a:defRPr>
            </a:lvl8pPr>
            <a:lvl9pPr marL="3886200" indent="-228600" defTabSz="881063" eaLnBrk="0" fontAlgn="base" hangingPunct="0">
              <a:spcBef>
                <a:spcPct val="0"/>
              </a:spcBef>
              <a:spcAft>
                <a:spcPct val="0"/>
              </a:spcAft>
              <a:defRPr>
                <a:solidFill>
                  <a:schemeClr val="tx1"/>
                </a:solidFill>
                <a:latin typeface="Arial" charset="0"/>
              </a:defRPr>
            </a:lvl9pPr>
          </a:lstStyle>
          <a:p>
            <a:pPr eaLnBrk="1" hangingPunct="1"/>
            <a:fld id="{20FF915D-9975-4567-9314-7D494C8F6521}" type="slidenum">
              <a:rPr lang="en-US" altLang="en-US">
                <a:solidFill>
                  <a:prstClr val="black"/>
                </a:solidFill>
              </a:rPr>
              <a:pPr eaLnBrk="1" hangingPunct="1"/>
              <a:t>147</a:t>
            </a:fld>
            <a:endParaRPr lang="en-US" altLang="en-US">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lienbildplatzhalter 1"/>
          <p:cNvSpPr>
            <a:spLocks noGrp="1" noRot="1" noChangeAspect="1" noTextEdit="1"/>
          </p:cNvSpPr>
          <p:nvPr>
            <p:ph type="sldImg"/>
          </p:nvPr>
        </p:nvSpPr>
        <p:spPr>
          <a:ln/>
        </p:spPr>
      </p:sp>
      <p:sp>
        <p:nvSpPr>
          <p:cNvPr id="46083" name="Notizenplatzhalter 2"/>
          <p:cNvSpPr>
            <a:spLocks noGrp="1"/>
          </p:cNvSpPr>
          <p:nvPr>
            <p:ph type="body" idx="1"/>
          </p:nvPr>
        </p:nvSpPr>
        <p:spPr>
          <a:noFill/>
        </p:spPr>
        <p:txBody>
          <a:bodyPr/>
          <a:lstStyle/>
          <a:p>
            <a:endParaRPr lang="en-US" altLang="en-US" smtClean="0"/>
          </a:p>
        </p:txBody>
      </p:sp>
      <p:sp>
        <p:nvSpPr>
          <p:cNvPr id="46084" name="Foliennummernplatzhalter 3"/>
          <p:cNvSpPr>
            <a:spLocks noGrp="1"/>
          </p:cNvSpPr>
          <p:nvPr>
            <p:ph type="sldNum" sz="quarter" idx="5"/>
          </p:nvPr>
        </p:nvSpPr>
        <p:spPr>
          <a:noFill/>
        </p:spPr>
        <p:txBody>
          <a:bodyPr/>
          <a:lstStyle>
            <a:lvl1pPr defTabSz="881063" eaLnBrk="0" hangingPunct="0">
              <a:defRPr>
                <a:solidFill>
                  <a:schemeClr val="tx1"/>
                </a:solidFill>
                <a:latin typeface="Arial" charset="0"/>
              </a:defRPr>
            </a:lvl1pPr>
            <a:lvl2pPr marL="742950" indent="-285750" defTabSz="881063" eaLnBrk="0" hangingPunct="0">
              <a:defRPr>
                <a:solidFill>
                  <a:schemeClr val="tx1"/>
                </a:solidFill>
                <a:latin typeface="Arial" charset="0"/>
              </a:defRPr>
            </a:lvl2pPr>
            <a:lvl3pPr marL="1143000" indent="-228600" defTabSz="881063" eaLnBrk="0" hangingPunct="0">
              <a:defRPr>
                <a:solidFill>
                  <a:schemeClr val="tx1"/>
                </a:solidFill>
                <a:latin typeface="Arial" charset="0"/>
              </a:defRPr>
            </a:lvl3pPr>
            <a:lvl4pPr marL="1600200" indent="-228600" defTabSz="881063" eaLnBrk="0" hangingPunct="0">
              <a:defRPr>
                <a:solidFill>
                  <a:schemeClr val="tx1"/>
                </a:solidFill>
                <a:latin typeface="Arial" charset="0"/>
              </a:defRPr>
            </a:lvl4pPr>
            <a:lvl5pPr marL="2057400" indent="-228600" defTabSz="881063" eaLnBrk="0" hangingPunct="0">
              <a:defRPr>
                <a:solidFill>
                  <a:schemeClr val="tx1"/>
                </a:solidFill>
                <a:latin typeface="Arial" charset="0"/>
              </a:defRPr>
            </a:lvl5pPr>
            <a:lvl6pPr marL="2514600" indent="-228600" defTabSz="881063" eaLnBrk="0" fontAlgn="base" hangingPunct="0">
              <a:spcBef>
                <a:spcPct val="0"/>
              </a:spcBef>
              <a:spcAft>
                <a:spcPct val="0"/>
              </a:spcAft>
              <a:defRPr>
                <a:solidFill>
                  <a:schemeClr val="tx1"/>
                </a:solidFill>
                <a:latin typeface="Arial" charset="0"/>
              </a:defRPr>
            </a:lvl6pPr>
            <a:lvl7pPr marL="2971800" indent="-228600" defTabSz="881063" eaLnBrk="0" fontAlgn="base" hangingPunct="0">
              <a:spcBef>
                <a:spcPct val="0"/>
              </a:spcBef>
              <a:spcAft>
                <a:spcPct val="0"/>
              </a:spcAft>
              <a:defRPr>
                <a:solidFill>
                  <a:schemeClr val="tx1"/>
                </a:solidFill>
                <a:latin typeface="Arial" charset="0"/>
              </a:defRPr>
            </a:lvl7pPr>
            <a:lvl8pPr marL="3429000" indent="-228600" defTabSz="881063" eaLnBrk="0" fontAlgn="base" hangingPunct="0">
              <a:spcBef>
                <a:spcPct val="0"/>
              </a:spcBef>
              <a:spcAft>
                <a:spcPct val="0"/>
              </a:spcAft>
              <a:defRPr>
                <a:solidFill>
                  <a:schemeClr val="tx1"/>
                </a:solidFill>
                <a:latin typeface="Arial" charset="0"/>
              </a:defRPr>
            </a:lvl8pPr>
            <a:lvl9pPr marL="3886200" indent="-228600" defTabSz="881063" eaLnBrk="0" fontAlgn="base" hangingPunct="0">
              <a:spcBef>
                <a:spcPct val="0"/>
              </a:spcBef>
              <a:spcAft>
                <a:spcPct val="0"/>
              </a:spcAft>
              <a:defRPr>
                <a:solidFill>
                  <a:schemeClr val="tx1"/>
                </a:solidFill>
                <a:latin typeface="Arial" charset="0"/>
              </a:defRPr>
            </a:lvl9pPr>
          </a:lstStyle>
          <a:p>
            <a:pPr eaLnBrk="1" hangingPunct="1"/>
            <a:fld id="{3EDB3748-D114-4988-BE39-0E3CD116CA70}" type="slidenum">
              <a:rPr lang="en-US" altLang="en-US">
                <a:solidFill>
                  <a:prstClr val="black"/>
                </a:solidFill>
              </a:rPr>
              <a:pPr eaLnBrk="1" hangingPunct="1"/>
              <a:t>148</a:t>
            </a:fld>
            <a:endParaRPr lang="en-US" alt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E0C2BD-0795-45B4-A257-6893F8F337C6}" type="slidenum">
              <a:rPr lang="en-US"/>
              <a:pPr/>
              <a:t>91</a:t>
            </a:fld>
            <a:endParaRPr lang="en-US"/>
          </a:p>
        </p:txBody>
      </p:sp>
      <p:sp>
        <p:nvSpPr>
          <p:cNvPr id="360450" name="Rectangle 2"/>
          <p:cNvSpPr>
            <a:spLocks noGrp="1" noRot="1" noChangeAspect="1" noChangeArrowheads="1" noTextEdit="1"/>
          </p:cNvSpPr>
          <p:nvPr>
            <p:ph type="sldImg"/>
          </p:nvPr>
        </p:nvSpPr>
        <p:spPr>
          <a:ln/>
        </p:spPr>
      </p:sp>
      <p:sp>
        <p:nvSpPr>
          <p:cNvPr id="36045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lienbildplatzhalter 1"/>
          <p:cNvSpPr>
            <a:spLocks noGrp="1" noRot="1" noChangeAspect="1" noTextEdit="1"/>
          </p:cNvSpPr>
          <p:nvPr>
            <p:ph type="sldImg"/>
          </p:nvPr>
        </p:nvSpPr>
        <p:spPr>
          <a:ln/>
        </p:spPr>
      </p:sp>
      <p:sp>
        <p:nvSpPr>
          <p:cNvPr id="47107" name="Notizenplatzhalter 2"/>
          <p:cNvSpPr>
            <a:spLocks noGrp="1"/>
          </p:cNvSpPr>
          <p:nvPr>
            <p:ph type="body" idx="1"/>
          </p:nvPr>
        </p:nvSpPr>
        <p:spPr>
          <a:noFill/>
        </p:spPr>
        <p:txBody>
          <a:bodyPr/>
          <a:lstStyle/>
          <a:p>
            <a:endParaRPr lang="en-US" altLang="en-US" smtClean="0"/>
          </a:p>
        </p:txBody>
      </p:sp>
      <p:sp>
        <p:nvSpPr>
          <p:cNvPr id="47108" name="Foliennummernplatzhalter 3"/>
          <p:cNvSpPr>
            <a:spLocks noGrp="1"/>
          </p:cNvSpPr>
          <p:nvPr>
            <p:ph type="sldNum" sz="quarter" idx="5"/>
          </p:nvPr>
        </p:nvSpPr>
        <p:spPr>
          <a:noFill/>
        </p:spPr>
        <p:txBody>
          <a:bodyPr/>
          <a:lstStyle>
            <a:lvl1pPr defTabSz="881063" eaLnBrk="0" hangingPunct="0">
              <a:defRPr>
                <a:solidFill>
                  <a:schemeClr val="tx1"/>
                </a:solidFill>
                <a:latin typeface="Arial" charset="0"/>
              </a:defRPr>
            </a:lvl1pPr>
            <a:lvl2pPr marL="742950" indent="-285750" defTabSz="881063" eaLnBrk="0" hangingPunct="0">
              <a:defRPr>
                <a:solidFill>
                  <a:schemeClr val="tx1"/>
                </a:solidFill>
                <a:latin typeface="Arial" charset="0"/>
              </a:defRPr>
            </a:lvl2pPr>
            <a:lvl3pPr marL="1143000" indent="-228600" defTabSz="881063" eaLnBrk="0" hangingPunct="0">
              <a:defRPr>
                <a:solidFill>
                  <a:schemeClr val="tx1"/>
                </a:solidFill>
                <a:latin typeface="Arial" charset="0"/>
              </a:defRPr>
            </a:lvl3pPr>
            <a:lvl4pPr marL="1600200" indent="-228600" defTabSz="881063" eaLnBrk="0" hangingPunct="0">
              <a:defRPr>
                <a:solidFill>
                  <a:schemeClr val="tx1"/>
                </a:solidFill>
                <a:latin typeface="Arial" charset="0"/>
              </a:defRPr>
            </a:lvl4pPr>
            <a:lvl5pPr marL="2057400" indent="-228600" defTabSz="881063" eaLnBrk="0" hangingPunct="0">
              <a:defRPr>
                <a:solidFill>
                  <a:schemeClr val="tx1"/>
                </a:solidFill>
                <a:latin typeface="Arial" charset="0"/>
              </a:defRPr>
            </a:lvl5pPr>
            <a:lvl6pPr marL="2514600" indent="-228600" defTabSz="881063" eaLnBrk="0" fontAlgn="base" hangingPunct="0">
              <a:spcBef>
                <a:spcPct val="0"/>
              </a:spcBef>
              <a:spcAft>
                <a:spcPct val="0"/>
              </a:spcAft>
              <a:defRPr>
                <a:solidFill>
                  <a:schemeClr val="tx1"/>
                </a:solidFill>
                <a:latin typeface="Arial" charset="0"/>
              </a:defRPr>
            </a:lvl6pPr>
            <a:lvl7pPr marL="2971800" indent="-228600" defTabSz="881063" eaLnBrk="0" fontAlgn="base" hangingPunct="0">
              <a:spcBef>
                <a:spcPct val="0"/>
              </a:spcBef>
              <a:spcAft>
                <a:spcPct val="0"/>
              </a:spcAft>
              <a:defRPr>
                <a:solidFill>
                  <a:schemeClr val="tx1"/>
                </a:solidFill>
                <a:latin typeface="Arial" charset="0"/>
              </a:defRPr>
            </a:lvl7pPr>
            <a:lvl8pPr marL="3429000" indent="-228600" defTabSz="881063" eaLnBrk="0" fontAlgn="base" hangingPunct="0">
              <a:spcBef>
                <a:spcPct val="0"/>
              </a:spcBef>
              <a:spcAft>
                <a:spcPct val="0"/>
              </a:spcAft>
              <a:defRPr>
                <a:solidFill>
                  <a:schemeClr val="tx1"/>
                </a:solidFill>
                <a:latin typeface="Arial" charset="0"/>
              </a:defRPr>
            </a:lvl8pPr>
            <a:lvl9pPr marL="3886200" indent="-228600" defTabSz="881063" eaLnBrk="0" fontAlgn="base" hangingPunct="0">
              <a:spcBef>
                <a:spcPct val="0"/>
              </a:spcBef>
              <a:spcAft>
                <a:spcPct val="0"/>
              </a:spcAft>
              <a:defRPr>
                <a:solidFill>
                  <a:schemeClr val="tx1"/>
                </a:solidFill>
                <a:latin typeface="Arial" charset="0"/>
              </a:defRPr>
            </a:lvl9pPr>
          </a:lstStyle>
          <a:p>
            <a:pPr eaLnBrk="1" hangingPunct="1"/>
            <a:fld id="{B67897F2-EEBB-4CE0-97DE-A734932DBDB1}" type="slidenum">
              <a:rPr lang="en-US" altLang="en-US">
                <a:solidFill>
                  <a:prstClr val="black"/>
                </a:solidFill>
              </a:rPr>
              <a:pPr eaLnBrk="1" hangingPunct="1"/>
              <a:t>149</a:t>
            </a:fld>
            <a:endParaRPr lang="en-US" altLang="en-US">
              <a:solidFill>
                <a:prstClr val="black"/>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lienbildplatzhalter 1"/>
          <p:cNvSpPr>
            <a:spLocks noGrp="1" noRot="1" noChangeAspect="1" noTextEdit="1"/>
          </p:cNvSpPr>
          <p:nvPr>
            <p:ph type="sldImg"/>
          </p:nvPr>
        </p:nvSpPr>
        <p:spPr>
          <a:ln/>
        </p:spPr>
      </p:sp>
      <p:sp>
        <p:nvSpPr>
          <p:cNvPr id="48131" name="Notizenplatzhalter 2"/>
          <p:cNvSpPr>
            <a:spLocks noGrp="1"/>
          </p:cNvSpPr>
          <p:nvPr>
            <p:ph type="body" idx="1"/>
          </p:nvPr>
        </p:nvSpPr>
        <p:spPr>
          <a:noFill/>
        </p:spPr>
        <p:txBody>
          <a:bodyPr/>
          <a:lstStyle/>
          <a:p>
            <a:endParaRPr lang="en-US" altLang="en-US" smtClean="0"/>
          </a:p>
        </p:txBody>
      </p:sp>
      <p:sp>
        <p:nvSpPr>
          <p:cNvPr id="48132" name="Foliennummernplatzhalter 3"/>
          <p:cNvSpPr>
            <a:spLocks noGrp="1"/>
          </p:cNvSpPr>
          <p:nvPr>
            <p:ph type="sldNum" sz="quarter" idx="5"/>
          </p:nvPr>
        </p:nvSpPr>
        <p:spPr>
          <a:noFill/>
        </p:spPr>
        <p:txBody>
          <a:bodyPr/>
          <a:lstStyle>
            <a:lvl1pPr defTabSz="881063" eaLnBrk="0" hangingPunct="0">
              <a:defRPr>
                <a:solidFill>
                  <a:schemeClr val="tx1"/>
                </a:solidFill>
                <a:latin typeface="Arial" charset="0"/>
              </a:defRPr>
            </a:lvl1pPr>
            <a:lvl2pPr marL="742950" indent="-285750" defTabSz="881063" eaLnBrk="0" hangingPunct="0">
              <a:defRPr>
                <a:solidFill>
                  <a:schemeClr val="tx1"/>
                </a:solidFill>
                <a:latin typeface="Arial" charset="0"/>
              </a:defRPr>
            </a:lvl2pPr>
            <a:lvl3pPr marL="1143000" indent="-228600" defTabSz="881063" eaLnBrk="0" hangingPunct="0">
              <a:defRPr>
                <a:solidFill>
                  <a:schemeClr val="tx1"/>
                </a:solidFill>
                <a:latin typeface="Arial" charset="0"/>
              </a:defRPr>
            </a:lvl3pPr>
            <a:lvl4pPr marL="1600200" indent="-228600" defTabSz="881063" eaLnBrk="0" hangingPunct="0">
              <a:defRPr>
                <a:solidFill>
                  <a:schemeClr val="tx1"/>
                </a:solidFill>
                <a:latin typeface="Arial" charset="0"/>
              </a:defRPr>
            </a:lvl4pPr>
            <a:lvl5pPr marL="2057400" indent="-228600" defTabSz="881063" eaLnBrk="0" hangingPunct="0">
              <a:defRPr>
                <a:solidFill>
                  <a:schemeClr val="tx1"/>
                </a:solidFill>
                <a:latin typeface="Arial" charset="0"/>
              </a:defRPr>
            </a:lvl5pPr>
            <a:lvl6pPr marL="2514600" indent="-228600" defTabSz="881063" eaLnBrk="0" fontAlgn="base" hangingPunct="0">
              <a:spcBef>
                <a:spcPct val="0"/>
              </a:spcBef>
              <a:spcAft>
                <a:spcPct val="0"/>
              </a:spcAft>
              <a:defRPr>
                <a:solidFill>
                  <a:schemeClr val="tx1"/>
                </a:solidFill>
                <a:latin typeface="Arial" charset="0"/>
              </a:defRPr>
            </a:lvl6pPr>
            <a:lvl7pPr marL="2971800" indent="-228600" defTabSz="881063" eaLnBrk="0" fontAlgn="base" hangingPunct="0">
              <a:spcBef>
                <a:spcPct val="0"/>
              </a:spcBef>
              <a:spcAft>
                <a:spcPct val="0"/>
              </a:spcAft>
              <a:defRPr>
                <a:solidFill>
                  <a:schemeClr val="tx1"/>
                </a:solidFill>
                <a:latin typeface="Arial" charset="0"/>
              </a:defRPr>
            </a:lvl7pPr>
            <a:lvl8pPr marL="3429000" indent="-228600" defTabSz="881063" eaLnBrk="0" fontAlgn="base" hangingPunct="0">
              <a:spcBef>
                <a:spcPct val="0"/>
              </a:spcBef>
              <a:spcAft>
                <a:spcPct val="0"/>
              </a:spcAft>
              <a:defRPr>
                <a:solidFill>
                  <a:schemeClr val="tx1"/>
                </a:solidFill>
                <a:latin typeface="Arial" charset="0"/>
              </a:defRPr>
            </a:lvl8pPr>
            <a:lvl9pPr marL="3886200" indent="-228600" defTabSz="881063" eaLnBrk="0" fontAlgn="base" hangingPunct="0">
              <a:spcBef>
                <a:spcPct val="0"/>
              </a:spcBef>
              <a:spcAft>
                <a:spcPct val="0"/>
              </a:spcAft>
              <a:defRPr>
                <a:solidFill>
                  <a:schemeClr val="tx1"/>
                </a:solidFill>
                <a:latin typeface="Arial" charset="0"/>
              </a:defRPr>
            </a:lvl9pPr>
          </a:lstStyle>
          <a:p>
            <a:pPr eaLnBrk="1" hangingPunct="1"/>
            <a:fld id="{910A70FB-FBB7-45E7-8196-F7DAF29D3A29}" type="slidenum">
              <a:rPr lang="en-US" altLang="en-US">
                <a:solidFill>
                  <a:prstClr val="black"/>
                </a:solidFill>
              </a:rPr>
              <a:pPr eaLnBrk="1" hangingPunct="1"/>
              <a:t>150</a:t>
            </a:fld>
            <a:endParaRPr lang="en-US" altLang="en-US">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lienbildplatzhalter 1"/>
          <p:cNvSpPr>
            <a:spLocks noGrp="1" noRot="1" noChangeAspect="1" noTextEdit="1"/>
          </p:cNvSpPr>
          <p:nvPr>
            <p:ph type="sldImg"/>
          </p:nvPr>
        </p:nvSpPr>
        <p:spPr>
          <a:ln/>
        </p:spPr>
      </p:sp>
      <p:sp>
        <p:nvSpPr>
          <p:cNvPr id="50179" name="Notizenplatzhalter 2"/>
          <p:cNvSpPr>
            <a:spLocks noGrp="1"/>
          </p:cNvSpPr>
          <p:nvPr>
            <p:ph type="body" idx="1"/>
          </p:nvPr>
        </p:nvSpPr>
        <p:spPr>
          <a:noFill/>
        </p:spPr>
        <p:txBody>
          <a:bodyPr/>
          <a:lstStyle/>
          <a:p>
            <a:endParaRPr lang="en-US" altLang="en-US" smtClean="0"/>
          </a:p>
        </p:txBody>
      </p:sp>
      <p:sp>
        <p:nvSpPr>
          <p:cNvPr id="50180" name="Foliennummernplatzhalter 3"/>
          <p:cNvSpPr>
            <a:spLocks noGrp="1"/>
          </p:cNvSpPr>
          <p:nvPr>
            <p:ph type="sldNum" sz="quarter" idx="5"/>
          </p:nvPr>
        </p:nvSpPr>
        <p:spPr>
          <a:noFill/>
        </p:spPr>
        <p:txBody>
          <a:bodyPr/>
          <a:lstStyle>
            <a:lvl1pPr defTabSz="881063" eaLnBrk="0" hangingPunct="0">
              <a:defRPr>
                <a:solidFill>
                  <a:schemeClr val="tx1"/>
                </a:solidFill>
                <a:latin typeface="Arial" charset="0"/>
              </a:defRPr>
            </a:lvl1pPr>
            <a:lvl2pPr marL="742950" indent="-285750" defTabSz="881063" eaLnBrk="0" hangingPunct="0">
              <a:defRPr>
                <a:solidFill>
                  <a:schemeClr val="tx1"/>
                </a:solidFill>
                <a:latin typeface="Arial" charset="0"/>
              </a:defRPr>
            </a:lvl2pPr>
            <a:lvl3pPr marL="1143000" indent="-228600" defTabSz="881063" eaLnBrk="0" hangingPunct="0">
              <a:defRPr>
                <a:solidFill>
                  <a:schemeClr val="tx1"/>
                </a:solidFill>
                <a:latin typeface="Arial" charset="0"/>
              </a:defRPr>
            </a:lvl3pPr>
            <a:lvl4pPr marL="1600200" indent="-228600" defTabSz="881063" eaLnBrk="0" hangingPunct="0">
              <a:defRPr>
                <a:solidFill>
                  <a:schemeClr val="tx1"/>
                </a:solidFill>
                <a:latin typeface="Arial" charset="0"/>
              </a:defRPr>
            </a:lvl4pPr>
            <a:lvl5pPr marL="2057400" indent="-228600" defTabSz="881063" eaLnBrk="0" hangingPunct="0">
              <a:defRPr>
                <a:solidFill>
                  <a:schemeClr val="tx1"/>
                </a:solidFill>
                <a:latin typeface="Arial" charset="0"/>
              </a:defRPr>
            </a:lvl5pPr>
            <a:lvl6pPr marL="2514600" indent="-228600" defTabSz="881063" eaLnBrk="0" fontAlgn="base" hangingPunct="0">
              <a:spcBef>
                <a:spcPct val="0"/>
              </a:spcBef>
              <a:spcAft>
                <a:spcPct val="0"/>
              </a:spcAft>
              <a:defRPr>
                <a:solidFill>
                  <a:schemeClr val="tx1"/>
                </a:solidFill>
                <a:latin typeface="Arial" charset="0"/>
              </a:defRPr>
            </a:lvl6pPr>
            <a:lvl7pPr marL="2971800" indent="-228600" defTabSz="881063" eaLnBrk="0" fontAlgn="base" hangingPunct="0">
              <a:spcBef>
                <a:spcPct val="0"/>
              </a:spcBef>
              <a:spcAft>
                <a:spcPct val="0"/>
              </a:spcAft>
              <a:defRPr>
                <a:solidFill>
                  <a:schemeClr val="tx1"/>
                </a:solidFill>
                <a:latin typeface="Arial" charset="0"/>
              </a:defRPr>
            </a:lvl7pPr>
            <a:lvl8pPr marL="3429000" indent="-228600" defTabSz="881063" eaLnBrk="0" fontAlgn="base" hangingPunct="0">
              <a:spcBef>
                <a:spcPct val="0"/>
              </a:spcBef>
              <a:spcAft>
                <a:spcPct val="0"/>
              </a:spcAft>
              <a:defRPr>
                <a:solidFill>
                  <a:schemeClr val="tx1"/>
                </a:solidFill>
                <a:latin typeface="Arial" charset="0"/>
              </a:defRPr>
            </a:lvl8pPr>
            <a:lvl9pPr marL="3886200" indent="-228600" defTabSz="881063" eaLnBrk="0" fontAlgn="base" hangingPunct="0">
              <a:spcBef>
                <a:spcPct val="0"/>
              </a:spcBef>
              <a:spcAft>
                <a:spcPct val="0"/>
              </a:spcAft>
              <a:defRPr>
                <a:solidFill>
                  <a:schemeClr val="tx1"/>
                </a:solidFill>
                <a:latin typeface="Arial" charset="0"/>
              </a:defRPr>
            </a:lvl9pPr>
          </a:lstStyle>
          <a:p>
            <a:pPr eaLnBrk="1" hangingPunct="1"/>
            <a:fld id="{E214B46E-F0A2-4876-9D86-516C4678E0AB}" type="slidenum">
              <a:rPr lang="en-US" altLang="en-US">
                <a:solidFill>
                  <a:prstClr val="black"/>
                </a:solidFill>
              </a:rPr>
              <a:pPr eaLnBrk="1" hangingPunct="1"/>
              <a:t>151</a:t>
            </a:fld>
            <a:endParaRPr lang="en-US" altLang="en-US">
              <a:solidFill>
                <a:prstClr val="black"/>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E58BC7-6927-4E22-B7B5-C4EBA62F7E66}" type="slidenum">
              <a:rPr lang="en-US"/>
              <a:pPr/>
              <a:t>203</a:t>
            </a:fld>
            <a:endParaRPr lang="en-US"/>
          </a:p>
        </p:txBody>
      </p:sp>
      <p:sp>
        <p:nvSpPr>
          <p:cNvPr id="211970" name="Rectangle 2"/>
          <p:cNvSpPr>
            <a:spLocks noGrp="1" noRot="1" noChangeAspect="1" noChangeArrowheads="1" noTextEdit="1"/>
          </p:cNvSpPr>
          <p:nvPr>
            <p:ph type="sldImg"/>
          </p:nvPr>
        </p:nvSpPr>
        <p:spPr>
          <a:ln/>
        </p:spPr>
      </p:sp>
      <p:sp>
        <p:nvSpPr>
          <p:cNvPr id="211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3C9D7E-6CBD-4087-A96B-441D87EBFC21}" type="slidenum">
              <a:rPr lang="en-US"/>
              <a:pPr/>
              <a:t>92</a:t>
            </a:fld>
            <a:endParaRPr lang="en-US"/>
          </a:p>
        </p:txBody>
      </p:sp>
      <p:sp>
        <p:nvSpPr>
          <p:cNvPr id="361474" name="Rectangle 2"/>
          <p:cNvSpPr>
            <a:spLocks noGrp="1" noRot="1" noChangeAspect="1" noChangeArrowheads="1" noTextEdit="1"/>
          </p:cNvSpPr>
          <p:nvPr>
            <p:ph type="sldImg"/>
          </p:nvPr>
        </p:nvSpPr>
        <p:spPr>
          <a:ln/>
        </p:spPr>
      </p:sp>
      <p:sp>
        <p:nvSpPr>
          <p:cNvPr id="36147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46F7A8-44A9-4D41-AC63-8E0188A6D9A1}" type="slidenum">
              <a:rPr lang="en-US"/>
              <a:pPr/>
              <a:t>93</a:t>
            </a:fld>
            <a:endParaRPr lang="en-US"/>
          </a:p>
        </p:txBody>
      </p:sp>
      <p:sp>
        <p:nvSpPr>
          <p:cNvPr id="362498" name="Rectangle 2"/>
          <p:cNvSpPr>
            <a:spLocks noGrp="1" noRot="1" noChangeAspect="1" noChangeArrowheads="1" noTextEdit="1"/>
          </p:cNvSpPr>
          <p:nvPr>
            <p:ph type="sldImg"/>
          </p:nvPr>
        </p:nvSpPr>
        <p:spPr>
          <a:ln/>
        </p:spPr>
      </p:sp>
      <p:sp>
        <p:nvSpPr>
          <p:cNvPr id="362499" name="Rectangle 3"/>
          <p:cNvSpPr>
            <a:spLocks noGrp="1" noChangeArrowheads="1"/>
          </p:cNvSpPr>
          <p:nvPr>
            <p:ph type="body" idx="1"/>
          </p:nvPr>
        </p:nvSpPr>
        <p:spPr/>
        <p:txBody>
          <a:bodyP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0A7BF5-795A-4532-80EC-1C3E1CD76185}" type="slidenum">
              <a:rPr lang="en-US"/>
              <a:pPr/>
              <a:t>94</a:t>
            </a:fld>
            <a:endParaRPr lang="en-US"/>
          </a:p>
        </p:txBody>
      </p:sp>
      <p:sp>
        <p:nvSpPr>
          <p:cNvPr id="363522" name="Rectangle 2"/>
          <p:cNvSpPr>
            <a:spLocks noGrp="1" noRot="1" noChangeAspect="1" noChangeArrowheads="1" noTextEdit="1"/>
          </p:cNvSpPr>
          <p:nvPr>
            <p:ph type="sldImg"/>
          </p:nvPr>
        </p:nvSpPr>
        <p:spPr>
          <a:ln/>
        </p:spPr>
      </p:sp>
      <p:sp>
        <p:nvSpPr>
          <p:cNvPr id="363523" name="Rectangle 3"/>
          <p:cNvSpPr>
            <a:spLocks noGrp="1" noChangeArrowheads="1"/>
          </p:cNvSpPr>
          <p:nvPr>
            <p:ph type="body" idx="1"/>
          </p:nvPr>
        </p:nvSpPr>
        <p:spPr/>
        <p:txBody>
          <a:bodyPr/>
          <a:lstStyle/>
          <a:p>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550EE6-507E-4EEE-BB2B-BB6B71F32691}" type="slidenum">
              <a:rPr lang="en-US"/>
              <a:pPr/>
              <a:t>95</a:t>
            </a:fld>
            <a:endParaRPr lang="en-US"/>
          </a:p>
        </p:txBody>
      </p:sp>
      <p:sp>
        <p:nvSpPr>
          <p:cNvPr id="365570" name="Rectangle 2"/>
          <p:cNvSpPr>
            <a:spLocks noGrp="1" noRot="1" noChangeAspect="1" noChangeArrowheads="1" noTextEdit="1"/>
          </p:cNvSpPr>
          <p:nvPr>
            <p:ph type="sldImg"/>
          </p:nvPr>
        </p:nvSpPr>
        <p:spPr>
          <a:ln/>
        </p:spPr>
      </p:sp>
      <p:sp>
        <p:nvSpPr>
          <p:cNvPr id="36557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9F4AA8-B823-4BF2-9831-0907E174D291}" type="slidenum">
              <a:rPr lang="en-US"/>
              <a:pPr/>
              <a:t>96</a:t>
            </a:fld>
            <a:endParaRPr lang="en-US"/>
          </a:p>
        </p:txBody>
      </p:sp>
      <p:sp>
        <p:nvSpPr>
          <p:cNvPr id="366594" name="Rectangle 2"/>
          <p:cNvSpPr>
            <a:spLocks noGrp="1" noRot="1" noChangeAspect="1" noChangeArrowheads="1" noTextEdit="1"/>
          </p:cNvSpPr>
          <p:nvPr>
            <p:ph type="sldImg"/>
          </p:nvPr>
        </p:nvSpPr>
        <p:spPr>
          <a:ln/>
        </p:spPr>
      </p:sp>
      <p:sp>
        <p:nvSpPr>
          <p:cNvPr id="36659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9645E3-9296-431F-839A-54CBA878723F}" type="slidenum">
              <a:rPr lang="en-US"/>
              <a:pPr/>
              <a:t>97</a:t>
            </a:fld>
            <a:endParaRPr lang="en-US"/>
          </a:p>
        </p:txBody>
      </p:sp>
      <p:sp>
        <p:nvSpPr>
          <p:cNvPr id="367618" name="Rectangle 2"/>
          <p:cNvSpPr>
            <a:spLocks noGrp="1" noRot="1" noChangeAspect="1" noChangeArrowheads="1" noTextEdit="1"/>
          </p:cNvSpPr>
          <p:nvPr>
            <p:ph type="sldImg"/>
          </p:nvPr>
        </p:nvSpPr>
        <p:spPr>
          <a:ln/>
        </p:spPr>
      </p:sp>
      <p:sp>
        <p:nvSpPr>
          <p:cNvPr id="367619" name="Rectangle 3"/>
          <p:cNvSpPr>
            <a:spLocks noGrp="1" noChangeArrowheads="1"/>
          </p:cNvSpPr>
          <p:nvPr>
            <p:ph type="body" idx="1"/>
          </p:nvPr>
        </p:nvSpPr>
        <p:spPr/>
        <p:txBody>
          <a:bodyPr/>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February 13-14, 2013</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February 13-14, 2013</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t>JUAS 2013 -- Vacuum Technology –   Paolo Chiggiato &amp; Roberto Kersevan</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February 13-14, 2013</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t>JUAS 2013 -- Vacuum Technology –   Paolo Chiggiato &amp; Roberto Kersevan</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February 13-14, 2013</a:t>
            </a:r>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t>JUAS 2013 -- Vacuum Technology –   Paolo Chiggiato &amp; Roberto Kersevan</a:t>
            </a:r>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February 13-14, 2013</a:t>
            </a:r>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t>JUAS 2013 -- Vacuum Technology –   Paolo Chiggiato &amp; Roberto Kersevan</a:t>
            </a:r>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743200" y="228600"/>
            <a:ext cx="6019800" cy="533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143000"/>
            <a:ext cx="4158762"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04239" y="1143000"/>
            <a:ext cx="4158762"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04239" y="3810000"/>
            <a:ext cx="4158762"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381000" y="6553200"/>
            <a:ext cx="1905000" cy="304800"/>
          </a:xfrm>
        </p:spPr>
        <p:txBody>
          <a:bodyPr/>
          <a:lstStyle>
            <a:lvl1pPr>
              <a:defRPr/>
            </a:lvl1pPr>
          </a:lstStyle>
          <a:p>
            <a:r>
              <a:rPr lang="en-US" smtClean="0"/>
              <a:t>February 13-14, 2013</a:t>
            </a:r>
            <a:endParaRPr lang="en-US"/>
          </a:p>
        </p:txBody>
      </p:sp>
      <p:sp>
        <p:nvSpPr>
          <p:cNvPr id="7" name="Footer Placeholder 6"/>
          <p:cNvSpPr>
            <a:spLocks noGrp="1"/>
          </p:cNvSpPr>
          <p:nvPr>
            <p:ph type="ftr" sz="quarter" idx="11"/>
          </p:nvPr>
        </p:nvSpPr>
        <p:spPr>
          <a:xfrm>
            <a:off x="3124200" y="6553200"/>
            <a:ext cx="2895600" cy="304800"/>
          </a:xfrm>
        </p:spPr>
        <p:txBody>
          <a:bodyPr/>
          <a:lstStyle>
            <a:lvl1pPr>
              <a:defRPr/>
            </a:lvl1pPr>
          </a:lstStyle>
          <a:p>
            <a:r>
              <a:rPr lang="en-US" smtClean="0"/>
              <a:t>JUAS 2013 -- Vacuum Technology –   Paolo Chiggiato &amp; Roberto Kersevan</a:t>
            </a:r>
            <a:endParaRPr lang="en-US"/>
          </a:p>
        </p:txBody>
      </p:sp>
      <p:sp>
        <p:nvSpPr>
          <p:cNvPr id="8" name="Slide Number Placeholder 7"/>
          <p:cNvSpPr>
            <a:spLocks noGrp="1"/>
          </p:cNvSpPr>
          <p:nvPr>
            <p:ph type="sldNum" sz="quarter" idx="12"/>
          </p:nvPr>
        </p:nvSpPr>
        <p:spPr>
          <a:xfrm>
            <a:off x="6858000" y="6553200"/>
            <a:ext cx="1905000" cy="304800"/>
          </a:xfrm>
        </p:spPr>
        <p:txBody>
          <a:bodyPr/>
          <a:lstStyle>
            <a:lvl1pPr>
              <a:defRPr/>
            </a:lvl1pPr>
          </a:lstStyle>
          <a:p>
            <a:fld id="{3A72A931-EB85-4BE6-AC4F-4EF07A94CE0E}" type="slidenum">
              <a:rPr lang="en-US"/>
              <a:pPr/>
              <a:t>‹#›</a:t>
            </a:fld>
            <a:endParaRPr lang="en-US"/>
          </a:p>
        </p:txBody>
      </p:sp>
    </p:spTree>
    <p:extLst>
      <p:ext uri="{BB962C8B-B14F-4D97-AF65-F5344CB8AC3E}">
        <p14:creationId xmlns:p14="http://schemas.microsoft.com/office/powerpoint/2010/main" val="33842025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6020" y="2130426"/>
            <a:ext cx="777196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2040" y="3886200"/>
            <a:ext cx="639992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r>
              <a:rPr lang="en-US" altLang="en-US" smtClean="0"/>
              <a:t>February 13-14, 2013</a:t>
            </a:r>
            <a:endParaRPr lang="en-US" altLang="en-US"/>
          </a:p>
        </p:txBody>
      </p:sp>
      <p:sp>
        <p:nvSpPr>
          <p:cNvPr id="5" name="Footer Placeholder 4"/>
          <p:cNvSpPr>
            <a:spLocks noGrp="1"/>
          </p:cNvSpPr>
          <p:nvPr>
            <p:ph type="ftr" sz="quarter" idx="11"/>
          </p:nvPr>
        </p:nvSpPr>
        <p:spPr/>
        <p:txBody>
          <a:bodyPr/>
          <a:lstStyle>
            <a:lvl1pPr>
              <a:defRPr/>
            </a:lvl1pPr>
          </a:lstStyle>
          <a:p>
            <a:r>
              <a:rPr lang="en-US" altLang="en-US" smtClean="0"/>
              <a:t>JUAS 2013 -- Vacuum Technology –   Paolo Chiggiato &amp; Roberto Kersevan</a:t>
            </a:r>
            <a:endParaRPr lang="en-US" altLang="en-US"/>
          </a:p>
        </p:txBody>
      </p:sp>
      <p:sp>
        <p:nvSpPr>
          <p:cNvPr id="6" name="Slide Number Placeholder 5"/>
          <p:cNvSpPr>
            <a:spLocks noGrp="1"/>
          </p:cNvSpPr>
          <p:nvPr>
            <p:ph type="sldNum" sz="quarter" idx="12"/>
          </p:nvPr>
        </p:nvSpPr>
        <p:spPr/>
        <p:txBody>
          <a:bodyPr/>
          <a:lstStyle>
            <a:lvl1pPr>
              <a:defRPr/>
            </a:lvl1pPr>
          </a:lstStyle>
          <a:p>
            <a:fld id="{1A34385A-CA30-4483-AA28-FCD5F126BD30}" type="slidenum">
              <a:rPr lang="en-US" altLang="en-US"/>
              <a:pPr/>
              <a:t>‹#›</a:t>
            </a:fld>
            <a:endParaRPr lang="en-US" altLang="en-US"/>
          </a:p>
        </p:txBody>
      </p:sp>
    </p:spTree>
    <p:extLst>
      <p:ext uri="{BB962C8B-B14F-4D97-AF65-F5344CB8AC3E}">
        <p14:creationId xmlns:p14="http://schemas.microsoft.com/office/powerpoint/2010/main" val="24097244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 name="Rectangle 28"/>
          <p:cNvSpPr>
            <a:spLocks noChangeArrowheads="1"/>
          </p:cNvSpPr>
          <p:nvPr/>
        </p:nvSpPr>
        <p:spPr bwMode="auto">
          <a:xfrm>
            <a:off x="0" y="692150"/>
            <a:ext cx="9144000" cy="6178550"/>
          </a:xfrm>
          <a:prstGeom prst="rect">
            <a:avLst/>
          </a:prstGeom>
          <a:solidFill>
            <a:srgbClr val="DD1541"/>
          </a:solidFill>
          <a:ln>
            <a:noFill/>
          </a:ln>
          <a:effectLst/>
          <a:extLst>
            <a:ext uri="{91240B29-F687-4F45-9708-019B960494DF}">
              <a14:hiddenLine xmlns:a14="http://schemas.microsoft.com/office/drawing/2010/main" w="0">
                <a:solidFill>
                  <a:srgbClr val="FFFFFF"/>
                </a:solidFill>
                <a:miter lim="800000"/>
                <a:headEnd/>
                <a:tailEnd/>
              </a14:hiddenLine>
            </a:ex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smtClean="0">
              <a:solidFill>
                <a:srgbClr val="000000"/>
              </a:solidFill>
            </a:endParaRPr>
          </a:p>
        </p:txBody>
      </p:sp>
      <p:pic>
        <p:nvPicPr>
          <p:cNvPr id="5" name="Picture 39" descr="PVLogo-3c"/>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048500" y="222250"/>
            <a:ext cx="17303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31"/>
          <p:cNvSpPr txBox="1">
            <a:spLocks noChangeArrowheads="1"/>
          </p:cNvSpPr>
          <p:nvPr/>
        </p:nvSpPr>
        <p:spPr bwMode="auto">
          <a:xfrm>
            <a:off x="276225" y="301625"/>
            <a:ext cx="4032250" cy="2143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defRPr/>
            </a:pPr>
            <a:r>
              <a:rPr lang="de-DE" sz="800" smtClean="0">
                <a:solidFill>
                  <a:srgbClr val="585858"/>
                </a:solidFill>
              </a:rPr>
              <a:t>A</a:t>
            </a:r>
            <a:r>
              <a:rPr lang="de-DE" sz="600" smtClean="0">
                <a:solidFill>
                  <a:srgbClr val="585858"/>
                </a:solidFill>
              </a:rPr>
              <a:t> </a:t>
            </a:r>
            <a:r>
              <a:rPr lang="de-DE" sz="800" smtClean="0">
                <a:solidFill>
                  <a:srgbClr val="585858"/>
                </a:solidFill>
              </a:rPr>
              <a:t>   P A S S I O N    F O R    P E R F E C T I O N</a:t>
            </a:r>
          </a:p>
        </p:txBody>
      </p:sp>
      <p:sp>
        <p:nvSpPr>
          <p:cNvPr id="7" name="Rectangle 32"/>
          <p:cNvSpPr>
            <a:spLocks noChangeArrowheads="1"/>
          </p:cNvSpPr>
          <p:nvPr/>
        </p:nvSpPr>
        <p:spPr bwMode="auto">
          <a:xfrm>
            <a:off x="0" y="0"/>
            <a:ext cx="9144000" cy="115888"/>
          </a:xfrm>
          <a:prstGeom prst="rect">
            <a:avLst/>
          </a:prstGeom>
          <a:solidFill>
            <a:srgbClr val="DD154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smtClean="0">
              <a:solidFill>
                <a:srgbClr val="000000"/>
              </a:solidFill>
            </a:endParaRPr>
          </a:p>
        </p:txBody>
      </p:sp>
      <p:pic>
        <p:nvPicPr>
          <p:cNvPr id="8" name="Picture 41"/>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763" y="2041525"/>
            <a:ext cx="1755775" cy="176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31" name="Rectangle 35"/>
          <p:cNvSpPr>
            <a:spLocks noGrp="1" noChangeArrowheads="1"/>
          </p:cNvSpPr>
          <p:nvPr>
            <p:ph type="ctrTitle"/>
          </p:nvPr>
        </p:nvSpPr>
        <p:spPr>
          <a:xfrm>
            <a:off x="1835150" y="2130425"/>
            <a:ext cx="6262688" cy="1470025"/>
          </a:xfrm>
        </p:spPr>
        <p:txBody>
          <a:bodyPr/>
          <a:lstStyle>
            <a:lvl1pPr>
              <a:defRPr sz="3200">
                <a:solidFill>
                  <a:schemeClr val="bg1"/>
                </a:solidFill>
              </a:defRPr>
            </a:lvl1pPr>
          </a:lstStyle>
          <a:p>
            <a:pPr lvl="0"/>
            <a:r>
              <a:rPr lang="de-DE" noProof="0" smtClean="0"/>
              <a:t>Titelmasterformat durch Klicken bearbeiten</a:t>
            </a:r>
          </a:p>
        </p:txBody>
      </p:sp>
      <p:sp>
        <p:nvSpPr>
          <p:cNvPr id="4132" name="Rectangle 36"/>
          <p:cNvSpPr>
            <a:spLocks noGrp="1" noChangeArrowheads="1"/>
          </p:cNvSpPr>
          <p:nvPr>
            <p:ph type="subTitle" idx="1"/>
          </p:nvPr>
        </p:nvSpPr>
        <p:spPr>
          <a:xfrm>
            <a:off x="1835150" y="3886200"/>
            <a:ext cx="6337300" cy="1752600"/>
          </a:xfrm>
        </p:spPr>
        <p:txBody>
          <a:bodyPr/>
          <a:lstStyle>
            <a:lvl1pPr marL="0" indent="0">
              <a:buFont typeface="Wingdings" pitchFamily="2" charset="2"/>
              <a:buNone/>
              <a:defRPr sz="2000">
                <a:solidFill>
                  <a:schemeClr val="bg1"/>
                </a:solidFill>
              </a:defRPr>
            </a:lvl1pPr>
          </a:lstStyle>
          <a:p>
            <a:pPr lvl="0"/>
            <a:r>
              <a:rPr lang="de-DE" noProof="0" smtClean="0"/>
              <a:t>Formatvorlage des Untertitelmasters durch Klicken bearbeiten</a:t>
            </a:r>
          </a:p>
        </p:txBody>
      </p:sp>
    </p:spTree>
    <p:extLst>
      <p:ext uri="{BB962C8B-B14F-4D97-AF65-F5344CB8AC3E}">
        <p14:creationId xmlns:p14="http://schemas.microsoft.com/office/powerpoint/2010/main" val="40130080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Titelmasterformat durch Klicken bearbeiten</a:t>
            </a:r>
            <a:endParaRPr lang="en-US" dirty="0"/>
          </a:p>
        </p:txBody>
      </p:sp>
      <p:sp>
        <p:nvSpPr>
          <p:cNvPr id="3" name="Inhaltsplatzhalter 2"/>
          <p:cNvSpPr>
            <a:spLocks noGrp="1"/>
          </p:cNvSpPr>
          <p:nvPr>
            <p:ph idx="1"/>
          </p:nvPr>
        </p:nvSpPr>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US" dirty="0"/>
          </a:p>
        </p:txBody>
      </p:sp>
      <p:sp>
        <p:nvSpPr>
          <p:cNvPr id="4" name="Rectangle 32"/>
          <p:cNvSpPr>
            <a:spLocks noGrp="1" noChangeArrowheads="1"/>
          </p:cNvSpPr>
          <p:nvPr>
            <p:ph type="ftr" sz="quarter" idx="10"/>
          </p:nvPr>
        </p:nvSpPr>
        <p:spPr>
          <a:ln/>
        </p:spPr>
        <p:txBody>
          <a:bodyPr/>
          <a:lstStyle>
            <a:lvl1pPr>
              <a:defRPr/>
            </a:lvl1pPr>
          </a:lstStyle>
          <a:p>
            <a:pPr>
              <a:defRPr/>
            </a:pPr>
            <a:r>
              <a:rPr lang="de-DE"/>
              <a:t>© Pfeiffer Vacuum 2013  •  Market Segment R&amp;D •  Florian Henß •  </a:t>
            </a:r>
            <a:fld id="{F1EEFFBD-8FA4-4556-9B9B-D1CF6F1BEC62}" type="datetime1">
              <a:rPr lang="sv-SE"/>
              <a:pPr>
                <a:defRPr/>
              </a:pPr>
              <a:t>2014-02-10</a:t>
            </a:fld>
            <a:endParaRPr lang="sv-SE"/>
          </a:p>
        </p:txBody>
      </p:sp>
    </p:spTree>
    <p:extLst>
      <p:ext uri="{BB962C8B-B14F-4D97-AF65-F5344CB8AC3E}">
        <p14:creationId xmlns:p14="http://schemas.microsoft.com/office/powerpoint/2010/main" val="3048857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en-US"/>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
        <p:nvSpPr>
          <p:cNvPr id="4" name="Rectangle 32"/>
          <p:cNvSpPr>
            <a:spLocks noGrp="1" noChangeArrowheads="1"/>
          </p:cNvSpPr>
          <p:nvPr>
            <p:ph type="ftr" sz="quarter" idx="10"/>
          </p:nvPr>
        </p:nvSpPr>
        <p:spPr>
          <a:ln/>
        </p:spPr>
        <p:txBody>
          <a:bodyPr/>
          <a:lstStyle>
            <a:lvl1pPr>
              <a:defRPr/>
            </a:lvl1pPr>
          </a:lstStyle>
          <a:p>
            <a:pPr>
              <a:defRPr/>
            </a:pPr>
            <a:r>
              <a:rPr lang="de-DE"/>
              <a:t>© Pfeiffer Vacuum 2013  •  Market Segment R&amp;D •  Florian Henß •  </a:t>
            </a:r>
            <a:fld id="{F1EEFFBD-8FA4-4556-9B9B-D1CF6F1BEC62}" type="datetime1">
              <a:rPr lang="sv-SE"/>
              <a:pPr>
                <a:defRPr/>
              </a:pPr>
              <a:t>2014-02-10</a:t>
            </a:fld>
            <a:endParaRPr lang="sv-SE"/>
          </a:p>
        </p:txBody>
      </p:sp>
    </p:spTree>
    <p:extLst>
      <p:ext uri="{BB962C8B-B14F-4D97-AF65-F5344CB8AC3E}">
        <p14:creationId xmlns:p14="http://schemas.microsoft.com/office/powerpoint/2010/main" val="9916244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sz="half" idx="1"/>
          </p:nvPr>
        </p:nvSpPr>
        <p:spPr>
          <a:xfrm>
            <a:off x="828675" y="1874838"/>
            <a:ext cx="3703638" cy="44338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half" idx="2"/>
          </p:nvPr>
        </p:nvSpPr>
        <p:spPr>
          <a:xfrm>
            <a:off x="4684713" y="1874838"/>
            <a:ext cx="3703637" cy="44338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Rectangle 32"/>
          <p:cNvSpPr>
            <a:spLocks noGrp="1" noChangeArrowheads="1"/>
          </p:cNvSpPr>
          <p:nvPr>
            <p:ph type="ftr" sz="quarter" idx="10"/>
          </p:nvPr>
        </p:nvSpPr>
        <p:spPr>
          <a:ln/>
        </p:spPr>
        <p:txBody>
          <a:bodyPr/>
          <a:lstStyle>
            <a:lvl1pPr>
              <a:defRPr/>
            </a:lvl1pPr>
          </a:lstStyle>
          <a:p>
            <a:pPr>
              <a:defRPr/>
            </a:pPr>
            <a:r>
              <a:rPr lang="de-DE"/>
              <a:t>© Pfeiffer Vacuum 2013  •  Market Segment R&amp;D •  Florian Henß •  </a:t>
            </a:r>
            <a:fld id="{F1EEFFBD-8FA4-4556-9B9B-D1CF6F1BEC62}" type="datetime1">
              <a:rPr lang="sv-SE"/>
              <a:pPr>
                <a:defRPr/>
              </a:pPr>
              <a:t>2014-02-10</a:t>
            </a:fld>
            <a:endParaRPr lang="sv-SE"/>
          </a:p>
        </p:txBody>
      </p:sp>
    </p:spTree>
    <p:extLst>
      <p:ext uri="{BB962C8B-B14F-4D97-AF65-F5344CB8AC3E}">
        <p14:creationId xmlns:p14="http://schemas.microsoft.com/office/powerpoint/2010/main" val="32515048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en-US"/>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7" name="Rectangle 32"/>
          <p:cNvSpPr>
            <a:spLocks noGrp="1" noChangeArrowheads="1"/>
          </p:cNvSpPr>
          <p:nvPr>
            <p:ph type="ftr" sz="quarter" idx="10"/>
          </p:nvPr>
        </p:nvSpPr>
        <p:spPr>
          <a:ln/>
        </p:spPr>
        <p:txBody>
          <a:bodyPr/>
          <a:lstStyle>
            <a:lvl1pPr>
              <a:defRPr/>
            </a:lvl1pPr>
          </a:lstStyle>
          <a:p>
            <a:pPr>
              <a:defRPr/>
            </a:pPr>
            <a:r>
              <a:rPr lang="de-DE"/>
              <a:t>© Pfeiffer Vacuum 2013  •  Market Segment R&amp;D •  Florian Henß •  </a:t>
            </a:r>
            <a:fld id="{F1EEFFBD-8FA4-4556-9B9B-D1CF6F1BEC62}" type="datetime1">
              <a:rPr lang="sv-SE"/>
              <a:pPr>
                <a:defRPr/>
              </a:pPr>
              <a:t>2014-02-10</a:t>
            </a:fld>
            <a:endParaRPr lang="sv-SE"/>
          </a:p>
        </p:txBody>
      </p:sp>
    </p:spTree>
    <p:extLst>
      <p:ext uri="{BB962C8B-B14F-4D97-AF65-F5344CB8AC3E}">
        <p14:creationId xmlns:p14="http://schemas.microsoft.com/office/powerpoint/2010/main" val="3550301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Rectangle 32"/>
          <p:cNvSpPr>
            <a:spLocks noGrp="1" noChangeArrowheads="1"/>
          </p:cNvSpPr>
          <p:nvPr>
            <p:ph type="ftr" sz="quarter" idx="10"/>
          </p:nvPr>
        </p:nvSpPr>
        <p:spPr>
          <a:ln/>
        </p:spPr>
        <p:txBody>
          <a:bodyPr/>
          <a:lstStyle>
            <a:lvl1pPr>
              <a:defRPr/>
            </a:lvl1pPr>
          </a:lstStyle>
          <a:p>
            <a:pPr>
              <a:defRPr/>
            </a:pPr>
            <a:r>
              <a:rPr lang="de-DE"/>
              <a:t>© Pfeiffer Vacuum 2013  •  Market Segment R&amp;D •  Florian Henß •  </a:t>
            </a:r>
            <a:fld id="{F1EEFFBD-8FA4-4556-9B9B-D1CF6F1BEC62}" type="datetime1">
              <a:rPr lang="sv-SE"/>
              <a:pPr>
                <a:defRPr/>
              </a:pPr>
              <a:t>2014-02-10</a:t>
            </a:fld>
            <a:endParaRPr lang="sv-SE"/>
          </a:p>
        </p:txBody>
      </p:sp>
    </p:spTree>
    <p:extLst>
      <p:ext uri="{BB962C8B-B14F-4D97-AF65-F5344CB8AC3E}">
        <p14:creationId xmlns:p14="http://schemas.microsoft.com/office/powerpoint/2010/main" val="28166794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32"/>
          <p:cNvSpPr>
            <a:spLocks noGrp="1" noChangeArrowheads="1"/>
          </p:cNvSpPr>
          <p:nvPr>
            <p:ph type="ftr" sz="quarter" idx="10"/>
          </p:nvPr>
        </p:nvSpPr>
        <p:spPr>
          <a:ln/>
        </p:spPr>
        <p:txBody>
          <a:bodyPr/>
          <a:lstStyle>
            <a:lvl1pPr>
              <a:defRPr/>
            </a:lvl1pPr>
          </a:lstStyle>
          <a:p>
            <a:pPr>
              <a:defRPr/>
            </a:pPr>
            <a:r>
              <a:rPr lang="de-DE"/>
              <a:t>© Pfeiffer Vacuum 2013  •  Market Segment R&amp;D •  Florian Henß •  </a:t>
            </a:r>
            <a:fld id="{F1EEFFBD-8FA4-4556-9B9B-D1CF6F1BEC62}" type="datetime1">
              <a:rPr lang="sv-SE"/>
              <a:pPr>
                <a:defRPr/>
              </a:pPr>
              <a:t>2014-02-10</a:t>
            </a:fld>
            <a:endParaRPr lang="sv-SE"/>
          </a:p>
        </p:txBody>
      </p:sp>
    </p:spTree>
    <p:extLst>
      <p:ext uri="{BB962C8B-B14F-4D97-AF65-F5344CB8AC3E}">
        <p14:creationId xmlns:p14="http://schemas.microsoft.com/office/powerpoint/2010/main" val="36556897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en-US"/>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Rectangle 32"/>
          <p:cNvSpPr>
            <a:spLocks noGrp="1" noChangeArrowheads="1"/>
          </p:cNvSpPr>
          <p:nvPr>
            <p:ph type="ftr" sz="quarter" idx="10"/>
          </p:nvPr>
        </p:nvSpPr>
        <p:spPr>
          <a:ln/>
        </p:spPr>
        <p:txBody>
          <a:bodyPr/>
          <a:lstStyle>
            <a:lvl1pPr>
              <a:defRPr/>
            </a:lvl1pPr>
          </a:lstStyle>
          <a:p>
            <a:pPr>
              <a:defRPr/>
            </a:pPr>
            <a:r>
              <a:rPr lang="de-DE"/>
              <a:t>© Pfeiffer Vacuum 2013  •  Market Segment R&amp;D •  Florian Henß •  </a:t>
            </a:r>
            <a:fld id="{F1EEFFBD-8FA4-4556-9B9B-D1CF6F1BEC62}" type="datetime1">
              <a:rPr lang="sv-SE"/>
              <a:pPr>
                <a:defRPr/>
              </a:pPr>
              <a:t>2014-02-10</a:t>
            </a:fld>
            <a:endParaRPr lang="sv-SE"/>
          </a:p>
        </p:txBody>
      </p:sp>
    </p:spTree>
    <p:extLst>
      <p:ext uri="{BB962C8B-B14F-4D97-AF65-F5344CB8AC3E}">
        <p14:creationId xmlns:p14="http://schemas.microsoft.com/office/powerpoint/2010/main" val="19062411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en-US"/>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Rectangle 32"/>
          <p:cNvSpPr>
            <a:spLocks noGrp="1" noChangeArrowheads="1"/>
          </p:cNvSpPr>
          <p:nvPr>
            <p:ph type="ftr" sz="quarter" idx="10"/>
          </p:nvPr>
        </p:nvSpPr>
        <p:spPr>
          <a:ln/>
        </p:spPr>
        <p:txBody>
          <a:bodyPr/>
          <a:lstStyle>
            <a:lvl1pPr>
              <a:defRPr/>
            </a:lvl1pPr>
          </a:lstStyle>
          <a:p>
            <a:pPr>
              <a:defRPr/>
            </a:pPr>
            <a:r>
              <a:rPr lang="de-DE"/>
              <a:t>© Pfeiffer Vacuum 2013  •  Market Segment R&amp;D •  Florian Henß •  </a:t>
            </a:r>
            <a:fld id="{F1EEFFBD-8FA4-4556-9B9B-D1CF6F1BEC62}" type="datetime1">
              <a:rPr lang="sv-SE"/>
              <a:pPr>
                <a:defRPr/>
              </a:pPr>
              <a:t>2014-02-10</a:t>
            </a:fld>
            <a:endParaRPr lang="sv-SE"/>
          </a:p>
        </p:txBody>
      </p:sp>
    </p:spTree>
    <p:extLst>
      <p:ext uri="{BB962C8B-B14F-4D97-AF65-F5344CB8AC3E}">
        <p14:creationId xmlns:p14="http://schemas.microsoft.com/office/powerpoint/2010/main" val="25475836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Rectangle 32"/>
          <p:cNvSpPr>
            <a:spLocks noGrp="1" noChangeArrowheads="1"/>
          </p:cNvSpPr>
          <p:nvPr>
            <p:ph type="ftr" sz="quarter" idx="10"/>
          </p:nvPr>
        </p:nvSpPr>
        <p:spPr>
          <a:ln/>
        </p:spPr>
        <p:txBody>
          <a:bodyPr/>
          <a:lstStyle>
            <a:lvl1pPr>
              <a:defRPr/>
            </a:lvl1pPr>
          </a:lstStyle>
          <a:p>
            <a:pPr>
              <a:defRPr/>
            </a:pPr>
            <a:r>
              <a:rPr lang="de-DE"/>
              <a:t>© Pfeiffer Vacuum 2013  •  Market Segment R&amp;D •  Florian Henß •  </a:t>
            </a:r>
            <a:fld id="{F1EEFFBD-8FA4-4556-9B9B-D1CF6F1BEC62}" type="datetime1">
              <a:rPr lang="sv-SE"/>
              <a:pPr>
                <a:defRPr/>
              </a:pPr>
              <a:t>2014-02-10</a:t>
            </a:fld>
            <a:endParaRPr lang="sv-SE"/>
          </a:p>
        </p:txBody>
      </p:sp>
    </p:spTree>
    <p:extLst>
      <p:ext uri="{BB962C8B-B14F-4D97-AF65-F5344CB8AC3E}">
        <p14:creationId xmlns:p14="http://schemas.microsoft.com/office/powerpoint/2010/main" val="13874194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10338" y="549275"/>
            <a:ext cx="1893887" cy="5759450"/>
          </a:xfrm>
        </p:spPr>
        <p:txBody>
          <a:bodyPr vert="eaVert"/>
          <a:lstStyle/>
          <a:p>
            <a:r>
              <a:rPr lang="de-DE" smtClean="0"/>
              <a:t>Titelmasterformat durch Klicken bearbeiten</a:t>
            </a:r>
            <a:endParaRPr lang="en-US"/>
          </a:p>
        </p:txBody>
      </p:sp>
      <p:sp>
        <p:nvSpPr>
          <p:cNvPr id="3" name="Vertikaler Textplatzhalter 2"/>
          <p:cNvSpPr>
            <a:spLocks noGrp="1"/>
          </p:cNvSpPr>
          <p:nvPr>
            <p:ph type="body" orient="vert" idx="1"/>
          </p:nvPr>
        </p:nvSpPr>
        <p:spPr>
          <a:xfrm>
            <a:off x="828675" y="549275"/>
            <a:ext cx="5529263" cy="5759450"/>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Rectangle 32"/>
          <p:cNvSpPr>
            <a:spLocks noGrp="1" noChangeArrowheads="1"/>
          </p:cNvSpPr>
          <p:nvPr>
            <p:ph type="ftr" sz="quarter" idx="10"/>
          </p:nvPr>
        </p:nvSpPr>
        <p:spPr>
          <a:ln/>
        </p:spPr>
        <p:txBody>
          <a:bodyPr/>
          <a:lstStyle>
            <a:lvl1pPr>
              <a:defRPr/>
            </a:lvl1pPr>
          </a:lstStyle>
          <a:p>
            <a:pPr>
              <a:defRPr/>
            </a:pPr>
            <a:r>
              <a:rPr lang="de-DE"/>
              <a:t>© Pfeiffer Vacuum 2013  •  Market Segment R&amp;D •  Florian Henß •  </a:t>
            </a:r>
            <a:fld id="{F1EEFFBD-8FA4-4556-9B9B-D1CF6F1BEC62}" type="datetime1">
              <a:rPr lang="sv-SE"/>
              <a:pPr>
                <a:defRPr/>
              </a:pPr>
              <a:t>2014-02-10</a:t>
            </a:fld>
            <a:endParaRPr lang="sv-SE"/>
          </a:p>
        </p:txBody>
      </p:sp>
    </p:spTree>
    <p:extLst>
      <p:ext uri="{BB962C8B-B14F-4D97-AF65-F5344CB8AC3E}">
        <p14:creationId xmlns:p14="http://schemas.microsoft.com/office/powerpoint/2010/main" val="18915823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xAndObj" preserve="1">
  <p:cSld name="Titel, Text und Inhalt">
    <p:spTree>
      <p:nvGrpSpPr>
        <p:cNvPr id="1" name=""/>
        <p:cNvGrpSpPr/>
        <p:nvPr/>
      </p:nvGrpSpPr>
      <p:grpSpPr>
        <a:xfrm>
          <a:off x="0" y="0"/>
          <a:ext cx="0" cy="0"/>
          <a:chOff x="0" y="0"/>
          <a:chExt cx="0" cy="0"/>
        </a:xfrm>
      </p:grpSpPr>
      <p:sp>
        <p:nvSpPr>
          <p:cNvPr id="2" name="Titel 1"/>
          <p:cNvSpPr>
            <a:spLocks noGrp="1"/>
          </p:cNvSpPr>
          <p:nvPr>
            <p:ph type="title"/>
          </p:nvPr>
        </p:nvSpPr>
        <p:spPr>
          <a:xfrm>
            <a:off x="844550" y="549275"/>
            <a:ext cx="7559675" cy="1143000"/>
          </a:xfrm>
        </p:spPr>
        <p:txBody>
          <a:bodyPr/>
          <a:lstStyle/>
          <a:p>
            <a:r>
              <a:rPr lang="de-DE" smtClean="0"/>
              <a:t>Titelmasterformat durch Klicken bearbeiten</a:t>
            </a:r>
            <a:endParaRPr lang="en-US"/>
          </a:p>
        </p:txBody>
      </p:sp>
      <p:sp>
        <p:nvSpPr>
          <p:cNvPr id="3" name="Textplatzhalter 2"/>
          <p:cNvSpPr>
            <a:spLocks noGrp="1"/>
          </p:cNvSpPr>
          <p:nvPr>
            <p:ph type="body" sz="half" idx="1"/>
          </p:nvPr>
        </p:nvSpPr>
        <p:spPr>
          <a:xfrm>
            <a:off x="828675" y="1874838"/>
            <a:ext cx="3703638" cy="443388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half" idx="2"/>
          </p:nvPr>
        </p:nvSpPr>
        <p:spPr>
          <a:xfrm>
            <a:off x="4684713" y="1874838"/>
            <a:ext cx="3703637" cy="443388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Rectangle 32"/>
          <p:cNvSpPr>
            <a:spLocks noGrp="1" noChangeArrowheads="1"/>
          </p:cNvSpPr>
          <p:nvPr>
            <p:ph type="ftr" sz="quarter" idx="10"/>
          </p:nvPr>
        </p:nvSpPr>
        <p:spPr>
          <a:ln/>
        </p:spPr>
        <p:txBody>
          <a:bodyPr/>
          <a:lstStyle>
            <a:lvl1pPr>
              <a:defRPr/>
            </a:lvl1pPr>
          </a:lstStyle>
          <a:p>
            <a:pPr>
              <a:defRPr/>
            </a:pPr>
            <a:r>
              <a:rPr lang="de-DE"/>
              <a:t>© Pfeiffer Vacuum 2013  •  Market Segment R&amp;D •  Florian Henß •  </a:t>
            </a:r>
            <a:fld id="{F1EEFFBD-8FA4-4556-9B9B-D1CF6F1BEC62}" type="datetime1">
              <a:rPr lang="sv-SE"/>
              <a:pPr>
                <a:defRPr/>
              </a:pPr>
              <a:t>2014-02-10</a:t>
            </a:fld>
            <a:endParaRPr lang="sv-SE"/>
          </a:p>
        </p:txBody>
      </p:sp>
    </p:spTree>
    <p:extLst>
      <p:ext uri="{BB962C8B-B14F-4D97-AF65-F5344CB8AC3E}">
        <p14:creationId xmlns:p14="http://schemas.microsoft.com/office/powerpoint/2010/main" val="1811143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AndTx" preserve="1">
  <p:cSld name="Titel, Inhalt und Text">
    <p:spTree>
      <p:nvGrpSpPr>
        <p:cNvPr id="1" name=""/>
        <p:cNvGrpSpPr/>
        <p:nvPr/>
      </p:nvGrpSpPr>
      <p:grpSpPr>
        <a:xfrm>
          <a:off x="0" y="0"/>
          <a:ext cx="0" cy="0"/>
          <a:chOff x="0" y="0"/>
          <a:chExt cx="0" cy="0"/>
        </a:xfrm>
      </p:grpSpPr>
      <p:sp>
        <p:nvSpPr>
          <p:cNvPr id="2" name="Titel 1"/>
          <p:cNvSpPr>
            <a:spLocks noGrp="1"/>
          </p:cNvSpPr>
          <p:nvPr>
            <p:ph type="title"/>
          </p:nvPr>
        </p:nvSpPr>
        <p:spPr>
          <a:xfrm>
            <a:off x="844550" y="549275"/>
            <a:ext cx="7559675" cy="1143000"/>
          </a:xfrm>
        </p:spPr>
        <p:txBody>
          <a:bodyPr/>
          <a:lstStyle/>
          <a:p>
            <a:r>
              <a:rPr lang="de-DE" smtClean="0"/>
              <a:t>Titelmasterformat durch Klicken bearbeiten</a:t>
            </a:r>
            <a:endParaRPr lang="en-US"/>
          </a:p>
        </p:txBody>
      </p:sp>
      <p:sp>
        <p:nvSpPr>
          <p:cNvPr id="3" name="Inhaltsplatzhalter 2"/>
          <p:cNvSpPr>
            <a:spLocks noGrp="1"/>
          </p:cNvSpPr>
          <p:nvPr>
            <p:ph sz="half" idx="1"/>
          </p:nvPr>
        </p:nvSpPr>
        <p:spPr>
          <a:xfrm>
            <a:off x="828675" y="1874838"/>
            <a:ext cx="3703638" cy="443388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Textplatzhalter 3"/>
          <p:cNvSpPr>
            <a:spLocks noGrp="1"/>
          </p:cNvSpPr>
          <p:nvPr>
            <p:ph type="body" sz="half" idx="2"/>
          </p:nvPr>
        </p:nvSpPr>
        <p:spPr>
          <a:xfrm>
            <a:off x="4684713" y="1874838"/>
            <a:ext cx="3703637" cy="443388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Rectangle 32"/>
          <p:cNvSpPr>
            <a:spLocks noGrp="1" noChangeArrowheads="1"/>
          </p:cNvSpPr>
          <p:nvPr>
            <p:ph type="ftr" sz="quarter" idx="10"/>
          </p:nvPr>
        </p:nvSpPr>
        <p:spPr>
          <a:ln/>
        </p:spPr>
        <p:txBody>
          <a:bodyPr/>
          <a:lstStyle>
            <a:lvl1pPr>
              <a:defRPr/>
            </a:lvl1pPr>
          </a:lstStyle>
          <a:p>
            <a:pPr>
              <a:defRPr/>
            </a:pPr>
            <a:r>
              <a:rPr lang="de-DE"/>
              <a:t>© Pfeiffer Vacuum 2013  •  Market Segment R&amp;D •  Florian Henß •  </a:t>
            </a:r>
            <a:fld id="{F1EEFFBD-8FA4-4556-9B9B-D1CF6F1BEC62}" type="datetime1">
              <a:rPr lang="sv-SE"/>
              <a:pPr>
                <a:defRPr/>
              </a:pPr>
              <a:t>2014-02-10</a:t>
            </a:fld>
            <a:endParaRPr lang="sv-SE"/>
          </a:p>
        </p:txBody>
      </p:sp>
    </p:spTree>
    <p:extLst>
      <p:ext uri="{BB962C8B-B14F-4D97-AF65-F5344CB8AC3E}">
        <p14:creationId xmlns:p14="http://schemas.microsoft.com/office/powerpoint/2010/main" val="13706014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Rectangle 32"/>
          <p:cNvSpPr>
            <a:spLocks noGrp="1" noChangeArrowheads="1"/>
          </p:cNvSpPr>
          <p:nvPr>
            <p:ph type="ftr" sz="quarter" idx="10"/>
          </p:nvPr>
        </p:nvSpPr>
        <p:spPr>
          <a:ln/>
        </p:spPr>
        <p:txBody>
          <a:bodyPr/>
          <a:lstStyle>
            <a:lvl1pPr>
              <a:defRPr/>
            </a:lvl1pPr>
          </a:lstStyle>
          <a:p>
            <a:pPr>
              <a:defRPr/>
            </a:pPr>
            <a:r>
              <a:rPr lang="de-DE"/>
              <a:t>© Pfeiffer Vacuum 2013  •  Market Segment R&amp;D •  Florian Henß •  </a:t>
            </a:r>
            <a:fld id="{F1EEFFBD-8FA4-4556-9B9B-D1CF6F1BEC62}" type="datetime1">
              <a:rPr lang="sv-SE"/>
              <a:pPr>
                <a:defRPr/>
              </a:pPr>
              <a:t>2014-02-10</a:t>
            </a:fld>
            <a:endParaRPr lang="sv-SE"/>
          </a:p>
        </p:txBody>
      </p:sp>
    </p:spTree>
    <p:extLst>
      <p:ext uri="{BB962C8B-B14F-4D97-AF65-F5344CB8AC3E}">
        <p14:creationId xmlns:p14="http://schemas.microsoft.com/office/powerpoint/2010/main" val="2387697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February 13-14, 2013</a:t>
            </a:r>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t>JUAS 2013 -- Vacuum Technology –   Paolo Chiggiato &amp; Roberto Kersevan</a:t>
            </a:r>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smtClean="0"/>
              <a:t>Click to edit Master text styles</a:t>
            </a:r>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February 13-14, 2013</a:t>
            </a:r>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t>JUAS 2013 -- Vacuum Technology –   Paolo Chiggiato &amp; Roberto Kersevan</a:t>
            </a:r>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February 13-14, 2013</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t>JUAS 2013 -- Vacuum Technology –   Paolo Chiggiato &amp; Roberto Kersevan</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7"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February 13-14, 2013</a:t>
            </a:r>
            <a:endParaRPr lang="en-US" dirty="0"/>
          </a:p>
        </p:txBody>
      </p:sp>
      <p:sp>
        <p:nvSpPr>
          <p:cNvPr id="8"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t>JUAS 2013 -- Vacuum Technology –   Paolo Chiggiato &amp; Roberto Kersevan</a:t>
            </a:r>
            <a:endParaRPr lang="en-US" dirty="0"/>
          </a:p>
        </p:txBody>
      </p:sp>
      <p:sp>
        <p:nvSpPr>
          <p:cNvPr id="9"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CH" smtClean="0"/>
              <a:t>Click to edit Master title style</a:t>
            </a:r>
            <a:endParaRPr kumimoji="0" lang="en-US"/>
          </a:p>
        </p:txBody>
      </p:sp>
      <p:sp>
        <p:nvSpPr>
          <p:cNvPr id="3"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February 13-14, 2013</a:t>
            </a:r>
            <a:endParaRPr lang="en-US" dirty="0"/>
          </a:p>
        </p:txBody>
      </p:sp>
      <p:sp>
        <p:nvSpPr>
          <p:cNvPr id="4"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t>JUAS 2013 -- Vacuum Technology –   Paolo Chiggiato &amp; Roberto Kersevan</a:t>
            </a:r>
            <a:endParaRPr lang="en-US" dirty="0"/>
          </a:p>
        </p:txBody>
      </p:sp>
      <p:sp>
        <p:nvSpPr>
          <p:cNvPr id="5"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image" Target="../media/image7.jpeg"/><Relationship Id="rId2" Type="http://schemas.openxmlformats.org/officeDocument/2006/relationships/slideLayout" Target="../slideLayouts/slideLayout19.xml"/><Relationship Id="rId16" Type="http://schemas.openxmlformats.org/officeDocument/2006/relationships/image" Target="../media/image6.jpeg"/><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theme" Target="../theme/theme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February 13-14, 2013</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4" r:id="rId15"/>
    <p:sldLayoutId id="2147483679" r:id="rId16"/>
    <p:sldLayoutId id="2147483680" r:id="rId17"/>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3" descr="PV-Bildmarke-grau88"/>
          <p:cNvPicPr>
            <a:picLocks noChangeAspect="1" noChangeArrowheads="1"/>
          </p:cNvPicPr>
          <p:nvPr/>
        </p:nvPicPr>
        <p:blipFill>
          <a:blip r:embed="rId16" cstate="email">
            <a:extLst>
              <a:ext uri="{28A0092B-C50C-407E-A947-70E740481C1C}">
                <a14:useLocalDpi xmlns:a14="http://schemas.microsoft.com/office/drawing/2010/main" val="0"/>
              </a:ext>
            </a:extLst>
          </a:blip>
          <a:srcRect/>
          <a:stretch>
            <a:fillRect/>
          </a:stretch>
        </p:blipFill>
        <p:spPr bwMode="auto">
          <a:xfrm>
            <a:off x="344488" y="850900"/>
            <a:ext cx="48895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52" descr="PVLogo-3c"/>
          <p:cNvPicPr>
            <a:picLocks noChangeAspect="1" noChangeArrowheads="1"/>
          </p:cNvPicPr>
          <p:nvPr/>
        </p:nvPicPr>
        <p:blipFill>
          <a:blip r:embed="rId17" cstate="email">
            <a:extLst>
              <a:ext uri="{28A0092B-C50C-407E-A947-70E740481C1C}">
                <a14:useLocalDpi xmlns:a14="http://schemas.microsoft.com/office/drawing/2010/main" val="0"/>
              </a:ext>
            </a:extLst>
          </a:blip>
          <a:srcRect/>
          <a:stretch>
            <a:fillRect/>
          </a:stretch>
        </p:blipFill>
        <p:spPr bwMode="auto">
          <a:xfrm>
            <a:off x="7050088" y="222250"/>
            <a:ext cx="17303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Text Box 40"/>
          <p:cNvSpPr txBox="1">
            <a:spLocks noChangeArrowheads="1"/>
          </p:cNvSpPr>
          <p:nvPr/>
        </p:nvSpPr>
        <p:spPr bwMode="auto">
          <a:xfrm>
            <a:off x="269875" y="301625"/>
            <a:ext cx="4032250" cy="21431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defRPr/>
            </a:pPr>
            <a:r>
              <a:rPr lang="de-DE" sz="800" smtClean="0">
                <a:solidFill>
                  <a:srgbClr val="585858"/>
                </a:solidFill>
              </a:rPr>
              <a:t>A</a:t>
            </a:r>
            <a:r>
              <a:rPr lang="de-DE" sz="600" smtClean="0">
                <a:solidFill>
                  <a:srgbClr val="585858"/>
                </a:solidFill>
              </a:rPr>
              <a:t> </a:t>
            </a:r>
            <a:r>
              <a:rPr lang="de-DE" sz="800" smtClean="0">
                <a:solidFill>
                  <a:srgbClr val="585858"/>
                </a:solidFill>
              </a:rPr>
              <a:t>   P A S S I O N    F O R    P E R F E C T I O N</a:t>
            </a:r>
          </a:p>
        </p:txBody>
      </p:sp>
      <p:sp>
        <p:nvSpPr>
          <p:cNvPr id="1056" name="Rectangle 32"/>
          <p:cNvSpPr>
            <a:spLocks noGrp="1" noChangeArrowheads="1"/>
          </p:cNvSpPr>
          <p:nvPr>
            <p:ph type="ftr" sz="quarter" idx="3"/>
          </p:nvPr>
        </p:nvSpPr>
        <p:spPr bwMode="auto">
          <a:xfrm>
            <a:off x="323850" y="6472238"/>
            <a:ext cx="6480175" cy="385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defRPr sz="900">
                <a:solidFill>
                  <a:srgbClr val="D40041"/>
                </a:solidFill>
              </a:defRPr>
            </a:lvl1pPr>
          </a:lstStyle>
          <a:p>
            <a:pPr fontAlgn="base">
              <a:spcBef>
                <a:spcPct val="0"/>
              </a:spcBef>
              <a:spcAft>
                <a:spcPct val="0"/>
              </a:spcAft>
              <a:defRPr/>
            </a:pPr>
            <a:r>
              <a:rPr lang="de-DE"/>
              <a:t>© Pfeiffer Vacuum 2013  •  Market Segment R&amp;D •  Florian Henß •  </a:t>
            </a:r>
            <a:fld id="{F1EEFFBD-8FA4-4556-9B9B-D1CF6F1BEC62}" type="datetime1">
              <a:rPr lang="sv-SE"/>
              <a:pPr fontAlgn="base">
                <a:spcBef>
                  <a:spcPct val="0"/>
                </a:spcBef>
                <a:spcAft>
                  <a:spcPct val="0"/>
                </a:spcAft>
                <a:defRPr/>
              </a:pPr>
              <a:t>2014-02-10</a:t>
            </a:fld>
            <a:endParaRPr lang="sv-SE"/>
          </a:p>
        </p:txBody>
      </p:sp>
      <p:sp>
        <p:nvSpPr>
          <p:cNvPr id="1030" name="Text Box 37"/>
          <p:cNvSpPr txBox="1">
            <a:spLocks noChangeArrowheads="1"/>
          </p:cNvSpPr>
          <p:nvPr/>
        </p:nvSpPr>
        <p:spPr bwMode="auto">
          <a:xfrm>
            <a:off x="6659563" y="6472238"/>
            <a:ext cx="20891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fontAlgn="base" hangingPunct="1">
              <a:spcBef>
                <a:spcPct val="50000"/>
              </a:spcBef>
              <a:spcAft>
                <a:spcPct val="0"/>
              </a:spcAft>
              <a:defRPr/>
            </a:pPr>
            <a:r>
              <a:rPr lang="de-DE" sz="1400" smtClean="0">
                <a:solidFill>
                  <a:srgbClr val="D40041"/>
                </a:solidFill>
                <a:cs typeface="Arial" charset="0"/>
              </a:rPr>
              <a:t>■</a:t>
            </a:r>
            <a:r>
              <a:rPr lang="de-DE" sz="900" smtClean="0">
                <a:solidFill>
                  <a:srgbClr val="D40041"/>
                </a:solidFill>
              </a:rPr>
              <a:t> </a:t>
            </a:r>
            <a:fld id="{6C27E0AA-4866-4C8D-B7CD-426AF9994F3A}" type="slidenum">
              <a:rPr lang="de-DE" sz="900" smtClean="0">
                <a:solidFill>
                  <a:srgbClr val="000000"/>
                </a:solidFill>
              </a:rPr>
              <a:pPr algn="r" eaLnBrk="1" fontAlgn="base" hangingPunct="1">
                <a:spcBef>
                  <a:spcPct val="50000"/>
                </a:spcBef>
                <a:spcAft>
                  <a:spcPct val="0"/>
                </a:spcAft>
                <a:defRPr/>
              </a:pPr>
              <a:t>‹#›</a:t>
            </a:fld>
            <a:endParaRPr lang="de-DE" sz="900" smtClean="0">
              <a:solidFill>
                <a:srgbClr val="000000"/>
              </a:solidFill>
            </a:endParaRPr>
          </a:p>
        </p:txBody>
      </p:sp>
      <p:sp>
        <p:nvSpPr>
          <p:cNvPr id="1031" name="Rectangle 43"/>
          <p:cNvSpPr>
            <a:spLocks noChangeArrowheads="1"/>
          </p:cNvSpPr>
          <p:nvPr/>
        </p:nvSpPr>
        <p:spPr bwMode="auto">
          <a:xfrm>
            <a:off x="0" y="0"/>
            <a:ext cx="9144000" cy="115888"/>
          </a:xfrm>
          <a:prstGeom prst="rect">
            <a:avLst/>
          </a:prstGeom>
          <a:solidFill>
            <a:srgbClr val="DD154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smtClean="0">
              <a:solidFill>
                <a:srgbClr val="000000"/>
              </a:solidFill>
            </a:endParaRPr>
          </a:p>
        </p:txBody>
      </p:sp>
      <p:sp>
        <p:nvSpPr>
          <p:cNvPr id="1032" name="Line 45"/>
          <p:cNvSpPr>
            <a:spLocks noChangeShapeType="1"/>
          </p:cNvSpPr>
          <p:nvPr/>
        </p:nvSpPr>
        <p:spPr bwMode="auto">
          <a:xfrm>
            <a:off x="0" y="6461125"/>
            <a:ext cx="9144000" cy="0"/>
          </a:xfrm>
          <a:prstGeom prst="line">
            <a:avLst/>
          </a:prstGeom>
          <a:noFill/>
          <a:ln w="9525">
            <a:solidFill>
              <a:srgbClr val="D4004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033" name="Rectangle 46"/>
          <p:cNvSpPr>
            <a:spLocks noGrp="1" noChangeArrowheads="1"/>
          </p:cNvSpPr>
          <p:nvPr>
            <p:ph type="title"/>
          </p:nvPr>
        </p:nvSpPr>
        <p:spPr bwMode="auto">
          <a:xfrm>
            <a:off x="844550" y="549275"/>
            <a:ext cx="755967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Titelmasterformat durch Klicken bearbeiten</a:t>
            </a:r>
          </a:p>
        </p:txBody>
      </p:sp>
      <p:sp>
        <p:nvSpPr>
          <p:cNvPr id="1034" name="Rectangle 48"/>
          <p:cNvSpPr>
            <a:spLocks noGrp="1" noChangeArrowheads="1"/>
          </p:cNvSpPr>
          <p:nvPr>
            <p:ph type="body" idx="1"/>
          </p:nvPr>
        </p:nvSpPr>
        <p:spPr bwMode="auto">
          <a:xfrm>
            <a:off x="828675" y="1874838"/>
            <a:ext cx="7559675" cy="4433887"/>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Textmasterformate durch Klicken bearbeiten</a:t>
            </a:r>
          </a:p>
          <a:p>
            <a:pPr lvl="1"/>
            <a:r>
              <a:rPr lang="en-US" altLang="en-US" smtClean="0"/>
              <a:t>Zweite Ebene</a:t>
            </a:r>
          </a:p>
          <a:p>
            <a:pPr lvl="2"/>
            <a:r>
              <a:rPr lang="en-US" altLang="en-US" smtClean="0"/>
              <a:t>Dritte Ebene</a:t>
            </a:r>
          </a:p>
          <a:p>
            <a:pPr lvl="3"/>
            <a:r>
              <a:rPr lang="en-US" altLang="en-US" smtClean="0"/>
              <a:t>Vierte Ebene</a:t>
            </a:r>
          </a:p>
          <a:p>
            <a:pPr lvl="4"/>
            <a:r>
              <a:rPr lang="en-US" altLang="en-US" smtClean="0"/>
              <a:t>Fünfte Ebene</a:t>
            </a:r>
          </a:p>
        </p:txBody>
      </p:sp>
    </p:spTree>
    <p:extLst>
      <p:ext uri="{BB962C8B-B14F-4D97-AF65-F5344CB8AC3E}">
        <p14:creationId xmlns:p14="http://schemas.microsoft.com/office/powerpoint/2010/main" val="3681859361"/>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Lst>
  <p:timing>
    <p:tnLst>
      <p:par>
        <p:cTn id="1" dur="indefinite" restart="never" nodeType="tmRoot"/>
      </p:par>
    </p:tnLst>
  </p:timing>
  <p:hf sldNum="0" hdr="0" dt="0"/>
  <p:txStyles>
    <p:titleStyle>
      <a:lvl1pPr algn="l" rtl="0" eaLnBrk="0" fontAlgn="base" hangingPunct="0">
        <a:spcBef>
          <a:spcPct val="0"/>
        </a:spcBef>
        <a:spcAft>
          <a:spcPct val="0"/>
        </a:spcAft>
        <a:defRPr sz="2800">
          <a:solidFill>
            <a:srgbClr val="D40041"/>
          </a:solidFill>
          <a:latin typeface="+mj-lt"/>
          <a:ea typeface="+mj-ea"/>
          <a:cs typeface="+mj-cs"/>
        </a:defRPr>
      </a:lvl1pPr>
      <a:lvl2pPr algn="l" rtl="0" eaLnBrk="0" fontAlgn="base" hangingPunct="0">
        <a:spcBef>
          <a:spcPct val="0"/>
        </a:spcBef>
        <a:spcAft>
          <a:spcPct val="0"/>
        </a:spcAft>
        <a:defRPr sz="2800">
          <a:solidFill>
            <a:srgbClr val="D40041"/>
          </a:solidFill>
          <a:latin typeface="Arial" charset="0"/>
        </a:defRPr>
      </a:lvl2pPr>
      <a:lvl3pPr algn="l" rtl="0" eaLnBrk="0" fontAlgn="base" hangingPunct="0">
        <a:spcBef>
          <a:spcPct val="0"/>
        </a:spcBef>
        <a:spcAft>
          <a:spcPct val="0"/>
        </a:spcAft>
        <a:defRPr sz="2800">
          <a:solidFill>
            <a:srgbClr val="D40041"/>
          </a:solidFill>
          <a:latin typeface="Arial" charset="0"/>
        </a:defRPr>
      </a:lvl3pPr>
      <a:lvl4pPr algn="l" rtl="0" eaLnBrk="0" fontAlgn="base" hangingPunct="0">
        <a:spcBef>
          <a:spcPct val="0"/>
        </a:spcBef>
        <a:spcAft>
          <a:spcPct val="0"/>
        </a:spcAft>
        <a:defRPr sz="2800">
          <a:solidFill>
            <a:srgbClr val="D40041"/>
          </a:solidFill>
          <a:latin typeface="Arial" charset="0"/>
        </a:defRPr>
      </a:lvl4pPr>
      <a:lvl5pPr algn="l" rtl="0" eaLnBrk="0" fontAlgn="base" hangingPunct="0">
        <a:spcBef>
          <a:spcPct val="0"/>
        </a:spcBef>
        <a:spcAft>
          <a:spcPct val="0"/>
        </a:spcAft>
        <a:defRPr sz="2800">
          <a:solidFill>
            <a:srgbClr val="D40041"/>
          </a:solidFill>
          <a:latin typeface="Arial" charset="0"/>
        </a:defRPr>
      </a:lvl5pPr>
      <a:lvl6pPr marL="457200" algn="l" rtl="0" fontAlgn="base">
        <a:spcBef>
          <a:spcPct val="0"/>
        </a:spcBef>
        <a:spcAft>
          <a:spcPct val="0"/>
        </a:spcAft>
        <a:defRPr sz="2800">
          <a:solidFill>
            <a:srgbClr val="D40041"/>
          </a:solidFill>
          <a:latin typeface="Arial" charset="0"/>
        </a:defRPr>
      </a:lvl6pPr>
      <a:lvl7pPr marL="914400" algn="l" rtl="0" fontAlgn="base">
        <a:spcBef>
          <a:spcPct val="0"/>
        </a:spcBef>
        <a:spcAft>
          <a:spcPct val="0"/>
        </a:spcAft>
        <a:defRPr sz="2800">
          <a:solidFill>
            <a:srgbClr val="D40041"/>
          </a:solidFill>
          <a:latin typeface="Arial" charset="0"/>
        </a:defRPr>
      </a:lvl7pPr>
      <a:lvl8pPr marL="1371600" algn="l" rtl="0" fontAlgn="base">
        <a:spcBef>
          <a:spcPct val="0"/>
        </a:spcBef>
        <a:spcAft>
          <a:spcPct val="0"/>
        </a:spcAft>
        <a:defRPr sz="2800">
          <a:solidFill>
            <a:srgbClr val="D40041"/>
          </a:solidFill>
          <a:latin typeface="Arial" charset="0"/>
        </a:defRPr>
      </a:lvl8pPr>
      <a:lvl9pPr marL="1828800" algn="l" rtl="0" fontAlgn="base">
        <a:spcBef>
          <a:spcPct val="0"/>
        </a:spcBef>
        <a:spcAft>
          <a:spcPct val="0"/>
        </a:spcAft>
        <a:defRPr sz="2800">
          <a:solidFill>
            <a:srgbClr val="D40041"/>
          </a:solidFill>
          <a:latin typeface="Arial" charset="0"/>
        </a:defRPr>
      </a:lvl9pPr>
    </p:titleStyle>
    <p:bodyStyle>
      <a:lvl1pPr marL="342900" indent="-342900" algn="l" rtl="0" eaLnBrk="0" fontAlgn="base" hangingPunct="0">
        <a:spcBef>
          <a:spcPct val="10000"/>
        </a:spcBef>
        <a:spcAft>
          <a:spcPct val="40000"/>
        </a:spcAft>
        <a:buClr>
          <a:srgbClr val="585858"/>
        </a:buClr>
        <a:buFont typeface="Wingdings" pitchFamily="2" charset="2"/>
        <a:buChar char="§"/>
        <a:defRPr sz="2200">
          <a:solidFill>
            <a:schemeClr val="tx1"/>
          </a:solidFill>
          <a:latin typeface="+mn-lt"/>
          <a:ea typeface="+mn-ea"/>
          <a:cs typeface="+mn-cs"/>
        </a:defRPr>
      </a:lvl1pPr>
      <a:lvl2pPr marL="742950" indent="-285750" algn="l" rtl="0" eaLnBrk="0" fontAlgn="base" hangingPunct="0">
        <a:spcBef>
          <a:spcPct val="10000"/>
        </a:spcBef>
        <a:spcAft>
          <a:spcPct val="40000"/>
        </a:spcAft>
        <a:buClr>
          <a:srgbClr val="585858"/>
        </a:buClr>
        <a:buFont typeface="Wingdings" pitchFamily="2" charset="2"/>
        <a:buChar char="§"/>
        <a:defRPr sz="2000">
          <a:solidFill>
            <a:schemeClr val="tx1"/>
          </a:solidFill>
          <a:latin typeface="+mn-lt"/>
        </a:defRPr>
      </a:lvl2pPr>
      <a:lvl3pPr marL="1143000" indent="-228600" algn="l" rtl="0" eaLnBrk="0" fontAlgn="base" hangingPunct="0">
        <a:spcBef>
          <a:spcPct val="10000"/>
        </a:spcBef>
        <a:spcAft>
          <a:spcPct val="40000"/>
        </a:spcAft>
        <a:buClr>
          <a:srgbClr val="585858"/>
        </a:buClr>
        <a:buFont typeface="Wingdings" pitchFamily="2" charset="2"/>
        <a:buChar char="§"/>
        <a:defRPr>
          <a:solidFill>
            <a:schemeClr val="tx1"/>
          </a:solidFill>
          <a:latin typeface="+mn-lt"/>
        </a:defRPr>
      </a:lvl3pPr>
      <a:lvl4pPr marL="1600200" indent="-228600" algn="l" rtl="0" eaLnBrk="0" fontAlgn="base" hangingPunct="0">
        <a:spcBef>
          <a:spcPct val="10000"/>
        </a:spcBef>
        <a:spcAft>
          <a:spcPct val="40000"/>
        </a:spcAft>
        <a:buClr>
          <a:srgbClr val="585858"/>
        </a:buClr>
        <a:buFont typeface="Wingdings" pitchFamily="2" charset="2"/>
        <a:buChar char="§"/>
        <a:defRPr sz="1600">
          <a:solidFill>
            <a:schemeClr val="tx1"/>
          </a:solidFill>
          <a:latin typeface="+mn-lt"/>
        </a:defRPr>
      </a:lvl4pPr>
      <a:lvl5pPr marL="2057400" indent="-228600" algn="l" rtl="0" eaLnBrk="0" fontAlgn="base" hangingPunct="0">
        <a:spcBef>
          <a:spcPct val="10000"/>
        </a:spcBef>
        <a:spcAft>
          <a:spcPct val="40000"/>
        </a:spcAft>
        <a:buClr>
          <a:srgbClr val="585858"/>
        </a:buClr>
        <a:buFont typeface="Wingdings" pitchFamily="2" charset="2"/>
        <a:buChar char="§"/>
        <a:defRPr sz="1400">
          <a:solidFill>
            <a:schemeClr val="tx1"/>
          </a:solidFill>
          <a:latin typeface="+mn-lt"/>
        </a:defRPr>
      </a:lvl5pPr>
      <a:lvl6pPr marL="2514600" indent="-228600" algn="l" rtl="0" fontAlgn="base">
        <a:spcBef>
          <a:spcPct val="10000"/>
        </a:spcBef>
        <a:spcAft>
          <a:spcPct val="40000"/>
        </a:spcAft>
        <a:buClr>
          <a:srgbClr val="585858"/>
        </a:buClr>
        <a:buFont typeface="Wingdings" pitchFamily="2" charset="2"/>
        <a:buChar char="§"/>
        <a:defRPr sz="1400">
          <a:solidFill>
            <a:schemeClr val="tx1"/>
          </a:solidFill>
          <a:latin typeface="+mn-lt"/>
        </a:defRPr>
      </a:lvl6pPr>
      <a:lvl7pPr marL="2971800" indent="-228600" algn="l" rtl="0" fontAlgn="base">
        <a:spcBef>
          <a:spcPct val="10000"/>
        </a:spcBef>
        <a:spcAft>
          <a:spcPct val="40000"/>
        </a:spcAft>
        <a:buClr>
          <a:srgbClr val="585858"/>
        </a:buClr>
        <a:buFont typeface="Wingdings" pitchFamily="2" charset="2"/>
        <a:buChar char="§"/>
        <a:defRPr sz="1400">
          <a:solidFill>
            <a:schemeClr val="tx1"/>
          </a:solidFill>
          <a:latin typeface="+mn-lt"/>
        </a:defRPr>
      </a:lvl7pPr>
      <a:lvl8pPr marL="3429000" indent="-228600" algn="l" rtl="0" fontAlgn="base">
        <a:spcBef>
          <a:spcPct val="10000"/>
        </a:spcBef>
        <a:spcAft>
          <a:spcPct val="40000"/>
        </a:spcAft>
        <a:buClr>
          <a:srgbClr val="585858"/>
        </a:buClr>
        <a:buFont typeface="Wingdings" pitchFamily="2" charset="2"/>
        <a:buChar char="§"/>
        <a:defRPr sz="1400">
          <a:solidFill>
            <a:schemeClr val="tx1"/>
          </a:solidFill>
          <a:latin typeface="+mn-lt"/>
        </a:defRPr>
      </a:lvl8pPr>
      <a:lvl9pPr marL="3886200" indent="-228600" algn="l" rtl="0" fontAlgn="base">
        <a:spcBef>
          <a:spcPct val="10000"/>
        </a:spcBef>
        <a:spcAft>
          <a:spcPct val="40000"/>
        </a:spcAft>
        <a:buClr>
          <a:srgbClr val="585858"/>
        </a:buClr>
        <a:buFont typeface="Wingdings" pitchFamily="2" charset="2"/>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6.xml"/><Relationship Id="rId1" Type="http://schemas.openxmlformats.org/officeDocument/2006/relationships/vmlDrawing" Target="../drawings/vmlDrawing15.vml"/><Relationship Id="rId5" Type="http://schemas.openxmlformats.org/officeDocument/2006/relationships/image" Target="../media/image156.wmf"/><Relationship Id="rId4" Type="http://schemas.openxmlformats.org/officeDocument/2006/relationships/oleObject" Target="../embeddings/oleObject31.bin"/></Relationships>
</file>

<file path=ppt/slides/_rels/slide101.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6.xml"/><Relationship Id="rId1" Type="http://schemas.openxmlformats.org/officeDocument/2006/relationships/vmlDrawing" Target="../drawings/vmlDrawing16.vml"/><Relationship Id="rId6" Type="http://schemas.openxmlformats.org/officeDocument/2006/relationships/image" Target="../media/image158.png"/><Relationship Id="rId5" Type="http://schemas.openxmlformats.org/officeDocument/2006/relationships/image" Target="../media/image157.wmf"/><Relationship Id="rId4" Type="http://schemas.openxmlformats.org/officeDocument/2006/relationships/oleObject" Target="../embeddings/oleObject32.bin"/></Relationships>
</file>

<file path=ppt/slides/_rels/slide102.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03.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04.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6.xml"/><Relationship Id="rId1" Type="http://schemas.openxmlformats.org/officeDocument/2006/relationships/vmlDrawing" Target="../drawings/vmlDrawing17.vml"/><Relationship Id="rId6" Type="http://schemas.openxmlformats.org/officeDocument/2006/relationships/image" Target="../media/image161.wmf"/><Relationship Id="rId5" Type="http://schemas.openxmlformats.org/officeDocument/2006/relationships/oleObject" Target="../embeddings/oleObject33.bin"/><Relationship Id="rId4" Type="http://schemas.openxmlformats.org/officeDocument/2006/relationships/image" Target="../media/image165.png"/></Relationships>
</file>

<file path=ppt/slides/_rels/slide105.xml.rels><?xml version="1.0" encoding="UTF-8" standalone="yes"?>
<Relationships xmlns="http://schemas.openxmlformats.org/package/2006/relationships"><Relationship Id="rId3" Type="http://schemas.openxmlformats.org/officeDocument/2006/relationships/image" Target="../media/image162.emf"/><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06.xml.rels><?xml version="1.0" encoding="UTF-8" standalone="yes"?>
<Relationships xmlns="http://schemas.openxmlformats.org/package/2006/relationships"><Relationship Id="rId3" Type="http://schemas.openxmlformats.org/officeDocument/2006/relationships/image" Target="../media/image164.emf"/><Relationship Id="rId2" Type="http://schemas.openxmlformats.org/officeDocument/2006/relationships/image" Target="../media/image163.emf"/><Relationship Id="rId1" Type="http://schemas.openxmlformats.org/officeDocument/2006/relationships/slideLayout" Target="../slideLayouts/slideLayout10.xml"/></Relationships>
</file>

<file path=ppt/slides/_rels/slide107.xml.rels><?xml version="1.0" encoding="UTF-8" standalone="yes"?>
<Relationships xmlns="http://schemas.openxmlformats.org/package/2006/relationships"><Relationship Id="rId2" Type="http://schemas.openxmlformats.org/officeDocument/2006/relationships/image" Target="../media/image165.emf"/><Relationship Id="rId1" Type="http://schemas.openxmlformats.org/officeDocument/2006/relationships/slideLayout" Target="../slideLayouts/slideLayout10.xml"/></Relationships>
</file>

<file path=ppt/slides/_rels/slide108.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09.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10.xml"/><Relationship Id="rId1" Type="http://schemas.openxmlformats.org/officeDocument/2006/relationships/vmlDrawing" Target="../drawings/vmlDrawing18.vml"/><Relationship Id="rId6" Type="http://schemas.openxmlformats.org/officeDocument/2006/relationships/image" Target="../media/image168.wmf"/><Relationship Id="rId5" Type="http://schemas.openxmlformats.org/officeDocument/2006/relationships/oleObject" Target="../embeddings/oleObject35.bin"/><Relationship Id="rId4" Type="http://schemas.openxmlformats.org/officeDocument/2006/relationships/image" Target="../media/image167.wmf"/></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0.xml"/><Relationship Id="rId4" Type="http://schemas.openxmlformats.org/officeDocument/2006/relationships/image" Target="../media/image19.jpeg"/></Relationships>
</file>

<file path=ppt/slides/_rels/slide110.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image" Target="../media/image173.png"/><Relationship Id="rId1" Type="http://schemas.openxmlformats.org/officeDocument/2006/relationships/slideLayout" Target="../slideLayouts/slideLayout10.xml"/></Relationships>
</file>

<file path=ppt/slides/_rels/slide111.xml.rels><?xml version="1.0" encoding="UTF-8" standalone="yes"?>
<Relationships xmlns="http://schemas.openxmlformats.org/package/2006/relationships"><Relationship Id="rId8" Type="http://schemas.openxmlformats.org/officeDocument/2006/relationships/image" Target="../media/image172.wmf"/><Relationship Id="rId3" Type="http://schemas.openxmlformats.org/officeDocument/2006/relationships/oleObject" Target="../embeddings/oleObject36.bin"/><Relationship Id="rId7" Type="http://schemas.openxmlformats.org/officeDocument/2006/relationships/oleObject" Target="../embeddings/oleObject38.bin"/><Relationship Id="rId2" Type="http://schemas.openxmlformats.org/officeDocument/2006/relationships/slideLayout" Target="../slideLayouts/slideLayout10.xml"/><Relationship Id="rId1" Type="http://schemas.openxmlformats.org/officeDocument/2006/relationships/vmlDrawing" Target="../drawings/vmlDrawing19.vml"/><Relationship Id="rId6" Type="http://schemas.openxmlformats.org/officeDocument/2006/relationships/image" Target="../media/image171.wmf"/><Relationship Id="rId5" Type="http://schemas.openxmlformats.org/officeDocument/2006/relationships/oleObject" Target="../embeddings/oleObject37.bin"/><Relationship Id="rId4" Type="http://schemas.openxmlformats.org/officeDocument/2006/relationships/image" Target="../media/image170.wmf"/></Relationships>
</file>

<file path=ppt/slides/_rels/slide112.xml.rels><?xml version="1.0" encoding="UTF-8" standalone="yes"?>
<Relationships xmlns="http://schemas.openxmlformats.org/package/2006/relationships"><Relationship Id="rId2" Type="http://schemas.openxmlformats.org/officeDocument/2006/relationships/image" Target="../media/image173.gif"/><Relationship Id="rId1" Type="http://schemas.openxmlformats.org/officeDocument/2006/relationships/slideLayout" Target="../slideLayouts/slideLayout10.xml"/></Relationships>
</file>

<file path=ppt/slides/_rels/slide113.xml.rels><?xml version="1.0" encoding="UTF-8" standalone="yes"?>
<Relationships xmlns="http://schemas.openxmlformats.org/package/2006/relationships"><Relationship Id="rId2" Type="http://schemas.openxmlformats.org/officeDocument/2006/relationships/image" Target="../media/image174.gif"/><Relationship Id="rId1" Type="http://schemas.openxmlformats.org/officeDocument/2006/relationships/slideLayout" Target="../slideLayouts/slideLayout10.xml"/></Relationships>
</file>

<file path=ppt/slides/_rels/slide114.xml.rels><?xml version="1.0" encoding="UTF-8" standalone="yes"?>
<Relationships xmlns="http://schemas.openxmlformats.org/package/2006/relationships"><Relationship Id="rId8" Type="http://schemas.openxmlformats.org/officeDocument/2006/relationships/image" Target="../media/image177.wmf"/><Relationship Id="rId3" Type="http://schemas.openxmlformats.org/officeDocument/2006/relationships/oleObject" Target="../embeddings/oleObject39.bin"/><Relationship Id="rId7" Type="http://schemas.openxmlformats.org/officeDocument/2006/relationships/oleObject" Target="../embeddings/oleObject41.bin"/><Relationship Id="rId2" Type="http://schemas.openxmlformats.org/officeDocument/2006/relationships/slideLayout" Target="../slideLayouts/slideLayout10.xml"/><Relationship Id="rId1" Type="http://schemas.openxmlformats.org/officeDocument/2006/relationships/vmlDrawing" Target="../drawings/vmlDrawing20.vml"/><Relationship Id="rId6" Type="http://schemas.openxmlformats.org/officeDocument/2006/relationships/image" Target="../media/image176.wmf"/><Relationship Id="rId5" Type="http://schemas.openxmlformats.org/officeDocument/2006/relationships/oleObject" Target="../embeddings/oleObject40.bin"/><Relationship Id="rId10" Type="http://schemas.openxmlformats.org/officeDocument/2006/relationships/image" Target="../media/image178.wmf"/><Relationship Id="rId4" Type="http://schemas.openxmlformats.org/officeDocument/2006/relationships/image" Target="../media/image175.wmf"/><Relationship Id="rId9" Type="http://schemas.openxmlformats.org/officeDocument/2006/relationships/oleObject" Target="../embeddings/oleObject42.bin"/></Relationships>
</file>

<file path=ppt/slides/_rels/slide115.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179.wmf"/><Relationship Id="rId2" Type="http://schemas.openxmlformats.org/officeDocument/2006/relationships/slideLayout" Target="../slideLayouts/slideLayout16.xml"/><Relationship Id="rId1" Type="http://schemas.openxmlformats.org/officeDocument/2006/relationships/vmlDrawing" Target="../drawings/vmlDrawing21.vml"/><Relationship Id="rId6" Type="http://schemas.openxmlformats.org/officeDocument/2006/relationships/oleObject" Target="../embeddings/oleObject43.bin"/><Relationship Id="rId5" Type="http://schemas.openxmlformats.org/officeDocument/2006/relationships/image" Target="../media/image181.png"/><Relationship Id="rId4" Type="http://schemas.openxmlformats.org/officeDocument/2006/relationships/image" Target="../media/image180.png"/></Relationships>
</file>

<file path=ppt/slides/_rels/slide116.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10.xml"/><Relationship Id="rId1" Type="http://schemas.openxmlformats.org/officeDocument/2006/relationships/vmlDrawing" Target="../drawings/vmlDrawing22.vml"/><Relationship Id="rId5" Type="http://schemas.openxmlformats.org/officeDocument/2006/relationships/image" Target="../media/image183.emf"/><Relationship Id="rId4" Type="http://schemas.openxmlformats.org/officeDocument/2006/relationships/image" Target="../media/image182.wmf"/></Relationships>
</file>

<file path=ppt/slides/_rels/slide117.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118.xml.rels><?xml version="1.0" encoding="UTF-8" standalone="yes"?>
<Relationships xmlns="http://schemas.openxmlformats.org/package/2006/relationships"><Relationship Id="rId3" Type="http://schemas.openxmlformats.org/officeDocument/2006/relationships/image" Target="../media/image185.emf"/><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119.xml.rels><?xml version="1.0" encoding="UTF-8" standalone="yes"?>
<Relationships xmlns="http://schemas.openxmlformats.org/package/2006/relationships"><Relationship Id="rId3" Type="http://schemas.openxmlformats.org/officeDocument/2006/relationships/image" Target="../media/image187.wmf"/><Relationship Id="rId2" Type="http://schemas.openxmlformats.org/officeDocument/2006/relationships/image" Target="../media/image186.wmf"/><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0.xml"/><Relationship Id="rId4" Type="http://schemas.openxmlformats.org/officeDocument/2006/relationships/image" Target="../media/image22.jpeg"/></Relationships>
</file>

<file path=ppt/slides/_rels/slide120.xml.rels><?xml version="1.0" encoding="UTF-8" standalone="yes"?>
<Relationships xmlns="http://schemas.openxmlformats.org/package/2006/relationships"><Relationship Id="rId3" Type="http://schemas.openxmlformats.org/officeDocument/2006/relationships/image" Target="../media/image188.wmf"/><Relationship Id="rId2" Type="http://schemas.openxmlformats.org/officeDocument/2006/relationships/notesSlide" Target="../notesSlides/notesSlide21.xml"/><Relationship Id="rId1" Type="http://schemas.openxmlformats.org/officeDocument/2006/relationships/slideLayout" Target="../slideLayouts/slideLayout10.xml"/><Relationship Id="rId4" Type="http://schemas.openxmlformats.org/officeDocument/2006/relationships/image" Target="../media/image189.wmf"/></Relationships>
</file>

<file path=ppt/slides/_rels/slide121.xml.rels><?xml version="1.0" encoding="UTF-8" standalone="yes"?>
<Relationships xmlns="http://schemas.openxmlformats.org/package/2006/relationships"><Relationship Id="rId2" Type="http://schemas.openxmlformats.org/officeDocument/2006/relationships/image" Target="../media/image190.emf"/><Relationship Id="rId1" Type="http://schemas.openxmlformats.org/officeDocument/2006/relationships/slideLayout" Target="../slideLayouts/slideLayout10.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4.xml.rels><?xml version="1.0" encoding="UTF-8" standalone="yes"?>
<Relationships xmlns="http://schemas.openxmlformats.org/package/2006/relationships"><Relationship Id="rId3" Type="http://schemas.openxmlformats.org/officeDocument/2006/relationships/image" Target="../media/image192.emf"/><Relationship Id="rId2" Type="http://schemas.openxmlformats.org/officeDocument/2006/relationships/image" Target="../media/image191.emf"/><Relationship Id="rId1" Type="http://schemas.openxmlformats.org/officeDocument/2006/relationships/slideLayout" Target="../slideLayouts/slideLayout10.xml"/><Relationship Id="rId4" Type="http://schemas.openxmlformats.org/officeDocument/2006/relationships/image" Target="../media/image193.emf"/></Relationships>
</file>

<file path=ppt/slides/_rels/slide125.xml.rels><?xml version="1.0" encoding="UTF-8" standalone="yes"?>
<Relationships xmlns="http://schemas.openxmlformats.org/package/2006/relationships"><Relationship Id="rId2" Type="http://schemas.openxmlformats.org/officeDocument/2006/relationships/image" Target="../media/image194.emf"/><Relationship Id="rId1" Type="http://schemas.openxmlformats.org/officeDocument/2006/relationships/slideLayout" Target="../slideLayouts/slideLayout10.xml"/></Relationships>
</file>

<file path=ppt/slides/_rels/slide126.xml.rels><?xml version="1.0" encoding="UTF-8" standalone="yes"?>
<Relationships xmlns="http://schemas.openxmlformats.org/package/2006/relationships"><Relationship Id="rId2" Type="http://schemas.openxmlformats.org/officeDocument/2006/relationships/image" Target="../media/image195.png"/><Relationship Id="rId1" Type="http://schemas.openxmlformats.org/officeDocument/2006/relationships/slideLayout" Target="../slideLayouts/slideLayout10.xml"/></Relationships>
</file>

<file path=ppt/slides/_rels/slide127.xml.rels><?xml version="1.0" encoding="UTF-8" standalone="yes"?>
<Relationships xmlns="http://schemas.openxmlformats.org/package/2006/relationships"><Relationship Id="rId2" Type="http://schemas.openxmlformats.org/officeDocument/2006/relationships/image" Target="../media/image196.emf"/><Relationship Id="rId1" Type="http://schemas.openxmlformats.org/officeDocument/2006/relationships/slideLayout" Target="../slideLayouts/slideLayout10.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9.xml.rels><?xml version="1.0" encoding="UTF-8" standalone="yes"?>
<Relationships xmlns="http://schemas.openxmlformats.org/package/2006/relationships"><Relationship Id="rId8" Type="http://schemas.openxmlformats.org/officeDocument/2006/relationships/oleObject" Target="../embeddings/oleObject47.bin"/><Relationship Id="rId3" Type="http://schemas.openxmlformats.org/officeDocument/2006/relationships/image" Target="../media/image205.png"/><Relationship Id="rId7" Type="http://schemas.openxmlformats.org/officeDocument/2006/relationships/image" Target="../media/image198.wmf"/><Relationship Id="rId2" Type="http://schemas.openxmlformats.org/officeDocument/2006/relationships/slideLayout" Target="../slideLayouts/slideLayout10.xml"/><Relationship Id="rId1" Type="http://schemas.openxmlformats.org/officeDocument/2006/relationships/vmlDrawing" Target="../drawings/vmlDrawing23.vml"/><Relationship Id="rId6" Type="http://schemas.openxmlformats.org/officeDocument/2006/relationships/oleObject" Target="../embeddings/oleObject46.bin"/><Relationship Id="rId5" Type="http://schemas.openxmlformats.org/officeDocument/2006/relationships/image" Target="../media/image197.wmf"/><Relationship Id="rId4" Type="http://schemas.openxmlformats.org/officeDocument/2006/relationships/oleObject" Target="../embeddings/oleObject45.bin"/><Relationship Id="rId9" Type="http://schemas.openxmlformats.org/officeDocument/2006/relationships/image" Target="../media/image199.wmf"/></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0.xml"/><Relationship Id="rId4" Type="http://schemas.openxmlformats.org/officeDocument/2006/relationships/image" Target="../media/image25.jpeg"/></Relationships>
</file>

<file path=ppt/slides/_rels/slide130.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10.xml"/><Relationship Id="rId1" Type="http://schemas.openxmlformats.org/officeDocument/2006/relationships/vmlDrawing" Target="../drawings/vmlDrawing24.vml"/><Relationship Id="rId4" Type="http://schemas.openxmlformats.org/officeDocument/2006/relationships/image" Target="../media/image200.wmf"/></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3.xml.rels><?xml version="1.0" encoding="UTF-8" standalone="yes"?>
<Relationships xmlns="http://schemas.openxmlformats.org/package/2006/relationships"><Relationship Id="rId2" Type="http://schemas.openxmlformats.org/officeDocument/2006/relationships/image" Target="../media/image207.png"/><Relationship Id="rId1" Type="http://schemas.openxmlformats.org/officeDocument/2006/relationships/slideLayout" Target="../slideLayouts/slideLayout10.xml"/></Relationships>
</file>

<file path=ppt/slides/_rels/slide134.xml.rels><?xml version="1.0" encoding="UTF-8" standalone="yes"?>
<Relationships xmlns="http://schemas.openxmlformats.org/package/2006/relationships"><Relationship Id="rId3" Type="http://schemas.openxmlformats.org/officeDocument/2006/relationships/image" Target="../media/image201.png"/><Relationship Id="rId2" Type="http://schemas.openxmlformats.org/officeDocument/2006/relationships/image" Target="../media/image208.png"/><Relationship Id="rId1" Type="http://schemas.openxmlformats.org/officeDocument/2006/relationships/slideLayout" Target="../slideLayouts/slideLayout10.xml"/></Relationships>
</file>

<file path=ppt/slides/_rels/slide135.xml.rels><?xml version="1.0" encoding="UTF-8" standalone="yes"?>
<Relationships xmlns="http://schemas.openxmlformats.org/package/2006/relationships"><Relationship Id="rId3" Type="http://schemas.openxmlformats.org/officeDocument/2006/relationships/image" Target="../media/image203.png"/><Relationship Id="rId2" Type="http://schemas.openxmlformats.org/officeDocument/2006/relationships/slideLayout" Target="../slideLayouts/slideLayout10.xml"/><Relationship Id="rId1" Type="http://schemas.openxmlformats.org/officeDocument/2006/relationships/vmlDrawing" Target="../drawings/vmlDrawing25.vml"/><Relationship Id="rId6" Type="http://schemas.openxmlformats.org/officeDocument/2006/relationships/image" Target="../media/image202.wmf"/><Relationship Id="rId5" Type="http://schemas.openxmlformats.org/officeDocument/2006/relationships/oleObject" Target="../embeddings/oleObject49.bin"/><Relationship Id="rId4" Type="http://schemas.openxmlformats.org/officeDocument/2006/relationships/image" Target="../media/image212.png"/></Relationships>
</file>

<file path=ppt/slides/_rels/slide136.xml.rels><?xml version="1.0" encoding="UTF-8" standalone="yes"?>
<Relationships xmlns="http://schemas.openxmlformats.org/package/2006/relationships"><Relationship Id="rId3" Type="http://schemas.openxmlformats.org/officeDocument/2006/relationships/image" Target="../media/image214.png"/><Relationship Id="rId2" Type="http://schemas.openxmlformats.org/officeDocument/2006/relationships/slideLayout" Target="../slideLayouts/slideLayout10.xml"/><Relationship Id="rId1" Type="http://schemas.openxmlformats.org/officeDocument/2006/relationships/vmlDrawing" Target="../drawings/vmlDrawing26.vml"/><Relationship Id="rId5" Type="http://schemas.openxmlformats.org/officeDocument/2006/relationships/image" Target="../media/image204.wmf"/><Relationship Id="rId4" Type="http://schemas.openxmlformats.org/officeDocument/2006/relationships/oleObject" Target="../embeddings/oleObject50.bin"/></Relationships>
</file>

<file path=ppt/slides/_rels/slide137.xml.rels><?xml version="1.0" encoding="UTF-8" standalone="yes"?>
<Relationships xmlns="http://schemas.openxmlformats.org/package/2006/relationships"><Relationship Id="rId3" Type="http://schemas.openxmlformats.org/officeDocument/2006/relationships/image" Target="../media/image216.png"/><Relationship Id="rId2" Type="http://schemas.openxmlformats.org/officeDocument/2006/relationships/image" Target="../media/image215.png"/><Relationship Id="rId1" Type="http://schemas.openxmlformats.org/officeDocument/2006/relationships/slideLayout" Target="../slideLayouts/slideLayout10.xml"/><Relationship Id="rId6" Type="http://schemas.openxmlformats.org/officeDocument/2006/relationships/image" Target="../media/image219.png"/><Relationship Id="rId5" Type="http://schemas.openxmlformats.org/officeDocument/2006/relationships/image" Target="../media/image218.png"/><Relationship Id="rId4" Type="http://schemas.openxmlformats.org/officeDocument/2006/relationships/image" Target="../media/image217.png"/></Relationships>
</file>

<file path=ppt/slides/_rels/slide138.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10.xml"/><Relationship Id="rId1" Type="http://schemas.openxmlformats.org/officeDocument/2006/relationships/vmlDrawing" Target="../drawings/vmlDrawing27.vml"/><Relationship Id="rId6" Type="http://schemas.openxmlformats.org/officeDocument/2006/relationships/image" Target="../media/image203.png"/><Relationship Id="rId5" Type="http://schemas.openxmlformats.org/officeDocument/2006/relationships/image" Target="../media/image221.png"/><Relationship Id="rId4" Type="http://schemas.openxmlformats.org/officeDocument/2006/relationships/image" Target="../media/image205.wmf"/></Relationships>
</file>

<file path=ppt/slides/_rels/slide139.xml.rels><?xml version="1.0" encoding="UTF-8" standalone="yes"?>
<Relationships xmlns="http://schemas.openxmlformats.org/package/2006/relationships"><Relationship Id="rId3" Type="http://schemas.openxmlformats.org/officeDocument/2006/relationships/image" Target="../media/image223.png"/><Relationship Id="rId2" Type="http://schemas.openxmlformats.org/officeDocument/2006/relationships/image" Target="../media/image206.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1.xml.rels><?xml version="1.0" encoding="UTF-8" standalone="yes"?>
<Relationships xmlns="http://schemas.openxmlformats.org/package/2006/relationships"><Relationship Id="rId3" Type="http://schemas.openxmlformats.org/officeDocument/2006/relationships/image" Target="../media/image209.png"/><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142.xml.rels><?xml version="1.0" encoding="UTF-8" standalone="yes"?>
<Relationships xmlns="http://schemas.openxmlformats.org/package/2006/relationships"><Relationship Id="rId3" Type="http://schemas.openxmlformats.org/officeDocument/2006/relationships/image" Target="../media/image210.wmf"/><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143.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212.wmf"/><Relationship Id="rId2" Type="http://schemas.openxmlformats.org/officeDocument/2006/relationships/slideLayout" Target="../slideLayouts/slideLayout19.xml"/><Relationship Id="rId1" Type="http://schemas.openxmlformats.org/officeDocument/2006/relationships/vmlDrawing" Target="../drawings/vmlDrawing28.vml"/><Relationship Id="rId6" Type="http://schemas.openxmlformats.org/officeDocument/2006/relationships/oleObject" Target="../embeddings/oleObject53.bin"/><Relationship Id="rId5" Type="http://schemas.openxmlformats.org/officeDocument/2006/relationships/image" Target="../media/image211.wmf"/><Relationship Id="rId4" Type="http://schemas.openxmlformats.org/officeDocument/2006/relationships/oleObject" Target="../embeddings/oleObject52.bin"/></Relationships>
</file>

<file path=ppt/slides/_rels/slide144.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3.xml"/><Relationship Id="rId1" Type="http://schemas.openxmlformats.org/officeDocument/2006/relationships/vmlDrawing" Target="../drawings/vmlDrawing29.vml"/><Relationship Id="rId6" Type="http://schemas.openxmlformats.org/officeDocument/2006/relationships/image" Target="../media/image213.wmf"/><Relationship Id="rId5" Type="http://schemas.openxmlformats.org/officeDocument/2006/relationships/oleObject" Target="../embeddings/oleObject54.bin"/><Relationship Id="rId4" Type="http://schemas.openxmlformats.org/officeDocument/2006/relationships/image" Target="../media/image214.jpeg"/></Relationships>
</file>

<file path=ppt/slides/_rels/slide145.xml.rels><?xml version="1.0" encoding="UTF-8" standalone="yes"?>
<Relationships xmlns="http://schemas.openxmlformats.org/package/2006/relationships"><Relationship Id="rId3" Type="http://schemas.openxmlformats.org/officeDocument/2006/relationships/notesSlide" Target="../notesSlides/notesSlide26.xml"/><Relationship Id="rId7" Type="http://schemas.openxmlformats.org/officeDocument/2006/relationships/image" Target="../media/image216.wmf"/><Relationship Id="rId2" Type="http://schemas.openxmlformats.org/officeDocument/2006/relationships/slideLayout" Target="../slideLayouts/slideLayout19.xml"/><Relationship Id="rId1" Type="http://schemas.openxmlformats.org/officeDocument/2006/relationships/vmlDrawing" Target="../drawings/vmlDrawing30.vml"/><Relationship Id="rId6" Type="http://schemas.openxmlformats.org/officeDocument/2006/relationships/oleObject" Target="../embeddings/oleObject56.bin"/><Relationship Id="rId5" Type="http://schemas.openxmlformats.org/officeDocument/2006/relationships/image" Target="../media/image215.wmf"/><Relationship Id="rId4" Type="http://schemas.openxmlformats.org/officeDocument/2006/relationships/oleObject" Target="../embeddings/oleObject55.bin"/></Relationships>
</file>

<file path=ppt/slides/_rels/slide146.xml.rels><?xml version="1.0" encoding="UTF-8" standalone="yes"?>
<Relationships xmlns="http://schemas.openxmlformats.org/package/2006/relationships"><Relationship Id="rId3" Type="http://schemas.openxmlformats.org/officeDocument/2006/relationships/image" Target="../media/image217.wmf"/><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147.xml.rels><?xml version="1.0" encoding="UTF-8" standalone="yes"?>
<Relationships xmlns="http://schemas.openxmlformats.org/package/2006/relationships"><Relationship Id="rId3" Type="http://schemas.openxmlformats.org/officeDocument/2006/relationships/image" Target="../media/image218.jpeg"/><Relationship Id="rId2" Type="http://schemas.openxmlformats.org/officeDocument/2006/relationships/notesSlide" Target="../notesSlides/notesSlide28.xml"/><Relationship Id="rId1" Type="http://schemas.openxmlformats.org/officeDocument/2006/relationships/slideLayout" Target="../slideLayouts/slideLayout21.xml"/></Relationships>
</file>

<file path=ppt/slides/_rels/slide148.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0.xml"/><Relationship Id="rId5" Type="http://schemas.openxmlformats.org/officeDocument/2006/relationships/image" Target="../media/image29.jpeg"/><Relationship Id="rId4" Type="http://schemas.openxmlformats.org/officeDocument/2006/relationships/image" Target="../media/image28.jpeg"/></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3.xml"/></Relationships>
</file>

<file path=ppt/slides/_rels/slide151.xml.rels><?xml version="1.0" encoding="UTF-8" standalone="yes"?>
<Relationships xmlns="http://schemas.openxmlformats.org/package/2006/relationships"><Relationship Id="rId3" Type="http://schemas.openxmlformats.org/officeDocument/2006/relationships/image" Target="../media/image221.jpeg"/><Relationship Id="rId2" Type="http://schemas.openxmlformats.org/officeDocument/2006/relationships/notesSlide" Target="../notesSlides/notesSlide32.xml"/><Relationship Id="rId1" Type="http://schemas.openxmlformats.org/officeDocument/2006/relationships/slideLayout" Target="../slideLayouts/slideLayout23.xml"/><Relationship Id="rId4" Type="http://schemas.openxmlformats.org/officeDocument/2006/relationships/image" Target="../media/image222.jpeg"/></Relationships>
</file>

<file path=ppt/slides/_rels/slide152.xml.rels><?xml version="1.0" encoding="UTF-8" standalone="yes"?>
<Relationships xmlns="http://schemas.openxmlformats.org/package/2006/relationships"><Relationship Id="rId3" Type="http://schemas.openxmlformats.org/officeDocument/2006/relationships/image" Target="../media/image225.png"/><Relationship Id="rId2" Type="http://schemas.openxmlformats.org/officeDocument/2006/relationships/image" Target="../media/image224.png"/><Relationship Id="rId1" Type="http://schemas.openxmlformats.org/officeDocument/2006/relationships/slideLayout" Target="../slideLayouts/slideLayout10.xml"/></Relationships>
</file>

<file path=ppt/slides/_rels/slide153.xml.rels><?xml version="1.0" encoding="UTF-8" standalone="yes"?>
<Relationships xmlns="http://schemas.openxmlformats.org/package/2006/relationships"><Relationship Id="rId3" Type="http://schemas.openxmlformats.org/officeDocument/2006/relationships/image" Target="../media/image227.png"/><Relationship Id="rId7" Type="http://schemas.openxmlformats.org/officeDocument/2006/relationships/hyperlink" Target="http://www.pfeiffer-vacuum.com/" TargetMode="External"/><Relationship Id="rId2" Type="http://schemas.openxmlformats.org/officeDocument/2006/relationships/image" Target="../media/image226.png"/><Relationship Id="rId1" Type="http://schemas.openxmlformats.org/officeDocument/2006/relationships/slideLayout" Target="../slideLayouts/slideLayout10.xml"/><Relationship Id="rId6" Type="http://schemas.openxmlformats.org/officeDocument/2006/relationships/image" Target="../media/image230.png"/><Relationship Id="rId5" Type="http://schemas.openxmlformats.org/officeDocument/2006/relationships/image" Target="../media/image229.png"/><Relationship Id="rId4" Type="http://schemas.openxmlformats.org/officeDocument/2006/relationships/image" Target="../media/image228.png"/></Relationships>
</file>

<file path=ppt/slides/_rels/slide154.xml.rels><?xml version="1.0" encoding="UTF-8" standalone="yes"?>
<Relationships xmlns="http://schemas.openxmlformats.org/package/2006/relationships"><Relationship Id="rId2" Type="http://schemas.openxmlformats.org/officeDocument/2006/relationships/image" Target="../media/image231.png"/><Relationship Id="rId1" Type="http://schemas.openxmlformats.org/officeDocument/2006/relationships/slideLayout" Target="../slideLayouts/slideLayout10.xml"/></Relationships>
</file>

<file path=ppt/slides/_rels/slide155.xml.rels><?xml version="1.0" encoding="UTF-8" standalone="yes"?>
<Relationships xmlns="http://schemas.openxmlformats.org/package/2006/relationships"><Relationship Id="rId2" Type="http://schemas.openxmlformats.org/officeDocument/2006/relationships/image" Target="../media/image232.png"/><Relationship Id="rId1" Type="http://schemas.openxmlformats.org/officeDocument/2006/relationships/slideLayout" Target="../slideLayouts/slideLayout10.xml"/></Relationships>
</file>

<file path=ppt/slides/_rels/slide156.xml.rels><?xml version="1.0" encoding="UTF-8" standalone="yes"?>
<Relationships xmlns="http://schemas.openxmlformats.org/package/2006/relationships"><Relationship Id="rId2" Type="http://schemas.openxmlformats.org/officeDocument/2006/relationships/image" Target="../media/image233.png"/><Relationship Id="rId1" Type="http://schemas.openxmlformats.org/officeDocument/2006/relationships/slideLayout" Target="../slideLayouts/slideLayout10.xml"/></Relationships>
</file>

<file path=ppt/slides/_rels/slide157.xml.rels><?xml version="1.0" encoding="UTF-8" standalone="yes"?>
<Relationships xmlns="http://schemas.openxmlformats.org/package/2006/relationships"><Relationship Id="rId3" Type="http://schemas.openxmlformats.org/officeDocument/2006/relationships/hyperlink" Target="http://www.youtube.com/watch?v=1xZe1H2XHhM&amp;feature=youtube_gdata_player" TargetMode="External"/><Relationship Id="rId2" Type="http://schemas.openxmlformats.org/officeDocument/2006/relationships/image" Target="../media/image234.png"/><Relationship Id="rId1" Type="http://schemas.openxmlformats.org/officeDocument/2006/relationships/slideLayout" Target="../slideLayouts/slideLayout10.xml"/><Relationship Id="rId4" Type="http://schemas.openxmlformats.org/officeDocument/2006/relationships/hyperlink" Target="http://www.youtube.com/watch?v=XOca57gPsq4" TargetMode="External"/></Relationships>
</file>

<file path=ppt/slides/_rels/slide158.xml.rels><?xml version="1.0" encoding="UTF-8" standalone="yes"?>
<Relationships xmlns="http://schemas.openxmlformats.org/package/2006/relationships"><Relationship Id="rId2" Type="http://schemas.openxmlformats.org/officeDocument/2006/relationships/image" Target="../media/image235.png"/><Relationship Id="rId1" Type="http://schemas.openxmlformats.org/officeDocument/2006/relationships/slideLayout" Target="../slideLayouts/slideLayout10.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jpeg"/><Relationship Id="rId7" Type="http://schemas.openxmlformats.org/officeDocument/2006/relationships/image" Target="../media/image35.jpeg"/><Relationship Id="rId2" Type="http://schemas.openxmlformats.org/officeDocument/2006/relationships/image" Target="../media/image30.emf"/><Relationship Id="rId1" Type="http://schemas.openxmlformats.org/officeDocument/2006/relationships/slideLayout" Target="../slideLayouts/slideLayout10.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60.xml.rels><?xml version="1.0" encoding="UTF-8" standalone="yes"?>
<Relationships xmlns="http://schemas.openxmlformats.org/package/2006/relationships"><Relationship Id="rId2" Type="http://schemas.openxmlformats.org/officeDocument/2006/relationships/image" Target="../media/image236.png"/><Relationship Id="rId1" Type="http://schemas.openxmlformats.org/officeDocument/2006/relationships/slideLayout" Target="../slideLayouts/slideLayout10.xml"/></Relationships>
</file>

<file path=ppt/slides/_rels/slide161.xml.rels><?xml version="1.0" encoding="UTF-8" standalone="yes"?>
<Relationships xmlns="http://schemas.openxmlformats.org/package/2006/relationships"><Relationship Id="rId3" Type="http://schemas.openxmlformats.org/officeDocument/2006/relationships/hyperlink" Target="http://www.youtube.com/watch?v=_snzYepQTjI" TargetMode="External"/><Relationship Id="rId2" Type="http://schemas.openxmlformats.org/officeDocument/2006/relationships/image" Target="../media/image237.jpeg"/><Relationship Id="rId1" Type="http://schemas.openxmlformats.org/officeDocument/2006/relationships/slideLayout" Target="../slideLayouts/slideLayout10.xml"/></Relationships>
</file>

<file path=ppt/slides/_rels/slide162.xml.rels><?xml version="1.0" encoding="UTF-8" standalone="yes"?>
<Relationships xmlns="http://schemas.openxmlformats.org/package/2006/relationships"><Relationship Id="rId2" Type="http://schemas.openxmlformats.org/officeDocument/2006/relationships/hyperlink" Target="http://www.youtube.com/watch?v=_snzYepQTjI" TargetMode="External"/><Relationship Id="rId1" Type="http://schemas.openxmlformats.org/officeDocument/2006/relationships/slideLayout" Target="../slideLayouts/slideLayout10.xml"/></Relationships>
</file>

<file path=ppt/slides/_rels/slide163.xml.rels><?xml version="1.0" encoding="UTF-8" standalone="yes"?>
<Relationships xmlns="http://schemas.openxmlformats.org/package/2006/relationships"><Relationship Id="rId2" Type="http://schemas.openxmlformats.org/officeDocument/2006/relationships/image" Target="../media/image238.png"/><Relationship Id="rId1" Type="http://schemas.openxmlformats.org/officeDocument/2006/relationships/slideLayout" Target="../slideLayouts/slideLayout10.xml"/></Relationships>
</file>

<file path=ppt/slides/_rels/slide164.xml.rels><?xml version="1.0" encoding="UTF-8" standalone="yes"?>
<Relationships xmlns="http://schemas.openxmlformats.org/package/2006/relationships"><Relationship Id="rId2" Type="http://schemas.openxmlformats.org/officeDocument/2006/relationships/image" Target="../media/image239.png"/><Relationship Id="rId1" Type="http://schemas.openxmlformats.org/officeDocument/2006/relationships/slideLayout" Target="../slideLayouts/slideLayout10.xml"/></Relationships>
</file>

<file path=ppt/slides/_rels/slide165.xml.rels><?xml version="1.0" encoding="UTF-8" standalone="yes"?>
<Relationships xmlns="http://schemas.openxmlformats.org/package/2006/relationships"><Relationship Id="rId2" Type="http://schemas.openxmlformats.org/officeDocument/2006/relationships/image" Target="../media/image2340.png"/><Relationship Id="rId1" Type="http://schemas.openxmlformats.org/officeDocument/2006/relationships/slideLayout" Target="../slideLayouts/slideLayout10.xml"/></Relationships>
</file>

<file path=ppt/slides/_rels/slide166.xml.rels><?xml version="1.0" encoding="UTF-8" standalone="yes"?>
<Relationships xmlns="http://schemas.openxmlformats.org/package/2006/relationships"><Relationship Id="rId3" Type="http://schemas.openxmlformats.org/officeDocument/2006/relationships/image" Target="../media/image237.png"/><Relationship Id="rId2" Type="http://schemas.openxmlformats.org/officeDocument/2006/relationships/image" Target="../media/image240.png"/><Relationship Id="rId1" Type="http://schemas.openxmlformats.org/officeDocument/2006/relationships/slideLayout" Target="../slideLayouts/slideLayout10.xml"/></Relationships>
</file>

<file path=ppt/slides/_rels/slide167.xml.rels><?xml version="1.0" encoding="UTF-8" standalone="yes"?>
<Relationships xmlns="http://schemas.openxmlformats.org/package/2006/relationships"><Relationship Id="rId3" Type="http://schemas.openxmlformats.org/officeDocument/2006/relationships/image" Target="../media/image242.png"/><Relationship Id="rId2" Type="http://schemas.openxmlformats.org/officeDocument/2006/relationships/image" Target="../media/image241.png"/><Relationship Id="rId1" Type="http://schemas.openxmlformats.org/officeDocument/2006/relationships/slideLayout" Target="../slideLayouts/slideLayout10.xml"/></Relationships>
</file>

<file path=ppt/slides/_rels/slide168.xml.rels><?xml version="1.0" encoding="UTF-8" standalone="yes"?>
<Relationships xmlns="http://schemas.openxmlformats.org/package/2006/relationships"><Relationship Id="rId3" Type="http://schemas.openxmlformats.org/officeDocument/2006/relationships/image" Target="../media/image244.png"/><Relationship Id="rId2" Type="http://schemas.openxmlformats.org/officeDocument/2006/relationships/image" Target="../media/image243.jpeg"/><Relationship Id="rId1" Type="http://schemas.openxmlformats.org/officeDocument/2006/relationships/slideLayout" Target="../slideLayouts/slideLayout10.xml"/></Relationships>
</file>

<file path=ppt/slides/_rels/slide169.xml.rels><?xml version="1.0" encoding="UTF-8" standalone="yes"?>
<Relationships xmlns="http://schemas.openxmlformats.org/package/2006/relationships"><Relationship Id="rId2" Type="http://schemas.openxmlformats.org/officeDocument/2006/relationships/image" Target="../media/image245.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0.xml.rels><?xml version="1.0" encoding="UTF-8" standalone="yes"?>
<Relationships xmlns="http://schemas.openxmlformats.org/package/2006/relationships"><Relationship Id="rId3" Type="http://schemas.openxmlformats.org/officeDocument/2006/relationships/image" Target="../media/image247.png"/><Relationship Id="rId2" Type="http://schemas.openxmlformats.org/officeDocument/2006/relationships/image" Target="../media/image246.png"/><Relationship Id="rId1" Type="http://schemas.openxmlformats.org/officeDocument/2006/relationships/slideLayout" Target="../slideLayouts/slideLayout10.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2.xml.rels><?xml version="1.0" encoding="UTF-8" standalone="yes"?>
<Relationships xmlns="http://schemas.openxmlformats.org/package/2006/relationships"><Relationship Id="rId2" Type="http://schemas.openxmlformats.org/officeDocument/2006/relationships/image" Target="../media/image2440.png"/><Relationship Id="rId1" Type="http://schemas.openxmlformats.org/officeDocument/2006/relationships/slideLayout" Target="../slideLayouts/slideLayout10.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4.xml.rels><?xml version="1.0" encoding="UTF-8" standalone="yes"?>
<Relationships xmlns="http://schemas.openxmlformats.org/package/2006/relationships"><Relationship Id="rId2" Type="http://schemas.openxmlformats.org/officeDocument/2006/relationships/image" Target="../media/image248.png"/><Relationship Id="rId1" Type="http://schemas.openxmlformats.org/officeDocument/2006/relationships/slideLayout" Target="../slideLayouts/slideLayout10.xml"/></Relationships>
</file>

<file path=ppt/slides/_rels/slide175.xml.rels><?xml version="1.0" encoding="UTF-8" standalone="yes"?>
<Relationships xmlns="http://schemas.openxmlformats.org/package/2006/relationships"><Relationship Id="rId2" Type="http://schemas.openxmlformats.org/officeDocument/2006/relationships/image" Target="../media/image2460.png"/><Relationship Id="rId1" Type="http://schemas.openxmlformats.org/officeDocument/2006/relationships/slideLayout" Target="../slideLayouts/slideLayout10.xml"/></Relationships>
</file>

<file path=ppt/slides/_rels/slide176.xml.rels><?xml version="1.0" encoding="UTF-8" standalone="yes"?>
<Relationships xmlns="http://schemas.openxmlformats.org/package/2006/relationships"><Relationship Id="rId2" Type="http://schemas.openxmlformats.org/officeDocument/2006/relationships/image" Target="../media/image2470.png"/><Relationship Id="rId1" Type="http://schemas.openxmlformats.org/officeDocument/2006/relationships/slideLayout" Target="../slideLayouts/slideLayout10.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9.xml.rels><?xml version="1.0" encoding="UTF-8" standalone="yes"?>
<Relationships xmlns="http://schemas.openxmlformats.org/package/2006/relationships"><Relationship Id="rId2" Type="http://schemas.openxmlformats.org/officeDocument/2006/relationships/image" Target="../media/image2480.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0.png"/><Relationship Id="rId1" Type="http://schemas.openxmlformats.org/officeDocument/2006/relationships/slideLayout" Target="../slideLayouts/slideLayout10.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80.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image" Target="../media/image249.jpeg"/><Relationship Id="rId1" Type="http://schemas.openxmlformats.org/officeDocument/2006/relationships/slideLayout" Target="../slideLayouts/slideLayout10.xml"/></Relationships>
</file>

<file path=ppt/slides/_rels/slide181.xml.rels><?xml version="1.0" encoding="UTF-8" standalone="yes"?>
<Relationships xmlns="http://schemas.openxmlformats.org/package/2006/relationships"><Relationship Id="rId3" Type="http://schemas.openxmlformats.org/officeDocument/2006/relationships/image" Target="../media/image251.png"/><Relationship Id="rId2" Type="http://schemas.openxmlformats.org/officeDocument/2006/relationships/image" Target="../media/image2500.png"/><Relationship Id="rId1" Type="http://schemas.openxmlformats.org/officeDocument/2006/relationships/slideLayout" Target="../slideLayouts/slideLayout10.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3.xml.rels><?xml version="1.0" encoding="UTF-8" standalone="yes"?>
<Relationships xmlns="http://schemas.openxmlformats.org/package/2006/relationships"><Relationship Id="rId3" Type="http://schemas.openxmlformats.org/officeDocument/2006/relationships/image" Target="../media/image253.wmf"/><Relationship Id="rId2" Type="http://schemas.openxmlformats.org/officeDocument/2006/relationships/image" Target="../media/image252.png"/><Relationship Id="rId1" Type="http://schemas.openxmlformats.org/officeDocument/2006/relationships/slideLayout" Target="../slideLayouts/slideLayout10.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5.xml.rels><?xml version="1.0" encoding="UTF-8" standalone="yes"?>
<Relationships xmlns="http://schemas.openxmlformats.org/package/2006/relationships"><Relationship Id="rId3" Type="http://schemas.openxmlformats.org/officeDocument/2006/relationships/image" Target="../media/image255.png"/><Relationship Id="rId2" Type="http://schemas.openxmlformats.org/officeDocument/2006/relationships/image" Target="../media/image254.png"/><Relationship Id="rId1" Type="http://schemas.openxmlformats.org/officeDocument/2006/relationships/slideLayout" Target="../slideLayouts/slideLayout10.xml"/><Relationship Id="rId4" Type="http://schemas.openxmlformats.org/officeDocument/2006/relationships/image" Target="../media/image256.jpeg"/></Relationships>
</file>

<file path=ppt/slides/_rels/slide186.xml.rels><?xml version="1.0" encoding="UTF-8" standalone="yes"?>
<Relationships xmlns="http://schemas.openxmlformats.org/package/2006/relationships"><Relationship Id="rId3" Type="http://schemas.openxmlformats.org/officeDocument/2006/relationships/image" Target="../media/image258.png"/><Relationship Id="rId2" Type="http://schemas.openxmlformats.org/officeDocument/2006/relationships/image" Target="../media/image257.png"/><Relationship Id="rId1" Type="http://schemas.openxmlformats.org/officeDocument/2006/relationships/slideLayout" Target="../slideLayouts/slideLayout10.xml"/><Relationship Id="rId4" Type="http://schemas.openxmlformats.org/officeDocument/2006/relationships/image" Target="../media/image259.png"/></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8.xml.rels><?xml version="1.0" encoding="UTF-8" standalone="yes"?>
<Relationships xmlns="http://schemas.openxmlformats.org/package/2006/relationships"><Relationship Id="rId2" Type="http://schemas.openxmlformats.org/officeDocument/2006/relationships/image" Target="../media/image260.png"/><Relationship Id="rId1" Type="http://schemas.openxmlformats.org/officeDocument/2006/relationships/slideLayout" Target="../slideLayouts/slideLayout10.xml"/></Relationships>
</file>

<file path=ppt/slides/_rels/slide189.xml.rels><?xml version="1.0" encoding="UTF-8" standalone="yes"?>
<Relationships xmlns="http://schemas.openxmlformats.org/package/2006/relationships"><Relationship Id="rId3" Type="http://schemas.openxmlformats.org/officeDocument/2006/relationships/image" Target="../media/image262.png"/><Relationship Id="rId2" Type="http://schemas.openxmlformats.org/officeDocument/2006/relationships/slideLayout" Target="../slideLayouts/slideLayout10.xml"/><Relationship Id="rId1" Type="http://schemas.openxmlformats.org/officeDocument/2006/relationships/vmlDrawing" Target="../drawings/vmlDrawing31.vml"/><Relationship Id="rId6" Type="http://schemas.openxmlformats.org/officeDocument/2006/relationships/image" Target="../media/image263.png"/><Relationship Id="rId5" Type="http://schemas.openxmlformats.org/officeDocument/2006/relationships/image" Target="../media/image261.wmf"/><Relationship Id="rId4" Type="http://schemas.openxmlformats.org/officeDocument/2006/relationships/oleObject" Target="../embeddings/oleObject57.bin"/></Relationships>
</file>

<file path=ppt/slides/_rels/slide1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0.xml"/></Relationships>
</file>

<file path=ppt/slides/_rels/slide190.xml.rels><?xml version="1.0" encoding="UTF-8" standalone="yes"?>
<Relationships xmlns="http://schemas.openxmlformats.org/package/2006/relationships"><Relationship Id="rId2" Type="http://schemas.openxmlformats.org/officeDocument/2006/relationships/image" Target="../media/image263.wmf"/><Relationship Id="rId1" Type="http://schemas.openxmlformats.org/officeDocument/2006/relationships/slideLayout" Target="../slideLayouts/slideLayout17.xml"/></Relationships>
</file>

<file path=ppt/slides/_rels/slide191.xml.rels><?xml version="1.0" encoding="UTF-8" standalone="yes"?>
<Relationships xmlns="http://schemas.openxmlformats.org/package/2006/relationships"><Relationship Id="rId3" Type="http://schemas.openxmlformats.org/officeDocument/2006/relationships/image" Target="../media/image265.jpeg"/><Relationship Id="rId2" Type="http://schemas.openxmlformats.org/officeDocument/2006/relationships/image" Target="../media/image264.wmf"/><Relationship Id="rId1" Type="http://schemas.openxmlformats.org/officeDocument/2006/relationships/slideLayout" Target="../slideLayouts/slideLayout17.xml"/></Relationships>
</file>

<file path=ppt/slides/_rels/slide192.xml.rels><?xml version="1.0" encoding="UTF-8" standalone="yes"?>
<Relationships xmlns="http://schemas.openxmlformats.org/package/2006/relationships"><Relationship Id="rId2" Type="http://schemas.openxmlformats.org/officeDocument/2006/relationships/image" Target="../media/image264.wmf"/><Relationship Id="rId1" Type="http://schemas.openxmlformats.org/officeDocument/2006/relationships/slideLayout" Target="../slideLayouts/slideLayout17.xml"/></Relationships>
</file>

<file path=ppt/slides/_rels/slide193.xml.rels><?xml version="1.0" encoding="UTF-8" standalone="yes"?>
<Relationships xmlns="http://schemas.openxmlformats.org/package/2006/relationships"><Relationship Id="rId3" Type="http://schemas.openxmlformats.org/officeDocument/2006/relationships/image" Target="../media/image267.jpeg"/><Relationship Id="rId2" Type="http://schemas.openxmlformats.org/officeDocument/2006/relationships/image" Target="../media/image266.png"/><Relationship Id="rId1" Type="http://schemas.openxmlformats.org/officeDocument/2006/relationships/slideLayout" Target="../slideLayouts/slideLayout17.xml"/></Relationships>
</file>

<file path=ppt/slides/_rels/slide194.xml.rels><?xml version="1.0" encoding="UTF-8" standalone="yes"?>
<Relationships xmlns="http://schemas.openxmlformats.org/package/2006/relationships"><Relationship Id="rId3" Type="http://schemas.openxmlformats.org/officeDocument/2006/relationships/image" Target="../media/image266.png"/><Relationship Id="rId2" Type="http://schemas.openxmlformats.org/officeDocument/2006/relationships/image" Target="../media/image268.png"/><Relationship Id="rId1" Type="http://schemas.openxmlformats.org/officeDocument/2006/relationships/slideLayout" Target="../slideLayouts/slideLayout17.xml"/><Relationship Id="rId4" Type="http://schemas.openxmlformats.org/officeDocument/2006/relationships/image" Target="../media/image269.jpeg"/></Relationships>
</file>

<file path=ppt/slides/_rels/slide195.xml.rels><?xml version="1.0" encoding="UTF-8" standalone="yes"?>
<Relationships xmlns="http://schemas.openxmlformats.org/package/2006/relationships"><Relationship Id="rId3" Type="http://schemas.openxmlformats.org/officeDocument/2006/relationships/image" Target="../media/image271.png"/><Relationship Id="rId2" Type="http://schemas.openxmlformats.org/officeDocument/2006/relationships/image" Target="../media/image270.png"/><Relationship Id="rId1" Type="http://schemas.openxmlformats.org/officeDocument/2006/relationships/slideLayout" Target="../slideLayouts/slideLayout10.xml"/></Relationships>
</file>

<file path=ppt/slides/_rels/slide196.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17.xml"/><Relationship Id="rId1" Type="http://schemas.openxmlformats.org/officeDocument/2006/relationships/vmlDrawing" Target="../drawings/vmlDrawing32.vml"/><Relationship Id="rId6" Type="http://schemas.openxmlformats.org/officeDocument/2006/relationships/image" Target="../media/image273.png"/><Relationship Id="rId5" Type="http://schemas.openxmlformats.org/officeDocument/2006/relationships/oleObject" Target="../embeddings/oleObject59.bin"/><Relationship Id="rId4" Type="http://schemas.openxmlformats.org/officeDocument/2006/relationships/image" Target="../media/image272.wmf"/></Relationships>
</file>

<file path=ppt/slides/_rels/slide197.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Layout" Target="../slideLayouts/slideLayout17.xml"/><Relationship Id="rId1" Type="http://schemas.openxmlformats.org/officeDocument/2006/relationships/vmlDrawing" Target="../drawings/vmlDrawing33.vml"/><Relationship Id="rId6" Type="http://schemas.openxmlformats.org/officeDocument/2006/relationships/image" Target="../media/image276.png"/><Relationship Id="rId5" Type="http://schemas.openxmlformats.org/officeDocument/2006/relationships/image" Target="../media/image275.png"/><Relationship Id="rId4" Type="http://schemas.openxmlformats.org/officeDocument/2006/relationships/image" Target="../media/image274.wmf"/></Relationships>
</file>

<file path=ppt/slides/_rels/slide198.xml.rels><?xml version="1.0" encoding="UTF-8" standalone="yes"?>
<Relationships xmlns="http://schemas.openxmlformats.org/package/2006/relationships"><Relationship Id="rId2" Type="http://schemas.openxmlformats.org/officeDocument/2006/relationships/image" Target="../media/image277.jpeg"/><Relationship Id="rId1" Type="http://schemas.openxmlformats.org/officeDocument/2006/relationships/slideLayout" Target="../slideLayouts/slideLayout10.xml"/></Relationships>
</file>

<file path=ppt/slides/_rels/slide199.xml.rels><?xml version="1.0" encoding="UTF-8" standalone="yes"?>
<Relationships xmlns="http://schemas.openxmlformats.org/package/2006/relationships"><Relationship Id="rId3" Type="http://schemas.openxmlformats.org/officeDocument/2006/relationships/image" Target="../media/image279.wmf"/><Relationship Id="rId2" Type="http://schemas.openxmlformats.org/officeDocument/2006/relationships/image" Target="../media/image278.wmf"/><Relationship Id="rId1" Type="http://schemas.openxmlformats.org/officeDocument/2006/relationships/slideLayout" Target="../slideLayouts/slideLayout17.xml"/><Relationship Id="rId5" Type="http://schemas.openxmlformats.org/officeDocument/2006/relationships/image" Target="../media/image281.png"/><Relationship Id="rId4" Type="http://schemas.openxmlformats.org/officeDocument/2006/relationships/image" Target="../media/image280.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0.xml"/></Relationships>
</file>

<file path=ppt/slides/_rels/slide200.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Layout" Target="../slideLayouts/slideLayout17.xml"/><Relationship Id="rId1" Type="http://schemas.openxmlformats.org/officeDocument/2006/relationships/vmlDrawing" Target="../drawings/vmlDrawing34.vml"/><Relationship Id="rId4" Type="http://schemas.openxmlformats.org/officeDocument/2006/relationships/image" Target="../media/image282.png"/></Relationships>
</file>

<file path=ppt/slides/_rels/slide201.xml.rels><?xml version="1.0" encoding="UTF-8" standalone="yes"?>
<Relationships xmlns="http://schemas.openxmlformats.org/package/2006/relationships"><Relationship Id="rId8" Type="http://schemas.openxmlformats.org/officeDocument/2006/relationships/oleObject" Target="../embeddings/oleObject64.bin"/><Relationship Id="rId3" Type="http://schemas.openxmlformats.org/officeDocument/2006/relationships/oleObject" Target="../embeddings/oleObject62.bin"/><Relationship Id="rId7" Type="http://schemas.openxmlformats.org/officeDocument/2006/relationships/image" Target="../media/image284.png"/><Relationship Id="rId2" Type="http://schemas.openxmlformats.org/officeDocument/2006/relationships/slideLayout" Target="../slideLayouts/slideLayout17.xml"/><Relationship Id="rId1" Type="http://schemas.openxmlformats.org/officeDocument/2006/relationships/vmlDrawing" Target="../drawings/vmlDrawing35.vml"/><Relationship Id="rId6" Type="http://schemas.openxmlformats.org/officeDocument/2006/relationships/oleObject" Target="../embeddings/oleObject63.bin"/><Relationship Id="rId11" Type="http://schemas.openxmlformats.org/officeDocument/2006/relationships/image" Target="../media/image288.png"/><Relationship Id="rId5" Type="http://schemas.openxmlformats.org/officeDocument/2006/relationships/image" Target="../media/image286.png"/><Relationship Id="rId10" Type="http://schemas.openxmlformats.org/officeDocument/2006/relationships/image" Target="../media/image287.png"/><Relationship Id="rId4" Type="http://schemas.openxmlformats.org/officeDocument/2006/relationships/image" Target="../media/image283.png"/><Relationship Id="rId9" Type="http://schemas.openxmlformats.org/officeDocument/2006/relationships/image" Target="../media/image285.png"/></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5.xml"/><Relationship Id="rId1" Type="http://schemas.openxmlformats.org/officeDocument/2006/relationships/vmlDrawing" Target="../drawings/vmlDrawing36.vml"/><Relationship Id="rId5" Type="http://schemas.openxmlformats.org/officeDocument/2006/relationships/image" Target="../media/image289.wmf"/><Relationship Id="rId4" Type="http://schemas.openxmlformats.org/officeDocument/2006/relationships/oleObject" Target="../embeddings/oleObject65.bin"/></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5.xml.rels><?xml version="1.0" encoding="UTF-8" standalone="yes"?>
<Relationships xmlns="http://schemas.openxmlformats.org/package/2006/relationships"><Relationship Id="rId3" Type="http://schemas.openxmlformats.org/officeDocument/2006/relationships/image" Target="../media/image291.png"/><Relationship Id="rId2" Type="http://schemas.openxmlformats.org/officeDocument/2006/relationships/image" Target="../media/image290.jpeg"/><Relationship Id="rId1" Type="http://schemas.openxmlformats.org/officeDocument/2006/relationships/slideLayout" Target="../slideLayouts/slideLayout10.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7.xml.rels><?xml version="1.0" encoding="UTF-8" standalone="yes"?>
<Relationships xmlns="http://schemas.openxmlformats.org/package/2006/relationships"><Relationship Id="rId3" Type="http://schemas.openxmlformats.org/officeDocument/2006/relationships/image" Target="../media/image293.png"/><Relationship Id="rId2" Type="http://schemas.openxmlformats.org/officeDocument/2006/relationships/image" Target="../media/image292.png"/><Relationship Id="rId1" Type="http://schemas.openxmlformats.org/officeDocument/2006/relationships/slideLayout" Target="../slideLayouts/slideLayout10.xml"/></Relationships>
</file>

<file path=ppt/slides/_rels/slide208.xml.rels><?xml version="1.0" encoding="UTF-8" standalone="yes"?>
<Relationships xmlns="http://schemas.openxmlformats.org/package/2006/relationships"><Relationship Id="rId3" Type="http://schemas.openxmlformats.org/officeDocument/2006/relationships/image" Target="../media/image295.png"/><Relationship Id="rId2" Type="http://schemas.openxmlformats.org/officeDocument/2006/relationships/image" Target="../media/image294.png"/><Relationship Id="rId1" Type="http://schemas.openxmlformats.org/officeDocument/2006/relationships/slideLayout" Target="../slideLayouts/slideLayout10.xml"/></Relationships>
</file>

<file path=ppt/slides/_rels/slide209.xml.rels><?xml version="1.0" encoding="UTF-8" standalone="yes"?>
<Relationships xmlns="http://schemas.openxmlformats.org/package/2006/relationships"><Relationship Id="rId3" Type="http://schemas.openxmlformats.org/officeDocument/2006/relationships/image" Target="../media/image297.png"/><Relationship Id="rId2" Type="http://schemas.openxmlformats.org/officeDocument/2006/relationships/image" Target="../media/image296.png"/><Relationship Id="rId1" Type="http://schemas.openxmlformats.org/officeDocument/2006/relationships/slideLayout" Target="../slideLayouts/slideLayout10.xml"/><Relationship Id="rId4" Type="http://schemas.openxmlformats.org/officeDocument/2006/relationships/image" Target="../media/image298.png"/></Relationships>
</file>

<file path=ppt/slides/_rels/slide2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0.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3.xml.rels><?xml version="1.0" encoding="UTF-8" standalone="yes"?>
<Relationships xmlns="http://schemas.openxmlformats.org/package/2006/relationships"><Relationship Id="rId2" Type="http://schemas.openxmlformats.org/officeDocument/2006/relationships/image" Target="../media/image299.png"/><Relationship Id="rId1" Type="http://schemas.openxmlformats.org/officeDocument/2006/relationships/slideLayout" Target="../slideLayouts/slideLayout10.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9.xml.rels><?xml version="1.0" encoding="UTF-8" standalone="yes"?>
<Relationships xmlns="http://schemas.openxmlformats.org/package/2006/relationships"><Relationship Id="rId2" Type="http://schemas.openxmlformats.org/officeDocument/2006/relationships/image" Target="../media/image300.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0.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1.xml.rels><?xml version="1.0" encoding="UTF-8" standalone="yes"?>
<Relationships xmlns="http://schemas.openxmlformats.org/package/2006/relationships"><Relationship Id="rId2" Type="http://schemas.openxmlformats.org/officeDocument/2006/relationships/image" Target="../media/image301.jpeg"/><Relationship Id="rId1" Type="http://schemas.openxmlformats.org/officeDocument/2006/relationships/slideLayout" Target="../slideLayouts/slideLayout5.xml"/></Relationships>
</file>

<file path=ppt/slides/_rels/slide222.xml.rels><?xml version="1.0" encoding="UTF-8" standalone="yes"?>
<Relationships xmlns="http://schemas.openxmlformats.org/package/2006/relationships"><Relationship Id="rId3" Type="http://schemas.openxmlformats.org/officeDocument/2006/relationships/image" Target="../media/image302.jpeg"/><Relationship Id="rId2" Type="http://schemas.openxmlformats.org/officeDocument/2006/relationships/image" Target="../media/image302.png"/><Relationship Id="rId1" Type="http://schemas.openxmlformats.org/officeDocument/2006/relationships/slideLayout" Target="../slideLayouts/slideLayout5.xml"/></Relationships>
</file>

<file path=ppt/slides/_rels/slide223.xml.rels><?xml version="1.0" encoding="UTF-8" standalone="yes"?>
<Relationships xmlns="http://schemas.openxmlformats.org/package/2006/relationships"><Relationship Id="rId2" Type="http://schemas.openxmlformats.org/officeDocument/2006/relationships/image" Target="../media/image303.jpeg"/><Relationship Id="rId1" Type="http://schemas.openxmlformats.org/officeDocument/2006/relationships/slideLayout" Target="../slideLayouts/slideLayout5.xml"/></Relationships>
</file>

<file path=ppt/slides/_rels/slide224.xml.rels><?xml version="1.0" encoding="UTF-8" standalone="yes"?>
<Relationships xmlns="http://schemas.openxmlformats.org/package/2006/relationships"><Relationship Id="rId2" Type="http://schemas.openxmlformats.org/officeDocument/2006/relationships/image" Target="../media/image304.jpeg"/><Relationship Id="rId1" Type="http://schemas.openxmlformats.org/officeDocument/2006/relationships/slideLayout" Target="../slideLayouts/slideLayout5.xml"/></Relationships>
</file>

<file path=ppt/slides/_rels/slide225.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Layout" Target="../slideLayouts/slideLayout10.xml"/><Relationship Id="rId1" Type="http://schemas.openxmlformats.org/officeDocument/2006/relationships/vmlDrawing" Target="../drawings/vmlDrawing37.vml"/><Relationship Id="rId5" Type="http://schemas.openxmlformats.org/officeDocument/2006/relationships/image" Target="../media/image306.png"/><Relationship Id="rId4" Type="http://schemas.openxmlformats.org/officeDocument/2006/relationships/image" Target="../media/image305.wmf"/></Relationships>
</file>

<file path=ppt/slides/_rels/slide22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07.png"/><Relationship Id="rId1" Type="http://schemas.openxmlformats.org/officeDocument/2006/relationships/slideLayout" Target="../slideLayouts/slideLayout5.xml"/></Relationships>
</file>

<file path=ppt/slides/_rels/slide227.xml.rels><?xml version="1.0" encoding="UTF-8" standalone="yes"?>
<Relationships xmlns="http://schemas.openxmlformats.org/package/2006/relationships"><Relationship Id="rId3" Type="http://schemas.openxmlformats.org/officeDocument/2006/relationships/image" Target="../media/image309.jpeg"/><Relationship Id="rId2" Type="http://schemas.openxmlformats.org/officeDocument/2006/relationships/image" Target="../media/image308.jpeg"/><Relationship Id="rId1" Type="http://schemas.openxmlformats.org/officeDocument/2006/relationships/slideLayout" Target="../slideLayouts/slideLayout5.xml"/></Relationships>
</file>

<file path=ppt/slides/_rels/slide228.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5.xml"/><Relationship Id="rId1" Type="http://schemas.openxmlformats.org/officeDocument/2006/relationships/vmlDrawing" Target="../drawings/vmlDrawing38.vml"/><Relationship Id="rId6" Type="http://schemas.openxmlformats.org/officeDocument/2006/relationships/image" Target="../media/image312.jpeg"/><Relationship Id="rId5" Type="http://schemas.openxmlformats.org/officeDocument/2006/relationships/image" Target="../media/image311.jpeg"/><Relationship Id="rId4" Type="http://schemas.openxmlformats.org/officeDocument/2006/relationships/image" Target="../media/image310.wmf"/></Relationships>
</file>

<file path=ppt/slides/_rels/slide229.xml.rels><?xml version="1.0" encoding="UTF-8" standalone="yes"?>
<Relationships xmlns="http://schemas.openxmlformats.org/package/2006/relationships"><Relationship Id="rId2" Type="http://schemas.openxmlformats.org/officeDocument/2006/relationships/image" Target="../media/image313.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0.xml"/></Relationships>
</file>

<file path=ppt/slides/_rels/slide230.xml.rels><?xml version="1.0" encoding="UTF-8" standalone="yes"?>
<Relationships xmlns="http://schemas.openxmlformats.org/package/2006/relationships"><Relationship Id="rId3" Type="http://schemas.openxmlformats.org/officeDocument/2006/relationships/image" Target="../media/image315.wmf"/><Relationship Id="rId2" Type="http://schemas.openxmlformats.org/officeDocument/2006/relationships/image" Target="../media/image314.wmf"/><Relationship Id="rId1" Type="http://schemas.openxmlformats.org/officeDocument/2006/relationships/slideLayout" Target="../slideLayouts/slideLayout5.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0.xml"/><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490.png"/><Relationship Id="rId2" Type="http://schemas.openxmlformats.org/officeDocument/2006/relationships/image" Target="../media/image49.png"/><Relationship Id="rId1" Type="http://schemas.openxmlformats.org/officeDocument/2006/relationships/slideLayout" Target="../slideLayouts/slideLayout10.xml"/><Relationship Id="rId5" Type="http://schemas.openxmlformats.org/officeDocument/2006/relationships/image" Target="../media/image51.png"/><Relationship Id="rId4" Type="http://schemas.openxmlformats.org/officeDocument/2006/relationships/image" Target="../media/image50.png"/></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0.xml"/><Relationship Id="rId1" Type="http://schemas.openxmlformats.org/officeDocument/2006/relationships/vmlDrawing" Target="../drawings/vmlDrawing1.vml"/><Relationship Id="rId4" Type="http://schemas.openxmlformats.org/officeDocument/2006/relationships/image" Target="../media/image50.wmf"/></Relationships>
</file>

<file path=ppt/slides/_rels/slide2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0.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3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56.png"/><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10.xml"/><Relationship Id="rId4" Type="http://schemas.openxmlformats.org/officeDocument/2006/relationships/image" Target="../media/image70.png"/></Relationships>
</file>

<file path=ppt/slides/_rels/slide36.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0.xml"/><Relationship Id="rId1" Type="http://schemas.openxmlformats.org/officeDocument/2006/relationships/vmlDrawing" Target="../drawings/vmlDrawing2.vml"/><Relationship Id="rId5" Type="http://schemas.openxmlformats.org/officeDocument/2006/relationships/image" Target="../media/image72.png"/><Relationship Id="rId4" Type="http://schemas.openxmlformats.org/officeDocument/2006/relationships/image" Target="../media/image54.wmf"/></Relationships>
</file>

<file path=ppt/slides/_rels/slide3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10.xml"/><Relationship Id="rId4" Type="http://schemas.openxmlformats.org/officeDocument/2006/relationships/image" Target="../media/image7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8.png"/><Relationship Id="rId1" Type="http://schemas.openxmlformats.org/officeDocument/2006/relationships/slideLayout" Target="../slideLayouts/slideLayout10.xml"/><Relationship Id="rId4" Type="http://schemas.openxmlformats.org/officeDocument/2006/relationships/image" Target="../media/image77.png"/></Relationships>
</file>

<file path=ppt/slides/_rels/slide42.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10.xml"/><Relationship Id="rId4" Type="http://schemas.openxmlformats.org/officeDocument/2006/relationships/image" Target="../media/image88.png"/></Relationships>
</file>

<file path=ppt/slides/_rels/slide46.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chart" Target="../charts/chart1.xml"/><Relationship Id="rId1" Type="http://schemas.openxmlformats.org/officeDocument/2006/relationships/slideLayout" Target="../slideLayouts/slideLayout10.xml"/><Relationship Id="rId4" Type="http://schemas.openxmlformats.org/officeDocument/2006/relationships/image" Target="../media/image90.png"/></Relationships>
</file>

<file path=ppt/slides/_rels/slide48.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3" Type="http://schemas.openxmlformats.org/officeDocument/2006/relationships/image" Target="../media/image770.png"/><Relationship Id="rId2" Type="http://schemas.openxmlformats.org/officeDocument/2006/relationships/image" Target="../media/image760.png"/><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10.xml"/><Relationship Id="rId6" Type="http://schemas.openxmlformats.org/officeDocument/2006/relationships/image" Target="../media/image92.png"/><Relationship Id="rId5" Type="http://schemas.openxmlformats.org/officeDocument/2006/relationships/image" Target="../media/image470.png"/></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0.xml"/><Relationship Id="rId1" Type="http://schemas.openxmlformats.org/officeDocument/2006/relationships/vmlDrawing" Target="../drawings/vmlDrawing3.vml"/><Relationship Id="rId4" Type="http://schemas.openxmlformats.org/officeDocument/2006/relationships/image" Target="../media/image77.wmf"/></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0.xml"/><Relationship Id="rId1" Type="http://schemas.openxmlformats.org/officeDocument/2006/relationships/vmlDrawing" Target="../drawings/vmlDrawing4.vml"/><Relationship Id="rId4" Type="http://schemas.openxmlformats.org/officeDocument/2006/relationships/image" Target="../media/image78.wmf"/></Relationships>
</file>

<file path=ppt/slides/_rels/slide54.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10.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56.xml.rels><?xml version="1.0" encoding="UTF-8" standalone="yes"?>
<Relationships xmlns="http://schemas.openxmlformats.org/package/2006/relationships"><Relationship Id="rId2" Type="http://schemas.openxmlformats.org/officeDocument/2006/relationships/image" Target="../media/image540.png"/><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0.png"/><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10.xml"/><Relationship Id="rId5" Type="http://schemas.openxmlformats.org/officeDocument/2006/relationships/image" Target="../media/image103.png"/><Relationship Id="rId4" Type="http://schemas.openxmlformats.org/officeDocument/2006/relationships/image" Target="../media/image102.png"/></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0.xml"/></Relationships>
</file>

<file path=ppt/slides/_rels/slide70.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5.png"/><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2.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1.png"/><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image" Target="../media/image115.jpeg"/><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8" Type="http://schemas.openxmlformats.org/officeDocument/2006/relationships/image" Target="../media/image119.w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10.xml"/><Relationship Id="rId1" Type="http://schemas.openxmlformats.org/officeDocument/2006/relationships/vmlDrawing" Target="../drawings/vmlDrawing5.vml"/><Relationship Id="rId6" Type="http://schemas.openxmlformats.org/officeDocument/2006/relationships/image" Target="../media/image118.wmf"/><Relationship Id="rId5" Type="http://schemas.openxmlformats.org/officeDocument/2006/relationships/oleObject" Target="../embeddings/oleObject6.bin"/><Relationship Id="rId10" Type="http://schemas.openxmlformats.org/officeDocument/2006/relationships/image" Target="../media/image120.wmf"/><Relationship Id="rId4" Type="http://schemas.openxmlformats.org/officeDocument/2006/relationships/image" Target="../media/image117.wmf"/><Relationship Id="rId9" Type="http://schemas.openxmlformats.org/officeDocument/2006/relationships/oleObject" Target="../embeddings/oleObject8.bin"/></Relationships>
</file>

<file path=ppt/slides/_rels/slide79.xml.rels><?xml version="1.0" encoding="UTF-8" standalone="yes"?>
<Relationships xmlns="http://schemas.openxmlformats.org/package/2006/relationships"><Relationship Id="rId8" Type="http://schemas.openxmlformats.org/officeDocument/2006/relationships/image" Target="../media/image123.wmf"/><Relationship Id="rId3" Type="http://schemas.openxmlformats.org/officeDocument/2006/relationships/oleObject" Target="../embeddings/oleObject9.bin"/><Relationship Id="rId7" Type="http://schemas.openxmlformats.org/officeDocument/2006/relationships/oleObject" Target="../embeddings/oleObject11.bin"/><Relationship Id="rId12" Type="http://schemas.openxmlformats.org/officeDocument/2006/relationships/image" Target="../media/image125.wmf"/><Relationship Id="rId2" Type="http://schemas.openxmlformats.org/officeDocument/2006/relationships/slideLayout" Target="../slideLayouts/slideLayout10.xml"/><Relationship Id="rId1" Type="http://schemas.openxmlformats.org/officeDocument/2006/relationships/vmlDrawing" Target="../drawings/vmlDrawing6.vml"/><Relationship Id="rId6" Type="http://schemas.openxmlformats.org/officeDocument/2006/relationships/image" Target="../media/image122.wmf"/><Relationship Id="rId11" Type="http://schemas.openxmlformats.org/officeDocument/2006/relationships/oleObject" Target="../embeddings/oleObject13.bin"/><Relationship Id="rId5" Type="http://schemas.openxmlformats.org/officeDocument/2006/relationships/oleObject" Target="../embeddings/oleObject10.bin"/><Relationship Id="rId10" Type="http://schemas.openxmlformats.org/officeDocument/2006/relationships/image" Target="../media/image124.wmf"/><Relationship Id="rId4" Type="http://schemas.openxmlformats.org/officeDocument/2006/relationships/image" Target="../media/image121.wmf"/><Relationship Id="rId9" Type="http://schemas.openxmlformats.org/officeDocument/2006/relationships/oleObject" Target="../embeddings/oleObject12.bin"/></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0.xml"/><Relationship Id="rId4" Type="http://schemas.openxmlformats.org/officeDocument/2006/relationships/image" Target="../media/image14.jpeg"/></Relationships>
</file>

<file path=ppt/slides/_rels/slide80.xml.rels><?xml version="1.0" encoding="UTF-8" standalone="yes"?>
<Relationships xmlns="http://schemas.openxmlformats.org/package/2006/relationships"><Relationship Id="rId8" Type="http://schemas.openxmlformats.org/officeDocument/2006/relationships/image" Target="../media/image128.wmf"/><Relationship Id="rId3" Type="http://schemas.openxmlformats.org/officeDocument/2006/relationships/oleObject" Target="../embeddings/oleObject14.bin"/><Relationship Id="rId7" Type="http://schemas.openxmlformats.org/officeDocument/2006/relationships/oleObject" Target="../embeddings/oleObject16.bin"/><Relationship Id="rId2" Type="http://schemas.openxmlformats.org/officeDocument/2006/relationships/slideLayout" Target="../slideLayouts/slideLayout10.xml"/><Relationship Id="rId1" Type="http://schemas.openxmlformats.org/officeDocument/2006/relationships/vmlDrawing" Target="../drawings/vmlDrawing7.vml"/><Relationship Id="rId6" Type="http://schemas.openxmlformats.org/officeDocument/2006/relationships/image" Target="../media/image127.wmf"/><Relationship Id="rId5" Type="http://schemas.openxmlformats.org/officeDocument/2006/relationships/oleObject" Target="../embeddings/oleObject15.bin"/><Relationship Id="rId10" Type="http://schemas.openxmlformats.org/officeDocument/2006/relationships/image" Target="../media/image129.wmf"/><Relationship Id="rId4" Type="http://schemas.openxmlformats.org/officeDocument/2006/relationships/image" Target="../media/image126.wmf"/><Relationship Id="rId9" Type="http://schemas.openxmlformats.org/officeDocument/2006/relationships/oleObject" Target="../embeddings/oleObject17.bin"/></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10.xml"/><Relationship Id="rId1" Type="http://schemas.openxmlformats.org/officeDocument/2006/relationships/vmlDrawing" Target="../drawings/vmlDrawing8.vml"/><Relationship Id="rId6" Type="http://schemas.openxmlformats.org/officeDocument/2006/relationships/image" Target="../media/image131.wmf"/><Relationship Id="rId5" Type="http://schemas.openxmlformats.org/officeDocument/2006/relationships/oleObject" Target="../embeddings/oleObject19.bin"/><Relationship Id="rId4" Type="http://schemas.openxmlformats.org/officeDocument/2006/relationships/image" Target="../media/image130.wmf"/></Relationships>
</file>

<file path=ppt/slides/_rels/slide82.xml.rels><?xml version="1.0" encoding="UTF-8" standalone="yes"?>
<Relationships xmlns="http://schemas.openxmlformats.org/package/2006/relationships"><Relationship Id="rId8" Type="http://schemas.openxmlformats.org/officeDocument/2006/relationships/image" Target="../media/image134.wmf"/><Relationship Id="rId3" Type="http://schemas.openxmlformats.org/officeDocument/2006/relationships/oleObject" Target="../embeddings/oleObject20.bin"/><Relationship Id="rId7" Type="http://schemas.openxmlformats.org/officeDocument/2006/relationships/oleObject" Target="../embeddings/oleObject22.bin"/><Relationship Id="rId2" Type="http://schemas.openxmlformats.org/officeDocument/2006/relationships/slideLayout" Target="../slideLayouts/slideLayout10.xml"/><Relationship Id="rId1" Type="http://schemas.openxmlformats.org/officeDocument/2006/relationships/vmlDrawing" Target="../drawings/vmlDrawing9.vml"/><Relationship Id="rId6" Type="http://schemas.openxmlformats.org/officeDocument/2006/relationships/image" Target="../media/image133.wmf"/><Relationship Id="rId5" Type="http://schemas.openxmlformats.org/officeDocument/2006/relationships/oleObject" Target="../embeddings/oleObject21.bin"/><Relationship Id="rId4" Type="http://schemas.openxmlformats.org/officeDocument/2006/relationships/image" Target="../media/image132.wmf"/></Relationships>
</file>

<file path=ppt/slides/_rels/slide83.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10.xml"/></Relationships>
</file>

<file path=ppt/slides/_rels/slide84.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10.xml"/><Relationship Id="rId1" Type="http://schemas.openxmlformats.org/officeDocument/2006/relationships/vmlDrawing" Target="../drawings/vmlDrawing10.vml"/><Relationship Id="rId4" Type="http://schemas.openxmlformats.org/officeDocument/2006/relationships/image" Target="../media/image135.wmf"/></Relationships>
</file>

<file path=ppt/slides/_rels/slide85.xml.rels><?xml version="1.0" encoding="UTF-8" standalone="yes"?>
<Relationships xmlns="http://schemas.openxmlformats.org/package/2006/relationships"><Relationship Id="rId3" Type="http://schemas.openxmlformats.org/officeDocument/2006/relationships/image" Target="../media/image137.wmf"/><Relationship Id="rId2" Type="http://schemas.openxmlformats.org/officeDocument/2006/relationships/slideLayout" Target="../slideLayouts/slideLayout10.xml"/><Relationship Id="rId1" Type="http://schemas.openxmlformats.org/officeDocument/2006/relationships/vmlDrawing" Target="../drawings/vmlDrawing11.vml"/><Relationship Id="rId5" Type="http://schemas.openxmlformats.org/officeDocument/2006/relationships/image" Target="../media/image136.wmf"/><Relationship Id="rId4" Type="http://schemas.openxmlformats.org/officeDocument/2006/relationships/oleObject" Target="../embeddings/oleObject24.bin"/></Relationships>
</file>

<file path=ppt/slides/_rels/slide86.xml.rels><?xml version="1.0" encoding="UTF-8" standalone="yes"?>
<Relationships xmlns="http://schemas.openxmlformats.org/package/2006/relationships"><Relationship Id="rId2" Type="http://schemas.openxmlformats.org/officeDocument/2006/relationships/image" Target="../media/image138.emf"/><Relationship Id="rId1" Type="http://schemas.openxmlformats.org/officeDocument/2006/relationships/slideLayout" Target="../slideLayouts/slideLayout10.xml"/></Relationships>
</file>

<file path=ppt/slides/_rels/slide87.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10.xml"/><Relationship Id="rId1" Type="http://schemas.openxmlformats.org/officeDocument/2006/relationships/vmlDrawing" Target="../drawings/vmlDrawing12.vml"/><Relationship Id="rId6" Type="http://schemas.openxmlformats.org/officeDocument/2006/relationships/image" Target="../media/image140.wmf"/><Relationship Id="rId5" Type="http://schemas.openxmlformats.org/officeDocument/2006/relationships/oleObject" Target="../embeddings/oleObject26.bin"/><Relationship Id="rId4" Type="http://schemas.openxmlformats.org/officeDocument/2006/relationships/image" Target="../media/image139.wmf"/></Relationships>
</file>

<file path=ppt/slides/_rels/slide88.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10.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91.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144.png"/></Relationships>
</file>

<file path=ppt/slides/_rels/slide92.xml.rels><?xml version="1.0" encoding="UTF-8" standalone="yes"?>
<Relationships xmlns="http://schemas.openxmlformats.org/package/2006/relationships"><Relationship Id="rId3" Type="http://schemas.openxmlformats.org/officeDocument/2006/relationships/image" Target="../media/image145.wmf"/><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93.xml.rels><?xml version="1.0" encoding="UTF-8" standalone="yes"?>
<Relationships xmlns="http://schemas.openxmlformats.org/package/2006/relationships"><Relationship Id="rId3" Type="http://schemas.openxmlformats.org/officeDocument/2006/relationships/image" Target="../media/image146.wmf"/><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94.xml.rels><?xml version="1.0" encoding="UTF-8" standalone="yes"?>
<Relationships xmlns="http://schemas.openxmlformats.org/package/2006/relationships"><Relationship Id="rId8" Type="http://schemas.openxmlformats.org/officeDocument/2006/relationships/image" Target="../media/image148.wmf"/><Relationship Id="rId3" Type="http://schemas.openxmlformats.org/officeDocument/2006/relationships/notesSlide" Target="../notesSlides/notesSlide6.xml"/><Relationship Id="rId7" Type="http://schemas.openxmlformats.org/officeDocument/2006/relationships/oleObject" Target="../embeddings/oleObject28.bin"/><Relationship Id="rId2" Type="http://schemas.openxmlformats.org/officeDocument/2006/relationships/slideLayout" Target="../slideLayouts/slideLayout10.xml"/><Relationship Id="rId1" Type="http://schemas.openxmlformats.org/officeDocument/2006/relationships/vmlDrawing" Target="../drawings/vmlDrawing13.vml"/><Relationship Id="rId6" Type="http://schemas.openxmlformats.org/officeDocument/2006/relationships/image" Target="../media/image147.wmf"/><Relationship Id="rId5" Type="http://schemas.openxmlformats.org/officeDocument/2006/relationships/oleObject" Target="../embeddings/oleObject27.bin"/><Relationship Id="rId4" Type="http://schemas.openxmlformats.org/officeDocument/2006/relationships/image" Target="../media/image149.wmf"/></Relationships>
</file>

<file path=ppt/slides/_rels/slide95.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51.wmf"/><Relationship Id="rId2" Type="http://schemas.openxmlformats.org/officeDocument/2006/relationships/slideLayout" Target="../slideLayouts/slideLayout10.xml"/><Relationship Id="rId1" Type="http://schemas.openxmlformats.org/officeDocument/2006/relationships/vmlDrawing" Target="../drawings/vmlDrawing14.vml"/><Relationship Id="rId6" Type="http://schemas.openxmlformats.org/officeDocument/2006/relationships/oleObject" Target="../embeddings/oleObject30.bin"/><Relationship Id="rId5" Type="http://schemas.openxmlformats.org/officeDocument/2006/relationships/image" Target="../media/image150.wmf"/><Relationship Id="rId4" Type="http://schemas.openxmlformats.org/officeDocument/2006/relationships/oleObject" Target="../embeddings/oleObject29.bin"/></Relationships>
</file>

<file path=ppt/slides/_rels/slide96.xml.rels><?xml version="1.0" encoding="UTF-8" standalone="yes"?>
<Relationships xmlns="http://schemas.openxmlformats.org/package/2006/relationships"><Relationship Id="rId3" Type="http://schemas.openxmlformats.org/officeDocument/2006/relationships/image" Target="../media/image152.wmf"/><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image" Target="../media/image153.jpeg"/></Relationships>
</file>

<file path=ppt/slides/_rels/slide97.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98.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99.xml.rels><?xml version="1.0" encoding="UTF-8" standalone="yes"?>
<Relationships xmlns="http://schemas.openxmlformats.org/package/2006/relationships"><Relationship Id="rId2" Type="http://schemas.openxmlformats.org/officeDocument/2006/relationships/image" Target="../media/image162.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10</a:t>
            </a:fld>
            <a:endParaRPr lang="en-US" dirty="0"/>
          </a:p>
        </p:txBody>
      </p:sp>
      <p:sp>
        <p:nvSpPr>
          <p:cNvPr id="24" name="TextBox 23"/>
          <p:cNvSpPr txBox="1"/>
          <p:nvPr/>
        </p:nvSpPr>
        <p:spPr>
          <a:xfrm>
            <a:off x="2969336" y="929402"/>
            <a:ext cx="1569660" cy="369332"/>
          </a:xfrm>
          <a:prstGeom prst="rect">
            <a:avLst/>
          </a:prstGeom>
          <a:noFill/>
        </p:spPr>
        <p:txBody>
          <a:bodyPr wrap="none" rtlCol="0">
            <a:spAutoFit/>
          </a:bodyPr>
          <a:lstStyle/>
          <a:p>
            <a:r>
              <a:rPr lang="en-US" dirty="0" smtClean="0">
                <a:solidFill>
                  <a:schemeClr val="bg1"/>
                </a:solidFill>
              </a:rPr>
              <a:t>Sector valves</a:t>
            </a:r>
            <a:endParaRPr lang="en-US" dirty="0">
              <a:solidFill>
                <a:schemeClr val="bg1"/>
              </a:solidFill>
            </a:endParaRPr>
          </a:p>
        </p:txBody>
      </p:sp>
      <p:pic>
        <p:nvPicPr>
          <p:cNvPr id="8" name="Picture 2"/>
          <p:cNvPicPr>
            <a:picLocks noChangeAspect="1" noChangeArrowheads="1"/>
          </p:cNvPicPr>
          <p:nvPr/>
        </p:nvPicPr>
        <p:blipFill>
          <a:blip r:embed="rId2" cstate="print"/>
          <a:srcRect/>
          <a:stretch>
            <a:fillRect/>
          </a:stretch>
        </p:blipFill>
        <p:spPr bwMode="auto">
          <a:xfrm>
            <a:off x="1546400" y="731579"/>
            <a:ext cx="6084244" cy="4553686"/>
          </a:xfrm>
          <a:prstGeom prst="rect">
            <a:avLst/>
          </a:prstGeom>
          <a:noFill/>
          <a:ln w="9525">
            <a:noFill/>
            <a:miter lim="800000"/>
            <a:headEnd/>
            <a:tailEnd/>
          </a:ln>
          <a:effectLst/>
        </p:spPr>
      </p:pic>
      <p:sp>
        <p:nvSpPr>
          <p:cNvPr id="10" name="TextBox 9"/>
          <p:cNvSpPr txBox="1"/>
          <p:nvPr/>
        </p:nvSpPr>
        <p:spPr>
          <a:xfrm>
            <a:off x="571500" y="5285264"/>
            <a:ext cx="8115299" cy="923330"/>
          </a:xfrm>
          <a:prstGeom prst="rect">
            <a:avLst/>
          </a:prstGeom>
          <a:noFill/>
        </p:spPr>
        <p:txBody>
          <a:bodyPr wrap="square" rtlCol="0">
            <a:spAutoFit/>
          </a:bodyPr>
          <a:lstStyle/>
          <a:p>
            <a:r>
              <a:rPr lang="en-US" dirty="0" smtClean="0"/>
              <a:t>Example of vacuum components: </a:t>
            </a:r>
          </a:p>
          <a:p>
            <a:pPr marL="285750" indent="-285750">
              <a:buFont typeface="Arial" pitchFamily="34" charset="0"/>
              <a:buChar char="•"/>
            </a:pPr>
            <a:r>
              <a:rPr lang="en-US" dirty="0" smtClean="0"/>
              <a:t>Beryllium beam pipes in the collision area of the ATLAS experiment (CERN)</a:t>
            </a:r>
          </a:p>
        </p:txBody>
      </p:sp>
      <p:sp>
        <p:nvSpPr>
          <p:cNvPr id="11" name="Rectangle 10"/>
          <p:cNvSpPr/>
          <p:nvPr/>
        </p:nvSpPr>
        <p:spPr>
          <a:xfrm>
            <a:off x="208009" y="146804"/>
            <a:ext cx="8764541" cy="461665"/>
          </a:xfrm>
          <a:prstGeom prst="rect">
            <a:avLst/>
          </a:prstGeom>
        </p:spPr>
        <p:txBody>
          <a:bodyPr wrap="square">
            <a:spAutoFit/>
          </a:bodyPr>
          <a:lstStyle/>
          <a:p>
            <a:pPr algn="ctr"/>
            <a:r>
              <a:rPr lang="en-US" sz="2400" b="1" dirty="0"/>
              <a:t>A quick view of vacuum technology</a:t>
            </a:r>
          </a:p>
        </p:txBody>
      </p:sp>
    </p:spTree>
    <p:extLst>
      <p:ext uri="{BB962C8B-B14F-4D97-AF65-F5344CB8AC3E}">
        <p14:creationId xmlns:p14="http://schemas.microsoft.com/office/powerpoint/2010/main" val="2774498560"/>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Slide Number Placeholder 7"/>
          <p:cNvSpPr>
            <a:spLocks noGrp="1"/>
          </p:cNvSpPr>
          <p:nvPr>
            <p:ph type="sldNum" sz="quarter" idx="12"/>
          </p:nvPr>
        </p:nvSpPr>
        <p:spPr/>
        <p:txBody>
          <a:bodyPr/>
          <a:lstStyle/>
          <a:p>
            <a:fld id="{4B8AF093-01D0-482D-AE0B-FBC3394CD116}" type="slidenum">
              <a:rPr lang="en-US" sz="900"/>
              <a:pPr/>
              <a:t>100</a:t>
            </a:fld>
            <a:endParaRPr lang="en-US" sz="900"/>
          </a:p>
        </p:txBody>
      </p:sp>
      <p:sp>
        <p:nvSpPr>
          <p:cNvPr id="183302" name="Text Box 6"/>
          <p:cNvSpPr txBox="1">
            <a:spLocks noChangeArrowheads="1"/>
          </p:cNvSpPr>
          <p:nvPr/>
        </p:nvSpPr>
        <p:spPr bwMode="auto">
          <a:xfrm>
            <a:off x="170875" y="769620"/>
            <a:ext cx="8510954"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1775" indent="-231775">
              <a:defRPr sz="2400">
                <a:solidFill>
                  <a:schemeClr val="tx1"/>
                </a:solidFill>
                <a:latin typeface="Times" pitchFamily="18" charset="0"/>
              </a:defRPr>
            </a:lvl1pPr>
            <a:lvl2pPr>
              <a:defRPr sz="2400">
                <a:solidFill>
                  <a:schemeClr val="tx1"/>
                </a:solidFill>
                <a:latin typeface="Times" pitchFamily="18" charset="0"/>
              </a:defRPr>
            </a:lvl2pPr>
            <a:lvl3pPr>
              <a:defRPr sz="2400">
                <a:solidFill>
                  <a:schemeClr val="tx1"/>
                </a:solidFill>
                <a:latin typeface="Times" pitchFamily="18" charset="0"/>
              </a:defRPr>
            </a:lvl3pPr>
            <a:lvl4pPr>
              <a:defRPr sz="2400">
                <a:solidFill>
                  <a:schemeClr val="tx1"/>
                </a:solidFill>
                <a:latin typeface="Times" pitchFamily="18" charset="0"/>
              </a:defRPr>
            </a:lvl4pPr>
            <a:lvl5pPr>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marL="0" indent="0">
              <a:buClr>
                <a:srgbClr val="FF0000"/>
              </a:buClr>
            </a:pPr>
            <a:r>
              <a:rPr lang="en-US" sz="1800" dirty="0" smtClean="0">
                <a:solidFill>
                  <a:schemeClr val="tx2"/>
                </a:solidFill>
                <a:latin typeface="+mn-lt"/>
              </a:rPr>
              <a:t>Typical </a:t>
            </a:r>
            <a:r>
              <a:rPr lang="en-US" sz="1800" dirty="0">
                <a:solidFill>
                  <a:schemeClr val="tx2"/>
                </a:solidFill>
                <a:latin typeface="+mn-lt"/>
              </a:rPr>
              <a:t>values </a:t>
            </a:r>
            <a:r>
              <a:rPr lang="en-US" sz="1800" dirty="0" smtClean="0">
                <a:solidFill>
                  <a:schemeClr val="tx2"/>
                </a:solidFill>
                <a:latin typeface="+mn-lt"/>
              </a:rPr>
              <a:t>of </a:t>
            </a:r>
            <a:r>
              <a:rPr lang="en-US" sz="1800" dirty="0" smtClean="0">
                <a:solidFill>
                  <a:schemeClr val="tx2"/>
                </a:solidFill>
                <a:latin typeface="Symbol" pitchFamily="18" charset="2"/>
              </a:rPr>
              <a:t>h</a:t>
            </a:r>
            <a:r>
              <a:rPr lang="en-US" sz="1800" dirty="0" smtClean="0">
                <a:solidFill>
                  <a:schemeClr val="tx2"/>
                </a:solidFill>
                <a:latin typeface="+mn-lt"/>
              </a:rPr>
              <a:t> for baked structural vacuum </a:t>
            </a:r>
            <a:r>
              <a:rPr lang="en-US" sz="1800" dirty="0">
                <a:solidFill>
                  <a:schemeClr val="tx2"/>
                </a:solidFill>
                <a:latin typeface="+mn-lt"/>
              </a:rPr>
              <a:t>materials vary between </a:t>
            </a:r>
            <a:r>
              <a:rPr lang="en-US" sz="1800" b="1" dirty="0">
                <a:solidFill>
                  <a:schemeClr val="tx2"/>
                </a:solidFill>
                <a:latin typeface="+mn-lt"/>
              </a:rPr>
              <a:t>10</a:t>
            </a:r>
            <a:r>
              <a:rPr lang="en-US" sz="1800" b="1" baseline="30000" dirty="0">
                <a:solidFill>
                  <a:schemeClr val="tx2"/>
                </a:solidFill>
                <a:latin typeface="+mn-lt"/>
              </a:rPr>
              <a:t>-1</a:t>
            </a:r>
            <a:r>
              <a:rPr lang="en-US" sz="1800" b="1" dirty="0">
                <a:solidFill>
                  <a:schemeClr val="tx2"/>
                </a:solidFill>
                <a:latin typeface="+mn-lt"/>
              </a:rPr>
              <a:t> and 10</a:t>
            </a:r>
            <a:r>
              <a:rPr lang="en-US" sz="1800" b="1" baseline="30000" dirty="0">
                <a:solidFill>
                  <a:schemeClr val="tx2"/>
                </a:solidFill>
                <a:latin typeface="+mn-lt"/>
              </a:rPr>
              <a:t>-3</a:t>
            </a:r>
            <a:r>
              <a:rPr lang="en-US" sz="1800" b="1" dirty="0">
                <a:solidFill>
                  <a:schemeClr val="tx2"/>
                </a:solidFill>
                <a:latin typeface="+mn-lt"/>
              </a:rPr>
              <a:t> molecules per electron </a:t>
            </a:r>
            <a:r>
              <a:rPr lang="en-US" sz="1800" dirty="0">
                <a:solidFill>
                  <a:schemeClr val="tx2"/>
                </a:solidFill>
                <a:latin typeface="+mn-lt"/>
              </a:rPr>
              <a:t>at 500 </a:t>
            </a:r>
            <a:r>
              <a:rPr lang="en-US" sz="1800" dirty="0" err="1">
                <a:solidFill>
                  <a:schemeClr val="tx2"/>
                </a:solidFill>
                <a:latin typeface="+mn-lt"/>
              </a:rPr>
              <a:t>eV</a:t>
            </a:r>
            <a:r>
              <a:rPr lang="en-US" sz="1800" dirty="0" smtClean="0">
                <a:solidFill>
                  <a:schemeClr val="tx2"/>
                </a:solidFill>
                <a:latin typeface="+mn-lt"/>
              </a:rPr>
              <a:t>. </a:t>
            </a:r>
            <a:r>
              <a:rPr lang="en-US" sz="1800" dirty="0">
                <a:latin typeface="+mn-lt"/>
              </a:rPr>
              <a:t>Neutral desorption is much more likely than ion </a:t>
            </a:r>
            <a:r>
              <a:rPr lang="en-US" sz="1800" dirty="0" smtClean="0">
                <a:latin typeface="+mn-lt"/>
              </a:rPr>
              <a:t>desorption, about 100 times higher.</a:t>
            </a:r>
            <a:endParaRPr lang="en-US" sz="1800" dirty="0">
              <a:latin typeface="+mn-lt"/>
            </a:endParaRPr>
          </a:p>
          <a:p>
            <a:pPr marL="0" indent="0">
              <a:buClr>
                <a:srgbClr val="FF0000"/>
              </a:buClr>
            </a:pPr>
            <a:r>
              <a:rPr lang="en-US" sz="1800" dirty="0" smtClean="0">
                <a:solidFill>
                  <a:schemeClr val="tx2"/>
                </a:solidFill>
                <a:latin typeface="+mn-lt"/>
              </a:rPr>
              <a:t> </a:t>
            </a:r>
            <a:endParaRPr lang="en-US" sz="1800" baseline="-25000" dirty="0">
              <a:solidFill>
                <a:schemeClr val="tx2"/>
              </a:solidFill>
              <a:latin typeface="+mn-lt"/>
            </a:endParaRPr>
          </a:p>
        </p:txBody>
      </p:sp>
      <p:grpSp>
        <p:nvGrpSpPr>
          <p:cNvPr id="4" name="Group 3"/>
          <p:cNvGrpSpPr/>
          <p:nvPr/>
        </p:nvGrpSpPr>
        <p:grpSpPr>
          <a:xfrm>
            <a:off x="2535240" y="1884828"/>
            <a:ext cx="3774728" cy="2756806"/>
            <a:chOff x="3187111" y="3578225"/>
            <a:chExt cx="2699360" cy="2087162"/>
          </a:xfrm>
        </p:grpSpPr>
        <p:sp>
          <p:nvSpPr>
            <p:cNvPr id="183303" name="Rectangle 7"/>
            <p:cNvSpPr>
              <a:spLocks noChangeArrowheads="1"/>
            </p:cNvSpPr>
            <p:nvPr/>
          </p:nvSpPr>
          <p:spPr bwMode="auto">
            <a:xfrm>
              <a:off x="3483220" y="3660775"/>
              <a:ext cx="2252296" cy="1524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183304" name="Group 8"/>
            <p:cNvGrpSpPr>
              <a:grpSpLocks/>
            </p:cNvGrpSpPr>
            <p:nvPr/>
          </p:nvGrpSpPr>
          <p:grpSpPr bwMode="auto">
            <a:xfrm>
              <a:off x="3483220" y="3578225"/>
              <a:ext cx="2252296" cy="1525588"/>
              <a:chOff x="3769" y="1288"/>
              <a:chExt cx="1536" cy="961"/>
            </a:xfrm>
          </p:grpSpPr>
          <p:sp>
            <p:nvSpPr>
              <p:cNvPr id="183305" name="Line 9"/>
              <p:cNvSpPr>
                <a:spLocks noChangeShapeType="1"/>
              </p:cNvSpPr>
              <p:nvPr/>
            </p:nvSpPr>
            <p:spPr bwMode="auto">
              <a:xfrm>
                <a:off x="3769" y="2248"/>
                <a:ext cx="1536" cy="1"/>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a:ext>
              </a:extLst>
            </p:spPr>
            <p:txBody>
              <a:bodyPr/>
              <a:lstStyle/>
              <a:p>
                <a:endParaRPr lang="en-US"/>
              </a:p>
            </p:txBody>
          </p:sp>
          <p:sp>
            <p:nvSpPr>
              <p:cNvPr id="183306" name="Line 10"/>
              <p:cNvSpPr>
                <a:spLocks noChangeShapeType="1"/>
              </p:cNvSpPr>
              <p:nvPr/>
            </p:nvSpPr>
            <p:spPr bwMode="auto">
              <a:xfrm>
                <a:off x="3769" y="2127"/>
                <a:ext cx="1536" cy="1"/>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a:ext>
              </a:extLst>
            </p:spPr>
            <p:txBody>
              <a:bodyPr/>
              <a:lstStyle/>
              <a:p>
                <a:endParaRPr lang="en-US"/>
              </a:p>
            </p:txBody>
          </p:sp>
          <p:sp>
            <p:nvSpPr>
              <p:cNvPr id="183307" name="Line 11"/>
              <p:cNvSpPr>
                <a:spLocks noChangeShapeType="1"/>
              </p:cNvSpPr>
              <p:nvPr/>
            </p:nvSpPr>
            <p:spPr bwMode="auto">
              <a:xfrm>
                <a:off x="3769" y="2008"/>
                <a:ext cx="1536" cy="1"/>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a:ext>
              </a:extLst>
            </p:spPr>
            <p:txBody>
              <a:bodyPr/>
              <a:lstStyle/>
              <a:p>
                <a:endParaRPr lang="en-US"/>
              </a:p>
            </p:txBody>
          </p:sp>
          <p:sp>
            <p:nvSpPr>
              <p:cNvPr id="183308" name="Line 12"/>
              <p:cNvSpPr>
                <a:spLocks noChangeShapeType="1"/>
              </p:cNvSpPr>
              <p:nvPr/>
            </p:nvSpPr>
            <p:spPr bwMode="auto">
              <a:xfrm>
                <a:off x="3769" y="1887"/>
                <a:ext cx="1536" cy="1"/>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a:ext>
              </a:extLst>
            </p:spPr>
            <p:txBody>
              <a:bodyPr/>
              <a:lstStyle/>
              <a:p>
                <a:endParaRPr lang="en-US"/>
              </a:p>
            </p:txBody>
          </p:sp>
          <p:sp>
            <p:nvSpPr>
              <p:cNvPr id="183309" name="Line 13"/>
              <p:cNvSpPr>
                <a:spLocks noChangeShapeType="1"/>
              </p:cNvSpPr>
              <p:nvPr/>
            </p:nvSpPr>
            <p:spPr bwMode="auto">
              <a:xfrm>
                <a:off x="3769" y="1768"/>
                <a:ext cx="1536" cy="1"/>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a:ext>
              </a:extLst>
            </p:spPr>
            <p:txBody>
              <a:bodyPr/>
              <a:lstStyle/>
              <a:p>
                <a:endParaRPr lang="en-US"/>
              </a:p>
            </p:txBody>
          </p:sp>
          <p:sp>
            <p:nvSpPr>
              <p:cNvPr id="183310" name="Line 14"/>
              <p:cNvSpPr>
                <a:spLocks noChangeShapeType="1"/>
              </p:cNvSpPr>
              <p:nvPr/>
            </p:nvSpPr>
            <p:spPr bwMode="auto">
              <a:xfrm>
                <a:off x="3769" y="1647"/>
                <a:ext cx="1536" cy="1"/>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a:ext>
              </a:extLst>
            </p:spPr>
            <p:txBody>
              <a:bodyPr/>
              <a:lstStyle/>
              <a:p>
                <a:endParaRPr lang="en-US"/>
              </a:p>
            </p:txBody>
          </p:sp>
          <p:sp>
            <p:nvSpPr>
              <p:cNvPr id="183311" name="Line 15"/>
              <p:cNvSpPr>
                <a:spLocks noChangeShapeType="1"/>
              </p:cNvSpPr>
              <p:nvPr/>
            </p:nvSpPr>
            <p:spPr bwMode="auto">
              <a:xfrm>
                <a:off x="3769" y="1528"/>
                <a:ext cx="1536" cy="1"/>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a:ext>
              </a:extLst>
            </p:spPr>
            <p:txBody>
              <a:bodyPr/>
              <a:lstStyle/>
              <a:p>
                <a:endParaRPr lang="en-US"/>
              </a:p>
            </p:txBody>
          </p:sp>
          <p:sp>
            <p:nvSpPr>
              <p:cNvPr id="183312" name="Line 16"/>
              <p:cNvSpPr>
                <a:spLocks noChangeShapeType="1"/>
              </p:cNvSpPr>
              <p:nvPr/>
            </p:nvSpPr>
            <p:spPr bwMode="auto">
              <a:xfrm>
                <a:off x="3769" y="1407"/>
                <a:ext cx="1536" cy="1"/>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a:ext>
              </a:extLst>
            </p:spPr>
            <p:txBody>
              <a:bodyPr/>
              <a:lstStyle/>
              <a:p>
                <a:endParaRPr lang="en-US"/>
              </a:p>
            </p:txBody>
          </p:sp>
          <p:sp>
            <p:nvSpPr>
              <p:cNvPr id="183313" name="Line 17"/>
              <p:cNvSpPr>
                <a:spLocks noChangeShapeType="1"/>
              </p:cNvSpPr>
              <p:nvPr/>
            </p:nvSpPr>
            <p:spPr bwMode="auto">
              <a:xfrm>
                <a:off x="3769" y="1288"/>
                <a:ext cx="1536" cy="1"/>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a:ext>
              </a:extLst>
            </p:spPr>
            <p:txBody>
              <a:bodyPr/>
              <a:lstStyle/>
              <a:p>
                <a:endParaRPr lang="en-US"/>
              </a:p>
            </p:txBody>
          </p:sp>
        </p:grpSp>
        <p:sp>
          <p:nvSpPr>
            <p:cNvPr id="183314" name="Freeform 18"/>
            <p:cNvSpPr>
              <a:spLocks/>
            </p:cNvSpPr>
            <p:nvPr/>
          </p:nvSpPr>
          <p:spPr bwMode="auto">
            <a:xfrm>
              <a:off x="3559420" y="3883026"/>
              <a:ext cx="1781908" cy="923925"/>
            </a:xfrm>
            <a:custGeom>
              <a:avLst/>
              <a:gdLst>
                <a:gd name="T0" fmla="*/ 11 w 1215"/>
                <a:gd name="T1" fmla="*/ 536 h 582"/>
                <a:gd name="T2" fmla="*/ 36 w 1215"/>
                <a:gd name="T3" fmla="*/ 454 h 582"/>
                <a:gd name="T4" fmla="*/ 61 w 1215"/>
                <a:gd name="T5" fmla="*/ 383 h 582"/>
                <a:gd name="T6" fmla="*/ 84 w 1215"/>
                <a:gd name="T7" fmla="*/ 321 h 582"/>
                <a:gd name="T8" fmla="*/ 109 w 1215"/>
                <a:gd name="T9" fmla="*/ 269 h 582"/>
                <a:gd name="T10" fmla="*/ 134 w 1215"/>
                <a:gd name="T11" fmla="*/ 227 h 582"/>
                <a:gd name="T12" fmla="*/ 159 w 1215"/>
                <a:gd name="T13" fmla="*/ 189 h 582"/>
                <a:gd name="T14" fmla="*/ 184 w 1215"/>
                <a:gd name="T15" fmla="*/ 160 h 582"/>
                <a:gd name="T16" fmla="*/ 209 w 1215"/>
                <a:gd name="T17" fmla="*/ 133 h 582"/>
                <a:gd name="T18" fmla="*/ 232 w 1215"/>
                <a:gd name="T19" fmla="*/ 114 h 582"/>
                <a:gd name="T20" fmla="*/ 257 w 1215"/>
                <a:gd name="T21" fmla="*/ 96 h 582"/>
                <a:gd name="T22" fmla="*/ 282 w 1215"/>
                <a:gd name="T23" fmla="*/ 83 h 582"/>
                <a:gd name="T24" fmla="*/ 307 w 1215"/>
                <a:gd name="T25" fmla="*/ 73 h 582"/>
                <a:gd name="T26" fmla="*/ 332 w 1215"/>
                <a:gd name="T27" fmla="*/ 64 h 582"/>
                <a:gd name="T28" fmla="*/ 355 w 1215"/>
                <a:gd name="T29" fmla="*/ 58 h 582"/>
                <a:gd name="T30" fmla="*/ 380 w 1215"/>
                <a:gd name="T31" fmla="*/ 52 h 582"/>
                <a:gd name="T32" fmla="*/ 405 w 1215"/>
                <a:gd name="T33" fmla="*/ 48 h 582"/>
                <a:gd name="T34" fmla="*/ 430 w 1215"/>
                <a:gd name="T35" fmla="*/ 47 h 582"/>
                <a:gd name="T36" fmla="*/ 455 w 1215"/>
                <a:gd name="T37" fmla="*/ 45 h 582"/>
                <a:gd name="T38" fmla="*/ 478 w 1215"/>
                <a:gd name="T39" fmla="*/ 43 h 582"/>
                <a:gd name="T40" fmla="*/ 503 w 1215"/>
                <a:gd name="T41" fmla="*/ 41 h 582"/>
                <a:gd name="T42" fmla="*/ 528 w 1215"/>
                <a:gd name="T43" fmla="*/ 39 h 582"/>
                <a:gd name="T44" fmla="*/ 553 w 1215"/>
                <a:gd name="T45" fmla="*/ 37 h 582"/>
                <a:gd name="T46" fmla="*/ 576 w 1215"/>
                <a:gd name="T47" fmla="*/ 35 h 582"/>
                <a:gd name="T48" fmla="*/ 601 w 1215"/>
                <a:gd name="T49" fmla="*/ 33 h 582"/>
                <a:gd name="T50" fmla="*/ 626 w 1215"/>
                <a:gd name="T51" fmla="*/ 31 h 582"/>
                <a:gd name="T52" fmla="*/ 651 w 1215"/>
                <a:gd name="T53" fmla="*/ 29 h 582"/>
                <a:gd name="T54" fmla="*/ 676 w 1215"/>
                <a:gd name="T55" fmla="*/ 27 h 582"/>
                <a:gd name="T56" fmla="*/ 699 w 1215"/>
                <a:gd name="T57" fmla="*/ 24 h 582"/>
                <a:gd name="T58" fmla="*/ 724 w 1215"/>
                <a:gd name="T59" fmla="*/ 22 h 582"/>
                <a:gd name="T60" fmla="*/ 749 w 1215"/>
                <a:gd name="T61" fmla="*/ 20 h 582"/>
                <a:gd name="T62" fmla="*/ 774 w 1215"/>
                <a:gd name="T63" fmla="*/ 16 h 582"/>
                <a:gd name="T64" fmla="*/ 797 w 1215"/>
                <a:gd name="T65" fmla="*/ 14 h 582"/>
                <a:gd name="T66" fmla="*/ 822 w 1215"/>
                <a:gd name="T67" fmla="*/ 10 h 582"/>
                <a:gd name="T68" fmla="*/ 847 w 1215"/>
                <a:gd name="T69" fmla="*/ 8 h 582"/>
                <a:gd name="T70" fmla="*/ 871 w 1215"/>
                <a:gd name="T71" fmla="*/ 6 h 582"/>
                <a:gd name="T72" fmla="*/ 896 w 1215"/>
                <a:gd name="T73" fmla="*/ 4 h 582"/>
                <a:gd name="T74" fmla="*/ 921 w 1215"/>
                <a:gd name="T75" fmla="*/ 2 h 582"/>
                <a:gd name="T76" fmla="*/ 944 w 1215"/>
                <a:gd name="T77" fmla="*/ 2 h 582"/>
                <a:gd name="T78" fmla="*/ 969 w 1215"/>
                <a:gd name="T79" fmla="*/ 0 h 582"/>
                <a:gd name="T80" fmla="*/ 994 w 1215"/>
                <a:gd name="T81" fmla="*/ 0 h 582"/>
                <a:gd name="T82" fmla="*/ 1019 w 1215"/>
                <a:gd name="T83" fmla="*/ 0 h 582"/>
                <a:gd name="T84" fmla="*/ 1044 w 1215"/>
                <a:gd name="T85" fmla="*/ 2 h 582"/>
                <a:gd name="T86" fmla="*/ 1067 w 1215"/>
                <a:gd name="T87" fmla="*/ 2 h 582"/>
                <a:gd name="T88" fmla="*/ 1092 w 1215"/>
                <a:gd name="T89" fmla="*/ 4 h 582"/>
                <a:gd name="T90" fmla="*/ 1117 w 1215"/>
                <a:gd name="T91" fmla="*/ 4 h 582"/>
                <a:gd name="T92" fmla="*/ 1142 w 1215"/>
                <a:gd name="T93" fmla="*/ 6 h 582"/>
                <a:gd name="T94" fmla="*/ 1167 w 1215"/>
                <a:gd name="T95" fmla="*/ 6 h 582"/>
                <a:gd name="T96" fmla="*/ 1190 w 1215"/>
                <a:gd name="T97" fmla="*/ 6 h 582"/>
                <a:gd name="T98" fmla="*/ 1215 w 1215"/>
                <a:gd name="T99" fmla="*/ 6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15" h="582">
                  <a:moveTo>
                    <a:pt x="0" y="582"/>
                  </a:moveTo>
                  <a:lnTo>
                    <a:pt x="11" y="536"/>
                  </a:lnTo>
                  <a:lnTo>
                    <a:pt x="25" y="494"/>
                  </a:lnTo>
                  <a:lnTo>
                    <a:pt x="36" y="454"/>
                  </a:lnTo>
                  <a:lnTo>
                    <a:pt x="48" y="417"/>
                  </a:lnTo>
                  <a:lnTo>
                    <a:pt x="61" y="383"/>
                  </a:lnTo>
                  <a:lnTo>
                    <a:pt x="73" y="352"/>
                  </a:lnTo>
                  <a:lnTo>
                    <a:pt x="84" y="321"/>
                  </a:lnTo>
                  <a:lnTo>
                    <a:pt x="98" y="294"/>
                  </a:lnTo>
                  <a:lnTo>
                    <a:pt x="109" y="269"/>
                  </a:lnTo>
                  <a:lnTo>
                    <a:pt x="123" y="248"/>
                  </a:lnTo>
                  <a:lnTo>
                    <a:pt x="134" y="227"/>
                  </a:lnTo>
                  <a:lnTo>
                    <a:pt x="148" y="208"/>
                  </a:lnTo>
                  <a:lnTo>
                    <a:pt x="159" y="189"/>
                  </a:lnTo>
                  <a:lnTo>
                    <a:pt x="171" y="173"/>
                  </a:lnTo>
                  <a:lnTo>
                    <a:pt x="184" y="160"/>
                  </a:lnTo>
                  <a:lnTo>
                    <a:pt x="196" y="146"/>
                  </a:lnTo>
                  <a:lnTo>
                    <a:pt x="209" y="133"/>
                  </a:lnTo>
                  <a:lnTo>
                    <a:pt x="221" y="123"/>
                  </a:lnTo>
                  <a:lnTo>
                    <a:pt x="232" y="114"/>
                  </a:lnTo>
                  <a:lnTo>
                    <a:pt x="246" y="104"/>
                  </a:lnTo>
                  <a:lnTo>
                    <a:pt x="257" y="96"/>
                  </a:lnTo>
                  <a:lnTo>
                    <a:pt x="269" y="89"/>
                  </a:lnTo>
                  <a:lnTo>
                    <a:pt x="282" y="83"/>
                  </a:lnTo>
                  <a:lnTo>
                    <a:pt x="294" y="77"/>
                  </a:lnTo>
                  <a:lnTo>
                    <a:pt x="307" y="73"/>
                  </a:lnTo>
                  <a:lnTo>
                    <a:pt x="319" y="68"/>
                  </a:lnTo>
                  <a:lnTo>
                    <a:pt x="332" y="64"/>
                  </a:lnTo>
                  <a:lnTo>
                    <a:pt x="343" y="60"/>
                  </a:lnTo>
                  <a:lnTo>
                    <a:pt x="355" y="58"/>
                  </a:lnTo>
                  <a:lnTo>
                    <a:pt x="368" y="56"/>
                  </a:lnTo>
                  <a:lnTo>
                    <a:pt x="380" y="52"/>
                  </a:lnTo>
                  <a:lnTo>
                    <a:pt x="391" y="50"/>
                  </a:lnTo>
                  <a:lnTo>
                    <a:pt x="405" y="48"/>
                  </a:lnTo>
                  <a:lnTo>
                    <a:pt x="416" y="48"/>
                  </a:lnTo>
                  <a:lnTo>
                    <a:pt x="430" y="47"/>
                  </a:lnTo>
                  <a:lnTo>
                    <a:pt x="441" y="45"/>
                  </a:lnTo>
                  <a:lnTo>
                    <a:pt x="455" y="45"/>
                  </a:lnTo>
                  <a:lnTo>
                    <a:pt x="466" y="43"/>
                  </a:lnTo>
                  <a:lnTo>
                    <a:pt x="478" y="43"/>
                  </a:lnTo>
                  <a:lnTo>
                    <a:pt x="491" y="41"/>
                  </a:lnTo>
                  <a:lnTo>
                    <a:pt x="503" y="41"/>
                  </a:lnTo>
                  <a:lnTo>
                    <a:pt x="514" y="39"/>
                  </a:lnTo>
                  <a:lnTo>
                    <a:pt x="528" y="39"/>
                  </a:lnTo>
                  <a:lnTo>
                    <a:pt x="539" y="39"/>
                  </a:lnTo>
                  <a:lnTo>
                    <a:pt x="553" y="37"/>
                  </a:lnTo>
                  <a:lnTo>
                    <a:pt x="564" y="37"/>
                  </a:lnTo>
                  <a:lnTo>
                    <a:pt x="576" y="35"/>
                  </a:lnTo>
                  <a:lnTo>
                    <a:pt x="589" y="35"/>
                  </a:lnTo>
                  <a:lnTo>
                    <a:pt x="601" y="33"/>
                  </a:lnTo>
                  <a:lnTo>
                    <a:pt x="614" y="33"/>
                  </a:lnTo>
                  <a:lnTo>
                    <a:pt x="626" y="31"/>
                  </a:lnTo>
                  <a:lnTo>
                    <a:pt x="637" y="31"/>
                  </a:lnTo>
                  <a:lnTo>
                    <a:pt x="651" y="29"/>
                  </a:lnTo>
                  <a:lnTo>
                    <a:pt x="662" y="27"/>
                  </a:lnTo>
                  <a:lnTo>
                    <a:pt x="676" y="27"/>
                  </a:lnTo>
                  <a:lnTo>
                    <a:pt x="687" y="25"/>
                  </a:lnTo>
                  <a:lnTo>
                    <a:pt x="699" y="24"/>
                  </a:lnTo>
                  <a:lnTo>
                    <a:pt x="712" y="24"/>
                  </a:lnTo>
                  <a:lnTo>
                    <a:pt x="724" y="22"/>
                  </a:lnTo>
                  <a:lnTo>
                    <a:pt x="737" y="20"/>
                  </a:lnTo>
                  <a:lnTo>
                    <a:pt x="749" y="20"/>
                  </a:lnTo>
                  <a:lnTo>
                    <a:pt x="760" y="18"/>
                  </a:lnTo>
                  <a:lnTo>
                    <a:pt x="774" y="16"/>
                  </a:lnTo>
                  <a:lnTo>
                    <a:pt x="785" y="14"/>
                  </a:lnTo>
                  <a:lnTo>
                    <a:pt x="797" y="14"/>
                  </a:lnTo>
                  <a:lnTo>
                    <a:pt x="810" y="12"/>
                  </a:lnTo>
                  <a:lnTo>
                    <a:pt x="822" y="10"/>
                  </a:lnTo>
                  <a:lnTo>
                    <a:pt x="835" y="10"/>
                  </a:lnTo>
                  <a:lnTo>
                    <a:pt x="847" y="8"/>
                  </a:lnTo>
                  <a:lnTo>
                    <a:pt x="860" y="8"/>
                  </a:lnTo>
                  <a:lnTo>
                    <a:pt x="871" y="6"/>
                  </a:lnTo>
                  <a:lnTo>
                    <a:pt x="883" y="6"/>
                  </a:lnTo>
                  <a:lnTo>
                    <a:pt x="896" y="4"/>
                  </a:lnTo>
                  <a:lnTo>
                    <a:pt x="908" y="4"/>
                  </a:lnTo>
                  <a:lnTo>
                    <a:pt x="921" y="2"/>
                  </a:lnTo>
                  <a:lnTo>
                    <a:pt x="933" y="2"/>
                  </a:lnTo>
                  <a:lnTo>
                    <a:pt x="944" y="2"/>
                  </a:lnTo>
                  <a:lnTo>
                    <a:pt x="958" y="2"/>
                  </a:lnTo>
                  <a:lnTo>
                    <a:pt x="969" y="0"/>
                  </a:lnTo>
                  <a:lnTo>
                    <a:pt x="983" y="0"/>
                  </a:lnTo>
                  <a:lnTo>
                    <a:pt x="994" y="0"/>
                  </a:lnTo>
                  <a:lnTo>
                    <a:pt x="1006" y="0"/>
                  </a:lnTo>
                  <a:lnTo>
                    <a:pt x="1019" y="0"/>
                  </a:lnTo>
                  <a:lnTo>
                    <a:pt x="1031" y="2"/>
                  </a:lnTo>
                  <a:lnTo>
                    <a:pt x="1044" y="2"/>
                  </a:lnTo>
                  <a:lnTo>
                    <a:pt x="1056" y="2"/>
                  </a:lnTo>
                  <a:lnTo>
                    <a:pt x="1067" y="2"/>
                  </a:lnTo>
                  <a:lnTo>
                    <a:pt x="1081" y="2"/>
                  </a:lnTo>
                  <a:lnTo>
                    <a:pt x="1092" y="4"/>
                  </a:lnTo>
                  <a:lnTo>
                    <a:pt x="1104" y="4"/>
                  </a:lnTo>
                  <a:lnTo>
                    <a:pt x="1117" y="4"/>
                  </a:lnTo>
                  <a:lnTo>
                    <a:pt x="1129" y="4"/>
                  </a:lnTo>
                  <a:lnTo>
                    <a:pt x="1142" y="6"/>
                  </a:lnTo>
                  <a:lnTo>
                    <a:pt x="1154" y="6"/>
                  </a:lnTo>
                  <a:lnTo>
                    <a:pt x="1167" y="6"/>
                  </a:lnTo>
                  <a:lnTo>
                    <a:pt x="1179" y="6"/>
                  </a:lnTo>
                  <a:lnTo>
                    <a:pt x="1190" y="6"/>
                  </a:lnTo>
                  <a:lnTo>
                    <a:pt x="1204" y="6"/>
                  </a:lnTo>
                  <a:lnTo>
                    <a:pt x="1215" y="6"/>
                  </a:lnTo>
                </a:path>
              </a:pathLst>
            </a:custGeom>
            <a:noFill/>
            <a:ln w="36513">
              <a:solidFill>
                <a:srgbClr val="0000D4"/>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183315" name="Group 19"/>
            <p:cNvGrpSpPr>
              <a:grpSpLocks/>
            </p:cNvGrpSpPr>
            <p:nvPr/>
          </p:nvGrpSpPr>
          <p:grpSpPr bwMode="auto">
            <a:xfrm>
              <a:off x="3412881" y="3660775"/>
              <a:ext cx="140677" cy="1525588"/>
              <a:chOff x="3721" y="1288"/>
              <a:chExt cx="96" cy="961"/>
            </a:xfrm>
          </p:grpSpPr>
          <p:sp>
            <p:nvSpPr>
              <p:cNvPr id="183316" name="Line 20"/>
              <p:cNvSpPr>
                <a:spLocks noChangeShapeType="1"/>
              </p:cNvSpPr>
              <p:nvPr/>
            </p:nvSpPr>
            <p:spPr bwMode="auto">
              <a:xfrm flipH="1">
                <a:off x="3721" y="2248"/>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17" name="Line 21"/>
              <p:cNvSpPr>
                <a:spLocks noChangeShapeType="1"/>
              </p:cNvSpPr>
              <p:nvPr/>
            </p:nvSpPr>
            <p:spPr bwMode="auto">
              <a:xfrm>
                <a:off x="3769" y="2248"/>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18" name="Line 22"/>
              <p:cNvSpPr>
                <a:spLocks noChangeShapeType="1"/>
              </p:cNvSpPr>
              <p:nvPr/>
            </p:nvSpPr>
            <p:spPr bwMode="auto">
              <a:xfrm flipH="1">
                <a:off x="3721" y="2127"/>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19" name="Line 23"/>
              <p:cNvSpPr>
                <a:spLocks noChangeShapeType="1"/>
              </p:cNvSpPr>
              <p:nvPr/>
            </p:nvSpPr>
            <p:spPr bwMode="auto">
              <a:xfrm>
                <a:off x="3769" y="2127"/>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20" name="Line 24"/>
              <p:cNvSpPr>
                <a:spLocks noChangeShapeType="1"/>
              </p:cNvSpPr>
              <p:nvPr/>
            </p:nvSpPr>
            <p:spPr bwMode="auto">
              <a:xfrm flipH="1">
                <a:off x="3721" y="2008"/>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21" name="Line 25"/>
              <p:cNvSpPr>
                <a:spLocks noChangeShapeType="1"/>
              </p:cNvSpPr>
              <p:nvPr/>
            </p:nvSpPr>
            <p:spPr bwMode="auto">
              <a:xfrm>
                <a:off x="3769" y="2008"/>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22" name="Line 26"/>
              <p:cNvSpPr>
                <a:spLocks noChangeShapeType="1"/>
              </p:cNvSpPr>
              <p:nvPr/>
            </p:nvSpPr>
            <p:spPr bwMode="auto">
              <a:xfrm flipH="1">
                <a:off x="3721" y="1887"/>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23" name="Line 27"/>
              <p:cNvSpPr>
                <a:spLocks noChangeShapeType="1"/>
              </p:cNvSpPr>
              <p:nvPr/>
            </p:nvSpPr>
            <p:spPr bwMode="auto">
              <a:xfrm>
                <a:off x="3769" y="1887"/>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24" name="Line 28"/>
              <p:cNvSpPr>
                <a:spLocks noChangeShapeType="1"/>
              </p:cNvSpPr>
              <p:nvPr/>
            </p:nvSpPr>
            <p:spPr bwMode="auto">
              <a:xfrm flipH="1">
                <a:off x="3721" y="1768"/>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25" name="Line 29"/>
              <p:cNvSpPr>
                <a:spLocks noChangeShapeType="1"/>
              </p:cNvSpPr>
              <p:nvPr/>
            </p:nvSpPr>
            <p:spPr bwMode="auto">
              <a:xfrm>
                <a:off x="3769" y="1768"/>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26" name="Line 30"/>
              <p:cNvSpPr>
                <a:spLocks noChangeShapeType="1"/>
              </p:cNvSpPr>
              <p:nvPr/>
            </p:nvSpPr>
            <p:spPr bwMode="auto">
              <a:xfrm flipH="1">
                <a:off x="3721" y="1647"/>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27" name="Line 31"/>
              <p:cNvSpPr>
                <a:spLocks noChangeShapeType="1"/>
              </p:cNvSpPr>
              <p:nvPr/>
            </p:nvSpPr>
            <p:spPr bwMode="auto">
              <a:xfrm>
                <a:off x="3769" y="1647"/>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28" name="Line 32"/>
              <p:cNvSpPr>
                <a:spLocks noChangeShapeType="1"/>
              </p:cNvSpPr>
              <p:nvPr/>
            </p:nvSpPr>
            <p:spPr bwMode="auto">
              <a:xfrm flipH="1">
                <a:off x="3721" y="1528"/>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29" name="Line 33"/>
              <p:cNvSpPr>
                <a:spLocks noChangeShapeType="1"/>
              </p:cNvSpPr>
              <p:nvPr/>
            </p:nvSpPr>
            <p:spPr bwMode="auto">
              <a:xfrm>
                <a:off x="3769" y="1528"/>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30" name="Line 34"/>
              <p:cNvSpPr>
                <a:spLocks noChangeShapeType="1"/>
              </p:cNvSpPr>
              <p:nvPr/>
            </p:nvSpPr>
            <p:spPr bwMode="auto">
              <a:xfrm flipH="1">
                <a:off x="3721" y="1407"/>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31" name="Line 35"/>
              <p:cNvSpPr>
                <a:spLocks noChangeShapeType="1"/>
              </p:cNvSpPr>
              <p:nvPr/>
            </p:nvSpPr>
            <p:spPr bwMode="auto">
              <a:xfrm>
                <a:off x="3769" y="1407"/>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32" name="Line 36"/>
              <p:cNvSpPr>
                <a:spLocks noChangeShapeType="1"/>
              </p:cNvSpPr>
              <p:nvPr/>
            </p:nvSpPr>
            <p:spPr bwMode="auto">
              <a:xfrm flipH="1">
                <a:off x="3721" y="1288"/>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33" name="Line 37"/>
              <p:cNvSpPr>
                <a:spLocks noChangeShapeType="1"/>
              </p:cNvSpPr>
              <p:nvPr/>
            </p:nvSpPr>
            <p:spPr bwMode="auto">
              <a:xfrm>
                <a:off x="3769" y="1288"/>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83334" name="Group 38"/>
            <p:cNvGrpSpPr>
              <a:grpSpLocks/>
            </p:cNvGrpSpPr>
            <p:nvPr/>
          </p:nvGrpSpPr>
          <p:grpSpPr bwMode="auto">
            <a:xfrm>
              <a:off x="5665177" y="3660775"/>
              <a:ext cx="140677" cy="1525588"/>
              <a:chOff x="5257" y="1288"/>
              <a:chExt cx="96" cy="961"/>
            </a:xfrm>
          </p:grpSpPr>
          <p:sp>
            <p:nvSpPr>
              <p:cNvPr id="183335" name="Line 39"/>
              <p:cNvSpPr>
                <a:spLocks noChangeShapeType="1"/>
              </p:cNvSpPr>
              <p:nvPr/>
            </p:nvSpPr>
            <p:spPr bwMode="auto">
              <a:xfrm>
                <a:off x="5305" y="2248"/>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36" name="Line 40"/>
              <p:cNvSpPr>
                <a:spLocks noChangeShapeType="1"/>
              </p:cNvSpPr>
              <p:nvPr/>
            </p:nvSpPr>
            <p:spPr bwMode="auto">
              <a:xfrm flipH="1">
                <a:off x="5257" y="2248"/>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37" name="Line 41"/>
              <p:cNvSpPr>
                <a:spLocks noChangeShapeType="1"/>
              </p:cNvSpPr>
              <p:nvPr/>
            </p:nvSpPr>
            <p:spPr bwMode="auto">
              <a:xfrm>
                <a:off x="5305" y="2127"/>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38" name="Line 42"/>
              <p:cNvSpPr>
                <a:spLocks noChangeShapeType="1"/>
              </p:cNvSpPr>
              <p:nvPr/>
            </p:nvSpPr>
            <p:spPr bwMode="auto">
              <a:xfrm flipH="1">
                <a:off x="5257" y="2127"/>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39" name="Line 43"/>
              <p:cNvSpPr>
                <a:spLocks noChangeShapeType="1"/>
              </p:cNvSpPr>
              <p:nvPr/>
            </p:nvSpPr>
            <p:spPr bwMode="auto">
              <a:xfrm>
                <a:off x="5305" y="2008"/>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40" name="Line 44"/>
              <p:cNvSpPr>
                <a:spLocks noChangeShapeType="1"/>
              </p:cNvSpPr>
              <p:nvPr/>
            </p:nvSpPr>
            <p:spPr bwMode="auto">
              <a:xfrm flipH="1">
                <a:off x="5257" y="2008"/>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41" name="Line 45"/>
              <p:cNvSpPr>
                <a:spLocks noChangeShapeType="1"/>
              </p:cNvSpPr>
              <p:nvPr/>
            </p:nvSpPr>
            <p:spPr bwMode="auto">
              <a:xfrm>
                <a:off x="5305" y="1887"/>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42" name="Line 46"/>
              <p:cNvSpPr>
                <a:spLocks noChangeShapeType="1"/>
              </p:cNvSpPr>
              <p:nvPr/>
            </p:nvSpPr>
            <p:spPr bwMode="auto">
              <a:xfrm flipH="1">
                <a:off x="5257" y="1887"/>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43" name="Line 47"/>
              <p:cNvSpPr>
                <a:spLocks noChangeShapeType="1"/>
              </p:cNvSpPr>
              <p:nvPr/>
            </p:nvSpPr>
            <p:spPr bwMode="auto">
              <a:xfrm>
                <a:off x="5305" y="1768"/>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44" name="Line 48"/>
              <p:cNvSpPr>
                <a:spLocks noChangeShapeType="1"/>
              </p:cNvSpPr>
              <p:nvPr/>
            </p:nvSpPr>
            <p:spPr bwMode="auto">
              <a:xfrm flipH="1">
                <a:off x="5257" y="1768"/>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45" name="Line 49"/>
              <p:cNvSpPr>
                <a:spLocks noChangeShapeType="1"/>
              </p:cNvSpPr>
              <p:nvPr/>
            </p:nvSpPr>
            <p:spPr bwMode="auto">
              <a:xfrm>
                <a:off x="5305" y="1647"/>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46" name="Line 50"/>
              <p:cNvSpPr>
                <a:spLocks noChangeShapeType="1"/>
              </p:cNvSpPr>
              <p:nvPr/>
            </p:nvSpPr>
            <p:spPr bwMode="auto">
              <a:xfrm flipH="1">
                <a:off x="5257" y="1647"/>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47" name="Line 51"/>
              <p:cNvSpPr>
                <a:spLocks noChangeShapeType="1"/>
              </p:cNvSpPr>
              <p:nvPr/>
            </p:nvSpPr>
            <p:spPr bwMode="auto">
              <a:xfrm>
                <a:off x="5305" y="1528"/>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48" name="Line 52"/>
              <p:cNvSpPr>
                <a:spLocks noChangeShapeType="1"/>
              </p:cNvSpPr>
              <p:nvPr/>
            </p:nvSpPr>
            <p:spPr bwMode="auto">
              <a:xfrm flipH="1">
                <a:off x="5257" y="1528"/>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49" name="Line 53"/>
              <p:cNvSpPr>
                <a:spLocks noChangeShapeType="1"/>
              </p:cNvSpPr>
              <p:nvPr/>
            </p:nvSpPr>
            <p:spPr bwMode="auto">
              <a:xfrm>
                <a:off x="5305" y="1407"/>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50" name="Line 54"/>
              <p:cNvSpPr>
                <a:spLocks noChangeShapeType="1"/>
              </p:cNvSpPr>
              <p:nvPr/>
            </p:nvSpPr>
            <p:spPr bwMode="auto">
              <a:xfrm flipH="1">
                <a:off x="5257" y="1407"/>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51" name="Line 55"/>
              <p:cNvSpPr>
                <a:spLocks noChangeShapeType="1"/>
              </p:cNvSpPr>
              <p:nvPr/>
            </p:nvSpPr>
            <p:spPr bwMode="auto">
              <a:xfrm>
                <a:off x="5305" y="1288"/>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52" name="Line 56"/>
              <p:cNvSpPr>
                <a:spLocks noChangeShapeType="1"/>
              </p:cNvSpPr>
              <p:nvPr/>
            </p:nvSpPr>
            <p:spPr bwMode="auto">
              <a:xfrm flipH="1">
                <a:off x="5257" y="1288"/>
                <a:ext cx="48"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83353" name="Group 57"/>
            <p:cNvGrpSpPr>
              <a:grpSpLocks/>
            </p:cNvGrpSpPr>
            <p:nvPr/>
          </p:nvGrpSpPr>
          <p:grpSpPr bwMode="auto">
            <a:xfrm>
              <a:off x="3483220" y="5108575"/>
              <a:ext cx="2253762" cy="76200"/>
              <a:chOff x="3769" y="2200"/>
              <a:chExt cx="1537" cy="48"/>
            </a:xfrm>
          </p:grpSpPr>
          <p:sp>
            <p:nvSpPr>
              <p:cNvPr id="183354" name="Line 58"/>
              <p:cNvSpPr>
                <a:spLocks noChangeShapeType="1"/>
              </p:cNvSpPr>
              <p:nvPr/>
            </p:nvSpPr>
            <p:spPr bwMode="auto">
              <a:xfrm flipV="1">
                <a:off x="3769" y="2200"/>
                <a:ext cx="1" cy="4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55" name="Line 59"/>
              <p:cNvSpPr>
                <a:spLocks noChangeShapeType="1"/>
              </p:cNvSpPr>
              <p:nvPr/>
            </p:nvSpPr>
            <p:spPr bwMode="auto">
              <a:xfrm flipV="1">
                <a:off x="4024" y="2200"/>
                <a:ext cx="1" cy="4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56" name="Line 60"/>
              <p:cNvSpPr>
                <a:spLocks noChangeShapeType="1"/>
              </p:cNvSpPr>
              <p:nvPr/>
            </p:nvSpPr>
            <p:spPr bwMode="auto">
              <a:xfrm flipV="1">
                <a:off x="4280" y="2200"/>
                <a:ext cx="1" cy="4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57" name="Line 61"/>
              <p:cNvSpPr>
                <a:spLocks noChangeShapeType="1"/>
              </p:cNvSpPr>
              <p:nvPr/>
            </p:nvSpPr>
            <p:spPr bwMode="auto">
              <a:xfrm flipV="1">
                <a:off x="4537" y="2200"/>
                <a:ext cx="1" cy="4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58" name="Line 62"/>
              <p:cNvSpPr>
                <a:spLocks noChangeShapeType="1"/>
              </p:cNvSpPr>
              <p:nvPr/>
            </p:nvSpPr>
            <p:spPr bwMode="auto">
              <a:xfrm flipV="1">
                <a:off x="4792" y="2200"/>
                <a:ext cx="1" cy="4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59" name="Line 63"/>
              <p:cNvSpPr>
                <a:spLocks noChangeShapeType="1"/>
              </p:cNvSpPr>
              <p:nvPr/>
            </p:nvSpPr>
            <p:spPr bwMode="auto">
              <a:xfrm flipV="1">
                <a:off x="5048" y="2200"/>
                <a:ext cx="1" cy="4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60" name="Line 64"/>
              <p:cNvSpPr>
                <a:spLocks noChangeShapeType="1"/>
              </p:cNvSpPr>
              <p:nvPr/>
            </p:nvSpPr>
            <p:spPr bwMode="auto">
              <a:xfrm flipV="1">
                <a:off x="5305" y="2200"/>
                <a:ext cx="1" cy="4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61" name="Line 65"/>
              <p:cNvSpPr>
                <a:spLocks noChangeShapeType="1"/>
              </p:cNvSpPr>
              <p:nvPr/>
            </p:nvSpPr>
            <p:spPr bwMode="auto">
              <a:xfrm flipV="1">
                <a:off x="3832" y="2223"/>
                <a:ext cx="1"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62" name="Line 66"/>
              <p:cNvSpPr>
                <a:spLocks noChangeShapeType="1"/>
              </p:cNvSpPr>
              <p:nvPr/>
            </p:nvSpPr>
            <p:spPr bwMode="auto">
              <a:xfrm flipV="1">
                <a:off x="3896" y="2223"/>
                <a:ext cx="1"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63" name="Line 67"/>
              <p:cNvSpPr>
                <a:spLocks noChangeShapeType="1"/>
              </p:cNvSpPr>
              <p:nvPr/>
            </p:nvSpPr>
            <p:spPr bwMode="auto">
              <a:xfrm flipV="1">
                <a:off x="3961" y="2223"/>
                <a:ext cx="1"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64" name="Line 68"/>
              <p:cNvSpPr>
                <a:spLocks noChangeShapeType="1"/>
              </p:cNvSpPr>
              <p:nvPr/>
            </p:nvSpPr>
            <p:spPr bwMode="auto">
              <a:xfrm flipV="1">
                <a:off x="4088" y="2223"/>
                <a:ext cx="1"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65" name="Line 69"/>
              <p:cNvSpPr>
                <a:spLocks noChangeShapeType="1"/>
              </p:cNvSpPr>
              <p:nvPr/>
            </p:nvSpPr>
            <p:spPr bwMode="auto">
              <a:xfrm flipV="1">
                <a:off x="4153" y="2223"/>
                <a:ext cx="1"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66" name="Line 70"/>
              <p:cNvSpPr>
                <a:spLocks noChangeShapeType="1"/>
              </p:cNvSpPr>
              <p:nvPr/>
            </p:nvSpPr>
            <p:spPr bwMode="auto">
              <a:xfrm flipV="1">
                <a:off x="4216" y="2223"/>
                <a:ext cx="1"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67" name="Line 71"/>
              <p:cNvSpPr>
                <a:spLocks noChangeShapeType="1"/>
              </p:cNvSpPr>
              <p:nvPr/>
            </p:nvSpPr>
            <p:spPr bwMode="auto">
              <a:xfrm flipV="1">
                <a:off x="4345" y="2223"/>
                <a:ext cx="1"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68" name="Line 72"/>
              <p:cNvSpPr>
                <a:spLocks noChangeShapeType="1"/>
              </p:cNvSpPr>
              <p:nvPr/>
            </p:nvSpPr>
            <p:spPr bwMode="auto">
              <a:xfrm flipV="1">
                <a:off x="4408" y="2223"/>
                <a:ext cx="1"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69" name="Line 73"/>
              <p:cNvSpPr>
                <a:spLocks noChangeShapeType="1"/>
              </p:cNvSpPr>
              <p:nvPr/>
            </p:nvSpPr>
            <p:spPr bwMode="auto">
              <a:xfrm flipV="1">
                <a:off x="4472" y="2223"/>
                <a:ext cx="1"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70" name="Line 74"/>
              <p:cNvSpPr>
                <a:spLocks noChangeShapeType="1"/>
              </p:cNvSpPr>
              <p:nvPr/>
            </p:nvSpPr>
            <p:spPr bwMode="auto">
              <a:xfrm flipV="1">
                <a:off x="4600" y="2223"/>
                <a:ext cx="1"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71" name="Line 75"/>
              <p:cNvSpPr>
                <a:spLocks noChangeShapeType="1"/>
              </p:cNvSpPr>
              <p:nvPr/>
            </p:nvSpPr>
            <p:spPr bwMode="auto">
              <a:xfrm flipV="1">
                <a:off x="4664" y="2223"/>
                <a:ext cx="1"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72" name="Line 76"/>
              <p:cNvSpPr>
                <a:spLocks noChangeShapeType="1"/>
              </p:cNvSpPr>
              <p:nvPr/>
            </p:nvSpPr>
            <p:spPr bwMode="auto">
              <a:xfrm flipV="1">
                <a:off x="4729" y="2223"/>
                <a:ext cx="1"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73" name="Line 77"/>
              <p:cNvSpPr>
                <a:spLocks noChangeShapeType="1"/>
              </p:cNvSpPr>
              <p:nvPr/>
            </p:nvSpPr>
            <p:spPr bwMode="auto">
              <a:xfrm flipV="1">
                <a:off x="4856" y="2223"/>
                <a:ext cx="1"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74" name="Line 78"/>
              <p:cNvSpPr>
                <a:spLocks noChangeShapeType="1"/>
              </p:cNvSpPr>
              <p:nvPr/>
            </p:nvSpPr>
            <p:spPr bwMode="auto">
              <a:xfrm flipV="1">
                <a:off x="4921" y="2223"/>
                <a:ext cx="1"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75" name="Line 79"/>
              <p:cNvSpPr>
                <a:spLocks noChangeShapeType="1"/>
              </p:cNvSpPr>
              <p:nvPr/>
            </p:nvSpPr>
            <p:spPr bwMode="auto">
              <a:xfrm flipV="1">
                <a:off x="4984" y="2223"/>
                <a:ext cx="1"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76" name="Line 80"/>
              <p:cNvSpPr>
                <a:spLocks noChangeShapeType="1"/>
              </p:cNvSpPr>
              <p:nvPr/>
            </p:nvSpPr>
            <p:spPr bwMode="auto">
              <a:xfrm flipV="1">
                <a:off x="5113" y="2223"/>
                <a:ext cx="1"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77" name="Line 81"/>
              <p:cNvSpPr>
                <a:spLocks noChangeShapeType="1"/>
              </p:cNvSpPr>
              <p:nvPr/>
            </p:nvSpPr>
            <p:spPr bwMode="auto">
              <a:xfrm flipV="1">
                <a:off x="5176" y="2223"/>
                <a:ext cx="1"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78" name="Line 82"/>
              <p:cNvSpPr>
                <a:spLocks noChangeShapeType="1"/>
              </p:cNvSpPr>
              <p:nvPr/>
            </p:nvSpPr>
            <p:spPr bwMode="auto">
              <a:xfrm flipV="1">
                <a:off x="5240" y="2223"/>
                <a:ext cx="1" cy="2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183379" name="Group 83"/>
            <p:cNvGrpSpPr>
              <a:grpSpLocks/>
            </p:cNvGrpSpPr>
            <p:nvPr/>
          </p:nvGrpSpPr>
          <p:grpSpPr bwMode="auto">
            <a:xfrm>
              <a:off x="3483220" y="3660775"/>
              <a:ext cx="2253762" cy="76200"/>
              <a:chOff x="3769" y="1288"/>
              <a:chExt cx="1537" cy="48"/>
            </a:xfrm>
          </p:grpSpPr>
          <p:sp>
            <p:nvSpPr>
              <p:cNvPr id="183380" name="Line 84"/>
              <p:cNvSpPr>
                <a:spLocks noChangeShapeType="1"/>
              </p:cNvSpPr>
              <p:nvPr/>
            </p:nvSpPr>
            <p:spPr bwMode="auto">
              <a:xfrm>
                <a:off x="3769" y="1288"/>
                <a:ext cx="1" cy="4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81" name="Line 85"/>
              <p:cNvSpPr>
                <a:spLocks noChangeShapeType="1"/>
              </p:cNvSpPr>
              <p:nvPr/>
            </p:nvSpPr>
            <p:spPr bwMode="auto">
              <a:xfrm>
                <a:off x="4024" y="1288"/>
                <a:ext cx="1" cy="4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82" name="Line 86"/>
              <p:cNvSpPr>
                <a:spLocks noChangeShapeType="1"/>
              </p:cNvSpPr>
              <p:nvPr/>
            </p:nvSpPr>
            <p:spPr bwMode="auto">
              <a:xfrm>
                <a:off x="4280" y="1288"/>
                <a:ext cx="1" cy="4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83" name="Line 87"/>
              <p:cNvSpPr>
                <a:spLocks noChangeShapeType="1"/>
              </p:cNvSpPr>
              <p:nvPr/>
            </p:nvSpPr>
            <p:spPr bwMode="auto">
              <a:xfrm>
                <a:off x="4537" y="1288"/>
                <a:ext cx="1" cy="4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84" name="Line 88"/>
              <p:cNvSpPr>
                <a:spLocks noChangeShapeType="1"/>
              </p:cNvSpPr>
              <p:nvPr/>
            </p:nvSpPr>
            <p:spPr bwMode="auto">
              <a:xfrm>
                <a:off x="4792" y="1288"/>
                <a:ext cx="1" cy="4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85" name="Line 89"/>
              <p:cNvSpPr>
                <a:spLocks noChangeShapeType="1"/>
              </p:cNvSpPr>
              <p:nvPr/>
            </p:nvSpPr>
            <p:spPr bwMode="auto">
              <a:xfrm>
                <a:off x="5048" y="1288"/>
                <a:ext cx="1" cy="4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86" name="Line 90"/>
              <p:cNvSpPr>
                <a:spLocks noChangeShapeType="1"/>
              </p:cNvSpPr>
              <p:nvPr/>
            </p:nvSpPr>
            <p:spPr bwMode="auto">
              <a:xfrm>
                <a:off x="5305" y="1288"/>
                <a:ext cx="1" cy="4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87" name="Line 91"/>
              <p:cNvSpPr>
                <a:spLocks noChangeShapeType="1"/>
              </p:cNvSpPr>
              <p:nvPr/>
            </p:nvSpPr>
            <p:spPr bwMode="auto">
              <a:xfrm>
                <a:off x="3832" y="1288"/>
                <a:ext cx="1"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88" name="Line 92"/>
              <p:cNvSpPr>
                <a:spLocks noChangeShapeType="1"/>
              </p:cNvSpPr>
              <p:nvPr/>
            </p:nvSpPr>
            <p:spPr bwMode="auto">
              <a:xfrm>
                <a:off x="3896" y="1288"/>
                <a:ext cx="1"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89" name="Line 93"/>
              <p:cNvSpPr>
                <a:spLocks noChangeShapeType="1"/>
              </p:cNvSpPr>
              <p:nvPr/>
            </p:nvSpPr>
            <p:spPr bwMode="auto">
              <a:xfrm>
                <a:off x="3961" y="1288"/>
                <a:ext cx="1"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90" name="Line 94"/>
              <p:cNvSpPr>
                <a:spLocks noChangeShapeType="1"/>
              </p:cNvSpPr>
              <p:nvPr/>
            </p:nvSpPr>
            <p:spPr bwMode="auto">
              <a:xfrm>
                <a:off x="4088" y="1288"/>
                <a:ext cx="1"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91" name="Line 95"/>
              <p:cNvSpPr>
                <a:spLocks noChangeShapeType="1"/>
              </p:cNvSpPr>
              <p:nvPr/>
            </p:nvSpPr>
            <p:spPr bwMode="auto">
              <a:xfrm>
                <a:off x="4153" y="1288"/>
                <a:ext cx="1"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92" name="Line 96"/>
              <p:cNvSpPr>
                <a:spLocks noChangeShapeType="1"/>
              </p:cNvSpPr>
              <p:nvPr/>
            </p:nvSpPr>
            <p:spPr bwMode="auto">
              <a:xfrm>
                <a:off x="4216" y="1288"/>
                <a:ext cx="1"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93" name="Line 97"/>
              <p:cNvSpPr>
                <a:spLocks noChangeShapeType="1"/>
              </p:cNvSpPr>
              <p:nvPr/>
            </p:nvSpPr>
            <p:spPr bwMode="auto">
              <a:xfrm>
                <a:off x="4345" y="1288"/>
                <a:ext cx="1"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94" name="Line 98"/>
              <p:cNvSpPr>
                <a:spLocks noChangeShapeType="1"/>
              </p:cNvSpPr>
              <p:nvPr/>
            </p:nvSpPr>
            <p:spPr bwMode="auto">
              <a:xfrm>
                <a:off x="4408" y="1288"/>
                <a:ext cx="1"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95" name="Line 99"/>
              <p:cNvSpPr>
                <a:spLocks noChangeShapeType="1"/>
              </p:cNvSpPr>
              <p:nvPr/>
            </p:nvSpPr>
            <p:spPr bwMode="auto">
              <a:xfrm>
                <a:off x="4472" y="1288"/>
                <a:ext cx="1"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96" name="Line 100"/>
              <p:cNvSpPr>
                <a:spLocks noChangeShapeType="1"/>
              </p:cNvSpPr>
              <p:nvPr/>
            </p:nvSpPr>
            <p:spPr bwMode="auto">
              <a:xfrm>
                <a:off x="4600" y="1288"/>
                <a:ext cx="1"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97" name="Line 101"/>
              <p:cNvSpPr>
                <a:spLocks noChangeShapeType="1"/>
              </p:cNvSpPr>
              <p:nvPr/>
            </p:nvSpPr>
            <p:spPr bwMode="auto">
              <a:xfrm>
                <a:off x="4664" y="1288"/>
                <a:ext cx="1"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98" name="Line 102"/>
              <p:cNvSpPr>
                <a:spLocks noChangeShapeType="1"/>
              </p:cNvSpPr>
              <p:nvPr/>
            </p:nvSpPr>
            <p:spPr bwMode="auto">
              <a:xfrm>
                <a:off x="4729" y="1288"/>
                <a:ext cx="1"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399" name="Line 103"/>
              <p:cNvSpPr>
                <a:spLocks noChangeShapeType="1"/>
              </p:cNvSpPr>
              <p:nvPr/>
            </p:nvSpPr>
            <p:spPr bwMode="auto">
              <a:xfrm>
                <a:off x="4856" y="1288"/>
                <a:ext cx="1"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400" name="Line 104"/>
              <p:cNvSpPr>
                <a:spLocks noChangeShapeType="1"/>
              </p:cNvSpPr>
              <p:nvPr/>
            </p:nvSpPr>
            <p:spPr bwMode="auto">
              <a:xfrm>
                <a:off x="4921" y="1288"/>
                <a:ext cx="1"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401" name="Line 105"/>
              <p:cNvSpPr>
                <a:spLocks noChangeShapeType="1"/>
              </p:cNvSpPr>
              <p:nvPr/>
            </p:nvSpPr>
            <p:spPr bwMode="auto">
              <a:xfrm>
                <a:off x="4984" y="1288"/>
                <a:ext cx="1"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402" name="Line 106"/>
              <p:cNvSpPr>
                <a:spLocks noChangeShapeType="1"/>
              </p:cNvSpPr>
              <p:nvPr/>
            </p:nvSpPr>
            <p:spPr bwMode="auto">
              <a:xfrm>
                <a:off x="5113" y="1288"/>
                <a:ext cx="1"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403" name="Line 107"/>
              <p:cNvSpPr>
                <a:spLocks noChangeShapeType="1"/>
              </p:cNvSpPr>
              <p:nvPr/>
            </p:nvSpPr>
            <p:spPr bwMode="auto">
              <a:xfrm>
                <a:off x="5176" y="1288"/>
                <a:ext cx="1"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404" name="Line 108"/>
              <p:cNvSpPr>
                <a:spLocks noChangeShapeType="1"/>
              </p:cNvSpPr>
              <p:nvPr/>
            </p:nvSpPr>
            <p:spPr bwMode="auto">
              <a:xfrm>
                <a:off x="5240" y="1288"/>
                <a:ext cx="1"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83405" name="Line 109"/>
            <p:cNvSpPr>
              <a:spLocks noChangeShapeType="1"/>
            </p:cNvSpPr>
            <p:nvPr/>
          </p:nvSpPr>
          <p:spPr bwMode="auto">
            <a:xfrm flipV="1">
              <a:off x="3483220" y="3660775"/>
              <a:ext cx="1465" cy="152400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406" name="Line 110"/>
            <p:cNvSpPr>
              <a:spLocks noChangeShapeType="1"/>
            </p:cNvSpPr>
            <p:nvPr/>
          </p:nvSpPr>
          <p:spPr bwMode="auto">
            <a:xfrm flipV="1">
              <a:off x="5735515" y="3660775"/>
              <a:ext cx="1466" cy="152400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407" name="Line 111"/>
            <p:cNvSpPr>
              <a:spLocks noChangeShapeType="1"/>
            </p:cNvSpPr>
            <p:nvPr/>
          </p:nvSpPr>
          <p:spPr bwMode="auto">
            <a:xfrm>
              <a:off x="3483220" y="5184775"/>
              <a:ext cx="2252296" cy="158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408" name="Line 112"/>
            <p:cNvSpPr>
              <a:spLocks noChangeShapeType="1"/>
            </p:cNvSpPr>
            <p:nvPr/>
          </p:nvSpPr>
          <p:spPr bwMode="auto">
            <a:xfrm>
              <a:off x="3483220" y="3660775"/>
              <a:ext cx="2252296" cy="158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83413" name="Group 117"/>
            <p:cNvGrpSpPr>
              <a:grpSpLocks/>
            </p:cNvGrpSpPr>
            <p:nvPr/>
          </p:nvGrpSpPr>
          <p:grpSpPr bwMode="auto">
            <a:xfrm>
              <a:off x="3374782" y="5272078"/>
              <a:ext cx="2511689" cy="184149"/>
              <a:chOff x="3695" y="2303"/>
              <a:chExt cx="1713" cy="116"/>
            </a:xfrm>
          </p:grpSpPr>
          <p:sp>
            <p:nvSpPr>
              <p:cNvPr id="183414" name="Rectangle 118"/>
              <p:cNvSpPr>
                <a:spLocks noChangeArrowheads="1"/>
              </p:cNvSpPr>
              <p:nvPr/>
            </p:nvSpPr>
            <p:spPr bwMode="auto">
              <a:xfrm>
                <a:off x="3695" y="2303"/>
                <a:ext cx="66"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Bookman Old Style" pitchFamily="18" charset="0"/>
                  </a:rPr>
                  <a:t>0</a:t>
                </a:r>
                <a:endParaRPr lang="en-US" altLang="en-US" sz="1200">
                  <a:latin typeface="Bookman Old Style" pitchFamily="18" charset="0"/>
                </a:endParaRPr>
              </a:p>
            </p:txBody>
          </p:sp>
          <p:sp>
            <p:nvSpPr>
              <p:cNvPr id="183415" name="Rectangle 119"/>
              <p:cNvSpPr>
                <a:spLocks noChangeArrowheads="1"/>
              </p:cNvSpPr>
              <p:nvPr/>
            </p:nvSpPr>
            <p:spPr bwMode="auto">
              <a:xfrm>
                <a:off x="3892" y="2303"/>
                <a:ext cx="197"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Bookman Old Style" pitchFamily="18" charset="0"/>
                  </a:rPr>
                  <a:t>200</a:t>
                </a:r>
                <a:endParaRPr lang="en-US" altLang="en-US" sz="1200">
                  <a:latin typeface="Bookman Old Style" pitchFamily="18" charset="0"/>
                </a:endParaRPr>
              </a:p>
            </p:txBody>
          </p:sp>
          <p:sp>
            <p:nvSpPr>
              <p:cNvPr id="183416" name="Rectangle 120"/>
              <p:cNvSpPr>
                <a:spLocks noChangeArrowheads="1"/>
              </p:cNvSpPr>
              <p:nvPr/>
            </p:nvSpPr>
            <p:spPr bwMode="auto">
              <a:xfrm>
                <a:off x="4148" y="2303"/>
                <a:ext cx="197"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Bookman Old Style" pitchFamily="18" charset="0"/>
                  </a:rPr>
                  <a:t>400</a:t>
                </a:r>
                <a:endParaRPr lang="en-US" altLang="en-US" sz="1200">
                  <a:latin typeface="Bookman Old Style" pitchFamily="18" charset="0"/>
                </a:endParaRPr>
              </a:p>
            </p:txBody>
          </p:sp>
          <p:sp>
            <p:nvSpPr>
              <p:cNvPr id="183417" name="Rectangle 121"/>
              <p:cNvSpPr>
                <a:spLocks noChangeArrowheads="1"/>
              </p:cNvSpPr>
              <p:nvPr/>
            </p:nvSpPr>
            <p:spPr bwMode="auto">
              <a:xfrm>
                <a:off x="4405" y="2303"/>
                <a:ext cx="197"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a:solidFill>
                      <a:srgbClr val="000000"/>
                    </a:solidFill>
                    <a:latin typeface="Bookman Old Style" pitchFamily="18" charset="0"/>
                  </a:rPr>
                  <a:t>600</a:t>
                </a:r>
                <a:endParaRPr lang="en-US" altLang="en-US" sz="1200">
                  <a:latin typeface="Bookman Old Style" pitchFamily="18" charset="0"/>
                </a:endParaRPr>
              </a:p>
            </p:txBody>
          </p:sp>
          <p:sp>
            <p:nvSpPr>
              <p:cNvPr id="183418" name="Rectangle 122"/>
              <p:cNvSpPr>
                <a:spLocks noChangeArrowheads="1"/>
              </p:cNvSpPr>
              <p:nvPr/>
            </p:nvSpPr>
            <p:spPr bwMode="auto">
              <a:xfrm>
                <a:off x="4660" y="2303"/>
                <a:ext cx="197"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dirty="0">
                    <a:solidFill>
                      <a:srgbClr val="000000"/>
                    </a:solidFill>
                    <a:latin typeface="Bookman Old Style" pitchFamily="18" charset="0"/>
                  </a:rPr>
                  <a:t>800</a:t>
                </a:r>
                <a:endParaRPr lang="en-US" altLang="en-US" sz="1200" dirty="0">
                  <a:latin typeface="Bookman Old Style" pitchFamily="18" charset="0"/>
                </a:endParaRPr>
              </a:p>
            </p:txBody>
          </p:sp>
          <p:sp>
            <p:nvSpPr>
              <p:cNvPr id="183419" name="Rectangle 123"/>
              <p:cNvSpPr>
                <a:spLocks noChangeArrowheads="1"/>
              </p:cNvSpPr>
              <p:nvPr/>
            </p:nvSpPr>
            <p:spPr bwMode="auto">
              <a:xfrm>
                <a:off x="4889" y="2303"/>
                <a:ext cx="262"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dirty="0">
                    <a:solidFill>
                      <a:srgbClr val="000000"/>
                    </a:solidFill>
                    <a:latin typeface="Bookman Old Style" pitchFamily="18" charset="0"/>
                  </a:rPr>
                  <a:t>1000</a:t>
                </a:r>
                <a:endParaRPr lang="en-US" altLang="en-US" sz="1200" dirty="0">
                  <a:latin typeface="Bookman Old Style" pitchFamily="18" charset="0"/>
                </a:endParaRPr>
              </a:p>
            </p:txBody>
          </p:sp>
          <p:sp>
            <p:nvSpPr>
              <p:cNvPr id="183420" name="Rectangle 124"/>
              <p:cNvSpPr>
                <a:spLocks noChangeArrowheads="1"/>
              </p:cNvSpPr>
              <p:nvPr/>
            </p:nvSpPr>
            <p:spPr bwMode="auto">
              <a:xfrm>
                <a:off x="5146" y="2303"/>
                <a:ext cx="262"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200" dirty="0">
                    <a:solidFill>
                      <a:srgbClr val="000000"/>
                    </a:solidFill>
                    <a:latin typeface="Bookman Old Style" pitchFamily="18" charset="0"/>
                  </a:rPr>
                  <a:t>1200</a:t>
                </a:r>
                <a:endParaRPr lang="en-US" altLang="en-US" sz="1200" dirty="0">
                  <a:latin typeface="Bookman Old Style" pitchFamily="18" charset="0"/>
                </a:endParaRPr>
              </a:p>
            </p:txBody>
          </p:sp>
        </p:grpSp>
        <p:sp>
          <p:nvSpPr>
            <p:cNvPr id="183421" name="Rectangle 125"/>
            <p:cNvSpPr>
              <a:spLocks noChangeArrowheads="1"/>
            </p:cNvSpPr>
            <p:nvPr/>
          </p:nvSpPr>
          <p:spPr bwMode="auto">
            <a:xfrm rot="16200000">
              <a:off x="3222882" y="4326692"/>
              <a:ext cx="82526" cy="154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b="1" dirty="0">
                  <a:solidFill>
                    <a:schemeClr val="tx2"/>
                  </a:solidFill>
                  <a:latin typeface="Symbol" pitchFamily="18" charset="2"/>
                </a:rPr>
                <a:t>h</a:t>
              </a:r>
              <a:endParaRPr lang="en-US" altLang="en-US" sz="1200" b="1" dirty="0">
                <a:solidFill>
                  <a:schemeClr val="tx2"/>
                </a:solidFill>
                <a:latin typeface="Symbol" pitchFamily="18" charset="2"/>
              </a:endParaRPr>
            </a:p>
          </p:txBody>
        </p:sp>
        <p:sp>
          <p:nvSpPr>
            <p:cNvPr id="183422" name="Rectangle 126"/>
            <p:cNvSpPr>
              <a:spLocks noChangeArrowheads="1"/>
            </p:cNvSpPr>
            <p:nvPr/>
          </p:nvSpPr>
          <p:spPr bwMode="auto">
            <a:xfrm>
              <a:off x="3777762" y="5502276"/>
              <a:ext cx="1259817" cy="16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400" b="1" dirty="0">
                  <a:solidFill>
                    <a:schemeClr val="tx2"/>
                  </a:solidFill>
                </a:rPr>
                <a:t>Electron Energy [</a:t>
              </a:r>
              <a:r>
                <a:rPr lang="en-US" altLang="en-US" sz="1400" b="1" dirty="0" err="1">
                  <a:solidFill>
                    <a:schemeClr val="tx2"/>
                  </a:solidFill>
                </a:rPr>
                <a:t>eV</a:t>
              </a:r>
              <a:r>
                <a:rPr lang="en-US" altLang="en-US" sz="1400" b="1" dirty="0">
                  <a:solidFill>
                    <a:schemeClr val="tx2"/>
                  </a:solidFill>
                </a:rPr>
                <a:t>]</a:t>
              </a:r>
              <a:endParaRPr lang="en-US" altLang="en-US" sz="1200" b="1" dirty="0">
                <a:solidFill>
                  <a:schemeClr val="tx2"/>
                </a:solidFill>
              </a:endParaRPr>
            </a:p>
          </p:txBody>
        </p:sp>
        <p:sp>
          <p:nvSpPr>
            <p:cNvPr id="183423" name="Freeform 127"/>
            <p:cNvSpPr>
              <a:spLocks/>
            </p:cNvSpPr>
            <p:nvPr/>
          </p:nvSpPr>
          <p:spPr bwMode="auto">
            <a:xfrm>
              <a:off x="4343400" y="3971925"/>
              <a:ext cx="136281" cy="198438"/>
            </a:xfrm>
            <a:custGeom>
              <a:avLst/>
              <a:gdLst>
                <a:gd name="T0" fmla="*/ 47 w 93"/>
                <a:gd name="T1" fmla="*/ 0 h 125"/>
                <a:gd name="T2" fmla="*/ 93 w 93"/>
                <a:gd name="T3" fmla="*/ 125 h 125"/>
                <a:gd name="T4" fmla="*/ 47 w 93"/>
                <a:gd name="T5" fmla="*/ 79 h 125"/>
                <a:gd name="T6" fmla="*/ 0 w 93"/>
                <a:gd name="T7" fmla="*/ 125 h 125"/>
                <a:gd name="T8" fmla="*/ 47 w 93"/>
                <a:gd name="T9" fmla="*/ 0 h 125"/>
              </a:gdLst>
              <a:ahLst/>
              <a:cxnLst>
                <a:cxn ang="0">
                  <a:pos x="T0" y="T1"/>
                </a:cxn>
                <a:cxn ang="0">
                  <a:pos x="T2" y="T3"/>
                </a:cxn>
                <a:cxn ang="0">
                  <a:pos x="T4" y="T5"/>
                </a:cxn>
                <a:cxn ang="0">
                  <a:pos x="T6" y="T7"/>
                </a:cxn>
                <a:cxn ang="0">
                  <a:pos x="T8" y="T9"/>
                </a:cxn>
              </a:cxnLst>
              <a:rect l="0" t="0" r="r" b="b"/>
              <a:pathLst>
                <a:path w="93" h="125">
                  <a:moveTo>
                    <a:pt x="47" y="0"/>
                  </a:moveTo>
                  <a:lnTo>
                    <a:pt x="93" y="125"/>
                  </a:lnTo>
                  <a:lnTo>
                    <a:pt x="47" y="79"/>
                  </a:lnTo>
                  <a:lnTo>
                    <a:pt x="0" y="125"/>
                  </a:lnTo>
                  <a:lnTo>
                    <a:pt x="47" y="0"/>
                  </a:lnTo>
                  <a:close/>
                </a:path>
              </a:pathLst>
            </a:custGeom>
            <a:solidFill>
              <a:srgbClr val="FF070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3424" name="Line 128"/>
            <p:cNvSpPr>
              <a:spLocks noChangeShapeType="1"/>
            </p:cNvSpPr>
            <p:nvPr/>
          </p:nvSpPr>
          <p:spPr bwMode="auto">
            <a:xfrm>
              <a:off x="4400551" y="4084639"/>
              <a:ext cx="1465" cy="211137"/>
            </a:xfrm>
            <a:prstGeom prst="line">
              <a:avLst/>
            </a:prstGeom>
            <a:noFill/>
            <a:ln w="23813">
              <a:solidFill>
                <a:srgbClr val="FF0705"/>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3425" name="Rectangle 129"/>
            <p:cNvSpPr>
              <a:spLocks noChangeArrowheads="1"/>
            </p:cNvSpPr>
            <p:nvPr/>
          </p:nvSpPr>
          <p:spPr bwMode="auto">
            <a:xfrm>
              <a:off x="4198328" y="4332289"/>
              <a:ext cx="464264" cy="18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US" sz="1600" dirty="0">
                  <a:solidFill>
                    <a:schemeClr val="tx2"/>
                  </a:solidFill>
                </a:rPr>
                <a:t>500 </a:t>
              </a:r>
              <a:r>
                <a:rPr lang="en-US" altLang="en-US" sz="1600" dirty="0" err="1">
                  <a:solidFill>
                    <a:schemeClr val="tx2"/>
                  </a:solidFill>
                </a:rPr>
                <a:t>eV</a:t>
              </a:r>
              <a:endParaRPr lang="en-US" altLang="en-US" sz="1600" dirty="0">
                <a:solidFill>
                  <a:schemeClr val="tx2"/>
                </a:solidFill>
              </a:endParaRPr>
            </a:p>
          </p:txBody>
        </p:sp>
      </p:grpSp>
      <p:sp>
        <p:nvSpPr>
          <p:cNvPr id="127" name="Rectangle 126"/>
          <p:cNvSpPr/>
          <p:nvPr/>
        </p:nvSpPr>
        <p:spPr>
          <a:xfrm>
            <a:off x="1422780" y="105966"/>
            <a:ext cx="6354625" cy="461665"/>
          </a:xfrm>
          <a:prstGeom prst="rect">
            <a:avLst/>
          </a:prstGeom>
        </p:spPr>
        <p:txBody>
          <a:bodyPr wrap="none">
            <a:spAutoFit/>
          </a:bodyPr>
          <a:lstStyle/>
          <a:p>
            <a:pPr algn="ctr"/>
            <a:r>
              <a:rPr lang="en-US" sz="2400" b="1" dirty="0" smtClean="0"/>
              <a:t>Gas sources: electron induced </a:t>
            </a:r>
            <a:r>
              <a:rPr lang="en-US" sz="2400" b="1" dirty="0"/>
              <a:t>desorption</a:t>
            </a:r>
          </a:p>
        </p:txBody>
      </p:sp>
      <p:sp>
        <p:nvSpPr>
          <p:cNvPr id="2" name="Date Placeholder 1"/>
          <p:cNvSpPr>
            <a:spLocks noGrp="1"/>
          </p:cNvSpPr>
          <p:nvPr>
            <p:ph type="dt" sz="half" idx="10"/>
          </p:nvPr>
        </p:nvSpPr>
        <p:spPr>
          <a:xfrm>
            <a:off x="2799673" y="6400800"/>
            <a:ext cx="1905000" cy="304800"/>
          </a:xfrm>
        </p:spPr>
        <p:txBody>
          <a:bodyPr/>
          <a:lstStyle/>
          <a:p>
            <a:r>
              <a:rPr lang="en-US" smtClean="0"/>
              <a:t>February 13-14, 2013</a:t>
            </a:r>
            <a:endParaRPr lang="en-US" dirty="0"/>
          </a:p>
        </p:txBody>
      </p:sp>
      <p:sp>
        <p:nvSpPr>
          <p:cNvPr id="3" name="Footer Placeholder 2"/>
          <p:cNvSpPr>
            <a:spLocks noGrp="1"/>
          </p:cNvSpPr>
          <p:nvPr>
            <p:ph type="ftr" sz="quarter" idx="11"/>
          </p:nvPr>
        </p:nvSpPr>
        <p:spPr>
          <a:xfrm>
            <a:off x="4934141" y="6400800"/>
            <a:ext cx="2895600" cy="304800"/>
          </a:xfrm>
        </p:spPr>
        <p:txBody>
          <a:bodyPr/>
          <a:lstStyle/>
          <a:p>
            <a:r>
              <a:rPr lang="en-US" sz="900" smtClean="0"/>
              <a:t>JUAS 2013 -- Vacuum Technology –   Paolo Chiggiato &amp; Roberto Kersevan</a:t>
            </a:r>
            <a:endParaRPr lang="en-US" sz="900" dirty="0"/>
          </a:p>
        </p:txBody>
      </p:sp>
      <p:sp>
        <p:nvSpPr>
          <p:cNvPr id="9" name="TextBox 8"/>
          <p:cNvSpPr txBox="1"/>
          <p:nvPr/>
        </p:nvSpPr>
        <p:spPr>
          <a:xfrm>
            <a:off x="199676" y="4851499"/>
            <a:ext cx="8715815" cy="646331"/>
          </a:xfrm>
          <a:prstGeom prst="rect">
            <a:avLst/>
          </a:prstGeom>
          <a:noFill/>
        </p:spPr>
        <p:txBody>
          <a:bodyPr wrap="square" rtlCol="0">
            <a:spAutoFit/>
          </a:bodyPr>
          <a:lstStyle/>
          <a:p>
            <a:r>
              <a:rPr lang="en-GB" dirty="0"/>
              <a:t>For typical metals used in vacuum technology, </a:t>
            </a:r>
            <a:r>
              <a:rPr lang="en-GB" dirty="0" smtClean="0">
                <a:latin typeface="Symbol" pitchFamily="18" charset="2"/>
              </a:rPr>
              <a:t>h</a:t>
            </a:r>
            <a:r>
              <a:rPr lang="en-GB" dirty="0" smtClean="0"/>
              <a:t> of </a:t>
            </a:r>
            <a:r>
              <a:rPr lang="en-GB" dirty="0"/>
              <a:t>hydrogen is the highest followed by those for CO, CO</a:t>
            </a:r>
            <a:r>
              <a:rPr lang="en-GB" baseline="-25000" dirty="0"/>
              <a:t>2</a:t>
            </a:r>
            <a:r>
              <a:rPr lang="en-GB" dirty="0"/>
              <a:t> and CH</a:t>
            </a:r>
            <a:r>
              <a:rPr lang="en-GB" baseline="-25000" dirty="0"/>
              <a:t>4</a:t>
            </a:r>
            <a:r>
              <a:rPr lang="en-GB" dirty="0"/>
              <a:t>, in decreasing order.</a:t>
            </a:r>
          </a:p>
        </p:txBody>
      </p:sp>
      <p:sp>
        <p:nvSpPr>
          <p:cNvPr id="10" name="Rectangle 7"/>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1872607792"/>
              </p:ext>
            </p:extLst>
          </p:nvPr>
        </p:nvGraphicFramePr>
        <p:xfrm>
          <a:off x="2614412" y="5417820"/>
          <a:ext cx="3681984" cy="609600"/>
        </p:xfrm>
        <a:graphic>
          <a:graphicData uri="http://schemas.openxmlformats.org/presentationml/2006/ole">
            <mc:AlternateContent xmlns:mc="http://schemas.openxmlformats.org/markup-compatibility/2006">
              <mc:Choice xmlns:v="urn:schemas-microsoft-com:vml" Requires="v">
                <p:oleObj spid="_x0000_s49204" name="Equation" r:id="rId4" imgW="1435100" imgH="241300" progId="Equation.3">
                  <p:embed/>
                </p:oleObj>
              </mc:Choice>
              <mc:Fallback>
                <p:oleObj name="Equation" r:id="rId4" imgW="1435100" imgH="241300"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14412" y="5417820"/>
                        <a:ext cx="3681984" cy="609600"/>
                      </a:xfrm>
                      <a:prstGeom prst="rect">
                        <a:avLst/>
                      </a:prstGeom>
                      <a:noFill/>
                    </p:spPr>
                  </p:pic>
                </p:oleObj>
              </mc:Fallback>
            </mc:AlternateContent>
          </a:graphicData>
        </a:graphic>
      </p:graphicFrame>
    </p:spTree>
    <p:extLst>
      <p:ext uri="{BB962C8B-B14F-4D97-AF65-F5344CB8AC3E}">
        <p14:creationId xmlns:p14="http://schemas.microsoft.com/office/powerpoint/2010/main" val="267646166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9" name="Text Box 3"/>
          <p:cNvSpPr txBox="1">
            <a:spLocks noChangeArrowheads="1"/>
          </p:cNvSpPr>
          <p:nvPr/>
        </p:nvSpPr>
        <p:spPr bwMode="auto">
          <a:xfrm>
            <a:off x="274320" y="3871249"/>
            <a:ext cx="340086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231775" indent="-231775">
              <a:defRPr sz="2400">
                <a:solidFill>
                  <a:schemeClr val="tx1"/>
                </a:solidFill>
                <a:latin typeface="Times" pitchFamily="18" charset="0"/>
              </a:defRPr>
            </a:lvl1pPr>
            <a:lvl2pPr>
              <a:defRPr sz="2400">
                <a:solidFill>
                  <a:schemeClr val="tx1"/>
                </a:solidFill>
                <a:latin typeface="Times" pitchFamily="18" charset="0"/>
              </a:defRPr>
            </a:lvl2pPr>
            <a:lvl3pPr>
              <a:defRPr sz="2400">
                <a:solidFill>
                  <a:schemeClr val="tx1"/>
                </a:solidFill>
                <a:latin typeface="Times" pitchFamily="18" charset="0"/>
              </a:defRPr>
            </a:lvl3pPr>
            <a:lvl4pPr>
              <a:defRPr sz="2400">
                <a:solidFill>
                  <a:schemeClr val="tx1"/>
                </a:solidFill>
                <a:latin typeface="Times" pitchFamily="18" charset="0"/>
              </a:defRPr>
            </a:lvl4pPr>
            <a:lvl5pPr>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a:buClr>
                <a:srgbClr val="FF0000"/>
              </a:buClr>
              <a:buFont typeface="Wingdings" pitchFamily="2" charset="2"/>
              <a:buNone/>
            </a:pPr>
            <a:r>
              <a:rPr lang="en-US" sz="1800" dirty="0" smtClean="0">
                <a:solidFill>
                  <a:schemeClr val="tx2"/>
                </a:solidFill>
                <a:latin typeface="+mn-lt"/>
              </a:rPr>
              <a:t> </a:t>
            </a:r>
            <a:r>
              <a:rPr lang="en-US" sz="1800" dirty="0">
                <a:solidFill>
                  <a:schemeClr val="tx2"/>
                </a:solidFill>
                <a:latin typeface="+mn-lt"/>
              </a:rPr>
              <a:t>where a is </a:t>
            </a:r>
            <a:r>
              <a:rPr lang="en-US" sz="1800" dirty="0" smtClean="0">
                <a:solidFill>
                  <a:schemeClr val="tx2"/>
                </a:solidFill>
                <a:latin typeface="+mn-lt"/>
              </a:rPr>
              <a:t>between </a:t>
            </a:r>
            <a:r>
              <a:rPr lang="en-US" sz="1800" dirty="0">
                <a:solidFill>
                  <a:schemeClr val="tx2"/>
                </a:solidFill>
                <a:latin typeface="+mn-lt"/>
              </a:rPr>
              <a:t>0.6 and 1.</a:t>
            </a:r>
          </a:p>
        </p:txBody>
      </p:sp>
      <p:graphicFrame>
        <p:nvGraphicFramePr>
          <p:cNvPr id="239739" name="Object 123"/>
          <p:cNvGraphicFramePr>
            <a:graphicFrameLocks noChangeAspect="1"/>
          </p:cNvGraphicFramePr>
          <p:nvPr>
            <p:extLst>
              <p:ext uri="{D42A27DB-BD31-4B8C-83A1-F6EECF244321}">
                <p14:modId xmlns:p14="http://schemas.microsoft.com/office/powerpoint/2010/main" val="3743448569"/>
              </p:ext>
            </p:extLst>
          </p:nvPr>
        </p:nvGraphicFramePr>
        <p:xfrm>
          <a:off x="1827481" y="3063876"/>
          <a:ext cx="1824404" cy="636587"/>
        </p:xfrm>
        <a:graphic>
          <a:graphicData uri="http://schemas.openxmlformats.org/presentationml/2006/ole">
            <mc:AlternateContent xmlns:mc="http://schemas.openxmlformats.org/markup-compatibility/2006">
              <mc:Choice xmlns:v="urn:schemas-microsoft-com:vml" Requires="v">
                <p:oleObj spid="_x0000_s46132" name="Equation" r:id="rId4" imgW="749160" imgH="241200" progId="Equation.3">
                  <p:embed/>
                </p:oleObj>
              </mc:Choice>
              <mc:Fallback>
                <p:oleObj name="Equation" r:id="rId4" imgW="749160" imgH="241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7481" y="3063876"/>
                        <a:ext cx="1824404" cy="636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239740" name="Picture 124"/>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870059" y="2781300"/>
            <a:ext cx="3569677" cy="314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9741" name="Text Box 125"/>
          <p:cNvSpPr txBox="1">
            <a:spLocks noChangeArrowheads="1"/>
          </p:cNvSpPr>
          <p:nvPr/>
        </p:nvSpPr>
        <p:spPr bwMode="auto">
          <a:xfrm>
            <a:off x="6610936" y="5067301"/>
            <a:ext cx="14302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dirty="0" err="1" smtClean="0">
                <a:latin typeface="Verdana" pitchFamily="34" charset="0"/>
              </a:rPr>
              <a:t>E</a:t>
            </a:r>
            <a:r>
              <a:rPr lang="en-US" sz="1800" baseline="-25000" dirty="0" err="1" smtClean="0">
                <a:latin typeface="Verdana" pitchFamily="34" charset="0"/>
              </a:rPr>
              <a:t>e</a:t>
            </a:r>
            <a:r>
              <a:rPr lang="en-US" sz="1800" dirty="0" smtClean="0">
                <a:latin typeface="Verdana" pitchFamily="34" charset="0"/>
              </a:rPr>
              <a:t>=300 </a:t>
            </a:r>
            <a:r>
              <a:rPr lang="en-US" sz="1800" dirty="0" err="1">
                <a:latin typeface="Verdana" pitchFamily="34" charset="0"/>
              </a:rPr>
              <a:t>eV</a:t>
            </a:r>
            <a:endParaRPr lang="en-US" sz="1800" dirty="0">
              <a:latin typeface="Verdana" pitchFamily="34" charset="0"/>
            </a:endParaRPr>
          </a:p>
        </p:txBody>
      </p:sp>
      <p:sp>
        <p:nvSpPr>
          <p:cNvPr id="239742" name="Rectangle 126"/>
          <p:cNvSpPr>
            <a:spLocks noChangeArrowheads="1"/>
          </p:cNvSpPr>
          <p:nvPr/>
        </p:nvSpPr>
        <p:spPr bwMode="auto">
          <a:xfrm>
            <a:off x="1182117" y="5311667"/>
            <a:ext cx="3318665" cy="646331"/>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sz="1200">
                <a:latin typeface="Verdana" pitchFamily="34" charset="0"/>
              </a:rPr>
              <a:t>J. Gomez-Goñi and A. G. Mathewson </a:t>
            </a:r>
            <a:br>
              <a:rPr lang="en-US" sz="1200">
                <a:latin typeface="Verdana" pitchFamily="34" charset="0"/>
              </a:rPr>
            </a:br>
            <a:r>
              <a:rPr lang="en-US" sz="1200">
                <a:latin typeface="Verdana" pitchFamily="34" charset="0"/>
              </a:rPr>
              <a:t>J. Vac. Sci. Technol. A </a:t>
            </a:r>
            <a:r>
              <a:rPr lang="en-US" sz="1200" b="1">
                <a:latin typeface="Verdana" pitchFamily="34" charset="0"/>
              </a:rPr>
              <a:t>15</a:t>
            </a:r>
            <a:r>
              <a:rPr lang="en-US" sz="1200">
                <a:latin typeface="Verdana" pitchFamily="34" charset="0"/>
              </a:rPr>
              <a:t>, 3093 (1997)</a:t>
            </a:r>
            <a:r>
              <a:rPr lang="en-US" sz="2400">
                <a:latin typeface="Times" pitchFamily="18" charset="0"/>
              </a:rPr>
              <a:t> </a:t>
            </a:r>
          </a:p>
        </p:txBody>
      </p:sp>
      <p:sp>
        <p:nvSpPr>
          <p:cNvPr id="239743" name="AutoShape 127" descr="spacer"/>
          <p:cNvSpPr>
            <a:spLocks noChangeAspect="1" noChangeArrowheads="1"/>
          </p:cNvSpPr>
          <p:nvPr/>
        </p:nvSpPr>
        <p:spPr bwMode="auto">
          <a:xfrm>
            <a:off x="2365131" y="3063876"/>
            <a:ext cx="87923" cy="9525"/>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US"/>
          </a:p>
        </p:txBody>
      </p:sp>
      <p:sp>
        <p:nvSpPr>
          <p:cNvPr id="239744" name="Line 128"/>
          <p:cNvSpPr>
            <a:spLocks noChangeShapeType="1"/>
          </p:cNvSpPr>
          <p:nvPr/>
        </p:nvSpPr>
        <p:spPr bwMode="auto">
          <a:xfrm flipV="1">
            <a:off x="4500782" y="4762499"/>
            <a:ext cx="351693" cy="54916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9745" name="Rectangle 129"/>
          <p:cNvSpPr>
            <a:spLocks noChangeArrowheads="1"/>
          </p:cNvSpPr>
          <p:nvPr/>
        </p:nvSpPr>
        <p:spPr bwMode="auto">
          <a:xfrm>
            <a:off x="6470260" y="2628900"/>
            <a:ext cx="78579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a:solidFill>
                  <a:srgbClr val="FF0000"/>
                </a:solidFill>
                <a:latin typeface="Symbol" pitchFamily="18" charset="2"/>
              </a:rPr>
              <a:t>a=0.77</a:t>
            </a:r>
          </a:p>
        </p:txBody>
      </p:sp>
      <p:sp>
        <p:nvSpPr>
          <p:cNvPr id="239746" name="Text Box 130"/>
          <p:cNvSpPr txBox="1">
            <a:spLocks noChangeArrowheads="1"/>
          </p:cNvSpPr>
          <p:nvPr/>
        </p:nvSpPr>
        <p:spPr bwMode="auto">
          <a:xfrm>
            <a:off x="4600091" y="5924550"/>
            <a:ext cx="4301177"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000">
                <a:latin typeface="Verdana" pitchFamily="34" charset="0"/>
              </a:rPr>
              <a:t>The samples were baked at 150 C for 24 h and at 300 C for 2 h</a:t>
            </a:r>
          </a:p>
        </p:txBody>
      </p:sp>
      <p:sp>
        <p:nvSpPr>
          <p:cNvPr id="15" name="Rectangle 14"/>
          <p:cNvSpPr/>
          <p:nvPr/>
        </p:nvSpPr>
        <p:spPr>
          <a:xfrm>
            <a:off x="1422780" y="105966"/>
            <a:ext cx="6354625" cy="461665"/>
          </a:xfrm>
          <a:prstGeom prst="rect">
            <a:avLst/>
          </a:prstGeom>
        </p:spPr>
        <p:txBody>
          <a:bodyPr wrap="none">
            <a:spAutoFit/>
          </a:bodyPr>
          <a:lstStyle/>
          <a:p>
            <a:pPr algn="ctr"/>
            <a:r>
              <a:rPr lang="en-US" sz="2400" b="1" dirty="0" smtClean="0"/>
              <a:t>Gas sources: electron induced </a:t>
            </a:r>
            <a:r>
              <a:rPr lang="en-US" sz="2400" b="1" dirty="0"/>
              <a:t>desorption</a:t>
            </a:r>
          </a:p>
        </p:txBody>
      </p:sp>
      <p:sp>
        <p:nvSpPr>
          <p:cNvPr id="17" name="Date Placeholder 1"/>
          <p:cNvSpPr>
            <a:spLocks noGrp="1"/>
          </p:cNvSpPr>
          <p:nvPr>
            <p:ph type="dt" sz="half" idx="2"/>
          </p:nvPr>
        </p:nvSpPr>
        <p:spPr>
          <a:xfrm>
            <a:off x="2969335" y="6362377"/>
            <a:ext cx="2133600" cy="365125"/>
          </a:xfrm>
        </p:spPr>
        <p:txBody>
          <a:bodyPr>
            <a:normAutofit/>
          </a:bodyPr>
          <a:lstStyle/>
          <a:p>
            <a:r>
              <a:rPr lang="en-US" sz="900" smtClean="0">
                <a:solidFill>
                  <a:schemeClr val="accent2"/>
                </a:solidFill>
              </a:rPr>
              <a:t>February 13-14, 2013</a:t>
            </a:r>
            <a:endParaRPr lang="en-US" sz="900" dirty="0">
              <a:solidFill>
                <a:schemeClr val="accent2"/>
              </a:solidFill>
            </a:endParaRPr>
          </a:p>
        </p:txBody>
      </p:sp>
      <p:sp>
        <p:nvSpPr>
          <p:cNvPr id="18" name="Footer Placeholder 2"/>
          <p:cNvSpPr>
            <a:spLocks noGrp="1"/>
          </p:cNvSpPr>
          <p:nvPr>
            <p:ph type="ftr" sz="quarter" idx="3"/>
          </p:nvPr>
        </p:nvSpPr>
        <p:spPr>
          <a:xfrm>
            <a:off x="5182756" y="6356350"/>
            <a:ext cx="2895600" cy="365125"/>
          </a:xfrm>
        </p:spPr>
        <p:txBody>
          <a:bodyPr>
            <a:normAutofit lnSpcReduction="10000"/>
          </a:bodyPr>
          <a:lstStyle/>
          <a:p>
            <a:r>
              <a:rPr lang="en-GB" sz="900" smtClean="0">
                <a:solidFill>
                  <a:schemeClr val="accent2"/>
                </a:solidFill>
              </a:rPr>
              <a:t>JUAS 2013 -- Vacuum Technology –   Paolo Chiggiato &amp; Roberto Kersevan</a:t>
            </a:r>
            <a:endParaRPr lang="en-US" sz="900" dirty="0">
              <a:solidFill>
                <a:schemeClr val="accent2"/>
              </a:solidFill>
            </a:endParaRPr>
          </a:p>
        </p:txBody>
      </p:sp>
      <p:sp>
        <p:nvSpPr>
          <p:cNvPr id="19" name="Slide Number Placeholder 3"/>
          <p:cNvSpPr>
            <a:spLocks noGrp="1"/>
          </p:cNvSpPr>
          <p:nvPr>
            <p:ph type="sldNum" sz="quarter" idx="4294967295"/>
          </p:nvPr>
        </p:nvSpPr>
        <p:spPr>
          <a:xfrm>
            <a:off x="8185376" y="6356350"/>
            <a:ext cx="501424" cy="365125"/>
          </a:xfrm>
          <a:prstGeom prst="rect">
            <a:avLst/>
          </a:prstGeom>
        </p:spPr>
        <p:txBody>
          <a:bodyPr/>
          <a:lstStyle/>
          <a:p>
            <a:fld id="{17918391-D411-FE40-AAD7-861AE5233E0E}" type="slidenum">
              <a:rPr lang="en-US" sz="900" smtClean="0">
                <a:solidFill>
                  <a:schemeClr val="accent2"/>
                </a:solidFill>
              </a:rPr>
              <a:pPr/>
              <a:t>101</a:t>
            </a:fld>
            <a:endParaRPr lang="en-US" sz="900" dirty="0">
              <a:solidFill>
                <a:schemeClr val="accent2"/>
              </a:solidFill>
            </a:endParaRPr>
          </a:p>
        </p:txBody>
      </p:sp>
      <p:sp>
        <p:nvSpPr>
          <p:cNvPr id="5" name="TextBox 4"/>
          <p:cNvSpPr txBox="1"/>
          <p:nvPr/>
        </p:nvSpPr>
        <p:spPr>
          <a:xfrm>
            <a:off x="274320" y="720090"/>
            <a:ext cx="8588326" cy="2031325"/>
          </a:xfrm>
          <a:prstGeom prst="rect">
            <a:avLst/>
          </a:prstGeom>
          <a:noFill/>
        </p:spPr>
        <p:txBody>
          <a:bodyPr wrap="square" rtlCol="0">
            <a:spAutoFit/>
          </a:bodyPr>
          <a:lstStyle/>
          <a:p>
            <a:r>
              <a:rPr lang="en-GB" dirty="0"/>
              <a:t>Electron bombardment cleans metallic surfaces by gas desorption</a:t>
            </a:r>
            <a:r>
              <a:rPr lang="en-GB" dirty="0" smtClean="0"/>
              <a:t>.</a:t>
            </a:r>
          </a:p>
          <a:p>
            <a:endParaRPr lang="en-GB" dirty="0"/>
          </a:p>
          <a:p>
            <a:r>
              <a:rPr lang="en-GB" dirty="0" smtClean="0"/>
              <a:t> </a:t>
            </a:r>
            <a:r>
              <a:rPr lang="en-GB" dirty="0"/>
              <a:t>As a consequence, the desorption yields decrease when the electron dose increases. </a:t>
            </a:r>
            <a:endParaRPr lang="en-GB" dirty="0" smtClean="0"/>
          </a:p>
          <a:p>
            <a:endParaRPr lang="en-GB" dirty="0"/>
          </a:p>
          <a:p>
            <a:r>
              <a:rPr lang="en-GB" dirty="0" smtClean="0">
                <a:latin typeface="Symbol" pitchFamily="18" charset="2"/>
              </a:rPr>
              <a:t>h</a:t>
            </a:r>
            <a:r>
              <a:rPr lang="en-GB" baseline="-25000" dirty="0" smtClean="0"/>
              <a:t>e</a:t>
            </a:r>
            <a:r>
              <a:rPr lang="en-GB" dirty="0" smtClean="0"/>
              <a:t> values have </a:t>
            </a:r>
            <a:r>
              <a:rPr lang="en-GB" dirty="0"/>
              <a:t>a power </a:t>
            </a:r>
            <a:r>
              <a:rPr lang="en-GB" dirty="0" smtClean="0"/>
              <a:t>law </a:t>
            </a:r>
            <a:r>
              <a:rPr lang="en-GB" dirty="0"/>
              <a:t>dependence on the dose of electrons D</a:t>
            </a:r>
            <a:r>
              <a:rPr lang="en-GB" baseline="-25000" dirty="0"/>
              <a:t>e</a:t>
            </a:r>
            <a:r>
              <a:rPr lang="en-GB" dirty="0"/>
              <a:t> </a:t>
            </a:r>
            <a:r>
              <a:rPr lang="en-GB" dirty="0" smtClean="0"/>
              <a:t>(for </a:t>
            </a:r>
            <a:r>
              <a:rPr lang="en-GB" dirty="0"/>
              <a:t>doses higher than 10</a:t>
            </a:r>
            <a:r>
              <a:rPr lang="en-GB" baseline="30000" dirty="0"/>
              <a:t>18</a:t>
            </a:r>
            <a:r>
              <a:rPr lang="en-GB" dirty="0"/>
              <a:t> e</a:t>
            </a:r>
            <a:r>
              <a:rPr lang="en-GB" baseline="30000" dirty="0"/>
              <a:t>-</a:t>
            </a:r>
            <a:r>
              <a:rPr lang="en-GB" dirty="0"/>
              <a:t> </a:t>
            </a:r>
            <a:r>
              <a:rPr lang="en-GB" dirty="0" smtClean="0"/>
              <a:t>cm</a:t>
            </a:r>
            <a:r>
              <a:rPr lang="en-GB" baseline="30000" dirty="0" smtClean="0"/>
              <a:t>-2</a:t>
            </a:r>
            <a:r>
              <a:rPr lang="en-GB" dirty="0" smtClean="0"/>
              <a:t>):  </a:t>
            </a:r>
            <a:endParaRPr lang="en-GB" dirty="0"/>
          </a:p>
        </p:txBody>
      </p:sp>
    </p:spTree>
    <p:extLst>
      <p:ext uri="{BB962C8B-B14F-4D97-AF65-F5344CB8AC3E}">
        <p14:creationId xmlns:p14="http://schemas.microsoft.com/office/powerpoint/2010/main" val="2339518378"/>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3" name="Text Box 3"/>
          <p:cNvSpPr txBox="1">
            <a:spLocks noChangeArrowheads="1"/>
          </p:cNvSpPr>
          <p:nvPr/>
        </p:nvSpPr>
        <p:spPr bwMode="auto">
          <a:xfrm>
            <a:off x="140677" y="1558290"/>
            <a:ext cx="8510954"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1775" indent="-231775">
              <a:defRPr sz="2400">
                <a:solidFill>
                  <a:schemeClr val="tx1"/>
                </a:solidFill>
                <a:latin typeface="Times" pitchFamily="18" charset="0"/>
              </a:defRPr>
            </a:lvl1pPr>
            <a:lvl2pPr>
              <a:defRPr sz="2400">
                <a:solidFill>
                  <a:schemeClr val="tx1"/>
                </a:solidFill>
                <a:latin typeface="Times" pitchFamily="18" charset="0"/>
              </a:defRPr>
            </a:lvl2pPr>
            <a:lvl3pPr>
              <a:defRPr sz="2400">
                <a:solidFill>
                  <a:schemeClr val="tx1"/>
                </a:solidFill>
                <a:latin typeface="Times" pitchFamily="18" charset="0"/>
              </a:defRPr>
            </a:lvl3pPr>
            <a:lvl4pPr>
              <a:defRPr sz="2400">
                <a:solidFill>
                  <a:schemeClr val="tx1"/>
                </a:solidFill>
                <a:latin typeface="Times" pitchFamily="18" charset="0"/>
              </a:defRPr>
            </a:lvl4pPr>
            <a:lvl5pPr>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a:buClr>
                <a:srgbClr val="FF0000"/>
              </a:buClr>
              <a:buFont typeface="Wingdings" pitchFamily="2" charset="2"/>
              <a:buChar char="Ø"/>
            </a:pPr>
            <a:endParaRPr lang="fr-FR" sz="1600">
              <a:solidFill>
                <a:srgbClr val="000000"/>
              </a:solidFill>
              <a:latin typeface="Symbol" pitchFamily="18" charset="2"/>
            </a:endParaRPr>
          </a:p>
        </p:txBody>
      </p:sp>
      <p:sp>
        <p:nvSpPr>
          <p:cNvPr id="240647" name="Rectangle 7"/>
          <p:cNvSpPr>
            <a:spLocks noChangeArrowheads="1"/>
          </p:cNvSpPr>
          <p:nvPr/>
        </p:nvSpPr>
        <p:spPr bwMode="auto">
          <a:xfrm>
            <a:off x="1687861" y="5659428"/>
            <a:ext cx="649751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r>
              <a:rPr lang="en-US" sz="1200" dirty="0">
                <a:latin typeface="Verdana" pitchFamily="34" charset="0"/>
              </a:rPr>
              <a:t>J. Gomez-</a:t>
            </a:r>
            <a:r>
              <a:rPr lang="en-US" sz="1200" dirty="0" err="1">
                <a:latin typeface="Verdana" pitchFamily="34" charset="0"/>
              </a:rPr>
              <a:t>Goñi</a:t>
            </a:r>
            <a:r>
              <a:rPr lang="en-US" sz="1200" dirty="0">
                <a:latin typeface="Verdana" pitchFamily="34" charset="0"/>
              </a:rPr>
              <a:t> and A. G. Mathewson  J. Vac. Sci. Technol. A </a:t>
            </a:r>
            <a:r>
              <a:rPr lang="en-US" sz="1200" b="1" dirty="0">
                <a:latin typeface="Verdana" pitchFamily="34" charset="0"/>
              </a:rPr>
              <a:t>15</a:t>
            </a:r>
            <a:r>
              <a:rPr lang="en-US" sz="1200" dirty="0">
                <a:latin typeface="Verdana" pitchFamily="34" charset="0"/>
              </a:rPr>
              <a:t>, 3093 (1997)</a:t>
            </a:r>
            <a:r>
              <a:rPr lang="en-US" sz="2400" dirty="0">
                <a:latin typeface="Times" pitchFamily="18" charset="0"/>
              </a:rPr>
              <a:t> </a:t>
            </a:r>
          </a:p>
        </p:txBody>
      </p:sp>
      <p:sp>
        <p:nvSpPr>
          <p:cNvPr id="240648" name="AutoShape 8" descr="spacer"/>
          <p:cNvSpPr>
            <a:spLocks noChangeAspect="1" noChangeArrowheads="1"/>
          </p:cNvSpPr>
          <p:nvPr/>
        </p:nvSpPr>
        <p:spPr bwMode="auto">
          <a:xfrm>
            <a:off x="2365131" y="1955166"/>
            <a:ext cx="87923" cy="9525"/>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US"/>
          </a:p>
        </p:txBody>
      </p:sp>
      <p:pic>
        <p:nvPicPr>
          <p:cNvPr id="240650"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385" y="1405891"/>
            <a:ext cx="7666892" cy="339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0646" name="Text Box 6"/>
          <p:cNvSpPr txBox="1">
            <a:spLocks noChangeArrowheads="1"/>
          </p:cNvSpPr>
          <p:nvPr/>
        </p:nvSpPr>
        <p:spPr bwMode="auto">
          <a:xfrm>
            <a:off x="3798277" y="4682491"/>
            <a:ext cx="128913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dirty="0" err="1" smtClean="0"/>
              <a:t>E</a:t>
            </a:r>
            <a:r>
              <a:rPr lang="en-US" sz="1800" baseline="-25000" dirty="0" err="1" smtClean="0"/>
              <a:t>e</a:t>
            </a:r>
            <a:r>
              <a:rPr lang="en-US" sz="1800" dirty="0" smtClean="0"/>
              <a:t>=300 </a:t>
            </a:r>
            <a:r>
              <a:rPr lang="en-US" sz="1800" dirty="0" err="1"/>
              <a:t>eV</a:t>
            </a:r>
            <a:endParaRPr lang="en-US" sz="1800" dirty="0"/>
          </a:p>
        </p:txBody>
      </p:sp>
      <p:sp>
        <p:nvSpPr>
          <p:cNvPr id="240652" name="Rectangle 12"/>
          <p:cNvSpPr>
            <a:spLocks noChangeArrowheads="1"/>
          </p:cNvSpPr>
          <p:nvPr/>
        </p:nvSpPr>
        <p:spPr bwMode="auto">
          <a:xfrm>
            <a:off x="2321170" y="1253490"/>
            <a:ext cx="78579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a:solidFill>
                  <a:srgbClr val="FF0000"/>
                </a:solidFill>
                <a:latin typeface="Symbol" pitchFamily="18" charset="2"/>
              </a:rPr>
              <a:t>a=0.62</a:t>
            </a:r>
          </a:p>
        </p:txBody>
      </p:sp>
      <p:sp>
        <p:nvSpPr>
          <p:cNvPr id="240653" name="Rectangle 13"/>
          <p:cNvSpPr>
            <a:spLocks noChangeArrowheads="1"/>
          </p:cNvSpPr>
          <p:nvPr/>
        </p:nvSpPr>
        <p:spPr bwMode="auto">
          <a:xfrm>
            <a:off x="6384681" y="1297940"/>
            <a:ext cx="78579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a:solidFill>
                  <a:srgbClr val="FF0000"/>
                </a:solidFill>
                <a:latin typeface="Symbol" pitchFamily="18" charset="2"/>
              </a:rPr>
              <a:t>a=0.68</a:t>
            </a:r>
          </a:p>
        </p:txBody>
      </p:sp>
      <p:sp>
        <p:nvSpPr>
          <p:cNvPr id="14" name="Rectangle 13"/>
          <p:cNvSpPr/>
          <p:nvPr/>
        </p:nvSpPr>
        <p:spPr>
          <a:xfrm>
            <a:off x="1422780" y="105966"/>
            <a:ext cx="6354625" cy="461665"/>
          </a:xfrm>
          <a:prstGeom prst="rect">
            <a:avLst/>
          </a:prstGeom>
        </p:spPr>
        <p:txBody>
          <a:bodyPr wrap="none">
            <a:spAutoFit/>
          </a:bodyPr>
          <a:lstStyle/>
          <a:p>
            <a:pPr algn="ctr"/>
            <a:r>
              <a:rPr lang="en-US" sz="2400" b="1" dirty="0" smtClean="0"/>
              <a:t>Gas sources: electron induced </a:t>
            </a:r>
            <a:r>
              <a:rPr lang="en-US" sz="2400" b="1" dirty="0"/>
              <a:t>desorption</a:t>
            </a:r>
          </a:p>
        </p:txBody>
      </p:sp>
      <p:sp>
        <p:nvSpPr>
          <p:cNvPr id="16" name="Date Placeholder 1"/>
          <p:cNvSpPr>
            <a:spLocks noGrp="1"/>
          </p:cNvSpPr>
          <p:nvPr>
            <p:ph type="dt" sz="half" idx="2"/>
          </p:nvPr>
        </p:nvSpPr>
        <p:spPr>
          <a:xfrm>
            <a:off x="2969335" y="6362377"/>
            <a:ext cx="2133600" cy="365125"/>
          </a:xfrm>
        </p:spPr>
        <p:txBody>
          <a:bodyPr>
            <a:normAutofit/>
          </a:bodyPr>
          <a:lstStyle/>
          <a:p>
            <a:r>
              <a:rPr lang="en-US" sz="900" smtClean="0">
                <a:solidFill>
                  <a:schemeClr val="accent2"/>
                </a:solidFill>
              </a:rPr>
              <a:t>February 13-14, 2013</a:t>
            </a:r>
            <a:endParaRPr lang="en-US" sz="900" dirty="0">
              <a:solidFill>
                <a:schemeClr val="accent2"/>
              </a:solidFill>
            </a:endParaRPr>
          </a:p>
        </p:txBody>
      </p:sp>
      <p:sp>
        <p:nvSpPr>
          <p:cNvPr id="17" name="Footer Placeholder 2"/>
          <p:cNvSpPr>
            <a:spLocks noGrp="1"/>
          </p:cNvSpPr>
          <p:nvPr>
            <p:ph type="ftr" sz="quarter" idx="3"/>
          </p:nvPr>
        </p:nvSpPr>
        <p:spPr>
          <a:xfrm>
            <a:off x="5182756" y="6356350"/>
            <a:ext cx="2895600" cy="365125"/>
          </a:xfrm>
        </p:spPr>
        <p:txBody>
          <a:bodyPr>
            <a:normAutofit lnSpcReduction="10000"/>
          </a:bodyPr>
          <a:lstStyle/>
          <a:p>
            <a:r>
              <a:rPr lang="en-GB" sz="900" smtClean="0">
                <a:solidFill>
                  <a:schemeClr val="accent2"/>
                </a:solidFill>
              </a:rPr>
              <a:t>JUAS 2013 -- Vacuum Technology –   Paolo Chiggiato &amp; Roberto Kersevan</a:t>
            </a:r>
            <a:endParaRPr lang="en-US" sz="900" dirty="0">
              <a:solidFill>
                <a:schemeClr val="accent2"/>
              </a:solidFill>
            </a:endParaRPr>
          </a:p>
        </p:txBody>
      </p:sp>
      <p:sp>
        <p:nvSpPr>
          <p:cNvPr id="18" name="Slide Number Placeholder 3"/>
          <p:cNvSpPr>
            <a:spLocks noGrp="1"/>
          </p:cNvSpPr>
          <p:nvPr>
            <p:ph type="sldNum" sz="quarter" idx="4294967295"/>
          </p:nvPr>
        </p:nvSpPr>
        <p:spPr>
          <a:xfrm>
            <a:off x="8185376" y="6356350"/>
            <a:ext cx="501424" cy="365125"/>
          </a:xfrm>
          <a:prstGeom prst="rect">
            <a:avLst/>
          </a:prstGeom>
        </p:spPr>
        <p:txBody>
          <a:bodyPr/>
          <a:lstStyle/>
          <a:p>
            <a:fld id="{17918391-D411-FE40-AAD7-861AE5233E0E}" type="slidenum">
              <a:rPr lang="en-US" sz="900" smtClean="0">
                <a:solidFill>
                  <a:schemeClr val="accent2"/>
                </a:solidFill>
              </a:rPr>
              <a:pPr/>
              <a:t>102</a:t>
            </a:fld>
            <a:endParaRPr lang="en-US" sz="900" dirty="0">
              <a:solidFill>
                <a:schemeClr val="accent2"/>
              </a:solidFill>
            </a:endParaRPr>
          </a:p>
        </p:txBody>
      </p:sp>
    </p:spTree>
    <p:extLst>
      <p:ext uri="{BB962C8B-B14F-4D97-AF65-F5344CB8AC3E}">
        <p14:creationId xmlns:p14="http://schemas.microsoft.com/office/powerpoint/2010/main" val="3375566752"/>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7" name="Text Box 3"/>
          <p:cNvSpPr txBox="1">
            <a:spLocks noChangeArrowheads="1"/>
          </p:cNvSpPr>
          <p:nvPr/>
        </p:nvSpPr>
        <p:spPr bwMode="auto">
          <a:xfrm>
            <a:off x="211015" y="1066800"/>
            <a:ext cx="8510954"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fr-FR" sz="1600">
              <a:latin typeface="Verdana" pitchFamily="34" charset="0"/>
            </a:endParaRPr>
          </a:p>
        </p:txBody>
      </p:sp>
      <p:sp>
        <p:nvSpPr>
          <p:cNvPr id="185348" name="Text Box 4"/>
          <p:cNvSpPr txBox="1">
            <a:spLocks noChangeArrowheads="1"/>
          </p:cNvSpPr>
          <p:nvPr/>
        </p:nvSpPr>
        <p:spPr bwMode="auto">
          <a:xfrm>
            <a:off x="211015" y="1066800"/>
            <a:ext cx="8510954"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fr-FR" sz="1600">
              <a:latin typeface="Verdana" pitchFamily="34" charset="0"/>
            </a:endParaRPr>
          </a:p>
        </p:txBody>
      </p:sp>
      <p:pic>
        <p:nvPicPr>
          <p:cNvPr id="18535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354" y="735330"/>
            <a:ext cx="4994031" cy="4535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5353" name="Rectangle 9"/>
          <p:cNvSpPr>
            <a:spLocks noChangeArrowheads="1"/>
          </p:cNvSpPr>
          <p:nvPr/>
        </p:nvSpPr>
        <p:spPr bwMode="auto">
          <a:xfrm>
            <a:off x="1619146" y="5728603"/>
            <a:ext cx="631639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r>
              <a:rPr lang="en-US" sz="1200" dirty="0">
                <a:latin typeface="Verdana" pitchFamily="34" charset="0"/>
              </a:rPr>
              <a:t>J. Gomez-</a:t>
            </a:r>
            <a:r>
              <a:rPr lang="en-US" sz="1200" dirty="0" err="1">
                <a:latin typeface="Verdana" pitchFamily="34" charset="0"/>
              </a:rPr>
              <a:t>Goñi</a:t>
            </a:r>
            <a:r>
              <a:rPr lang="en-US" sz="1200" dirty="0">
                <a:latin typeface="Verdana" pitchFamily="34" charset="0"/>
              </a:rPr>
              <a:t> and A. G. Mathewson  J. Vac. Sci. Technol. A </a:t>
            </a:r>
            <a:r>
              <a:rPr lang="en-US" sz="1200" b="1" dirty="0">
                <a:latin typeface="Verdana" pitchFamily="34" charset="0"/>
              </a:rPr>
              <a:t>15</a:t>
            </a:r>
            <a:r>
              <a:rPr lang="en-US" sz="1200" dirty="0">
                <a:latin typeface="Verdana" pitchFamily="34" charset="0"/>
              </a:rPr>
              <a:t>, 3093 (1997)</a:t>
            </a:r>
            <a:r>
              <a:rPr lang="en-US" sz="2400" dirty="0">
                <a:latin typeface="Times" pitchFamily="18" charset="0"/>
              </a:rPr>
              <a:t> </a:t>
            </a:r>
          </a:p>
        </p:txBody>
      </p:sp>
      <p:sp>
        <p:nvSpPr>
          <p:cNvPr id="185354" name="Text Box 10"/>
          <p:cNvSpPr txBox="1">
            <a:spLocks noChangeArrowheads="1"/>
          </p:cNvSpPr>
          <p:nvPr/>
        </p:nvSpPr>
        <p:spPr bwMode="auto">
          <a:xfrm>
            <a:off x="1547446" y="5307866"/>
            <a:ext cx="311174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latin typeface="Verdana" pitchFamily="34" charset="0"/>
              </a:rPr>
              <a:t>1ML=2x10</a:t>
            </a:r>
            <a:r>
              <a:rPr lang="en-US" sz="1600" baseline="30000" dirty="0">
                <a:latin typeface="Verdana" pitchFamily="34" charset="0"/>
              </a:rPr>
              <a:t>15</a:t>
            </a:r>
            <a:r>
              <a:rPr lang="en-US" sz="1600" dirty="0">
                <a:latin typeface="Verdana" pitchFamily="34" charset="0"/>
              </a:rPr>
              <a:t> molecules/ cm</a:t>
            </a:r>
            <a:r>
              <a:rPr lang="en-US" sz="1600" baseline="30000" dirty="0">
                <a:latin typeface="Verdana" pitchFamily="34" charset="0"/>
              </a:rPr>
              <a:t>2</a:t>
            </a:r>
          </a:p>
        </p:txBody>
      </p:sp>
      <p:sp>
        <p:nvSpPr>
          <p:cNvPr id="185355" name="Text Box 11"/>
          <p:cNvSpPr txBox="1">
            <a:spLocks noChangeArrowheads="1"/>
          </p:cNvSpPr>
          <p:nvPr/>
        </p:nvSpPr>
        <p:spPr bwMode="auto">
          <a:xfrm>
            <a:off x="5275385" y="1073677"/>
            <a:ext cx="3657600" cy="1892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a:t>The total quantity of gas desorbed exceed by far one monolayer.</a:t>
            </a:r>
          </a:p>
          <a:p>
            <a:pPr>
              <a:spcBef>
                <a:spcPct val="50000"/>
              </a:spcBef>
            </a:pPr>
            <a:r>
              <a:rPr lang="en-US" dirty="0"/>
              <a:t>In order to explain the huge quantity of gas desorbed, some authors considered stimulated gas diffusion from the oxide layer </a:t>
            </a:r>
          </a:p>
        </p:txBody>
      </p:sp>
      <p:sp>
        <p:nvSpPr>
          <p:cNvPr id="13" name="Rectangle 12"/>
          <p:cNvSpPr/>
          <p:nvPr/>
        </p:nvSpPr>
        <p:spPr>
          <a:xfrm>
            <a:off x="1422780" y="105966"/>
            <a:ext cx="6354625" cy="461665"/>
          </a:xfrm>
          <a:prstGeom prst="rect">
            <a:avLst/>
          </a:prstGeom>
        </p:spPr>
        <p:txBody>
          <a:bodyPr wrap="none">
            <a:spAutoFit/>
          </a:bodyPr>
          <a:lstStyle/>
          <a:p>
            <a:pPr algn="ctr"/>
            <a:r>
              <a:rPr lang="en-US" sz="2400" b="1" dirty="0" smtClean="0"/>
              <a:t>Gas sources: electron induced </a:t>
            </a:r>
            <a:r>
              <a:rPr lang="en-US" sz="2400" b="1" dirty="0"/>
              <a:t>desorption</a:t>
            </a:r>
          </a:p>
        </p:txBody>
      </p:sp>
      <p:sp>
        <p:nvSpPr>
          <p:cNvPr id="15" name="Date Placeholder 1"/>
          <p:cNvSpPr>
            <a:spLocks noGrp="1"/>
          </p:cNvSpPr>
          <p:nvPr>
            <p:ph type="dt" sz="half" idx="2"/>
          </p:nvPr>
        </p:nvSpPr>
        <p:spPr>
          <a:xfrm>
            <a:off x="2969335" y="6362377"/>
            <a:ext cx="2133600" cy="365125"/>
          </a:xfrm>
        </p:spPr>
        <p:txBody>
          <a:bodyPr>
            <a:normAutofit/>
          </a:bodyPr>
          <a:lstStyle/>
          <a:p>
            <a:r>
              <a:rPr lang="en-US" sz="900" smtClean="0">
                <a:solidFill>
                  <a:schemeClr val="accent2"/>
                </a:solidFill>
              </a:rPr>
              <a:t>February 13-14, 2013</a:t>
            </a:r>
            <a:endParaRPr lang="en-US" sz="900" dirty="0">
              <a:solidFill>
                <a:schemeClr val="accent2"/>
              </a:solidFill>
            </a:endParaRPr>
          </a:p>
        </p:txBody>
      </p:sp>
      <p:sp>
        <p:nvSpPr>
          <p:cNvPr id="16" name="Footer Placeholder 2"/>
          <p:cNvSpPr>
            <a:spLocks noGrp="1"/>
          </p:cNvSpPr>
          <p:nvPr>
            <p:ph type="ftr" sz="quarter" idx="3"/>
          </p:nvPr>
        </p:nvSpPr>
        <p:spPr>
          <a:xfrm>
            <a:off x="5182756" y="6356350"/>
            <a:ext cx="2895600" cy="365125"/>
          </a:xfrm>
        </p:spPr>
        <p:txBody>
          <a:bodyPr>
            <a:normAutofit lnSpcReduction="10000"/>
          </a:bodyPr>
          <a:lstStyle/>
          <a:p>
            <a:r>
              <a:rPr lang="en-GB" sz="900" smtClean="0">
                <a:solidFill>
                  <a:schemeClr val="accent2"/>
                </a:solidFill>
              </a:rPr>
              <a:t>JUAS 2013 -- Vacuum Technology –   Paolo Chiggiato &amp; Roberto Kersevan</a:t>
            </a:r>
            <a:endParaRPr lang="en-US" sz="900" dirty="0">
              <a:solidFill>
                <a:schemeClr val="accent2"/>
              </a:solidFill>
            </a:endParaRPr>
          </a:p>
        </p:txBody>
      </p:sp>
      <p:sp>
        <p:nvSpPr>
          <p:cNvPr id="17" name="Slide Number Placeholder 3"/>
          <p:cNvSpPr>
            <a:spLocks noGrp="1"/>
          </p:cNvSpPr>
          <p:nvPr>
            <p:ph type="sldNum" sz="quarter" idx="4294967295"/>
          </p:nvPr>
        </p:nvSpPr>
        <p:spPr>
          <a:xfrm>
            <a:off x="8185376" y="6356350"/>
            <a:ext cx="501424" cy="365125"/>
          </a:xfrm>
          <a:prstGeom prst="rect">
            <a:avLst/>
          </a:prstGeom>
        </p:spPr>
        <p:txBody>
          <a:bodyPr/>
          <a:lstStyle/>
          <a:p>
            <a:fld id="{17918391-D411-FE40-AAD7-861AE5233E0E}" type="slidenum">
              <a:rPr lang="en-US" sz="900" smtClean="0">
                <a:solidFill>
                  <a:schemeClr val="accent2"/>
                </a:solidFill>
              </a:rPr>
              <a:pPr/>
              <a:t>103</a:t>
            </a:fld>
            <a:endParaRPr lang="en-US" sz="900" dirty="0">
              <a:solidFill>
                <a:schemeClr val="accent2"/>
              </a:solidFill>
            </a:endParaRPr>
          </a:p>
        </p:txBody>
      </p:sp>
      <p:sp>
        <p:nvSpPr>
          <p:cNvPr id="5" name="TextBox 4"/>
          <p:cNvSpPr txBox="1"/>
          <p:nvPr/>
        </p:nvSpPr>
        <p:spPr>
          <a:xfrm>
            <a:off x="5275384" y="3188970"/>
            <a:ext cx="3754315" cy="2862322"/>
          </a:xfrm>
          <a:prstGeom prst="rect">
            <a:avLst/>
          </a:prstGeom>
          <a:noFill/>
        </p:spPr>
        <p:txBody>
          <a:bodyPr wrap="square" rtlCol="0">
            <a:spAutoFit/>
          </a:bodyPr>
          <a:lstStyle/>
          <a:p>
            <a:r>
              <a:rPr lang="en-GB" dirty="0"/>
              <a:t>The </a:t>
            </a:r>
            <a:r>
              <a:rPr lang="en-GB" b="1" dirty="0"/>
              <a:t>accumulated dose effect </a:t>
            </a:r>
            <a:r>
              <a:rPr lang="en-GB" dirty="0"/>
              <a:t>is lost when the surface is vented to air for long time. For short exposure to air (for example a few hours) a residual effect is measured; it is called ‘</a:t>
            </a:r>
            <a:r>
              <a:rPr lang="en-GB" b="1" dirty="0"/>
              <a:t>memory effect</a:t>
            </a:r>
            <a:r>
              <a:rPr lang="en-GB" dirty="0"/>
              <a:t>’: </a:t>
            </a:r>
            <a:r>
              <a:rPr lang="en-GB" dirty="0">
                <a:latin typeface="Symbol" pitchFamily="18" charset="2"/>
              </a:rPr>
              <a:t>h</a:t>
            </a:r>
            <a:r>
              <a:rPr lang="en-GB" dirty="0"/>
              <a:t> values similar to those attained before venting are achieved after a smaller dose. </a:t>
            </a:r>
          </a:p>
          <a:p>
            <a:endParaRPr lang="en-US" dirty="0"/>
          </a:p>
        </p:txBody>
      </p:sp>
    </p:spTree>
    <p:extLst>
      <p:ext uri="{BB962C8B-B14F-4D97-AF65-F5344CB8AC3E}">
        <p14:creationId xmlns:p14="http://schemas.microsoft.com/office/powerpoint/2010/main" val="23099221"/>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87395" name="Text Box 3"/>
              <p:cNvSpPr txBox="1">
                <a:spLocks noChangeArrowheads="1"/>
              </p:cNvSpPr>
              <p:nvPr/>
            </p:nvSpPr>
            <p:spPr bwMode="auto">
              <a:xfrm>
                <a:off x="274276" y="4061460"/>
                <a:ext cx="8651631" cy="2031325"/>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marL="347663" indent="-173038">
                  <a:defRPr sz="2400">
                    <a:solidFill>
                      <a:schemeClr val="tx1"/>
                    </a:solidFill>
                    <a:latin typeface="Times" pitchFamily="18" charset="0"/>
                  </a:defRPr>
                </a:lvl1pPr>
                <a:lvl2pPr marL="461963">
                  <a:defRPr sz="2400">
                    <a:solidFill>
                      <a:schemeClr val="tx1"/>
                    </a:solidFill>
                    <a:latin typeface="Times" pitchFamily="18" charset="0"/>
                  </a:defRPr>
                </a:lvl2pPr>
                <a:lvl3pPr>
                  <a:defRPr sz="2400">
                    <a:solidFill>
                      <a:schemeClr val="tx1"/>
                    </a:solidFill>
                    <a:latin typeface="Times" pitchFamily="18" charset="0"/>
                  </a:defRPr>
                </a:lvl3pPr>
                <a:lvl4pPr>
                  <a:defRPr sz="2400">
                    <a:solidFill>
                      <a:schemeClr val="tx1"/>
                    </a:solidFill>
                    <a:latin typeface="Times" pitchFamily="18" charset="0"/>
                  </a:defRPr>
                </a:lvl4pPr>
                <a:lvl5pPr>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marL="7938" indent="-7938"/>
                <a:r>
                  <a:rPr lang="en-GB" sz="1800" dirty="0">
                    <a:latin typeface="+mn-lt"/>
                  </a:rPr>
                  <a:t>For </a:t>
                </a:r>
                <a:r>
                  <a:rPr lang="en-GB" sz="1800" b="1" dirty="0">
                    <a:latin typeface="+mn-lt"/>
                  </a:rPr>
                  <a:t>H</a:t>
                </a:r>
                <a:r>
                  <a:rPr lang="en-GB" sz="1800" b="1" baseline="-25000" dirty="0">
                    <a:latin typeface="+mn-lt"/>
                  </a:rPr>
                  <a:t>2</a:t>
                </a:r>
                <a:r>
                  <a:rPr lang="en-GB" sz="1800" dirty="0">
                    <a:latin typeface="+mn-lt"/>
                  </a:rPr>
                  <a:t> the fraction of energy transferred to the molecules is about </a:t>
                </a:r>
                <a14:m>
                  <m:oMath xmlns:m="http://schemas.openxmlformats.org/officeDocument/2006/math">
                    <m:f>
                      <m:fPr>
                        <m:type m:val="lin"/>
                        <m:ctrlPr>
                          <a:rPr lang="en-GB" sz="1800" b="1" i="1">
                            <a:latin typeface="Cambria Math"/>
                          </a:rPr>
                        </m:ctrlPr>
                      </m:fPr>
                      <m:num>
                        <m:r>
                          <a:rPr lang="en-GB" sz="1800" b="1" i="1">
                            <a:latin typeface="Cambria Math"/>
                          </a:rPr>
                          <m:t>𝟐</m:t>
                        </m:r>
                      </m:num>
                      <m:den>
                        <m:r>
                          <a:rPr lang="en-GB" sz="1800" b="1" i="1">
                            <a:latin typeface="Cambria Math"/>
                          </a:rPr>
                          <m:t>𝟏𝟖𝟒𝟎</m:t>
                        </m:r>
                      </m:den>
                    </m:f>
                  </m:oMath>
                </a14:m>
                <a:r>
                  <a:rPr lang="en-GB" sz="1800" dirty="0">
                    <a:latin typeface="+mn-lt"/>
                  </a:rPr>
                  <a:t>. For typical electron energy of about 300 </a:t>
                </a:r>
                <a:r>
                  <a:rPr lang="en-GB" sz="1800" dirty="0" err="1">
                    <a:latin typeface="+mn-lt"/>
                  </a:rPr>
                  <a:t>eV</a:t>
                </a:r>
                <a:r>
                  <a:rPr lang="en-GB" sz="1800" dirty="0">
                    <a:latin typeface="+mn-lt"/>
                  </a:rPr>
                  <a:t>, </a:t>
                </a:r>
                <a:r>
                  <a:rPr lang="en-GB" sz="1800" dirty="0">
                    <a:latin typeface="Symbol" pitchFamily="18" charset="2"/>
                  </a:rPr>
                  <a:t>D</a:t>
                </a:r>
                <a:r>
                  <a:rPr lang="en-GB" sz="1800" dirty="0">
                    <a:latin typeface="+mn-lt"/>
                  </a:rPr>
                  <a:t>E is of the order of 0.1 </a:t>
                </a:r>
                <a:r>
                  <a:rPr lang="en-GB" sz="1800" dirty="0" err="1">
                    <a:latin typeface="+mn-lt"/>
                  </a:rPr>
                  <a:t>eV</a:t>
                </a:r>
                <a:r>
                  <a:rPr lang="en-GB" sz="1800" dirty="0">
                    <a:latin typeface="+mn-lt"/>
                  </a:rPr>
                  <a:t>. </a:t>
                </a:r>
                <a:endParaRPr lang="en-GB" sz="1800" dirty="0" smtClean="0">
                  <a:latin typeface="+mn-lt"/>
                </a:endParaRPr>
              </a:p>
              <a:p>
                <a:pPr marL="7938" indent="-7938"/>
                <a:endParaRPr lang="en-GB" sz="1800" dirty="0">
                  <a:latin typeface="+mn-lt"/>
                </a:endParaRPr>
              </a:p>
              <a:p>
                <a:pPr marL="7938" indent="-7938"/>
                <a:r>
                  <a:rPr lang="en-GB" sz="1800" dirty="0" smtClean="0">
                    <a:latin typeface="+mn-lt"/>
                  </a:rPr>
                  <a:t>These </a:t>
                </a:r>
                <a:r>
                  <a:rPr lang="en-GB" sz="1800" dirty="0">
                    <a:latin typeface="+mn-lt"/>
                  </a:rPr>
                  <a:t>values are much lower than the measured energies of desorbed molecules, typically in the </a:t>
                </a:r>
                <a:r>
                  <a:rPr lang="en-GB" sz="1800" b="1" dirty="0">
                    <a:latin typeface="+mn-lt"/>
                  </a:rPr>
                  <a:t>2-10 </a:t>
                </a:r>
                <a:r>
                  <a:rPr lang="en-GB" sz="1800" b="1" dirty="0" err="1">
                    <a:latin typeface="+mn-lt"/>
                  </a:rPr>
                  <a:t>eV</a:t>
                </a:r>
                <a:r>
                  <a:rPr lang="en-GB" sz="1800" b="1" dirty="0">
                    <a:latin typeface="+mn-lt"/>
                  </a:rPr>
                  <a:t> range</a:t>
                </a:r>
                <a:r>
                  <a:rPr lang="en-GB" sz="1800" dirty="0">
                    <a:latin typeface="+mn-lt"/>
                  </a:rPr>
                  <a:t>. Therefore, </a:t>
                </a:r>
                <a:r>
                  <a:rPr lang="en-GB" sz="1800" b="1" dirty="0">
                    <a:latin typeface="+mn-lt"/>
                  </a:rPr>
                  <a:t>the direct momentum transfer is not the dominant process in ESD</a:t>
                </a:r>
                <a:r>
                  <a:rPr lang="en-GB" sz="1800" dirty="0">
                    <a:latin typeface="+mn-lt"/>
                  </a:rPr>
                  <a:t>. Electronic energy transfers are then considered. </a:t>
                </a:r>
              </a:p>
              <a:p>
                <a:endParaRPr lang="en-US" sz="1800" dirty="0">
                  <a:solidFill>
                    <a:schemeClr val="tx2"/>
                  </a:solidFill>
                  <a:latin typeface="+mn-lt"/>
                </a:endParaRPr>
              </a:p>
            </p:txBody>
          </p:sp>
        </mc:Choice>
        <mc:Fallback xmlns="">
          <p:sp>
            <p:nvSpPr>
              <p:cNvPr id="187395" name="Text Box 3"/>
              <p:cNvSpPr txBox="1">
                <a:spLocks noRot="1" noChangeAspect="1" noMove="1" noResize="1" noEditPoints="1" noAdjustHandles="1" noChangeArrowheads="1" noChangeShapeType="1" noTextEdit="1"/>
              </p:cNvSpPr>
              <p:nvPr/>
            </p:nvSpPr>
            <p:spPr bwMode="auto">
              <a:xfrm>
                <a:off x="274276" y="4061460"/>
                <a:ext cx="8651631" cy="2031325"/>
              </a:xfrm>
              <a:prstGeom prst="rect">
                <a:avLst/>
              </a:prstGeom>
              <a:blipFill rotWithShape="1">
                <a:blip r:embed="rId4"/>
                <a:stretch>
                  <a:fillRect l="-634" t="-2102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8" name="Rectangle 7"/>
          <p:cNvSpPr/>
          <p:nvPr/>
        </p:nvSpPr>
        <p:spPr>
          <a:xfrm>
            <a:off x="1422780" y="105966"/>
            <a:ext cx="6354625" cy="461665"/>
          </a:xfrm>
          <a:prstGeom prst="rect">
            <a:avLst/>
          </a:prstGeom>
        </p:spPr>
        <p:txBody>
          <a:bodyPr wrap="none">
            <a:spAutoFit/>
          </a:bodyPr>
          <a:lstStyle/>
          <a:p>
            <a:pPr algn="ctr"/>
            <a:r>
              <a:rPr lang="en-US" sz="2400" b="1" dirty="0" smtClean="0"/>
              <a:t>Gas sources: electron induced </a:t>
            </a:r>
            <a:r>
              <a:rPr lang="en-US" sz="2400" b="1" dirty="0"/>
              <a:t>desorption</a:t>
            </a:r>
          </a:p>
        </p:txBody>
      </p:sp>
      <p:sp>
        <p:nvSpPr>
          <p:cNvPr id="10" name="Date Placeholder 1"/>
          <p:cNvSpPr>
            <a:spLocks noGrp="1"/>
          </p:cNvSpPr>
          <p:nvPr>
            <p:ph type="dt" sz="half" idx="2"/>
          </p:nvPr>
        </p:nvSpPr>
        <p:spPr>
          <a:xfrm>
            <a:off x="2969335" y="6362377"/>
            <a:ext cx="2133600" cy="365125"/>
          </a:xfrm>
        </p:spPr>
        <p:txBody>
          <a:bodyPr>
            <a:normAutofit/>
          </a:bodyPr>
          <a:lstStyle/>
          <a:p>
            <a:r>
              <a:rPr lang="en-US" sz="900" smtClean="0">
                <a:solidFill>
                  <a:schemeClr val="accent2"/>
                </a:solidFill>
              </a:rPr>
              <a:t>February 13-14, 2013</a:t>
            </a:r>
            <a:endParaRPr lang="en-US" sz="900" dirty="0">
              <a:solidFill>
                <a:schemeClr val="accent2"/>
              </a:solidFill>
            </a:endParaRPr>
          </a:p>
        </p:txBody>
      </p:sp>
      <p:sp>
        <p:nvSpPr>
          <p:cNvPr id="11" name="Footer Placeholder 2"/>
          <p:cNvSpPr>
            <a:spLocks noGrp="1"/>
          </p:cNvSpPr>
          <p:nvPr>
            <p:ph type="ftr" sz="quarter" idx="3"/>
          </p:nvPr>
        </p:nvSpPr>
        <p:spPr>
          <a:xfrm>
            <a:off x="5182756" y="6356350"/>
            <a:ext cx="2895600" cy="365125"/>
          </a:xfrm>
        </p:spPr>
        <p:txBody>
          <a:bodyPr>
            <a:normAutofit lnSpcReduction="10000"/>
          </a:bodyPr>
          <a:lstStyle/>
          <a:p>
            <a:r>
              <a:rPr lang="en-GB" sz="900" smtClean="0">
                <a:solidFill>
                  <a:schemeClr val="accent2"/>
                </a:solidFill>
              </a:rPr>
              <a:t>JUAS 2013 -- Vacuum Technology –   Paolo Chiggiato &amp; Roberto Kersevan</a:t>
            </a:r>
            <a:endParaRPr lang="en-US" sz="900" dirty="0">
              <a:solidFill>
                <a:schemeClr val="accent2"/>
              </a:solidFill>
            </a:endParaRPr>
          </a:p>
        </p:txBody>
      </p:sp>
      <p:sp>
        <p:nvSpPr>
          <p:cNvPr id="12" name="Slide Number Placeholder 3"/>
          <p:cNvSpPr>
            <a:spLocks noGrp="1"/>
          </p:cNvSpPr>
          <p:nvPr>
            <p:ph type="sldNum" sz="quarter" idx="4294967295"/>
          </p:nvPr>
        </p:nvSpPr>
        <p:spPr>
          <a:xfrm>
            <a:off x="8185376" y="6356350"/>
            <a:ext cx="501424" cy="365125"/>
          </a:xfrm>
          <a:prstGeom prst="rect">
            <a:avLst/>
          </a:prstGeom>
        </p:spPr>
        <p:txBody>
          <a:bodyPr/>
          <a:lstStyle/>
          <a:p>
            <a:fld id="{17918391-D411-FE40-AAD7-861AE5233E0E}" type="slidenum">
              <a:rPr lang="en-US" sz="900" smtClean="0">
                <a:solidFill>
                  <a:schemeClr val="accent2"/>
                </a:solidFill>
              </a:rPr>
              <a:pPr/>
              <a:t>104</a:t>
            </a:fld>
            <a:endParaRPr lang="en-US" sz="900" dirty="0">
              <a:solidFill>
                <a:schemeClr val="accent2"/>
              </a:solidFill>
            </a:endParaRPr>
          </a:p>
        </p:txBody>
      </p:sp>
      <p:sp>
        <p:nvSpPr>
          <p:cNvPr id="5" name="TextBox 4"/>
          <p:cNvSpPr txBox="1"/>
          <p:nvPr/>
        </p:nvSpPr>
        <p:spPr>
          <a:xfrm>
            <a:off x="274276" y="754380"/>
            <a:ext cx="8651631" cy="1754326"/>
          </a:xfrm>
          <a:prstGeom prst="rect">
            <a:avLst/>
          </a:prstGeom>
          <a:noFill/>
        </p:spPr>
        <p:txBody>
          <a:bodyPr wrap="square" rtlCol="0">
            <a:spAutoFit/>
          </a:bodyPr>
          <a:lstStyle/>
          <a:p>
            <a:pPr algn="just"/>
            <a:r>
              <a:rPr lang="en-GB" dirty="0"/>
              <a:t>The ESD process can be considered as an </a:t>
            </a:r>
            <a:r>
              <a:rPr lang="en-GB" b="1" dirty="0"/>
              <a:t>isolated interaction between an electron and an </a:t>
            </a:r>
            <a:r>
              <a:rPr lang="en-GB" b="1" dirty="0" err="1"/>
              <a:t>adsorbate</a:t>
            </a:r>
            <a:r>
              <a:rPr lang="en-GB" dirty="0"/>
              <a:t>. </a:t>
            </a:r>
            <a:endParaRPr lang="en-GB" dirty="0" smtClean="0"/>
          </a:p>
          <a:p>
            <a:pPr algn="just"/>
            <a:endParaRPr lang="en-GB" dirty="0"/>
          </a:p>
          <a:p>
            <a:pPr algn="just"/>
            <a:r>
              <a:rPr lang="en-GB" dirty="0" smtClean="0"/>
              <a:t>The </a:t>
            </a:r>
            <a:r>
              <a:rPr lang="en-GB" dirty="0"/>
              <a:t>maximum energy </a:t>
            </a:r>
            <a:r>
              <a:rPr lang="en-GB" dirty="0">
                <a:latin typeface="Symbol" pitchFamily="18" charset="2"/>
              </a:rPr>
              <a:t>D</a:t>
            </a:r>
            <a:r>
              <a:rPr lang="en-GB" dirty="0"/>
              <a:t>E transferred during the collision between a low energy electron of mass m</a:t>
            </a:r>
            <a:r>
              <a:rPr lang="en-GB" baseline="-25000" dirty="0"/>
              <a:t>e</a:t>
            </a:r>
            <a:r>
              <a:rPr lang="en-GB" dirty="0"/>
              <a:t> </a:t>
            </a:r>
            <a:r>
              <a:rPr lang="en-GB" dirty="0" smtClean="0"/>
              <a:t>and </a:t>
            </a:r>
            <a:r>
              <a:rPr lang="en-GB" dirty="0"/>
              <a:t>a molecule of mass M is calculated by classical kinematics. For hard-sphere scattering and m</a:t>
            </a:r>
            <a:r>
              <a:rPr lang="en-GB" baseline="-25000" dirty="0"/>
              <a:t>e</a:t>
            </a:r>
            <a:r>
              <a:rPr lang="en-GB" dirty="0"/>
              <a:t>&lt;&lt;M, one can estimate </a:t>
            </a:r>
            <a:r>
              <a:rPr lang="en-GB" dirty="0" smtClean="0"/>
              <a:t>that: </a:t>
            </a:r>
            <a:endParaRPr lang="en-US" dirty="0"/>
          </a:p>
        </p:txBody>
      </p:sp>
      <p:sp>
        <p:nvSpPr>
          <p:cNvPr id="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3812467482"/>
              </p:ext>
            </p:extLst>
          </p:nvPr>
        </p:nvGraphicFramePr>
        <p:xfrm>
          <a:off x="3303270" y="2617470"/>
          <a:ext cx="1522476" cy="925830"/>
        </p:xfrm>
        <a:graphic>
          <a:graphicData uri="http://schemas.openxmlformats.org/presentationml/2006/ole">
            <mc:AlternateContent xmlns:mc="http://schemas.openxmlformats.org/markup-compatibility/2006">
              <mc:Choice xmlns:v="urn:schemas-microsoft-com:vml" Requires="v">
                <p:oleObj spid="_x0000_s48181" name="Equation" r:id="rId5" imgW="698197" imgH="431613" progId="Equation.3">
                  <p:embed/>
                </p:oleObj>
              </mc:Choice>
              <mc:Fallback>
                <p:oleObj name="Equation" r:id="rId5" imgW="698197" imgH="431613" progId="Equation.3">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03270" y="2617470"/>
                        <a:ext cx="1522476" cy="925830"/>
                      </a:xfrm>
                      <a:prstGeom prst="rect">
                        <a:avLst/>
                      </a:prstGeom>
                      <a:noFill/>
                    </p:spPr>
                  </p:pic>
                </p:oleObj>
              </mc:Fallback>
            </mc:AlternateContent>
          </a:graphicData>
        </a:graphic>
      </p:graphicFrame>
    </p:spTree>
    <p:extLst>
      <p:ext uri="{BB962C8B-B14F-4D97-AF65-F5344CB8AC3E}">
        <p14:creationId xmlns:p14="http://schemas.microsoft.com/office/powerpoint/2010/main" val="533055236"/>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p:nvPr/>
        </p:nvPicPr>
        <p:blipFill rotWithShape="1">
          <a:blip r:embed="rId3" cstate="email">
            <a:extLst>
              <a:ext uri="{28A0092B-C50C-407E-A947-70E740481C1C}">
                <a14:useLocalDpi xmlns:a14="http://schemas.microsoft.com/office/drawing/2010/main" val="0"/>
              </a:ext>
            </a:extLst>
          </a:blip>
          <a:srcRect b="7927"/>
          <a:stretch/>
        </p:blipFill>
        <p:spPr bwMode="auto">
          <a:xfrm>
            <a:off x="1253922" y="2314213"/>
            <a:ext cx="6300787" cy="2356168"/>
          </a:xfrm>
          <a:prstGeom prst="rect">
            <a:avLst/>
          </a:prstGeom>
          <a:noFill/>
          <a:ln>
            <a:noFill/>
          </a:ln>
          <a:extLst>
            <a:ext uri="{53640926-AAD7-44D8-BBD7-CCE9431645EC}">
              <a14:shadowObscured xmlns:a14="http://schemas.microsoft.com/office/drawing/2010/main"/>
            </a:ext>
          </a:extLst>
        </p:spPr>
      </p:pic>
      <p:sp>
        <p:nvSpPr>
          <p:cNvPr id="182276" name="Text Box 4"/>
          <p:cNvSpPr txBox="1">
            <a:spLocks noChangeArrowheads="1"/>
          </p:cNvSpPr>
          <p:nvPr/>
        </p:nvSpPr>
        <p:spPr bwMode="auto">
          <a:xfrm>
            <a:off x="252045" y="223267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fr-FR">
              <a:latin typeface="Verdana" pitchFamily="34" charset="0"/>
            </a:endParaRPr>
          </a:p>
        </p:txBody>
      </p:sp>
      <p:sp>
        <p:nvSpPr>
          <p:cNvPr id="182280" name="Rectangle 8"/>
          <p:cNvSpPr>
            <a:spLocks noChangeArrowheads="1"/>
          </p:cNvSpPr>
          <p:nvPr/>
        </p:nvSpPr>
        <p:spPr bwMode="auto">
          <a:xfrm>
            <a:off x="121040" y="612309"/>
            <a:ext cx="885825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r>
              <a:rPr lang="en-US" dirty="0"/>
              <a:t>One of the earliest and general models to explain ESD from surfaces  was introduced independently by </a:t>
            </a:r>
            <a:r>
              <a:rPr lang="en-US" dirty="0" err="1">
                <a:solidFill>
                  <a:srgbClr val="FF0000"/>
                </a:solidFill>
              </a:rPr>
              <a:t>Menzel</a:t>
            </a:r>
            <a:r>
              <a:rPr lang="en-US" dirty="0">
                <a:solidFill>
                  <a:srgbClr val="FF0000"/>
                </a:solidFill>
              </a:rPr>
              <a:t>, Gomer, and </a:t>
            </a:r>
            <a:r>
              <a:rPr lang="en-US" dirty="0" smtClean="0">
                <a:solidFill>
                  <a:srgbClr val="FF0000"/>
                </a:solidFill>
              </a:rPr>
              <a:t>Redhead (MGR)</a:t>
            </a:r>
            <a:r>
              <a:rPr lang="en-US" dirty="0" smtClean="0"/>
              <a:t> </a:t>
            </a:r>
            <a:r>
              <a:rPr lang="en-US" dirty="0"/>
              <a:t>in </a:t>
            </a:r>
            <a:r>
              <a:rPr lang="en-US" dirty="0" smtClean="0"/>
              <a:t>1964.</a:t>
            </a:r>
          </a:p>
          <a:p>
            <a:endParaRPr lang="en-US" dirty="0" smtClean="0"/>
          </a:p>
          <a:p>
            <a:r>
              <a:rPr lang="en-GB" dirty="0"/>
              <a:t>The interaction with the incident electron provokes an adiabatic transition (Franck-Condon principle) to exited states of different nature: </a:t>
            </a:r>
          </a:p>
          <a:p>
            <a:r>
              <a:rPr lang="en-US" dirty="0" smtClean="0"/>
              <a:t> </a:t>
            </a:r>
            <a:endParaRPr lang="en-US" dirty="0"/>
          </a:p>
        </p:txBody>
      </p:sp>
      <p:sp>
        <p:nvSpPr>
          <p:cNvPr id="13" name="Rectangle 12"/>
          <p:cNvSpPr/>
          <p:nvPr/>
        </p:nvSpPr>
        <p:spPr>
          <a:xfrm>
            <a:off x="1422780" y="105966"/>
            <a:ext cx="6354625" cy="461665"/>
          </a:xfrm>
          <a:prstGeom prst="rect">
            <a:avLst/>
          </a:prstGeom>
        </p:spPr>
        <p:txBody>
          <a:bodyPr wrap="none">
            <a:spAutoFit/>
          </a:bodyPr>
          <a:lstStyle/>
          <a:p>
            <a:pPr algn="ctr"/>
            <a:r>
              <a:rPr lang="en-US" sz="2400" b="1" dirty="0" smtClean="0"/>
              <a:t>Gas sources: electron induced </a:t>
            </a:r>
            <a:r>
              <a:rPr lang="en-US" sz="2400" b="1" dirty="0"/>
              <a:t>desorption</a:t>
            </a:r>
          </a:p>
        </p:txBody>
      </p:sp>
      <p:sp>
        <p:nvSpPr>
          <p:cNvPr id="15" name="Date Placeholder 1"/>
          <p:cNvSpPr>
            <a:spLocks noGrp="1"/>
          </p:cNvSpPr>
          <p:nvPr>
            <p:ph type="dt" sz="half" idx="2"/>
          </p:nvPr>
        </p:nvSpPr>
        <p:spPr>
          <a:xfrm>
            <a:off x="2969335" y="6362377"/>
            <a:ext cx="2133600" cy="365125"/>
          </a:xfrm>
        </p:spPr>
        <p:txBody>
          <a:bodyPr>
            <a:normAutofit/>
          </a:bodyPr>
          <a:lstStyle/>
          <a:p>
            <a:r>
              <a:rPr lang="en-US" sz="900" smtClean="0">
                <a:solidFill>
                  <a:schemeClr val="accent2"/>
                </a:solidFill>
              </a:rPr>
              <a:t>February 13-14, 2013</a:t>
            </a:r>
            <a:endParaRPr lang="en-US" sz="900" dirty="0">
              <a:solidFill>
                <a:schemeClr val="accent2"/>
              </a:solidFill>
            </a:endParaRPr>
          </a:p>
        </p:txBody>
      </p:sp>
      <p:sp>
        <p:nvSpPr>
          <p:cNvPr id="16" name="Footer Placeholder 2"/>
          <p:cNvSpPr>
            <a:spLocks noGrp="1"/>
          </p:cNvSpPr>
          <p:nvPr>
            <p:ph type="ftr" sz="quarter" idx="3"/>
          </p:nvPr>
        </p:nvSpPr>
        <p:spPr>
          <a:xfrm>
            <a:off x="5182756" y="6356350"/>
            <a:ext cx="2895600" cy="365125"/>
          </a:xfrm>
        </p:spPr>
        <p:txBody>
          <a:bodyPr>
            <a:normAutofit lnSpcReduction="10000"/>
          </a:bodyPr>
          <a:lstStyle/>
          <a:p>
            <a:r>
              <a:rPr lang="en-GB" sz="900" smtClean="0">
                <a:solidFill>
                  <a:schemeClr val="accent2"/>
                </a:solidFill>
              </a:rPr>
              <a:t>JUAS 2013 -- Vacuum Technology –   Paolo Chiggiato &amp; Roberto Kersevan</a:t>
            </a:r>
            <a:endParaRPr lang="en-US" sz="900" dirty="0">
              <a:solidFill>
                <a:schemeClr val="accent2"/>
              </a:solidFill>
            </a:endParaRPr>
          </a:p>
        </p:txBody>
      </p:sp>
      <p:sp>
        <p:nvSpPr>
          <p:cNvPr id="17" name="Slide Number Placeholder 3"/>
          <p:cNvSpPr>
            <a:spLocks noGrp="1"/>
          </p:cNvSpPr>
          <p:nvPr>
            <p:ph type="sldNum" sz="quarter" idx="4294967295"/>
          </p:nvPr>
        </p:nvSpPr>
        <p:spPr>
          <a:xfrm>
            <a:off x="8185376" y="6356350"/>
            <a:ext cx="501424" cy="365125"/>
          </a:xfrm>
          <a:prstGeom prst="rect">
            <a:avLst/>
          </a:prstGeom>
        </p:spPr>
        <p:txBody>
          <a:bodyPr/>
          <a:lstStyle/>
          <a:p>
            <a:fld id="{17918391-D411-FE40-AAD7-861AE5233E0E}" type="slidenum">
              <a:rPr lang="en-US" sz="900" smtClean="0">
                <a:solidFill>
                  <a:schemeClr val="accent2"/>
                </a:solidFill>
              </a:rPr>
              <a:pPr/>
              <a:t>105</a:t>
            </a:fld>
            <a:endParaRPr lang="en-US" sz="900" dirty="0">
              <a:solidFill>
                <a:schemeClr val="accent2"/>
              </a:solidFill>
            </a:endParaRPr>
          </a:p>
        </p:txBody>
      </p:sp>
      <p:sp>
        <p:nvSpPr>
          <p:cNvPr id="5" name="TextBox 4"/>
          <p:cNvSpPr txBox="1"/>
          <p:nvPr/>
        </p:nvSpPr>
        <p:spPr>
          <a:xfrm>
            <a:off x="196360" y="4783177"/>
            <a:ext cx="8707609" cy="1200329"/>
          </a:xfrm>
          <a:prstGeom prst="rect">
            <a:avLst/>
          </a:prstGeom>
          <a:noFill/>
        </p:spPr>
        <p:txBody>
          <a:bodyPr wrap="square" rtlCol="0">
            <a:spAutoFit/>
          </a:bodyPr>
          <a:lstStyle/>
          <a:p>
            <a:r>
              <a:rPr lang="en-GB" dirty="0" smtClean="0"/>
              <a:t>The </a:t>
            </a:r>
            <a:r>
              <a:rPr lang="en-GB" dirty="0"/>
              <a:t>adiabatic transition implies a change of electronic energy in about </a:t>
            </a:r>
            <a:r>
              <a:rPr lang="en-GB" b="1" dirty="0"/>
              <a:t>10</a:t>
            </a:r>
            <a:r>
              <a:rPr lang="en-GB" b="1" baseline="30000" dirty="0"/>
              <a:t>-16</a:t>
            </a:r>
            <a:r>
              <a:rPr lang="en-GB" b="1" dirty="0"/>
              <a:t> s </a:t>
            </a:r>
            <a:r>
              <a:rPr lang="en-GB" dirty="0"/>
              <a:t>with a frozen distance z between nuclei. The transition is vertical in potential energy vs. distance diagram.</a:t>
            </a:r>
          </a:p>
          <a:p>
            <a:endParaRPr lang="en-US" dirty="0"/>
          </a:p>
        </p:txBody>
      </p:sp>
      <p:sp>
        <p:nvSpPr>
          <p:cNvPr id="6" name="TextBox 5"/>
          <p:cNvSpPr txBox="1"/>
          <p:nvPr/>
        </p:nvSpPr>
        <p:spPr>
          <a:xfrm>
            <a:off x="1610164" y="2417342"/>
            <a:ext cx="1505540" cy="369332"/>
          </a:xfrm>
          <a:prstGeom prst="rect">
            <a:avLst/>
          </a:prstGeom>
          <a:noFill/>
        </p:spPr>
        <p:txBody>
          <a:bodyPr wrap="none" rtlCol="0">
            <a:spAutoFit/>
          </a:bodyPr>
          <a:lstStyle/>
          <a:p>
            <a:r>
              <a:rPr lang="en-GB" b="1" dirty="0" err="1"/>
              <a:t>antibonding</a:t>
            </a:r>
            <a:endParaRPr lang="en-US" dirty="0"/>
          </a:p>
        </p:txBody>
      </p:sp>
      <p:sp>
        <p:nvSpPr>
          <p:cNvPr id="21" name="TextBox 20"/>
          <p:cNvSpPr txBox="1"/>
          <p:nvPr/>
        </p:nvSpPr>
        <p:spPr>
          <a:xfrm>
            <a:off x="3431344" y="2385076"/>
            <a:ext cx="1390124" cy="369332"/>
          </a:xfrm>
          <a:prstGeom prst="rect">
            <a:avLst/>
          </a:prstGeom>
          <a:noFill/>
        </p:spPr>
        <p:txBody>
          <a:bodyPr wrap="none" rtlCol="0">
            <a:spAutoFit/>
          </a:bodyPr>
          <a:lstStyle/>
          <a:p>
            <a:r>
              <a:rPr lang="en-GB" b="1" dirty="0" smtClean="0"/>
              <a:t>metastable</a:t>
            </a:r>
            <a:endParaRPr lang="en-US" dirty="0"/>
          </a:p>
        </p:txBody>
      </p:sp>
      <p:sp>
        <p:nvSpPr>
          <p:cNvPr id="22" name="TextBox 21"/>
          <p:cNvSpPr txBox="1"/>
          <p:nvPr/>
        </p:nvSpPr>
        <p:spPr>
          <a:xfrm>
            <a:off x="5238440" y="2385076"/>
            <a:ext cx="1326004" cy="369332"/>
          </a:xfrm>
          <a:prstGeom prst="rect">
            <a:avLst/>
          </a:prstGeom>
          <a:noFill/>
        </p:spPr>
        <p:txBody>
          <a:bodyPr wrap="none" rtlCol="0">
            <a:spAutoFit/>
          </a:bodyPr>
          <a:lstStyle/>
          <a:p>
            <a:r>
              <a:rPr lang="en-GB" b="1" dirty="0" smtClean="0"/>
              <a:t>ionic state</a:t>
            </a:r>
            <a:endParaRPr lang="en-US" dirty="0"/>
          </a:p>
        </p:txBody>
      </p:sp>
    </p:spTree>
    <p:extLst>
      <p:ext uri="{BB962C8B-B14F-4D97-AF65-F5344CB8AC3E}">
        <p14:creationId xmlns:p14="http://schemas.microsoft.com/office/powerpoint/2010/main" val="772151725"/>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106</a:t>
            </a:fld>
            <a:endParaRPr lang="en-US" dirty="0"/>
          </a:p>
        </p:txBody>
      </p:sp>
      <p:pic>
        <p:nvPicPr>
          <p:cNvPr id="5" name="Picture 4"/>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957654" y="1460182"/>
            <a:ext cx="2517065" cy="2048828"/>
          </a:xfrm>
          <a:prstGeom prst="rect">
            <a:avLst/>
          </a:prstGeom>
          <a:noFill/>
          <a:ln>
            <a:noFill/>
          </a:ln>
        </p:spPr>
      </p:pic>
      <p:sp>
        <p:nvSpPr>
          <p:cNvPr id="6" name="TextBox 5"/>
          <p:cNvSpPr txBox="1"/>
          <p:nvPr/>
        </p:nvSpPr>
        <p:spPr>
          <a:xfrm>
            <a:off x="259911" y="4011930"/>
            <a:ext cx="8641080" cy="1477328"/>
          </a:xfrm>
          <a:prstGeom prst="rect">
            <a:avLst/>
          </a:prstGeom>
          <a:noFill/>
        </p:spPr>
        <p:txBody>
          <a:bodyPr wrap="square" rtlCol="0">
            <a:spAutoFit/>
          </a:bodyPr>
          <a:lstStyle/>
          <a:p>
            <a:pPr algn="just"/>
            <a:r>
              <a:rPr lang="en-GB" dirty="0"/>
              <a:t>After the excitation, </a:t>
            </a:r>
            <a:r>
              <a:rPr lang="en-GB" b="1" dirty="0"/>
              <a:t>nuclear motion may occur </a:t>
            </a:r>
            <a:r>
              <a:rPr lang="en-GB" dirty="0"/>
              <a:t>over a time scale of about 1</a:t>
            </a:r>
            <a:r>
              <a:rPr lang="en-GB" b="1" dirty="0"/>
              <a:t>0</a:t>
            </a:r>
            <a:r>
              <a:rPr lang="en-GB" b="1" baseline="30000" dirty="0"/>
              <a:t>-13</a:t>
            </a:r>
            <a:r>
              <a:rPr lang="en-GB" b="1" dirty="0"/>
              <a:t>-10</a:t>
            </a:r>
            <a:r>
              <a:rPr lang="en-GB" b="1" baseline="30000" dirty="0"/>
              <a:t>-14</a:t>
            </a:r>
            <a:r>
              <a:rPr lang="en-GB" b="1" dirty="0"/>
              <a:t> s</a:t>
            </a:r>
            <a:r>
              <a:rPr lang="en-GB" dirty="0"/>
              <a:t>: part of the </a:t>
            </a:r>
            <a:r>
              <a:rPr lang="en-GB" b="1" dirty="0"/>
              <a:t>potential energy is converted into kinetic energy</a:t>
            </a:r>
            <a:r>
              <a:rPr lang="en-GB" dirty="0"/>
              <a:t>. </a:t>
            </a:r>
            <a:endParaRPr lang="en-GB" dirty="0" smtClean="0"/>
          </a:p>
          <a:p>
            <a:pPr algn="just"/>
            <a:endParaRPr lang="en-GB" dirty="0"/>
          </a:p>
          <a:p>
            <a:pPr algn="just"/>
            <a:r>
              <a:rPr lang="en-GB" dirty="0" smtClean="0"/>
              <a:t>The </a:t>
            </a:r>
            <a:r>
              <a:rPr lang="en-GB" dirty="0"/>
              <a:t>crossing of potential curves is possible </a:t>
            </a:r>
            <a:r>
              <a:rPr lang="en-GB" dirty="0" smtClean="0"/>
              <a:t>resulting </a:t>
            </a:r>
            <a:r>
              <a:rPr lang="en-GB" dirty="0"/>
              <a:t>in different de-excitation pathways</a:t>
            </a:r>
            <a:r>
              <a:rPr lang="en-GB" dirty="0" smtClean="0"/>
              <a:t>.</a:t>
            </a:r>
          </a:p>
        </p:txBody>
      </p:sp>
      <p:pic>
        <p:nvPicPr>
          <p:cNvPr id="7" name="Picture 6"/>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717611" y="1460182"/>
            <a:ext cx="2840598" cy="2048828"/>
          </a:xfrm>
          <a:prstGeom prst="rect">
            <a:avLst/>
          </a:prstGeom>
          <a:noFill/>
          <a:ln>
            <a:noFill/>
          </a:ln>
        </p:spPr>
      </p:pic>
      <p:sp>
        <p:nvSpPr>
          <p:cNvPr id="8" name="Rectangle 7"/>
          <p:cNvSpPr/>
          <p:nvPr/>
        </p:nvSpPr>
        <p:spPr>
          <a:xfrm>
            <a:off x="1422780" y="105966"/>
            <a:ext cx="6354625" cy="461665"/>
          </a:xfrm>
          <a:prstGeom prst="rect">
            <a:avLst/>
          </a:prstGeom>
        </p:spPr>
        <p:txBody>
          <a:bodyPr wrap="none">
            <a:spAutoFit/>
          </a:bodyPr>
          <a:lstStyle/>
          <a:p>
            <a:pPr algn="ctr"/>
            <a:r>
              <a:rPr lang="en-US" sz="2400" b="1" dirty="0" smtClean="0"/>
              <a:t>Gas sources: electron induced </a:t>
            </a:r>
            <a:r>
              <a:rPr lang="en-US" sz="2400" b="1" dirty="0"/>
              <a:t>desorption</a:t>
            </a:r>
          </a:p>
        </p:txBody>
      </p:sp>
    </p:spTree>
    <p:extLst>
      <p:ext uri="{BB962C8B-B14F-4D97-AF65-F5344CB8AC3E}">
        <p14:creationId xmlns:p14="http://schemas.microsoft.com/office/powerpoint/2010/main" val="1111594446"/>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107</a:t>
            </a:fld>
            <a:endParaRPr lang="en-US" dirty="0"/>
          </a:p>
        </p:txBody>
      </p:sp>
      <p:sp>
        <p:nvSpPr>
          <p:cNvPr id="5" name="Rectangle 4"/>
          <p:cNvSpPr/>
          <p:nvPr/>
        </p:nvSpPr>
        <p:spPr>
          <a:xfrm>
            <a:off x="377190" y="1024950"/>
            <a:ext cx="8401050" cy="2031325"/>
          </a:xfrm>
          <a:prstGeom prst="rect">
            <a:avLst/>
          </a:prstGeom>
        </p:spPr>
        <p:txBody>
          <a:bodyPr wrap="square">
            <a:spAutoFit/>
          </a:bodyPr>
          <a:lstStyle/>
          <a:p>
            <a:pPr algn="just"/>
            <a:r>
              <a:rPr lang="en-GB" dirty="0"/>
              <a:t>Whenever the original state is reached during the downward transition (</a:t>
            </a:r>
            <a:r>
              <a:rPr lang="en-GB" dirty="0" err="1"/>
              <a:t>rebonding</a:t>
            </a:r>
            <a:r>
              <a:rPr lang="en-GB" dirty="0"/>
              <a:t>), </a:t>
            </a:r>
            <a:r>
              <a:rPr lang="en-GB" b="1" dirty="0"/>
              <a:t>the molecule can escape if it has acquired enough kinetic </a:t>
            </a:r>
            <a:r>
              <a:rPr lang="en-GB" dirty="0"/>
              <a:t>energy to overpass the potential binding energy at the position of transition. </a:t>
            </a:r>
            <a:endParaRPr lang="en-GB" dirty="0" smtClean="0"/>
          </a:p>
          <a:p>
            <a:pPr algn="just"/>
            <a:endParaRPr lang="en-GB" dirty="0"/>
          </a:p>
          <a:p>
            <a:pPr algn="just"/>
            <a:r>
              <a:rPr lang="en-GB" dirty="0" smtClean="0"/>
              <a:t>The </a:t>
            </a:r>
            <a:r>
              <a:rPr lang="en-GB" b="1" dirty="0"/>
              <a:t>desorption as a stable neutral </a:t>
            </a:r>
            <a:r>
              <a:rPr lang="en-GB" dirty="0"/>
              <a:t>is possible when the downward transition occurs at a distance from the surface </a:t>
            </a:r>
            <a:r>
              <a:rPr lang="en-GB" dirty="0" smtClean="0"/>
              <a:t>which </a:t>
            </a:r>
            <a:r>
              <a:rPr lang="en-GB" dirty="0"/>
              <a:t>is larger than </a:t>
            </a:r>
            <a:r>
              <a:rPr lang="en-GB" b="1" dirty="0"/>
              <a:t>a critical distance </a:t>
            </a:r>
            <a:r>
              <a:rPr lang="en-GB" b="1" dirty="0" err="1"/>
              <a:t>r</a:t>
            </a:r>
            <a:r>
              <a:rPr lang="en-GB" b="1" baseline="-25000" dirty="0" err="1"/>
              <a:t>c</a:t>
            </a:r>
            <a:r>
              <a:rPr lang="en-GB" b="1" dirty="0"/>
              <a:t> </a:t>
            </a:r>
            <a:r>
              <a:rPr lang="en-GB" dirty="0"/>
              <a:t>. </a:t>
            </a:r>
          </a:p>
          <a:p>
            <a:pPr algn="just"/>
            <a:endParaRPr lang="en-GB" dirty="0"/>
          </a:p>
        </p:txBody>
      </p:sp>
      <p:pic>
        <p:nvPicPr>
          <p:cNvPr id="6" name="Picture 5"/>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058046" y="3149600"/>
            <a:ext cx="3342754" cy="2405380"/>
          </a:xfrm>
          <a:prstGeom prst="rect">
            <a:avLst/>
          </a:prstGeom>
          <a:noFill/>
          <a:ln>
            <a:noFill/>
          </a:ln>
        </p:spPr>
      </p:pic>
      <p:sp>
        <p:nvSpPr>
          <p:cNvPr id="7" name="Rectangle 6"/>
          <p:cNvSpPr/>
          <p:nvPr/>
        </p:nvSpPr>
        <p:spPr>
          <a:xfrm>
            <a:off x="1422780" y="105966"/>
            <a:ext cx="6354625" cy="461665"/>
          </a:xfrm>
          <a:prstGeom prst="rect">
            <a:avLst/>
          </a:prstGeom>
        </p:spPr>
        <p:txBody>
          <a:bodyPr wrap="none">
            <a:spAutoFit/>
          </a:bodyPr>
          <a:lstStyle/>
          <a:p>
            <a:pPr algn="ctr"/>
            <a:r>
              <a:rPr lang="en-US" sz="2400" b="1" dirty="0" smtClean="0"/>
              <a:t>Gas sources: electron induced </a:t>
            </a:r>
            <a:r>
              <a:rPr lang="en-US" sz="2400" b="1" dirty="0"/>
              <a:t>desorption</a:t>
            </a:r>
          </a:p>
        </p:txBody>
      </p:sp>
    </p:spTree>
    <p:extLst>
      <p:ext uri="{BB962C8B-B14F-4D97-AF65-F5344CB8AC3E}">
        <p14:creationId xmlns:p14="http://schemas.microsoft.com/office/powerpoint/2010/main" val="2733187159"/>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44" name="AutoShape 8" descr="spacer"/>
          <p:cNvSpPr>
            <a:spLocks noChangeAspect="1" noChangeArrowheads="1"/>
          </p:cNvSpPr>
          <p:nvPr/>
        </p:nvSpPr>
        <p:spPr bwMode="auto">
          <a:xfrm>
            <a:off x="1271954" y="3430588"/>
            <a:ext cx="87923" cy="9525"/>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US"/>
          </a:p>
        </p:txBody>
      </p:sp>
      <p:sp>
        <p:nvSpPr>
          <p:cNvPr id="11" name="Rectangle 10"/>
          <p:cNvSpPr/>
          <p:nvPr/>
        </p:nvSpPr>
        <p:spPr>
          <a:xfrm>
            <a:off x="1501326" y="105966"/>
            <a:ext cx="6197530" cy="461665"/>
          </a:xfrm>
          <a:prstGeom prst="rect">
            <a:avLst/>
          </a:prstGeom>
        </p:spPr>
        <p:txBody>
          <a:bodyPr wrap="none">
            <a:spAutoFit/>
          </a:bodyPr>
          <a:lstStyle/>
          <a:p>
            <a:pPr algn="ctr"/>
            <a:r>
              <a:rPr lang="en-US" sz="2400" b="1" dirty="0" smtClean="0"/>
              <a:t>Gas sources: photon induced </a:t>
            </a:r>
            <a:r>
              <a:rPr lang="en-US" sz="2400" b="1" dirty="0"/>
              <a:t>desorption</a:t>
            </a:r>
          </a:p>
        </p:txBody>
      </p:sp>
      <p:sp>
        <p:nvSpPr>
          <p:cNvPr id="13" name="Date Placeholder 1"/>
          <p:cNvSpPr>
            <a:spLocks noGrp="1"/>
          </p:cNvSpPr>
          <p:nvPr>
            <p:ph type="dt" sz="half" idx="2"/>
          </p:nvPr>
        </p:nvSpPr>
        <p:spPr>
          <a:xfrm>
            <a:off x="2969335" y="6362377"/>
            <a:ext cx="2133600" cy="365125"/>
          </a:xfrm>
        </p:spPr>
        <p:txBody>
          <a:bodyPr>
            <a:normAutofit/>
          </a:bodyPr>
          <a:lstStyle/>
          <a:p>
            <a:r>
              <a:rPr lang="en-US" sz="900" smtClean="0">
                <a:solidFill>
                  <a:schemeClr val="accent2"/>
                </a:solidFill>
              </a:rPr>
              <a:t>February 13-14, 2013</a:t>
            </a:r>
            <a:endParaRPr lang="en-US" sz="900" dirty="0">
              <a:solidFill>
                <a:schemeClr val="accent2"/>
              </a:solidFill>
            </a:endParaRPr>
          </a:p>
        </p:txBody>
      </p:sp>
      <p:sp>
        <p:nvSpPr>
          <p:cNvPr id="14" name="Footer Placeholder 2"/>
          <p:cNvSpPr>
            <a:spLocks noGrp="1"/>
          </p:cNvSpPr>
          <p:nvPr>
            <p:ph type="ftr" sz="quarter" idx="3"/>
          </p:nvPr>
        </p:nvSpPr>
        <p:spPr>
          <a:xfrm>
            <a:off x="5182756" y="6356350"/>
            <a:ext cx="2895600" cy="365125"/>
          </a:xfrm>
        </p:spPr>
        <p:txBody>
          <a:bodyPr>
            <a:normAutofit lnSpcReduction="10000"/>
          </a:bodyPr>
          <a:lstStyle/>
          <a:p>
            <a:r>
              <a:rPr lang="en-GB" sz="900" smtClean="0">
                <a:solidFill>
                  <a:schemeClr val="accent2"/>
                </a:solidFill>
              </a:rPr>
              <a:t>JUAS 2013 -- Vacuum Technology –   Paolo Chiggiato &amp; Roberto Kersevan</a:t>
            </a:r>
            <a:endParaRPr lang="en-US" sz="900" dirty="0">
              <a:solidFill>
                <a:schemeClr val="accent2"/>
              </a:solidFill>
            </a:endParaRPr>
          </a:p>
        </p:txBody>
      </p:sp>
      <p:sp>
        <p:nvSpPr>
          <p:cNvPr id="15" name="Slide Number Placeholder 3"/>
          <p:cNvSpPr>
            <a:spLocks noGrp="1"/>
          </p:cNvSpPr>
          <p:nvPr>
            <p:ph type="sldNum" sz="quarter" idx="4294967295"/>
          </p:nvPr>
        </p:nvSpPr>
        <p:spPr>
          <a:xfrm>
            <a:off x="8185376" y="6356350"/>
            <a:ext cx="501424" cy="365125"/>
          </a:xfrm>
          <a:prstGeom prst="rect">
            <a:avLst/>
          </a:prstGeom>
        </p:spPr>
        <p:txBody>
          <a:bodyPr/>
          <a:lstStyle/>
          <a:p>
            <a:fld id="{17918391-D411-FE40-AAD7-861AE5233E0E}" type="slidenum">
              <a:rPr lang="en-US" sz="900" smtClean="0">
                <a:solidFill>
                  <a:schemeClr val="accent2"/>
                </a:solidFill>
              </a:rPr>
              <a:pPr/>
              <a:t>108</a:t>
            </a:fld>
            <a:endParaRPr lang="en-US" sz="900" dirty="0">
              <a:solidFill>
                <a:schemeClr val="accent2"/>
              </a:solidFill>
            </a:endParaRPr>
          </a:p>
        </p:txBody>
      </p:sp>
      <p:sp>
        <p:nvSpPr>
          <p:cNvPr id="5" name="TextBox 4"/>
          <p:cNvSpPr txBox="1"/>
          <p:nvPr/>
        </p:nvSpPr>
        <p:spPr>
          <a:xfrm>
            <a:off x="228600" y="788670"/>
            <a:ext cx="8709660" cy="5078313"/>
          </a:xfrm>
          <a:prstGeom prst="rect">
            <a:avLst/>
          </a:prstGeom>
          <a:noFill/>
        </p:spPr>
        <p:txBody>
          <a:bodyPr wrap="square" rtlCol="0">
            <a:spAutoFit/>
          </a:bodyPr>
          <a:lstStyle/>
          <a:p>
            <a:r>
              <a:rPr lang="en-GB" dirty="0"/>
              <a:t>Particle beams emit photons whenever they are accelerated, namely whenever their velocity vectors are changed. </a:t>
            </a:r>
            <a:endParaRPr lang="en-GB" dirty="0" smtClean="0"/>
          </a:p>
          <a:p>
            <a:endParaRPr lang="en-GB" dirty="0"/>
          </a:p>
          <a:p>
            <a:r>
              <a:rPr lang="en-GB" b="1" dirty="0" smtClean="0"/>
              <a:t>Synchrotron </a:t>
            </a:r>
            <a:r>
              <a:rPr lang="en-GB" b="1" dirty="0"/>
              <a:t>radiation </a:t>
            </a:r>
            <a:r>
              <a:rPr lang="en-GB" dirty="0"/>
              <a:t>(SR) is emitted when charged particles moving with relativistic speeds are forced to follow </a:t>
            </a:r>
            <a:r>
              <a:rPr lang="en-GB" b="1" dirty="0"/>
              <a:t>curved trajectories in magnetic fields</a:t>
            </a:r>
            <a:r>
              <a:rPr lang="en-GB" dirty="0" smtClean="0"/>
              <a:t>.</a:t>
            </a:r>
          </a:p>
          <a:p>
            <a:endParaRPr lang="en-GB" dirty="0"/>
          </a:p>
          <a:p>
            <a:r>
              <a:rPr lang="en-GB" dirty="0"/>
              <a:t>The emitted photons impinge on the wall of the vacuum system and may </a:t>
            </a:r>
            <a:r>
              <a:rPr lang="en-GB" b="1" dirty="0"/>
              <a:t>desorb gas </a:t>
            </a:r>
            <a:r>
              <a:rPr lang="en-GB" dirty="0"/>
              <a:t>molecules.</a:t>
            </a:r>
            <a:r>
              <a:rPr lang="en-GB" dirty="0" smtClean="0"/>
              <a:t> </a:t>
            </a:r>
          </a:p>
          <a:p>
            <a:endParaRPr lang="en-GB" dirty="0"/>
          </a:p>
          <a:p>
            <a:r>
              <a:rPr lang="en-GB" dirty="0"/>
              <a:t>There is experimental evidence that the photon stimulated desorption is generated by a two-step process</a:t>
            </a:r>
            <a:r>
              <a:rPr lang="en-GB" dirty="0" smtClean="0"/>
              <a:t>:</a:t>
            </a:r>
          </a:p>
          <a:p>
            <a:endParaRPr lang="en-GB" dirty="0" smtClean="0"/>
          </a:p>
          <a:p>
            <a:pPr marL="182563" indent="-182563">
              <a:tabLst>
                <a:tab pos="263525" algn="l"/>
              </a:tabLst>
            </a:pPr>
            <a:endParaRPr lang="en-GB" dirty="0" smtClean="0"/>
          </a:p>
          <a:p>
            <a:pPr marL="182563" lvl="0" indent="-182563">
              <a:buFont typeface="+mj-lt"/>
              <a:buAutoNum type="arabicPeriod"/>
              <a:tabLst>
                <a:tab pos="263525" algn="l"/>
              </a:tabLst>
            </a:pPr>
            <a:r>
              <a:rPr lang="en-GB" dirty="0"/>
              <a:t>The impinging photons extract </a:t>
            </a:r>
            <a:r>
              <a:rPr lang="en-GB" dirty="0" smtClean="0"/>
              <a:t>photoelectrons.</a:t>
            </a:r>
          </a:p>
          <a:p>
            <a:pPr marL="182563" lvl="0" indent="-182563">
              <a:tabLst>
                <a:tab pos="263525" algn="l"/>
              </a:tabLst>
            </a:pPr>
            <a:endParaRPr lang="en-GB" dirty="0" smtClean="0"/>
          </a:p>
          <a:p>
            <a:pPr marL="182563" lvl="0" indent="-182563">
              <a:buFont typeface="+mj-lt"/>
              <a:buAutoNum type="arabicPeriod" startAt="2"/>
              <a:tabLst>
                <a:tab pos="263525" algn="l"/>
              </a:tabLst>
            </a:pPr>
            <a:r>
              <a:rPr lang="en-GB" dirty="0" smtClean="0"/>
              <a:t>The </a:t>
            </a:r>
            <a:r>
              <a:rPr lang="en-GB" dirty="0"/>
              <a:t>extraction and recapture of the photoelectrons </a:t>
            </a:r>
            <a:r>
              <a:rPr lang="en-GB" dirty="0" smtClean="0"/>
              <a:t>stimulate</a:t>
            </a:r>
          </a:p>
          <a:p>
            <a:pPr marL="182563" lvl="0">
              <a:tabLst>
                <a:tab pos="263525" algn="l"/>
              </a:tabLst>
            </a:pPr>
            <a:r>
              <a:rPr lang="en-GB" dirty="0" smtClean="0"/>
              <a:t> </a:t>
            </a:r>
            <a:r>
              <a:rPr lang="en-GB" dirty="0"/>
              <a:t>the desorption of gas molecules by the ESD </a:t>
            </a:r>
            <a:r>
              <a:rPr lang="en-GB" dirty="0" smtClean="0"/>
              <a:t>mechanism. </a:t>
            </a:r>
            <a:endParaRPr lang="en-GB" dirty="0"/>
          </a:p>
          <a:p>
            <a:endParaRPr lang="en-GB" dirty="0"/>
          </a:p>
        </p:txBody>
      </p:sp>
      <p:pic>
        <p:nvPicPr>
          <p:cNvPr id="17" name="Picture 16"/>
          <p:cNvPicPr/>
          <p:nvPr/>
        </p:nvPicPr>
        <p:blipFill rotWithShape="1">
          <a:blip r:embed="rId3"/>
          <a:srcRect l="42805" t="39570" r="44377" b="38615"/>
          <a:stretch/>
        </p:blipFill>
        <p:spPr bwMode="auto">
          <a:xfrm>
            <a:off x="6716240" y="3777297"/>
            <a:ext cx="2251346" cy="215487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80810690"/>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109</a:t>
            </a:fld>
            <a:endParaRPr lang="en-US" dirty="0"/>
          </a:p>
        </p:txBody>
      </p:sp>
      <p:sp>
        <p:nvSpPr>
          <p:cNvPr id="5" name="Rectangle 4"/>
          <p:cNvSpPr/>
          <p:nvPr/>
        </p:nvSpPr>
        <p:spPr>
          <a:xfrm>
            <a:off x="1501326" y="105966"/>
            <a:ext cx="6197530" cy="461665"/>
          </a:xfrm>
          <a:prstGeom prst="rect">
            <a:avLst/>
          </a:prstGeom>
        </p:spPr>
        <p:txBody>
          <a:bodyPr wrap="none">
            <a:spAutoFit/>
          </a:bodyPr>
          <a:lstStyle/>
          <a:p>
            <a:pPr algn="ctr"/>
            <a:r>
              <a:rPr lang="en-US" sz="2400" b="1" dirty="0" smtClean="0"/>
              <a:t>Gas sources: photon induced </a:t>
            </a:r>
            <a:r>
              <a:rPr lang="en-US" sz="2400" b="1" dirty="0"/>
              <a:t>desorption</a:t>
            </a:r>
          </a:p>
        </p:txBody>
      </p:sp>
      <p:sp>
        <p:nvSpPr>
          <p:cNvPr id="7" name="Rectangle 6"/>
          <p:cNvSpPr/>
          <p:nvPr/>
        </p:nvSpPr>
        <p:spPr>
          <a:xfrm>
            <a:off x="274320" y="874306"/>
            <a:ext cx="8412480" cy="646331"/>
          </a:xfrm>
          <a:prstGeom prst="rect">
            <a:avLst/>
          </a:prstGeom>
        </p:spPr>
        <p:txBody>
          <a:bodyPr wrap="square">
            <a:spAutoFit/>
          </a:bodyPr>
          <a:lstStyle/>
          <a:p>
            <a:r>
              <a:rPr lang="en-GB" dirty="0"/>
              <a:t>A particle of charge ‘e’, energy E and rest mass m</a:t>
            </a:r>
            <a:r>
              <a:rPr lang="en-GB" baseline="-25000" dirty="0"/>
              <a:t>0</a:t>
            </a:r>
            <a:r>
              <a:rPr lang="en-GB" dirty="0"/>
              <a:t>, moving on a circular orbit (radius </a:t>
            </a:r>
            <a:r>
              <a:rPr lang="en-GB" dirty="0">
                <a:latin typeface="Symbol" pitchFamily="18" charset="2"/>
              </a:rPr>
              <a:t>r</a:t>
            </a:r>
            <a:r>
              <a:rPr lang="en-GB" dirty="0"/>
              <a:t>) radiates electromagnetic radiation with the following power </a:t>
            </a:r>
            <a:r>
              <a:rPr lang="en-GB" dirty="0" err="1"/>
              <a:t>P</a:t>
            </a:r>
            <a:r>
              <a:rPr lang="en-GB" baseline="-25000" dirty="0" err="1"/>
              <a:t>rad</a:t>
            </a:r>
            <a:r>
              <a:rPr lang="en-GB" dirty="0"/>
              <a:t>:</a:t>
            </a: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1143755896"/>
              </p:ext>
            </p:extLst>
          </p:nvPr>
        </p:nvGraphicFramePr>
        <p:xfrm>
          <a:off x="3162300" y="1623060"/>
          <a:ext cx="2454536" cy="845820"/>
        </p:xfrm>
        <a:graphic>
          <a:graphicData uri="http://schemas.openxmlformats.org/presentationml/2006/ole">
            <mc:AlternateContent xmlns:mc="http://schemas.openxmlformats.org/markup-compatibility/2006">
              <mc:Choice xmlns:v="urn:schemas-microsoft-com:vml" Requires="v">
                <p:oleObj spid="_x0000_s70745" name="Equation" r:id="rId3" imgW="1409088" imgH="482391" progId="Equation.3">
                  <p:embed/>
                </p:oleObj>
              </mc:Choice>
              <mc:Fallback>
                <p:oleObj name="Equation" r:id="rId3" imgW="1409088" imgH="482391"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62300" y="1623060"/>
                        <a:ext cx="2454536" cy="845820"/>
                      </a:xfrm>
                      <a:prstGeom prst="rect">
                        <a:avLst/>
                      </a:prstGeom>
                      <a:noFill/>
                    </p:spPr>
                  </p:pic>
                </p:oleObj>
              </mc:Fallback>
            </mc:AlternateContent>
          </a:graphicData>
        </a:graphic>
      </p:graphicFrame>
      <p:sp>
        <p:nvSpPr>
          <p:cNvPr id="10" name="Rectangle 9"/>
          <p:cNvSpPr/>
          <p:nvPr/>
        </p:nvSpPr>
        <p:spPr>
          <a:xfrm>
            <a:off x="274320" y="2690336"/>
            <a:ext cx="8412480" cy="2031325"/>
          </a:xfrm>
          <a:prstGeom prst="rect">
            <a:avLst/>
          </a:prstGeom>
        </p:spPr>
        <p:txBody>
          <a:bodyPr wrap="square">
            <a:spAutoFit/>
          </a:bodyPr>
          <a:lstStyle/>
          <a:p>
            <a:r>
              <a:rPr lang="en-GB" dirty="0"/>
              <a:t>where </a:t>
            </a:r>
            <a:r>
              <a:rPr lang="en-GB" dirty="0">
                <a:latin typeface="Symbol" pitchFamily="18" charset="2"/>
              </a:rPr>
              <a:t>e</a:t>
            </a:r>
            <a:r>
              <a:rPr lang="en-GB" baseline="-25000" dirty="0"/>
              <a:t>0</a:t>
            </a:r>
            <a:r>
              <a:rPr lang="en-GB" dirty="0"/>
              <a:t> and c are the vacuum permittivity and the speed of light, respectively</a:t>
            </a:r>
            <a:r>
              <a:rPr lang="en-GB" dirty="0" smtClean="0"/>
              <a:t>.</a:t>
            </a:r>
          </a:p>
          <a:p>
            <a:endParaRPr lang="en-GB" dirty="0" smtClean="0"/>
          </a:p>
          <a:p>
            <a:r>
              <a:rPr lang="en-GB" dirty="0" smtClean="0"/>
              <a:t>The </a:t>
            </a:r>
            <a:r>
              <a:rPr lang="en-GB" dirty="0"/>
              <a:t>emitted power depends strongly on the </a:t>
            </a:r>
            <a:r>
              <a:rPr lang="en-GB" b="1" dirty="0"/>
              <a:t>beam energy </a:t>
            </a:r>
            <a:r>
              <a:rPr lang="en-GB" dirty="0"/>
              <a:t>and the </a:t>
            </a:r>
            <a:r>
              <a:rPr lang="en-GB" b="1" dirty="0"/>
              <a:t>radius of the bent trajectory</a:t>
            </a:r>
            <a:r>
              <a:rPr lang="en-GB" dirty="0"/>
              <a:t>. </a:t>
            </a:r>
            <a:r>
              <a:rPr lang="en-GB" dirty="0" smtClean="0"/>
              <a:t> </a:t>
            </a:r>
          </a:p>
          <a:p>
            <a:endParaRPr lang="en-GB" dirty="0"/>
          </a:p>
          <a:p>
            <a:r>
              <a:rPr lang="en-GB" dirty="0" smtClean="0"/>
              <a:t>Consequently</a:t>
            </a:r>
            <a:r>
              <a:rPr lang="en-GB" dirty="0"/>
              <a:t>, </a:t>
            </a:r>
            <a:r>
              <a:rPr lang="en-GB" b="1" dirty="0"/>
              <a:t>electrons emit much more synchrotron radiation power than protons</a:t>
            </a:r>
            <a:r>
              <a:rPr lang="en-GB" dirty="0"/>
              <a:t> for the same bending radius and energy:</a:t>
            </a:r>
          </a:p>
        </p:txBody>
      </p:sp>
      <p:sp>
        <p:nvSpPr>
          <p:cNvPr id="1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p:cNvGraphicFramePr>
            <a:graphicFrameLocks noChangeAspect="1"/>
          </p:cNvGraphicFramePr>
          <p:nvPr>
            <p:extLst>
              <p:ext uri="{D42A27DB-BD31-4B8C-83A1-F6EECF244321}">
                <p14:modId xmlns:p14="http://schemas.microsoft.com/office/powerpoint/2010/main" val="3802993894"/>
              </p:ext>
            </p:extLst>
          </p:nvPr>
        </p:nvGraphicFramePr>
        <p:xfrm>
          <a:off x="3098686" y="4869180"/>
          <a:ext cx="3840479" cy="960120"/>
        </p:xfrm>
        <a:graphic>
          <a:graphicData uri="http://schemas.openxmlformats.org/presentationml/2006/ole">
            <mc:AlternateContent xmlns:mc="http://schemas.openxmlformats.org/markup-compatibility/2006">
              <mc:Choice xmlns:v="urn:schemas-microsoft-com:vml" Requires="v">
                <p:oleObj spid="_x0000_s70746" name="Equation" r:id="rId5" imgW="2171700" imgH="546100" progId="Equation.3">
                  <p:embed/>
                </p:oleObj>
              </mc:Choice>
              <mc:Fallback>
                <p:oleObj name="Equation" r:id="rId5" imgW="2171700" imgH="5461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98686" y="4869180"/>
                        <a:ext cx="3840479" cy="960120"/>
                      </a:xfrm>
                      <a:prstGeom prst="rect">
                        <a:avLst/>
                      </a:prstGeom>
                      <a:noFill/>
                    </p:spPr>
                  </p:pic>
                </p:oleObj>
              </mc:Fallback>
            </mc:AlternateContent>
          </a:graphicData>
        </a:graphic>
      </p:graphicFrame>
    </p:spTree>
    <p:extLst>
      <p:ext uri="{BB962C8B-B14F-4D97-AF65-F5344CB8AC3E}">
        <p14:creationId xmlns:p14="http://schemas.microsoft.com/office/powerpoint/2010/main" val="405272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11</a:t>
            </a:fld>
            <a:endParaRPr lang="en-US" dirty="0"/>
          </a:p>
        </p:txBody>
      </p:sp>
      <p:sp>
        <p:nvSpPr>
          <p:cNvPr id="24" name="TextBox 23"/>
          <p:cNvSpPr txBox="1"/>
          <p:nvPr/>
        </p:nvSpPr>
        <p:spPr>
          <a:xfrm>
            <a:off x="2969336" y="929402"/>
            <a:ext cx="1569660" cy="369332"/>
          </a:xfrm>
          <a:prstGeom prst="rect">
            <a:avLst/>
          </a:prstGeom>
          <a:noFill/>
        </p:spPr>
        <p:txBody>
          <a:bodyPr wrap="none" rtlCol="0">
            <a:spAutoFit/>
          </a:bodyPr>
          <a:lstStyle/>
          <a:p>
            <a:r>
              <a:rPr lang="en-US" dirty="0" smtClean="0">
                <a:solidFill>
                  <a:schemeClr val="bg1"/>
                </a:solidFill>
              </a:rPr>
              <a:t>Sector valves</a:t>
            </a:r>
            <a:endParaRPr lang="en-US" dirty="0">
              <a:solidFill>
                <a:schemeClr val="bg1"/>
              </a:solidFill>
            </a:endParaRPr>
          </a:p>
        </p:txBody>
      </p:sp>
      <p:pic>
        <p:nvPicPr>
          <p:cNvPr id="9" name="Picture 3"/>
          <p:cNvPicPr>
            <a:picLocks noChangeAspect="1" noChangeArrowheads="1"/>
          </p:cNvPicPr>
          <p:nvPr/>
        </p:nvPicPr>
        <p:blipFill>
          <a:blip r:embed="rId2" cstate="print"/>
          <a:srcRect/>
          <a:stretch>
            <a:fillRect/>
          </a:stretch>
        </p:blipFill>
        <p:spPr bwMode="auto">
          <a:xfrm>
            <a:off x="237637" y="1046923"/>
            <a:ext cx="4385513" cy="3071834"/>
          </a:xfrm>
          <a:prstGeom prst="rect">
            <a:avLst/>
          </a:prstGeom>
          <a:noFill/>
          <a:ln w="9525">
            <a:noFill/>
            <a:miter lim="800000"/>
            <a:headEnd/>
            <a:tailEnd/>
          </a:ln>
          <a:effectLst/>
        </p:spPr>
      </p:pic>
      <p:pic>
        <p:nvPicPr>
          <p:cNvPr id="10" name="Picture 9" descr="CF.jpg"/>
          <p:cNvPicPr>
            <a:picLocks noChangeAspect="1"/>
          </p:cNvPicPr>
          <p:nvPr/>
        </p:nvPicPr>
        <p:blipFill>
          <a:blip r:embed="rId3" cstate="print"/>
          <a:stretch>
            <a:fillRect/>
          </a:stretch>
        </p:blipFill>
        <p:spPr>
          <a:xfrm>
            <a:off x="4851987" y="1046923"/>
            <a:ext cx="4033916" cy="3063256"/>
          </a:xfrm>
          <a:prstGeom prst="rect">
            <a:avLst/>
          </a:prstGeom>
        </p:spPr>
      </p:pic>
      <p:pic>
        <p:nvPicPr>
          <p:cNvPr id="11" name="Picture 1"/>
          <p:cNvPicPr>
            <a:picLocks noChangeAspect="1" noChangeArrowheads="1"/>
          </p:cNvPicPr>
          <p:nvPr/>
        </p:nvPicPr>
        <p:blipFill>
          <a:blip r:embed="rId4" cstate="print"/>
          <a:srcRect/>
          <a:stretch>
            <a:fillRect/>
          </a:stretch>
        </p:blipFill>
        <p:spPr bwMode="auto">
          <a:xfrm>
            <a:off x="5131539" y="4203843"/>
            <a:ext cx="3474811" cy="1896941"/>
          </a:xfrm>
          <a:prstGeom prst="rect">
            <a:avLst/>
          </a:prstGeom>
          <a:noFill/>
          <a:ln w="9525">
            <a:noFill/>
            <a:miter lim="800000"/>
            <a:headEnd/>
            <a:tailEnd/>
          </a:ln>
          <a:effectLst/>
        </p:spPr>
      </p:pic>
      <p:sp>
        <p:nvSpPr>
          <p:cNvPr id="12" name="TextBox 11"/>
          <p:cNvSpPr txBox="1"/>
          <p:nvPr/>
        </p:nvSpPr>
        <p:spPr>
          <a:xfrm>
            <a:off x="237637" y="4690648"/>
            <a:ext cx="4643978" cy="923330"/>
          </a:xfrm>
          <a:prstGeom prst="rect">
            <a:avLst/>
          </a:prstGeom>
          <a:noFill/>
        </p:spPr>
        <p:txBody>
          <a:bodyPr wrap="square" rtlCol="0">
            <a:spAutoFit/>
          </a:bodyPr>
          <a:lstStyle/>
          <a:p>
            <a:r>
              <a:rPr lang="en-US" dirty="0" smtClean="0"/>
              <a:t>In general the leak-tight connection is made by copper gaskets that are squeezed between two stainless steel knives. </a:t>
            </a:r>
          </a:p>
        </p:txBody>
      </p:sp>
      <p:sp>
        <p:nvSpPr>
          <p:cNvPr id="13" name="Rectangle 12"/>
          <p:cNvSpPr/>
          <p:nvPr/>
        </p:nvSpPr>
        <p:spPr>
          <a:xfrm>
            <a:off x="208009" y="146804"/>
            <a:ext cx="8764541" cy="461665"/>
          </a:xfrm>
          <a:prstGeom prst="rect">
            <a:avLst/>
          </a:prstGeom>
        </p:spPr>
        <p:txBody>
          <a:bodyPr wrap="square">
            <a:spAutoFit/>
          </a:bodyPr>
          <a:lstStyle/>
          <a:p>
            <a:pPr algn="ctr"/>
            <a:r>
              <a:rPr lang="en-US" sz="2400" b="1" dirty="0"/>
              <a:t>A quick view of vacuum technology</a:t>
            </a:r>
          </a:p>
        </p:txBody>
      </p:sp>
    </p:spTree>
    <p:extLst>
      <p:ext uri="{BB962C8B-B14F-4D97-AF65-F5344CB8AC3E}">
        <p14:creationId xmlns:p14="http://schemas.microsoft.com/office/powerpoint/2010/main" val="145534838"/>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110</a:t>
            </a:fld>
            <a:endParaRPr lang="en-US" dirty="0"/>
          </a:p>
        </p:txBody>
      </p:sp>
      <p:sp>
        <p:nvSpPr>
          <p:cNvPr id="5" name="Rectangle 4"/>
          <p:cNvSpPr/>
          <p:nvPr/>
        </p:nvSpPr>
        <p:spPr>
          <a:xfrm>
            <a:off x="1501326" y="105966"/>
            <a:ext cx="6197530" cy="461665"/>
          </a:xfrm>
          <a:prstGeom prst="rect">
            <a:avLst/>
          </a:prstGeom>
        </p:spPr>
        <p:txBody>
          <a:bodyPr wrap="none">
            <a:spAutoFit/>
          </a:bodyPr>
          <a:lstStyle/>
          <a:p>
            <a:pPr algn="ctr"/>
            <a:r>
              <a:rPr lang="en-US" sz="2400" b="1" dirty="0" smtClean="0"/>
              <a:t>Gas sources: photon induced </a:t>
            </a:r>
            <a:r>
              <a:rPr lang="en-US" sz="2400" b="1" dirty="0"/>
              <a:t>desorption</a:t>
            </a:r>
          </a:p>
        </p:txBody>
      </p:sp>
      <mc:AlternateContent xmlns:mc="http://schemas.openxmlformats.org/markup-compatibility/2006" xmlns:a14="http://schemas.microsoft.com/office/drawing/2010/main">
        <mc:Choice Requires="a14">
          <p:sp>
            <p:nvSpPr>
              <p:cNvPr id="6" name="TextBox 5"/>
              <p:cNvSpPr txBox="1"/>
              <p:nvPr/>
            </p:nvSpPr>
            <p:spPr>
              <a:xfrm>
                <a:off x="411480" y="914400"/>
                <a:ext cx="8423910" cy="1814215"/>
              </a:xfrm>
              <a:prstGeom prst="rect">
                <a:avLst/>
              </a:prstGeom>
              <a:noFill/>
            </p:spPr>
            <p:txBody>
              <a:bodyPr wrap="square" rtlCol="0">
                <a:spAutoFit/>
              </a:bodyPr>
              <a:lstStyle/>
              <a:p>
                <a:r>
                  <a:rPr lang="en-GB" dirty="0"/>
                  <a:t>Synchrotron emission is </a:t>
                </a:r>
                <a:r>
                  <a:rPr lang="en-GB" b="1" dirty="0"/>
                  <a:t>strongly beamed </a:t>
                </a:r>
                <a:r>
                  <a:rPr lang="en-GB" dirty="0"/>
                  <a:t>along the direction of motion, which </a:t>
                </a:r>
                <a:r>
                  <a:rPr lang="en-GB" dirty="0" smtClean="0"/>
                  <a:t>is perpendicular </a:t>
                </a:r>
                <a:r>
                  <a:rPr lang="en-GB" dirty="0"/>
                  <a:t>to the acceleration. </a:t>
                </a:r>
                <a:endParaRPr lang="en-GB" dirty="0" smtClean="0"/>
              </a:p>
              <a:p>
                <a:endParaRPr lang="en-GB" dirty="0"/>
              </a:p>
              <a:p>
                <a:r>
                  <a:rPr lang="en-GB" dirty="0" smtClean="0"/>
                  <a:t>The </a:t>
                </a:r>
                <a:r>
                  <a:rPr lang="en-GB" dirty="0"/>
                  <a:t>emission is concentrated into an angle of the order of </a:t>
                </a:r>
                <a:r>
                  <a:rPr lang="en-GB" b="1" dirty="0"/>
                  <a:t>2/</a:t>
                </a:r>
                <a:r>
                  <a:rPr lang="en-GB" b="1" dirty="0">
                    <a:latin typeface="Symbol" pitchFamily="18" charset="2"/>
                  </a:rPr>
                  <a:t>g</a:t>
                </a:r>
                <a:r>
                  <a:rPr lang="en-GB" b="1" dirty="0"/>
                  <a:t> rad </a:t>
                </a:r>
                <a:r>
                  <a:rPr lang="en-GB" dirty="0"/>
                  <a:t>along the direction of </a:t>
                </a:r>
                <a:r>
                  <a:rPr lang="en-GB" dirty="0" smtClean="0"/>
                  <a:t>motion: </a:t>
                </a:r>
              </a:p>
              <a:p>
                <a:pPr/>
                <a14:m>
                  <m:oMathPara xmlns:m="http://schemas.openxmlformats.org/officeDocument/2006/math">
                    <m:oMathParaPr>
                      <m:jc m:val="centerGroup"/>
                    </m:oMathParaPr>
                    <m:oMath xmlns:m="http://schemas.openxmlformats.org/officeDocument/2006/math">
                      <m:f>
                        <m:fPr>
                          <m:type m:val="lin"/>
                          <m:ctrlPr>
                            <a:rPr lang="en-GB" i="1">
                              <a:latin typeface="Cambria Math"/>
                            </a:rPr>
                          </m:ctrlPr>
                        </m:fPr>
                        <m:num>
                          <m:r>
                            <a:rPr lang="en-GB" i="1">
                              <a:latin typeface="Cambria Math"/>
                            </a:rPr>
                            <m:t>𝛾</m:t>
                          </m:r>
                          <m:r>
                            <a:rPr lang="en-GB" i="1">
                              <a:latin typeface="Cambria Math"/>
                            </a:rPr>
                            <m:t>=1</m:t>
                          </m:r>
                        </m:num>
                        <m:den>
                          <m:rad>
                            <m:radPr>
                              <m:degHide m:val="on"/>
                              <m:ctrlPr>
                                <a:rPr lang="en-GB" i="1">
                                  <a:latin typeface="Cambria Math"/>
                                </a:rPr>
                              </m:ctrlPr>
                            </m:radPr>
                            <m:deg/>
                            <m:e>
                              <m:r>
                                <a:rPr lang="en-GB" i="1">
                                  <a:latin typeface="Cambria Math"/>
                                </a:rPr>
                                <m:t>1−</m:t>
                              </m:r>
                              <m:sSup>
                                <m:sSupPr>
                                  <m:ctrlPr>
                                    <a:rPr lang="en-GB" i="1">
                                      <a:latin typeface="Cambria Math"/>
                                    </a:rPr>
                                  </m:ctrlPr>
                                </m:sSupPr>
                                <m:e>
                                  <m:d>
                                    <m:dPr>
                                      <m:ctrlPr>
                                        <a:rPr lang="en-GB" i="1">
                                          <a:latin typeface="Cambria Math"/>
                                        </a:rPr>
                                      </m:ctrlPr>
                                    </m:dPr>
                                    <m:e>
                                      <m:f>
                                        <m:fPr>
                                          <m:type m:val="lin"/>
                                          <m:ctrlPr>
                                            <a:rPr lang="en-GB" i="1">
                                              <a:latin typeface="Cambria Math"/>
                                            </a:rPr>
                                          </m:ctrlPr>
                                        </m:fPr>
                                        <m:num>
                                          <m:r>
                                            <a:rPr lang="en-GB" i="1">
                                              <a:latin typeface="Cambria Math"/>
                                            </a:rPr>
                                            <m:t>𝑣</m:t>
                                          </m:r>
                                        </m:num>
                                        <m:den>
                                          <m:r>
                                            <a:rPr lang="en-GB" i="1">
                                              <a:latin typeface="Cambria Math"/>
                                            </a:rPr>
                                            <m:t>𝑐</m:t>
                                          </m:r>
                                        </m:den>
                                      </m:f>
                                    </m:e>
                                  </m:d>
                                </m:e>
                                <m:sup>
                                  <m:r>
                                    <a:rPr lang="en-GB" i="1">
                                      <a:latin typeface="Cambria Math"/>
                                    </a:rPr>
                                    <m:t>2</m:t>
                                  </m:r>
                                </m:sup>
                              </m:sSup>
                            </m:e>
                          </m:rad>
                        </m:den>
                      </m:f>
                      <m:r>
                        <a:rPr lang="en-GB" i="1">
                          <a:latin typeface="Cambria Math"/>
                        </a:rPr>
                        <m:t>=</m:t>
                      </m:r>
                      <m:f>
                        <m:fPr>
                          <m:type m:val="lin"/>
                          <m:ctrlPr>
                            <a:rPr lang="en-GB" i="1">
                              <a:latin typeface="Cambria Math"/>
                            </a:rPr>
                          </m:ctrlPr>
                        </m:fPr>
                        <m:num>
                          <m:r>
                            <a:rPr lang="en-GB" i="1">
                              <a:latin typeface="Cambria Math"/>
                            </a:rPr>
                            <m:t>𝐸</m:t>
                          </m:r>
                        </m:num>
                        <m:den>
                          <m:r>
                            <a:rPr lang="en-GB" i="1">
                              <a:latin typeface="Cambria Math"/>
                            </a:rPr>
                            <m:t>𝑚</m:t>
                          </m:r>
                          <m:sSup>
                            <m:sSupPr>
                              <m:ctrlPr>
                                <a:rPr lang="en-GB" i="1">
                                  <a:latin typeface="Cambria Math"/>
                                </a:rPr>
                              </m:ctrlPr>
                            </m:sSupPr>
                            <m:e>
                              <m:r>
                                <a:rPr lang="en-GB" i="1">
                                  <a:latin typeface="Cambria Math"/>
                                </a:rPr>
                                <m:t>𝑐</m:t>
                              </m:r>
                            </m:e>
                            <m:sup>
                              <m:r>
                                <a:rPr lang="en-GB" i="1">
                                  <a:latin typeface="Cambria Math"/>
                                </a:rPr>
                                <m:t>2</m:t>
                              </m:r>
                            </m:sup>
                          </m:sSup>
                        </m:den>
                      </m:f>
                    </m:oMath>
                  </m:oMathPara>
                </a14:m>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411480" y="914400"/>
                <a:ext cx="8423910" cy="1814215"/>
              </a:xfrm>
              <a:prstGeom prst="rect">
                <a:avLst/>
              </a:prstGeom>
              <a:blipFill rotWithShape="1">
                <a:blip r:embed="rId2"/>
                <a:stretch>
                  <a:fillRect l="-652" t="-1678" r="-797" b="-35570"/>
                </a:stretch>
              </a:blipFill>
            </p:spPr>
            <p:txBody>
              <a:bodyPr/>
              <a:lstStyle/>
              <a:p>
                <a:r>
                  <a:rPr lang="en-US">
                    <a:noFill/>
                  </a:rPr>
                  <a:t> </a:t>
                </a:r>
              </a:p>
            </p:txBody>
          </p:sp>
        </mc:Fallback>
      </mc:AlternateContent>
      <p:pic>
        <p:nvPicPr>
          <p:cNvPr id="7" name="Picture 6" descr="http://upload.wikimedia.org/wikipedia/commons/d/de/Syncrotron_radiation_energy_flux.png"/>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095275" y="3189287"/>
            <a:ext cx="5056319" cy="2571433"/>
          </a:xfrm>
          <a:prstGeom prst="rect">
            <a:avLst/>
          </a:prstGeom>
          <a:noFill/>
          <a:ln>
            <a:noFill/>
          </a:ln>
        </p:spPr>
      </p:pic>
    </p:spTree>
    <p:extLst>
      <p:ext uri="{BB962C8B-B14F-4D97-AF65-F5344CB8AC3E}">
        <p14:creationId xmlns:p14="http://schemas.microsoft.com/office/powerpoint/2010/main" val="4063692407"/>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111</a:t>
            </a:fld>
            <a:endParaRPr lang="en-US" dirty="0"/>
          </a:p>
        </p:txBody>
      </p:sp>
      <p:sp>
        <p:nvSpPr>
          <p:cNvPr id="5" name="Rectangle 4"/>
          <p:cNvSpPr/>
          <p:nvPr/>
        </p:nvSpPr>
        <p:spPr>
          <a:xfrm>
            <a:off x="1501326" y="105966"/>
            <a:ext cx="6197530" cy="461665"/>
          </a:xfrm>
          <a:prstGeom prst="rect">
            <a:avLst/>
          </a:prstGeom>
        </p:spPr>
        <p:txBody>
          <a:bodyPr wrap="none">
            <a:spAutoFit/>
          </a:bodyPr>
          <a:lstStyle/>
          <a:p>
            <a:pPr algn="ctr"/>
            <a:r>
              <a:rPr lang="en-US" sz="2400" b="1" dirty="0" smtClean="0"/>
              <a:t>Gas sources: photon induced </a:t>
            </a:r>
            <a:r>
              <a:rPr lang="en-US" sz="2400" b="1" dirty="0"/>
              <a:t>desorption</a:t>
            </a:r>
          </a:p>
        </p:txBody>
      </p:sp>
      <p:sp>
        <p:nvSpPr>
          <p:cNvPr id="6" name="TextBox 5"/>
          <p:cNvSpPr txBox="1"/>
          <p:nvPr/>
        </p:nvSpPr>
        <p:spPr>
          <a:xfrm>
            <a:off x="422910" y="834390"/>
            <a:ext cx="8435340" cy="646331"/>
          </a:xfrm>
          <a:prstGeom prst="rect">
            <a:avLst/>
          </a:prstGeom>
          <a:noFill/>
        </p:spPr>
        <p:txBody>
          <a:bodyPr wrap="square" rtlCol="0">
            <a:spAutoFit/>
          </a:bodyPr>
          <a:lstStyle/>
          <a:p>
            <a:r>
              <a:rPr lang="en-GB" dirty="0"/>
              <a:t>Synchrotron radiation from bending magnets has a </a:t>
            </a:r>
            <a:r>
              <a:rPr lang="en-GB" b="1" dirty="0"/>
              <a:t>very broad energy spectrum</a:t>
            </a:r>
            <a:r>
              <a:rPr lang="en-GB" dirty="0"/>
              <a:t>, which is characterised by the </a:t>
            </a:r>
            <a:r>
              <a:rPr lang="en-GB" b="1" dirty="0"/>
              <a:t>critical energy </a:t>
            </a:r>
            <a:r>
              <a:rPr lang="en-GB" b="1" dirty="0" err="1">
                <a:latin typeface="Symbol" pitchFamily="18" charset="2"/>
              </a:rPr>
              <a:t>e</a:t>
            </a:r>
            <a:r>
              <a:rPr lang="en-GB" b="1" baseline="-25000" dirty="0" err="1"/>
              <a:t>C</a:t>
            </a:r>
            <a:r>
              <a:rPr lang="en-GB" dirty="0" smtClean="0"/>
              <a:t>:</a:t>
            </a:r>
            <a:endParaRPr lang="en-GB" dirty="0"/>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169132825"/>
              </p:ext>
            </p:extLst>
          </p:nvPr>
        </p:nvGraphicFramePr>
        <p:xfrm>
          <a:off x="2697480" y="1954530"/>
          <a:ext cx="2968214" cy="880110"/>
        </p:xfrm>
        <a:graphic>
          <a:graphicData uri="http://schemas.openxmlformats.org/presentationml/2006/ole">
            <mc:AlternateContent xmlns:mc="http://schemas.openxmlformats.org/markup-compatibility/2006">
              <mc:Choice xmlns:v="urn:schemas-microsoft-com:vml" Requires="v">
                <p:oleObj spid="_x0000_s73858" name="Equation" r:id="rId3" imgW="1637589" imgH="482391" progId="Equation.3">
                  <p:embed/>
                </p:oleObj>
              </mc:Choice>
              <mc:Fallback>
                <p:oleObj name="Equation" r:id="rId3" imgW="1637589" imgH="482391"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7480" y="1954530"/>
                        <a:ext cx="2968214" cy="880110"/>
                      </a:xfrm>
                      <a:prstGeom prst="rect">
                        <a:avLst/>
                      </a:prstGeom>
                      <a:noFill/>
                    </p:spPr>
                  </p:pic>
                </p:oleObj>
              </mc:Fallback>
            </mc:AlternateContent>
          </a:graphicData>
        </a:graphic>
      </p:graphicFrame>
      <p:sp>
        <p:nvSpPr>
          <p:cNvPr id="10" name="TextBox 9"/>
          <p:cNvSpPr txBox="1"/>
          <p:nvPr/>
        </p:nvSpPr>
        <p:spPr>
          <a:xfrm>
            <a:off x="422910" y="3326130"/>
            <a:ext cx="8435340" cy="646331"/>
          </a:xfrm>
          <a:prstGeom prst="rect">
            <a:avLst/>
          </a:prstGeom>
          <a:noFill/>
        </p:spPr>
        <p:txBody>
          <a:bodyPr wrap="square" rtlCol="0">
            <a:spAutoFit/>
          </a:bodyPr>
          <a:lstStyle/>
          <a:p>
            <a:r>
              <a:rPr lang="en-US" dirty="0" smtClean="0"/>
              <a:t>The critical energy subdivide the photon spectrum in two parts of equal emitted power. </a:t>
            </a:r>
            <a:endParaRPr lang="en-US" dirty="0"/>
          </a:p>
        </p:txBody>
      </p:sp>
      <p:sp>
        <p:nvSpPr>
          <p:cNvPr id="1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p:cNvGraphicFramePr>
            <a:graphicFrameLocks noChangeAspect="1"/>
          </p:cNvGraphicFramePr>
          <p:nvPr>
            <p:extLst>
              <p:ext uri="{D42A27DB-BD31-4B8C-83A1-F6EECF244321}">
                <p14:modId xmlns:p14="http://schemas.microsoft.com/office/powerpoint/2010/main" val="1909687524"/>
              </p:ext>
            </p:extLst>
          </p:nvPr>
        </p:nvGraphicFramePr>
        <p:xfrm>
          <a:off x="2788920" y="4318001"/>
          <a:ext cx="4034790" cy="448310"/>
        </p:xfrm>
        <a:graphic>
          <a:graphicData uri="http://schemas.openxmlformats.org/presentationml/2006/ole">
            <mc:AlternateContent xmlns:mc="http://schemas.openxmlformats.org/markup-compatibility/2006">
              <mc:Choice xmlns:v="urn:schemas-microsoft-com:vml" Requires="v">
                <p:oleObj spid="_x0000_s73859" name="Equation" r:id="rId5" imgW="2146300" imgH="241300" progId="Equation.3">
                  <p:embed/>
                </p:oleObj>
              </mc:Choice>
              <mc:Fallback>
                <p:oleObj name="Equation" r:id="rId5" imgW="2146300" imgH="2413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88920" y="4318001"/>
                        <a:ext cx="4034790" cy="448310"/>
                      </a:xfrm>
                      <a:prstGeom prst="rect">
                        <a:avLst/>
                      </a:prstGeom>
                      <a:noFill/>
                    </p:spPr>
                  </p:pic>
                </p:oleObj>
              </mc:Fallback>
            </mc:AlternateContent>
          </a:graphicData>
        </a:graphic>
      </p:graphicFrame>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p:cNvGraphicFramePr>
            <a:graphicFrameLocks noChangeAspect="1"/>
          </p:cNvGraphicFramePr>
          <p:nvPr>
            <p:extLst>
              <p:ext uri="{D42A27DB-BD31-4B8C-83A1-F6EECF244321}">
                <p14:modId xmlns:p14="http://schemas.microsoft.com/office/powerpoint/2010/main" val="3809276843"/>
              </p:ext>
            </p:extLst>
          </p:nvPr>
        </p:nvGraphicFramePr>
        <p:xfrm>
          <a:off x="2617470" y="4983479"/>
          <a:ext cx="4480560" cy="444500"/>
        </p:xfrm>
        <a:graphic>
          <a:graphicData uri="http://schemas.openxmlformats.org/presentationml/2006/ole">
            <mc:AlternateContent xmlns:mc="http://schemas.openxmlformats.org/markup-compatibility/2006">
              <mc:Choice xmlns:v="urn:schemas-microsoft-com:vml" Requires="v">
                <p:oleObj spid="_x0000_s73860" name="Equation" r:id="rId7" imgW="2400300" imgH="241300" progId="Equation.3">
                  <p:embed/>
                </p:oleObj>
              </mc:Choice>
              <mc:Fallback>
                <p:oleObj name="Equation" r:id="rId7" imgW="2400300" imgH="24130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17470" y="4983479"/>
                        <a:ext cx="4480560" cy="444500"/>
                      </a:xfrm>
                      <a:prstGeom prst="rect">
                        <a:avLst/>
                      </a:prstGeom>
                      <a:noFill/>
                    </p:spPr>
                  </p:pic>
                </p:oleObj>
              </mc:Fallback>
            </mc:AlternateContent>
          </a:graphicData>
        </a:graphic>
      </p:graphicFrame>
      <p:sp>
        <p:nvSpPr>
          <p:cNvPr id="15" name="TextBox 14"/>
          <p:cNvSpPr txBox="1"/>
          <p:nvPr/>
        </p:nvSpPr>
        <p:spPr>
          <a:xfrm>
            <a:off x="1086282" y="4395371"/>
            <a:ext cx="1531188" cy="369332"/>
          </a:xfrm>
          <a:prstGeom prst="rect">
            <a:avLst/>
          </a:prstGeom>
          <a:noFill/>
        </p:spPr>
        <p:txBody>
          <a:bodyPr wrap="none" rtlCol="0">
            <a:spAutoFit/>
          </a:bodyPr>
          <a:lstStyle/>
          <a:p>
            <a:r>
              <a:rPr lang="en-US" dirty="0" smtClean="0"/>
              <a:t>For electrons</a:t>
            </a:r>
            <a:endParaRPr lang="en-US" dirty="0"/>
          </a:p>
        </p:txBody>
      </p:sp>
      <p:sp>
        <p:nvSpPr>
          <p:cNvPr id="16" name="TextBox 15"/>
          <p:cNvSpPr txBox="1"/>
          <p:nvPr/>
        </p:nvSpPr>
        <p:spPr>
          <a:xfrm>
            <a:off x="1086282" y="4983479"/>
            <a:ext cx="1364476" cy="369332"/>
          </a:xfrm>
          <a:prstGeom prst="rect">
            <a:avLst/>
          </a:prstGeom>
          <a:noFill/>
        </p:spPr>
        <p:txBody>
          <a:bodyPr wrap="none" rtlCol="0">
            <a:spAutoFit/>
          </a:bodyPr>
          <a:lstStyle/>
          <a:p>
            <a:r>
              <a:rPr lang="en-US" dirty="0" smtClean="0"/>
              <a:t>For protons</a:t>
            </a:r>
            <a:endParaRPr lang="en-US" dirty="0"/>
          </a:p>
        </p:txBody>
      </p:sp>
    </p:spTree>
    <p:extLst>
      <p:ext uri="{BB962C8B-B14F-4D97-AF65-F5344CB8AC3E}">
        <p14:creationId xmlns:p14="http://schemas.microsoft.com/office/powerpoint/2010/main" val="1406373542"/>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112</a:t>
            </a:fld>
            <a:endParaRPr lang="en-US" dirty="0"/>
          </a:p>
        </p:txBody>
      </p:sp>
      <p:sp>
        <p:nvSpPr>
          <p:cNvPr id="5" name="Rectangle 4"/>
          <p:cNvSpPr/>
          <p:nvPr/>
        </p:nvSpPr>
        <p:spPr>
          <a:xfrm>
            <a:off x="1501326" y="105966"/>
            <a:ext cx="6197530" cy="461665"/>
          </a:xfrm>
          <a:prstGeom prst="rect">
            <a:avLst/>
          </a:prstGeom>
        </p:spPr>
        <p:txBody>
          <a:bodyPr wrap="none">
            <a:spAutoFit/>
          </a:bodyPr>
          <a:lstStyle/>
          <a:p>
            <a:pPr algn="ctr"/>
            <a:r>
              <a:rPr lang="en-US" sz="2400" b="1" dirty="0" smtClean="0"/>
              <a:t>Gas sources: photon induced </a:t>
            </a:r>
            <a:r>
              <a:rPr lang="en-US" sz="2400" b="1" dirty="0"/>
              <a:t>desorption</a:t>
            </a:r>
          </a:p>
        </p:txBody>
      </p:sp>
      <p:pic>
        <p:nvPicPr>
          <p:cNvPr id="75778" name="Picture 2" descr="C:\Users\chigg\AppData\Local\Microsoft\Windows\Temporary Internet Files\Content.Outlook\JICZ40LB\ESRF_spectrumLOG.gif"/>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053871" y="1004872"/>
            <a:ext cx="6750165" cy="509874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rot="16200000">
            <a:off x="-703708" y="3528357"/>
            <a:ext cx="2592376" cy="307777"/>
          </a:xfrm>
          <a:prstGeom prst="rect">
            <a:avLst/>
          </a:prstGeom>
          <a:noFill/>
        </p:spPr>
        <p:txBody>
          <a:bodyPr wrap="none" rtlCol="0">
            <a:spAutoFit/>
          </a:bodyPr>
          <a:lstStyle/>
          <a:p>
            <a:r>
              <a:rPr lang="en-US" sz="1400" i="1" dirty="0" smtClean="0"/>
              <a:t>Courtesy of Roberto </a:t>
            </a:r>
            <a:r>
              <a:rPr lang="en-US" sz="1400" i="1" dirty="0" err="1" smtClean="0"/>
              <a:t>Kersevan</a:t>
            </a:r>
            <a:endParaRPr lang="en-US" sz="1400" i="1" dirty="0"/>
          </a:p>
        </p:txBody>
      </p:sp>
    </p:spTree>
    <p:extLst>
      <p:ext uri="{BB962C8B-B14F-4D97-AF65-F5344CB8AC3E}">
        <p14:creationId xmlns:p14="http://schemas.microsoft.com/office/powerpoint/2010/main" val="3110587784"/>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113</a:t>
            </a:fld>
            <a:endParaRPr lang="en-US" dirty="0"/>
          </a:p>
        </p:txBody>
      </p:sp>
      <p:pic>
        <p:nvPicPr>
          <p:cNvPr id="76802" name="Picture 2" descr="C:\Users\chigg\AppData\Local\Microsoft\Windows\Temporary Internet Files\Content.Outlook\JICZ40LB\ESRF_spectrumLIN.gif"/>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117486" y="888670"/>
            <a:ext cx="6960870" cy="525790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501326" y="105966"/>
            <a:ext cx="6197530" cy="461665"/>
          </a:xfrm>
          <a:prstGeom prst="rect">
            <a:avLst/>
          </a:prstGeom>
        </p:spPr>
        <p:txBody>
          <a:bodyPr wrap="none">
            <a:spAutoFit/>
          </a:bodyPr>
          <a:lstStyle/>
          <a:p>
            <a:pPr algn="ctr"/>
            <a:r>
              <a:rPr lang="en-US" sz="2400" b="1" dirty="0" smtClean="0"/>
              <a:t>Gas sources: photon induced </a:t>
            </a:r>
            <a:r>
              <a:rPr lang="en-US" sz="2400" b="1" dirty="0"/>
              <a:t>desorption</a:t>
            </a:r>
          </a:p>
        </p:txBody>
      </p:sp>
      <p:sp>
        <p:nvSpPr>
          <p:cNvPr id="7" name="TextBox 6"/>
          <p:cNvSpPr txBox="1"/>
          <p:nvPr/>
        </p:nvSpPr>
        <p:spPr>
          <a:xfrm rot="16200000">
            <a:off x="-703708" y="3528357"/>
            <a:ext cx="2592376" cy="307777"/>
          </a:xfrm>
          <a:prstGeom prst="rect">
            <a:avLst/>
          </a:prstGeom>
          <a:noFill/>
        </p:spPr>
        <p:txBody>
          <a:bodyPr wrap="none" rtlCol="0">
            <a:spAutoFit/>
          </a:bodyPr>
          <a:lstStyle/>
          <a:p>
            <a:r>
              <a:rPr lang="en-US" sz="1400" i="1" dirty="0" smtClean="0"/>
              <a:t>Courtesy of Roberto </a:t>
            </a:r>
            <a:r>
              <a:rPr lang="en-US" sz="1400" i="1" dirty="0" err="1" smtClean="0"/>
              <a:t>Kersevan</a:t>
            </a:r>
            <a:endParaRPr lang="en-US" sz="1400" i="1" dirty="0"/>
          </a:p>
        </p:txBody>
      </p:sp>
    </p:spTree>
    <p:extLst>
      <p:ext uri="{BB962C8B-B14F-4D97-AF65-F5344CB8AC3E}">
        <p14:creationId xmlns:p14="http://schemas.microsoft.com/office/powerpoint/2010/main" val="3104649786"/>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114</a:t>
            </a:fld>
            <a:endParaRPr lang="en-US" dirty="0"/>
          </a:p>
        </p:txBody>
      </p:sp>
      <p:sp>
        <p:nvSpPr>
          <p:cNvPr id="5" name="Rectangle 4"/>
          <p:cNvSpPr/>
          <p:nvPr/>
        </p:nvSpPr>
        <p:spPr>
          <a:xfrm>
            <a:off x="1501326" y="105966"/>
            <a:ext cx="6197530" cy="461665"/>
          </a:xfrm>
          <a:prstGeom prst="rect">
            <a:avLst/>
          </a:prstGeom>
        </p:spPr>
        <p:txBody>
          <a:bodyPr wrap="none">
            <a:spAutoFit/>
          </a:bodyPr>
          <a:lstStyle/>
          <a:p>
            <a:pPr algn="ctr"/>
            <a:r>
              <a:rPr lang="en-US" sz="2400" b="1" dirty="0" smtClean="0"/>
              <a:t>Gas sources: photon induced </a:t>
            </a:r>
            <a:r>
              <a:rPr lang="en-US" sz="2400" b="1" dirty="0"/>
              <a:t>desorption</a:t>
            </a:r>
          </a:p>
        </p:txBody>
      </p:sp>
      <p:sp>
        <p:nvSpPr>
          <p:cNvPr id="6" name="Rectangle 5"/>
          <p:cNvSpPr/>
          <p:nvPr/>
        </p:nvSpPr>
        <p:spPr>
          <a:xfrm>
            <a:off x="231521" y="831265"/>
            <a:ext cx="7438276" cy="369332"/>
          </a:xfrm>
          <a:prstGeom prst="rect">
            <a:avLst/>
          </a:prstGeom>
        </p:spPr>
        <p:txBody>
          <a:bodyPr wrap="square">
            <a:spAutoFit/>
          </a:bodyPr>
          <a:lstStyle/>
          <a:p>
            <a:r>
              <a:rPr lang="en-GB" dirty="0"/>
              <a:t>It can be shown that the number of emitted photon per unit time:</a:t>
            </a:r>
            <a:endParaRPr lang="en-US" dirty="0"/>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1244778441"/>
              </p:ext>
            </p:extLst>
          </p:nvPr>
        </p:nvGraphicFramePr>
        <p:xfrm>
          <a:off x="3479171" y="1314450"/>
          <a:ext cx="1606829" cy="811530"/>
        </p:xfrm>
        <a:graphic>
          <a:graphicData uri="http://schemas.openxmlformats.org/presentationml/2006/ole">
            <mc:AlternateContent xmlns:mc="http://schemas.openxmlformats.org/markup-compatibility/2006">
              <mc:Choice xmlns:v="urn:schemas-microsoft-com:vml" Requires="v">
                <p:oleObj spid="_x0000_s78001" name="Equation" r:id="rId3" imgW="939800" imgH="469900" progId="Equation.3">
                  <p:embed/>
                </p:oleObj>
              </mc:Choice>
              <mc:Fallback>
                <p:oleObj name="Equation" r:id="rId3" imgW="939800" imgH="4699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9171" y="1314450"/>
                        <a:ext cx="1606829" cy="811530"/>
                      </a:xfrm>
                      <a:prstGeom prst="rect">
                        <a:avLst/>
                      </a:prstGeom>
                      <a:noFill/>
                    </p:spPr>
                  </p:pic>
                </p:oleObj>
              </mc:Fallback>
            </mc:AlternateContent>
          </a:graphicData>
        </a:graphic>
      </p:graphicFrame>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3973497126"/>
              </p:ext>
            </p:extLst>
          </p:nvPr>
        </p:nvGraphicFramePr>
        <p:xfrm>
          <a:off x="3069950" y="2263140"/>
          <a:ext cx="2645548" cy="720090"/>
        </p:xfrm>
        <a:graphic>
          <a:graphicData uri="http://schemas.openxmlformats.org/presentationml/2006/ole">
            <mc:AlternateContent xmlns:mc="http://schemas.openxmlformats.org/markup-compatibility/2006">
              <mc:Choice xmlns:v="urn:schemas-microsoft-com:vml" Requires="v">
                <p:oleObj spid="_x0000_s78002" name="Equation" r:id="rId5" imgW="1612900" imgH="444500" progId="Equation.3">
                  <p:embed/>
                </p:oleObj>
              </mc:Choice>
              <mc:Fallback>
                <p:oleObj name="Equation" r:id="rId5" imgW="1612900" imgH="4445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69950" y="2263140"/>
                        <a:ext cx="2645548" cy="720090"/>
                      </a:xfrm>
                      <a:prstGeom prst="rect">
                        <a:avLst/>
                      </a:prstGeom>
                      <a:noFill/>
                    </p:spPr>
                  </p:pic>
                </p:oleObj>
              </mc:Fallback>
            </mc:AlternateContent>
          </a:graphicData>
        </a:graphic>
      </p:graphicFrame>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p:cNvGraphicFramePr>
            <a:graphicFrameLocks noChangeAspect="1"/>
          </p:cNvGraphicFramePr>
          <p:nvPr>
            <p:extLst>
              <p:ext uri="{D42A27DB-BD31-4B8C-83A1-F6EECF244321}">
                <p14:modId xmlns:p14="http://schemas.microsoft.com/office/powerpoint/2010/main" val="4243349892"/>
              </p:ext>
            </p:extLst>
          </p:nvPr>
        </p:nvGraphicFramePr>
        <p:xfrm>
          <a:off x="2969335" y="3211830"/>
          <a:ext cx="3266403" cy="421471"/>
        </p:xfrm>
        <a:graphic>
          <a:graphicData uri="http://schemas.openxmlformats.org/presentationml/2006/ole">
            <mc:AlternateContent xmlns:mc="http://schemas.openxmlformats.org/markup-compatibility/2006">
              <mc:Choice xmlns:v="urn:schemas-microsoft-com:vml" Requires="v">
                <p:oleObj spid="_x0000_s78003" name="Equation" r:id="rId7" imgW="1765300" imgH="228600" progId="Equation.3">
                  <p:embed/>
                </p:oleObj>
              </mc:Choice>
              <mc:Fallback>
                <p:oleObj name="Equation" r:id="rId7" imgW="1765300" imgH="22860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69335" y="3211830"/>
                        <a:ext cx="3266403" cy="421471"/>
                      </a:xfrm>
                      <a:prstGeom prst="rect">
                        <a:avLst/>
                      </a:prstGeom>
                      <a:noFill/>
                    </p:spPr>
                  </p:pic>
                </p:oleObj>
              </mc:Fallback>
            </mc:AlternateContent>
          </a:graphicData>
        </a:graphic>
      </p:graphicFrame>
      <p:sp>
        <p:nvSpPr>
          <p:cNvPr id="13" name="Rectangle 12"/>
          <p:cNvSpPr/>
          <p:nvPr/>
        </p:nvSpPr>
        <p:spPr>
          <a:xfrm>
            <a:off x="382421" y="3964871"/>
            <a:ext cx="8435340" cy="369332"/>
          </a:xfrm>
          <a:prstGeom prst="rect">
            <a:avLst/>
          </a:prstGeom>
        </p:spPr>
        <p:txBody>
          <a:bodyPr wrap="square">
            <a:spAutoFit/>
          </a:bodyPr>
          <a:lstStyle/>
          <a:p>
            <a:r>
              <a:rPr lang="en-GB" dirty="0"/>
              <a:t>The linear flux, i.e. the emitted photons per second and meter, is given by</a:t>
            </a:r>
            <a:endParaRPr lang="en-US" dirty="0"/>
          </a:p>
        </p:txBody>
      </p:sp>
      <p:sp>
        <p:nvSpPr>
          <p:cNvPr id="1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p:cNvGraphicFramePr>
            <a:graphicFrameLocks noChangeAspect="1"/>
          </p:cNvGraphicFramePr>
          <p:nvPr>
            <p:extLst>
              <p:ext uri="{D42A27DB-BD31-4B8C-83A1-F6EECF244321}">
                <p14:modId xmlns:p14="http://schemas.microsoft.com/office/powerpoint/2010/main" val="599586230"/>
              </p:ext>
            </p:extLst>
          </p:nvPr>
        </p:nvGraphicFramePr>
        <p:xfrm>
          <a:off x="2746242" y="4560570"/>
          <a:ext cx="3707697" cy="880110"/>
        </p:xfrm>
        <a:graphic>
          <a:graphicData uri="http://schemas.openxmlformats.org/presentationml/2006/ole">
            <mc:AlternateContent xmlns:mc="http://schemas.openxmlformats.org/markup-compatibility/2006">
              <mc:Choice xmlns:v="urn:schemas-microsoft-com:vml" Requires="v">
                <p:oleObj spid="_x0000_s78004" name="Equation" r:id="rId9" imgW="1892300" imgH="444500" progId="Equation.3">
                  <p:embed/>
                </p:oleObj>
              </mc:Choice>
              <mc:Fallback>
                <p:oleObj name="Equation" r:id="rId9" imgW="1892300" imgH="444500"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46242" y="4560570"/>
                        <a:ext cx="3707697" cy="880110"/>
                      </a:xfrm>
                      <a:prstGeom prst="rect">
                        <a:avLst/>
                      </a:prstGeom>
                      <a:noFill/>
                    </p:spPr>
                  </p:pic>
                </p:oleObj>
              </mc:Fallback>
            </mc:AlternateContent>
          </a:graphicData>
        </a:graphic>
      </p:graphicFrame>
      <p:sp>
        <p:nvSpPr>
          <p:cNvPr id="16" name="TextBox 15"/>
          <p:cNvSpPr txBox="1"/>
          <p:nvPr/>
        </p:nvSpPr>
        <p:spPr>
          <a:xfrm>
            <a:off x="6000750" y="2346722"/>
            <a:ext cx="2817011" cy="646331"/>
          </a:xfrm>
          <a:prstGeom prst="rect">
            <a:avLst/>
          </a:prstGeom>
          <a:noFill/>
        </p:spPr>
        <p:txBody>
          <a:bodyPr wrap="square" rtlCol="0">
            <a:spAutoFit/>
          </a:bodyPr>
          <a:lstStyle/>
          <a:p>
            <a:r>
              <a:rPr lang="en-US" dirty="0" smtClean="0"/>
              <a:t>Mean photon energy: max of the distribution</a:t>
            </a:r>
            <a:endParaRPr lang="en-US" dirty="0"/>
          </a:p>
        </p:txBody>
      </p:sp>
      <p:sp>
        <p:nvSpPr>
          <p:cNvPr id="17" name="TextBox 16"/>
          <p:cNvSpPr txBox="1"/>
          <p:nvPr/>
        </p:nvSpPr>
        <p:spPr>
          <a:xfrm>
            <a:off x="445612" y="3245644"/>
            <a:ext cx="1531188" cy="369332"/>
          </a:xfrm>
          <a:prstGeom prst="rect">
            <a:avLst/>
          </a:prstGeom>
          <a:noFill/>
        </p:spPr>
        <p:txBody>
          <a:bodyPr wrap="none" rtlCol="0">
            <a:spAutoFit/>
          </a:bodyPr>
          <a:lstStyle/>
          <a:p>
            <a:r>
              <a:rPr lang="en-US" dirty="0" smtClean="0"/>
              <a:t>For electrons</a:t>
            </a:r>
            <a:endParaRPr lang="en-US" dirty="0"/>
          </a:p>
        </p:txBody>
      </p:sp>
      <p:sp>
        <p:nvSpPr>
          <p:cNvPr id="18" name="TextBox 17"/>
          <p:cNvSpPr txBox="1"/>
          <p:nvPr/>
        </p:nvSpPr>
        <p:spPr>
          <a:xfrm>
            <a:off x="735732" y="4803934"/>
            <a:ext cx="1531188" cy="369332"/>
          </a:xfrm>
          <a:prstGeom prst="rect">
            <a:avLst/>
          </a:prstGeom>
          <a:noFill/>
        </p:spPr>
        <p:txBody>
          <a:bodyPr wrap="none" rtlCol="0">
            <a:spAutoFit/>
          </a:bodyPr>
          <a:lstStyle/>
          <a:p>
            <a:r>
              <a:rPr lang="en-US" dirty="0" smtClean="0"/>
              <a:t>For electrons</a:t>
            </a:r>
            <a:endParaRPr lang="en-US" dirty="0"/>
          </a:p>
        </p:txBody>
      </p:sp>
    </p:spTree>
    <p:extLst>
      <p:ext uri="{BB962C8B-B14F-4D97-AF65-F5344CB8AC3E}">
        <p14:creationId xmlns:p14="http://schemas.microsoft.com/office/powerpoint/2010/main" val="724463102"/>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9" name="Text Box 3"/>
          <p:cNvSpPr txBox="1">
            <a:spLocks noChangeArrowheads="1"/>
          </p:cNvSpPr>
          <p:nvPr/>
        </p:nvSpPr>
        <p:spPr bwMode="auto">
          <a:xfrm>
            <a:off x="211015" y="1066800"/>
            <a:ext cx="8510954"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fr-FR" sz="1600">
              <a:latin typeface="Verdana" pitchFamily="34" charset="0"/>
            </a:endParaRPr>
          </a:p>
        </p:txBody>
      </p:sp>
      <p:sp>
        <p:nvSpPr>
          <p:cNvPr id="188420" name="Text Box 4"/>
          <p:cNvSpPr txBox="1">
            <a:spLocks noChangeArrowheads="1"/>
          </p:cNvSpPr>
          <p:nvPr/>
        </p:nvSpPr>
        <p:spPr bwMode="auto">
          <a:xfrm>
            <a:off x="211015" y="1066800"/>
            <a:ext cx="8510954"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fr-FR" sz="1600">
              <a:latin typeface="Verdana" pitchFamily="34" charset="0"/>
            </a:endParaRPr>
          </a:p>
        </p:txBody>
      </p:sp>
      <p:pic>
        <p:nvPicPr>
          <p:cNvPr id="18842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326" y="2757865"/>
            <a:ext cx="3964012" cy="323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8422" name="Picture 6"/>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937759" y="2757865"/>
            <a:ext cx="3485027" cy="323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8423" name="Rectangle 7"/>
          <p:cNvSpPr>
            <a:spLocks noChangeArrowheads="1"/>
          </p:cNvSpPr>
          <p:nvPr/>
        </p:nvSpPr>
        <p:spPr bwMode="auto">
          <a:xfrm>
            <a:off x="678326" y="5935275"/>
            <a:ext cx="75763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r>
              <a:rPr lang="en-US" sz="1200" dirty="0">
                <a:latin typeface="+mj-lt"/>
              </a:rPr>
              <a:t> J. Gomez-</a:t>
            </a:r>
            <a:r>
              <a:rPr lang="en-US" sz="1200" dirty="0" err="1">
                <a:latin typeface="+mj-lt"/>
              </a:rPr>
              <a:t>Goñi</a:t>
            </a:r>
            <a:r>
              <a:rPr lang="en-US" sz="1200" dirty="0">
                <a:latin typeface="+mj-lt"/>
              </a:rPr>
              <a:t>, O. </a:t>
            </a:r>
            <a:r>
              <a:rPr lang="en-US" sz="1200" dirty="0" err="1">
                <a:latin typeface="+mj-lt"/>
              </a:rPr>
              <a:t>Groebner</a:t>
            </a:r>
            <a:r>
              <a:rPr lang="en-US" sz="1200" dirty="0">
                <a:latin typeface="+mj-lt"/>
              </a:rPr>
              <a:t> and A. G. Mathewson J. Vac. Sci. Technol. A </a:t>
            </a:r>
            <a:r>
              <a:rPr lang="en-US" sz="1200" b="1" dirty="0">
                <a:latin typeface="+mj-lt"/>
              </a:rPr>
              <a:t>12</a:t>
            </a:r>
            <a:r>
              <a:rPr lang="en-US" sz="1200" dirty="0">
                <a:latin typeface="+mj-lt"/>
              </a:rPr>
              <a:t>, 1714 (1994) </a:t>
            </a:r>
          </a:p>
        </p:txBody>
      </p:sp>
      <p:sp>
        <p:nvSpPr>
          <p:cNvPr id="188424" name="AutoShape 8" descr="spacer"/>
          <p:cNvSpPr>
            <a:spLocks noChangeAspect="1" noChangeArrowheads="1"/>
          </p:cNvSpPr>
          <p:nvPr/>
        </p:nvSpPr>
        <p:spPr bwMode="auto">
          <a:xfrm>
            <a:off x="1657351" y="2606676"/>
            <a:ext cx="87923" cy="9525"/>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en-US"/>
          </a:p>
        </p:txBody>
      </p:sp>
      <p:sp>
        <p:nvSpPr>
          <p:cNvPr id="188425" name="Text Box 9"/>
          <p:cNvSpPr txBox="1">
            <a:spLocks noChangeArrowheads="1"/>
          </p:cNvSpPr>
          <p:nvPr/>
        </p:nvSpPr>
        <p:spPr bwMode="auto">
          <a:xfrm>
            <a:off x="296447" y="731043"/>
            <a:ext cx="8691782"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GB" dirty="0"/>
              <a:t>Photons with energy lower than the photoelectron extraction threshold (</a:t>
            </a:r>
            <a:r>
              <a:rPr lang="en-GB" dirty="0" err="1"/>
              <a:t>workfunction</a:t>
            </a:r>
            <a:r>
              <a:rPr lang="en-GB" dirty="0"/>
              <a:t>, about 5 </a:t>
            </a:r>
            <a:r>
              <a:rPr lang="en-GB" dirty="0" err="1"/>
              <a:t>eV</a:t>
            </a:r>
            <a:r>
              <a:rPr lang="en-GB" dirty="0"/>
              <a:t> for metals used in UHV) do not stimulate gas desorption. </a:t>
            </a:r>
            <a:endParaRPr lang="en-GB" dirty="0" smtClean="0"/>
          </a:p>
          <a:p>
            <a:endParaRPr lang="en-GB" i="1" dirty="0"/>
          </a:p>
          <a:p>
            <a:r>
              <a:rPr lang="en-GB" i="1" dirty="0" err="1" smtClean="0">
                <a:latin typeface="Symbol" pitchFamily="18" charset="2"/>
              </a:rPr>
              <a:t>h</a:t>
            </a:r>
            <a:r>
              <a:rPr lang="en-GB" baseline="-25000" dirty="0" err="1" smtClean="0"/>
              <a:t>ph</a:t>
            </a:r>
            <a:r>
              <a:rPr lang="en-GB" baseline="-25000" dirty="0" smtClean="0"/>
              <a:t> </a:t>
            </a:r>
            <a:r>
              <a:rPr lang="en-GB" dirty="0"/>
              <a:t>depends linearly on the critical energy of the photon spectrum when </a:t>
            </a:r>
            <a:r>
              <a:rPr lang="en-GB" dirty="0" err="1">
                <a:latin typeface="Symbol" pitchFamily="18" charset="2"/>
              </a:rPr>
              <a:t>e</a:t>
            </a:r>
            <a:r>
              <a:rPr lang="en-GB" baseline="-25000" dirty="0" err="1"/>
              <a:t>c</a:t>
            </a:r>
            <a:r>
              <a:rPr lang="en-GB" baseline="-25000" dirty="0"/>
              <a:t> </a:t>
            </a:r>
            <a:r>
              <a:rPr lang="en-GB" dirty="0"/>
              <a:t>&lt; 280 </a:t>
            </a:r>
            <a:r>
              <a:rPr lang="en-GB" dirty="0" err="1"/>
              <a:t>eV</a:t>
            </a:r>
            <a:r>
              <a:rPr lang="en-GB" dirty="0"/>
              <a:t>:</a:t>
            </a:r>
            <a:endParaRPr lang="en-US" dirty="0">
              <a:latin typeface="Verdana" pitchFamily="34" charset="0"/>
            </a:endParaRPr>
          </a:p>
        </p:txBody>
      </p:sp>
      <p:sp>
        <p:nvSpPr>
          <p:cNvPr id="13" name="Rectangle 12"/>
          <p:cNvSpPr/>
          <p:nvPr/>
        </p:nvSpPr>
        <p:spPr>
          <a:xfrm>
            <a:off x="1501326" y="105966"/>
            <a:ext cx="6197530" cy="461665"/>
          </a:xfrm>
          <a:prstGeom prst="rect">
            <a:avLst/>
          </a:prstGeom>
        </p:spPr>
        <p:txBody>
          <a:bodyPr wrap="none">
            <a:spAutoFit/>
          </a:bodyPr>
          <a:lstStyle/>
          <a:p>
            <a:pPr algn="ctr"/>
            <a:r>
              <a:rPr lang="en-US" sz="2400" b="1" dirty="0" smtClean="0"/>
              <a:t>Gas sources: photon induced </a:t>
            </a:r>
            <a:r>
              <a:rPr lang="en-US" sz="2400" b="1" dirty="0"/>
              <a:t>desorption</a:t>
            </a:r>
          </a:p>
        </p:txBody>
      </p:sp>
      <p:sp>
        <p:nvSpPr>
          <p:cNvPr id="15" name="Date Placeholder 1"/>
          <p:cNvSpPr>
            <a:spLocks noGrp="1"/>
          </p:cNvSpPr>
          <p:nvPr>
            <p:ph type="dt" sz="half" idx="2"/>
          </p:nvPr>
        </p:nvSpPr>
        <p:spPr>
          <a:xfrm>
            <a:off x="2969335" y="6362377"/>
            <a:ext cx="2133600" cy="365125"/>
          </a:xfrm>
        </p:spPr>
        <p:txBody>
          <a:bodyPr>
            <a:normAutofit/>
          </a:bodyPr>
          <a:lstStyle/>
          <a:p>
            <a:r>
              <a:rPr lang="en-US" sz="900" smtClean="0">
                <a:solidFill>
                  <a:schemeClr val="accent2"/>
                </a:solidFill>
              </a:rPr>
              <a:t>February 13-14, 2013</a:t>
            </a:r>
            <a:endParaRPr lang="en-US" sz="900" dirty="0">
              <a:solidFill>
                <a:schemeClr val="accent2"/>
              </a:solidFill>
            </a:endParaRPr>
          </a:p>
        </p:txBody>
      </p:sp>
      <p:sp>
        <p:nvSpPr>
          <p:cNvPr id="16" name="Footer Placeholder 2"/>
          <p:cNvSpPr>
            <a:spLocks noGrp="1"/>
          </p:cNvSpPr>
          <p:nvPr>
            <p:ph type="ftr" sz="quarter" idx="3"/>
          </p:nvPr>
        </p:nvSpPr>
        <p:spPr>
          <a:xfrm>
            <a:off x="5182756" y="6356350"/>
            <a:ext cx="2895600" cy="365125"/>
          </a:xfrm>
        </p:spPr>
        <p:txBody>
          <a:bodyPr>
            <a:normAutofit lnSpcReduction="10000"/>
          </a:bodyPr>
          <a:lstStyle/>
          <a:p>
            <a:r>
              <a:rPr lang="en-GB" sz="900" smtClean="0">
                <a:solidFill>
                  <a:schemeClr val="accent2"/>
                </a:solidFill>
              </a:rPr>
              <a:t>JUAS 2013 -- Vacuum Technology –   Paolo Chiggiato &amp; Roberto Kersevan</a:t>
            </a:r>
            <a:endParaRPr lang="en-US" sz="900" dirty="0">
              <a:solidFill>
                <a:schemeClr val="accent2"/>
              </a:solidFill>
            </a:endParaRPr>
          </a:p>
        </p:txBody>
      </p:sp>
      <p:sp>
        <p:nvSpPr>
          <p:cNvPr id="17" name="Slide Number Placeholder 3"/>
          <p:cNvSpPr>
            <a:spLocks noGrp="1"/>
          </p:cNvSpPr>
          <p:nvPr>
            <p:ph type="sldNum" sz="quarter" idx="4294967295"/>
          </p:nvPr>
        </p:nvSpPr>
        <p:spPr>
          <a:xfrm>
            <a:off x="8185376" y="6356350"/>
            <a:ext cx="501424" cy="365125"/>
          </a:xfrm>
          <a:prstGeom prst="rect">
            <a:avLst/>
          </a:prstGeom>
        </p:spPr>
        <p:txBody>
          <a:bodyPr/>
          <a:lstStyle/>
          <a:p>
            <a:fld id="{17918391-D411-FE40-AAD7-861AE5233E0E}" type="slidenum">
              <a:rPr lang="en-US" sz="900" smtClean="0">
                <a:solidFill>
                  <a:schemeClr val="accent2"/>
                </a:solidFill>
              </a:rPr>
              <a:pPr/>
              <a:t>115</a:t>
            </a:fld>
            <a:endParaRPr lang="en-US" sz="900" dirty="0">
              <a:solidFill>
                <a:schemeClr val="accent2"/>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2488678396"/>
              </p:ext>
            </p:extLst>
          </p:nvPr>
        </p:nvGraphicFramePr>
        <p:xfrm>
          <a:off x="3346595" y="2086530"/>
          <a:ext cx="1177047" cy="529671"/>
        </p:xfrm>
        <a:graphic>
          <a:graphicData uri="http://schemas.openxmlformats.org/presentationml/2006/ole">
            <mc:AlternateContent xmlns:mc="http://schemas.openxmlformats.org/markup-compatibility/2006">
              <mc:Choice xmlns:v="urn:schemas-microsoft-com:vml" Requires="v">
                <p:oleObj spid="_x0000_s57388" name="Equation" r:id="rId6" imgW="571252" imgH="253890" progId="Equation.3">
                  <p:embed/>
                </p:oleObj>
              </mc:Choice>
              <mc:Fallback>
                <p:oleObj name="Equation" r:id="rId6" imgW="571252" imgH="253890" progId="Equation.3">
                  <p:embed/>
                  <p:pic>
                    <p:nvPicPr>
                      <p:cNvPr id="0" name="Object 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46595" y="2086530"/>
                        <a:ext cx="1177047" cy="529671"/>
                      </a:xfrm>
                      <a:prstGeom prst="rect">
                        <a:avLst/>
                      </a:prstGeom>
                      <a:noFill/>
                    </p:spPr>
                  </p:pic>
                </p:oleObj>
              </mc:Fallback>
            </mc:AlternateContent>
          </a:graphicData>
        </a:graphic>
      </p:graphicFrame>
      <p:sp>
        <p:nvSpPr>
          <p:cNvPr id="7" name="TextBox 6"/>
          <p:cNvSpPr txBox="1"/>
          <p:nvPr/>
        </p:nvSpPr>
        <p:spPr>
          <a:xfrm>
            <a:off x="5182755" y="2166816"/>
            <a:ext cx="1608133" cy="369332"/>
          </a:xfrm>
          <a:prstGeom prst="rect">
            <a:avLst/>
          </a:prstGeom>
          <a:noFill/>
        </p:spPr>
        <p:txBody>
          <a:bodyPr wrap="none" rtlCol="0">
            <a:spAutoFit/>
          </a:bodyPr>
          <a:lstStyle/>
          <a:p>
            <a:r>
              <a:rPr lang="en-US" dirty="0" smtClean="0"/>
              <a:t>0.74&lt; </a:t>
            </a:r>
            <a:r>
              <a:rPr lang="en-US" dirty="0" smtClean="0">
                <a:latin typeface="Symbol" pitchFamily="18" charset="2"/>
              </a:rPr>
              <a:t>b</a:t>
            </a:r>
            <a:r>
              <a:rPr lang="en-US" dirty="0" smtClean="0"/>
              <a:t> &lt;1.12</a:t>
            </a:r>
            <a:endParaRPr lang="en-US" dirty="0"/>
          </a:p>
        </p:txBody>
      </p:sp>
    </p:spTree>
    <p:extLst>
      <p:ext uri="{BB962C8B-B14F-4D97-AF65-F5344CB8AC3E}">
        <p14:creationId xmlns:p14="http://schemas.microsoft.com/office/powerpoint/2010/main" val="1564362027"/>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116</a:t>
            </a:fld>
            <a:endParaRPr lang="en-US" dirty="0"/>
          </a:p>
        </p:txBody>
      </p:sp>
      <p:sp>
        <p:nvSpPr>
          <p:cNvPr id="5" name="Rectangle 4"/>
          <p:cNvSpPr/>
          <p:nvPr/>
        </p:nvSpPr>
        <p:spPr>
          <a:xfrm>
            <a:off x="1501326" y="105966"/>
            <a:ext cx="6197530" cy="461665"/>
          </a:xfrm>
          <a:prstGeom prst="rect">
            <a:avLst/>
          </a:prstGeom>
        </p:spPr>
        <p:txBody>
          <a:bodyPr wrap="none">
            <a:spAutoFit/>
          </a:bodyPr>
          <a:lstStyle/>
          <a:p>
            <a:pPr algn="ctr"/>
            <a:r>
              <a:rPr lang="en-US" sz="2400" b="1" dirty="0" smtClean="0"/>
              <a:t>Gas sources: photon induced </a:t>
            </a:r>
            <a:r>
              <a:rPr lang="en-US" sz="2400" b="1" dirty="0"/>
              <a:t>desorption</a:t>
            </a:r>
          </a:p>
        </p:txBody>
      </p:sp>
      <p:sp>
        <p:nvSpPr>
          <p:cNvPr id="6" name="TextBox 5"/>
          <p:cNvSpPr txBox="1"/>
          <p:nvPr/>
        </p:nvSpPr>
        <p:spPr>
          <a:xfrm>
            <a:off x="388620" y="971550"/>
            <a:ext cx="8298180" cy="923330"/>
          </a:xfrm>
          <a:prstGeom prst="rect">
            <a:avLst/>
          </a:prstGeom>
          <a:noFill/>
        </p:spPr>
        <p:txBody>
          <a:bodyPr wrap="square" rtlCol="0">
            <a:spAutoFit/>
          </a:bodyPr>
          <a:lstStyle/>
          <a:p>
            <a:r>
              <a:rPr lang="en-GB" dirty="0" err="1">
                <a:latin typeface="Symbol" pitchFamily="18" charset="2"/>
              </a:rPr>
              <a:t>h</a:t>
            </a:r>
            <a:r>
              <a:rPr lang="en-GB" baseline="-25000" dirty="0" err="1"/>
              <a:t>ph</a:t>
            </a:r>
            <a:r>
              <a:rPr lang="en-GB" baseline="-25000" dirty="0"/>
              <a:t> </a:t>
            </a:r>
            <a:r>
              <a:rPr lang="en-GB" dirty="0"/>
              <a:t>does not depend significantly on the photon dose D up to about 10</a:t>
            </a:r>
            <a:r>
              <a:rPr lang="en-GB" baseline="30000" dirty="0"/>
              <a:t>20</a:t>
            </a:r>
            <a:r>
              <a:rPr lang="en-GB" dirty="0"/>
              <a:t> photons/m. For higher doses, </a:t>
            </a:r>
            <a:r>
              <a:rPr lang="en-GB" dirty="0" err="1">
                <a:latin typeface="Symbol" pitchFamily="18" charset="2"/>
              </a:rPr>
              <a:t>h</a:t>
            </a:r>
            <a:r>
              <a:rPr lang="en-GB" baseline="-25000" dirty="0" err="1"/>
              <a:t>ph</a:t>
            </a:r>
            <a:r>
              <a:rPr lang="en-GB" baseline="-25000" dirty="0"/>
              <a:t> </a:t>
            </a:r>
            <a:r>
              <a:rPr lang="en-GB" dirty="0"/>
              <a:t>varies as a </a:t>
            </a:r>
            <a:r>
              <a:rPr lang="en-GB" b="1" dirty="0"/>
              <a:t>power law function of the dose</a:t>
            </a:r>
            <a:r>
              <a:rPr lang="en-GB" dirty="0"/>
              <a:t>:</a:t>
            </a:r>
          </a:p>
          <a:p>
            <a:endParaRPr lang="en-US" dirty="0"/>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2049101435"/>
              </p:ext>
            </p:extLst>
          </p:nvPr>
        </p:nvGraphicFramePr>
        <p:xfrm>
          <a:off x="3543300" y="1652947"/>
          <a:ext cx="1773594" cy="694015"/>
        </p:xfrm>
        <a:graphic>
          <a:graphicData uri="http://schemas.openxmlformats.org/presentationml/2006/ole">
            <mc:AlternateContent xmlns:mc="http://schemas.openxmlformats.org/markup-compatibility/2006">
              <mc:Choice xmlns:v="urn:schemas-microsoft-com:vml" Requires="v">
                <p:oleObj spid="_x0000_s78893" name="Equation" r:id="rId3" imgW="660113" imgH="253890" progId="Equation.3">
                  <p:embed/>
                </p:oleObj>
              </mc:Choice>
              <mc:Fallback>
                <p:oleObj name="Equation" r:id="rId3" imgW="660113" imgH="25389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3300" y="1652947"/>
                        <a:ext cx="1773594" cy="694015"/>
                      </a:xfrm>
                      <a:prstGeom prst="rect">
                        <a:avLst/>
                      </a:prstGeom>
                      <a:noFill/>
                    </p:spPr>
                  </p:pic>
                </p:oleObj>
              </mc:Fallback>
            </mc:AlternateContent>
          </a:graphicData>
        </a:graphic>
      </p:graphicFrame>
      <p:sp>
        <p:nvSpPr>
          <p:cNvPr id="9" name="Rectangle 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1" name="Picture 10"/>
          <p:cNvPicPr/>
          <p:nvPr/>
        </p:nvPicPr>
        <p:blipFill rotWithShape="1">
          <a:blip r:embed="rId5" cstate="email">
            <a:extLst>
              <a:ext uri="{28A0092B-C50C-407E-A947-70E740481C1C}">
                <a14:useLocalDpi xmlns:a14="http://schemas.microsoft.com/office/drawing/2010/main" val="0"/>
              </a:ext>
            </a:extLst>
          </a:blip>
          <a:srcRect r="8475"/>
          <a:stretch/>
        </p:blipFill>
        <p:spPr bwMode="auto">
          <a:xfrm rot="5400000">
            <a:off x="1032915" y="2079853"/>
            <a:ext cx="3448053" cy="4530912"/>
          </a:xfrm>
          <a:prstGeom prst="rect">
            <a:avLst/>
          </a:prstGeom>
          <a:noFill/>
          <a:ln>
            <a:noFill/>
          </a:ln>
          <a:extLst>
            <a:ext uri="{53640926-AAD7-44D8-BBD7-CCE9431645EC}">
              <a14:shadowObscured xmlns:a14="http://schemas.microsoft.com/office/drawing/2010/main"/>
            </a:ext>
          </a:extLst>
        </p:spPr>
      </p:pic>
      <p:sp>
        <p:nvSpPr>
          <p:cNvPr id="12" name="TextBox 11"/>
          <p:cNvSpPr txBox="1"/>
          <p:nvPr/>
        </p:nvSpPr>
        <p:spPr>
          <a:xfrm>
            <a:off x="5316894" y="3791163"/>
            <a:ext cx="3390900" cy="830997"/>
          </a:xfrm>
          <a:prstGeom prst="rect">
            <a:avLst/>
          </a:prstGeom>
          <a:noFill/>
        </p:spPr>
        <p:txBody>
          <a:bodyPr wrap="square" rtlCol="0">
            <a:spAutoFit/>
          </a:bodyPr>
          <a:lstStyle/>
          <a:p>
            <a:r>
              <a:rPr lang="en-GB" sz="1600" dirty="0"/>
              <a:t>Photon desorption yields for baked stainless steel as a function of the accumulated dose of </a:t>
            </a:r>
            <a:r>
              <a:rPr lang="en-GB" sz="1600" dirty="0" smtClean="0"/>
              <a:t>photons. </a:t>
            </a:r>
            <a:endParaRPr lang="en-US" sz="1600" dirty="0"/>
          </a:p>
        </p:txBody>
      </p:sp>
    </p:spTree>
    <p:extLst>
      <p:ext uri="{BB962C8B-B14F-4D97-AF65-F5344CB8AC3E}">
        <p14:creationId xmlns:p14="http://schemas.microsoft.com/office/powerpoint/2010/main" val="3457438932"/>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Text Box 3"/>
          <p:cNvSpPr txBox="1">
            <a:spLocks noChangeArrowheads="1"/>
          </p:cNvSpPr>
          <p:nvPr/>
        </p:nvSpPr>
        <p:spPr bwMode="auto">
          <a:xfrm>
            <a:off x="211015" y="1066800"/>
            <a:ext cx="8510954"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fr-FR" sz="1600">
              <a:latin typeface="Verdana" pitchFamily="34" charset="0"/>
            </a:endParaRPr>
          </a:p>
        </p:txBody>
      </p:sp>
      <p:sp>
        <p:nvSpPr>
          <p:cNvPr id="189444" name="Text Box 4"/>
          <p:cNvSpPr txBox="1">
            <a:spLocks noChangeArrowheads="1"/>
          </p:cNvSpPr>
          <p:nvPr/>
        </p:nvSpPr>
        <p:spPr bwMode="auto">
          <a:xfrm>
            <a:off x="211015" y="1066800"/>
            <a:ext cx="8510954"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fr-FR" sz="1600">
              <a:latin typeface="Verdana" pitchFamily="34" charset="0"/>
            </a:endParaRPr>
          </a:p>
        </p:txBody>
      </p:sp>
      <p:pic>
        <p:nvPicPr>
          <p:cNvPr id="18944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5844" y="1066799"/>
            <a:ext cx="4976446" cy="4765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9449" name="Text Box 9"/>
          <p:cNvSpPr txBox="1">
            <a:spLocks noChangeArrowheads="1"/>
          </p:cNvSpPr>
          <p:nvPr/>
        </p:nvSpPr>
        <p:spPr bwMode="auto">
          <a:xfrm>
            <a:off x="3398902" y="877471"/>
            <a:ext cx="240237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600" dirty="0">
                <a:solidFill>
                  <a:srgbClr val="FF0000"/>
                </a:solidFill>
                <a:latin typeface="Verdana" pitchFamily="34" charset="0"/>
              </a:rPr>
              <a:t>unbaked chamber</a:t>
            </a:r>
          </a:p>
        </p:txBody>
      </p:sp>
      <p:sp>
        <p:nvSpPr>
          <p:cNvPr id="15" name="Date Placeholder 1"/>
          <p:cNvSpPr>
            <a:spLocks noGrp="1"/>
          </p:cNvSpPr>
          <p:nvPr>
            <p:ph type="dt" sz="half" idx="2"/>
          </p:nvPr>
        </p:nvSpPr>
        <p:spPr>
          <a:xfrm>
            <a:off x="2969335" y="6362377"/>
            <a:ext cx="2133600" cy="365125"/>
          </a:xfrm>
        </p:spPr>
        <p:txBody>
          <a:bodyPr>
            <a:normAutofit/>
          </a:bodyPr>
          <a:lstStyle/>
          <a:p>
            <a:r>
              <a:rPr lang="en-US" sz="900" smtClean="0">
                <a:solidFill>
                  <a:schemeClr val="accent2"/>
                </a:solidFill>
              </a:rPr>
              <a:t>February 13-14, 2013</a:t>
            </a:r>
            <a:endParaRPr lang="en-US" sz="900" dirty="0">
              <a:solidFill>
                <a:schemeClr val="accent2"/>
              </a:solidFill>
            </a:endParaRPr>
          </a:p>
        </p:txBody>
      </p:sp>
      <p:sp>
        <p:nvSpPr>
          <p:cNvPr id="16" name="Footer Placeholder 2"/>
          <p:cNvSpPr>
            <a:spLocks noGrp="1"/>
          </p:cNvSpPr>
          <p:nvPr>
            <p:ph type="ftr" sz="quarter" idx="3"/>
          </p:nvPr>
        </p:nvSpPr>
        <p:spPr>
          <a:xfrm>
            <a:off x="5182756" y="6356350"/>
            <a:ext cx="2895600" cy="365125"/>
          </a:xfrm>
        </p:spPr>
        <p:txBody>
          <a:bodyPr>
            <a:normAutofit lnSpcReduction="10000"/>
          </a:bodyPr>
          <a:lstStyle/>
          <a:p>
            <a:r>
              <a:rPr lang="en-GB" sz="900" smtClean="0">
                <a:solidFill>
                  <a:schemeClr val="accent2"/>
                </a:solidFill>
              </a:rPr>
              <a:t>JUAS 2013 -- Vacuum Technology –   Paolo Chiggiato &amp; Roberto Kersevan</a:t>
            </a:r>
            <a:endParaRPr lang="en-US" sz="900" dirty="0">
              <a:solidFill>
                <a:schemeClr val="accent2"/>
              </a:solidFill>
            </a:endParaRPr>
          </a:p>
        </p:txBody>
      </p:sp>
      <p:sp>
        <p:nvSpPr>
          <p:cNvPr id="17" name="Slide Number Placeholder 3"/>
          <p:cNvSpPr>
            <a:spLocks noGrp="1"/>
          </p:cNvSpPr>
          <p:nvPr>
            <p:ph type="sldNum" sz="quarter" idx="4294967295"/>
          </p:nvPr>
        </p:nvSpPr>
        <p:spPr>
          <a:xfrm>
            <a:off x="8185376" y="6356350"/>
            <a:ext cx="501424" cy="365125"/>
          </a:xfrm>
          <a:prstGeom prst="rect">
            <a:avLst/>
          </a:prstGeom>
        </p:spPr>
        <p:txBody>
          <a:bodyPr/>
          <a:lstStyle/>
          <a:p>
            <a:fld id="{17918391-D411-FE40-AAD7-861AE5233E0E}" type="slidenum">
              <a:rPr lang="en-US" sz="900" smtClean="0">
                <a:solidFill>
                  <a:schemeClr val="accent2"/>
                </a:solidFill>
              </a:rPr>
              <a:pPr/>
              <a:t>117</a:t>
            </a:fld>
            <a:endParaRPr lang="en-US" sz="900" dirty="0">
              <a:solidFill>
                <a:schemeClr val="accent2"/>
              </a:solidFill>
            </a:endParaRPr>
          </a:p>
        </p:txBody>
      </p:sp>
      <p:sp>
        <p:nvSpPr>
          <p:cNvPr id="18" name="Rectangle 17"/>
          <p:cNvSpPr/>
          <p:nvPr/>
        </p:nvSpPr>
        <p:spPr>
          <a:xfrm>
            <a:off x="1501326" y="105966"/>
            <a:ext cx="6197530" cy="461665"/>
          </a:xfrm>
          <a:prstGeom prst="rect">
            <a:avLst/>
          </a:prstGeom>
        </p:spPr>
        <p:txBody>
          <a:bodyPr wrap="none">
            <a:spAutoFit/>
          </a:bodyPr>
          <a:lstStyle/>
          <a:p>
            <a:pPr algn="ctr"/>
            <a:r>
              <a:rPr lang="en-US" sz="2400" b="1" dirty="0" smtClean="0"/>
              <a:t>Gas sources: photon induced </a:t>
            </a:r>
            <a:r>
              <a:rPr lang="en-US" sz="2400" b="1" dirty="0"/>
              <a:t>desorption</a:t>
            </a:r>
          </a:p>
        </p:txBody>
      </p:sp>
    </p:spTree>
    <p:extLst>
      <p:ext uri="{BB962C8B-B14F-4D97-AF65-F5344CB8AC3E}">
        <p14:creationId xmlns:p14="http://schemas.microsoft.com/office/powerpoint/2010/main" val="1625714287"/>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1" name="Text Box 3"/>
          <p:cNvSpPr txBox="1">
            <a:spLocks noChangeArrowheads="1"/>
          </p:cNvSpPr>
          <p:nvPr/>
        </p:nvSpPr>
        <p:spPr bwMode="auto">
          <a:xfrm>
            <a:off x="211015" y="1066800"/>
            <a:ext cx="8510954"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fr-FR" sz="1600">
              <a:latin typeface="Verdana" pitchFamily="34" charset="0"/>
            </a:endParaRPr>
          </a:p>
        </p:txBody>
      </p:sp>
      <p:sp>
        <p:nvSpPr>
          <p:cNvPr id="191493" name="Text Box 5"/>
          <p:cNvSpPr txBox="1">
            <a:spLocks noChangeArrowheads="1"/>
          </p:cNvSpPr>
          <p:nvPr/>
        </p:nvSpPr>
        <p:spPr bwMode="auto">
          <a:xfrm>
            <a:off x="1071797" y="670501"/>
            <a:ext cx="71135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sz="2400">
                <a:solidFill>
                  <a:schemeClr val="tx1"/>
                </a:solidFill>
                <a:latin typeface="Times" pitchFamily="18" charset="0"/>
              </a:defRPr>
            </a:lvl1pPr>
            <a:lvl2pPr marL="914400" indent="-457200">
              <a:defRPr sz="2400">
                <a:solidFill>
                  <a:schemeClr val="tx1"/>
                </a:solidFill>
                <a:latin typeface="Times" pitchFamily="18" charset="0"/>
              </a:defRPr>
            </a:lvl2pPr>
            <a:lvl3pPr marL="1371600" indent="-457200">
              <a:defRPr sz="2400">
                <a:solidFill>
                  <a:schemeClr val="tx1"/>
                </a:solidFill>
                <a:latin typeface="Times" pitchFamily="18" charset="0"/>
              </a:defRPr>
            </a:lvl3pPr>
            <a:lvl4pPr marL="1828800" indent="-457200">
              <a:defRPr sz="2400">
                <a:solidFill>
                  <a:schemeClr val="tx1"/>
                </a:solidFill>
                <a:latin typeface="Times" pitchFamily="18" charset="0"/>
              </a:defRPr>
            </a:lvl4pPr>
            <a:lvl5pPr marL="2286000" indent="-457200">
              <a:defRPr sz="2400">
                <a:solidFill>
                  <a:schemeClr val="tx1"/>
                </a:solidFill>
                <a:latin typeface="Times" pitchFamily="18" charset="0"/>
              </a:defRPr>
            </a:lvl5pPr>
            <a:lvl6pPr marL="2743200" indent="-457200" eaLnBrk="0" fontAlgn="base" hangingPunct="0">
              <a:spcBef>
                <a:spcPct val="0"/>
              </a:spcBef>
              <a:spcAft>
                <a:spcPct val="0"/>
              </a:spcAft>
              <a:defRPr sz="2400">
                <a:solidFill>
                  <a:schemeClr val="tx1"/>
                </a:solidFill>
                <a:latin typeface="Times" pitchFamily="18" charset="0"/>
              </a:defRPr>
            </a:lvl6pPr>
            <a:lvl7pPr marL="3200400" indent="-457200" eaLnBrk="0" fontAlgn="base" hangingPunct="0">
              <a:spcBef>
                <a:spcPct val="0"/>
              </a:spcBef>
              <a:spcAft>
                <a:spcPct val="0"/>
              </a:spcAft>
              <a:defRPr sz="2400">
                <a:solidFill>
                  <a:schemeClr val="tx1"/>
                </a:solidFill>
                <a:latin typeface="Times" pitchFamily="18" charset="0"/>
              </a:defRPr>
            </a:lvl7pPr>
            <a:lvl8pPr marL="3657600" indent="-457200" eaLnBrk="0" fontAlgn="base" hangingPunct="0">
              <a:spcBef>
                <a:spcPct val="0"/>
              </a:spcBef>
              <a:spcAft>
                <a:spcPct val="0"/>
              </a:spcAft>
              <a:defRPr sz="2400">
                <a:solidFill>
                  <a:schemeClr val="tx1"/>
                </a:solidFill>
                <a:latin typeface="Times" pitchFamily="18" charset="0"/>
              </a:defRPr>
            </a:lvl8pPr>
            <a:lvl9pPr marL="4114800" indent="-457200" eaLnBrk="0" fontAlgn="base" hangingPunct="0">
              <a:spcBef>
                <a:spcPct val="0"/>
              </a:spcBef>
              <a:spcAft>
                <a:spcPct val="0"/>
              </a:spcAft>
              <a:defRPr sz="2400">
                <a:solidFill>
                  <a:schemeClr val="tx1"/>
                </a:solidFill>
                <a:latin typeface="Times" pitchFamily="18" charset="0"/>
              </a:defRPr>
            </a:lvl9pPr>
          </a:lstStyle>
          <a:p>
            <a:r>
              <a:rPr lang="en-US" sz="1800" dirty="0">
                <a:solidFill>
                  <a:srgbClr val="FF0000"/>
                </a:solidFill>
                <a:latin typeface="+mn-lt"/>
              </a:rPr>
              <a:t>Methods for the reduction of electron and photon induced desorption</a:t>
            </a:r>
          </a:p>
        </p:txBody>
      </p:sp>
      <p:sp>
        <p:nvSpPr>
          <p:cNvPr id="23" name="Date Placeholder 1"/>
          <p:cNvSpPr>
            <a:spLocks noGrp="1"/>
          </p:cNvSpPr>
          <p:nvPr>
            <p:ph type="dt" sz="half" idx="2"/>
          </p:nvPr>
        </p:nvSpPr>
        <p:spPr>
          <a:xfrm>
            <a:off x="2969335" y="6362377"/>
            <a:ext cx="2133600" cy="365125"/>
          </a:xfrm>
        </p:spPr>
        <p:txBody>
          <a:bodyPr>
            <a:normAutofit/>
          </a:bodyPr>
          <a:lstStyle/>
          <a:p>
            <a:r>
              <a:rPr lang="en-US" sz="900" smtClean="0">
                <a:solidFill>
                  <a:schemeClr val="accent2"/>
                </a:solidFill>
              </a:rPr>
              <a:t>February 13-14, 2013</a:t>
            </a:r>
            <a:endParaRPr lang="en-US" sz="900" dirty="0">
              <a:solidFill>
                <a:schemeClr val="accent2"/>
              </a:solidFill>
            </a:endParaRPr>
          </a:p>
        </p:txBody>
      </p:sp>
      <p:sp>
        <p:nvSpPr>
          <p:cNvPr id="24" name="Footer Placeholder 2"/>
          <p:cNvSpPr>
            <a:spLocks noGrp="1"/>
          </p:cNvSpPr>
          <p:nvPr>
            <p:ph type="ftr" sz="quarter" idx="3"/>
          </p:nvPr>
        </p:nvSpPr>
        <p:spPr>
          <a:xfrm>
            <a:off x="5182756" y="6356350"/>
            <a:ext cx="2895600" cy="365125"/>
          </a:xfrm>
        </p:spPr>
        <p:txBody>
          <a:bodyPr>
            <a:normAutofit lnSpcReduction="10000"/>
          </a:bodyPr>
          <a:lstStyle/>
          <a:p>
            <a:r>
              <a:rPr lang="en-GB" sz="900" smtClean="0">
                <a:solidFill>
                  <a:schemeClr val="accent2"/>
                </a:solidFill>
              </a:rPr>
              <a:t>JUAS 2013 -- Vacuum Technology –   Paolo Chiggiato &amp; Roberto Kersevan</a:t>
            </a:r>
            <a:endParaRPr lang="en-US" sz="900" dirty="0">
              <a:solidFill>
                <a:schemeClr val="accent2"/>
              </a:solidFill>
            </a:endParaRPr>
          </a:p>
        </p:txBody>
      </p:sp>
      <p:sp>
        <p:nvSpPr>
          <p:cNvPr id="25" name="Slide Number Placeholder 3"/>
          <p:cNvSpPr>
            <a:spLocks noGrp="1"/>
          </p:cNvSpPr>
          <p:nvPr>
            <p:ph type="sldNum" sz="quarter" idx="4294967295"/>
          </p:nvPr>
        </p:nvSpPr>
        <p:spPr>
          <a:xfrm>
            <a:off x="8185376" y="6356350"/>
            <a:ext cx="501424" cy="365125"/>
          </a:xfrm>
          <a:prstGeom prst="rect">
            <a:avLst/>
          </a:prstGeom>
        </p:spPr>
        <p:txBody>
          <a:bodyPr/>
          <a:lstStyle/>
          <a:p>
            <a:fld id="{17918391-D411-FE40-AAD7-861AE5233E0E}" type="slidenum">
              <a:rPr lang="en-US" sz="900" smtClean="0">
                <a:solidFill>
                  <a:schemeClr val="accent2"/>
                </a:solidFill>
              </a:rPr>
              <a:pPr/>
              <a:t>118</a:t>
            </a:fld>
            <a:endParaRPr lang="en-US" sz="900" dirty="0">
              <a:solidFill>
                <a:schemeClr val="accent2"/>
              </a:solidFill>
            </a:endParaRPr>
          </a:p>
        </p:txBody>
      </p:sp>
      <p:sp>
        <p:nvSpPr>
          <p:cNvPr id="26" name="Rectangle 25"/>
          <p:cNvSpPr/>
          <p:nvPr/>
        </p:nvSpPr>
        <p:spPr>
          <a:xfrm>
            <a:off x="1517358" y="105966"/>
            <a:ext cx="6165470" cy="461665"/>
          </a:xfrm>
          <a:prstGeom prst="rect">
            <a:avLst/>
          </a:prstGeom>
        </p:spPr>
        <p:txBody>
          <a:bodyPr wrap="none">
            <a:spAutoFit/>
          </a:bodyPr>
          <a:lstStyle/>
          <a:p>
            <a:pPr algn="ctr"/>
            <a:r>
              <a:rPr lang="en-US" sz="2400" b="1" dirty="0" smtClean="0"/>
              <a:t>Gas sources: e</a:t>
            </a:r>
            <a:r>
              <a:rPr lang="en-US" sz="2400" b="1" baseline="30000" dirty="0" smtClean="0"/>
              <a:t>-</a:t>
            </a:r>
            <a:r>
              <a:rPr lang="en-US" sz="2400" b="1" dirty="0" smtClean="0"/>
              <a:t> &amp; </a:t>
            </a:r>
            <a:r>
              <a:rPr lang="en-US" sz="2400" b="1" dirty="0" err="1" smtClean="0"/>
              <a:t>ph</a:t>
            </a:r>
            <a:r>
              <a:rPr lang="en-US" sz="2400" b="1" dirty="0" smtClean="0"/>
              <a:t> induced </a:t>
            </a:r>
            <a:r>
              <a:rPr lang="en-US" sz="2400" b="1" dirty="0"/>
              <a:t>desorption</a:t>
            </a:r>
          </a:p>
        </p:txBody>
      </p:sp>
      <p:sp>
        <p:nvSpPr>
          <p:cNvPr id="6" name="TextBox 5"/>
          <p:cNvSpPr txBox="1"/>
          <p:nvPr/>
        </p:nvSpPr>
        <p:spPr>
          <a:xfrm>
            <a:off x="410557" y="1066800"/>
            <a:ext cx="8379069" cy="2585323"/>
          </a:xfrm>
          <a:prstGeom prst="rect">
            <a:avLst/>
          </a:prstGeom>
          <a:noFill/>
        </p:spPr>
        <p:txBody>
          <a:bodyPr wrap="square" rtlCol="0">
            <a:spAutoFit/>
          </a:bodyPr>
          <a:lstStyle/>
          <a:p>
            <a:r>
              <a:rPr lang="en-GB" dirty="0"/>
              <a:t>The gas desorbed by electrons or photons is extracted from the surface of vacuum chambers or from the first tenths of atomic layers underneath. </a:t>
            </a:r>
            <a:endParaRPr lang="en-GB" dirty="0" smtClean="0"/>
          </a:p>
          <a:p>
            <a:endParaRPr lang="en-GB" dirty="0"/>
          </a:p>
          <a:p>
            <a:r>
              <a:rPr lang="en-GB" dirty="0" smtClean="0"/>
              <a:t>Therefore</a:t>
            </a:r>
            <a:r>
              <a:rPr lang="en-GB" dirty="0"/>
              <a:t>, a state of art </a:t>
            </a:r>
            <a:r>
              <a:rPr lang="en-GB" b="1" dirty="0"/>
              <a:t>surface cleaning</a:t>
            </a:r>
            <a:r>
              <a:rPr lang="en-GB" dirty="0"/>
              <a:t> is essential to avoid excessive desorption. </a:t>
            </a:r>
            <a:endParaRPr lang="en-GB" dirty="0" smtClean="0"/>
          </a:p>
          <a:p>
            <a:endParaRPr lang="en-GB" dirty="0"/>
          </a:p>
          <a:p>
            <a:r>
              <a:rPr lang="en-GB" dirty="0" smtClean="0"/>
              <a:t>A </a:t>
            </a:r>
            <a:r>
              <a:rPr lang="en-GB" dirty="0"/>
              <a:t>beneficial effect is obtained by </a:t>
            </a:r>
            <a:r>
              <a:rPr lang="en-GB" b="1" dirty="0"/>
              <a:t>in situ bakeout</a:t>
            </a:r>
            <a:r>
              <a:rPr lang="en-GB" dirty="0"/>
              <a:t> at temperature higher than 120°C; heating the material results in a cleaner surface; however, the effect on the </a:t>
            </a:r>
            <a:r>
              <a:rPr lang="en-GB" dirty="0">
                <a:latin typeface="Symbol" pitchFamily="18" charset="2"/>
              </a:rPr>
              <a:t>h</a:t>
            </a:r>
            <a:r>
              <a:rPr lang="en-GB" dirty="0"/>
              <a:t> values is limited and, in general, less than a factor of 10</a:t>
            </a:r>
            <a:r>
              <a:rPr lang="en-GB" dirty="0" smtClean="0"/>
              <a:t>.</a:t>
            </a:r>
            <a:endParaRPr lang="en-GB" dirty="0"/>
          </a:p>
        </p:txBody>
      </p:sp>
      <p:pic>
        <p:nvPicPr>
          <p:cNvPr id="28" name="Picture 27"/>
          <p:cNvPicPr/>
          <p:nvPr/>
        </p:nvPicPr>
        <p:blipFill rotWithShape="1">
          <a:blip r:embed="rId3" cstate="email">
            <a:extLst>
              <a:ext uri="{28A0092B-C50C-407E-A947-70E740481C1C}">
                <a14:useLocalDpi xmlns:a14="http://schemas.microsoft.com/office/drawing/2010/main" val="0"/>
              </a:ext>
            </a:extLst>
          </a:blip>
          <a:srcRect b="15158"/>
          <a:stretch/>
        </p:blipFill>
        <p:spPr bwMode="auto">
          <a:xfrm>
            <a:off x="2844760" y="3652123"/>
            <a:ext cx="2995969" cy="235624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82492454"/>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119</a:t>
            </a:fld>
            <a:endParaRPr lang="en-US" dirty="0"/>
          </a:p>
        </p:txBody>
      </p:sp>
      <p:sp>
        <p:nvSpPr>
          <p:cNvPr id="5" name="Rectangle 4"/>
          <p:cNvSpPr/>
          <p:nvPr/>
        </p:nvSpPr>
        <p:spPr>
          <a:xfrm>
            <a:off x="308610" y="1455896"/>
            <a:ext cx="8515350" cy="1200329"/>
          </a:xfrm>
          <a:prstGeom prst="rect">
            <a:avLst/>
          </a:prstGeom>
        </p:spPr>
        <p:txBody>
          <a:bodyPr wrap="square">
            <a:spAutoFit/>
          </a:bodyPr>
          <a:lstStyle/>
          <a:p>
            <a:r>
              <a:rPr lang="en-GB" b="1" dirty="0" err="1"/>
              <a:t>Electropolishing</a:t>
            </a:r>
            <a:r>
              <a:rPr lang="en-GB" b="1" dirty="0"/>
              <a:t> </a:t>
            </a:r>
            <a:r>
              <a:rPr lang="en-GB" dirty="0"/>
              <a:t>and</a:t>
            </a:r>
            <a:r>
              <a:rPr lang="en-GB" b="1" dirty="0"/>
              <a:t> vacuum firing </a:t>
            </a:r>
            <a:r>
              <a:rPr lang="en-GB" dirty="0"/>
              <a:t>have a very limited effect on the</a:t>
            </a:r>
            <a:r>
              <a:rPr lang="en-GB" dirty="0">
                <a:latin typeface="Symbol" pitchFamily="18" charset="2"/>
              </a:rPr>
              <a:t> h </a:t>
            </a:r>
            <a:r>
              <a:rPr lang="en-GB" dirty="0"/>
              <a:t>values. </a:t>
            </a:r>
            <a:endParaRPr lang="en-GB" dirty="0" smtClean="0"/>
          </a:p>
          <a:p>
            <a:endParaRPr lang="en-GB" dirty="0"/>
          </a:p>
          <a:p>
            <a:r>
              <a:rPr lang="en-GB" dirty="0" smtClean="0"/>
              <a:t>Air </a:t>
            </a:r>
            <a:r>
              <a:rPr lang="en-GB" dirty="0"/>
              <a:t>exposure after these treatments oxidizes again the surface and regenerates the gas source.</a:t>
            </a:r>
          </a:p>
        </p:txBody>
      </p:sp>
      <p:sp>
        <p:nvSpPr>
          <p:cNvPr id="6" name="Text Box 5"/>
          <p:cNvSpPr txBox="1">
            <a:spLocks noChangeArrowheads="1"/>
          </p:cNvSpPr>
          <p:nvPr/>
        </p:nvSpPr>
        <p:spPr bwMode="auto">
          <a:xfrm>
            <a:off x="1071797" y="670501"/>
            <a:ext cx="71135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sz="2400">
                <a:solidFill>
                  <a:schemeClr val="tx1"/>
                </a:solidFill>
                <a:latin typeface="Times" pitchFamily="18" charset="0"/>
              </a:defRPr>
            </a:lvl1pPr>
            <a:lvl2pPr marL="914400" indent="-457200">
              <a:defRPr sz="2400">
                <a:solidFill>
                  <a:schemeClr val="tx1"/>
                </a:solidFill>
                <a:latin typeface="Times" pitchFamily="18" charset="0"/>
              </a:defRPr>
            </a:lvl2pPr>
            <a:lvl3pPr marL="1371600" indent="-457200">
              <a:defRPr sz="2400">
                <a:solidFill>
                  <a:schemeClr val="tx1"/>
                </a:solidFill>
                <a:latin typeface="Times" pitchFamily="18" charset="0"/>
              </a:defRPr>
            </a:lvl3pPr>
            <a:lvl4pPr marL="1828800" indent="-457200">
              <a:defRPr sz="2400">
                <a:solidFill>
                  <a:schemeClr val="tx1"/>
                </a:solidFill>
                <a:latin typeface="Times" pitchFamily="18" charset="0"/>
              </a:defRPr>
            </a:lvl4pPr>
            <a:lvl5pPr marL="2286000" indent="-457200">
              <a:defRPr sz="2400">
                <a:solidFill>
                  <a:schemeClr val="tx1"/>
                </a:solidFill>
                <a:latin typeface="Times" pitchFamily="18" charset="0"/>
              </a:defRPr>
            </a:lvl5pPr>
            <a:lvl6pPr marL="2743200" indent="-457200" eaLnBrk="0" fontAlgn="base" hangingPunct="0">
              <a:spcBef>
                <a:spcPct val="0"/>
              </a:spcBef>
              <a:spcAft>
                <a:spcPct val="0"/>
              </a:spcAft>
              <a:defRPr sz="2400">
                <a:solidFill>
                  <a:schemeClr val="tx1"/>
                </a:solidFill>
                <a:latin typeface="Times" pitchFamily="18" charset="0"/>
              </a:defRPr>
            </a:lvl6pPr>
            <a:lvl7pPr marL="3200400" indent="-457200" eaLnBrk="0" fontAlgn="base" hangingPunct="0">
              <a:spcBef>
                <a:spcPct val="0"/>
              </a:spcBef>
              <a:spcAft>
                <a:spcPct val="0"/>
              </a:spcAft>
              <a:defRPr sz="2400">
                <a:solidFill>
                  <a:schemeClr val="tx1"/>
                </a:solidFill>
                <a:latin typeface="Times" pitchFamily="18" charset="0"/>
              </a:defRPr>
            </a:lvl7pPr>
            <a:lvl8pPr marL="3657600" indent="-457200" eaLnBrk="0" fontAlgn="base" hangingPunct="0">
              <a:spcBef>
                <a:spcPct val="0"/>
              </a:spcBef>
              <a:spcAft>
                <a:spcPct val="0"/>
              </a:spcAft>
              <a:defRPr sz="2400">
                <a:solidFill>
                  <a:schemeClr val="tx1"/>
                </a:solidFill>
                <a:latin typeface="Times" pitchFamily="18" charset="0"/>
              </a:defRPr>
            </a:lvl8pPr>
            <a:lvl9pPr marL="4114800" indent="-457200" eaLnBrk="0" fontAlgn="base" hangingPunct="0">
              <a:spcBef>
                <a:spcPct val="0"/>
              </a:spcBef>
              <a:spcAft>
                <a:spcPct val="0"/>
              </a:spcAft>
              <a:defRPr sz="2400">
                <a:solidFill>
                  <a:schemeClr val="tx1"/>
                </a:solidFill>
                <a:latin typeface="Times" pitchFamily="18" charset="0"/>
              </a:defRPr>
            </a:lvl9pPr>
          </a:lstStyle>
          <a:p>
            <a:r>
              <a:rPr lang="en-US" sz="1800" dirty="0">
                <a:solidFill>
                  <a:srgbClr val="FF0000"/>
                </a:solidFill>
                <a:latin typeface="+mn-lt"/>
              </a:rPr>
              <a:t>Methods for the reduction of electron and photon induced desorption</a:t>
            </a:r>
          </a:p>
        </p:txBody>
      </p:sp>
      <p:sp>
        <p:nvSpPr>
          <p:cNvPr id="7" name="Rectangle 6"/>
          <p:cNvSpPr/>
          <p:nvPr/>
        </p:nvSpPr>
        <p:spPr>
          <a:xfrm>
            <a:off x="1517357" y="105966"/>
            <a:ext cx="6165470" cy="461665"/>
          </a:xfrm>
          <a:prstGeom prst="rect">
            <a:avLst/>
          </a:prstGeom>
        </p:spPr>
        <p:txBody>
          <a:bodyPr wrap="none">
            <a:spAutoFit/>
          </a:bodyPr>
          <a:lstStyle/>
          <a:p>
            <a:pPr algn="ctr"/>
            <a:r>
              <a:rPr lang="en-US" sz="2400" b="1" dirty="0" smtClean="0"/>
              <a:t>Gas sources: </a:t>
            </a:r>
            <a:r>
              <a:rPr lang="en-US" sz="2400" b="1" dirty="0"/>
              <a:t>e</a:t>
            </a:r>
            <a:r>
              <a:rPr lang="en-US" sz="2400" b="1" baseline="30000" dirty="0"/>
              <a:t>-</a:t>
            </a:r>
            <a:r>
              <a:rPr lang="en-US" sz="2400" b="1" dirty="0"/>
              <a:t> &amp; </a:t>
            </a:r>
            <a:r>
              <a:rPr lang="en-US" sz="2400" b="1" dirty="0" err="1"/>
              <a:t>ph</a:t>
            </a:r>
            <a:r>
              <a:rPr lang="en-US" sz="2400" b="1" dirty="0"/>
              <a:t> </a:t>
            </a:r>
            <a:r>
              <a:rPr lang="en-US" sz="2400" b="1" dirty="0" smtClean="0"/>
              <a:t>induced </a:t>
            </a:r>
            <a:r>
              <a:rPr lang="en-US" sz="2400" b="1" dirty="0"/>
              <a:t>desorption</a:t>
            </a:r>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730" y="2653030"/>
            <a:ext cx="4325815" cy="345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7730" y="2653030"/>
            <a:ext cx="4325815" cy="345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 Box 7"/>
          <p:cNvSpPr txBox="1">
            <a:spLocks noChangeArrowheads="1"/>
          </p:cNvSpPr>
          <p:nvPr/>
        </p:nvSpPr>
        <p:spPr bwMode="auto">
          <a:xfrm>
            <a:off x="3488788" y="2468364"/>
            <a:ext cx="26597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dirty="0"/>
              <a:t>Electron energy: 500 </a:t>
            </a:r>
            <a:r>
              <a:rPr lang="en-US" sz="1800" dirty="0" err="1"/>
              <a:t>eV</a:t>
            </a:r>
            <a:endParaRPr lang="en-US" sz="1800" dirty="0"/>
          </a:p>
        </p:txBody>
      </p:sp>
    </p:spTree>
    <p:extLst>
      <p:ext uri="{BB962C8B-B14F-4D97-AF65-F5344CB8AC3E}">
        <p14:creationId xmlns:p14="http://schemas.microsoft.com/office/powerpoint/2010/main" val="10085033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5" name="Picture 13"/>
          <p:cNvPicPr>
            <a:picLocks noChangeAspect="1" noChangeArrowheads="1"/>
          </p:cNvPicPr>
          <p:nvPr/>
        </p:nvPicPr>
        <p:blipFill>
          <a:blip r:embed="rId2" cstate="print"/>
          <a:srcRect/>
          <a:stretch>
            <a:fillRect/>
          </a:stretch>
        </p:blipFill>
        <p:spPr bwMode="auto">
          <a:xfrm>
            <a:off x="627380" y="383858"/>
            <a:ext cx="2904490" cy="2178368"/>
          </a:xfrm>
          <a:prstGeom prst="rect">
            <a:avLst/>
          </a:prstGeom>
          <a:noFill/>
          <a:ln w="9525">
            <a:noFill/>
            <a:miter lim="800000"/>
            <a:headEnd/>
            <a:tailEnd/>
          </a:ln>
        </p:spPr>
      </p:pic>
      <p:pic>
        <p:nvPicPr>
          <p:cNvPr id="6" name="Picture 2" descr="\\cern.ch\dfs\Departments\TS\Groups\MME\AS\eBeam\Photos-JOB\Photos-job-2008\REX-Isolde\Cavité-300\cavité tests RF\P1010798.JPG"/>
          <p:cNvPicPr>
            <a:picLocks noChangeAspect="1" noChangeArrowheads="1"/>
          </p:cNvPicPr>
          <p:nvPr/>
        </p:nvPicPr>
        <p:blipFill>
          <a:blip r:embed="rId3" cstate="print"/>
          <a:srcRect/>
          <a:stretch>
            <a:fillRect/>
          </a:stretch>
        </p:blipFill>
        <p:spPr bwMode="auto">
          <a:xfrm>
            <a:off x="4785583" y="383858"/>
            <a:ext cx="2904493" cy="2178368"/>
          </a:xfrm>
          <a:prstGeom prst="rect">
            <a:avLst/>
          </a:prstGeom>
          <a:ln>
            <a:noFill/>
          </a:ln>
          <a:effectLst>
            <a:softEdge rad="112500"/>
          </a:effectLst>
        </p:spPr>
      </p:pic>
      <p:pic>
        <p:nvPicPr>
          <p:cNvPr id="7" name="Picture 6" descr="Contact.JPG"/>
          <p:cNvPicPr>
            <a:picLocks noChangeAspect="1"/>
          </p:cNvPicPr>
          <p:nvPr/>
        </p:nvPicPr>
        <p:blipFill>
          <a:blip r:embed="rId4" cstate="print"/>
          <a:stretch>
            <a:fillRect/>
          </a:stretch>
        </p:blipFill>
        <p:spPr>
          <a:xfrm>
            <a:off x="627380" y="2735816"/>
            <a:ext cx="2904490" cy="3334784"/>
          </a:xfrm>
          <a:prstGeom prst="rect">
            <a:avLst/>
          </a:prstGeom>
        </p:spPr>
      </p:pic>
      <p:sp>
        <p:nvSpPr>
          <p:cNvPr id="8" name="TextBox 7"/>
          <p:cNvSpPr txBox="1"/>
          <p:nvPr/>
        </p:nvSpPr>
        <p:spPr>
          <a:xfrm>
            <a:off x="3797300" y="2692400"/>
            <a:ext cx="5092700" cy="3416320"/>
          </a:xfrm>
          <a:prstGeom prst="rect">
            <a:avLst/>
          </a:prstGeom>
          <a:noFill/>
        </p:spPr>
        <p:txBody>
          <a:bodyPr wrap="square" rtlCol="0">
            <a:spAutoFit/>
          </a:bodyPr>
          <a:lstStyle/>
          <a:p>
            <a:r>
              <a:rPr lang="en-US" dirty="0" smtClean="0"/>
              <a:t>In general vacuum systems for particle accelerators are made of metals:</a:t>
            </a:r>
          </a:p>
          <a:p>
            <a:endParaRPr lang="en-US" dirty="0" smtClean="0"/>
          </a:p>
          <a:p>
            <a:pPr marL="285750" indent="-285750">
              <a:buFont typeface="Arial" pitchFamily="34" charset="0"/>
              <a:buChar char="•"/>
            </a:pPr>
            <a:r>
              <a:rPr lang="en-US" dirty="0" smtClean="0"/>
              <a:t>Austenitic stainless steel</a:t>
            </a:r>
          </a:p>
          <a:p>
            <a:pPr marL="285750" indent="-285750">
              <a:buFont typeface="Arial" pitchFamily="34" charset="0"/>
              <a:buChar char="•"/>
            </a:pPr>
            <a:r>
              <a:rPr lang="en-US" dirty="0" smtClean="0"/>
              <a:t>Copper and its alloys</a:t>
            </a:r>
          </a:p>
          <a:p>
            <a:pPr marL="285750" indent="-285750">
              <a:buFont typeface="Arial" pitchFamily="34" charset="0"/>
              <a:buChar char="•"/>
            </a:pPr>
            <a:r>
              <a:rPr lang="en-US" dirty="0" smtClean="0"/>
              <a:t>Aluminum and its alloys</a:t>
            </a:r>
          </a:p>
          <a:p>
            <a:pPr marL="285750" indent="-285750">
              <a:buFont typeface="Arial" pitchFamily="34" charset="0"/>
              <a:buChar char="•"/>
            </a:pPr>
            <a:r>
              <a:rPr lang="en-US" dirty="0" smtClean="0"/>
              <a:t>Inconel (a Ni alloy)</a:t>
            </a:r>
          </a:p>
          <a:p>
            <a:pPr marL="285750" indent="-285750">
              <a:buFont typeface="Arial" pitchFamily="34" charset="0"/>
              <a:buChar char="•"/>
            </a:pPr>
            <a:r>
              <a:rPr lang="en-US" dirty="0" smtClean="0"/>
              <a:t>Beryllium</a:t>
            </a:r>
          </a:p>
          <a:p>
            <a:endParaRPr lang="en-US" dirty="0"/>
          </a:p>
          <a:p>
            <a:r>
              <a:rPr lang="en-US" dirty="0" smtClean="0"/>
              <a:t>In several components the characteristics of the surface is modified by chemical treatment and coating.   </a:t>
            </a:r>
            <a:endParaRPr lang="en-US" dirty="0"/>
          </a:p>
        </p:txBody>
      </p:sp>
    </p:spTree>
    <p:extLst>
      <p:ext uri="{BB962C8B-B14F-4D97-AF65-F5344CB8AC3E}">
        <p14:creationId xmlns:p14="http://schemas.microsoft.com/office/powerpoint/2010/main" val="3744255513"/>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40" name="Text Box 4"/>
          <p:cNvSpPr txBox="1">
            <a:spLocks noChangeArrowheads="1"/>
          </p:cNvSpPr>
          <p:nvPr/>
        </p:nvSpPr>
        <p:spPr bwMode="auto">
          <a:xfrm>
            <a:off x="262890" y="5292726"/>
            <a:ext cx="8634925" cy="65087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800" dirty="0" err="1"/>
              <a:t>Electropolishing</a:t>
            </a:r>
            <a:r>
              <a:rPr lang="en-US" sz="1800" dirty="0"/>
              <a:t> does not influence the desorption yield of H</a:t>
            </a:r>
            <a:r>
              <a:rPr lang="en-US" sz="1800" baseline="-25000" dirty="0"/>
              <a:t>2</a:t>
            </a:r>
            <a:r>
              <a:rPr lang="en-US" sz="1800" dirty="0"/>
              <a:t>. Very small variations are recorded for the other gasses.</a:t>
            </a:r>
          </a:p>
        </p:txBody>
      </p:sp>
      <p:pic>
        <p:nvPicPr>
          <p:cNvPr id="24474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169" y="1239520"/>
            <a:ext cx="4325815" cy="345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474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239520"/>
            <a:ext cx="4325815" cy="345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4743" name="Text Box 7"/>
          <p:cNvSpPr txBox="1">
            <a:spLocks noChangeArrowheads="1"/>
          </p:cNvSpPr>
          <p:nvPr/>
        </p:nvSpPr>
        <p:spPr bwMode="auto">
          <a:xfrm>
            <a:off x="3305908" y="883921"/>
            <a:ext cx="265970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dirty="0"/>
              <a:t>Electron energy: 500 </a:t>
            </a:r>
            <a:r>
              <a:rPr lang="en-US" sz="1800" dirty="0" err="1"/>
              <a:t>eV</a:t>
            </a:r>
            <a:endParaRPr lang="en-US" sz="1800" dirty="0"/>
          </a:p>
        </p:txBody>
      </p:sp>
      <p:sp>
        <p:nvSpPr>
          <p:cNvPr id="244744" name="Rectangle 8"/>
          <p:cNvSpPr>
            <a:spLocks noChangeArrowheads="1"/>
          </p:cNvSpPr>
          <p:nvPr/>
        </p:nvSpPr>
        <p:spPr bwMode="auto">
          <a:xfrm>
            <a:off x="2743200" y="228600"/>
            <a:ext cx="60198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eaLnBrk="1" hangingPunct="1"/>
            <a:r>
              <a:rPr lang="en-US" sz="2400">
                <a:solidFill>
                  <a:schemeClr val="bg1"/>
                </a:solidFill>
                <a:latin typeface="Verdana" pitchFamily="34" charset="0"/>
              </a:rPr>
              <a:t>Part 8: Induced desorption</a:t>
            </a:r>
          </a:p>
        </p:txBody>
      </p:sp>
      <p:sp>
        <p:nvSpPr>
          <p:cNvPr id="12" name="Date Placeholder 1"/>
          <p:cNvSpPr>
            <a:spLocks noGrp="1"/>
          </p:cNvSpPr>
          <p:nvPr>
            <p:ph type="dt" sz="half" idx="2"/>
          </p:nvPr>
        </p:nvSpPr>
        <p:spPr>
          <a:xfrm>
            <a:off x="2969335" y="6362377"/>
            <a:ext cx="2133600" cy="365125"/>
          </a:xfrm>
        </p:spPr>
        <p:txBody>
          <a:bodyPr>
            <a:normAutofit/>
          </a:bodyPr>
          <a:lstStyle/>
          <a:p>
            <a:r>
              <a:rPr lang="en-US" sz="900" smtClean="0">
                <a:solidFill>
                  <a:schemeClr val="accent2"/>
                </a:solidFill>
              </a:rPr>
              <a:t>February 13-14, 2013</a:t>
            </a:r>
            <a:endParaRPr lang="en-US" sz="900" dirty="0">
              <a:solidFill>
                <a:schemeClr val="accent2"/>
              </a:solidFill>
            </a:endParaRPr>
          </a:p>
        </p:txBody>
      </p:sp>
      <p:sp>
        <p:nvSpPr>
          <p:cNvPr id="13" name="Footer Placeholder 2"/>
          <p:cNvSpPr>
            <a:spLocks noGrp="1"/>
          </p:cNvSpPr>
          <p:nvPr>
            <p:ph type="ftr" sz="quarter" idx="3"/>
          </p:nvPr>
        </p:nvSpPr>
        <p:spPr>
          <a:xfrm>
            <a:off x="5182756" y="6356350"/>
            <a:ext cx="2895600" cy="365125"/>
          </a:xfrm>
        </p:spPr>
        <p:txBody>
          <a:bodyPr>
            <a:normAutofit lnSpcReduction="10000"/>
          </a:bodyPr>
          <a:lstStyle/>
          <a:p>
            <a:r>
              <a:rPr lang="en-GB" sz="900" smtClean="0">
                <a:solidFill>
                  <a:schemeClr val="accent2"/>
                </a:solidFill>
              </a:rPr>
              <a:t>JUAS 2013 -- Vacuum Technology –   Paolo Chiggiato &amp; Roberto Kersevan</a:t>
            </a:r>
            <a:endParaRPr lang="en-US" sz="900" dirty="0">
              <a:solidFill>
                <a:schemeClr val="accent2"/>
              </a:solidFill>
            </a:endParaRPr>
          </a:p>
        </p:txBody>
      </p:sp>
      <p:sp>
        <p:nvSpPr>
          <p:cNvPr id="14" name="Slide Number Placeholder 3"/>
          <p:cNvSpPr>
            <a:spLocks noGrp="1"/>
          </p:cNvSpPr>
          <p:nvPr>
            <p:ph type="sldNum" sz="quarter" idx="4294967295"/>
          </p:nvPr>
        </p:nvSpPr>
        <p:spPr>
          <a:xfrm>
            <a:off x="8185376" y="6356350"/>
            <a:ext cx="501424" cy="365125"/>
          </a:xfrm>
          <a:prstGeom prst="rect">
            <a:avLst/>
          </a:prstGeom>
        </p:spPr>
        <p:txBody>
          <a:bodyPr/>
          <a:lstStyle/>
          <a:p>
            <a:fld id="{17918391-D411-FE40-AAD7-861AE5233E0E}" type="slidenum">
              <a:rPr lang="en-US" sz="900" smtClean="0">
                <a:solidFill>
                  <a:schemeClr val="accent2"/>
                </a:solidFill>
              </a:rPr>
              <a:pPr/>
              <a:t>120</a:t>
            </a:fld>
            <a:endParaRPr lang="en-US" sz="900" dirty="0">
              <a:solidFill>
                <a:schemeClr val="accent2"/>
              </a:solidFill>
            </a:endParaRPr>
          </a:p>
        </p:txBody>
      </p:sp>
      <p:sp>
        <p:nvSpPr>
          <p:cNvPr id="15" name="Rectangle 14"/>
          <p:cNvSpPr/>
          <p:nvPr/>
        </p:nvSpPr>
        <p:spPr>
          <a:xfrm>
            <a:off x="1517357" y="105966"/>
            <a:ext cx="6165470" cy="461665"/>
          </a:xfrm>
          <a:prstGeom prst="rect">
            <a:avLst/>
          </a:prstGeom>
        </p:spPr>
        <p:txBody>
          <a:bodyPr wrap="none">
            <a:spAutoFit/>
          </a:bodyPr>
          <a:lstStyle/>
          <a:p>
            <a:pPr algn="ctr"/>
            <a:r>
              <a:rPr lang="en-US" sz="2400" b="1" dirty="0" smtClean="0"/>
              <a:t>Gas sources: </a:t>
            </a:r>
            <a:r>
              <a:rPr lang="en-US" sz="2400" b="1" dirty="0"/>
              <a:t>e</a:t>
            </a:r>
            <a:r>
              <a:rPr lang="en-US" sz="2400" b="1" baseline="30000" dirty="0"/>
              <a:t>-</a:t>
            </a:r>
            <a:r>
              <a:rPr lang="en-US" sz="2400" b="1" dirty="0"/>
              <a:t> &amp; </a:t>
            </a:r>
            <a:r>
              <a:rPr lang="en-US" sz="2400" b="1" dirty="0" err="1"/>
              <a:t>ph</a:t>
            </a:r>
            <a:r>
              <a:rPr lang="en-US" sz="2400" b="1" dirty="0"/>
              <a:t> </a:t>
            </a:r>
            <a:r>
              <a:rPr lang="en-US" sz="2400" b="1" dirty="0" smtClean="0"/>
              <a:t>induced </a:t>
            </a:r>
            <a:r>
              <a:rPr lang="en-US" sz="2400" b="1" dirty="0"/>
              <a:t>desorption</a:t>
            </a:r>
          </a:p>
        </p:txBody>
      </p:sp>
    </p:spTree>
    <p:extLst>
      <p:ext uri="{BB962C8B-B14F-4D97-AF65-F5344CB8AC3E}">
        <p14:creationId xmlns:p14="http://schemas.microsoft.com/office/powerpoint/2010/main" val="3310017985"/>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p:spPr>
        <p:txBody>
          <a:bodyPr>
            <a:normAutofit/>
          </a:bodyPr>
          <a:lstStyle/>
          <a:p>
            <a:r>
              <a:rPr lang="en-US" sz="900" smtClean="0">
                <a:solidFill>
                  <a:schemeClr val="accent2"/>
                </a:solidFill>
              </a:rPr>
              <a:t>February 13-14, 2013</a:t>
            </a:r>
            <a:endParaRPr lang="en-US" sz="900" dirty="0">
              <a:solidFill>
                <a:schemeClr val="accent2"/>
              </a:solidFill>
            </a:endParaRPr>
          </a:p>
        </p:txBody>
      </p:sp>
      <p:sp>
        <p:nvSpPr>
          <p:cNvPr id="6" name="Footer Placeholder 2"/>
          <p:cNvSpPr>
            <a:spLocks noGrp="1"/>
          </p:cNvSpPr>
          <p:nvPr>
            <p:ph type="ftr" sz="quarter" idx="3"/>
          </p:nvPr>
        </p:nvSpPr>
        <p:spPr>
          <a:xfrm>
            <a:off x="5182756" y="6356350"/>
            <a:ext cx="2895600" cy="365125"/>
          </a:xfrm>
        </p:spPr>
        <p:txBody>
          <a:bodyPr>
            <a:normAutofit lnSpcReduction="10000"/>
          </a:bodyPr>
          <a:lstStyle/>
          <a:p>
            <a:r>
              <a:rPr lang="en-GB" sz="900" smtClean="0">
                <a:solidFill>
                  <a:schemeClr val="accent2"/>
                </a:solidFill>
              </a:rPr>
              <a:t>JUAS 2013 -- Vacuum Technology –   Paolo Chiggiato &amp; Roberto Kersevan</a:t>
            </a:r>
            <a:endParaRPr lang="en-US" sz="900" dirty="0">
              <a:solidFill>
                <a:schemeClr val="accent2"/>
              </a:solidFill>
            </a:endParaRPr>
          </a:p>
        </p:txBody>
      </p:sp>
      <p:sp>
        <p:nvSpPr>
          <p:cNvPr id="7" name="Slide Number Placeholder 3"/>
          <p:cNvSpPr>
            <a:spLocks noGrp="1"/>
          </p:cNvSpPr>
          <p:nvPr>
            <p:ph type="sldNum" sz="quarter" idx="4294967295"/>
          </p:nvPr>
        </p:nvSpPr>
        <p:spPr>
          <a:xfrm>
            <a:off x="8185376" y="6356350"/>
            <a:ext cx="501424" cy="365125"/>
          </a:xfrm>
          <a:prstGeom prst="rect">
            <a:avLst/>
          </a:prstGeom>
        </p:spPr>
        <p:txBody>
          <a:bodyPr/>
          <a:lstStyle/>
          <a:p>
            <a:fld id="{17918391-D411-FE40-AAD7-861AE5233E0E}" type="slidenum">
              <a:rPr lang="en-US" sz="900" smtClean="0">
                <a:solidFill>
                  <a:schemeClr val="accent2"/>
                </a:solidFill>
              </a:rPr>
              <a:pPr/>
              <a:t>121</a:t>
            </a:fld>
            <a:endParaRPr lang="en-US" sz="900" dirty="0">
              <a:solidFill>
                <a:schemeClr val="accent2"/>
              </a:solidFill>
            </a:endParaRPr>
          </a:p>
        </p:txBody>
      </p:sp>
      <p:sp>
        <p:nvSpPr>
          <p:cNvPr id="8" name="Rectangle 7"/>
          <p:cNvSpPr/>
          <p:nvPr/>
        </p:nvSpPr>
        <p:spPr>
          <a:xfrm>
            <a:off x="256692" y="724376"/>
            <a:ext cx="8686800" cy="923330"/>
          </a:xfrm>
          <a:prstGeom prst="rect">
            <a:avLst/>
          </a:prstGeom>
        </p:spPr>
        <p:txBody>
          <a:bodyPr wrap="square">
            <a:spAutoFit/>
          </a:bodyPr>
          <a:lstStyle/>
          <a:p>
            <a:r>
              <a:rPr lang="en-GB" dirty="0" smtClean="0"/>
              <a:t>The </a:t>
            </a:r>
            <a:r>
              <a:rPr lang="en-GB" dirty="0"/>
              <a:t>accumulated dose effect lead to a significant reduction of the desorption yields. Power law reductions are measured for both accumulated electron and photon impingements.</a:t>
            </a:r>
          </a:p>
        </p:txBody>
      </p:sp>
      <p:sp>
        <p:nvSpPr>
          <p:cNvPr id="9" name="Rectangle 8"/>
          <p:cNvSpPr/>
          <p:nvPr/>
        </p:nvSpPr>
        <p:spPr>
          <a:xfrm>
            <a:off x="1517357" y="105966"/>
            <a:ext cx="6165470" cy="461665"/>
          </a:xfrm>
          <a:prstGeom prst="rect">
            <a:avLst/>
          </a:prstGeom>
        </p:spPr>
        <p:txBody>
          <a:bodyPr wrap="none">
            <a:spAutoFit/>
          </a:bodyPr>
          <a:lstStyle/>
          <a:p>
            <a:pPr algn="ctr"/>
            <a:r>
              <a:rPr lang="en-US" sz="2400" b="1" dirty="0" smtClean="0"/>
              <a:t>Gas sources: </a:t>
            </a:r>
            <a:r>
              <a:rPr lang="en-US" sz="2400" b="1" dirty="0"/>
              <a:t>e</a:t>
            </a:r>
            <a:r>
              <a:rPr lang="en-US" sz="2400" b="1" baseline="30000" dirty="0"/>
              <a:t>-</a:t>
            </a:r>
            <a:r>
              <a:rPr lang="en-US" sz="2400" b="1" dirty="0"/>
              <a:t> &amp; </a:t>
            </a:r>
            <a:r>
              <a:rPr lang="en-US" sz="2400" b="1" dirty="0" err="1"/>
              <a:t>ph</a:t>
            </a:r>
            <a:r>
              <a:rPr lang="en-US" sz="2400" b="1" dirty="0"/>
              <a:t> </a:t>
            </a:r>
            <a:r>
              <a:rPr lang="en-US" sz="2400" b="1" dirty="0" smtClean="0"/>
              <a:t>induced </a:t>
            </a:r>
            <a:r>
              <a:rPr lang="en-US" sz="2400" b="1" dirty="0"/>
              <a:t>desorption</a:t>
            </a:r>
          </a:p>
        </p:txBody>
      </p:sp>
      <p:pic>
        <p:nvPicPr>
          <p:cNvPr id="10" name="Picture 9"/>
          <p:cNvPicPr/>
          <p:nvPr/>
        </p:nvPicPr>
        <p:blipFill rotWithShape="1">
          <a:blip r:embed="rId2" cstate="email">
            <a:extLst>
              <a:ext uri="{28A0092B-C50C-407E-A947-70E740481C1C}">
                <a14:useLocalDpi xmlns:a14="http://schemas.microsoft.com/office/drawing/2010/main" val="0"/>
              </a:ext>
            </a:extLst>
          </a:blip>
          <a:srcRect t="6051" b="5982"/>
          <a:stretch/>
        </p:blipFill>
        <p:spPr bwMode="auto">
          <a:xfrm>
            <a:off x="2375534" y="1522094"/>
            <a:ext cx="4036695" cy="2832735"/>
          </a:xfrm>
          <a:prstGeom prst="rect">
            <a:avLst/>
          </a:prstGeom>
          <a:noFill/>
          <a:ln>
            <a:noFill/>
          </a:ln>
          <a:extLst>
            <a:ext uri="{53640926-AAD7-44D8-BBD7-CCE9431645EC}">
              <a14:shadowObscured xmlns:a14="http://schemas.microsoft.com/office/drawing/2010/main"/>
            </a:ext>
          </a:extLst>
        </p:spPr>
      </p:pic>
      <p:sp>
        <p:nvSpPr>
          <p:cNvPr id="11" name="TextBox 10"/>
          <p:cNvSpPr txBox="1"/>
          <p:nvPr/>
        </p:nvSpPr>
        <p:spPr>
          <a:xfrm>
            <a:off x="256692" y="4526280"/>
            <a:ext cx="8686800" cy="1477328"/>
          </a:xfrm>
          <a:prstGeom prst="rect">
            <a:avLst/>
          </a:prstGeom>
          <a:noFill/>
        </p:spPr>
        <p:txBody>
          <a:bodyPr wrap="square" rtlCol="0">
            <a:spAutoFit/>
          </a:bodyPr>
          <a:lstStyle/>
          <a:p>
            <a:r>
              <a:rPr lang="en-GB" dirty="0"/>
              <a:t>Particle accelerators, whose performance is limited by beam induced desorption, are run at progressively increasing current to accumulate photon or electron </a:t>
            </a:r>
            <a:r>
              <a:rPr lang="en-GB" dirty="0" smtClean="0"/>
              <a:t>dose.</a:t>
            </a:r>
          </a:p>
          <a:p>
            <a:endParaRPr lang="en-GB" dirty="0"/>
          </a:p>
          <a:p>
            <a:r>
              <a:rPr lang="en-GB" dirty="0" smtClean="0"/>
              <a:t> This </a:t>
            </a:r>
            <a:r>
              <a:rPr lang="en-GB" dirty="0"/>
              <a:t>operation is called ‘</a:t>
            </a:r>
            <a:r>
              <a:rPr lang="en-GB" b="1" dirty="0"/>
              <a:t>beam conditioning</a:t>
            </a:r>
            <a:r>
              <a:rPr lang="en-GB" dirty="0"/>
              <a:t>’ or ‘</a:t>
            </a:r>
            <a:r>
              <a:rPr lang="en-GB" b="1" dirty="0"/>
              <a:t>beam scrubbing</a:t>
            </a:r>
            <a:r>
              <a:rPr lang="en-GB" dirty="0"/>
              <a:t>’ of the vacuum chambers. It can last several hours to several days. </a:t>
            </a:r>
          </a:p>
        </p:txBody>
      </p:sp>
      <p:sp>
        <p:nvSpPr>
          <p:cNvPr id="2" name="TextBox 1"/>
          <p:cNvSpPr txBox="1"/>
          <p:nvPr/>
        </p:nvSpPr>
        <p:spPr>
          <a:xfrm>
            <a:off x="5102934" y="2039898"/>
            <a:ext cx="633507" cy="369332"/>
          </a:xfrm>
          <a:prstGeom prst="rect">
            <a:avLst/>
          </a:prstGeom>
          <a:noFill/>
        </p:spPr>
        <p:txBody>
          <a:bodyPr wrap="none" rtlCol="0">
            <a:spAutoFit/>
          </a:bodyPr>
          <a:lstStyle/>
          <a:p>
            <a:r>
              <a:rPr lang="en-US" b="1" dirty="0" smtClean="0"/>
              <a:t>LEP</a:t>
            </a:r>
            <a:endParaRPr lang="en-US" b="1" dirty="0"/>
          </a:p>
        </p:txBody>
      </p:sp>
    </p:spTree>
    <p:extLst>
      <p:ext uri="{BB962C8B-B14F-4D97-AF65-F5344CB8AC3E}">
        <p14:creationId xmlns:p14="http://schemas.microsoft.com/office/powerpoint/2010/main" val="3056636146"/>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122</a:t>
            </a:fld>
            <a:endParaRPr lang="en-US" dirty="0"/>
          </a:p>
        </p:txBody>
      </p:sp>
      <p:sp>
        <p:nvSpPr>
          <p:cNvPr id="5" name="Rectangle 4"/>
          <p:cNvSpPr/>
          <p:nvPr/>
        </p:nvSpPr>
        <p:spPr>
          <a:xfrm>
            <a:off x="1517357" y="105966"/>
            <a:ext cx="6165470" cy="461665"/>
          </a:xfrm>
          <a:prstGeom prst="rect">
            <a:avLst/>
          </a:prstGeom>
        </p:spPr>
        <p:txBody>
          <a:bodyPr wrap="none">
            <a:spAutoFit/>
          </a:bodyPr>
          <a:lstStyle/>
          <a:p>
            <a:pPr algn="ctr"/>
            <a:r>
              <a:rPr lang="en-US" sz="2400" b="1" dirty="0" smtClean="0"/>
              <a:t>Gas sources: </a:t>
            </a:r>
            <a:r>
              <a:rPr lang="en-US" sz="2400" b="1" dirty="0"/>
              <a:t>e</a:t>
            </a:r>
            <a:r>
              <a:rPr lang="en-US" sz="2400" b="1" baseline="30000" dirty="0"/>
              <a:t>-</a:t>
            </a:r>
            <a:r>
              <a:rPr lang="en-US" sz="2400" b="1" dirty="0"/>
              <a:t> &amp; </a:t>
            </a:r>
            <a:r>
              <a:rPr lang="en-US" sz="2400" b="1" dirty="0" err="1"/>
              <a:t>ph</a:t>
            </a:r>
            <a:r>
              <a:rPr lang="en-US" sz="2400" b="1" dirty="0"/>
              <a:t> </a:t>
            </a:r>
            <a:r>
              <a:rPr lang="en-US" sz="2400" b="1" dirty="0" smtClean="0"/>
              <a:t>induced </a:t>
            </a:r>
            <a:r>
              <a:rPr lang="en-US" sz="2400" b="1" dirty="0"/>
              <a:t>desorption</a:t>
            </a:r>
          </a:p>
        </p:txBody>
      </p:sp>
      <p:sp>
        <p:nvSpPr>
          <p:cNvPr id="6" name="TextBox 5"/>
          <p:cNvSpPr txBox="1"/>
          <p:nvPr/>
        </p:nvSpPr>
        <p:spPr>
          <a:xfrm>
            <a:off x="365760" y="1977390"/>
            <a:ext cx="8423910" cy="2585323"/>
          </a:xfrm>
          <a:prstGeom prst="rect">
            <a:avLst/>
          </a:prstGeom>
          <a:noFill/>
        </p:spPr>
        <p:txBody>
          <a:bodyPr wrap="square" rtlCol="0">
            <a:spAutoFit/>
          </a:bodyPr>
          <a:lstStyle/>
          <a:p>
            <a:r>
              <a:rPr lang="en-GB" dirty="0"/>
              <a:t>Another radical method to reduce stimulated desorption is </a:t>
            </a:r>
            <a:r>
              <a:rPr lang="en-GB" b="1" dirty="0"/>
              <a:t>coating</a:t>
            </a:r>
            <a:r>
              <a:rPr lang="en-GB" dirty="0"/>
              <a:t> the inner wall of the beam pipes with a </a:t>
            </a:r>
            <a:r>
              <a:rPr lang="en-GB" b="1" dirty="0"/>
              <a:t>thin non-evaporable getter film</a:t>
            </a:r>
            <a:r>
              <a:rPr lang="en-GB" dirty="0"/>
              <a:t>. </a:t>
            </a:r>
            <a:endParaRPr lang="en-GB" dirty="0" smtClean="0"/>
          </a:p>
          <a:p>
            <a:endParaRPr lang="en-GB" dirty="0"/>
          </a:p>
          <a:p>
            <a:r>
              <a:rPr lang="en-GB" dirty="0" smtClean="0"/>
              <a:t>After </a:t>
            </a:r>
            <a:r>
              <a:rPr lang="en-GB" dirty="0"/>
              <a:t>in situ bakeout at temperature higher than 180°C, the oxide layer covering the film is dissolved leaving an extremely clean surface. </a:t>
            </a:r>
            <a:endParaRPr lang="en-GB" dirty="0" smtClean="0"/>
          </a:p>
          <a:p>
            <a:endParaRPr lang="en-GB" dirty="0"/>
          </a:p>
          <a:p>
            <a:endParaRPr lang="en-GB" dirty="0" smtClean="0"/>
          </a:p>
          <a:p>
            <a:r>
              <a:rPr lang="en-GB" dirty="0" smtClean="0"/>
              <a:t>This treatment is </a:t>
            </a:r>
            <a:r>
              <a:rPr lang="en-GB" dirty="0"/>
              <a:t>considered in the chapter dedicated to pumps.</a:t>
            </a:r>
          </a:p>
          <a:p>
            <a:endParaRPr lang="en-US" dirty="0"/>
          </a:p>
        </p:txBody>
      </p:sp>
    </p:spTree>
    <p:extLst>
      <p:ext uri="{BB962C8B-B14F-4D97-AF65-F5344CB8AC3E}">
        <p14:creationId xmlns:p14="http://schemas.microsoft.com/office/powerpoint/2010/main" val="2948225416"/>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123</a:t>
            </a:fld>
            <a:endParaRPr lang="en-US" dirty="0"/>
          </a:p>
        </p:txBody>
      </p:sp>
      <p:sp>
        <p:nvSpPr>
          <p:cNvPr id="5" name="Rectangle 4"/>
          <p:cNvSpPr/>
          <p:nvPr/>
        </p:nvSpPr>
        <p:spPr>
          <a:xfrm>
            <a:off x="1791471" y="105966"/>
            <a:ext cx="5617243" cy="461665"/>
          </a:xfrm>
          <a:prstGeom prst="rect">
            <a:avLst/>
          </a:prstGeom>
        </p:spPr>
        <p:txBody>
          <a:bodyPr wrap="none">
            <a:spAutoFit/>
          </a:bodyPr>
          <a:lstStyle/>
          <a:p>
            <a:pPr algn="ctr"/>
            <a:r>
              <a:rPr lang="en-US" sz="2400" b="1" dirty="0" smtClean="0"/>
              <a:t>Gas sources: ion induced </a:t>
            </a:r>
            <a:r>
              <a:rPr lang="en-US" sz="2400" b="1" dirty="0"/>
              <a:t>desorption</a:t>
            </a:r>
          </a:p>
        </p:txBody>
      </p:sp>
      <p:sp>
        <p:nvSpPr>
          <p:cNvPr id="6" name="TextBox 5"/>
          <p:cNvSpPr txBox="1"/>
          <p:nvPr/>
        </p:nvSpPr>
        <p:spPr>
          <a:xfrm>
            <a:off x="240030" y="960120"/>
            <a:ext cx="8583930" cy="4704878"/>
          </a:xfrm>
          <a:prstGeom prst="rect">
            <a:avLst/>
          </a:prstGeom>
          <a:noFill/>
        </p:spPr>
        <p:txBody>
          <a:bodyPr wrap="square" rtlCol="0">
            <a:spAutoFit/>
          </a:bodyPr>
          <a:lstStyle/>
          <a:p>
            <a:pPr algn="just">
              <a:lnSpc>
                <a:spcPct val="115000"/>
              </a:lnSpc>
              <a:spcAft>
                <a:spcPts val="1000"/>
              </a:spcAft>
            </a:pPr>
            <a:r>
              <a:rPr lang="en-GB" dirty="0" smtClean="0">
                <a:ea typeface="Times New Roman"/>
              </a:rPr>
              <a:t>There are two sources of energetic ions:</a:t>
            </a:r>
            <a:endParaRPr lang="en-GB" dirty="0">
              <a:ea typeface="Times New Roman"/>
            </a:endParaRPr>
          </a:p>
          <a:p>
            <a:pPr marL="342900" lvl="0" indent="-342900" algn="just">
              <a:lnSpc>
                <a:spcPct val="115000"/>
              </a:lnSpc>
              <a:spcAft>
                <a:spcPts val="1000"/>
              </a:spcAft>
              <a:buFont typeface="+mj-lt"/>
              <a:buAutoNum type="arabicPeriod"/>
            </a:pPr>
            <a:r>
              <a:rPr lang="en-GB" dirty="0">
                <a:ea typeface="Times New Roman"/>
              </a:rPr>
              <a:t>Beam particles may collide with the </a:t>
            </a:r>
            <a:r>
              <a:rPr lang="en-GB" b="1" dirty="0">
                <a:ea typeface="Times New Roman"/>
              </a:rPr>
              <a:t>residual gas </a:t>
            </a:r>
            <a:r>
              <a:rPr lang="en-GB" dirty="0">
                <a:ea typeface="Times New Roman"/>
              </a:rPr>
              <a:t>and create ions (H</a:t>
            </a:r>
            <a:r>
              <a:rPr lang="en-GB" baseline="-25000" dirty="0">
                <a:ea typeface="Times New Roman"/>
              </a:rPr>
              <a:t>2</a:t>
            </a:r>
            <a:r>
              <a:rPr lang="en-GB" baseline="30000" dirty="0">
                <a:ea typeface="Times New Roman"/>
              </a:rPr>
              <a:t>+</a:t>
            </a:r>
            <a:r>
              <a:rPr lang="en-GB" dirty="0">
                <a:ea typeface="Times New Roman"/>
              </a:rPr>
              <a:t>, CH</a:t>
            </a:r>
            <a:r>
              <a:rPr lang="en-GB" baseline="-25000" dirty="0">
                <a:ea typeface="Times New Roman"/>
              </a:rPr>
              <a:t>4</a:t>
            </a:r>
            <a:r>
              <a:rPr lang="en-GB" baseline="30000" dirty="0">
                <a:ea typeface="Times New Roman"/>
              </a:rPr>
              <a:t>+</a:t>
            </a:r>
            <a:r>
              <a:rPr lang="en-GB" dirty="0">
                <a:ea typeface="Times New Roman"/>
              </a:rPr>
              <a:t>, CO</a:t>
            </a:r>
            <a:r>
              <a:rPr lang="en-GB" baseline="30000" dirty="0">
                <a:ea typeface="Times New Roman"/>
              </a:rPr>
              <a:t>+</a:t>
            </a:r>
            <a:r>
              <a:rPr lang="en-GB" dirty="0">
                <a:ea typeface="Times New Roman"/>
              </a:rPr>
              <a:t>, CO</a:t>
            </a:r>
            <a:r>
              <a:rPr lang="en-GB" baseline="-25000" dirty="0">
                <a:ea typeface="Times New Roman"/>
              </a:rPr>
              <a:t>2</a:t>
            </a:r>
            <a:r>
              <a:rPr lang="en-GB" baseline="30000" dirty="0">
                <a:ea typeface="Times New Roman"/>
              </a:rPr>
              <a:t>+</a:t>
            </a:r>
            <a:r>
              <a:rPr lang="en-GB" dirty="0">
                <a:ea typeface="Times New Roman"/>
              </a:rPr>
              <a:t>, etc.). If the beam is </a:t>
            </a:r>
            <a:r>
              <a:rPr lang="en-GB" dirty="0" smtClean="0">
                <a:ea typeface="Times New Roman"/>
              </a:rPr>
              <a:t>positively charged, </a:t>
            </a:r>
            <a:r>
              <a:rPr lang="en-GB" dirty="0">
                <a:ea typeface="Times New Roman"/>
              </a:rPr>
              <a:t>the ions are accelerated by the beam potential and collide on the nearby walls with energy between 1 </a:t>
            </a:r>
            <a:r>
              <a:rPr lang="en-GB" dirty="0" err="1">
                <a:ea typeface="Times New Roman"/>
              </a:rPr>
              <a:t>eV</a:t>
            </a:r>
            <a:r>
              <a:rPr lang="en-GB" dirty="0">
                <a:ea typeface="Times New Roman"/>
              </a:rPr>
              <a:t> to several </a:t>
            </a:r>
            <a:r>
              <a:rPr lang="en-GB" dirty="0" err="1">
                <a:ea typeface="Times New Roman"/>
              </a:rPr>
              <a:t>KeV</a:t>
            </a:r>
            <a:r>
              <a:rPr lang="en-GB" dirty="0">
                <a:ea typeface="Times New Roman"/>
              </a:rPr>
              <a:t>. The collision results in gas desorption. </a:t>
            </a:r>
            <a:endParaRPr lang="en-GB" dirty="0" smtClean="0">
              <a:ea typeface="Times New Roman"/>
            </a:endParaRPr>
          </a:p>
          <a:p>
            <a:pPr marL="342900" lvl="0" indent="-342900" algn="just">
              <a:lnSpc>
                <a:spcPct val="115000"/>
              </a:lnSpc>
              <a:spcAft>
                <a:spcPts val="1000"/>
              </a:spcAft>
              <a:buFont typeface="+mj-lt"/>
              <a:buAutoNum type="arabicPeriod"/>
            </a:pPr>
            <a:endParaRPr lang="en-GB" dirty="0">
              <a:ea typeface="Times New Roman"/>
            </a:endParaRPr>
          </a:p>
          <a:p>
            <a:pPr marL="342900" lvl="0" indent="-342900" algn="just">
              <a:lnSpc>
                <a:spcPct val="115000"/>
              </a:lnSpc>
              <a:spcAft>
                <a:spcPts val="1000"/>
              </a:spcAft>
              <a:buFont typeface="+mj-lt"/>
              <a:buAutoNum type="arabicPeriod"/>
            </a:pPr>
            <a:r>
              <a:rPr lang="en-GB" dirty="0">
                <a:ea typeface="Times New Roman"/>
              </a:rPr>
              <a:t>When </a:t>
            </a:r>
            <a:r>
              <a:rPr lang="en-GB" b="1" dirty="0">
                <a:ea typeface="Times New Roman"/>
              </a:rPr>
              <a:t>heavy ions are accelerated</a:t>
            </a:r>
            <a:r>
              <a:rPr lang="en-GB" dirty="0">
                <a:ea typeface="Times New Roman"/>
              </a:rPr>
              <a:t>, beam losses may lead to collision of high-energy heavy ions with the wall of the vacuum system. Typical ions are Pb</a:t>
            </a:r>
            <a:r>
              <a:rPr lang="en-GB" baseline="30000" dirty="0">
                <a:ea typeface="Times New Roman"/>
              </a:rPr>
              <a:t>53+</a:t>
            </a:r>
            <a:r>
              <a:rPr lang="en-GB" dirty="0">
                <a:ea typeface="Times New Roman"/>
              </a:rPr>
              <a:t>, U</a:t>
            </a:r>
            <a:r>
              <a:rPr lang="en-GB" baseline="30000" dirty="0">
                <a:ea typeface="Times New Roman"/>
              </a:rPr>
              <a:t>73+</a:t>
            </a:r>
            <a:r>
              <a:rPr lang="en-GB" dirty="0">
                <a:ea typeface="Times New Roman"/>
              </a:rPr>
              <a:t>, and Ar</a:t>
            </a:r>
            <a:r>
              <a:rPr lang="en-GB" baseline="30000" dirty="0">
                <a:ea typeface="Times New Roman"/>
              </a:rPr>
              <a:t>10+</a:t>
            </a:r>
            <a:r>
              <a:rPr lang="en-GB" dirty="0">
                <a:ea typeface="Times New Roman"/>
              </a:rPr>
              <a:t>. Experimental studies have been carried out with beam energy in the range from </a:t>
            </a:r>
            <a:r>
              <a:rPr lang="en-GB" b="1" dirty="0">
                <a:ea typeface="Times New Roman"/>
              </a:rPr>
              <a:t>1 MeV/nucleon to 100 </a:t>
            </a:r>
            <a:r>
              <a:rPr lang="en-GB" b="1" dirty="0" err="1">
                <a:ea typeface="Times New Roman"/>
              </a:rPr>
              <a:t>GeV</a:t>
            </a:r>
            <a:r>
              <a:rPr lang="en-GB" b="1" dirty="0">
                <a:ea typeface="Times New Roman"/>
              </a:rPr>
              <a:t>/nucleon</a:t>
            </a:r>
            <a:r>
              <a:rPr lang="en-GB" dirty="0">
                <a:ea typeface="Times New Roman"/>
              </a:rPr>
              <a:t>. In this case, the desorption yields may be orders of magnitude higher than those for residual-gas ions.</a:t>
            </a:r>
          </a:p>
          <a:p>
            <a:endParaRPr lang="en-US" dirty="0"/>
          </a:p>
        </p:txBody>
      </p:sp>
    </p:spTree>
    <p:extLst>
      <p:ext uri="{BB962C8B-B14F-4D97-AF65-F5344CB8AC3E}">
        <p14:creationId xmlns:p14="http://schemas.microsoft.com/office/powerpoint/2010/main" val="2469054437"/>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124</a:t>
            </a:fld>
            <a:endParaRPr lang="en-US" dirty="0"/>
          </a:p>
        </p:txBody>
      </p:sp>
      <p:sp>
        <p:nvSpPr>
          <p:cNvPr id="5" name="TextBox 4"/>
          <p:cNvSpPr txBox="1"/>
          <p:nvPr/>
        </p:nvSpPr>
        <p:spPr>
          <a:xfrm>
            <a:off x="240030" y="1028700"/>
            <a:ext cx="8572500" cy="1200329"/>
          </a:xfrm>
          <a:prstGeom prst="rect">
            <a:avLst/>
          </a:prstGeom>
          <a:noFill/>
        </p:spPr>
        <p:txBody>
          <a:bodyPr wrap="square" rtlCol="0">
            <a:spAutoFit/>
          </a:bodyPr>
          <a:lstStyle/>
          <a:p>
            <a:r>
              <a:rPr lang="en-GB" dirty="0" smtClean="0"/>
              <a:t>Ions </a:t>
            </a:r>
            <a:r>
              <a:rPr lang="en-GB" dirty="0"/>
              <a:t>are more effective in desorbing gas than electrons and photons. Typical </a:t>
            </a:r>
            <a:r>
              <a:rPr lang="en-GB" b="1" dirty="0">
                <a:latin typeface="Symbol" pitchFamily="18" charset="2"/>
              </a:rPr>
              <a:t>h</a:t>
            </a:r>
            <a:r>
              <a:rPr lang="en-GB" b="1" baseline="-25000" dirty="0"/>
              <a:t>i</a:t>
            </a:r>
            <a:r>
              <a:rPr lang="en-GB" b="1" dirty="0"/>
              <a:t> </a:t>
            </a:r>
            <a:r>
              <a:rPr lang="en-GB" dirty="0"/>
              <a:t>values for baked copper and ion energy of about 1 </a:t>
            </a:r>
            <a:r>
              <a:rPr lang="en-GB" dirty="0" err="1"/>
              <a:t>KeV</a:t>
            </a:r>
            <a:r>
              <a:rPr lang="en-GB" dirty="0"/>
              <a:t> are about </a:t>
            </a:r>
            <a:r>
              <a:rPr lang="en-GB" b="1" dirty="0"/>
              <a:t>1</a:t>
            </a:r>
            <a:r>
              <a:rPr lang="en-GB" dirty="0"/>
              <a:t> for H</a:t>
            </a:r>
            <a:r>
              <a:rPr lang="en-GB" baseline="-25000" dirty="0"/>
              <a:t>2</a:t>
            </a:r>
            <a:r>
              <a:rPr lang="en-GB" dirty="0"/>
              <a:t> and CO; 5 and 10 times lower for CO</a:t>
            </a:r>
            <a:r>
              <a:rPr lang="en-GB" baseline="-25000" dirty="0"/>
              <a:t>2</a:t>
            </a:r>
            <a:r>
              <a:rPr lang="en-GB" dirty="0"/>
              <a:t> and CH</a:t>
            </a:r>
            <a:r>
              <a:rPr lang="en-GB" baseline="-25000" dirty="0"/>
              <a:t>4</a:t>
            </a:r>
            <a:r>
              <a:rPr lang="en-GB" dirty="0"/>
              <a:t>, respectively.</a:t>
            </a:r>
          </a:p>
          <a:p>
            <a:endParaRPr lang="en-US" dirty="0"/>
          </a:p>
        </p:txBody>
      </p:sp>
      <p:sp>
        <p:nvSpPr>
          <p:cNvPr id="6" name="Rectangle 5"/>
          <p:cNvSpPr/>
          <p:nvPr/>
        </p:nvSpPr>
        <p:spPr>
          <a:xfrm>
            <a:off x="1791471" y="105966"/>
            <a:ext cx="5617243" cy="461665"/>
          </a:xfrm>
          <a:prstGeom prst="rect">
            <a:avLst/>
          </a:prstGeom>
        </p:spPr>
        <p:txBody>
          <a:bodyPr wrap="none">
            <a:spAutoFit/>
          </a:bodyPr>
          <a:lstStyle/>
          <a:p>
            <a:pPr algn="ctr"/>
            <a:r>
              <a:rPr lang="en-US" sz="2400" b="1" dirty="0" smtClean="0"/>
              <a:t>Gas sources: ion induced </a:t>
            </a:r>
            <a:r>
              <a:rPr lang="en-US" sz="2400" b="1" dirty="0"/>
              <a:t>desorption</a:t>
            </a:r>
          </a:p>
        </p:txBody>
      </p:sp>
      <p:sp>
        <p:nvSpPr>
          <p:cNvPr id="7" name="TextBox 6"/>
          <p:cNvSpPr txBox="1"/>
          <p:nvPr/>
        </p:nvSpPr>
        <p:spPr>
          <a:xfrm>
            <a:off x="3574737" y="567631"/>
            <a:ext cx="1903085" cy="369332"/>
          </a:xfrm>
          <a:prstGeom prst="rect">
            <a:avLst/>
          </a:prstGeom>
          <a:noFill/>
        </p:spPr>
        <p:txBody>
          <a:bodyPr wrap="none" rtlCol="0">
            <a:spAutoFit/>
          </a:bodyPr>
          <a:lstStyle/>
          <a:p>
            <a:r>
              <a:rPr lang="en-GB" dirty="0" smtClean="0">
                <a:solidFill>
                  <a:srgbClr val="FF0000"/>
                </a:solidFill>
              </a:rPr>
              <a:t>Residual-gas </a:t>
            </a:r>
            <a:r>
              <a:rPr lang="en-GB" dirty="0">
                <a:solidFill>
                  <a:srgbClr val="FF0000"/>
                </a:solidFill>
              </a:rPr>
              <a:t>ion</a:t>
            </a:r>
            <a:endParaRPr lang="en-US" dirty="0">
              <a:solidFill>
                <a:srgbClr val="FF0000"/>
              </a:solidFill>
            </a:endParaRPr>
          </a:p>
        </p:txBody>
      </p:sp>
      <p:pic>
        <p:nvPicPr>
          <p:cNvPr id="8" name="Picture 7"/>
          <p:cNvPicPr/>
          <p:nvPr/>
        </p:nvPicPr>
        <p:blipFill rotWithShape="1">
          <a:blip r:embed="rId2" cstate="email">
            <a:extLst>
              <a:ext uri="{28A0092B-C50C-407E-A947-70E740481C1C}">
                <a14:useLocalDpi xmlns:a14="http://schemas.microsoft.com/office/drawing/2010/main" val="0"/>
              </a:ext>
            </a:extLst>
          </a:blip>
          <a:srcRect b="14212"/>
          <a:stretch/>
        </p:blipFill>
        <p:spPr bwMode="auto">
          <a:xfrm>
            <a:off x="183202" y="2229029"/>
            <a:ext cx="3117215" cy="2077720"/>
          </a:xfrm>
          <a:prstGeom prst="rect">
            <a:avLst/>
          </a:prstGeom>
          <a:noFill/>
          <a:ln>
            <a:noFill/>
          </a:ln>
          <a:extLst>
            <a:ext uri="{53640926-AAD7-44D8-BBD7-CCE9431645EC}">
              <a14:shadowObscured xmlns:a14="http://schemas.microsoft.com/office/drawing/2010/main"/>
            </a:ext>
          </a:extLst>
        </p:spPr>
      </p:pic>
      <p:pic>
        <p:nvPicPr>
          <p:cNvPr id="9" name="Picture 8"/>
          <p:cNvPicPr/>
          <p:nvPr/>
        </p:nvPicPr>
        <p:blipFill rotWithShape="1">
          <a:blip r:embed="rId3" cstate="email">
            <a:extLst>
              <a:ext uri="{28A0092B-C50C-407E-A947-70E740481C1C}">
                <a14:useLocalDpi xmlns:a14="http://schemas.microsoft.com/office/drawing/2010/main" val="0"/>
              </a:ext>
            </a:extLst>
          </a:blip>
          <a:srcRect r="14047"/>
          <a:stretch/>
        </p:blipFill>
        <p:spPr bwMode="auto">
          <a:xfrm rot="5400000">
            <a:off x="6061710" y="1534795"/>
            <a:ext cx="2484120" cy="3262630"/>
          </a:xfrm>
          <a:prstGeom prst="rect">
            <a:avLst/>
          </a:prstGeom>
          <a:noFill/>
          <a:ln>
            <a:noFill/>
          </a:ln>
          <a:extLst>
            <a:ext uri="{53640926-AAD7-44D8-BBD7-CCE9431645EC}">
              <a14:shadowObscured xmlns:a14="http://schemas.microsoft.com/office/drawing/2010/main"/>
            </a:ext>
          </a:extLst>
        </p:spPr>
      </p:pic>
      <p:pic>
        <p:nvPicPr>
          <p:cNvPr id="10" name="Picture 9"/>
          <p:cNvPicPr/>
          <p:nvPr/>
        </p:nvPicPr>
        <p:blipFill rotWithShape="1">
          <a:blip r:embed="rId4" cstate="email">
            <a:extLst>
              <a:ext uri="{28A0092B-C50C-407E-A947-70E740481C1C}">
                <a14:useLocalDpi xmlns:a14="http://schemas.microsoft.com/office/drawing/2010/main" val="0"/>
              </a:ext>
            </a:extLst>
          </a:blip>
          <a:srcRect r="14369"/>
          <a:stretch/>
        </p:blipFill>
        <p:spPr bwMode="auto">
          <a:xfrm rot="5400000">
            <a:off x="3334854" y="3231832"/>
            <a:ext cx="2530475" cy="315722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49605473"/>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125</a:t>
            </a:fld>
            <a:endParaRPr lang="en-US" dirty="0"/>
          </a:p>
        </p:txBody>
      </p:sp>
      <p:sp>
        <p:nvSpPr>
          <p:cNvPr id="5" name="TextBox 4"/>
          <p:cNvSpPr txBox="1"/>
          <p:nvPr/>
        </p:nvSpPr>
        <p:spPr>
          <a:xfrm>
            <a:off x="262890" y="1097280"/>
            <a:ext cx="8618220" cy="1754326"/>
          </a:xfrm>
          <a:prstGeom prst="rect">
            <a:avLst/>
          </a:prstGeom>
          <a:noFill/>
        </p:spPr>
        <p:txBody>
          <a:bodyPr wrap="square" rtlCol="0">
            <a:spAutoFit/>
          </a:bodyPr>
          <a:lstStyle/>
          <a:p>
            <a:r>
              <a:rPr lang="en-GB" dirty="0"/>
              <a:t>In the last 15 years, several experiments have shown that high energy (E &gt; 1 MeV/nucleon) ions can induce the desorption of a </a:t>
            </a:r>
            <a:r>
              <a:rPr lang="en-GB" b="1" dirty="0"/>
              <a:t>huge quantity of gas molecules</a:t>
            </a:r>
            <a:r>
              <a:rPr lang="en-GB" dirty="0"/>
              <a:t>. </a:t>
            </a:r>
            <a:endParaRPr lang="en-GB" dirty="0" smtClean="0"/>
          </a:p>
          <a:p>
            <a:endParaRPr lang="en-GB" dirty="0"/>
          </a:p>
          <a:p>
            <a:r>
              <a:rPr lang="en-GB" dirty="0" smtClean="0"/>
              <a:t>Desorption </a:t>
            </a:r>
            <a:r>
              <a:rPr lang="en-GB" dirty="0"/>
              <a:t>yield up to </a:t>
            </a:r>
            <a:r>
              <a:rPr lang="en-GB" b="1" dirty="0"/>
              <a:t>10</a:t>
            </a:r>
            <a:r>
              <a:rPr lang="en-GB" b="1" baseline="30000" dirty="0"/>
              <a:t>5</a:t>
            </a:r>
            <a:r>
              <a:rPr lang="en-GB" dirty="0"/>
              <a:t> molecules/ion were measured for In</a:t>
            </a:r>
            <a:r>
              <a:rPr lang="en-GB" baseline="30000" dirty="0"/>
              <a:t>49+ </a:t>
            </a:r>
            <a:r>
              <a:rPr lang="en-GB" dirty="0"/>
              <a:t>at 158 </a:t>
            </a:r>
            <a:r>
              <a:rPr lang="en-GB" dirty="0" err="1"/>
              <a:t>GeV</a:t>
            </a:r>
            <a:r>
              <a:rPr lang="en-GB" dirty="0"/>
              <a:t>/nucleon at the CERN SPS. </a:t>
            </a:r>
          </a:p>
        </p:txBody>
      </p:sp>
      <p:sp>
        <p:nvSpPr>
          <p:cNvPr id="6" name="Rectangle 5"/>
          <p:cNvSpPr/>
          <p:nvPr/>
        </p:nvSpPr>
        <p:spPr>
          <a:xfrm>
            <a:off x="1791471" y="105966"/>
            <a:ext cx="5617243" cy="461665"/>
          </a:xfrm>
          <a:prstGeom prst="rect">
            <a:avLst/>
          </a:prstGeom>
        </p:spPr>
        <p:txBody>
          <a:bodyPr wrap="none">
            <a:spAutoFit/>
          </a:bodyPr>
          <a:lstStyle/>
          <a:p>
            <a:pPr algn="ctr"/>
            <a:r>
              <a:rPr lang="en-US" sz="2400" b="1" dirty="0" smtClean="0"/>
              <a:t>Gas sources: ion induced </a:t>
            </a:r>
            <a:r>
              <a:rPr lang="en-US" sz="2400" b="1" dirty="0"/>
              <a:t>desorption</a:t>
            </a:r>
          </a:p>
        </p:txBody>
      </p:sp>
      <p:sp>
        <p:nvSpPr>
          <p:cNvPr id="7" name="TextBox 6"/>
          <p:cNvSpPr txBox="1"/>
          <p:nvPr/>
        </p:nvSpPr>
        <p:spPr>
          <a:xfrm>
            <a:off x="3574737" y="567631"/>
            <a:ext cx="2621230" cy="369332"/>
          </a:xfrm>
          <a:prstGeom prst="rect">
            <a:avLst/>
          </a:prstGeom>
          <a:noFill/>
        </p:spPr>
        <p:txBody>
          <a:bodyPr wrap="none" rtlCol="0">
            <a:spAutoFit/>
          </a:bodyPr>
          <a:lstStyle/>
          <a:p>
            <a:r>
              <a:rPr lang="en-GB" dirty="0" smtClean="0">
                <a:solidFill>
                  <a:srgbClr val="FF0000"/>
                </a:solidFill>
              </a:rPr>
              <a:t>High-energy heavy-ions</a:t>
            </a:r>
            <a:endParaRPr lang="en-US" dirty="0">
              <a:solidFill>
                <a:srgbClr val="FF0000"/>
              </a:solidFill>
            </a:endParaRPr>
          </a:p>
        </p:txBody>
      </p:sp>
      <p:pic>
        <p:nvPicPr>
          <p:cNvPr id="8" name="Picture 7"/>
          <p:cNvPicPr/>
          <p:nvPr/>
        </p:nvPicPr>
        <p:blipFill>
          <a:blip r:embed="rId2" cstate="email">
            <a:extLst>
              <a:ext uri="{28A0092B-C50C-407E-A947-70E740481C1C}">
                <a14:useLocalDpi xmlns:a14="http://schemas.microsoft.com/office/drawing/2010/main" val="0"/>
              </a:ext>
            </a:extLst>
          </a:blip>
          <a:srcRect/>
          <a:stretch>
            <a:fillRect/>
          </a:stretch>
        </p:blipFill>
        <p:spPr bwMode="auto">
          <a:xfrm rot="21540000">
            <a:off x="2336164" y="2845148"/>
            <a:ext cx="4527856" cy="3259293"/>
          </a:xfrm>
          <a:prstGeom prst="rect">
            <a:avLst/>
          </a:prstGeom>
          <a:noFill/>
          <a:ln>
            <a:noFill/>
          </a:ln>
        </p:spPr>
      </p:pic>
    </p:spTree>
    <p:extLst>
      <p:ext uri="{BB962C8B-B14F-4D97-AF65-F5344CB8AC3E}">
        <p14:creationId xmlns:p14="http://schemas.microsoft.com/office/powerpoint/2010/main" val="3630233648"/>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126</a:t>
            </a:fld>
            <a:endParaRPr lang="en-US" dirty="0"/>
          </a:p>
        </p:txBody>
      </p:sp>
      <p:pic>
        <p:nvPicPr>
          <p:cNvPr id="79874"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367993" y="1136220"/>
            <a:ext cx="7629525" cy="4347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791471" y="105966"/>
            <a:ext cx="5617243" cy="461665"/>
          </a:xfrm>
          <a:prstGeom prst="rect">
            <a:avLst/>
          </a:prstGeom>
        </p:spPr>
        <p:txBody>
          <a:bodyPr wrap="none">
            <a:spAutoFit/>
          </a:bodyPr>
          <a:lstStyle/>
          <a:p>
            <a:pPr algn="ctr"/>
            <a:r>
              <a:rPr lang="en-US" sz="2400" b="1" dirty="0" smtClean="0"/>
              <a:t>Gas sources: ion induced </a:t>
            </a:r>
            <a:r>
              <a:rPr lang="en-US" sz="2400" b="1" dirty="0"/>
              <a:t>desorption</a:t>
            </a:r>
          </a:p>
        </p:txBody>
      </p:sp>
      <p:sp>
        <p:nvSpPr>
          <p:cNvPr id="7" name="TextBox 6"/>
          <p:cNvSpPr txBox="1"/>
          <p:nvPr/>
        </p:nvSpPr>
        <p:spPr>
          <a:xfrm>
            <a:off x="3574737" y="567631"/>
            <a:ext cx="2621230" cy="369332"/>
          </a:xfrm>
          <a:prstGeom prst="rect">
            <a:avLst/>
          </a:prstGeom>
          <a:noFill/>
        </p:spPr>
        <p:txBody>
          <a:bodyPr wrap="none" rtlCol="0">
            <a:spAutoFit/>
          </a:bodyPr>
          <a:lstStyle/>
          <a:p>
            <a:r>
              <a:rPr lang="en-GB" dirty="0" smtClean="0">
                <a:solidFill>
                  <a:srgbClr val="FF0000"/>
                </a:solidFill>
              </a:rPr>
              <a:t>High-energy heavy-ions</a:t>
            </a:r>
            <a:endParaRPr lang="en-US" dirty="0">
              <a:solidFill>
                <a:srgbClr val="FF0000"/>
              </a:solidFill>
            </a:endParaRPr>
          </a:p>
        </p:txBody>
      </p:sp>
      <p:sp>
        <p:nvSpPr>
          <p:cNvPr id="8" name="TextBox 7"/>
          <p:cNvSpPr txBox="1"/>
          <p:nvPr/>
        </p:nvSpPr>
        <p:spPr>
          <a:xfrm>
            <a:off x="406155" y="5483223"/>
            <a:ext cx="8387874" cy="369332"/>
          </a:xfrm>
          <a:prstGeom prst="rect">
            <a:avLst/>
          </a:prstGeom>
          <a:noFill/>
        </p:spPr>
        <p:txBody>
          <a:bodyPr wrap="none" rtlCol="0">
            <a:spAutoFit/>
          </a:bodyPr>
          <a:lstStyle/>
          <a:p>
            <a:r>
              <a:rPr lang="en-US" dirty="0" smtClean="0"/>
              <a:t>The accumulated dose has a beneficial effect also on the ion induced desorption</a:t>
            </a:r>
            <a:endParaRPr lang="en-US" dirty="0"/>
          </a:p>
        </p:txBody>
      </p:sp>
      <p:sp>
        <p:nvSpPr>
          <p:cNvPr id="9" name="TextBox 8"/>
          <p:cNvSpPr txBox="1"/>
          <p:nvPr/>
        </p:nvSpPr>
        <p:spPr>
          <a:xfrm>
            <a:off x="17302" y="1986320"/>
            <a:ext cx="2701381" cy="923330"/>
          </a:xfrm>
          <a:prstGeom prst="rect">
            <a:avLst/>
          </a:prstGeom>
          <a:noFill/>
        </p:spPr>
        <p:txBody>
          <a:bodyPr wrap="none" rtlCol="0">
            <a:spAutoFit/>
          </a:bodyPr>
          <a:lstStyle/>
          <a:p>
            <a:r>
              <a:rPr lang="en-US" dirty="0" err="1" smtClean="0"/>
              <a:t>Pb</a:t>
            </a:r>
            <a:r>
              <a:rPr lang="en-US" dirty="0" smtClean="0"/>
              <a:t> 53+ ions</a:t>
            </a:r>
          </a:p>
          <a:p>
            <a:r>
              <a:rPr lang="en-US" dirty="0" smtClean="0"/>
              <a:t>Grazing incidence:89.2°</a:t>
            </a:r>
          </a:p>
          <a:p>
            <a:r>
              <a:rPr lang="en-US" dirty="0" smtClean="0"/>
              <a:t>4.2 MeV/u</a:t>
            </a:r>
            <a:endParaRPr lang="en-US" dirty="0"/>
          </a:p>
        </p:txBody>
      </p:sp>
    </p:spTree>
    <p:extLst>
      <p:ext uri="{BB962C8B-B14F-4D97-AF65-F5344CB8AC3E}">
        <p14:creationId xmlns:p14="http://schemas.microsoft.com/office/powerpoint/2010/main" val="2261554935"/>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127</a:t>
            </a:fld>
            <a:endParaRPr lang="en-US" dirty="0"/>
          </a:p>
        </p:txBody>
      </p:sp>
      <p:sp>
        <p:nvSpPr>
          <p:cNvPr id="5" name="TextBox 4"/>
          <p:cNvSpPr txBox="1"/>
          <p:nvPr/>
        </p:nvSpPr>
        <p:spPr>
          <a:xfrm>
            <a:off x="297180" y="594360"/>
            <a:ext cx="8538210" cy="1477328"/>
          </a:xfrm>
          <a:prstGeom prst="rect">
            <a:avLst/>
          </a:prstGeom>
          <a:noFill/>
        </p:spPr>
        <p:txBody>
          <a:bodyPr wrap="square" rtlCol="0">
            <a:spAutoFit/>
          </a:bodyPr>
          <a:lstStyle/>
          <a:p>
            <a:r>
              <a:rPr lang="en-GB" dirty="0"/>
              <a:t>Ion induces desorption can trigger a rapid pressure rise in accelerators where positive beams circulate. </a:t>
            </a:r>
            <a:endParaRPr lang="en-GB" dirty="0" smtClean="0"/>
          </a:p>
          <a:p>
            <a:endParaRPr lang="en-GB" dirty="0"/>
          </a:p>
          <a:p>
            <a:r>
              <a:rPr lang="en-GB" dirty="0" smtClean="0"/>
              <a:t>This </a:t>
            </a:r>
            <a:r>
              <a:rPr lang="en-GB" dirty="0"/>
              <a:t>phenomenon was shown first at the CERN ISR when increasing the proton current to about 1 A </a:t>
            </a:r>
            <a:endParaRPr lang="en-US" dirty="0"/>
          </a:p>
        </p:txBody>
      </p:sp>
      <p:sp>
        <p:nvSpPr>
          <p:cNvPr id="6" name="Rectangle 5"/>
          <p:cNvSpPr/>
          <p:nvPr/>
        </p:nvSpPr>
        <p:spPr>
          <a:xfrm>
            <a:off x="1791471" y="105966"/>
            <a:ext cx="5617243" cy="461665"/>
          </a:xfrm>
          <a:prstGeom prst="rect">
            <a:avLst/>
          </a:prstGeom>
        </p:spPr>
        <p:txBody>
          <a:bodyPr wrap="none">
            <a:spAutoFit/>
          </a:bodyPr>
          <a:lstStyle/>
          <a:p>
            <a:pPr algn="ctr"/>
            <a:r>
              <a:rPr lang="en-US" sz="2400" b="1" dirty="0" smtClean="0"/>
              <a:t>Gas sources: ion induced </a:t>
            </a:r>
            <a:r>
              <a:rPr lang="en-US" sz="2400" b="1" dirty="0"/>
              <a:t>desorption</a:t>
            </a:r>
          </a:p>
        </p:txBody>
      </p:sp>
      <p:pic>
        <p:nvPicPr>
          <p:cNvPr id="7" name="Picture 6"/>
          <p:cNvPicPr/>
          <p:nvPr/>
        </p:nvPicPr>
        <p:blipFill>
          <a:blip r:embed="rId2" cstate="email">
            <a:lum bright="20000"/>
            <a:extLst>
              <a:ext uri="{28A0092B-C50C-407E-A947-70E740481C1C}">
                <a14:useLocalDpi xmlns:a14="http://schemas.microsoft.com/office/drawing/2010/main" val="0"/>
              </a:ext>
            </a:extLst>
          </a:blip>
          <a:srcRect/>
          <a:stretch>
            <a:fillRect/>
          </a:stretch>
        </p:blipFill>
        <p:spPr bwMode="auto">
          <a:xfrm>
            <a:off x="2474112" y="2300922"/>
            <a:ext cx="4761078" cy="3574098"/>
          </a:xfrm>
          <a:prstGeom prst="rect">
            <a:avLst/>
          </a:prstGeom>
          <a:noFill/>
          <a:ln>
            <a:noFill/>
          </a:ln>
        </p:spPr>
      </p:pic>
    </p:spTree>
    <p:extLst>
      <p:ext uri="{BB962C8B-B14F-4D97-AF65-F5344CB8AC3E}">
        <p14:creationId xmlns:p14="http://schemas.microsoft.com/office/powerpoint/2010/main" val="3037384457"/>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128</a:t>
            </a:fld>
            <a:endParaRPr lang="en-US" dirty="0"/>
          </a:p>
        </p:txBody>
      </p:sp>
      <p:sp>
        <p:nvSpPr>
          <p:cNvPr id="5" name="Rectangle 4"/>
          <p:cNvSpPr/>
          <p:nvPr/>
        </p:nvSpPr>
        <p:spPr>
          <a:xfrm>
            <a:off x="1791471" y="105966"/>
            <a:ext cx="5617243" cy="461665"/>
          </a:xfrm>
          <a:prstGeom prst="rect">
            <a:avLst/>
          </a:prstGeom>
        </p:spPr>
        <p:txBody>
          <a:bodyPr wrap="none">
            <a:spAutoFit/>
          </a:bodyPr>
          <a:lstStyle/>
          <a:p>
            <a:pPr algn="ctr"/>
            <a:r>
              <a:rPr lang="en-US" sz="2400" b="1" dirty="0" smtClean="0"/>
              <a:t>Gas sources: ion induced </a:t>
            </a:r>
            <a:r>
              <a:rPr lang="en-US" sz="2400" b="1" dirty="0"/>
              <a:t>desorption</a:t>
            </a:r>
          </a:p>
        </p:txBody>
      </p:sp>
      <p:grpSp>
        <p:nvGrpSpPr>
          <p:cNvPr id="6" name="Group 5"/>
          <p:cNvGrpSpPr/>
          <p:nvPr/>
        </p:nvGrpSpPr>
        <p:grpSpPr>
          <a:xfrm>
            <a:off x="2649295" y="1932742"/>
            <a:ext cx="3136584" cy="3497263"/>
            <a:chOff x="0" y="0"/>
            <a:chExt cx="2112241" cy="2424199"/>
          </a:xfrm>
        </p:grpSpPr>
        <p:sp>
          <p:nvSpPr>
            <p:cNvPr id="7" name="Rectangle 6"/>
            <p:cNvSpPr/>
            <p:nvPr/>
          </p:nvSpPr>
          <p:spPr>
            <a:xfrm>
              <a:off x="568037" y="0"/>
              <a:ext cx="1530927" cy="64423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ts val="1300"/>
                </a:lnSpc>
                <a:spcAft>
                  <a:spcPts val="0"/>
                </a:spcAft>
              </a:pPr>
              <a:r>
                <a:rPr lang="en-GB" sz="1600" dirty="0">
                  <a:solidFill>
                    <a:schemeClr val="tx1"/>
                  </a:solidFill>
                  <a:effectLst/>
                  <a:ea typeface="Times New Roman"/>
                </a:rPr>
                <a:t>The residual gas </a:t>
              </a:r>
              <a:r>
                <a:rPr lang="en-GB" sz="1600" dirty="0" smtClean="0">
                  <a:solidFill>
                    <a:schemeClr val="tx1"/>
                  </a:solidFill>
                  <a:effectLst/>
                  <a:ea typeface="Times New Roman"/>
                </a:rPr>
                <a:t>is </a:t>
              </a:r>
              <a:r>
                <a:rPr lang="en-GB" sz="1600" dirty="0">
                  <a:solidFill>
                    <a:schemeClr val="tx1"/>
                  </a:solidFill>
                  <a:effectLst/>
                  <a:ea typeface="Times New Roman"/>
                </a:rPr>
                <a:t>ionised by the positive-particle beam</a:t>
              </a:r>
            </a:p>
          </p:txBody>
        </p:sp>
        <p:sp>
          <p:nvSpPr>
            <p:cNvPr id="8" name="Rectangle 7"/>
            <p:cNvSpPr/>
            <p:nvPr/>
          </p:nvSpPr>
          <p:spPr>
            <a:xfrm>
              <a:off x="568037" y="879763"/>
              <a:ext cx="1530350" cy="64389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ts val="1300"/>
                </a:lnSpc>
                <a:spcAft>
                  <a:spcPts val="0"/>
                </a:spcAft>
              </a:pPr>
              <a:r>
                <a:rPr lang="en-GB" sz="1600">
                  <a:solidFill>
                    <a:schemeClr val="tx1"/>
                  </a:solidFill>
                  <a:effectLst/>
                  <a:ea typeface="Times New Roman"/>
                </a:rPr>
                <a:t>The ionised molecules are accelerated by the beam potential</a:t>
              </a:r>
            </a:p>
          </p:txBody>
        </p:sp>
        <p:sp>
          <p:nvSpPr>
            <p:cNvPr id="9" name="Rectangle 8"/>
            <p:cNvSpPr/>
            <p:nvPr/>
          </p:nvSpPr>
          <p:spPr>
            <a:xfrm>
              <a:off x="581891" y="1780309"/>
              <a:ext cx="1530350" cy="64389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ts val="1300"/>
                </a:lnSpc>
                <a:spcAft>
                  <a:spcPts val="0"/>
                </a:spcAft>
              </a:pPr>
              <a:r>
                <a:rPr lang="en-GB" sz="1600">
                  <a:solidFill>
                    <a:schemeClr val="tx1"/>
                  </a:solidFill>
                  <a:effectLst/>
                  <a:ea typeface="Times New Roman"/>
                </a:rPr>
                <a:t>The ions collide on the surface and extract gas</a:t>
              </a:r>
            </a:p>
          </p:txBody>
        </p:sp>
        <p:cxnSp>
          <p:nvCxnSpPr>
            <p:cNvPr id="10" name="Straight Arrow Connector 9"/>
            <p:cNvCxnSpPr/>
            <p:nvPr/>
          </p:nvCxnSpPr>
          <p:spPr>
            <a:xfrm>
              <a:off x="1357746" y="644236"/>
              <a:ext cx="0" cy="23552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1357746" y="1524000"/>
              <a:ext cx="0" cy="23495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3855" y="2140527"/>
              <a:ext cx="56803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0" y="304800"/>
              <a:ext cx="567690" cy="0"/>
            </a:xfrm>
            <a:prstGeom prst="line">
              <a:avLst/>
            </a:prstGeom>
            <a:ln w="127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6928" y="304800"/>
              <a:ext cx="0" cy="183572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422910" y="902970"/>
            <a:ext cx="8263890" cy="646331"/>
          </a:xfrm>
          <a:prstGeom prst="rect">
            <a:avLst/>
          </a:prstGeom>
          <a:noFill/>
        </p:spPr>
        <p:txBody>
          <a:bodyPr wrap="square" rtlCol="0">
            <a:spAutoFit/>
          </a:bodyPr>
          <a:lstStyle/>
          <a:p>
            <a:r>
              <a:rPr lang="en-GB" dirty="0"/>
              <a:t>The pressure rise is generated by a positive feedback process that can be depicted with the following block diagram.</a:t>
            </a:r>
            <a:endParaRPr lang="en-US" dirty="0"/>
          </a:p>
        </p:txBody>
      </p:sp>
    </p:spTree>
    <p:extLst>
      <p:ext uri="{BB962C8B-B14F-4D97-AF65-F5344CB8AC3E}">
        <p14:creationId xmlns:p14="http://schemas.microsoft.com/office/powerpoint/2010/main" val="86525921"/>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129</a:t>
            </a:fld>
            <a:endParaRPr lang="en-US" dirty="0"/>
          </a:p>
        </p:txBody>
      </p:sp>
      <mc:AlternateContent xmlns:mc="http://schemas.openxmlformats.org/markup-compatibility/2006" xmlns:a14="http://schemas.microsoft.com/office/drawing/2010/main">
        <mc:Choice Requires="a14">
          <p:sp>
            <p:nvSpPr>
              <p:cNvPr id="14" name="Rectangle 13"/>
              <p:cNvSpPr/>
              <p:nvPr/>
            </p:nvSpPr>
            <p:spPr>
              <a:xfrm>
                <a:off x="377190" y="772775"/>
                <a:ext cx="8195310" cy="6030305"/>
              </a:xfrm>
              <a:prstGeom prst="rect">
                <a:avLst/>
              </a:prstGeom>
            </p:spPr>
            <p:txBody>
              <a:bodyPr wrap="square">
                <a:spAutoFit/>
              </a:bodyPr>
              <a:lstStyle/>
              <a:p>
                <a:r>
                  <a:rPr lang="en-GB" dirty="0"/>
                  <a:t>The critical current at which the runaway process starts can be obtained in the following </a:t>
                </a:r>
                <a:r>
                  <a:rPr lang="en-GB" dirty="0" smtClean="0"/>
                  <a:t>way:</a:t>
                </a:r>
              </a:p>
              <a:p>
                <a:endParaRPr lang="en-GB" dirty="0"/>
              </a:p>
              <a:p>
                <a:pPr marL="342900" indent="-342900">
                  <a:buFont typeface="+mj-lt"/>
                  <a:buAutoNum type="arabicPeriod"/>
                </a:pPr>
                <a:r>
                  <a:rPr lang="en-GB" dirty="0"/>
                  <a:t>The ionisation probability for one proton is </a:t>
                </a:r>
                <a14:m>
                  <m:oMath xmlns:m="http://schemas.openxmlformats.org/officeDocument/2006/math">
                    <m:sSub>
                      <m:sSubPr>
                        <m:ctrlPr>
                          <a:rPr lang="en-GB" i="1">
                            <a:latin typeface="Cambria Math"/>
                          </a:rPr>
                        </m:ctrlPr>
                      </m:sSubPr>
                      <m:e>
                        <m:r>
                          <a:rPr lang="en-GB" i="1">
                            <a:latin typeface="Cambria Math"/>
                          </a:rPr>
                          <m:t>𝜎</m:t>
                        </m:r>
                      </m:e>
                      <m:sub>
                        <m:r>
                          <a:rPr lang="en-GB" i="1">
                            <a:latin typeface="Cambria Math"/>
                          </a:rPr>
                          <m:t>𝑖</m:t>
                        </m:r>
                      </m:sub>
                    </m:sSub>
                    <m:r>
                      <a:rPr lang="en-GB" i="1">
                        <a:latin typeface="Cambria Math"/>
                      </a:rPr>
                      <m:t>𝑛</m:t>
                    </m:r>
                    <m:r>
                      <a:rPr lang="en-GB" i="1">
                        <a:latin typeface="Cambria Math"/>
                      </a:rPr>
                      <m:t>=</m:t>
                    </m:r>
                    <m:sSub>
                      <m:sSubPr>
                        <m:ctrlPr>
                          <a:rPr lang="en-GB" i="1">
                            <a:latin typeface="Cambria Math"/>
                          </a:rPr>
                        </m:ctrlPr>
                      </m:sSubPr>
                      <m:e>
                        <m:r>
                          <a:rPr lang="en-GB" i="1">
                            <a:latin typeface="Cambria Math"/>
                          </a:rPr>
                          <m:t>𝜎</m:t>
                        </m:r>
                      </m:e>
                      <m:sub>
                        <m:r>
                          <a:rPr lang="en-GB" i="1">
                            <a:latin typeface="Cambria Math"/>
                          </a:rPr>
                          <m:t>𝑖</m:t>
                        </m:r>
                      </m:sub>
                    </m:sSub>
                    <m:f>
                      <m:fPr>
                        <m:type m:val="skw"/>
                        <m:ctrlPr>
                          <a:rPr lang="en-GB" i="1">
                            <a:latin typeface="Cambria Math"/>
                          </a:rPr>
                        </m:ctrlPr>
                      </m:fPr>
                      <m:num>
                        <m:r>
                          <a:rPr lang="en-GB" i="1">
                            <a:latin typeface="Cambria Math"/>
                          </a:rPr>
                          <m:t>𝑃</m:t>
                        </m:r>
                      </m:num>
                      <m:den>
                        <m:sSub>
                          <m:sSubPr>
                            <m:ctrlPr>
                              <a:rPr lang="en-GB" i="1">
                                <a:latin typeface="Cambria Math"/>
                              </a:rPr>
                            </m:ctrlPr>
                          </m:sSubPr>
                          <m:e>
                            <m:r>
                              <a:rPr lang="en-GB" i="1">
                                <a:latin typeface="Cambria Math"/>
                              </a:rPr>
                              <m:t>𝑘</m:t>
                            </m:r>
                          </m:e>
                          <m:sub>
                            <m:r>
                              <a:rPr lang="en-GB" i="1">
                                <a:latin typeface="Cambria Math"/>
                              </a:rPr>
                              <m:t>𝐵</m:t>
                            </m:r>
                          </m:sub>
                        </m:sSub>
                        <m:r>
                          <a:rPr lang="en-GB" i="1">
                            <a:latin typeface="Cambria Math"/>
                          </a:rPr>
                          <m:t>𝑇</m:t>
                        </m:r>
                      </m:den>
                    </m:f>
                  </m:oMath>
                </a14:m>
                <a:r>
                  <a:rPr lang="en-GB" dirty="0"/>
                  <a:t> and the flow of circulating protons is </a:t>
                </a:r>
                <a14:m>
                  <m:oMath xmlns:m="http://schemas.openxmlformats.org/officeDocument/2006/math">
                    <m:f>
                      <m:fPr>
                        <m:type m:val="skw"/>
                        <m:ctrlPr>
                          <a:rPr lang="en-GB" sz="2400" i="1">
                            <a:latin typeface="Cambria Math"/>
                          </a:rPr>
                        </m:ctrlPr>
                      </m:fPr>
                      <m:num>
                        <m:r>
                          <a:rPr lang="en-GB" sz="2400" i="1">
                            <a:latin typeface="Cambria Math"/>
                          </a:rPr>
                          <m:t>𝐼</m:t>
                        </m:r>
                      </m:num>
                      <m:den>
                        <m:r>
                          <a:rPr lang="en-GB" sz="2400" i="1">
                            <a:latin typeface="Cambria Math"/>
                          </a:rPr>
                          <m:t>𝑒</m:t>
                        </m:r>
                      </m:den>
                    </m:f>
                  </m:oMath>
                </a14:m>
                <a:r>
                  <a:rPr lang="en-GB" dirty="0" smtClean="0"/>
                  <a:t>. Therefore, the </a:t>
                </a:r>
                <a:r>
                  <a:rPr lang="en-GB" dirty="0"/>
                  <a:t>total gas flow of desorbed molecules per unit length of vacuum chamber </a:t>
                </a:r>
                <a:r>
                  <a:rPr lang="en-GB" dirty="0" smtClean="0"/>
                  <a:t>is:</a:t>
                </a:r>
              </a:p>
              <a:p>
                <a:pPr marL="342900" indent="-342900">
                  <a:buFont typeface="+mj-lt"/>
                  <a:buAutoNum type="arabicPeriod"/>
                </a:pPr>
                <a:endParaRPr lang="en-GB" dirty="0"/>
              </a:p>
              <a:p>
                <a:pPr marL="342900" indent="-342900">
                  <a:buFont typeface="+mj-lt"/>
                  <a:buAutoNum type="arabicPeriod"/>
                </a:pPr>
                <a:endParaRPr lang="en-GB" dirty="0" smtClean="0"/>
              </a:p>
              <a:p>
                <a:pPr marL="342900" indent="-342900">
                  <a:buFont typeface="+mj-lt"/>
                  <a:buAutoNum type="arabicPeriod"/>
                </a:pPr>
                <a:endParaRPr lang="en-GB" dirty="0"/>
              </a:p>
              <a:p>
                <a:pPr marL="342900" indent="-342900">
                  <a:buFont typeface="+mj-lt"/>
                  <a:buAutoNum type="arabicPeriod"/>
                </a:pPr>
                <a:endParaRPr lang="en-GB" dirty="0" smtClean="0"/>
              </a:p>
              <a:p>
                <a:pPr marL="342900" indent="-342900">
                  <a:buFont typeface="+mj-lt"/>
                  <a:buAutoNum type="arabicPeriod"/>
                </a:pPr>
                <a:r>
                  <a:rPr lang="en-GB" dirty="0" smtClean="0"/>
                  <a:t>The pressure in the beam pipe is:</a:t>
                </a:r>
              </a:p>
              <a:p>
                <a:pPr marL="342900" indent="-342900">
                  <a:buFont typeface="+mj-lt"/>
                  <a:buAutoNum type="arabicPeriod"/>
                </a:pPr>
                <a:endParaRPr lang="en-GB" dirty="0"/>
              </a:p>
              <a:p>
                <a:pPr marL="342900" indent="-342900">
                  <a:buFont typeface="+mj-lt"/>
                  <a:buAutoNum type="arabicPeriod"/>
                </a:pPr>
                <a:endParaRPr lang="en-GB" dirty="0" smtClean="0"/>
              </a:p>
              <a:p>
                <a:pPr marL="342900" indent="-342900">
                  <a:buFont typeface="+mj-lt"/>
                  <a:buAutoNum type="arabicPeriod"/>
                </a:pPr>
                <a:endParaRPr lang="en-GB" dirty="0"/>
              </a:p>
              <a:p>
                <a:pPr marL="342900" indent="-342900">
                  <a:buFont typeface="+mj-lt"/>
                  <a:buAutoNum type="arabicPeriod"/>
                </a:pPr>
                <a:endParaRPr lang="en-GB" dirty="0" smtClean="0"/>
              </a:p>
              <a:p>
                <a:pPr marL="342900" lvl="0" indent="-342900">
                  <a:buFont typeface="+mj-lt"/>
                  <a:buAutoNum type="arabicPeriod"/>
                </a:pPr>
                <a:r>
                  <a:rPr lang="fr-FR" dirty="0"/>
                  <a:t>The pressure diverges </a:t>
                </a:r>
                <a:r>
                  <a:rPr lang="fr-FR" dirty="0" err="1"/>
                  <a:t>when</a:t>
                </a:r>
                <a:r>
                  <a:rPr lang="fr-FR" dirty="0"/>
                  <a:t>:</a:t>
                </a:r>
                <a:endParaRPr lang="en-GB" dirty="0"/>
              </a:p>
              <a:p>
                <a:endParaRPr lang="en-GB" dirty="0" smtClean="0"/>
              </a:p>
              <a:p>
                <a:pPr marL="342900" indent="-342900">
                  <a:buFont typeface="+mj-lt"/>
                  <a:buAutoNum type="arabicPeriod"/>
                </a:pPr>
                <a:endParaRPr lang="en-GB" dirty="0"/>
              </a:p>
              <a:p>
                <a:pPr marL="342900" indent="-342900">
                  <a:buFont typeface="+mj-lt"/>
                  <a:buAutoNum type="arabicPeriod"/>
                </a:pPr>
                <a:endParaRPr lang="en-GB" dirty="0" smtClean="0"/>
              </a:p>
              <a:p>
                <a:pPr marL="342900" indent="-342900">
                  <a:buFont typeface="+mj-lt"/>
                  <a:buAutoNum type="arabicPeriod"/>
                </a:pPr>
                <a:endParaRPr lang="en-GB" dirty="0"/>
              </a:p>
              <a:p>
                <a:pPr marL="342900" indent="-342900">
                  <a:buFont typeface="+mj-lt"/>
                  <a:buAutoNum type="arabicPeriod"/>
                </a:pPr>
                <a:endParaRPr lang="en-US" dirty="0"/>
              </a:p>
            </p:txBody>
          </p:sp>
        </mc:Choice>
        <mc:Fallback xmlns="">
          <p:sp>
            <p:nvSpPr>
              <p:cNvPr id="14" name="Rectangle 13"/>
              <p:cNvSpPr>
                <a:spLocks noRot="1" noChangeAspect="1" noMove="1" noResize="1" noEditPoints="1" noAdjustHandles="1" noChangeArrowheads="1" noChangeShapeType="1" noTextEdit="1"/>
              </p:cNvSpPr>
              <p:nvPr/>
            </p:nvSpPr>
            <p:spPr>
              <a:xfrm>
                <a:off x="377190" y="772775"/>
                <a:ext cx="8195310" cy="6030305"/>
              </a:xfrm>
              <a:prstGeom prst="rect">
                <a:avLst/>
              </a:prstGeom>
              <a:blipFill rotWithShape="1">
                <a:blip r:embed="rId3"/>
                <a:stretch>
                  <a:fillRect l="-670" t="-506"/>
                </a:stretch>
              </a:blipFill>
            </p:spPr>
            <p:txBody>
              <a:bodyPr/>
              <a:lstStyle/>
              <a:p>
                <a:r>
                  <a:rPr lang="en-US">
                    <a:noFill/>
                  </a:rPr>
                  <a:t> </a:t>
                </a:r>
              </a:p>
            </p:txBody>
          </p:sp>
        </mc:Fallback>
      </mc:AlternateContent>
      <p:sp>
        <p:nvSpPr>
          <p:cNvPr id="15" name="Rectangle 14"/>
          <p:cNvSpPr/>
          <p:nvPr/>
        </p:nvSpPr>
        <p:spPr>
          <a:xfrm>
            <a:off x="1791471" y="105966"/>
            <a:ext cx="5617243" cy="461665"/>
          </a:xfrm>
          <a:prstGeom prst="rect">
            <a:avLst/>
          </a:prstGeom>
        </p:spPr>
        <p:txBody>
          <a:bodyPr wrap="none">
            <a:spAutoFit/>
          </a:bodyPr>
          <a:lstStyle/>
          <a:p>
            <a:pPr algn="ctr"/>
            <a:r>
              <a:rPr lang="en-US" sz="2400" b="1" dirty="0" smtClean="0"/>
              <a:t>Gas sources: ion induced </a:t>
            </a:r>
            <a:r>
              <a:rPr lang="en-US" sz="2400" b="1" dirty="0"/>
              <a:t>desorption</a:t>
            </a:r>
          </a:p>
        </p:txBody>
      </p:sp>
      <p:sp>
        <p:nvSpPr>
          <p:cNvPr id="16"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7" name="Object 16"/>
          <p:cNvGraphicFramePr>
            <a:graphicFrameLocks noChangeAspect="1"/>
          </p:cNvGraphicFramePr>
          <p:nvPr>
            <p:extLst>
              <p:ext uri="{D42A27DB-BD31-4B8C-83A1-F6EECF244321}">
                <p14:modId xmlns:p14="http://schemas.microsoft.com/office/powerpoint/2010/main" val="2262710905"/>
              </p:ext>
            </p:extLst>
          </p:nvPr>
        </p:nvGraphicFramePr>
        <p:xfrm>
          <a:off x="3100297" y="2735878"/>
          <a:ext cx="1860323" cy="635232"/>
        </p:xfrm>
        <a:graphic>
          <a:graphicData uri="http://schemas.openxmlformats.org/presentationml/2006/ole">
            <mc:AlternateContent xmlns:mc="http://schemas.openxmlformats.org/markup-compatibility/2006">
              <mc:Choice xmlns:v="urn:schemas-microsoft-com:vml" Requires="v">
                <p:oleObj spid="_x0000_s81016" name="Equation" r:id="rId4" imgW="1167893" imgH="393529" progId="Equation.3">
                  <p:embed/>
                </p:oleObj>
              </mc:Choice>
              <mc:Fallback>
                <p:oleObj name="Equation" r:id="rId4" imgW="1167893" imgH="393529" progId="Equation.3">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00297" y="2735878"/>
                        <a:ext cx="1860323" cy="635232"/>
                      </a:xfrm>
                      <a:prstGeom prst="rect">
                        <a:avLst/>
                      </a:prstGeom>
                      <a:noFill/>
                    </p:spPr>
                  </p:pic>
                </p:oleObj>
              </mc:Fallback>
            </mc:AlternateContent>
          </a:graphicData>
        </a:graphic>
      </p:graphicFrame>
      <p:sp>
        <p:nvSpPr>
          <p:cNvPr id="18"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 name="Object 18"/>
          <p:cNvGraphicFramePr>
            <a:graphicFrameLocks noChangeAspect="1"/>
          </p:cNvGraphicFramePr>
          <p:nvPr>
            <p:extLst>
              <p:ext uri="{D42A27DB-BD31-4B8C-83A1-F6EECF244321}">
                <p14:modId xmlns:p14="http://schemas.microsoft.com/office/powerpoint/2010/main" val="2602742132"/>
              </p:ext>
            </p:extLst>
          </p:nvPr>
        </p:nvGraphicFramePr>
        <p:xfrm>
          <a:off x="2305646" y="4137660"/>
          <a:ext cx="4244401" cy="880110"/>
        </p:xfrm>
        <a:graphic>
          <a:graphicData uri="http://schemas.openxmlformats.org/presentationml/2006/ole">
            <mc:AlternateContent xmlns:mc="http://schemas.openxmlformats.org/markup-compatibility/2006">
              <mc:Choice xmlns:v="urn:schemas-microsoft-com:vml" Requires="v">
                <p:oleObj spid="_x0000_s81017" name="Equation" r:id="rId6" imgW="2844800" imgH="584200" progId="Equation.3">
                  <p:embed/>
                </p:oleObj>
              </mc:Choice>
              <mc:Fallback>
                <p:oleObj name="Equation" r:id="rId6" imgW="2844800" imgH="584200" progId="Equation.3">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05646" y="4137660"/>
                        <a:ext cx="4244401" cy="880110"/>
                      </a:xfrm>
                      <a:prstGeom prst="rect">
                        <a:avLst/>
                      </a:prstGeom>
                      <a:noFill/>
                    </p:spPr>
                  </p:pic>
                </p:oleObj>
              </mc:Fallback>
            </mc:AlternateContent>
          </a:graphicData>
        </a:graphic>
      </p:graphicFrame>
      <p:sp>
        <p:nvSpPr>
          <p:cNvPr id="20"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1" name="Object 20"/>
          <p:cNvGraphicFramePr>
            <a:graphicFrameLocks noChangeAspect="1"/>
          </p:cNvGraphicFramePr>
          <p:nvPr>
            <p:extLst>
              <p:ext uri="{D42A27DB-BD31-4B8C-83A1-F6EECF244321}">
                <p14:modId xmlns:p14="http://schemas.microsoft.com/office/powerpoint/2010/main" val="3280773584"/>
              </p:ext>
            </p:extLst>
          </p:nvPr>
        </p:nvGraphicFramePr>
        <p:xfrm>
          <a:off x="3718832" y="5360670"/>
          <a:ext cx="1706336" cy="651510"/>
        </p:xfrm>
        <a:graphic>
          <a:graphicData uri="http://schemas.openxmlformats.org/presentationml/2006/ole">
            <mc:AlternateContent xmlns:mc="http://schemas.openxmlformats.org/markup-compatibility/2006">
              <mc:Choice xmlns:v="urn:schemas-microsoft-com:vml" Requires="v">
                <p:oleObj spid="_x0000_s81018" name="Equation" r:id="rId8" imgW="1054100" imgH="393700" progId="Equation.3">
                  <p:embed/>
                </p:oleObj>
              </mc:Choice>
              <mc:Fallback>
                <p:oleObj name="Equation" r:id="rId8" imgW="1054100" imgH="393700" progId="Equation.3">
                  <p:embed/>
                  <p:pic>
                    <p:nvPicPr>
                      <p:cNvPr id="0" name="Object 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18832" y="5360670"/>
                        <a:ext cx="1706336" cy="651510"/>
                      </a:xfrm>
                      <a:prstGeom prst="rect">
                        <a:avLst/>
                      </a:prstGeom>
                      <a:noFill/>
                    </p:spPr>
                  </p:pic>
                </p:oleObj>
              </mc:Fallback>
            </mc:AlternateContent>
          </a:graphicData>
        </a:graphic>
      </p:graphicFrame>
    </p:spTree>
    <p:extLst>
      <p:ext uri="{BB962C8B-B14F-4D97-AF65-F5344CB8AC3E}">
        <p14:creationId xmlns:p14="http://schemas.microsoft.com/office/powerpoint/2010/main" val="42731124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5" name="Picture 3" descr="F:\TE-VSC\CST section\PHOTOS\118\Cuves.jpg"/>
          <p:cNvPicPr>
            <a:picLocks noChangeAspect="1" noChangeArrowheads="1"/>
          </p:cNvPicPr>
          <p:nvPr/>
        </p:nvPicPr>
        <p:blipFill>
          <a:blip r:embed="rId2"/>
          <a:srcRect/>
          <a:stretch>
            <a:fillRect/>
          </a:stretch>
        </p:blipFill>
        <p:spPr bwMode="auto">
          <a:xfrm>
            <a:off x="5478989" y="2641304"/>
            <a:ext cx="3436256" cy="3495675"/>
          </a:xfrm>
          <a:prstGeom prst="rect">
            <a:avLst/>
          </a:prstGeom>
          <a:noFill/>
        </p:spPr>
      </p:pic>
      <p:pic>
        <p:nvPicPr>
          <p:cNvPr id="6" name="Picture 4" descr="F:\TE-VSC\CST section\PHOTOS\867\Cuve dégraissage.jpg"/>
          <p:cNvPicPr>
            <a:picLocks noChangeAspect="1" noChangeArrowheads="1"/>
          </p:cNvPicPr>
          <p:nvPr/>
        </p:nvPicPr>
        <p:blipFill>
          <a:blip r:embed="rId3"/>
          <a:srcRect/>
          <a:stretch>
            <a:fillRect/>
          </a:stretch>
        </p:blipFill>
        <p:spPr bwMode="auto">
          <a:xfrm>
            <a:off x="6422702" y="0"/>
            <a:ext cx="2264098" cy="3011338"/>
          </a:xfrm>
          <a:prstGeom prst="rect">
            <a:avLst/>
          </a:prstGeom>
          <a:noFill/>
        </p:spPr>
      </p:pic>
      <p:pic>
        <p:nvPicPr>
          <p:cNvPr id="2050" name="Picture 2" descr="E:\PAOLO\Paolo's disk\CONFERENCES &amp;SEMINARS&amp; PAPERS\JUAS\JUAS 2013\Photo Courier CERN.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0"/>
            <a:ext cx="5880100" cy="419298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90056" y="4292600"/>
            <a:ext cx="5231244" cy="2031325"/>
          </a:xfrm>
          <a:prstGeom prst="rect">
            <a:avLst/>
          </a:prstGeom>
          <a:noFill/>
        </p:spPr>
        <p:txBody>
          <a:bodyPr wrap="square" rtlCol="0">
            <a:spAutoFit/>
          </a:bodyPr>
          <a:lstStyle/>
          <a:p>
            <a:r>
              <a:rPr lang="en-US" dirty="0" smtClean="0"/>
              <a:t>Some example of surface treatments:</a:t>
            </a:r>
          </a:p>
          <a:p>
            <a:pPr marL="285750" indent="-285750">
              <a:buFont typeface="Arial" pitchFamily="34" charset="0"/>
              <a:buChar char="•"/>
            </a:pPr>
            <a:r>
              <a:rPr lang="en-US" dirty="0" smtClean="0"/>
              <a:t>Chemical cleaning (mandatory!)</a:t>
            </a:r>
          </a:p>
          <a:p>
            <a:pPr marL="285750" indent="-285750">
              <a:buFont typeface="Arial" pitchFamily="34" charset="0"/>
              <a:buChar char="•"/>
            </a:pPr>
            <a:r>
              <a:rPr lang="en-US" dirty="0" err="1" smtClean="0"/>
              <a:t>Electropolishing</a:t>
            </a:r>
            <a:endParaRPr lang="en-US" dirty="0" smtClean="0"/>
          </a:p>
          <a:p>
            <a:pPr marL="285750" indent="-285750">
              <a:buFont typeface="Arial" pitchFamily="34" charset="0"/>
              <a:buChar char="•"/>
            </a:pPr>
            <a:r>
              <a:rPr lang="en-US" dirty="0" smtClean="0"/>
              <a:t>Passivation</a:t>
            </a:r>
          </a:p>
          <a:p>
            <a:pPr marL="285750" indent="-285750">
              <a:buFont typeface="Arial" pitchFamily="34" charset="0"/>
              <a:buChar char="•"/>
            </a:pPr>
            <a:r>
              <a:rPr lang="en-US" dirty="0" err="1" smtClean="0"/>
              <a:t>Elecroplating</a:t>
            </a:r>
            <a:endParaRPr lang="en-US" dirty="0" smtClean="0"/>
          </a:p>
          <a:p>
            <a:pPr marL="285750" indent="-285750">
              <a:buFont typeface="Arial" pitchFamily="34" charset="0"/>
              <a:buChar char="•"/>
            </a:pPr>
            <a:r>
              <a:rPr lang="en-US" dirty="0" smtClean="0"/>
              <a:t>Thin-film coating by sputtering</a:t>
            </a:r>
          </a:p>
          <a:p>
            <a:endParaRPr lang="en-US" dirty="0" smtClean="0"/>
          </a:p>
        </p:txBody>
      </p:sp>
    </p:spTree>
    <p:extLst>
      <p:ext uri="{BB962C8B-B14F-4D97-AF65-F5344CB8AC3E}">
        <p14:creationId xmlns:p14="http://schemas.microsoft.com/office/powerpoint/2010/main" val="2467502956"/>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130</a:t>
            </a:fld>
            <a:endParaRPr lang="en-US" dirty="0"/>
          </a:p>
        </p:txBody>
      </p:sp>
      <p:sp>
        <p:nvSpPr>
          <p:cNvPr id="5" name="Rectangle 4"/>
          <p:cNvSpPr/>
          <p:nvPr/>
        </p:nvSpPr>
        <p:spPr>
          <a:xfrm>
            <a:off x="1791471" y="105966"/>
            <a:ext cx="5617243" cy="461665"/>
          </a:xfrm>
          <a:prstGeom prst="rect">
            <a:avLst/>
          </a:prstGeom>
        </p:spPr>
        <p:txBody>
          <a:bodyPr wrap="none">
            <a:spAutoFit/>
          </a:bodyPr>
          <a:lstStyle/>
          <a:p>
            <a:pPr algn="ctr"/>
            <a:r>
              <a:rPr lang="en-US" sz="2400" b="1" dirty="0" smtClean="0"/>
              <a:t>Gas sources: ion induced </a:t>
            </a:r>
            <a:r>
              <a:rPr lang="en-US" sz="2400" b="1" dirty="0"/>
              <a:t>desorption</a:t>
            </a:r>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361551440"/>
              </p:ext>
            </p:extLst>
          </p:nvPr>
        </p:nvGraphicFramePr>
        <p:xfrm>
          <a:off x="3697122" y="1213366"/>
          <a:ext cx="1264920" cy="948690"/>
        </p:xfrm>
        <a:graphic>
          <a:graphicData uri="http://schemas.openxmlformats.org/presentationml/2006/ole">
            <mc:AlternateContent xmlns:mc="http://schemas.openxmlformats.org/markup-compatibility/2006">
              <mc:Choice xmlns:v="urn:schemas-microsoft-com:vml" Requires="v">
                <p:oleObj spid="_x0000_s89125" name="Equation" r:id="rId3" imgW="609600" imgH="457200" progId="Equation.3">
                  <p:embed/>
                </p:oleObj>
              </mc:Choice>
              <mc:Fallback>
                <p:oleObj name="Equation" r:id="rId3" imgW="609600" imgH="4572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97122" y="1213366"/>
                        <a:ext cx="1264920" cy="948690"/>
                      </a:xfrm>
                      <a:prstGeom prst="rect">
                        <a:avLst/>
                      </a:prstGeom>
                      <a:noFill/>
                    </p:spPr>
                  </p:pic>
                </p:oleObj>
              </mc:Fallback>
            </mc:AlternateContent>
          </a:graphicData>
        </a:graphic>
      </p:graphicFrame>
      <p:sp>
        <p:nvSpPr>
          <p:cNvPr id="9" name="TextBox 8"/>
          <p:cNvSpPr txBox="1"/>
          <p:nvPr/>
        </p:nvSpPr>
        <p:spPr>
          <a:xfrm>
            <a:off x="365760" y="1028700"/>
            <a:ext cx="1800493" cy="369332"/>
          </a:xfrm>
          <a:prstGeom prst="rect">
            <a:avLst/>
          </a:prstGeom>
          <a:noFill/>
        </p:spPr>
        <p:txBody>
          <a:bodyPr wrap="none" rtlCol="0">
            <a:spAutoFit/>
          </a:bodyPr>
          <a:lstStyle/>
          <a:p>
            <a:r>
              <a:rPr lang="en-US" dirty="0" smtClean="0"/>
              <a:t>Critical current: </a:t>
            </a:r>
            <a:endParaRPr lang="en-US" dirty="0"/>
          </a:p>
        </p:txBody>
      </p:sp>
      <p:graphicFrame>
        <p:nvGraphicFramePr>
          <p:cNvPr id="11" name="Table 10"/>
          <p:cNvGraphicFramePr>
            <a:graphicFrameLocks noGrp="1"/>
          </p:cNvGraphicFramePr>
          <p:nvPr>
            <p:extLst>
              <p:ext uri="{D42A27DB-BD31-4B8C-83A1-F6EECF244321}">
                <p14:modId xmlns:p14="http://schemas.microsoft.com/office/powerpoint/2010/main" val="993044067"/>
              </p:ext>
            </p:extLst>
          </p:nvPr>
        </p:nvGraphicFramePr>
        <p:xfrm>
          <a:off x="6261735" y="846138"/>
          <a:ext cx="2676524" cy="1862773"/>
        </p:xfrm>
        <a:graphic>
          <a:graphicData uri="http://schemas.openxmlformats.org/drawingml/2006/table">
            <a:tbl>
              <a:tblPr firstRow="1" firstCol="1" bandRow="1"/>
              <a:tblGrid>
                <a:gridCol w="567588"/>
                <a:gridCol w="1089379"/>
                <a:gridCol w="1019557"/>
              </a:tblGrid>
              <a:tr h="541897">
                <a:tc>
                  <a:txBody>
                    <a:bodyPr/>
                    <a:lstStyle/>
                    <a:p>
                      <a:pPr algn="ctr">
                        <a:lnSpc>
                          <a:spcPts val="1300"/>
                        </a:lnSpc>
                        <a:spcBef>
                          <a:spcPts val="600"/>
                        </a:spcBef>
                        <a:spcAft>
                          <a:spcPts val="0"/>
                        </a:spcAft>
                      </a:pPr>
                      <a:r>
                        <a:rPr lang="en-GB" sz="1000" b="1">
                          <a:effectLst/>
                          <a:latin typeface="Times New Roman"/>
                          <a:ea typeface="Times New Roman"/>
                        </a:rPr>
                        <a:t>Gas</a:t>
                      </a:r>
                      <a:endParaRPr lang="en-GB" sz="1100">
                        <a:effectLst/>
                        <a:latin typeface="Times New Roman"/>
                        <a:ea typeface="Times New Roman"/>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spcBef>
                          <a:spcPts val="600"/>
                        </a:spcBef>
                        <a:spcAft>
                          <a:spcPts val="0"/>
                        </a:spcAft>
                      </a:pPr>
                      <a:r>
                        <a:rPr lang="en-GB" sz="1000" b="1">
                          <a:effectLst/>
                          <a:latin typeface="Symbol"/>
                          <a:ea typeface="Times New Roman"/>
                        </a:rPr>
                        <a:t>s</a:t>
                      </a:r>
                      <a:r>
                        <a:rPr lang="en-GB" sz="1000" b="1" baseline="-25000">
                          <a:effectLst/>
                          <a:latin typeface="Times New Roman"/>
                          <a:ea typeface="Times New Roman"/>
                        </a:rPr>
                        <a:t>i</a:t>
                      </a:r>
                      <a:r>
                        <a:rPr lang="en-GB" sz="1000" b="1">
                          <a:effectLst/>
                          <a:latin typeface="Times New Roman"/>
                          <a:ea typeface="Times New Roman"/>
                        </a:rPr>
                        <a:t> [10</a:t>
                      </a:r>
                      <a:r>
                        <a:rPr lang="en-GB" sz="1000" b="1" baseline="30000">
                          <a:effectLst/>
                          <a:latin typeface="Times New Roman"/>
                          <a:ea typeface="Times New Roman"/>
                        </a:rPr>
                        <a:t>-18</a:t>
                      </a:r>
                      <a:r>
                        <a:rPr lang="en-GB" sz="1000" b="1">
                          <a:effectLst/>
                          <a:latin typeface="Times New Roman"/>
                          <a:ea typeface="Times New Roman"/>
                        </a:rPr>
                        <a:t> cm</a:t>
                      </a:r>
                      <a:r>
                        <a:rPr lang="en-GB" sz="1000" b="1" baseline="30000">
                          <a:effectLst/>
                          <a:latin typeface="Times New Roman"/>
                          <a:ea typeface="Times New Roman"/>
                        </a:rPr>
                        <a:t>2</a:t>
                      </a:r>
                      <a:r>
                        <a:rPr lang="en-GB" sz="1000" b="1">
                          <a:effectLst/>
                          <a:latin typeface="Times New Roman"/>
                          <a:ea typeface="Times New Roman"/>
                        </a:rPr>
                        <a:t>] </a:t>
                      </a:r>
                      <a:endParaRPr lang="en-GB" sz="1100">
                        <a:effectLst/>
                        <a:latin typeface="Times New Roman"/>
                        <a:ea typeface="Times New Roman"/>
                      </a:endParaRPr>
                    </a:p>
                    <a:p>
                      <a:pPr algn="ctr">
                        <a:lnSpc>
                          <a:spcPts val="1300"/>
                        </a:lnSpc>
                        <a:spcBef>
                          <a:spcPts val="600"/>
                        </a:spcBef>
                        <a:spcAft>
                          <a:spcPts val="0"/>
                        </a:spcAft>
                      </a:pPr>
                      <a:r>
                        <a:rPr lang="en-GB" sz="1000" b="1">
                          <a:effectLst/>
                          <a:latin typeface="Times New Roman"/>
                          <a:ea typeface="Times New Roman"/>
                        </a:rPr>
                        <a:t>26 GeV</a:t>
                      </a:r>
                      <a:endParaRPr lang="en-GB" sz="1100">
                        <a:effectLst/>
                        <a:latin typeface="Times New Roman"/>
                        <a:ea typeface="Times New Roman"/>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spcBef>
                          <a:spcPts val="600"/>
                        </a:spcBef>
                        <a:spcAft>
                          <a:spcPts val="0"/>
                        </a:spcAft>
                      </a:pPr>
                      <a:r>
                        <a:rPr lang="en-GB" sz="1000" b="1">
                          <a:effectLst/>
                          <a:latin typeface="Symbol"/>
                          <a:ea typeface="Times New Roman"/>
                        </a:rPr>
                        <a:t>s</a:t>
                      </a:r>
                      <a:r>
                        <a:rPr lang="en-GB" sz="1000" b="1" baseline="-25000">
                          <a:effectLst/>
                          <a:latin typeface="Times New Roman"/>
                          <a:ea typeface="Times New Roman"/>
                        </a:rPr>
                        <a:t>i </a:t>
                      </a:r>
                      <a:r>
                        <a:rPr lang="en-GB" sz="1000" b="1">
                          <a:effectLst/>
                          <a:latin typeface="Times New Roman"/>
                          <a:ea typeface="Times New Roman"/>
                        </a:rPr>
                        <a:t>[10</a:t>
                      </a:r>
                      <a:r>
                        <a:rPr lang="en-GB" sz="1000" b="1" baseline="30000">
                          <a:effectLst/>
                          <a:latin typeface="Times New Roman"/>
                          <a:ea typeface="Times New Roman"/>
                        </a:rPr>
                        <a:t>-18</a:t>
                      </a:r>
                      <a:r>
                        <a:rPr lang="en-GB" sz="1000" b="1">
                          <a:effectLst/>
                          <a:latin typeface="Times New Roman"/>
                          <a:ea typeface="Times New Roman"/>
                        </a:rPr>
                        <a:t> cm</a:t>
                      </a:r>
                      <a:r>
                        <a:rPr lang="en-GB" sz="1000" b="1" baseline="30000">
                          <a:effectLst/>
                          <a:latin typeface="Times New Roman"/>
                          <a:ea typeface="Times New Roman"/>
                        </a:rPr>
                        <a:t>2</a:t>
                      </a:r>
                      <a:r>
                        <a:rPr lang="en-GB" sz="1000" b="1">
                          <a:effectLst/>
                          <a:latin typeface="Times New Roman"/>
                          <a:ea typeface="Times New Roman"/>
                        </a:rPr>
                        <a:t>]</a:t>
                      </a:r>
                      <a:endParaRPr lang="en-GB" sz="1100">
                        <a:effectLst/>
                        <a:latin typeface="Times New Roman"/>
                        <a:ea typeface="Times New Roman"/>
                      </a:endParaRPr>
                    </a:p>
                    <a:p>
                      <a:pPr algn="ctr">
                        <a:lnSpc>
                          <a:spcPts val="1300"/>
                        </a:lnSpc>
                        <a:spcBef>
                          <a:spcPts val="600"/>
                        </a:spcBef>
                        <a:spcAft>
                          <a:spcPts val="0"/>
                        </a:spcAft>
                      </a:pPr>
                      <a:r>
                        <a:rPr lang="en-GB" sz="1000" b="1">
                          <a:effectLst/>
                          <a:latin typeface="Times New Roman"/>
                          <a:ea typeface="Times New Roman"/>
                        </a:rPr>
                        <a:t>7 TeV</a:t>
                      </a:r>
                      <a:endParaRPr lang="en-GB" sz="1100">
                        <a:effectLst/>
                        <a:latin typeface="Times New Roman"/>
                        <a:ea typeface="Times New Roman"/>
                      </a:endParaRPr>
                    </a:p>
                  </a:txBody>
                  <a:tcPr marL="68580" marR="68580" marT="0" marB="0">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146">
                <a:tc>
                  <a:txBody>
                    <a:bodyPr/>
                    <a:lstStyle/>
                    <a:p>
                      <a:pPr algn="ctr">
                        <a:lnSpc>
                          <a:spcPts val="1300"/>
                        </a:lnSpc>
                        <a:spcBef>
                          <a:spcPts val="600"/>
                        </a:spcBef>
                        <a:spcAft>
                          <a:spcPts val="0"/>
                        </a:spcAft>
                      </a:pPr>
                      <a:r>
                        <a:rPr lang="en-GB" sz="1000">
                          <a:effectLst/>
                          <a:latin typeface="Times New Roman"/>
                          <a:ea typeface="Times New Roman"/>
                        </a:rPr>
                        <a:t>H</a:t>
                      </a:r>
                      <a:r>
                        <a:rPr lang="en-GB" sz="1000" baseline="-25000">
                          <a:effectLst/>
                          <a:latin typeface="Times New Roman"/>
                          <a:ea typeface="Times New Roman"/>
                        </a:rPr>
                        <a:t>2</a:t>
                      </a:r>
                      <a:endParaRPr lang="en-GB" sz="1100">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spcBef>
                          <a:spcPts val="600"/>
                        </a:spcBef>
                        <a:spcAft>
                          <a:spcPts val="0"/>
                        </a:spcAft>
                      </a:pPr>
                      <a:r>
                        <a:rPr lang="en-GB" sz="1000">
                          <a:effectLst/>
                          <a:latin typeface="Times New Roman"/>
                          <a:ea typeface="Times New Roman"/>
                        </a:rPr>
                        <a:t>0.22</a:t>
                      </a:r>
                      <a:endParaRPr lang="en-GB" sz="1100">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spcBef>
                          <a:spcPts val="600"/>
                        </a:spcBef>
                        <a:spcAft>
                          <a:spcPts val="0"/>
                        </a:spcAft>
                      </a:pPr>
                      <a:r>
                        <a:rPr lang="en-GB" sz="1000">
                          <a:effectLst/>
                          <a:latin typeface="Times New Roman"/>
                          <a:ea typeface="Times New Roman"/>
                        </a:rPr>
                        <a:t>0.37</a:t>
                      </a:r>
                      <a:endParaRPr lang="en-GB" sz="1100">
                        <a:effectLst/>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220146">
                <a:tc>
                  <a:txBody>
                    <a:bodyPr/>
                    <a:lstStyle/>
                    <a:p>
                      <a:pPr algn="ctr">
                        <a:lnSpc>
                          <a:spcPts val="1300"/>
                        </a:lnSpc>
                        <a:spcBef>
                          <a:spcPts val="600"/>
                        </a:spcBef>
                        <a:spcAft>
                          <a:spcPts val="0"/>
                        </a:spcAft>
                      </a:pPr>
                      <a:r>
                        <a:rPr lang="en-GB" sz="1000">
                          <a:effectLst/>
                          <a:latin typeface="Times New Roman"/>
                          <a:ea typeface="Times New Roman"/>
                        </a:rPr>
                        <a:t>He</a:t>
                      </a:r>
                      <a:endParaRPr lang="en-GB" sz="1100">
                        <a:effectLst/>
                        <a:latin typeface="Times New Roman"/>
                        <a:ea typeface="Times New Roman"/>
                      </a:endParaRPr>
                    </a:p>
                  </a:txBody>
                  <a:tcPr marL="68580" marR="68580" marT="0" marB="0">
                    <a:lnL>
                      <a:noFill/>
                    </a:lnL>
                    <a:lnR>
                      <a:noFill/>
                    </a:lnR>
                    <a:lnT>
                      <a:noFill/>
                    </a:lnT>
                    <a:lnB>
                      <a:noFill/>
                    </a:lnB>
                  </a:tcPr>
                </a:tc>
                <a:tc>
                  <a:txBody>
                    <a:bodyPr/>
                    <a:lstStyle/>
                    <a:p>
                      <a:pPr algn="ctr">
                        <a:lnSpc>
                          <a:spcPts val="1300"/>
                        </a:lnSpc>
                        <a:spcBef>
                          <a:spcPts val="600"/>
                        </a:spcBef>
                        <a:spcAft>
                          <a:spcPts val="0"/>
                        </a:spcAft>
                      </a:pPr>
                      <a:r>
                        <a:rPr lang="en-GB" sz="1000">
                          <a:effectLst/>
                          <a:latin typeface="Times New Roman"/>
                          <a:ea typeface="Times New Roman"/>
                        </a:rPr>
                        <a:t>0.23</a:t>
                      </a:r>
                      <a:endParaRPr lang="en-GB" sz="1100">
                        <a:effectLst/>
                        <a:latin typeface="Times New Roman"/>
                        <a:ea typeface="Times New Roman"/>
                      </a:endParaRPr>
                    </a:p>
                  </a:txBody>
                  <a:tcPr marL="68580" marR="68580" marT="0" marB="0">
                    <a:lnL>
                      <a:noFill/>
                    </a:lnL>
                    <a:lnR>
                      <a:noFill/>
                    </a:lnR>
                    <a:lnT>
                      <a:noFill/>
                    </a:lnT>
                    <a:lnB>
                      <a:noFill/>
                    </a:lnB>
                  </a:tcPr>
                </a:tc>
                <a:tc>
                  <a:txBody>
                    <a:bodyPr/>
                    <a:lstStyle/>
                    <a:p>
                      <a:pPr algn="ctr">
                        <a:lnSpc>
                          <a:spcPts val="1300"/>
                        </a:lnSpc>
                        <a:spcBef>
                          <a:spcPts val="600"/>
                        </a:spcBef>
                        <a:spcAft>
                          <a:spcPts val="0"/>
                        </a:spcAft>
                      </a:pPr>
                      <a:r>
                        <a:rPr lang="en-GB" sz="1000">
                          <a:effectLst/>
                          <a:latin typeface="Times New Roman"/>
                          <a:ea typeface="Times New Roman"/>
                        </a:rPr>
                        <a:t>0.38</a:t>
                      </a:r>
                      <a:endParaRPr lang="en-GB" sz="1100">
                        <a:effectLst/>
                        <a:latin typeface="Times New Roman"/>
                        <a:ea typeface="Times New Roman"/>
                      </a:endParaRPr>
                    </a:p>
                  </a:txBody>
                  <a:tcPr marL="68580" marR="68580" marT="0" marB="0">
                    <a:lnL>
                      <a:noFill/>
                    </a:lnL>
                    <a:lnR>
                      <a:noFill/>
                    </a:lnR>
                    <a:lnT>
                      <a:noFill/>
                    </a:lnT>
                    <a:lnB>
                      <a:noFill/>
                    </a:lnB>
                  </a:tcPr>
                </a:tc>
              </a:tr>
              <a:tr h="220146">
                <a:tc>
                  <a:txBody>
                    <a:bodyPr/>
                    <a:lstStyle/>
                    <a:p>
                      <a:pPr algn="ctr">
                        <a:lnSpc>
                          <a:spcPts val="1300"/>
                        </a:lnSpc>
                        <a:spcBef>
                          <a:spcPts val="600"/>
                        </a:spcBef>
                        <a:spcAft>
                          <a:spcPts val="0"/>
                        </a:spcAft>
                      </a:pPr>
                      <a:r>
                        <a:rPr lang="en-GB" sz="1000">
                          <a:effectLst/>
                          <a:latin typeface="Times New Roman"/>
                          <a:ea typeface="Times New Roman"/>
                        </a:rPr>
                        <a:t>CH</a:t>
                      </a:r>
                      <a:r>
                        <a:rPr lang="en-GB" sz="1000" baseline="-25000">
                          <a:effectLst/>
                          <a:latin typeface="Times New Roman"/>
                          <a:ea typeface="Times New Roman"/>
                        </a:rPr>
                        <a:t>4</a:t>
                      </a:r>
                      <a:endParaRPr lang="en-GB" sz="1100">
                        <a:effectLst/>
                        <a:latin typeface="Times New Roman"/>
                        <a:ea typeface="Times New Roman"/>
                      </a:endParaRPr>
                    </a:p>
                  </a:txBody>
                  <a:tcPr marL="68580" marR="68580" marT="0" marB="0">
                    <a:lnL>
                      <a:noFill/>
                    </a:lnL>
                    <a:lnR>
                      <a:noFill/>
                    </a:lnR>
                    <a:lnT>
                      <a:noFill/>
                    </a:lnT>
                    <a:lnB>
                      <a:noFill/>
                    </a:lnB>
                  </a:tcPr>
                </a:tc>
                <a:tc>
                  <a:txBody>
                    <a:bodyPr/>
                    <a:lstStyle/>
                    <a:p>
                      <a:pPr algn="ctr">
                        <a:lnSpc>
                          <a:spcPts val="1300"/>
                        </a:lnSpc>
                        <a:spcBef>
                          <a:spcPts val="600"/>
                        </a:spcBef>
                        <a:spcAft>
                          <a:spcPts val="0"/>
                        </a:spcAft>
                      </a:pPr>
                      <a:r>
                        <a:rPr lang="en-GB" sz="1000">
                          <a:effectLst/>
                          <a:latin typeface="Times New Roman"/>
                          <a:ea typeface="Times New Roman"/>
                        </a:rPr>
                        <a:t>1.2</a:t>
                      </a:r>
                      <a:endParaRPr lang="en-GB" sz="1100">
                        <a:effectLst/>
                        <a:latin typeface="Times New Roman"/>
                        <a:ea typeface="Times New Roman"/>
                      </a:endParaRPr>
                    </a:p>
                  </a:txBody>
                  <a:tcPr marL="68580" marR="68580" marT="0" marB="0">
                    <a:lnL>
                      <a:noFill/>
                    </a:lnL>
                    <a:lnR>
                      <a:noFill/>
                    </a:lnR>
                    <a:lnT>
                      <a:noFill/>
                    </a:lnT>
                    <a:lnB>
                      <a:noFill/>
                    </a:lnB>
                  </a:tcPr>
                </a:tc>
                <a:tc>
                  <a:txBody>
                    <a:bodyPr/>
                    <a:lstStyle/>
                    <a:p>
                      <a:pPr algn="ctr">
                        <a:lnSpc>
                          <a:spcPts val="1300"/>
                        </a:lnSpc>
                        <a:spcBef>
                          <a:spcPts val="600"/>
                        </a:spcBef>
                        <a:spcAft>
                          <a:spcPts val="0"/>
                        </a:spcAft>
                      </a:pPr>
                      <a:r>
                        <a:rPr lang="en-GB" sz="1000">
                          <a:effectLst/>
                          <a:latin typeface="Times New Roman"/>
                          <a:ea typeface="Times New Roman"/>
                        </a:rPr>
                        <a:t>2.1</a:t>
                      </a:r>
                      <a:endParaRPr lang="en-GB" sz="1100">
                        <a:effectLst/>
                        <a:latin typeface="Times New Roman"/>
                        <a:ea typeface="Times New Roman"/>
                      </a:endParaRPr>
                    </a:p>
                  </a:txBody>
                  <a:tcPr marL="68580" marR="68580" marT="0" marB="0">
                    <a:lnL>
                      <a:noFill/>
                    </a:lnL>
                    <a:lnR>
                      <a:noFill/>
                    </a:lnR>
                    <a:lnT>
                      <a:noFill/>
                    </a:lnT>
                    <a:lnB>
                      <a:noFill/>
                    </a:lnB>
                  </a:tcPr>
                </a:tc>
              </a:tr>
              <a:tr h="220146">
                <a:tc>
                  <a:txBody>
                    <a:bodyPr/>
                    <a:lstStyle/>
                    <a:p>
                      <a:pPr algn="ctr">
                        <a:lnSpc>
                          <a:spcPts val="1300"/>
                        </a:lnSpc>
                        <a:spcBef>
                          <a:spcPts val="600"/>
                        </a:spcBef>
                        <a:spcAft>
                          <a:spcPts val="0"/>
                        </a:spcAft>
                      </a:pPr>
                      <a:r>
                        <a:rPr lang="en-GB" sz="1000">
                          <a:effectLst/>
                          <a:latin typeface="Times New Roman"/>
                          <a:ea typeface="Times New Roman"/>
                        </a:rPr>
                        <a:t>CO</a:t>
                      </a:r>
                      <a:endParaRPr lang="en-GB" sz="1100">
                        <a:effectLst/>
                        <a:latin typeface="Times New Roman"/>
                        <a:ea typeface="Times New Roman"/>
                      </a:endParaRPr>
                    </a:p>
                  </a:txBody>
                  <a:tcPr marL="68580" marR="68580" marT="0" marB="0">
                    <a:lnL>
                      <a:noFill/>
                    </a:lnL>
                    <a:lnR>
                      <a:noFill/>
                    </a:lnR>
                    <a:lnT>
                      <a:noFill/>
                    </a:lnT>
                    <a:lnB>
                      <a:noFill/>
                    </a:lnB>
                  </a:tcPr>
                </a:tc>
                <a:tc>
                  <a:txBody>
                    <a:bodyPr/>
                    <a:lstStyle/>
                    <a:p>
                      <a:pPr algn="ctr">
                        <a:lnSpc>
                          <a:spcPts val="1300"/>
                        </a:lnSpc>
                        <a:spcBef>
                          <a:spcPts val="600"/>
                        </a:spcBef>
                        <a:spcAft>
                          <a:spcPts val="0"/>
                        </a:spcAft>
                      </a:pPr>
                      <a:r>
                        <a:rPr lang="en-GB" sz="1000">
                          <a:effectLst/>
                          <a:latin typeface="Times New Roman"/>
                          <a:ea typeface="Times New Roman"/>
                        </a:rPr>
                        <a:t>1.0</a:t>
                      </a:r>
                      <a:endParaRPr lang="en-GB" sz="1100">
                        <a:effectLst/>
                        <a:latin typeface="Times New Roman"/>
                        <a:ea typeface="Times New Roman"/>
                      </a:endParaRPr>
                    </a:p>
                  </a:txBody>
                  <a:tcPr marL="68580" marR="68580" marT="0" marB="0">
                    <a:lnL>
                      <a:noFill/>
                    </a:lnL>
                    <a:lnR>
                      <a:noFill/>
                    </a:lnR>
                    <a:lnT>
                      <a:noFill/>
                    </a:lnT>
                    <a:lnB>
                      <a:noFill/>
                    </a:lnB>
                  </a:tcPr>
                </a:tc>
                <a:tc>
                  <a:txBody>
                    <a:bodyPr/>
                    <a:lstStyle/>
                    <a:p>
                      <a:pPr algn="ctr">
                        <a:lnSpc>
                          <a:spcPts val="1300"/>
                        </a:lnSpc>
                        <a:spcBef>
                          <a:spcPts val="600"/>
                        </a:spcBef>
                        <a:spcAft>
                          <a:spcPts val="0"/>
                        </a:spcAft>
                      </a:pPr>
                      <a:r>
                        <a:rPr lang="en-GB" sz="1000">
                          <a:effectLst/>
                          <a:latin typeface="Times New Roman"/>
                          <a:ea typeface="Times New Roman"/>
                        </a:rPr>
                        <a:t>1.8</a:t>
                      </a:r>
                      <a:endParaRPr lang="en-GB" sz="1100">
                        <a:effectLst/>
                        <a:latin typeface="Times New Roman"/>
                        <a:ea typeface="Times New Roman"/>
                      </a:endParaRPr>
                    </a:p>
                  </a:txBody>
                  <a:tcPr marL="68580" marR="68580" marT="0" marB="0">
                    <a:lnL>
                      <a:noFill/>
                    </a:lnL>
                    <a:lnR>
                      <a:noFill/>
                    </a:lnR>
                    <a:lnT>
                      <a:noFill/>
                    </a:lnT>
                    <a:lnB>
                      <a:noFill/>
                    </a:lnB>
                  </a:tcPr>
                </a:tc>
              </a:tr>
              <a:tr h="220146">
                <a:tc>
                  <a:txBody>
                    <a:bodyPr/>
                    <a:lstStyle/>
                    <a:p>
                      <a:pPr algn="ctr">
                        <a:lnSpc>
                          <a:spcPts val="1300"/>
                        </a:lnSpc>
                        <a:spcBef>
                          <a:spcPts val="600"/>
                        </a:spcBef>
                        <a:spcAft>
                          <a:spcPts val="0"/>
                        </a:spcAft>
                      </a:pPr>
                      <a:r>
                        <a:rPr lang="en-GB" sz="1000">
                          <a:effectLst/>
                          <a:latin typeface="Times New Roman"/>
                          <a:ea typeface="Times New Roman"/>
                        </a:rPr>
                        <a:t>CO</a:t>
                      </a:r>
                      <a:r>
                        <a:rPr lang="en-GB" sz="1000" baseline="-25000">
                          <a:effectLst/>
                          <a:latin typeface="Times New Roman"/>
                          <a:ea typeface="Times New Roman"/>
                        </a:rPr>
                        <a:t>2</a:t>
                      </a:r>
                      <a:endParaRPr lang="en-GB" sz="1100">
                        <a:effectLst/>
                        <a:latin typeface="Times New Roman"/>
                        <a:ea typeface="Times New Roman"/>
                      </a:endParaRPr>
                    </a:p>
                  </a:txBody>
                  <a:tcPr marL="68580" marR="68580" marT="0" marB="0">
                    <a:lnL>
                      <a:noFill/>
                    </a:lnL>
                    <a:lnR>
                      <a:noFill/>
                    </a:lnR>
                    <a:lnT>
                      <a:noFill/>
                    </a:lnT>
                    <a:lnB>
                      <a:noFill/>
                    </a:lnB>
                  </a:tcPr>
                </a:tc>
                <a:tc>
                  <a:txBody>
                    <a:bodyPr/>
                    <a:lstStyle/>
                    <a:p>
                      <a:pPr algn="ctr">
                        <a:lnSpc>
                          <a:spcPts val="1300"/>
                        </a:lnSpc>
                        <a:spcBef>
                          <a:spcPts val="600"/>
                        </a:spcBef>
                        <a:spcAft>
                          <a:spcPts val="0"/>
                        </a:spcAft>
                      </a:pPr>
                      <a:r>
                        <a:rPr lang="en-GB" sz="1000">
                          <a:effectLst/>
                          <a:latin typeface="Times New Roman"/>
                          <a:ea typeface="Times New Roman"/>
                        </a:rPr>
                        <a:t>1.1</a:t>
                      </a:r>
                      <a:endParaRPr lang="en-GB" sz="1100">
                        <a:effectLst/>
                        <a:latin typeface="Times New Roman"/>
                        <a:ea typeface="Times New Roman"/>
                      </a:endParaRPr>
                    </a:p>
                  </a:txBody>
                  <a:tcPr marL="68580" marR="68580" marT="0" marB="0">
                    <a:lnL>
                      <a:noFill/>
                    </a:lnL>
                    <a:lnR>
                      <a:noFill/>
                    </a:lnR>
                    <a:lnT>
                      <a:noFill/>
                    </a:lnT>
                    <a:lnB>
                      <a:noFill/>
                    </a:lnB>
                  </a:tcPr>
                </a:tc>
                <a:tc>
                  <a:txBody>
                    <a:bodyPr/>
                    <a:lstStyle/>
                    <a:p>
                      <a:pPr algn="ctr">
                        <a:lnSpc>
                          <a:spcPts val="1300"/>
                        </a:lnSpc>
                        <a:spcBef>
                          <a:spcPts val="600"/>
                        </a:spcBef>
                        <a:spcAft>
                          <a:spcPts val="0"/>
                        </a:spcAft>
                      </a:pPr>
                      <a:r>
                        <a:rPr lang="en-GB" sz="1000">
                          <a:effectLst/>
                          <a:latin typeface="Times New Roman"/>
                          <a:ea typeface="Times New Roman"/>
                        </a:rPr>
                        <a:t>2.0</a:t>
                      </a:r>
                      <a:endParaRPr lang="en-GB" sz="1100">
                        <a:effectLst/>
                        <a:latin typeface="Times New Roman"/>
                        <a:ea typeface="Times New Roman"/>
                      </a:endParaRPr>
                    </a:p>
                  </a:txBody>
                  <a:tcPr marL="68580" marR="68580" marT="0" marB="0">
                    <a:lnL>
                      <a:noFill/>
                    </a:lnL>
                    <a:lnR>
                      <a:noFill/>
                    </a:lnR>
                    <a:lnT>
                      <a:noFill/>
                    </a:lnT>
                    <a:lnB>
                      <a:noFill/>
                    </a:lnB>
                  </a:tcPr>
                </a:tc>
              </a:tr>
              <a:tr h="220146">
                <a:tc>
                  <a:txBody>
                    <a:bodyPr/>
                    <a:lstStyle/>
                    <a:p>
                      <a:pPr algn="ctr">
                        <a:lnSpc>
                          <a:spcPts val="1300"/>
                        </a:lnSpc>
                        <a:spcBef>
                          <a:spcPts val="600"/>
                        </a:spcBef>
                        <a:spcAft>
                          <a:spcPts val="0"/>
                        </a:spcAft>
                      </a:pPr>
                      <a:r>
                        <a:rPr lang="en-GB" sz="1000">
                          <a:effectLst/>
                          <a:latin typeface="Times New Roman"/>
                          <a:ea typeface="Times New Roman"/>
                        </a:rPr>
                        <a:t>Ar</a:t>
                      </a:r>
                      <a:endParaRPr lang="en-GB" sz="1100">
                        <a:effectLst/>
                        <a:latin typeface="Times New Roman"/>
                        <a:ea typeface="Times New Roman"/>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lnSpc>
                          <a:spcPts val="1300"/>
                        </a:lnSpc>
                        <a:spcBef>
                          <a:spcPts val="600"/>
                        </a:spcBef>
                        <a:spcAft>
                          <a:spcPts val="0"/>
                        </a:spcAft>
                      </a:pPr>
                      <a:r>
                        <a:rPr lang="en-GB" sz="1000">
                          <a:effectLst/>
                          <a:latin typeface="Times New Roman"/>
                          <a:ea typeface="Times New Roman"/>
                        </a:rPr>
                        <a:t>1.6</a:t>
                      </a:r>
                      <a:endParaRPr lang="en-GB" sz="1100">
                        <a:effectLst/>
                        <a:latin typeface="Times New Roman"/>
                        <a:ea typeface="Times New Roman"/>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lnSpc>
                          <a:spcPts val="1300"/>
                        </a:lnSpc>
                        <a:spcBef>
                          <a:spcPts val="600"/>
                        </a:spcBef>
                        <a:spcAft>
                          <a:spcPts val="0"/>
                        </a:spcAft>
                      </a:pPr>
                      <a:r>
                        <a:rPr lang="en-GB" sz="1000" dirty="0">
                          <a:effectLst/>
                          <a:latin typeface="Times New Roman"/>
                          <a:ea typeface="Times New Roman"/>
                        </a:rPr>
                        <a:t>2.8</a:t>
                      </a:r>
                      <a:endParaRPr lang="en-GB" sz="1100" dirty="0">
                        <a:effectLst/>
                        <a:latin typeface="Times New Roman"/>
                        <a:ea typeface="Times New Roman"/>
                      </a:endParaRPr>
                    </a:p>
                  </a:txBody>
                  <a:tcPr marL="68580" marR="68580" marT="0" marB="0">
                    <a:lnL>
                      <a:noFill/>
                    </a:lnL>
                    <a:lnR>
                      <a:noFill/>
                    </a:lnR>
                    <a:lnT>
                      <a:noFill/>
                    </a:lnT>
                    <a:lnB w="19050" cap="flat" cmpd="dbl" algn="ctr">
                      <a:solidFill>
                        <a:srgbClr val="000000"/>
                      </a:solidFill>
                      <a:prstDash val="solid"/>
                      <a:round/>
                      <a:headEnd type="none" w="med" len="med"/>
                      <a:tailEnd type="none" w="med" len="med"/>
                    </a:lnB>
                  </a:tcPr>
                </a:tc>
              </a:tr>
            </a:tbl>
          </a:graphicData>
        </a:graphic>
      </p:graphicFrame>
      <p:sp>
        <p:nvSpPr>
          <p:cNvPr id="12" name="TextBox 11"/>
          <p:cNvSpPr txBox="1"/>
          <p:nvPr/>
        </p:nvSpPr>
        <p:spPr>
          <a:xfrm>
            <a:off x="445770" y="3337560"/>
            <a:ext cx="8378190" cy="1754326"/>
          </a:xfrm>
          <a:prstGeom prst="rect">
            <a:avLst/>
          </a:prstGeom>
          <a:noFill/>
        </p:spPr>
        <p:txBody>
          <a:bodyPr wrap="square" rtlCol="0">
            <a:spAutoFit/>
          </a:bodyPr>
          <a:lstStyle/>
          <a:p>
            <a:r>
              <a:rPr lang="en-GB" dirty="0" smtClean="0"/>
              <a:t>Example:</a:t>
            </a:r>
          </a:p>
          <a:p>
            <a:endParaRPr lang="en-GB" dirty="0"/>
          </a:p>
          <a:p>
            <a:r>
              <a:rPr lang="en-GB" dirty="0" smtClean="0"/>
              <a:t>For </a:t>
            </a:r>
            <a:r>
              <a:rPr lang="en-GB" dirty="0"/>
              <a:t>an effective pumping speed of 10 l s</a:t>
            </a:r>
            <a:r>
              <a:rPr lang="en-GB" baseline="30000" dirty="0"/>
              <a:t>-1</a:t>
            </a:r>
            <a:r>
              <a:rPr lang="en-GB" dirty="0"/>
              <a:t> and an ionisation cross section of 10</a:t>
            </a:r>
            <a:r>
              <a:rPr lang="en-GB" baseline="30000" dirty="0"/>
              <a:t>-18 </a:t>
            </a:r>
            <a:r>
              <a:rPr lang="en-GB" dirty="0"/>
              <a:t>cm</a:t>
            </a:r>
            <a:r>
              <a:rPr lang="en-GB" baseline="30000" dirty="0"/>
              <a:t>2</a:t>
            </a:r>
            <a:r>
              <a:rPr lang="en-GB" dirty="0"/>
              <a:t> (CO ionised by protons at 26 </a:t>
            </a:r>
            <a:r>
              <a:rPr lang="en-GB" dirty="0" err="1" smtClean="0"/>
              <a:t>GeV</a:t>
            </a:r>
            <a:r>
              <a:rPr lang="en-GB" dirty="0" smtClean="0"/>
              <a:t>), </a:t>
            </a:r>
            <a:r>
              <a:rPr lang="en-GB" dirty="0"/>
              <a:t>the critical current is about 16 mA if the desorption yield is 1.</a:t>
            </a:r>
          </a:p>
          <a:p>
            <a:endParaRPr lang="en-US" dirty="0"/>
          </a:p>
        </p:txBody>
      </p:sp>
    </p:spTree>
    <p:extLst>
      <p:ext uri="{BB962C8B-B14F-4D97-AF65-F5344CB8AC3E}">
        <p14:creationId xmlns:p14="http://schemas.microsoft.com/office/powerpoint/2010/main" val="3682058384"/>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131</a:t>
            </a:fld>
            <a:endParaRPr lang="en-US" dirty="0"/>
          </a:p>
        </p:txBody>
      </p:sp>
      <p:sp>
        <p:nvSpPr>
          <p:cNvPr id="5" name="TextBox 4"/>
          <p:cNvSpPr txBox="1"/>
          <p:nvPr/>
        </p:nvSpPr>
        <p:spPr>
          <a:xfrm>
            <a:off x="266700" y="2582399"/>
            <a:ext cx="8420100" cy="1200329"/>
          </a:xfrm>
          <a:prstGeom prst="rect">
            <a:avLst/>
          </a:prstGeom>
          <a:noFill/>
        </p:spPr>
        <p:txBody>
          <a:bodyPr wrap="square" rtlCol="0">
            <a:spAutoFit/>
          </a:bodyPr>
          <a:lstStyle/>
          <a:p>
            <a:pPr algn="ctr"/>
            <a:r>
              <a:rPr lang="en-US" sz="3600" b="1" dirty="0" smtClean="0"/>
              <a:t>Part 5</a:t>
            </a:r>
          </a:p>
          <a:p>
            <a:pPr algn="ctr"/>
            <a:r>
              <a:rPr lang="en-US" sz="3600" b="1" dirty="0"/>
              <a:t>Gas </a:t>
            </a:r>
            <a:r>
              <a:rPr lang="en-US" sz="3600" b="1" dirty="0" smtClean="0"/>
              <a:t>pumping in particle accelerators</a:t>
            </a:r>
            <a:endParaRPr lang="en-US" sz="3600" b="1" dirty="0"/>
          </a:p>
        </p:txBody>
      </p:sp>
    </p:spTree>
    <p:extLst>
      <p:ext uri="{BB962C8B-B14F-4D97-AF65-F5344CB8AC3E}">
        <p14:creationId xmlns:p14="http://schemas.microsoft.com/office/powerpoint/2010/main" val="2475056565"/>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51520" y="1016105"/>
            <a:ext cx="8597277" cy="4801314"/>
          </a:xfrm>
          <a:prstGeom prst="rect">
            <a:avLst/>
          </a:prstGeom>
          <a:noFill/>
        </p:spPr>
        <p:txBody>
          <a:bodyPr wrap="square" rtlCol="0">
            <a:spAutoFit/>
          </a:bodyPr>
          <a:lstStyle/>
          <a:p>
            <a:r>
              <a:rPr lang="en-US" dirty="0" smtClean="0"/>
              <a:t>In molecular regime:</a:t>
            </a:r>
          </a:p>
          <a:p>
            <a:endParaRPr lang="en-US" dirty="0" smtClean="0"/>
          </a:p>
          <a:p>
            <a:pPr marL="285750" indent="-285750">
              <a:buFont typeface="Arial" pitchFamily="34" charset="0"/>
              <a:buChar char="•"/>
            </a:pPr>
            <a:r>
              <a:rPr lang="en-US" dirty="0" smtClean="0"/>
              <a:t>gas molecules cannot be removed by suction: the molecules do not transfer energy and momentum amongst them; pumps act on each molecule singularly;</a:t>
            </a:r>
          </a:p>
          <a:p>
            <a:endParaRPr lang="en-US" dirty="0" smtClean="0"/>
          </a:p>
          <a:p>
            <a:pPr marL="285750" indent="-285750">
              <a:buFont typeface="Arial" pitchFamily="34" charset="0"/>
              <a:buChar char="•"/>
            </a:pPr>
            <a:r>
              <a:rPr lang="en-US" dirty="0" smtClean="0"/>
              <a:t>pumps are classified in two families:</a:t>
            </a:r>
          </a:p>
          <a:p>
            <a:endParaRPr lang="en-US" dirty="0" smtClean="0"/>
          </a:p>
          <a:p>
            <a:pPr marL="2171700" lvl="4" indent="-342900">
              <a:buFont typeface="+mj-lt"/>
              <a:buAutoNum type="arabicPeriod"/>
            </a:pPr>
            <a:r>
              <a:rPr lang="en-US" b="1" dirty="0" smtClean="0"/>
              <a:t>momentum transfer pumps</a:t>
            </a:r>
            <a:r>
              <a:rPr lang="en-US" dirty="0" smtClean="0"/>
              <a:t>;</a:t>
            </a:r>
          </a:p>
          <a:p>
            <a:pPr marL="2171700" lvl="4" indent="-342900">
              <a:buFont typeface="+mj-lt"/>
              <a:buAutoNum type="arabicPeriod"/>
            </a:pPr>
            <a:r>
              <a:rPr lang="en-US" b="1" dirty="0" smtClean="0"/>
              <a:t>capture pumps</a:t>
            </a:r>
            <a:r>
              <a:rPr lang="en-US" dirty="0" smtClean="0"/>
              <a:t>.</a:t>
            </a:r>
          </a:p>
          <a:p>
            <a:pPr lvl="4"/>
            <a:endParaRPr lang="en-US" dirty="0" smtClean="0"/>
          </a:p>
          <a:p>
            <a:pPr marL="285750" indent="-285750">
              <a:buFont typeface="Arial" pitchFamily="34" charset="0"/>
              <a:buChar char="•"/>
            </a:pPr>
            <a:r>
              <a:rPr lang="en-GB" dirty="0" smtClean="0"/>
              <a:t>In the first, molecules </a:t>
            </a:r>
            <a:r>
              <a:rPr lang="en-GB" dirty="0"/>
              <a:t>receive a momentum component pointing towards the pump outlet (</a:t>
            </a:r>
            <a:r>
              <a:rPr lang="en-GB" dirty="0" err="1"/>
              <a:t>foreline</a:t>
            </a:r>
            <a:r>
              <a:rPr lang="en-GB" dirty="0"/>
              <a:t>) where the gas is compressed and evacuated by  pumps working in the viscous regime (for example: rotary vane, diaphragm, and scroll pumps). </a:t>
            </a:r>
            <a:endParaRPr lang="en-GB" dirty="0" smtClean="0"/>
          </a:p>
          <a:p>
            <a:endParaRPr lang="en-US" dirty="0" smtClean="0"/>
          </a:p>
          <a:p>
            <a:pPr marL="285750" indent="-285750">
              <a:buFont typeface="Arial" pitchFamily="34" charset="0"/>
              <a:buChar char="•"/>
            </a:pPr>
            <a:r>
              <a:rPr lang="en-US" dirty="0" smtClean="0"/>
              <a:t>Capture pumps remove molecules from the gas phase by fixing them onto an internal wall.</a:t>
            </a:r>
          </a:p>
        </p:txBody>
      </p:sp>
      <p:sp>
        <p:nvSpPr>
          <p:cNvPr id="11"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2"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3"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132</a:t>
            </a:fld>
            <a:endParaRPr lang="en-US" dirty="0"/>
          </a:p>
        </p:txBody>
      </p:sp>
      <p:sp>
        <p:nvSpPr>
          <p:cNvPr id="14" name="Rectangle 13"/>
          <p:cNvSpPr/>
          <p:nvPr/>
        </p:nvSpPr>
        <p:spPr>
          <a:xfrm>
            <a:off x="3525921" y="105966"/>
            <a:ext cx="2148345" cy="461665"/>
          </a:xfrm>
          <a:prstGeom prst="rect">
            <a:avLst/>
          </a:prstGeom>
        </p:spPr>
        <p:txBody>
          <a:bodyPr wrap="none">
            <a:spAutoFit/>
          </a:bodyPr>
          <a:lstStyle/>
          <a:p>
            <a:pPr algn="ctr"/>
            <a:r>
              <a:rPr lang="en-US" sz="2400" b="1" dirty="0" smtClean="0"/>
              <a:t>Gas pumping</a:t>
            </a:r>
            <a:endParaRPr lang="en-US" sz="2400" b="1" dirty="0"/>
          </a:p>
        </p:txBody>
      </p:sp>
    </p:spTree>
    <p:extLst>
      <p:ext uri="{BB962C8B-B14F-4D97-AF65-F5344CB8AC3E}">
        <p14:creationId xmlns:p14="http://schemas.microsoft.com/office/powerpoint/2010/main" val="1880872791"/>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TextBox 6"/>
              <p:cNvSpPr txBox="1"/>
              <p:nvPr/>
            </p:nvSpPr>
            <p:spPr>
              <a:xfrm>
                <a:off x="243614" y="1047026"/>
                <a:ext cx="8712968" cy="3139321"/>
              </a:xfrm>
              <a:prstGeom prst="rect">
                <a:avLst/>
              </a:prstGeom>
              <a:noFill/>
            </p:spPr>
            <p:txBody>
              <a:bodyPr wrap="square" rtlCol="0">
                <a:spAutoFit/>
              </a:bodyPr>
              <a:lstStyle/>
              <a:p>
                <a:endParaRPr lang="en-US" dirty="0"/>
              </a:p>
              <a:p>
                <a:r>
                  <a:rPr lang="en-US" dirty="0" smtClean="0"/>
                  <a:t>In molecular pumps, molecules are headed for the outlet by </a:t>
                </a:r>
                <a:r>
                  <a:rPr lang="en-US" b="1" dirty="0" smtClean="0"/>
                  <a:t>moving surfaces</a:t>
                </a:r>
                <a:r>
                  <a:rPr lang="en-US" dirty="0" smtClean="0"/>
                  <a:t>. </a:t>
                </a:r>
              </a:p>
              <a:p>
                <a:endParaRPr lang="en-US" dirty="0"/>
              </a:p>
              <a:p>
                <a:r>
                  <a:rPr lang="en-US" dirty="0" smtClean="0"/>
                  <a:t>Molecules impinge and adsorb on the moving surface; on desorption, the velocity distribution is superimposed to the </a:t>
                </a:r>
                <a:r>
                  <a:rPr lang="en-US" b="1" dirty="0" smtClean="0"/>
                  <a:t>drift velocity </a:t>
                </a:r>
                <a:r>
                  <a:rPr lang="en-US" dirty="0" smtClean="0"/>
                  <a:t>of the wall</a:t>
                </a:r>
                <a14:m>
                  <m:oMath xmlns:m="http://schemas.openxmlformats.org/officeDocument/2006/math">
                    <m:r>
                      <a:rPr lang="fr-CH" b="0" i="0" smtClean="0">
                        <a:latin typeface="Cambria Math"/>
                        <a:ea typeface="Cambria Math"/>
                      </a:rPr>
                      <m:t> </m:t>
                    </m:r>
                    <m:r>
                      <a:rPr lang="en-US" i="1" smtClean="0">
                        <a:latin typeface="Cambria Math"/>
                        <a:ea typeface="Cambria Math"/>
                      </a:rPr>
                      <m:t>→</m:t>
                    </m:r>
                  </m:oMath>
                </a14:m>
                <a:r>
                  <a:rPr lang="fr-CH" dirty="0" smtClean="0">
                    <a:ea typeface="Cambria Math"/>
                  </a:rPr>
                  <a:t> </a:t>
                </a:r>
              </a:p>
              <a:p>
                <a:endParaRPr lang="fr-CH" dirty="0">
                  <a:ea typeface="Cambria Math"/>
                </a:endParaRPr>
              </a:p>
              <a:p>
                <a:r>
                  <a:rPr lang="en-GB" dirty="0" smtClean="0"/>
                  <a:t>As </a:t>
                </a:r>
                <a:r>
                  <a:rPr lang="en-GB" dirty="0"/>
                  <a:t>a result, molecules are preferentially redirected towards the direction of the wall movement, i.e. the </a:t>
                </a:r>
                <a:r>
                  <a:rPr lang="en-GB" b="1" dirty="0"/>
                  <a:t>density of molecules increases</a:t>
                </a:r>
                <a:r>
                  <a:rPr lang="en-GB" dirty="0"/>
                  <a:t> in the same direction</a:t>
                </a:r>
                <a:r>
                  <a:rPr lang="en-GB" dirty="0" smtClean="0"/>
                  <a:t>.</a:t>
                </a:r>
              </a:p>
              <a:p>
                <a:endParaRPr lang="en-GB" dirty="0">
                  <a:ea typeface="Cambria Math"/>
                </a:endParaRPr>
              </a:p>
              <a:p>
                <a:r>
                  <a:rPr lang="fr-CH" dirty="0" smtClean="0">
                    <a:ea typeface="Cambria Math"/>
                  </a:rPr>
                  <a:t>A </a:t>
                </a:r>
                <a:r>
                  <a:rPr lang="fr-CH" dirty="0" err="1" smtClean="0">
                    <a:ea typeface="Cambria Math"/>
                  </a:rPr>
                  <a:t>moving</a:t>
                </a:r>
                <a:r>
                  <a:rPr lang="fr-CH" dirty="0" smtClean="0">
                    <a:ea typeface="Cambria Math"/>
                  </a:rPr>
                  <a:t> </a:t>
                </a:r>
                <a:r>
                  <a:rPr lang="fr-CH" dirty="0" err="1" smtClean="0">
                    <a:ea typeface="Cambria Math"/>
                  </a:rPr>
                  <a:t>wall</a:t>
                </a:r>
                <a:r>
                  <a:rPr lang="fr-CH" dirty="0" smtClean="0">
                    <a:ea typeface="Cambria Math"/>
                  </a:rPr>
                  <a:t> </a:t>
                </a:r>
                <a:r>
                  <a:rPr lang="fr-CH" dirty="0" err="1" smtClean="0">
                    <a:ea typeface="Cambria Math"/>
                  </a:rPr>
                  <a:t>produces</a:t>
                </a:r>
                <a:r>
                  <a:rPr lang="fr-CH" dirty="0" smtClean="0">
                    <a:ea typeface="Cambria Math"/>
                  </a:rPr>
                  <a:t> a </a:t>
                </a:r>
                <a:r>
                  <a:rPr lang="fr-CH" b="1" dirty="0" err="1" smtClean="0">
                    <a:ea typeface="Cambria Math"/>
                  </a:rPr>
                  <a:t>gas</a:t>
                </a:r>
                <a:r>
                  <a:rPr lang="fr-CH" b="1" dirty="0" smtClean="0">
                    <a:ea typeface="Cambria Math"/>
                  </a:rPr>
                  <a:t> flow</a:t>
                </a:r>
                <a:r>
                  <a:rPr lang="fr-CH" dirty="0" smtClean="0">
                    <a:ea typeface="Cambria Math"/>
                  </a:rPr>
                  <a:t>.</a:t>
                </a:r>
              </a:p>
              <a:p>
                <a:endParaRPr lang="en-US" dirty="0"/>
              </a:p>
            </p:txBody>
          </p:sp>
        </mc:Choice>
        <mc:Fallback xmlns="">
          <p:sp>
            <p:nvSpPr>
              <p:cNvPr id="7" name="TextBox 6"/>
              <p:cNvSpPr txBox="1">
                <a:spLocks noRot="1" noChangeAspect="1" noMove="1" noResize="1" noEditPoints="1" noAdjustHandles="1" noChangeArrowheads="1" noChangeShapeType="1" noTextEdit="1"/>
              </p:cNvSpPr>
              <p:nvPr/>
            </p:nvSpPr>
            <p:spPr>
              <a:xfrm>
                <a:off x="243614" y="1047026"/>
                <a:ext cx="8712968" cy="3139321"/>
              </a:xfrm>
              <a:prstGeom prst="rect">
                <a:avLst/>
              </a:prstGeom>
              <a:blipFill rotWithShape="1">
                <a:blip r:embed="rId2"/>
                <a:stretch>
                  <a:fillRect l="-630"/>
                </a:stretch>
              </a:blipFill>
            </p:spPr>
            <p:txBody>
              <a:bodyPr/>
              <a:lstStyle/>
              <a:p>
                <a:r>
                  <a:rPr lang="en-US">
                    <a:noFill/>
                  </a:rPr>
                  <a:t> </a:t>
                </a:r>
              </a:p>
            </p:txBody>
          </p:sp>
        </mc:Fallback>
      </mc:AlternateContent>
      <p:sp>
        <p:nvSpPr>
          <p:cNvPr id="14"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5"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6"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133</a:t>
            </a:fld>
            <a:endParaRPr lang="en-US" dirty="0"/>
          </a:p>
        </p:txBody>
      </p:sp>
      <p:grpSp>
        <p:nvGrpSpPr>
          <p:cNvPr id="6" name="Group 5"/>
          <p:cNvGrpSpPr/>
          <p:nvPr/>
        </p:nvGrpSpPr>
        <p:grpSpPr>
          <a:xfrm>
            <a:off x="1986243" y="105966"/>
            <a:ext cx="5227713" cy="786785"/>
            <a:chOff x="1986243" y="105966"/>
            <a:chExt cx="5227713" cy="786785"/>
          </a:xfrm>
        </p:grpSpPr>
        <p:sp>
          <p:nvSpPr>
            <p:cNvPr id="17" name="Rectangle 16"/>
            <p:cNvSpPr/>
            <p:nvPr/>
          </p:nvSpPr>
          <p:spPr>
            <a:xfrm>
              <a:off x="1986243" y="105966"/>
              <a:ext cx="5227713" cy="461665"/>
            </a:xfrm>
            <a:prstGeom prst="rect">
              <a:avLst/>
            </a:prstGeom>
          </p:spPr>
          <p:txBody>
            <a:bodyPr wrap="none">
              <a:spAutoFit/>
            </a:bodyPr>
            <a:lstStyle/>
            <a:p>
              <a:pPr algn="ctr"/>
              <a:r>
                <a:rPr lang="en-US" sz="2400" b="1" dirty="0" smtClean="0"/>
                <a:t>Gas pumping: momentum transfer</a:t>
              </a:r>
              <a:endParaRPr lang="en-US" sz="2400" b="1" dirty="0"/>
            </a:p>
          </p:txBody>
        </p:sp>
        <p:sp>
          <p:nvSpPr>
            <p:cNvPr id="5" name="TextBox 4"/>
            <p:cNvSpPr txBox="1"/>
            <p:nvPr/>
          </p:nvSpPr>
          <p:spPr>
            <a:xfrm>
              <a:off x="3453791" y="492641"/>
              <a:ext cx="2292615" cy="400110"/>
            </a:xfrm>
            <a:prstGeom prst="rect">
              <a:avLst/>
            </a:prstGeom>
            <a:noFill/>
          </p:spPr>
          <p:txBody>
            <a:bodyPr wrap="none" rtlCol="0">
              <a:spAutoFit/>
            </a:bodyPr>
            <a:lstStyle/>
            <a:p>
              <a:r>
                <a:rPr lang="en-US" sz="2000" b="1" dirty="0" smtClean="0"/>
                <a:t>Molecular pumps</a:t>
              </a:r>
              <a:endParaRPr lang="en-US" sz="2000" b="1" dirty="0"/>
            </a:p>
          </p:txBody>
        </p:sp>
      </p:grpSp>
      <p:grpSp>
        <p:nvGrpSpPr>
          <p:cNvPr id="18" name="Group 17"/>
          <p:cNvGrpSpPr/>
          <p:nvPr/>
        </p:nvGrpSpPr>
        <p:grpSpPr>
          <a:xfrm>
            <a:off x="2725352" y="4629016"/>
            <a:ext cx="3963672" cy="847405"/>
            <a:chOff x="0" y="0"/>
            <a:chExt cx="3584448" cy="643738"/>
          </a:xfrm>
        </p:grpSpPr>
        <p:sp>
          <p:nvSpPr>
            <p:cNvPr id="19" name="Rectangle 18"/>
            <p:cNvSpPr/>
            <p:nvPr/>
          </p:nvSpPr>
          <p:spPr>
            <a:xfrm>
              <a:off x="0" y="468173"/>
              <a:ext cx="889000" cy="88900"/>
            </a:xfrm>
            <a:prstGeom prst="rect">
              <a:avLst/>
            </a:prstGeom>
            <a:solidFill>
              <a:srgbClr val="C0C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20" name="Straight Arrow Connector 19"/>
            <p:cNvCxnSpPr/>
            <p:nvPr/>
          </p:nvCxnSpPr>
          <p:spPr>
            <a:xfrm>
              <a:off x="84125" y="106070"/>
              <a:ext cx="342900" cy="323850"/>
            </a:xfrm>
            <a:prstGeom prst="straightConnector1">
              <a:avLst/>
            </a:prstGeom>
            <a:ln w="3175">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sp>
          <p:nvSpPr>
            <p:cNvPr id="21" name="Oval 20"/>
            <p:cNvSpPr/>
            <p:nvPr/>
          </p:nvSpPr>
          <p:spPr>
            <a:xfrm>
              <a:off x="25603" y="51206"/>
              <a:ext cx="45085" cy="45085"/>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2" name="Oval 21"/>
            <p:cNvSpPr/>
            <p:nvPr/>
          </p:nvSpPr>
          <p:spPr>
            <a:xfrm>
              <a:off x="1375258" y="424282"/>
              <a:ext cx="45085" cy="45085"/>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3" name="Rectangle 22"/>
            <p:cNvSpPr/>
            <p:nvPr/>
          </p:nvSpPr>
          <p:spPr>
            <a:xfrm>
              <a:off x="1960474" y="468173"/>
              <a:ext cx="889000" cy="88900"/>
            </a:xfrm>
            <a:prstGeom prst="rect">
              <a:avLst/>
            </a:prstGeom>
            <a:solidFill>
              <a:srgbClr val="C0C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24" name="Straight Arrow Connector 23"/>
            <p:cNvCxnSpPr/>
            <p:nvPr/>
          </p:nvCxnSpPr>
          <p:spPr>
            <a:xfrm flipH="1" flipV="1">
              <a:off x="2132381" y="0"/>
              <a:ext cx="260350" cy="438150"/>
            </a:xfrm>
            <a:prstGeom prst="straightConnector1">
              <a:avLst/>
            </a:prstGeom>
            <a:ln w="3175">
              <a:solidFill>
                <a:schemeClr val="tx1"/>
              </a:solidFill>
              <a:prstDash val="dash"/>
              <a:tailEnd type="arrow" w="sm" len="sm"/>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2388413" y="219456"/>
              <a:ext cx="298450" cy="215900"/>
            </a:xfrm>
            <a:prstGeom prst="straightConnector1">
              <a:avLst/>
            </a:prstGeom>
            <a:ln w="3175">
              <a:solidFill>
                <a:schemeClr val="tx1"/>
              </a:solidFill>
              <a:prstDash val="dash"/>
              <a:tailEnd type="arrow" w="sm" len="sm"/>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2370125" y="424282"/>
              <a:ext cx="45085" cy="45085"/>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27" name="Straight Arrow Connector 26"/>
            <p:cNvCxnSpPr/>
            <p:nvPr/>
          </p:nvCxnSpPr>
          <p:spPr>
            <a:xfrm>
              <a:off x="2684678" y="223114"/>
              <a:ext cx="215900" cy="0"/>
            </a:xfrm>
            <a:prstGeom prst="straightConnector1">
              <a:avLst/>
            </a:prstGeom>
            <a:ln w="3175">
              <a:solidFill>
                <a:schemeClr val="tx1"/>
              </a:solidFill>
              <a:prstDash val="dash"/>
              <a:tailEnd type="arrow" w="sm" len="sm"/>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2132381" y="0"/>
              <a:ext cx="215900" cy="0"/>
            </a:xfrm>
            <a:prstGeom prst="straightConnector1">
              <a:avLst/>
            </a:prstGeom>
            <a:ln w="3175">
              <a:solidFill>
                <a:schemeClr val="tx1"/>
              </a:solidFill>
              <a:prstDash val="dash"/>
              <a:tailEnd type="arrow" w="sm" len="sm"/>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961949" y="468173"/>
              <a:ext cx="889000" cy="88900"/>
            </a:xfrm>
            <a:prstGeom prst="rect">
              <a:avLst/>
            </a:prstGeom>
            <a:solidFill>
              <a:srgbClr val="C0C0C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30" name="Straight Arrow Connector 29"/>
            <p:cNvCxnSpPr/>
            <p:nvPr/>
          </p:nvCxnSpPr>
          <p:spPr>
            <a:xfrm flipH="1" flipV="1">
              <a:off x="2351837" y="0"/>
              <a:ext cx="49530" cy="438150"/>
            </a:xfrm>
            <a:prstGeom prst="straightConnector1">
              <a:avLst/>
            </a:prstGeom>
            <a:ln w="3175">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2388413" y="241402"/>
              <a:ext cx="513080" cy="204470"/>
            </a:xfrm>
            <a:prstGeom prst="straightConnector1">
              <a:avLst/>
            </a:prstGeom>
            <a:ln w="3175">
              <a:solidFill>
                <a:schemeClr val="tx1"/>
              </a:solidFill>
              <a:tailEnd type="arrow" w="sm" len="sm"/>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2849270" y="512064"/>
              <a:ext cx="215900" cy="0"/>
            </a:xfrm>
            <a:prstGeom prst="straightConnector1">
              <a:avLst/>
            </a:prstGeom>
            <a:ln w="12700">
              <a:solidFill>
                <a:schemeClr val="tx1"/>
              </a:solidFill>
              <a:prstDash val="dash"/>
              <a:tailEnd type="arrow" w="sm" len="sm"/>
            </a:ln>
          </p:spPr>
          <p:style>
            <a:lnRef idx="1">
              <a:schemeClr val="accent1"/>
            </a:lnRef>
            <a:fillRef idx="0">
              <a:schemeClr val="accent1"/>
            </a:fillRef>
            <a:effectRef idx="0">
              <a:schemeClr val="accent1"/>
            </a:effectRef>
            <a:fontRef idx="minor">
              <a:schemeClr val="tx1"/>
            </a:fontRef>
          </p:style>
        </p:cxnSp>
        <p:sp>
          <p:nvSpPr>
            <p:cNvPr id="33" name="Text Box 2"/>
            <p:cNvSpPr txBox="1">
              <a:spLocks noChangeArrowheads="1"/>
            </p:cNvSpPr>
            <p:nvPr/>
          </p:nvSpPr>
          <p:spPr bwMode="auto">
            <a:xfrm>
              <a:off x="3061411" y="376733"/>
              <a:ext cx="523037" cy="267005"/>
            </a:xfrm>
            <a:prstGeom prst="rect">
              <a:avLst/>
            </a:prstGeom>
            <a:noFill/>
            <a:ln w="9525">
              <a:noFill/>
              <a:miter lim="800000"/>
              <a:headEnd/>
              <a:tailEnd/>
            </a:ln>
          </p:spPr>
          <p:txBody>
            <a:bodyPr rot="0" vert="horz" wrap="square" lIns="91440" tIns="45720" rIns="91440" bIns="45720" anchor="t" anchorCtr="0">
              <a:spAutoFit/>
            </a:bodyPr>
            <a:lstStyle/>
            <a:p>
              <a:pPr>
                <a:lnSpc>
                  <a:spcPts val="1300"/>
                </a:lnSpc>
                <a:spcAft>
                  <a:spcPts val="0"/>
                </a:spcAft>
              </a:pPr>
              <a:r>
                <a:rPr lang="en-GB" sz="1000">
                  <a:effectLst/>
                  <a:latin typeface="Times New Roman"/>
                  <a:ea typeface="Times New Roman"/>
                </a:rPr>
                <a:t>u≠0</a:t>
              </a:r>
              <a:endParaRPr lang="en-GB" sz="1100">
                <a:effectLst/>
                <a:latin typeface="Times New Roman"/>
                <a:ea typeface="Times New Roman"/>
              </a:endParaRPr>
            </a:p>
          </p:txBody>
        </p:sp>
      </p:grpSp>
    </p:spTree>
    <p:extLst>
      <p:ext uri="{BB962C8B-B14F-4D97-AF65-F5344CB8AC3E}">
        <p14:creationId xmlns:p14="http://schemas.microsoft.com/office/powerpoint/2010/main" val="2110671812"/>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134</a:t>
            </a:fld>
            <a:endParaRPr lang="en-US" dirty="0"/>
          </a:p>
        </p:txBody>
      </p:sp>
      <mc:AlternateContent xmlns:mc="http://schemas.openxmlformats.org/markup-compatibility/2006" xmlns:a14="http://schemas.microsoft.com/office/drawing/2010/main">
        <mc:Choice Requires="a14">
          <p:sp>
            <p:nvSpPr>
              <p:cNvPr id="5" name="TextBox 4"/>
              <p:cNvSpPr txBox="1"/>
              <p:nvPr/>
            </p:nvSpPr>
            <p:spPr>
              <a:xfrm>
                <a:off x="323528" y="4098786"/>
                <a:ext cx="8363272" cy="1917833"/>
              </a:xfrm>
              <a:prstGeom prst="rect">
                <a:avLst/>
              </a:prstGeom>
              <a:noFill/>
            </p:spPr>
            <p:txBody>
              <a:bodyPr wrap="square" rtlCol="0">
                <a:spAutoFit/>
              </a:bodyPr>
              <a:lstStyle/>
              <a:p>
                <a:r>
                  <a:rPr lang="en-US" dirty="0" smtClean="0"/>
                  <a:t>The most important characteristics of molecular pumps are:</a:t>
                </a:r>
              </a:p>
              <a:p>
                <a:endParaRPr lang="en-US" dirty="0" smtClean="0"/>
              </a:p>
              <a:p>
                <a:pPr marL="1257300" lvl="2" indent="-342900">
                  <a:buFont typeface="+mj-lt"/>
                  <a:buAutoNum type="arabicPeriod"/>
                </a:pPr>
                <a:r>
                  <a:rPr lang="en-US" dirty="0" smtClean="0"/>
                  <a:t>Pumping speed S</a:t>
                </a:r>
              </a:p>
              <a:p>
                <a:pPr marL="1257300" lvl="2" indent="-342900">
                  <a:buFont typeface="+mj-lt"/>
                  <a:buAutoNum type="arabicPeriod"/>
                </a:pPr>
                <a:r>
                  <a:rPr lang="en-US" dirty="0" smtClean="0"/>
                  <a:t>Maximum compression ratio </a:t>
                </a:r>
                <a14:m>
                  <m:oMath xmlns:m="http://schemas.openxmlformats.org/officeDocument/2006/math">
                    <m:sSub>
                      <m:sSubPr>
                        <m:ctrlPr>
                          <a:rPr lang="en-US" i="1" smtClean="0">
                            <a:latin typeface="Cambria Math"/>
                          </a:rPr>
                        </m:ctrlPr>
                      </m:sSubPr>
                      <m:e>
                        <m:r>
                          <a:rPr lang="fr-CH" b="0" i="1" smtClean="0">
                            <a:latin typeface="Cambria Math"/>
                          </a:rPr>
                          <m:t>𝐾</m:t>
                        </m:r>
                      </m:e>
                      <m:sub>
                        <m:r>
                          <a:rPr lang="fr-CH" b="0" i="1" smtClean="0">
                            <a:latin typeface="Cambria Math"/>
                          </a:rPr>
                          <m:t>0</m:t>
                        </m:r>
                      </m:sub>
                    </m:sSub>
                    <m:r>
                      <a:rPr lang="fr-CH" b="0" i="1" smtClean="0">
                        <a:latin typeface="Cambria Math"/>
                      </a:rPr>
                      <m:t>=</m:t>
                    </m:r>
                    <m:d>
                      <m:dPr>
                        <m:ctrlPr>
                          <a:rPr lang="fr-CH" b="0" i="1" smtClean="0">
                            <a:latin typeface="Cambria Math"/>
                          </a:rPr>
                        </m:ctrlPr>
                      </m:dPr>
                      <m:e>
                        <m:f>
                          <m:fPr>
                            <m:ctrlPr>
                              <a:rPr lang="fr-CH" b="0" i="1" smtClean="0">
                                <a:latin typeface="Cambria Math"/>
                              </a:rPr>
                            </m:ctrlPr>
                          </m:fPr>
                          <m:num>
                            <m:sSub>
                              <m:sSubPr>
                                <m:ctrlPr>
                                  <a:rPr lang="fr-CH" b="0" i="1" smtClean="0">
                                    <a:latin typeface="Cambria Math"/>
                                  </a:rPr>
                                </m:ctrlPr>
                              </m:sSubPr>
                              <m:e>
                                <m:r>
                                  <a:rPr lang="fr-CH" b="0" i="1" smtClean="0">
                                    <a:latin typeface="Cambria Math"/>
                                  </a:rPr>
                                  <m:t>𝑃</m:t>
                                </m:r>
                              </m:e>
                              <m:sub>
                                <m:r>
                                  <a:rPr lang="fr-CH" b="0" i="1" smtClean="0">
                                    <a:latin typeface="Cambria Math"/>
                                  </a:rPr>
                                  <m:t>𝑂𝑈𝑇</m:t>
                                </m:r>
                              </m:sub>
                            </m:sSub>
                          </m:num>
                          <m:den>
                            <m:sSub>
                              <m:sSubPr>
                                <m:ctrlPr>
                                  <a:rPr lang="fr-CH" b="0" i="1" smtClean="0">
                                    <a:latin typeface="Cambria Math"/>
                                  </a:rPr>
                                </m:ctrlPr>
                              </m:sSubPr>
                              <m:e>
                                <m:r>
                                  <a:rPr lang="fr-CH" b="0" i="1" smtClean="0">
                                    <a:latin typeface="Cambria Math"/>
                                  </a:rPr>
                                  <m:t>𝑃</m:t>
                                </m:r>
                              </m:e>
                              <m:sub>
                                <m:r>
                                  <a:rPr lang="fr-CH" b="0" i="1" smtClean="0">
                                    <a:latin typeface="Cambria Math"/>
                                  </a:rPr>
                                  <m:t>𝐼𝑁</m:t>
                                </m:r>
                              </m:sub>
                            </m:sSub>
                          </m:den>
                        </m:f>
                      </m:e>
                    </m:d>
                  </m:oMath>
                </a14:m>
                <a:r>
                  <a:rPr lang="en-US" baseline="-25000" dirty="0" smtClean="0"/>
                  <a:t>MAX</a:t>
                </a:r>
              </a:p>
              <a:p>
                <a:pPr marL="1257300" lvl="2" indent="-342900">
                  <a:buFont typeface="+mj-lt"/>
                  <a:buAutoNum type="arabicPeriod"/>
                </a:pPr>
                <a:endParaRPr lang="en-US" dirty="0" smtClean="0"/>
              </a:p>
              <a:p>
                <a:r>
                  <a:rPr lang="en-US" dirty="0" smtClean="0"/>
                  <a:t>The </a:t>
                </a:r>
                <a:r>
                  <a:rPr lang="en-US" b="1" dirty="0" smtClean="0"/>
                  <a:t>parameters affecting S and K</a:t>
                </a:r>
                <a:r>
                  <a:rPr lang="en-US" b="1" baseline="-25000" dirty="0" smtClean="0"/>
                  <a:t>0</a:t>
                </a:r>
                <a:r>
                  <a:rPr lang="en-US" b="1" dirty="0" smtClean="0"/>
                  <a:t> </a:t>
                </a:r>
                <a:r>
                  <a:rPr lang="en-US" dirty="0" smtClean="0"/>
                  <a:t>can be identified by a simple model.</a:t>
                </a:r>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323528" y="4098786"/>
                <a:ext cx="8363272" cy="1917833"/>
              </a:xfrm>
              <a:prstGeom prst="rect">
                <a:avLst/>
              </a:prstGeom>
              <a:blipFill rotWithShape="1">
                <a:blip r:embed="rId2"/>
                <a:stretch>
                  <a:fillRect l="-583" t="-1587" b="-4127"/>
                </a:stretch>
              </a:blipFill>
            </p:spPr>
            <p:txBody>
              <a:bodyPr/>
              <a:lstStyle/>
              <a:p>
                <a:r>
                  <a:rPr lang="en-US">
                    <a:noFill/>
                  </a:rPr>
                  <a:t> </a:t>
                </a:r>
              </a:p>
            </p:txBody>
          </p:sp>
        </mc:Fallback>
      </mc:AlternateContent>
      <p:grpSp>
        <p:nvGrpSpPr>
          <p:cNvPr id="6" name="Group 5"/>
          <p:cNvGrpSpPr/>
          <p:nvPr/>
        </p:nvGrpSpPr>
        <p:grpSpPr>
          <a:xfrm>
            <a:off x="1986243" y="105966"/>
            <a:ext cx="5227713" cy="786785"/>
            <a:chOff x="1986243" y="105966"/>
            <a:chExt cx="5227713" cy="786785"/>
          </a:xfrm>
        </p:grpSpPr>
        <p:sp>
          <p:nvSpPr>
            <p:cNvPr id="7" name="Rectangle 6"/>
            <p:cNvSpPr/>
            <p:nvPr/>
          </p:nvSpPr>
          <p:spPr>
            <a:xfrm>
              <a:off x="1986243" y="105966"/>
              <a:ext cx="5227713" cy="461665"/>
            </a:xfrm>
            <a:prstGeom prst="rect">
              <a:avLst/>
            </a:prstGeom>
          </p:spPr>
          <p:txBody>
            <a:bodyPr wrap="none">
              <a:spAutoFit/>
            </a:bodyPr>
            <a:lstStyle/>
            <a:p>
              <a:pPr algn="ctr"/>
              <a:r>
                <a:rPr lang="en-US" sz="2400" b="1" dirty="0" smtClean="0"/>
                <a:t>Gas pumping: momentum transfer</a:t>
              </a:r>
              <a:endParaRPr lang="en-US" sz="2400" b="1" dirty="0"/>
            </a:p>
          </p:txBody>
        </p:sp>
        <p:sp>
          <p:nvSpPr>
            <p:cNvPr id="8" name="TextBox 7"/>
            <p:cNvSpPr txBox="1"/>
            <p:nvPr/>
          </p:nvSpPr>
          <p:spPr>
            <a:xfrm>
              <a:off x="3453791" y="492641"/>
              <a:ext cx="2292615" cy="400110"/>
            </a:xfrm>
            <a:prstGeom prst="rect">
              <a:avLst/>
            </a:prstGeom>
            <a:noFill/>
          </p:spPr>
          <p:txBody>
            <a:bodyPr wrap="none" rtlCol="0">
              <a:spAutoFit/>
            </a:bodyPr>
            <a:lstStyle/>
            <a:p>
              <a:r>
                <a:rPr lang="en-US" sz="2000" b="1" dirty="0" smtClean="0"/>
                <a:t>Molecular pumps</a:t>
              </a:r>
              <a:endParaRPr lang="en-US" sz="2000" b="1" dirty="0"/>
            </a:p>
          </p:txBody>
        </p:sp>
      </p:grpSp>
      <p:sp>
        <p:nvSpPr>
          <p:cNvPr id="9" name="TextBox 8"/>
          <p:cNvSpPr txBox="1"/>
          <p:nvPr/>
        </p:nvSpPr>
        <p:spPr>
          <a:xfrm>
            <a:off x="323528" y="1165860"/>
            <a:ext cx="8237542" cy="646331"/>
          </a:xfrm>
          <a:prstGeom prst="rect">
            <a:avLst/>
          </a:prstGeom>
          <a:noFill/>
        </p:spPr>
        <p:txBody>
          <a:bodyPr wrap="square" rtlCol="0">
            <a:spAutoFit/>
          </a:bodyPr>
          <a:lstStyle/>
          <a:p>
            <a:r>
              <a:rPr lang="en-GB" dirty="0"/>
              <a:t>The first molecular pump was invented by W. </a:t>
            </a:r>
            <a:r>
              <a:rPr lang="en-GB" dirty="0" err="1"/>
              <a:t>Gaede</a:t>
            </a:r>
            <a:r>
              <a:rPr lang="en-GB" dirty="0"/>
              <a:t>. In the original design, the moving surface is a rotor revolving at high frequency </a:t>
            </a:r>
            <a:endParaRPr lang="en-US" dirty="0"/>
          </a:p>
        </p:txBody>
      </p:sp>
      <p:pic>
        <p:nvPicPr>
          <p:cNvPr id="11366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3484" t="44666" r="40000" b="27667"/>
          <a:stretch/>
        </p:blipFill>
        <p:spPr bwMode="auto">
          <a:xfrm>
            <a:off x="559034" y="1812191"/>
            <a:ext cx="4041065" cy="2371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4699000" y="2259389"/>
            <a:ext cx="3670300" cy="1477328"/>
          </a:xfrm>
          <a:prstGeom prst="rect">
            <a:avLst/>
          </a:prstGeom>
          <a:noFill/>
        </p:spPr>
        <p:txBody>
          <a:bodyPr wrap="square" rtlCol="0">
            <a:spAutoFit/>
          </a:bodyPr>
          <a:lstStyle/>
          <a:p>
            <a:r>
              <a:rPr lang="en-GB" dirty="0"/>
              <a:t>To prevent </a:t>
            </a:r>
            <a:r>
              <a:rPr lang="en-GB" dirty="0" err="1"/>
              <a:t>backstreaming</a:t>
            </a:r>
            <a:r>
              <a:rPr lang="en-GB" dirty="0"/>
              <a:t>, the inlet and the outlet were separated by a </a:t>
            </a:r>
            <a:r>
              <a:rPr lang="en-GB" b="1" dirty="0"/>
              <a:t>very thin slot </a:t>
            </a:r>
            <a:r>
              <a:rPr lang="en-GB" dirty="0"/>
              <a:t>(locking slot). The slot height was of the order of </a:t>
            </a:r>
            <a:r>
              <a:rPr lang="en-GB" b="1" dirty="0"/>
              <a:t>10</a:t>
            </a:r>
            <a:r>
              <a:rPr lang="en-GB" b="1" baseline="30000" dirty="0"/>
              <a:t>-2</a:t>
            </a:r>
            <a:r>
              <a:rPr lang="en-GB" b="1" dirty="0"/>
              <a:t> mm</a:t>
            </a:r>
            <a:r>
              <a:rPr lang="en-GB" dirty="0" smtClean="0"/>
              <a:t>.</a:t>
            </a:r>
            <a:endParaRPr lang="en-GB" dirty="0"/>
          </a:p>
        </p:txBody>
      </p:sp>
    </p:spTree>
    <p:extLst>
      <p:ext uri="{BB962C8B-B14F-4D97-AF65-F5344CB8AC3E}">
        <p14:creationId xmlns:p14="http://schemas.microsoft.com/office/powerpoint/2010/main" val="3858174882"/>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135</a:t>
            </a:fld>
            <a:endParaRPr lang="en-US" dirty="0"/>
          </a:p>
        </p:txBody>
      </p:sp>
      <p:grpSp>
        <p:nvGrpSpPr>
          <p:cNvPr id="5" name="Group 4"/>
          <p:cNvGrpSpPr/>
          <p:nvPr/>
        </p:nvGrpSpPr>
        <p:grpSpPr>
          <a:xfrm>
            <a:off x="1986243" y="105966"/>
            <a:ext cx="5227713" cy="786785"/>
            <a:chOff x="1986243" y="105966"/>
            <a:chExt cx="5227713" cy="786785"/>
          </a:xfrm>
        </p:grpSpPr>
        <p:sp>
          <p:nvSpPr>
            <p:cNvPr id="6" name="Rectangle 5"/>
            <p:cNvSpPr/>
            <p:nvPr/>
          </p:nvSpPr>
          <p:spPr>
            <a:xfrm>
              <a:off x="1986243" y="105966"/>
              <a:ext cx="5227713" cy="461665"/>
            </a:xfrm>
            <a:prstGeom prst="rect">
              <a:avLst/>
            </a:prstGeom>
          </p:spPr>
          <p:txBody>
            <a:bodyPr wrap="none">
              <a:spAutoFit/>
            </a:bodyPr>
            <a:lstStyle/>
            <a:p>
              <a:pPr algn="ctr"/>
              <a:r>
                <a:rPr lang="en-US" sz="2400" b="1" dirty="0" smtClean="0"/>
                <a:t>Gas pumping: momentum transfer</a:t>
              </a:r>
              <a:endParaRPr lang="en-US" sz="2400" b="1" dirty="0"/>
            </a:p>
          </p:txBody>
        </p:sp>
        <p:sp>
          <p:nvSpPr>
            <p:cNvPr id="7" name="TextBox 6"/>
            <p:cNvSpPr txBox="1"/>
            <p:nvPr/>
          </p:nvSpPr>
          <p:spPr>
            <a:xfrm>
              <a:off x="3453791" y="492641"/>
              <a:ext cx="2292615" cy="400110"/>
            </a:xfrm>
            <a:prstGeom prst="rect">
              <a:avLst/>
            </a:prstGeom>
            <a:noFill/>
          </p:spPr>
          <p:txBody>
            <a:bodyPr wrap="none" rtlCol="0">
              <a:spAutoFit/>
            </a:bodyPr>
            <a:lstStyle/>
            <a:p>
              <a:r>
                <a:rPr lang="en-US" sz="2000" b="1" dirty="0" smtClean="0"/>
                <a:t>Molecular pumps</a:t>
              </a:r>
              <a:endParaRPr lang="en-US" sz="2000" b="1" dirty="0"/>
            </a:p>
          </p:txBody>
        </p:sp>
      </p:grpSp>
      <p:pic>
        <p:nvPicPr>
          <p:cNvPr id="114690"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34007" t="33667" r="24625" b="17889"/>
          <a:stretch/>
        </p:blipFill>
        <p:spPr bwMode="auto">
          <a:xfrm>
            <a:off x="229167" y="1476375"/>
            <a:ext cx="3152197" cy="207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9" name="TextBox 8"/>
              <p:cNvSpPr txBox="1"/>
              <p:nvPr/>
            </p:nvSpPr>
            <p:spPr>
              <a:xfrm>
                <a:off x="3562341" y="1139726"/>
                <a:ext cx="5343534" cy="2031325"/>
              </a:xfrm>
              <a:prstGeom prst="rect">
                <a:avLst/>
              </a:prstGeom>
              <a:noFill/>
            </p:spPr>
            <p:txBody>
              <a:bodyPr wrap="square" rtlCol="0">
                <a:spAutoFit/>
              </a:bodyPr>
              <a:lstStyle/>
              <a:p>
                <a:r>
                  <a:rPr lang="en-GB" dirty="0"/>
                  <a:t>At any time, </a:t>
                </a:r>
                <a:r>
                  <a:rPr lang="en-GB" b="1" dirty="0"/>
                  <a:t>half of the molecules </a:t>
                </a:r>
                <a:r>
                  <a:rPr lang="en-GB" dirty="0"/>
                  <a:t>have just collided with the moving surface (rotor) and drift in the direction of the velocity </a:t>
                </a:r>
                <a14:m>
                  <m:oMath xmlns:m="http://schemas.openxmlformats.org/officeDocument/2006/math">
                    <m:acc>
                      <m:accPr>
                        <m:chr m:val="⃗"/>
                        <m:ctrlPr>
                          <a:rPr lang="en-GB" i="1">
                            <a:latin typeface="Cambria Math"/>
                          </a:rPr>
                        </m:ctrlPr>
                      </m:accPr>
                      <m:e>
                        <m:r>
                          <a:rPr lang="en-GB" i="1">
                            <a:latin typeface="Cambria Math"/>
                          </a:rPr>
                          <m:t>𝑢</m:t>
                        </m:r>
                      </m:e>
                    </m:acc>
                  </m:oMath>
                </a14:m>
                <a:r>
                  <a:rPr lang="en-GB" dirty="0"/>
                  <a:t>. The </a:t>
                </a:r>
                <a:r>
                  <a:rPr lang="en-GB" b="1" dirty="0"/>
                  <a:t>other half </a:t>
                </a:r>
                <a:r>
                  <a:rPr lang="en-GB" dirty="0"/>
                  <a:t>hits the stator where the drift component is lost. </a:t>
                </a:r>
                <a:endParaRPr lang="en-GB" dirty="0" smtClean="0"/>
              </a:p>
              <a:p>
                <a:endParaRPr lang="en-GB" dirty="0"/>
              </a:p>
              <a:p>
                <a:r>
                  <a:rPr lang="en-GB" dirty="0" smtClean="0"/>
                  <a:t>As </a:t>
                </a:r>
                <a:r>
                  <a:rPr lang="en-GB" dirty="0"/>
                  <a:t>a result, the drifted molecular flow </a:t>
                </a:r>
                <a:r>
                  <a:rPr lang="en-GB" dirty="0" err="1"/>
                  <a:t>Q</a:t>
                </a:r>
                <a:r>
                  <a:rPr lang="en-GB" baseline="-25000" dirty="0" err="1"/>
                  <a:t>p</a:t>
                </a:r>
                <a:r>
                  <a:rPr lang="en-GB" dirty="0"/>
                  <a:t> towards an imaginary section A </a:t>
                </a:r>
                <a:r>
                  <a:rPr lang="en-GB" dirty="0" smtClean="0"/>
                  <a:t>is:</a:t>
                </a:r>
                <a:endParaRPr 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3562341" y="1139726"/>
                <a:ext cx="5343534" cy="2031325"/>
              </a:xfrm>
              <a:prstGeom prst="rect">
                <a:avLst/>
              </a:prstGeom>
              <a:blipFill rotWithShape="1">
                <a:blip r:embed="rId4"/>
                <a:stretch>
                  <a:fillRect l="-912" t="-1502" r="-228" b="-3904"/>
                </a:stretch>
              </a:blipFill>
            </p:spPr>
            <p:txBody>
              <a:bodyPr/>
              <a:lstStyle/>
              <a:p>
                <a:r>
                  <a:rPr lang="en-US">
                    <a:noFill/>
                  </a:rPr>
                  <a:t> </a:t>
                </a:r>
              </a:p>
            </p:txBody>
          </p:sp>
        </mc:Fallback>
      </mc:AlternateContent>
      <p:graphicFrame>
        <p:nvGraphicFramePr>
          <p:cNvPr id="10" name="Object 9"/>
          <p:cNvGraphicFramePr>
            <a:graphicFrameLocks noChangeAspect="1"/>
          </p:cNvGraphicFramePr>
          <p:nvPr>
            <p:extLst>
              <p:ext uri="{D42A27DB-BD31-4B8C-83A1-F6EECF244321}">
                <p14:modId xmlns:p14="http://schemas.microsoft.com/office/powerpoint/2010/main" val="2204496506"/>
              </p:ext>
            </p:extLst>
          </p:nvPr>
        </p:nvGraphicFramePr>
        <p:xfrm>
          <a:off x="2575272" y="3648075"/>
          <a:ext cx="4049652" cy="838200"/>
        </p:xfrm>
        <a:graphic>
          <a:graphicData uri="http://schemas.openxmlformats.org/presentationml/2006/ole">
            <mc:AlternateContent xmlns:mc="http://schemas.openxmlformats.org/markup-compatibility/2006">
              <mc:Choice xmlns:v="urn:schemas-microsoft-com:vml" Requires="v">
                <p:oleObj spid="_x0000_s114727" name="Equation" r:id="rId5" imgW="1955520" imgH="406080" progId="Equation.3">
                  <p:embed/>
                </p:oleObj>
              </mc:Choice>
              <mc:Fallback>
                <p:oleObj name="Equation" r:id="rId5" imgW="1955520" imgH="406080" progId="Equation.3">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75272" y="3648075"/>
                        <a:ext cx="4049652" cy="838200"/>
                      </a:xfrm>
                      <a:prstGeom prst="rect">
                        <a:avLst/>
                      </a:prstGeom>
                      <a:noFill/>
                    </p:spPr>
                  </p:pic>
                </p:oleObj>
              </mc:Fallback>
            </mc:AlternateContent>
          </a:graphicData>
        </a:graphic>
      </p:graphicFrame>
      <p:sp>
        <p:nvSpPr>
          <p:cNvPr id="11" name="TextBox 10"/>
          <p:cNvSpPr txBox="1"/>
          <p:nvPr/>
        </p:nvSpPr>
        <p:spPr>
          <a:xfrm>
            <a:off x="361950" y="4827985"/>
            <a:ext cx="8543925" cy="923330"/>
          </a:xfrm>
          <a:prstGeom prst="rect">
            <a:avLst/>
          </a:prstGeom>
          <a:noFill/>
        </p:spPr>
        <p:txBody>
          <a:bodyPr wrap="square" rtlCol="0">
            <a:spAutoFit/>
          </a:bodyPr>
          <a:lstStyle/>
          <a:p>
            <a:r>
              <a:rPr lang="en-GB" dirty="0"/>
              <a:t>Where ‘</a:t>
            </a:r>
            <a:r>
              <a:rPr lang="en-GB" dirty="0" err="1"/>
              <a:t>bh</a:t>
            </a:r>
            <a:r>
              <a:rPr lang="en-GB" dirty="0"/>
              <a:t>’ is the area of the cross section A and ‘</a:t>
            </a:r>
            <a:r>
              <a:rPr lang="en-GB" b="1" dirty="0" err="1"/>
              <a:t>ubh</a:t>
            </a:r>
            <a:r>
              <a:rPr lang="en-GB" dirty="0"/>
              <a:t>’ is the </a:t>
            </a:r>
            <a:r>
              <a:rPr lang="en-GB" b="1" dirty="0"/>
              <a:t>gas volume drifting through section A in one second</a:t>
            </a:r>
            <a:r>
              <a:rPr lang="en-GB" dirty="0"/>
              <a:t>. </a:t>
            </a:r>
            <a:endParaRPr lang="en-GB" dirty="0" smtClean="0"/>
          </a:p>
          <a:p>
            <a:endParaRPr lang="en-GB" dirty="0"/>
          </a:p>
        </p:txBody>
      </p:sp>
    </p:spTree>
    <p:extLst>
      <p:ext uri="{BB962C8B-B14F-4D97-AF65-F5344CB8AC3E}">
        <p14:creationId xmlns:p14="http://schemas.microsoft.com/office/powerpoint/2010/main" val="1425108318"/>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 name="TextBox 14"/>
              <p:cNvSpPr txBox="1"/>
              <p:nvPr/>
            </p:nvSpPr>
            <p:spPr>
              <a:xfrm>
                <a:off x="438148" y="3341886"/>
                <a:ext cx="8335839" cy="1754326"/>
              </a:xfrm>
              <a:prstGeom prst="rect">
                <a:avLst/>
              </a:prstGeom>
              <a:noFill/>
            </p:spPr>
            <p:txBody>
              <a:bodyPr wrap="square" rtlCol="0">
                <a:spAutoFit/>
              </a:bodyPr>
              <a:lstStyle/>
              <a:p>
                <a:r>
                  <a:rPr lang="en-US" dirty="0" smtClean="0"/>
                  <a:t>The pumping speed of molecular pumps:</a:t>
                </a:r>
              </a:p>
              <a:p>
                <a:endParaRPr lang="en-US" dirty="0" smtClean="0"/>
              </a:p>
              <a:p>
                <a:pPr marL="285750" indent="-285750">
                  <a:buFont typeface="Arial" pitchFamily="34" charset="0"/>
                  <a:buChar char="•"/>
                </a:pPr>
                <a:r>
                  <a:rPr lang="en-US" dirty="0" smtClean="0"/>
                  <a:t>Depends linearly on the speed of the moving wall</a:t>
                </a:r>
              </a:p>
              <a:p>
                <a:pPr marL="285750" indent="-285750">
                  <a:buFont typeface="Arial" pitchFamily="34" charset="0"/>
                  <a:buChar char="•"/>
                </a:pPr>
                <a:endParaRPr lang="en-US" dirty="0" smtClean="0"/>
              </a:p>
              <a:p>
                <a:pPr marL="266700" indent="-266700">
                  <a:buFont typeface="Arial" pitchFamily="34" charset="0"/>
                  <a:buChar char="•"/>
                </a:pPr>
                <a:r>
                  <a:rPr lang="en-US" dirty="0" smtClean="0"/>
                  <a:t>Does not depend on the nature of the gas (in the frame of this model)</a:t>
                </a:r>
                <a14:m>
                  <m:oMath xmlns:m="http://schemas.openxmlformats.org/officeDocument/2006/math">
                    <m:r>
                      <a:rPr lang="en-US" i="1" smtClean="0">
                        <a:latin typeface="Cambria Math"/>
                        <a:ea typeface="Cambria Math"/>
                      </a:rPr>
                      <m:t>→</m:t>
                    </m:r>
                  </m:oMath>
                </a14:m>
                <a:r>
                  <a:rPr lang="fr-CH" dirty="0" smtClean="0">
                    <a:ea typeface="Cambria Math"/>
                  </a:rPr>
                  <a:t>molecular </a:t>
                </a:r>
                <a:r>
                  <a:rPr lang="fr-CH" dirty="0" err="1" smtClean="0">
                    <a:ea typeface="Cambria Math"/>
                  </a:rPr>
                  <a:t>pumps</a:t>
                </a:r>
                <a:r>
                  <a:rPr lang="fr-CH" dirty="0" smtClean="0">
                    <a:ea typeface="Cambria Math"/>
                  </a:rPr>
                  <a:t> are not </a:t>
                </a:r>
                <a:r>
                  <a:rPr lang="fr-CH" dirty="0" err="1" smtClean="0">
                    <a:ea typeface="Cambria Math"/>
                  </a:rPr>
                  <a:t>selective</a:t>
                </a:r>
                <a:r>
                  <a:rPr lang="fr-CH" dirty="0" smtClean="0">
                    <a:ea typeface="Cambria Math"/>
                  </a:rPr>
                  <a:t>!</a:t>
                </a:r>
              </a:p>
            </p:txBody>
          </p:sp>
        </mc:Choice>
        <mc:Fallback xmlns="">
          <p:sp>
            <p:nvSpPr>
              <p:cNvPr id="15" name="TextBox 14"/>
              <p:cNvSpPr txBox="1">
                <a:spLocks noRot="1" noChangeAspect="1" noMove="1" noResize="1" noEditPoints="1" noAdjustHandles="1" noChangeArrowheads="1" noChangeShapeType="1" noTextEdit="1"/>
              </p:cNvSpPr>
              <p:nvPr/>
            </p:nvSpPr>
            <p:spPr>
              <a:xfrm>
                <a:off x="438148" y="3341886"/>
                <a:ext cx="8335839" cy="1754326"/>
              </a:xfrm>
              <a:prstGeom prst="rect">
                <a:avLst/>
              </a:prstGeom>
              <a:blipFill rotWithShape="1">
                <a:blip r:embed="rId3"/>
                <a:stretch>
                  <a:fillRect l="-658" t="-1736" b="-4514"/>
                </a:stretch>
              </a:blipFill>
            </p:spPr>
            <p:txBody>
              <a:bodyPr/>
              <a:lstStyle/>
              <a:p>
                <a:r>
                  <a:rPr lang="en-US">
                    <a:noFill/>
                  </a:rPr>
                  <a:t> </a:t>
                </a:r>
              </a:p>
            </p:txBody>
          </p:sp>
        </mc:Fallback>
      </mc:AlternateContent>
      <p:sp>
        <p:nvSpPr>
          <p:cNvPr id="19"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20"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21"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136</a:t>
            </a:fld>
            <a:endParaRPr lang="en-US" dirty="0"/>
          </a:p>
        </p:txBody>
      </p:sp>
      <p:grpSp>
        <p:nvGrpSpPr>
          <p:cNvPr id="23" name="Group 22"/>
          <p:cNvGrpSpPr/>
          <p:nvPr/>
        </p:nvGrpSpPr>
        <p:grpSpPr>
          <a:xfrm>
            <a:off x="1986243" y="105966"/>
            <a:ext cx="5227713" cy="786785"/>
            <a:chOff x="1986243" y="105966"/>
            <a:chExt cx="5227713" cy="786785"/>
          </a:xfrm>
        </p:grpSpPr>
        <p:sp>
          <p:nvSpPr>
            <p:cNvPr id="24" name="Rectangle 23"/>
            <p:cNvSpPr/>
            <p:nvPr/>
          </p:nvSpPr>
          <p:spPr>
            <a:xfrm>
              <a:off x="1986243" y="105966"/>
              <a:ext cx="5227713" cy="461665"/>
            </a:xfrm>
            <a:prstGeom prst="rect">
              <a:avLst/>
            </a:prstGeom>
          </p:spPr>
          <p:txBody>
            <a:bodyPr wrap="none">
              <a:spAutoFit/>
            </a:bodyPr>
            <a:lstStyle/>
            <a:p>
              <a:pPr algn="ctr"/>
              <a:r>
                <a:rPr lang="en-US" sz="2400" b="1" dirty="0" smtClean="0"/>
                <a:t>Gas pumping: momentum transfer</a:t>
              </a:r>
              <a:endParaRPr lang="en-US" sz="2400" b="1" dirty="0"/>
            </a:p>
          </p:txBody>
        </p:sp>
        <p:sp>
          <p:nvSpPr>
            <p:cNvPr id="25" name="TextBox 24"/>
            <p:cNvSpPr txBox="1"/>
            <p:nvPr/>
          </p:nvSpPr>
          <p:spPr>
            <a:xfrm>
              <a:off x="3453791" y="492641"/>
              <a:ext cx="2292615" cy="400110"/>
            </a:xfrm>
            <a:prstGeom prst="rect">
              <a:avLst/>
            </a:prstGeom>
            <a:noFill/>
          </p:spPr>
          <p:txBody>
            <a:bodyPr wrap="none" rtlCol="0">
              <a:spAutoFit/>
            </a:bodyPr>
            <a:lstStyle/>
            <a:p>
              <a:r>
                <a:rPr lang="en-US" sz="2000" b="1" dirty="0" smtClean="0"/>
                <a:t>Molecular pumps</a:t>
              </a:r>
              <a:endParaRPr lang="en-US" sz="2000" b="1" dirty="0"/>
            </a:p>
          </p:txBody>
        </p:sp>
      </p:grpSp>
      <p:sp>
        <p:nvSpPr>
          <p:cNvPr id="8" name="TextBox 7"/>
          <p:cNvSpPr txBox="1"/>
          <p:nvPr/>
        </p:nvSpPr>
        <p:spPr>
          <a:xfrm>
            <a:off x="438149" y="1219200"/>
            <a:ext cx="8297577" cy="646331"/>
          </a:xfrm>
          <a:prstGeom prst="rect">
            <a:avLst/>
          </a:prstGeom>
          <a:noFill/>
        </p:spPr>
        <p:txBody>
          <a:bodyPr wrap="square" rtlCol="0">
            <a:spAutoFit/>
          </a:bodyPr>
          <a:lstStyle/>
          <a:p>
            <a:r>
              <a:rPr lang="en-GB" dirty="0"/>
              <a:t>Converting in pressure-volume units and dividing by P, the pumping speed is obtained</a:t>
            </a:r>
            <a:r>
              <a:rPr lang="en-GB" dirty="0" smtClean="0"/>
              <a:t>:</a:t>
            </a:r>
            <a:endParaRPr lang="en-GB" dirty="0"/>
          </a:p>
        </p:txBody>
      </p:sp>
      <p:graphicFrame>
        <p:nvGraphicFramePr>
          <p:cNvPr id="9" name="Object 8"/>
          <p:cNvGraphicFramePr>
            <a:graphicFrameLocks noChangeAspect="1"/>
          </p:cNvGraphicFramePr>
          <p:nvPr>
            <p:extLst>
              <p:ext uri="{D42A27DB-BD31-4B8C-83A1-F6EECF244321}">
                <p14:modId xmlns:p14="http://schemas.microsoft.com/office/powerpoint/2010/main" val="322569846"/>
              </p:ext>
            </p:extLst>
          </p:nvPr>
        </p:nvGraphicFramePr>
        <p:xfrm>
          <a:off x="3453791" y="2162175"/>
          <a:ext cx="2078038" cy="769938"/>
        </p:xfrm>
        <a:graphic>
          <a:graphicData uri="http://schemas.openxmlformats.org/presentationml/2006/ole">
            <mc:AlternateContent xmlns:mc="http://schemas.openxmlformats.org/markup-compatibility/2006">
              <mc:Choice xmlns:v="urn:schemas-microsoft-com:vml" Requires="v">
                <p:oleObj spid="_x0000_s9397" name="Equation" r:id="rId4" imgW="1028700" imgH="381000" progId="Equation.3">
                  <p:embed/>
                </p:oleObj>
              </mc:Choice>
              <mc:Fallback>
                <p:oleObj name="Equation" r:id="rId4" imgW="1028700" imgH="381000" progId="Equation.3">
                  <p:embed/>
                  <p:pic>
                    <p:nvPicPr>
                      <p:cNvPr id="0" name="Object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53791" y="2162175"/>
                        <a:ext cx="207803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296981103"/>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137</a:t>
            </a:fld>
            <a:endParaRPr lang="en-US" dirty="0"/>
          </a:p>
        </p:txBody>
      </p:sp>
      <p:grpSp>
        <p:nvGrpSpPr>
          <p:cNvPr id="5" name="Group 4"/>
          <p:cNvGrpSpPr/>
          <p:nvPr/>
        </p:nvGrpSpPr>
        <p:grpSpPr>
          <a:xfrm>
            <a:off x="1986243" y="105966"/>
            <a:ext cx="5227713" cy="786785"/>
            <a:chOff x="1986243" y="105966"/>
            <a:chExt cx="5227713" cy="786785"/>
          </a:xfrm>
        </p:grpSpPr>
        <p:sp>
          <p:nvSpPr>
            <p:cNvPr id="6" name="Rectangle 5"/>
            <p:cNvSpPr/>
            <p:nvPr/>
          </p:nvSpPr>
          <p:spPr>
            <a:xfrm>
              <a:off x="1986243" y="105966"/>
              <a:ext cx="5227713" cy="461665"/>
            </a:xfrm>
            <a:prstGeom prst="rect">
              <a:avLst/>
            </a:prstGeom>
          </p:spPr>
          <p:txBody>
            <a:bodyPr wrap="none">
              <a:spAutoFit/>
            </a:bodyPr>
            <a:lstStyle/>
            <a:p>
              <a:pPr algn="ctr"/>
              <a:r>
                <a:rPr lang="en-US" sz="2400" b="1" dirty="0" smtClean="0"/>
                <a:t>Gas pumping: momentum transfer</a:t>
              </a:r>
              <a:endParaRPr lang="en-US" sz="2400" b="1" dirty="0"/>
            </a:p>
          </p:txBody>
        </p:sp>
        <p:sp>
          <p:nvSpPr>
            <p:cNvPr id="7" name="TextBox 6"/>
            <p:cNvSpPr txBox="1"/>
            <p:nvPr/>
          </p:nvSpPr>
          <p:spPr>
            <a:xfrm>
              <a:off x="3453791" y="492641"/>
              <a:ext cx="2292615" cy="400110"/>
            </a:xfrm>
            <a:prstGeom prst="rect">
              <a:avLst/>
            </a:prstGeom>
            <a:noFill/>
          </p:spPr>
          <p:txBody>
            <a:bodyPr wrap="none" rtlCol="0">
              <a:spAutoFit/>
            </a:bodyPr>
            <a:lstStyle/>
            <a:p>
              <a:r>
                <a:rPr lang="en-US" sz="2000" b="1" dirty="0" smtClean="0"/>
                <a:t>Molecular pumps</a:t>
              </a:r>
              <a:endParaRPr lang="en-US" sz="2000" b="1" dirty="0"/>
            </a:p>
          </p:txBody>
        </p:sp>
      </p:grpSp>
      <p:sp>
        <p:nvSpPr>
          <p:cNvPr id="8" name="Rectangle 7"/>
          <p:cNvSpPr/>
          <p:nvPr/>
        </p:nvSpPr>
        <p:spPr>
          <a:xfrm>
            <a:off x="440055" y="1205776"/>
            <a:ext cx="8172450" cy="646331"/>
          </a:xfrm>
          <a:prstGeom prst="rect">
            <a:avLst/>
          </a:prstGeom>
        </p:spPr>
        <p:txBody>
          <a:bodyPr wrap="square">
            <a:spAutoFit/>
          </a:bodyPr>
          <a:lstStyle/>
          <a:p>
            <a:r>
              <a:rPr lang="en-GB" dirty="0"/>
              <a:t>The moving wall produces a higher gas density near the pump outlet. In turn, the pressure gradient generates a gas backflow </a:t>
            </a:r>
            <a:r>
              <a:rPr lang="en-GB" dirty="0" err="1"/>
              <a:t>Q</a:t>
            </a:r>
            <a:r>
              <a:rPr lang="en-GB" baseline="-25000" dirty="0" err="1"/>
              <a:t>bf</a:t>
            </a:r>
            <a:r>
              <a:rPr lang="en-GB" dirty="0"/>
              <a:t> that can be written as:</a:t>
            </a:r>
            <a:endParaRPr lang="en-US" dirty="0"/>
          </a:p>
        </p:txBody>
      </p:sp>
      <mc:AlternateContent xmlns:mc="http://schemas.openxmlformats.org/markup-compatibility/2006" xmlns:a14="http://schemas.microsoft.com/office/drawing/2010/main">
        <mc:Choice Requires="a14">
          <p:sp>
            <p:nvSpPr>
              <p:cNvPr id="9" name="Rectangle 8"/>
              <p:cNvSpPr/>
              <p:nvPr/>
            </p:nvSpPr>
            <p:spPr>
              <a:xfrm>
                <a:off x="3771137" y="2026504"/>
                <a:ext cx="1510285" cy="42755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a:latin typeface="Cambria Math"/>
                            </a:rPr>
                          </m:ctrlPr>
                        </m:sSubPr>
                        <m:e>
                          <m:r>
                            <a:rPr lang="en-GB" i="1">
                              <a:latin typeface="Cambria Math"/>
                            </a:rPr>
                            <m:t>𝑄</m:t>
                          </m:r>
                        </m:e>
                        <m:sub>
                          <m:r>
                            <a:rPr lang="en-GB" i="1">
                              <a:latin typeface="Cambria Math"/>
                            </a:rPr>
                            <m:t>𝑏𝑓</m:t>
                          </m:r>
                        </m:sub>
                      </m:sSub>
                      <m:r>
                        <a:rPr lang="en-GB" i="1">
                          <a:latin typeface="Cambria Math"/>
                        </a:rPr>
                        <m:t>=−</m:t>
                      </m:r>
                      <m:acc>
                        <m:accPr>
                          <m:chr m:val="̅"/>
                          <m:ctrlPr>
                            <a:rPr lang="en-GB" i="1">
                              <a:latin typeface="Cambria Math"/>
                            </a:rPr>
                          </m:ctrlPr>
                        </m:accPr>
                        <m:e>
                          <m:r>
                            <a:rPr lang="en-GB" i="1">
                              <a:latin typeface="Cambria Math"/>
                            </a:rPr>
                            <m:t>𝑐</m:t>
                          </m:r>
                        </m:e>
                      </m:acc>
                      <m:r>
                        <a:rPr lang="en-GB">
                          <a:latin typeface="Cambria Math"/>
                        </a:rPr>
                        <m:t> </m:t>
                      </m:r>
                      <m:r>
                        <a:rPr lang="en-GB">
                          <a:latin typeface="Cambria Math"/>
                        </a:rPr>
                        <m:t>𝛻</m:t>
                      </m:r>
                      <m:r>
                        <a:rPr lang="en-GB" i="1">
                          <a:latin typeface="Cambria Math"/>
                        </a:rPr>
                        <m:t>𝑃</m:t>
                      </m:r>
                    </m:oMath>
                  </m:oMathPara>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3771137" y="2026504"/>
                <a:ext cx="1510285" cy="427553"/>
              </a:xfrm>
              <a:prstGeom prst="rect">
                <a:avLst/>
              </a:prstGeom>
              <a:blipFill rotWithShape="1">
                <a:blip r:embed="rId2"/>
                <a:stretch>
                  <a:fillRect b="-704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440056" y="2454057"/>
                <a:ext cx="8172450" cy="646331"/>
              </a:xfrm>
              <a:prstGeom prst="rect">
                <a:avLst/>
              </a:prstGeom>
              <a:noFill/>
            </p:spPr>
            <p:txBody>
              <a:bodyPr wrap="square" rtlCol="0">
                <a:spAutoFit/>
              </a:bodyPr>
              <a:lstStyle/>
              <a:p>
                <a:r>
                  <a:rPr lang="en-GB" dirty="0"/>
                  <a:t>where </a:t>
                </a:r>
                <a14:m>
                  <m:oMath xmlns:m="http://schemas.openxmlformats.org/officeDocument/2006/math">
                    <m:acc>
                      <m:accPr>
                        <m:chr m:val="̅"/>
                        <m:ctrlPr>
                          <a:rPr lang="en-GB" i="1">
                            <a:latin typeface="Cambria Math"/>
                          </a:rPr>
                        </m:ctrlPr>
                      </m:accPr>
                      <m:e>
                        <m:r>
                          <a:rPr lang="en-GB" i="1">
                            <a:latin typeface="Cambria Math"/>
                          </a:rPr>
                          <m:t>𝑐</m:t>
                        </m:r>
                      </m:e>
                    </m:acc>
                  </m:oMath>
                </a14:m>
                <a:r>
                  <a:rPr lang="en-GB" dirty="0"/>
                  <a:t>  is the conductance of the unit-length duct of cross section area </a:t>
                </a:r>
                <a:r>
                  <a:rPr lang="en-GB" dirty="0" err="1"/>
                  <a:t>bh</a:t>
                </a:r>
                <a:r>
                  <a:rPr lang="en-GB" dirty="0"/>
                  <a:t>. For h&lt;&lt;b</a:t>
                </a:r>
                <a:r>
                  <a:rPr lang="en-GB" dirty="0" smtClean="0"/>
                  <a:t>:</a:t>
                </a:r>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440056" y="2454057"/>
                <a:ext cx="8172450" cy="646331"/>
              </a:xfrm>
              <a:prstGeom prst="rect">
                <a:avLst/>
              </a:prstGeom>
              <a:blipFill rotWithShape="1">
                <a:blip r:embed="rId3"/>
                <a:stretch>
                  <a:fillRect l="-597" t="-4717" b="-141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3676527" y="2777222"/>
                <a:ext cx="1699503" cy="65979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GB" i="1">
                              <a:latin typeface="Cambria Math"/>
                            </a:rPr>
                          </m:ctrlPr>
                        </m:accPr>
                        <m:e>
                          <m:r>
                            <a:rPr lang="en-GB" i="1">
                              <a:latin typeface="Cambria Math"/>
                            </a:rPr>
                            <m:t>𝑐</m:t>
                          </m:r>
                        </m:e>
                      </m:acc>
                      <m:r>
                        <a:rPr lang="en-GB" i="1">
                          <a:latin typeface="Cambria Math"/>
                        </a:rPr>
                        <m:t>=</m:t>
                      </m:r>
                      <m:f>
                        <m:fPr>
                          <m:ctrlPr>
                            <a:rPr lang="en-GB" i="1">
                              <a:latin typeface="Cambria Math"/>
                            </a:rPr>
                          </m:ctrlPr>
                        </m:fPr>
                        <m:num>
                          <m:r>
                            <a:rPr lang="en-GB" i="1">
                              <a:latin typeface="Cambria Math"/>
                            </a:rPr>
                            <m:t>2</m:t>
                          </m:r>
                        </m:num>
                        <m:den>
                          <m:r>
                            <a:rPr lang="en-GB" i="1">
                              <a:latin typeface="Cambria Math"/>
                            </a:rPr>
                            <m:t>3</m:t>
                          </m:r>
                        </m:den>
                      </m:f>
                      <m:f>
                        <m:fPr>
                          <m:ctrlPr>
                            <a:rPr lang="en-GB" i="1">
                              <a:latin typeface="Cambria Math"/>
                            </a:rPr>
                          </m:ctrlPr>
                        </m:fPr>
                        <m:num>
                          <m:sSup>
                            <m:sSupPr>
                              <m:ctrlPr>
                                <a:rPr lang="en-GB" i="1">
                                  <a:latin typeface="Cambria Math"/>
                                </a:rPr>
                              </m:ctrlPr>
                            </m:sSupPr>
                            <m:e>
                              <m:d>
                                <m:dPr>
                                  <m:ctrlPr>
                                    <a:rPr lang="en-GB" i="1">
                                      <a:latin typeface="Cambria Math"/>
                                    </a:rPr>
                                  </m:ctrlPr>
                                </m:dPr>
                                <m:e>
                                  <m:r>
                                    <a:rPr lang="en-GB" i="1">
                                      <a:latin typeface="Cambria Math"/>
                                    </a:rPr>
                                    <m:t>𝑏h</m:t>
                                  </m:r>
                                </m:e>
                              </m:d>
                            </m:e>
                            <m:sup>
                              <m:r>
                                <a:rPr lang="en-GB" i="1">
                                  <a:latin typeface="Cambria Math"/>
                                </a:rPr>
                                <m:t>2</m:t>
                              </m:r>
                            </m:sup>
                          </m:sSup>
                        </m:num>
                        <m:den>
                          <m:r>
                            <a:rPr lang="en-GB" i="1">
                              <a:latin typeface="Cambria Math"/>
                            </a:rPr>
                            <m:t>𝑏</m:t>
                          </m:r>
                          <m:r>
                            <a:rPr lang="en-GB" i="1">
                              <a:latin typeface="Cambria Math"/>
                            </a:rPr>
                            <m:t>+</m:t>
                          </m:r>
                          <m:r>
                            <a:rPr lang="en-GB" i="1">
                              <a:latin typeface="Cambria Math"/>
                            </a:rPr>
                            <m:t>h</m:t>
                          </m:r>
                        </m:den>
                      </m:f>
                      <m:d>
                        <m:dPr>
                          <m:begChr m:val="〈"/>
                          <m:endChr m:val="〉"/>
                          <m:ctrlPr>
                            <a:rPr lang="en-GB" i="1">
                              <a:latin typeface="Cambria Math"/>
                            </a:rPr>
                          </m:ctrlPr>
                        </m:dPr>
                        <m:e>
                          <m:r>
                            <a:rPr lang="en-GB" i="1">
                              <a:latin typeface="Cambria Math"/>
                            </a:rPr>
                            <m:t>𝑣</m:t>
                          </m:r>
                        </m:e>
                      </m:d>
                    </m:oMath>
                  </m:oMathPara>
                </a14:m>
                <a:endParaRPr lang="en-US" dirty="0"/>
              </a:p>
            </p:txBody>
          </p:sp>
        </mc:Choice>
        <mc:Fallback xmlns="">
          <p:sp>
            <p:nvSpPr>
              <p:cNvPr id="11" name="Rectangle 10"/>
              <p:cNvSpPr>
                <a:spLocks noRot="1" noChangeAspect="1" noMove="1" noResize="1" noEditPoints="1" noAdjustHandles="1" noChangeArrowheads="1" noChangeShapeType="1" noTextEdit="1"/>
              </p:cNvSpPr>
              <p:nvPr/>
            </p:nvSpPr>
            <p:spPr>
              <a:xfrm>
                <a:off x="3676527" y="2777222"/>
                <a:ext cx="1699503" cy="659796"/>
              </a:xfrm>
              <a:prstGeom prst="rect">
                <a:avLst/>
              </a:prstGeom>
              <a:blipFill rotWithShape="1">
                <a:blip r:embed="rId4"/>
                <a:stretch>
                  <a:fillRect/>
                </a:stretch>
              </a:blipFill>
            </p:spPr>
            <p:txBody>
              <a:bodyPr/>
              <a:lstStyle/>
              <a:p>
                <a:r>
                  <a:rPr lang="en-US">
                    <a:noFill/>
                  </a:rPr>
                  <a:t> </a:t>
                </a:r>
              </a:p>
            </p:txBody>
          </p:sp>
        </mc:Fallback>
      </mc:AlternateContent>
      <p:sp>
        <p:nvSpPr>
          <p:cNvPr id="12" name="TextBox 11"/>
          <p:cNvSpPr txBox="1"/>
          <p:nvPr/>
        </p:nvSpPr>
        <p:spPr>
          <a:xfrm>
            <a:off x="640080" y="3771900"/>
            <a:ext cx="7972426" cy="369332"/>
          </a:xfrm>
          <a:prstGeom prst="rect">
            <a:avLst/>
          </a:prstGeom>
          <a:noFill/>
        </p:spPr>
        <p:txBody>
          <a:bodyPr wrap="square" rtlCol="0">
            <a:spAutoFit/>
          </a:bodyPr>
          <a:lstStyle/>
          <a:p>
            <a:r>
              <a:rPr lang="en-GB" dirty="0"/>
              <a:t>The net flow is therefore given by</a:t>
            </a:r>
            <a:r>
              <a:rPr lang="en-GB" dirty="0" smtClean="0"/>
              <a:t>:</a:t>
            </a:r>
            <a:endParaRPr lang="en-GB" dirty="0"/>
          </a:p>
        </p:txBody>
      </p:sp>
      <mc:AlternateContent xmlns:mc="http://schemas.openxmlformats.org/markup-compatibility/2006" xmlns:a14="http://schemas.microsoft.com/office/drawing/2010/main">
        <mc:Choice Requires="a14">
          <p:sp>
            <p:nvSpPr>
              <p:cNvPr id="13" name="Rectangle 12"/>
              <p:cNvSpPr/>
              <p:nvPr/>
            </p:nvSpPr>
            <p:spPr>
              <a:xfrm>
                <a:off x="4377689" y="3600359"/>
                <a:ext cx="3403368" cy="6438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i="1">
                              <a:latin typeface="Cambria Math"/>
                            </a:rPr>
                          </m:ctrlPr>
                        </m:sSubPr>
                        <m:e>
                          <m:r>
                            <a:rPr lang="en-GB" i="1">
                              <a:latin typeface="Cambria Math"/>
                            </a:rPr>
                            <m:t>𝑄</m:t>
                          </m:r>
                          <m:r>
                            <a:rPr lang="en-GB" i="1">
                              <a:latin typeface="Cambria Math"/>
                            </a:rPr>
                            <m:t>=</m:t>
                          </m:r>
                          <m:sSub>
                            <m:sSubPr>
                              <m:ctrlPr>
                                <a:rPr lang="en-GB" i="1">
                                  <a:latin typeface="Cambria Math"/>
                                </a:rPr>
                              </m:ctrlPr>
                            </m:sSubPr>
                            <m:e>
                              <m:r>
                                <a:rPr lang="en-GB" i="1">
                                  <a:latin typeface="Cambria Math"/>
                                </a:rPr>
                                <m:t>𝑄</m:t>
                              </m:r>
                            </m:e>
                            <m:sub>
                              <m:r>
                                <a:rPr lang="en-GB" i="1">
                                  <a:latin typeface="Cambria Math"/>
                                </a:rPr>
                                <m:t>𝑝</m:t>
                              </m:r>
                            </m:sub>
                          </m:sSub>
                          <m:r>
                            <a:rPr lang="en-GB" i="1">
                              <a:latin typeface="Cambria Math"/>
                            </a:rPr>
                            <m:t>−</m:t>
                          </m:r>
                          <m:r>
                            <a:rPr lang="en-GB" i="1">
                              <a:latin typeface="Cambria Math"/>
                            </a:rPr>
                            <m:t>𝑄</m:t>
                          </m:r>
                        </m:e>
                        <m:sub>
                          <m:r>
                            <a:rPr lang="en-GB" i="1">
                              <a:latin typeface="Cambria Math"/>
                            </a:rPr>
                            <m:t>𝑏𝑓</m:t>
                          </m:r>
                        </m:sub>
                      </m:sSub>
                      <m:r>
                        <a:rPr lang="en-GB" i="1">
                          <a:latin typeface="Cambria Math"/>
                        </a:rPr>
                        <m:t>=</m:t>
                      </m:r>
                      <m:f>
                        <m:fPr>
                          <m:ctrlPr>
                            <a:rPr lang="en-GB" i="1">
                              <a:latin typeface="Cambria Math"/>
                            </a:rPr>
                          </m:ctrlPr>
                        </m:fPr>
                        <m:num>
                          <m:r>
                            <a:rPr lang="en-GB" i="1">
                              <a:latin typeface="Cambria Math"/>
                            </a:rPr>
                            <m:t>1</m:t>
                          </m:r>
                        </m:num>
                        <m:den>
                          <m:r>
                            <a:rPr lang="en-GB" i="1">
                              <a:latin typeface="Cambria Math"/>
                            </a:rPr>
                            <m:t>2</m:t>
                          </m:r>
                        </m:den>
                      </m:f>
                      <m:r>
                        <a:rPr lang="en-GB" i="1">
                          <a:latin typeface="Cambria Math"/>
                        </a:rPr>
                        <m:t>𝑃</m:t>
                      </m:r>
                      <m:r>
                        <a:rPr lang="en-GB" i="1">
                          <a:latin typeface="Cambria Math"/>
                        </a:rPr>
                        <m:t> </m:t>
                      </m:r>
                      <m:r>
                        <a:rPr lang="en-GB" i="1">
                          <a:latin typeface="Cambria Math"/>
                        </a:rPr>
                        <m:t>𝑢</m:t>
                      </m:r>
                      <m:r>
                        <a:rPr lang="en-GB" i="1">
                          <a:latin typeface="Cambria Math"/>
                        </a:rPr>
                        <m:t> </m:t>
                      </m:r>
                      <m:r>
                        <a:rPr lang="en-GB" i="1">
                          <a:latin typeface="Cambria Math"/>
                        </a:rPr>
                        <m:t>𝑏h</m:t>
                      </m:r>
                      <m:r>
                        <a:rPr lang="en-GB" i="1">
                          <a:latin typeface="Cambria Math"/>
                        </a:rPr>
                        <m:t>−</m:t>
                      </m:r>
                      <m:acc>
                        <m:accPr>
                          <m:chr m:val="̅"/>
                          <m:ctrlPr>
                            <a:rPr lang="en-GB" i="1">
                              <a:latin typeface="Cambria Math"/>
                            </a:rPr>
                          </m:ctrlPr>
                        </m:accPr>
                        <m:e>
                          <m:r>
                            <a:rPr lang="en-GB" i="1">
                              <a:latin typeface="Cambria Math"/>
                            </a:rPr>
                            <m:t>𝑐</m:t>
                          </m:r>
                        </m:e>
                      </m:acc>
                      <m:r>
                        <a:rPr lang="en-GB">
                          <a:latin typeface="Cambria Math"/>
                        </a:rPr>
                        <m:t> </m:t>
                      </m:r>
                      <m:r>
                        <a:rPr lang="en-GB">
                          <a:latin typeface="Cambria Math"/>
                        </a:rPr>
                        <m:t>𝛻</m:t>
                      </m:r>
                      <m:r>
                        <a:rPr lang="en-GB" i="1">
                          <a:latin typeface="Cambria Math"/>
                        </a:rPr>
                        <m:t>𝑃</m:t>
                      </m:r>
                    </m:oMath>
                  </m:oMathPara>
                </a14:m>
                <a:endParaRPr lang="en-US" dirty="0"/>
              </a:p>
            </p:txBody>
          </p:sp>
        </mc:Choice>
        <mc:Fallback xmlns="">
          <p:sp>
            <p:nvSpPr>
              <p:cNvPr id="13" name="Rectangle 12"/>
              <p:cNvSpPr>
                <a:spLocks noRot="1" noChangeAspect="1" noMove="1" noResize="1" noEditPoints="1" noAdjustHandles="1" noChangeArrowheads="1" noChangeShapeType="1" noTextEdit="1"/>
              </p:cNvSpPr>
              <p:nvPr/>
            </p:nvSpPr>
            <p:spPr>
              <a:xfrm>
                <a:off x="4377689" y="3600359"/>
                <a:ext cx="3403368" cy="643831"/>
              </a:xfrm>
              <a:prstGeom prst="rect">
                <a:avLst/>
              </a:prstGeom>
              <a:blipFill rotWithShape="1">
                <a:blip r:embed="rId5"/>
                <a:stretch>
                  <a:fillRect/>
                </a:stretch>
              </a:blipFill>
            </p:spPr>
            <p:txBody>
              <a:bodyPr/>
              <a:lstStyle/>
              <a:p>
                <a:r>
                  <a:rPr lang="en-US">
                    <a:noFill/>
                  </a:rPr>
                  <a:t> </a:t>
                </a:r>
              </a:p>
            </p:txBody>
          </p:sp>
        </mc:Fallback>
      </mc:AlternateContent>
      <p:sp>
        <p:nvSpPr>
          <p:cNvPr id="14" name="TextBox 13"/>
          <p:cNvSpPr txBox="1"/>
          <p:nvPr/>
        </p:nvSpPr>
        <p:spPr>
          <a:xfrm>
            <a:off x="440056" y="4389120"/>
            <a:ext cx="8246744" cy="646331"/>
          </a:xfrm>
          <a:prstGeom prst="rect">
            <a:avLst/>
          </a:prstGeom>
          <a:noFill/>
        </p:spPr>
        <p:txBody>
          <a:bodyPr wrap="square" rtlCol="0">
            <a:spAutoFit/>
          </a:bodyPr>
          <a:lstStyle/>
          <a:p>
            <a:r>
              <a:rPr lang="en-GB" dirty="0"/>
              <a:t>When the net flux is zero, the maximum compression ratio is reached; in this case:</a:t>
            </a:r>
            <a:endParaRPr lang="en-US" dirty="0"/>
          </a:p>
        </p:txBody>
      </p:sp>
      <mc:AlternateContent xmlns:mc="http://schemas.openxmlformats.org/markup-compatibility/2006" xmlns:a14="http://schemas.microsoft.com/office/drawing/2010/main">
        <mc:Choice Requires="a14">
          <p:sp>
            <p:nvSpPr>
              <p:cNvPr id="15" name="Rectangle 14"/>
              <p:cNvSpPr/>
              <p:nvPr/>
            </p:nvSpPr>
            <p:spPr>
              <a:xfrm>
                <a:off x="3676527" y="4880065"/>
                <a:ext cx="1725151" cy="61831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GB" i="1">
                              <a:latin typeface="Cambria Math"/>
                            </a:rPr>
                          </m:ctrlPr>
                        </m:fPr>
                        <m:num>
                          <m:r>
                            <a:rPr lang="en-GB" i="1">
                              <a:latin typeface="Cambria Math"/>
                            </a:rPr>
                            <m:t>𝑑𝑃</m:t>
                          </m:r>
                        </m:num>
                        <m:den>
                          <m:r>
                            <a:rPr lang="en-GB" i="1">
                              <a:latin typeface="Cambria Math"/>
                            </a:rPr>
                            <m:t>𝑃</m:t>
                          </m:r>
                        </m:den>
                      </m:f>
                      <m:r>
                        <a:rPr lang="en-GB" i="1">
                          <a:latin typeface="Cambria Math"/>
                        </a:rPr>
                        <m:t>=</m:t>
                      </m:r>
                      <m:f>
                        <m:fPr>
                          <m:ctrlPr>
                            <a:rPr lang="en-GB" i="1">
                              <a:latin typeface="Cambria Math"/>
                            </a:rPr>
                          </m:ctrlPr>
                        </m:fPr>
                        <m:num>
                          <m:r>
                            <a:rPr lang="en-GB" i="1">
                              <a:latin typeface="Cambria Math"/>
                            </a:rPr>
                            <m:t>1</m:t>
                          </m:r>
                        </m:num>
                        <m:den>
                          <m:r>
                            <a:rPr lang="en-GB" i="1">
                              <a:latin typeface="Cambria Math"/>
                            </a:rPr>
                            <m:t>2</m:t>
                          </m:r>
                        </m:den>
                      </m:f>
                      <m:f>
                        <m:fPr>
                          <m:ctrlPr>
                            <a:rPr lang="en-GB" i="1">
                              <a:latin typeface="Cambria Math"/>
                            </a:rPr>
                          </m:ctrlPr>
                        </m:fPr>
                        <m:num>
                          <m:r>
                            <a:rPr lang="en-GB" i="1">
                              <a:latin typeface="Cambria Math"/>
                            </a:rPr>
                            <m:t>𝑢</m:t>
                          </m:r>
                          <m:r>
                            <a:rPr lang="en-GB" i="1">
                              <a:latin typeface="Cambria Math"/>
                            </a:rPr>
                            <m:t> </m:t>
                          </m:r>
                          <m:r>
                            <a:rPr lang="en-GB" i="1">
                              <a:latin typeface="Cambria Math"/>
                            </a:rPr>
                            <m:t>𝑏h</m:t>
                          </m:r>
                        </m:num>
                        <m:den>
                          <m:acc>
                            <m:accPr>
                              <m:chr m:val="̅"/>
                              <m:ctrlPr>
                                <a:rPr lang="en-GB" i="1">
                                  <a:latin typeface="Cambria Math"/>
                                </a:rPr>
                              </m:ctrlPr>
                            </m:accPr>
                            <m:e>
                              <m:r>
                                <a:rPr lang="en-GB" i="1">
                                  <a:latin typeface="Cambria Math"/>
                                </a:rPr>
                                <m:t>𝑐</m:t>
                              </m:r>
                            </m:e>
                          </m:acc>
                          <m:r>
                            <a:rPr lang="en-GB">
                              <a:latin typeface="Cambria Math"/>
                            </a:rPr>
                            <m:t> </m:t>
                          </m:r>
                        </m:den>
                      </m:f>
                      <m:r>
                        <a:rPr lang="en-GB" i="1">
                          <a:latin typeface="Cambria Math"/>
                        </a:rPr>
                        <m:t>𝑑𝑥</m:t>
                      </m:r>
                    </m:oMath>
                  </m:oMathPara>
                </a14:m>
                <a:endParaRPr lang="en-US" dirty="0"/>
              </a:p>
            </p:txBody>
          </p:sp>
        </mc:Choice>
        <mc:Fallback xmlns="">
          <p:sp>
            <p:nvSpPr>
              <p:cNvPr id="15" name="Rectangle 14"/>
              <p:cNvSpPr>
                <a:spLocks noRot="1" noChangeAspect="1" noMove="1" noResize="1" noEditPoints="1" noAdjustHandles="1" noChangeArrowheads="1" noChangeShapeType="1" noTextEdit="1"/>
              </p:cNvSpPr>
              <p:nvPr/>
            </p:nvSpPr>
            <p:spPr>
              <a:xfrm>
                <a:off x="3676527" y="4880065"/>
                <a:ext cx="1725151" cy="618311"/>
              </a:xfrm>
              <a:prstGeom prst="rect">
                <a:avLst/>
              </a:prstGeom>
              <a:blipFill rotWithShape="1">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028809222"/>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469734" y="891550"/>
            <a:ext cx="5422746" cy="584775"/>
          </a:xfrm>
          <a:prstGeom prst="rect">
            <a:avLst/>
          </a:prstGeom>
          <a:noFill/>
        </p:spPr>
        <p:txBody>
          <a:bodyPr wrap="square" rtlCol="0">
            <a:spAutoFit/>
          </a:bodyPr>
          <a:lstStyle/>
          <a:p>
            <a:r>
              <a:rPr lang="en-GB" sz="1600" dirty="0"/>
              <a:t>Integrating between inlet and outlet (distance L) </a:t>
            </a:r>
            <a:r>
              <a:rPr lang="en-US" sz="1600" dirty="0" smtClean="0"/>
              <a:t> the maximum compression ratio is obtained:</a:t>
            </a:r>
            <a:endParaRPr lang="en-US" sz="1600" dirty="0"/>
          </a:p>
        </p:txBody>
      </p:sp>
      <p:graphicFrame>
        <p:nvGraphicFramePr>
          <p:cNvPr id="5" name="Object 4"/>
          <p:cNvGraphicFramePr>
            <a:graphicFrameLocks noChangeAspect="1"/>
          </p:cNvGraphicFramePr>
          <p:nvPr>
            <p:extLst>
              <p:ext uri="{D42A27DB-BD31-4B8C-83A1-F6EECF244321}">
                <p14:modId xmlns:p14="http://schemas.microsoft.com/office/powerpoint/2010/main" val="2097300809"/>
              </p:ext>
            </p:extLst>
          </p:nvPr>
        </p:nvGraphicFramePr>
        <p:xfrm>
          <a:off x="3648953" y="1588770"/>
          <a:ext cx="4760852" cy="768400"/>
        </p:xfrm>
        <a:graphic>
          <a:graphicData uri="http://schemas.openxmlformats.org/presentationml/2006/ole">
            <mc:AlternateContent xmlns:mc="http://schemas.openxmlformats.org/markup-compatibility/2006">
              <mc:Choice xmlns:v="urn:schemas-microsoft-com:vml" Requires="v">
                <p:oleObj spid="_x0000_s10309" name="Equation" r:id="rId3" imgW="3162240" imgH="507960" progId="Equation.3">
                  <p:embed/>
                </p:oleObj>
              </mc:Choice>
              <mc:Fallback>
                <p:oleObj name="Equation" r:id="rId3" imgW="3162240" imgH="507960" progId="Equation.3">
                  <p:embed/>
                  <p:pic>
                    <p:nvPicPr>
                      <p:cNvPr id="0" name=""/>
                      <p:cNvPicPr>
                        <a:picLocks noChangeAspect="1" noChangeArrowheads="1"/>
                      </p:cNvPicPr>
                      <p:nvPr/>
                    </p:nvPicPr>
                    <p:blipFill>
                      <a:blip r:embed="rId4"/>
                      <a:srcRect/>
                      <a:stretch>
                        <a:fillRect/>
                      </a:stretch>
                    </p:blipFill>
                    <p:spPr bwMode="auto">
                      <a:xfrm>
                        <a:off x="3648953" y="1588770"/>
                        <a:ext cx="4760852" cy="768400"/>
                      </a:xfrm>
                      <a:prstGeom prst="rect">
                        <a:avLst/>
                      </a:prstGeom>
                      <a:noFill/>
                      <a:ln>
                        <a:noFill/>
                      </a:ln>
                      <a:extLst/>
                    </p:spPr>
                  </p:pic>
                </p:oleObj>
              </mc:Fallback>
            </mc:AlternateContent>
          </a:graphicData>
        </a:graphic>
      </p:graphicFrame>
      <mc:AlternateContent xmlns:mc="http://schemas.openxmlformats.org/markup-compatibility/2006" xmlns:a14="http://schemas.microsoft.com/office/drawing/2010/main">
        <mc:Choice Requires="a14">
          <p:sp>
            <p:nvSpPr>
              <p:cNvPr id="10" name="TextBox 9"/>
              <p:cNvSpPr txBox="1"/>
              <p:nvPr/>
            </p:nvSpPr>
            <p:spPr>
              <a:xfrm>
                <a:off x="251520" y="3039110"/>
                <a:ext cx="8640960" cy="3139321"/>
              </a:xfrm>
              <a:prstGeom prst="rect">
                <a:avLst/>
              </a:prstGeom>
              <a:noFill/>
            </p:spPr>
            <p:txBody>
              <a:bodyPr wrap="square" rtlCol="0">
                <a:spAutoFit/>
              </a:bodyPr>
              <a:lstStyle/>
              <a:p>
                <a:r>
                  <a:rPr lang="en-US" b="1" dirty="0" smtClean="0"/>
                  <a:t>High compression ratio </a:t>
                </a:r>
                <a:r>
                  <a:rPr lang="en-US" dirty="0" smtClean="0"/>
                  <a:t>for molecular pumps can be obtained for:</a:t>
                </a:r>
              </a:p>
              <a:p>
                <a:endParaRPr lang="en-US" dirty="0" smtClean="0"/>
              </a:p>
              <a:p>
                <a:pPr marL="285750" indent="-285750">
                  <a:buFont typeface="Arial" pitchFamily="34" charset="0"/>
                  <a:buChar char="•"/>
                </a:pPr>
                <a:r>
                  <a:rPr lang="en-US" b="1" dirty="0" smtClean="0"/>
                  <a:t>Fast moving surfaces</a:t>
                </a:r>
                <a:r>
                  <a:rPr lang="en-US" dirty="0" smtClean="0"/>
                  <a:t>: at least of the same order of the average molecular velocity (&gt;100 ms</a:t>
                </a:r>
                <a:r>
                  <a:rPr lang="en-US" baseline="30000" dirty="0" smtClean="0"/>
                  <a:t>-1</a:t>
                </a:r>
                <a:r>
                  <a:rPr lang="en-US" dirty="0" smtClean="0"/>
                  <a:t>). </a:t>
                </a:r>
              </a:p>
              <a:p>
                <a:pPr marL="285750" indent="-285750">
                  <a:buFont typeface="Arial" pitchFamily="34" charset="0"/>
                  <a:buChar char="•"/>
                </a:pPr>
                <a:endParaRPr lang="en-US" dirty="0" smtClean="0"/>
              </a:p>
              <a:p>
                <a:pPr marL="285750" indent="-285750">
                  <a:buFont typeface="Arial" pitchFamily="34" charset="0"/>
                  <a:buChar char="•"/>
                </a:pPr>
                <a:r>
                  <a:rPr lang="en-US" b="1" dirty="0" smtClean="0"/>
                  <a:t>Narrow and long pumping ducts </a:t>
                </a:r>
                <a:r>
                  <a:rPr lang="en-US" dirty="0" smtClean="0"/>
                  <a:t>(lower </a:t>
                </a:r>
                <a:r>
                  <a:rPr lang="en-US" dirty="0" err="1" smtClean="0"/>
                  <a:t>backstreaming</a:t>
                </a:r>
                <a:r>
                  <a:rPr lang="en-US" dirty="0" smtClean="0"/>
                  <a:t>).</a:t>
                </a:r>
              </a:p>
              <a:p>
                <a:pPr marL="285750" indent="-285750">
                  <a:buFont typeface="Arial" pitchFamily="34" charset="0"/>
                  <a:buChar char="•"/>
                </a:pPr>
                <a:endParaRPr lang="en-US" dirty="0"/>
              </a:p>
              <a:p>
                <a:pPr marL="285750" indent="-285750">
                  <a:buFont typeface="Arial" pitchFamily="34" charset="0"/>
                  <a:buChar char="•"/>
                </a:pPr>
                <a:r>
                  <a:rPr lang="en-US" b="1" dirty="0" smtClean="0"/>
                  <a:t>Heavy masses </a:t>
                </a:r>
                <a14:m>
                  <m:oMath xmlns:m="http://schemas.openxmlformats.org/officeDocument/2006/math">
                    <m:r>
                      <a:rPr lang="en-US" i="1" smtClean="0">
                        <a:latin typeface="Cambria Math"/>
                        <a:ea typeface="Cambria Math"/>
                      </a:rPr>
                      <m:t>→</m:t>
                    </m:r>
                  </m:oMath>
                </a14:m>
                <a:r>
                  <a:rPr lang="en-US" dirty="0" smtClean="0"/>
                  <a:t> the maximum compression ratio depends strongly on the molecular mass, the lowest being for H</a:t>
                </a:r>
                <a:r>
                  <a:rPr lang="en-US" baseline="-25000" dirty="0" smtClean="0"/>
                  <a:t>2</a:t>
                </a:r>
                <a:r>
                  <a:rPr lang="en-US" dirty="0">
                    <a:ea typeface="Cambria Math"/>
                  </a:rPr>
                  <a:t> </a:t>
                </a:r>
                <a14:m>
                  <m:oMath xmlns:m="http://schemas.openxmlformats.org/officeDocument/2006/math">
                    <m:r>
                      <a:rPr lang="en-US" i="1">
                        <a:latin typeface="Cambria Math"/>
                        <a:ea typeface="Cambria Math"/>
                      </a:rPr>
                      <m:t>→</m:t>
                    </m:r>
                  </m:oMath>
                </a14:m>
                <a:r>
                  <a:rPr lang="en-US" dirty="0"/>
                  <a:t> The ultimate pressure of molecular pumps is dominated by H</a:t>
                </a:r>
                <a:r>
                  <a:rPr lang="en-US" baseline="-25000" dirty="0"/>
                  <a:t>2</a:t>
                </a:r>
                <a:r>
                  <a:rPr lang="en-US" dirty="0"/>
                  <a:t>.</a:t>
                </a:r>
              </a:p>
              <a:p>
                <a:pPr marL="285750" indent="-285750">
                  <a:buFont typeface="Arial" pitchFamily="34" charset="0"/>
                  <a:buChar char="•"/>
                </a:pPr>
                <a:endParaRPr lang="en-US" dirty="0" smtClean="0"/>
              </a:p>
            </p:txBody>
          </p:sp>
        </mc:Choice>
        <mc:Fallback xmlns="">
          <p:sp>
            <p:nvSpPr>
              <p:cNvPr id="10" name="TextBox 9"/>
              <p:cNvSpPr txBox="1">
                <a:spLocks noRot="1" noChangeAspect="1" noMove="1" noResize="1" noEditPoints="1" noAdjustHandles="1" noChangeArrowheads="1" noChangeShapeType="1" noTextEdit="1"/>
              </p:cNvSpPr>
              <p:nvPr/>
            </p:nvSpPr>
            <p:spPr>
              <a:xfrm>
                <a:off x="251520" y="3039110"/>
                <a:ext cx="8640960" cy="3139321"/>
              </a:xfrm>
              <a:prstGeom prst="rect">
                <a:avLst/>
              </a:prstGeom>
              <a:blipFill rotWithShape="1">
                <a:blip r:embed="rId5"/>
                <a:stretch>
                  <a:fillRect l="-564" t="-971"/>
                </a:stretch>
              </a:blipFill>
            </p:spPr>
            <p:txBody>
              <a:bodyPr/>
              <a:lstStyle/>
              <a:p>
                <a:r>
                  <a:rPr lang="en-US">
                    <a:noFill/>
                  </a:rPr>
                  <a:t> </a:t>
                </a:r>
              </a:p>
            </p:txBody>
          </p:sp>
        </mc:Fallback>
      </mc:AlternateContent>
      <p:sp>
        <p:nvSpPr>
          <p:cNvPr id="6" name="TextBox 5"/>
          <p:cNvSpPr txBox="1"/>
          <p:nvPr/>
        </p:nvSpPr>
        <p:spPr>
          <a:xfrm>
            <a:off x="3525922" y="2565976"/>
            <a:ext cx="5168338" cy="369332"/>
          </a:xfrm>
          <a:prstGeom prst="rect">
            <a:avLst/>
          </a:prstGeom>
          <a:noFill/>
        </p:spPr>
        <p:txBody>
          <a:bodyPr wrap="square" rtlCol="0">
            <a:spAutoFit/>
          </a:bodyPr>
          <a:lstStyle/>
          <a:p>
            <a:r>
              <a:rPr lang="en-US" dirty="0" smtClean="0"/>
              <a:t>L and h length and width of the pump duct</a:t>
            </a:r>
            <a:endParaRPr lang="en-US" dirty="0"/>
          </a:p>
        </p:txBody>
      </p:sp>
      <p:sp>
        <p:nvSpPr>
          <p:cNvPr id="14"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5"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6"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138</a:t>
            </a:fld>
            <a:endParaRPr lang="en-US" dirty="0"/>
          </a:p>
        </p:txBody>
      </p:sp>
      <p:pic>
        <p:nvPicPr>
          <p:cNvPr id="18" name="Picture 2"/>
          <p:cNvPicPr>
            <a:picLocks noChangeAspect="1" noChangeArrowheads="1"/>
          </p:cNvPicPr>
          <p:nvPr/>
        </p:nvPicPr>
        <p:blipFill rotWithShape="1">
          <a:blip r:embed="rId6" cstate="email">
            <a:extLst>
              <a:ext uri="{28A0092B-C50C-407E-A947-70E740481C1C}">
                <a14:useLocalDpi xmlns:a14="http://schemas.microsoft.com/office/drawing/2010/main" val="0"/>
              </a:ext>
            </a:extLst>
          </a:blip>
          <a:srcRect l="34007" t="33667" r="24625" b="17889"/>
          <a:stretch/>
        </p:blipFill>
        <p:spPr bwMode="auto">
          <a:xfrm>
            <a:off x="251520" y="795070"/>
            <a:ext cx="3152197" cy="207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 name="Group 18"/>
          <p:cNvGrpSpPr/>
          <p:nvPr/>
        </p:nvGrpSpPr>
        <p:grpSpPr>
          <a:xfrm>
            <a:off x="1986243" y="105966"/>
            <a:ext cx="5227713" cy="786785"/>
            <a:chOff x="1986243" y="105966"/>
            <a:chExt cx="5227713" cy="786785"/>
          </a:xfrm>
        </p:grpSpPr>
        <p:sp>
          <p:nvSpPr>
            <p:cNvPr id="20" name="Rectangle 19"/>
            <p:cNvSpPr/>
            <p:nvPr/>
          </p:nvSpPr>
          <p:spPr>
            <a:xfrm>
              <a:off x="1986243" y="105966"/>
              <a:ext cx="5227713" cy="461665"/>
            </a:xfrm>
            <a:prstGeom prst="rect">
              <a:avLst/>
            </a:prstGeom>
          </p:spPr>
          <p:txBody>
            <a:bodyPr wrap="none">
              <a:spAutoFit/>
            </a:bodyPr>
            <a:lstStyle/>
            <a:p>
              <a:pPr algn="ctr"/>
              <a:r>
                <a:rPr lang="en-US" sz="2400" b="1" dirty="0" smtClean="0"/>
                <a:t>Gas pumping: momentum transfer</a:t>
              </a:r>
              <a:endParaRPr lang="en-US" sz="2400" b="1" dirty="0"/>
            </a:p>
          </p:txBody>
        </p:sp>
        <p:sp>
          <p:nvSpPr>
            <p:cNvPr id="21" name="TextBox 20"/>
            <p:cNvSpPr txBox="1"/>
            <p:nvPr/>
          </p:nvSpPr>
          <p:spPr>
            <a:xfrm>
              <a:off x="3453791" y="492641"/>
              <a:ext cx="2292615" cy="400110"/>
            </a:xfrm>
            <a:prstGeom prst="rect">
              <a:avLst/>
            </a:prstGeom>
            <a:noFill/>
          </p:spPr>
          <p:txBody>
            <a:bodyPr wrap="none" rtlCol="0">
              <a:spAutoFit/>
            </a:bodyPr>
            <a:lstStyle/>
            <a:p>
              <a:r>
                <a:rPr lang="en-US" sz="2000" b="1" dirty="0" smtClean="0"/>
                <a:t>Molecular pumps</a:t>
              </a:r>
              <a:endParaRPr lang="en-US" sz="2000" b="1" dirty="0"/>
            </a:p>
          </p:txBody>
        </p:sp>
      </p:grpSp>
    </p:spTree>
    <p:extLst>
      <p:ext uri="{BB962C8B-B14F-4D97-AF65-F5344CB8AC3E}">
        <p14:creationId xmlns:p14="http://schemas.microsoft.com/office/powerpoint/2010/main" val="2900467812"/>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139</a:t>
            </a:fld>
            <a:endParaRPr lang="en-US" dirty="0"/>
          </a:p>
        </p:txBody>
      </p:sp>
      <p:grpSp>
        <p:nvGrpSpPr>
          <p:cNvPr id="5" name="Group 4"/>
          <p:cNvGrpSpPr/>
          <p:nvPr/>
        </p:nvGrpSpPr>
        <p:grpSpPr>
          <a:xfrm>
            <a:off x="1986243" y="105966"/>
            <a:ext cx="5227713" cy="786785"/>
            <a:chOff x="1986243" y="105966"/>
            <a:chExt cx="5227713" cy="786785"/>
          </a:xfrm>
        </p:grpSpPr>
        <p:sp>
          <p:nvSpPr>
            <p:cNvPr id="6" name="Rectangle 5"/>
            <p:cNvSpPr/>
            <p:nvPr/>
          </p:nvSpPr>
          <p:spPr>
            <a:xfrm>
              <a:off x="1986243" y="105966"/>
              <a:ext cx="5227713" cy="461665"/>
            </a:xfrm>
            <a:prstGeom prst="rect">
              <a:avLst/>
            </a:prstGeom>
          </p:spPr>
          <p:txBody>
            <a:bodyPr wrap="none">
              <a:spAutoFit/>
            </a:bodyPr>
            <a:lstStyle/>
            <a:p>
              <a:pPr algn="ctr"/>
              <a:r>
                <a:rPr lang="en-US" sz="2400" b="1" dirty="0" smtClean="0"/>
                <a:t>Gas pumping: momentum transfer</a:t>
              </a:r>
              <a:endParaRPr lang="en-US" sz="2400" b="1" dirty="0"/>
            </a:p>
          </p:txBody>
        </p:sp>
        <p:sp>
          <p:nvSpPr>
            <p:cNvPr id="7" name="TextBox 6"/>
            <p:cNvSpPr txBox="1"/>
            <p:nvPr/>
          </p:nvSpPr>
          <p:spPr>
            <a:xfrm>
              <a:off x="3282341" y="492641"/>
              <a:ext cx="3015762" cy="400110"/>
            </a:xfrm>
            <a:prstGeom prst="rect">
              <a:avLst/>
            </a:prstGeom>
            <a:noFill/>
          </p:spPr>
          <p:txBody>
            <a:bodyPr wrap="none" rtlCol="0">
              <a:spAutoFit/>
            </a:bodyPr>
            <a:lstStyle/>
            <a:p>
              <a:r>
                <a:rPr lang="en-US" sz="2000" b="1" dirty="0" err="1" smtClean="0"/>
                <a:t>Turbomolecular</a:t>
              </a:r>
              <a:r>
                <a:rPr lang="en-US" sz="2000" b="1" dirty="0" smtClean="0"/>
                <a:t> pumps</a:t>
              </a:r>
              <a:endParaRPr lang="en-US" sz="2000" b="1" dirty="0"/>
            </a:p>
          </p:txBody>
        </p:sp>
      </p:grpSp>
      <p:sp>
        <p:nvSpPr>
          <p:cNvPr id="8" name="TextBox 7"/>
          <p:cNvSpPr txBox="1"/>
          <p:nvPr/>
        </p:nvSpPr>
        <p:spPr>
          <a:xfrm>
            <a:off x="320040" y="1143000"/>
            <a:ext cx="8561070" cy="2308324"/>
          </a:xfrm>
          <a:prstGeom prst="rect">
            <a:avLst/>
          </a:prstGeom>
          <a:noFill/>
        </p:spPr>
        <p:txBody>
          <a:bodyPr wrap="square" rtlCol="0">
            <a:spAutoFit/>
          </a:bodyPr>
          <a:lstStyle/>
          <a:p>
            <a:r>
              <a:rPr lang="en-GB" dirty="0"/>
              <a:t>For many years, the industrialisation of molecular pumps was hindered by the machining of the locking slot. The narrow gap between rotor and stator created mechanical issues due to tolerances and thermal expansion. </a:t>
            </a:r>
            <a:endParaRPr lang="en-GB" dirty="0" smtClean="0"/>
          </a:p>
          <a:p>
            <a:endParaRPr lang="en-GB" dirty="0"/>
          </a:p>
          <a:p>
            <a:r>
              <a:rPr lang="en-GB" dirty="0" smtClean="0"/>
              <a:t>The </a:t>
            </a:r>
            <a:r>
              <a:rPr lang="en-GB" dirty="0"/>
              <a:t>problem was overcome in 1957 when W. Becker invented the </a:t>
            </a:r>
            <a:r>
              <a:rPr lang="en-GB" dirty="0" err="1"/>
              <a:t>turbomolecular</a:t>
            </a:r>
            <a:r>
              <a:rPr lang="en-GB" dirty="0"/>
              <a:t> pump (TMP). In the TMP, the momentum transfer is produced by rapidly rotating blades rather than parallel surfaces.</a:t>
            </a:r>
          </a:p>
          <a:p>
            <a:endParaRPr lang="en-US" dirty="0"/>
          </a:p>
        </p:txBody>
      </p:sp>
      <p:pic>
        <p:nvPicPr>
          <p:cNvPr id="115714"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25000" t="32445" r="26500" b="25781"/>
          <a:stretch/>
        </p:blipFill>
        <p:spPr bwMode="auto">
          <a:xfrm>
            <a:off x="521866" y="3451324"/>
            <a:ext cx="4268356" cy="2067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38" name="TextBox 37"/>
              <p:cNvSpPr txBox="1"/>
              <p:nvPr/>
            </p:nvSpPr>
            <p:spPr>
              <a:xfrm>
                <a:off x="5176292" y="3017520"/>
                <a:ext cx="3504044" cy="3139321"/>
              </a:xfrm>
              <a:prstGeom prst="rect">
                <a:avLst/>
              </a:prstGeom>
              <a:noFill/>
            </p:spPr>
            <p:txBody>
              <a:bodyPr wrap="square" rtlCol="0">
                <a:spAutoFit/>
              </a:bodyPr>
              <a:lstStyle/>
              <a:p>
                <a:r>
                  <a:rPr lang="en-US" dirty="0" smtClean="0"/>
                  <a:t>The molecules </a:t>
                </a:r>
                <a:r>
                  <a:rPr lang="en-US" b="1" dirty="0"/>
                  <a:t>seen from the blades</a:t>
                </a:r>
                <a:r>
                  <a:rPr lang="en-US" dirty="0"/>
                  <a:t> have a velocity oriented toward the blades’ channels when they come from space 1. From space 2, most of the molecules hit the blades and are backscattered</a:t>
                </a:r>
                <a14:m>
                  <m:oMath xmlns:m="http://schemas.openxmlformats.org/officeDocument/2006/math">
                    <m:r>
                      <a:rPr lang="fr-CH" b="0" i="1" smtClean="0">
                        <a:latin typeface="Cambria Math"/>
                        <a:ea typeface="Cambria Math"/>
                      </a:rPr>
                      <m:t>.</m:t>
                    </m:r>
                  </m:oMath>
                </a14:m>
                <a:endParaRPr lang="fr-CH" b="0" dirty="0" smtClean="0">
                  <a:ea typeface="Cambria Math"/>
                </a:endParaRPr>
              </a:p>
              <a:p>
                <a:endParaRPr lang="en-US" dirty="0"/>
              </a:p>
              <a:p>
                <a:r>
                  <a:rPr lang="en-US" b="1" dirty="0" smtClean="0"/>
                  <a:t>A </a:t>
                </a:r>
                <a:r>
                  <a:rPr lang="en-US" b="1" dirty="0"/>
                  <a:t>significant gas flow is </a:t>
                </a:r>
                <a:r>
                  <a:rPr lang="en-US" b="1" dirty="0" smtClean="0"/>
                  <a:t>set only </a:t>
                </a:r>
                <a:r>
                  <a:rPr lang="en-US" b="1" dirty="0"/>
                  <a:t>if at least </a:t>
                </a:r>
                <a14:m>
                  <m:oMath xmlns:m="http://schemas.openxmlformats.org/officeDocument/2006/math">
                    <m:d>
                      <m:dPr>
                        <m:begChr m:val="⟨"/>
                        <m:endChr m:val="⟩"/>
                        <m:ctrlPr>
                          <a:rPr lang="en-US" b="1" i="1">
                            <a:latin typeface="Cambria Math"/>
                          </a:rPr>
                        </m:ctrlPr>
                      </m:dPr>
                      <m:e>
                        <m:r>
                          <a:rPr lang="fr-CH" b="1" i="1">
                            <a:latin typeface="Cambria Math"/>
                          </a:rPr>
                          <m:t>𝒗</m:t>
                        </m:r>
                      </m:e>
                    </m:d>
                    <m:r>
                      <a:rPr lang="en-US" b="1" i="1">
                        <a:latin typeface="Cambria Math"/>
                        <a:ea typeface="Cambria Math"/>
                      </a:rPr>
                      <m:t>≈</m:t>
                    </m:r>
                    <m:r>
                      <a:rPr lang="fr-CH" b="1" i="1">
                        <a:latin typeface="Cambria Math"/>
                        <a:ea typeface="Cambria Math"/>
                      </a:rPr>
                      <m:t>𝒖</m:t>
                    </m:r>
                  </m:oMath>
                </a14:m>
                <a:r>
                  <a:rPr lang="en-US" b="1" dirty="0"/>
                  <a:t>.</a:t>
                </a:r>
              </a:p>
              <a:p>
                <a:endParaRPr lang="en-US" dirty="0"/>
              </a:p>
            </p:txBody>
          </p:sp>
        </mc:Choice>
        <mc:Fallback xmlns="">
          <p:sp>
            <p:nvSpPr>
              <p:cNvPr id="38" name="TextBox 37"/>
              <p:cNvSpPr txBox="1">
                <a:spLocks noRot="1" noChangeAspect="1" noMove="1" noResize="1" noEditPoints="1" noAdjustHandles="1" noChangeArrowheads="1" noChangeShapeType="1" noTextEdit="1"/>
              </p:cNvSpPr>
              <p:nvPr/>
            </p:nvSpPr>
            <p:spPr>
              <a:xfrm>
                <a:off x="5176292" y="3017520"/>
                <a:ext cx="3504044" cy="3139321"/>
              </a:xfrm>
              <a:prstGeom prst="rect">
                <a:avLst/>
              </a:prstGeom>
              <a:blipFill rotWithShape="1">
                <a:blip r:embed="rId3"/>
                <a:stretch>
                  <a:fillRect l="-1391" t="-971" r="-2435"/>
                </a:stretch>
              </a:blipFill>
            </p:spPr>
            <p:txBody>
              <a:bodyPr/>
              <a:lstStyle/>
              <a:p>
                <a:r>
                  <a:rPr lang="en-US">
                    <a:noFill/>
                  </a:rPr>
                  <a:t> </a:t>
                </a:r>
              </a:p>
            </p:txBody>
          </p:sp>
        </mc:Fallback>
      </mc:AlternateContent>
    </p:spTree>
    <p:extLst>
      <p:ext uri="{BB962C8B-B14F-4D97-AF65-F5344CB8AC3E}">
        <p14:creationId xmlns:p14="http://schemas.microsoft.com/office/powerpoint/2010/main" val="19976683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14</a:t>
            </a:fld>
            <a:endParaRPr lang="en-US" dirty="0"/>
          </a:p>
        </p:txBody>
      </p:sp>
      <p:sp>
        <p:nvSpPr>
          <p:cNvPr id="6" name="TextBox 5"/>
          <p:cNvSpPr txBox="1"/>
          <p:nvPr/>
        </p:nvSpPr>
        <p:spPr>
          <a:xfrm>
            <a:off x="1314676" y="1173917"/>
            <a:ext cx="6870700" cy="4339650"/>
          </a:xfrm>
          <a:prstGeom prst="rect">
            <a:avLst/>
          </a:prstGeom>
          <a:noFill/>
        </p:spPr>
        <p:txBody>
          <a:bodyPr wrap="square" rtlCol="0">
            <a:spAutoFit/>
          </a:bodyPr>
          <a:lstStyle/>
          <a:p>
            <a:r>
              <a:rPr lang="en-US" sz="2400" b="1" dirty="0" smtClean="0"/>
              <a:t>Steps in the production of vacuum systems:</a:t>
            </a:r>
          </a:p>
          <a:p>
            <a:endParaRPr lang="en-US" dirty="0" smtClean="0"/>
          </a:p>
          <a:p>
            <a:pPr marL="285750" indent="-285750">
              <a:buFont typeface="Arial" pitchFamily="34" charset="0"/>
              <a:buChar char="•"/>
            </a:pPr>
            <a:r>
              <a:rPr lang="en-US" dirty="0" smtClean="0"/>
              <a:t>Identification of requirements</a:t>
            </a:r>
          </a:p>
          <a:p>
            <a:pPr marL="285750" indent="-285750">
              <a:buFont typeface="Arial" pitchFamily="34" charset="0"/>
              <a:buChar char="•"/>
            </a:pPr>
            <a:endParaRPr lang="en-US" dirty="0" smtClean="0"/>
          </a:p>
          <a:p>
            <a:pPr marL="285750" indent="-285750">
              <a:buFont typeface="Arial" pitchFamily="34" charset="0"/>
              <a:buChar char="•"/>
            </a:pPr>
            <a:r>
              <a:rPr lang="en-US" dirty="0" smtClean="0"/>
              <a:t>Choice of materials and treatments</a:t>
            </a:r>
          </a:p>
          <a:p>
            <a:pPr marL="285750" indent="-285750">
              <a:buFont typeface="Arial" pitchFamily="34" charset="0"/>
              <a:buChar char="•"/>
            </a:pPr>
            <a:endParaRPr lang="en-US" dirty="0" smtClean="0"/>
          </a:p>
          <a:p>
            <a:pPr marL="285750" indent="-285750">
              <a:buFont typeface="Arial" pitchFamily="34" charset="0"/>
              <a:buChar char="•"/>
            </a:pPr>
            <a:r>
              <a:rPr lang="en-US" dirty="0" smtClean="0"/>
              <a:t>Design, mechanical evaluation and pressure profile calculation</a:t>
            </a:r>
          </a:p>
          <a:p>
            <a:pPr marL="285750" indent="-285750">
              <a:buFont typeface="Arial" pitchFamily="34" charset="0"/>
              <a:buChar char="•"/>
            </a:pPr>
            <a:endParaRPr lang="en-US" dirty="0" smtClean="0"/>
          </a:p>
          <a:p>
            <a:pPr marL="285750" indent="-285750">
              <a:buFont typeface="Arial" pitchFamily="34" charset="0"/>
              <a:buChar char="•"/>
            </a:pPr>
            <a:r>
              <a:rPr lang="en-US" dirty="0" smtClean="0"/>
              <a:t>Machining &amp; assembly (welding, brazing)</a:t>
            </a:r>
          </a:p>
          <a:p>
            <a:pPr marL="285750" indent="-285750">
              <a:buFont typeface="Arial" pitchFamily="34" charset="0"/>
              <a:buChar char="•"/>
            </a:pPr>
            <a:endParaRPr lang="en-US" dirty="0" smtClean="0"/>
          </a:p>
          <a:p>
            <a:pPr marL="285750" indent="-285750">
              <a:buFont typeface="Arial" pitchFamily="34" charset="0"/>
              <a:buChar char="•"/>
            </a:pPr>
            <a:r>
              <a:rPr lang="en-US" dirty="0" smtClean="0"/>
              <a:t>Surface treatments</a:t>
            </a:r>
          </a:p>
          <a:p>
            <a:pPr marL="285750" indent="-285750">
              <a:buFont typeface="Arial" pitchFamily="34" charset="0"/>
              <a:buChar char="•"/>
            </a:pPr>
            <a:endParaRPr lang="en-US" dirty="0" smtClean="0"/>
          </a:p>
          <a:p>
            <a:pPr marL="285750" indent="-285750">
              <a:buFont typeface="Arial" pitchFamily="34" charset="0"/>
              <a:buChar char="•"/>
            </a:pPr>
            <a:r>
              <a:rPr lang="en-US" dirty="0" smtClean="0"/>
              <a:t>Leak test and global assessment.</a:t>
            </a:r>
          </a:p>
          <a:p>
            <a:pPr marL="285750" indent="-285750">
              <a:buFont typeface="Arial" pitchFamily="34" charset="0"/>
              <a:buChar char="•"/>
            </a:pPr>
            <a:endParaRPr lang="en-US" dirty="0" smtClean="0"/>
          </a:p>
          <a:p>
            <a:pPr marL="285750" indent="-285750">
              <a:buFont typeface="Arial" pitchFamily="34" charset="0"/>
              <a:buChar char="•"/>
            </a:pPr>
            <a:r>
              <a:rPr lang="en-US" dirty="0" smtClean="0"/>
              <a:t>Installation and in situ final check.</a:t>
            </a:r>
            <a:endParaRPr lang="en-US" dirty="0"/>
          </a:p>
        </p:txBody>
      </p:sp>
      <p:sp>
        <p:nvSpPr>
          <p:cNvPr id="10" name="Rectangle 9"/>
          <p:cNvSpPr/>
          <p:nvPr/>
        </p:nvSpPr>
        <p:spPr>
          <a:xfrm>
            <a:off x="208009" y="146804"/>
            <a:ext cx="8764541" cy="461665"/>
          </a:xfrm>
          <a:prstGeom prst="rect">
            <a:avLst/>
          </a:prstGeom>
        </p:spPr>
        <p:txBody>
          <a:bodyPr wrap="square">
            <a:spAutoFit/>
          </a:bodyPr>
          <a:lstStyle/>
          <a:p>
            <a:pPr algn="ctr"/>
            <a:r>
              <a:rPr lang="en-US" sz="2400" b="1" dirty="0"/>
              <a:t>A quick view of vacuum technology</a:t>
            </a:r>
          </a:p>
        </p:txBody>
      </p:sp>
    </p:spTree>
    <p:extLst>
      <p:ext uri="{BB962C8B-B14F-4D97-AF65-F5344CB8AC3E}">
        <p14:creationId xmlns:p14="http://schemas.microsoft.com/office/powerpoint/2010/main" val="3194401857"/>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140</a:t>
            </a:fld>
            <a:endParaRPr lang="en-US" dirty="0"/>
          </a:p>
        </p:txBody>
      </p:sp>
      <p:sp>
        <p:nvSpPr>
          <p:cNvPr id="5" name="TextBox 4"/>
          <p:cNvSpPr txBox="1"/>
          <p:nvPr/>
        </p:nvSpPr>
        <p:spPr>
          <a:xfrm>
            <a:off x="217170" y="1474470"/>
            <a:ext cx="8549640" cy="3693319"/>
          </a:xfrm>
          <a:prstGeom prst="rect">
            <a:avLst/>
          </a:prstGeom>
          <a:noFill/>
        </p:spPr>
        <p:txBody>
          <a:bodyPr wrap="square" rtlCol="0">
            <a:spAutoFit/>
          </a:bodyPr>
          <a:lstStyle/>
          <a:p>
            <a:r>
              <a:rPr lang="en-GB" dirty="0"/>
              <a:t>In the real </a:t>
            </a:r>
            <a:r>
              <a:rPr lang="en-GB" dirty="0" err="1"/>
              <a:t>turbomolecular</a:t>
            </a:r>
            <a:r>
              <a:rPr lang="en-GB" dirty="0"/>
              <a:t> pump, the gas is compressed by </a:t>
            </a:r>
            <a:r>
              <a:rPr lang="en-GB" b="1" dirty="0"/>
              <a:t>several series of rotating </a:t>
            </a:r>
            <a:r>
              <a:rPr lang="en-GB" b="1" dirty="0" smtClean="0"/>
              <a:t>blades</a:t>
            </a:r>
            <a:r>
              <a:rPr lang="en-GB" dirty="0" smtClean="0"/>
              <a:t>.</a:t>
            </a:r>
          </a:p>
          <a:p>
            <a:endParaRPr lang="en-GB" dirty="0"/>
          </a:p>
          <a:p>
            <a:r>
              <a:rPr lang="en-GB" b="1" dirty="0" smtClean="0"/>
              <a:t>Every </a:t>
            </a:r>
            <a:r>
              <a:rPr lang="en-GB" b="1" dirty="0"/>
              <a:t>series of rotating blades is followed by a series of static blades</a:t>
            </a:r>
            <a:r>
              <a:rPr lang="en-GB" dirty="0"/>
              <a:t>. Molecules transmitted through the rotating blades’ channels hit the static blades; as a result, the angular distribution of velocity is randomized and the molecules are ready for the </a:t>
            </a:r>
            <a:r>
              <a:rPr lang="en-GB" b="1" dirty="0"/>
              <a:t>next compression stage</a:t>
            </a:r>
            <a:r>
              <a:rPr lang="en-GB" dirty="0"/>
              <a:t>. </a:t>
            </a:r>
            <a:endParaRPr lang="en-GB" dirty="0" smtClean="0"/>
          </a:p>
          <a:p>
            <a:endParaRPr lang="en-GB" dirty="0"/>
          </a:p>
          <a:p>
            <a:r>
              <a:rPr lang="en-GB" dirty="0" smtClean="0"/>
              <a:t>The </a:t>
            </a:r>
            <a:r>
              <a:rPr lang="en-GB" dirty="0"/>
              <a:t>momentum transfer is effective only if the molecules </a:t>
            </a:r>
            <a:r>
              <a:rPr lang="en-GB" b="1" dirty="0"/>
              <a:t>do not experience inter-molecular collisions </a:t>
            </a:r>
            <a:r>
              <a:rPr lang="en-GB" dirty="0"/>
              <a:t>after hitting the blades; this is equivalent to say that the mean free path has to be larger than the blade distances. As a result, this type of pumps works at full pumping speed </a:t>
            </a:r>
            <a:r>
              <a:rPr lang="en-GB" b="1" dirty="0"/>
              <a:t>only in molecular regimes </a:t>
            </a:r>
            <a:r>
              <a:rPr lang="en-GB" dirty="0"/>
              <a:t>(P &lt; 10</a:t>
            </a:r>
            <a:r>
              <a:rPr lang="en-GB" baseline="30000" dirty="0"/>
              <a:t>-3</a:t>
            </a:r>
            <a:r>
              <a:rPr lang="en-GB" dirty="0"/>
              <a:t> mbar). </a:t>
            </a:r>
            <a:r>
              <a:rPr lang="en-GB" dirty="0" smtClean="0"/>
              <a:t> </a:t>
            </a:r>
            <a:endParaRPr lang="en-GB" dirty="0"/>
          </a:p>
          <a:p>
            <a:endParaRPr lang="en-US" dirty="0"/>
          </a:p>
        </p:txBody>
      </p:sp>
      <p:grpSp>
        <p:nvGrpSpPr>
          <p:cNvPr id="6" name="Group 5"/>
          <p:cNvGrpSpPr/>
          <p:nvPr/>
        </p:nvGrpSpPr>
        <p:grpSpPr>
          <a:xfrm>
            <a:off x="1986243" y="105966"/>
            <a:ext cx="5227713" cy="786785"/>
            <a:chOff x="1986243" y="105966"/>
            <a:chExt cx="5227713" cy="786785"/>
          </a:xfrm>
        </p:grpSpPr>
        <p:sp>
          <p:nvSpPr>
            <p:cNvPr id="7" name="Rectangle 6"/>
            <p:cNvSpPr/>
            <p:nvPr/>
          </p:nvSpPr>
          <p:spPr>
            <a:xfrm>
              <a:off x="1986243" y="105966"/>
              <a:ext cx="5227713" cy="461665"/>
            </a:xfrm>
            <a:prstGeom prst="rect">
              <a:avLst/>
            </a:prstGeom>
          </p:spPr>
          <p:txBody>
            <a:bodyPr wrap="none">
              <a:spAutoFit/>
            </a:bodyPr>
            <a:lstStyle/>
            <a:p>
              <a:pPr algn="ctr"/>
              <a:r>
                <a:rPr lang="en-US" sz="2400" b="1" dirty="0" smtClean="0"/>
                <a:t>Gas pumping: momentum transfer</a:t>
              </a:r>
              <a:endParaRPr lang="en-US" sz="2400" b="1" dirty="0"/>
            </a:p>
          </p:txBody>
        </p:sp>
        <p:sp>
          <p:nvSpPr>
            <p:cNvPr id="8" name="TextBox 7"/>
            <p:cNvSpPr txBox="1"/>
            <p:nvPr/>
          </p:nvSpPr>
          <p:spPr>
            <a:xfrm>
              <a:off x="3282341" y="492641"/>
              <a:ext cx="3015762" cy="400110"/>
            </a:xfrm>
            <a:prstGeom prst="rect">
              <a:avLst/>
            </a:prstGeom>
            <a:noFill/>
          </p:spPr>
          <p:txBody>
            <a:bodyPr wrap="none" rtlCol="0">
              <a:spAutoFit/>
            </a:bodyPr>
            <a:lstStyle/>
            <a:p>
              <a:r>
                <a:rPr lang="en-US" sz="2000" b="1" dirty="0" err="1" smtClean="0"/>
                <a:t>Turbomolecular</a:t>
              </a:r>
              <a:r>
                <a:rPr lang="en-US" sz="2000" b="1" dirty="0" smtClean="0"/>
                <a:t> pumps</a:t>
              </a:r>
              <a:endParaRPr lang="en-US" sz="2000" b="1" dirty="0"/>
            </a:p>
          </p:txBody>
        </p:sp>
      </p:grpSp>
    </p:spTree>
    <p:extLst>
      <p:ext uri="{BB962C8B-B14F-4D97-AF65-F5344CB8AC3E}">
        <p14:creationId xmlns:p14="http://schemas.microsoft.com/office/powerpoint/2010/main" val="1952413322"/>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7" descr="Unbenannt"/>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338388" y="1958975"/>
            <a:ext cx="3160712" cy="384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2"/>
          <p:cNvSpPr>
            <a:spLocks noGrp="1" noChangeArrowheads="1"/>
          </p:cNvSpPr>
          <p:nvPr>
            <p:ph type="title"/>
          </p:nvPr>
        </p:nvSpPr>
        <p:spPr/>
        <p:txBody>
          <a:bodyPr/>
          <a:lstStyle/>
          <a:p>
            <a:pPr eaLnBrk="1" hangingPunct="1"/>
            <a:r>
              <a:rPr lang="de-DE" altLang="en-US" smtClean="0"/>
              <a:t>Maglev Turbopump Design</a:t>
            </a:r>
          </a:p>
        </p:txBody>
      </p:sp>
      <p:sp>
        <p:nvSpPr>
          <p:cNvPr id="5124" name="AutoShape 28"/>
          <p:cNvSpPr>
            <a:spLocks/>
          </p:cNvSpPr>
          <p:nvPr/>
        </p:nvSpPr>
        <p:spPr bwMode="auto">
          <a:xfrm>
            <a:off x="6083300" y="2112963"/>
            <a:ext cx="2376488" cy="288925"/>
          </a:xfrm>
          <a:prstGeom prst="callout2">
            <a:avLst>
              <a:gd name="adj1" fmla="val 39560"/>
              <a:gd name="adj2" fmla="val -3208"/>
              <a:gd name="adj3" fmla="val 39560"/>
              <a:gd name="adj4" fmla="val -59852"/>
              <a:gd name="adj5" fmla="val 93958"/>
              <a:gd name="adj6" fmla="val -66264"/>
            </a:avLst>
          </a:prstGeom>
          <a:noFill/>
          <a:ln w="28575">
            <a:solidFill>
              <a:srgbClr val="D40041"/>
            </a:solidFill>
            <a:miter lim="800000"/>
            <a:headEnd/>
            <a:tailEnd/>
          </a:ln>
          <a:effectLst/>
          <a:extLst>
            <a:ext uri="{909E8E84-426E-40DD-AFC4-6F175D3DCCD1}">
              <a14:hiddenFill xmlns:a14="http://schemas.microsoft.com/office/drawing/2010/main">
                <a:solidFill>
                  <a:schemeClr val="bg1">
                    <a:alpha val="67058"/>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Ins="180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lnSpc>
                <a:spcPct val="80000"/>
              </a:lnSpc>
              <a:spcBef>
                <a:spcPct val="0"/>
              </a:spcBef>
              <a:spcAft>
                <a:spcPct val="0"/>
              </a:spcAft>
            </a:pPr>
            <a:r>
              <a:rPr lang="en-US" altLang="en-US" sz="1400" smtClean="0">
                <a:solidFill>
                  <a:srgbClr val="000000"/>
                </a:solidFill>
              </a:rPr>
              <a:t>High vacuum flange</a:t>
            </a:r>
          </a:p>
        </p:txBody>
      </p:sp>
      <p:sp>
        <p:nvSpPr>
          <p:cNvPr id="5125" name="AutoShape 29"/>
          <p:cNvSpPr>
            <a:spLocks/>
          </p:cNvSpPr>
          <p:nvPr/>
        </p:nvSpPr>
        <p:spPr bwMode="auto">
          <a:xfrm>
            <a:off x="6083300" y="2967038"/>
            <a:ext cx="2376488" cy="288925"/>
          </a:xfrm>
          <a:prstGeom prst="callout2">
            <a:avLst>
              <a:gd name="adj1" fmla="val 39560"/>
              <a:gd name="adj2" fmla="val -3208"/>
              <a:gd name="adj3" fmla="val 39560"/>
              <a:gd name="adj4" fmla="val -52704"/>
              <a:gd name="adj5" fmla="val 40657"/>
              <a:gd name="adj6" fmla="val -58315"/>
            </a:avLst>
          </a:prstGeom>
          <a:noFill/>
          <a:ln w="28575">
            <a:solidFill>
              <a:srgbClr val="D40041"/>
            </a:solidFill>
            <a:miter lim="800000"/>
            <a:headEnd/>
            <a:tailEnd/>
          </a:ln>
          <a:effectLst/>
          <a:extLst>
            <a:ext uri="{909E8E84-426E-40DD-AFC4-6F175D3DCCD1}">
              <a14:hiddenFill xmlns:a14="http://schemas.microsoft.com/office/drawing/2010/main">
                <a:solidFill>
                  <a:schemeClr val="bg1">
                    <a:alpha val="67058"/>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Ins="180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lnSpc>
                <a:spcPct val="80000"/>
              </a:lnSpc>
              <a:spcBef>
                <a:spcPct val="0"/>
              </a:spcBef>
              <a:spcAft>
                <a:spcPct val="0"/>
              </a:spcAft>
            </a:pPr>
            <a:r>
              <a:rPr lang="en-US" altLang="en-US" sz="1400" smtClean="0">
                <a:solidFill>
                  <a:srgbClr val="000000"/>
                </a:solidFill>
              </a:rPr>
              <a:t>Turbo blades</a:t>
            </a:r>
          </a:p>
        </p:txBody>
      </p:sp>
      <p:sp>
        <p:nvSpPr>
          <p:cNvPr id="5126" name="AutoShape 30"/>
          <p:cNvSpPr>
            <a:spLocks/>
          </p:cNvSpPr>
          <p:nvPr/>
        </p:nvSpPr>
        <p:spPr bwMode="auto">
          <a:xfrm>
            <a:off x="6083300" y="3614738"/>
            <a:ext cx="2376488" cy="288925"/>
          </a:xfrm>
          <a:prstGeom prst="callout2">
            <a:avLst>
              <a:gd name="adj1" fmla="val 39560"/>
              <a:gd name="adj2" fmla="val -3208"/>
              <a:gd name="adj3" fmla="val 39560"/>
              <a:gd name="adj4" fmla="val -36273"/>
              <a:gd name="adj5" fmla="val 113185"/>
              <a:gd name="adj6" fmla="val -53773"/>
            </a:avLst>
          </a:prstGeom>
          <a:noFill/>
          <a:ln w="28575">
            <a:solidFill>
              <a:srgbClr val="D40041"/>
            </a:solidFill>
            <a:miter lim="800000"/>
            <a:headEnd/>
            <a:tailEnd/>
          </a:ln>
          <a:effectLst/>
          <a:extLst>
            <a:ext uri="{909E8E84-426E-40DD-AFC4-6F175D3DCCD1}">
              <a14:hiddenFill xmlns:a14="http://schemas.microsoft.com/office/drawing/2010/main">
                <a:solidFill>
                  <a:schemeClr val="bg1">
                    <a:alpha val="67058"/>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Ins="180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lnSpc>
                <a:spcPct val="80000"/>
              </a:lnSpc>
              <a:spcBef>
                <a:spcPct val="0"/>
              </a:spcBef>
              <a:spcAft>
                <a:spcPct val="0"/>
              </a:spcAft>
            </a:pPr>
            <a:r>
              <a:rPr lang="de-DE" altLang="en-US" sz="1400" smtClean="0">
                <a:solidFill>
                  <a:srgbClr val="000000"/>
                </a:solidFill>
              </a:rPr>
              <a:t>Holweck stage</a:t>
            </a:r>
            <a:endParaRPr lang="en-US" altLang="en-US" sz="1400" smtClean="0">
              <a:solidFill>
                <a:srgbClr val="000000"/>
              </a:solidFill>
            </a:endParaRPr>
          </a:p>
        </p:txBody>
      </p:sp>
      <p:sp>
        <p:nvSpPr>
          <p:cNvPr id="5127" name="AutoShape 31"/>
          <p:cNvSpPr>
            <a:spLocks/>
          </p:cNvSpPr>
          <p:nvPr/>
        </p:nvSpPr>
        <p:spPr bwMode="auto">
          <a:xfrm>
            <a:off x="6083300" y="4478338"/>
            <a:ext cx="2376488" cy="288925"/>
          </a:xfrm>
          <a:prstGeom prst="callout2">
            <a:avLst>
              <a:gd name="adj1" fmla="val 39560"/>
              <a:gd name="adj2" fmla="val -3208"/>
              <a:gd name="adj3" fmla="val 39560"/>
              <a:gd name="adj4" fmla="val -43486"/>
              <a:gd name="adj5" fmla="val -166481"/>
              <a:gd name="adj6" fmla="val -64796"/>
            </a:avLst>
          </a:prstGeom>
          <a:noFill/>
          <a:ln w="28575">
            <a:solidFill>
              <a:srgbClr val="D40041"/>
            </a:solidFill>
            <a:miter lim="800000"/>
            <a:headEnd/>
            <a:tailEnd/>
          </a:ln>
          <a:effectLst/>
          <a:extLst>
            <a:ext uri="{909E8E84-426E-40DD-AFC4-6F175D3DCCD1}">
              <a14:hiddenFill xmlns:a14="http://schemas.microsoft.com/office/drawing/2010/main">
                <a:solidFill>
                  <a:schemeClr val="bg1">
                    <a:alpha val="67058"/>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Ins="180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lnSpc>
                <a:spcPct val="80000"/>
              </a:lnSpc>
              <a:spcBef>
                <a:spcPct val="0"/>
              </a:spcBef>
              <a:spcAft>
                <a:spcPct val="0"/>
              </a:spcAft>
            </a:pPr>
            <a:r>
              <a:rPr lang="de-DE" altLang="en-US" sz="1400" smtClean="0">
                <a:solidFill>
                  <a:srgbClr val="000000"/>
                </a:solidFill>
              </a:rPr>
              <a:t>Drive- and levitation unit</a:t>
            </a:r>
            <a:endParaRPr lang="en-US" altLang="en-US" sz="1400" smtClean="0">
              <a:solidFill>
                <a:srgbClr val="000000"/>
              </a:solidFill>
            </a:endParaRPr>
          </a:p>
        </p:txBody>
      </p:sp>
      <p:sp>
        <p:nvSpPr>
          <p:cNvPr id="5128" name="AutoShape 32"/>
          <p:cNvSpPr>
            <a:spLocks/>
          </p:cNvSpPr>
          <p:nvPr/>
        </p:nvSpPr>
        <p:spPr bwMode="auto">
          <a:xfrm>
            <a:off x="539750" y="2420938"/>
            <a:ext cx="1655763" cy="288925"/>
          </a:xfrm>
          <a:prstGeom prst="callout2">
            <a:avLst>
              <a:gd name="adj1" fmla="val 39560"/>
              <a:gd name="adj2" fmla="val 104602"/>
              <a:gd name="adj3" fmla="val 39560"/>
              <a:gd name="adj4" fmla="val 117644"/>
              <a:gd name="adj5" fmla="val 389560"/>
              <a:gd name="adj6" fmla="val 144389"/>
            </a:avLst>
          </a:prstGeom>
          <a:noFill/>
          <a:ln w="28575">
            <a:solidFill>
              <a:srgbClr val="D40041"/>
            </a:solidFill>
            <a:miter lim="800000"/>
            <a:headEnd/>
            <a:tailEnd/>
          </a:ln>
          <a:effectLst/>
          <a:extLst>
            <a:ext uri="{909E8E84-426E-40DD-AFC4-6F175D3DCCD1}">
              <a14:hiddenFill xmlns:a14="http://schemas.microsoft.com/office/drawing/2010/main">
                <a:solidFill>
                  <a:schemeClr val="bg1">
                    <a:alpha val="67058"/>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Ins="180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fontAlgn="base" hangingPunct="1">
              <a:lnSpc>
                <a:spcPct val="80000"/>
              </a:lnSpc>
              <a:spcBef>
                <a:spcPct val="0"/>
              </a:spcBef>
              <a:spcAft>
                <a:spcPct val="0"/>
              </a:spcAft>
            </a:pPr>
            <a:r>
              <a:rPr lang="de-DE" altLang="en-US" sz="1400" smtClean="0">
                <a:solidFill>
                  <a:srgbClr val="000000"/>
                </a:solidFill>
              </a:rPr>
              <a:t>Maglev electronic</a:t>
            </a:r>
            <a:endParaRPr lang="en-US" altLang="en-US" sz="1400" smtClean="0">
              <a:solidFill>
                <a:srgbClr val="000000"/>
              </a:solidFill>
            </a:endParaRPr>
          </a:p>
        </p:txBody>
      </p:sp>
      <p:sp>
        <p:nvSpPr>
          <p:cNvPr id="5129" name="AutoShape 33"/>
          <p:cNvSpPr>
            <a:spLocks/>
          </p:cNvSpPr>
          <p:nvPr/>
        </p:nvSpPr>
        <p:spPr bwMode="auto">
          <a:xfrm>
            <a:off x="323850" y="5876925"/>
            <a:ext cx="2376488" cy="288925"/>
          </a:xfrm>
          <a:prstGeom prst="callout2">
            <a:avLst>
              <a:gd name="adj1" fmla="val 39560"/>
              <a:gd name="adj2" fmla="val 103208"/>
              <a:gd name="adj3" fmla="val 39560"/>
              <a:gd name="adj4" fmla="val 144421"/>
              <a:gd name="adj5" fmla="val -66481"/>
              <a:gd name="adj6" fmla="val 166199"/>
            </a:avLst>
          </a:prstGeom>
          <a:noFill/>
          <a:ln w="28575">
            <a:solidFill>
              <a:srgbClr val="D40041"/>
            </a:solidFill>
            <a:miter lim="800000"/>
            <a:headEnd/>
            <a:tailEnd/>
          </a:ln>
          <a:effectLst/>
          <a:extLst>
            <a:ext uri="{909E8E84-426E-40DD-AFC4-6F175D3DCCD1}">
              <a14:hiddenFill xmlns:a14="http://schemas.microsoft.com/office/drawing/2010/main">
                <a:solidFill>
                  <a:schemeClr val="bg1">
                    <a:alpha val="67058"/>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Ins="180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fontAlgn="base" hangingPunct="1">
              <a:lnSpc>
                <a:spcPct val="80000"/>
              </a:lnSpc>
              <a:spcBef>
                <a:spcPct val="0"/>
              </a:spcBef>
              <a:spcAft>
                <a:spcPct val="0"/>
              </a:spcAft>
            </a:pPr>
            <a:r>
              <a:rPr lang="de-DE" altLang="en-US" sz="1400" smtClean="0">
                <a:solidFill>
                  <a:srgbClr val="000000"/>
                </a:solidFill>
              </a:rPr>
              <a:t>Purge Gas</a:t>
            </a:r>
            <a:endParaRPr lang="en-US" altLang="en-US" sz="1400" smtClean="0">
              <a:solidFill>
                <a:srgbClr val="000000"/>
              </a:solidFill>
            </a:endParaRPr>
          </a:p>
        </p:txBody>
      </p:sp>
      <p:sp>
        <p:nvSpPr>
          <p:cNvPr id="5130" name="AutoShape 34"/>
          <p:cNvSpPr>
            <a:spLocks/>
          </p:cNvSpPr>
          <p:nvPr/>
        </p:nvSpPr>
        <p:spPr bwMode="auto">
          <a:xfrm>
            <a:off x="6084888" y="5084763"/>
            <a:ext cx="2376487" cy="288925"/>
          </a:xfrm>
          <a:prstGeom prst="callout2">
            <a:avLst>
              <a:gd name="adj1" fmla="val 39560"/>
              <a:gd name="adj2" fmla="val -3208"/>
              <a:gd name="adj3" fmla="val 39560"/>
              <a:gd name="adj4" fmla="val -26454"/>
              <a:gd name="adj5" fmla="val -1648"/>
              <a:gd name="adj6" fmla="val -38810"/>
            </a:avLst>
          </a:prstGeom>
          <a:noFill/>
          <a:ln w="28575">
            <a:solidFill>
              <a:srgbClr val="D40041"/>
            </a:solidFill>
            <a:miter lim="800000"/>
            <a:headEnd/>
            <a:tailEnd/>
          </a:ln>
          <a:effectLst/>
          <a:extLst>
            <a:ext uri="{909E8E84-426E-40DD-AFC4-6F175D3DCCD1}">
              <a14:hiddenFill xmlns:a14="http://schemas.microsoft.com/office/drawing/2010/main">
                <a:solidFill>
                  <a:schemeClr val="bg1">
                    <a:alpha val="67058"/>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Ins="180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lnSpc>
                <a:spcPct val="80000"/>
              </a:lnSpc>
              <a:spcBef>
                <a:spcPct val="0"/>
              </a:spcBef>
              <a:spcAft>
                <a:spcPct val="0"/>
              </a:spcAft>
            </a:pPr>
            <a:r>
              <a:rPr lang="de-DE" altLang="en-US" sz="1400" smtClean="0">
                <a:solidFill>
                  <a:srgbClr val="000000"/>
                </a:solidFill>
              </a:rPr>
              <a:t>Cooling Water</a:t>
            </a:r>
            <a:endParaRPr lang="en-US" altLang="en-US" sz="1400" smtClean="0">
              <a:solidFill>
                <a:srgbClr val="000000"/>
              </a:solidFill>
            </a:endParaRPr>
          </a:p>
        </p:txBody>
      </p:sp>
      <p:sp>
        <p:nvSpPr>
          <p:cNvPr id="5131" name="AutoShape 35"/>
          <p:cNvSpPr>
            <a:spLocks/>
          </p:cNvSpPr>
          <p:nvPr/>
        </p:nvSpPr>
        <p:spPr bwMode="auto">
          <a:xfrm>
            <a:off x="-215900" y="5219700"/>
            <a:ext cx="2376488" cy="288925"/>
          </a:xfrm>
          <a:prstGeom prst="callout2">
            <a:avLst>
              <a:gd name="adj1" fmla="val 39560"/>
              <a:gd name="adj2" fmla="val 103208"/>
              <a:gd name="adj3" fmla="val 39560"/>
              <a:gd name="adj4" fmla="val 142620"/>
              <a:gd name="adj5" fmla="val -221431"/>
              <a:gd name="adj6" fmla="val 163394"/>
            </a:avLst>
          </a:prstGeom>
          <a:noFill/>
          <a:ln w="28575">
            <a:solidFill>
              <a:srgbClr val="D40041"/>
            </a:solidFill>
            <a:miter lim="800000"/>
            <a:headEnd/>
            <a:tailEnd/>
          </a:ln>
          <a:effectLst/>
          <a:extLst>
            <a:ext uri="{909E8E84-426E-40DD-AFC4-6F175D3DCCD1}">
              <a14:hiddenFill xmlns:a14="http://schemas.microsoft.com/office/drawing/2010/main">
                <a:solidFill>
                  <a:schemeClr val="bg1">
                    <a:alpha val="67058"/>
                  </a:scheme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Ins="18000"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fontAlgn="base" hangingPunct="1">
              <a:lnSpc>
                <a:spcPct val="80000"/>
              </a:lnSpc>
              <a:spcBef>
                <a:spcPct val="0"/>
              </a:spcBef>
              <a:spcAft>
                <a:spcPct val="0"/>
              </a:spcAft>
            </a:pPr>
            <a:r>
              <a:rPr lang="de-DE" altLang="en-US" sz="1400" smtClean="0">
                <a:solidFill>
                  <a:srgbClr val="000000"/>
                </a:solidFill>
              </a:rPr>
              <a:t>Fore Vacuum Flange</a:t>
            </a:r>
            <a:endParaRPr lang="en-US" altLang="en-US" sz="1400" smtClean="0">
              <a:solidFill>
                <a:srgbClr val="000000"/>
              </a:solidFill>
            </a:endParaRPr>
          </a:p>
        </p:txBody>
      </p:sp>
      <p:sp>
        <p:nvSpPr>
          <p:cNvPr id="5132" name="Rectangle 32"/>
          <p:cNvSpPr>
            <a:spLocks noGrp="1" noChangeArrowheads="1"/>
          </p:cNvSpPr>
          <p:nvPr>
            <p:ph type="ftr" sz="quarter" idx="10"/>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de-DE" altLang="en-US" smtClean="0">
                <a:solidFill>
                  <a:srgbClr val="D40041"/>
                </a:solidFill>
              </a:rPr>
              <a:t>© Pfeiffer Vacuum 2013  •  Market Segment R&amp;D •  Florian Henß •  2013-05-15</a:t>
            </a:r>
            <a:endParaRPr lang="sv-SE" altLang="en-US" smtClean="0">
              <a:solidFill>
                <a:srgbClr val="D40041"/>
              </a:solidFill>
            </a:endParaRPr>
          </a:p>
        </p:txBody>
      </p:sp>
      <p:sp>
        <p:nvSpPr>
          <p:cNvPr id="2" name="TextBox 1"/>
          <p:cNvSpPr txBox="1"/>
          <p:nvPr/>
        </p:nvSpPr>
        <p:spPr>
          <a:xfrm>
            <a:off x="6332220" y="6044247"/>
            <a:ext cx="2723823" cy="369332"/>
          </a:xfrm>
          <a:prstGeom prst="rect">
            <a:avLst/>
          </a:prstGeom>
          <a:noFill/>
        </p:spPr>
        <p:txBody>
          <a:bodyPr wrap="none" rtlCol="0">
            <a:spAutoFit/>
          </a:bodyPr>
          <a:lstStyle/>
          <a:p>
            <a:r>
              <a:rPr lang="en-US" i="1" dirty="0" smtClean="0"/>
              <a:t>Courtesy of Florian Hess</a:t>
            </a:r>
            <a:endParaRPr lang="en-US" i="1" dirty="0"/>
          </a:p>
        </p:txBody>
      </p:sp>
    </p:spTree>
    <p:extLst>
      <p:ext uri="{BB962C8B-B14F-4D97-AF65-F5344CB8AC3E}">
        <p14:creationId xmlns:p14="http://schemas.microsoft.com/office/powerpoint/2010/main" val="3863295492"/>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6"/>
          <p:cNvSpPr>
            <a:spLocks noGrp="1" noChangeArrowheads="1"/>
          </p:cNvSpPr>
          <p:nvPr>
            <p:ph type="title"/>
          </p:nvPr>
        </p:nvSpPr>
        <p:spPr/>
        <p:txBody>
          <a:bodyPr/>
          <a:lstStyle/>
          <a:p>
            <a:pPr eaLnBrk="1" hangingPunct="1"/>
            <a:r>
              <a:rPr lang="de-DE" altLang="en-US" smtClean="0"/>
              <a:t>Different Flow Areas</a:t>
            </a:r>
          </a:p>
        </p:txBody>
      </p:sp>
      <p:sp>
        <p:nvSpPr>
          <p:cNvPr id="8195" name="Line 8"/>
          <p:cNvSpPr>
            <a:spLocks noChangeShapeType="1"/>
          </p:cNvSpPr>
          <p:nvPr/>
        </p:nvSpPr>
        <p:spPr bwMode="auto">
          <a:xfrm>
            <a:off x="3995738" y="1701800"/>
            <a:ext cx="0" cy="424815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8196" name="Line 9"/>
          <p:cNvSpPr>
            <a:spLocks noChangeShapeType="1"/>
          </p:cNvSpPr>
          <p:nvPr/>
        </p:nvSpPr>
        <p:spPr bwMode="auto">
          <a:xfrm>
            <a:off x="5940425" y="1701800"/>
            <a:ext cx="0" cy="424815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8197" name="Text Box 10"/>
          <p:cNvSpPr txBox="1">
            <a:spLocks noChangeArrowheads="1"/>
          </p:cNvSpPr>
          <p:nvPr/>
        </p:nvSpPr>
        <p:spPr bwMode="auto">
          <a:xfrm>
            <a:off x="1258888" y="1492250"/>
            <a:ext cx="2665412"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de-DE" altLang="en-US" smtClean="0">
                <a:solidFill>
                  <a:srgbClr val="000000"/>
                </a:solidFill>
              </a:rPr>
              <a:t>Molecular flow</a:t>
            </a:r>
          </a:p>
          <a:p>
            <a:pPr algn="ctr" eaLnBrk="1" fontAlgn="base" hangingPunct="1">
              <a:spcBef>
                <a:spcPct val="0"/>
              </a:spcBef>
              <a:spcAft>
                <a:spcPct val="0"/>
              </a:spcAft>
            </a:pPr>
            <a:r>
              <a:rPr lang="de-DE" altLang="en-US" smtClean="0">
                <a:solidFill>
                  <a:srgbClr val="000000"/>
                </a:solidFill>
              </a:rPr>
              <a:t>Kn &gt; 10</a:t>
            </a:r>
          </a:p>
        </p:txBody>
      </p:sp>
      <p:sp>
        <p:nvSpPr>
          <p:cNvPr id="8198" name="Text Box 11"/>
          <p:cNvSpPr txBox="1">
            <a:spLocks noChangeArrowheads="1"/>
          </p:cNvSpPr>
          <p:nvPr/>
        </p:nvSpPr>
        <p:spPr bwMode="auto">
          <a:xfrm>
            <a:off x="4067175" y="1484313"/>
            <a:ext cx="18732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de-DE" altLang="en-US" smtClean="0">
                <a:solidFill>
                  <a:srgbClr val="000000"/>
                </a:solidFill>
              </a:rPr>
              <a:t>Knudsen flow</a:t>
            </a:r>
          </a:p>
          <a:p>
            <a:pPr algn="ctr" eaLnBrk="1" fontAlgn="base" hangingPunct="1">
              <a:spcBef>
                <a:spcPct val="0"/>
              </a:spcBef>
              <a:spcAft>
                <a:spcPct val="0"/>
              </a:spcAft>
            </a:pPr>
            <a:r>
              <a:rPr lang="de-DE" altLang="en-US" smtClean="0">
                <a:solidFill>
                  <a:srgbClr val="000000"/>
                </a:solidFill>
              </a:rPr>
              <a:t>Kn = 0,1…10</a:t>
            </a:r>
          </a:p>
        </p:txBody>
      </p:sp>
      <p:sp>
        <p:nvSpPr>
          <p:cNvPr id="8199" name="Text Box 12"/>
          <p:cNvSpPr txBox="1">
            <a:spLocks noChangeArrowheads="1"/>
          </p:cNvSpPr>
          <p:nvPr/>
        </p:nvSpPr>
        <p:spPr bwMode="auto">
          <a:xfrm>
            <a:off x="6011863" y="1484313"/>
            <a:ext cx="172878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de-DE" altLang="en-US" smtClean="0">
                <a:solidFill>
                  <a:srgbClr val="000000"/>
                </a:solidFill>
              </a:rPr>
              <a:t>Viscous flow</a:t>
            </a:r>
          </a:p>
          <a:p>
            <a:pPr algn="ctr" eaLnBrk="1" fontAlgn="base" hangingPunct="1">
              <a:spcBef>
                <a:spcPct val="0"/>
              </a:spcBef>
              <a:spcAft>
                <a:spcPct val="0"/>
              </a:spcAft>
            </a:pPr>
            <a:r>
              <a:rPr lang="de-DE" altLang="en-US" smtClean="0">
                <a:solidFill>
                  <a:srgbClr val="000000"/>
                </a:solidFill>
              </a:rPr>
              <a:t>Kn &lt; 0,1</a:t>
            </a:r>
          </a:p>
        </p:txBody>
      </p:sp>
      <p:pic>
        <p:nvPicPr>
          <p:cNvPr id="8200" name="Picture 19"/>
          <p:cNvPicPr>
            <a:picLocks noGrp="1" noChangeAspect="1" noChangeArrowheads="1"/>
          </p:cNvPicPr>
          <p:nvPr>
            <p:ph idx="1"/>
          </p:nvPr>
        </p:nvPicPr>
        <p:blipFill>
          <a:blip r:embed="rId3" cstate="email">
            <a:extLst>
              <a:ext uri="{28A0092B-C50C-407E-A947-70E740481C1C}">
                <a14:useLocalDpi xmlns:a14="http://schemas.microsoft.com/office/drawing/2010/main" val="0"/>
              </a:ext>
            </a:extLst>
          </a:blip>
          <a:srcRect/>
          <a:stretch>
            <a:fillRect/>
          </a:stretch>
        </p:blipFill>
        <p:spPr>
          <a:xfrm>
            <a:off x="684213" y="1844675"/>
            <a:ext cx="7108825" cy="4433888"/>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201" name="Rectangle 32"/>
          <p:cNvSpPr>
            <a:spLocks noGrp="1" noChangeArrowheads="1"/>
          </p:cNvSpPr>
          <p:nvPr>
            <p:ph type="ftr" sz="quarter" idx="10"/>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de-DE" altLang="en-US" smtClean="0">
                <a:solidFill>
                  <a:srgbClr val="D40041"/>
                </a:solidFill>
              </a:rPr>
              <a:t>© Pfeiffer Vacuum 2013  •  Market Segment R&amp;D •  Florian Henß •  2013-05-15</a:t>
            </a:r>
            <a:endParaRPr lang="sv-SE" altLang="en-US" smtClean="0">
              <a:solidFill>
                <a:srgbClr val="D40041"/>
              </a:solidFill>
            </a:endParaRPr>
          </a:p>
        </p:txBody>
      </p:sp>
      <p:sp>
        <p:nvSpPr>
          <p:cNvPr id="10" name="TextBox 9"/>
          <p:cNvSpPr txBox="1"/>
          <p:nvPr/>
        </p:nvSpPr>
        <p:spPr>
          <a:xfrm>
            <a:off x="6332220" y="6032817"/>
            <a:ext cx="2723823" cy="369332"/>
          </a:xfrm>
          <a:prstGeom prst="rect">
            <a:avLst/>
          </a:prstGeom>
          <a:noFill/>
        </p:spPr>
        <p:txBody>
          <a:bodyPr wrap="none" rtlCol="0">
            <a:spAutoFit/>
          </a:bodyPr>
          <a:lstStyle/>
          <a:p>
            <a:r>
              <a:rPr lang="en-US" i="1" dirty="0" smtClean="0"/>
              <a:t>Courtesy of Florian Hess</a:t>
            </a:r>
            <a:endParaRPr lang="en-US" i="1" dirty="0"/>
          </a:p>
        </p:txBody>
      </p:sp>
    </p:spTree>
    <p:extLst>
      <p:ext uri="{BB962C8B-B14F-4D97-AF65-F5344CB8AC3E}">
        <p14:creationId xmlns:p14="http://schemas.microsoft.com/office/powerpoint/2010/main" val="1329806528"/>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p:txBody>
          <a:bodyPr/>
          <a:lstStyle/>
          <a:p>
            <a:r>
              <a:rPr lang="en-US" altLang="en-US" smtClean="0"/>
              <a:t>Theory of Turbo Pumping Effect</a:t>
            </a:r>
          </a:p>
        </p:txBody>
      </p:sp>
      <p:sp>
        <p:nvSpPr>
          <p:cNvPr id="10243" name="Line 10"/>
          <p:cNvSpPr>
            <a:spLocks noChangeShapeType="1"/>
          </p:cNvSpPr>
          <p:nvPr/>
        </p:nvSpPr>
        <p:spPr bwMode="auto">
          <a:xfrm flipV="1">
            <a:off x="1908175" y="2420938"/>
            <a:ext cx="1223963" cy="1220787"/>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0244" name="Line 10"/>
          <p:cNvSpPr>
            <a:spLocks noChangeShapeType="1"/>
          </p:cNvSpPr>
          <p:nvPr/>
        </p:nvSpPr>
        <p:spPr bwMode="auto">
          <a:xfrm flipV="1">
            <a:off x="3276600" y="2420938"/>
            <a:ext cx="1223963" cy="1220787"/>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0245" name="Line 10"/>
          <p:cNvSpPr>
            <a:spLocks noChangeShapeType="1"/>
          </p:cNvSpPr>
          <p:nvPr/>
        </p:nvSpPr>
        <p:spPr bwMode="auto">
          <a:xfrm flipV="1">
            <a:off x="4572000" y="2420938"/>
            <a:ext cx="1223963" cy="1220787"/>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0246" name="Line 10"/>
          <p:cNvSpPr>
            <a:spLocks noChangeShapeType="1"/>
          </p:cNvSpPr>
          <p:nvPr/>
        </p:nvSpPr>
        <p:spPr bwMode="auto">
          <a:xfrm flipV="1">
            <a:off x="5940425" y="2420938"/>
            <a:ext cx="1223963" cy="1220787"/>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cxnSp>
        <p:nvCxnSpPr>
          <p:cNvPr id="25" name="Gerade Verbindung 24"/>
          <p:cNvCxnSpPr/>
          <p:nvPr/>
        </p:nvCxnSpPr>
        <p:spPr>
          <a:xfrm>
            <a:off x="1258888" y="3644900"/>
            <a:ext cx="6408737"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1" name="Gerade Verbindung 30"/>
          <p:cNvCxnSpPr/>
          <p:nvPr/>
        </p:nvCxnSpPr>
        <p:spPr>
          <a:xfrm>
            <a:off x="1258888" y="2349500"/>
            <a:ext cx="6408737"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32" name="Bogen 31"/>
          <p:cNvSpPr/>
          <p:nvPr/>
        </p:nvSpPr>
        <p:spPr>
          <a:xfrm>
            <a:off x="2627313" y="2924175"/>
            <a:ext cx="1439862" cy="1441450"/>
          </a:xfrm>
          <a:prstGeom prst="arc">
            <a:avLst>
              <a:gd name="adj1" fmla="val 18794130"/>
              <a:gd name="adj2" fmla="val 0"/>
            </a:avLst>
          </a:prstGeom>
          <a:ln w="25400">
            <a:solidFill>
              <a:srgbClr val="D40041"/>
            </a:solidFill>
            <a:headEnd type="triangle"/>
            <a:tailEnd type="triangle"/>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a:solidFill>
                <a:srgbClr val="000000"/>
              </a:solidFill>
            </a:endParaRPr>
          </a:p>
        </p:txBody>
      </p:sp>
      <p:graphicFrame>
        <p:nvGraphicFramePr>
          <p:cNvPr id="10250" name="Objekt 44"/>
          <p:cNvGraphicFramePr>
            <a:graphicFrameLocks noChangeAspect="1"/>
          </p:cNvGraphicFramePr>
          <p:nvPr>
            <p:extLst>
              <p:ext uri="{D42A27DB-BD31-4B8C-83A1-F6EECF244321}">
                <p14:modId xmlns:p14="http://schemas.microsoft.com/office/powerpoint/2010/main" val="2265280113"/>
              </p:ext>
            </p:extLst>
          </p:nvPr>
        </p:nvGraphicFramePr>
        <p:xfrm>
          <a:off x="5675313" y="4603750"/>
          <a:ext cx="1239837" cy="577850"/>
        </p:xfrm>
        <a:graphic>
          <a:graphicData uri="http://schemas.openxmlformats.org/presentationml/2006/ole">
            <mc:AlternateContent xmlns:mc="http://schemas.openxmlformats.org/markup-compatibility/2006">
              <mc:Choice xmlns:v="urn:schemas-microsoft-com:vml" Requires="v">
                <p:oleObj spid="_x0000_s137226" name="Equation" r:id="rId4" imgW="952200" imgH="444240" progId="Equation.3">
                  <p:embed/>
                </p:oleObj>
              </mc:Choice>
              <mc:Fallback>
                <p:oleObj name="Equation" r:id="rId4" imgW="952200" imgH="444240" progId="Equation.3">
                  <p:embed/>
                  <p:pic>
                    <p:nvPicPr>
                      <p:cNvPr id="0" name=""/>
                      <p:cNvPicPr>
                        <a:picLocks noChangeAspect="1" noChangeArrowheads="1"/>
                      </p:cNvPicPr>
                      <p:nvPr/>
                    </p:nvPicPr>
                    <p:blipFill>
                      <a:blip r:embed="rId5"/>
                      <a:srcRect/>
                      <a:stretch>
                        <a:fillRect/>
                      </a:stretch>
                    </p:blipFill>
                    <p:spPr bwMode="auto">
                      <a:xfrm>
                        <a:off x="5675313" y="4603750"/>
                        <a:ext cx="1239837"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51" name="Line 10"/>
          <p:cNvSpPr>
            <a:spLocks noChangeShapeType="1"/>
          </p:cNvSpPr>
          <p:nvPr/>
        </p:nvSpPr>
        <p:spPr bwMode="auto">
          <a:xfrm>
            <a:off x="5465763" y="2781300"/>
            <a:ext cx="623887" cy="647700"/>
          </a:xfrm>
          <a:prstGeom prst="line">
            <a:avLst/>
          </a:prstGeom>
          <a:noFill/>
          <a:ln w="25400">
            <a:solidFill>
              <a:srgbClr val="D4004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0252" name="Line 10"/>
          <p:cNvSpPr>
            <a:spLocks noChangeShapeType="1"/>
          </p:cNvSpPr>
          <p:nvPr/>
        </p:nvSpPr>
        <p:spPr bwMode="auto">
          <a:xfrm>
            <a:off x="4595813" y="3787775"/>
            <a:ext cx="1344612" cy="1588"/>
          </a:xfrm>
          <a:prstGeom prst="line">
            <a:avLst/>
          </a:prstGeom>
          <a:noFill/>
          <a:ln w="25400">
            <a:solidFill>
              <a:srgbClr val="D4004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cxnSp>
        <p:nvCxnSpPr>
          <p:cNvPr id="52" name="Gerade Verbindung 51"/>
          <p:cNvCxnSpPr/>
          <p:nvPr/>
        </p:nvCxnSpPr>
        <p:spPr>
          <a:xfrm>
            <a:off x="4595813" y="3695700"/>
            <a:ext cx="0" cy="146050"/>
          </a:xfrm>
          <a:prstGeom prst="line">
            <a:avLst/>
          </a:prstGeom>
          <a:ln w="12700">
            <a:solidFill>
              <a:srgbClr val="D40041"/>
            </a:solidFill>
          </a:ln>
        </p:spPr>
        <p:style>
          <a:lnRef idx="1">
            <a:schemeClr val="accent1"/>
          </a:lnRef>
          <a:fillRef idx="0">
            <a:schemeClr val="accent1"/>
          </a:fillRef>
          <a:effectRef idx="0">
            <a:schemeClr val="accent1"/>
          </a:effectRef>
          <a:fontRef idx="minor">
            <a:schemeClr val="tx1"/>
          </a:fontRef>
        </p:style>
      </p:cxnSp>
      <p:sp>
        <p:nvSpPr>
          <p:cNvPr id="10254" name="Textfeld 53"/>
          <p:cNvSpPr txBox="1">
            <a:spLocks noChangeArrowheads="1"/>
          </p:cNvSpPr>
          <p:nvPr/>
        </p:nvSpPr>
        <p:spPr bwMode="auto">
          <a:xfrm>
            <a:off x="3635375" y="3255963"/>
            <a:ext cx="431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l-GR" altLang="en-US" smtClean="0">
                <a:solidFill>
                  <a:srgbClr val="C00000"/>
                </a:solidFill>
              </a:rPr>
              <a:t>α</a:t>
            </a:r>
            <a:endParaRPr lang="en-US" altLang="en-US" smtClean="0">
              <a:solidFill>
                <a:srgbClr val="C00000"/>
              </a:solidFill>
            </a:endParaRPr>
          </a:p>
        </p:txBody>
      </p:sp>
      <p:sp>
        <p:nvSpPr>
          <p:cNvPr id="10255" name="Oval 37"/>
          <p:cNvSpPr>
            <a:spLocks noChangeArrowheads="1"/>
          </p:cNvSpPr>
          <p:nvPr/>
        </p:nvSpPr>
        <p:spPr bwMode="auto">
          <a:xfrm>
            <a:off x="554038" y="1989138"/>
            <a:ext cx="342900" cy="360362"/>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de-DE" altLang="en-US" smtClean="0">
                <a:solidFill>
                  <a:srgbClr val="000000"/>
                </a:solidFill>
              </a:rPr>
              <a:t>1</a:t>
            </a:r>
          </a:p>
        </p:txBody>
      </p:sp>
      <p:sp>
        <p:nvSpPr>
          <p:cNvPr id="10256" name="Oval 38"/>
          <p:cNvSpPr>
            <a:spLocks noChangeArrowheads="1"/>
          </p:cNvSpPr>
          <p:nvPr/>
        </p:nvSpPr>
        <p:spPr bwMode="auto">
          <a:xfrm>
            <a:off x="566738" y="3822700"/>
            <a:ext cx="344487" cy="33813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de-DE" altLang="en-US" smtClean="0">
                <a:solidFill>
                  <a:srgbClr val="000000"/>
                </a:solidFill>
              </a:rPr>
              <a:t>2</a:t>
            </a:r>
          </a:p>
        </p:txBody>
      </p:sp>
      <p:cxnSp>
        <p:nvCxnSpPr>
          <p:cNvPr id="57" name="Gerade Verbindung 56"/>
          <p:cNvCxnSpPr/>
          <p:nvPr/>
        </p:nvCxnSpPr>
        <p:spPr>
          <a:xfrm>
            <a:off x="5940425" y="3714750"/>
            <a:ext cx="0" cy="146050"/>
          </a:xfrm>
          <a:prstGeom prst="line">
            <a:avLst/>
          </a:prstGeom>
          <a:ln w="12700">
            <a:solidFill>
              <a:srgbClr val="D40041"/>
            </a:solidFill>
          </a:ln>
        </p:spPr>
        <p:style>
          <a:lnRef idx="1">
            <a:schemeClr val="accent1"/>
          </a:lnRef>
          <a:fillRef idx="0">
            <a:schemeClr val="accent1"/>
          </a:fillRef>
          <a:effectRef idx="0">
            <a:schemeClr val="accent1"/>
          </a:effectRef>
          <a:fontRef idx="minor">
            <a:schemeClr val="tx1"/>
          </a:fontRef>
        </p:style>
      </p:cxnSp>
      <p:graphicFrame>
        <p:nvGraphicFramePr>
          <p:cNvPr id="10258" name="Objekt 57"/>
          <p:cNvGraphicFramePr>
            <a:graphicFrameLocks noChangeAspect="1"/>
          </p:cNvGraphicFramePr>
          <p:nvPr>
            <p:extLst>
              <p:ext uri="{D42A27DB-BD31-4B8C-83A1-F6EECF244321}">
                <p14:modId xmlns:p14="http://schemas.microsoft.com/office/powerpoint/2010/main" val="2064262367"/>
              </p:ext>
            </p:extLst>
          </p:nvPr>
        </p:nvGraphicFramePr>
        <p:xfrm>
          <a:off x="1370013" y="4897438"/>
          <a:ext cx="2951162" cy="906462"/>
        </p:xfrm>
        <a:graphic>
          <a:graphicData uri="http://schemas.openxmlformats.org/presentationml/2006/ole">
            <mc:AlternateContent xmlns:mc="http://schemas.openxmlformats.org/markup-compatibility/2006">
              <mc:Choice xmlns:v="urn:schemas-microsoft-com:vml" Requires="v">
                <p:oleObj spid="_x0000_s137227" name="Equation" r:id="rId6" imgW="1650960" imgH="507960" progId="Equation.3">
                  <p:embed/>
                </p:oleObj>
              </mc:Choice>
              <mc:Fallback>
                <p:oleObj name="Equation" r:id="rId6" imgW="1650960" imgH="507960" progId="Equation.3">
                  <p:embed/>
                  <p:pic>
                    <p:nvPicPr>
                      <p:cNvPr id="0" name=""/>
                      <p:cNvPicPr>
                        <a:picLocks noChangeAspect="1" noChangeArrowheads="1"/>
                      </p:cNvPicPr>
                      <p:nvPr/>
                    </p:nvPicPr>
                    <p:blipFill>
                      <a:blip r:embed="rId7"/>
                      <a:srcRect/>
                      <a:stretch>
                        <a:fillRect/>
                      </a:stretch>
                    </p:blipFill>
                    <p:spPr bwMode="auto">
                      <a:xfrm>
                        <a:off x="1370013" y="4897438"/>
                        <a:ext cx="2951162" cy="90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61" name="Gerade Verbindung 60"/>
          <p:cNvCxnSpPr/>
          <p:nvPr/>
        </p:nvCxnSpPr>
        <p:spPr bwMode="auto">
          <a:xfrm>
            <a:off x="4398963" y="3463925"/>
            <a:ext cx="144462" cy="146050"/>
          </a:xfrm>
          <a:prstGeom prst="line">
            <a:avLst/>
          </a:prstGeom>
          <a:ln w="12700">
            <a:solidFill>
              <a:srgbClr val="D40041"/>
            </a:solidFill>
          </a:ln>
        </p:spPr>
        <p:style>
          <a:lnRef idx="1">
            <a:schemeClr val="accent1"/>
          </a:lnRef>
          <a:fillRef idx="0">
            <a:schemeClr val="accent1"/>
          </a:fillRef>
          <a:effectRef idx="0">
            <a:schemeClr val="accent1"/>
          </a:effectRef>
          <a:fontRef idx="minor">
            <a:schemeClr val="tx1"/>
          </a:fontRef>
        </p:style>
      </p:cxnSp>
      <p:sp>
        <p:nvSpPr>
          <p:cNvPr id="10260" name="Line 10"/>
          <p:cNvSpPr>
            <a:spLocks noChangeShapeType="1"/>
          </p:cNvSpPr>
          <p:nvPr/>
        </p:nvSpPr>
        <p:spPr bwMode="auto">
          <a:xfrm flipV="1">
            <a:off x="4398963" y="2241550"/>
            <a:ext cx="1211262" cy="1246188"/>
          </a:xfrm>
          <a:prstGeom prst="line">
            <a:avLst/>
          </a:prstGeom>
          <a:noFill/>
          <a:ln w="25400">
            <a:solidFill>
              <a:srgbClr val="D4004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cxnSp>
        <p:nvCxnSpPr>
          <p:cNvPr id="63" name="Gerade Verbindung 62"/>
          <p:cNvCxnSpPr/>
          <p:nvPr/>
        </p:nvCxnSpPr>
        <p:spPr bwMode="auto">
          <a:xfrm>
            <a:off x="5651500" y="2274888"/>
            <a:ext cx="144463" cy="146050"/>
          </a:xfrm>
          <a:prstGeom prst="line">
            <a:avLst/>
          </a:prstGeom>
          <a:ln w="12700">
            <a:solidFill>
              <a:srgbClr val="D40041"/>
            </a:solidFill>
          </a:ln>
        </p:spPr>
        <p:style>
          <a:lnRef idx="1">
            <a:schemeClr val="accent1"/>
          </a:lnRef>
          <a:fillRef idx="0">
            <a:schemeClr val="accent1"/>
          </a:fillRef>
          <a:effectRef idx="0">
            <a:schemeClr val="accent1"/>
          </a:effectRef>
          <a:fontRef idx="minor">
            <a:schemeClr val="tx1"/>
          </a:fontRef>
        </p:style>
      </p:cxnSp>
      <p:sp>
        <p:nvSpPr>
          <p:cNvPr id="10262" name="Textfeld 63"/>
          <p:cNvSpPr txBox="1">
            <a:spLocks noChangeArrowheads="1"/>
          </p:cNvSpPr>
          <p:nvPr/>
        </p:nvSpPr>
        <p:spPr bwMode="auto">
          <a:xfrm>
            <a:off x="5146675" y="3806825"/>
            <a:ext cx="323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de-DE" altLang="en-US" smtClean="0">
                <a:solidFill>
                  <a:srgbClr val="C00000"/>
                </a:solidFill>
              </a:rPr>
              <a:t>t</a:t>
            </a:r>
            <a:endParaRPr lang="en-US" altLang="en-US" smtClean="0">
              <a:solidFill>
                <a:srgbClr val="C00000"/>
              </a:solidFill>
            </a:endParaRPr>
          </a:p>
        </p:txBody>
      </p:sp>
      <p:sp>
        <p:nvSpPr>
          <p:cNvPr id="10263" name="Textfeld 64"/>
          <p:cNvSpPr txBox="1">
            <a:spLocks noChangeArrowheads="1"/>
          </p:cNvSpPr>
          <p:nvPr/>
        </p:nvSpPr>
        <p:spPr bwMode="auto">
          <a:xfrm rot="2722782">
            <a:off x="5709444" y="2783681"/>
            <a:ext cx="323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de-DE" altLang="en-US" smtClean="0">
                <a:solidFill>
                  <a:srgbClr val="C00000"/>
                </a:solidFill>
              </a:rPr>
              <a:t>h</a:t>
            </a:r>
            <a:endParaRPr lang="en-US" altLang="en-US" smtClean="0">
              <a:solidFill>
                <a:srgbClr val="C00000"/>
              </a:solidFill>
            </a:endParaRPr>
          </a:p>
        </p:txBody>
      </p:sp>
      <p:sp>
        <p:nvSpPr>
          <p:cNvPr id="10264" name="Textfeld 66"/>
          <p:cNvSpPr txBox="1">
            <a:spLocks noChangeArrowheads="1"/>
          </p:cNvSpPr>
          <p:nvPr/>
        </p:nvSpPr>
        <p:spPr bwMode="auto">
          <a:xfrm rot="-2794276">
            <a:off x="4655344" y="2599531"/>
            <a:ext cx="323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de-DE" altLang="en-US" smtClean="0">
                <a:solidFill>
                  <a:srgbClr val="C00000"/>
                </a:solidFill>
              </a:rPr>
              <a:t>b</a:t>
            </a:r>
            <a:endParaRPr lang="en-US" altLang="en-US" smtClean="0">
              <a:solidFill>
                <a:srgbClr val="C00000"/>
              </a:solidFill>
            </a:endParaRPr>
          </a:p>
        </p:txBody>
      </p:sp>
      <p:sp>
        <p:nvSpPr>
          <p:cNvPr id="10265" name="Text Box 61"/>
          <p:cNvSpPr txBox="1">
            <a:spLocks noChangeArrowheads="1"/>
          </p:cNvSpPr>
          <p:nvPr/>
        </p:nvSpPr>
        <p:spPr bwMode="auto">
          <a:xfrm>
            <a:off x="1258888" y="4205288"/>
            <a:ext cx="2952750"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de-DE" altLang="en-US" sz="2400" smtClean="0">
                <a:solidFill>
                  <a:srgbClr val="000000"/>
                </a:solidFill>
              </a:rPr>
              <a:t>Compression ratio</a:t>
            </a:r>
            <a:endParaRPr lang="de-DE" altLang="en-US" sz="2400" baseline="-25000" smtClean="0">
              <a:solidFill>
                <a:srgbClr val="000000"/>
              </a:solidFill>
            </a:endParaRPr>
          </a:p>
        </p:txBody>
      </p:sp>
      <p:sp>
        <p:nvSpPr>
          <p:cNvPr id="10266" name="Line 10"/>
          <p:cNvSpPr>
            <a:spLocks noChangeShapeType="1"/>
          </p:cNvSpPr>
          <p:nvPr/>
        </p:nvSpPr>
        <p:spPr bwMode="auto">
          <a:xfrm>
            <a:off x="2411413" y="2132013"/>
            <a:ext cx="1344612" cy="1587"/>
          </a:xfrm>
          <a:prstGeom prst="line">
            <a:avLst/>
          </a:prstGeom>
          <a:noFill/>
          <a:ln w="25400">
            <a:solidFill>
              <a:srgbClr val="D4004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0267" name="Textfeld 63"/>
          <p:cNvSpPr txBox="1">
            <a:spLocks noChangeArrowheads="1"/>
          </p:cNvSpPr>
          <p:nvPr/>
        </p:nvSpPr>
        <p:spPr bwMode="auto">
          <a:xfrm>
            <a:off x="2898775" y="1762125"/>
            <a:ext cx="323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de-DE" altLang="en-US" dirty="0" smtClean="0">
                <a:solidFill>
                  <a:srgbClr val="C00000"/>
                </a:solidFill>
              </a:rPr>
              <a:t>u</a:t>
            </a:r>
            <a:endParaRPr lang="en-US" altLang="en-US" dirty="0" smtClean="0">
              <a:solidFill>
                <a:srgbClr val="C00000"/>
              </a:solidFill>
            </a:endParaRPr>
          </a:p>
        </p:txBody>
      </p:sp>
      <p:sp>
        <p:nvSpPr>
          <p:cNvPr id="10268" name="Textfeld 63"/>
          <p:cNvSpPr txBox="1">
            <a:spLocks noChangeArrowheads="1"/>
          </p:cNvSpPr>
          <p:nvPr/>
        </p:nvSpPr>
        <p:spPr bwMode="auto">
          <a:xfrm>
            <a:off x="5651500" y="5322888"/>
            <a:ext cx="20891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de-DE" altLang="en-US" sz="1600" smtClean="0">
                <a:solidFill>
                  <a:srgbClr val="000000"/>
                </a:solidFill>
              </a:rPr>
              <a:t>g = geometric factor </a:t>
            </a:r>
            <a:endParaRPr lang="en-US" altLang="en-US" sz="1600" smtClean="0">
              <a:solidFill>
                <a:srgbClr val="000000"/>
              </a:solidFill>
            </a:endParaRPr>
          </a:p>
        </p:txBody>
      </p:sp>
      <p:sp>
        <p:nvSpPr>
          <p:cNvPr id="10269" name="Rectangle 32"/>
          <p:cNvSpPr>
            <a:spLocks noGrp="1" noChangeArrowheads="1"/>
          </p:cNvSpPr>
          <p:nvPr>
            <p:ph type="ftr" sz="quarter" idx="10"/>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de-DE" altLang="en-US" smtClean="0">
                <a:solidFill>
                  <a:srgbClr val="D40041"/>
                </a:solidFill>
              </a:rPr>
              <a:t>© Pfeiffer Vacuum 2013  •  Market Segment R&amp;D •  Florian Henß •  2013-05-15</a:t>
            </a:r>
            <a:endParaRPr lang="sv-SE" altLang="en-US" smtClean="0">
              <a:solidFill>
                <a:srgbClr val="D40041"/>
              </a:solidFill>
            </a:endParaRPr>
          </a:p>
        </p:txBody>
      </p:sp>
      <p:sp>
        <p:nvSpPr>
          <p:cNvPr id="10270" name="Rectangle 96"/>
          <p:cNvSpPr>
            <a:spLocks noChangeArrowheads="1"/>
          </p:cNvSpPr>
          <p:nvPr/>
        </p:nvSpPr>
        <p:spPr bwMode="auto">
          <a:xfrm>
            <a:off x="2484438" y="6146800"/>
            <a:ext cx="6659562" cy="24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de-DE" altLang="en-US" sz="1000" smtClean="0">
                <a:solidFill>
                  <a:srgbClr val="000000"/>
                </a:solidFill>
              </a:rPr>
              <a:t>Source: Karl Jousten, Wutz Handbuch Vakuumtechnik, edition 9, Vieweg, p. 329 </a:t>
            </a:r>
          </a:p>
        </p:txBody>
      </p:sp>
      <p:sp>
        <p:nvSpPr>
          <p:cNvPr id="33" name="TextBox 32"/>
          <p:cNvSpPr txBox="1"/>
          <p:nvPr/>
        </p:nvSpPr>
        <p:spPr>
          <a:xfrm>
            <a:off x="6332219" y="706437"/>
            <a:ext cx="2723823" cy="369332"/>
          </a:xfrm>
          <a:prstGeom prst="rect">
            <a:avLst/>
          </a:prstGeom>
          <a:noFill/>
        </p:spPr>
        <p:txBody>
          <a:bodyPr wrap="none" rtlCol="0">
            <a:spAutoFit/>
          </a:bodyPr>
          <a:lstStyle/>
          <a:p>
            <a:r>
              <a:rPr lang="en-US" i="1" dirty="0" smtClean="0"/>
              <a:t>Courtesy of Florian Hess</a:t>
            </a:r>
            <a:endParaRPr lang="en-US" i="1" dirty="0"/>
          </a:p>
        </p:txBody>
      </p:sp>
    </p:spTree>
    <p:extLst>
      <p:ext uri="{BB962C8B-B14F-4D97-AF65-F5344CB8AC3E}">
        <p14:creationId xmlns:p14="http://schemas.microsoft.com/office/powerpoint/2010/main" val="1430824495"/>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title"/>
          </p:nvPr>
        </p:nvSpPr>
        <p:spPr/>
        <p:txBody>
          <a:bodyPr/>
          <a:lstStyle/>
          <a:p>
            <a:pPr eaLnBrk="1" hangingPunct="1"/>
            <a:r>
              <a:rPr lang="en-US" altLang="en-US" smtClean="0"/>
              <a:t>Gas Type dependant Compression Ratio</a:t>
            </a:r>
            <a:endParaRPr lang="de-DE" altLang="en-US" smtClean="0"/>
          </a:p>
        </p:txBody>
      </p:sp>
      <p:pic>
        <p:nvPicPr>
          <p:cNvPr id="11267" name="Picture 5" descr="HiPace300_k0_N2_He_H2"/>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47813" y="1557338"/>
            <a:ext cx="4032250" cy="482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1268" name="Objekt 2"/>
          <p:cNvGraphicFramePr>
            <a:graphicFrameLocks noChangeAspect="1"/>
          </p:cNvGraphicFramePr>
          <p:nvPr/>
        </p:nvGraphicFramePr>
        <p:xfrm>
          <a:off x="6300788" y="5084763"/>
          <a:ext cx="1296987" cy="863600"/>
        </p:xfrm>
        <a:graphic>
          <a:graphicData uri="http://schemas.openxmlformats.org/presentationml/2006/ole">
            <mc:AlternateContent xmlns:mc="http://schemas.openxmlformats.org/markup-compatibility/2006">
              <mc:Choice xmlns:v="urn:schemas-microsoft-com:vml" Requires="v">
                <p:oleObj spid="_x0000_s138244" name="Formel" r:id="rId5" imgW="647700" imgH="431800" progId="Equation.3">
                  <p:embed/>
                </p:oleObj>
              </mc:Choice>
              <mc:Fallback>
                <p:oleObj name="Formel" r:id="rId5" imgW="647700" imgH="431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00788" y="5084763"/>
                        <a:ext cx="1296987"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69" name="Rectangle 32"/>
          <p:cNvSpPr>
            <a:spLocks noGrp="1" noChangeArrowheads="1"/>
          </p:cNvSpPr>
          <p:nvPr>
            <p:ph type="ftr" sz="quarter" idx="10"/>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de-DE" altLang="en-US" smtClean="0">
                <a:solidFill>
                  <a:srgbClr val="D40041"/>
                </a:solidFill>
              </a:rPr>
              <a:t>© Pfeiffer Vacuum 2013  •  Market Segment R&amp;D •  Florian Henß •  2013-05-15</a:t>
            </a:r>
            <a:endParaRPr lang="sv-SE" altLang="en-US" smtClean="0">
              <a:solidFill>
                <a:srgbClr val="D40041"/>
              </a:solidFill>
            </a:endParaRPr>
          </a:p>
        </p:txBody>
      </p:sp>
      <p:sp>
        <p:nvSpPr>
          <p:cNvPr id="6" name="TextBox 5"/>
          <p:cNvSpPr txBox="1"/>
          <p:nvPr/>
        </p:nvSpPr>
        <p:spPr>
          <a:xfrm>
            <a:off x="6332220" y="6032817"/>
            <a:ext cx="2723823" cy="369332"/>
          </a:xfrm>
          <a:prstGeom prst="rect">
            <a:avLst/>
          </a:prstGeom>
          <a:noFill/>
        </p:spPr>
        <p:txBody>
          <a:bodyPr wrap="none" rtlCol="0">
            <a:spAutoFit/>
          </a:bodyPr>
          <a:lstStyle/>
          <a:p>
            <a:r>
              <a:rPr lang="en-US" i="1" dirty="0" smtClean="0"/>
              <a:t>Courtesy of Florian Hess</a:t>
            </a:r>
            <a:endParaRPr lang="en-US" i="1" dirty="0"/>
          </a:p>
        </p:txBody>
      </p:sp>
    </p:spTree>
    <p:extLst>
      <p:ext uri="{BB962C8B-B14F-4D97-AF65-F5344CB8AC3E}">
        <p14:creationId xmlns:p14="http://schemas.microsoft.com/office/powerpoint/2010/main" val="1022856525"/>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el 1"/>
          <p:cNvSpPr>
            <a:spLocks noGrp="1"/>
          </p:cNvSpPr>
          <p:nvPr>
            <p:ph type="title"/>
          </p:nvPr>
        </p:nvSpPr>
        <p:spPr/>
        <p:txBody>
          <a:bodyPr/>
          <a:lstStyle/>
          <a:p>
            <a:r>
              <a:rPr lang="en-US" altLang="en-US" smtClean="0"/>
              <a:t>Theory of Turbo Pumping Effect</a:t>
            </a:r>
          </a:p>
        </p:txBody>
      </p:sp>
      <p:graphicFrame>
        <p:nvGraphicFramePr>
          <p:cNvPr id="12291" name="Objekt 57"/>
          <p:cNvGraphicFramePr>
            <a:graphicFrameLocks noChangeAspect="1"/>
          </p:cNvGraphicFramePr>
          <p:nvPr>
            <p:extLst>
              <p:ext uri="{D42A27DB-BD31-4B8C-83A1-F6EECF244321}">
                <p14:modId xmlns:p14="http://schemas.microsoft.com/office/powerpoint/2010/main" val="3982111842"/>
              </p:ext>
            </p:extLst>
          </p:nvPr>
        </p:nvGraphicFramePr>
        <p:xfrm>
          <a:off x="1438275" y="4868863"/>
          <a:ext cx="2792413" cy="701675"/>
        </p:xfrm>
        <a:graphic>
          <a:graphicData uri="http://schemas.openxmlformats.org/presentationml/2006/ole">
            <mc:AlternateContent xmlns:mc="http://schemas.openxmlformats.org/markup-compatibility/2006">
              <mc:Choice xmlns:v="urn:schemas-microsoft-com:vml" Requires="v">
                <p:oleObj spid="_x0000_s139270" name="Equation" r:id="rId4" imgW="1562040" imgH="393480" progId="Equation.3">
                  <p:embed/>
                </p:oleObj>
              </mc:Choice>
              <mc:Fallback>
                <p:oleObj name="Equation" r:id="rId4" imgW="1562040" imgH="393480" progId="Equation.3">
                  <p:embed/>
                  <p:pic>
                    <p:nvPicPr>
                      <p:cNvPr id="0" name=""/>
                      <p:cNvPicPr>
                        <a:picLocks noChangeAspect="1" noChangeArrowheads="1"/>
                      </p:cNvPicPr>
                      <p:nvPr/>
                    </p:nvPicPr>
                    <p:blipFill>
                      <a:blip r:embed="rId5"/>
                      <a:srcRect/>
                      <a:stretch>
                        <a:fillRect/>
                      </a:stretch>
                    </p:blipFill>
                    <p:spPr bwMode="auto">
                      <a:xfrm>
                        <a:off x="1438275" y="4868863"/>
                        <a:ext cx="279241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292" name="Text Box 61"/>
          <p:cNvSpPr txBox="1">
            <a:spLocks noChangeArrowheads="1"/>
          </p:cNvSpPr>
          <p:nvPr/>
        </p:nvSpPr>
        <p:spPr bwMode="auto">
          <a:xfrm>
            <a:off x="1258888" y="4205288"/>
            <a:ext cx="2952750"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de-DE" altLang="en-US" sz="2400" smtClean="0">
                <a:solidFill>
                  <a:srgbClr val="000000"/>
                </a:solidFill>
              </a:rPr>
              <a:t>Pumping Speed</a:t>
            </a:r>
            <a:endParaRPr lang="de-DE" altLang="en-US" sz="2400" baseline="-25000" smtClean="0">
              <a:solidFill>
                <a:srgbClr val="000000"/>
              </a:solidFill>
            </a:endParaRPr>
          </a:p>
        </p:txBody>
      </p:sp>
      <p:sp>
        <p:nvSpPr>
          <p:cNvPr id="12293" name="Line 10"/>
          <p:cNvSpPr>
            <a:spLocks noChangeShapeType="1"/>
          </p:cNvSpPr>
          <p:nvPr/>
        </p:nvSpPr>
        <p:spPr bwMode="auto">
          <a:xfrm flipV="1">
            <a:off x="1908175" y="2420938"/>
            <a:ext cx="1223963" cy="1220787"/>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2294" name="Line 10"/>
          <p:cNvSpPr>
            <a:spLocks noChangeShapeType="1"/>
          </p:cNvSpPr>
          <p:nvPr/>
        </p:nvSpPr>
        <p:spPr bwMode="auto">
          <a:xfrm flipV="1">
            <a:off x="3276600" y="2420938"/>
            <a:ext cx="1223963" cy="1220787"/>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2295" name="Line 10"/>
          <p:cNvSpPr>
            <a:spLocks noChangeShapeType="1"/>
          </p:cNvSpPr>
          <p:nvPr/>
        </p:nvSpPr>
        <p:spPr bwMode="auto">
          <a:xfrm flipV="1">
            <a:off x="4572000" y="2420938"/>
            <a:ext cx="1223963" cy="1220787"/>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2296" name="Line 10"/>
          <p:cNvSpPr>
            <a:spLocks noChangeShapeType="1"/>
          </p:cNvSpPr>
          <p:nvPr/>
        </p:nvSpPr>
        <p:spPr bwMode="auto">
          <a:xfrm flipV="1">
            <a:off x="5940425" y="2420938"/>
            <a:ext cx="1223963" cy="1220787"/>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cxnSp>
        <p:nvCxnSpPr>
          <p:cNvPr id="33" name="Gerade Verbindung 32"/>
          <p:cNvCxnSpPr/>
          <p:nvPr/>
        </p:nvCxnSpPr>
        <p:spPr>
          <a:xfrm>
            <a:off x="1258888" y="3644900"/>
            <a:ext cx="6408737"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4" name="Gerade Verbindung 33"/>
          <p:cNvCxnSpPr/>
          <p:nvPr/>
        </p:nvCxnSpPr>
        <p:spPr>
          <a:xfrm>
            <a:off x="1258888" y="2349500"/>
            <a:ext cx="6408737"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35" name="Bogen 34"/>
          <p:cNvSpPr/>
          <p:nvPr/>
        </p:nvSpPr>
        <p:spPr>
          <a:xfrm>
            <a:off x="2627313" y="2924175"/>
            <a:ext cx="1439862" cy="1441450"/>
          </a:xfrm>
          <a:prstGeom prst="arc">
            <a:avLst>
              <a:gd name="adj1" fmla="val 18794130"/>
              <a:gd name="adj2" fmla="val 0"/>
            </a:avLst>
          </a:prstGeom>
          <a:ln w="25400">
            <a:solidFill>
              <a:srgbClr val="D40041"/>
            </a:solidFill>
            <a:headEnd type="triangle"/>
            <a:tailEnd type="triangle"/>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en-US">
              <a:solidFill>
                <a:srgbClr val="000000"/>
              </a:solidFill>
            </a:endParaRPr>
          </a:p>
        </p:txBody>
      </p:sp>
      <p:sp>
        <p:nvSpPr>
          <p:cNvPr id="12300" name="Line 10"/>
          <p:cNvSpPr>
            <a:spLocks noChangeShapeType="1"/>
          </p:cNvSpPr>
          <p:nvPr/>
        </p:nvSpPr>
        <p:spPr bwMode="auto">
          <a:xfrm>
            <a:off x="5465763" y="2781300"/>
            <a:ext cx="623887" cy="647700"/>
          </a:xfrm>
          <a:prstGeom prst="line">
            <a:avLst/>
          </a:prstGeom>
          <a:noFill/>
          <a:ln w="25400">
            <a:solidFill>
              <a:srgbClr val="D4004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2301" name="Line 10"/>
          <p:cNvSpPr>
            <a:spLocks noChangeShapeType="1"/>
          </p:cNvSpPr>
          <p:nvPr/>
        </p:nvSpPr>
        <p:spPr bwMode="auto">
          <a:xfrm>
            <a:off x="4595813" y="3787775"/>
            <a:ext cx="1344612" cy="1588"/>
          </a:xfrm>
          <a:prstGeom prst="line">
            <a:avLst/>
          </a:prstGeom>
          <a:noFill/>
          <a:ln w="25400">
            <a:solidFill>
              <a:srgbClr val="D4004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cxnSp>
        <p:nvCxnSpPr>
          <p:cNvPr id="38" name="Gerade Verbindung 37"/>
          <p:cNvCxnSpPr/>
          <p:nvPr/>
        </p:nvCxnSpPr>
        <p:spPr>
          <a:xfrm>
            <a:off x="4595813" y="3695700"/>
            <a:ext cx="0" cy="146050"/>
          </a:xfrm>
          <a:prstGeom prst="line">
            <a:avLst/>
          </a:prstGeom>
          <a:ln w="12700">
            <a:solidFill>
              <a:srgbClr val="D40041"/>
            </a:solidFill>
          </a:ln>
        </p:spPr>
        <p:style>
          <a:lnRef idx="1">
            <a:schemeClr val="accent1"/>
          </a:lnRef>
          <a:fillRef idx="0">
            <a:schemeClr val="accent1"/>
          </a:fillRef>
          <a:effectRef idx="0">
            <a:schemeClr val="accent1"/>
          </a:effectRef>
          <a:fontRef idx="minor">
            <a:schemeClr val="tx1"/>
          </a:fontRef>
        </p:style>
      </p:cxnSp>
      <p:sp>
        <p:nvSpPr>
          <p:cNvPr id="12303" name="Textfeld 53"/>
          <p:cNvSpPr txBox="1">
            <a:spLocks noChangeArrowheads="1"/>
          </p:cNvSpPr>
          <p:nvPr/>
        </p:nvSpPr>
        <p:spPr bwMode="auto">
          <a:xfrm>
            <a:off x="3635375" y="3255963"/>
            <a:ext cx="431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l-GR" altLang="en-US" smtClean="0">
                <a:solidFill>
                  <a:srgbClr val="C00000"/>
                </a:solidFill>
              </a:rPr>
              <a:t>α</a:t>
            </a:r>
            <a:endParaRPr lang="en-US" altLang="en-US" smtClean="0">
              <a:solidFill>
                <a:srgbClr val="C00000"/>
              </a:solidFill>
            </a:endParaRPr>
          </a:p>
        </p:txBody>
      </p:sp>
      <p:sp>
        <p:nvSpPr>
          <p:cNvPr id="12304" name="Oval 37"/>
          <p:cNvSpPr>
            <a:spLocks noChangeArrowheads="1"/>
          </p:cNvSpPr>
          <p:nvPr/>
        </p:nvSpPr>
        <p:spPr bwMode="auto">
          <a:xfrm>
            <a:off x="554038" y="1989138"/>
            <a:ext cx="342900" cy="360362"/>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de-DE" altLang="en-US" smtClean="0">
                <a:solidFill>
                  <a:srgbClr val="000000"/>
                </a:solidFill>
              </a:rPr>
              <a:t>1</a:t>
            </a:r>
          </a:p>
        </p:txBody>
      </p:sp>
      <p:sp>
        <p:nvSpPr>
          <p:cNvPr id="12305" name="Oval 38"/>
          <p:cNvSpPr>
            <a:spLocks noChangeArrowheads="1"/>
          </p:cNvSpPr>
          <p:nvPr/>
        </p:nvSpPr>
        <p:spPr bwMode="auto">
          <a:xfrm>
            <a:off x="566738" y="3822700"/>
            <a:ext cx="344487" cy="338138"/>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de-DE" altLang="en-US" smtClean="0">
                <a:solidFill>
                  <a:srgbClr val="000000"/>
                </a:solidFill>
              </a:rPr>
              <a:t>2</a:t>
            </a:r>
          </a:p>
        </p:txBody>
      </p:sp>
      <p:cxnSp>
        <p:nvCxnSpPr>
          <p:cNvPr id="42" name="Gerade Verbindung 41"/>
          <p:cNvCxnSpPr/>
          <p:nvPr/>
        </p:nvCxnSpPr>
        <p:spPr>
          <a:xfrm>
            <a:off x="5940425" y="3714750"/>
            <a:ext cx="0" cy="146050"/>
          </a:xfrm>
          <a:prstGeom prst="line">
            <a:avLst/>
          </a:prstGeom>
          <a:ln w="12700">
            <a:solidFill>
              <a:srgbClr val="D40041"/>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p:nvCxnSpPr>
        <p:spPr bwMode="auto">
          <a:xfrm>
            <a:off x="4398963" y="3463925"/>
            <a:ext cx="144462" cy="146050"/>
          </a:xfrm>
          <a:prstGeom prst="line">
            <a:avLst/>
          </a:prstGeom>
          <a:ln w="12700">
            <a:solidFill>
              <a:srgbClr val="D40041"/>
            </a:solidFill>
          </a:ln>
        </p:spPr>
        <p:style>
          <a:lnRef idx="1">
            <a:schemeClr val="accent1"/>
          </a:lnRef>
          <a:fillRef idx="0">
            <a:schemeClr val="accent1"/>
          </a:fillRef>
          <a:effectRef idx="0">
            <a:schemeClr val="accent1"/>
          </a:effectRef>
          <a:fontRef idx="minor">
            <a:schemeClr val="tx1"/>
          </a:fontRef>
        </p:style>
      </p:cxnSp>
      <p:sp>
        <p:nvSpPr>
          <p:cNvPr id="12308" name="Line 10"/>
          <p:cNvSpPr>
            <a:spLocks noChangeShapeType="1"/>
          </p:cNvSpPr>
          <p:nvPr/>
        </p:nvSpPr>
        <p:spPr bwMode="auto">
          <a:xfrm flipV="1">
            <a:off x="4398963" y="2241550"/>
            <a:ext cx="1211262" cy="1246188"/>
          </a:xfrm>
          <a:prstGeom prst="line">
            <a:avLst/>
          </a:prstGeom>
          <a:noFill/>
          <a:ln w="25400">
            <a:solidFill>
              <a:srgbClr val="D4004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cxnSp>
        <p:nvCxnSpPr>
          <p:cNvPr id="45" name="Gerade Verbindung 44"/>
          <p:cNvCxnSpPr/>
          <p:nvPr/>
        </p:nvCxnSpPr>
        <p:spPr bwMode="auto">
          <a:xfrm>
            <a:off x="5651500" y="2274888"/>
            <a:ext cx="144463" cy="146050"/>
          </a:xfrm>
          <a:prstGeom prst="line">
            <a:avLst/>
          </a:prstGeom>
          <a:ln w="12700">
            <a:solidFill>
              <a:srgbClr val="D40041"/>
            </a:solidFill>
          </a:ln>
        </p:spPr>
        <p:style>
          <a:lnRef idx="1">
            <a:schemeClr val="accent1"/>
          </a:lnRef>
          <a:fillRef idx="0">
            <a:schemeClr val="accent1"/>
          </a:fillRef>
          <a:effectRef idx="0">
            <a:schemeClr val="accent1"/>
          </a:effectRef>
          <a:fontRef idx="minor">
            <a:schemeClr val="tx1"/>
          </a:fontRef>
        </p:style>
      </p:cxnSp>
      <p:sp>
        <p:nvSpPr>
          <p:cNvPr id="12310" name="Textfeld 63"/>
          <p:cNvSpPr txBox="1">
            <a:spLocks noChangeArrowheads="1"/>
          </p:cNvSpPr>
          <p:nvPr/>
        </p:nvSpPr>
        <p:spPr bwMode="auto">
          <a:xfrm>
            <a:off x="5146675" y="3806825"/>
            <a:ext cx="323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de-DE" altLang="en-US" smtClean="0">
                <a:solidFill>
                  <a:srgbClr val="C00000"/>
                </a:solidFill>
              </a:rPr>
              <a:t>t</a:t>
            </a:r>
            <a:endParaRPr lang="en-US" altLang="en-US" smtClean="0">
              <a:solidFill>
                <a:srgbClr val="C00000"/>
              </a:solidFill>
            </a:endParaRPr>
          </a:p>
        </p:txBody>
      </p:sp>
      <p:sp>
        <p:nvSpPr>
          <p:cNvPr id="12311" name="Textfeld 64"/>
          <p:cNvSpPr txBox="1">
            <a:spLocks noChangeArrowheads="1"/>
          </p:cNvSpPr>
          <p:nvPr/>
        </p:nvSpPr>
        <p:spPr bwMode="auto">
          <a:xfrm rot="2722782">
            <a:off x="5709444" y="2783681"/>
            <a:ext cx="323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de-DE" altLang="en-US" smtClean="0">
                <a:solidFill>
                  <a:srgbClr val="C00000"/>
                </a:solidFill>
              </a:rPr>
              <a:t>h</a:t>
            </a:r>
            <a:endParaRPr lang="en-US" altLang="en-US" smtClean="0">
              <a:solidFill>
                <a:srgbClr val="C00000"/>
              </a:solidFill>
            </a:endParaRPr>
          </a:p>
        </p:txBody>
      </p:sp>
      <p:sp>
        <p:nvSpPr>
          <p:cNvPr id="12312" name="Textfeld 66"/>
          <p:cNvSpPr txBox="1">
            <a:spLocks noChangeArrowheads="1"/>
          </p:cNvSpPr>
          <p:nvPr/>
        </p:nvSpPr>
        <p:spPr bwMode="auto">
          <a:xfrm rot="-2794276">
            <a:off x="4655344" y="2599531"/>
            <a:ext cx="323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de-DE" altLang="en-US" smtClean="0">
                <a:solidFill>
                  <a:srgbClr val="C00000"/>
                </a:solidFill>
              </a:rPr>
              <a:t>b</a:t>
            </a:r>
            <a:endParaRPr lang="en-US" altLang="en-US" smtClean="0">
              <a:solidFill>
                <a:srgbClr val="C00000"/>
              </a:solidFill>
            </a:endParaRPr>
          </a:p>
        </p:txBody>
      </p:sp>
      <p:sp>
        <p:nvSpPr>
          <p:cNvPr id="12313" name="Line 10"/>
          <p:cNvSpPr>
            <a:spLocks noChangeShapeType="1"/>
          </p:cNvSpPr>
          <p:nvPr/>
        </p:nvSpPr>
        <p:spPr bwMode="auto">
          <a:xfrm>
            <a:off x="2411413" y="2132013"/>
            <a:ext cx="1344612" cy="1587"/>
          </a:xfrm>
          <a:prstGeom prst="line">
            <a:avLst/>
          </a:prstGeom>
          <a:noFill/>
          <a:ln w="25400">
            <a:solidFill>
              <a:srgbClr val="D4004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2314" name="Textfeld 63"/>
          <p:cNvSpPr txBox="1">
            <a:spLocks noChangeArrowheads="1"/>
          </p:cNvSpPr>
          <p:nvPr/>
        </p:nvSpPr>
        <p:spPr bwMode="auto">
          <a:xfrm>
            <a:off x="2898775" y="1762125"/>
            <a:ext cx="323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de-DE" altLang="en-US" dirty="0" smtClean="0">
                <a:solidFill>
                  <a:srgbClr val="C00000"/>
                </a:solidFill>
              </a:rPr>
              <a:t>u</a:t>
            </a:r>
            <a:endParaRPr lang="en-US" altLang="en-US" dirty="0" smtClean="0">
              <a:solidFill>
                <a:srgbClr val="C00000"/>
              </a:solidFill>
            </a:endParaRPr>
          </a:p>
        </p:txBody>
      </p:sp>
      <p:graphicFrame>
        <p:nvGraphicFramePr>
          <p:cNvPr id="2" name="Objekt 1"/>
          <p:cNvGraphicFramePr>
            <a:graphicFrameLocks noChangeAspect="1"/>
          </p:cNvGraphicFramePr>
          <p:nvPr/>
        </p:nvGraphicFramePr>
        <p:xfrm>
          <a:off x="4997450" y="4773613"/>
          <a:ext cx="3246438" cy="1176337"/>
        </p:xfrm>
        <a:graphic>
          <a:graphicData uri="http://schemas.openxmlformats.org/presentationml/2006/ole">
            <mc:AlternateContent xmlns:mc="http://schemas.openxmlformats.org/markup-compatibility/2006">
              <mc:Choice xmlns:v="urn:schemas-microsoft-com:vml" Requires="v">
                <p:oleObj spid="_x0000_s139271" name="Formel" r:id="rId6" imgW="1816100" imgH="660400" progId="Equation.3">
                  <p:embed/>
                </p:oleObj>
              </mc:Choice>
              <mc:Fallback>
                <p:oleObj name="Formel" r:id="rId6" imgW="1816100" imgH="6604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97450" y="4773613"/>
                        <a:ext cx="3246438" cy="117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316" name="Rectangle 32"/>
          <p:cNvSpPr>
            <a:spLocks noGrp="1" noChangeArrowheads="1"/>
          </p:cNvSpPr>
          <p:nvPr>
            <p:ph type="ftr" sz="quarter" idx="10"/>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de-DE" altLang="en-US" smtClean="0">
                <a:solidFill>
                  <a:srgbClr val="D40041"/>
                </a:solidFill>
              </a:rPr>
              <a:t>© Pfeiffer Vacuum 2013  •  Market Segment R&amp;D •  Florian Henß •  2013-05-15</a:t>
            </a:r>
            <a:endParaRPr lang="sv-SE" altLang="en-US" smtClean="0">
              <a:solidFill>
                <a:srgbClr val="D40041"/>
              </a:solidFill>
            </a:endParaRPr>
          </a:p>
        </p:txBody>
      </p:sp>
      <p:sp>
        <p:nvSpPr>
          <p:cNvPr id="12317" name="Rectangle 96"/>
          <p:cNvSpPr>
            <a:spLocks noChangeArrowheads="1"/>
          </p:cNvSpPr>
          <p:nvPr/>
        </p:nvSpPr>
        <p:spPr bwMode="auto">
          <a:xfrm>
            <a:off x="2484438" y="6146800"/>
            <a:ext cx="6659562" cy="24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de-DE" altLang="en-US" sz="1000" smtClean="0">
                <a:solidFill>
                  <a:srgbClr val="000000"/>
                </a:solidFill>
              </a:rPr>
              <a:t>Source: Karl Jousten, Wutz Handbuch Vakuumtechnik, edition 9, Vieweg, p. 328 f </a:t>
            </a:r>
          </a:p>
        </p:txBody>
      </p:sp>
    </p:spTree>
    <p:extLst>
      <p:ext uri="{BB962C8B-B14F-4D97-AF65-F5344CB8AC3E}">
        <p14:creationId xmlns:p14="http://schemas.microsoft.com/office/powerpoint/2010/main" val="5282506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6"/>
          <p:cNvSpPr>
            <a:spLocks noGrp="1" noChangeArrowheads="1"/>
          </p:cNvSpPr>
          <p:nvPr>
            <p:ph type="title"/>
          </p:nvPr>
        </p:nvSpPr>
        <p:spPr/>
        <p:txBody>
          <a:bodyPr/>
          <a:lstStyle/>
          <a:p>
            <a:pPr eaLnBrk="1" hangingPunct="1"/>
            <a:r>
              <a:rPr lang="en-US" altLang="en-US" smtClean="0"/>
              <a:t>Gas Type dependant Pumping Speed</a:t>
            </a:r>
          </a:p>
        </p:txBody>
      </p:sp>
      <p:pic>
        <p:nvPicPr>
          <p:cNvPr id="13315" name="Picture 14"/>
          <p:cNvPicPr>
            <a:picLocks noGrp="1" noChangeAspect="1" noChangeArrowheads="1"/>
          </p:cNvPicPr>
          <p:nvPr>
            <p:ph idx="1"/>
          </p:nvPr>
        </p:nvPicPr>
        <p:blipFill>
          <a:blip r:embed="rId3" cstate="email">
            <a:extLst>
              <a:ext uri="{28A0092B-C50C-407E-A947-70E740481C1C}">
                <a14:useLocalDpi xmlns:a14="http://schemas.microsoft.com/office/drawing/2010/main" val="0"/>
              </a:ext>
            </a:extLst>
          </a:blip>
          <a:srcRect/>
          <a:stretch>
            <a:fillRect/>
          </a:stretch>
        </p:blipFill>
        <p:spPr>
          <a:xfrm>
            <a:off x="684213" y="1412875"/>
            <a:ext cx="7488237" cy="49657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316" name="Rectangle 32"/>
          <p:cNvSpPr>
            <a:spLocks noGrp="1" noChangeArrowheads="1"/>
          </p:cNvSpPr>
          <p:nvPr>
            <p:ph type="ftr" sz="quarter" idx="10"/>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de-DE" altLang="en-US" smtClean="0">
                <a:solidFill>
                  <a:srgbClr val="D40041"/>
                </a:solidFill>
              </a:rPr>
              <a:t>© Pfeiffer Vacuum 2013  •  Market Segment R&amp;D •  Florian Henß •  2013-05-15</a:t>
            </a:r>
            <a:endParaRPr lang="sv-SE" altLang="en-US" smtClean="0">
              <a:solidFill>
                <a:srgbClr val="D40041"/>
              </a:solidFill>
            </a:endParaRPr>
          </a:p>
        </p:txBody>
      </p:sp>
    </p:spTree>
    <p:extLst>
      <p:ext uri="{BB962C8B-B14F-4D97-AF65-F5344CB8AC3E}">
        <p14:creationId xmlns:p14="http://schemas.microsoft.com/office/powerpoint/2010/main" val="2184478213"/>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en-US" smtClean="0"/>
              <a:t>History of the Turbopump</a:t>
            </a:r>
          </a:p>
        </p:txBody>
      </p:sp>
      <p:sp>
        <p:nvSpPr>
          <p:cNvPr id="17411" name="Rectangle 3"/>
          <p:cNvSpPr>
            <a:spLocks noGrp="1" noChangeArrowheads="1"/>
          </p:cNvSpPr>
          <p:nvPr>
            <p:ph type="body" sz="half" idx="1"/>
          </p:nvPr>
        </p:nvSpPr>
        <p:spPr>
          <a:xfrm>
            <a:off x="828675" y="1874838"/>
            <a:ext cx="7704138" cy="4433887"/>
          </a:xfrm>
        </p:spPr>
        <p:txBody>
          <a:bodyPr/>
          <a:lstStyle/>
          <a:p>
            <a:pPr eaLnBrk="1" hangingPunct="1"/>
            <a:r>
              <a:rPr lang="en-US" altLang="en-US" sz="2000" dirty="0" smtClean="0"/>
              <a:t>In 1958 Dr. W. Becker invents the worlds first </a:t>
            </a:r>
            <a:r>
              <a:rPr lang="en-US" altLang="en-US" sz="2000" dirty="0" err="1" smtClean="0"/>
              <a:t>Turbopump</a:t>
            </a:r>
            <a:endParaRPr lang="en-US" altLang="en-US" sz="2000" dirty="0" smtClean="0"/>
          </a:p>
          <a:p>
            <a:pPr eaLnBrk="1" hangingPunct="1"/>
            <a:r>
              <a:rPr lang="en-US" altLang="en-US" sz="2000" dirty="0" smtClean="0"/>
              <a:t>Invention was done by </a:t>
            </a:r>
            <a:r>
              <a:rPr lang="en-US" altLang="en-US" sz="2000" dirty="0" smtClean="0"/>
              <a:t>chance</a:t>
            </a:r>
            <a:endParaRPr lang="en-US" altLang="en-US" sz="2000" dirty="0" smtClean="0"/>
          </a:p>
          <a:p>
            <a:pPr eaLnBrk="1" hangingPunct="1"/>
            <a:endParaRPr lang="en-US" altLang="en-US" sz="2000" dirty="0" smtClean="0"/>
          </a:p>
        </p:txBody>
      </p:sp>
      <p:pic>
        <p:nvPicPr>
          <p:cNvPr id="17412" name="Picture 4" descr="ersteTurbo"/>
          <p:cNvPicPr>
            <a:picLocks noChangeAspect="1" noChangeArrowheads="1"/>
          </p:cNvPicPr>
          <p:nvPr/>
        </p:nvPicPr>
        <p:blipFill>
          <a:blip r:embed="rId3" cstate="email">
            <a:clrChange>
              <a:clrFrom>
                <a:srgbClr val="FDFDFD"/>
              </a:clrFrom>
              <a:clrTo>
                <a:srgbClr val="FDFDFD">
                  <a:alpha val="0"/>
                </a:srgbClr>
              </a:clrTo>
            </a:clrChange>
            <a:extLst>
              <a:ext uri="{28A0092B-C50C-407E-A947-70E740481C1C}">
                <a14:useLocalDpi xmlns:a14="http://schemas.microsoft.com/office/drawing/2010/main" val="0"/>
              </a:ext>
            </a:extLst>
          </a:blip>
          <a:srcRect t="13283" b="5263"/>
          <a:stretch>
            <a:fillRect/>
          </a:stretch>
        </p:blipFill>
        <p:spPr bwMode="auto">
          <a:xfrm>
            <a:off x="3563938" y="2849563"/>
            <a:ext cx="5256212" cy="342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Text Box 5"/>
          <p:cNvSpPr txBox="1">
            <a:spLocks noChangeArrowheads="1"/>
          </p:cNvSpPr>
          <p:nvPr/>
        </p:nvSpPr>
        <p:spPr bwMode="auto">
          <a:xfrm>
            <a:off x="1187450" y="4019550"/>
            <a:ext cx="3240088" cy="207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endParaRPr lang="en-US" altLang="en-US" sz="2000" b="1" smtClean="0">
              <a:solidFill>
                <a:srgbClr val="000000"/>
              </a:solidFill>
            </a:endParaRPr>
          </a:p>
          <a:p>
            <a:pPr eaLnBrk="1" fontAlgn="base" hangingPunct="1">
              <a:spcBef>
                <a:spcPct val="50000"/>
              </a:spcBef>
              <a:spcAft>
                <a:spcPct val="0"/>
              </a:spcAft>
            </a:pPr>
            <a:r>
              <a:rPr lang="en-US" altLang="en-US" sz="2000" smtClean="0">
                <a:solidFill>
                  <a:srgbClr val="000000"/>
                </a:solidFill>
              </a:rPr>
              <a:t>TVF 400</a:t>
            </a:r>
          </a:p>
          <a:p>
            <a:pPr eaLnBrk="1" fontAlgn="base" hangingPunct="1">
              <a:spcBef>
                <a:spcPct val="50000"/>
              </a:spcBef>
              <a:spcAft>
                <a:spcPct val="0"/>
              </a:spcAft>
            </a:pPr>
            <a:r>
              <a:rPr lang="en-US" altLang="en-US" sz="2000" smtClean="0">
                <a:solidFill>
                  <a:srgbClr val="000000"/>
                </a:solidFill>
              </a:rPr>
              <a:t>Pumping speed </a:t>
            </a:r>
            <a:br>
              <a:rPr lang="en-US" altLang="en-US" sz="2000" smtClean="0">
                <a:solidFill>
                  <a:srgbClr val="000000"/>
                </a:solidFill>
              </a:rPr>
            </a:br>
            <a:r>
              <a:rPr lang="en-US" altLang="en-US" sz="2000" smtClean="0">
                <a:solidFill>
                  <a:srgbClr val="000000"/>
                </a:solidFill>
              </a:rPr>
              <a:t>140 l/s for N</a:t>
            </a:r>
            <a:r>
              <a:rPr lang="en-US" altLang="en-US" sz="2000" baseline="-25000" smtClean="0">
                <a:solidFill>
                  <a:srgbClr val="000000"/>
                </a:solidFill>
              </a:rPr>
              <a:t>2</a:t>
            </a:r>
          </a:p>
          <a:p>
            <a:pPr eaLnBrk="1" fontAlgn="base" hangingPunct="1">
              <a:spcBef>
                <a:spcPct val="50000"/>
              </a:spcBef>
              <a:spcAft>
                <a:spcPct val="0"/>
              </a:spcAft>
            </a:pPr>
            <a:r>
              <a:rPr lang="en-US" altLang="en-US" sz="2000" smtClean="0">
                <a:solidFill>
                  <a:srgbClr val="000000"/>
                </a:solidFill>
              </a:rPr>
              <a:t>Weight: approx. 60 Kg</a:t>
            </a:r>
          </a:p>
        </p:txBody>
      </p:sp>
      <p:sp>
        <p:nvSpPr>
          <p:cNvPr id="17414" name="Rectangle 32"/>
          <p:cNvSpPr>
            <a:spLocks noGrp="1" noChangeArrowheads="1"/>
          </p:cNvSpPr>
          <p:nvPr>
            <p:ph type="ftr" sz="quarter" idx="10"/>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de-DE" altLang="en-US" smtClean="0">
                <a:solidFill>
                  <a:srgbClr val="D40041"/>
                </a:solidFill>
              </a:rPr>
              <a:t>© Pfeiffer Vacuum 2013  •  Market Segment R&amp;D •  Florian Henß •  2013-05-15</a:t>
            </a:r>
            <a:endParaRPr lang="sv-SE" altLang="en-US" smtClean="0">
              <a:solidFill>
                <a:srgbClr val="D40041"/>
              </a:solidFill>
            </a:endParaRPr>
          </a:p>
        </p:txBody>
      </p:sp>
      <p:sp>
        <p:nvSpPr>
          <p:cNvPr id="7" name="TextBox 6"/>
          <p:cNvSpPr txBox="1"/>
          <p:nvPr/>
        </p:nvSpPr>
        <p:spPr>
          <a:xfrm>
            <a:off x="6332220" y="6032817"/>
            <a:ext cx="2723823" cy="369332"/>
          </a:xfrm>
          <a:prstGeom prst="rect">
            <a:avLst/>
          </a:prstGeom>
          <a:noFill/>
        </p:spPr>
        <p:txBody>
          <a:bodyPr wrap="none" rtlCol="0">
            <a:spAutoFit/>
          </a:bodyPr>
          <a:lstStyle/>
          <a:p>
            <a:r>
              <a:rPr lang="en-US" i="1" dirty="0" smtClean="0"/>
              <a:t>Courtesy of Florian Hess</a:t>
            </a:r>
            <a:endParaRPr lang="en-US" i="1" dirty="0"/>
          </a:p>
        </p:txBody>
      </p:sp>
    </p:spTree>
    <p:extLst>
      <p:ext uri="{BB962C8B-B14F-4D97-AF65-F5344CB8AC3E}">
        <p14:creationId xmlns:p14="http://schemas.microsoft.com/office/powerpoint/2010/main" val="807066957"/>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en-US" smtClean="0"/>
              <a:t>Turbopumps today</a:t>
            </a:r>
          </a:p>
        </p:txBody>
      </p:sp>
      <p:pic>
        <p:nvPicPr>
          <p:cNvPr id="18435" name="Picture 4" descr="HiPace 300"/>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067175" y="1484313"/>
            <a:ext cx="3727450" cy="440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Text Box 10"/>
          <p:cNvSpPr txBox="1">
            <a:spLocks noChangeArrowheads="1"/>
          </p:cNvSpPr>
          <p:nvPr/>
        </p:nvSpPr>
        <p:spPr bwMode="auto">
          <a:xfrm>
            <a:off x="1187450" y="4476750"/>
            <a:ext cx="2879725"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rgbClr val="96969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de-DE" altLang="en-US" sz="2000" smtClean="0">
                <a:solidFill>
                  <a:srgbClr val="000000"/>
                </a:solidFill>
              </a:rPr>
              <a:t>HiPace 300</a:t>
            </a:r>
          </a:p>
          <a:p>
            <a:pPr eaLnBrk="1" fontAlgn="base" hangingPunct="1">
              <a:spcBef>
                <a:spcPct val="50000"/>
              </a:spcBef>
              <a:spcAft>
                <a:spcPct val="0"/>
              </a:spcAft>
            </a:pPr>
            <a:r>
              <a:rPr lang="de-DE" altLang="en-US" sz="2000" smtClean="0">
                <a:solidFill>
                  <a:srgbClr val="000000"/>
                </a:solidFill>
              </a:rPr>
              <a:t>Pumping speed </a:t>
            </a:r>
            <a:br>
              <a:rPr lang="de-DE" altLang="en-US" sz="2000" smtClean="0">
                <a:solidFill>
                  <a:srgbClr val="000000"/>
                </a:solidFill>
              </a:rPr>
            </a:br>
            <a:r>
              <a:rPr lang="de-DE" altLang="en-US" sz="2000" smtClean="0">
                <a:solidFill>
                  <a:srgbClr val="000000"/>
                </a:solidFill>
              </a:rPr>
              <a:t>260 l/s for N</a:t>
            </a:r>
            <a:r>
              <a:rPr lang="de-DE" altLang="en-US" sz="2000" baseline="-25000" smtClean="0">
                <a:solidFill>
                  <a:srgbClr val="000000"/>
                </a:solidFill>
              </a:rPr>
              <a:t>2</a:t>
            </a:r>
          </a:p>
          <a:p>
            <a:pPr eaLnBrk="1" fontAlgn="base" hangingPunct="1">
              <a:spcBef>
                <a:spcPct val="50000"/>
              </a:spcBef>
              <a:spcAft>
                <a:spcPct val="0"/>
              </a:spcAft>
            </a:pPr>
            <a:r>
              <a:rPr lang="de-DE" altLang="en-US" sz="2000" smtClean="0">
                <a:solidFill>
                  <a:srgbClr val="000000"/>
                </a:solidFill>
              </a:rPr>
              <a:t>Weight: 6.2 Kg</a:t>
            </a:r>
          </a:p>
        </p:txBody>
      </p:sp>
      <p:sp>
        <p:nvSpPr>
          <p:cNvPr id="18437" name="Rectangle 32"/>
          <p:cNvSpPr>
            <a:spLocks noGrp="1" noChangeArrowheads="1"/>
          </p:cNvSpPr>
          <p:nvPr>
            <p:ph type="ftr" sz="quarter" idx="10"/>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de-DE" altLang="en-US" smtClean="0">
                <a:solidFill>
                  <a:srgbClr val="D40041"/>
                </a:solidFill>
              </a:rPr>
              <a:t>© Pfeiffer Vacuum 2013  •  Market Segment R&amp;D •  Florian Henß •  2013-05-15</a:t>
            </a:r>
            <a:endParaRPr lang="sv-SE" altLang="en-US" smtClean="0">
              <a:solidFill>
                <a:srgbClr val="D40041"/>
              </a:solidFill>
            </a:endParaRPr>
          </a:p>
        </p:txBody>
      </p:sp>
      <p:sp>
        <p:nvSpPr>
          <p:cNvPr id="6" name="TextBox 5"/>
          <p:cNvSpPr txBox="1"/>
          <p:nvPr/>
        </p:nvSpPr>
        <p:spPr>
          <a:xfrm>
            <a:off x="6332220" y="6032817"/>
            <a:ext cx="2723823" cy="369332"/>
          </a:xfrm>
          <a:prstGeom prst="rect">
            <a:avLst/>
          </a:prstGeom>
          <a:noFill/>
        </p:spPr>
        <p:txBody>
          <a:bodyPr wrap="none" rtlCol="0">
            <a:spAutoFit/>
          </a:bodyPr>
          <a:lstStyle/>
          <a:p>
            <a:r>
              <a:rPr lang="en-US" i="1" dirty="0" smtClean="0"/>
              <a:t>Courtesy of Florian Hess</a:t>
            </a:r>
            <a:endParaRPr lang="en-US" i="1" dirty="0"/>
          </a:p>
        </p:txBody>
      </p:sp>
    </p:spTree>
    <p:extLst>
      <p:ext uri="{BB962C8B-B14F-4D97-AF65-F5344CB8AC3E}">
        <p14:creationId xmlns:p14="http://schemas.microsoft.com/office/powerpoint/2010/main" val="2530266378"/>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type="title"/>
          </p:nvPr>
        </p:nvSpPr>
        <p:spPr/>
        <p:txBody>
          <a:bodyPr/>
          <a:lstStyle/>
          <a:p>
            <a:pPr eaLnBrk="1" hangingPunct="1"/>
            <a:r>
              <a:rPr lang="de-DE" altLang="en-US" smtClean="0"/>
              <a:t>General Turbopump Design</a:t>
            </a:r>
          </a:p>
        </p:txBody>
      </p:sp>
      <p:sp>
        <p:nvSpPr>
          <p:cNvPr id="19459" name="Line 10"/>
          <p:cNvSpPr>
            <a:spLocks noChangeShapeType="1"/>
          </p:cNvSpPr>
          <p:nvPr/>
        </p:nvSpPr>
        <p:spPr bwMode="auto">
          <a:xfrm flipV="1">
            <a:off x="1260475" y="3716338"/>
            <a:ext cx="345598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60" name="Line 11"/>
          <p:cNvSpPr>
            <a:spLocks noChangeShapeType="1"/>
          </p:cNvSpPr>
          <p:nvPr/>
        </p:nvSpPr>
        <p:spPr bwMode="auto">
          <a:xfrm>
            <a:off x="1330325" y="4581525"/>
            <a:ext cx="3313113"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61" name="Line 12"/>
          <p:cNvSpPr>
            <a:spLocks noChangeShapeType="1"/>
          </p:cNvSpPr>
          <p:nvPr/>
        </p:nvSpPr>
        <p:spPr bwMode="auto">
          <a:xfrm>
            <a:off x="3562350" y="2781300"/>
            <a:ext cx="129698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62" name="Line 46"/>
          <p:cNvSpPr>
            <a:spLocks noChangeShapeType="1"/>
          </p:cNvSpPr>
          <p:nvPr/>
        </p:nvSpPr>
        <p:spPr bwMode="auto">
          <a:xfrm>
            <a:off x="3708400" y="2997200"/>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63" name="Line 47"/>
          <p:cNvSpPr>
            <a:spLocks noChangeShapeType="1"/>
          </p:cNvSpPr>
          <p:nvPr/>
        </p:nvSpPr>
        <p:spPr bwMode="auto">
          <a:xfrm>
            <a:off x="3924300" y="2997200"/>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64" name="Line 48"/>
          <p:cNvSpPr>
            <a:spLocks noChangeShapeType="1"/>
          </p:cNvSpPr>
          <p:nvPr/>
        </p:nvSpPr>
        <p:spPr bwMode="auto">
          <a:xfrm>
            <a:off x="4140200" y="2997200"/>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65" name="Line 49"/>
          <p:cNvSpPr>
            <a:spLocks noChangeShapeType="1"/>
          </p:cNvSpPr>
          <p:nvPr/>
        </p:nvSpPr>
        <p:spPr bwMode="auto">
          <a:xfrm>
            <a:off x="4356100" y="2997200"/>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66" name="Line 50"/>
          <p:cNvSpPr>
            <a:spLocks noChangeShapeType="1"/>
          </p:cNvSpPr>
          <p:nvPr/>
        </p:nvSpPr>
        <p:spPr bwMode="auto">
          <a:xfrm>
            <a:off x="4572000" y="2997200"/>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67" name="Line 51"/>
          <p:cNvSpPr>
            <a:spLocks noChangeShapeType="1"/>
          </p:cNvSpPr>
          <p:nvPr/>
        </p:nvSpPr>
        <p:spPr bwMode="auto">
          <a:xfrm>
            <a:off x="1476375" y="2997200"/>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68" name="Line 52"/>
          <p:cNvSpPr>
            <a:spLocks noChangeShapeType="1"/>
          </p:cNvSpPr>
          <p:nvPr/>
        </p:nvSpPr>
        <p:spPr bwMode="auto">
          <a:xfrm>
            <a:off x="1692275" y="2997200"/>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69" name="Line 53"/>
          <p:cNvSpPr>
            <a:spLocks noChangeShapeType="1"/>
          </p:cNvSpPr>
          <p:nvPr/>
        </p:nvSpPr>
        <p:spPr bwMode="auto">
          <a:xfrm>
            <a:off x="1908175" y="2997200"/>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70" name="Line 54"/>
          <p:cNvSpPr>
            <a:spLocks noChangeShapeType="1"/>
          </p:cNvSpPr>
          <p:nvPr/>
        </p:nvSpPr>
        <p:spPr bwMode="auto">
          <a:xfrm>
            <a:off x="2124075" y="2997200"/>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71" name="Line 55"/>
          <p:cNvSpPr>
            <a:spLocks noChangeShapeType="1"/>
          </p:cNvSpPr>
          <p:nvPr/>
        </p:nvSpPr>
        <p:spPr bwMode="auto">
          <a:xfrm>
            <a:off x="2339975" y="2997200"/>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72" name="Line 56"/>
          <p:cNvSpPr>
            <a:spLocks noChangeShapeType="1"/>
          </p:cNvSpPr>
          <p:nvPr/>
        </p:nvSpPr>
        <p:spPr bwMode="auto">
          <a:xfrm>
            <a:off x="4859338" y="2781300"/>
            <a:ext cx="0" cy="201612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73" name="Line 57"/>
          <p:cNvSpPr>
            <a:spLocks noChangeShapeType="1"/>
          </p:cNvSpPr>
          <p:nvPr/>
        </p:nvSpPr>
        <p:spPr bwMode="auto">
          <a:xfrm>
            <a:off x="1114425" y="2781300"/>
            <a:ext cx="136842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74" name="Line 58"/>
          <p:cNvSpPr>
            <a:spLocks noChangeShapeType="1"/>
          </p:cNvSpPr>
          <p:nvPr/>
        </p:nvSpPr>
        <p:spPr bwMode="auto">
          <a:xfrm>
            <a:off x="1114425" y="2781300"/>
            <a:ext cx="0" cy="201612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75" name="Rectangle 59"/>
          <p:cNvSpPr>
            <a:spLocks noChangeArrowheads="1"/>
          </p:cNvSpPr>
          <p:nvPr/>
        </p:nvSpPr>
        <p:spPr bwMode="auto">
          <a:xfrm>
            <a:off x="1185863" y="3429000"/>
            <a:ext cx="144462" cy="576263"/>
          </a:xfrm>
          <a:prstGeom prst="rect">
            <a:avLst/>
          </a:prstGeom>
          <a:solidFill>
            <a:schemeClr val="accent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smtClean="0">
              <a:solidFill>
                <a:srgbClr val="000000"/>
              </a:solidFill>
            </a:endParaRPr>
          </a:p>
        </p:txBody>
      </p:sp>
      <p:sp>
        <p:nvSpPr>
          <p:cNvPr id="19476" name="Rectangle 60"/>
          <p:cNvSpPr>
            <a:spLocks noChangeArrowheads="1"/>
          </p:cNvSpPr>
          <p:nvPr/>
        </p:nvSpPr>
        <p:spPr bwMode="auto">
          <a:xfrm>
            <a:off x="4641850" y="3429000"/>
            <a:ext cx="144463" cy="576263"/>
          </a:xfrm>
          <a:prstGeom prst="rect">
            <a:avLst/>
          </a:prstGeom>
          <a:solidFill>
            <a:schemeClr val="accent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smtClean="0">
              <a:solidFill>
                <a:srgbClr val="000000"/>
              </a:solidFill>
            </a:endParaRPr>
          </a:p>
        </p:txBody>
      </p:sp>
      <p:sp>
        <p:nvSpPr>
          <p:cNvPr id="19477" name="Line 63"/>
          <p:cNvSpPr>
            <a:spLocks noChangeShapeType="1"/>
          </p:cNvSpPr>
          <p:nvPr/>
        </p:nvSpPr>
        <p:spPr bwMode="auto">
          <a:xfrm>
            <a:off x="1114425" y="4797425"/>
            <a:ext cx="180022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78" name="Line 64"/>
          <p:cNvSpPr>
            <a:spLocks noChangeShapeType="1"/>
          </p:cNvSpPr>
          <p:nvPr/>
        </p:nvSpPr>
        <p:spPr bwMode="auto">
          <a:xfrm>
            <a:off x="3201988" y="4797425"/>
            <a:ext cx="165735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79" name="Line 67"/>
          <p:cNvSpPr>
            <a:spLocks noChangeShapeType="1"/>
          </p:cNvSpPr>
          <p:nvPr/>
        </p:nvSpPr>
        <p:spPr bwMode="auto">
          <a:xfrm>
            <a:off x="3201988" y="4797425"/>
            <a:ext cx="0" cy="2159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80" name="Line 68"/>
          <p:cNvSpPr>
            <a:spLocks noChangeShapeType="1"/>
          </p:cNvSpPr>
          <p:nvPr/>
        </p:nvSpPr>
        <p:spPr bwMode="auto">
          <a:xfrm>
            <a:off x="2914650" y="4797425"/>
            <a:ext cx="0" cy="2159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81" name="Line 69"/>
          <p:cNvSpPr>
            <a:spLocks noChangeShapeType="1"/>
          </p:cNvSpPr>
          <p:nvPr/>
        </p:nvSpPr>
        <p:spPr bwMode="auto">
          <a:xfrm>
            <a:off x="3562350" y="2565400"/>
            <a:ext cx="0" cy="2159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82" name="Line 70"/>
          <p:cNvSpPr>
            <a:spLocks noChangeShapeType="1"/>
          </p:cNvSpPr>
          <p:nvPr/>
        </p:nvSpPr>
        <p:spPr bwMode="auto">
          <a:xfrm>
            <a:off x="2482850" y="2565400"/>
            <a:ext cx="0" cy="2159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83" name="Rectangle 72"/>
          <p:cNvSpPr>
            <a:spLocks noChangeArrowheads="1"/>
          </p:cNvSpPr>
          <p:nvPr/>
        </p:nvSpPr>
        <p:spPr bwMode="auto">
          <a:xfrm>
            <a:off x="898525" y="1773238"/>
            <a:ext cx="424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de-DE" altLang="en-US" smtClean="0">
                <a:solidFill>
                  <a:srgbClr val="000000"/>
                </a:solidFill>
              </a:rPr>
              <a:t>Classical Design</a:t>
            </a:r>
          </a:p>
        </p:txBody>
      </p:sp>
      <p:sp>
        <p:nvSpPr>
          <p:cNvPr id="19484" name="Rectangle 73"/>
          <p:cNvSpPr>
            <a:spLocks noChangeArrowheads="1"/>
          </p:cNvSpPr>
          <p:nvPr/>
        </p:nvSpPr>
        <p:spPr bwMode="auto">
          <a:xfrm>
            <a:off x="5219700" y="1773238"/>
            <a:ext cx="24495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de-DE" altLang="en-US" smtClean="0">
                <a:solidFill>
                  <a:srgbClr val="000000"/>
                </a:solidFill>
              </a:rPr>
              <a:t>Modern Design</a:t>
            </a:r>
          </a:p>
        </p:txBody>
      </p:sp>
      <p:sp>
        <p:nvSpPr>
          <p:cNvPr id="19485" name="Line 75"/>
          <p:cNvSpPr>
            <a:spLocks noChangeShapeType="1"/>
          </p:cNvSpPr>
          <p:nvPr/>
        </p:nvSpPr>
        <p:spPr bwMode="auto">
          <a:xfrm rot="5400000">
            <a:off x="6445251" y="2133600"/>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86" name="Line 76"/>
          <p:cNvSpPr>
            <a:spLocks noChangeShapeType="1"/>
          </p:cNvSpPr>
          <p:nvPr/>
        </p:nvSpPr>
        <p:spPr bwMode="auto">
          <a:xfrm rot="5400000">
            <a:off x="6443663" y="2349500"/>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87" name="Line 77"/>
          <p:cNvSpPr>
            <a:spLocks noChangeShapeType="1"/>
          </p:cNvSpPr>
          <p:nvPr/>
        </p:nvSpPr>
        <p:spPr bwMode="auto">
          <a:xfrm rot="5400000">
            <a:off x="6443663" y="2565400"/>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88" name="Line 78"/>
          <p:cNvSpPr>
            <a:spLocks noChangeShapeType="1"/>
          </p:cNvSpPr>
          <p:nvPr/>
        </p:nvSpPr>
        <p:spPr bwMode="auto">
          <a:xfrm rot="5400000">
            <a:off x="6443663" y="2781300"/>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89" name="Line 79"/>
          <p:cNvSpPr>
            <a:spLocks noChangeShapeType="1"/>
          </p:cNvSpPr>
          <p:nvPr/>
        </p:nvSpPr>
        <p:spPr bwMode="auto">
          <a:xfrm rot="5400000">
            <a:off x="6443663" y="2997200"/>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90" name="Line 80"/>
          <p:cNvSpPr>
            <a:spLocks noChangeShapeType="1"/>
          </p:cNvSpPr>
          <p:nvPr/>
        </p:nvSpPr>
        <p:spPr bwMode="auto">
          <a:xfrm rot="5400000">
            <a:off x="6408737" y="3465513"/>
            <a:ext cx="180022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91" name="Line 81"/>
          <p:cNvSpPr>
            <a:spLocks noChangeShapeType="1"/>
          </p:cNvSpPr>
          <p:nvPr/>
        </p:nvSpPr>
        <p:spPr bwMode="auto">
          <a:xfrm rot="16200000" flipV="1">
            <a:off x="4679950" y="3465513"/>
            <a:ext cx="180022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92" name="Line 82"/>
          <p:cNvSpPr>
            <a:spLocks noChangeShapeType="1"/>
          </p:cNvSpPr>
          <p:nvPr/>
        </p:nvSpPr>
        <p:spPr bwMode="auto">
          <a:xfrm rot="5400000" flipH="1" flipV="1">
            <a:off x="5688806" y="3464719"/>
            <a:ext cx="151288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93" name="Rectangle 83"/>
          <p:cNvSpPr>
            <a:spLocks noChangeArrowheads="1"/>
          </p:cNvSpPr>
          <p:nvPr/>
        </p:nvSpPr>
        <p:spPr bwMode="auto">
          <a:xfrm>
            <a:off x="6300788" y="4076700"/>
            <a:ext cx="287337" cy="144463"/>
          </a:xfrm>
          <a:prstGeom prst="rect">
            <a:avLst/>
          </a:prstGeom>
          <a:solidFill>
            <a:schemeClr val="accent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smtClean="0">
              <a:solidFill>
                <a:srgbClr val="000000"/>
              </a:solidFill>
            </a:endParaRPr>
          </a:p>
        </p:txBody>
      </p:sp>
      <p:sp>
        <p:nvSpPr>
          <p:cNvPr id="19494" name="Line 84"/>
          <p:cNvSpPr>
            <a:spLocks noChangeShapeType="1"/>
          </p:cNvSpPr>
          <p:nvPr/>
        </p:nvSpPr>
        <p:spPr bwMode="auto">
          <a:xfrm rot="5400000">
            <a:off x="6696869" y="3753644"/>
            <a:ext cx="0" cy="122396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95" name="Rectangle 85"/>
          <p:cNvSpPr>
            <a:spLocks noChangeArrowheads="1"/>
          </p:cNvSpPr>
          <p:nvPr/>
        </p:nvSpPr>
        <p:spPr bwMode="auto">
          <a:xfrm>
            <a:off x="6300788" y="2565400"/>
            <a:ext cx="287337" cy="144463"/>
          </a:xfrm>
          <a:prstGeom prst="rect">
            <a:avLst/>
          </a:prstGeom>
          <a:solidFill>
            <a:schemeClr val="accent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smtClean="0">
              <a:solidFill>
                <a:srgbClr val="000000"/>
              </a:solidFill>
            </a:endParaRPr>
          </a:p>
        </p:txBody>
      </p:sp>
      <p:sp>
        <p:nvSpPr>
          <p:cNvPr id="19496" name="Line 86"/>
          <p:cNvSpPr>
            <a:spLocks noChangeShapeType="1"/>
          </p:cNvSpPr>
          <p:nvPr/>
        </p:nvSpPr>
        <p:spPr bwMode="auto">
          <a:xfrm rot="5400000">
            <a:off x="5688013" y="4257675"/>
            <a:ext cx="0" cy="2159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97" name="Line 87"/>
          <p:cNvSpPr>
            <a:spLocks noChangeShapeType="1"/>
          </p:cNvSpPr>
          <p:nvPr/>
        </p:nvSpPr>
        <p:spPr bwMode="auto">
          <a:xfrm>
            <a:off x="6083300" y="4365625"/>
            <a:ext cx="0" cy="2159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98" name="Line 88"/>
          <p:cNvSpPr>
            <a:spLocks noChangeShapeType="1"/>
          </p:cNvSpPr>
          <p:nvPr/>
        </p:nvSpPr>
        <p:spPr bwMode="auto">
          <a:xfrm>
            <a:off x="5795963" y="4365625"/>
            <a:ext cx="0" cy="2159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499" name="Line 89"/>
          <p:cNvSpPr>
            <a:spLocks noChangeShapeType="1"/>
          </p:cNvSpPr>
          <p:nvPr/>
        </p:nvSpPr>
        <p:spPr bwMode="auto">
          <a:xfrm>
            <a:off x="5219700" y="1773238"/>
            <a:ext cx="0" cy="4248150"/>
          </a:xfrm>
          <a:prstGeom prst="line">
            <a:avLst/>
          </a:prstGeom>
          <a:noFill/>
          <a:ln w="2857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500" name="Rectangle 96"/>
          <p:cNvSpPr>
            <a:spLocks noChangeArrowheads="1"/>
          </p:cNvSpPr>
          <p:nvPr/>
        </p:nvSpPr>
        <p:spPr bwMode="auto">
          <a:xfrm>
            <a:off x="5219700" y="5438775"/>
            <a:ext cx="24479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de-DE" altLang="en-US" smtClean="0">
                <a:solidFill>
                  <a:srgbClr val="000000"/>
                </a:solidFill>
              </a:rPr>
              <a:t>Single flow design</a:t>
            </a:r>
          </a:p>
        </p:txBody>
      </p:sp>
      <p:sp>
        <p:nvSpPr>
          <p:cNvPr id="19501" name="Rectangle 97"/>
          <p:cNvSpPr>
            <a:spLocks noChangeArrowheads="1"/>
          </p:cNvSpPr>
          <p:nvPr/>
        </p:nvSpPr>
        <p:spPr bwMode="auto">
          <a:xfrm>
            <a:off x="971550" y="5445125"/>
            <a:ext cx="417671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altLang="en-US" smtClean="0">
                <a:solidFill>
                  <a:srgbClr val="000000"/>
                </a:solidFill>
              </a:rPr>
              <a:t>Double flow design</a:t>
            </a:r>
          </a:p>
        </p:txBody>
      </p:sp>
      <p:sp>
        <p:nvSpPr>
          <p:cNvPr id="19502" name="Line 99"/>
          <p:cNvSpPr>
            <a:spLocks noChangeShapeType="1"/>
          </p:cNvSpPr>
          <p:nvPr/>
        </p:nvSpPr>
        <p:spPr bwMode="auto">
          <a:xfrm>
            <a:off x="7740650" y="1773238"/>
            <a:ext cx="0" cy="4248150"/>
          </a:xfrm>
          <a:prstGeom prst="line">
            <a:avLst/>
          </a:prstGeom>
          <a:noFill/>
          <a:ln w="2857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503" name="Line 100"/>
          <p:cNvSpPr>
            <a:spLocks noChangeShapeType="1"/>
          </p:cNvSpPr>
          <p:nvPr/>
        </p:nvSpPr>
        <p:spPr bwMode="auto">
          <a:xfrm>
            <a:off x="900113" y="1773238"/>
            <a:ext cx="0" cy="4248150"/>
          </a:xfrm>
          <a:prstGeom prst="line">
            <a:avLst/>
          </a:prstGeom>
          <a:noFill/>
          <a:ln w="28575">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19504" name="Rectangle 32"/>
          <p:cNvSpPr>
            <a:spLocks noGrp="1" noChangeArrowheads="1"/>
          </p:cNvSpPr>
          <p:nvPr>
            <p:ph type="ftr" sz="quarter" idx="10"/>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de-DE" altLang="en-US" smtClean="0">
                <a:solidFill>
                  <a:srgbClr val="D40041"/>
                </a:solidFill>
              </a:rPr>
              <a:t>© Pfeiffer Vacuum 2013  •  Market Segment R&amp;D •  Florian Henß •  2013-05-15</a:t>
            </a:r>
            <a:endParaRPr lang="sv-SE" altLang="en-US" smtClean="0">
              <a:solidFill>
                <a:srgbClr val="D40041"/>
              </a:solidFill>
            </a:endParaRPr>
          </a:p>
        </p:txBody>
      </p:sp>
      <p:sp>
        <p:nvSpPr>
          <p:cNvPr id="49" name="TextBox 48"/>
          <p:cNvSpPr txBox="1"/>
          <p:nvPr/>
        </p:nvSpPr>
        <p:spPr>
          <a:xfrm>
            <a:off x="6332220" y="6032817"/>
            <a:ext cx="2723823" cy="369332"/>
          </a:xfrm>
          <a:prstGeom prst="rect">
            <a:avLst/>
          </a:prstGeom>
          <a:noFill/>
        </p:spPr>
        <p:txBody>
          <a:bodyPr wrap="none" rtlCol="0">
            <a:spAutoFit/>
          </a:bodyPr>
          <a:lstStyle/>
          <a:p>
            <a:r>
              <a:rPr lang="en-US" i="1" dirty="0" smtClean="0"/>
              <a:t>Courtesy of Florian Hess</a:t>
            </a:r>
            <a:endParaRPr lang="en-US" i="1" dirty="0"/>
          </a:p>
        </p:txBody>
      </p:sp>
    </p:spTree>
    <p:extLst>
      <p:ext uri="{BB962C8B-B14F-4D97-AF65-F5344CB8AC3E}">
        <p14:creationId xmlns:p14="http://schemas.microsoft.com/office/powerpoint/2010/main" val="12871608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15</a:t>
            </a:fld>
            <a:endParaRPr lang="en-US" dirty="0"/>
          </a:p>
        </p:txBody>
      </p:sp>
      <p:sp>
        <p:nvSpPr>
          <p:cNvPr id="7" name="TextBox 6"/>
          <p:cNvSpPr txBox="1"/>
          <p:nvPr/>
        </p:nvSpPr>
        <p:spPr>
          <a:xfrm>
            <a:off x="301514" y="2881531"/>
            <a:ext cx="3070071" cy="646331"/>
          </a:xfrm>
          <a:prstGeom prst="rect">
            <a:avLst/>
          </a:prstGeom>
          <a:noFill/>
        </p:spPr>
        <p:txBody>
          <a:bodyPr wrap="none" rtlCol="0">
            <a:spAutoFit/>
          </a:bodyPr>
          <a:lstStyle/>
          <a:p>
            <a:r>
              <a:rPr lang="en-US" dirty="0" smtClean="0"/>
              <a:t>Example of vacuum system:</a:t>
            </a:r>
          </a:p>
          <a:p>
            <a:r>
              <a:rPr lang="en-US" dirty="0" smtClean="0"/>
              <a:t>The H</a:t>
            </a:r>
            <a:r>
              <a:rPr lang="en-US" baseline="30000" dirty="0" smtClean="0"/>
              <a:t>-</a:t>
            </a:r>
            <a:r>
              <a:rPr lang="en-US" dirty="0" smtClean="0"/>
              <a:t> source of the Linac4</a:t>
            </a:r>
            <a:endParaRPr lang="en-US" dirty="0"/>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28663" y="3725253"/>
            <a:ext cx="3415775" cy="2378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5"/>
          <p:cNvPicPr>
            <a:picLocks noChangeAspect="1" noChangeArrowheads="1"/>
          </p:cNvPicPr>
          <p:nvPr/>
        </p:nvPicPr>
        <p:blipFill>
          <a:blip r:embed="rId3" cstate="print"/>
          <a:srcRect/>
          <a:stretch>
            <a:fillRect/>
          </a:stretch>
        </p:blipFill>
        <p:spPr bwMode="auto">
          <a:xfrm>
            <a:off x="4365585" y="176429"/>
            <a:ext cx="4445323" cy="1817469"/>
          </a:xfrm>
          <a:prstGeom prst="rect">
            <a:avLst/>
          </a:prstGeom>
          <a:noFill/>
          <a:ln w="9525">
            <a:noFill/>
            <a:miter lim="800000"/>
            <a:headEnd/>
            <a:tailEnd/>
          </a:ln>
          <a:effectLst/>
        </p:spPr>
      </p:pic>
      <p:pic>
        <p:nvPicPr>
          <p:cNvPr id="10" name="Picture 2" descr="G:\Scratch\steyaert\2-IS-LEBT-RFQ-AxoFromTransport.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6624" y="83730"/>
            <a:ext cx="3928224" cy="279885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chigg\AppData\Local\Microsoft\Windows\Temporary Internet Files\Content.Outlook\JICZ40LB\DSC02421.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742576" y="2100262"/>
            <a:ext cx="5337810" cy="40033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2921434"/>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title"/>
          </p:nvPr>
        </p:nvSpPr>
        <p:spPr/>
        <p:txBody>
          <a:bodyPr/>
          <a:lstStyle/>
          <a:p>
            <a:pPr eaLnBrk="1" hangingPunct="1"/>
            <a:r>
              <a:rPr lang="de-DE" altLang="en-US" smtClean="0"/>
              <a:t>Different Bearing Concepts</a:t>
            </a:r>
          </a:p>
        </p:txBody>
      </p:sp>
      <p:sp>
        <p:nvSpPr>
          <p:cNvPr id="20483" name="Rectangle 73"/>
          <p:cNvSpPr>
            <a:spLocks noChangeArrowheads="1"/>
          </p:cNvSpPr>
          <p:nvPr/>
        </p:nvSpPr>
        <p:spPr bwMode="auto">
          <a:xfrm>
            <a:off x="755650" y="1773238"/>
            <a:ext cx="24495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de-DE" altLang="en-US" smtClean="0">
                <a:solidFill>
                  <a:srgbClr val="000000"/>
                </a:solidFill>
              </a:rPr>
              <a:t>Hybrid Bearing</a:t>
            </a:r>
          </a:p>
        </p:txBody>
      </p:sp>
      <p:sp>
        <p:nvSpPr>
          <p:cNvPr id="20484" name="Line 75"/>
          <p:cNvSpPr>
            <a:spLocks noChangeShapeType="1"/>
          </p:cNvSpPr>
          <p:nvPr/>
        </p:nvSpPr>
        <p:spPr bwMode="auto">
          <a:xfrm rot="5400000">
            <a:off x="1981201" y="1846262"/>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485" name="Line 76"/>
          <p:cNvSpPr>
            <a:spLocks noChangeShapeType="1"/>
          </p:cNvSpPr>
          <p:nvPr/>
        </p:nvSpPr>
        <p:spPr bwMode="auto">
          <a:xfrm rot="5400000">
            <a:off x="1979613" y="2062162"/>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486" name="Line 77"/>
          <p:cNvSpPr>
            <a:spLocks noChangeShapeType="1"/>
          </p:cNvSpPr>
          <p:nvPr/>
        </p:nvSpPr>
        <p:spPr bwMode="auto">
          <a:xfrm rot="5400000">
            <a:off x="1979613" y="2278062"/>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487" name="Line 78"/>
          <p:cNvSpPr>
            <a:spLocks noChangeShapeType="1"/>
          </p:cNvSpPr>
          <p:nvPr/>
        </p:nvSpPr>
        <p:spPr bwMode="auto">
          <a:xfrm rot="5400000">
            <a:off x="1979613" y="2493962"/>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488" name="Line 79"/>
          <p:cNvSpPr>
            <a:spLocks noChangeShapeType="1"/>
          </p:cNvSpPr>
          <p:nvPr/>
        </p:nvSpPr>
        <p:spPr bwMode="auto">
          <a:xfrm rot="5400000">
            <a:off x="1979613" y="2709862"/>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489" name="Line 80"/>
          <p:cNvSpPr>
            <a:spLocks noChangeShapeType="1"/>
          </p:cNvSpPr>
          <p:nvPr/>
        </p:nvSpPr>
        <p:spPr bwMode="auto">
          <a:xfrm rot="5400000">
            <a:off x="1944687" y="3178176"/>
            <a:ext cx="180022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490" name="Line 81"/>
          <p:cNvSpPr>
            <a:spLocks noChangeShapeType="1"/>
          </p:cNvSpPr>
          <p:nvPr/>
        </p:nvSpPr>
        <p:spPr bwMode="auto">
          <a:xfrm rot="16200000" flipV="1">
            <a:off x="215900" y="3178176"/>
            <a:ext cx="180022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491" name="Line 82"/>
          <p:cNvSpPr>
            <a:spLocks noChangeShapeType="1"/>
          </p:cNvSpPr>
          <p:nvPr/>
        </p:nvSpPr>
        <p:spPr bwMode="auto">
          <a:xfrm rot="5400000" flipH="1" flipV="1">
            <a:off x="1224756" y="3177382"/>
            <a:ext cx="1512887"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492" name="Line 84"/>
          <p:cNvSpPr>
            <a:spLocks noChangeShapeType="1"/>
          </p:cNvSpPr>
          <p:nvPr/>
        </p:nvSpPr>
        <p:spPr bwMode="auto">
          <a:xfrm rot="5400000">
            <a:off x="2232819" y="3466307"/>
            <a:ext cx="0" cy="122396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493" name="Line 86"/>
          <p:cNvSpPr>
            <a:spLocks noChangeShapeType="1"/>
          </p:cNvSpPr>
          <p:nvPr/>
        </p:nvSpPr>
        <p:spPr bwMode="auto">
          <a:xfrm rot="5400000">
            <a:off x="1223963" y="3970338"/>
            <a:ext cx="0" cy="2159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494" name="Line 87"/>
          <p:cNvSpPr>
            <a:spLocks noChangeShapeType="1"/>
          </p:cNvSpPr>
          <p:nvPr/>
        </p:nvSpPr>
        <p:spPr bwMode="auto">
          <a:xfrm>
            <a:off x="1619250" y="4078288"/>
            <a:ext cx="0" cy="2159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495" name="Line 88"/>
          <p:cNvSpPr>
            <a:spLocks noChangeShapeType="1"/>
          </p:cNvSpPr>
          <p:nvPr/>
        </p:nvSpPr>
        <p:spPr bwMode="auto">
          <a:xfrm>
            <a:off x="1331913" y="4078288"/>
            <a:ext cx="0" cy="2159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496" name="Line 89"/>
          <p:cNvSpPr>
            <a:spLocks noChangeShapeType="1"/>
          </p:cNvSpPr>
          <p:nvPr/>
        </p:nvSpPr>
        <p:spPr bwMode="auto">
          <a:xfrm>
            <a:off x="755650" y="1773238"/>
            <a:ext cx="0" cy="4248150"/>
          </a:xfrm>
          <a:prstGeom prst="line">
            <a:avLst/>
          </a:prstGeom>
          <a:noFill/>
          <a:ln w="28575">
            <a:solidFill>
              <a:srgbClr val="D4004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497" name="Rectangle 96"/>
          <p:cNvSpPr>
            <a:spLocks noChangeArrowheads="1"/>
          </p:cNvSpPr>
          <p:nvPr/>
        </p:nvSpPr>
        <p:spPr bwMode="auto">
          <a:xfrm>
            <a:off x="792163" y="4665663"/>
            <a:ext cx="2447925"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85750" indent="-28575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buFont typeface="Arial" charset="0"/>
              <a:buChar char="•"/>
            </a:pPr>
            <a:r>
              <a:rPr lang="de-DE" altLang="en-US" smtClean="0">
                <a:solidFill>
                  <a:srgbClr val="000000"/>
                </a:solidFill>
              </a:rPr>
              <a:t>Robust design</a:t>
            </a:r>
          </a:p>
          <a:p>
            <a:pPr eaLnBrk="1" fontAlgn="base" hangingPunct="1">
              <a:spcBef>
                <a:spcPct val="0"/>
              </a:spcBef>
              <a:spcAft>
                <a:spcPct val="0"/>
              </a:spcAft>
              <a:buFont typeface="Arial" charset="0"/>
              <a:buChar char="•"/>
            </a:pPr>
            <a:r>
              <a:rPr lang="de-DE" altLang="en-US" smtClean="0">
                <a:solidFill>
                  <a:srgbClr val="000000"/>
                </a:solidFill>
              </a:rPr>
              <a:t>Less vibrations</a:t>
            </a:r>
          </a:p>
          <a:p>
            <a:pPr eaLnBrk="1" fontAlgn="base" hangingPunct="1">
              <a:spcBef>
                <a:spcPct val="0"/>
              </a:spcBef>
              <a:spcAft>
                <a:spcPct val="0"/>
              </a:spcAft>
              <a:buFont typeface="Arial" charset="0"/>
              <a:buChar char="•"/>
            </a:pPr>
            <a:r>
              <a:rPr lang="de-DE" altLang="en-US" smtClean="0">
                <a:solidFill>
                  <a:srgbClr val="000000"/>
                </a:solidFill>
              </a:rPr>
              <a:t>Easy maintenance</a:t>
            </a:r>
          </a:p>
          <a:p>
            <a:pPr eaLnBrk="1" fontAlgn="base" hangingPunct="1">
              <a:spcBef>
                <a:spcPct val="0"/>
              </a:spcBef>
              <a:spcAft>
                <a:spcPct val="0"/>
              </a:spcAft>
              <a:buFont typeface="Arial" charset="0"/>
              <a:buChar char="•"/>
            </a:pPr>
            <a:r>
              <a:rPr lang="de-DE" altLang="en-US" smtClean="0">
                <a:solidFill>
                  <a:srgbClr val="000000"/>
                </a:solidFill>
              </a:rPr>
              <a:t>Oil lubrication</a:t>
            </a:r>
          </a:p>
        </p:txBody>
      </p:sp>
      <p:sp>
        <p:nvSpPr>
          <p:cNvPr id="20498" name="Line 99"/>
          <p:cNvSpPr>
            <a:spLocks noChangeShapeType="1"/>
          </p:cNvSpPr>
          <p:nvPr/>
        </p:nvSpPr>
        <p:spPr bwMode="auto">
          <a:xfrm>
            <a:off x="3276600" y="1773238"/>
            <a:ext cx="0" cy="4248150"/>
          </a:xfrm>
          <a:prstGeom prst="line">
            <a:avLst/>
          </a:prstGeom>
          <a:noFill/>
          <a:ln w="28575">
            <a:solidFill>
              <a:srgbClr val="D4004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499" name="Line 99"/>
          <p:cNvSpPr>
            <a:spLocks noChangeShapeType="1"/>
          </p:cNvSpPr>
          <p:nvPr/>
        </p:nvSpPr>
        <p:spPr bwMode="auto">
          <a:xfrm>
            <a:off x="5795963" y="1773238"/>
            <a:ext cx="0" cy="4248150"/>
          </a:xfrm>
          <a:prstGeom prst="line">
            <a:avLst/>
          </a:prstGeom>
          <a:noFill/>
          <a:ln w="28575">
            <a:solidFill>
              <a:srgbClr val="D4004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00" name="Line 99"/>
          <p:cNvSpPr>
            <a:spLocks noChangeShapeType="1"/>
          </p:cNvSpPr>
          <p:nvPr/>
        </p:nvSpPr>
        <p:spPr bwMode="auto">
          <a:xfrm>
            <a:off x="8316913" y="1773238"/>
            <a:ext cx="0" cy="4248150"/>
          </a:xfrm>
          <a:prstGeom prst="line">
            <a:avLst/>
          </a:prstGeom>
          <a:noFill/>
          <a:ln w="28575">
            <a:solidFill>
              <a:srgbClr val="D4004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01" name="Line 75"/>
          <p:cNvSpPr>
            <a:spLocks noChangeShapeType="1"/>
          </p:cNvSpPr>
          <p:nvPr/>
        </p:nvSpPr>
        <p:spPr bwMode="auto">
          <a:xfrm rot="5400000">
            <a:off x="4500563" y="1844675"/>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02" name="Line 76"/>
          <p:cNvSpPr>
            <a:spLocks noChangeShapeType="1"/>
          </p:cNvSpPr>
          <p:nvPr/>
        </p:nvSpPr>
        <p:spPr bwMode="auto">
          <a:xfrm rot="5400000">
            <a:off x="4498976" y="2060575"/>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03" name="Line 77"/>
          <p:cNvSpPr>
            <a:spLocks noChangeShapeType="1"/>
          </p:cNvSpPr>
          <p:nvPr/>
        </p:nvSpPr>
        <p:spPr bwMode="auto">
          <a:xfrm rot="5400000">
            <a:off x="4498976" y="2276475"/>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04" name="Line 78"/>
          <p:cNvSpPr>
            <a:spLocks noChangeShapeType="1"/>
          </p:cNvSpPr>
          <p:nvPr/>
        </p:nvSpPr>
        <p:spPr bwMode="auto">
          <a:xfrm rot="5400000">
            <a:off x="4498976" y="2492375"/>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05" name="Line 79"/>
          <p:cNvSpPr>
            <a:spLocks noChangeShapeType="1"/>
          </p:cNvSpPr>
          <p:nvPr/>
        </p:nvSpPr>
        <p:spPr bwMode="auto">
          <a:xfrm rot="5400000">
            <a:off x="4498976" y="2708275"/>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06" name="Line 80"/>
          <p:cNvSpPr>
            <a:spLocks noChangeShapeType="1"/>
          </p:cNvSpPr>
          <p:nvPr/>
        </p:nvSpPr>
        <p:spPr bwMode="auto">
          <a:xfrm rot="5400000">
            <a:off x="4464050" y="3176588"/>
            <a:ext cx="180022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07" name="Line 81"/>
          <p:cNvSpPr>
            <a:spLocks noChangeShapeType="1"/>
          </p:cNvSpPr>
          <p:nvPr/>
        </p:nvSpPr>
        <p:spPr bwMode="auto">
          <a:xfrm rot="16200000" flipV="1">
            <a:off x="2735262" y="3176588"/>
            <a:ext cx="180022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08" name="Line 82"/>
          <p:cNvSpPr>
            <a:spLocks noChangeShapeType="1"/>
          </p:cNvSpPr>
          <p:nvPr/>
        </p:nvSpPr>
        <p:spPr bwMode="auto">
          <a:xfrm rot="5400000" flipH="1">
            <a:off x="3708400" y="3140075"/>
            <a:ext cx="1582738" cy="1588"/>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09" name="Rectangle 83"/>
          <p:cNvSpPr>
            <a:spLocks noChangeArrowheads="1"/>
          </p:cNvSpPr>
          <p:nvPr/>
        </p:nvSpPr>
        <p:spPr bwMode="auto">
          <a:xfrm>
            <a:off x="4356100" y="3787775"/>
            <a:ext cx="287338" cy="144463"/>
          </a:xfrm>
          <a:prstGeom prst="rect">
            <a:avLst/>
          </a:prstGeom>
          <a:solidFill>
            <a:schemeClr val="accent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smtClean="0">
              <a:solidFill>
                <a:srgbClr val="000000"/>
              </a:solidFill>
            </a:endParaRPr>
          </a:p>
        </p:txBody>
      </p:sp>
      <p:sp>
        <p:nvSpPr>
          <p:cNvPr id="20510" name="Line 84"/>
          <p:cNvSpPr>
            <a:spLocks noChangeShapeType="1"/>
          </p:cNvSpPr>
          <p:nvPr/>
        </p:nvSpPr>
        <p:spPr bwMode="auto">
          <a:xfrm rot="5400000">
            <a:off x="4752182" y="3464718"/>
            <a:ext cx="0" cy="122396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11" name="Rectangle 85"/>
          <p:cNvSpPr>
            <a:spLocks noChangeArrowheads="1"/>
          </p:cNvSpPr>
          <p:nvPr/>
        </p:nvSpPr>
        <p:spPr bwMode="auto">
          <a:xfrm>
            <a:off x="4356100" y="3355975"/>
            <a:ext cx="287338" cy="144463"/>
          </a:xfrm>
          <a:prstGeom prst="rect">
            <a:avLst/>
          </a:prstGeom>
          <a:solidFill>
            <a:schemeClr val="accent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smtClean="0">
              <a:solidFill>
                <a:srgbClr val="000000"/>
              </a:solidFill>
            </a:endParaRPr>
          </a:p>
        </p:txBody>
      </p:sp>
      <p:sp>
        <p:nvSpPr>
          <p:cNvPr id="20512" name="Line 86"/>
          <p:cNvSpPr>
            <a:spLocks noChangeShapeType="1"/>
          </p:cNvSpPr>
          <p:nvPr/>
        </p:nvSpPr>
        <p:spPr bwMode="auto">
          <a:xfrm rot="5400000">
            <a:off x="3743325" y="3968750"/>
            <a:ext cx="0" cy="2159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13" name="Line 87"/>
          <p:cNvSpPr>
            <a:spLocks noChangeShapeType="1"/>
          </p:cNvSpPr>
          <p:nvPr/>
        </p:nvSpPr>
        <p:spPr bwMode="auto">
          <a:xfrm>
            <a:off x="4138613" y="4076700"/>
            <a:ext cx="0" cy="2159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14" name="Line 88"/>
          <p:cNvSpPr>
            <a:spLocks noChangeShapeType="1"/>
          </p:cNvSpPr>
          <p:nvPr/>
        </p:nvSpPr>
        <p:spPr bwMode="auto">
          <a:xfrm>
            <a:off x="3851275" y="4076700"/>
            <a:ext cx="0" cy="2159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15" name="Line 75"/>
          <p:cNvSpPr>
            <a:spLocks noChangeShapeType="1"/>
          </p:cNvSpPr>
          <p:nvPr/>
        </p:nvSpPr>
        <p:spPr bwMode="auto">
          <a:xfrm rot="5400000">
            <a:off x="1979613" y="1630362"/>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16" name="Line 75"/>
          <p:cNvSpPr>
            <a:spLocks noChangeShapeType="1"/>
          </p:cNvSpPr>
          <p:nvPr/>
        </p:nvSpPr>
        <p:spPr bwMode="auto">
          <a:xfrm rot="5400000">
            <a:off x="4500563" y="1630362"/>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17" name="Line 75"/>
          <p:cNvSpPr>
            <a:spLocks noChangeShapeType="1"/>
          </p:cNvSpPr>
          <p:nvPr/>
        </p:nvSpPr>
        <p:spPr bwMode="auto">
          <a:xfrm rot="5400000">
            <a:off x="7021513" y="1844675"/>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18" name="Line 76"/>
          <p:cNvSpPr>
            <a:spLocks noChangeShapeType="1"/>
          </p:cNvSpPr>
          <p:nvPr/>
        </p:nvSpPr>
        <p:spPr bwMode="auto">
          <a:xfrm rot="5400000">
            <a:off x="7019926" y="2060575"/>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19" name="Line 77"/>
          <p:cNvSpPr>
            <a:spLocks noChangeShapeType="1"/>
          </p:cNvSpPr>
          <p:nvPr/>
        </p:nvSpPr>
        <p:spPr bwMode="auto">
          <a:xfrm rot="5400000">
            <a:off x="7019926" y="2276475"/>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20" name="Line 78"/>
          <p:cNvSpPr>
            <a:spLocks noChangeShapeType="1"/>
          </p:cNvSpPr>
          <p:nvPr/>
        </p:nvSpPr>
        <p:spPr bwMode="auto">
          <a:xfrm rot="5400000">
            <a:off x="7019926" y="2492375"/>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21" name="Line 79"/>
          <p:cNvSpPr>
            <a:spLocks noChangeShapeType="1"/>
          </p:cNvSpPr>
          <p:nvPr/>
        </p:nvSpPr>
        <p:spPr bwMode="auto">
          <a:xfrm rot="5400000">
            <a:off x="7019926" y="2708275"/>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22" name="Line 80"/>
          <p:cNvSpPr>
            <a:spLocks noChangeShapeType="1"/>
          </p:cNvSpPr>
          <p:nvPr/>
        </p:nvSpPr>
        <p:spPr bwMode="auto">
          <a:xfrm rot="5400000">
            <a:off x="7129463" y="3032125"/>
            <a:ext cx="15113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23" name="Line 81"/>
          <p:cNvSpPr>
            <a:spLocks noChangeShapeType="1"/>
          </p:cNvSpPr>
          <p:nvPr/>
        </p:nvSpPr>
        <p:spPr bwMode="auto">
          <a:xfrm rot="16200000" flipV="1">
            <a:off x="5399881" y="3032919"/>
            <a:ext cx="1512888"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24" name="Line 82"/>
          <p:cNvSpPr>
            <a:spLocks noChangeShapeType="1"/>
          </p:cNvSpPr>
          <p:nvPr/>
        </p:nvSpPr>
        <p:spPr bwMode="auto">
          <a:xfrm rot="5400000" flipH="1" flipV="1">
            <a:off x="6372225" y="2997200"/>
            <a:ext cx="129540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25" name="Line 84"/>
          <p:cNvSpPr>
            <a:spLocks noChangeShapeType="1"/>
          </p:cNvSpPr>
          <p:nvPr/>
        </p:nvSpPr>
        <p:spPr bwMode="auto">
          <a:xfrm rot="5400000" flipH="1">
            <a:off x="7273132" y="3177381"/>
            <a:ext cx="0" cy="1223963"/>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26" name="Line 86"/>
          <p:cNvSpPr>
            <a:spLocks noChangeShapeType="1"/>
          </p:cNvSpPr>
          <p:nvPr/>
        </p:nvSpPr>
        <p:spPr bwMode="auto">
          <a:xfrm rot="5400000">
            <a:off x="6264275" y="3681413"/>
            <a:ext cx="0" cy="2159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27" name="Line 87"/>
          <p:cNvSpPr>
            <a:spLocks noChangeShapeType="1"/>
          </p:cNvSpPr>
          <p:nvPr/>
        </p:nvSpPr>
        <p:spPr bwMode="auto">
          <a:xfrm>
            <a:off x="6659563" y="3789363"/>
            <a:ext cx="0" cy="2159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28" name="Line 88"/>
          <p:cNvSpPr>
            <a:spLocks noChangeShapeType="1"/>
          </p:cNvSpPr>
          <p:nvPr/>
        </p:nvSpPr>
        <p:spPr bwMode="auto">
          <a:xfrm>
            <a:off x="6372225" y="3789363"/>
            <a:ext cx="0" cy="21590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29" name="Line 75"/>
          <p:cNvSpPr>
            <a:spLocks noChangeShapeType="1"/>
          </p:cNvSpPr>
          <p:nvPr/>
        </p:nvSpPr>
        <p:spPr bwMode="auto">
          <a:xfrm rot="5400000">
            <a:off x="7021513" y="1630362"/>
            <a:ext cx="0" cy="1438275"/>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0530" name="Rectangle 85"/>
          <p:cNvSpPr>
            <a:spLocks noChangeArrowheads="1"/>
          </p:cNvSpPr>
          <p:nvPr/>
        </p:nvSpPr>
        <p:spPr bwMode="auto">
          <a:xfrm>
            <a:off x="6784975" y="2995613"/>
            <a:ext cx="469900" cy="649287"/>
          </a:xfrm>
          <a:prstGeom prst="rect">
            <a:avLst/>
          </a:prstGeom>
          <a:solidFill>
            <a:schemeClr val="bg1"/>
          </a:solidFill>
          <a:ln w="38100">
            <a:solidFill>
              <a:schemeClr val="tx1"/>
            </a:solidFill>
            <a:miter lim="800000"/>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smtClean="0">
              <a:solidFill>
                <a:srgbClr val="000000"/>
              </a:solidFill>
            </a:endParaRPr>
          </a:p>
        </p:txBody>
      </p:sp>
      <p:sp>
        <p:nvSpPr>
          <p:cNvPr id="20531" name="Rectangle 83"/>
          <p:cNvSpPr>
            <a:spLocks noChangeArrowheads="1"/>
          </p:cNvSpPr>
          <p:nvPr/>
        </p:nvSpPr>
        <p:spPr bwMode="auto">
          <a:xfrm>
            <a:off x="6877050" y="3359150"/>
            <a:ext cx="287338" cy="144463"/>
          </a:xfrm>
          <a:prstGeom prst="rect">
            <a:avLst/>
          </a:prstGeom>
          <a:solidFill>
            <a:schemeClr val="accent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smtClean="0">
              <a:solidFill>
                <a:srgbClr val="000000"/>
              </a:solidFill>
            </a:endParaRPr>
          </a:p>
        </p:txBody>
      </p:sp>
      <p:sp>
        <p:nvSpPr>
          <p:cNvPr id="20532" name="Rectangle 85"/>
          <p:cNvSpPr>
            <a:spLocks noChangeArrowheads="1"/>
          </p:cNvSpPr>
          <p:nvPr/>
        </p:nvSpPr>
        <p:spPr bwMode="auto">
          <a:xfrm>
            <a:off x="6877050" y="3068638"/>
            <a:ext cx="287338" cy="144462"/>
          </a:xfrm>
          <a:prstGeom prst="rect">
            <a:avLst/>
          </a:prstGeom>
          <a:solidFill>
            <a:schemeClr val="accent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smtClean="0">
              <a:solidFill>
                <a:srgbClr val="000000"/>
              </a:solidFill>
            </a:endParaRPr>
          </a:p>
        </p:txBody>
      </p:sp>
      <p:sp>
        <p:nvSpPr>
          <p:cNvPr id="93" name="Rectangle 85"/>
          <p:cNvSpPr>
            <a:spLocks noChangeArrowheads="1"/>
          </p:cNvSpPr>
          <p:nvPr/>
        </p:nvSpPr>
        <p:spPr bwMode="auto">
          <a:xfrm>
            <a:off x="6732588" y="3621088"/>
            <a:ext cx="576262" cy="63500"/>
          </a:xfrm>
          <a:prstGeom prst="rect">
            <a:avLst/>
          </a:prstGeom>
          <a:solidFill>
            <a:schemeClr val="accent3"/>
          </a:solidFill>
          <a:ln w="38100">
            <a:solidFill>
              <a:schemeClr val="accent3"/>
            </a:solidFill>
            <a:miter lim="800000"/>
            <a:headEnd/>
            <a:tailEnd/>
          </a:ln>
          <a:effectLst/>
        </p:spPr>
        <p:txBody>
          <a:bodyPr wrap="none" anchor="ctr"/>
          <a:lstStyle/>
          <a:p>
            <a:pPr fontAlgn="base">
              <a:spcBef>
                <a:spcPct val="0"/>
              </a:spcBef>
              <a:spcAft>
                <a:spcPct val="0"/>
              </a:spcAft>
              <a:defRPr/>
            </a:pPr>
            <a:endParaRPr lang="en-US">
              <a:solidFill>
                <a:srgbClr val="000000"/>
              </a:solidFill>
            </a:endParaRPr>
          </a:p>
        </p:txBody>
      </p:sp>
      <p:sp>
        <p:nvSpPr>
          <p:cNvPr id="20534" name="Rectangle 85"/>
          <p:cNvSpPr>
            <a:spLocks noChangeArrowheads="1"/>
          </p:cNvSpPr>
          <p:nvPr/>
        </p:nvSpPr>
        <p:spPr bwMode="auto">
          <a:xfrm>
            <a:off x="1836738" y="2278063"/>
            <a:ext cx="287337" cy="144462"/>
          </a:xfrm>
          <a:prstGeom prst="rect">
            <a:avLst/>
          </a:prstGeom>
          <a:solidFill>
            <a:schemeClr val="accent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smtClean="0">
              <a:solidFill>
                <a:srgbClr val="000000"/>
              </a:solidFill>
            </a:endParaRPr>
          </a:p>
        </p:txBody>
      </p:sp>
      <p:sp>
        <p:nvSpPr>
          <p:cNvPr id="20535" name="Rectangle 73"/>
          <p:cNvSpPr>
            <a:spLocks noChangeArrowheads="1"/>
          </p:cNvSpPr>
          <p:nvPr/>
        </p:nvSpPr>
        <p:spPr bwMode="auto">
          <a:xfrm>
            <a:off x="3346450" y="1773238"/>
            <a:ext cx="244951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de-DE" altLang="en-US" smtClean="0">
                <a:solidFill>
                  <a:srgbClr val="000000"/>
                </a:solidFill>
              </a:rPr>
              <a:t>Cantilever Bearing</a:t>
            </a:r>
          </a:p>
        </p:txBody>
      </p:sp>
      <p:sp>
        <p:nvSpPr>
          <p:cNvPr id="20536" name="Rectangle 73"/>
          <p:cNvSpPr>
            <a:spLocks noChangeArrowheads="1"/>
          </p:cNvSpPr>
          <p:nvPr/>
        </p:nvSpPr>
        <p:spPr bwMode="auto">
          <a:xfrm>
            <a:off x="5795963" y="1773238"/>
            <a:ext cx="244951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de-DE" altLang="en-US" smtClean="0">
                <a:solidFill>
                  <a:srgbClr val="000000"/>
                </a:solidFill>
              </a:rPr>
              <a:t>Maglev Bearing</a:t>
            </a:r>
          </a:p>
        </p:txBody>
      </p:sp>
      <p:sp>
        <p:nvSpPr>
          <p:cNvPr id="20537" name="Rectangle 96"/>
          <p:cNvSpPr>
            <a:spLocks noChangeArrowheads="1"/>
          </p:cNvSpPr>
          <p:nvPr/>
        </p:nvSpPr>
        <p:spPr bwMode="auto">
          <a:xfrm>
            <a:off x="3348038" y="4652963"/>
            <a:ext cx="2447925" cy="64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85750" indent="-28575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buFont typeface="Arial" charset="0"/>
              <a:buChar char="•"/>
            </a:pPr>
            <a:r>
              <a:rPr lang="de-DE" altLang="en-US" smtClean="0">
                <a:solidFill>
                  <a:srgbClr val="000000"/>
                </a:solidFill>
              </a:rPr>
              <a:t>No field service</a:t>
            </a:r>
          </a:p>
          <a:p>
            <a:pPr eaLnBrk="1" fontAlgn="base" hangingPunct="1">
              <a:spcBef>
                <a:spcPct val="0"/>
              </a:spcBef>
              <a:spcAft>
                <a:spcPct val="0"/>
              </a:spcAft>
              <a:buFont typeface="Arial" charset="0"/>
              <a:buChar char="•"/>
            </a:pPr>
            <a:r>
              <a:rPr lang="de-DE" altLang="en-US" smtClean="0">
                <a:solidFill>
                  <a:srgbClr val="000000"/>
                </a:solidFill>
              </a:rPr>
              <a:t>Grease lubrication</a:t>
            </a:r>
          </a:p>
        </p:txBody>
      </p:sp>
      <p:sp>
        <p:nvSpPr>
          <p:cNvPr id="20538" name="Rectangle 96"/>
          <p:cNvSpPr>
            <a:spLocks noChangeArrowheads="1"/>
          </p:cNvSpPr>
          <p:nvPr/>
        </p:nvSpPr>
        <p:spPr bwMode="auto">
          <a:xfrm>
            <a:off x="5868988" y="4652963"/>
            <a:ext cx="2447925"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85750" indent="-28575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buFont typeface="Arial" charset="0"/>
              <a:buChar char="•"/>
            </a:pPr>
            <a:r>
              <a:rPr lang="de-DE" altLang="en-US" smtClean="0">
                <a:solidFill>
                  <a:srgbClr val="000000"/>
                </a:solidFill>
              </a:rPr>
              <a:t>Compact size</a:t>
            </a:r>
          </a:p>
          <a:p>
            <a:pPr eaLnBrk="1" fontAlgn="base" hangingPunct="1">
              <a:spcBef>
                <a:spcPct val="0"/>
              </a:spcBef>
              <a:spcAft>
                <a:spcPct val="0"/>
              </a:spcAft>
              <a:buFont typeface="Arial" charset="0"/>
              <a:buChar char="•"/>
            </a:pPr>
            <a:r>
              <a:rPr lang="de-DE" altLang="en-US" smtClean="0">
                <a:solidFill>
                  <a:srgbClr val="000000"/>
                </a:solidFill>
              </a:rPr>
              <a:t>Optimized crash design</a:t>
            </a:r>
          </a:p>
          <a:p>
            <a:pPr eaLnBrk="1" fontAlgn="base" hangingPunct="1">
              <a:spcBef>
                <a:spcPct val="0"/>
              </a:spcBef>
              <a:spcAft>
                <a:spcPct val="0"/>
              </a:spcAft>
              <a:buFont typeface="Arial" charset="0"/>
              <a:buChar char="•"/>
            </a:pPr>
            <a:endParaRPr lang="de-DE" altLang="en-US" smtClean="0">
              <a:solidFill>
                <a:srgbClr val="000000"/>
              </a:solidFill>
            </a:endParaRPr>
          </a:p>
        </p:txBody>
      </p:sp>
      <p:sp>
        <p:nvSpPr>
          <p:cNvPr id="20539" name="Rectangle 83"/>
          <p:cNvSpPr>
            <a:spLocks noChangeArrowheads="1"/>
          </p:cNvSpPr>
          <p:nvPr/>
        </p:nvSpPr>
        <p:spPr bwMode="auto">
          <a:xfrm>
            <a:off x="1836738" y="3932238"/>
            <a:ext cx="287337" cy="144462"/>
          </a:xfrm>
          <a:prstGeom prst="rect">
            <a:avLst/>
          </a:prstGeom>
          <a:solidFill>
            <a:schemeClr val="accent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endParaRPr lang="en-US" altLang="en-US" smtClean="0">
              <a:solidFill>
                <a:srgbClr val="000000"/>
              </a:solidFill>
            </a:endParaRPr>
          </a:p>
        </p:txBody>
      </p:sp>
      <p:sp>
        <p:nvSpPr>
          <p:cNvPr id="20540" name="Rectangle 32"/>
          <p:cNvSpPr>
            <a:spLocks noGrp="1" noChangeArrowheads="1"/>
          </p:cNvSpPr>
          <p:nvPr>
            <p:ph type="ftr" sz="quarter" idx="10"/>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de-DE" altLang="en-US" smtClean="0">
                <a:solidFill>
                  <a:srgbClr val="D40041"/>
                </a:solidFill>
              </a:rPr>
              <a:t>© Pfeiffer Vacuum 2013  •  Market Segment R&amp;D •  Florian Henß •  2013-05-15</a:t>
            </a:r>
            <a:endParaRPr lang="sv-SE" altLang="en-US" smtClean="0">
              <a:solidFill>
                <a:srgbClr val="D40041"/>
              </a:solidFill>
            </a:endParaRPr>
          </a:p>
        </p:txBody>
      </p:sp>
      <p:sp>
        <p:nvSpPr>
          <p:cNvPr id="61" name="TextBox 60"/>
          <p:cNvSpPr txBox="1"/>
          <p:nvPr/>
        </p:nvSpPr>
        <p:spPr>
          <a:xfrm>
            <a:off x="6332220" y="6032817"/>
            <a:ext cx="2723823" cy="369332"/>
          </a:xfrm>
          <a:prstGeom prst="rect">
            <a:avLst/>
          </a:prstGeom>
          <a:noFill/>
        </p:spPr>
        <p:txBody>
          <a:bodyPr wrap="none" rtlCol="0">
            <a:spAutoFit/>
          </a:bodyPr>
          <a:lstStyle/>
          <a:p>
            <a:r>
              <a:rPr lang="en-US" i="1" dirty="0" smtClean="0"/>
              <a:t>Courtesy of Florian Hess</a:t>
            </a:r>
            <a:endParaRPr lang="en-US" i="1" dirty="0"/>
          </a:p>
        </p:txBody>
      </p:sp>
    </p:spTree>
    <p:extLst>
      <p:ext uri="{BB962C8B-B14F-4D97-AF65-F5344CB8AC3E}">
        <p14:creationId xmlns:p14="http://schemas.microsoft.com/office/powerpoint/2010/main" val="2626687095"/>
      </p:ext>
    </p:extLst>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p:nvPr>
        </p:nvSpPr>
        <p:spPr/>
        <p:txBody>
          <a:bodyPr/>
          <a:lstStyle/>
          <a:p>
            <a:pPr eaLnBrk="1" hangingPunct="1"/>
            <a:r>
              <a:rPr lang="de-DE" altLang="en-US" smtClean="0"/>
              <a:t>Different Rotor Concepts</a:t>
            </a:r>
          </a:p>
        </p:txBody>
      </p:sp>
      <p:sp>
        <p:nvSpPr>
          <p:cNvPr id="22531" name="Rectangle 73"/>
          <p:cNvSpPr>
            <a:spLocks noChangeArrowheads="1"/>
          </p:cNvSpPr>
          <p:nvPr/>
        </p:nvSpPr>
        <p:spPr bwMode="auto">
          <a:xfrm>
            <a:off x="971550" y="1773238"/>
            <a:ext cx="31257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de-DE" altLang="en-US" smtClean="0">
                <a:solidFill>
                  <a:srgbClr val="000000"/>
                </a:solidFill>
              </a:rPr>
              <a:t>Pure Turbo</a:t>
            </a:r>
          </a:p>
        </p:txBody>
      </p:sp>
      <p:sp>
        <p:nvSpPr>
          <p:cNvPr id="22532" name="Line 89"/>
          <p:cNvSpPr>
            <a:spLocks noChangeShapeType="1"/>
          </p:cNvSpPr>
          <p:nvPr/>
        </p:nvSpPr>
        <p:spPr bwMode="auto">
          <a:xfrm>
            <a:off x="971550" y="1773238"/>
            <a:ext cx="0" cy="4248150"/>
          </a:xfrm>
          <a:prstGeom prst="line">
            <a:avLst/>
          </a:prstGeom>
          <a:noFill/>
          <a:ln w="28575">
            <a:solidFill>
              <a:srgbClr val="D4004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9234" name="Rectangle 96"/>
          <p:cNvSpPr>
            <a:spLocks noChangeArrowheads="1"/>
          </p:cNvSpPr>
          <p:nvPr/>
        </p:nvSpPr>
        <p:spPr bwMode="auto">
          <a:xfrm>
            <a:off x="971550" y="4913313"/>
            <a:ext cx="3125788"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285750" indent="-285750" fontAlgn="base">
              <a:spcBef>
                <a:spcPct val="0"/>
              </a:spcBef>
              <a:spcAft>
                <a:spcPct val="0"/>
              </a:spcAft>
              <a:buFont typeface="Arial" charset="0"/>
              <a:buChar char="•"/>
              <a:defRPr/>
            </a:pPr>
            <a:r>
              <a:rPr lang="de-DE" sz="1600" dirty="0">
                <a:solidFill>
                  <a:srgbClr val="000000"/>
                </a:solidFill>
              </a:rPr>
              <a:t>Gas </a:t>
            </a:r>
            <a:r>
              <a:rPr lang="de-DE" sz="1600" dirty="0" err="1">
                <a:solidFill>
                  <a:srgbClr val="000000"/>
                </a:solidFill>
              </a:rPr>
              <a:t>flow</a:t>
            </a:r>
            <a:r>
              <a:rPr lang="de-DE" sz="1600" dirty="0">
                <a:solidFill>
                  <a:srgbClr val="000000"/>
                </a:solidFill>
              </a:rPr>
              <a:t> </a:t>
            </a:r>
            <a:r>
              <a:rPr lang="de-DE" sz="1600" dirty="0" err="1">
                <a:solidFill>
                  <a:srgbClr val="000000"/>
                </a:solidFill>
              </a:rPr>
              <a:t>optimized</a:t>
            </a:r>
            <a:endParaRPr lang="de-DE" sz="1600" dirty="0">
              <a:solidFill>
                <a:srgbClr val="000000"/>
              </a:solidFill>
            </a:endParaRPr>
          </a:p>
          <a:p>
            <a:pPr fontAlgn="base">
              <a:spcBef>
                <a:spcPct val="0"/>
              </a:spcBef>
              <a:spcAft>
                <a:spcPct val="0"/>
              </a:spcAft>
              <a:defRPr/>
            </a:pPr>
            <a:endParaRPr lang="de-DE" sz="1600" dirty="0">
              <a:solidFill>
                <a:srgbClr val="000000"/>
              </a:solidFill>
            </a:endParaRPr>
          </a:p>
          <a:p>
            <a:pPr marL="285750" indent="-285750" fontAlgn="base">
              <a:spcBef>
                <a:spcPct val="0"/>
              </a:spcBef>
              <a:spcAft>
                <a:spcPct val="0"/>
              </a:spcAft>
              <a:buFont typeface="Arial" charset="0"/>
              <a:buChar char="•"/>
              <a:defRPr/>
            </a:pPr>
            <a:r>
              <a:rPr lang="de-DE" sz="1600" dirty="0" err="1">
                <a:solidFill>
                  <a:srgbClr val="000000"/>
                </a:solidFill>
              </a:rPr>
              <a:t>Suitable</a:t>
            </a:r>
            <a:r>
              <a:rPr lang="de-DE" sz="1600" dirty="0">
                <a:solidFill>
                  <a:srgbClr val="000000"/>
                </a:solidFill>
              </a:rPr>
              <a:t> </a:t>
            </a:r>
            <a:r>
              <a:rPr lang="de-DE" sz="1600" dirty="0" err="1">
                <a:solidFill>
                  <a:srgbClr val="000000"/>
                </a:solidFill>
              </a:rPr>
              <a:t>for</a:t>
            </a:r>
            <a:r>
              <a:rPr lang="de-DE" sz="1600" dirty="0">
                <a:solidFill>
                  <a:srgbClr val="000000"/>
                </a:solidFill>
              </a:rPr>
              <a:t> </a:t>
            </a:r>
            <a:r>
              <a:rPr lang="de-DE" sz="1600" dirty="0" err="1">
                <a:solidFill>
                  <a:srgbClr val="000000"/>
                </a:solidFill>
              </a:rPr>
              <a:t>process</a:t>
            </a:r>
            <a:r>
              <a:rPr lang="de-DE" sz="1600" dirty="0">
                <a:solidFill>
                  <a:srgbClr val="000000"/>
                </a:solidFill>
              </a:rPr>
              <a:t> </a:t>
            </a:r>
            <a:r>
              <a:rPr lang="de-DE" sz="1600" dirty="0" err="1">
                <a:solidFill>
                  <a:srgbClr val="000000"/>
                </a:solidFill>
              </a:rPr>
              <a:t>applications</a:t>
            </a:r>
            <a:endParaRPr lang="de-DE" sz="1600" dirty="0">
              <a:solidFill>
                <a:srgbClr val="000000"/>
              </a:solidFill>
            </a:endParaRPr>
          </a:p>
          <a:p>
            <a:pPr marL="285750" indent="-285750" fontAlgn="base">
              <a:spcBef>
                <a:spcPct val="0"/>
              </a:spcBef>
              <a:spcAft>
                <a:spcPct val="0"/>
              </a:spcAft>
              <a:buFont typeface="Arial" charset="0"/>
              <a:buChar char="•"/>
              <a:defRPr/>
            </a:pPr>
            <a:endParaRPr lang="de-DE" sz="1600" dirty="0">
              <a:solidFill>
                <a:srgbClr val="000000"/>
              </a:solidFill>
            </a:endParaRPr>
          </a:p>
        </p:txBody>
      </p:sp>
      <p:sp>
        <p:nvSpPr>
          <p:cNvPr id="22534" name="Rectangle 73"/>
          <p:cNvSpPr>
            <a:spLocks noChangeArrowheads="1"/>
          </p:cNvSpPr>
          <p:nvPr/>
        </p:nvSpPr>
        <p:spPr bwMode="auto">
          <a:xfrm>
            <a:off x="4097338" y="1773238"/>
            <a:ext cx="2922587"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de-DE" altLang="en-US" smtClean="0">
                <a:solidFill>
                  <a:srgbClr val="000000"/>
                </a:solidFill>
              </a:rPr>
              <a:t>With Holweck Stage</a:t>
            </a:r>
          </a:p>
        </p:txBody>
      </p:sp>
      <p:sp>
        <p:nvSpPr>
          <p:cNvPr id="22535" name="Rectangle 96"/>
          <p:cNvSpPr>
            <a:spLocks noChangeArrowheads="1"/>
          </p:cNvSpPr>
          <p:nvPr/>
        </p:nvSpPr>
        <p:spPr bwMode="auto">
          <a:xfrm>
            <a:off x="4097338" y="4900613"/>
            <a:ext cx="2922587" cy="1077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85750" indent="-28575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buFont typeface="Arial" charset="0"/>
              <a:buChar char="•"/>
            </a:pPr>
            <a:r>
              <a:rPr lang="de-DE" altLang="en-US" sz="1600" smtClean="0">
                <a:solidFill>
                  <a:srgbClr val="000000"/>
                </a:solidFill>
              </a:rPr>
              <a:t>Compression optimized</a:t>
            </a:r>
          </a:p>
          <a:p>
            <a:pPr eaLnBrk="1" fontAlgn="base" hangingPunct="1">
              <a:spcBef>
                <a:spcPct val="0"/>
              </a:spcBef>
              <a:spcAft>
                <a:spcPct val="0"/>
              </a:spcAft>
              <a:buFont typeface="Arial" charset="0"/>
              <a:buChar char="•"/>
            </a:pPr>
            <a:endParaRPr lang="de-DE" altLang="en-US" sz="1600" smtClean="0">
              <a:solidFill>
                <a:srgbClr val="000000"/>
              </a:solidFill>
            </a:endParaRPr>
          </a:p>
          <a:p>
            <a:pPr eaLnBrk="1" fontAlgn="base" hangingPunct="1">
              <a:spcBef>
                <a:spcPct val="0"/>
              </a:spcBef>
              <a:spcAft>
                <a:spcPct val="0"/>
              </a:spcAft>
              <a:buFont typeface="Arial" charset="0"/>
              <a:buChar char="•"/>
            </a:pPr>
            <a:r>
              <a:rPr lang="de-DE" altLang="en-US" sz="1600" smtClean="0">
                <a:solidFill>
                  <a:srgbClr val="000000"/>
                </a:solidFill>
              </a:rPr>
              <a:t>Ultra High Vacuum</a:t>
            </a:r>
          </a:p>
          <a:p>
            <a:pPr eaLnBrk="1" fontAlgn="base" hangingPunct="1">
              <a:spcBef>
                <a:spcPct val="0"/>
              </a:spcBef>
              <a:spcAft>
                <a:spcPct val="0"/>
              </a:spcAft>
              <a:buFont typeface="Arial" charset="0"/>
              <a:buChar char="•"/>
            </a:pPr>
            <a:endParaRPr lang="de-DE" altLang="en-US" sz="1600" smtClean="0">
              <a:solidFill>
                <a:srgbClr val="000000"/>
              </a:solidFill>
            </a:endParaRPr>
          </a:p>
        </p:txBody>
      </p:sp>
      <p:pic>
        <p:nvPicPr>
          <p:cNvPr id="22536" name="Picture 8" descr="IMG_5966"/>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47813" y="2274888"/>
            <a:ext cx="1828800" cy="252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7" name="Picture 31" descr="IMG_5967"/>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694238" y="2289175"/>
            <a:ext cx="1728787" cy="239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8" name="Line 89"/>
          <p:cNvSpPr>
            <a:spLocks noChangeShapeType="1"/>
          </p:cNvSpPr>
          <p:nvPr/>
        </p:nvSpPr>
        <p:spPr bwMode="auto">
          <a:xfrm>
            <a:off x="4097338" y="1773238"/>
            <a:ext cx="0" cy="4248150"/>
          </a:xfrm>
          <a:prstGeom prst="line">
            <a:avLst/>
          </a:prstGeom>
          <a:noFill/>
          <a:ln w="28575">
            <a:solidFill>
              <a:srgbClr val="D4004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2539" name="Line 99"/>
          <p:cNvSpPr>
            <a:spLocks noChangeShapeType="1"/>
          </p:cNvSpPr>
          <p:nvPr/>
        </p:nvSpPr>
        <p:spPr bwMode="auto">
          <a:xfrm>
            <a:off x="7019925" y="1773238"/>
            <a:ext cx="0" cy="4248150"/>
          </a:xfrm>
          <a:prstGeom prst="line">
            <a:avLst/>
          </a:prstGeom>
          <a:noFill/>
          <a:ln w="28575">
            <a:solidFill>
              <a:srgbClr val="D4004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smtClean="0">
              <a:solidFill>
                <a:srgbClr val="000000"/>
              </a:solidFill>
            </a:endParaRPr>
          </a:p>
        </p:txBody>
      </p:sp>
      <p:sp>
        <p:nvSpPr>
          <p:cNvPr id="22540" name="Rectangle 32"/>
          <p:cNvSpPr>
            <a:spLocks noGrp="1" noChangeArrowheads="1"/>
          </p:cNvSpPr>
          <p:nvPr>
            <p:ph type="ftr" sz="quarter" idx="10"/>
          </p:nvPr>
        </p:nvSpPr>
        <p:spPr>
          <a:noFill/>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de-DE" altLang="en-US" smtClean="0">
                <a:solidFill>
                  <a:srgbClr val="D40041"/>
                </a:solidFill>
              </a:rPr>
              <a:t>© Pfeiffer Vacuum 2013  •  Market Segment R&amp;D •  Florian Henß •  2013-05-15</a:t>
            </a:r>
            <a:endParaRPr lang="sv-SE" altLang="en-US" smtClean="0">
              <a:solidFill>
                <a:srgbClr val="D40041"/>
              </a:solidFill>
            </a:endParaRPr>
          </a:p>
        </p:txBody>
      </p:sp>
      <p:sp>
        <p:nvSpPr>
          <p:cNvPr id="13" name="TextBox 12"/>
          <p:cNvSpPr txBox="1"/>
          <p:nvPr/>
        </p:nvSpPr>
        <p:spPr>
          <a:xfrm>
            <a:off x="6332220" y="6032817"/>
            <a:ext cx="2723823" cy="369332"/>
          </a:xfrm>
          <a:prstGeom prst="rect">
            <a:avLst/>
          </a:prstGeom>
          <a:noFill/>
        </p:spPr>
        <p:txBody>
          <a:bodyPr wrap="none" rtlCol="0">
            <a:spAutoFit/>
          </a:bodyPr>
          <a:lstStyle/>
          <a:p>
            <a:r>
              <a:rPr lang="en-US" i="1" dirty="0" smtClean="0"/>
              <a:t>Courtesy of Florian Hess</a:t>
            </a:r>
            <a:endParaRPr lang="en-US" i="1" dirty="0"/>
          </a:p>
        </p:txBody>
      </p:sp>
    </p:spTree>
    <p:extLst>
      <p:ext uri="{BB962C8B-B14F-4D97-AF65-F5344CB8AC3E}">
        <p14:creationId xmlns:p14="http://schemas.microsoft.com/office/powerpoint/2010/main" val="2924008552"/>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71450" y="4733486"/>
            <a:ext cx="8789670" cy="1477328"/>
          </a:xfrm>
          <a:prstGeom prst="rect">
            <a:avLst/>
          </a:prstGeom>
          <a:noFill/>
        </p:spPr>
        <p:txBody>
          <a:bodyPr wrap="square" rtlCol="0">
            <a:spAutoFit/>
          </a:bodyPr>
          <a:lstStyle/>
          <a:p>
            <a:pPr marL="266700" indent="-266700"/>
            <a:r>
              <a:rPr lang="en-US" b="1" dirty="0" smtClean="0"/>
              <a:t>S</a:t>
            </a:r>
            <a:r>
              <a:rPr lang="en-US" dirty="0" smtClean="0"/>
              <a:t>: no strong influence of gas molecular mass + linear dependence on revolution speed</a:t>
            </a:r>
          </a:p>
          <a:p>
            <a:pPr marL="266700" indent="-266700"/>
            <a:endParaRPr lang="en-US" dirty="0"/>
          </a:p>
          <a:p>
            <a:pPr marL="266700" indent="-266700"/>
            <a:r>
              <a:rPr lang="en-US" b="1" dirty="0" smtClean="0"/>
              <a:t>K</a:t>
            </a:r>
            <a:r>
              <a:rPr lang="en-US" b="1" baseline="-25000" dirty="0" smtClean="0"/>
              <a:t>0</a:t>
            </a:r>
            <a:r>
              <a:rPr lang="en-US" dirty="0" smtClean="0"/>
              <a:t>: </a:t>
            </a:r>
            <a:r>
              <a:rPr lang="en-US" b="1" dirty="0" smtClean="0"/>
              <a:t>exponentially</a:t>
            </a:r>
            <a:r>
              <a:rPr lang="en-US" dirty="0" smtClean="0"/>
              <a:t> dependent on:  revolution speed and square root of gas molecular mass</a:t>
            </a:r>
          </a:p>
        </p:txBody>
      </p:sp>
      <p:pic>
        <p:nvPicPr>
          <p:cNvPr id="13" name="Picture 2"/>
          <p:cNvPicPr>
            <a:picLocks noChangeAspect="1" noChangeArrowheads="1"/>
          </p:cNvPicPr>
          <p:nvPr/>
        </p:nvPicPr>
        <p:blipFill>
          <a:blip r:embed="rId2" cstate="print"/>
          <a:srcRect/>
          <a:stretch>
            <a:fillRect/>
          </a:stretch>
        </p:blipFill>
        <p:spPr bwMode="auto">
          <a:xfrm>
            <a:off x="1818704" y="827291"/>
            <a:ext cx="2181014" cy="3057613"/>
          </a:xfrm>
          <a:prstGeom prst="rect">
            <a:avLst/>
          </a:prstGeom>
          <a:noFill/>
          <a:ln w="9525">
            <a:noFill/>
            <a:miter lim="800000"/>
            <a:headEnd/>
            <a:tailEnd/>
          </a:ln>
          <a:effectLst/>
        </p:spPr>
      </p:pic>
      <p:cxnSp>
        <p:nvCxnSpPr>
          <p:cNvPr id="12" name="Straight Arrow Connector 11"/>
          <p:cNvCxnSpPr/>
          <p:nvPr/>
        </p:nvCxnSpPr>
        <p:spPr>
          <a:xfrm>
            <a:off x="1395201" y="1474427"/>
            <a:ext cx="1080120" cy="28803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53238" y="1221816"/>
            <a:ext cx="1465466" cy="276999"/>
          </a:xfrm>
          <a:prstGeom prst="rect">
            <a:avLst/>
          </a:prstGeom>
          <a:noFill/>
        </p:spPr>
        <p:txBody>
          <a:bodyPr wrap="none" rtlCol="0">
            <a:spAutoFit/>
          </a:bodyPr>
          <a:lstStyle/>
          <a:p>
            <a:r>
              <a:rPr lang="en-US" sz="1200" dirty="0" smtClean="0"/>
              <a:t>High pumping speed</a:t>
            </a:r>
            <a:endParaRPr lang="en-US" sz="1200" dirty="0"/>
          </a:p>
        </p:txBody>
      </p:sp>
      <p:cxnSp>
        <p:nvCxnSpPr>
          <p:cNvPr id="18" name="Straight Arrow Connector 17"/>
          <p:cNvCxnSpPr/>
          <p:nvPr/>
        </p:nvCxnSpPr>
        <p:spPr>
          <a:xfrm>
            <a:off x="1395201" y="2538926"/>
            <a:ext cx="1159134" cy="8723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77928" y="2305545"/>
            <a:ext cx="1625894" cy="276999"/>
          </a:xfrm>
          <a:prstGeom prst="rect">
            <a:avLst/>
          </a:prstGeom>
          <a:noFill/>
        </p:spPr>
        <p:txBody>
          <a:bodyPr wrap="none" rtlCol="0">
            <a:spAutoFit/>
          </a:bodyPr>
          <a:lstStyle/>
          <a:p>
            <a:r>
              <a:rPr lang="en-US" sz="1200" dirty="0" smtClean="0"/>
              <a:t>High compression ratio</a:t>
            </a:r>
            <a:endParaRPr lang="en-US" sz="1200" dirty="0"/>
          </a:p>
        </p:txBody>
      </p:sp>
      <p:sp>
        <p:nvSpPr>
          <p:cNvPr id="19" name="TextBox 18"/>
          <p:cNvSpPr txBox="1"/>
          <p:nvPr/>
        </p:nvSpPr>
        <p:spPr>
          <a:xfrm rot="5400000">
            <a:off x="3049576" y="2059325"/>
            <a:ext cx="2197653" cy="307777"/>
          </a:xfrm>
          <a:prstGeom prst="rect">
            <a:avLst/>
          </a:prstGeom>
          <a:noFill/>
        </p:spPr>
        <p:txBody>
          <a:bodyPr wrap="none" rtlCol="0">
            <a:spAutoFit/>
          </a:bodyPr>
          <a:lstStyle/>
          <a:p>
            <a:r>
              <a:rPr lang="en-US" sz="1400" i="1" dirty="0" smtClean="0"/>
              <a:t>Courtesy of Pfeiffer Vacuum</a:t>
            </a:r>
            <a:endParaRPr lang="en-US" sz="1400" i="1" dirty="0"/>
          </a:p>
        </p:txBody>
      </p:sp>
      <p:sp>
        <p:nvSpPr>
          <p:cNvPr id="21"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22"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23"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152</a:t>
            </a:fld>
            <a:endParaRPr lang="en-US" dirty="0"/>
          </a:p>
        </p:txBody>
      </p:sp>
      <p:sp>
        <p:nvSpPr>
          <p:cNvPr id="5" name="TextBox 4"/>
          <p:cNvSpPr txBox="1"/>
          <p:nvPr/>
        </p:nvSpPr>
        <p:spPr>
          <a:xfrm>
            <a:off x="171450" y="3934590"/>
            <a:ext cx="8789670" cy="923330"/>
          </a:xfrm>
          <a:prstGeom prst="rect">
            <a:avLst/>
          </a:prstGeom>
          <a:noFill/>
        </p:spPr>
        <p:txBody>
          <a:bodyPr wrap="square" rtlCol="0">
            <a:spAutoFit/>
          </a:bodyPr>
          <a:lstStyle/>
          <a:p>
            <a:r>
              <a:rPr lang="en-US" dirty="0"/>
              <a:t>The indications given by the simplified model for molecular pumps are valid also for the TMP:</a:t>
            </a:r>
          </a:p>
          <a:p>
            <a:endParaRPr lang="en-US" dirty="0"/>
          </a:p>
        </p:txBody>
      </p:sp>
      <p:grpSp>
        <p:nvGrpSpPr>
          <p:cNvPr id="26" name="Group 25"/>
          <p:cNvGrpSpPr/>
          <p:nvPr/>
        </p:nvGrpSpPr>
        <p:grpSpPr>
          <a:xfrm>
            <a:off x="1986243" y="105966"/>
            <a:ext cx="5227713" cy="786785"/>
            <a:chOff x="1986243" y="105966"/>
            <a:chExt cx="5227713" cy="786785"/>
          </a:xfrm>
        </p:grpSpPr>
        <p:sp>
          <p:nvSpPr>
            <p:cNvPr id="27" name="Rectangle 26"/>
            <p:cNvSpPr/>
            <p:nvPr/>
          </p:nvSpPr>
          <p:spPr>
            <a:xfrm>
              <a:off x="1986243" y="105966"/>
              <a:ext cx="5227713" cy="461665"/>
            </a:xfrm>
            <a:prstGeom prst="rect">
              <a:avLst/>
            </a:prstGeom>
          </p:spPr>
          <p:txBody>
            <a:bodyPr wrap="none">
              <a:spAutoFit/>
            </a:bodyPr>
            <a:lstStyle/>
            <a:p>
              <a:pPr algn="ctr"/>
              <a:r>
                <a:rPr lang="en-US" sz="2400" b="1" dirty="0" smtClean="0"/>
                <a:t>Gas pumping: momentum transfer</a:t>
              </a:r>
              <a:endParaRPr lang="en-US" sz="2400" b="1" dirty="0"/>
            </a:p>
          </p:txBody>
        </p:sp>
        <p:sp>
          <p:nvSpPr>
            <p:cNvPr id="28" name="TextBox 27"/>
            <p:cNvSpPr txBox="1"/>
            <p:nvPr/>
          </p:nvSpPr>
          <p:spPr>
            <a:xfrm>
              <a:off x="3282341" y="492641"/>
              <a:ext cx="3015762" cy="400110"/>
            </a:xfrm>
            <a:prstGeom prst="rect">
              <a:avLst/>
            </a:prstGeom>
            <a:noFill/>
          </p:spPr>
          <p:txBody>
            <a:bodyPr wrap="none" rtlCol="0">
              <a:spAutoFit/>
            </a:bodyPr>
            <a:lstStyle/>
            <a:p>
              <a:r>
                <a:rPr lang="en-US" sz="2000" b="1" dirty="0" err="1" smtClean="0"/>
                <a:t>Turbomolecular</a:t>
              </a:r>
              <a:r>
                <a:rPr lang="en-US" sz="2000" b="1" dirty="0" smtClean="0"/>
                <a:t> pumps</a:t>
              </a:r>
              <a:endParaRPr lang="en-US" sz="2000" b="1" dirty="0"/>
            </a:p>
          </p:txBody>
        </p:sp>
      </p:grpSp>
      <p:pic>
        <p:nvPicPr>
          <p:cNvPr id="29" name="Picture 6"/>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8750" t="22266" r="36719" b="20508"/>
          <a:stretch/>
        </p:blipFill>
        <p:spPr bwMode="auto">
          <a:xfrm>
            <a:off x="5182756" y="1044367"/>
            <a:ext cx="3155592" cy="2649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9216505"/>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9"/>
          <p:cNvGrpSpPr/>
          <p:nvPr/>
        </p:nvGrpSpPr>
        <p:grpSpPr>
          <a:xfrm>
            <a:off x="201357" y="533090"/>
            <a:ext cx="5184576" cy="3148972"/>
            <a:chOff x="714344" y="4595817"/>
            <a:chExt cx="4429125" cy="2333641"/>
          </a:xfrm>
        </p:grpSpPr>
        <p:pic>
          <p:nvPicPr>
            <p:cNvPr id="7" name="Picture 6"/>
            <p:cNvPicPr>
              <a:picLocks noChangeAspect="1" noChangeArrowheads="1"/>
            </p:cNvPicPr>
            <p:nvPr/>
          </p:nvPicPr>
          <p:blipFill>
            <a:blip r:embed="rId2" cstate="print"/>
            <a:srcRect/>
            <a:stretch>
              <a:fillRect/>
            </a:stretch>
          </p:blipFill>
          <p:spPr bwMode="auto">
            <a:xfrm>
              <a:off x="714344" y="4595817"/>
              <a:ext cx="4429125" cy="2133600"/>
            </a:xfrm>
            <a:prstGeom prst="rect">
              <a:avLst/>
            </a:prstGeom>
            <a:noFill/>
            <a:ln w="9525">
              <a:noFill/>
              <a:miter lim="800000"/>
              <a:headEnd/>
              <a:tailEnd/>
            </a:ln>
            <a:effectLst/>
          </p:spPr>
        </p:pic>
        <p:pic>
          <p:nvPicPr>
            <p:cNvPr id="8" name="Picture 7"/>
            <p:cNvPicPr>
              <a:picLocks noChangeAspect="1" noChangeArrowheads="1"/>
            </p:cNvPicPr>
            <p:nvPr/>
          </p:nvPicPr>
          <p:blipFill>
            <a:blip r:embed="rId3" cstate="print"/>
            <a:srcRect/>
            <a:stretch>
              <a:fillRect/>
            </a:stretch>
          </p:blipFill>
          <p:spPr bwMode="auto">
            <a:xfrm>
              <a:off x="2554134" y="6738958"/>
              <a:ext cx="876300" cy="190500"/>
            </a:xfrm>
            <a:prstGeom prst="rect">
              <a:avLst/>
            </a:prstGeom>
            <a:noFill/>
            <a:ln w="9525">
              <a:noFill/>
              <a:miter lim="800000"/>
              <a:headEnd/>
              <a:tailEnd/>
            </a:ln>
            <a:effectLst/>
          </p:spPr>
        </p:pic>
        <p:pic>
          <p:nvPicPr>
            <p:cNvPr id="9" name="Picture 8"/>
            <p:cNvPicPr>
              <a:picLocks noChangeAspect="1" noChangeArrowheads="1"/>
            </p:cNvPicPr>
            <p:nvPr/>
          </p:nvPicPr>
          <p:blipFill>
            <a:blip r:embed="rId4" cstate="print"/>
            <a:srcRect/>
            <a:stretch>
              <a:fillRect/>
            </a:stretch>
          </p:blipFill>
          <p:spPr bwMode="auto">
            <a:xfrm>
              <a:off x="2000228" y="5595950"/>
              <a:ext cx="885825" cy="704850"/>
            </a:xfrm>
            <a:prstGeom prst="rect">
              <a:avLst/>
            </a:prstGeom>
            <a:noFill/>
            <a:ln w="9525">
              <a:noFill/>
              <a:miter lim="800000"/>
              <a:headEnd/>
              <a:tailEnd/>
            </a:ln>
            <a:effectLst/>
          </p:spPr>
        </p:pic>
      </p:grpSp>
      <p:pic>
        <p:nvPicPr>
          <p:cNvPr id="10" name="Picture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179113" y="3682062"/>
            <a:ext cx="4878346" cy="2364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09917" y="3682062"/>
            <a:ext cx="4018321" cy="2364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5504236" y="1178466"/>
            <a:ext cx="3476967" cy="1477328"/>
          </a:xfrm>
          <a:prstGeom prst="rect">
            <a:avLst/>
          </a:prstGeom>
          <a:noFill/>
        </p:spPr>
        <p:txBody>
          <a:bodyPr wrap="square" rtlCol="0">
            <a:spAutoFit/>
          </a:bodyPr>
          <a:lstStyle/>
          <a:p>
            <a:r>
              <a:rPr lang="en-US" dirty="0" smtClean="0"/>
              <a:t>TMP pumping speeds are in the range from 10 l/s to 25,000 l/s.</a:t>
            </a:r>
          </a:p>
          <a:p>
            <a:endParaRPr lang="en-US" dirty="0" smtClean="0"/>
          </a:p>
          <a:p>
            <a:r>
              <a:rPr lang="en-US" dirty="0" smtClean="0"/>
              <a:t>Their ultimate pressure (H</a:t>
            </a:r>
            <a:r>
              <a:rPr lang="en-US" baseline="-25000" dirty="0" smtClean="0"/>
              <a:t>2</a:t>
            </a:r>
            <a:r>
              <a:rPr lang="en-US" dirty="0" smtClean="0"/>
              <a:t>) is of the order of 10</a:t>
            </a:r>
            <a:r>
              <a:rPr lang="en-US" baseline="30000" dirty="0" smtClean="0"/>
              <a:t>-10</a:t>
            </a:r>
            <a:r>
              <a:rPr lang="en-US" dirty="0" smtClean="0"/>
              <a:t>, 10</a:t>
            </a:r>
            <a:r>
              <a:rPr lang="en-US" baseline="30000" dirty="0" smtClean="0"/>
              <a:t>-11</a:t>
            </a:r>
            <a:r>
              <a:rPr lang="en-US" dirty="0" smtClean="0"/>
              <a:t> mbar</a:t>
            </a:r>
            <a:endParaRPr lang="en-US" dirty="0"/>
          </a:p>
        </p:txBody>
      </p:sp>
      <p:sp>
        <p:nvSpPr>
          <p:cNvPr id="17" name="TextBox 16"/>
          <p:cNvSpPr txBox="1"/>
          <p:nvPr/>
        </p:nvSpPr>
        <p:spPr>
          <a:xfrm>
            <a:off x="5940152" y="2993369"/>
            <a:ext cx="2605137" cy="738664"/>
          </a:xfrm>
          <a:prstGeom prst="rect">
            <a:avLst/>
          </a:prstGeom>
          <a:noFill/>
        </p:spPr>
        <p:txBody>
          <a:bodyPr wrap="none" rtlCol="0">
            <a:spAutoFit/>
          </a:bodyPr>
          <a:lstStyle/>
          <a:p>
            <a:r>
              <a:rPr lang="en-US" sz="1400" i="1" dirty="0" smtClean="0"/>
              <a:t>Courtesy of Pfeiffer Vacuum</a:t>
            </a:r>
          </a:p>
          <a:p>
            <a:r>
              <a:rPr lang="en-US" sz="1400" i="1" dirty="0">
                <a:hlinkClick r:id="rId7"/>
              </a:rPr>
              <a:t>http://</a:t>
            </a:r>
            <a:r>
              <a:rPr lang="en-US" sz="1400" i="1" dirty="0" smtClean="0">
                <a:hlinkClick r:id="rId7"/>
              </a:rPr>
              <a:t>www.pfeiffer-vacuum.com</a:t>
            </a:r>
            <a:endParaRPr lang="en-US" sz="1400" i="1" dirty="0" smtClean="0"/>
          </a:p>
          <a:p>
            <a:r>
              <a:rPr lang="en-US" sz="1400" i="1" dirty="0" smtClean="0"/>
              <a:t>Vacuum Technology </a:t>
            </a:r>
            <a:r>
              <a:rPr lang="en-US" sz="1400" i="1" dirty="0" err="1" smtClean="0"/>
              <a:t>KnowHow</a:t>
            </a:r>
            <a:endParaRPr lang="en-US" sz="1400" i="1" dirty="0"/>
          </a:p>
        </p:txBody>
      </p:sp>
      <p:sp>
        <p:nvSpPr>
          <p:cNvPr id="18"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9"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20"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153</a:t>
            </a:fld>
            <a:endParaRPr lang="en-US" dirty="0"/>
          </a:p>
        </p:txBody>
      </p:sp>
      <p:sp>
        <p:nvSpPr>
          <p:cNvPr id="23" name="Rectangle 22"/>
          <p:cNvSpPr/>
          <p:nvPr/>
        </p:nvSpPr>
        <p:spPr>
          <a:xfrm>
            <a:off x="1986243" y="105966"/>
            <a:ext cx="5227713" cy="461665"/>
          </a:xfrm>
          <a:prstGeom prst="rect">
            <a:avLst/>
          </a:prstGeom>
        </p:spPr>
        <p:txBody>
          <a:bodyPr wrap="none">
            <a:spAutoFit/>
          </a:bodyPr>
          <a:lstStyle/>
          <a:p>
            <a:pPr algn="ctr"/>
            <a:r>
              <a:rPr lang="en-US" sz="2400" b="1" dirty="0" smtClean="0"/>
              <a:t>Gas pumping: momentum transfer</a:t>
            </a:r>
            <a:endParaRPr lang="en-US" sz="2400" b="1" dirty="0"/>
          </a:p>
        </p:txBody>
      </p:sp>
    </p:spTree>
    <p:extLst>
      <p:ext uri="{BB962C8B-B14F-4D97-AF65-F5344CB8AC3E}">
        <p14:creationId xmlns:p14="http://schemas.microsoft.com/office/powerpoint/2010/main" val="896568389"/>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154</a:t>
            </a:fld>
            <a:endParaRPr lang="en-US" dirty="0"/>
          </a:p>
        </p:txBody>
      </p:sp>
      <p:grpSp>
        <p:nvGrpSpPr>
          <p:cNvPr id="5" name="Group 4"/>
          <p:cNvGrpSpPr/>
          <p:nvPr/>
        </p:nvGrpSpPr>
        <p:grpSpPr>
          <a:xfrm>
            <a:off x="1986243" y="105966"/>
            <a:ext cx="5227713" cy="786785"/>
            <a:chOff x="1986243" y="105966"/>
            <a:chExt cx="5227713" cy="786785"/>
          </a:xfrm>
        </p:grpSpPr>
        <p:sp>
          <p:nvSpPr>
            <p:cNvPr id="6" name="Rectangle 5"/>
            <p:cNvSpPr/>
            <p:nvPr/>
          </p:nvSpPr>
          <p:spPr>
            <a:xfrm>
              <a:off x="1986243" y="105966"/>
              <a:ext cx="5227713" cy="461665"/>
            </a:xfrm>
            <a:prstGeom prst="rect">
              <a:avLst/>
            </a:prstGeom>
          </p:spPr>
          <p:txBody>
            <a:bodyPr wrap="none">
              <a:spAutoFit/>
            </a:bodyPr>
            <a:lstStyle/>
            <a:p>
              <a:pPr algn="ctr"/>
              <a:r>
                <a:rPr lang="en-US" sz="2400" b="1" dirty="0" smtClean="0"/>
                <a:t>Gas pumping: momentum transfer</a:t>
              </a:r>
              <a:endParaRPr lang="en-US" sz="2400" b="1" dirty="0"/>
            </a:p>
          </p:txBody>
        </p:sp>
        <p:sp>
          <p:nvSpPr>
            <p:cNvPr id="7" name="TextBox 6"/>
            <p:cNvSpPr txBox="1"/>
            <p:nvPr/>
          </p:nvSpPr>
          <p:spPr>
            <a:xfrm>
              <a:off x="3282341" y="492641"/>
              <a:ext cx="3015762" cy="400110"/>
            </a:xfrm>
            <a:prstGeom prst="rect">
              <a:avLst/>
            </a:prstGeom>
            <a:noFill/>
          </p:spPr>
          <p:txBody>
            <a:bodyPr wrap="none" rtlCol="0">
              <a:spAutoFit/>
            </a:bodyPr>
            <a:lstStyle/>
            <a:p>
              <a:r>
                <a:rPr lang="en-US" sz="2000" b="1" dirty="0" err="1" smtClean="0"/>
                <a:t>Turbomolecular</a:t>
              </a:r>
              <a:r>
                <a:rPr lang="en-US" sz="2000" b="1" dirty="0" smtClean="0"/>
                <a:t> pumps</a:t>
              </a:r>
              <a:endParaRPr lang="en-US" sz="2000" b="1" dirty="0"/>
            </a:p>
          </p:txBody>
        </p:sp>
      </p:grpSp>
      <p:sp>
        <p:nvSpPr>
          <p:cNvPr id="8" name="TextBox 7"/>
          <p:cNvSpPr txBox="1"/>
          <p:nvPr/>
        </p:nvSpPr>
        <p:spPr>
          <a:xfrm>
            <a:off x="251460" y="1085850"/>
            <a:ext cx="8583930" cy="1200329"/>
          </a:xfrm>
          <a:prstGeom prst="rect">
            <a:avLst/>
          </a:prstGeom>
          <a:noFill/>
        </p:spPr>
        <p:txBody>
          <a:bodyPr wrap="square" rtlCol="0">
            <a:spAutoFit/>
          </a:bodyPr>
          <a:lstStyle/>
          <a:p>
            <a:r>
              <a:rPr lang="en-GB" dirty="0"/>
              <a:t>At the pump outlet, the compressed gas is evacuated by a </a:t>
            </a:r>
            <a:r>
              <a:rPr lang="en-GB" b="1" dirty="0"/>
              <a:t>mechanical pump </a:t>
            </a:r>
            <a:r>
              <a:rPr lang="en-GB" dirty="0"/>
              <a:t>(often called backing pump) operating  in viscous regime. The </a:t>
            </a:r>
            <a:r>
              <a:rPr lang="en-GB" dirty="0" err="1"/>
              <a:t>turbomolecular</a:t>
            </a:r>
            <a:r>
              <a:rPr lang="en-GB" dirty="0"/>
              <a:t> and its backing pump are in general </a:t>
            </a:r>
            <a:r>
              <a:rPr lang="en-GB" b="1" dirty="0"/>
              <a:t>assembled in a single unit </a:t>
            </a:r>
            <a:r>
              <a:rPr lang="en-GB" dirty="0"/>
              <a:t>that includes power supplies, controls and instrumentation. </a:t>
            </a:r>
            <a:endParaRPr lang="en-US" dirty="0"/>
          </a:p>
        </p:txBody>
      </p:sp>
      <p:pic>
        <p:nvPicPr>
          <p:cNvPr id="9" name="Picture 3"/>
          <p:cNvPicPr>
            <a:picLocks noChangeAspect="1" noChangeArrowheads="1"/>
          </p:cNvPicPr>
          <p:nvPr/>
        </p:nvPicPr>
        <p:blipFill>
          <a:blip r:embed="rId2" cstate="print"/>
          <a:srcRect l="9340" r="14717" b="940"/>
          <a:stretch>
            <a:fillRect/>
          </a:stretch>
        </p:blipFill>
        <p:spPr bwMode="auto">
          <a:xfrm>
            <a:off x="3276150" y="2286178"/>
            <a:ext cx="2209800" cy="383282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590330506"/>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155</a:t>
            </a:fld>
            <a:endParaRPr lang="en-US" dirty="0"/>
          </a:p>
        </p:txBody>
      </p:sp>
      <p:sp>
        <p:nvSpPr>
          <p:cNvPr id="6" name="TextBox 5"/>
          <p:cNvSpPr txBox="1"/>
          <p:nvPr/>
        </p:nvSpPr>
        <p:spPr>
          <a:xfrm>
            <a:off x="274321" y="1198096"/>
            <a:ext cx="8561070" cy="646331"/>
          </a:xfrm>
          <a:prstGeom prst="rect">
            <a:avLst/>
          </a:prstGeom>
          <a:noFill/>
        </p:spPr>
        <p:txBody>
          <a:bodyPr wrap="square" rtlCol="0">
            <a:spAutoFit/>
          </a:bodyPr>
          <a:lstStyle/>
          <a:p>
            <a:r>
              <a:rPr lang="en-GB" dirty="0"/>
              <a:t>The main drawback of TMP is related to possible </a:t>
            </a:r>
            <a:r>
              <a:rPr lang="en-GB" b="1" dirty="0"/>
              <a:t>mechanical failures </a:t>
            </a:r>
            <a:r>
              <a:rPr lang="en-GB" dirty="0"/>
              <a:t>leading to definitive damage of the high-speed </a:t>
            </a:r>
            <a:r>
              <a:rPr lang="en-GB" dirty="0" smtClean="0"/>
              <a:t>rotor</a:t>
            </a:r>
            <a:r>
              <a:rPr lang="en-GB" dirty="0"/>
              <a:t>.</a:t>
            </a:r>
            <a:endParaRPr lang="en-GB" dirty="0" smtClean="0"/>
          </a:p>
        </p:txBody>
      </p:sp>
      <p:pic>
        <p:nvPicPr>
          <p:cNvPr id="7" name="Picture 5"/>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30206" t="16895" r="30859" b="21582"/>
          <a:stretch/>
        </p:blipFill>
        <p:spPr bwMode="auto">
          <a:xfrm rot="5400000">
            <a:off x="2740248" y="1652207"/>
            <a:ext cx="3629216" cy="4587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Group 7"/>
          <p:cNvGrpSpPr/>
          <p:nvPr/>
        </p:nvGrpSpPr>
        <p:grpSpPr>
          <a:xfrm>
            <a:off x="1986243" y="105966"/>
            <a:ext cx="5227713" cy="786785"/>
            <a:chOff x="1986243" y="105966"/>
            <a:chExt cx="5227713" cy="786785"/>
          </a:xfrm>
        </p:grpSpPr>
        <p:sp>
          <p:nvSpPr>
            <p:cNvPr id="9" name="Rectangle 8"/>
            <p:cNvSpPr/>
            <p:nvPr/>
          </p:nvSpPr>
          <p:spPr>
            <a:xfrm>
              <a:off x="1986243" y="105966"/>
              <a:ext cx="5227713" cy="461665"/>
            </a:xfrm>
            <a:prstGeom prst="rect">
              <a:avLst/>
            </a:prstGeom>
          </p:spPr>
          <p:txBody>
            <a:bodyPr wrap="none">
              <a:spAutoFit/>
            </a:bodyPr>
            <a:lstStyle/>
            <a:p>
              <a:pPr algn="ctr"/>
              <a:r>
                <a:rPr lang="en-US" sz="2400" b="1" dirty="0" smtClean="0"/>
                <a:t>Gas pumping: momentum transfer</a:t>
              </a:r>
              <a:endParaRPr lang="en-US" sz="2400" b="1" dirty="0"/>
            </a:p>
          </p:txBody>
        </p:sp>
        <p:sp>
          <p:nvSpPr>
            <p:cNvPr id="10" name="TextBox 9"/>
            <p:cNvSpPr txBox="1"/>
            <p:nvPr/>
          </p:nvSpPr>
          <p:spPr>
            <a:xfrm>
              <a:off x="3282341" y="492641"/>
              <a:ext cx="3015762" cy="400110"/>
            </a:xfrm>
            <a:prstGeom prst="rect">
              <a:avLst/>
            </a:prstGeom>
            <a:noFill/>
          </p:spPr>
          <p:txBody>
            <a:bodyPr wrap="none" rtlCol="0">
              <a:spAutoFit/>
            </a:bodyPr>
            <a:lstStyle/>
            <a:p>
              <a:r>
                <a:rPr lang="en-US" sz="2000" b="1" dirty="0" err="1" smtClean="0"/>
                <a:t>Turbomolecular</a:t>
              </a:r>
              <a:r>
                <a:rPr lang="en-US" sz="2000" b="1" dirty="0" smtClean="0"/>
                <a:t> pumps</a:t>
              </a:r>
              <a:endParaRPr lang="en-US" sz="2000" b="1" dirty="0"/>
            </a:p>
          </p:txBody>
        </p:sp>
      </p:grpSp>
    </p:spTree>
    <p:extLst>
      <p:ext uri="{BB962C8B-B14F-4D97-AF65-F5344CB8AC3E}">
        <p14:creationId xmlns:p14="http://schemas.microsoft.com/office/powerpoint/2010/main" val="3642829682"/>
      </p:ext>
    </p:extLst>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p:cNvSpPr txBox="1"/>
              <p:nvPr/>
            </p:nvSpPr>
            <p:spPr>
              <a:xfrm>
                <a:off x="323528" y="879004"/>
                <a:ext cx="8496944" cy="5078313"/>
              </a:xfrm>
              <a:prstGeom prst="rect">
                <a:avLst/>
              </a:prstGeom>
              <a:noFill/>
            </p:spPr>
            <p:txBody>
              <a:bodyPr wrap="square" rtlCol="0">
                <a:spAutoFit/>
              </a:bodyPr>
              <a:lstStyle/>
              <a:p>
                <a:r>
                  <a:rPr lang="en-US" b="1" dirty="0" smtClean="0"/>
                  <a:t>Advantages of TMP</a:t>
                </a:r>
                <a:r>
                  <a:rPr lang="en-US" dirty="0" smtClean="0"/>
                  <a:t>:</a:t>
                </a:r>
              </a:p>
              <a:p>
                <a:pPr marL="1257300" lvl="2" indent="-342900">
                  <a:buFont typeface="+mj-lt"/>
                  <a:buAutoNum type="arabicPeriod"/>
                </a:pPr>
                <a:r>
                  <a:rPr lang="en-US" sz="1600" dirty="0" smtClean="0"/>
                  <a:t>constant pumping speed in a large range of pressure</a:t>
                </a:r>
              </a:p>
              <a:p>
                <a:pPr marL="1257300" lvl="2" indent="-342900">
                  <a:buFont typeface="+mj-lt"/>
                  <a:buAutoNum type="arabicPeriod"/>
                </a:pPr>
                <a:r>
                  <a:rPr lang="en-US" sz="1600" dirty="0" smtClean="0"/>
                  <a:t>no memory effect (the gas is definitively evacuated) nor gas selectivity</a:t>
                </a:r>
              </a:p>
              <a:p>
                <a:pPr marL="1257300" lvl="2" indent="-342900">
                  <a:buFont typeface="+mj-lt"/>
                  <a:buAutoNum type="arabicPeriod"/>
                </a:pPr>
                <a:r>
                  <a:rPr lang="en-US" sz="1600" dirty="0" smtClean="0"/>
                  <a:t>start working at relatively high pressure (as soon as molecular regime is attained)</a:t>
                </a:r>
              </a:p>
              <a:p>
                <a:pPr marL="1257300" lvl="2" indent="-342900">
                  <a:buFont typeface="+mj-lt"/>
                  <a:buAutoNum type="arabicPeriod"/>
                </a:pPr>
                <a:endParaRPr lang="en-US" dirty="0"/>
              </a:p>
              <a:p>
                <a:r>
                  <a:rPr lang="en-US" b="1" dirty="0" smtClean="0"/>
                  <a:t>Disadvantages of TMP</a:t>
                </a:r>
                <a:r>
                  <a:rPr lang="en-US" dirty="0" smtClean="0"/>
                  <a:t>:</a:t>
                </a:r>
              </a:p>
              <a:p>
                <a:pPr marL="1257300" lvl="2" indent="-342900">
                  <a:buFont typeface="+mj-lt"/>
                  <a:buAutoNum type="arabicPeriod"/>
                </a:pPr>
                <a:r>
                  <a:rPr lang="en-US" sz="1600" dirty="0" smtClean="0"/>
                  <a:t>mechanical fragility</a:t>
                </a:r>
              </a:p>
              <a:p>
                <a:pPr marL="1257300" lvl="2" indent="-342900">
                  <a:buFont typeface="+mj-lt"/>
                  <a:buAutoNum type="arabicPeriod"/>
                </a:pPr>
                <a:r>
                  <a:rPr lang="en-US" sz="1600" dirty="0" smtClean="0"/>
                  <a:t>risk of contamination from the backing pump</a:t>
                </a:r>
              </a:p>
              <a:p>
                <a:pPr marL="1257300" lvl="2" indent="-342900">
                  <a:buFont typeface="+mj-lt"/>
                  <a:buAutoNum type="arabicPeriod"/>
                </a:pPr>
                <a:r>
                  <a:rPr lang="en-US" sz="1600" dirty="0"/>
                  <a:t>need of venting anytime the pump is stopped to block backstreaming of contaminations</a:t>
                </a:r>
                <a14:m>
                  <m:oMath xmlns:m="http://schemas.openxmlformats.org/officeDocument/2006/math">
                    <m:r>
                      <a:rPr lang="en-US" sz="1600" i="1">
                        <a:latin typeface="Cambria Math"/>
                        <a:ea typeface="Cambria Math"/>
                      </a:rPr>
                      <m:t>→</m:t>
                    </m:r>
                  </m:oMath>
                </a14:m>
                <a:r>
                  <a:rPr lang="en-US" sz="1600" dirty="0"/>
                  <a:t>need of valve between TMP and vacuum vessel </a:t>
                </a:r>
                <a:endParaRPr lang="en-US" sz="1600" dirty="0" smtClean="0"/>
              </a:p>
              <a:p>
                <a:pPr marL="1257300" lvl="2" indent="-342900">
                  <a:buFont typeface="+mj-lt"/>
                  <a:buAutoNum type="arabicPeriod"/>
                </a:pPr>
                <a:r>
                  <a:rPr lang="en-US" sz="1600" dirty="0" smtClean="0"/>
                  <a:t>intrinsic limitation in ultimate pressure of H</a:t>
                </a:r>
                <a:r>
                  <a:rPr lang="en-US" sz="1600" baseline="-25000" dirty="0" smtClean="0"/>
                  <a:t>2</a:t>
                </a:r>
              </a:p>
              <a:p>
                <a:pPr marL="1257300" lvl="2" indent="-342900">
                  <a:buFont typeface="+mj-lt"/>
                  <a:buAutoNum type="arabicPeriod"/>
                </a:pPr>
                <a:endParaRPr lang="en-US" baseline="-25000" dirty="0"/>
              </a:p>
              <a:p>
                <a:r>
                  <a:rPr lang="en-US" b="1" dirty="0" smtClean="0"/>
                  <a:t>Present trend</a:t>
                </a:r>
                <a:r>
                  <a:rPr lang="en-US" dirty="0" smtClean="0"/>
                  <a:t>:</a:t>
                </a:r>
              </a:p>
              <a:p>
                <a:pPr marL="1257300" lvl="2" indent="-342900">
                  <a:buFont typeface="+mj-lt"/>
                  <a:buAutoNum type="arabicPeriod"/>
                </a:pPr>
                <a:r>
                  <a:rPr lang="en-US" sz="1600" dirty="0" smtClean="0"/>
                  <a:t>Use of dry pumps as backing pumps (but lower compression ratio than oil pumps)</a:t>
                </a:r>
              </a:p>
              <a:p>
                <a:pPr marL="1257300" lvl="2" indent="-342900">
                  <a:buFont typeface="+mj-lt"/>
                  <a:buAutoNum type="arabicPeriod"/>
                </a:pPr>
                <a:r>
                  <a:rPr lang="en-US" sz="1600" dirty="0" smtClean="0"/>
                  <a:t>Increase compression ratio by adding molecular drag stages below the set of TMP blades (very compact design)</a:t>
                </a:r>
              </a:p>
              <a:p>
                <a:pPr marL="1257300" lvl="2" indent="-342900">
                  <a:buFont typeface="+mj-lt"/>
                  <a:buAutoNum type="arabicPeriod"/>
                </a:pPr>
                <a:r>
                  <a:rPr lang="en-US" sz="1600" dirty="0" smtClean="0"/>
                  <a:t>Remove all lubricated mechanical bearing by magnetic rotor suspension (higher cost).</a:t>
                </a:r>
              </a:p>
            </p:txBody>
          </p:sp>
        </mc:Choice>
        <mc:Fallback xmlns="">
          <p:sp>
            <p:nvSpPr>
              <p:cNvPr id="5" name="TextBox 4"/>
              <p:cNvSpPr txBox="1">
                <a:spLocks noRot="1" noChangeAspect="1" noMove="1" noResize="1" noEditPoints="1" noAdjustHandles="1" noChangeArrowheads="1" noChangeShapeType="1" noTextEdit="1"/>
              </p:cNvSpPr>
              <p:nvPr/>
            </p:nvSpPr>
            <p:spPr>
              <a:xfrm>
                <a:off x="323528" y="879004"/>
                <a:ext cx="8496944" cy="5078313"/>
              </a:xfrm>
              <a:prstGeom prst="rect">
                <a:avLst/>
              </a:prstGeom>
              <a:blipFill rotWithShape="1">
                <a:blip r:embed="rId2"/>
                <a:stretch>
                  <a:fillRect l="-574" t="-600" b="-600"/>
                </a:stretch>
              </a:blipFill>
            </p:spPr>
            <p:txBody>
              <a:bodyPr/>
              <a:lstStyle/>
              <a:p>
                <a:r>
                  <a:rPr lang="en-US">
                    <a:noFill/>
                  </a:rPr>
                  <a:t> </a:t>
                </a:r>
              </a:p>
            </p:txBody>
          </p:sp>
        </mc:Fallback>
      </mc:AlternateContent>
      <p:sp>
        <p:nvSpPr>
          <p:cNvPr id="10"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1"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2"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156</a:t>
            </a:fld>
            <a:endParaRPr lang="en-US" dirty="0"/>
          </a:p>
        </p:txBody>
      </p:sp>
      <p:grpSp>
        <p:nvGrpSpPr>
          <p:cNvPr id="14" name="Group 13"/>
          <p:cNvGrpSpPr/>
          <p:nvPr/>
        </p:nvGrpSpPr>
        <p:grpSpPr>
          <a:xfrm>
            <a:off x="1986243" y="105966"/>
            <a:ext cx="5227713" cy="786785"/>
            <a:chOff x="1986243" y="105966"/>
            <a:chExt cx="5227713" cy="786785"/>
          </a:xfrm>
        </p:grpSpPr>
        <p:sp>
          <p:nvSpPr>
            <p:cNvPr id="15" name="Rectangle 14"/>
            <p:cNvSpPr/>
            <p:nvPr/>
          </p:nvSpPr>
          <p:spPr>
            <a:xfrm>
              <a:off x="1986243" y="105966"/>
              <a:ext cx="5227713" cy="461665"/>
            </a:xfrm>
            <a:prstGeom prst="rect">
              <a:avLst/>
            </a:prstGeom>
          </p:spPr>
          <p:txBody>
            <a:bodyPr wrap="none">
              <a:spAutoFit/>
            </a:bodyPr>
            <a:lstStyle/>
            <a:p>
              <a:pPr algn="ctr"/>
              <a:r>
                <a:rPr lang="en-US" sz="2400" b="1" dirty="0" smtClean="0"/>
                <a:t>Gas pumping: momentum transfer</a:t>
              </a:r>
              <a:endParaRPr lang="en-US" sz="2400" b="1" dirty="0"/>
            </a:p>
          </p:txBody>
        </p:sp>
        <p:sp>
          <p:nvSpPr>
            <p:cNvPr id="16" name="TextBox 15"/>
            <p:cNvSpPr txBox="1"/>
            <p:nvPr/>
          </p:nvSpPr>
          <p:spPr>
            <a:xfrm>
              <a:off x="3282341" y="492641"/>
              <a:ext cx="3015762" cy="400110"/>
            </a:xfrm>
            <a:prstGeom prst="rect">
              <a:avLst/>
            </a:prstGeom>
            <a:noFill/>
          </p:spPr>
          <p:txBody>
            <a:bodyPr wrap="none" rtlCol="0">
              <a:spAutoFit/>
            </a:bodyPr>
            <a:lstStyle/>
            <a:p>
              <a:r>
                <a:rPr lang="en-US" sz="2000" b="1" dirty="0" err="1" smtClean="0"/>
                <a:t>Turbomolecular</a:t>
              </a:r>
              <a:r>
                <a:rPr lang="en-US" sz="2000" b="1" dirty="0" smtClean="0"/>
                <a:t> pumps</a:t>
              </a:r>
              <a:endParaRPr lang="en-US" sz="2000" b="1" dirty="0"/>
            </a:p>
          </p:txBody>
        </p:sp>
      </p:grpSp>
    </p:spTree>
    <p:extLst>
      <p:ext uri="{BB962C8B-B14F-4D97-AF65-F5344CB8AC3E}">
        <p14:creationId xmlns:p14="http://schemas.microsoft.com/office/powerpoint/2010/main" val="3687239175"/>
      </p:ext>
    </p:extLst>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7" name="Picture 7"/>
          <p:cNvPicPr>
            <a:picLocks noChangeAspect="1" noChangeArrowheads="1"/>
          </p:cNvPicPr>
          <p:nvPr/>
        </p:nvPicPr>
        <p:blipFill rotWithShape="1">
          <a:blip r:embed="rId2">
            <a:extLst>
              <a:ext uri="{28A0092B-C50C-407E-A947-70E740481C1C}">
                <a14:useLocalDpi xmlns:a14="http://schemas.microsoft.com/office/drawing/2010/main" val="0"/>
              </a:ext>
            </a:extLst>
          </a:blip>
          <a:srcRect l="22879" t="26758" r="54242" b="47461"/>
          <a:stretch/>
        </p:blipFill>
        <p:spPr bwMode="auto">
          <a:xfrm rot="16200000">
            <a:off x="3184713" y="1614321"/>
            <a:ext cx="2789401"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85750" y="4641284"/>
            <a:ext cx="8511663" cy="646331"/>
          </a:xfrm>
          <a:prstGeom prst="rect">
            <a:avLst/>
          </a:prstGeom>
          <a:solidFill>
            <a:schemeClr val="bg1"/>
          </a:solidFill>
        </p:spPr>
        <p:txBody>
          <a:bodyPr wrap="square">
            <a:spAutoFit/>
          </a:bodyPr>
          <a:lstStyle/>
          <a:p>
            <a:r>
              <a:rPr lang="en-US" dirty="0">
                <a:hlinkClick r:id="rId3"/>
              </a:rPr>
              <a:t>http://</a:t>
            </a:r>
            <a:r>
              <a:rPr lang="en-US" dirty="0" smtClean="0">
                <a:hlinkClick r:id="rId3"/>
              </a:rPr>
              <a:t>www.youtube.com/watch?v=1xZe1H2XHhM&amp;feature=youtube_gdata_player</a:t>
            </a:r>
            <a:endParaRPr lang="en-US" dirty="0" smtClean="0"/>
          </a:p>
          <a:p>
            <a:endParaRPr lang="en-US" dirty="0"/>
          </a:p>
        </p:txBody>
      </p:sp>
      <p:sp>
        <p:nvSpPr>
          <p:cNvPr id="19"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20"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21"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157</a:t>
            </a:fld>
            <a:endParaRPr lang="en-US" dirty="0"/>
          </a:p>
        </p:txBody>
      </p:sp>
      <p:grpSp>
        <p:nvGrpSpPr>
          <p:cNvPr id="23" name="Group 22"/>
          <p:cNvGrpSpPr/>
          <p:nvPr/>
        </p:nvGrpSpPr>
        <p:grpSpPr>
          <a:xfrm>
            <a:off x="1986243" y="105966"/>
            <a:ext cx="5227713" cy="786785"/>
            <a:chOff x="1986243" y="105966"/>
            <a:chExt cx="5227713" cy="786785"/>
          </a:xfrm>
        </p:grpSpPr>
        <p:sp>
          <p:nvSpPr>
            <p:cNvPr id="24" name="Rectangle 23"/>
            <p:cNvSpPr/>
            <p:nvPr/>
          </p:nvSpPr>
          <p:spPr>
            <a:xfrm>
              <a:off x="1986243" y="105966"/>
              <a:ext cx="5227713" cy="461665"/>
            </a:xfrm>
            <a:prstGeom prst="rect">
              <a:avLst/>
            </a:prstGeom>
          </p:spPr>
          <p:txBody>
            <a:bodyPr wrap="none">
              <a:spAutoFit/>
            </a:bodyPr>
            <a:lstStyle/>
            <a:p>
              <a:pPr algn="ctr"/>
              <a:r>
                <a:rPr lang="en-US" sz="2400" b="1" dirty="0" smtClean="0"/>
                <a:t>Gas pumping: momentum transfer</a:t>
              </a:r>
              <a:endParaRPr lang="en-US" sz="2400" b="1" dirty="0"/>
            </a:p>
          </p:txBody>
        </p:sp>
        <p:sp>
          <p:nvSpPr>
            <p:cNvPr id="25" name="TextBox 24"/>
            <p:cNvSpPr txBox="1"/>
            <p:nvPr/>
          </p:nvSpPr>
          <p:spPr>
            <a:xfrm>
              <a:off x="3282341" y="492641"/>
              <a:ext cx="3015762" cy="400110"/>
            </a:xfrm>
            <a:prstGeom prst="rect">
              <a:avLst/>
            </a:prstGeom>
            <a:noFill/>
          </p:spPr>
          <p:txBody>
            <a:bodyPr wrap="none" rtlCol="0">
              <a:spAutoFit/>
            </a:bodyPr>
            <a:lstStyle/>
            <a:p>
              <a:r>
                <a:rPr lang="en-US" sz="2000" b="1" dirty="0" err="1" smtClean="0"/>
                <a:t>Turbomolecular</a:t>
              </a:r>
              <a:r>
                <a:rPr lang="en-US" sz="2000" b="1" dirty="0" smtClean="0"/>
                <a:t> pumps</a:t>
              </a:r>
              <a:endParaRPr lang="en-US" sz="2000" b="1" dirty="0"/>
            </a:p>
          </p:txBody>
        </p:sp>
      </p:grpSp>
      <p:sp>
        <p:nvSpPr>
          <p:cNvPr id="2" name="TextBox 1"/>
          <p:cNvSpPr txBox="1"/>
          <p:nvPr/>
        </p:nvSpPr>
        <p:spPr>
          <a:xfrm>
            <a:off x="411480" y="5497830"/>
            <a:ext cx="5166864" cy="646331"/>
          </a:xfrm>
          <a:prstGeom prst="rect">
            <a:avLst/>
          </a:prstGeom>
          <a:noFill/>
        </p:spPr>
        <p:txBody>
          <a:bodyPr wrap="none" rtlCol="0">
            <a:spAutoFit/>
          </a:bodyPr>
          <a:lstStyle/>
          <a:p>
            <a:r>
              <a:rPr lang="en-US" dirty="0">
                <a:hlinkClick r:id="rId4"/>
              </a:rPr>
              <a:t>http://</a:t>
            </a:r>
            <a:r>
              <a:rPr lang="en-US" dirty="0" smtClean="0">
                <a:hlinkClick r:id="rId4"/>
              </a:rPr>
              <a:t>www.youtube.com/watch?v=XOca57gPsq4</a:t>
            </a:r>
            <a:endParaRPr lang="en-US" dirty="0" smtClean="0"/>
          </a:p>
          <a:p>
            <a:endParaRPr lang="en-US" dirty="0"/>
          </a:p>
        </p:txBody>
      </p:sp>
    </p:spTree>
    <p:extLst>
      <p:ext uri="{BB962C8B-B14F-4D97-AF65-F5344CB8AC3E}">
        <p14:creationId xmlns:p14="http://schemas.microsoft.com/office/powerpoint/2010/main" val="4251141641"/>
      </p:ext>
    </p:extLst>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158</a:t>
            </a:fld>
            <a:endParaRPr lang="en-US" dirty="0"/>
          </a:p>
        </p:txBody>
      </p:sp>
      <mc:AlternateContent xmlns:mc="http://schemas.openxmlformats.org/markup-compatibility/2006" xmlns:a14="http://schemas.microsoft.com/office/drawing/2010/main">
        <mc:Choice Requires="a14">
          <p:sp>
            <p:nvSpPr>
              <p:cNvPr id="5" name="Rectangle 4"/>
              <p:cNvSpPr/>
              <p:nvPr/>
            </p:nvSpPr>
            <p:spPr>
              <a:xfrm>
                <a:off x="411480" y="2116570"/>
                <a:ext cx="8492490" cy="3871444"/>
              </a:xfrm>
              <a:prstGeom prst="rect">
                <a:avLst/>
              </a:prstGeom>
            </p:spPr>
            <p:txBody>
              <a:bodyPr wrap="square">
                <a:spAutoFit/>
              </a:bodyPr>
              <a:lstStyle/>
              <a:p>
                <a:endParaRPr lang="en-US" dirty="0"/>
              </a:p>
              <a:p>
                <a:r>
                  <a:rPr lang="en-US" dirty="0"/>
                  <a:t>To do so the sojourn time on the wall has to be much longer than the typical time of the accelerator run. An estimation of sojourn time is given by the </a:t>
                </a:r>
                <a:r>
                  <a:rPr lang="en-US" dirty="0" err="1"/>
                  <a:t>Frenkel</a:t>
                </a:r>
                <a:r>
                  <a:rPr lang="en-US" dirty="0"/>
                  <a:t> law </a:t>
                </a:r>
                <a:r>
                  <a:rPr lang="de-DE" i="1" dirty="0"/>
                  <a:t>J. Frenkel, Z. Physik, 26, 117 (1924</a:t>
                </a:r>
                <a:r>
                  <a:rPr lang="de-DE" dirty="0"/>
                  <a:t>)</a:t>
                </a:r>
                <a:r>
                  <a:rPr lang="fr-CH" dirty="0" smtClean="0"/>
                  <a:t>:</a:t>
                </a:r>
              </a:p>
              <a:p>
                <a:pPr marL="285750" indent="-285750">
                  <a:buFont typeface="Arial" pitchFamily="34" charset="0"/>
                  <a:buChar char="•"/>
                </a:pPr>
                <a:endParaRPr lang="en-US" dirty="0"/>
              </a:p>
              <a:p>
                <a:pPr algn="ctr"/>
                <a:r>
                  <a:rPr lang="en-US" dirty="0"/>
                  <a:t>  </a:t>
                </a:r>
                <a14:m>
                  <m:oMath xmlns:m="http://schemas.openxmlformats.org/officeDocument/2006/math">
                    <m:sSub>
                      <m:sSubPr>
                        <m:ctrlPr>
                          <a:rPr lang="en-US" b="1" i="1">
                            <a:latin typeface="Cambria Math"/>
                          </a:rPr>
                        </m:ctrlPr>
                      </m:sSubPr>
                      <m:e>
                        <m:r>
                          <a:rPr lang="fr-CH" b="1" i="1">
                            <a:latin typeface="Cambria Math"/>
                          </a:rPr>
                          <m:t>𝒕</m:t>
                        </m:r>
                      </m:e>
                      <m:sub>
                        <m:r>
                          <a:rPr lang="fr-CH" b="1" i="1">
                            <a:latin typeface="Cambria Math"/>
                          </a:rPr>
                          <m:t>𝒔</m:t>
                        </m:r>
                      </m:sub>
                    </m:sSub>
                    <m:r>
                      <a:rPr lang="fr-CH" b="1" i="1">
                        <a:latin typeface="Cambria Math"/>
                      </a:rPr>
                      <m:t>=</m:t>
                    </m:r>
                    <m:sSub>
                      <m:sSubPr>
                        <m:ctrlPr>
                          <a:rPr lang="fr-CH" b="1" i="1">
                            <a:latin typeface="Cambria Math"/>
                          </a:rPr>
                        </m:ctrlPr>
                      </m:sSubPr>
                      <m:e>
                        <m:r>
                          <a:rPr lang="fr-CH" b="1" i="1">
                            <a:latin typeface="Cambria Math"/>
                          </a:rPr>
                          <m:t>𝒕</m:t>
                        </m:r>
                      </m:e>
                      <m:sub>
                        <m:r>
                          <a:rPr lang="fr-CH" b="1" i="1">
                            <a:latin typeface="Cambria Math"/>
                          </a:rPr>
                          <m:t>𝟎</m:t>
                        </m:r>
                      </m:sub>
                    </m:sSub>
                    <m:sSup>
                      <m:sSupPr>
                        <m:ctrlPr>
                          <a:rPr lang="fr-CH" b="1" i="1">
                            <a:latin typeface="Cambria Math"/>
                          </a:rPr>
                        </m:ctrlPr>
                      </m:sSupPr>
                      <m:e>
                        <m:r>
                          <a:rPr lang="fr-CH" b="1" i="1">
                            <a:latin typeface="Cambria Math"/>
                          </a:rPr>
                          <m:t>𝒆</m:t>
                        </m:r>
                      </m:e>
                      <m:sup>
                        <m:f>
                          <m:fPr>
                            <m:ctrlPr>
                              <a:rPr lang="fr-CH" b="1" i="1">
                                <a:latin typeface="Cambria Math"/>
                              </a:rPr>
                            </m:ctrlPr>
                          </m:fPr>
                          <m:num>
                            <m:sSub>
                              <m:sSubPr>
                                <m:ctrlPr>
                                  <a:rPr lang="fr-CH" b="1" i="1">
                                    <a:latin typeface="Cambria Math"/>
                                  </a:rPr>
                                </m:ctrlPr>
                              </m:sSubPr>
                              <m:e>
                                <m:r>
                                  <a:rPr lang="fr-CH" b="1" i="1">
                                    <a:latin typeface="Cambria Math"/>
                                  </a:rPr>
                                  <m:t>𝑬</m:t>
                                </m:r>
                              </m:e>
                              <m:sub>
                                <m:r>
                                  <a:rPr lang="fr-CH" b="1" i="1">
                                    <a:latin typeface="Cambria Math"/>
                                  </a:rPr>
                                  <m:t>𝒂</m:t>
                                </m:r>
                              </m:sub>
                            </m:sSub>
                          </m:num>
                          <m:den>
                            <m:sSub>
                              <m:sSubPr>
                                <m:ctrlPr>
                                  <a:rPr lang="fr-CH" b="1" i="1">
                                    <a:latin typeface="Cambria Math"/>
                                  </a:rPr>
                                </m:ctrlPr>
                              </m:sSubPr>
                              <m:e>
                                <m:r>
                                  <a:rPr lang="fr-CH" b="1" i="1">
                                    <a:latin typeface="Cambria Math"/>
                                  </a:rPr>
                                  <m:t>𝒌</m:t>
                                </m:r>
                              </m:e>
                              <m:sub>
                                <m:r>
                                  <a:rPr lang="fr-CH" b="1" i="1">
                                    <a:latin typeface="Cambria Math"/>
                                  </a:rPr>
                                  <m:t>𝑩</m:t>
                                </m:r>
                              </m:sub>
                            </m:sSub>
                            <m:r>
                              <a:rPr lang="fr-CH" b="1" i="1">
                                <a:latin typeface="Cambria Math"/>
                              </a:rPr>
                              <m:t>𝑻</m:t>
                            </m:r>
                          </m:den>
                        </m:f>
                      </m:sup>
                    </m:sSup>
                  </m:oMath>
                </a14:m>
                <a:r>
                  <a:rPr lang="en-US" b="1" dirty="0"/>
                  <a:t> </a:t>
                </a:r>
              </a:p>
              <a:p>
                <a:pPr algn="ctr"/>
                <a:endParaRPr lang="en-US" dirty="0"/>
              </a:p>
              <a:p>
                <a:r>
                  <a:rPr lang="en-US" dirty="0"/>
                  <a:t>where </a:t>
                </a:r>
                <a:r>
                  <a:rPr lang="en-US" dirty="0" err="1"/>
                  <a:t>E</a:t>
                </a:r>
                <a:r>
                  <a:rPr lang="en-US" baseline="-25000" dirty="0" err="1"/>
                  <a:t>a</a:t>
                </a:r>
                <a:r>
                  <a:rPr lang="en-US" dirty="0"/>
                  <a:t> is the adsorption energy and </a:t>
                </a:r>
                <a14:m>
                  <m:oMath xmlns:m="http://schemas.openxmlformats.org/officeDocument/2006/math">
                    <m:sSub>
                      <m:sSubPr>
                        <m:ctrlPr>
                          <a:rPr lang="en-US" i="1">
                            <a:latin typeface="Cambria Math"/>
                          </a:rPr>
                        </m:ctrlPr>
                      </m:sSubPr>
                      <m:e>
                        <m:r>
                          <a:rPr lang="fr-CH" i="1">
                            <a:latin typeface="Cambria Math"/>
                          </a:rPr>
                          <m:t>𝑡</m:t>
                        </m:r>
                      </m:e>
                      <m:sub>
                        <m:r>
                          <a:rPr lang="fr-CH" i="1">
                            <a:latin typeface="Cambria Math"/>
                          </a:rPr>
                          <m:t>0</m:t>
                        </m:r>
                      </m:sub>
                    </m:sSub>
                    <m:r>
                      <a:rPr lang="fr-CH" i="1">
                        <a:latin typeface="Cambria Math"/>
                        <a:ea typeface="Cambria Math"/>
                      </a:rPr>
                      <m:t>≈</m:t>
                    </m:r>
                    <m:f>
                      <m:fPr>
                        <m:ctrlPr>
                          <a:rPr lang="fr-CH" i="1">
                            <a:latin typeface="Cambria Math"/>
                            <a:ea typeface="Cambria Math"/>
                          </a:rPr>
                        </m:ctrlPr>
                      </m:fPr>
                      <m:num>
                        <m:r>
                          <a:rPr lang="fr-CH" i="1">
                            <a:latin typeface="Cambria Math"/>
                            <a:ea typeface="Cambria Math"/>
                          </a:rPr>
                          <m:t>h</m:t>
                        </m:r>
                      </m:num>
                      <m:den>
                        <m:sSub>
                          <m:sSubPr>
                            <m:ctrlPr>
                              <a:rPr lang="fr-CH" i="1">
                                <a:latin typeface="Cambria Math"/>
                                <a:ea typeface="Cambria Math"/>
                              </a:rPr>
                            </m:ctrlPr>
                          </m:sSubPr>
                          <m:e>
                            <m:r>
                              <a:rPr lang="fr-CH" i="1">
                                <a:latin typeface="Cambria Math"/>
                                <a:ea typeface="Cambria Math"/>
                              </a:rPr>
                              <m:t>𝑘</m:t>
                            </m:r>
                          </m:e>
                          <m:sub>
                            <m:r>
                              <a:rPr lang="fr-CH" i="1">
                                <a:latin typeface="Cambria Math"/>
                                <a:ea typeface="Cambria Math"/>
                              </a:rPr>
                              <m:t>𝐵</m:t>
                            </m:r>
                          </m:sub>
                        </m:sSub>
                        <m:r>
                          <a:rPr lang="fr-CH" i="1">
                            <a:latin typeface="Cambria Math"/>
                            <a:ea typeface="Cambria Math"/>
                          </a:rPr>
                          <m:t>𝑇</m:t>
                        </m:r>
                      </m:den>
                    </m:f>
                    <m:r>
                      <a:rPr lang="fr-CH" i="1">
                        <a:latin typeface="Cambria Math"/>
                        <a:ea typeface="Cambria Math"/>
                      </a:rPr>
                      <m:t>≈</m:t>
                    </m:r>
                    <m:sSup>
                      <m:sSupPr>
                        <m:ctrlPr>
                          <a:rPr lang="fr-CH" i="1">
                            <a:latin typeface="Cambria Math"/>
                            <a:ea typeface="Cambria Math"/>
                          </a:rPr>
                        </m:ctrlPr>
                      </m:sSupPr>
                      <m:e>
                        <m:r>
                          <a:rPr lang="fr-CH" i="1">
                            <a:latin typeface="Cambria Math"/>
                            <a:ea typeface="Cambria Math"/>
                          </a:rPr>
                          <m:t>10</m:t>
                        </m:r>
                      </m:e>
                      <m:sup>
                        <m:r>
                          <a:rPr lang="fr-CH" i="1">
                            <a:latin typeface="Cambria Math"/>
                            <a:ea typeface="Cambria Math"/>
                          </a:rPr>
                          <m:t>−13</m:t>
                        </m:r>
                      </m:sup>
                    </m:sSup>
                  </m:oMath>
                </a14:m>
                <a:r>
                  <a:rPr lang="fr-CH" dirty="0">
                    <a:ea typeface="Cambria Math"/>
                  </a:rPr>
                  <a:t>s.</a:t>
                </a:r>
              </a:p>
              <a:p>
                <a:endParaRPr lang="fr-CH" dirty="0">
                  <a:ea typeface="Cambria Math"/>
                </a:endParaRPr>
              </a:p>
              <a:p>
                <a:pPr algn="ctr"/>
                <a:r>
                  <a:rPr lang="fr-CH" dirty="0" err="1">
                    <a:ea typeface="Cambria Math"/>
                  </a:rPr>
                  <a:t>E</a:t>
                </a:r>
                <a:r>
                  <a:rPr lang="fr-CH" baseline="-25000" dirty="0" err="1">
                    <a:ea typeface="Cambria Math"/>
                  </a:rPr>
                  <a:t>a</a:t>
                </a:r>
                <a:r>
                  <a:rPr lang="fr-CH" baseline="-25000" dirty="0">
                    <a:ea typeface="Cambria Math"/>
                  </a:rPr>
                  <a:t> </a:t>
                </a:r>
                <a:r>
                  <a:rPr lang="fr-CH" dirty="0">
                    <a:ea typeface="Cambria Math"/>
                  </a:rPr>
                  <a:t>&gt;&gt; </a:t>
                </a:r>
                <a:r>
                  <a:rPr lang="fr-CH" dirty="0" err="1">
                    <a:ea typeface="Cambria Math"/>
                  </a:rPr>
                  <a:t>k</a:t>
                </a:r>
                <a:r>
                  <a:rPr lang="fr-CH" baseline="-25000" dirty="0" err="1">
                    <a:ea typeface="Cambria Math"/>
                  </a:rPr>
                  <a:t>B</a:t>
                </a:r>
                <a:r>
                  <a:rPr lang="fr-CH" dirty="0" err="1">
                    <a:ea typeface="Cambria Math"/>
                  </a:rPr>
                  <a:t>T</a:t>
                </a:r>
                <a:r>
                  <a:rPr lang="fr-CH" dirty="0">
                    <a:ea typeface="Cambria Math"/>
                  </a:rPr>
                  <a:t> </a:t>
                </a:r>
                <a14:m>
                  <m:oMath xmlns:m="http://schemas.openxmlformats.org/officeDocument/2006/math">
                    <m:r>
                      <a:rPr lang="fr-CH" i="1">
                        <a:latin typeface="Cambria Math"/>
                        <a:ea typeface="Cambria Math"/>
                      </a:rPr>
                      <m:t>→</m:t>
                    </m:r>
                  </m:oMath>
                </a14:m>
                <a:r>
                  <a:rPr lang="fr-CH" dirty="0">
                    <a:ea typeface="Cambria Math"/>
                  </a:rPr>
                  <a:t> </a:t>
                </a:r>
                <a:r>
                  <a:rPr lang="fr-CH" dirty="0" err="1">
                    <a:ea typeface="Cambria Math"/>
                  </a:rPr>
                  <a:t>Chemical</a:t>
                </a:r>
                <a:r>
                  <a:rPr lang="fr-CH" dirty="0">
                    <a:ea typeface="Cambria Math"/>
                  </a:rPr>
                  <a:t> </a:t>
                </a:r>
                <a:r>
                  <a:rPr lang="fr-CH" dirty="0" err="1">
                    <a:ea typeface="Cambria Math"/>
                  </a:rPr>
                  <a:t>pumps</a:t>
                </a:r>
                <a:r>
                  <a:rPr lang="fr-CH" dirty="0">
                    <a:ea typeface="Cambria Math"/>
                  </a:rPr>
                  <a:t> (</a:t>
                </a:r>
                <a:r>
                  <a:rPr lang="fr-CH" b="1" dirty="0">
                    <a:ea typeface="Cambria Math"/>
                  </a:rPr>
                  <a:t>getter </a:t>
                </a:r>
                <a:r>
                  <a:rPr lang="fr-CH" b="1" dirty="0" err="1">
                    <a:ea typeface="Cambria Math"/>
                  </a:rPr>
                  <a:t>pumps</a:t>
                </a:r>
                <a:r>
                  <a:rPr lang="fr-CH" dirty="0">
                    <a:ea typeface="Cambria Math"/>
                  </a:rPr>
                  <a:t>)</a:t>
                </a:r>
              </a:p>
              <a:p>
                <a:pPr marL="285750" indent="-285750" algn="ctr">
                  <a:buFont typeface="Arial" pitchFamily="34" charset="0"/>
                  <a:buChar char="•"/>
                </a:pPr>
                <a:endParaRPr lang="fr-CH" dirty="0">
                  <a:ea typeface="Cambria Math"/>
                </a:endParaRPr>
              </a:p>
              <a:p>
                <a:pPr algn="ctr"/>
                <a:r>
                  <a:rPr lang="fr-CH" dirty="0">
                    <a:ea typeface="Cambria Math"/>
                  </a:rPr>
                  <a:t>T &lt;&lt; </a:t>
                </a:r>
                <a14:m>
                  <m:oMath xmlns:m="http://schemas.openxmlformats.org/officeDocument/2006/math">
                    <m:f>
                      <m:fPr>
                        <m:ctrlPr>
                          <a:rPr lang="fr-CH" i="1">
                            <a:latin typeface="Cambria Math"/>
                            <a:ea typeface="Cambria Math"/>
                          </a:rPr>
                        </m:ctrlPr>
                      </m:fPr>
                      <m:num>
                        <m:sSub>
                          <m:sSubPr>
                            <m:ctrlPr>
                              <a:rPr lang="fr-CH" i="1">
                                <a:latin typeface="Cambria Math"/>
                                <a:ea typeface="Cambria Math"/>
                              </a:rPr>
                            </m:ctrlPr>
                          </m:sSubPr>
                          <m:e>
                            <m:r>
                              <a:rPr lang="fr-CH" i="1">
                                <a:latin typeface="Cambria Math"/>
                                <a:ea typeface="Cambria Math"/>
                              </a:rPr>
                              <m:t>𝐸</m:t>
                            </m:r>
                          </m:e>
                          <m:sub>
                            <m:r>
                              <a:rPr lang="fr-CH" i="1">
                                <a:latin typeface="Cambria Math"/>
                                <a:ea typeface="Cambria Math"/>
                              </a:rPr>
                              <m:t>𝑎</m:t>
                            </m:r>
                          </m:sub>
                        </m:sSub>
                      </m:num>
                      <m:den>
                        <m:sSub>
                          <m:sSubPr>
                            <m:ctrlPr>
                              <a:rPr lang="fr-CH" i="1">
                                <a:latin typeface="Cambria Math"/>
                                <a:ea typeface="Cambria Math"/>
                              </a:rPr>
                            </m:ctrlPr>
                          </m:sSubPr>
                          <m:e>
                            <m:r>
                              <a:rPr lang="fr-CH" i="1">
                                <a:latin typeface="Cambria Math"/>
                                <a:ea typeface="Cambria Math"/>
                              </a:rPr>
                              <m:t>𝑘</m:t>
                            </m:r>
                          </m:e>
                          <m:sub>
                            <m:r>
                              <a:rPr lang="fr-CH" i="1">
                                <a:latin typeface="Cambria Math"/>
                                <a:ea typeface="Cambria Math"/>
                              </a:rPr>
                              <m:t>𝐵</m:t>
                            </m:r>
                          </m:sub>
                        </m:sSub>
                      </m:den>
                    </m:f>
                  </m:oMath>
                </a14:m>
                <a:r>
                  <a:rPr lang="fr-CH" dirty="0">
                    <a:ea typeface="Cambria Math"/>
                  </a:rPr>
                  <a:t> </a:t>
                </a:r>
                <a14:m>
                  <m:oMath xmlns:m="http://schemas.openxmlformats.org/officeDocument/2006/math">
                    <m:r>
                      <a:rPr lang="fr-CH" i="1">
                        <a:latin typeface="Cambria Math"/>
                        <a:ea typeface="Cambria Math"/>
                      </a:rPr>
                      <m:t>→</m:t>
                    </m:r>
                  </m:oMath>
                </a14:m>
                <a:r>
                  <a:rPr lang="fr-CH" dirty="0">
                    <a:ea typeface="Cambria Math"/>
                  </a:rPr>
                  <a:t> </a:t>
                </a:r>
                <a:r>
                  <a:rPr lang="fr-CH" b="1" dirty="0" smtClean="0">
                    <a:ea typeface="Cambria Math"/>
                  </a:rPr>
                  <a:t>cryopumps</a:t>
                </a:r>
                <a:r>
                  <a:rPr lang="fr-CH" dirty="0" smtClean="0">
                    <a:ea typeface="Cambria Math"/>
                  </a:rPr>
                  <a:t> </a:t>
                </a:r>
                <a:endParaRPr lang="fr-CH" dirty="0">
                  <a:ea typeface="Cambria Math"/>
                </a:endParaRPr>
              </a:p>
            </p:txBody>
          </p:sp>
        </mc:Choice>
        <mc:Fallback xmlns="">
          <p:sp>
            <p:nvSpPr>
              <p:cNvPr id="5" name="Rectangle 4"/>
              <p:cNvSpPr>
                <a:spLocks noRot="1" noChangeAspect="1" noMove="1" noResize="1" noEditPoints="1" noAdjustHandles="1" noChangeArrowheads="1" noChangeShapeType="1" noTextEdit="1"/>
              </p:cNvSpPr>
              <p:nvPr/>
            </p:nvSpPr>
            <p:spPr>
              <a:xfrm>
                <a:off x="411480" y="2116570"/>
                <a:ext cx="8492490" cy="3871444"/>
              </a:xfrm>
              <a:prstGeom prst="rect">
                <a:avLst/>
              </a:prstGeom>
              <a:blipFill rotWithShape="1">
                <a:blip r:embed="rId2"/>
                <a:stretch>
                  <a:fillRect l="-646" r="-215"/>
                </a:stretch>
              </a:blipFill>
            </p:spPr>
            <p:txBody>
              <a:bodyPr/>
              <a:lstStyle/>
              <a:p>
                <a:r>
                  <a:rPr lang="en-US">
                    <a:noFill/>
                  </a:rPr>
                  <a:t> </a:t>
                </a:r>
              </a:p>
            </p:txBody>
          </p:sp>
        </mc:Fallback>
      </mc:AlternateContent>
      <p:sp>
        <p:nvSpPr>
          <p:cNvPr id="7" name="Rectangle 6"/>
          <p:cNvSpPr/>
          <p:nvPr/>
        </p:nvSpPr>
        <p:spPr>
          <a:xfrm>
            <a:off x="2329289" y="105966"/>
            <a:ext cx="4541628" cy="461665"/>
          </a:xfrm>
          <a:prstGeom prst="rect">
            <a:avLst/>
          </a:prstGeom>
        </p:spPr>
        <p:txBody>
          <a:bodyPr wrap="none">
            <a:spAutoFit/>
          </a:bodyPr>
          <a:lstStyle/>
          <a:p>
            <a:pPr algn="ctr"/>
            <a:r>
              <a:rPr lang="en-US" sz="2400" b="1" dirty="0" smtClean="0"/>
              <a:t>Gas pumping: capture pumps</a:t>
            </a:r>
            <a:endParaRPr lang="en-US" sz="2400" b="1" dirty="0"/>
          </a:p>
        </p:txBody>
      </p:sp>
      <p:sp>
        <p:nvSpPr>
          <p:cNvPr id="9" name="TextBox 8"/>
          <p:cNvSpPr txBox="1"/>
          <p:nvPr/>
        </p:nvSpPr>
        <p:spPr>
          <a:xfrm>
            <a:off x="411480" y="788670"/>
            <a:ext cx="8389620" cy="1200329"/>
          </a:xfrm>
          <a:prstGeom prst="rect">
            <a:avLst/>
          </a:prstGeom>
          <a:noFill/>
        </p:spPr>
        <p:txBody>
          <a:bodyPr wrap="square" rtlCol="0">
            <a:spAutoFit/>
          </a:bodyPr>
          <a:lstStyle/>
          <a:p>
            <a:r>
              <a:rPr lang="en-GB" dirty="0"/>
              <a:t>Capture pumps remove gas molecules by fixing them </a:t>
            </a:r>
            <a:r>
              <a:rPr lang="en-GB" dirty="0" smtClean="0"/>
              <a:t>on </a:t>
            </a:r>
            <a:r>
              <a:rPr lang="en-GB" dirty="0"/>
              <a:t>an internal wall. </a:t>
            </a:r>
            <a:endParaRPr lang="en-GB" dirty="0" smtClean="0"/>
          </a:p>
          <a:p>
            <a:endParaRPr lang="en-GB" dirty="0"/>
          </a:p>
          <a:p>
            <a:r>
              <a:rPr lang="en-GB" dirty="0" smtClean="0"/>
              <a:t>To </a:t>
            </a:r>
            <a:r>
              <a:rPr lang="en-GB" dirty="0"/>
              <a:t>be efficient, capture pumps must block the gas molecules for an average time (</a:t>
            </a:r>
            <a:r>
              <a:rPr lang="en-GB" b="1" dirty="0"/>
              <a:t>sojourn time </a:t>
            </a:r>
            <a:r>
              <a:rPr lang="en-GB" b="1" dirty="0" err="1"/>
              <a:t>t</a:t>
            </a:r>
            <a:r>
              <a:rPr lang="en-GB" b="1" baseline="-25000" dirty="0" err="1"/>
              <a:t>s</a:t>
            </a:r>
            <a:r>
              <a:rPr lang="en-GB" dirty="0"/>
              <a:t>) much longer than the typical running time of the accelerator.</a:t>
            </a:r>
            <a:endParaRPr lang="en-US" dirty="0"/>
          </a:p>
        </p:txBody>
      </p:sp>
      <p:sp>
        <p:nvSpPr>
          <p:cNvPr id="11" name="Rectangle 2"/>
          <p:cNvSpPr>
            <a:spLocks noChangeArrowheads="1"/>
          </p:cNvSpPr>
          <p:nvPr/>
        </p:nvSpPr>
        <p:spPr bwMode="auto">
          <a:xfrm>
            <a:off x="6870917" y="3276600"/>
            <a:ext cx="1403350" cy="144780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 name="Line 5"/>
          <p:cNvSpPr>
            <a:spLocks noChangeShapeType="1"/>
          </p:cNvSpPr>
          <p:nvPr/>
        </p:nvSpPr>
        <p:spPr bwMode="auto">
          <a:xfrm>
            <a:off x="7097930" y="3733800"/>
            <a:ext cx="2476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Line 6"/>
          <p:cNvSpPr>
            <a:spLocks noChangeShapeType="1"/>
          </p:cNvSpPr>
          <p:nvPr/>
        </p:nvSpPr>
        <p:spPr bwMode="auto">
          <a:xfrm>
            <a:off x="7345580" y="3733800"/>
            <a:ext cx="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Line 7"/>
          <p:cNvSpPr>
            <a:spLocks noChangeShapeType="1"/>
          </p:cNvSpPr>
          <p:nvPr/>
        </p:nvSpPr>
        <p:spPr bwMode="auto">
          <a:xfrm>
            <a:off x="7345580" y="4495800"/>
            <a:ext cx="2476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 name="Line 8"/>
          <p:cNvSpPr>
            <a:spLocks noChangeShapeType="1"/>
          </p:cNvSpPr>
          <p:nvPr/>
        </p:nvSpPr>
        <p:spPr bwMode="auto">
          <a:xfrm flipV="1">
            <a:off x="7593230" y="3733800"/>
            <a:ext cx="0" cy="762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 name="Line 9"/>
          <p:cNvSpPr>
            <a:spLocks noChangeShapeType="1"/>
          </p:cNvSpPr>
          <p:nvPr/>
        </p:nvSpPr>
        <p:spPr bwMode="auto">
          <a:xfrm>
            <a:off x="7593230" y="3733800"/>
            <a:ext cx="24765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 name="Oval 10"/>
          <p:cNvSpPr>
            <a:spLocks noChangeArrowheads="1"/>
          </p:cNvSpPr>
          <p:nvPr/>
        </p:nvSpPr>
        <p:spPr bwMode="auto">
          <a:xfrm>
            <a:off x="7428130" y="4419600"/>
            <a:ext cx="8255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 name="Oval 11"/>
          <p:cNvSpPr>
            <a:spLocks noChangeArrowheads="1"/>
          </p:cNvSpPr>
          <p:nvPr/>
        </p:nvSpPr>
        <p:spPr bwMode="auto">
          <a:xfrm>
            <a:off x="7510680" y="4419600"/>
            <a:ext cx="8255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 name="Oval 12"/>
          <p:cNvSpPr>
            <a:spLocks noChangeArrowheads="1"/>
          </p:cNvSpPr>
          <p:nvPr/>
        </p:nvSpPr>
        <p:spPr bwMode="auto">
          <a:xfrm>
            <a:off x="7345580" y="4419600"/>
            <a:ext cx="82550" cy="76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 name="Line 13"/>
          <p:cNvSpPr>
            <a:spLocks noChangeShapeType="1"/>
          </p:cNvSpPr>
          <p:nvPr/>
        </p:nvSpPr>
        <p:spPr bwMode="auto">
          <a:xfrm flipV="1">
            <a:off x="7474167" y="3810000"/>
            <a:ext cx="0" cy="60960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 name="Arc 14"/>
          <p:cNvSpPr>
            <a:spLocks/>
          </p:cNvSpPr>
          <p:nvPr/>
        </p:nvSpPr>
        <p:spPr bwMode="auto">
          <a:xfrm rot="10800000" flipV="1">
            <a:off x="7470992" y="3505200"/>
            <a:ext cx="165100" cy="3048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
            <a:solidFill>
              <a:srgbClr val="FF0000"/>
            </a:solidFill>
            <a:round/>
            <a:headEnd type="none" w="lg" len="lg"/>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 name="Line 15"/>
          <p:cNvSpPr>
            <a:spLocks noChangeShapeType="1"/>
          </p:cNvSpPr>
          <p:nvPr/>
        </p:nvSpPr>
        <p:spPr bwMode="auto">
          <a:xfrm>
            <a:off x="7613867" y="3505200"/>
            <a:ext cx="82550" cy="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 name="Line 16"/>
          <p:cNvSpPr>
            <a:spLocks noChangeShapeType="1"/>
          </p:cNvSpPr>
          <p:nvPr/>
        </p:nvSpPr>
        <p:spPr bwMode="auto">
          <a:xfrm>
            <a:off x="7923430" y="3733800"/>
            <a:ext cx="0" cy="76200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 name="Text Box 17"/>
          <p:cNvSpPr txBox="1">
            <a:spLocks noChangeArrowheads="1"/>
          </p:cNvSpPr>
          <p:nvPr/>
        </p:nvSpPr>
        <p:spPr bwMode="auto">
          <a:xfrm>
            <a:off x="7840880" y="3930650"/>
            <a:ext cx="4000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err="1" smtClean="0">
                <a:latin typeface="Verdana" pitchFamily="34" charset="0"/>
              </a:rPr>
              <a:t>E</a:t>
            </a:r>
            <a:r>
              <a:rPr lang="en-US" sz="1600" baseline="-25000" dirty="0" err="1" smtClean="0">
                <a:latin typeface="Verdana" pitchFamily="34" charset="0"/>
              </a:rPr>
              <a:t>a</a:t>
            </a:r>
            <a:endParaRPr lang="en-US" sz="1600" dirty="0">
              <a:latin typeface="Verdana" pitchFamily="34" charset="0"/>
            </a:endParaRPr>
          </a:p>
        </p:txBody>
      </p:sp>
    </p:spTree>
    <p:extLst>
      <p:ext uri="{BB962C8B-B14F-4D97-AF65-F5344CB8AC3E}">
        <p14:creationId xmlns:p14="http://schemas.microsoft.com/office/powerpoint/2010/main" val="2785942667"/>
      </p:ext>
    </p:extLst>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159</a:t>
            </a:fld>
            <a:endParaRPr lang="en-US" dirty="0"/>
          </a:p>
        </p:txBody>
      </p:sp>
      <p:sp>
        <p:nvSpPr>
          <p:cNvPr id="5" name="Rectangle 4"/>
          <p:cNvSpPr/>
          <p:nvPr/>
        </p:nvSpPr>
        <p:spPr>
          <a:xfrm>
            <a:off x="2329289" y="105966"/>
            <a:ext cx="4541628" cy="461665"/>
          </a:xfrm>
          <a:prstGeom prst="rect">
            <a:avLst/>
          </a:prstGeom>
        </p:spPr>
        <p:txBody>
          <a:bodyPr wrap="none">
            <a:spAutoFit/>
          </a:bodyPr>
          <a:lstStyle/>
          <a:p>
            <a:pPr algn="ctr"/>
            <a:r>
              <a:rPr lang="en-US" sz="2400" b="1" dirty="0" smtClean="0"/>
              <a:t>Gas pumping: capture pumps</a:t>
            </a:r>
            <a:endParaRPr lang="en-US" sz="2400" b="1" dirty="0"/>
          </a:p>
        </p:txBody>
      </p:sp>
      <p:sp>
        <p:nvSpPr>
          <p:cNvPr id="7" name="Rectangle 6"/>
          <p:cNvSpPr/>
          <p:nvPr/>
        </p:nvSpPr>
        <p:spPr>
          <a:xfrm>
            <a:off x="193838" y="1813620"/>
            <a:ext cx="8812530" cy="2585323"/>
          </a:xfrm>
          <a:prstGeom prst="rect">
            <a:avLst/>
          </a:prstGeom>
        </p:spPr>
        <p:txBody>
          <a:bodyPr wrap="square">
            <a:spAutoFit/>
          </a:bodyPr>
          <a:lstStyle/>
          <a:p>
            <a:r>
              <a:rPr lang="en-GB" dirty="0"/>
              <a:t>In </a:t>
            </a:r>
            <a:r>
              <a:rPr lang="en-GB" b="1" dirty="0"/>
              <a:t>chemical pumps</a:t>
            </a:r>
            <a:r>
              <a:rPr lang="en-GB" dirty="0"/>
              <a:t>, the binding force involves electron exchange between gas molecules and surfaces (</a:t>
            </a:r>
            <a:r>
              <a:rPr lang="en-GB" b="1" dirty="0"/>
              <a:t>chemisorption</a:t>
            </a:r>
            <a:r>
              <a:rPr lang="en-GB" dirty="0"/>
              <a:t>). </a:t>
            </a:r>
            <a:r>
              <a:rPr lang="en-GB" dirty="0" smtClean="0"/>
              <a:t>T</a:t>
            </a:r>
          </a:p>
          <a:p>
            <a:endParaRPr lang="en-GB" dirty="0"/>
          </a:p>
          <a:p>
            <a:r>
              <a:rPr lang="en-GB" dirty="0" smtClean="0"/>
              <a:t>Typical </a:t>
            </a:r>
            <a:r>
              <a:rPr lang="en-GB" dirty="0"/>
              <a:t>binding energies for getter pumps are higher than </a:t>
            </a:r>
            <a:r>
              <a:rPr lang="en-GB" b="1" dirty="0"/>
              <a:t>1 </a:t>
            </a:r>
            <a:r>
              <a:rPr lang="en-GB" b="1" dirty="0" err="1"/>
              <a:t>eV</a:t>
            </a:r>
            <a:r>
              <a:rPr lang="en-GB" b="1" dirty="0"/>
              <a:t>/molecule</a:t>
            </a:r>
            <a:r>
              <a:rPr lang="en-GB" dirty="0"/>
              <a:t>. </a:t>
            </a:r>
            <a:endParaRPr lang="en-GB" dirty="0" smtClean="0"/>
          </a:p>
          <a:p>
            <a:endParaRPr lang="en-GB" dirty="0" smtClean="0"/>
          </a:p>
          <a:p>
            <a:r>
              <a:rPr lang="en-GB" dirty="0" smtClean="0"/>
              <a:t>In </a:t>
            </a:r>
            <a:r>
              <a:rPr lang="en-GB" dirty="0"/>
              <a:t>cryogenic pumps, Van der Waals interactions might be sufficiently strong to fix molecules to cold surfaces (</a:t>
            </a:r>
            <a:r>
              <a:rPr lang="en-GB" b="1" dirty="0" err="1"/>
              <a:t>physisorption</a:t>
            </a:r>
            <a:r>
              <a:rPr lang="en-GB" dirty="0"/>
              <a:t>). </a:t>
            </a:r>
            <a:endParaRPr lang="en-GB" dirty="0" smtClean="0"/>
          </a:p>
          <a:p>
            <a:endParaRPr lang="en-GB" dirty="0"/>
          </a:p>
          <a:p>
            <a:r>
              <a:rPr lang="en-GB" dirty="0" smtClean="0"/>
              <a:t>In </a:t>
            </a:r>
            <a:r>
              <a:rPr lang="en-GB" dirty="0"/>
              <a:t>this case, the binding energy can be </a:t>
            </a:r>
            <a:r>
              <a:rPr lang="en-GB" b="1" dirty="0"/>
              <a:t>much lower than 0.5 </a:t>
            </a:r>
            <a:r>
              <a:rPr lang="en-GB" b="1" dirty="0" err="1"/>
              <a:t>eV</a:t>
            </a:r>
            <a:r>
              <a:rPr lang="en-GB" b="1" dirty="0"/>
              <a:t>/molecule</a:t>
            </a:r>
            <a:r>
              <a:rPr lang="en-GB" dirty="0"/>
              <a:t>. </a:t>
            </a:r>
          </a:p>
        </p:txBody>
      </p:sp>
    </p:spTree>
    <p:extLst>
      <p:ext uri="{BB962C8B-B14F-4D97-AF65-F5344CB8AC3E}">
        <p14:creationId xmlns:p14="http://schemas.microsoft.com/office/powerpoint/2010/main" val="21477135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5" name="Picture 4"/>
          <p:cNvPicPr/>
          <p:nvPr/>
        </p:nvPicPr>
        <p:blipFill>
          <a:blip r:embed="rId2" cstate="print"/>
          <a:srcRect/>
          <a:stretch>
            <a:fillRect/>
          </a:stretch>
        </p:blipFill>
        <p:spPr bwMode="auto">
          <a:xfrm>
            <a:off x="208009" y="1499632"/>
            <a:ext cx="2161413" cy="1700768"/>
          </a:xfrm>
          <a:prstGeom prst="rect">
            <a:avLst/>
          </a:prstGeom>
          <a:noFill/>
          <a:ln w="9525">
            <a:noFill/>
            <a:miter lim="800000"/>
            <a:headEnd/>
            <a:tailEnd/>
          </a:ln>
        </p:spPr>
      </p:pic>
      <p:pic>
        <p:nvPicPr>
          <p:cNvPr id="6" name="Picture 5" descr="buck_mode_18.jpeg"/>
          <p:cNvPicPr/>
          <p:nvPr/>
        </p:nvPicPr>
        <p:blipFill>
          <a:blip r:embed="rId3" cstate="print"/>
          <a:srcRect/>
          <a:stretch>
            <a:fillRect/>
          </a:stretch>
        </p:blipFill>
        <p:spPr>
          <a:xfrm>
            <a:off x="2680697" y="1785382"/>
            <a:ext cx="4215918" cy="1129268"/>
          </a:xfrm>
          <a:prstGeom prst="rect">
            <a:avLst/>
          </a:prstGeom>
        </p:spPr>
      </p:pic>
      <p:sp>
        <p:nvSpPr>
          <p:cNvPr id="9" name="TextBox 8"/>
          <p:cNvSpPr txBox="1"/>
          <p:nvPr/>
        </p:nvSpPr>
        <p:spPr>
          <a:xfrm>
            <a:off x="2369422" y="970697"/>
            <a:ext cx="6625532" cy="461665"/>
          </a:xfrm>
          <a:prstGeom prst="rect">
            <a:avLst/>
          </a:prstGeom>
          <a:noFill/>
        </p:spPr>
        <p:txBody>
          <a:bodyPr wrap="none" rtlCol="0">
            <a:spAutoFit/>
          </a:bodyPr>
          <a:lstStyle/>
          <a:p>
            <a:r>
              <a:rPr lang="en-US" sz="2400" dirty="0" smtClean="0"/>
              <a:t>Mechanical engineering for vacuum technology</a:t>
            </a:r>
            <a:endParaRPr lang="en-US" sz="2400" dirty="0"/>
          </a:p>
        </p:txBody>
      </p:sp>
      <p:grpSp>
        <p:nvGrpSpPr>
          <p:cNvPr id="10" name="Group 9"/>
          <p:cNvGrpSpPr/>
          <p:nvPr/>
        </p:nvGrpSpPr>
        <p:grpSpPr>
          <a:xfrm>
            <a:off x="208009" y="3428379"/>
            <a:ext cx="2161413" cy="2682432"/>
            <a:chOff x="6803075" y="2348880"/>
            <a:chExt cx="2161413" cy="2682432"/>
          </a:xfrm>
        </p:grpSpPr>
        <p:pic>
          <p:nvPicPr>
            <p:cNvPr id="11" name="Picture 6" descr="\\cern.ch\dfs\Users\a\alacroix\Desktop\Documents\CLIC\doigt_RF\pictures\DN100_RF_Finger.png"/>
            <p:cNvPicPr>
              <a:picLocks noChangeAspect="1" noChangeArrowheads="1"/>
            </p:cNvPicPr>
            <p:nvPr/>
          </p:nvPicPr>
          <p:blipFill>
            <a:blip r:embed="rId4" cstate="print"/>
            <a:srcRect/>
            <a:stretch>
              <a:fillRect/>
            </a:stretch>
          </p:blipFill>
          <p:spPr bwMode="auto">
            <a:xfrm>
              <a:off x="6804488" y="2348880"/>
              <a:ext cx="2160000" cy="1872381"/>
            </a:xfrm>
            <a:prstGeom prst="rect">
              <a:avLst/>
            </a:prstGeom>
            <a:noFill/>
          </p:spPr>
        </p:pic>
        <p:pic>
          <p:nvPicPr>
            <p:cNvPr id="12" name="Picture 7" descr="\\cern.ch\dfs\Users\a\alacroix\Desktop\Documents\CLIC\doigt_RF\pictures\Compression Iso results pictures.png"/>
            <p:cNvPicPr>
              <a:picLocks noChangeAspect="1" noChangeArrowheads="1"/>
            </p:cNvPicPr>
            <p:nvPr/>
          </p:nvPicPr>
          <p:blipFill>
            <a:blip r:embed="rId5" cstate="print"/>
            <a:srcRect/>
            <a:stretch>
              <a:fillRect/>
            </a:stretch>
          </p:blipFill>
          <p:spPr bwMode="auto">
            <a:xfrm>
              <a:off x="7883316" y="4221088"/>
              <a:ext cx="1080000" cy="810223"/>
            </a:xfrm>
            <a:prstGeom prst="rect">
              <a:avLst/>
            </a:prstGeom>
            <a:noFill/>
          </p:spPr>
        </p:pic>
        <p:pic>
          <p:nvPicPr>
            <p:cNvPr id="13" name="Picture 8" descr="\\cern.ch\dfs\Users\a\alacroix\Desktop\Documents\CLIC\doigt_RF\pictures\OF results pictures.png"/>
            <p:cNvPicPr>
              <a:picLocks noChangeAspect="1" noChangeArrowheads="1"/>
            </p:cNvPicPr>
            <p:nvPr/>
          </p:nvPicPr>
          <p:blipFill>
            <a:blip r:embed="rId6" cstate="print"/>
            <a:srcRect/>
            <a:stretch>
              <a:fillRect/>
            </a:stretch>
          </p:blipFill>
          <p:spPr bwMode="auto">
            <a:xfrm>
              <a:off x="6803075" y="4221088"/>
              <a:ext cx="1080000" cy="810224"/>
            </a:xfrm>
            <a:prstGeom prst="rect">
              <a:avLst/>
            </a:prstGeom>
            <a:noFill/>
          </p:spPr>
        </p:pic>
      </p:grpSp>
      <p:pic>
        <p:nvPicPr>
          <p:cNvPr id="14" name="Picture 13" descr="stress1.jpg"/>
          <p:cNvPicPr>
            <a:picLocks noChangeAspect="1"/>
          </p:cNvPicPr>
          <p:nvPr/>
        </p:nvPicPr>
        <p:blipFill>
          <a:blip r:embed="rId7" cstate="print"/>
          <a:stretch>
            <a:fillRect/>
          </a:stretch>
        </p:blipFill>
        <p:spPr>
          <a:xfrm rot="16200000">
            <a:off x="5797384" y="3100026"/>
            <a:ext cx="2592288" cy="3135914"/>
          </a:xfrm>
          <a:prstGeom prst="rect">
            <a:avLst/>
          </a:prstGeom>
        </p:spPr>
      </p:pic>
      <p:sp>
        <p:nvSpPr>
          <p:cNvPr id="16" name="Rectangle 15"/>
          <p:cNvSpPr/>
          <p:nvPr/>
        </p:nvSpPr>
        <p:spPr>
          <a:xfrm>
            <a:off x="7069283" y="2165350"/>
            <a:ext cx="1762021" cy="369332"/>
          </a:xfrm>
          <a:prstGeom prst="rect">
            <a:avLst/>
          </a:prstGeom>
        </p:spPr>
        <p:txBody>
          <a:bodyPr wrap="none">
            <a:spAutoFit/>
          </a:bodyPr>
          <a:lstStyle/>
          <a:p>
            <a:pPr algn="ctr">
              <a:buNone/>
            </a:pPr>
            <a:r>
              <a:rPr lang="en-US" dirty="0"/>
              <a:t>Buckling mode </a:t>
            </a:r>
          </a:p>
        </p:txBody>
      </p:sp>
      <p:pic>
        <p:nvPicPr>
          <p:cNvPr id="17" name="Picture 16" descr="nodal_forces.jpg"/>
          <p:cNvPicPr>
            <a:picLocks noChangeAspect="1"/>
          </p:cNvPicPr>
          <p:nvPr/>
        </p:nvPicPr>
        <p:blipFill>
          <a:blip r:embed="rId8" cstate="print"/>
          <a:stretch>
            <a:fillRect/>
          </a:stretch>
        </p:blipFill>
        <p:spPr>
          <a:xfrm rot="16200000">
            <a:off x="2937272" y="3628413"/>
            <a:ext cx="2079139" cy="2592288"/>
          </a:xfrm>
          <a:prstGeom prst="rect">
            <a:avLst/>
          </a:prstGeom>
        </p:spPr>
      </p:pic>
      <p:sp>
        <p:nvSpPr>
          <p:cNvPr id="18" name="TextBox 17"/>
          <p:cNvSpPr txBox="1"/>
          <p:nvPr/>
        </p:nvSpPr>
        <p:spPr>
          <a:xfrm>
            <a:off x="2869764" y="3499366"/>
            <a:ext cx="2403222" cy="369332"/>
          </a:xfrm>
          <a:prstGeom prst="rect">
            <a:avLst/>
          </a:prstGeom>
          <a:noFill/>
        </p:spPr>
        <p:txBody>
          <a:bodyPr wrap="none" rtlCol="0">
            <a:spAutoFit/>
          </a:bodyPr>
          <a:lstStyle/>
          <a:p>
            <a:r>
              <a:rPr lang="en-US" dirty="0" smtClean="0"/>
              <a:t>Dynamic nodal forces</a:t>
            </a:r>
            <a:endParaRPr lang="en-US" dirty="0"/>
          </a:p>
        </p:txBody>
      </p:sp>
      <p:sp>
        <p:nvSpPr>
          <p:cNvPr id="19" name="TextBox 18"/>
          <p:cNvSpPr txBox="1"/>
          <p:nvPr/>
        </p:nvSpPr>
        <p:spPr>
          <a:xfrm>
            <a:off x="4949041" y="5705698"/>
            <a:ext cx="1749197" cy="369332"/>
          </a:xfrm>
          <a:prstGeom prst="rect">
            <a:avLst/>
          </a:prstGeom>
          <a:noFill/>
        </p:spPr>
        <p:txBody>
          <a:bodyPr wrap="none" rtlCol="0">
            <a:spAutoFit/>
          </a:bodyPr>
          <a:lstStyle/>
          <a:p>
            <a:r>
              <a:rPr lang="en-US" dirty="0" smtClean="0"/>
              <a:t>Principal stress</a:t>
            </a:r>
            <a:endParaRPr lang="en-US" dirty="0"/>
          </a:p>
        </p:txBody>
      </p:sp>
      <p:sp>
        <p:nvSpPr>
          <p:cNvPr id="20" name="Rectangle 19"/>
          <p:cNvSpPr/>
          <p:nvPr/>
        </p:nvSpPr>
        <p:spPr>
          <a:xfrm>
            <a:off x="208009" y="146804"/>
            <a:ext cx="8764541" cy="461665"/>
          </a:xfrm>
          <a:prstGeom prst="rect">
            <a:avLst/>
          </a:prstGeom>
        </p:spPr>
        <p:txBody>
          <a:bodyPr wrap="square">
            <a:spAutoFit/>
          </a:bodyPr>
          <a:lstStyle/>
          <a:p>
            <a:pPr algn="ctr"/>
            <a:r>
              <a:rPr lang="en-US" sz="2400" b="1" dirty="0"/>
              <a:t>A quick view of vacuum technology</a:t>
            </a:r>
          </a:p>
        </p:txBody>
      </p:sp>
    </p:spTree>
    <p:extLst>
      <p:ext uri="{BB962C8B-B14F-4D97-AF65-F5344CB8AC3E}">
        <p14:creationId xmlns:p14="http://schemas.microsoft.com/office/powerpoint/2010/main" val="1303314295"/>
      </p:ext>
    </p:extLst>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51635" y="1048172"/>
            <a:ext cx="8496944" cy="1754326"/>
          </a:xfrm>
          <a:prstGeom prst="rect">
            <a:avLst/>
          </a:prstGeom>
          <a:noFill/>
        </p:spPr>
        <p:txBody>
          <a:bodyPr wrap="square" rtlCol="0">
            <a:spAutoFit/>
          </a:bodyPr>
          <a:lstStyle/>
          <a:p>
            <a:pPr marL="285750" indent="-285750">
              <a:buFont typeface="Arial" pitchFamily="34" charset="0"/>
              <a:buChar char="•"/>
            </a:pPr>
            <a:r>
              <a:rPr lang="en-US" dirty="0" smtClean="0"/>
              <a:t>In SIP the residual gas is ionized in a Penning cell.</a:t>
            </a:r>
          </a:p>
          <a:p>
            <a:endParaRPr lang="en-US" dirty="0" smtClean="0"/>
          </a:p>
          <a:p>
            <a:pPr marL="285750" indent="-285750">
              <a:buFont typeface="Arial" pitchFamily="34" charset="0"/>
              <a:buChar char="•"/>
            </a:pPr>
            <a:r>
              <a:rPr lang="en-US" dirty="0" smtClean="0"/>
              <a:t>The ions are accelerated towards a cathode made of reactive metal</a:t>
            </a:r>
          </a:p>
          <a:p>
            <a:pPr marL="285750" indent="-285750">
              <a:buFont typeface="Arial" pitchFamily="34" charset="0"/>
              <a:buChar char="•"/>
            </a:pPr>
            <a:endParaRPr lang="en-US" dirty="0"/>
          </a:p>
          <a:p>
            <a:pPr marL="285750" indent="-285750">
              <a:buFont typeface="Arial" pitchFamily="34" charset="0"/>
              <a:buChar char="•"/>
            </a:pPr>
            <a:r>
              <a:rPr lang="en-US" dirty="0" smtClean="0"/>
              <a:t>The collisions provoke sputtering of reactive metal atoms that are deposited on the nearby surfaces.</a:t>
            </a:r>
            <a:endParaRPr lang="en-US" baseline="-25000" dirty="0"/>
          </a:p>
        </p:txBody>
      </p:sp>
      <p:sp>
        <p:nvSpPr>
          <p:cNvPr id="12"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3"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4"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160</a:t>
            </a:fld>
            <a:endParaRPr lang="en-US" dirty="0"/>
          </a:p>
        </p:txBody>
      </p:sp>
      <p:sp>
        <p:nvSpPr>
          <p:cNvPr id="16" name="Rectangle 15"/>
          <p:cNvSpPr/>
          <p:nvPr/>
        </p:nvSpPr>
        <p:spPr>
          <a:xfrm>
            <a:off x="860942" y="105966"/>
            <a:ext cx="7478330" cy="461665"/>
          </a:xfrm>
          <a:prstGeom prst="rect">
            <a:avLst/>
          </a:prstGeom>
        </p:spPr>
        <p:txBody>
          <a:bodyPr wrap="none">
            <a:spAutoFit/>
          </a:bodyPr>
          <a:lstStyle/>
          <a:p>
            <a:pPr algn="ctr"/>
            <a:r>
              <a:rPr lang="en-US" sz="2400" b="1" dirty="0" smtClean="0"/>
              <a:t>Gas pumping: capture pumps / sputter ion pumps</a:t>
            </a:r>
            <a:endParaRPr lang="en-US" sz="2400" b="1" dirty="0"/>
          </a:p>
        </p:txBody>
      </p:sp>
      <p:pic>
        <p:nvPicPr>
          <p:cNvPr id="116739" name="Picture 3"/>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3375" t="35778" r="14500" b="28666"/>
          <a:stretch/>
        </p:blipFill>
        <p:spPr bwMode="auto">
          <a:xfrm>
            <a:off x="656157" y="3238501"/>
            <a:ext cx="7831686" cy="2171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2439578"/>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85750" y="880110"/>
            <a:ext cx="8401050" cy="5355312"/>
          </a:xfrm>
          <a:prstGeom prst="rect">
            <a:avLst/>
          </a:prstGeom>
          <a:noFill/>
        </p:spPr>
        <p:txBody>
          <a:bodyPr wrap="square" rtlCol="0">
            <a:spAutoFit/>
          </a:bodyPr>
          <a:lstStyle/>
          <a:p>
            <a:r>
              <a:rPr lang="en-GB" dirty="0"/>
              <a:t>In the diode </a:t>
            </a:r>
            <a:r>
              <a:rPr lang="en-GB" dirty="0" smtClean="0"/>
              <a:t>SIP, the </a:t>
            </a:r>
            <a:r>
              <a:rPr lang="en-GB" dirty="0"/>
              <a:t>anode is composed of </a:t>
            </a:r>
            <a:r>
              <a:rPr lang="en-GB" b="1" dirty="0"/>
              <a:t>several open cylinders </a:t>
            </a:r>
            <a:r>
              <a:rPr lang="en-GB" dirty="0"/>
              <a:t>made of stainless steel at a positive electrical potential (from 3 to 7 kV). The </a:t>
            </a:r>
            <a:r>
              <a:rPr lang="en-GB" b="1" dirty="0"/>
              <a:t>cathodes are plates of Ti</a:t>
            </a:r>
            <a:r>
              <a:rPr lang="en-GB" dirty="0"/>
              <a:t> -at ground potential- placed a few millimetres from both anode extremities. </a:t>
            </a:r>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r>
              <a:rPr lang="en-GB" dirty="0" smtClean="0"/>
              <a:t>A </a:t>
            </a:r>
            <a:r>
              <a:rPr lang="en-GB" b="1" dirty="0"/>
              <a:t>magnetic field parallel to the cells’ axis </a:t>
            </a:r>
            <a:r>
              <a:rPr lang="en-GB" dirty="0"/>
              <a:t>is generated by external permanent magnets (about </a:t>
            </a:r>
            <a:r>
              <a:rPr lang="en-GB" b="1" dirty="0"/>
              <a:t>0.1 T</a:t>
            </a:r>
            <a:r>
              <a:rPr lang="en-GB" dirty="0"/>
              <a:t>). In this configuration, the crossed electrical and magnetic fields trap electrons in long helical trajectories resulting in an increased probability of gas ionisation.  </a:t>
            </a:r>
          </a:p>
          <a:p>
            <a:endParaRPr lang="en-US" dirty="0"/>
          </a:p>
        </p:txBody>
      </p:sp>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161</a:t>
            </a:fld>
            <a:endParaRPr lang="en-US" dirty="0"/>
          </a:p>
        </p:txBody>
      </p:sp>
      <p:pic>
        <p:nvPicPr>
          <p:cNvPr id="117762" name="Picture 2" descr="http://www4.nau.edu/microanalysis/microprobe-sem/Images/IonPum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69335" y="2012315"/>
            <a:ext cx="3352800" cy="25146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860942" y="105966"/>
            <a:ext cx="7478330" cy="461665"/>
          </a:xfrm>
          <a:prstGeom prst="rect">
            <a:avLst/>
          </a:prstGeom>
        </p:spPr>
        <p:txBody>
          <a:bodyPr wrap="none">
            <a:spAutoFit/>
          </a:bodyPr>
          <a:lstStyle/>
          <a:p>
            <a:pPr algn="ctr"/>
            <a:r>
              <a:rPr lang="en-US" sz="2400" b="1" dirty="0" smtClean="0"/>
              <a:t>Gas pumping: capture pumps / sputter ion pumps</a:t>
            </a:r>
            <a:endParaRPr lang="en-US" sz="2400" b="1" dirty="0"/>
          </a:p>
        </p:txBody>
      </p:sp>
      <p:sp>
        <p:nvSpPr>
          <p:cNvPr id="8" name="TextBox 7"/>
          <p:cNvSpPr txBox="1"/>
          <p:nvPr/>
        </p:nvSpPr>
        <p:spPr>
          <a:xfrm>
            <a:off x="3506903" y="5710019"/>
            <a:ext cx="4991816" cy="646331"/>
          </a:xfrm>
          <a:prstGeom prst="rect">
            <a:avLst/>
          </a:prstGeom>
          <a:noFill/>
        </p:spPr>
        <p:txBody>
          <a:bodyPr wrap="none" rtlCol="0">
            <a:spAutoFit/>
          </a:bodyPr>
          <a:lstStyle/>
          <a:p>
            <a:r>
              <a:rPr lang="en-US" dirty="0">
                <a:solidFill>
                  <a:srgbClr val="FF0000"/>
                </a:solidFill>
                <a:hlinkClick r:id="rId3"/>
              </a:rPr>
              <a:t>http://www.youtube.com/watch?v=_</a:t>
            </a:r>
            <a:r>
              <a:rPr lang="en-US" dirty="0" smtClean="0">
                <a:solidFill>
                  <a:srgbClr val="FF0000"/>
                </a:solidFill>
                <a:hlinkClick r:id="rId3"/>
              </a:rPr>
              <a:t>snzYepQTjI</a:t>
            </a:r>
            <a:endParaRPr lang="en-US" dirty="0" smtClean="0">
              <a:solidFill>
                <a:srgbClr val="FF0000"/>
              </a:solidFill>
            </a:endParaRPr>
          </a:p>
          <a:p>
            <a:endParaRPr lang="en-US" dirty="0">
              <a:solidFill>
                <a:srgbClr val="FF0000"/>
              </a:solidFill>
            </a:endParaRPr>
          </a:p>
        </p:txBody>
      </p:sp>
    </p:spTree>
    <p:extLst>
      <p:ext uri="{BB962C8B-B14F-4D97-AF65-F5344CB8AC3E}">
        <p14:creationId xmlns:p14="http://schemas.microsoft.com/office/powerpoint/2010/main" val="3031101766"/>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162</a:t>
            </a:fld>
            <a:endParaRPr lang="en-US" dirty="0"/>
          </a:p>
        </p:txBody>
      </p:sp>
      <p:sp>
        <p:nvSpPr>
          <p:cNvPr id="6" name="Rectangle 5"/>
          <p:cNvSpPr/>
          <p:nvPr/>
        </p:nvSpPr>
        <p:spPr>
          <a:xfrm>
            <a:off x="860942" y="105966"/>
            <a:ext cx="7478330" cy="461665"/>
          </a:xfrm>
          <a:prstGeom prst="rect">
            <a:avLst/>
          </a:prstGeom>
        </p:spPr>
        <p:txBody>
          <a:bodyPr wrap="none">
            <a:spAutoFit/>
          </a:bodyPr>
          <a:lstStyle/>
          <a:p>
            <a:pPr algn="ctr"/>
            <a:r>
              <a:rPr lang="en-US" sz="2400" b="1" dirty="0" smtClean="0"/>
              <a:t>Gas pumping: capture pumps / sputter ion pumps</a:t>
            </a:r>
            <a:endParaRPr lang="en-US" sz="2400" b="1" dirty="0"/>
          </a:p>
        </p:txBody>
      </p:sp>
      <p:sp>
        <p:nvSpPr>
          <p:cNvPr id="7" name="Rectangle 6"/>
          <p:cNvSpPr/>
          <p:nvPr/>
        </p:nvSpPr>
        <p:spPr>
          <a:xfrm>
            <a:off x="274320" y="612845"/>
            <a:ext cx="8412480" cy="4247317"/>
          </a:xfrm>
          <a:prstGeom prst="rect">
            <a:avLst/>
          </a:prstGeom>
        </p:spPr>
        <p:txBody>
          <a:bodyPr wrap="square">
            <a:spAutoFit/>
          </a:bodyPr>
          <a:lstStyle/>
          <a:p>
            <a:pPr marL="285750" indent="-285750">
              <a:buFont typeface="Arial" pitchFamily="34" charset="0"/>
              <a:buChar char="•"/>
            </a:pPr>
            <a:endParaRPr lang="en-US" dirty="0"/>
          </a:p>
          <a:p>
            <a:pPr marL="285750" indent="-285750">
              <a:buFont typeface="Arial" pitchFamily="34" charset="0"/>
              <a:buChar char="•"/>
            </a:pPr>
            <a:endParaRPr lang="en-US" dirty="0"/>
          </a:p>
          <a:p>
            <a:pPr marL="285750" indent="-285750">
              <a:buFont typeface="Arial" pitchFamily="34" charset="0"/>
              <a:buChar char="•"/>
            </a:pPr>
            <a:r>
              <a:rPr lang="en-US" dirty="0"/>
              <a:t>The pumping action is given by:</a:t>
            </a:r>
          </a:p>
          <a:p>
            <a:pPr marL="285750" indent="-285750">
              <a:buFont typeface="Arial" pitchFamily="34" charset="0"/>
              <a:buChar char="•"/>
            </a:pPr>
            <a:endParaRPr lang="en-US" dirty="0"/>
          </a:p>
          <a:p>
            <a:pPr marL="1257300" lvl="2" indent="-342900">
              <a:buFont typeface="+mj-lt"/>
              <a:buAutoNum type="arabicPeriod"/>
            </a:pPr>
            <a:r>
              <a:rPr lang="en-US" b="1" dirty="0"/>
              <a:t>chemical adsorption onto the reactive metal layer </a:t>
            </a:r>
            <a:r>
              <a:rPr lang="en-US" dirty="0"/>
              <a:t>and subsequent burial by additional metallic atoms of gas molecules: all gases except rare gases </a:t>
            </a:r>
            <a:endParaRPr lang="en-US" dirty="0" smtClean="0"/>
          </a:p>
          <a:p>
            <a:pPr marL="1257300" lvl="2" indent="-342900">
              <a:buFont typeface="+mj-lt"/>
              <a:buAutoNum type="arabicPeriod"/>
            </a:pPr>
            <a:endParaRPr lang="en-US" dirty="0"/>
          </a:p>
          <a:p>
            <a:pPr marL="1257300" lvl="2" indent="-342900">
              <a:buFont typeface="+mj-lt"/>
              <a:buAutoNum type="arabicPeriod"/>
            </a:pPr>
            <a:endParaRPr lang="en-US" dirty="0"/>
          </a:p>
          <a:p>
            <a:pPr marL="1257300" lvl="2" indent="-342900">
              <a:buFont typeface="+mj-lt"/>
              <a:buAutoNum type="arabicPeriod"/>
            </a:pPr>
            <a:r>
              <a:rPr lang="en-US" b="1" dirty="0"/>
              <a:t>implantation of gas ions in the cathode and of energetic neutrals </a:t>
            </a:r>
            <a:r>
              <a:rPr lang="en-US" dirty="0"/>
              <a:t>bounced back from the cathode in the deposited film: only mechanism of pumping for rare gases</a:t>
            </a:r>
          </a:p>
          <a:p>
            <a:pPr marL="1257300" lvl="2" indent="-342900">
              <a:buFont typeface="+mj-lt"/>
              <a:buAutoNum type="arabicPeriod"/>
            </a:pPr>
            <a:endParaRPr lang="en-US" dirty="0" smtClean="0"/>
          </a:p>
          <a:p>
            <a:pPr lvl="2"/>
            <a:endParaRPr lang="en-US" dirty="0"/>
          </a:p>
          <a:p>
            <a:pPr marL="1257300" lvl="2" indent="-342900">
              <a:buFont typeface="+mj-lt"/>
              <a:buAutoNum type="arabicPeriod" startAt="3"/>
            </a:pPr>
            <a:r>
              <a:rPr lang="en-US" b="1" dirty="0"/>
              <a:t>diffusion</a:t>
            </a:r>
            <a:r>
              <a:rPr lang="en-US" dirty="0"/>
              <a:t> into the cathode and the deposited film: </a:t>
            </a:r>
            <a:r>
              <a:rPr lang="en-US" b="1" dirty="0"/>
              <a:t>only H</a:t>
            </a:r>
            <a:r>
              <a:rPr lang="en-US" b="1" baseline="-25000" dirty="0"/>
              <a:t>2</a:t>
            </a:r>
          </a:p>
        </p:txBody>
      </p:sp>
      <p:sp>
        <p:nvSpPr>
          <p:cNvPr id="5" name="TextBox 4"/>
          <p:cNvSpPr txBox="1"/>
          <p:nvPr/>
        </p:nvSpPr>
        <p:spPr>
          <a:xfrm>
            <a:off x="1017270" y="5612130"/>
            <a:ext cx="4991816" cy="646331"/>
          </a:xfrm>
          <a:prstGeom prst="rect">
            <a:avLst/>
          </a:prstGeom>
          <a:noFill/>
        </p:spPr>
        <p:txBody>
          <a:bodyPr wrap="none" rtlCol="0">
            <a:spAutoFit/>
          </a:bodyPr>
          <a:lstStyle/>
          <a:p>
            <a:r>
              <a:rPr lang="en-US" dirty="0">
                <a:solidFill>
                  <a:srgbClr val="FF0000"/>
                </a:solidFill>
                <a:hlinkClick r:id="rId2"/>
              </a:rPr>
              <a:t>http://www.youtube.com/watch?v=_</a:t>
            </a:r>
            <a:r>
              <a:rPr lang="en-US" dirty="0" smtClean="0">
                <a:solidFill>
                  <a:srgbClr val="FF0000"/>
                </a:solidFill>
                <a:hlinkClick r:id="rId2"/>
              </a:rPr>
              <a:t>snzYepQTjI</a:t>
            </a:r>
            <a:endParaRPr lang="en-US" dirty="0" smtClean="0">
              <a:solidFill>
                <a:srgbClr val="FF0000"/>
              </a:solidFill>
            </a:endParaRPr>
          </a:p>
          <a:p>
            <a:endParaRPr lang="en-US" dirty="0">
              <a:solidFill>
                <a:srgbClr val="FF0000"/>
              </a:solidFill>
            </a:endParaRPr>
          </a:p>
        </p:txBody>
      </p:sp>
    </p:spTree>
    <p:extLst>
      <p:ext uri="{BB962C8B-B14F-4D97-AF65-F5344CB8AC3E}">
        <p14:creationId xmlns:p14="http://schemas.microsoft.com/office/powerpoint/2010/main" val="2648315482"/>
      </p:ext>
    </p:extLst>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163</a:t>
            </a:fld>
            <a:endParaRPr lang="en-US" dirty="0"/>
          </a:p>
        </p:txBody>
      </p:sp>
      <p:sp>
        <p:nvSpPr>
          <p:cNvPr id="5" name="Rectangle 4"/>
          <p:cNvSpPr/>
          <p:nvPr/>
        </p:nvSpPr>
        <p:spPr>
          <a:xfrm>
            <a:off x="860942" y="105966"/>
            <a:ext cx="7478330" cy="461665"/>
          </a:xfrm>
          <a:prstGeom prst="rect">
            <a:avLst/>
          </a:prstGeom>
        </p:spPr>
        <p:txBody>
          <a:bodyPr wrap="none">
            <a:spAutoFit/>
          </a:bodyPr>
          <a:lstStyle/>
          <a:p>
            <a:pPr algn="ctr"/>
            <a:r>
              <a:rPr lang="en-US" sz="2400" b="1" dirty="0" smtClean="0"/>
              <a:t>Gas pumping: capture pumps / sputter ion pumps</a:t>
            </a:r>
            <a:endParaRPr lang="en-US" sz="2400" b="1" dirty="0"/>
          </a:p>
        </p:txBody>
      </p:sp>
      <p:pic>
        <p:nvPicPr>
          <p:cNvPr id="115716" name="Picture 4"/>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26381" t="36919" r="31048" b="31541"/>
          <a:stretch/>
        </p:blipFill>
        <p:spPr bwMode="auto">
          <a:xfrm>
            <a:off x="1716475" y="812799"/>
            <a:ext cx="5293926" cy="2206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457200" y="3371850"/>
            <a:ext cx="8309610" cy="1754326"/>
          </a:xfrm>
          <a:prstGeom prst="rect">
            <a:avLst/>
          </a:prstGeom>
          <a:noFill/>
        </p:spPr>
        <p:txBody>
          <a:bodyPr wrap="square" rtlCol="0">
            <a:spAutoFit/>
          </a:bodyPr>
          <a:lstStyle/>
          <a:p>
            <a:r>
              <a:rPr lang="en-GB" dirty="0"/>
              <a:t>Molecular </a:t>
            </a:r>
            <a:r>
              <a:rPr lang="en-GB" b="1" dirty="0"/>
              <a:t>implantation in the cathodes is not a permanent pumping</a:t>
            </a:r>
            <a:r>
              <a:rPr lang="en-GB" dirty="0"/>
              <a:t>; in fact, the progressive erosion due to gas ion sputtering soon or later frees the implanted gas. </a:t>
            </a:r>
            <a:endParaRPr lang="en-GB" dirty="0" smtClean="0"/>
          </a:p>
          <a:p>
            <a:endParaRPr lang="en-GB" dirty="0"/>
          </a:p>
          <a:p>
            <a:r>
              <a:rPr lang="en-GB" dirty="0" smtClean="0"/>
              <a:t>Once </a:t>
            </a:r>
            <a:r>
              <a:rPr lang="en-GB" dirty="0"/>
              <a:t>released from the cathodes, reactive gas species are chemisorbed while rare gases remain in the gas phase until the next implantation. </a:t>
            </a:r>
            <a:endParaRPr lang="en-GB" dirty="0" smtClean="0"/>
          </a:p>
        </p:txBody>
      </p:sp>
    </p:spTree>
    <p:extLst>
      <p:ext uri="{BB962C8B-B14F-4D97-AF65-F5344CB8AC3E}">
        <p14:creationId xmlns:p14="http://schemas.microsoft.com/office/powerpoint/2010/main" val="2038867587"/>
      </p:ext>
    </p:extLst>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164</a:t>
            </a:fld>
            <a:endParaRPr lang="en-US" dirty="0"/>
          </a:p>
        </p:txBody>
      </p:sp>
      <p:sp>
        <p:nvSpPr>
          <p:cNvPr id="5" name="Rectangle 4"/>
          <p:cNvSpPr/>
          <p:nvPr/>
        </p:nvSpPr>
        <p:spPr>
          <a:xfrm>
            <a:off x="320040" y="567631"/>
            <a:ext cx="8583930" cy="2862322"/>
          </a:xfrm>
          <a:prstGeom prst="rect">
            <a:avLst/>
          </a:prstGeom>
        </p:spPr>
        <p:txBody>
          <a:bodyPr wrap="square">
            <a:spAutoFit/>
          </a:bodyPr>
          <a:lstStyle/>
          <a:p>
            <a:r>
              <a:rPr lang="en-GB" b="1" dirty="0"/>
              <a:t>Pressure instabilities </a:t>
            </a:r>
            <a:r>
              <a:rPr lang="en-GB" dirty="0"/>
              <a:t>have been reported after excessive pumping of rare gas: </a:t>
            </a:r>
            <a:endParaRPr lang="en-GB" dirty="0" smtClean="0"/>
          </a:p>
          <a:p>
            <a:endParaRPr lang="en-GB" dirty="0"/>
          </a:p>
          <a:p>
            <a:r>
              <a:rPr lang="en-GB" dirty="0" smtClean="0"/>
              <a:t>the </a:t>
            </a:r>
            <a:r>
              <a:rPr lang="en-GB" dirty="0"/>
              <a:t>continuous </a:t>
            </a:r>
            <a:r>
              <a:rPr lang="en-GB" b="1" dirty="0"/>
              <a:t>erosion liberates gas </a:t>
            </a:r>
            <a:r>
              <a:rPr lang="en-GB" dirty="0"/>
              <a:t>that increases the pressure, which in turn increases the erosion</a:t>
            </a:r>
            <a:r>
              <a:rPr lang="en-GB" dirty="0" smtClean="0"/>
              <a:t>.</a:t>
            </a:r>
          </a:p>
          <a:p>
            <a:endParaRPr lang="en-GB" dirty="0" smtClean="0"/>
          </a:p>
          <a:p>
            <a:r>
              <a:rPr lang="en-GB" dirty="0" smtClean="0"/>
              <a:t>Consequently</a:t>
            </a:r>
            <a:r>
              <a:rPr lang="en-GB" dirty="0"/>
              <a:t>, a pressure rise is generated; this is stopped when most of the rare gas is implanted in a deeper zone of the cathode. </a:t>
            </a:r>
            <a:endParaRPr lang="en-GB" dirty="0" smtClean="0"/>
          </a:p>
          <a:p>
            <a:endParaRPr lang="en-GB" dirty="0"/>
          </a:p>
          <a:p>
            <a:r>
              <a:rPr lang="en-GB" dirty="0" smtClean="0"/>
              <a:t>This </a:t>
            </a:r>
            <a:r>
              <a:rPr lang="en-GB" dirty="0"/>
              <a:t>type of instability is typically observed when large quantities of air are pumped (</a:t>
            </a:r>
            <a:r>
              <a:rPr lang="en-GB" dirty="0" err="1"/>
              <a:t>Ar</a:t>
            </a:r>
            <a:r>
              <a:rPr lang="en-GB" dirty="0"/>
              <a:t> 1% in air) and are known as ‘</a:t>
            </a:r>
            <a:r>
              <a:rPr lang="en-GB" b="1" dirty="0"/>
              <a:t>argon </a:t>
            </a:r>
            <a:r>
              <a:rPr lang="en-GB" b="1" dirty="0" smtClean="0"/>
              <a:t>disease</a:t>
            </a:r>
            <a:r>
              <a:rPr lang="en-GB" dirty="0" smtClean="0"/>
              <a:t>’.</a:t>
            </a:r>
            <a:endParaRPr lang="en-GB" dirty="0"/>
          </a:p>
        </p:txBody>
      </p:sp>
      <p:sp>
        <p:nvSpPr>
          <p:cNvPr id="6" name="Rectangle 5"/>
          <p:cNvSpPr/>
          <p:nvPr/>
        </p:nvSpPr>
        <p:spPr>
          <a:xfrm>
            <a:off x="860942" y="105966"/>
            <a:ext cx="7478330" cy="461665"/>
          </a:xfrm>
          <a:prstGeom prst="rect">
            <a:avLst/>
          </a:prstGeom>
        </p:spPr>
        <p:txBody>
          <a:bodyPr wrap="none">
            <a:spAutoFit/>
          </a:bodyPr>
          <a:lstStyle/>
          <a:p>
            <a:pPr algn="ctr"/>
            <a:r>
              <a:rPr lang="en-US" sz="2400" b="1" dirty="0" smtClean="0"/>
              <a:t>Gas pumping: capture pumps / sputter ion pumps</a:t>
            </a:r>
            <a:endParaRPr lang="en-US" sz="2400" b="1" dirty="0"/>
          </a:p>
        </p:txBody>
      </p:sp>
      <p:pic>
        <p:nvPicPr>
          <p:cNvPr id="7"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39663" t="47656" r="19375" b="24219"/>
          <a:stretch/>
        </p:blipFill>
        <p:spPr bwMode="auto">
          <a:xfrm>
            <a:off x="2233484" y="3395364"/>
            <a:ext cx="4993941"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8370536"/>
      </p:ext>
    </p:extLst>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TextBox 6"/>
              <p:cNvSpPr txBox="1"/>
              <p:nvPr/>
            </p:nvSpPr>
            <p:spPr>
              <a:xfrm>
                <a:off x="236190" y="1691680"/>
                <a:ext cx="8640960" cy="2862322"/>
              </a:xfrm>
              <a:prstGeom prst="rect">
                <a:avLst/>
              </a:prstGeom>
              <a:noFill/>
            </p:spPr>
            <p:txBody>
              <a:bodyPr wrap="square" rtlCol="0">
                <a:spAutoFit/>
              </a:bodyPr>
              <a:lstStyle/>
              <a:p>
                <a:r>
                  <a:rPr lang="en-US" dirty="0" smtClean="0"/>
                  <a:t>To increase the pumping efficiency of noble gas, </a:t>
                </a:r>
                <a:r>
                  <a:rPr lang="en-US" b="1" dirty="0" smtClean="0"/>
                  <a:t>the rate of ions implantation in the cathode has to be reduced</a:t>
                </a:r>
                <a:r>
                  <a:rPr lang="en-US" dirty="0" smtClean="0"/>
                  <a:t> while increasing the rate of energetic neutrals impingement on the anode and their burial probability.</a:t>
                </a:r>
              </a:p>
              <a:p>
                <a:endParaRPr lang="en-US" dirty="0"/>
              </a:p>
              <a:p>
                <a:r>
                  <a:rPr lang="en-US" dirty="0" smtClean="0"/>
                  <a:t>Two different approaches:</a:t>
                </a:r>
              </a:p>
              <a:p>
                <a:endParaRPr lang="en-US" dirty="0" smtClean="0"/>
              </a:p>
              <a:p>
                <a:pPr marL="800100" lvl="1" indent="-342900">
                  <a:buFont typeface="+mj-lt"/>
                  <a:buAutoNum type="arabicPeriod"/>
                </a:pPr>
                <a:r>
                  <a:rPr lang="en-US" b="1" dirty="0" smtClean="0"/>
                  <a:t>Heavier atoms for the cathode</a:t>
                </a:r>
              </a:p>
              <a:p>
                <a:pPr marL="811213" lvl="1" indent="-182563" defTabSz="806450"/>
                <a:r>
                  <a:rPr lang="en-US" dirty="0" smtClean="0"/>
                  <a:t>	Ta (181 </a:t>
                </a:r>
                <a:r>
                  <a:rPr lang="en-US" dirty="0" err="1" smtClean="0"/>
                  <a:t>amu</a:t>
                </a:r>
                <a:r>
                  <a:rPr lang="en-US" dirty="0" smtClean="0"/>
                  <a:t>) is used instead of Ti (48 </a:t>
                </a:r>
                <a:r>
                  <a:rPr lang="en-US" dirty="0" err="1" smtClean="0"/>
                  <a:t>amu</a:t>
                </a:r>
                <a:r>
                  <a:rPr lang="en-US" dirty="0" smtClean="0"/>
                  <a:t>). The ions, once neutralized, bounce back at higher energy and rate </a:t>
                </a:r>
                <a14:m>
                  <m:oMath xmlns:m="http://schemas.openxmlformats.org/officeDocument/2006/math">
                    <m:r>
                      <a:rPr lang="en-US" i="1" smtClean="0">
                        <a:latin typeface="Cambria Math"/>
                        <a:ea typeface="Cambria Math"/>
                      </a:rPr>
                      <m:t>→</m:t>
                    </m:r>
                    <m:r>
                      <a:rPr lang="fr-CH" b="0" i="1" smtClean="0">
                        <a:latin typeface="Cambria Math"/>
                        <a:ea typeface="Cambria Math"/>
                      </a:rPr>
                      <m:t> </m:t>
                    </m:r>
                  </m:oMath>
                </a14:m>
                <a:r>
                  <a:rPr lang="en-US" dirty="0" smtClean="0"/>
                  <a:t>these pumps are called ‘</a:t>
                </a:r>
                <a:r>
                  <a:rPr lang="en-US" b="1" dirty="0" smtClean="0"/>
                  <a:t>noble diode</a:t>
                </a:r>
                <a:r>
                  <a:rPr lang="en-US" dirty="0" smtClean="0"/>
                  <a:t>’</a:t>
                </a:r>
                <a:endParaRPr lang="en-US" dirty="0"/>
              </a:p>
            </p:txBody>
          </p:sp>
        </mc:Choice>
        <mc:Fallback xmlns="">
          <p:sp>
            <p:nvSpPr>
              <p:cNvPr id="7" name="TextBox 6"/>
              <p:cNvSpPr txBox="1">
                <a:spLocks noRot="1" noChangeAspect="1" noMove="1" noResize="1" noEditPoints="1" noAdjustHandles="1" noChangeArrowheads="1" noChangeShapeType="1" noTextEdit="1"/>
              </p:cNvSpPr>
              <p:nvPr/>
            </p:nvSpPr>
            <p:spPr>
              <a:xfrm>
                <a:off x="236190" y="1691680"/>
                <a:ext cx="8640960" cy="2862322"/>
              </a:xfrm>
              <a:prstGeom prst="rect">
                <a:avLst/>
              </a:prstGeom>
              <a:blipFill rotWithShape="1">
                <a:blip r:embed="rId2"/>
                <a:stretch>
                  <a:fillRect l="-635" t="-1066" b="-2559"/>
                </a:stretch>
              </a:blipFill>
            </p:spPr>
            <p:txBody>
              <a:bodyPr/>
              <a:lstStyle/>
              <a:p>
                <a:r>
                  <a:rPr lang="en-US">
                    <a:noFill/>
                  </a:rPr>
                  <a:t> </a:t>
                </a:r>
              </a:p>
            </p:txBody>
          </p:sp>
        </mc:Fallback>
      </mc:AlternateContent>
      <p:sp>
        <p:nvSpPr>
          <p:cNvPr id="12"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3"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4"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165</a:t>
            </a:fld>
            <a:endParaRPr lang="en-US" dirty="0"/>
          </a:p>
        </p:txBody>
      </p:sp>
      <p:sp>
        <p:nvSpPr>
          <p:cNvPr id="8" name="Rectangle 7"/>
          <p:cNvSpPr/>
          <p:nvPr/>
        </p:nvSpPr>
        <p:spPr>
          <a:xfrm>
            <a:off x="860942" y="105966"/>
            <a:ext cx="7478330" cy="461665"/>
          </a:xfrm>
          <a:prstGeom prst="rect">
            <a:avLst/>
          </a:prstGeom>
        </p:spPr>
        <p:txBody>
          <a:bodyPr wrap="none">
            <a:spAutoFit/>
          </a:bodyPr>
          <a:lstStyle/>
          <a:p>
            <a:pPr algn="ctr"/>
            <a:r>
              <a:rPr lang="en-US" sz="2400" b="1" dirty="0" smtClean="0"/>
              <a:t>Gas pumping: capture pumps / sputter ion pumps</a:t>
            </a:r>
            <a:endParaRPr lang="en-US" sz="2400" b="1" dirty="0"/>
          </a:p>
        </p:txBody>
      </p:sp>
    </p:spTree>
    <p:extLst>
      <p:ext uri="{BB962C8B-B14F-4D97-AF65-F5344CB8AC3E}">
        <p14:creationId xmlns:p14="http://schemas.microsoft.com/office/powerpoint/2010/main" val="3614609911"/>
      </p:ext>
    </p:extLst>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166</a:t>
            </a:fld>
            <a:endParaRPr lang="en-US" dirty="0"/>
          </a:p>
        </p:txBody>
      </p:sp>
      <p:pic>
        <p:nvPicPr>
          <p:cNvPr id="116738"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30625" t="27333" r="35500" b="27778"/>
          <a:stretch/>
        </p:blipFill>
        <p:spPr bwMode="auto">
          <a:xfrm>
            <a:off x="2712171" y="3019425"/>
            <a:ext cx="4012477" cy="299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860942" y="105966"/>
            <a:ext cx="7478330" cy="461665"/>
          </a:xfrm>
          <a:prstGeom prst="rect">
            <a:avLst/>
          </a:prstGeom>
        </p:spPr>
        <p:txBody>
          <a:bodyPr wrap="none">
            <a:spAutoFit/>
          </a:bodyPr>
          <a:lstStyle/>
          <a:p>
            <a:pPr algn="ctr"/>
            <a:r>
              <a:rPr lang="en-US" sz="2400" b="1" dirty="0" smtClean="0"/>
              <a:t>Gas pumping: capture pumps / sputter ion pumps</a:t>
            </a:r>
            <a:endParaRPr lang="en-US" sz="2400" b="1" dirty="0"/>
          </a:p>
        </p:txBody>
      </p:sp>
      <mc:AlternateContent xmlns:mc="http://schemas.openxmlformats.org/markup-compatibility/2006" xmlns:a14="http://schemas.microsoft.com/office/drawing/2010/main">
        <mc:Choice Requires="a14">
          <p:sp>
            <p:nvSpPr>
              <p:cNvPr id="5" name="TextBox 4"/>
              <p:cNvSpPr txBox="1"/>
              <p:nvPr/>
            </p:nvSpPr>
            <p:spPr>
              <a:xfrm>
                <a:off x="513882" y="711101"/>
                <a:ext cx="8172450" cy="2308324"/>
              </a:xfrm>
              <a:prstGeom prst="rect">
                <a:avLst/>
              </a:prstGeom>
              <a:noFill/>
            </p:spPr>
            <p:txBody>
              <a:bodyPr wrap="square" rtlCol="0">
                <a:spAutoFit/>
              </a:bodyPr>
              <a:lstStyle/>
              <a:p>
                <a:pPr lvl="1"/>
                <a:endParaRPr lang="en-US" dirty="0"/>
              </a:p>
              <a:p>
                <a:pPr marL="800100" lvl="1" indent="-342900">
                  <a:buFont typeface="+mj-lt"/>
                  <a:buAutoNum type="arabicPeriod" startAt="2"/>
                </a:pPr>
                <a:r>
                  <a:rPr lang="en-US" b="1" dirty="0"/>
                  <a:t>Different geometry of the Penning cell</a:t>
                </a:r>
                <a:r>
                  <a:rPr lang="en-US" dirty="0"/>
                  <a:t>.</a:t>
                </a:r>
              </a:p>
              <a:p>
                <a:pPr marL="1257300" lvl="2" indent="-342900" defTabSz="806450">
                  <a:buFont typeface="+mj-lt"/>
                  <a:buAutoNum type="alphaLcParenR"/>
                </a:pPr>
                <a:r>
                  <a:rPr lang="en-US" dirty="0"/>
                  <a:t>Three electrodes are used: </a:t>
                </a:r>
                <a:r>
                  <a:rPr lang="en-US" b="1" dirty="0"/>
                  <a:t>triode pumps</a:t>
                </a:r>
                <a:r>
                  <a:rPr lang="en-US" dirty="0"/>
                  <a:t>. The cathodes consists of a series of small platelets aligned along the cell axis.</a:t>
                </a:r>
              </a:p>
              <a:p>
                <a:pPr marL="1257300" lvl="2" indent="-342900" defTabSz="806450">
                  <a:buFont typeface="+mj-lt"/>
                  <a:buAutoNum type="alphaLcParenR"/>
                </a:pPr>
                <a:r>
                  <a:rPr lang="en-US" dirty="0"/>
                  <a:t>The collisions ion-cathode are at glancing angle </a:t>
                </a:r>
                <a14:m>
                  <m:oMath xmlns:m="http://schemas.openxmlformats.org/officeDocument/2006/math">
                    <m:r>
                      <a:rPr lang="en-US" i="1">
                        <a:latin typeface="Cambria Math"/>
                        <a:ea typeface="Cambria Math"/>
                      </a:rPr>
                      <m:t>→</m:t>
                    </m:r>
                  </m:oMath>
                </a14:m>
                <a:r>
                  <a:rPr lang="en-US" dirty="0"/>
                  <a:t> higher sputtering rate of Ti atoms +  higher probability of neutralization + higher energy of bouncing + lower probability of implantation in the cathode</a:t>
                </a:r>
                <a:r>
                  <a:rPr lang="en-US" dirty="0" smtClean="0"/>
                  <a:t>.</a:t>
                </a:r>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513882" y="711101"/>
                <a:ext cx="8172450" cy="2308324"/>
              </a:xfrm>
              <a:prstGeom prst="rect">
                <a:avLst/>
              </a:prstGeom>
              <a:blipFill rotWithShape="1">
                <a:blip r:embed="rId3"/>
                <a:stretch>
                  <a:fillRect r="-1342" b="-3439"/>
                </a:stretch>
              </a:blipFill>
            </p:spPr>
            <p:txBody>
              <a:bodyPr/>
              <a:lstStyle/>
              <a:p>
                <a:r>
                  <a:rPr lang="en-US">
                    <a:noFill/>
                  </a:rPr>
                  <a:t> </a:t>
                </a:r>
              </a:p>
            </p:txBody>
          </p:sp>
        </mc:Fallback>
      </mc:AlternateContent>
    </p:spTree>
    <p:extLst>
      <p:ext uri="{BB962C8B-B14F-4D97-AF65-F5344CB8AC3E}">
        <p14:creationId xmlns:p14="http://schemas.microsoft.com/office/powerpoint/2010/main" val="2008438197"/>
      </p:ext>
    </p:extLst>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6"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7"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167</a:t>
            </a:fld>
            <a:endParaRPr lang="en-US" dirty="0"/>
          </a:p>
        </p:txBody>
      </p:sp>
      <p:sp>
        <p:nvSpPr>
          <p:cNvPr id="18" name="Rectangle 17"/>
          <p:cNvSpPr/>
          <p:nvPr/>
        </p:nvSpPr>
        <p:spPr>
          <a:xfrm>
            <a:off x="3525921" y="105966"/>
            <a:ext cx="2148345" cy="461665"/>
          </a:xfrm>
          <a:prstGeom prst="rect">
            <a:avLst/>
          </a:prstGeom>
        </p:spPr>
        <p:txBody>
          <a:bodyPr wrap="none">
            <a:spAutoFit/>
          </a:bodyPr>
          <a:lstStyle/>
          <a:p>
            <a:pPr algn="ctr"/>
            <a:r>
              <a:rPr lang="en-US" sz="2400" b="1" dirty="0" smtClean="0"/>
              <a:t>Gas pumping</a:t>
            </a:r>
            <a:endParaRPr lang="en-US" sz="2400" b="1" dirty="0"/>
          </a:p>
        </p:txBody>
      </p:sp>
      <p:sp>
        <p:nvSpPr>
          <p:cNvPr id="2" name="TextBox 1"/>
          <p:cNvSpPr txBox="1"/>
          <p:nvPr/>
        </p:nvSpPr>
        <p:spPr>
          <a:xfrm>
            <a:off x="1651696" y="1011212"/>
            <a:ext cx="915635" cy="369332"/>
          </a:xfrm>
          <a:prstGeom prst="rect">
            <a:avLst/>
          </a:prstGeom>
          <a:noFill/>
        </p:spPr>
        <p:txBody>
          <a:bodyPr wrap="none" rtlCol="0">
            <a:spAutoFit/>
          </a:bodyPr>
          <a:lstStyle/>
          <a:p>
            <a:r>
              <a:rPr lang="en-US" dirty="0" smtClean="0"/>
              <a:t>DIODE</a:t>
            </a:r>
            <a:endParaRPr lang="en-US" dirty="0"/>
          </a:p>
        </p:txBody>
      </p:sp>
      <p:sp>
        <p:nvSpPr>
          <p:cNvPr id="12" name="TextBox 11"/>
          <p:cNvSpPr txBox="1"/>
          <p:nvPr/>
        </p:nvSpPr>
        <p:spPr>
          <a:xfrm>
            <a:off x="5674266" y="1011212"/>
            <a:ext cx="1056700" cy="369332"/>
          </a:xfrm>
          <a:prstGeom prst="rect">
            <a:avLst/>
          </a:prstGeom>
          <a:noFill/>
        </p:spPr>
        <p:txBody>
          <a:bodyPr wrap="none" rtlCol="0">
            <a:spAutoFit/>
          </a:bodyPr>
          <a:lstStyle/>
          <a:p>
            <a:r>
              <a:rPr lang="en-US" dirty="0" smtClean="0"/>
              <a:t>TRIODE</a:t>
            </a:r>
            <a:endParaRPr lang="en-US" dirty="0"/>
          </a:p>
        </p:txBody>
      </p:sp>
      <p:pic>
        <p:nvPicPr>
          <p:cNvPr id="13" name="Picture 4"/>
          <p:cNvPicPr>
            <a:picLocks noChangeAspect="1" noChangeArrowheads="1"/>
          </p:cNvPicPr>
          <p:nvPr/>
        </p:nvPicPr>
        <p:blipFill>
          <a:blip r:embed="rId2" cstate="print"/>
          <a:srcRect/>
          <a:stretch>
            <a:fillRect/>
          </a:stretch>
        </p:blipFill>
        <p:spPr bwMode="auto">
          <a:xfrm>
            <a:off x="5102935" y="1883466"/>
            <a:ext cx="2519868" cy="2880000"/>
          </a:xfrm>
          <a:prstGeom prst="rect">
            <a:avLst/>
          </a:prstGeom>
          <a:noFill/>
          <a:ln w="9525">
            <a:noFill/>
            <a:miter lim="800000"/>
            <a:headEnd/>
            <a:tailEnd/>
          </a:ln>
          <a:effectLst/>
        </p:spPr>
      </p:pic>
      <p:pic>
        <p:nvPicPr>
          <p:cNvPr id="14" name="Picture 2"/>
          <p:cNvPicPr>
            <a:picLocks noChangeAspect="1" noChangeArrowheads="1"/>
          </p:cNvPicPr>
          <p:nvPr/>
        </p:nvPicPr>
        <p:blipFill>
          <a:blip r:embed="rId3" cstate="print"/>
          <a:srcRect/>
          <a:stretch>
            <a:fillRect/>
          </a:stretch>
        </p:blipFill>
        <p:spPr bwMode="auto">
          <a:xfrm>
            <a:off x="1097217" y="1666296"/>
            <a:ext cx="2329935" cy="2880000"/>
          </a:xfrm>
          <a:prstGeom prst="rect">
            <a:avLst/>
          </a:prstGeom>
          <a:noFill/>
          <a:ln w="9525">
            <a:noFill/>
            <a:miter lim="800000"/>
            <a:headEnd/>
            <a:tailEnd/>
          </a:ln>
          <a:effectLst/>
        </p:spPr>
      </p:pic>
    </p:spTree>
    <p:extLst>
      <p:ext uri="{BB962C8B-B14F-4D97-AF65-F5344CB8AC3E}">
        <p14:creationId xmlns:p14="http://schemas.microsoft.com/office/powerpoint/2010/main" val="3945497584"/>
      </p:ext>
    </p:extLst>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168</a:t>
            </a:fld>
            <a:endParaRPr lang="en-US" dirty="0"/>
          </a:p>
        </p:txBody>
      </p:sp>
      <p:sp>
        <p:nvSpPr>
          <p:cNvPr id="5" name="Rectangle 4"/>
          <p:cNvSpPr/>
          <p:nvPr/>
        </p:nvSpPr>
        <p:spPr>
          <a:xfrm>
            <a:off x="860942" y="105966"/>
            <a:ext cx="7478330" cy="461665"/>
          </a:xfrm>
          <a:prstGeom prst="rect">
            <a:avLst/>
          </a:prstGeom>
        </p:spPr>
        <p:txBody>
          <a:bodyPr wrap="none">
            <a:spAutoFit/>
          </a:bodyPr>
          <a:lstStyle/>
          <a:p>
            <a:pPr algn="ctr"/>
            <a:r>
              <a:rPr lang="en-US" sz="2400" b="1" dirty="0" smtClean="0"/>
              <a:t>Gas pumping: capture pumps / sputter ion pumps</a:t>
            </a:r>
            <a:endParaRPr lang="en-US" sz="2400" b="1" dirty="0"/>
          </a:p>
        </p:txBody>
      </p:sp>
      <p:sp>
        <p:nvSpPr>
          <p:cNvPr id="6" name="TextBox 5"/>
          <p:cNvSpPr txBox="1"/>
          <p:nvPr/>
        </p:nvSpPr>
        <p:spPr>
          <a:xfrm>
            <a:off x="495300" y="849630"/>
            <a:ext cx="8191500" cy="1200329"/>
          </a:xfrm>
          <a:prstGeom prst="rect">
            <a:avLst/>
          </a:prstGeom>
          <a:noFill/>
        </p:spPr>
        <p:txBody>
          <a:bodyPr wrap="square" rtlCol="0">
            <a:spAutoFit/>
          </a:bodyPr>
          <a:lstStyle/>
          <a:p>
            <a:r>
              <a:rPr lang="en-GB" dirty="0"/>
              <a:t>An improved triode pump is the </a:t>
            </a:r>
            <a:r>
              <a:rPr lang="en-GB" b="1" dirty="0" err="1"/>
              <a:t>StarCell</a:t>
            </a:r>
            <a:r>
              <a:rPr lang="en-GB" b="1" baseline="30000" dirty="0"/>
              <a:t>®</a:t>
            </a:r>
            <a:r>
              <a:rPr lang="en-GB" b="1" dirty="0"/>
              <a:t> produced by Agilent</a:t>
            </a:r>
            <a:r>
              <a:rPr lang="en-GB" dirty="0"/>
              <a:t>. Two sheets of Ti that are cut and bent to form radial blades (see Fig 55) replace the series of small plates. This increases the rigidity of the cathode and reduces the risks of short circuits</a:t>
            </a:r>
            <a:endParaRPr lang="en-US" dirty="0"/>
          </a:p>
        </p:txBody>
      </p:sp>
      <p:pic>
        <p:nvPicPr>
          <p:cNvPr id="7"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299359" y="1951909"/>
            <a:ext cx="5607149" cy="24838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24853" t="40000" r="27391" b="15243"/>
          <a:stretch/>
        </p:blipFill>
        <p:spPr bwMode="auto">
          <a:xfrm>
            <a:off x="2771597" y="4282956"/>
            <a:ext cx="3305353" cy="1742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1304816"/>
      </p:ext>
    </p:extLst>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578" t="23849" r="36916" b="13319"/>
          <a:stretch/>
        </p:blipFill>
        <p:spPr bwMode="auto">
          <a:xfrm rot="60000">
            <a:off x="235588" y="1369001"/>
            <a:ext cx="4129239" cy="2261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 Box 160"/>
          <p:cNvSpPr txBox="1">
            <a:spLocks noChangeArrowheads="1"/>
          </p:cNvSpPr>
          <p:nvPr/>
        </p:nvSpPr>
        <p:spPr bwMode="auto">
          <a:xfrm>
            <a:off x="590650" y="4006453"/>
            <a:ext cx="302999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fr-CH" sz="1600" dirty="0" smtClean="0"/>
              <a:t>Nominal </a:t>
            </a:r>
            <a:r>
              <a:rPr lang="fr-CH" sz="1600" dirty="0" err="1" smtClean="0"/>
              <a:t>pumping</a:t>
            </a:r>
            <a:r>
              <a:rPr lang="fr-CH" sz="1600" dirty="0" smtClean="0"/>
              <a:t> speed for N</a:t>
            </a:r>
            <a:r>
              <a:rPr lang="fr-CH" sz="1600" baseline="-25000" dirty="0" smtClean="0"/>
              <a:t>2</a:t>
            </a:r>
            <a:r>
              <a:rPr lang="fr-CH" sz="1600" dirty="0" smtClean="0"/>
              <a:t>:</a:t>
            </a:r>
            <a:endParaRPr lang="fr-CH" sz="1600" dirty="0"/>
          </a:p>
          <a:p>
            <a:pPr algn="ctr"/>
            <a:r>
              <a:rPr lang="fr-CH" sz="1600" dirty="0" err="1" smtClean="0"/>
              <a:t>Agilent</a:t>
            </a:r>
            <a:r>
              <a:rPr lang="fr-CH" sz="1600" dirty="0" smtClean="0"/>
              <a:t> </a:t>
            </a:r>
            <a:r>
              <a:rPr lang="fr-CH" sz="1600" dirty="0" err="1" smtClean="0"/>
              <a:t>StarCell</a:t>
            </a:r>
            <a:r>
              <a:rPr lang="en-GB" sz="1600" b="1" baseline="30000" dirty="0"/>
              <a:t> ®</a:t>
            </a:r>
            <a:endParaRPr lang="fr-CH" sz="1600" dirty="0"/>
          </a:p>
        </p:txBody>
      </p:sp>
      <p:graphicFrame>
        <p:nvGraphicFramePr>
          <p:cNvPr id="9" name="Group 204"/>
          <p:cNvGraphicFramePr>
            <a:graphicFrameLocks noGrp="1"/>
          </p:cNvGraphicFramePr>
          <p:nvPr>
            <p:extLst>
              <p:ext uri="{D42A27DB-BD31-4B8C-83A1-F6EECF244321}">
                <p14:modId xmlns:p14="http://schemas.microsoft.com/office/powerpoint/2010/main" val="1801442557"/>
              </p:ext>
            </p:extLst>
          </p:nvPr>
        </p:nvGraphicFramePr>
        <p:xfrm>
          <a:off x="1043608" y="4695428"/>
          <a:ext cx="2176462" cy="1250950"/>
        </p:xfrm>
        <a:graphic>
          <a:graphicData uri="http://schemas.openxmlformats.org/drawingml/2006/table">
            <a:tbl>
              <a:tblPr/>
              <a:tblGrid>
                <a:gridCol w="1087437"/>
                <a:gridCol w="1089025"/>
              </a:tblGrid>
              <a:tr h="3016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CH" sz="1200" b="1" i="0" u="none" strike="noStrike" cap="none" normalizeH="0" baseline="0" dirty="0" smtClean="0">
                          <a:ln>
                            <a:noFill/>
                          </a:ln>
                          <a:solidFill>
                            <a:schemeClr val="tx1"/>
                          </a:solidFill>
                          <a:effectLst/>
                          <a:latin typeface="Arial" charset="0"/>
                          <a:cs typeface="Arial" charset="0"/>
                        </a:rPr>
                        <a:t>DN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CH" sz="1200" b="1" i="0" u="none" strike="noStrike" cap="none" normalizeH="0" baseline="0" smtClean="0">
                          <a:ln>
                            <a:noFill/>
                          </a:ln>
                          <a:solidFill>
                            <a:schemeClr val="tx1"/>
                          </a:solidFill>
                          <a:effectLst/>
                          <a:latin typeface="Arial" charset="0"/>
                          <a:cs typeface="Arial" charset="0"/>
                        </a:rPr>
                        <a:t>S [ l s</a:t>
                      </a:r>
                      <a:r>
                        <a:rPr kumimoji="0" lang="fr-CH" sz="1200" b="1" i="0" u="none" strike="noStrike" cap="none" normalizeH="0" baseline="30000" smtClean="0">
                          <a:ln>
                            <a:noFill/>
                          </a:ln>
                          <a:solidFill>
                            <a:schemeClr val="tx1"/>
                          </a:solidFill>
                          <a:effectLst/>
                          <a:latin typeface="Arial" charset="0"/>
                          <a:cs typeface="Arial" charset="0"/>
                        </a:rPr>
                        <a:t>-1</a:t>
                      </a:r>
                      <a:r>
                        <a:rPr kumimoji="0" lang="fr-CH" sz="1200" b="1" i="0" u="none" strike="noStrike" cap="none" normalizeH="0" baseline="0" smtClean="0">
                          <a:ln>
                            <a:noFill/>
                          </a:ln>
                          <a:solidFill>
                            <a:schemeClr val="tx1"/>
                          </a:solidFill>
                          <a:effectLst/>
                          <a:latin typeface="Arial" charset="0"/>
                          <a:cs typeface="Arial" charset="0"/>
                        </a:rPr>
                        <a:t>]</a:t>
                      </a:r>
                      <a:endParaRPr kumimoji="0" lang="fr-CH" sz="1200" b="1" i="0" u="none" strike="noStrike" cap="none" normalizeH="0" baseline="3000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6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H" sz="1200" b="0" i="0" u="none" strike="noStrike" cap="none" normalizeH="0" baseline="0" smtClean="0">
                          <a:ln>
                            <a:noFill/>
                          </a:ln>
                          <a:solidFill>
                            <a:schemeClr val="tx1"/>
                          </a:solidFill>
                          <a:effectLst/>
                          <a:latin typeface="Arial" charset="0"/>
                          <a:cs typeface="Arial" charset="0"/>
                        </a:rPr>
                        <a:t>63</a:t>
                      </a:r>
                      <a:endParaRPr kumimoji="0" lang="fr-CH" sz="1200" b="0" i="0" u="none" strike="noStrike" cap="none" normalizeH="0" baseline="-2500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H" sz="1200" b="0" i="0" u="none" strike="noStrike" cap="none" normalizeH="0" baseline="0" smtClean="0">
                          <a:ln>
                            <a:noFill/>
                          </a:ln>
                          <a:solidFill>
                            <a:schemeClr val="tx1"/>
                          </a:solidFill>
                          <a:effectLst/>
                          <a:latin typeface="Arial" charset="0"/>
                          <a:cs typeface="Arial" charset="0"/>
                        </a:rPr>
                        <a:t>50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H" sz="1200" b="0" i="0" u="none" strike="noStrike" cap="none" normalizeH="0" baseline="0" dirty="0" smtClean="0">
                          <a:ln>
                            <a:noFill/>
                          </a:ln>
                          <a:solidFill>
                            <a:schemeClr val="tx1"/>
                          </a:solidFill>
                          <a:effectLst/>
                          <a:latin typeface="Arial" charset="0"/>
                          <a:cs typeface="Arial" charset="0"/>
                        </a:rPr>
                        <a:t>100</a:t>
                      </a:r>
                      <a:endParaRPr kumimoji="0" lang="fr-CH" sz="1200" b="0" i="0" u="none" strike="noStrike" cap="none" normalizeH="0" baseline="-25000" dirty="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H" sz="1200" b="0" i="0" u="none" strike="noStrike" cap="none" normalizeH="0" baseline="0" dirty="0" smtClean="0">
                          <a:ln>
                            <a:noFill/>
                          </a:ln>
                          <a:solidFill>
                            <a:schemeClr val="tx1"/>
                          </a:solidFill>
                          <a:effectLst/>
                          <a:latin typeface="Arial" charset="0"/>
                          <a:cs typeface="Arial" charset="0"/>
                        </a:rPr>
                        <a:t>70/125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16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H" sz="1200" b="0" i="0" u="none" strike="noStrike" cap="none" normalizeH="0" baseline="0" dirty="0" smtClean="0">
                          <a:ln>
                            <a:noFill/>
                          </a:ln>
                          <a:solidFill>
                            <a:schemeClr val="tx1"/>
                          </a:solidFill>
                          <a:effectLst/>
                          <a:latin typeface="Arial" charset="0"/>
                          <a:cs typeface="Arial" charset="0"/>
                        </a:rPr>
                        <a:t>150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CH" sz="1200" b="0" i="0" u="none" strike="noStrike" cap="none" normalizeH="0" baseline="0" dirty="0" smtClean="0">
                          <a:ln>
                            <a:noFill/>
                          </a:ln>
                          <a:solidFill>
                            <a:schemeClr val="tx1"/>
                          </a:solidFill>
                          <a:effectLst/>
                          <a:latin typeface="Arial" charset="0"/>
                          <a:cs typeface="Arial" charset="0"/>
                        </a:rPr>
                        <a:t>240/500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TextBox 4"/>
          <p:cNvSpPr txBox="1"/>
          <p:nvPr/>
        </p:nvSpPr>
        <p:spPr>
          <a:xfrm>
            <a:off x="246793" y="695246"/>
            <a:ext cx="7938583" cy="338554"/>
          </a:xfrm>
          <a:prstGeom prst="rect">
            <a:avLst/>
          </a:prstGeom>
          <a:noFill/>
        </p:spPr>
        <p:txBody>
          <a:bodyPr wrap="none" rtlCol="0">
            <a:spAutoFit/>
          </a:bodyPr>
          <a:lstStyle/>
          <a:p>
            <a:r>
              <a:rPr lang="en-US" sz="1600" dirty="0" smtClean="0"/>
              <a:t>Pumping speed for SIP depends on the </a:t>
            </a:r>
            <a:r>
              <a:rPr lang="en-US" sz="1600" b="1" dirty="0" smtClean="0"/>
              <a:t>pressure at the pump inlet </a:t>
            </a:r>
            <a:r>
              <a:rPr lang="en-US" sz="1600" dirty="0" smtClean="0"/>
              <a:t>and the </a:t>
            </a:r>
            <a:r>
              <a:rPr lang="en-US" sz="1600" b="1" dirty="0" smtClean="0"/>
              <a:t>nature of the gas</a:t>
            </a:r>
            <a:r>
              <a:rPr lang="en-US" sz="1600" dirty="0" smtClean="0"/>
              <a:t>. </a:t>
            </a:r>
            <a:endParaRPr lang="en-US" sz="1600" dirty="0"/>
          </a:p>
        </p:txBody>
      </p:sp>
      <p:graphicFrame>
        <p:nvGraphicFramePr>
          <p:cNvPr id="11" name="Table 10"/>
          <p:cNvGraphicFramePr>
            <a:graphicFrameLocks noGrp="1"/>
          </p:cNvGraphicFramePr>
          <p:nvPr>
            <p:extLst>
              <p:ext uri="{D42A27DB-BD31-4B8C-83A1-F6EECF244321}">
                <p14:modId xmlns:p14="http://schemas.microsoft.com/office/powerpoint/2010/main" val="1003800807"/>
              </p:ext>
            </p:extLst>
          </p:nvPr>
        </p:nvGraphicFramePr>
        <p:xfrm>
          <a:off x="5148064" y="1556792"/>
          <a:ext cx="3504219" cy="4297680"/>
        </p:xfrm>
        <a:graphic>
          <a:graphicData uri="http://schemas.openxmlformats.org/drawingml/2006/table">
            <a:tbl>
              <a:tblPr firstRow="1" bandRow="1">
                <a:tableStyleId>{5940675A-B579-460E-94D1-54222C63F5DA}</a:tableStyleId>
              </a:tblPr>
              <a:tblGrid>
                <a:gridCol w="1168073"/>
                <a:gridCol w="1168073"/>
                <a:gridCol w="1168073"/>
              </a:tblGrid>
              <a:tr h="349340">
                <a:tc>
                  <a:txBody>
                    <a:bodyPr/>
                    <a:lstStyle/>
                    <a:p>
                      <a:pPr algn="ctr"/>
                      <a:r>
                        <a:rPr lang="en-US" b="1" dirty="0" smtClean="0"/>
                        <a:t>GAS</a:t>
                      </a:r>
                      <a:endParaRPr lang="en-US" b="1" dirty="0"/>
                    </a:p>
                  </a:txBody>
                  <a:tcPr/>
                </a:tc>
                <a:tc>
                  <a:txBody>
                    <a:bodyPr/>
                    <a:lstStyle/>
                    <a:p>
                      <a:pPr algn="ctr"/>
                      <a:r>
                        <a:rPr lang="en-US" b="1" dirty="0" smtClean="0"/>
                        <a:t>DIODE PUMPS</a:t>
                      </a:r>
                      <a:endParaRPr lang="en-US" b="1" dirty="0"/>
                    </a:p>
                  </a:txBody>
                  <a:tcPr/>
                </a:tc>
                <a:tc>
                  <a:txBody>
                    <a:bodyPr/>
                    <a:lstStyle/>
                    <a:p>
                      <a:pPr algn="ctr"/>
                      <a:r>
                        <a:rPr lang="en-US" b="1" dirty="0" smtClean="0"/>
                        <a:t>TRIODE</a:t>
                      </a:r>
                      <a:r>
                        <a:rPr lang="en-US" b="1" baseline="0" dirty="0" smtClean="0"/>
                        <a:t> PUMPS</a:t>
                      </a:r>
                      <a:endParaRPr lang="en-US" b="1" dirty="0" smtClean="0"/>
                    </a:p>
                  </a:txBody>
                  <a:tcPr/>
                </a:tc>
              </a:tr>
              <a:tr h="349340">
                <a:tc>
                  <a:txBody>
                    <a:bodyPr/>
                    <a:lstStyle/>
                    <a:p>
                      <a:pPr algn="ctr"/>
                      <a:r>
                        <a:rPr lang="en-US" dirty="0" smtClean="0"/>
                        <a:t>AIR</a:t>
                      </a:r>
                      <a:endParaRPr lang="en-US" dirty="0"/>
                    </a:p>
                  </a:txBody>
                  <a:tcPr/>
                </a:tc>
                <a:tc>
                  <a:txBody>
                    <a:bodyPr/>
                    <a:lstStyle/>
                    <a:p>
                      <a:pPr algn="ctr"/>
                      <a:r>
                        <a:rPr lang="en-US" dirty="0" smtClean="0"/>
                        <a:t>1</a:t>
                      </a:r>
                      <a:endParaRPr lang="en-US" dirty="0"/>
                    </a:p>
                  </a:txBody>
                  <a:tcPr/>
                </a:tc>
                <a:tc>
                  <a:txBody>
                    <a:bodyPr/>
                    <a:lstStyle/>
                    <a:p>
                      <a:pPr algn="ctr"/>
                      <a:r>
                        <a:rPr lang="en-US" dirty="0" smtClean="0"/>
                        <a:t>1</a:t>
                      </a:r>
                      <a:endParaRPr lang="en-US" dirty="0"/>
                    </a:p>
                  </a:txBody>
                  <a:tcPr/>
                </a:tc>
              </a:tr>
              <a:tr h="349340">
                <a:tc>
                  <a:txBody>
                    <a:bodyPr/>
                    <a:lstStyle/>
                    <a:p>
                      <a:pPr algn="ctr"/>
                      <a:r>
                        <a:rPr lang="en-US" dirty="0" smtClean="0"/>
                        <a:t>N</a:t>
                      </a:r>
                      <a:r>
                        <a:rPr lang="en-US" baseline="-25000" dirty="0" smtClean="0"/>
                        <a:t>2</a:t>
                      </a:r>
                      <a:endParaRPr lang="en-US" baseline="-25000" dirty="0"/>
                    </a:p>
                  </a:txBody>
                  <a:tcPr/>
                </a:tc>
                <a:tc>
                  <a:txBody>
                    <a:bodyPr/>
                    <a:lstStyle/>
                    <a:p>
                      <a:pPr algn="ctr"/>
                      <a:r>
                        <a:rPr lang="en-US" dirty="0" smtClean="0"/>
                        <a:t>1</a:t>
                      </a:r>
                      <a:endParaRPr lang="en-US" dirty="0"/>
                    </a:p>
                  </a:txBody>
                  <a:tcPr/>
                </a:tc>
                <a:tc>
                  <a:txBody>
                    <a:bodyPr/>
                    <a:lstStyle/>
                    <a:p>
                      <a:pPr algn="ctr"/>
                      <a:r>
                        <a:rPr lang="en-US" dirty="0" smtClean="0"/>
                        <a:t>1</a:t>
                      </a:r>
                      <a:endParaRPr lang="en-US" dirty="0"/>
                    </a:p>
                  </a:txBody>
                  <a:tcPr/>
                </a:tc>
              </a:tr>
              <a:tr h="349340">
                <a:tc>
                  <a:txBody>
                    <a:bodyPr/>
                    <a:lstStyle/>
                    <a:p>
                      <a:pPr algn="ctr"/>
                      <a:r>
                        <a:rPr lang="en-US" dirty="0" smtClean="0"/>
                        <a:t>O</a:t>
                      </a:r>
                      <a:r>
                        <a:rPr lang="en-US" baseline="-25000" dirty="0" smtClean="0"/>
                        <a:t>2</a:t>
                      </a:r>
                      <a:endParaRPr lang="en-US" baseline="-25000" dirty="0"/>
                    </a:p>
                  </a:txBody>
                  <a:tcPr/>
                </a:tc>
                <a:tc>
                  <a:txBody>
                    <a:bodyPr/>
                    <a:lstStyle/>
                    <a:p>
                      <a:pPr algn="ctr"/>
                      <a:r>
                        <a:rPr lang="en-US" dirty="0" smtClean="0"/>
                        <a:t>1</a:t>
                      </a:r>
                      <a:endParaRPr lang="en-US" dirty="0"/>
                    </a:p>
                  </a:txBody>
                  <a:tcPr/>
                </a:tc>
                <a:tc>
                  <a:txBody>
                    <a:bodyPr/>
                    <a:lstStyle/>
                    <a:p>
                      <a:pPr algn="ctr"/>
                      <a:r>
                        <a:rPr lang="en-US" dirty="0" smtClean="0"/>
                        <a:t>1</a:t>
                      </a:r>
                      <a:endParaRPr lang="en-US" dirty="0"/>
                    </a:p>
                  </a:txBody>
                  <a:tcPr/>
                </a:tc>
              </a:tr>
              <a:tr h="349340">
                <a:tc>
                  <a:txBody>
                    <a:bodyPr/>
                    <a:lstStyle/>
                    <a:p>
                      <a:pPr algn="ctr"/>
                      <a:r>
                        <a:rPr lang="en-US" dirty="0" smtClean="0"/>
                        <a:t>H</a:t>
                      </a:r>
                      <a:r>
                        <a:rPr lang="en-US" baseline="-25000" dirty="0" smtClean="0"/>
                        <a:t>2</a:t>
                      </a:r>
                      <a:endParaRPr lang="en-US" baseline="-25000" dirty="0"/>
                    </a:p>
                  </a:txBody>
                  <a:tcPr/>
                </a:tc>
                <a:tc>
                  <a:txBody>
                    <a:bodyPr/>
                    <a:lstStyle/>
                    <a:p>
                      <a:pPr algn="ctr"/>
                      <a:r>
                        <a:rPr lang="en-US" dirty="0" smtClean="0"/>
                        <a:t>1.5-2</a:t>
                      </a:r>
                      <a:endParaRPr lang="en-US" dirty="0"/>
                    </a:p>
                  </a:txBody>
                  <a:tcPr/>
                </a:tc>
                <a:tc>
                  <a:txBody>
                    <a:bodyPr/>
                    <a:lstStyle/>
                    <a:p>
                      <a:pPr algn="ctr"/>
                      <a:r>
                        <a:rPr lang="en-US" dirty="0" smtClean="0"/>
                        <a:t>1.5-2</a:t>
                      </a:r>
                      <a:endParaRPr lang="en-US" dirty="0"/>
                    </a:p>
                  </a:txBody>
                  <a:tcPr/>
                </a:tc>
              </a:tr>
              <a:tr h="349340">
                <a:tc>
                  <a:txBody>
                    <a:bodyPr/>
                    <a:lstStyle/>
                    <a:p>
                      <a:pPr algn="ctr"/>
                      <a:r>
                        <a:rPr lang="en-US" dirty="0" smtClean="0"/>
                        <a:t>CO</a:t>
                      </a:r>
                      <a:endParaRPr lang="en-US" dirty="0"/>
                    </a:p>
                  </a:txBody>
                  <a:tcPr/>
                </a:tc>
                <a:tc>
                  <a:txBody>
                    <a:bodyPr/>
                    <a:lstStyle/>
                    <a:p>
                      <a:pPr algn="ctr"/>
                      <a:r>
                        <a:rPr lang="en-US" dirty="0" smtClean="0"/>
                        <a:t>0.9</a:t>
                      </a:r>
                      <a:endParaRPr lang="en-US" dirty="0"/>
                    </a:p>
                  </a:txBody>
                  <a:tcPr/>
                </a:tc>
                <a:tc>
                  <a:txBody>
                    <a:bodyPr/>
                    <a:lstStyle/>
                    <a:p>
                      <a:pPr algn="ctr"/>
                      <a:r>
                        <a:rPr lang="en-US" dirty="0" smtClean="0"/>
                        <a:t>0.9</a:t>
                      </a:r>
                      <a:endParaRPr lang="en-US" dirty="0"/>
                    </a:p>
                  </a:txBody>
                  <a:tcPr/>
                </a:tc>
              </a:tr>
              <a:tr h="349340">
                <a:tc>
                  <a:txBody>
                    <a:bodyPr/>
                    <a:lstStyle/>
                    <a:p>
                      <a:pPr algn="ctr"/>
                      <a:r>
                        <a:rPr lang="en-US" dirty="0" smtClean="0"/>
                        <a:t>CO</a:t>
                      </a:r>
                      <a:r>
                        <a:rPr lang="en-US" baseline="-25000" dirty="0" smtClean="0"/>
                        <a:t>2</a:t>
                      </a:r>
                      <a:endParaRPr lang="en-US" baseline="-25000" dirty="0"/>
                    </a:p>
                  </a:txBody>
                  <a:tcPr/>
                </a:tc>
                <a:tc>
                  <a:txBody>
                    <a:bodyPr/>
                    <a:lstStyle/>
                    <a:p>
                      <a:pPr algn="ctr"/>
                      <a:r>
                        <a:rPr lang="en-US" dirty="0" smtClean="0"/>
                        <a:t>0.9</a:t>
                      </a:r>
                      <a:endParaRPr lang="en-US" dirty="0"/>
                    </a:p>
                  </a:txBody>
                  <a:tcPr/>
                </a:tc>
                <a:tc>
                  <a:txBody>
                    <a:bodyPr/>
                    <a:lstStyle/>
                    <a:p>
                      <a:pPr algn="ctr"/>
                      <a:r>
                        <a:rPr lang="en-US" dirty="0" smtClean="0"/>
                        <a:t>0.9</a:t>
                      </a:r>
                      <a:endParaRPr lang="en-US" dirty="0"/>
                    </a:p>
                  </a:txBody>
                  <a:tcPr/>
                </a:tc>
              </a:tr>
              <a:tr h="349340">
                <a:tc>
                  <a:txBody>
                    <a:bodyPr/>
                    <a:lstStyle/>
                    <a:p>
                      <a:pPr algn="ctr"/>
                      <a:r>
                        <a:rPr lang="en-US" dirty="0" smtClean="0"/>
                        <a:t>H</a:t>
                      </a:r>
                      <a:r>
                        <a:rPr lang="en-US" baseline="-25000" dirty="0" smtClean="0"/>
                        <a:t>2</a:t>
                      </a:r>
                      <a:r>
                        <a:rPr lang="en-US" dirty="0" smtClean="0"/>
                        <a:t>O</a:t>
                      </a:r>
                      <a:endParaRPr lang="en-US" dirty="0"/>
                    </a:p>
                  </a:txBody>
                  <a:tcPr/>
                </a:tc>
                <a:tc>
                  <a:txBody>
                    <a:bodyPr/>
                    <a:lstStyle/>
                    <a:p>
                      <a:pPr algn="ctr"/>
                      <a:r>
                        <a:rPr lang="en-US" dirty="0" smtClean="0"/>
                        <a:t>0.8</a:t>
                      </a:r>
                      <a:endParaRPr lang="en-US" dirty="0"/>
                    </a:p>
                  </a:txBody>
                  <a:tcPr/>
                </a:tc>
                <a:tc>
                  <a:txBody>
                    <a:bodyPr/>
                    <a:lstStyle/>
                    <a:p>
                      <a:pPr algn="ctr"/>
                      <a:r>
                        <a:rPr lang="en-US" dirty="0" smtClean="0"/>
                        <a:t>0.8</a:t>
                      </a:r>
                      <a:endParaRPr lang="en-US" dirty="0"/>
                    </a:p>
                  </a:txBody>
                  <a:tcPr/>
                </a:tc>
              </a:tr>
              <a:tr h="349340">
                <a:tc>
                  <a:txBody>
                    <a:bodyPr/>
                    <a:lstStyle/>
                    <a:p>
                      <a:pPr algn="ctr"/>
                      <a:r>
                        <a:rPr lang="en-US" dirty="0" smtClean="0"/>
                        <a:t>CH</a:t>
                      </a:r>
                      <a:r>
                        <a:rPr lang="en-US" baseline="-25000" dirty="0" smtClean="0"/>
                        <a:t>4</a:t>
                      </a:r>
                      <a:endParaRPr lang="en-US" baseline="-25000" dirty="0"/>
                    </a:p>
                  </a:txBody>
                  <a:tcPr/>
                </a:tc>
                <a:tc>
                  <a:txBody>
                    <a:bodyPr/>
                    <a:lstStyle/>
                    <a:p>
                      <a:pPr algn="ctr"/>
                      <a:r>
                        <a:rPr lang="en-US" dirty="0" smtClean="0"/>
                        <a:t>0.6-1</a:t>
                      </a:r>
                      <a:endParaRPr lang="en-US" dirty="0"/>
                    </a:p>
                  </a:txBody>
                  <a:tcPr/>
                </a:tc>
                <a:tc>
                  <a:txBody>
                    <a:bodyPr/>
                    <a:lstStyle/>
                    <a:p>
                      <a:pPr algn="ctr"/>
                      <a:r>
                        <a:rPr lang="en-US" dirty="0" smtClean="0"/>
                        <a:t>0.6-1</a:t>
                      </a:r>
                      <a:endParaRPr lang="en-US" dirty="0"/>
                    </a:p>
                  </a:txBody>
                  <a:tcPr/>
                </a:tc>
              </a:tr>
              <a:tr h="349340">
                <a:tc>
                  <a:txBody>
                    <a:bodyPr/>
                    <a:lstStyle/>
                    <a:p>
                      <a:pPr algn="ctr"/>
                      <a:r>
                        <a:rPr lang="en-US" dirty="0" err="1" smtClean="0"/>
                        <a:t>Ar</a:t>
                      </a:r>
                      <a:endParaRPr lang="en-US" dirty="0"/>
                    </a:p>
                  </a:txBody>
                  <a:tcPr/>
                </a:tc>
                <a:tc>
                  <a:txBody>
                    <a:bodyPr/>
                    <a:lstStyle/>
                    <a:p>
                      <a:pPr algn="ctr"/>
                      <a:r>
                        <a:rPr lang="en-US" dirty="0" smtClean="0"/>
                        <a:t>0.03</a:t>
                      </a:r>
                      <a:endParaRPr lang="en-US" dirty="0"/>
                    </a:p>
                  </a:txBody>
                  <a:tcPr/>
                </a:tc>
                <a:tc>
                  <a:txBody>
                    <a:bodyPr/>
                    <a:lstStyle/>
                    <a:p>
                      <a:pPr algn="ctr"/>
                      <a:r>
                        <a:rPr lang="en-US" dirty="0" smtClean="0"/>
                        <a:t>0.25</a:t>
                      </a:r>
                      <a:endParaRPr lang="en-US" dirty="0"/>
                    </a:p>
                  </a:txBody>
                  <a:tcPr/>
                </a:tc>
              </a:tr>
              <a:tr h="349340">
                <a:tc>
                  <a:txBody>
                    <a:bodyPr/>
                    <a:lstStyle/>
                    <a:p>
                      <a:pPr algn="ctr"/>
                      <a:r>
                        <a:rPr lang="en-US" dirty="0" smtClean="0"/>
                        <a:t>He</a:t>
                      </a:r>
                      <a:endParaRPr lang="en-US" dirty="0"/>
                    </a:p>
                  </a:txBody>
                  <a:tcPr/>
                </a:tc>
                <a:tc>
                  <a:txBody>
                    <a:bodyPr/>
                    <a:lstStyle/>
                    <a:p>
                      <a:pPr algn="ctr"/>
                      <a:r>
                        <a:rPr lang="en-US" dirty="0" smtClean="0"/>
                        <a:t>0.1</a:t>
                      </a:r>
                      <a:endParaRPr lang="en-US" dirty="0"/>
                    </a:p>
                  </a:txBody>
                  <a:tcPr/>
                </a:tc>
                <a:tc>
                  <a:txBody>
                    <a:bodyPr/>
                    <a:lstStyle/>
                    <a:p>
                      <a:pPr algn="ctr"/>
                      <a:r>
                        <a:rPr lang="en-US" dirty="0" smtClean="0"/>
                        <a:t>0.3</a:t>
                      </a:r>
                      <a:endParaRPr lang="en-US" dirty="0"/>
                    </a:p>
                  </a:txBody>
                  <a:tcPr/>
                </a:tc>
              </a:tr>
            </a:tbl>
          </a:graphicData>
        </a:graphic>
      </p:graphicFrame>
      <p:sp>
        <p:nvSpPr>
          <p:cNvPr id="12" name="TextBox 11"/>
          <p:cNvSpPr txBox="1"/>
          <p:nvPr/>
        </p:nvSpPr>
        <p:spPr>
          <a:xfrm>
            <a:off x="5389204" y="5836622"/>
            <a:ext cx="2927212" cy="338554"/>
          </a:xfrm>
          <a:prstGeom prst="rect">
            <a:avLst/>
          </a:prstGeom>
          <a:noFill/>
        </p:spPr>
        <p:txBody>
          <a:bodyPr wrap="none" rtlCol="0">
            <a:spAutoFit/>
          </a:bodyPr>
          <a:lstStyle/>
          <a:p>
            <a:r>
              <a:rPr lang="en-US" sz="1600" i="1" dirty="0" smtClean="0"/>
              <a:t>Pumping speed normalized to air</a:t>
            </a:r>
            <a:endParaRPr lang="en-US" sz="1600" i="1" dirty="0"/>
          </a:p>
        </p:txBody>
      </p:sp>
      <p:sp>
        <p:nvSpPr>
          <p:cNvPr id="16"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7"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8"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169</a:t>
            </a:fld>
            <a:endParaRPr lang="en-US" dirty="0"/>
          </a:p>
        </p:txBody>
      </p:sp>
      <p:sp>
        <p:nvSpPr>
          <p:cNvPr id="13" name="Rectangle 12"/>
          <p:cNvSpPr/>
          <p:nvPr/>
        </p:nvSpPr>
        <p:spPr>
          <a:xfrm>
            <a:off x="860942" y="105966"/>
            <a:ext cx="7478330" cy="461665"/>
          </a:xfrm>
          <a:prstGeom prst="rect">
            <a:avLst/>
          </a:prstGeom>
        </p:spPr>
        <p:txBody>
          <a:bodyPr wrap="none">
            <a:spAutoFit/>
          </a:bodyPr>
          <a:lstStyle/>
          <a:p>
            <a:pPr algn="ctr"/>
            <a:r>
              <a:rPr lang="en-US" sz="2400" b="1" dirty="0" smtClean="0"/>
              <a:t>Gas pumping: capture pumps / sputter ion pumps</a:t>
            </a:r>
            <a:endParaRPr lang="en-US" sz="2400" b="1" dirty="0"/>
          </a:p>
        </p:txBody>
      </p:sp>
      <p:cxnSp>
        <p:nvCxnSpPr>
          <p:cNvPr id="3" name="Straight Arrow Connector 2"/>
          <p:cNvCxnSpPr/>
          <p:nvPr/>
        </p:nvCxnSpPr>
        <p:spPr>
          <a:xfrm flipV="1">
            <a:off x="3063240" y="1333140"/>
            <a:ext cx="1152844" cy="3585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4216084" y="1113586"/>
            <a:ext cx="2736647" cy="369332"/>
          </a:xfrm>
          <a:prstGeom prst="rect">
            <a:avLst/>
          </a:prstGeom>
          <a:noFill/>
        </p:spPr>
        <p:txBody>
          <a:bodyPr wrap="none" rtlCol="0">
            <a:spAutoFit/>
          </a:bodyPr>
          <a:lstStyle/>
          <a:p>
            <a:r>
              <a:rPr lang="en-US" dirty="0" smtClean="0"/>
              <a:t>Nominal pumping speed </a:t>
            </a:r>
            <a:endParaRPr lang="en-US" dirty="0"/>
          </a:p>
        </p:txBody>
      </p:sp>
    </p:spTree>
    <p:extLst>
      <p:ext uri="{BB962C8B-B14F-4D97-AF65-F5344CB8AC3E}">
        <p14:creationId xmlns:p14="http://schemas.microsoft.com/office/powerpoint/2010/main" val="29114379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17</a:t>
            </a:fld>
            <a:endParaRPr lang="en-US" dirty="0"/>
          </a:p>
        </p:txBody>
      </p:sp>
      <p:sp>
        <p:nvSpPr>
          <p:cNvPr id="5" name="TextBox 4"/>
          <p:cNvSpPr txBox="1"/>
          <p:nvPr/>
        </p:nvSpPr>
        <p:spPr>
          <a:xfrm>
            <a:off x="955209" y="2582399"/>
            <a:ext cx="7340472" cy="1200329"/>
          </a:xfrm>
          <a:prstGeom prst="rect">
            <a:avLst/>
          </a:prstGeom>
          <a:noFill/>
        </p:spPr>
        <p:txBody>
          <a:bodyPr wrap="none" rtlCol="0">
            <a:spAutoFit/>
          </a:bodyPr>
          <a:lstStyle/>
          <a:p>
            <a:pPr algn="ctr"/>
            <a:r>
              <a:rPr lang="en-US" sz="3600" b="1" dirty="0" smtClean="0"/>
              <a:t>Part 2</a:t>
            </a:r>
          </a:p>
          <a:p>
            <a:pPr algn="ctr"/>
            <a:r>
              <a:rPr lang="en-US" sz="3600" b="1" dirty="0"/>
              <a:t>The basis of vacuum technology</a:t>
            </a:r>
          </a:p>
        </p:txBody>
      </p:sp>
    </p:spTree>
    <p:extLst>
      <p:ext uri="{BB962C8B-B14F-4D97-AF65-F5344CB8AC3E}">
        <p14:creationId xmlns:p14="http://schemas.microsoft.com/office/powerpoint/2010/main" val="951542875"/>
      </p:ext>
    </p:extLst>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629" y="1204879"/>
            <a:ext cx="5324475" cy="430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rot="5400000">
            <a:off x="6254069" y="3095919"/>
            <a:ext cx="5185650" cy="523220"/>
          </a:xfrm>
          <a:prstGeom prst="rect">
            <a:avLst/>
          </a:prstGeom>
          <a:noFill/>
        </p:spPr>
        <p:txBody>
          <a:bodyPr wrap="none" rtlCol="0">
            <a:spAutoFit/>
          </a:bodyPr>
          <a:lstStyle/>
          <a:p>
            <a:pPr algn="ctr"/>
            <a:r>
              <a:rPr lang="en-US" sz="1400" i="1" dirty="0" smtClean="0"/>
              <a:t>Courtesy of Agilent Vacuum</a:t>
            </a:r>
          </a:p>
          <a:p>
            <a:pPr algn="ctr"/>
            <a:r>
              <a:rPr lang="en-US" sz="1400" i="1" dirty="0"/>
              <a:t>http://</a:t>
            </a:r>
            <a:r>
              <a:rPr lang="en-US" sz="1400" i="1" dirty="0" smtClean="0"/>
              <a:t>www.chem.agilent.com/en-US/Products/Instruments/vacuum</a:t>
            </a:r>
            <a:endParaRPr lang="en-US" sz="1400" i="1" dirty="0"/>
          </a:p>
        </p:txBody>
      </p:sp>
      <p:sp>
        <p:nvSpPr>
          <p:cNvPr id="13"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4"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5"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170</a:t>
            </a:fld>
            <a:endParaRPr lang="en-US" dirty="0"/>
          </a:p>
        </p:txBody>
      </p:sp>
      <p:sp>
        <p:nvSpPr>
          <p:cNvPr id="10" name="Rectangle 9"/>
          <p:cNvSpPr/>
          <p:nvPr/>
        </p:nvSpPr>
        <p:spPr>
          <a:xfrm>
            <a:off x="860942" y="105966"/>
            <a:ext cx="7478330" cy="461665"/>
          </a:xfrm>
          <a:prstGeom prst="rect">
            <a:avLst/>
          </a:prstGeom>
        </p:spPr>
        <p:txBody>
          <a:bodyPr wrap="none">
            <a:spAutoFit/>
          </a:bodyPr>
          <a:lstStyle/>
          <a:p>
            <a:pPr algn="ctr"/>
            <a:r>
              <a:rPr lang="en-US" sz="2400" b="1" dirty="0" smtClean="0"/>
              <a:t>Gas pumping: capture pumps / sputter ion pumps</a:t>
            </a:r>
            <a:endParaRPr lang="en-US" sz="2400" b="1" dirty="0"/>
          </a:p>
        </p:txBody>
      </p:sp>
      <p:pic>
        <p:nvPicPr>
          <p:cNvPr id="11" name="Picture 10"/>
          <p:cNvPicPr/>
          <p:nvPr/>
        </p:nvPicPr>
        <p:blipFill rotWithShape="1">
          <a:blip r:embed="rId3" cstate="email">
            <a:extLst>
              <a:ext uri="{28A0092B-C50C-407E-A947-70E740481C1C}">
                <a14:useLocalDpi xmlns:a14="http://schemas.microsoft.com/office/drawing/2010/main" val="0"/>
              </a:ext>
            </a:extLst>
          </a:blip>
          <a:srcRect l="24328" t="37342" r="49232" b="31290"/>
          <a:stretch/>
        </p:blipFill>
        <p:spPr bwMode="auto">
          <a:xfrm>
            <a:off x="5662000" y="2122170"/>
            <a:ext cx="2677272" cy="2632710"/>
          </a:xfrm>
          <a:prstGeom prst="rect">
            <a:avLst/>
          </a:prstGeom>
          <a:noFill/>
          <a:ln>
            <a:noFill/>
          </a:ln>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362963411"/>
      </p:ext>
    </p:extLst>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77808" y="1076310"/>
            <a:ext cx="8640960" cy="4524315"/>
          </a:xfrm>
          <a:prstGeom prst="rect">
            <a:avLst/>
          </a:prstGeom>
          <a:noFill/>
        </p:spPr>
        <p:txBody>
          <a:bodyPr wrap="square" rtlCol="0">
            <a:spAutoFit/>
          </a:bodyPr>
          <a:lstStyle/>
          <a:p>
            <a:pPr algn="ctr"/>
            <a:r>
              <a:rPr lang="en-US" b="1" dirty="0" smtClean="0"/>
              <a:t>Hydrogen pumping by SIP</a:t>
            </a:r>
          </a:p>
          <a:p>
            <a:pPr algn="ctr"/>
            <a:endParaRPr lang="en-US" b="1" dirty="0" smtClean="0"/>
          </a:p>
          <a:p>
            <a:pPr marL="285750" indent="-285750">
              <a:buFont typeface="Arial" pitchFamily="34" charset="0"/>
              <a:buChar char="•"/>
            </a:pPr>
            <a:r>
              <a:rPr lang="en-US" dirty="0" smtClean="0"/>
              <a:t>H</a:t>
            </a:r>
            <a:r>
              <a:rPr lang="en-US" baseline="-25000" dirty="0" smtClean="0"/>
              <a:t>2</a:t>
            </a:r>
            <a:r>
              <a:rPr lang="en-US" dirty="0" smtClean="0"/>
              <a:t> </a:t>
            </a:r>
            <a:r>
              <a:rPr lang="en-US" b="1" dirty="0" smtClean="0"/>
              <a:t>is mainly pumped by diffusion </a:t>
            </a:r>
            <a:r>
              <a:rPr lang="en-US" dirty="0" smtClean="0"/>
              <a:t>into the cathode.</a:t>
            </a:r>
          </a:p>
          <a:p>
            <a:endParaRPr lang="en-US" dirty="0" smtClean="0"/>
          </a:p>
          <a:p>
            <a:pPr marL="285750" indent="-285750">
              <a:buFont typeface="Arial" pitchFamily="34" charset="0"/>
              <a:buChar char="•"/>
            </a:pPr>
            <a:r>
              <a:rPr lang="en-US" dirty="0" smtClean="0"/>
              <a:t>To be adsorbed</a:t>
            </a:r>
            <a:r>
              <a:rPr lang="en-US" dirty="0"/>
              <a:t>, H</a:t>
            </a:r>
            <a:r>
              <a:rPr lang="en-US" baseline="-25000" dirty="0"/>
              <a:t>2</a:t>
            </a:r>
            <a:r>
              <a:rPr lang="en-US" dirty="0" smtClean="0"/>
              <a:t> </a:t>
            </a:r>
            <a:r>
              <a:rPr lang="en-US" b="1" dirty="0" smtClean="0"/>
              <a:t>must be dissociated</a:t>
            </a:r>
            <a:r>
              <a:rPr lang="en-US" dirty="0" smtClean="0"/>
              <a:t>. Only 2.5% of the ions created in a </a:t>
            </a:r>
            <a:r>
              <a:rPr lang="en-US" dirty="0"/>
              <a:t>low-pressure H</a:t>
            </a:r>
            <a:r>
              <a:rPr lang="en-US" baseline="-25000" dirty="0"/>
              <a:t>2</a:t>
            </a:r>
            <a:r>
              <a:rPr lang="en-US" dirty="0" smtClean="0"/>
              <a:t> Penning discharge are H</a:t>
            </a:r>
            <a:r>
              <a:rPr lang="en-US" baseline="30000" dirty="0" smtClean="0"/>
              <a:t>+</a:t>
            </a:r>
            <a:r>
              <a:rPr lang="en-US" dirty="0" smtClean="0"/>
              <a:t> ions.</a:t>
            </a:r>
          </a:p>
          <a:p>
            <a:endParaRPr lang="en-US" dirty="0" smtClean="0"/>
          </a:p>
          <a:p>
            <a:pPr marL="285750" indent="-285750">
              <a:buFont typeface="Arial" pitchFamily="34" charset="0"/>
              <a:buChar char="•"/>
            </a:pPr>
            <a:r>
              <a:rPr lang="en-US" dirty="0" smtClean="0"/>
              <a:t>The dissociation is possible </a:t>
            </a:r>
            <a:r>
              <a:rPr lang="en-US" b="1" dirty="0" smtClean="0"/>
              <a:t>only on atomically clean Ti</a:t>
            </a:r>
            <a:r>
              <a:rPr lang="en-US" dirty="0" smtClean="0"/>
              <a:t>.</a:t>
            </a:r>
          </a:p>
          <a:p>
            <a:endParaRPr lang="en-US" dirty="0" smtClean="0"/>
          </a:p>
          <a:p>
            <a:pPr marL="285750" indent="-285750">
              <a:buFont typeface="Arial" pitchFamily="34" charset="0"/>
              <a:buChar char="•"/>
            </a:pPr>
            <a:r>
              <a:rPr lang="en-US" dirty="0" smtClean="0"/>
              <a:t>H</a:t>
            </a:r>
            <a:r>
              <a:rPr lang="en-US" baseline="-25000" dirty="0" smtClean="0"/>
              <a:t>2</a:t>
            </a:r>
            <a:r>
              <a:rPr lang="en-US" baseline="30000" dirty="0" smtClean="0"/>
              <a:t>+</a:t>
            </a:r>
            <a:r>
              <a:rPr lang="en-US" dirty="0" smtClean="0"/>
              <a:t> ions have </a:t>
            </a:r>
            <a:r>
              <a:rPr lang="en-US" b="1" dirty="0" smtClean="0"/>
              <a:t>poor sputtering yield</a:t>
            </a:r>
            <a:r>
              <a:rPr lang="en-US" dirty="0" smtClean="0"/>
              <a:t>: 0.01 at 7 </a:t>
            </a:r>
            <a:r>
              <a:rPr lang="en-US" dirty="0" err="1" smtClean="0"/>
              <a:t>KeV</a:t>
            </a:r>
            <a:r>
              <a:rPr lang="en-US" dirty="0" smtClean="0"/>
              <a:t> on Ti.</a:t>
            </a:r>
          </a:p>
          <a:p>
            <a:pPr marL="285750" indent="-285750">
              <a:buFont typeface="Arial" pitchFamily="34" charset="0"/>
              <a:buChar char="•"/>
            </a:pPr>
            <a:endParaRPr lang="en-US" dirty="0"/>
          </a:p>
          <a:p>
            <a:pPr marL="285750" indent="-285750">
              <a:buFont typeface="Arial" pitchFamily="34" charset="0"/>
              <a:buChar char="•"/>
            </a:pPr>
            <a:r>
              <a:rPr lang="en-US" dirty="0" smtClean="0"/>
              <a:t>When</a:t>
            </a:r>
            <a:r>
              <a:rPr lang="en-US" dirty="0"/>
              <a:t> H</a:t>
            </a:r>
            <a:r>
              <a:rPr lang="en-US" baseline="-25000" dirty="0"/>
              <a:t>2 </a:t>
            </a:r>
            <a:r>
              <a:rPr lang="en-US" dirty="0" smtClean="0"/>
              <a:t>is the main gas, </a:t>
            </a:r>
            <a:r>
              <a:rPr lang="en-US" b="1" dirty="0" smtClean="0"/>
              <a:t>it takes a long time to clean the cathode surface </a:t>
            </a:r>
            <a:r>
              <a:rPr lang="en-US" dirty="0" smtClean="0"/>
              <a:t>by sputtering.</a:t>
            </a:r>
          </a:p>
          <a:p>
            <a:endParaRPr lang="en-US" dirty="0" smtClean="0"/>
          </a:p>
          <a:p>
            <a:pPr marL="285750" indent="-285750">
              <a:buFont typeface="Arial" pitchFamily="34" charset="0"/>
              <a:buChar char="•"/>
            </a:pPr>
            <a:r>
              <a:rPr lang="en-US" dirty="0" smtClean="0"/>
              <a:t>As a consequence, at the beginning of the operation the pumping </a:t>
            </a:r>
            <a:r>
              <a:rPr lang="en-US" b="1" dirty="0" smtClean="0"/>
              <a:t>speed for </a:t>
            </a:r>
            <a:r>
              <a:rPr lang="en-US" b="1" dirty="0"/>
              <a:t>H</a:t>
            </a:r>
            <a:r>
              <a:rPr lang="en-US" b="1" baseline="-25000" dirty="0"/>
              <a:t>2</a:t>
            </a:r>
            <a:r>
              <a:rPr lang="en-US" b="1" dirty="0" smtClean="0"/>
              <a:t> is lower than the nominal and increases gradually </a:t>
            </a:r>
            <a:r>
              <a:rPr lang="en-US" dirty="0" smtClean="0"/>
              <a:t>with time.</a:t>
            </a:r>
          </a:p>
        </p:txBody>
      </p:sp>
      <p:sp>
        <p:nvSpPr>
          <p:cNvPr id="10"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1"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3"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171</a:t>
            </a:fld>
            <a:endParaRPr lang="en-US" dirty="0"/>
          </a:p>
        </p:txBody>
      </p:sp>
      <p:sp>
        <p:nvSpPr>
          <p:cNvPr id="7" name="Rectangle 6"/>
          <p:cNvSpPr/>
          <p:nvPr/>
        </p:nvSpPr>
        <p:spPr>
          <a:xfrm>
            <a:off x="860942" y="105966"/>
            <a:ext cx="7478330" cy="461665"/>
          </a:xfrm>
          <a:prstGeom prst="rect">
            <a:avLst/>
          </a:prstGeom>
        </p:spPr>
        <p:txBody>
          <a:bodyPr wrap="none">
            <a:spAutoFit/>
          </a:bodyPr>
          <a:lstStyle/>
          <a:p>
            <a:pPr algn="ctr"/>
            <a:r>
              <a:rPr lang="en-US" sz="2400" b="1" dirty="0" smtClean="0"/>
              <a:t>Gas pumping: capture pumps / sputter ion pumps</a:t>
            </a:r>
            <a:endParaRPr lang="en-US" sz="2400" b="1" dirty="0"/>
          </a:p>
        </p:txBody>
      </p:sp>
    </p:spTree>
    <p:extLst>
      <p:ext uri="{BB962C8B-B14F-4D97-AF65-F5344CB8AC3E}">
        <p14:creationId xmlns:p14="http://schemas.microsoft.com/office/powerpoint/2010/main" val="3203206438"/>
      </p:ext>
    </p:extLst>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172</a:t>
            </a:fld>
            <a:endParaRPr lang="en-US" dirty="0"/>
          </a:p>
        </p:txBody>
      </p:sp>
      <mc:AlternateContent xmlns:mc="http://schemas.openxmlformats.org/markup-compatibility/2006" xmlns:a14="http://schemas.microsoft.com/office/drawing/2010/main">
        <mc:Choice Requires="a14">
          <p:sp>
            <p:nvSpPr>
              <p:cNvPr id="5" name="Rectangle 4"/>
              <p:cNvSpPr/>
              <p:nvPr/>
            </p:nvSpPr>
            <p:spPr>
              <a:xfrm>
                <a:off x="262890" y="1101656"/>
                <a:ext cx="8561070" cy="4247317"/>
              </a:xfrm>
              <a:prstGeom prst="rect">
                <a:avLst/>
              </a:prstGeom>
            </p:spPr>
            <p:txBody>
              <a:bodyPr wrap="square">
                <a:spAutoFit/>
              </a:bodyPr>
              <a:lstStyle/>
              <a:p>
                <a:pPr algn="ctr"/>
                <a:r>
                  <a:rPr lang="en-US" b="1" dirty="0"/>
                  <a:t>Hydrogen pumping by SIP</a:t>
                </a:r>
              </a:p>
              <a:p>
                <a:endParaRPr lang="en-US" dirty="0" smtClean="0"/>
              </a:p>
              <a:p>
                <a:pPr marL="285750" indent="-285750">
                  <a:buFont typeface="Arial" pitchFamily="34" charset="0"/>
                  <a:buChar char="•"/>
                </a:pPr>
                <a:endParaRPr lang="en-US" dirty="0"/>
              </a:p>
              <a:p>
                <a:pPr marL="285750" indent="-285750">
                  <a:buFont typeface="Arial" pitchFamily="34" charset="0"/>
                  <a:buChar char="•"/>
                </a:pPr>
                <a:r>
                  <a:rPr lang="en-US" dirty="0" smtClean="0"/>
                  <a:t>The </a:t>
                </a:r>
                <a:r>
                  <a:rPr lang="en-US" b="1" dirty="0"/>
                  <a:t>simultaneous pumping </a:t>
                </a:r>
                <a:r>
                  <a:rPr lang="en-US" dirty="0"/>
                  <a:t>of another gas has strong effects on H</a:t>
                </a:r>
                <a:r>
                  <a:rPr lang="en-US" baseline="-25000" dirty="0"/>
                  <a:t>2</a:t>
                </a:r>
                <a:r>
                  <a:rPr lang="en-US" dirty="0"/>
                  <a:t> pumping speed. </a:t>
                </a:r>
              </a:p>
              <a:p>
                <a:endParaRPr lang="en-US" dirty="0"/>
              </a:p>
              <a:p>
                <a:pPr marL="2114550" lvl="4" indent="-285750">
                  <a:buFont typeface="Arial" pitchFamily="34" charset="0"/>
                  <a:buChar char="•"/>
                </a:pPr>
                <a:r>
                  <a:rPr lang="en-US" dirty="0"/>
                  <a:t>Higher sputtering yield</a:t>
                </a:r>
                <a14:m>
                  <m:oMath xmlns:m="http://schemas.openxmlformats.org/officeDocument/2006/math">
                    <m:r>
                      <a:rPr lang="en-US" i="1">
                        <a:latin typeface="Cambria Math"/>
                        <a:ea typeface="Cambria Math"/>
                      </a:rPr>
                      <m:t>→</m:t>
                    </m:r>
                  </m:oMath>
                </a14:m>
                <a:r>
                  <a:rPr lang="en-US" dirty="0"/>
                  <a:t>faster cleaning</a:t>
                </a:r>
                <a14:m>
                  <m:oMath xmlns:m="http://schemas.openxmlformats.org/officeDocument/2006/math">
                    <m:r>
                      <a:rPr lang="en-US" i="1">
                        <a:latin typeface="Cambria Math"/>
                        <a:ea typeface="Cambria Math"/>
                      </a:rPr>
                      <m:t>→</m:t>
                    </m:r>
                  </m:oMath>
                </a14:m>
                <a:r>
                  <a:rPr lang="en-US" dirty="0"/>
                  <a:t> higher pumping speed</a:t>
                </a:r>
              </a:p>
              <a:p>
                <a:pPr marL="2114550" lvl="4" indent="-285750">
                  <a:buFont typeface="Arial" pitchFamily="34" charset="0"/>
                  <a:buChar char="•"/>
                </a:pPr>
                <a:r>
                  <a:rPr lang="en-US" dirty="0"/>
                  <a:t>Contaminating of the Ti surface</a:t>
                </a:r>
                <a14:m>
                  <m:oMath xmlns:m="http://schemas.openxmlformats.org/officeDocument/2006/math">
                    <m:r>
                      <a:rPr lang="en-US" i="1">
                        <a:latin typeface="Cambria Math"/>
                        <a:ea typeface="Cambria Math"/>
                      </a:rPr>
                      <m:t>→</m:t>
                    </m:r>
                  </m:oMath>
                </a14:m>
                <a:r>
                  <a:rPr lang="en-US" dirty="0"/>
                  <a:t> lower pumping speed</a:t>
                </a:r>
              </a:p>
              <a:p>
                <a:pPr marL="2114550" lvl="4" indent="-285750">
                  <a:buFont typeface="Arial" pitchFamily="34" charset="0"/>
                  <a:buChar char="•"/>
                </a:pPr>
                <a:r>
                  <a:rPr lang="en-US" dirty="0"/>
                  <a:t>Desorption of implanted H ions</a:t>
                </a:r>
                <a14:m>
                  <m:oMath xmlns:m="http://schemas.openxmlformats.org/officeDocument/2006/math">
                    <m:r>
                      <a:rPr lang="en-US" i="1">
                        <a:latin typeface="Cambria Math"/>
                        <a:ea typeface="Cambria Math"/>
                      </a:rPr>
                      <m:t>→</m:t>
                    </m:r>
                  </m:oMath>
                </a14:m>
                <a:r>
                  <a:rPr lang="en-US" dirty="0"/>
                  <a:t> lower pumping speed</a:t>
                </a:r>
              </a:p>
              <a:p>
                <a:pPr lvl="4"/>
                <a:endParaRPr lang="en-US" dirty="0"/>
              </a:p>
              <a:p>
                <a:pPr marL="285750" indent="-285750">
                  <a:buFont typeface="Arial" pitchFamily="34" charset="0"/>
                  <a:buChar char="•"/>
                </a:pPr>
                <a:r>
                  <a:rPr lang="en-US" dirty="0"/>
                  <a:t>When the concentration of H</a:t>
                </a:r>
                <a:r>
                  <a:rPr lang="en-US" baseline="-25000" dirty="0"/>
                  <a:t>2</a:t>
                </a:r>
                <a:r>
                  <a:rPr lang="en-US" dirty="0"/>
                  <a:t> is higher than the solubility limit in Ti, hydride precipitates are formed</a:t>
                </a:r>
                <a:r>
                  <a:rPr lang="en-US" dirty="0">
                    <a:ea typeface="Cambria Math"/>
                  </a:rPr>
                  <a:t> </a:t>
                </a:r>
                <a14:m>
                  <m:oMath xmlns:m="http://schemas.openxmlformats.org/officeDocument/2006/math">
                    <m:r>
                      <a:rPr lang="en-US" i="1">
                        <a:latin typeface="Cambria Math"/>
                        <a:ea typeface="Cambria Math"/>
                      </a:rPr>
                      <m:t>→</m:t>
                    </m:r>
                  </m:oMath>
                </a14:m>
                <a:r>
                  <a:rPr lang="en-US" dirty="0"/>
                  <a:t> </a:t>
                </a:r>
                <a:r>
                  <a:rPr lang="en-US" b="1" dirty="0"/>
                  <a:t>Ti expansion and hydrogen </a:t>
                </a:r>
                <a:r>
                  <a:rPr lang="en-US" b="1" dirty="0" err="1"/>
                  <a:t>embrittlement</a:t>
                </a:r>
                <a:r>
                  <a:rPr lang="en-US" b="1" dirty="0">
                    <a:ea typeface="Cambria Math"/>
                  </a:rPr>
                  <a:t> </a:t>
                </a:r>
                <a14:m>
                  <m:oMath xmlns:m="http://schemas.openxmlformats.org/officeDocument/2006/math">
                    <m:r>
                      <a:rPr lang="en-US" i="1">
                        <a:latin typeface="Cambria Math"/>
                        <a:ea typeface="Cambria Math"/>
                      </a:rPr>
                      <m:t>→</m:t>
                    </m:r>
                  </m:oMath>
                </a14:m>
                <a:r>
                  <a:rPr lang="en-US" dirty="0"/>
                  <a:t> short circuits and cathode brittleness (for 500 l/s pumps: typical value are </a:t>
                </a:r>
                <a:r>
                  <a:rPr lang="en-US" dirty="0" smtClean="0"/>
                  <a:t>13000 </a:t>
                </a:r>
                <a:r>
                  <a:rPr lang="en-US" dirty="0" err="1" smtClean="0"/>
                  <a:t>mbar.l</a:t>
                </a:r>
                <a:r>
                  <a:rPr lang="en-US" dirty="0" smtClean="0"/>
                  <a:t> </a:t>
                </a:r>
                <a:r>
                  <a:rPr lang="en-US" dirty="0"/>
                  <a:t>of H</a:t>
                </a:r>
                <a:r>
                  <a:rPr lang="en-US" baseline="-25000" dirty="0"/>
                  <a:t>2</a:t>
                </a:r>
                <a:r>
                  <a:rPr lang="en-US" dirty="0"/>
                  <a:t>)</a:t>
                </a:r>
              </a:p>
            </p:txBody>
          </p:sp>
        </mc:Choice>
        <mc:Fallback xmlns="">
          <p:sp>
            <p:nvSpPr>
              <p:cNvPr id="5" name="Rectangle 4"/>
              <p:cNvSpPr>
                <a:spLocks noRot="1" noChangeAspect="1" noMove="1" noResize="1" noEditPoints="1" noAdjustHandles="1" noChangeArrowheads="1" noChangeShapeType="1" noTextEdit="1"/>
              </p:cNvSpPr>
              <p:nvPr/>
            </p:nvSpPr>
            <p:spPr>
              <a:xfrm>
                <a:off x="262890" y="1101656"/>
                <a:ext cx="8561070" cy="4247317"/>
              </a:xfrm>
              <a:prstGeom prst="rect">
                <a:avLst/>
              </a:prstGeom>
              <a:blipFill rotWithShape="1">
                <a:blip r:embed="rId2"/>
                <a:stretch>
                  <a:fillRect l="-427" t="-718" r="-641" b="-1437"/>
                </a:stretch>
              </a:blipFill>
            </p:spPr>
            <p:txBody>
              <a:bodyPr/>
              <a:lstStyle/>
              <a:p>
                <a:r>
                  <a:rPr lang="en-US">
                    <a:noFill/>
                  </a:rPr>
                  <a:t> </a:t>
                </a:r>
              </a:p>
            </p:txBody>
          </p:sp>
        </mc:Fallback>
      </mc:AlternateContent>
      <p:sp>
        <p:nvSpPr>
          <p:cNvPr id="6" name="Rectangle 5"/>
          <p:cNvSpPr/>
          <p:nvPr/>
        </p:nvSpPr>
        <p:spPr>
          <a:xfrm>
            <a:off x="860942" y="105966"/>
            <a:ext cx="7478330" cy="461665"/>
          </a:xfrm>
          <a:prstGeom prst="rect">
            <a:avLst/>
          </a:prstGeom>
        </p:spPr>
        <p:txBody>
          <a:bodyPr wrap="none">
            <a:spAutoFit/>
          </a:bodyPr>
          <a:lstStyle/>
          <a:p>
            <a:pPr algn="ctr"/>
            <a:r>
              <a:rPr lang="en-US" sz="2400" b="1" dirty="0" smtClean="0"/>
              <a:t>Gas pumping: capture pumps / sputter ion pumps</a:t>
            </a:r>
            <a:endParaRPr lang="en-US" sz="2400" b="1" dirty="0"/>
          </a:p>
        </p:txBody>
      </p:sp>
    </p:spTree>
    <p:extLst>
      <p:ext uri="{BB962C8B-B14F-4D97-AF65-F5344CB8AC3E}">
        <p14:creationId xmlns:p14="http://schemas.microsoft.com/office/powerpoint/2010/main" val="2370096907"/>
      </p:ext>
    </p:extLst>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3528" y="1237908"/>
            <a:ext cx="8640960" cy="3139321"/>
          </a:xfrm>
          <a:prstGeom prst="rect">
            <a:avLst/>
          </a:prstGeom>
          <a:noFill/>
        </p:spPr>
        <p:txBody>
          <a:bodyPr wrap="square" rtlCol="0">
            <a:spAutoFit/>
          </a:bodyPr>
          <a:lstStyle/>
          <a:p>
            <a:pPr algn="ctr"/>
            <a:r>
              <a:rPr lang="en-US" b="1" dirty="0" smtClean="0"/>
              <a:t>High Pressure Operation</a:t>
            </a:r>
          </a:p>
          <a:p>
            <a:pPr algn="ctr"/>
            <a:endParaRPr lang="en-US" b="1" dirty="0" smtClean="0"/>
          </a:p>
          <a:p>
            <a:pPr marL="285750" indent="-285750">
              <a:buFont typeface="Arial" pitchFamily="34" charset="0"/>
              <a:buChar char="•"/>
            </a:pPr>
            <a:r>
              <a:rPr lang="en-US" dirty="0" smtClean="0"/>
              <a:t>High pressure (&gt;10</a:t>
            </a:r>
            <a:r>
              <a:rPr lang="en-US" baseline="30000" dirty="0" smtClean="0"/>
              <a:t>-5</a:t>
            </a:r>
            <a:r>
              <a:rPr lang="en-US" dirty="0" smtClean="0"/>
              <a:t> mbar) operation can </a:t>
            </a:r>
            <a:r>
              <a:rPr lang="en-US" b="1" dirty="0" smtClean="0">
                <a:solidFill>
                  <a:srgbClr val="FF0000"/>
                </a:solidFill>
              </a:rPr>
              <a:t>generate thermal run-away</a:t>
            </a:r>
            <a:r>
              <a:rPr lang="en-US" dirty="0" smtClean="0"/>
              <a:t>. It is frequently noticeable during the pumping of H</a:t>
            </a:r>
            <a:r>
              <a:rPr lang="en-US" baseline="-25000" dirty="0" smtClean="0"/>
              <a:t>2</a:t>
            </a:r>
            <a:r>
              <a:rPr lang="en-US" dirty="0" smtClean="0"/>
              <a:t> or after the absorption of high quantity of H</a:t>
            </a:r>
            <a:r>
              <a:rPr lang="en-US" baseline="-25000" dirty="0" smtClean="0"/>
              <a:t>2</a:t>
            </a:r>
            <a:r>
              <a:rPr lang="en-US" dirty="0"/>
              <a:t> </a:t>
            </a:r>
            <a:r>
              <a:rPr lang="en-US" dirty="0" smtClean="0"/>
              <a:t>(for example due to pumping of H</a:t>
            </a:r>
            <a:r>
              <a:rPr lang="en-US" baseline="-25000" dirty="0" smtClean="0"/>
              <a:t>2</a:t>
            </a:r>
            <a:r>
              <a:rPr lang="en-US" dirty="0" smtClean="0"/>
              <a:t>O).</a:t>
            </a:r>
          </a:p>
          <a:p>
            <a:endParaRPr lang="en-US" dirty="0" smtClean="0"/>
          </a:p>
          <a:p>
            <a:pPr marL="285750" indent="-285750">
              <a:buFont typeface="Arial" pitchFamily="34" charset="0"/>
              <a:buChar char="•"/>
            </a:pPr>
            <a:r>
              <a:rPr lang="en-US" dirty="0" smtClean="0"/>
              <a:t>The Penning discharge heats the cathode and provokes gas desorption, which enhance the discharge. This positive feedback mechanism can </a:t>
            </a:r>
            <a:r>
              <a:rPr lang="en-US" b="1" dirty="0" smtClean="0">
                <a:solidFill>
                  <a:srgbClr val="FF0000"/>
                </a:solidFill>
              </a:rPr>
              <a:t>melt locally </a:t>
            </a:r>
            <a:r>
              <a:rPr lang="en-US" dirty="0" smtClean="0"/>
              <a:t>the cathode.</a:t>
            </a:r>
          </a:p>
          <a:p>
            <a:endParaRPr lang="en-US" dirty="0" smtClean="0"/>
          </a:p>
          <a:p>
            <a:pPr marL="285750" indent="-285750">
              <a:buFont typeface="Arial" pitchFamily="34" charset="0"/>
              <a:buChar char="•"/>
            </a:pPr>
            <a:r>
              <a:rPr lang="en-US" dirty="0" smtClean="0"/>
              <a:t>The total electrical power given to the pump has to be limited at high pressure.</a:t>
            </a:r>
          </a:p>
        </p:txBody>
      </p:sp>
      <p:sp>
        <p:nvSpPr>
          <p:cNvPr id="7" name="Rectangle 6"/>
          <p:cNvSpPr/>
          <p:nvPr/>
        </p:nvSpPr>
        <p:spPr>
          <a:xfrm>
            <a:off x="860942" y="105966"/>
            <a:ext cx="7478330" cy="461665"/>
          </a:xfrm>
          <a:prstGeom prst="rect">
            <a:avLst/>
          </a:prstGeom>
        </p:spPr>
        <p:txBody>
          <a:bodyPr wrap="none">
            <a:spAutoFit/>
          </a:bodyPr>
          <a:lstStyle/>
          <a:p>
            <a:pPr algn="ctr"/>
            <a:r>
              <a:rPr lang="en-US" sz="2400" b="1" dirty="0" smtClean="0"/>
              <a:t>Gas pumping: capture pumps / sputter ion pumps</a:t>
            </a:r>
            <a:endParaRPr lang="en-US" sz="2400" b="1" dirty="0"/>
          </a:p>
        </p:txBody>
      </p:sp>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173</a:t>
            </a:fld>
            <a:endParaRPr lang="en-US" dirty="0"/>
          </a:p>
        </p:txBody>
      </p:sp>
    </p:spTree>
    <p:extLst>
      <p:ext uri="{BB962C8B-B14F-4D97-AF65-F5344CB8AC3E}">
        <p14:creationId xmlns:p14="http://schemas.microsoft.com/office/powerpoint/2010/main" val="1178821778"/>
      </p:ext>
    </p:extLst>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9927" t="32359" r="23763" b="12113"/>
          <a:stretch/>
        </p:blipFill>
        <p:spPr bwMode="auto">
          <a:xfrm rot="60000">
            <a:off x="5721836" y="3531176"/>
            <a:ext cx="2743201" cy="2398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4"/>
          <p:cNvSpPr txBox="1"/>
          <p:nvPr/>
        </p:nvSpPr>
        <p:spPr>
          <a:xfrm>
            <a:off x="323528" y="762576"/>
            <a:ext cx="8640960" cy="2862322"/>
          </a:xfrm>
          <a:prstGeom prst="rect">
            <a:avLst/>
          </a:prstGeom>
          <a:noFill/>
        </p:spPr>
        <p:txBody>
          <a:bodyPr wrap="square" rtlCol="0">
            <a:spAutoFit/>
          </a:bodyPr>
          <a:lstStyle/>
          <a:p>
            <a:pPr algn="ctr"/>
            <a:r>
              <a:rPr lang="en-US" b="1" dirty="0" smtClean="0"/>
              <a:t>Pressure measurement by ion pumps</a:t>
            </a:r>
          </a:p>
          <a:p>
            <a:pPr algn="ctr"/>
            <a:endParaRPr lang="en-US" b="1" dirty="0" smtClean="0"/>
          </a:p>
          <a:p>
            <a:pPr marL="285750" indent="-285750">
              <a:buFont typeface="Arial" pitchFamily="34" charset="0"/>
              <a:buChar char="•"/>
            </a:pPr>
            <a:r>
              <a:rPr lang="en-US" dirty="0" smtClean="0"/>
              <a:t>The </a:t>
            </a:r>
            <a:r>
              <a:rPr lang="en-US" b="1" dirty="0" smtClean="0"/>
              <a:t>discharge current of the penning cells </a:t>
            </a:r>
            <a:r>
              <a:rPr lang="en-US" dirty="0" smtClean="0"/>
              <a:t>can be used for pressure measurement.</a:t>
            </a:r>
          </a:p>
          <a:p>
            <a:pPr marL="285750" indent="-285750">
              <a:buFont typeface="Arial" pitchFamily="34" charset="0"/>
              <a:buChar char="•"/>
            </a:pPr>
            <a:endParaRPr lang="en-US" dirty="0" smtClean="0"/>
          </a:p>
          <a:p>
            <a:pPr marL="285750" indent="-285750">
              <a:buFont typeface="Arial" pitchFamily="34" charset="0"/>
              <a:buChar char="•"/>
            </a:pPr>
            <a:r>
              <a:rPr lang="en-US" dirty="0" smtClean="0"/>
              <a:t>In the low pressure range, the current measurement is </a:t>
            </a:r>
            <a:r>
              <a:rPr lang="en-US" b="1" dirty="0" smtClean="0"/>
              <a:t>limited by field emission </a:t>
            </a:r>
            <a:r>
              <a:rPr lang="en-US" dirty="0" smtClean="0"/>
              <a:t>(leakage current): pressure reading limitation in the 10</a:t>
            </a:r>
            <a:r>
              <a:rPr lang="en-US" baseline="30000" dirty="0" smtClean="0"/>
              <a:t>-9 </a:t>
            </a:r>
            <a:r>
              <a:rPr lang="en-US" dirty="0" smtClean="0"/>
              <a:t>mbar range.</a:t>
            </a:r>
          </a:p>
          <a:p>
            <a:pPr marL="285750" indent="-285750">
              <a:buFont typeface="Arial" pitchFamily="34" charset="0"/>
              <a:buChar char="•"/>
            </a:pPr>
            <a:endParaRPr lang="en-US" dirty="0" smtClean="0"/>
          </a:p>
          <a:p>
            <a:pPr marL="285750" indent="-285750">
              <a:buFont typeface="Arial" pitchFamily="34" charset="0"/>
              <a:buChar char="•"/>
            </a:pPr>
            <a:r>
              <a:rPr lang="en-US" dirty="0" smtClean="0"/>
              <a:t>By reducing the applied voltage in the lower pressure range, the pressure measurement is possible down to 10</a:t>
            </a:r>
            <a:r>
              <a:rPr lang="en-US" baseline="30000" dirty="0" smtClean="0"/>
              <a:t>-10 </a:t>
            </a:r>
            <a:r>
              <a:rPr lang="en-US" dirty="0" smtClean="0"/>
              <a:t>mbar.</a:t>
            </a:r>
          </a:p>
        </p:txBody>
      </p:sp>
      <p:sp>
        <p:nvSpPr>
          <p:cNvPr id="10" name="TextBox 9"/>
          <p:cNvSpPr txBox="1"/>
          <p:nvPr/>
        </p:nvSpPr>
        <p:spPr>
          <a:xfrm>
            <a:off x="3201920" y="4730583"/>
            <a:ext cx="2202013" cy="307777"/>
          </a:xfrm>
          <a:prstGeom prst="rect">
            <a:avLst/>
          </a:prstGeom>
          <a:noFill/>
        </p:spPr>
        <p:txBody>
          <a:bodyPr wrap="none" rtlCol="0">
            <a:spAutoFit/>
          </a:bodyPr>
          <a:lstStyle/>
          <a:p>
            <a:r>
              <a:rPr lang="en-US" sz="1400" i="1" dirty="0" smtClean="0"/>
              <a:t>Courtesy of Agilent Vacuum</a:t>
            </a:r>
            <a:endParaRPr lang="en-US" sz="1400" i="1" dirty="0"/>
          </a:p>
        </p:txBody>
      </p:sp>
      <p:sp>
        <p:nvSpPr>
          <p:cNvPr id="7" name="Rectangle 6"/>
          <p:cNvSpPr/>
          <p:nvPr/>
        </p:nvSpPr>
        <p:spPr>
          <a:xfrm>
            <a:off x="860942" y="105966"/>
            <a:ext cx="7478330" cy="461665"/>
          </a:xfrm>
          <a:prstGeom prst="rect">
            <a:avLst/>
          </a:prstGeom>
        </p:spPr>
        <p:txBody>
          <a:bodyPr wrap="none">
            <a:spAutoFit/>
          </a:bodyPr>
          <a:lstStyle/>
          <a:p>
            <a:pPr algn="ctr"/>
            <a:r>
              <a:rPr lang="en-US" sz="2400" b="1" dirty="0" smtClean="0"/>
              <a:t>Gas pumping: capture pumps / sputter ion pumps</a:t>
            </a:r>
            <a:endParaRPr lang="en-US" sz="2400" b="1" dirty="0"/>
          </a:p>
        </p:txBody>
      </p:sp>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174</a:t>
            </a:fld>
            <a:endParaRPr lang="en-US" dirty="0"/>
          </a:p>
        </p:txBody>
      </p:sp>
    </p:spTree>
    <p:extLst>
      <p:ext uri="{BB962C8B-B14F-4D97-AF65-F5344CB8AC3E}">
        <p14:creationId xmlns:p14="http://schemas.microsoft.com/office/powerpoint/2010/main" val="2237907603"/>
      </p:ext>
    </p:extLst>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 name="ZoneTexte 7"/>
              <p:cNvSpPr txBox="1"/>
              <p:nvPr/>
            </p:nvSpPr>
            <p:spPr>
              <a:xfrm>
                <a:off x="351621" y="884724"/>
                <a:ext cx="8496944" cy="4801314"/>
              </a:xfrm>
              <a:prstGeom prst="rect">
                <a:avLst/>
              </a:prstGeom>
              <a:noFill/>
            </p:spPr>
            <p:txBody>
              <a:bodyPr wrap="square" rtlCol="0">
                <a:spAutoFit/>
              </a:bodyPr>
              <a:lstStyle/>
              <a:p>
                <a:r>
                  <a:rPr lang="en-US" dirty="0" smtClean="0"/>
                  <a:t>The surface of getter materials reacts with gas molecules by forming </a:t>
                </a:r>
                <a:r>
                  <a:rPr lang="en-US" b="1" dirty="0" smtClean="0"/>
                  <a:t>stable chemical compounds</a:t>
                </a:r>
                <a:r>
                  <a:rPr lang="en-US" dirty="0" smtClean="0"/>
                  <a:t>.</a:t>
                </a:r>
              </a:p>
              <a:p>
                <a:endParaRPr lang="en-US" dirty="0" smtClean="0"/>
              </a:p>
              <a:p>
                <a:endParaRPr lang="en-US" dirty="0"/>
              </a:p>
              <a:p>
                <a:r>
                  <a:rPr lang="en-US" dirty="0" smtClean="0"/>
                  <a:t>This is </a:t>
                </a:r>
                <a:r>
                  <a:rPr lang="en-US" b="1" dirty="0" smtClean="0"/>
                  <a:t>possible only if </a:t>
                </a:r>
                <a:r>
                  <a:rPr lang="en-US" dirty="0" smtClean="0"/>
                  <a:t>the surface is clean, </a:t>
                </a:r>
                <a:r>
                  <a:rPr lang="en-US" b="1" dirty="0" smtClean="0"/>
                  <a:t>free of contamination and native oxide</a:t>
                </a:r>
                <a:r>
                  <a:rPr lang="en-US" dirty="0" smtClean="0"/>
                  <a:t>.</a:t>
                </a:r>
              </a:p>
              <a:p>
                <a:endParaRPr lang="en-US" dirty="0" smtClean="0"/>
              </a:p>
              <a:p>
                <a:endParaRPr lang="en-US" dirty="0"/>
              </a:p>
              <a:p>
                <a:r>
                  <a:rPr lang="en-US" dirty="0" smtClean="0"/>
                  <a:t>The clean metallic surface is obtained by:</a:t>
                </a:r>
              </a:p>
              <a:p>
                <a:endParaRPr lang="en-US" dirty="0" smtClean="0"/>
              </a:p>
              <a:p>
                <a:endParaRPr lang="en-US" dirty="0"/>
              </a:p>
              <a:p>
                <a:pPr marL="342900" indent="-342900">
                  <a:buFont typeface="+mj-lt"/>
                  <a:buAutoNum type="arabicPeriod"/>
                </a:pPr>
                <a:r>
                  <a:rPr lang="en-US" b="1" dirty="0" smtClean="0"/>
                  <a:t>Sublimating</a:t>
                </a:r>
                <a:r>
                  <a:rPr lang="en-US" dirty="0" smtClean="0"/>
                  <a:t> the reactive metal in situ</a:t>
                </a:r>
                <a:r>
                  <a:rPr lang="en-US" dirty="0">
                    <a:ea typeface="Cambria Math"/>
                  </a:rPr>
                  <a:t> </a:t>
                </a:r>
                <a14:m>
                  <m:oMath xmlns:m="http://schemas.openxmlformats.org/officeDocument/2006/math">
                    <m:r>
                      <a:rPr lang="en-US" i="1">
                        <a:latin typeface="Cambria Math"/>
                        <a:ea typeface="Cambria Math"/>
                      </a:rPr>
                      <m:t>→</m:t>
                    </m:r>
                  </m:oMath>
                </a14:m>
                <a:r>
                  <a:rPr lang="en-US" dirty="0"/>
                  <a:t> </a:t>
                </a:r>
                <a:r>
                  <a:rPr lang="en-US" b="1" dirty="0" smtClean="0"/>
                  <a:t>Evaporable Getters, Sublimation Pumps</a:t>
                </a:r>
              </a:p>
              <a:p>
                <a:pPr marL="342900" indent="-342900">
                  <a:buFont typeface="+mj-lt"/>
                  <a:buAutoNum type="arabicPeriod"/>
                </a:pPr>
                <a:endParaRPr lang="en-US" b="1" dirty="0" smtClean="0"/>
              </a:p>
              <a:p>
                <a:endParaRPr lang="en-US" b="1" dirty="0" smtClean="0"/>
              </a:p>
              <a:p>
                <a:pPr marL="342900" indent="-342900">
                  <a:buFont typeface="+mj-lt"/>
                  <a:buAutoNum type="arabicPeriod" startAt="2"/>
                </a:pPr>
                <a:r>
                  <a:rPr lang="en-US" b="1" dirty="0" smtClean="0"/>
                  <a:t>Dissolving</a:t>
                </a:r>
                <a:r>
                  <a:rPr lang="en-US" dirty="0" smtClean="0"/>
                  <a:t> the surface contamination into the bulk of the getter material by heating in situ (</a:t>
                </a:r>
                <a:r>
                  <a:rPr lang="en-US" b="1" dirty="0" smtClean="0"/>
                  <a:t>activation</a:t>
                </a:r>
                <a:r>
                  <a:rPr lang="en-US" dirty="0" smtClean="0"/>
                  <a:t>): Non-Evaporable Getters </a:t>
                </a:r>
                <a:r>
                  <a:rPr lang="en-US" b="1" dirty="0" smtClean="0"/>
                  <a:t>NEG.</a:t>
                </a:r>
              </a:p>
            </p:txBody>
          </p:sp>
        </mc:Choice>
        <mc:Fallback xmlns="">
          <p:sp>
            <p:nvSpPr>
              <p:cNvPr id="8" name="ZoneTexte 7"/>
              <p:cNvSpPr txBox="1">
                <a:spLocks noRot="1" noChangeAspect="1" noMove="1" noResize="1" noEditPoints="1" noAdjustHandles="1" noChangeArrowheads="1" noChangeShapeType="1" noTextEdit="1"/>
              </p:cNvSpPr>
              <p:nvPr/>
            </p:nvSpPr>
            <p:spPr>
              <a:xfrm>
                <a:off x="351621" y="884724"/>
                <a:ext cx="8496944" cy="4801314"/>
              </a:xfrm>
              <a:prstGeom prst="rect">
                <a:avLst/>
              </a:prstGeom>
              <a:blipFill rotWithShape="1">
                <a:blip r:embed="rId2"/>
                <a:stretch>
                  <a:fillRect l="-646" t="-635" b="-1015"/>
                </a:stretch>
              </a:blipFill>
            </p:spPr>
            <p:txBody>
              <a:bodyPr/>
              <a:lstStyle/>
              <a:p>
                <a:r>
                  <a:rPr lang="en-US">
                    <a:noFill/>
                  </a:rPr>
                  <a:t> </a:t>
                </a:r>
              </a:p>
            </p:txBody>
          </p:sp>
        </mc:Fallback>
      </mc:AlternateContent>
      <p:sp>
        <p:nvSpPr>
          <p:cNvPr id="12"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3"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4"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175</a:t>
            </a:fld>
            <a:endParaRPr lang="en-US" dirty="0"/>
          </a:p>
        </p:txBody>
      </p:sp>
      <p:sp>
        <p:nvSpPr>
          <p:cNvPr id="7" name="Rectangle 6"/>
          <p:cNvSpPr/>
          <p:nvPr/>
        </p:nvSpPr>
        <p:spPr>
          <a:xfrm>
            <a:off x="1773852" y="105966"/>
            <a:ext cx="5652509" cy="461665"/>
          </a:xfrm>
          <a:prstGeom prst="rect">
            <a:avLst/>
          </a:prstGeom>
        </p:spPr>
        <p:txBody>
          <a:bodyPr wrap="none">
            <a:spAutoFit/>
          </a:bodyPr>
          <a:lstStyle/>
          <a:p>
            <a:pPr algn="ctr"/>
            <a:r>
              <a:rPr lang="en-US" sz="2400" b="1" dirty="0" smtClean="0"/>
              <a:t>Gas pumping: capture pumps / getter</a:t>
            </a:r>
            <a:endParaRPr lang="en-US" sz="2400" b="1" dirty="0"/>
          </a:p>
        </p:txBody>
      </p:sp>
    </p:spTree>
    <p:extLst>
      <p:ext uri="{BB962C8B-B14F-4D97-AF65-F5344CB8AC3E}">
        <p14:creationId xmlns:p14="http://schemas.microsoft.com/office/powerpoint/2010/main" val="487765208"/>
      </p:ext>
    </p:extLst>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176</a:t>
            </a:fld>
            <a:endParaRPr lang="en-US" dirty="0"/>
          </a:p>
        </p:txBody>
      </p:sp>
      <mc:AlternateContent xmlns:mc="http://schemas.openxmlformats.org/markup-compatibility/2006" xmlns:a14="http://schemas.microsoft.com/office/drawing/2010/main">
        <mc:Choice Requires="a14">
          <p:sp>
            <p:nvSpPr>
              <p:cNvPr id="5" name="Rectangle 4"/>
              <p:cNvSpPr/>
              <p:nvPr/>
            </p:nvSpPr>
            <p:spPr>
              <a:xfrm>
                <a:off x="319572" y="1260540"/>
                <a:ext cx="8561070" cy="4395755"/>
              </a:xfrm>
              <a:prstGeom prst="rect">
                <a:avLst/>
              </a:prstGeom>
            </p:spPr>
            <p:txBody>
              <a:bodyPr wrap="square">
                <a:spAutoFit/>
              </a:bodyPr>
              <a:lstStyle/>
              <a:p>
                <a:r>
                  <a:rPr lang="en-US" dirty="0" smtClean="0"/>
                  <a:t>Getter surfaces are characterized by </a:t>
                </a:r>
                <a:r>
                  <a:rPr lang="en-US" b="1" dirty="0"/>
                  <a:t>the sticking probability </a:t>
                </a:r>
                <a:r>
                  <a:rPr lang="en-US" b="1" dirty="0">
                    <a:latin typeface="Symbol" pitchFamily="18" charset="2"/>
                  </a:rPr>
                  <a:t>a </a:t>
                </a:r>
                <a:r>
                  <a:rPr lang="en-US" dirty="0"/>
                  <a:t>:</a:t>
                </a:r>
              </a:p>
              <a:p>
                <a:endParaRPr lang="en-US" dirty="0"/>
              </a:p>
              <a:p>
                <a:pPr/>
                <a14:m>
                  <m:oMathPara xmlns:m="http://schemas.openxmlformats.org/officeDocument/2006/math">
                    <m:oMathParaPr>
                      <m:jc m:val="centerGroup"/>
                    </m:oMathParaPr>
                    <m:oMath xmlns:m="http://schemas.openxmlformats.org/officeDocument/2006/math">
                      <m:r>
                        <a:rPr lang="en-US" i="1">
                          <a:latin typeface="Cambria Math"/>
                          <a:ea typeface="Cambria Math"/>
                        </a:rPr>
                        <m:t>𝛼</m:t>
                      </m:r>
                      <m:r>
                        <a:rPr lang="fr-FR" i="1">
                          <a:latin typeface="Cambria Math"/>
                          <a:ea typeface="Cambria Math"/>
                        </a:rPr>
                        <m:t>=</m:t>
                      </m:r>
                      <m:f>
                        <m:fPr>
                          <m:ctrlPr>
                            <a:rPr lang="fr-FR" i="1">
                              <a:latin typeface="Cambria Math"/>
                              <a:ea typeface="Cambria Math"/>
                            </a:rPr>
                          </m:ctrlPr>
                        </m:fPr>
                        <m:num>
                          <m:r>
                            <a:rPr lang="fr-FR" i="1">
                              <a:latin typeface="Cambria Math"/>
                              <a:ea typeface="Cambria Math"/>
                            </a:rPr>
                            <m:t>𝑛𝑢𝑚𝑏𝑒𝑟</m:t>
                          </m:r>
                          <m:r>
                            <a:rPr lang="fr-FR" i="1">
                              <a:latin typeface="Cambria Math"/>
                              <a:ea typeface="Cambria Math"/>
                            </a:rPr>
                            <m:t> </m:t>
                          </m:r>
                          <m:r>
                            <a:rPr lang="fr-FR" i="1">
                              <a:latin typeface="Cambria Math"/>
                              <a:ea typeface="Cambria Math"/>
                            </a:rPr>
                            <m:t>𝑜𝑓</m:t>
                          </m:r>
                          <m:r>
                            <a:rPr lang="fr-FR" i="1">
                              <a:latin typeface="Cambria Math"/>
                              <a:ea typeface="Cambria Math"/>
                            </a:rPr>
                            <m:t> </m:t>
                          </m:r>
                          <m:r>
                            <a:rPr lang="fr-FR" i="1">
                              <a:latin typeface="Cambria Math"/>
                              <a:ea typeface="Cambria Math"/>
                            </a:rPr>
                            <m:t>𝑚𝑜𝑙𝑒𝑐𝑢𝑙𝑒𝑠</m:t>
                          </m:r>
                          <m:r>
                            <a:rPr lang="fr-FR" i="1">
                              <a:latin typeface="Cambria Math"/>
                              <a:ea typeface="Cambria Math"/>
                            </a:rPr>
                            <m:t> </m:t>
                          </m:r>
                          <m:r>
                            <a:rPr lang="fr-FR" i="1">
                              <a:latin typeface="Cambria Math"/>
                              <a:ea typeface="Cambria Math"/>
                            </a:rPr>
                            <m:t>𝑐𝑎𝑝𝑡𝑢𝑟𝑒𝑑</m:t>
                          </m:r>
                        </m:num>
                        <m:den>
                          <m:r>
                            <a:rPr lang="fr-FR" i="1">
                              <a:latin typeface="Cambria Math"/>
                              <a:ea typeface="Cambria Math"/>
                            </a:rPr>
                            <m:t>𝑛𝑢𝑚𝑏𝑒𝑟</m:t>
                          </m:r>
                          <m:r>
                            <a:rPr lang="fr-FR" i="1">
                              <a:latin typeface="Cambria Math"/>
                              <a:ea typeface="Cambria Math"/>
                            </a:rPr>
                            <m:t> </m:t>
                          </m:r>
                          <m:r>
                            <a:rPr lang="fr-FR" i="1">
                              <a:latin typeface="Cambria Math"/>
                              <a:ea typeface="Cambria Math"/>
                            </a:rPr>
                            <m:t>𝑜𝑓</m:t>
                          </m:r>
                          <m:r>
                            <a:rPr lang="fr-FR" i="1">
                              <a:latin typeface="Cambria Math"/>
                              <a:ea typeface="Cambria Math"/>
                            </a:rPr>
                            <m:t> </m:t>
                          </m:r>
                          <m:r>
                            <a:rPr lang="fr-FR" i="1">
                              <a:latin typeface="Cambria Math"/>
                              <a:ea typeface="Cambria Math"/>
                            </a:rPr>
                            <m:t>𝑚𝑜𝑙𝑒𝑐𝑢𝑙𝑒𝑠</m:t>
                          </m:r>
                          <m:r>
                            <a:rPr lang="fr-FR" i="1">
                              <a:latin typeface="Cambria Math"/>
                              <a:ea typeface="Cambria Math"/>
                            </a:rPr>
                            <m:t> </m:t>
                          </m:r>
                          <m:r>
                            <a:rPr lang="fr-FR" i="1">
                              <a:latin typeface="Cambria Math"/>
                              <a:ea typeface="Cambria Math"/>
                            </a:rPr>
                            <m:t>𝑖𝑚𝑝𝑖𝑛𝑔𝑖𝑛𝑔</m:t>
                          </m:r>
                        </m:den>
                      </m:f>
                    </m:oMath>
                  </m:oMathPara>
                </a14:m>
                <a:endParaRPr lang="en-US" dirty="0"/>
              </a:p>
              <a:p>
                <a:endParaRPr lang="en-US" dirty="0"/>
              </a:p>
              <a:p>
                <a:pPr/>
                <a14:m>
                  <m:oMathPara xmlns:m="http://schemas.openxmlformats.org/officeDocument/2006/math">
                    <m:oMathParaPr>
                      <m:jc m:val="centerGroup"/>
                    </m:oMathParaPr>
                    <m:oMath xmlns:m="http://schemas.openxmlformats.org/officeDocument/2006/math">
                      <m:r>
                        <a:rPr lang="fr-FR" i="1">
                          <a:latin typeface="Cambria Math"/>
                          <a:ea typeface="Cambria Math"/>
                        </a:rPr>
                        <m:t>0</m:t>
                      </m:r>
                      <m:r>
                        <a:rPr lang="en-US" i="1">
                          <a:latin typeface="Cambria Math"/>
                          <a:ea typeface="Cambria Math"/>
                        </a:rPr>
                        <m:t>≤</m:t>
                      </m:r>
                      <m:r>
                        <a:rPr lang="en-US" i="1">
                          <a:latin typeface="Cambria Math"/>
                          <a:ea typeface="Cambria Math"/>
                        </a:rPr>
                        <m:t>𝛼</m:t>
                      </m:r>
                      <m:r>
                        <a:rPr lang="en-US" i="1">
                          <a:latin typeface="Cambria Math"/>
                          <a:ea typeface="Cambria Math"/>
                        </a:rPr>
                        <m:t>≤1  </m:t>
                      </m:r>
                    </m:oMath>
                  </m:oMathPara>
                </a14:m>
                <a:endParaRPr lang="fr-CH" i="1" dirty="0" smtClean="0">
                  <a:latin typeface="Cambria Math"/>
                  <a:ea typeface="Cambria Math"/>
                </a:endParaRPr>
              </a:p>
              <a:p>
                <a:endParaRPr lang="fr-FR" i="1" dirty="0" smtClean="0">
                  <a:latin typeface="Cambria Math"/>
                  <a:ea typeface="Cambria Math"/>
                </a:endParaRPr>
              </a:p>
              <a:p>
                <a:pPr/>
                <a14:m>
                  <m:oMathPara xmlns:m="http://schemas.openxmlformats.org/officeDocument/2006/math">
                    <m:oMathParaPr>
                      <m:jc m:val="centerGroup"/>
                    </m:oMathParaPr>
                    <m:oMath xmlns:m="http://schemas.openxmlformats.org/officeDocument/2006/math">
                      <m:r>
                        <a:rPr lang="fr-FR" sz="2400" b="1" i="1">
                          <a:latin typeface="Cambria Math"/>
                          <a:ea typeface="Cambria Math"/>
                        </a:rPr>
                        <m:t>𝑺</m:t>
                      </m:r>
                      <m:r>
                        <a:rPr lang="fr-FR" sz="2400" b="1" i="1">
                          <a:latin typeface="Cambria Math"/>
                          <a:ea typeface="Cambria Math"/>
                        </a:rPr>
                        <m:t>=</m:t>
                      </m:r>
                      <m:sSub>
                        <m:sSubPr>
                          <m:ctrlPr>
                            <a:rPr lang="fr-CH" sz="2400" b="1" i="1" dirty="0">
                              <a:latin typeface="Cambria Math"/>
                              <a:ea typeface="Cambria Math"/>
                            </a:rPr>
                          </m:ctrlPr>
                        </m:sSubPr>
                        <m:e>
                          <m:r>
                            <a:rPr lang="en-US" sz="2400" b="1" i="1">
                              <a:latin typeface="Cambria Math"/>
                              <a:ea typeface="Cambria Math"/>
                            </a:rPr>
                            <m:t>𝜶</m:t>
                          </m:r>
                          <m:r>
                            <a:rPr lang="fr-FR" sz="2400" b="1" i="1">
                              <a:latin typeface="Cambria Math"/>
                              <a:ea typeface="Cambria Math"/>
                            </a:rPr>
                            <m:t> </m:t>
                          </m:r>
                          <m:r>
                            <a:rPr lang="fr-CH" sz="2400" b="1" i="1" dirty="0">
                              <a:latin typeface="Cambria Math"/>
                              <a:ea typeface="Cambria Math"/>
                            </a:rPr>
                            <m:t>𝑨</m:t>
                          </m:r>
                        </m:e>
                        <m:sub>
                          <m:r>
                            <a:rPr lang="fr-FR" sz="2400" b="1" i="1" dirty="0">
                              <a:latin typeface="Cambria Math"/>
                              <a:ea typeface="Cambria Math"/>
                            </a:rPr>
                            <m:t>𝒈𝒆𝒕𝒕𝒆𝒓</m:t>
                          </m:r>
                        </m:sub>
                      </m:sSub>
                      <m:sSup>
                        <m:sSupPr>
                          <m:ctrlPr>
                            <a:rPr lang="fr-CH" sz="2400" b="1" i="1" dirty="0">
                              <a:latin typeface="Cambria Math"/>
                              <a:ea typeface="Cambria Math"/>
                            </a:rPr>
                          </m:ctrlPr>
                        </m:sSupPr>
                        <m:e>
                          <m:r>
                            <a:rPr lang="fr-CH" sz="2400" b="1" i="1" dirty="0">
                              <a:latin typeface="Cambria Math"/>
                              <a:ea typeface="Cambria Math"/>
                            </a:rPr>
                            <m:t>𝑪</m:t>
                          </m:r>
                        </m:e>
                        <m:sup>
                          <m:r>
                            <a:rPr lang="fr-CH" sz="2400" b="1" i="1" dirty="0">
                              <a:latin typeface="Cambria Math"/>
                              <a:ea typeface="Cambria Math"/>
                            </a:rPr>
                            <m:t>′</m:t>
                          </m:r>
                        </m:sup>
                      </m:sSup>
                    </m:oMath>
                  </m:oMathPara>
                </a14:m>
                <a:endParaRPr lang="en-US" sz="2400" b="1" dirty="0"/>
              </a:p>
              <a:p>
                <a:endParaRPr lang="en-US" dirty="0"/>
              </a:p>
              <a:p>
                <a:r>
                  <a:rPr lang="en-US" dirty="0"/>
                  <a:t>For </a:t>
                </a:r>
                <a:r>
                  <a:rPr lang="en-US" b="1" dirty="0">
                    <a:latin typeface="Symbol" pitchFamily="18" charset="2"/>
                  </a:rPr>
                  <a:t>a</a:t>
                </a:r>
                <a:r>
                  <a:rPr lang="en-US" b="1" dirty="0"/>
                  <a:t>=1</a:t>
                </a:r>
                <a:r>
                  <a:rPr lang="en-US" dirty="0"/>
                  <a:t>, the pumping speed of the surface is equal to its </a:t>
                </a:r>
                <a:r>
                  <a:rPr lang="en-US" b="1" dirty="0"/>
                  <a:t>maximum </a:t>
                </a:r>
                <a:r>
                  <a:rPr lang="en-US" b="1" dirty="0" smtClean="0"/>
                  <a:t>theoretical pumping </a:t>
                </a:r>
                <a:r>
                  <a:rPr lang="en-US" b="1" dirty="0"/>
                  <a:t>speed</a:t>
                </a:r>
                <a:r>
                  <a:rPr lang="en-US" dirty="0" smtClean="0"/>
                  <a:t>.</a:t>
                </a:r>
              </a:p>
              <a:p>
                <a:endParaRPr lang="en-US" dirty="0"/>
              </a:p>
              <a:p>
                <a:r>
                  <a:rPr lang="en-US" dirty="0"/>
                  <a:t>Getter materials </a:t>
                </a:r>
                <a:r>
                  <a:rPr lang="en-US" b="1" dirty="0"/>
                  <a:t>do not pump rare gases and methane </a:t>
                </a:r>
                <a:r>
                  <a:rPr lang="en-US" dirty="0"/>
                  <a:t>at room temperature</a:t>
                </a:r>
                <a:r>
                  <a:rPr lang="en-US" dirty="0" smtClean="0"/>
                  <a:t>.</a:t>
                </a:r>
              </a:p>
              <a:p>
                <a:endParaRPr lang="en-US" dirty="0"/>
              </a:p>
              <a:p>
                <a:r>
                  <a:rPr lang="en-GB" dirty="0"/>
                  <a:t>In that respect, they </a:t>
                </a:r>
                <a:r>
                  <a:rPr lang="en-GB" b="1" dirty="0"/>
                  <a:t>always need auxiliary pumping </a:t>
                </a:r>
                <a:r>
                  <a:rPr lang="en-GB" dirty="0"/>
                  <a:t>to keep a stable pressure</a:t>
                </a:r>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319572" y="1260540"/>
                <a:ext cx="8561070" cy="4395755"/>
              </a:xfrm>
              <a:prstGeom prst="rect">
                <a:avLst/>
              </a:prstGeom>
              <a:blipFill rotWithShape="1">
                <a:blip r:embed="rId2"/>
                <a:stretch>
                  <a:fillRect l="-569" t="-693" b="-1387"/>
                </a:stretch>
              </a:blipFill>
            </p:spPr>
            <p:txBody>
              <a:bodyPr/>
              <a:lstStyle/>
              <a:p>
                <a:r>
                  <a:rPr lang="en-US">
                    <a:noFill/>
                  </a:rPr>
                  <a:t> </a:t>
                </a:r>
              </a:p>
            </p:txBody>
          </p:sp>
        </mc:Fallback>
      </mc:AlternateContent>
      <p:sp>
        <p:nvSpPr>
          <p:cNvPr id="6" name="Rectangle 5"/>
          <p:cNvSpPr/>
          <p:nvPr/>
        </p:nvSpPr>
        <p:spPr>
          <a:xfrm>
            <a:off x="1688092" y="105966"/>
            <a:ext cx="5824030" cy="461665"/>
          </a:xfrm>
          <a:prstGeom prst="rect">
            <a:avLst/>
          </a:prstGeom>
        </p:spPr>
        <p:txBody>
          <a:bodyPr wrap="none">
            <a:spAutoFit/>
          </a:bodyPr>
          <a:lstStyle/>
          <a:p>
            <a:pPr algn="ctr"/>
            <a:r>
              <a:rPr lang="en-US" sz="2400" b="1" dirty="0" smtClean="0"/>
              <a:t>Gas pumping: capture pumps / getters</a:t>
            </a:r>
            <a:endParaRPr lang="en-US" sz="2400" b="1" dirty="0"/>
          </a:p>
        </p:txBody>
      </p:sp>
      <p:sp>
        <p:nvSpPr>
          <p:cNvPr id="7" name="TextBox 6"/>
          <p:cNvSpPr txBox="1"/>
          <p:nvPr/>
        </p:nvSpPr>
        <p:spPr>
          <a:xfrm>
            <a:off x="3554730" y="592574"/>
            <a:ext cx="2326278" cy="369332"/>
          </a:xfrm>
          <a:prstGeom prst="rect">
            <a:avLst/>
          </a:prstGeom>
          <a:noFill/>
        </p:spPr>
        <p:txBody>
          <a:bodyPr wrap="none" rtlCol="0">
            <a:spAutoFit/>
          </a:bodyPr>
          <a:lstStyle/>
          <a:p>
            <a:r>
              <a:rPr lang="en-US" b="1" dirty="0" smtClean="0"/>
              <a:t>Sticking probability</a:t>
            </a:r>
            <a:endParaRPr lang="en-US" b="1" dirty="0"/>
          </a:p>
        </p:txBody>
      </p:sp>
    </p:spTree>
    <p:extLst>
      <p:ext uri="{BB962C8B-B14F-4D97-AF65-F5344CB8AC3E}">
        <p14:creationId xmlns:p14="http://schemas.microsoft.com/office/powerpoint/2010/main" val="104551839"/>
      </p:ext>
    </p:extLst>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177</a:t>
            </a:fld>
            <a:endParaRPr lang="en-US" dirty="0"/>
          </a:p>
        </p:txBody>
      </p:sp>
      <p:sp>
        <p:nvSpPr>
          <p:cNvPr id="5" name="Rectangle 4"/>
          <p:cNvSpPr/>
          <p:nvPr/>
        </p:nvSpPr>
        <p:spPr>
          <a:xfrm>
            <a:off x="1688092" y="105966"/>
            <a:ext cx="5824030" cy="461665"/>
          </a:xfrm>
          <a:prstGeom prst="rect">
            <a:avLst/>
          </a:prstGeom>
        </p:spPr>
        <p:txBody>
          <a:bodyPr wrap="none">
            <a:spAutoFit/>
          </a:bodyPr>
          <a:lstStyle/>
          <a:p>
            <a:pPr algn="ctr"/>
            <a:r>
              <a:rPr lang="en-US" sz="2400" b="1" dirty="0" smtClean="0"/>
              <a:t>Gas pumping: capture pumps / getters</a:t>
            </a:r>
            <a:endParaRPr lang="en-US" sz="2400" b="1" dirty="0"/>
          </a:p>
        </p:txBody>
      </p:sp>
      <p:sp>
        <p:nvSpPr>
          <p:cNvPr id="6" name="TextBox 5"/>
          <p:cNvSpPr txBox="1"/>
          <p:nvPr/>
        </p:nvSpPr>
        <p:spPr>
          <a:xfrm>
            <a:off x="400050" y="1760220"/>
            <a:ext cx="8286750" cy="3046988"/>
          </a:xfrm>
          <a:prstGeom prst="rect">
            <a:avLst/>
          </a:prstGeom>
          <a:noFill/>
        </p:spPr>
        <p:txBody>
          <a:bodyPr wrap="square" rtlCol="0">
            <a:spAutoFit/>
          </a:bodyPr>
          <a:lstStyle/>
          <a:p>
            <a:r>
              <a:rPr lang="en-GB" dirty="0"/>
              <a:t>The sticking probabilities of </a:t>
            </a:r>
            <a:r>
              <a:rPr lang="en-GB" dirty="0" err="1"/>
              <a:t>homonuclear</a:t>
            </a:r>
            <a:r>
              <a:rPr lang="en-GB" dirty="0"/>
              <a:t> diatomic molecules are in general lower than that of molecules composed of dissimilar atoms. </a:t>
            </a:r>
            <a:endParaRPr lang="en-GB" dirty="0" smtClean="0"/>
          </a:p>
          <a:p>
            <a:endParaRPr lang="en-GB" dirty="0"/>
          </a:p>
          <a:p>
            <a:r>
              <a:rPr lang="en-GB" dirty="0" smtClean="0"/>
              <a:t>The </a:t>
            </a:r>
            <a:r>
              <a:rPr lang="en-GB" b="1" dirty="0"/>
              <a:t>values of </a:t>
            </a:r>
            <a:r>
              <a:rPr lang="en-GB" b="1" dirty="0">
                <a:latin typeface="Symbol" pitchFamily="18" charset="2"/>
              </a:rPr>
              <a:t>a</a:t>
            </a:r>
            <a:r>
              <a:rPr lang="en-GB" b="1" dirty="0"/>
              <a:t> for common gas species </a:t>
            </a:r>
            <a:r>
              <a:rPr lang="en-GB" dirty="0"/>
              <a:t>in vacuum systems may be ordered in a growing series as follows</a:t>
            </a:r>
            <a:r>
              <a:rPr lang="en-GB" dirty="0" smtClean="0"/>
              <a:t>:</a:t>
            </a:r>
          </a:p>
          <a:p>
            <a:endParaRPr lang="en-GB" dirty="0"/>
          </a:p>
          <a:p>
            <a:pPr algn="ctr"/>
            <a:r>
              <a:rPr lang="en-GB" dirty="0"/>
              <a:t>N</a:t>
            </a:r>
            <a:r>
              <a:rPr lang="en-GB" baseline="-25000" dirty="0"/>
              <a:t>2 </a:t>
            </a:r>
            <a:r>
              <a:rPr lang="en-GB" dirty="0"/>
              <a:t>&lt; H</a:t>
            </a:r>
            <a:r>
              <a:rPr lang="en-GB" baseline="-25000" dirty="0"/>
              <a:t>2 </a:t>
            </a:r>
            <a:r>
              <a:rPr lang="en-GB" dirty="0"/>
              <a:t>&lt; O</a:t>
            </a:r>
            <a:r>
              <a:rPr lang="en-GB" baseline="-25000" dirty="0"/>
              <a:t>2 </a:t>
            </a:r>
            <a:r>
              <a:rPr lang="en-GB" dirty="0"/>
              <a:t>&lt; H</a:t>
            </a:r>
            <a:r>
              <a:rPr lang="en-GB" baseline="-25000" dirty="0"/>
              <a:t>2</a:t>
            </a:r>
            <a:r>
              <a:rPr lang="en-GB" dirty="0"/>
              <a:t>O &lt; CO &lt; </a:t>
            </a:r>
            <a:r>
              <a:rPr lang="en-GB" dirty="0" smtClean="0"/>
              <a:t>CO</a:t>
            </a:r>
            <a:r>
              <a:rPr lang="en-GB" baseline="-25000" dirty="0" smtClean="0"/>
              <a:t>2</a:t>
            </a:r>
          </a:p>
          <a:p>
            <a:endParaRPr lang="en-GB" baseline="-25000" dirty="0"/>
          </a:p>
          <a:p>
            <a:endParaRPr lang="en-GB" dirty="0"/>
          </a:p>
          <a:p>
            <a:r>
              <a:rPr lang="en-GB" dirty="0"/>
              <a:t>For </a:t>
            </a:r>
            <a:r>
              <a:rPr lang="en-GB" b="1" dirty="0"/>
              <a:t>N</a:t>
            </a:r>
            <a:r>
              <a:rPr lang="en-GB" b="1" baseline="-25000" dirty="0"/>
              <a:t>2</a:t>
            </a:r>
            <a:r>
              <a:rPr lang="en-GB" dirty="0"/>
              <a:t> typical </a:t>
            </a:r>
            <a:r>
              <a:rPr lang="en-GB" dirty="0">
                <a:latin typeface="Symbol" pitchFamily="18" charset="2"/>
              </a:rPr>
              <a:t>a</a:t>
            </a:r>
            <a:r>
              <a:rPr lang="en-GB" dirty="0"/>
              <a:t> are in the high </a:t>
            </a:r>
            <a:r>
              <a:rPr lang="en-GB" b="1" dirty="0"/>
              <a:t>10</a:t>
            </a:r>
            <a:r>
              <a:rPr lang="en-GB" b="1" baseline="30000" dirty="0"/>
              <a:t>-3</a:t>
            </a:r>
            <a:r>
              <a:rPr lang="en-GB" b="1" dirty="0"/>
              <a:t> to low 10</a:t>
            </a:r>
            <a:r>
              <a:rPr lang="en-GB" b="1" baseline="30000" dirty="0"/>
              <a:t>-2</a:t>
            </a:r>
            <a:r>
              <a:rPr lang="en-GB" b="1" dirty="0"/>
              <a:t> </a:t>
            </a:r>
            <a:r>
              <a:rPr lang="en-GB" dirty="0"/>
              <a:t>range; for </a:t>
            </a:r>
            <a:r>
              <a:rPr lang="en-GB" b="1" dirty="0"/>
              <a:t>CO and CO</a:t>
            </a:r>
            <a:r>
              <a:rPr lang="en-GB" b="1" baseline="-25000" dirty="0"/>
              <a:t>2</a:t>
            </a:r>
            <a:r>
              <a:rPr lang="en-GB" dirty="0"/>
              <a:t>, </a:t>
            </a:r>
            <a:r>
              <a:rPr lang="en-GB" dirty="0">
                <a:latin typeface="Symbol" pitchFamily="18" charset="2"/>
              </a:rPr>
              <a:t>a</a:t>
            </a:r>
            <a:r>
              <a:rPr lang="en-GB" dirty="0"/>
              <a:t> close to </a:t>
            </a:r>
            <a:r>
              <a:rPr lang="en-GB" b="1" dirty="0"/>
              <a:t>1</a:t>
            </a:r>
            <a:r>
              <a:rPr lang="en-GB" dirty="0"/>
              <a:t> may be </a:t>
            </a:r>
            <a:r>
              <a:rPr lang="en-GB" dirty="0" smtClean="0"/>
              <a:t>measured (for negligible coverage). </a:t>
            </a:r>
            <a:endParaRPr lang="en-US" dirty="0"/>
          </a:p>
        </p:txBody>
      </p:sp>
      <p:sp>
        <p:nvSpPr>
          <p:cNvPr id="7" name="TextBox 6"/>
          <p:cNvSpPr txBox="1"/>
          <p:nvPr/>
        </p:nvSpPr>
        <p:spPr>
          <a:xfrm>
            <a:off x="3554730" y="592574"/>
            <a:ext cx="2326278" cy="369332"/>
          </a:xfrm>
          <a:prstGeom prst="rect">
            <a:avLst/>
          </a:prstGeom>
          <a:noFill/>
        </p:spPr>
        <p:txBody>
          <a:bodyPr wrap="none" rtlCol="0">
            <a:spAutoFit/>
          </a:bodyPr>
          <a:lstStyle/>
          <a:p>
            <a:r>
              <a:rPr lang="en-US" b="1" dirty="0" smtClean="0"/>
              <a:t>Sticking probability</a:t>
            </a:r>
            <a:endParaRPr lang="en-US" b="1" dirty="0"/>
          </a:p>
        </p:txBody>
      </p:sp>
    </p:spTree>
    <p:extLst>
      <p:ext uri="{BB962C8B-B14F-4D97-AF65-F5344CB8AC3E}">
        <p14:creationId xmlns:p14="http://schemas.microsoft.com/office/powerpoint/2010/main" val="3890318261"/>
      </p:ext>
    </p:extLst>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178</a:t>
            </a:fld>
            <a:endParaRPr lang="en-US" dirty="0"/>
          </a:p>
        </p:txBody>
      </p:sp>
      <p:sp>
        <p:nvSpPr>
          <p:cNvPr id="5" name="Rectangle 4"/>
          <p:cNvSpPr/>
          <p:nvPr/>
        </p:nvSpPr>
        <p:spPr>
          <a:xfrm>
            <a:off x="1688092" y="105966"/>
            <a:ext cx="5824030" cy="461665"/>
          </a:xfrm>
          <a:prstGeom prst="rect">
            <a:avLst/>
          </a:prstGeom>
        </p:spPr>
        <p:txBody>
          <a:bodyPr wrap="none">
            <a:spAutoFit/>
          </a:bodyPr>
          <a:lstStyle/>
          <a:p>
            <a:pPr algn="ctr"/>
            <a:r>
              <a:rPr lang="en-US" sz="2400" b="1" dirty="0" smtClean="0"/>
              <a:t>Gas pumping: capture pumps / getters</a:t>
            </a:r>
            <a:endParaRPr lang="en-US" sz="2400" b="1" dirty="0"/>
          </a:p>
        </p:txBody>
      </p:sp>
      <p:sp>
        <p:nvSpPr>
          <p:cNvPr id="6" name="TextBox 5"/>
          <p:cNvSpPr txBox="1"/>
          <p:nvPr/>
        </p:nvSpPr>
        <p:spPr>
          <a:xfrm>
            <a:off x="228600" y="1211580"/>
            <a:ext cx="8732520" cy="4524315"/>
          </a:xfrm>
          <a:prstGeom prst="rect">
            <a:avLst/>
          </a:prstGeom>
          <a:noFill/>
        </p:spPr>
        <p:txBody>
          <a:bodyPr wrap="square" rtlCol="0">
            <a:spAutoFit/>
          </a:bodyPr>
          <a:lstStyle/>
          <a:p>
            <a:r>
              <a:rPr lang="en-GB" dirty="0" smtClean="0"/>
              <a:t>The </a:t>
            </a:r>
            <a:r>
              <a:rPr lang="en-GB" dirty="0"/>
              <a:t>sticking probability is </a:t>
            </a:r>
            <a:r>
              <a:rPr lang="en-GB" b="1" dirty="0"/>
              <a:t>strongly dependent on the gas surface coverage</a:t>
            </a:r>
            <a:r>
              <a:rPr lang="en-GB" dirty="0"/>
              <a:t>, i.e. the quantity of gas previously pumped on the getter material. </a:t>
            </a:r>
            <a:endParaRPr lang="en-GB" dirty="0" smtClean="0"/>
          </a:p>
          <a:p>
            <a:endParaRPr lang="en-GB" dirty="0"/>
          </a:p>
          <a:p>
            <a:r>
              <a:rPr lang="en-GB" dirty="0" smtClean="0"/>
              <a:t>As </a:t>
            </a:r>
            <a:r>
              <a:rPr lang="en-GB" dirty="0"/>
              <a:t>the gas surface coverage increases, the sticking probability decreases. The pumping becomes </a:t>
            </a:r>
            <a:r>
              <a:rPr lang="en-GB" b="1" dirty="0"/>
              <a:t>negligible when the surface is fully covered </a:t>
            </a:r>
            <a:r>
              <a:rPr lang="en-GB" dirty="0"/>
              <a:t>by gas molecules</a:t>
            </a:r>
            <a:r>
              <a:rPr lang="en-GB" dirty="0" smtClean="0"/>
              <a:t>. The pumping is restored by regenerating the surface.</a:t>
            </a:r>
          </a:p>
          <a:p>
            <a:endParaRPr lang="en-GB" dirty="0"/>
          </a:p>
          <a:p>
            <a:r>
              <a:rPr lang="en-GB" dirty="0" smtClean="0"/>
              <a:t>As </a:t>
            </a:r>
            <a:r>
              <a:rPr lang="en-GB" dirty="0"/>
              <a:t>an example, complete saturation of a smooth NEG surface is obtained when about </a:t>
            </a:r>
            <a:r>
              <a:rPr lang="en-GB" b="1" dirty="0"/>
              <a:t>10</a:t>
            </a:r>
            <a:r>
              <a:rPr lang="en-GB" b="1" baseline="30000" dirty="0"/>
              <a:t>15</a:t>
            </a:r>
            <a:r>
              <a:rPr lang="en-GB" b="1" dirty="0"/>
              <a:t> CO molecules cm</a:t>
            </a:r>
            <a:r>
              <a:rPr lang="en-GB" b="1" baseline="30000" dirty="0"/>
              <a:t>-2</a:t>
            </a:r>
            <a:r>
              <a:rPr lang="en-GB" b="1" dirty="0"/>
              <a:t> </a:t>
            </a:r>
            <a:r>
              <a:rPr lang="en-GB" dirty="0"/>
              <a:t>are adsorbed. Quantities about 5-10 times higher are reported for H</a:t>
            </a:r>
            <a:r>
              <a:rPr lang="en-GB" baseline="-25000" dirty="0"/>
              <a:t>2</a:t>
            </a:r>
            <a:r>
              <a:rPr lang="en-GB" dirty="0"/>
              <a:t>O and O</a:t>
            </a:r>
            <a:r>
              <a:rPr lang="en-GB" baseline="-25000" dirty="0"/>
              <a:t>2</a:t>
            </a:r>
            <a:r>
              <a:rPr lang="en-GB" dirty="0"/>
              <a:t>. </a:t>
            </a:r>
            <a:endParaRPr lang="en-GB" dirty="0" smtClean="0"/>
          </a:p>
          <a:p>
            <a:endParaRPr lang="en-GB" dirty="0"/>
          </a:p>
          <a:p>
            <a:r>
              <a:rPr lang="en-GB" b="1" dirty="0" smtClean="0"/>
              <a:t>H</a:t>
            </a:r>
            <a:r>
              <a:rPr lang="en-GB" b="1" baseline="-25000" dirty="0" smtClean="0"/>
              <a:t>2</a:t>
            </a:r>
            <a:r>
              <a:rPr lang="en-GB" b="1" dirty="0" smtClean="0"/>
              <a:t> </a:t>
            </a:r>
            <a:r>
              <a:rPr lang="en-GB" b="1" dirty="0"/>
              <a:t>dissociates on the getter surface and diffuses into the bulk of the NEG material</a:t>
            </a:r>
            <a:r>
              <a:rPr lang="en-GB" dirty="0"/>
              <a:t>. As a result, its pumping </a:t>
            </a:r>
            <a:r>
              <a:rPr lang="en-GB" b="1" dirty="0"/>
              <a:t>does not block </a:t>
            </a:r>
            <a:r>
              <a:rPr lang="en-GB" dirty="0"/>
              <a:t>the adsorption of other molecules. </a:t>
            </a:r>
            <a:endParaRPr lang="en-GB" dirty="0" smtClean="0"/>
          </a:p>
          <a:p>
            <a:endParaRPr lang="en-GB" dirty="0"/>
          </a:p>
          <a:p>
            <a:r>
              <a:rPr lang="en-GB" dirty="0" smtClean="0"/>
              <a:t>The </a:t>
            </a:r>
            <a:r>
              <a:rPr lang="en-GB" dirty="0"/>
              <a:t>pumping capacity of hydrogen is orders of magnitude higher than that for other gas species. </a:t>
            </a:r>
          </a:p>
        </p:txBody>
      </p:sp>
      <p:sp>
        <p:nvSpPr>
          <p:cNvPr id="7" name="TextBox 6"/>
          <p:cNvSpPr txBox="1"/>
          <p:nvPr/>
        </p:nvSpPr>
        <p:spPr>
          <a:xfrm>
            <a:off x="3554730" y="592574"/>
            <a:ext cx="2326278" cy="369332"/>
          </a:xfrm>
          <a:prstGeom prst="rect">
            <a:avLst/>
          </a:prstGeom>
          <a:noFill/>
        </p:spPr>
        <p:txBody>
          <a:bodyPr wrap="none" rtlCol="0">
            <a:spAutoFit/>
          </a:bodyPr>
          <a:lstStyle/>
          <a:p>
            <a:r>
              <a:rPr lang="en-US" b="1" dirty="0" smtClean="0"/>
              <a:t>Sticking probability</a:t>
            </a:r>
            <a:endParaRPr lang="en-US" b="1" dirty="0"/>
          </a:p>
        </p:txBody>
      </p:sp>
    </p:spTree>
    <p:extLst>
      <p:ext uri="{BB962C8B-B14F-4D97-AF65-F5344CB8AC3E}">
        <p14:creationId xmlns:p14="http://schemas.microsoft.com/office/powerpoint/2010/main" val="2703762484"/>
      </p:ext>
    </p:extLst>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179</a:t>
            </a:fld>
            <a:endParaRPr lang="en-US" dirty="0"/>
          </a:p>
        </p:txBody>
      </p:sp>
      <mc:AlternateContent xmlns:mc="http://schemas.openxmlformats.org/markup-compatibility/2006" xmlns:a14="http://schemas.microsoft.com/office/drawing/2010/main">
        <mc:Choice Requires="a14">
          <p:sp>
            <p:nvSpPr>
              <p:cNvPr id="5" name="TextBox 4"/>
              <p:cNvSpPr txBox="1"/>
              <p:nvPr/>
            </p:nvSpPr>
            <p:spPr>
              <a:xfrm>
                <a:off x="285750" y="1245870"/>
                <a:ext cx="8538210" cy="4382354"/>
              </a:xfrm>
              <a:prstGeom prst="rect">
                <a:avLst/>
              </a:prstGeom>
              <a:noFill/>
            </p:spPr>
            <p:txBody>
              <a:bodyPr wrap="square" rtlCol="0">
                <a:spAutoFit/>
              </a:bodyPr>
              <a:lstStyle/>
              <a:p>
                <a:r>
                  <a:rPr lang="en-GB" dirty="0"/>
                  <a:t>Due to the high mobility of H atoms and the relatively low binding energy, the </a:t>
                </a:r>
                <a:r>
                  <a:rPr lang="en-GB" b="1" dirty="0"/>
                  <a:t>pumping of this gas is reversible</a:t>
                </a:r>
                <a:r>
                  <a:rPr lang="en-GB" dirty="0"/>
                  <a:t>: H</a:t>
                </a:r>
                <a:r>
                  <a:rPr lang="en-GB" baseline="-25000" dirty="0"/>
                  <a:t>2</a:t>
                </a:r>
                <a:r>
                  <a:rPr lang="en-GB" dirty="0"/>
                  <a:t> may be released by heating. </a:t>
                </a:r>
                <a:endParaRPr lang="en-GB" dirty="0" smtClean="0"/>
              </a:p>
              <a:p>
                <a:endParaRPr lang="en-GB" dirty="0" smtClean="0"/>
              </a:p>
              <a:p>
                <a:endParaRPr lang="en-GB" dirty="0"/>
              </a:p>
              <a:p>
                <a:r>
                  <a:rPr lang="en-GB" dirty="0" smtClean="0"/>
                  <a:t>The </a:t>
                </a:r>
                <a:r>
                  <a:rPr lang="en-GB" dirty="0"/>
                  <a:t>opposite effects of pumping and desorption set up an </a:t>
                </a:r>
                <a:r>
                  <a:rPr lang="en-GB" b="1" dirty="0"/>
                  <a:t>equilibrium pressure </a:t>
                </a:r>
                <a:r>
                  <a:rPr lang="en-GB" dirty="0"/>
                  <a:t>P</a:t>
                </a:r>
                <a:r>
                  <a:rPr lang="en-GB" baseline="-25000" dirty="0"/>
                  <a:t>H2</a:t>
                </a:r>
                <a:r>
                  <a:rPr lang="en-GB" dirty="0"/>
                  <a:t> that depends on heating temperature T and hydrogen concentration </a:t>
                </a:r>
                <a:r>
                  <a:rPr lang="en-GB" dirty="0" err="1"/>
                  <a:t>c</a:t>
                </a:r>
                <a:r>
                  <a:rPr lang="en-GB" baseline="-25000" dirty="0" err="1"/>
                  <a:t>H</a:t>
                </a:r>
                <a:r>
                  <a:rPr lang="en-GB" dirty="0" err="1"/>
                  <a:t>.</a:t>
                </a:r>
                <a:r>
                  <a:rPr lang="en-GB" dirty="0"/>
                  <a:t> </a:t>
                </a:r>
                <a:endParaRPr lang="en-GB" dirty="0" smtClean="0"/>
              </a:p>
              <a:p>
                <a:endParaRPr lang="en-GB" dirty="0" smtClean="0"/>
              </a:p>
              <a:p>
                <a:endParaRPr lang="en-GB" dirty="0"/>
              </a:p>
              <a:p>
                <a:r>
                  <a:rPr lang="en-GB" dirty="0" smtClean="0"/>
                  <a:t>The </a:t>
                </a:r>
                <a:r>
                  <a:rPr lang="en-GB" dirty="0"/>
                  <a:t>three variables are correlated by the </a:t>
                </a:r>
                <a:r>
                  <a:rPr lang="en-GB" b="1" dirty="0"/>
                  <a:t>Sievert’s </a:t>
                </a:r>
                <a:r>
                  <a:rPr lang="en-GB" b="1" dirty="0" smtClean="0"/>
                  <a:t>law</a:t>
                </a:r>
                <a:r>
                  <a:rPr lang="en-GB" dirty="0" smtClean="0"/>
                  <a:t>. </a:t>
                </a:r>
                <a:r>
                  <a:rPr lang="en-GB" dirty="0"/>
                  <a:t>I</a:t>
                </a:r>
                <a:r>
                  <a:rPr lang="en-GB" dirty="0" smtClean="0"/>
                  <a:t>n </a:t>
                </a:r>
                <a:r>
                  <a:rPr lang="en-GB" dirty="0"/>
                  <a:t>the logarithmic </a:t>
                </a:r>
                <a:r>
                  <a:rPr lang="en-GB" dirty="0" smtClean="0"/>
                  <a:t>form:</a:t>
                </a:r>
              </a:p>
              <a:p>
                <a:endParaRPr lang="en-GB" dirty="0"/>
              </a:p>
              <a:p>
                <a:pPr/>
                <a14:m>
                  <m:oMathPara xmlns:m="http://schemas.openxmlformats.org/officeDocument/2006/math">
                    <m:oMathParaPr>
                      <m:jc m:val="centerGroup"/>
                    </m:oMathParaPr>
                    <m:oMath xmlns:m="http://schemas.openxmlformats.org/officeDocument/2006/math">
                      <m:func>
                        <m:funcPr>
                          <m:ctrlPr>
                            <a:rPr lang="en-GB" sz="2400" i="1" smtClean="0">
                              <a:latin typeface="Cambria Math"/>
                            </a:rPr>
                          </m:ctrlPr>
                        </m:funcPr>
                        <m:fName>
                          <m:r>
                            <m:rPr>
                              <m:sty m:val="p"/>
                            </m:rPr>
                            <a:rPr lang="en-GB" sz="2400">
                              <a:latin typeface="Cambria Math"/>
                            </a:rPr>
                            <m:t>log</m:t>
                          </m:r>
                        </m:fName>
                        <m:e>
                          <m:sSub>
                            <m:sSubPr>
                              <m:ctrlPr>
                                <a:rPr lang="en-GB" sz="2400" i="1">
                                  <a:latin typeface="Cambria Math"/>
                                </a:rPr>
                              </m:ctrlPr>
                            </m:sSubPr>
                            <m:e>
                              <m:r>
                                <a:rPr lang="en-GB" sz="2400" i="1">
                                  <a:latin typeface="Cambria Math"/>
                                </a:rPr>
                                <m:t>𝑃</m:t>
                              </m:r>
                            </m:e>
                            <m:sub>
                              <m:r>
                                <a:rPr lang="en-GB" sz="2400" i="1">
                                  <a:latin typeface="Cambria Math"/>
                                </a:rPr>
                                <m:t>𝐻</m:t>
                              </m:r>
                              <m:r>
                                <a:rPr lang="en-GB" sz="2400" i="1">
                                  <a:latin typeface="Cambria Math"/>
                                </a:rPr>
                                <m:t>2</m:t>
                              </m:r>
                            </m:sub>
                          </m:sSub>
                          <m:r>
                            <a:rPr lang="en-GB" sz="2400" i="1">
                              <a:latin typeface="Cambria Math"/>
                            </a:rPr>
                            <m:t>=</m:t>
                          </m:r>
                          <m:r>
                            <a:rPr lang="en-GB" sz="2400" i="1">
                              <a:latin typeface="Cambria Math"/>
                            </a:rPr>
                            <m:t>𝐴</m:t>
                          </m:r>
                          <m:r>
                            <a:rPr lang="en-GB" sz="2400" i="1">
                              <a:latin typeface="Cambria Math"/>
                            </a:rPr>
                            <m:t>+2</m:t>
                          </m:r>
                          <m:func>
                            <m:funcPr>
                              <m:ctrlPr>
                                <a:rPr lang="en-GB" sz="2400" i="1">
                                  <a:latin typeface="Cambria Math"/>
                                </a:rPr>
                              </m:ctrlPr>
                            </m:funcPr>
                            <m:fName>
                              <m:r>
                                <m:rPr>
                                  <m:sty m:val="p"/>
                                </m:rPr>
                                <a:rPr lang="en-GB" sz="2400">
                                  <a:latin typeface="Cambria Math"/>
                                </a:rPr>
                                <m:t>log</m:t>
                              </m:r>
                            </m:fName>
                            <m:e>
                              <m:sSub>
                                <m:sSubPr>
                                  <m:ctrlPr>
                                    <a:rPr lang="en-GB" sz="2400" i="1">
                                      <a:latin typeface="Cambria Math"/>
                                    </a:rPr>
                                  </m:ctrlPr>
                                </m:sSubPr>
                                <m:e>
                                  <m:r>
                                    <a:rPr lang="en-GB" sz="2400" i="1">
                                      <a:latin typeface="Cambria Math"/>
                                    </a:rPr>
                                    <m:t>𝑐</m:t>
                                  </m:r>
                                </m:e>
                                <m:sub>
                                  <m:r>
                                    <a:rPr lang="en-GB" sz="2400" i="1">
                                      <a:latin typeface="Cambria Math"/>
                                    </a:rPr>
                                    <m:t>𝐻</m:t>
                                  </m:r>
                                </m:sub>
                              </m:sSub>
                              <m:r>
                                <a:rPr lang="en-GB" sz="2400" i="1">
                                  <a:latin typeface="Cambria Math"/>
                                </a:rPr>
                                <m:t>−</m:t>
                              </m:r>
                              <m:f>
                                <m:fPr>
                                  <m:ctrlPr>
                                    <a:rPr lang="en-GB" sz="2400" i="1">
                                      <a:latin typeface="Cambria Math"/>
                                    </a:rPr>
                                  </m:ctrlPr>
                                </m:fPr>
                                <m:num>
                                  <m:r>
                                    <a:rPr lang="en-GB" sz="2400" i="1">
                                      <a:latin typeface="Cambria Math"/>
                                    </a:rPr>
                                    <m:t>𝐵</m:t>
                                  </m:r>
                                </m:num>
                                <m:den>
                                  <m:r>
                                    <a:rPr lang="en-GB" sz="2400" i="1">
                                      <a:latin typeface="Cambria Math"/>
                                    </a:rPr>
                                    <m:t>𝑇</m:t>
                                  </m:r>
                                </m:den>
                              </m:f>
                            </m:e>
                          </m:func>
                        </m:e>
                      </m:func>
                    </m:oMath>
                  </m:oMathPara>
                </a14:m>
                <a:endParaRPr lang="en-GB" sz="2400" dirty="0"/>
              </a:p>
              <a:p>
                <a:endParaRPr lang="en-GB" dirty="0"/>
              </a:p>
              <a:p>
                <a:r>
                  <a:rPr lang="en-GB" dirty="0" smtClean="0"/>
                  <a:t>A </a:t>
                </a:r>
                <a:r>
                  <a:rPr lang="en-GB" dirty="0"/>
                  <a:t>and B are typical values for a given getter material.</a:t>
                </a:r>
              </a:p>
              <a:p>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285750" y="1245870"/>
                <a:ext cx="8538210" cy="4382354"/>
              </a:xfrm>
              <a:prstGeom prst="rect">
                <a:avLst/>
              </a:prstGeom>
              <a:blipFill rotWithShape="1">
                <a:blip r:embed="rId2"/>
                <a:stretch>
                  <a:fillRect l="-642" t="-695"/>
                </a:stretch>
              </a:blipFill>
            </p:spPr>
            <p:txBody>
              <a:bodyPr/>
              <a:lstStyle/>
              <a:p>
                <a:r>
                  <a:rPr lang="en-US">
                    <a:noFill/>
                  </a:rPr>
                  <a:t> </a:t>
                </a:r>
              </a:p>
            </p:txBody>
          </p:sp>
        </mc:Fallback>
      </mc:AlternateContent>
      <p:sp>
        <p:nvSpPr>
          <p:cNvPr id="6" name="Rectangle 5"/>
          <p:cNvSpPr/>
          <p:nvPr/>
        </p:nvSpPr>
        <p:spPr>
          <a:xfrm>
            <a:off x="1688092" y="105966"/>
            <a:ext cx="5824030" cy="461665"/>
          </a:xfrm>
          <a:prstGeom prst="rect">
            <a:avLst/>
          </a:prstGeom>
        </p:spPr>
        <p:txBody>
          <a:bodyPr wrap="none">
            <a:spAutoFit/>
          </a:bodyPr>
          <a:lstStyle/>
          <a:p>
            <a:pPr algn="ctr"/>
            <a:r>
              <a:rPr lang="en-US" sz="2400" b="1" dirty="0" smtClean="0"/>
              <a:t>Gas pumping: capture pumps / getters</a:t>
            </a:r>
            <a:endParaRPr lang="en-US" sz="2400" b="1" dirty="0"/>
          </a:p>
        </p:txBody>
      </p:sp>
      <p:sp>
        <p:nvSpPr>
          <p:cNvPr id="7" name="TextBox 6"/>
          <p:cNvSpPr txBox="1"/>
          <p:nvPr/>
        </p:nvSpPr>
        <p:spPr>
          <a:xfrm>
            <a:off x="3554730" y="592574"/>
            <a:ext cx="1573892" cy="369332"/>
          </a:xfrm>
          <a:prstGeom prst="rect">
            <a:avLst/>
          </a:prstGeom>
          <a:noFill/>
        </p:spPr>
        <p:txBody>
          <a:bodyPr wrap="none" rtlCol="0">
            <a:spAutoFit/>
          </a:bodyPr>
          <a:lstStyle/>
          <a:p>
            <a:r>
              <a:rPr lang="en-US" b="1" dirty="0" smtClean="0"/>
              <a:t>Sievert’s law</a:t>
            </a:r>
            <a:endParaRPr lang="en-US" b="1" dirty="0"/>
          </a:p>
        </p:txBody>
      </p:sp>
    </p:spTree>
    <p:extLst>
      <p:ext uri="{BB962C8B-B14F-4D97-AF65-F5344CB8AC3E}">
        <p14:creationId xmlns:p14="http://schemas.microsoft.com/office/powerpoint/2010/main" val="10666794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18</a:t>
            </a:fld>
            <a:endParaRPr lang="en-US" dirty="0"/>
          </a:p>
        </p:txBody>
      </p:sp>
      <p:sp>
        <p:nvSpPr>
          <p:cNvPr id="5" name="Rectangle 4"/>
          <p:cNvSpPr/>
          <p:nvPr/>
        </p:nvSpPr>
        <p:spPr>
          <a:xfrm>
            <a:off x="1190193" y="196334"/>
            <a:ext cx="6458819" cy="461665"/>
          </a:xfrm>
          <a:prstGeom prst="rect">
            <a:avLst/>
          </a:prstGeom>
        </p:spPr>
        <p:txBody>
          <a:bodyPr wrap="none">
            <a:spAutoFit/>
          </a:bodyPr>
          <a:lstStyle/>
          <a:p>
            <a:pPr algn="ctr"/>
            <a:r>
              <a:rPr lang="en-US" sz="2400" b="1" dirty="0"/>
              <a:t>The basis of vacuum </a:t>
            </a:r>
            <a:r>
              <a:rPr lang="en-US" sz="2400" b="1" dirty="0" smtClean="0"/>
              <a:t>technology: pressure</a:t>
            </a:r>
            <a:endParaRPr lang="en-US" sz="2400" b="1" dirty="0"/>
          </a:p>
        </p:txBody>
      </p:sp>
      <mc:AlternateContent xmlns:mc="http://schemas.openxmlformats.org/markup-compatibility/2006" xmlns:a14="http://schemas.microsoft.com/office/drawing/2010/main">
        <mc:Choice Requires="a14">
          <p:sp>
            <p:nvSpPr>
              <p:cNvPr id="6" name="TextBox 5"/>
              <p:cNvSpPr txBox="1"/>
              <p:nvPr/>
            </p:nvSpPr>
            <p:spPr>
              <a:xfrm>
                <a:off x="755576" y="989236"/>
                <a:ext cx="8136904" cy="541302"/>
              </a:xfrm>
              <a:prstGeom prst="rect">
                <a:avLst/>
              </a:prstGeom>
              <a:noFill/>
            </p:spPr>
            <p:txBody>
              <a:bodyPr wrap="square" rtlCol="0">
                <a:spAutoFit/>
              </a:bodyPr>
              <a:lstStyle/>
              <a:p>
                <a:r>
                  <a:rPr lang="en-US" dirty="0" smtClean="0"/>
                  <a:t>Definition of pressure:   </a:t>
                </a:r>
                <a14:m>
                  <m:oMath xmlns:m="http://schemas.openxmlformats.org/officeDocument/2006/math">
                    <m:f>
                      <m:fPr>
                        <m:ctrlPr>
                          <a:rPr lang="fr-CH" b="0" i="1" smtClean="0">
                            <a:latin typeface="Cambria Math"/>
                          </a:rPr>
                        </m:ctrlPr>
                      </m:fPr>
                      <m:num>
                        <m:d>
                          <m:dPr>
                            <m:begChr m:val="|"/>
                            <m:endChr m:val="|"/>
                            <m:ctrlPr>
                              <a:rPr lang="fr-CH" b="0" i="1" smtClean="0">
                                <a:latin typeface="Cambria Math"/>
                              </a:rPr>
                            </m:ctrlPr>
                          </m:dPr>
                          <m:e>
                            <m:r>
                              <a:rPr lang="fr-CH" i="1">
                                <a:latin typeface="Cambria Math"/>
                              </a:rPr>
                              <m:t>𝐹𝑜𝑟𝑐𝑒</m:t>
                            </m:r>
                            <m:r>
                              <a:rPr lang="fr-CH" i="1">
                                <a:latin typeface="Cambria Math"/>
                              </a:rPr>
                              <m:t> </m:t>
                            </m:r>
                            <m:r>
                              <a:rPr lang="fr-CH" i="1">
                                <a:latin typeface="Cambria Math"/>
                              </a:rPr>
                              <m:t>𝑐𝑜𝑚𝑝𝑜𝑛𝑒𝑛𝑡</m:t>
                            </m:r>
                            <m:r>
                              <a:rPr lang="fr-CH" i="1">
                                <a:latin typeface="Cambria Math"/>
                              </a:rPr>
                              <m:t> </m:t>
                            </m:r>
                            <m:r>
                              <a:rPr lang="fr-CH" i="1">
                                <a:latin typeface="Cambria Math"/>
                              </a:rPr>
                              <m:t>𝑖𝑛</m:t>
                            </m:r>
                            <m:r>
                              <a:rPr lang="fr-CH" i="1">
                                <a:latin typeface="Cambria Math"/>
                              </a:rPr>
                              <m:t> </m:t>
                            </m:r>
                            <m:r>
                              <a:rPr lang="fr-CH" i="1">
                                <a:latin typeface="Cambria Math"/>
                              </a:rPr>
                              <m:t>𝑛𝑜𝑟𝑚𝑎𝑙</m:t>
                            </m:r>
                            <m:r>
                              <a:rPr lang="fr-CH" i="1">
                                <a:latin typeface="Cambria Math"/>
                              </a:rPr>
                              <m:t> </m:t>
                            </m:r>
                            <m:r>
                              <a:rPr lang="fr-CH" i="1">
                                <a:latin typeface="Cambria Math"/>
                              </a:rPr>
                              <m:t>𝑑𝑖𝑟𝑒𝑐𝑡𝑖𝑜𝑛</m:t>
                            </m:r>
                          </m:e>
                        </m:d>
                      </m:num>
                      <m:den>
                        <m:r>
                          <a:rPr lang="fr-CH" b="0" i="1" smtClean="0">
                            <a:latin typeface="Cambria Math"/>
                          </a:rPr>
                          <m:t>𝑆𝑢𝑟𝑓𝑎𝑐𝑒</m:t>
                        </m:r>
                        <m:r>
                          <a:rPr lang="fr-CH" b="0" i="1" smtClean="0">
                            <a:latin typeface="Cambria Math"/>
                          </a:rPr>
                          <m:t> </m:t>
                        </m:r>
                        <m:r>
                          <a:rPr lang="fr-CH" b="0" i="1" smtClean="0">
                            <a:latin typeface="Cambria Math"/>
                          </a:rPr>
                          <m:t>𝑎𝑟𝑒𝑎</m:t>
                        </m:r>
                      </m:den>
                    </m:f>
                  </m:oMath>
                </a14:m>
                <a:endParaRPr lang="en-US" dirty="0" smtClean="0"/>
              </a:p>
            </p:txBody>
          </p:sp>
        </mc:Choice>
        <mc:Fallback xmlns="">
          <p:sp>
            <p:nvSpPr>
              <p:cNvPr id="6" name="TextBox 5"/>
              <p:cNvSpPr txBox="1">
                <a:spLocks noRot="1" noChangeAspect="1" noMove="1" noResize="1" noEditPoints="1" noAdjustHandles="1" noChangeArrowheads="1" noChangeShapeType="1" noTextEdit="1"/>
              </p:cNvSpPr>
              <p:nvPr/>
            </p:nvSpPr>
            <p:spPr>
              <a:xfrm>
                <a:off x="755576" y="989236"/>
                <a:ext cx="8136904" cy="541302"/>
              </a:xfrm>
              <a:prstGeom prst="rect">
                <a:avLst/>
              </a:prstGeom>
              <a:blipFill rotWithShape="1">
                <a:blip r:embed="rId2"/>
                <a:stretch>
                  <a:fillRect l="-674" b="-4494"/>
                </a:stretch>
              </a:blipFill>
            </p:spPr>
            <p:txBody>
              <a:bodyPr/>
              <a:lstStyle/>
              <a:p>
                <a:r>
                  <a:rPr lang="en-US">
                    <a:noFill/>
                  </a:rPr>
                  <a:t> </a:t>
                </a:r>
              </a:p>
            </p:txBody>
          </p:sp>
        </mc:Fallback>
      </mc:AlternateContent>
      <p:sp>
        <p:nvSpPr>
          <p:cNvPr id="7" name="Rectangle 6"/>
          <p:cNvSpPr/>
          <p:nvPr/>
        </p:nvSpPr>
        <p:spPr>
          <a:xfrm>
            <a:off x="7379395" y="856469"/>
            <a:ext cx="72008"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a:off x="6659315" y="856469"/>
            <a:ext cx="720080" cy="39604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6659315" y="1252513"/>
            <a:ext cx="72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TextBox 9"/>
              <p:cNvSpPr txBox="1"/>
              <p:nvPr/>
            </p:nvSpPr>
            <p:spPr>
              <a:xfrm>
                <a:off x="6825520" y="586305"/>
                <a:ext cx="387670" cy="4029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i="1" smtClean="0">
                              <a:latin typeface="Cambria Math"/>
                            </a:rPr>
                          </m:ctrlPr>
                        </m:accPr>
                        <m:e>
                          <m:r>
                            <a:rPr lang="fr-CH" b="0" i="1" smtClean="0">
                              <a:latin typeface="Cambria Math"/>
                            </a:rPr>
                            <m:t>𝐹</m:t>
                          </m:r>
                        </m:e>
                      </m:acc>
                    </m:oMath>
                  </m:oMathPara>
                </a14:m>
                <a:endParaRPr lang="en-US" dirty="0"/>
              </a:p>
            </p:txBody>
          </p:sp>
        </mc:Choice>
        <mc:Fallback xmlns="">
          <p:sp>
            <p:nvSpPr>
              <p:cNvPr id="10" name="TextBox 9"/>
              <p:cNvSpPr txBox="1">
                <a:spLocks noRot="1" noChangeAspect="1" noMove="1" noResize="1" noEditPoints="1" noAdjustHandles="1" noChangeArrowheads="1" noChangeShapeType="1" noTextEdit="1"/>
              </p:cNvSpPr>
              <p:nvPr/>
            </p:nvSpPr>
            <p:spPr>
              <a:xfrm>
                <a:off x="6825520" y="586305"/>
                <a:ext cx="387670" cy="402931"/>
              </a:xfrm>
              <a:prstGeom prst="rect">
                <a:avLst/>
              </a:prstGeom>
              <a:blipFill rotWithShape="1">
                <a:blip r:embed="rId3"/>
                <a:stretch>
                  <a:fillRect t="-21212" r="-3174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251520" y="1960102"/>
                <a:ext cx="8640960" cy="536622"/>
              </a:xfrm>
              <a:prstGeom prst="rect">
                <a:avLst/>
              </a:prstGeom>
              <a:noFill/>
            </p:spPr>
            <p:txBody>
              <a:bodyPr wrap="square" rtlCol="0">
                <a:spAutoFit/>
              </a:bodyPr>
              <a:lstStyle/>
              <a:p>
                <a:r>
                  <a:rPr lang="en-US" dirty="0" smtClean="0"/>
                  <a:t>Unit of measurement:  </a:t>
                </a:r>
                <a14:m>
                  <m:oMath xmlns:m="http://schemas.openxmlformats.org/officeDocument/2006/math">
                    <m:f>
                      <m:fPr>
                        <m:ctrlPr>
                          <a:rPr lang="en-US" i="1" smtClean="0">
                            <a:latin typeface="Cambria Math"/>
                          </a:rPr>
                        </m:ctrlPr>
                      </m:fPr>
                      <m:num>
                        <m:d>
                          <m:dPr>
                            <m:begChr m:val="["/>
                            <m:endChr m:val="]"/>
                            <m:ctrlPr>
                              <a:rPr lang="en-US" i="1" smtClean="0">
                                <a:latin typeface="Cambria Math"/>
                              </a:rPr>
                            </m:ctrlPr>
                          </m:dPr>
                          <m:e>
                            <m:r>
                              <a:rPr lang="fr-CH" b="0" i="1" smtClean="0">
                                <a:latin typeface="Cambria Math"/>
                              </a:rPr>
                              <m:t>𝐹𝑜𝑟𝑐𝑒</m:t>
                            </m:r>
                          </m:e>
                        </m:d>
                      </m:num>
                      <m:den>
                        <m:d>
                          <m:dPr>
                            <m:begChr m:val="["/>
                            <m:endChr m:val="]"/>
                            <m:ctrlPr>
                              <a:rPr lang="en-US" i="1" smtClean="0">
                                <a:latin typeface="Cambria Math"/>
                              </a:rPr>
                            </m:ctrlPr>
                          </m:dPr>
                          <m:e>
                            <m:r>
                              <a:rPr lang="fr-CH" b="0" i="1" smtClean="0">
                                <a:latin typeface="Cambria Math"/>
                              </a:rPr>
                              <m:t>𝑆𝑢𝑟𝑓𝑎𝑐𝑒</m:t>
                            </m:r>
                          </m:e>
                        </m:d>
                      </m:den>
                    </m:f>
                  </m:oMath>
                </a14:m>
                <a:r>
                  <a:rPr lang="en-US" dirty="0" smtClean="0"/>
                  <a:t> </a:t>
                </a:r>
                <a14:m>
                  <m:oMath xmlns:m="http://schemas.openxmlformats.org/officeDocument/2006/math">
                    <m:r>
                      <a:rPr lang="en-US" i="1" dirty="0" smtClean="0">
                        <a:latin typeface="Cambria Math"/>
                        <a:ea typeface="Cambria Math"/>
                      </a:rPr>
                      <m:t>→</m:t>
                    </m:r>
                    <m:r>
                      <a:rPr lang="fr-CH" b="0" i="1" dirty="0" smtClean="0">
                        <a:latin typeface="Cambria Math"/>
                        <a:ea typeface="Cambria Math"/>
                      </a:rPr>
                      <m:t> </m:t>
                    </m:r>
                    <m:f>
                      <m:fPr>
                        <m:ctrlPr>
                          <a:rPr lang="fr-CH" b="0" i="1" dirty="0" smtClean="0">
                            <a:latin typeface="Cambria Math"/>
                            <a:ea typeface="Cambria Math"/>
                          </a:rPr>
                        </m:ctrlPr>
                      </m:fPr>
                      <m:num>
                        <m:r>
                          <a:rPr lang="fr-CH" b="0" i="1" dirty="0" smtClean="0">
                            <a:latin typeface="Cambria Math"/>
                            <a:ea typeface="Cambria Math"/>
                          </a:rPr>
                          <m:t>𝑁</m:t>
                        </m:r>
                      </m:num>
                      <m:den>
                        <m:sSup>
                          <m:sSupPr>
                            <m:ctrlPr>
                              <a:rPr lang="fr-CH" b="0" i="1" dirty="0" smtClean="0">
                                <a:latin typeface="Cambria Math"/>
                                <a:ea typeface="Cambria Math"/>
                              </a:rPr>
                            </m:ctrlPr>
                          </m:sSupPr>
                          <m:e>
                            <m:r>
                              <a:rPr lang="fr-CH" b="0" i="1" dirty="0" smtClean="0">
                                <a:latin typeface="Cambria Math"/>
                                <a:ea typeface="Cambria Math"/>
                              </a:rPr>
                              <m:t>𝑚</m:t>
                            </m:r>
                          </m:e>
                          <m:sup>
                            <m:r>
                              <a:rPr lang="fr-CH" b="0" i="1" dirty="0" smtClean="0">
                                <a:latin typeface="Cambria Math"/>
                                <a:ea typeface="Cambria Math"/>
                              </a:rPr>
                              <m:t>2</m:t>
                            </m:r>
                          </m:sup>
                        </m:sSup>
                      </m:den>
                    </m:f>
                  </m:oMath>
                </a14:m>
                <a:r>
                  <a:rPr lang="en-US" dirty="0" smtClean="0"/>
                  <a:t> = </a:t>
                </a:r>
                <a14:m>
                  <m:oMath xmlns:m="http://schemas.openxmlformats.org/officeDocument/2006/math">
                    <m:r>
                      <a:rPr lang="fr-CH" b="0" i="1" dirty="0" smtClean="0">
                        <a:latin typeface="Cambria Math"/>
                      </a:rPr>
                      <m:t>𝑃𝑎</m:t>
                    </m:r>
                    <m:r>
                      <a:rPr lang="en-US" i="1" dirty="0">
                        <a:latin typeface="Cambria Math"/>
                        <a:ea typeface="Cambria Math"/>
                      </a:rPr>
                      <m:t>→</m:t>
                    </m:r>
                    <m:sSup>
                      <m:sSupPr>
                        <m:ctrlPr>
                          <a:rPr lang="en-US" i="1" dirty="0" smtClean="0">
                            <a:latin typeface="Cambria Math"/>
                            <a:ea typeface="Cambria Math"/>
                          </a:rPr>
                        </m:ctrlPr>
                      </m:sSupPr>
                      <m:e>
                        <m:r>
                          <a:rPr lang="fr-CH" b="0" i="1" dirty="0" smtClean="0">
                            <a:latin typeface="Cambria Math"/>
                            <a:ea typeface="Cambria Math"/>
                          </a:rPr>
                          <m:t>10</m:t>
                        </m:r>
                      </m:e>
                      <m:sup>
                        <m:r>
                          <a:rPr lang="fr-CH" b="0" i="1" dirty="0" smtClean="0">
                            <a:latin typeface="Cambria Math"/>
                            <a:ea typeface="Cambria Math"/>
                          </a:rPr>
                          <m:t>5</m:t>
                        </m:r>
                      </m:sup>
                    </m:sSup>
                    <m:r>
                      <a:rPr lang="fr-CH" b="0" i="1" dirty="0" smtClean="0">
                        <a:latin typeface="Cambria Math"/>
                        <a:ea typeface="Cambria Math"/>
                      </a:rPr>
                      <m:t>𝑃𝑎</m:t>
                    </m:r>
                    <m:r>
                      <a:rPr lang="fr-CH" b="0" i="1" dirty="0" smtClean="0">
                        <a:latin typeface="Cambria Math"/>
                        <a:ea typeface="Cambria Math"/>
                      </a:rPr>
                      <m:t>=1 </m:t>
                    </m:r>
                    <m:r>
                      <a:rPr lang="fr-CH" b="0" i="1" dirty="0" smtClean="0">
                        <a:latin typeface="Cambria Math"/>
                        <a:ea typeface="Cambria Math"/>
                      </a:rPr>
                      <m:t>𝑏𝑎𝑟</m:t>
                    </m:r>
                    <m:r>
                      <a:rPr lang="fr-CH" b="0" i="1" dirty="0" smtClean="0">
                        <a:latin typeface="Cambria Math"/>
                        <a:ea typeface="Cambria Math"/>
                      </a:rPr>
                      <m:t>→1 </m:t>
                    </m:r>
                    <m:r>
                      <a:rPr lang="fr-CH" b="0" i="1" dirty="0" smtClean="0">
                        <a:latin typeface="Cambria Math"/>
                        <a:ea typeface="Cambria Math"/>
                      </a:rPr>
                      <m:t>𝑎𝑡𝑚</m:t>
                    </m:r>
                    <m:r>
                      <a:rPr lang="fr-CH" b="0" i="1" dirty="0" smtClean="0">
                        <a:latin typeface="Cambria Math"/>
                        <a:ea typeface="Cambria Math"/>
                      </a:rPr>
                      <m:t>=1.013 </m:t>
                    </m:r>
                    <m:r>
                      <a:rPr lang="fr-CH" b="0" i="1" dirty="0" smtClean="0">
                        <a:latin typeface="Cambria Math"/>
                        <a:ea typeface="Cambria Math"/>
                      </a:rPr>
                      <m:t>𝑏𝑎𝑟</m:t>
                    </m:r>
                  </m:oMath>
                </a14:m>
                <a:endParaRPr lang="en-US" dirty="0" smtClean="0"/>
              </a:p>
            </p:txBody>
          </p:sp>
        </mc:Choice>
        <mc:Fallback xmlns="">
          <p:sp>
            <p:nvSpPr>
              <p:cNvPr id="11" name="TextBox 10"/>
              <p:cNvSpPr txBox="1">
                <a:spLocks noRot="1" noChangeAspect="1" noMove="1" noResize="1" noEditPoints="1" noAdjustHandles="1" noChangeArrowheads="1" noChangeShapeType="1" noTextEdit="1"/>
              </p:cNvSpPr>
              <p:nvPr/>
            </p:nvSpPr>
            <p:spPr>
              <a:xfrm>
                <a:off x="251520" y="1960102"/>
                <a:ext cx="8640960" cy="536622"/>
              </a:xfrm>
              <a:prstGeom prst="rect">
                <a:avLst/>
              </a:prstGeom>
              <a:blipFill rotWithShape="1">
                <a:blip r:embed="rId4"/>
                <a:stretch>
                  <a:fillRect l="-564" b="-568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251520" y="3149476"/>
                <a:ext cx="8568952" cy="646331"/>
              </a:xfrm>
              <a:prstGeom prst="rect">
                <a:avLst/>
              </a:prstGeom>
              <a:noFill/>
            </p:spPr>
            <p:txBody>
              <a:bodyPr wrap="square" rtlCol="0">
                <a:spAutoFit/>
              </a:bodyPr>
              <a:lstStyle/>
              <a:p>
                <a:r>
                  <a:rPr lang="en-US" dirty="0" smtClean="0"/>
                  <a:t>Still used in vacuum technology: </a:t>
                </a:r>
                <a14:m>
                  <m:oMath xmlns:m="http://schemas.openxmlformats.org/officeDocument/2006/math">
                    <m:r>
                      <a:rPr lang="fr-CH" b="0" i="1" smtClean="0">
                        <a:latin typeface="Cambria Math"/>
                      </a:rPr>
                      <m:t>1 </m:t>
                    </m:r>
                    <m:r>
                      <a:rPr lang="fr-CH" b="0" i="1" smtClean="0">
                        <a:latin typeface="Cambria Math"/>
                      </a:rPr>
                      <m:t>𝑇𝑜𝑟𝑟</m:t>
                    </m:r>
                    <m:r>
                      <a:rPr lang="fr-CH" b="0" i="1" smtClean="0">
                        <a:latin typeface="Cambria Math"/>
                      </a:rPr>
                      <m:t>=</m:t>
                    </m:r>
                    <m:r>
                      <a:rPr lang="fr-CH" b="0" i="1" smtClean="0">
                        <a:latin typeface="Cambria Math"/>
                      </a:rPr>
                      <m:t>𝑝𝑟𝑒𝑠𝑠𝑢𝑟𝑒</m:t>
                    </m:r>
                    <m:r>
                      <a:rPr lang="fr-CH" b="0" i="1" smtClean="0">
                        <a:latin typeface="Cambria Math"/>
                      </a:rPr>
                      <m:t> </m:t>
                    </m:r>
                    <m:r>
                      <a:rPr lang="fr-CH" b="0" i="1" smtClean="0">
                        <a:latin typeface="Cambria Math"/>
                      </a:rPr>
                      <m:t>𝑒𝑥𝑒𝑟𝑡𝑒𝑑</m:t>
                    </m:r>
                    <m:r>
                      <a:rPr lang="fr-CH" b="0" i="1" smtClean="0">
                        <a:latin typeface="Cambria Math"/>
                      </a:rPr>
                      <m:t> </m:t>
                    </m:r>
                    <m:r>
                      <a:rPr lang="fr-CH" b="0" i="1" smtClean="0">
                        <a:latin typeface="Cambria Math"/>
                      </a:rPr>
                      <m:t>𝑏𝑦</m:t>
                    </m:r>
                    <m:r>
                      <a:rPr lang="fr-CH" b="0" i="1" smtClean="0">
                        <a:latin typeface="Cambria Math"/>
                      </a:rPr>
                      <m:t> </m:t>
                    </m:r>
                    <m:r>
                      <a:rPr lang="fr-CH" b="0" i="1" smtClean="0">
                        <a:latin typeface="Cambria Math"/>
                      </a:rPr>
                      <m:t>𝑎</m:t>
                    </m:r>
                    <m:r>
                      <a:rPr lang="fr-CH" b="0" i="1" smtClean="0">
                        <a:latin typeface="Cambria Math"/>
                      </a:rPr>
                      <m:t> </m:t>
                    </m:r>
                    <m:r>
                      <a:rPr lang="fr-CH" b="0" i="1" smtClean="0">
                        <a:latin typeface="Cambria Math"/>
                      </a:rPr>
                      <m:t>𝑐𝑜𝑙𝑢𝑚𝑛</m:t>
                    </m:r>
                    <m:r>
                      <a:rPr lang="fr-CH" b="0" i="1" smtClean="0">
                        <a:latin typeface="Cambria Math"/>
                      </a:rPr>
                      <m:t> </m:t>
                    </m:r>
                    <m:r>
                      <a:rPr lang="fr-CH" b="0" i="1" smtClean="0">
                        <a:latin typeface="Cambria Math"/>
                      </a:rPr>
                      <m:t>𝑜𝑓</m:t>
                    </m:r>
                    <m:r>
                      <a:rPr lang="fr-CH" b="0" i="1" smtClean="0">
                        <a:latin typeface="Cambria Math"/>
                      </a:rPr>
                      <m:t> 1 </m:t>
                    </m:r>
                    <m:r>
                      <a:rPr lang="fr-CH" b="0" i="1" smtClean="0">
                        <a:latin typeface="Cambria Math"/>
                      </a:rPr>
                      <m:t>𝑚𝑚</m:t>
                    </m:r>
                    <m:r>
                      <a:rPr lang="fr-CH" b="0" i="1" smtClean="0">
                        <a:latin typeface="Cambria Math"/>
                      </a:rPr>
                      <m:t> </m:t>
                    </m:r>
                    <m:r>
                      <a:rPr lang="fr-CH" b="0" i="1" smtClean="0">
                        <a:latin typeface="Cambria Math"/>
                      </a:rPr>
                      <m:t>𝑜𝑓</m:t>
                    </m:r>
                    <m:r>
                      <a:rPr lang="fr-CH" b="0" i="1" smtClean="0">
                        <a:latin typeface="Cambria Math"/>
                      </a:rPr>
                      <m:t> </m:t>
                    </m:r>
                    <m:r>
                      <a:rPr lang="fr-CH" b="0" i="1" smtClean="0">
                        <a:latin typeface="Cambria Math"/>
                      </a:rPr>
                      <m:t>𝐻𝑔</m:t>
                    </m:r>
                  </m:oMath>
                </a14:m>
                <a:r>
                  <a:rPr lang="fr-CH" b="0" i="1" dirty="0" smtClean="0">
                    <a:latin typeface="Cambria Math"/>
                  </a:rPr>
                  <a:t>; </a:t>
                </a:r>
                <a14:m>
                  <m:oMath xmlns:m="http://schemas.openxmlformats.org/officeDocument/2006/math">
                    <m:r>
                      <a:rPr lang="fr-CH" i="1">
                        <a:latin typeface="Cambria Math"/>
                      </a:rPr>
                      <m:t>1 </m:t>
                    </m:r>
                    <m:r>
                      <a:rPr lang="fr-CH" i="1">
                        <a:latin typeface="Cambria Math"/>
                      </a:rPr>
                      <m:t>𝑎𝑡𝑚</m:t>
                    </m:r>
                    <m:r>
                      <a:rPr lang="fr-CH" i="1">
                        <a:latin typeface="Cambria Math"/>
                      </a:rPr>
                      <m:t>=760 </m:t>
                    </m:r>
                    <m:r>
                      <a:rPr lang="fr-CH" i="1">
                        <a:latin typeface="Cambria Math"/>
                      </a:rPr>
                      <m:t>𝑇𝑜𝑟𝑟</m:t>
                    </m:r>
                  </m:oMath>
                </a14:m>
                <a:endParaRPr lang="en-US" dirty="0"/>
              </a:p>
            </p:txBody>
          </p:sp>
        </mc:Choice>
        <mc:Fallback xmlns="">
          <p:sp>
            <p:nvSpPr>
              <p:cNvPr id="12" name="TextBox 11"/>
              <p:cNvSpPr txBox="1">
                <a:spLocks noRot="1" noChangeAspect="1" noMove="1" noResize="1" noEditPoints="1" noAdjustHandles="1" noChangeArrowheads="1" noChangeShapeType="1" noTextEdit="1"/>
              </p:cNvSpPr>
              <p:nvPr/>
            </p:nvSpPr>
            <p:spPr>
              <a:xfrm>
                <a:off x="251520" y="3149476"/>
                <a:ext cx="8568952" cy="646331"/>
              </a:xfrm>
              <a:prstGeom prst="rect">
                <a:avLst/>
              </a:prstGeom>
              <a:blipFill rotWithShape="1">
                <a:blip r:embed="rId5"/>
                <a:stretch>
                  <a:fillRect l="-569" t="-4717" b="-13208"/>
                </a:stretch>
              </a:blipFill>
            </p:spPr>
            <p:txBody>
              <a:bodyPr/>
              <a:lstStyle/>
              <a:p>
                <a:r>
                  <a:rPr lang="en-US">
                    <a:noFill/>
                  </a:rPr>
                  <a:t> </a:t>
                </a:r>
              </a:p>
            </p:txBody>
          </p:sp>
        </mc:Fallback>
      </mc:AlternateContent>
      <p:graphicFrame>
        <p:nvGraphicFramePr>
          <p:cNvPr id="13" name="Table 12"/>
          <p:cNvGraphicFramePr>
            <a:graphicFrameLocks noGrp="1"/>
          </p:cNvGraphicFramePr>
          <p:nvPr>
            <p:extLst>
              <p:ext uri="{D42A27DB-BD31-4B8C-83A1-F6EECF244321}">
                <p14:modId xmlns:p14="http://schemas.microsoft.com/office/powerpoint/2010/main" val="22439470"/>
              </p:ext>
            </p:extLst>
          </p:nvPr>
        </p:nvGraphicFramePr>
        <p:xfrm>
          <a:off x="1619672" y="4247604"/>
          <a:ext cx="6096000" cy="1854200"/>
        </p:xfrm>
        <a:graphic>
          <a:graphicData uri="http://schemas.openxmlformats.org/drawingml/2006/table">
            <a:tbl>
              <a:tblPr firstRow="1" bandRow="1">
                <a:tableStyleId>{5940675A-B579-460E-94D1-54222C63F5DA}</a:tableStyleId>
              </a:tblPr>
              <a:tblGrid>
                <a:gridCol w="1219200"/>
                <a:gridCol w="1219200"/>
                <a:gridCol w="1219200"/>
                <a:gridCol w="1219200"/>
                <a:gridCol w="1219200"/>
              </a:tblGrid>
              <a:tr h="370840">
                <a:tc>
                  <a:txBody>
                    <a:bodyPr/>
                    <a:lstStyle/>
                    <a:p>
                      <a:endParaRPr lang="en-US" dirty="0"/>
                    </a:p>
                  </a:txBody>
                  <a:tcPr/>
                </a:tc>
                <a:tc>
                  <a:txBody>
                    <a:bodyPr/>
                    <a:lstStyle/>
                    <a:p>
                      <a:r>
                        <a:rPr lang="en-US" b="1" dirty="0" smtClean="0"/>
                        <a:t>Pa</a:t>
                      </a:r>
                      <a:endParaRPr lang="en-US" b="1" dirty="0"/>
                    </a:p>
                  </a:txBody>
                  <a:tcPr/>
                </a:tc>
                <a:tc>
                  <a:txBody>
                    <a:bodyPr/>
                    <a:lstStyle/>
                    <a:p>
                      <a:r>
                        <a:rPr lang="en-US" b="1" dirty="0" smtClean="0"/>
                        <a:t>bar</a:t>
                      </a:r>
                      <a:endParaRPr lang="en-US" b="1" dirty="0"/>
                    </a:p>
                  </a:txBody>
                  <a:tcPr/>
                </a:tc>
                <a:tc>
                  <a:txBody>
                    <a:bodyPr/>
                    <a:lstStyle/>
                    <a:p>
                      <a:r>
                        <a:rPr lang="en-US" b="1" dirty="0" err="1" smtClean="0"/>
                        <a:t>atm</a:t>
                      </a:r>
                      <a:endParaRPr lang="en-US" b="1" dirty="0"/>
                    </a:p>
                  </a:txBody>
                  <a:tcPr/>
                </a:tc>
                <a:tc>
                  <a:txBody>
                    <a:bodyPr/>
                    <a:lstStyle/>
                    <a:p>
                      <a:r>
                        <a:rPr lang="en-US" b="1" dirty="0" smtClean="0"/>
                        <a:t>Torr</a:t>
                      </a:r>
                      <a:endParaRPr lang="en-US" b="1" dirty="0"/>
                    </a:p>
                  </a:txBody>
                  <a:tcPr/>
                </a:tc>
              </a:tr>
              <a:tr h="370840">
                <a:tc>
                  <a:txBody>
                    <a:bodyPr/>
                    <a:lstStyle/>
                    <a:p>
                      <a:r>
                        <a:rPr lang="en-US" b="1" dirty="0" smtClean="0"/>
                        <a:t>1 Pa</a:t>
                      </a:r>
                      <a:endParaRPr lang="en-US" b="1" dirty="0"/>
                    </a:p>
                  </a:txBody>
                  <a:tcPr/>
                </a:tc>
                <a:tc>
                  <a:txBody>
                    <a:bodyPr/>
                    <a:lstStyle/>
                    <a:p>
                      <a:r>
                        <a:rPr lang="en-US" dirty="0" smtClean="0"/>
                        <a:t>1</a:t>
                      </a:r>
                      <a:endParaRPr lang="en-US" dirty="0"/>
                    </a:p>
                  </a:txBody>
                  <a:tcPr/>
                </a:tc>
                <a:tc>
                  <a:txBody>
                    <a:bodyPr/>
                    <a:lstStyle/>
                    <a:p>
                      <a:r>
                        <a:rPr lang="en-US" dirty="0" smtClean="0"/>
                        <a:t>10</a:t>
                      </a:r>
                      <a:r>
                        <a:rPr lang="en-US" baseline="30000" dirty="0" smtClean="0"/>
                        <a:t>-5</a:t>
                      </a:r>
                      <a:endParaRPr lang="en-US" baseline="30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9.87 10</a:t>
                      </a:r>
                      <a:r>
                        <a:rPr lang="en-US" baseline="30000" dirty="0" smtClean="0"/>
                        <a:t>-6</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7.5 10</a:t>
                      </a:r>
                      <a:r>
                        <a:rPr lang="en-US" baseline="30000" dirty="0" smtClean="0"/>
                        <a:t>-3</a:t>
                      </a:r>
                    </a:p>
                  </a:txBody>
                  <a:tcPr/>
                </a:tc>
              </a:tr>
              <a:tr h="370840">
                <a:tc>
                  <a:txBody>
                    <a:bodyPr/>
                    <a:lstStyle/>
                    <a:p>
                      <a:r>
                        <a:rPr lang="en-US" b="1" dirty="0" smtClean="0"/>
                        <a:t>1 bar</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10</a:t>
                      </a:r>
                      <a:r>
                        <a:rPr lang="en-US" baseline="30000" dirty="0" smtClean="0"/>
                        <a:t>5</a:t>
                      </a:r>
                    </a:p>
                  </a:txBody>
                  <a:tcPr/>
                </a:tc>
                <a:tc>
                  <a:txBody>
                    <a:bodyPr/>
                    <a:lstStyle/>
                    <a:p>
                      <a:r>
                        <a:rPr lang="en-US" dirty="0" smtClean="0"/>
                        <a:t>1</a:t>
                      </a:r>
                      <a:endParaRPr lang="en-US" dirty="0"/>
                    </a:p>
                  </a:txBody>
                  <a:tcPr/>
                </a:tc>
                <a:tc>
                  <a:txBody>
                    <a:bodyPr/>
                    <a:lstStyle/>
                    <a:p>
                      <a:r>
                        <a:rPr lang="en-US" dirty="0" smtClean="0"/>
                        <a:t>0.987</a:t>
                      </a:r>
                      <a:endParaRPr lang="en-US" dirty="0"/>
                    </a:p>
                  </a:txBody>
                  <a:tcPr/>
                </a:tc>
                <a:tc>
                  <a:txBody>
                    <a:bodyPr/>
                    <a:lstStyle/>
                    <a:p>
                      <a:r>
                        <a:rPr lang="en-US" dirty="0" smtClean="0"/>
                        <a:t>750.06</a:t>
                      </a:r>
                      <a:endParaRPr lang="en-US" dirty="0"/>
                    </a:p>
                  </a:txBody>
                  <a:tcPr/>
                </a:tc>
              </a:tr>
              <a:tr h="370840">
                <a:tc>
                  <a:txBody>
                    <a:bodyPr/>
                    <a:lstStyle/>
                    <a:p>
                      <a:r>
                        <a:rPr lang="en-US" b="1" dirty="0" smtClean="0"/>
                        <a:t>1 </a:t>
                      </a:r>
                      <a:r>
                        <a:rPr lang="en-US" b="1" dirty="0" err="1" smtClean="0"/>
                        <a:t>atm</a:t>
                      </a:r>
                      <a:endParaRPr lang="en-US"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1.013 10</a:t>
                      </a:r>
                      <a:r>
                        <a:rPr lang="en-US" baseline="30000" dirty="0" smtClean="0"/>
                        <a:t>5</a:t>
                      </a:r>
                    </a:p>
                  </a:txBody>
                  <a:tcPr/>
                </a:tc>
                <a:tc>
                  <a:txBody>
                    <a:bodyPr/>
                    <a:lstStyle/>
                    <a:p>
                      <a:r>
                        <a:rPr lang="en-US" dirty="0" smtClean="0"/>
                        <a:t>1.013</a:t>
                      </a:r>
                      <a:endParaRPr lang="en-US" dirty="0"/>
                    </a:p>
                  </a:txBody>
                  <a:tcPr/>
                </a:tc>
                <a:tc>
                  <a:txBody>
                    <a:bodyPr/>
                    <a:lstStyle/>
                    <a:p>
                      <a:r>
                        <a:rPr lang="en-US" dirty="0" smtClean="0"/>
                        <a:t>1</a:t>
                      </a:r>
                      <a:endParaRPr lang="en-US" dirty="0"/>
                    </a:p>
                  </a:txBody>
                  <a:tcPr/>
                </a:tc>
                <a:tc>
                  <a:txBody>
                    <a:bodyPr/>
                    <a:lstStyle/>
                    <a:p>
                      <a:r>
                        <a:rPr lang="en-US" dirty="0" smtClean="0"/>
                        <a:t>760</a:t>
                      </a:r>
                      <a:endParaRPr lang="en-US" dirty="0"/>
                    </a:p>
                  </a:txBody>
                  <a:tcPr/>
                </a:tc>
              </a:tr>
              <a:tr h="370840">
                <a:tc>
                  <a:txBody>
                    <a:bodyPr/>
                    <a:lstStyle/>
                    <a:p>
                      <a:r>
                        <a:rPr lang="en-US" b="1" dirty="0" smtClean="0"/>
                        <a:t>1 Torr</a:t>
                      </a:r>
                      <a:endParaRPr lang="en-US" b="1" dirty="0"/>
                    </a:p>
                  </a:txBody>
                  <a:tcPr/>
                </a:tc>
                <a:tc>
                  <a:txBody>
                    <a:bodyPr/>
                    <a:lstStyle/>
                    <a:p>
                      <a:r>
                        <a:rPr lang="en-US" dirty="0" smtClean="0"/>
                        <a:t>133.32</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1.33 10</a:t>
                      </a:r>
                      <a:r>
                        <a:rPr lang="en-US" baseline="30000" dirty="0" smtClean="0"/>
                        <a:t>-3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1.32 10</a:t>
                      </a:r>
                      <a:r>
                        <a:rPr lang="en-US" baseline="30000" dirty="0" smtClean="0"/>
                        <a:t>-3</a:t>
                      </a:r>
                    </a:p>
                  </a:txBody>
                  <a:tcPr/>
                </a:tc>
                <a:tc>
                  <a:txBody>
                    <a:bodyPr/>
                    <a:lstStyle/>
                    <a:p>
                      <a:r>
                        <a:rPr lang="en-US" dirty="0" smtClean="0"/>
                        <a:t>1</a:t>
                      </a:r>
                      <a:endParaRPr lang="en-US" dirty="0"/>
                    </a:p>
                  </a:txBody>
                  <a:tcPr/>
                </a:tc>
              </a:tr>
            </a:tbl>
          </a:graphicData>
        </a:graphic>
      </p:graphicFrame>
      <mc:AlternateContent xmlns:mc="http://schemas.openxmlformats.org/markup-compatibility/2006" xmlns:a14="http://schemas.microsoft.com/office/drawing/2010/main">
        <mc:Choice Requires="a14">
          <p:sp>
            <p:nvSpPr>
              <p:cNvPr id="14" name="TextBox 13"/>
              <p:cNvSpPr txBox="1"/>
              <p:nvPr/>
            </p:nvSpPr>
            <p:spPr>
              <a:xfrm>
                <a:off x="251520" y="2540846"/>
                <a:ext cx="8280920" cy="369332"/>
              </a:xfrm>
              <a:prstGeom prst="rect">
                <a:avLst/>
              </a:prstGeom>
              <a:noFill/>
            </p:spPr>
            <p:txBody>
              <a:bodyPr wrap="square" rtlCol="0">
                <a:spAutoFit/>
              </a:bodyPr>
              <a:lstStyle/>
              <a:p>
                <a:r>
                  <a:rPr lang="fr-CH" dirty="0" smtClean="0"/>
                  <a:t>I</a:t>
                </a:r>
                <a14:m>
                  <m:oMath xmlns:m="http://schemas.openxmlformats.org/officeDocument/2006/math">
                    <m:r>
                      <m:rPr>
                        <m:sty m:val="p"/>
                      </m:rPr>
                      <a:rPr lang="fr-CH" b="0" i="0" dirty="0" smtClean="0">
                        <a:latin typeface="Cambria Math"/>
                        <a:ea typeface="Cambria Math"/>
                      </a:rPr>
                      <m:t>n</m:t>
                    </m:r>
                    <m:r>
                      <a:rPr lang="fr-CH" b="0" i="0" dirty="0" smtClean="0">
                        <a:latin typeface="Cambria Math"/>
                        <a:ea typeface="Cambria Math"/>
                      </a:rPr>
                      <m:t> </m:t>
                    </m:r>
                    <m:r>
                      <m:rPr>
                        <m:sty m:val="p"/>
                      </m:rPr>
                      <a:rPr lang="fr-CH" b="0" i="0" dirty="0" smtClean="0">
                        <a:latin typeface="Cambria Math"/>
                        <a:ea typeface="Cambria Math"/>
                      </a:rPr>
                      <m:t>vacuum</m:t>
                    </m:r>
                    <m:r>
                      <a:rPr lang="fr-CH" b="0" i="0" dirty="0" smtClean="0">
                        <a:latin typeface="Cambria Math"/>
                        <a:ea typeface="Cambria Math"/>
                      </a:rPr>
                      <m:t> </m:t>
                    </m:r>
                    <m:r>
                      <m:rPr>
                        <m:sty m:val="p"/>
                      </m:rPr>
                      <a:rPr lang="fr-CH" b="0" i="0" dirty="0" smtClean="0">
                        <a:latin typeface="Cambria Math"/>
                        <a:ea typeface="Cambria Math"/>
                      </a:rPr>
                      <m:t>technology</m:t>
                    </m:r>
                    <m:r>
                      <a:rPr lang="fr-CH" b="0" i="0" dirty="0" smtClean="0">
                        <a:latin typeface="Cambria Math"/>
                        <a:ea typeface="Cambria Math"/>
                      </a:rPr>
                      <m:t> </m:t>
                    </m:r>
                    <m:r>
                      <a:rPr lang="fr-CH" b="0" i="1" dirty="0" smtClean="0">
                        <a:latin typeface="Cambria Math"/>
                        <a:ea typeface="Cambria Math"/>
                      </a:rPr>
                      <m:t>: </m:t>
                    </m:r>
                    <m:r>
                      <a:rPr lang="fr-CH" b="0" i="1" dirty="0" smtClean="0">
                        <a:latin typeface="Cambria Math"/>
                        <a:ea typeface="Cambria Math"/>
                      </a:rPr>
                      <m:t>𝑚𝑏𝑎𝑟</m:t>
                    </m:r>
                    <m:r>
                      <a:rPr lang="fr-CH" b="0" i="1" dirty="0" smtClean="0">
                        <a:latin typeface="Cambria Math"/>
                        <a:ea typeface="Cambria Math"/>
                      </a:rPr>
                      <m:t> </m:t>
                    </m:r>
                    <m:r>
                      <a:rPr lang="fr-CH" b="0" i="1" dirty="0" smtClean="0">
                        <a:latin typeface="Cambria Math"/>
                        <a:ea typeface="Cambria Math"/>
                      </a:rPr>
                      <m:t>𝑜𝑟</m:t>
                    </m:r>
                    <m:r>
                      <a:rPr lang="fr-CH" b="0" i="1" dirty="0" smtClean="0">
                        <a:latin typeface="Cambria Math"/>
                        <a:ea typeface="Cambria Math"/>
                      </a:rPr>
                      <m:t> </m:t>
                    </m:r>
                    <m:r>
                      <a:rPr lang="fr-CH" b="0" i="1" dirty="0" smtClean="0">
                        <a:latin typeface="Cambria Math"/>
                        <a:ea typeface="Cambria Math"/>
                      </a:rPr>
                      <m:t>𝑃𝑎</m:t>
                    </m:r>
                  </m:oMath>
                </a14:m>
                <a:endParaRPr lang="en-US" dirty="0" smtClean="0"/>
              </a:p>
            </p:txBody>
          </p:sp>
        </mc:Choice>
        <mc:Fallback xmlns="">
          <p:sp>
            <p:nvSpPr>
              <p:cNvPr id="14" name="TextBox 13"/>
              <p:cNvSpPr txBox="1">
                <a:spLocks noRot="1" noChangeAspect="1" noMove="1" noResize="1" noEditPoints="1" noAdjustHandles="1" noChangeArrowheads="1" noChangeShapeType="1" noTextEdit="1"/>
              </p:cNvSpPr>
              <p:nvPr/>
            </p:nvSpPr>
            <p:spPr>
              <a:xfrm>
                <a:off x="251520" y="2540846"/>
                <a:ext cx="8280920" cy="369332"/>
              </a:xfrm>
              <a:prstGeom prst="rect">
                <a:avLst/>
              </a:prstGeom>
              <a:blipFill rotWithShape="1">
                <a:blip r:embed="rId6"/>
                <a:stretch>
                  <a:fillRect l="-589" t="-8333" b="-26667"/>
                </a:stretch>
              </a:blipFill>
            </p:spPr>
            <p:txBody>
              <a:bodyPr/>
              <a:lstStyle/>
              <a:p>
                <a:r>
                  <a:rPr lang="en-US">
                    <a:noFill/>
                  </a:rPr>
                  <a:t> </a:t>
                </a:r>
              </a:p>
            </p:txBody>
          </p:sp>
        </mc:Fallback>
      </mc:AlternateContent>
      <p:sp>
        <p:nvSpPr>
          <p:cNvPr id="15" name="TextBox 14"/>
          <p:cNvSpPr txBox="1"/>
          <p:nvPr/>
        </p:nvSpPr>
        <p:spPr>
          <a:xfrm>
            <a:off x="3563888" y="3900914"/>
            <a:ext cx="1775614" cy="369332"/>
          </a:xfrm>
          <a:prstGeom prst="rect">
            <a:avLst/>
          </a:prstGeom>
          <a:noFill/>
        </p:spPr>
        <p:txBody>
          <a:bodyPr wrap="none" rtlCol="0">
            <a:spAutoFit/>
          </a:bodyPr>
          <a:lstStyle/>
          <a:p>
            <a:r>
              <a:rPr lang="en-US" dirty="0" smtClean="0"/>
              <a:t>Conversion Table</a:t>
            </a:r>
            <a:endParaRPr lang="en-US" dirty="0"/>
          </a:p>
        </p:txBody>
      </p:sp>
    </p:spTree>
    <p:extLst>
      <p:ext uri="{BB962C8B-B14F-4D97-AF65-F5344CB8AC3E}">
        <p14:creationId xmlns:p14="http://schemas.microsoft.com/office/powerpoint/2010/main" val="1342313622"/>
      </p:ext>
    </p:extLst>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www.lesker.com/newweb/Vacuum_Pumps/jpg/Dwg/Dwg-PU-360043.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rot="16200000">
            <a:off x="-213141" y="2862905"/>
            <a:ext cx="3560147" cy="2379365"/>
          </a:xfrm>
          <a:prstGeom prst="rect">
            <a:avLst/>
          </a:prstGeom>
          <a:noFill/>
          <a:extLst>
            <a:ext uri="{909E8E84-426E-40DD-AFC4-6F175D3DCCD1}">
              <a14:hiddenFill xmlns:a14="http://schemas.microsoft.com/office/drawing/2010/main">
                <a:solidFill>
                  <a:srgbClr val="FFFFFF"/>
                </a:solidFill>
              </a14:hiddenFill>
            </a:ext>
          </a:extLst>
        </p:spPr>
      </p:pic>
      <p:sp>
        <p:nvSpPr>
          <p:cNvPr id="7" name="ZoneTexte 6"/>
          <p:cNvSpPr txBox="1"/>
          <p:nvPr/>
        </p:nvSpPr>
        <p:spPr>
          <a:xfrm>
            <a:off x="2969334" y="676198"/>
            <a:ext cx="5968925" cy="2985433"/>
          </a:xfrm>
          <a:prstGeom prst="rect">
            <a:avLst/>
          </a:prstGeom>
          <a:noFill/>
        </p:spPr>
        <p:txBody>
          <a:bodyPr wrap="square" rtlCol="0">
            <a:spAutoFit/>
          </a:bodyPr>
          <a:lstStyle/>
          <a:p>
            <a:r>
              <a:rPr lang="en-US" dirty="0" smtClean="0"/>
              <a:t>For particle accelerators Ti is the sublimated metal.</a:t>
            </a:r>
          </a:p>
          <a:p>
            <a:endParaRPr lang="en-US" sz="800" dirty="0" smtClean="0"/>
          </a:p>
          <a:p>
            <a:r>
              <a:rPr lang="en-US" dirty="0" smtClean="0"/>
              <a:t>Ti alloy rods are heated up to 1500°C attaining a Ti </a:t>
            </a:r>
            <a:r>
              <a:rPr lang="en-US" dirty="0" err="1" smtClean="0"/>
              <a:t>vapour</a:t>
            </a:r>
            <a:r>
              <a:rPr lang="en-US" dirty="0" smtClean="0"/>
              <a:t> pressure of about 10</a:t>
            </a:r>
            <a:r>
              <a:rPr lang="en-US" baseline="30000" dirty="0" smtClean="0"/>
              <a:t>-3</a:t>
            </a:r>
            <a:r>
              <a:rPr lang="en-US" dirty="0" smtClean="0"/>
              <a:t> mbar.</a:t>
            </a:r>
          </a:p>
          <a:p>
            <a:endParaRPr lang="en-US" dirty="0"/>
          </a:p>
          <a:p>
            <a:r>
              <a:rPr lang="en-US" dirty="0" smtClean="0"/>
              <a:t>The Ti thin film is deposited onto the pump vessel.</a:t>
            </a:r>
          </a:p>
          <a:p>
            <a:endParaRPr lang="en-US" dirty="0"/>
          </a:p>
          <a:p>
            <a:r>
              <a:rPr lang="en-GB" dirty="0"/>
              <a:t>In some cases, the wall of the sublimation pumps may be cooled to liquid nitrogen temperature. In this case, the sublimated film is rougher and consequently the sticking probabilities are higher. </a:t>
            </a:r>
            <a:endParaRPr lang="en-US" dirty="0"/>
          </a:p>
        </p:txBody>
      </p:sp>
      <p:sp>
        <p:nvSpPr>
          <p:cNvPr id="11" name="TextBox 10"/>
          <p:cNvSpPr txBox="1"/>
          <p:nvPr/>
        </p:nvSpPr>
        <p:spPr>
          <a:xfrm>
            <a:off x="932353" y="5571051"/>
            <a:ext cx="3775072" cy="523220"/>
          </a:xfrm>
          <a:prstGeom prst="rect">
            <a:avLst/>
          </a:prstGeom>
          <a:noFill/>
        </p:spPr>
        <p:txBody>
          <a:bodyPr wrap="none" rtlCol="0">
            <a:spAutoFit/>
          </a:bodyPr>
          <a:lstStyle/>
          <a:p>
            <a:pPr algn="ctr"/>
            <a:r>
              <a:rPr lang="en-US" sz="1400" i="1" dirty="0" smtClean="0"/>
              <a:t>Courtesy of Kurt J. </a:t>
            </a:r>
            <a:r>
              <a:rPr lang="en-US" sz="1400" i="1" dirty="0" err="1" smtClean="0"/>
              <a:t>Lesker</a:t>
            </a:r>
            <a:r>
              <a:rPr lang="en-US" sz="1400" i="1" dirty="0" smtClean="0"/>
              <a:t> Company</a:t>
            </a:r>
          </a:p>
          <a:p>
            <a:pPr algn="ctr"/>
            <a:r>
              <a:rPr lang="en-US" sz="1400" i="1" dirty="0"/>
              <a:t>http</a:t>
            </a:r>
            <a:r>
              <a:rPr lang="en-US" sz="1400" i="1" dirty="0" smtClean="0"/>
              <a:t>://www.lesker.com/newweb/Vacuum_Pumps</a:t>
            </a:r>
            <a:endParaRPr lang="en-US" sz="1400" i="1" dirty="0"/>
          </a:p>
        </p:txBody>
      </p:sp>
      <p:sp>
        <p:nvSpPr>
          <p:cNvPr id="18"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9"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20"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180</a:t>
            </a:fld>
            <a:endParaRPr lang="en-US" dirty="0"/>
          </a:p>
        </p:txBody>
      </p:sp>
      <p:sp>
        <p:nvSpPr>
          <p:cNvPr id="14" name="Rectangle 13"/>
          <p:cNvSpPr/>
          <p:nvPr/>
        </p:nvSpPr>
        <p:spPr>
          <a:xfrm>
            <a:off x="792818" y="105966"/>
            <a:ext cx="7614585" cy="461665"/>
          </a:xfrm>
          <a:prstGeom prst="rect">
            <a:avLst/>
          </a:prstGeom>
        </p:spPr>
        <p:txBody>
          <a:bodyPr wrap="none">
            <a:spAutoFit/>
          </a:bodyPr>
          <a:lstStyle/>
          <a:p>
            <a:pPr algn="ctr"/>
            <a:r>
              <a:rPr lang="en-US" sz="2400" b="1" dirty="0" smtClean="0"/>
              <a:t>Gas pumping: capture pumps / sublimation pumps</a:t>
            </a:r>
            <a:endParaRPr lang="en-US" sz="2400" b="1" dirty="0"/>
          </a:p>
        </p:txBody>
      </p:sp>
      <p:pic>
        <p:nvPicPr>
          <p:cNvPr id="9" name="Picture 2"/>
          <p:cNvPicPr>
            <a:picLocks noChangeAspect="1" noChangeArrowheads="1"/>
          </p:cNvPicPr>
          <p:nvPr/>
        </p:nvPicPr>
        <p:blipFill rotWithShape="1">
          <a:blip r:embed="rId3" cstate="print"/>
          <a:srcRect r="47613"/>
          <a:stretch/>
        </p:blipFill>
        <p:spPr bwMode="auto">
          <a:xfrm>
            <a:off x="5326380" y="3774492"/>
            <a:ext cx="2354580" cy="2319779"/>
          </a:xfrm>
          <a:prstGeom prst="rect">
            <a:avLst/>
          </a:prstGeom>
          <a:noFill/>
          <a:ln w="9525">
            <a:noFill/>
            <a:miter lim="800000"/>
            <a:headEnd/>
            <a:tailEnd/>
          </a:ln>
          <a:effectLst/>
        </p:spPr>
      </p:pic>
    </p:spTree>
    <p:extLst>
      <p:ext uri="{BB962C8B-B14F-4D97-AF65-F5344CB8AC3E}">
        <p14:creationId xmlns:p14="http://schemas.microsoft.com/office/powerpoint/2010/main" val="2378333705"/>
      </p:ext>
    </p:extLst>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181</a:t>
            </a:fld>
            <a:endParaRPr lang="en-US" dirty="0"/>
          </a:p>
        </p:txBody>
      </p:sp>
      <p:sp>
        <p:nvSpPr>
          <p:cNvPr id="5" name="Rectangle 4"/>
          <p:cNvSpPr/>
          <p:nvPr/>
        </p:nvSpPr>
        <p:spPr>
          <a:xfrm>
            <a:off x="792818" y="105966"/>
            <a:ext cx="7614585" cy="461665"/>
          </a:xfrm>
          <a:prstGeom prst="rect">
            <a:avLst/>
          </a:prstGeom>
        </p:spPr>
        <p:txBody>
          <a:bodyPr wrap="none">
            <a:spAutoFit/>
          </a:bodyPr>
          <a:lstStyle/>
          <a:p>
            <a:pPr algn="ctr"/>
            <a:r>
              <a:rPr lang="en-US" sz="2400" b="1" dirty="0" smtClean="0"/>
              <a:t>Gas pumping: capture pumps / sublimation pumps</a:t>
            </a:r>
            <a:endParaRPr lang="en-US" sz="2400" b="1" dirty="0"/>
          </a:p>
        </p:txBody>
      </p:sp>
      <mc:AlternateContent xmlns:mc="http://schemas.openxmlformats.org/markup-compatibility/2006" xmlns:a14="http://schemas.microsoft.com/office/drawing/2010/main">
        <mc:Choice Requires="a14">
          <p:sp>
            <p:nvSpPr>
              <p:cNvPr id="6" name="ZoneTexte 8"/>
              <p:cNvSpPr txBox="1"/>
              <p:nvPr/>
            </p:nvSpPr>
            <p:spPr>
              <a:xfrm>
                <a:off x="423552" y="848819"/>
                <a:ext cx="8263248" cy="4796378"/>
              </a:xfrm>
              <a:prstGeom prst="rect">
                <a:avLst/>
              </a:prstGeom>
              <a:noFill/>
            </p:spPr>
            <p:txBody>
              <a:bodyPr wrap="square" rtlCol="0">
                <a:spAutoFit/>
              </a:bodyPr>
              <a:lstStyle/>
              <a:p>
                <a:r>
                  <a:rPr lang="en-US" dirty="0" smtClean="0"/>
                  <a:t>The sticking probabilities depend on the nature </a:t>
                </a:r>
              </a:p>
              <a:p>
                <a:r>
                  <a:rPr lang="en-US" dirty="0" smtClean="0"/>
                  <a:t>of the gas and the quantity of gas already pumped.</a:t>
                </a:r>
              </a:p>
              <a:p>
                <a:endParaRPr lang="en-US" dirty="0" smtClean="0"/>
              </a:p>
              <a:p>
                <a:endParaRPr lang="en-US" sz="800" dirty="0"/>
              </a:p>
              <a:p>
                <a:pPr lvl="2"/>
                <a:r>
                  <a:rPr lang="en-US" dirty="0" smtClean="0">
                    <a:ea typeface="Cambria Math"/>
                  </a:rPr>
                  <a:t> </a:t>
                </a:r>
                <a14:m>
                  <m:oMath xmlns:m="http://schemas.openxmlformats.org/officeDocument/2006/math">
                    <m:sSub>
                      <m:sSubPr>
                        <m:ctrlPr>
                          <a:rPr lang="en-US" i="1" smtClean="0">
                            <a:latin typeface="Cambria Math"/>
                            <a:ea typeface="Cambria Math"/>
                          </a:rPr>
                        </m:ctrlPr>
                      </m:sSubPr>
                      <m:e>
                        <m:r>
                          <a:rPr lang="fr-FR" b="0" i="1" smtClean="0">
                            <a:latin typeface="Cambria Math"/>
                            <a:ea typeface="Cambria Math"/>
                          </a:rPr>
                          <m:t>𝐻</m:t>
                        </m:r>
                      </m:e>
                      <m:sub>
                        <m:r>
                          <a:rPr lang="fr-FR" b="0" i="1" smtClean="0">
                            <a:latin typeface="Cambria Math"/>
                            <a:ea typeface="Cambria Math"/>
                          </a:rPr>
                          <m:t>2</m:t>
                        </m:r>
                      </m:sub>
                    </m:sSub>
                    <m:r>
                      <a:rPr lang="fr-FR" b="0" i="1" smtClean="0">
                        <a:latin typeface="Cambria Math"/>
                        <a:ea typeface="Cambria Math"/>
                      </a:rPr>
                      <m:t>: </m:t>
                    </m:r>
                    <m:sSup>
                      <m:sSupPr>
                        <m:ctrlPr>
                          <a:rPr lang="en-US" i="1" smtClean="0">
                            <a:latin typeface="Cambria Math"/>
                            <a:ea typeface="Cambria Math"/>
                          </a:rPr>
                        </m:ctrlPr>
                      </m:sSupPr>
                      <m:e>
                        <m:r>
                          <a:rPr lang="fr-FR" b="0" i="1" smtClean="0">
                            <a:latin typeface="Cambria Math"/>
                            <a:ea typeface="Cambria Math"/>
                          </a:rPr>
                          <m:t>10</m:t>
                        </m:r>
                      </m:e>
                      <m:sup>
                        <m:r>
                          <a:rPr lang="fr-FR" b="0" i="1" smtClean="0">
                            <a:latin typeface="Cambria Math"/>
                            <a:ea typeface="Cambria Math"/>
                          </a:rPr>
                          <m:t>−2</m:t>
                        </m:r>
                      </m:sup>
                    </m:sSup>
                    <m:r>
                      <a:rPr lang="en-US" i="1" smtClean="0">
                        <a:latin typeface="Cambria Math"/>
                        <a:ea typeface="Cambria Math"/>
                      </a:rPr>
                      <m:t>≤</m:t>
                    </m:r>
                    <m:r>
                      <a:rPr lang="en-US" i="1" smtClean="0">
                        <a:latin typeface="Cambria Math"/>
                        <a:ea typeface="Cambria Math"/>
                      </a:rPr>
                      <m:t>𝛼</m:t>
                    </m:r>
                    <m:r>
                      <a:rPr lang="en-US" i="1" smtClean="0">
                        <a:latin typeface="Cambria Math"/>
                        <a:ea typeface="Cambria Math"/>
                      </a:rPr>
                      <m:t>≤</m:t>
                    </m:r>
                    <m:sSup>
                      <m:sSupPr>
                        <m:ctrlPr>
                          <a:rPr lang="en-US" i="1" smtClean="0">
                            <a:latin typeface="Cambria Math"/>
                            <a:ea typeface="Cambria Math"/>
                          </a:rPr>
                        </m:ctrlPr>
                      </m:sSupPr>
                      <m:e>
                        <m:r>
                          <a:rPr lang="fr-FR" b="0" i="1" smtClean="0">
                            <a:latin typeface="Cambria Math"/>
                            <a:ea typeface="Cambria Math"/>
                          </a:rPr>
                          <m:t>10</m:t>
                        </m:r>
                      </m:e>
                      <m:sup>
                        <m:r>
                          <a:rPr lang="fr-FR" b="0" i="1" smtClean="0">
                            <a:latin typeface="Cambria Math"/>
                            <a:ea typeface="Cambria Math"/>
                          </a:rPr>
                          <m:t>−1</m:t>
                        </m:r>
                      </m:sup>
                    </m:sSup>
                  </m:oMath>
                </a14:m>
                <a:endParaRPr lang="en-US" dirty="0" smtClean="0"/>
              </a:p>
              <a:p>
                <a:pPr lvl="2"/>
                <a14:m>
                  <m:oMathPara xmlns:m="http://schemas.openxmlformats.org/officeDocument/2006/math">
                    <m:oMathParaPr>
                      <m:jc m:val="left"/>
                    </m:oMathParaPr>
                    <m:oMath xmlns:m="http://schemas.openxmlformats.org/officeDocument/2006/math">
                      <m:sSup>
                        <m:sSupPr>
                          <m:ctrlPr>
                            <a:rPr lang="en-US" i="1">
                              <a:latin typeface="Cambria Math"/>
                              <a:ea typeface="Cambria Math"/>
                            </a:rPr>
                          </m:ctrlPr>
                        </m:sSupPr>
                        <m:e>
                          <m:r>
                            <a:rPr lang="fr-FR" b="0" i="1" smtClean="0">
                              <a:latin typeface="Cambria Math"/>
                              <a:ea typeface="Cambria Math"/>
                            </a:rPr>
                            <m:t>𝐶𝑂</m:t>
                          </m:r>
                          <m:r>
                            <a:rPr lang="fr-FR" b="0" i="1" smtClean="0">
                              <a:latin typeface="Cambria Math"/>
                              <a:ea typeface="Cambria Math"/>
                            </a:rPr>
                            <m:t>:5×10</m:t>
                          </m:r>
                        </m:e>
                        <m:sup>
                          <m:r>
                            <a:rPr lang="fr-FR" i="1">
                              <a:latin typeface="Cambria Math"/>
                              <a:ea typeface="Cambria Math"/>
                            </a:rPr>
                            <m:t>−</m:t>
                          </m:r>
                          <m:r>
                            <a:rPr lang="fr-FR" b="0" i="1" smtClean="0">
                              <a:latin typeface="Cambria Math"/>
                              <a:ea typeface="Cambria Math"/>
                            </a:rPr>
                            <m:t>1</m:t>
                          </m:r>
                        </m:sup>
                      </m:sSup>
                      <m:r>
                        <a:rPr lang="en-US" i="1">
                          <a:latin typeface="Cambria Math"/>
                          <a:ea typeface="Cambria Math"/>
                        </a:rPr>
                        <m:t>≤</m:t>
                      </m:r>
                      <m:r>
                        <a:rPr lang="en-US" i="1">
                          <a:latin typeface="Cambria Math"/>
                          <a:ea typeface="Cambria Math"/>
                        </a:rPr>
                        <m:t>𝛼</m:t>
                      </m:r>
                      <m:r>
                        <a:rPr lang="en-US" i="1">
                          <a:latin typeface="Cambria Math"/>
                          <a:ea typeface="Cambria Math"/>
                        </a:rPr>
                        <m:t>≤1</m:t>
                      </m:r>
                    </m:oMath>
                  </m:oMathPara>
                </a14:m>
                <a:endParaRPr lang="en-US" dirty="0" smtClean="0"/>
              </a:p>
              <a:p>
                <a:endParaRPr lang="en-US" sz="800" dirty="0" smtClean="0"/>
              </a:p>
              <a:p>
                <a:endParaRPr lang="en-US" dirty="0" smtClean="0"/>
              </a:p>
              <a:p>
                <a:r>
                  <a:rPr lang="en-US" dirty="0" smtClean="0"/>
                  <a:t>The sticking probability is negligible:</a:t>
                </a:r>
              </a:p>
              <a:p>
                <a:endParaRPr lang="en-US" dirty="0" smtClean="0"/>
              </a:p>
              <a:p>
                <a:pPr marL="285750" indent="-285750">
                  <a:buFont typeface="Arial" pitchFamily="34" charset="0"/>
                  <a:buChar char="•"/>
                </a:pPr>
                <a:r>
                  <a:rPr lang="en-US" dirty="0" smtClean="0"/>
                  <a:t>For CO, one monolayer adsorbed</a:t>
                </a:r>
              </a:p>
              <a:p>
                <a:pPr marL="285750" indent="-285750">
                  <a:buFont typeface="Arial" pitchFamily="34" charset="0"/>
                  <a:buChar char="•"/>
                </a:pPr>
                <a:r>
                  <a:rPr lang="en-US" dirty="0" smtClean="0"/>
                  <a:t>For </a:t>
                </a:r>
                <a:r>
                  <a:rPr lang="en-US" dirty="0"/>
                  <a:t>of </a:t>
                </a:r>
                <a:r>
                  <a:rPr lang="en-US" dirty="0" smtClean="0"/>
                  <a:t>O</a:t>
                </a:r>
                <a:r>
                  <a:rPr lang="en-US" baseline="-25000" dirty="0" smtClean="0"/>
                  <a:t>2</a:t>
                </a:r>
                <a:r>
                  <a:rPr lang="en-US" dirty="0" smtClean="0"/>
                  <a:t> several monolayer</a:t>
                </a:r>
              </a:p>
              <a:p>
                <a:pPr marL="285750" indent="-285750">
                  <a:buFont typeface="Arial" pitchFamily="34" charset="0"/>
                  <a:buChar char="•"/>
                </a:pPr>
                <a:r>
                  <a:rPr lang="en-US" dirty="0" smtClean="0"/>
                  <a:t>For  N</a:t>
                </a:r>
                <a:r>
                  <a:rPr lang="en-US" baseline="-25000" dirty="0" smtClean="0"/>
                  <a:t>2</a:t>
                </a:r>
                <a:r>
                  <a:rPr lang="en-US" dirty="0"/>
                  <a:t> </a:t>
                </a:r>
                <a:r>
                  <a:rPr lang="en-US" dirty="0" smtClean="0"/>
                  <a:t>fraction of monolayer </a:t>
                </a:r>
              </a:p>
              <a:p>
                <a:pPr marL="285750" indent="-285750">
                  <a:buFont typeface="Arial" pitchFamily="34" charset="0"/>
                  <a:buChar char="•"/>
                </a:pPr>
                <a:endParaRPr lang="en-US" i="1" dirty="0">
                  <a:ea typeface="Cambria Math"/>
                </a:endParaRPr>
              </a:p>
              <a:p>
                <a:r>
                  <a:rPr lang="en-US" dirty="0" smtClean="0"/>
                  <a:t>A new sublimation is needed.</a:t>
                </a:r>
              </a:p>
              <a:p>
                <a:endParaRPr lang="en-US" sz="800" dirty="0"/>
              </a:p>
              <a:p>
                <a:endParaRPr lang="en-US" sz="800" dirty="0" smtClean="0"/>
              </a:p>
              <a:p>
                <a:r>
                  <a:rPr lang="en-US" dirty="0" smtClean="0"/>
                  <a:t>Hydrogen diffuses in the Ti film</a:t>
                </a:r>
                <a14:m>
                  <m:oMath xmlns:m="http://schemas.openxmlformats.org/officeDocument/2006/math">
                    <m:r>
                      <a:rPr lang="en-US" i="1" smtClean="0">
                        <a:latin typeface="Cambria Math"/>
                        <a:ea typeface="Cambria Math"/>
                      </a:rPr>
                      <m:t>→</m:t>
                    </m:r>
                  </m:oMath>
                </a14:m>
                <a:r>
                  <a:rPr lang="en-US" dirty="0" smtClean="0"/>
                  <a:t>much higher </a:t>
                </a:r>
              </a:p>
              <a:p>
                <a:r>
                  <a:rPr lang="en-US" dirty="0" smtClean="0"/>
                  <a:t>capacity</a:t>
                </a:r>
                <a:endParaRPr lang="en-US" dirty="0"/>
              </a:p>
            </p:txBody>
          </p:sp>
        </mc:Choice>
        <mc:Fallback xmlns="">
          <p:sp>
            <p:nvSpPr>
              <p:cNvPr id="6" name="ZoneTexte 8"/>
              <p:cNvSpPr txBox="1">
                <a:spLocks noRot="1" noChangeAspect="1" noMove="1" noResize="1" noEditPoints="1" noAdjustHandles="1" noChangeArrowheads="1" noChangeShapeType="1" noTextEdit="1"/>
              </p:cNvSpPr>
              <p:nvPr/>
            </p:nvSpPr>
            <p:spPr>
              <a:xfrm>
                <a:off x="423552" y="848819"/>
                <a:ext cx="8263248" cy="4796378"/>
              </a:xfrm>
              <a:prstGeom prst="rect">
                <a:avLst/>
              </a:prstGeom>
              <a:blipFill rotWithShape="1">
                <a:blip r:embed="rId2"/>
                <a:stretch>
                  <a:fillRect l="-590" t="-635" b="-1144"/>
                </a:stretch>
              </a:blipFill>
            </p:spPr>
            <p:txBody>
              <a:bodyPr/>
              <a:lstStyle/>
              <a:p>
                <a:r>
                  <a:rPr lang="en-US">
                    <a:noFill/>
                  </a:rPr>
                  <a:t> </a:t>
                </a:r>
              </a:p>
            </p:txBody>
          </p:sp>
        </mc:Fallback>
      </mc:AlternateContent>
      <p:sp>
        <p:nvSpPr>
          <p:cNvPr id="7" name="Accolade ouvrante 5"/>
          <p:cNvSpPr/>
          <p:nvPr/>
        </p:nvSpPr>
        <p:spPr>
          <a:xfrm>
            <a:off x="1200703" y="1805940"/>
            <a:ext cx="216024" cy="64807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ZoneTexte 11"/>
          <p:cNvSpPr txBox="1"/>
          <p:nvPr/>
        </p:nvSpPr>
        <p:spPr>
          <a:xfrm>
            <a:off x="672897" y="1902456"/>
            <a:ext cx="576889" cy="369332"/>
          </a:xfrm>
          <a:prstGeom prst="rect">
            <a:avLst/>
          </a:prstGeom>
          <a:noFill/>
        </p:spPr>
        <p:txBody>
          <a:bodyPr wrap="none" rtlCol="0">
            <a:spAutoFit/>
          </a:bodyPr>
          <a:lstStyle/>
          <a:p>
            <a:r>
              <a:rPr lang="en-US" dirty="0" smtClean="0"/>
              <a:t>max</a:t>
            </a:r>
            <a:endParaRPr lang="en-US" dirty="0"/>
          </a:p>
        </p:txBody>
      </p:sp>
      <p:pic>
        <p:nvPicPr>
          <p:cNvPr id="9" name="Picture 3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1605276"/>
            <a:ext cx="3542308" cy="3184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5629185" y="4793995"/>
            <a:ext cx="3433761" cy="276999"/>
          </a:xfrm>
          <a:prstGeom prst="rect">
            <a:avLst/>
          </a:prstGeom>
          <a:noFill/>
        </p:spPr>
        <p:txBody>
          <a:bodyPr wrap="none" rtlCol="0">
            <a:spAutoFit/>
          </a:bodyPr>
          <a:lstStyle/>
          <a:p>
            <a:r>
              <a:rPr lang="pt-BR" sz="1200" i="1" dirty="0"/>
              <a:t>A K Gupta </a:t>
            </a:r>
            <a:r>
              <a:rPr lang="pt-BR" sz="1200" i="1" dirty="0" smtClean="0"/>
              <a:t>and J </a:t>
            </a:r>
            <a:r>
              <a:rPr lang="pt-BR" sz="1200" i="1" dirty="0"/>
              <a:t>H </a:t>
            </a:r>
            <a:r>
              <a:rPr lang="pt-BR" sz="1200" i="1" dirty="0" smtClean="0"/>
              <a:t>Leek, Vacuum, 25(1975)362</a:t>
            </a:r>
            <a:endParaRPr lang="en-US" sz="1200" dirty="0"/>
          </a:p>
        </p:txBody>
      </p:sp>
    </p:spTree>
    <p:extLst>
      <p:ext uri="{BB962C8B-B14F-4D97-AF65-F5344CB8AC3E}">
        <p14:creationId xmlns:p14="http://schemas.microsoft.com/office/powerpoint/2010/main" val="1283485469"/>
      </p:ext>
    </p:extLst>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Rectangle 7"/>
          <p:cNvSpPr>
            <a:spLocks noChangeArrowheads="1"/>
          </p:cNvSpPr>
          <p:nvPr/>
        </p:nvSpPr>
        <p:spPr bwMode="auto">
          <a:xfrm>
            <a:off x="179388" y="1628800"/>
            <a:ext cx="8856662" cy="4464050"/>
          </a:xfrm>
          <a:prstGeom prst="rect">
            <a:avLst/>
          </a:prstGeom>
          <a:solidFill>
            <a:srgbClr val="FFFFFF">
              <a:alpha val="46001"/>
            </a:srgbClr>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2" name="Text Box 8"/>
          <p:cNvSpPr txBox="1">
            <a:spLocks noChangeArrowheads="1"/>
          </p:cNvSpPr>
          <p:nvPr/>
        </p:nvSpPr>
        <p:spPr bwMode="auto">
          <a:xfrm>
            <a:off x="2543175" y="5118125"/>
            <a:ext cx="4044950" cy="510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lnSpc>
                <a:spcPct val="110000"/>
              </a:lnSpc>
              <a:spcBef>
                <a:spcPct val="50000"/>
              </a:spcBef>
            </a:pPr>
            <a:r>
              <a:rPr lang="en-GB" altLang="en-US" sz="1600" dirty="0" smtClean="0">
                <a:latin typeface="Tahoma" pitchFamily="34" charset="0"/>
              </a:rPr>
              <a:t>Heating in vacuum</a:t>
            </a:r>
            <a:endParaRPr lang="en-GB" altLang="en-US" sz="1600" dirty="0">
              <a:latin typeface="Tahoma" pitchFamily="34" charset="0"/>
            </a:endParaRPr>
          </a:p>
          <a:p>
            <a:pPr algn="ctr" eaLnBrk="0" hangingPunct="0">
              <a:lnSpc>
                <a:spcPct val="10000"/>
              </a:lnSpc>
              <a:spcBef>
                <a:spcPct val="50000"/>
              </a:spcBef>
            </a:pPr>
            <a:r>
              <a:rPr lang="fr-FR" altLang="en-US" sz="1600" dirty="0" err="1" smtClean="0">
                <a:latin typeface="Tahoma" pitchFamily="34" charset="0"/>
              </a:rPr>
              <a:t>Oxide</a:t>
            </a:r>
            <a:r>
              <a:rPr lang="fr-FR" altLang="en-US" sz="1600" dirty="0" smtClean="0">
                <a:latin typeface="Tahoma" pitchFamily="34" charset="0"/>
              </a:rPr>
              <a:t> layer dissolution</a:t>
            </a:r>
            <a:r>
              <a:rPr lang="en-GB" altLang="en-US" sz="1600" dirty="0" smtClean="0">
                <a:latin typeface="Tahoma" pitchFamily="34" charset="0"/>
              </a:rPr>
              <a:t>-&gt; </a:t>
            </a:r>
            <a:r>
              <a:rPr lang="en-GB" altLang="en-US" sz="1600" dirty="0">
                <a:latin typeface="Tahoma" pitchFamily="34" charset="0"/>
              </a:rPr>
              <a:t>activation</a:t>
            </a:r>
          </a:p>
        </p:txBody>
      </p:sp>
      <p:sp>
        <p:nvSpPr>
          <p:cNvPr id="123" name="Oval 9"/>
          <p:cNvSpPr>
            <a:spLocks noChangeArrowheads="1"/>
          </p:cNvSpPr>
          <p:nvPr/>
        </p:nvSpPr>
        <p:spPr bwMode="auto">
          <a:xfrm>
            <a:off x="577850" y="3441725"/>
            <a:ext cx="165100" cy="152400"/>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4" name="Oval 10"/>
          <p:cNvSpPr>
            <a:spLocks noChangeArrowheads="1"/>
          </p:cNvSpPr>
          <p:nvPr/>
        </p:nvSpPr>
        <p:spPr bwMode="auto">
          <a:xfrm>
            <a:off x="6759575" y="3549675"/>
            <a:ext cx="165100" cy="152400"/>
          </a:xfrm>
          <a:prstGeom prst="ellipse">
            <a:avLst/>
          </a:prstGeom>
          <a:solidFill>
            <a:srgbClr val="FF0000"/>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125" name="Group 11"/>
          <p:cNvGrpSpPr>
            <a:grpSpLocks/>
          </p:cNvGrpSpPr>
          <p:nvPr/>
        </p:nvGrpSpPr>
        <p:grpSpPr bwMode="auto">
          <a:xfrm>
            <a:off x="2879725" y="2298725"/>
            <a:ext cx="3302000" cy="1022350"/>
            <a:chOff x="1814" y="1872"/>
            <a:chExt cx="2080" cy="644"/>
          </a:xfrm>
        </p:grpSpPr>
        <p:sp>
          <p:nvSpPr>
            <p:cNvPr id="126" name="Text Box 12"/>
            <p:cNvSpPr txBox="1">
              <a:spLocks noChangeArrowheads="1"/>
            </p:cNvSpPr>
            <p:nvPr/>
          </p:nvSpPr>
          <p:spPr bwMode="auto">
            <a:xfrm>
              <a:off x="2973" y="1872"/>
              <a:ext cx="883" cy="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0" fontAlgn="auto" latinLnBrk="0" hangingPunct="0">
                <a:lnSpc>
                  <a:spcPct val="80000"/>
                </a:lnSpc>
                <a:spcBef>
                  <a:spcPct val="50000"/>
                </a:spcBef>
                <a:spcAft>
                  <a:spcPts val="0"/>
                </a:spcAft>
                <a:buClrTx/>
                <a:buSzTx/>
                <a:buFontTx/>
                <a:buNone/>
                <a:tabLst/>
                <a:defRPr/>
              </a:pPr>
              <a:r>
                <a:rPr kumimoji="0" lang="en-GB" altLang="en-US" sz="1800" b="0" i="0" u="none" strike="noStrike" kern="0" cap="none" spc="0" normalizeH="0" baseline="0" noProof="0" smtClean="0">
                  <a:ln>
                    <a:noFill/>
                  </a:ln>
                  <a:solidFill>
                    <a:sysClr val="windowText" lastClr="000000"/>
                  </a:solidFill>
                  <a:effectLst/>
                  <a:uLnTx/>
                  <a:uFillTx/>
                  <a:latin typeface="Tahoma" pitchFamily="34" charset="0"/>
                </a:rPr>
                <a:t>T = T</a:t>
              </a:r>
              <a:r>
                <a:rPr kumimoji="0" lang="en-GB" altLang="en-US" sz="1800" b="0" i="0" u="none" strike="noStrike" kern="0" cap="none" spc="0" normalizeH="0" baseline="-25000" noProof="0" smtClean="0">
                  <a:ln>
                    <a:noFill/>
                  </a:ln>
                  <a:solidFill>
                    <a:sysClr val="windowText" lastClr="000000"/>
                  </a:solidFill>
                  <a:effectLst/>
                  <a:uLnTx/>
                  <a:uFillTx/>
                  <a:latin typeface="Tahoma" pitchFamily="34" charset="0"/>
                </a:rPr>
                <a:t>a</a:t>
              </a:r>
              <a:endParaRPr kumimoji="0" lang="en-GB" altLang="en-US" sz="2000" b="0" i="0" u="none" strike="noStrike" kern="0" cap="none" spc="0" normalizeH="0" baseline="0" noProof="0" smtClean="0">
                <a:ln>
                  <a:noFill/>
                </a:ln>
                <a:solidFill>
                  <a:sysClr val="windowText" lastClr="000000"/>
                </a:solidFill>
                <a:effectLst/>
                <a:uLnTx/>
                <a:uFillTx/>
                <a:latin typeface="Tahoma" pitchFamily="34" charset="0"/>
              </a:endParaRPr>
            </a:p>
          </p:txBody>
        </p:sp>
        <p:sp>
          <p:nvSpPr>
            <p:cNvPr id="127" name="Line 13"/>
            <p:cNvSpPr>
              <a:spLocks noChangeShapeType="1"/>
            </p:cNvSpPr>
            <p:nvPr/>
          </p:nvSpPr>
          <p:spPr bwMode="auto">
            <a:xfrm flipV="1">
              <a:off x="1814" y="2132"/>
              <a:ext cx="780" cy="384"/>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28" name="Line 14"/>
            <p:cNvSpPr>
              <a:spLocks noChangeShapeType="1"/>
            </p:cNvSpPr>
            <p:nvPr/>
          </p:nvSpPr>
          <p:spPr bwMode="auto">
            <a:xfrm>
              <a:off x="2594" y="2132"/>
              <a:ext cx="1300"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nvGrpSpPr>
          <p:cNvPr id="129" name="Group 15"/>
          <p:cNvGrpSpPr>
            <a:grpSpLocks/>
          </p:cNvGrpSpPr>
          <p:nvPr/>
        </p:nvGrpSpPr>
        <p:grpSpPr bwMode="auto">
          <a:xfrm>
            <a:off x="239713" y="2951188"/>
            <a:ext cx="2640012" cy="2503487"/>
            <a:chOff x="151" y="2283"/>
            <a:chExt cx="1663" cy="1577"/>
          </a:xfrm>
        </p:grpSpPr>
        <p:sp>
          <p:nvSpPr>
            <p:cNvPr id="130" name="Rectangle 16"/>
            <p:cNvSpPr>
              <a:spLocks noChangeArrowheads="1"/>
            </p:cNvSpPr>
            <p:nvPr/>
          </p:nvSpPr>
          <p:spPr bwMode="auto">
            <a:xfrm>
              <a:off x="151" y="3236"/>
              <a:ext cx="1663" cy="432"/>
            </a:xfrm>
            <a:prstGeom prst="rect">
              <a:avLst/>
            </a:prstGeom>
            <a:solidFill>
              <a:srgbClr val="969696"/>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1" name="Oval 17"/>
            <p:cNvSpPr>
              <a:spLocks noChangeArrowheads="1"/>
            </p:cNvSpPr>
            <p:nvPr/>
          </p:nvSpPr>
          <p:spPr bwMode="auto">
            <a:xfrm>
              <a:off x="151" y="3140"/>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2" name="Oval 18"/>
            <p:cNvSpPr>
              <a:spLocks noChangeArrowheads="1"/>
            </p:cNvSpPr>
            <p:nvPr/>
          </p:nvSpPr>
          <p:spPr bwMode="auto">
            <a:xfrm>
              <a:off x="255" y="3140"/>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3" name="Oval 19"/>
            <p:cNvSpPr>
              <a:spLocks noChangeArrowheads="1"/>
            </p:cNvSpPr>
            <p:nvPr/>
          </p:nvSpPr>
          <p:spPr bwMode="auto">
            <a:xfrm>
              <a:off x="463" y="3140"/>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4" name="Oval 20"/>
            <p:cNvSpPr>
              <a:spLocks noChangeArrowheads="1"/>
            </p:cNvSpPr>
            <p:nvPr/>
          </p:nvSpPr>
          <p:spPr bwMode="auto">
            <a:xfrm>
              <a:off x="359" y="3140"/>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5" name="Oval 21"/>
            <p:cNvSpPr>
              <a:spLocks noChangeArrowheads="1"/>
            </p:cNvSpPr>
            <p:nvPr/>
          </p:nvSpPr>
          <p:spPr bwMode="auto">
            <a:xfrm>
              <a:off x="567" y="3140"/>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6" name="Oval 22"/>
            <p:cNvSpPr>
              <a:spLocks noChangeArrowheads="1"/>
            </p:cNvSpPr>
            <p:nvPr/>
          </p:nvSpPr>
          <p:spPr bwMode="auto">
            <a:xfrm>
              <a:off x="671" y="3140"/>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7" name="Oval 23"/>
            <p:cNvSpPr>
              <a:spLocks noChangeArrowheads="1"/>
            </p:cNvSpPr>
            <p:nvPr/>
          </p:nvSpPr>
          <p:spPr bwMode="auto">
            <a:xfrm>
              <a:off x="879" y="3140"/>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8" name="Oval 24"/>
            <p:cNvSpPr>
              <a:spLocks noChangeArrowheads="1"/>
            </p:cNvSpPr>
            <p:nvPr/>
          </p:nvSpPr>
          <p:spPr bwMode="auto">
            <a:xfrm>
              <a:off x="775" y="3140"/>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39" name="Oval 25"/>
            <p:cNvSpPr>
              <a:spLocks noChangeArrowheads="1"/>
            </p:cNvSpPr>
            <p:nvPr/>
          </p:nvSpPr>
          <p:spPr bwMode="auto">
            <a:xfrm>
              <a:off x="983" y="3140"/>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0" name="Oval 26"/>
            <p:cNvSpPr>
              <a:spLocks noChangeArrowheads="1"/>
            </p:cNvSpPr>
            <p:nvPr/>
          </p:nvSpPr>
          <p:spPr bwMode="auto">
            <a:xfrm>
              <a:off x="1087" y="3140"/>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1" name="Oval 27"/>
            <p:cNvSpPr>
              <a:spLocks noChangeArrowheads="1"/>
            </p:cNvSpPr>
            <p:nvPr/>
          </p:nvSpPr>
          <p:spPr bwMode="auto">
            <a:xfrm>
              <a:off x="1295" y="3140"/>
              <a:ext cx="103"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2" name="Oval 28"/>
            <p:cNvSpPr>
              <a:spLocks noChangeArrowheads="1"/>
            </p:cNvSpPr>
            <p:nvPr/>
          </p:nvSpPr>
          <p:spPr bwMode="auto">
            <a:xfrm>
              <a:off x="1191" y="3140"/>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3" name="Oval 29"/>
            <p:cNvSpPr>
              <a:spLocks noChangeArrowheads="1"/>
            </p:cNvSpPr>
            <p:nvPr/>
          </p:nvSpPr>
          <p:spPr bwMode="auto">
            <a:xfrm>
              <a:off x="1398" y="3140"/>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4" name="Oval 30"/>
            <p:cNvSpPr>
              <a:spLocks noChangeArrowheads="1"/>
            </p:cNvSpPr>
            <p:nvPr/>
          </p:nvSpPr>
          <p:spPr bwMode="auto">
            <a:xfrm>
              <a:off x="1502" y="3140"/>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5" name="Oval 31"/>
            <p:cNvSpPr>
              <a:spLocks noChangeArrowheads="1"/>
            </p:cNvSpPr>
            <p:nvPr/>
          </p:nvSpPr>
          <p:spPr bwMode="auto">
            <a:xfrm>
              <a:off x="1710" y="3140"/>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6" name="Oval 32"/>
            <p:cNvSpPr>
              <a:spLocks noChangeArrowheads="1"/>
            </p:cNvSpPr>
            <p:nvPr/>
          </p:nvSpPr>
          <p:spPr bwMode="auto">
            <a:xfrm>
              <a:off x="1606" y="3140"/>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7" name="Oval 33"/>
            <p:cNvSpPr>
              <a:spLocks noChangeArrowheads="1"/>
            </p:cNvSpPr>
            <p:nvPr/>
          </p:nvSpPr>
          <p:spPr bwMode="auto">
            <a:xfrm>
              <a:off x="151" y="3044"/>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8" name="Oval 34"/>
            <p:cNvSpPr>
              <a:spLocks noChangeArrowheads="1"/>
            </p:cNvSpPr>
            <p:nvPr/>
          </p:nvSpPr>
          <p:spPr bwMode="auto">
            <a:xfrm>
              <a:off x="255" y="3044"/>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49" name="Oval 35"/>
            <p:cNvSpPr>
              <a:spLocks noChangeArrowheads="1"/>
            </p:cNvSpPr>
            <p:nvPr/>
          </p:nvSpPr>
          <p:spPr bwMode="auto">
            <a:xfrm>
              <a:off x="463" y="3044"/>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0" name="Oval 36"/>
            <p:cNvSpPr>
              <a:spLocks noChangeArrowheads="1"/>
            </p:cNvSpPr>
            <p:nvPr/>
          </p:nvSpPr>
          <p:spPr bwMode="auto">
            <a:xfrm>
              <a:off x="359" y="3044"/>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1" name="Oval 37"/>
            <p:cNvSpPr>
              <a:spLocks noChangeArrowheads="1"/>
            </p:cNvSpPr>
            <p:nvPr/>
          </p:nvSpPr>
          <p:spPr bwMode="auto">
            <a:xfrm>
              <a:off x="567" y="3044"/>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2" name="Oval 38"/>
            <p:cNvSpPr>
              <a:spLocks noChangeArrowheads="1"/>
            </p:cNvSpPr>
            <p:nvPr/>
          </p:nvSpPr>
          <p:spPr bwMode="auto">
            <a:xfrm>
              <a:off x="671" y="3044"/>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3" name="Oval 39"/>
            <p:cNvSpPr>
              <a:spLocks noChangeArrowheads="1"/>
            </p:cNvSpPr>
            <p:nvPr/>
          </p:nvSpPr>
          <p:spPr bwMode="auto">
            <a:xfrm>
              <a:off x="879" y="3044"/>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4" name="Oval 40"/>
            <p:cNvSpPr>
              <a:spLocks noChangeArrowheads="1"/>
            </p:cNvSpPr>
            <p:nvPr/>
          </p:nvSpPr>
          <p:spPr bwMode="auto">
            <a:xfrm>
              <a:off x="775" y="3044"/>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5" name="Oval 41"/>
            <p:cNvSpPr>
              <a:spLocks noChangeArrowheads="1"/>
            </p:cNvSpPr>
            <p:nvPr/>
          </p:nvSpPr>
          <p:spPr bwMode="auto">
            <a:xfrm>
              <a:off x="983" y="3044"/>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6" name="Oval 42"/>
            <p:cNvSpPr>
              <a:spLocks noChangeArrowheads="1"/>
            </p:cNvSpPr>
            <p:nvPr/>
          </p:nvSpPr>
          <p:spPr bwMode="auto">
            <a:xfrm>
              <a:off x="1087" y="3044"/>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7" name="Oval 43"/>
            <p:cNvSpPr>
              <a:spLocks noChangeArrowheads="1"/>
            </p:cNvSpPr>
            <p:nvPr/>
          </p:nvSpPr>
          <p:spPr bwMode="auto">
            <a:xfrm>
              <a:off x="1295" y="3044"/>
              <a:ext cx="103"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8" name="Oval 44"/>
            <p:cNvSpPr>
              <a:spLocks noChangeArrowheads="1"/>
            </p:cNvSpPr>
            <p:nvPr/>
          </p:nvSpPr>
          <p:spPr bwMode="auto">
            <a:xfrm>
              <a:off x="1191" y="3044"/>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59" name="Oval 45"/>
            <p:cNvSpPr>
              <a:spLocks noChangeArrowheads="1"/>
            </p:cNvSpPr>
            <p:nvPr/>
          </p:nvSpPr>
          <p:spPr bwMode="auto">
            <a:xfrm>
              <a:off x="1398" y="3044"/>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60" name="Oval 46"/>
            <p:cNvSpPr>
              <a:spLocks noChangeArrowheads="1"/>
            </p:cNvSpPr>
            <p:nvPr/>
          </p:nvSpPr>
          <p:spPr bwMode="auto">
            <a:xfrm>
              <a:off x="1502" y="3044"/>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61" name="Oval 47"/>
            <p:cNvSpPr>
              <a:spLocks noChangeArrowheads="1"/>
            </p:cNvSpPr>
            <p:nvPr/>
          </p:nvSpPr>
          <p:spPr bwMode="auto">
            <a:xfrm>
              <a:off x="1710" y="3044"/>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62" name="Oval 48"/>
            <p:cNvSpPr>
              <a:spLocks noChangeArrowheads="1"/>
            </p:cNvSpPr>
            <p:nvPr/>
          </p:nvSpPr>
          <p:spPr bwMode="auto">
            <a:xfrm>
              <a:off x="1606" y="3044"/>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63" name="Text Box 49"/>
            <p:cNvSpPr txBox="1">
              <a:spLocks noChangeArrowheads="1"/>
            </p:cNvSpPr>
            <p:nvPr/>
          </p:nvSpPr>
          <p:spPr bwMode="auto">
            <a:xfrm>
              <a:off x="671" y="2283"/>
              <a:ext cx="883"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0" fontAlgn="auto" latinLnBrk="0" hangingPunct="0">
                <a:lnSpc>
                  <a:spcPct val="100000"/>
                </a:lnSpc>
                <a:spcBef>
                  <a:spcPct val="50000"/>
                </a:spcBef>
                <a:spcAft>
                  <a:spcPts val="0"/>
                </a:spcAft>
                <a:buClrTx/>
                <a:buSzTx/>
                <a:buFontTx/>
                <a:buNone/>
                <a:tabLst/>
                <a:defRPr/>
              </a:pPr>
              <a:r>
                <a:rPr kumimoji="0" lang="en-GB" altLang="en-US" sz="1800" b="0" i="0" u="none" strike="noStrike" kern="0" cap="none" spc="0" normalizeH="0" baseline="0" noProof="0" smtClean="0">
                  <a:ln>
                    <a:noFill/>
                  </a:ln>
                  <a:solidFill>
                    <a:sysClr val="windowText" lastClr="000000"/>
                  </a:solidFill>
                  <a:effectLst/>
                  <a:uLnTx/>
                  <a:uFillTx/>
                  <a:latin typeface="Tahoma" pitchFamily="34" charset="0"/>
                </a:rPr>
                <a:t>T = RT</a:t>
              </a:r>
              <a:endParaRPr kumimoji="0" lang="en-GB" altLang="en-US" sz="2000" b="0" i="0" u="none" strike="noStrike" kern="0" cap="none" spc="0" normalizeH="0" baseline="0" noProof="0" smtClean="0">
                <a:ln>
                  <a:noFill/>
                </a:ln>
                <a:solidFill>
                  <a:sysClr val="windowText" lastClr="000000"/>
                </a:solidFill>
                <a:effectLst/>
                <a:uLnTx/>
                <a:uFillTx/>
                <a:latin typeface="Tahoma" pitchFamily="34" charset="0"/>
              </a:endParaRPr>
            </a:p>
          </p:txBody>
        </p:sp>
        <p:sp>
          <p:nvSpPr>
            <p:cNvPr id="164" name="Line 50"/>
            <p:cNvSpPr>
              <a:spLocks noChangeShapeType="1"/>
            </p:cNvSpPr>
            <p:nvPr/>
          </p:nvSpPr>
          <p:spPr bwMode="auto">
            <a:xfrm>
              <a:off x="307" y="2516"/>
              <a:ext cx="1507"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65" name="Text Box 51"/>
            <p:cNvSpPr txBox="1">
              <a:spLocks noChangeArrowheads="1"/>
            </p:cNvSpPr>
            <p:nvPr/>
          </p:nvSpPr>
          <p:spPr bwMode="auto">
            <a:xfrm>
              <a:off x="266" y="3648"/>
              <a:ext cx="141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eaLnBrk="0" fontAlgn="auto" latinLnBrk="0" hangingPunct="0">
                <a:lnSpc>
                  <a:spcPct val="100000"/>
                </a:lnSpc>
                <a:spcBef>
                  <a:spcPct val="50000"/>
                </a:spcBef>
                <a:spcAft>
                  <a:spcPts val="0"/>
                </a:spcAft>
                <a:buClrTx/>
                <a:buSzTx/>
                <a:buFontTx/>
                <a:buNone/>
                <a:tabLst/>
                <a:defRPr/>
              </a:pPr>
              <a:r>
                <a:rPr kumimoji="0" lang="en-GB" altLang="en-US" sz="1600" b="0" i="0" u="none" strike="noStrike" kern="0" cap="none" spc="0" normalizeH="0" baseline="0" noProof="0" dirty="0" smtClean="0">
                  <a:ln>
                    <a:noFill/>
                  </a:ln>
                  <a:solidFill>
                    <a:sysClr val="windowText" lastClr="000000"/>
                  </a:solidFill>
                  <a:effectLst/>
                  <a:uLnTx/>
                  <a:uFillTx/>
                  <a:latin typeface="Tahoma" pitchFamily="34" charset="0"/>
                </a:rPr>
                <a:t>Surface oxide</a:t>
              </a:r>
            </a:p>
          </p:txBody>
        </p:sp>
      </p:grpSp>
      <p:sp>
        <p:nvSpPr>
          <p:cNvPr id="166" name="Text Box 52"/>
          <p:cNvSpPr txBox="1">
            <a:spLocks noChangeArrowheads="1"/>
          </p:cNvSpPr>
          <p:nvPr/>
        </p:nvSpPr>
        <p:spPr bwMode="auto">
          <a:xfrm>
            <a:off x="6683375" y="5200675"/>
            <a:ext cx="17764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1600" dirty="0" smtClean="0">
                <a:latin typeface="Tahoma" pitchFamily="34" charset="0"/>
              </a:rPr>
              <a:t>Active surface</a:t>
            </a:r>
            <a:endParaRPr lang="en-GB" altLang="en-US" sz="1600" dirty="0">
              <a:latin typeface="Tahoma" pitchFamily="34" charset="0"/>
            </a:endParaRPr>
          </a:p>
        </p:txBody>
      </p:sp>
      <p:sp>
        <p:nvSpPr>
          <p:cNvPr id="167" name="Rectangle 53"/>
          <p:cNvSpPr>
            <a:spLocks noChangeArrowheads="1"/>
          </p:cNvSpPr>
          <p:nvPr/>
        </p:nvSpPr>
        <p:spPr bwMode="auto">
          <a:xfrm>
            <a:off x="3200400" y="4497413"/>
            <a:ext cx="2640013" cy="685800"/>
          </a:xfrm>
          <a:prstGeom prst="rect">
            <a:avLst/>
          </a:prstGeom>
          <a:solidFill>
            <a:srgbClr val="969696"/>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68" name="Oval 54"/>
          <p:cNvSpPr>
            <a:spLocks noChangeArrowheads="1"/>
          </p:cNvSpPr>
          <p:nvPr/>
        </p:nvSpPr>
        <p:spPr bwMode="auto">
          <a:xfrm>
            <a:off x="3200400" y="43450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69" name="Oval 55"/>
          <p:cNvSpPr>
            <a:spLocks noChangeArrowheads="1"/>
          </p:cNvSpPr>
          <p:nvPr/>
        </p:nvSpPr>
        <p:spPr bwMode="auto">
          <a:xfrm>
            <a:off x="3365500" y="43450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70" name="Oval 56"/>
          <p:cNvSpPr>
            <a:spLocks noChangeArrowheads="1"/>
          </p:cNvSpPr>
          <p:nvPr/>
        </p:nvSpPr>
        <p:spPr bwMode="auto">
          <a:xfrm>
            <a:off x="3695700" y="43450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71" name="Oval 57"/>
          <p:cNvSpPr>
            <a:spLocks noChangeArrowheads="1"/>
          </p:cNvSpPr>
          <p:nvPr/>
        </p:nvSpPr>
        <p:spPr bwMode="auto">
          <a:xfrm>
            <a:off x="3530600" y="43450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72" name="Oval 58"/>
          <p:cNvSpPr>
            <a:spLocks noChangeArrowheads="1"/>
          </p:cNvSpPr>
          <p:nvPr/>
        </p:nvSpPr>
        <p:spPr bwMode="auto">
          <a:xfrm>
            <a:off x="3860800" y="43450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73" name="Oval 59"/>
          <p:cNvSpPr>
            <a:spLocks noChangeArrowheads="1"/>
          </p:cNvSpPr>
          <p:nvPr/>
        </p:nvSpPr>
        <p:spPr bwMode="auto">
          <a:xfrm>
            <a:off x="4025900" y="43450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74" name="Oval 60"/>
          <p:cNvSpPr>
            <a:spLocks noChangeArrowheads="1"/>
          </p:cNvSpPr>
          <p:nvPr/>
        </p:nvSpPr>
        <p:spPr bwMode="auto">
          <a:xfrm>
            <a:off x="4356100" y="43450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75" name="Oval 61"/>
          <p:cNvSpPr>
            <a:spLocks noChangeArrowheads="1"/>
          </p:cNvSpPr>
          <p:nvPr/>
        </p:nvSpPr>
        <p:spPr bwMode="auto">
          <a:xfrm>
            <a:off x="4191000" y="43450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76" name="Oval 62"/>
          <p:cNvSpPr>
            <a:spLocks noChangeArrowheads="1"/>
          </p:cNvSpPr>
          <p:nvPr/>
        </p:nvSpPr>
        <p:spPr bwMode="auto">
          <a:xfrm>
            <a:off x="4521200" y="43450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77" name="Oval 63"/>
          <p:cNvSpPr>
            <a:spLocks noChangeArrowheads="1"/>
          </p:cNvSpPr>
          <p:nvPr/>
        </p:nvSpPr>
        <p:spPr bwMode="auto">
          <a:xfrm>
            <a:off x="4686300" y="43450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78" name="Oval 64"/>
          <p:cNvSpPr>
            <a:spLocks noChangeArrowheads="1"/>
          </p:cNvSpPr>
          <p:nvPr/>
        </p:nvSpPr>
        <p:spPr bwMode="auto">
          <a:xfrm>
            <a:off x="5016500" y="4345013"/>
            <a:ext cx="163513"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79" name="Oval 65"/>
          <p:cNvSpPr>
            <a:spLocks noChangeArrowheads="1"/>
          </p:cNvSpPr>
          <p:nvPr/>
        </p:nvSpPr>
        <p:spPr bwMode="auto">
          <a:xfrm>
            <a:off x="4851400" y="43450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80" name="Oval 66"/>
          <p:cNvSpPr>
            <a:spLocks noChangeArrowheads="1"/>
          </p:cNvSpPr>
          <p:nvPr/>
        </p:nvSpPr>
        <p:spPr bwMode="auto">
          <a:xfrm>
            <a:off x="5180013" y="43450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81" name="Oval 67"/>
          <p:cNvSpPr>
            <a:spLocks noChangeArrowheads="1"/>
          </p:cNvSpPr>
          <p:nvPr/>
        </p:nvSpPr>
        <p:spPr bwMode="auto">
          <a:xfrm>
            <a:off x="5345113" y="43450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82" name="Oval 68"/>
          <p:cNvSpPr>
            <a:spLocks noChangeArrowheads="1"/>
          </p:cNvSpPr>
          <p:nvPr/>
        </p:nvSpPr>
        <p:spPr bwMode="auto">
          <a:xfrm>
            <a:off x="5675313" y="43450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83" name="Oval 69"/>
          <p:cNvSpPr>
            <a:spLocks noChangeArrowheads="1"/>
          </p:cNvSpPr>
          <p:nvPr/>
        </p:nvSpPr>
        <p:spPr bwMode="auto">
          <a:xfrm>
            <a:off x="5510213" y="43450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84" name="Oval 70"/>
          <p:cNvSpPr>
            <a:spLocks noChangeArrowheads="1"/>
          </p:cNvSpPr>
          <p:nvPr/>
        </p:nvSpPr>
        <p:spPr bwMode="auto">
          <a:xfrm>
            <a:off x="3200400" y="41926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85" name="Oval 71"/>
          <p:cNvSpPr>
            <a:spLocks noChangeArrowheads="1"/>
          </p:cNvSpPr>
          <p:nvPr/>
        </p:nvSpPr>
        <p:spPr bwMode="auto">
          <a:xfrm>
            <a:off x="3365500" y="41926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86" name="Oval 72"/>
          <p:cNvSpPr>
            <a:spLocks noChangeArrowheads="1"/>
          </p:cNvSpPr>
          <p:nvPr/>
        </p:nvSpPr>
        <p:spPr bwMode="auto">
          <a:xfrm>
            <a:off x="3695700" y="41926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87" name="Oval 73"/>
          <p:cNvSpPr>
            <a:spLocks noChangeArrowheads="1"/>
          </p:cNvSpPr>
          <p:nvPr/>
        </p:nvSpPr>
        <p:spPr bwMode="auto">
          <a:xfrm>
            <a:off x="3530600" y="41926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88" name="Oval 74"/>
          <p:cNvSpPr>
            <a:spLocks noChangeArrowheads="1"/>
          </p:cNvSpPr>
          <p:nvPr/>
        </p:nvSpPr>
        <p:spPr bwMode="auto">
          <a:xfrm>
            <a:off x="3860800" y="41926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89" name="Oval 75"/>
          <p:cNvSpPr>
            <a:spLocks noChangeArrowheads="1"/>
          </p:cNvSpPr>
          <p:nvPr/>
        </p:nvSpPr>
        <p:spPr bwMode="auto">
          <a:xfrm>
            <a:off x="4025900" y="41926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0" name="Oval 76"/>
          <p:cNvSpPr>
            <a:spLocks noChangeArrowheads="1"/>
          </p:cNvSpPr>
          <p:nvPr/>
        </p:nvSpPr>
        <p:spPr bwMode="auto">
          <a:xfrm>
            <a:off x="4356100" y="41926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1" name="Oval 77"/>
          <p:cNvSpPr>
            <a:spLocks noChangeArrowheads="1"/>
          </p:cNvSpPr>
          <p:nvPr/>
        </p:nvSpPr>
        <p:spPr bwMode="auto">
          <a:xfrm>
            <a:off x="4191000" y="41926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2" name="Oval 78"/>
          <p:cNvSpPr>
            <a:spLocks noChangeArrowheads="1"/>
          </p:cNvSpPr>
          <p:nvPr/>
        </p:nvSpPr>
        <p:spPr bwMode="auto">
          <a:xfrm>
            <a:off x="4521200" y="41926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3" name="Oval 79"/>
          <p:cNvSpPr>
            <a:spLocks noChangeArrowheads="1"/>
          </p:cNvSpPr>
          <p:nvPr/>
        </p:nvSpPr>
        <p:spPr bwMode="auto">
          <a:xfrm>
            <a:off x="4686300" y="41926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4" name="Oval 80"/>
          <p:cNvSpPr>
            <a:spLocks noChangeArrowheads="1"/>
          </p:cNvSpPr>
          <p:nvPr/>
        </p:nvSpPr>
        <p:spPr bwMode="auto">
          <a:xfrm>
            <a:off x="5016500" y="4192613"/>
            <a:ext cx="163513"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5" name="Oval 81"/>
          <p:cNvSpPr>
            <a:spLocks noChangeArrowheads="1"/>
          </p:cNvSpPr>
          <p:nvPr/>
        </p:nvSpPr>
        <p:spPr bwMode="auto">
          <a:xfrm>
            <a:off x="4851400" y="41926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6" name="Oval 82"/>
          <p:cNvSpPr>
            <a:spLocks noChangeArrowheads="1"/>
          </p:cNvSpPr>
          <p:nvPr/>
        </p:nvSpPr>
        <p:spPr bwMode="auto">
          <a:xfrm>
            <a:off x="5180013" y="41926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7" name="Oval 83"/>
          <p:cNvSpPr>
            <a:spLocks noChangeArrowheads="1"/>
          </p:cNvSpPr>
          <p:nvPr/>
        </p:nvSpPr>
        <p:spPr bwMode="auto">
          <a:xfrm>
            <a:off x="5345113" y="41926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8" name="Oval 84"/>
          <p:cNvSpPr>
            <a:spLocks noChangeArrowheads="1"/>
          </p:cNvSpPr>
          <p:nvPr/>
        </p:nvSpPr>
        <p:spPr bwMode="auto">
          <a:xfrm>
            <a:off x="5675313" y="41926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199" name="Oval 85"/>
          <p:cNvSpPr>
            <a:spLocks noChangeArrowheads="1"/>
          </p:cNvSpPr>
          <p:nvPr/>
        </p:nvSpPr>
        <p:spPr bwMode="auto">
          <a:xfrm>
            <a:off x="5510213" y="4192613"/>
            <a:ext cx="165100" cy="152400"/>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200" name="Group 86"/>
          <p:cNvGrpSpPr>
            <a:grpSpLocks/>
          </p:cNvGrpSpPr>
          <p:nvPr/>
        </p:nvGrpSpPr>
        <p:grpSpPr bwMode="auto">
          <a:xfrm>
            <a:off x="6181725" y="2711475"/>
            <a:ext cx="2782888" cy="2482850"/>
            <a:chOff x="3894" y="2132"/>
            <a:chExt cx="1753" cy="1564"/>
          </a:xfrm>
        </p:grpSpPr>
        <p:sp>
          <p:nvSpPr>
            <p:cNvPr id="201" name="Line 87"/>
            <p:cNvSpPr>
              <a:spLocks noChangeShapeType="1"/>
            </p:cNvSpPr>
            <p:nvPr/>
          </p:nvSpPr>
          <p:spPr bwMode="auto">
            <a:xfrm>
              <a:off x="3894" y="2132"/>
              <a:ext cx="95" cy="432"/>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202" name="Group 88"/>
            <p:cNvGrpSpPr>
              <a:grpSpLocks/>
            </p:cNvGrpSpPr>
            <p:nvPr/>
          </p:nvGrpSpPr>
          <p:grpSpPr bwMode="auto">
            <a:xfrm>
              <a:off x="3984" y="2313"/>
              <a:ext cx="1663" cy="1383"/>
              <a:chOff x="3984" y="2313"/>
              <a:chExt cx="1663" cy="1383"/>
            </a:xfrm>
          </p:grpSpPr>
          <p:sp>
            <p:nvSpPr>
              <p:cNvPr id="203" name="Text Box 89"/>
              <p:cNvSpPr txBox="1">
                <a:spLocks noChangeArrowheads="1"/>
              </p:cNvSpPr>
              <p:nvPr/>
            </p:nvSpPr>
            <p:spPr bwMode="auto">
              <a:xfrm>
                <a:off x="4569" y="2313"/>
                <a:ext cx="8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defTabSz="914400" eaLnBrk="0" fontAlgn="auto" latinLnBrk="0" hangingPunct="0">
                  <a:lnSpc>
                    <a:spcPct val="100000"/>
                  </a:lnSpc>
                  <a:spcBef>
                    <a:spcPct val="50000"/>
                  </a:spcBef>
                  <a:spcAft>
                    <a:spcPts val="0"/>
                  </a:spcAft>
                  <a:buClrTx/>
                  <a:buSzTx/>
                  <a:buFontTx/>
                  <a:buNone/>
                  <a:tabLst/>
                  <a:defRPr/>
                </a:pPr>
                <a:r>
                  <a:rPr kumimoji="0" lang="en-GB" altLang="en-US" sz="1800" b="0" i="0" u="none" strike="noStrike" kern="0" cap="none" spc="0" normalizeH="0" baseline="0" noProof="0" smtClean="0">
                    <a:ln>
                      <a:noFill/>
                    </a:ln>
                    <a:solidFill>
                      <a:sysClr val="windowText" lastClr="000000"/>
                    </a:solidFill>
                    <a:effectLst/>
                    <a:uLnTx/>
                    <a:uFillTx/>
                    <a:latin typeface="Tahoma" pitchFamily="34" charset="0"/>
                  </a:rPr>
                  <a:t>T = RT</a:t>
                </a:r>
                <a:endParaRPr kumimoji="0" lang="en-GB" altLang="en-US" sz="2000" b="0" i="0" u="none" strike="noStrike" kern="0" cap="none" spc="0" normalizeH="0" baseline="0" noProof="0" smtClean="0">
                  <a:ln>
                    <a:noFill/>
                  </a:ln>
                  <a:solidFill>
                    <a:sysClr val="windowText" lastClr="000000"/>
                  </a:solidFill>
                  <a:effectLst/>
                  <a:uLnTx/>
                  <a:uFillTx/>
                  <a:latin typeface="Tahoma" pitchFamily="34" charset="0"/>
                </a:endParaRPr>
              </a:p>
            </p:txBody>
          </p:sp>
          <p:sp>
            <p:nvSpPr>
              <p:cNvPr id="204" name="Line 90"/>
              <p:cNvSpPr>
                <a:spLocks noChangeShapeType="1"/>
              </p:cNvSpPr>
              <p:nvPr/>
            </p:nvSpPr>
            <p:spPr bwMode="auto">
              <a:xfrm>
                <a:off x="3989" y="2564"/>
                <a:ext cx="1456" cy="0"/>
              </a:xfrm>
              <a:prstGeom prst="line">
                <a:avLst/>
              </a:prstGeom>
              <a:noFill/>
              <a:ln w="1905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05" name="Rectangle 91"/>
              <p:cNvSpPr>
                <a:spLocks noChangeArrowheads="1"/>
              </p:cNvSpPr>
              <p:nvPr/>
            </p:nvSpPr>
            <p:spPr bwMode="auto">
              <a:xfrm>
                <a:off x="3984" y="3257"/>
                <a:ext cx="1663" cy="432"/>
              </a:xfrm>
              <a:prstGeom prst="rect">
                <a:avLst/>
              </a:prstGeom>
              <a:solidFill>
                <a:srgbClr val="969696"/>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06" name="Oval 92"/>
              <p:cNvSpPr>
                <a:spLocks noChangeArrowheads="1"/>
              </p:cNvSpPr>
              <p:nvPr/>
            </p:nvSpPr>
            <p:spPr bwMode="auto">
              <a:xfrm>
                <a:off x="4032" y="3504"/>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07" name="Oval 93"/>
              <p:cNvSpPr>
                <a:spLocks noChangeArrowheads="1"/>
              </p:cNvSpPr>
              <p:nvPr/>
            </p:nvSpPr>
            <p:spPr bwMode="auto">
              <a:xfrm>
                <a:off x="3984" y="3264"/>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08" name="Oval 94"/>
              <p:cNvSpPr>
                <a:spLocks noChangeArrowheads="1"/>
              </p:cNvSpPr>
              <p:nvPr/>
            </p:nvSpPr>
            <p:spPr bwMode="auto">
              <a:xfrm>
                <a:off x="4944" y="3360"/>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09" name="Oval 95"/>
              <p:cNvSpPr>
                <a:spLocks noChangeArrowheads="1"/>
              </p:cNvSpPr>
              <p:nvPr/>
            </p:nvSpPr>
            <p:spPr bwMode="auto">
              <a:xfrm>
                <a:off x="4656" y="3408"/>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10" name="Oval 96"/>
              <p:cNvSpPr>
                <a:spLocks noChangeArrowheads="1"/>
              </p:cNvSpPr>
              <p:nvPr/>
            </p:nvSpPr>
            <p:spPr bwMode="auto">
              <a:xfrm>
                <a:off x="4848" y="3552"/>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11" name="Oval 97"/>
              <p:cNvSpPr>
                <a:spLocks noChangeArrowheads="1"/>
              </p:cNvSpPr>
              <p:nvPr/>
            </p:nvSpPr>
            <p:spPr bwMode="auto">
              <a:xfrm>
                <a:off x="4464" y="3600"/>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12" name="Oval 98"/>
              <p:cNvSpPr>
                <a:spLocks noChangeArrowheads="1"/>
              </p:cNvSpPr>
              <p:nvPr/>
            </p:nvSpPr>
            <p:spPr bwMode="auto">
              <a:xfrm>
                <a:off x="4080" y="3360"/>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13" name="Oval 99"/>
              <p:cNvSpPr>
                <a:spLocks noChangeArrowheads="1"/>
              </p:cNvSpPr>
              <p:nvPr/>
            </p:nvSpPr>
            <p:spPr bwMode="auto">
              <a:xfrm>
                <a:off x="4224" y="3408"/>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14" name="Oval 100"/>
              <p:cNvSpPr>
                <a:spLocks noChangeArrowheads="1"/>
              </p:cNvSpPr>
              <p:nvPr/>
            </p:nvSpPr>
            <p:spPr bwMode="auto">
              <a:xfrm>
                <a:off x="4320" y="3264"/>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15" name="Oval 101"/>
              <p:cNvSpPr>
                <a:spLocks noChangeArrowheads="1"/>
              </p:cNvSpPr>
              <p:nvPr/>
            </p:nvSpPr>
            <p:spPr bwMode="auto">
              <a:xfrm>
                <a:off x="4272" y="3504"/>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16" name="Oval 102"/>
              <p:cNvSpPr>
                <a:spLocks noChangeArrowheads="1"/>
              </p:cNvSpPr>
              <p:nvPr/>
            </p:nvSpPr>
            <p:spPr bwMode="auto">
              <a:xfrm>
                <a:off x="4464" y="3456"/>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17" name="Oval 103"/>
              <p:cNvSpPr>
                <a:spLocks noChangeArrowheads="1"/>
              </p:cNvSpPr>
              <p:nvPr/>
            </p:nvSpPr>
            <p:spPr bwMode="auto">
              <a:xfrm>
                <a:off x="4464" y="3312"/>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18" name="Oval 104"/>
              <p:cNvSpPr>
                <a:spLocks noChangeArrowheads="1"/>
              </p:cNvSpPr>
              <p:nvPr/>
            </p:nvSpPr>
            <p:spPr bwMode="auto">
              <a:xfrm>
                <a:off x="4656" y="3504"/>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19" name="Oval 105"/>
              <p:cNvSpPr>
                <a:spLocks noChangeArrowheads="1"/>
              </p:cNvSpPr>
              <p:nvPr/>
            </p:nvSpPr>
            <p:spPr bwMode="auto">
              <a:xfrm>
                <a:off x="4800" y="3312"/>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20" name="Oval 106"/>
              <p:cNvSpPr>
                <a:spLocks noChangeArrowheads="1"/>
              </p:cNvSpPr>
              <p:nvPr/>
            </p:nvSpPr>
            <p:spPr bwMode="auto">
              <a:xfrm>
                <a:off x="5088" y="3312"/>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21" name="Oval 107"/>
              <p:cNvSpPr>
                <a:spLocks noChangeArrowheads="1"/>
              </p:cNvSpPr>
              <p:nvPr/>
            </p:nvSpPr>
            <p:spPr bwMode="auto">
              <a:xfrm>
                <a:off x="5280" y="3312"/>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22" name="Oval 108"/>
              <p:cNvSpPr>
                <a:spLocks noChangeArrowheads="1"/>
              </p:cNvSpPr>
              <p:nvPr/>
            </p:nvSpPr>
            <p:spPr bwMode="auto">
              <a:xfrm>
                <a:off x="4944" y="3504"/>
                <a:ext cx="103"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23" name="Oval 109"/>
              <p:cNvSpPr>
                <a:spLocks noChangeArrowheads="1"/>
              </p:cNvSpPr>
              <p:nvPr/>
            </p:nvSpPr>
            <p:spPr bwMode="auto">
              <a:xfrm>
                <a:off x="5040" y="3456"/>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24" name="Oval 110"/>
              <p:cNvSpPr>
                <a:spLocks noChangeArrowheads="1"/>
              </p:cNvSpPr>
              <p:nvPr/>
            </p:nvSpPr>
            <p:spPr bwMode="auto">
              <a:xfrm>
                <a:off x="5376" y="3456"/>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25" name="Oval 111"/>
              <p:cNvSpPr>
                <a:spLocks noChangeArrowheads="1"/>
              </p:cNvSpPr>
              <p:nvPr/>
            </p:nvSpPr>
            <p:spPr bwMode="auto">
              <a:xfrm>
                <a:off x="5280" y="3552"/>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26" name="Oval 112"/>
              <p:cNvSpPr>
                <a:spLocks noChangeArrowheads="1"/>
              </p:cNvSpPr>
              <p:nvPr/>
            </p:nvSpPr>
            <p:spPr bwMode="auto">
              <a:xfrm>
                <a:off x="5520" y="3312"/>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227" name="Oval 113"/>
              <p:cNvSpPr>
                <a:spLocks noChangeArrowheads="1"/>
              </p:cNvSpPr>
              <p:nvPr/>
            </p:nvSpPr>
            <p:spPr bwMode="auto">
              <a:xfrm>
                <a:off x="5520" y="3552"/>
                <a:ext cx="104" cy="96"/>
              </a:xfrm>
              <a:prstGeom prst="ellipse">
                <a:avLst/>
              </a:prstGeom>
              <a:solidFill>
                <a:srgbClr val="333399"/>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grpSp>
      <p:sp>
        <p:nvSpPr>
          <p:cNvPr id="228" name="Text Box 114"/>
          <p:cNvSpPr txBox="1">
            <a:spLocks noChangeArrowheads="1"/>
          </p:cNvSpPr>
          <p:nvPr/>
        </p:nvSpPr>
        <p:spPr bwMode="auto">
          <a:xfrm>
            <a:off x="468313" y="5516588"/>
            <a:ext cx="208756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600" b="1" dirty="0" smtClean="0">
                <a:solidFill>
                  <a:srgbClr val="FF0000"/>
                </a:solidFill>
                <a:latin typeface="Verdana" pitchFamily="34" charset="0"/>
              </a:rPr>
              <a:t>No pumping</a:t>
            </a:r>
            <a:endParaRPr lang="en-US" sz="1600" b="1" dirty="0">
              <a:solidFill>
                <a:srgbClr val="FF0000"/>
              </a:solidFill>
              <a:latin typeface="Verdana" pitchFamily="34" charset="0"/>
            </a:endParaRPr>
          </a:p>
        </p:txBody>
      </p:sp>
      <p:sp>
        <p:nvSpPr>
          <p:cNvPr id="229" name="Text Box 115"/>
          <p:cNvSpPr txBox="1">
            <a:spLocks noChangeArrowheads="1"/>
          </p:cNvSpPr>
          <p:nvPr/>
        </p:nvSpPr>
        <p:spPr bwMode="auto">
          <a:xfrm>
            <a:off x="6948488" y="5516588"/>
            <a:ext cx="1397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600" b="1" dirty="0" smtClean="0">
                <a:solidFill>
                  <a:srgbClr val="FF0000"/>
                </a:solidFill>
                <a:latin typeface="Verdana" pitchFamily="34" charset="0"/>
              </a:rPr>
              <a:t>Pumping</a:t>
            </a:r>
            <a:endParaRPr lang="en-US" sz="1600" b="1" dirty="0">
              <a:solidFill>
                <a:srgbClr val="FF0000"/>
              </a:solidFill>
              <a:latin typeface="Verdana" pitchFamily="34" charset="0"/>
            </a:endParaRPr>
          </a:p>
        </p:txBody>
      </p:sp>
      <p:sp>
        <p:nvSpPr>
          <p:cNvPr id="8" name="ZoneTexte 7"/>
          <p:cNvSpPr txBox="1"/>
          <p:nvPr/>
        </p:nvSpPr>
        <p:spPr>
          <a:xfrm>
            <a:off x="323528" y="764704"/>
            <a:ext cx="8640960" cy="923330"/>
          </a:xfrm>
          <a:prstGeom prst="rect">
            <a:avLst/>
          </a:prstGeom>
          <a:noFill/>
        </p:spPr>
        <p:txBody>
          <a:bodyPr wrap="square" rtlCol="0">
            <a:spAutoFit/>
          </a:bodyPr>
          <a:lstStyle/>
          <a:p>
            <a:r>
              <a:rPr lang="en-US" dirty="0" smtClean="0"/>
              <a:t>The dissolution of the native oxide layer (</a:t>
            </a:r>
            <a:r>
              <a:rPr lang="en-US" b="1" dirty="0" smtClean="0"/>
              <a:t>ACTIVATION</a:t>
            </a:r>
            <a:r>
              <a:rPr lang="en-US" dirty="0" smtClean="0"/>
              <a:t>) is possible only in metals having very high oxygen solubility limit, namely the elements of the 4</a:t>
            </a:r>
            <a:r>
              <a:rPr lang="en-US" baseline="30000" dirty="0" smtClean="0"/>
              <a:t>th</a:t>
            </a:r>
            <a:r>
              <a:rPr lang="en-US" dirty="0" smtClean="0"/>
              <a:t> group: Ti, </a:t>
            </a:r>
            <a:r>
              <a:rPr lang="en-US" dirty="0" err="1" smtClean="0"/>
              <a:t>Zr</a:t>
            </a:r>
            <a:r>
              <a:rPr lang="en-US" dirty="0" smtClean="0"/>
              <a:t> and Hf.</a:t>
            </a:r>
            <a:endParaRPr lang="en-US" dirty="0"/>
          </a:p>
        </p:txBody>
      </p:sp>
      <p:sp>
        <p:nvSpPr>
          <p:cNvPr id="119"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20"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230"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182</a:t>
            </a:fld>
            <a:endParaRPr lang="en-US" dirty="0"/>
          </a:p>
        </p:txBody>
      </p:sp>
      <p:sp>
        <p:nvSpPr>
          <p:cNvPr id="116" name="Rectangle 115"/>
          <p:cNvSpPr/>
          <p:nvPr/>
        </p:nvSpPr>
        <p:spPr>
          <a:xfrm>
            <a:off x="1868434" y="105966"/>
            <a:ext cx="5463355" cy="461665"/>
          </a:xfrm>
          <a:prstGeom prst="rect">
            <a:avLst/>
          </a:prstGeom>
        </p:spPr>
        <p:txBody>
          <a:bodyPr wrap="none">
            <a:spAutoFit/>
          </a:bodyPr>
          <a:lstStyle/>
          <a:p>
            <a:pPr algn="ctr"/>
            <a:r>
              <a:rPr lang="en-US" sz="2400" b="1" dirty="0" smtClean="0"/>
              <a:t>Gas pumping: capture pumps / NEG</a:t>
            </a:r>
            <a:endParaRPr lang="en-US" sz="2400" b="1" dirty="0"/>
          </a:p>
        </p:txBody>
      </p:sp>
    </p:spTree>
    <p:extLst>
      <p:ext uri="{BB962C8B-B14F-4D97-AF65-F5344CB8AC3E}">
        <p14:creationId xmlns:p14="http://schemas.microsoft.com/office/powerpoint/2010/main" val="3788503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0" presetClass="path" presetSubtype="0" accel="50000" decel="50000" fill="hold" grpId="1" nodeType="clickEffect">
                                  <p:stCondLst>
                                    <p:cond delay="0"/>
                                  </p:stCondLst>
                                  <p:childTnLst>
                                    <p:animMotion origin="layout" path="M -2.22222E-6 0.00116 C 0.02691 0.04398 0.054 0.08704 0.08889 0.08542 C 0.12379 0.0838 0.16667 0.0375 0.20955 -0.00856 " pathEditMode="relative" rAng="0" ptsTypes="aaA">
                                      <p:cBhvr>
                                        <p:cTn id="16" dur="2000" fill="hold"/>
                                        <p:tgtEl>
                                          <p:spTgt spid="123"/>
                                        </p:tgtEl>
                                        <p:attrNameLst>
                                          <p:attrName>ppt_x</p:attrName>
                                          <p:attrName>ppt_y</p:attrName>
                                        </p:attrNameLst>
                                      </p:cBhvr>
                                      <p:rCtr x="10469" y="3796"/>
                                    </p:animMotion>
                                  </p:childTnLst>
                                </p:cTn>
                              </p:par>
                            </p:childTnLst>
                          </p:cTn>
                        </p:par>
                        <p:par>
                          <p:cTn id="17" fill="hold">
                            <p:stCondLst>
                              <p:cond delay="2000"/>
                            </p:stCondLst>
                            <p:childTnLst>
                              <p:par>
                                <p:cTn id="18" presetID="1" presetClass="entr" presetSubtype="0" fill="hold" grpId="0" nodeType="afterEffect">
                                  <p:stCondLst>
                                    <p:cond delay="0"/>
                                  </p:stCondLst>
                                  <p:childTnLst>
                                    <p:set>
                                      <p:cBhvr>
                                        <p:cTn id="19" dur="1" fill="hold">
                                          <p:stCondLst>
                                            <p:cond delay="0"/>
                                          </p:stCondLst>
                                        </p:cTn>
                                        <p:tgtEl>
                                          <p:spTgt spid="22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125"/>
                                        </p:tgtEl>
                                        <p:attrNameLst>
                                          <p:attrName>style.visibility</p:attrName>
                                        </p:attrNameLst>
                                      </p:cBhvr>
                                      <p:to>
                                        <p:strVal val="visible"/>
                                      </p:to>
                                    </p:set>
                                    <p:animEffect transition="in" filter="wipe(left)">
                                      <p:cBhvr>
                                        <p:cTn id="24" dur="7000"/>
                                        <p:tgtEl>
                                          <p:spTgt spid="125"/>
                                        </p:tgtEl>
                                      </p:cBhvr>
                                    </p:animEffect>
                                  </p:childTnLst>
                                </p:cTn>
                              </p:par>
                              <p:par>
                                <p:cTn id="25" presetID="1" presetClass="entr" presetSubtype="0" fill="hold" grpId="0" nodeType="withEffect">
                                  <p:stCondLst>
                                    <p:cond delay="0"/>
                                  </p:stCondLst>
                                  <p:childTnLst>
                                    <p:set>
                                      <p:cBhvr>
                                        <p:cTn id="26" dur="1" fill="hold">
                                          <p:stCondLst>
                                            <p:cond delay="0"/>
                                          </p:stCondLst>
                                        </p:cTn>
                                        <p:tgtEl>
                                          <p:spTgt spid="12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7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7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7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7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7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7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7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7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7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8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81"/>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8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83"/>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84"/>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85"/>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86"/>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87"/>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88"/>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89"/>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90"/>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91"/>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92"/>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93"/>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94"/>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95"/>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96"/>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97"/>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198"/>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99"/>
                                        </p:tgtEl>
                                        <p:attrNameLst>
                                          <p:attrName>style.visibility</p:attrName>
                                        </p:attrNameLst>
                                      </p:cBhvr>
                                      <p:to>
                                        <p:strVal val="visible"/>
                                      </p:to>
                                    </p:set>
                                  </p:childTnLst>
                                </p:cTn>
                              </p:par>
                              <p:par>
                                <p:cTn id="93" presetID="0" presetClass="path" presetSubtype="0" accel="50000" decel="50000" fill="hold" grpId="1" nodeType="withEffect">
                                  <p:stCondLst>
                                    <p:cond delay="0"/>
                                  </p:stCondLst>
                                  <p:childTnLst>
                                    <p:animMotion origin="layout" path="M 2.22222E-6 -1.85185E-6 L 0.03264 0.11273 " pathEditMode="relative" rAng="0" ptsTypes="AA">
                                      <p:cBhvr>
                                        <p:cTn id="94" dur="10000" fill="hold"/>
                                        <p:tgtEl>
                                          <p:spTgt spid="184"/>
                                        </p:tgtEl>
                                        <p:attrNameLst>
                                          <p:attrName>ppt_x</p:attrName>
                                          <p:attrName>ppt_y</p:attrName>
                                        </p:attrNameLst>
                                      </p:cBhvr>
                                      <p:rCtr x="1632" y="5625"/>
                                    </p:animMotion>
                                  </p:childTnLst>
                                </p:cTn>
                              </p:par>
                              <p:par>
                                <p:cTn id="95" presetID="0" presetClass="path" presetSubtype="0" accel="50000" decel="50000" fill="hold" grpId="1" nodeType="withEffect">
                                  <p:stCondLst>
                                    <p:cond delay="500"/>
                                  </p:stCondLst>
                                  <p:childTnLst>
                                    <p:animMotion origin="layout" path="M -3.33333E-6 -1.85185E-6 L -0.01458 0.11273 " pathEditMode="relative" rAng="0" ptsTypes="AA">
                                      <p:cBhvr>
                                        <p:cTn id="96" dur="8000" fill="hold"/>
                                        <p:tgtEl>
                                          <p:spTgt spid="195"/>
                                        </p:tgtEl>
                                        <p:attrNameLst>
                                          <p:attrName>ppt_x</p:attrName>
                                          <p:attrName>ppt_y</p:attrName>
                                        </p:attrNameLst>
                                      </p:cBhvr>
                                      <p:rCtr x="-729" y="5625"/>
                                    </p:animMotion>
                                  </p:childTnLst>
                                </p:cTn>
                              </p:par>
                              <p:par>
                                <p:cTn id="97" presetID="0" presetClass="path" presetSubtype="0" accel="50000" decel="50000" fill="hold" grpId="1" nodeType="withEffect">
                                  <p:stCondLst>
                                    <p:cond delay="1000"/>
                                  </p:stCondLst>
                                  <p:childTnLst>
                                    <p:animMotion origin="layout" path="M -3.33333E-6 -3.7037E-7 L -0.03333 0.08889 " pathEditMode="relative" ptsTypes="AA">
                                      <p:cBhvr>
                                        <p:cTn id="98" dur="7000" fill="hold"/>
                                        <p:tgtEl>
                                          <p:spTgt spid="188"/>
                                        </p:tgtEl>
                                        <p:attrNameLst>
                                          <p:attrName>ppt_x</p:attrName>
                                          <p:attrName>ppt_y</p:attrName>
                                        </p:attrNameLst>
                                      </p:cBhvr>
                                    </p:animMotion>
                                  </p:childTnLst>
                                </p:cTn>
                              </p:par>
                              <p:par>
                                <p:cTn id="99" presetID="0" presetClass="path" presetSubtype="0" accel="50000" decel="50000" fill="hold" grpId="1" nodeType="withEffect">
                                  <p:stCondLst>
                                    <p:cond delay="1000"/>
                                  </p:stCondLst>
                                  <p:childTnLst>
                                    <p:animMotion origin="layout" path="M -1.94444E-6 -1.85185E-6 L 0.01337 0.12384 " pathEditMode="relative" rAng="0" ptsTypes="AA">
                                      <p:cBhvr>
                                        <p:cTn id="100" dur="5000" fill="hold"/>
                                        <p:tgtEl>
                                          <p:spTgt spid="199"/>
                                        </p:tgtEl>
                                        <p:attrNameLst>
                                          <p:attrName>ppt_x</p:attrName>
                                          <p:attrName>ppt_y</p:attrName>
                                        </p:attrNameLst>
                                      </p:cBhvr>
                                      <p:rCtr x="660" y="6181"/>
                                    </p:animMotion>
                                  </p:childTnLst>
                                </p:cTn>
                              </p:par>
                              <p:par>
                                <p:cTn id="101" presetID="0" presetClass="path" presetSubtype="0" accel="50000" decel="50000" fill="hold" grpId="1" nodeType="withEffect">
                                  <p:stCondLst>
                                    <p:cond delay="1000"/>
                                  </p:stCondLst>
                                  <p:childTnLst>
                                    <p:animMotion origin="layout" path="M -8.05556E-6 -3.7037E-7 L 0.01666 0.12222 " pathEditMode="relative" ptsTypes="AA">
                                      <p:cBhvr>
                                        <p:cTn id="102" dur="5000" fill="hold"/>
                                        <p:tgtEl>
                                          <p:spTgt spid="194"/>
                                        </p:tgtEl>
                                        <p:attrNameLst>
                                          <p:attrName>ppt_x</p:attrName>
                                          <p:attrName>ppt_y</p:attrName>
                                        </p:attrNameLst>
                                      </p:cBhvr>
                                    </p:animMotion>
                                  </p:childTnLst>
                                </p:cTn>
                              </p:par>
                              <p:par>
                                <p:cTn id="103" presetID="0" presetClass="path" presetSubtype="0" accel="50000" decel="50000" fill="hold" grpId="1" nodeType="withEffect">
                                  <p:stCondLst>
                                    <p:cond delay="500"/>
                                  </p:stCondLst>
                                  <p:childTnLst>
                                    <p:animMotion origin="layout" path="M -1.11111E-6 -3.7037E-7 L 0.025 0.11111 " pathEditMode="relative" ptsTypes="AA">
                                      <p:cBhvr>
                                        <p:cTn id="104" dur="5000" fill="hold"/>
                                        <p:tgtEl>
                                          <p:spTgt spid="187"/>
                                        </p:tgtEl>
                                        <p:attrNameLst>
                                          <p:attrName>ppt_x</p:attrName>
                                          <p:attrName>ppt_y</p:attrName>
                                        </p:attrNameLst>
                                      </p:cBhvr>
                                    </p:animMotion>
                                  </p:childTnLst>
                                </p:cTn>
                              </p:par>
                              <p:par>
                                <p:cTn id="105" presetID="0" presetClass="path" presetSubtype="0" accel="50000" decel="50000" fill="hold" grpId="1" nodeType="withEffect">
                                  <p:stCondLst>
                                    <p:cond delay="500"/>
                                  </p:stCondLst>
                                  <p:childTnLst>
                                    <p:animMotion origin="layout" path="M -6.66667E-6 -3.7037E-7 L -0.02501 0.12222 " pathEditMode="relative" ptsTypes="AA">
                                      <p:cBhvr>
                                        <p:cTn id="106" dur="4000" fill="hold"/>
                                        <p:tgtEl>
                                          <p:spTgt spid="190"/>
                                        </p:tgtEl>
                                        <p:attrNameLst>
                                          <p:attrName>ppt_x</p:attrName>
                                          <p:attrName>ppt_y</p:attrName>
                                        </p:attrNameLst>
                                      </p:cBhvr>
                                    </p:animMotion>
                                  </p:childTnLst>
                                </p:cTn>
                              </p:par>
                              <p:par>
                                <p:cTn id="107" presetID="0" presetClass="path" presetSubtype="0" accel="50000" decel="50000" fill="hold" grpId="1" nodeType="withEffect">
                                  <p:stCondLst>
                                    <p:cond delay="500"/>
                                  </p:stCondLst>
                                  <p:childTnLst>
                                    <p:animMotion origin="layout" path="M -4.44444E-6 -3.7037E-7 L -0.00833 0.11111 " pathEditMode="relative" ptsTypes="AA">
                                      <p:cBhvr>
                                        <p:cTn id="108" dur="4000" fill="hold"/>
                                        <p:tgtEl>
                                          <p:spTgt spid="189"/>
                                        </p:tgtEl>
                                        <p:attrNameLst>
                                          <p:attrName>ppt_x</p:attrName>
                                          <p:attrName>ppt_y</p:attrName>
                                        </p:attrNameLst>
                                      </p:cBhvr>
                                    </p:animMotion>
                                  </p:childTnLst>
                                </p:cTn>
                              </p:par>
                              <p:par>
                                <p:cTn id="109" presetID="0" presetClass="path" presetSubtype="0" accel="50000" decel="50000" fill="hold" grpId="1" nodeType="withEffect">
                                  <p:stCondLst>
                                    <p:cond delay="500"/>
                                  </p:stCondLst>
                                  <p:childTnLst>
                                    <p:animMotion origin="layout" path="M 2.5E-6 -1.85185E-6 L -0.00469 0.09051 " pathEditMode="relative" rAng="0" ptsTypes="AA">
                                      <p:cBhvr>
                                        <p:cTn id="110" dur="5000" fill="hold"/>
                                        <p:tgtEl>
                                          <p:spTgt spid="198"/>
                                        </p:tgtEl>
                                        <p:attrNameLst>
                                          <p:attrName>ppt_x</p:attrName>
                                          <p:attrName>ppt_y</p:attrName>
                                        </p:attrNameLst>
                                      </p:cBhvr>
                                      <p:rCtr x="-243" y="4514"/>
                                    </p:animMotion>
                                  </p:childTnLst>
                                </p:cTn>
                              </p:par>
                              <p:par>
                                <p:cTn id="111" presetID="0" presetClass="path" presetSubtype="0" accel="50000" decel="50000" fill="hold" grpId="1" nodeType="withEffect">
                                  <p:stCondLst>
                                    <p:cond delay="500"/>
                                  </p:stCondLst>
                                  <p:childTnLst>
                                    <p:animMotion origin="layout" path="M 1.11111E-6 -3.7037E-7 L 0.03333 0.07778 " pathEditMode="relative" ptsTypes="AA">
                                      <p:cBhvr>
                                        <p:cTn id="112" dur="4000" fill="hold"/>
                                        <p:tgtEl>
                                          <p:spTgt spid="193"/>
                                        </p:tgtEl>
                                        <p:attrNameLst>
                                          <p:attrName>ppt_x</p:attrName>
                                          <p:attrName>ppt_y</p:attrName>
                                        </p:attrNameLst>
                                      </p:cBhvr>
                                    </p:animMotion>
                                  </p:childTnLst>
                                </p:cTn>
                              </p:par>
                              <p:par>
                                <p:cTn id="113" presetID="0" presetClass="path" presetSubtype="0" accel="50000" decel="50000" fill="hold" grpId="1" nodeType="withEffect">
                                  <p:stCondLst>
                                    <p:cond delay="500"/>
                                  </p:stCondLst>
                                  <p:childTnLst>
                                    <p:animMotion origin="layout" path="M 3.33333E-6 -3.7037E-7 L -0.01667 0.11111 " pathEditMode="relative" ptsTypes="AA">
                                      <p:cBhvr>
                                        <p:cTn id="114" dur="4000" fill="hold"/>
                                        <p:tgtEl>
                                          <p:spTgt spid="185"/>
                                        </p:tgtEl>
                                        <p:attrNameLst>
                                          <p:attrName>ppt_x</p:attrName>
                                          <p:attrName>ppt_y</p:attrName>
                                        </p:attrNameLst>
                                      </p:cBhvr>
                                    </p:animMotion>
                                  </p:childTnLst>
                                </p:cTn>
                              </p:par>
                              <p:par>
                                <p:cTn id="115" presetID="0" presetClass="path" presetSubtype="0" accel="50000" decel="50000" fill="hold" grpId="1" nodeType="withEffect">
                                  <p:stCondLst>
                                    <p:cond delay="2000"/>
                                  </p:stCondLst>
                                  <p:childTnLst>
                                    <p:animMotion origin="layout" path="M 6.66667E-6 -3.7037E-7 L -0.01666 0.05556 " pathEditMode="relative" ptsTypes="AA">
                                      <p:cBhvr>
                                        <p:cTn id="116" dur="3000" fill="hold"/>
                                        <p:tgtEl>
                                          <p:spTgt spid="179"/>
                                        </p:tgtEl>
                                        <p:attrNameLst>
                                          <p:attrName>ppt_x</p:attrName>
                                          <p:attrName>ppt_y</p:attrName>
                                        </p:attrNameLst>
                                      </p:cBhvr>
                                    </p:animMotion>
                                  </p:childTnLst>
                                </p:cTn>
                              </p:par>
                              <p:par>
                                <p:cTn id="117" presetID="0" presetClass="path" presetSubtype="0" accel="50000" decel="50000" fill="hold" grpId="1" nodeType="withEffect">
                                  <p:stCondLst>
                                    <p:cond delay="2000"/>
                                  </p:stCondLst>
                                  <p:childTnLst>
                                    <p:animMotion origin="layout" path="M 2.22222E-6 -3.7037E-7 L 2.22222E-6 0.11111 " pathEditMode="relative" ptsTypes="AA">
                                      <p:cBhvr>
                                        <p:cTn id="118" dur="4000" fill="hold"/>
                                        <p:tgtEl>
                                          <p:spTgt spid="192"/>
                                        </p:tgtEl>
                                        <p:attrNameLst>
                                          <p:attrName>ppt_x</p:attrName>
                                          <p:attrName>ppt_y</p:attrName>
                                        </p:attrNameLst>
                                      </p:cBhvr>
                                    </p:animMotion>
                                  </p:childTnLst>
                                </p:cTn>
                              </p:par>
                              <p:par>
                                <p:cTn id="119" presetID="0" presetClass="path" presetSubtype="0" accel="50000" decel="50000" fill="hold" grpId="1" nodeType="withEffect">
                                  <p:stCondLst>
                                    <p:cond delay="2000"/>
                                  </p:stCondLst>
                                  <p:childTnLst>
                                    <p:animMotion origin="layout" path="M 3.33333E-6 -3.7037E-7 L 3.33333E-6 0.04445 " pathEditMode="relative" ptsTypes="AA">
                                      <p:cBhvr>
                                        <p:cTn id="120" dur="3000" fill="hold"/>
                                        <p:tgtEl>
                                          <p:spTgt spid="169"/>
                                        </p:tgtEl>
                                        <p:attrNameLst>
                                          <p:attrName>ppt_x</p:attrName>
                                          <p:attrName>ppt_y</p:attrName>
                                        </p:attrNameLst>
                                      </p:cBhvr>
                                    </p:animMotion>
                                  </p:childTnLst>
                                </p:cTn>
                              </p:par>
                              <p:par>
                                <p:cTn id="121" presetID="0" presetClass="path" presetSubtype="0" accel="50000" decel="50000" fill="hold" grpId="1" nodeType="withEffect">
                                  <p:stCondLst>
                                    <p:cond delay="1500"/>
                                  </p:stCondLst>
                                  <p:childTnLst>
                                    <p:animMotion origin="layout" path="M 4.44444E-6 -3.7037E-7 L 0.01666 0.08889 " pathEditMode="relative" ptsTypes="AA">
                                      <p:cBhvr>
                                        <p:cTn id="122" dur="3000" fill="hold"/>
                                        <p:tgtEl>
                                          <p:spTgt spid="191"/>
                                        </p:tgtEl>
                                        <p:attrNameLst>
                                          <p:attrName>ppt_x</p:attrName>
                                          <p:attrName>ppt_y</p:attrName>
                                        </p:attrNameLst>
                                      </p:cBhvr>
                                    </p:animMotion>
                                  </p:childTnLst>
                                </p:cTn>
                              </p:par>
                              <p:par>
                                <p:cTn id="123" presetID="0" presetClass="path" presetSubtype="0" accel="50000" decel="50000" fill="hold" grpId="1" nodeType="withEffect">
                                  <p:stCondLst>
                                    <p:cond delay="2000"/>
                                  </p:stCondLst>
                                  <p:childTnLst>
                                    <p:animMotion origin="layout" path="M -3.33333E-6 -3.7037E-7 L -0.00833 0.05556 " pathEditMode="relative" ptsTypes="AA">
                                      <p:cBhvr>
                                        <p:cTn id="124" dur="5000" fill="hold"/>
                                        <p:tgtEl>
                                          <p:spTgt spid="172"/>
                                        </p:tgtEl>
                                        <p:attrNameLst>
                                          <p:attrName>ppt_x</p:attrName>
                                          <p:attrName>ppt_y</p:attrName>
                                        </p:attrNameLst>
                                      </p:cBhvr>
                                    </p:animMotion>
                                  </p:childTnLst>
                                </p:cTn>
                              </p:par>
                              <p:par>
                                <p:cTn id="125" presetID="0" presetClass="path" presetSubtype="0" accel="50000" decel="50000" fill="hold" grpId="1" nodeType="withEffect">
                                  <p:stCondLst>
                                    <p:cond delay="2500"/>
                                  </p:stCondLst>
                                  <p:childTnLst>
                                    <p:animMotion origin="layout" path="M 8.33333E-7 -3.7037E-7 L 0.025 0.1 " pathEditMode="relative" ptsTypes="AA">
                                      <p:cBhvr>
                                        <p:cTn id="126" dur="4000" fill="hold"/>
                                        <p:tgtEl>
                                          <p:spTgt spid="196"/>
                                        </p:tgtEl>
                                        <p:attrNameLst>
                                          <p:attrName>ppt_x</p:attrName>
                                          <p:attrName>ppt_y</p:attrName>
                                        </p:attrNameLst>
                                      </p:cBhvr>
                                    </p:animMotion>
                                  </p:childTnLst>
                                </p:cTn>
                              </p:par>
                              <p:par>
                                <p:cTn id="127" presetID="0" presetClass="path" presetSubtype="0" accel="50000" decel="50000" fill="hold" grpId="1" nodeType="withEffect">
                                  <p:stCondLst>
                                    <p:cond delay="2500"/>
                                  </p:stCondLst>
                                  <p:childTnLst>
                                    <p:animMotion origin="layout" path="M -4.44444E-6 -3.7037E-7 L 0.00833 0.04445 " pathEditMode="relative" rAng="0" ptsTypes="AA">
                                      <p:cBhvr>
                                        <p:cTn id="128" dur="3000" fill="hold"/>
                                        <p:tgtEl>
                                          <p:spTgt spid="173"/>
                                        </p:tgtEl>
                                        <p:attrNameLst>
                                          <p:attrName>ppt_x</p:attrName>
                                          <p:attrName>ppt_y</p:attrName>
                                        </p:attrNameLst>
                                      </p:cBhvr>
                                      <p:rCtr x="0" y="0"/>
                                    </p:animMotion>
                                  </p:childTnLst>
                                </p:cTn>
                              </p:par>
                              <p:par>
                                <p:cTn id="129" presetID="0" presetClass="path" presetSubtype="0" accel="50000" decel="50000" fill="hold" grpId="1" nodeType="withEffect">
                                  <p:stCondLst>
                                    <p:cond delay="3000"/>
                                  </p:stCondLst>
                                  <p:childTnLst>
                                    <p:animMotion origin="layout" path="M 7.77778E-6 -3.7037E-7 L 7.77778E-6 0.04445 " pathEditMode="relative" rAng="0" ptsTypes="AA">
                                      <p:cBhvr>
                                        <p:cTn id="130" dur="5000" fill="hold"/>
                                        <p:tgtEl>
                                          <p:spTgt spid="186"/>
                                        </p:tgtEl>
                                        <p:attrNameLst>
                                          <p:attrName>ppt_x</p:attrName>
                                          <p:attrName>ppt_y</p:attrName>
                                        </p:attrNameLst>
                                      </p:cBhvr>
                                      <p:rCtr x="0" y="0"/>
                                    </p:animMotion>
                                  </p:childTnLst>
                                </p:cTn>
                              </p:par>
                              <p:par>
                                <p:cTn id="131" presetID="0" presetClass="path" presetSubtype="0" accel="50000" decel="50000" fill="hold" grpId="1" nodeType="withEffect">
                                  <p:stCondLst>
                                    <p:cond delay="3000"/>
                                  </p:stCondLst>
                                  <p:childTnLst>
                                    <p:animMotion origin="layout" path="M -2.77778E-7 -3.7037E-7 L -0.00834 0.07778 " pathEditMode="relative" ptsTypes="AA">
                                      <p:cBhvr>
                                        <p:cTn id="132" dur="3000" fill="hold"/>
                                        <p:tgtEl>
                                          <p:spTgt spid="197"/>
                                        </p:tgtEl>
                                        <p:attrNameLst>
                                          <p:attrName>ppt_x</p:attrName>
                                          <p:attrName>ppt_y</p:attrName>
                                        </p:attrNameLst>
                                      </p:cBhvr>
                                    </p:animMotion>
                                  </p:childTnLst>
                                </p:cTn>
                              </p:par>
                              <p:par>
                                <p:cTn id="133" presetID="0" presetClass="path" presetSubtype="0" accel="50000" decel="50000" fill="hold" grpId="1" nodeType="withEffect">
                                  <p:stCondLst>
                                    <p:cond delay="3500"/>
                                  </p:stCondLst>
                                  <p:childTnLst>
                                    <p:animMotion origin="layout" path="M 2.22222E-6 -3.7037E-7 L -0.00833 0.04445 " pathEditMode="relative" ptsTypes="AA">
                                      <p:cBhvr>
                                        <p:cTn id="134" dur="3000" fill="hold"/>
                                        <p:tgtEl>
                                          <p:spTgt spid="176"/>
                                        </p:tgtEl>
                                        <p:attrNameLst>
                                          <p:attrName>ppt_x</p:attrName>
                                          <p:attrName>ppt_y</p:attrName>
                                        </p:attrNameLst>
                                      </p:cBhvr>
                                    </p:animMotion>
                                  </p:childTnLst>
                                </p:cTn>
                              </p:par>
                              <p:par>
                                <p:cTn id="135" presetID="0" presetClass="path" presetSubtype="0" accel="50000" decel="50000" fill="hold" grpId="1" nodeType="withEffect">
                                  <p:stCondLst>
                                    <p:cond delay="3500"/>
                                  </p:stCondLst>
                                  <p:childTnLst>
                                    <p:animMotion origin="layout" path="M -2.5E-6 -3.7037E-7 L -2.5E-6 0.03334 " pathEditMode="relative" ptsTypes="AA">
                                      <p:cBhvr>
                                        <p:cTn id="136" dur="4000" fill="hold"/>
                                        <p:tgtEl>
                                          <p:spTgt spid="182"/>
                                        </p:tgtEl>
                                        <p:attrNameLst>
                                          <p:attrName>ppt_x</p:attrName>
                                          <p:attrName>ppt_y</p:attrName>
                                        </p:attrNameLst>
                                      </p:cBhvr>
                                    </p:animMotion>
                                  </p:childTnLst>
                                </p:cTn>
                              </p:par>
                              <p:par>
                                <p:cTn id="137" presetID="0" presetClass="path" presetSubtype="0" accel="50000" decel="50000" fill="hold" grpId="1" nodeType="withEffect">
                                  <p:stCondLst>
                                    <p:cond delay="3500"/>
                                  </p:stCondLst>
                                  <p:childTnLst>
                                    <p:animMotion origin="layout" path="M -8.05556E-6 -3.7037E-7 L -0.00834 0.1 " pathEditMode="relative" ptsTypes="AA">
                                      <p:cBhvr>
                                        <p:cTn id="138" dur="2000" fill="hold"/>
                                        <p:tgtEl>
                                          <p:spTgt spid="178"/>
                                        </p:tgtEl>
                                        <p:attrNameLst>
                                          <p:attrName>ppt_x</p:attrName>
                                          <p:attrName>ppt_y</p:attrName>
                                        </p:attrNameLst>
                                      </p:cBhvr>
                                    </p:animMotion>
                                  </p:childTnLst>
                                </p:cTn>
                              </p:par>
                              <p:par>
                                <p:cTn id="139" presetID="0" presetClass="path" presetSubtype="0" accel="50000" decel="50000" fill="hold" grpId="1" nodeType="withEffect">
                                  <p:stCondLst>
                                    <p:cond delay="4000"/>
                                  </p:stCondLst>
                                  <p:childTnLst>
                                    <p:animMotion origin="layout" path="M 4.44444E-6 -3.7037E-7 L 4.44444E-6 0.06667 " pathEditMode="relative" ptsTypes="AA">
                                      <p:cBhvr>
                                        <p:cTn id="140" dur="3000" fill="hold"/>
                                        <p:tgtEl>
                                          <p:spTgt spid="175"/>
                                        </p:tgtEl>
                                        <p:attrNameLst>
                                          <p:attrName>ppt_x</p:attrName>
                                          <p:attrName>ppt_y</p:attrName>
                                        </p:attrNameLst>
                                      </p:cBhvr>
                                    </p:animMotion>
                                  </p:childTnLst>
                                </p:cTn>
                              </p:par>
                              <p:par>
                                <p:cTn id="141" presetID="0" presetClass="path" presetSubtype="0" accel="50000" decel="50000" fill="hold" grpId="1" nodeType="withEffect">
                                  <p:stCondLst>
                                    <p:cond delay="4000"/>
                                  </p:stCondLst>
                                  <p:childTnLst>
                                    <p:animMotion origin="layout" path="M 2.22222E-6 -3.7037E-7 L 2.22222E-6 0.03334 " pathEditMode="relative" ptsTypes="AA">
                                      <p:cBhvr>
                                        <p:cTn id="142" dur="3000" fill="hold"/>
                                        <p:tgtEl>
                                          <p:spTgt spid="171"/>
                                        </p:tgtEl>
                                        <p:attrNameLst>
                                          <p:attrName>ppt_x</p:attrName>
                                          <p:attrName>ppt_y</p:attrName>
                                        </p:attrNameLst>
                                      </p:cBhvr>
                                    </p:animMotion>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nodeType="clickEffect">
                                  <p:stCondLst>
                                    <p:cond delay="0"/>
                                  </p:stCondLst>
                                  <p:childTnLst>
                                    <p:set>
                                      <p:cBhvr>
                                        <p:cTn id="146" dur="1" fill="hold">
                                          <p:stCondLst>
                                            <p:cond delay="0"/>
                                          </p:stCondLst>
                                        </p:cTn>
                                        <p:tgtEl>
                                          <p:spTgt spid="200"/>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124"/>
                                        </p:tgtEl>
                                        <p:attrNameLst>
                                          <p:attrName>style.visibility</p:attrName>
                                        </p:attrNameLst>
                                      </p:cBhvr>
                                      <p:to>
                                        <p:strVal val="visible"/>
                                      </p:to>
                                    </p:set>
                                  </p:childTnLst>
                                </p:cTn>
                              </p:par>
                            </p:childTnLst>
                          </p:cTn>
                        </p:par>
                      </p:childTnLst>
                    </p:cTn>
                  </p:par>
                  <p:par>
                    <p:cTn id="149" fill="hold">
                      <p:stCondLst>
                        <p:cond delay="indefinite"/>
                      </p:stCondLst>
                      <p:childTnLst>
                        <p:par>
                          <p:cTn id="150" fill="hold">
                            <p:stCondLst>
                              <p:cond delay="0"/>
                            </p:stCondLst>
                            <p:childTnLst>
                              <p:par>
                                <p:cTn id="151" presetID="0" presetClass="path" presetSubtype="0" accel="50000" fill="hold" grpId="1" nodeType="clickEffect">
                                  <p:stCondLst>
                                    <p:cond delay="0"/>
                                  </p:stCondLst>
                                  <p:childTnLst>
                                    <p:animMotion origin="layout" path="M -3.88889E-6 -1.85185E-6 L 0.10174 0.11759 " pathEditMode="relative" rAng="0" ptsTypes="AA">
                                      <p:cBhvr>
                                        <p:cTn id="152" dur="1000" fill="hold"/>
                                        <p:tgtEl>
                                          <p:spTgt spid="124"/>
                                        </p:tgtEl>
                                        <p:attrNameLst>
                                          <p:attrName>ppt_x</p:attrName>
                                          <p:attrName>ppt_y</p:attrName>
                                        </p:attrNameLst>
                                      </p:cBhvr>
                                      <p:rCtr x="5087" y="5880"/>
                                    </p:animMotion>
                                  </p:childTnLst>
                                </p:cTn>
                              </p:par>
                              <p:par>
                                <p:cTn id="153" presetID="1" presetClass="entr" presetSubtype="0" fill="hold" grpId="0" nodeType="withEffect">
                                  <p:stCondLst>
                                    <p:cond delay="0"/>
                                  </p:stCondLst>
                                  <p:childTnLst>
                                    <p:set>
                                      <p:cBhvr>
                                        <p:cTn id="154" dur="1" fill="hold">
                                          <p:stCondLst>
                                            <p:cond delay="0"/>
                                          </p:stCondLst>
                                        </p:cTn>
                                        <p:tgtEl>
                                          <p:spTgt spid="166"/>
                                        </p:tgtEl>
                                        <p:attrNameLst>
                                          <p:attrName>style.visibility</p:attrName>
                                        </p:attrNameLst>
                                      </p:cBhvr>
                                      <p:to>
                                        <p:strVal val="visible"/>
                                      </p:to>
                                    </p:set>
                                  </p:childTnLst>
                                </p:cTn>
                              </p:par>
                            </p:childTnLst>
                          </p:cTn>
                        </p:par>
                        <p:par>
                          <p:cTn id="155" fill="hold">
                            <p:stCondLst>
                              <p:cond delay="1000"/>
                            </p:stCondLst>
                            <p:childTnLst>
                              <p:par>
                                <p:cTn id="156" presetID="1" presetClass="entr" presetSubtype="0" fill="hold" grpId="0" nodeType="afterEffect">
                                  <p:stCondLst>
                                    <p:cond delay="500"/>
                                  </p:stCondLst>
                                  <p:childTnLst>
                                    <p:set>
                                      <p:cBhvr>
                                        <p:cTn id="157" dur="1" fill="hold">
                                          <p:stCondLst>
                                            <p:cond delay="0"/>
                                          </p:stCondLst>
                                        </p:cTn>
                                        <p:tgtEl>
                                          <p:spTgt spid="2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p:bldP spid="123" grpId="0" animBg="1"/>
      <p:bldP spid="123" grpId="1" animBg="1"/>
      <p:bldP spid="124" grpId="0" animBg="1"/>
      <p:bldP spid="124" grpId="1" animBg="1"/>
      <p:bldP spid="166" grpId="0"/>
      <p:bldP spid="167" grpId="0" animBg="1"/>
      <p:bldP spid="168" grpId="0" animBg="1"/>
      <p:bldP spid="169" grpId="0" animBg="1"/>
      <p:bldP spid="169" grpId="1" animBg="1"/>
      <p:bldP spid="170" grpId="0" animBg="1"/>
      <p:bldP spid="171" grpId="0" animBg="1"/>
      <p:bldP spid="171" grpId="1" animBg="1"/>
      <p:bldP spid="172" grpId="0" animBg="1"/>
      <p:bldP spid="172" grpId="1" animBg="1"/>
      <p:bldP spid="173" grpId="0" animBg="1"/>
      <p:bldP spid="173" grpId="1" animBg="1"/>
      <p:bldP spid="174" grpId="0" animBg="1"/>
      <p:bldP spid="175" grpId="0" animBg="1"/>
      <p:bldP spid="175" grpId="1" animBg="1"/>
      <p:bldP spid="176" grpId="0" animBg="1"/>
      <p:bldP spid="176" grpId="1" animBg="1"/>
      <p:bldP spid="177" grpId="0" animBg="1"/>
      <p:bldP spid="178" grpId="0" animBg="1"/>
      <p:bldP spid="178" grpId="1" animBg="1"/>
      <p:bldP spid="179" grpId="0" animBg="1"/>
      <p:bldP spid="179" grpId="1" animBg="1"/>
      <p:bldP spid="180" grpId="0" animBg="1"/>
      <p:bldP spid="181" grpId="0" animBg="1"/>
      <p:bldP spid="182" grpId="0" animBg="1"/>
      <p:bldP spid="182" grpId="1" animBg="1"/>
      <p:bldP spid="183" grpId="0" animBg="1"/>
      <p:bldP spid="184" grpId="0" animBg="1"/>
      <p:bldP spid="184" grpId="1" animBg="1"/>
      <p:bldP spid="185" grpId="0" animBg="1"/>
      <p:bldP spid="185" grpId="1" animBg="1"/>
      <p:bldP spid="186" grpId="0" animBg="1"/>
      <p:bldP spid="186" grpId="1" animBg="1"/>
      <p:bldP spid="187" grpId="0" animBg="1"/>
      <p:bldP spid="187" grpId="1" animBg="1"/>
      <p:bldP spid="188" grpId="0" animBg="1"/>
      <p:bldP spid="188" grpId="1" animBg="1"/>
      <p:bldP spid="189" grpId="0" animBg="1"/>
      <p:bldP spid="189" grpId="1" animBg="1"/>
      <p:bldP spid="190" grpId="0" animBg="1"/>
      <p:bldP spid="190" grpId="1" animBg="1"/>
      <p:bldP spid="191" grpId="0" animBg="1"/>
      <p:bldP spid="191" grpId="1" animBg="1"/>
      <p:bldP spid="192" grpId="0" animBg="1"/>
      <p:bldP spid="192" grpId="1" animBg="1"/>
      <p:bldP spid="193" grpId="0" animBg="1"/>
      <p:bldP spid="193" grpId="1" animBg="1"/>
      <p:bldP spid="194" grpId="0" animBg="1"/>
      <p:bldP spid="194" grpId="1" animBg="1"/>
      <p:bldP spid="195" grpId="0" animBg="1"/>
      <p:bldP spid="195" grpId="1" animBg="1"/>
      <p:bldP spid="196" grpId="0" animBg="1"/>
      <p:bldP spid="196" grpId="1" animBg="1"/>
      <p:bldP spid="197" grpId="0" animBg="1"/>
      <p:bldP spid="197" grpId="1" animBg="1"/>
      <p:bldP spid="198" grpId="0" animBg="1"/>
      <p:bldP spid="198" grpId="1" animBg="1"/>
      <p:bldP spid="199" grpId="0" animBg="1"/>
      <p:bldP spid="199" grpId="1" animBg="1"/>
      <p:bldP spid="228" grpId="0"/>
      <p:bldP spid="229" grpId="0"/>
      <p:bldP spid="8" grpId="0"/>
    </p:bld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183</a:t>
            </a:fld>
            <a:endParaRPr lang="en-US" dirty="0"/>
          </a:p>
        </p:txBody>
      </p:sp>
      <p:sp>
        <p:nvSpPr>
          <p:cNvPr id="5" name="Rectangle 4"/>
          <p:cNvSpPr/>
          <p:nvPr/>
        </p:nvSpPr>
        <p:spPr>
          <a:xfrm>
            <a:off x="792818" y="105966"/>
            <a:ext cx="7614585" cy="461665"/>
          </a:xfrm>
          <a:prstGeom prst="rect">
            <a:avLst/>
          </a:prstGeom>
        </p:spPr>
        <p:txBody>
          <a:bodyPr wrap="none">
            <a:spAutoFit/>
          </a:bodyPr>
          <a:lstStyle/>
          <a:p>
            <a:pPr algn="ctr"/>
            <a:r>
              <a:rPr lang="en-US" sz="2400" b="1" dirty="0" smtClean="0"/>
              <a:t>Gas pumping: capture pumps / sublimation pumps</a:t>
            </a:r>
            <a:endParaRPr lang="en-US" sz="2400" b="1" dirty="0"/>
          </a:p>
        </p:txBody>
      </p:sp>
      <p:grpSp>
        <p:nvGrpSpPr>
          <p:cNvPr id="21" name="Group 20"/>
          <p:cNvGrpSpPr/>
          <p:nvPr/>
        </p:nvGrpSpPr>
        <p:grpSpPr>
          <a:xfrm>
            <a:off x="442448" y="1085533"/>
            <a:ext cx="4437062" cy="2660650"/>
            <a:chOff x="5033963" y="806450"/>
            <a:chExt cx="4437062" cy="2660650"/>
          </a:xfrm>
        </p:grpSpPr>
        <p:sp>
          <p:nvSpPr>
            <p:cNvPr id="12" name="Rectangle 35"/>
            <p:cNvSpPr>
              <a:spLocks noChangeArrowheads="1"/>
            </p:cNvSpPr>
            <p:nvPr/>
          </p:nvSpPr>
          <p:spPr bwMode="auto">
            <a:xfrm>
              <a:off x="5600700" y="2370138"/>
              <a:ext cx="230188" cy="203200"/>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 name="Text Box 32"/>
            <p:cNvSpPr txBox="1">
              <a:spLocks noChangeArrowheads="1"/>
            </p:cNvSpPr>
            <p:nvPr/>
          </p:nvSpPr>
          <p:spPr bwMode="auto">
            <a:xfrm>
              <a:off x="5526088" y="2305050"/>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400">
                  <a:latin typeface="Geneva" charset="0"/>
                </a:rPr>
                <a:t>La</a:t>
              </a:r>
              <a:endParaRPr lang="en-US" altLang="en-US" sz="1200"/>
            </a:p>
          </p:txBody>
        </p:sp>
        <p:sp>
          <p:nvSpPr>
            <p:cNvPr id="14" name="Rectangle 34"/>
            <p:cNvSpPr>
              <a:spLocks noChangeArrowheads="1"/>
            </p:cNvSpPr>
            <p:nvPr/>
          </p:nvSpPr>
          <p:spPr bwMode="auto">
            <a:xfrm>
              <a:off x="5600700" y="2608263"/>
              <a:ext cx="165100" cy="3048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15" name="Group 14"/>
            <p:cNvGrpSpPr/>
            <p:nvPr/>
          </p:nvGrpSpPr>
          <p:grpSpPr>
            <a:xfrm>
              <a:off x="5033963" y="806450"/>
              <a:ext cx="4437062" cy="2660650"/>
              <a:chOff x="5033963" y="806450"/>
              <a:chExt cx="4437062" cy="2660650"/>
            </a:xfrm>
          </p:grpSpPr>
          <p:pic>
            <p:nvPicPr>
              <p:cNvPr id="16" name="Picture 8"/>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105400" y="1116013"/>
                <a:ext cx="4338638" cy="2351087"/>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9"/>
              <p:cNvSpPr>
                <a:spLocks noChangeArrowheads="1"/>
              </p:cNvSpPr>
              <p:nvPr/>
            </p:nvSpPr>
            <p:spPr bwMode="auto">
              <a:xfrm>
                <a:off x="5584825" y="1857375"/>
                <a:ext cx="736600" cy="704850"/>
              </a:xfrm>
              <a:prstGeom prst="rect">
                <a:avLst/>
              </a:prstGeom>
              <a:noFill/>
              <a:ln w="2857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sz="2400"/>
              </a:p>
            </p:txBody>
          </p:sp>
          <p:sp>
            <p:nvSpPr>
              <p:cNvPr id="18" name="Line 10"/>
              <p:cNvSpPr>
                <a:spLocks noChangeShapeType="1"/>
              </p:cNvSpPr>
              <p:nvPr/>
            </p:nvSpPr>
            <p:spPr bwMode="auto">
              <a:xfrm>
                <a:off x="5947410" y="1333500"/>
                <a:ext cx="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 name="Rectangle 33"/>
              <p:cNvSpPr>
                <a:spLocks noChangeArrowheads="1"/>
              </p:cNvSpPr>
              <p:nvPr/>
            </p:nvSpPr>
            <p:spPr bwMode="auto">
              <a:xfrm>
                <a:off x="5592763" y="2608263"/>
                <a:ext cx="3878262" cy="7620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 name="Text Box 11"/>
              <p:cNvSpPr txBox="1">
                <a:spLocks noChangeArrowheads="1"/>
              </p:cNvSpPr>
              <p:nvPr/>
            </p:nvSpPr>
            <p:spPr bwMode="auto">
              <a:xfrm>
                <a:off x="5033963" y="806450"/>
                <a:ext cx="2211387" cy="5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sz="1600" dirty="0"/>
                  <a:t>High O </a:t>
                </a:r>
              </a:p>
              <a:p>
                <a:pPr algn="ctr">
                  <a:lnSpc>
                    <a:spcPct val="20000"/>
                  </a:lnSpc>
                  <a:spcBef>
                    <a:spcPct val="50000"/>
                  </a:spcBef>
                </a:pPr>
                <a:r>
                  <a:rPr lang="en-GB" sz="1600" dirty="0"/>
                  <a:t>solubility limit</a:t>
                </a:r>
                <a:endParaRPr lang="en-GB" sz="2400" dirty="0"/>
              </a:p>
            </p:txBody>
          </p:sp>
        </p:grpSp>
      </p:grpSp>
      <p:pic>
        <p:nvPicPr>
          <p:cNvPr id="22" name="Picture 1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879510" y="3192146"/>
            <a:ext cx="3354387" cy="2486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158675"/>
      </p:ext>
    </p:extLst>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ZoneTexte 9"/>
          <p:cNvSpPr txBox="1"/>
          <p:nvPr/>
        </p:nvSpPr>
        <p:spPr>
          <a:xfrm>
            <a:off x="324001" y="692696"/>
            <a:ext cx="8640960" cy="3416320"/>
          </a:xfrm>
          <a:prstGeom prst="rect">
            <a:avLst/>
          </a:prstGeom>
          <a:noFill/>
        </p:spPr>
        <p:txBody>
          <a:bodyPr wrap="square" rtlCol="0">
            <a:spAutoFit/>
          </a:bodyPr>
          <a:lstStyle/>
          <a:p>
            <a:r>
              <a:rPr lang="en-US" dirty="0" smtClean="0"/>
              <a:t>The activation temperature of the 4</a:t>
            </a:r>
            <a:r>
              <a:rPr lang="en-US" baseline="30000" dirty="0" smtClean="0"/>
              <a:t>th</a:t>
            </a:r>
            <a:r>
              <a:rPr lang="en-US" dirty="0" smtClean="0"/>
              <a:t> group elements can be decreased by adding selected elements that increase oxygen diffusivity. </a:t>
            </a:r>
          </a:p>
          <a:p>
            <a:endParaRPr lang="en-US" dirty="0"/>
          </a:p>
          <a:p>
            <a:r>
              <a:rPr lang="en-US" dirty="0" smtClean="0"/>
              <a:t>NEG materials are produced industrially by powder technology. Small grains are sintered to form pellets, discs or plates. The grains can also be pressed at room temperature on metallic ribbon.</a:t>
            </a:r>
          </a:p>
          <a:p>
            <a:endParaRPr lang="en-US" dirty="0"/>
          </a:p>
          <a:p>
            <a:r>
              <a:rPr lang="en-US" dirty="0" smtClean="0"/>
              <a:t>A typical alloy produced by SAES Getter is </a:t>
            </a:r>
            <a:r>
              <a:rPr lang="en-US" b="1" dirty="0" smtClean="0"/>
              <a:t>St707</a:t>
            </a:r>
            <a:r>
              <a:rPr lang="en-US" dirty="0" smtClean="0"/>
              <a:t>:</a:t>
            </a:r>
          </a:p>
          <a:p>
            <a:endParaRPr lang="en-US" dirty="0"/>
          </a:p>
          <a:p>
            <a:endParaRPr lang="en-US" dirty="0" smtClean="0"/>
          </a:p>
          <a:p>
            <a:endParaRPr lang="en-US" dirty="0"/>
          </a:p>
          <a:p>
            <a:endParaRPr lang="en-US" dirty="0"/>
          </a:p>
        </p:txBody>
      </p:sp>
      <p:graphicFrame>
        <p:nvGraphicFramePr>
          <p:cNvPr id="11" name="Tableau 10"/>
          <p:cNvGraphicFramePr>
            <a:graphicFrameLocks noGrp="1"/>
          </p:cNvGraphicFramePr>
          <p:nvPr>
            <p:extLst>
              <p:ext uri="{D42A27DB-BD31-4B8C-83A1-F6EECF244321}">
                <p14:modId xmlns:p14="http://schemas.microsoft.com/office/powerpoint/2010/main" val="1951020628"/>
              </p:ext>
            </p:extLst>
          </p:nvPr>
        </p:nvGraphicFramePr>
        <p:xfrm>
          <a:off x="1620145" y="3212976"/>
          <a:ext cx="6264696" cy="2291080"/>
        </p:xfrm>
        <a:graphic>
          <a:graphicData uri="http://schemas.openxmlformats.org/drawingml/2006/table">
            <a:tbl>
              <a:tblPr firstRow="1" bandRow="1">
                <a:tableStyleId>{5940675A-B579-460E-94D1-54222C63F5DA}</a:tableStyleId>
              </a:tblPr>
              <a:tblGrid>
                <a:gridCol w="1080120"/>
                <a:gridCol w="2088232"/>
                <a:gridCol w="3096344"/>
              </a:tblGrid>
              <a:tr h="370840">
                <a:tc>
                  <a:txBody>
                    <a:bodyPr/>
                    <a:lstStyle/>
                    <a:p>
                      <a:pPr algn="ctr"/>
                      <a:r>
                        <a:rPr lang="en-US" b="1" dirty="0" smtClean="0"/>
                        <a:t>Element</a:t>
                      </a:r>
                      <a:endParaRPr lang="en-US" b="1" dirty="0"/>
                    </a:p>
                  </a:txBody>
                  <a:tcPr anchor="ctr"/>
                </a:tc>
                <a:tc>
                  <a:txBody>
                    <a:bodyPr/>
                    <a:lstStyle/>
                    <a:p>
                      <a:pPr algn="ctr"/>
                      <a:r>
                        <a:rPr lang="en-US" b="1" dirty="0" smtClean="0"/>
                        <a:t>Concentration</a:t>
                      </a:r>
                    </a:p>
                    <a:p>
                      <a:pPr algn="ctr"/>
                      <a:r>
                        <a:rPr lang="en-US" b="1" dirty="0" smtClean="0"/>
                        <a:t>[wt. %]</a:t>
                      </a:r>
                      <a:endParaRPr lang="en-US" b="1" dirty="0"/>
                    </a:p>
                  </a:txBody>
                  <a:tcPr/>
                </a:tc>
                <a:tc>
                  <a:txBody>
                    <a:bodyPr/>
                    <a:lstStyle/>
                    <a:p>
                      <a:pPr algn="ctr"/>
                      <a:r>
                        <a:rPr lang="en-US" b="1" dirty="0" smtClean="0"/>
                        <a:t>Main role in the alloy</a:t>
                      </a:r>
                      <a:endParaRPr lang="en-US" b="1" dirty="0"/>
                    </a:p>
                  </a:txBody>
                  <a:tcPr anchor="ctr"/>
                </a:tc>
              </a:tr>
              <a:tr h="370840">
                <a:tc>
                  <a:txBody>
                    <a:bodyPr/>
                    <a:lstStyle/>
                    <a:p>
                      <a:pPr algn="ctr"/>
                      <a:r>
                        <a:rPr lang="en-US" b="1" dirty="0" err="1" smtClean="0"/>
                        <a:t>Zr</a:t>
                      </a:r>
                      <a:endParaRPr lang="en-US" b="1" dirty="0"/>
                    </a:p>
                  </a:txBody>
                  <a:tcPr/>
                </a:tc>
                <a:tc>
                  <a:txBody>
                    <a:bodyPr/>
                    <a:lstStyle/>
                    <a:p>
                      <a:pPr algn="ctr"/>
                      <a:r>
                        <a:rPr lang="en-US" dirty="0" smtClean="0"/>
                        <a:t>70</a:t>
                      </a:r>
                      <a:endParaRPr lang="en-US" dirty="0"/>
                    </a:p>
                  </a:txBody>
                  <a:tcPr/>
                </a:tc>
                <a:tc>
                  <a:txBody>
                    <a:bodyPr/>
                    <a:lstStyle/>
                    <a:p>
                      <a:pPr marL="285750" indent="-285750">
                        <a:buFontTx/>
                        <a:buChar char="-"/>
                      </a:pPr>
                      <a:r>
                        <a:rPr lang="en-US" dirty="0" smtClean="0"/>
                        <a:t>High O solubility</a:t>
                      </a:r>
                      <a:r>
                        <a:rPr lang="en-US" baseline="0" dirty="0" smtClean="0"/>
                        <a:t> limit. </a:t>
                      </a:r>
                    </a:p>
                    <a:p>
                      <a:pPr marL="285750" indent="-285750">
                        <a:buFontTx/>
                        <a:buChar char="-"/>
                      </a:pPr>
                      <a:r>
                        <a:rPr lang="en-US" baseline="0" dirty="0" smtClean="0"/>
                        <a:t>Chemical reactivity</a:t>
                      </a:r>
                      <a:endParaRPr lang="en-US" dirty="0"/>
                    </a:p>
                  </a:txBody>
                  <a:tcPr/>
                </a:tc>
              </a:tr>
              <a:tr h="370840">
                <a:tc>
                  <a:txBody>
                    <a:bodyPr/>
                    <a:lstStyle/>
                    <a:p>
                      <a:pPr algn="ctr"/>
                      <a:r>
                        <a:rPr lang="en-US" b="1" dirty="0" smtClean="0"/>
                        <a:t>V</a:t>
                      </a:r>
                      <a:endParaRPr lang="en-US" b="1" dirty="0"/>
                    </a:p>
                  </a:txBody>
                  <a:tcPr/>
                </a:tc>
                <a:tc>
                  <a:txBody>
                    <a:bodyPr/>
                    <a:lstStyle/>
                    <a:p>
                      <a:pPr algn="ctr"/>
                      <a:r>
                        <a:rPr lang="en-US" dirty="0" smtClean="0"/>
                        <a:t>24.6</a:t>
                      </a:r>
                      <a:endParaRPr lang="en-US" dirty="0"/>
                    </a:p>
                  </a:txBody>
                  <a:tcPr/>
                </a:tc>
                <a:tc>
                  <a:txBody>
                    <a:bodyPr/>
                    <a:lstStyle/>
                    <a:p>
                      <a:pPr marL="285750" indent="-285750">
                        <a:buFontTx/>
                        <a:buChar char="-"/>
                      </a:pPr>
                      <a:r>
                        <a:rPr lang="en-US" dirty="0" smtClean="0"/>
                        <a:t>Increases O diffusivity,</a:t>
                      </a:r>
                    </a:p>
                    <a:p>
                      <a:pPr marL="285750" indent="-285750">
                        <a:buFontTx/>
                        <a:buChar char="-"/>
                      </a:pPr>
                      <a:r>
                        <a:rPr lang="en-US" dirty="0" smtClean="0"/>
                        <a:t>Chemical</a:t>
                      </a:r>
                      <a:r>
                        <a:rPr lang="en-US" baseline="0" dirty="0" smtClean="0"/>
                        <a:t> reactivity </a:t>
                      </a:r>
                      <a:endParaRPr lang="en-US" dirty="0"/>
                    </a:p>
                  </a:txBody>
                  <a:tcPr/>
                </a:tc>
              </a:tr>
              <a:tr h="370840">
                <a:tc>
                  <a:txBody>
                    <a:bodyPr/>
                    <a:lstStyle/>
                    <a:p>
                      <a:pPr algn="ctr"/>
                      <a:r>
                        <a:rPr lang="en-US" b="1" dirty="0" smtClean="0"/>
                        <a:t>Fe</a:t>
                      </a:r>
                      <a:endParaRPr lang="en-US" b="1" dirty="0"/>
                    </a:p>
                  </a:txBody>
                  <a:tcPr/>
                </a:tc>
                <a:tc>
                  <a:txBody>
                    <a:bodyPr/>
                    <a:lstStyle/>
                    <a:p>
                      <a:pPr algn="ctr"/>
                      <a:r>
                        <a:rPr lang="en-US" dirty="0" smtClean="0"/>
                        <a:t>5.4</a:t>
                      </a:r>
                      <a:endParaRPr lang="en-US" dirty="0"/>
                    </a:p>
                  </a:txBody>
                  <a:tcPr/>
                </a:tc>
                <a:tc>
                  <a:txBody>
                    <a:bodyPr/>
                    <a:lstStyle/>
                    <a:p>
                      <a:pPr marL="285750" indent="-285750">
                        <a:buFontTx/>
                        <a:buChar char="-"/>
                      </a:pPr>
                      <a:r>
                        <a:rPr lang="en-US" dirty="0" smtClean="0"/>
                        <a:t>Reduces </a:t>
                      </a:r>
                      <a:r>
                        <a:rPr lang="en-US" dirty="0" err="1" smtClean="0"/>
                        <a:t>pyrophoricity</a:t>
                      </a:r>
                      <a:endParaRPr lang="en-US" dirty="0" smtClean="0"/>
                    </a:p>
                  </a:txBody>
                  <a:tcPr/>
                </a:tc>
              </a:tr>
            </a:tbl>
          </a:graphicData>
        </a:graphic>
      </p:graphicFrame>
      <p:sp>
        <p:nvSpPr>
          <p:cNvPr id="12" name="ZoneTexte 11"/>
          <p:cNvSpPr txBox="1"/>
          <p:nvPr/>
        </p:nvSpPr>
        <p:spPr>
          <a:xfrm>
            <a:off x="467544" y="5733256"/>
            <a:ext cx="7471084" cy="369332"/>
          </a:xfrm>
          <a:prstGeom prst="rect">
            <a:avLst/>
          </a:prstGeom>
          <a:noFill/>
        </p:spPr>
        <p:txBody>
          <a:bodyPr wrap="none" rtlCol="0">
            <a:spAutoFit/>
          </a:bodyPr>
          <a:lstStyle/>
          <a:p>
            <a:r>
              <a:rPr lang="en-US" dirty="0" smtClean="0"/>
              <a:t>Full pumping speed is obtained after heating at 400°C for 45’ or 300°C for 24h</a:t>
            </a:r>
            <a:endParaRPr lang="en-US" dirty="0"/>
          </a:p>
        </p:txBody>
      </p:sp>
      <p:sp>
        <p:nvSpPr>
          <p:cNvPr id="15"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6"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7"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184</a:t>
            </a:fld>
            <a:endParaRPr lang="en-US" dirty="0"/>
          </a:p>
        </p:txBody>
      </p:sp>
      <p:sp>
        <p:nvSpPr>
          <p:cNvPr id="9" name="Rectangle 8"/>
          <p:cNvSpPr/>
          <p:nvPr/>
        </p:nvSpPr>
        <p:spPr>
          <a:xfrm>
            <a:off x="1868434" y="105966"/>
            <a:ext cx="5463355" cy="461665"/>
          </a:xfrm>
          <a:prstGeom prst="rect">
            <a:avLst/>
          </a:prstGeom>
        </p:spPr>
        <p:txBody>
          <a:bodyPr wrap="none">
            <a:spAutoFit/>
          </a:bodyPr>
          <a:lstStyle/>
          <a:p>
            <a:pPr algn="ctr"/>
            <a:r>
              <a:rPr lang="en-US" sz="2400" b="1" dirty="0" smtClean="0"/>
              <a:t>Gas pumping: capture pumps / NEG</a:t>
            </a:r>
            <a:endParaRPr lang="en-US" sz="2400" b="1" dirty="0"/>
          </a:p>
        </p:txBody>
      </p:sp>
    </p:spTree>
    <p:extLst>
      <p:ext uri="{BB962C8B-B14F-4D97-AF65-F5344CB8AC3E}">
        <p14:creationId xmlns:p14="http://schemas.microsoft.com/office/powerpoint/2010/main" val="914613515"/>
      </p:ext>
    </p:extLst>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932040" y="1336214"/>
            <a:ext cx="3419316" cy="4581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91" name="Picture 7"/>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28806" t="18369" r="31705" b="45648"/>
          <a:stretch/>
        </p:blipFill>
        <p:spPr bwMode="auto">
          <a:xfrm>
            <a:off x="257149" y="565842"/>
            <a:ext cx="4329327" cy="2219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5" descr="4.jpg                                                          00002E2B&#10;Paolo Disk                     AC01C94A:"/>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251655" y="2847582"/>
            <a:ext cx="4320480" cy="3239453"/>
          </a:xfrm>
          <a:prstGeom prst="rect">
            <a:avLst/>
          </a:prstGeom>
          <a:noFill/>
          <a:extLst>
            <a:ext uri="{909E8E84-426E-40DD-AFC4-6F175D3DCCD1}">
              <a14:hiddenFill xmlns:a14="http://schemas.microsoft.com/office/drawing/2010/main">
                <a:solidFill>
                  <a:srgbClr val="FFFFFF"/>
                </a:solidFill>
              </a14:hiddenFill>
            </a:ext>
          </a:extLst>
        </p:spPr>
      </p:pic>
      <p:sp>
        <p:nvSpPr>
          <p:cNvPr id="9" name="ZoneTexte 8"/>
          <p:cNvSpPr txBox="1"/>
          <p:nvPr/>
        </p:nvSpPr>
        <p:spPr>
          <a:xfrm rot="5400000">
            <a:off x="7073262" y="3803504"/>
            <a:ext cx="3658181" cy="307777"/>
          </a:xfrm>
          <a:prstGeom prst="rect">
            <a:avLst/>
          </a:prstGeom>
          <a:noFill/>
        </p:spPr>
        <p:txBody>
          <a:bodyPr wrap="none" rtlCol="0">
            <a:spAutoFit/>
          </a:bodyPr>
          <a:lstStyle/>
          <a:p>
            <a:r>
              <a:rPr lang="en-US" sz="1400" i="1" dirty="0" smtClean="0"/>
              <a:t>Courtesy of SAES Getters, www.saesgetters.com</a:t>
            </a:r>
            <a:endParaRPr lang="en-US" sz="1400" i="1" dirty="0"/>
          </a:p>
        </p:txBody>
      </p:sp>
      <p:sp>
        <p:nvSpPr>
          <p:cNvPr id="15"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6"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7"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185</a:t>
            </a:fld>
            <a:endParaRPr lang="en-US" dirty="0"/>
          </a:p>
        </p:txBody>
      </p:sp>
      <p:sp>
        <p:nvSpPr>
          <p:cNvPr id="2" name="TextBox 1"/>
          <p:cNvSpPr txBox="1"/>
          <p:nvPr/>
        </p:nvSpPr>
        <p:spPr>
          <a:xfrm>
            <a:off x="5248999" y="822960"/>
            <a:ext cx="3437801" cy="369332"/>
          </a:xfrm>
          <a:prstGeom prst="rect">
            <a:avLst/>
          </a:prstGeom>
          <a:noFill/>
        </p:spPr>
        <p:txBody>
          <a:bodyPr wrap="none" rtlCol="0">
            <a:spAutoFit/>
          </a:bodyPr>
          <a:lstStyle/>
          <a:p>
            <a:r>
              <a:rPr lang="en-US" dirty="0" smtClean="0"/>
              <a:t>Different shapes of NEG pumps</a:t>
            </a:r>
            <a:endParaRPr lang="en-US" dirty="0"/>
          </a:p>
        </p:txBody>
      </p:sp>
      <p:sp>
        <p:nvSpPr>
          <p:cNvPr id="12" name="Rectangle 11"/>
          <p:cNvSpPr/>
          <p:nvPr/>
        </p:nvSpPr>
        <p:spPr>
          <a:xfrm>
            <a:off x="1868434" y="105966"/>
            <a:ext cx="5463355" cy="461665"/>
          </a:xfrm>
          <a:prstGeom prst="rect">
            <a:avLst/>
          </a:prstGeom>
        </p:spPr>
        <p:txBody>
          <a:bodyPr wrap="none">
            <a:spAutoFit/>
          </a:bodyPr>
          <a:lstStyle/>
          <a:p>
            <a:pPr algn="ctr"/>
            <a:r>
              <a:rPr lang="en-US" sz="2400" b="1" dirty="0" smtClean="0"/>
              <a:t>Gas pumping: capture pumps / NEG</a:t>
            </a:r>
            <a:endParaRPr lang="en-US" sz="2400" b="1" dirty="0"/>
          </a:p>
        </p:txBody>
      </p:sp>
    </p:spTree>
    <p:extLst>
      <p:ext uri="{BB962C8B-B14F-4D97-AF65-F5344CB8AC3E}">
        <p14:creationId xmlns:p14="http://schemas.microsoft.com/office/powerpoint/2010/main" val="1178565024"/>
      </p:ext>
    </p:extLst>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l="15366" r="4832" b="25765"/>
          <a:stretch/>
        </p:blipFill>
        <p:spPr bwMode="auto">
          <a:xfrm rot="5400000">
            <a:off x="5045224" y="327422"/>
            <a:ext cx="4089400" cy="4108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596" y="3032378"/>
            <a:ext cx="5154994"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00674" y="3613150"/>
            <a:ext cx="3743325"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ZoneTexte 6"/>
          <p:cNvSpPr txBox="1"/>
          <p:nvPr/>
        </p:nvSpPr>
        <p:spPr>
          <a:xfrm>
            <a:off x="179512" y="1196752"/>
            <a:ext cx="4752528" cy="1477328"/>
          </a:xfrm>
          <a:prstGeom prst="rect">
            <a:avLst/>
          </a:prstGeom>
          <a:noFill/>
        </p:spPr>
        <p:txBody>
          <a:bodyPr wrap="square" rtlCol="0">
            <a:spAutoFit/>
          </a:bodyPr>
          <a:lstStyle/>
          <a:p>
            <a:r>
              <a:rPr lang="en-US" dirty="0" smtClean="0"/>
              <a:t>The </a:t>
            </a:r>
            <a:r>
              <a:rPr lang="en-US" b="1" dirty="0" smtClean="0"/>
              <a:t>high porosity of NEG materials </a:t>
            </a:r>
            <a:r>
              <a:rPr lang="en-US" dirty="0" smtClean="0"/>
              <a:t>allows pumping of relatively high quantities of gas without reactivation: for CO about 100 times higher than those for sublimation pumps per unit of geometrical surface of active metal. </a:t>
            </a:r>
          </a:p>
        </p:txBody>
      </p:sp>
      <p:sp>
        <p:nvSpPr>
          <p:cNvPr id="9" name="ZoneTexte 8"/>
          <p:cNvSpPr txBox="1"/>
          <p:nvPr/>
        </p:nvSpPr>
        <p:spPr>
          <a:xfrm>
            <a:off x="912068" y="2723024"/>
            <a:ext cx="3658181" cy="307777"/>
          </a:xfrm>
          <a:prstGeom prst="rect">
            <a:avLst/>
          </a:prstGeom>
          <a:noFill/>
        </p:spPr>
        <p:txBody>
          <a:bodyPr wrap="none" rtlCol="0">
            <a:spAutoFit/>
          </a:bodyPr>
          <a:lstStyle/>
          <a:p>
            <a:r>
              <a:rPr lang="en-US" sz="1400" i="1" dirty="0" smtClean="0"/>
              <a:t>Courtesy of SAES Getters, www.saesgetters.com</a:t>
            </a:r>
            <a:endParaRPr lang="en-US" sz="1400" i="1" dirty="0"/>
          </a:p>
        </p:txBody>
      </p:sp>
      <p:sp>
        <p:nvSpPr>
          <p:cNvPr id="15" name="Date Placeholder 1"/>
          <p:cNvSpPr>
            <a:spLocks noGrp="1"/>
          </p:cNvSpPr>
          <p:nvPr>
            <p:ph type="dt" sz="half" idx="2"/>
          </p:nvPr>
        </p:nvSpPr>
        <p:spPr>
          <a:xfrm>
            <a:off x="2992195" y="6304235"/>
            <a:ext cx="2133600" cy="365125"/>
          </a:xfrm>
        </p:spPr>
        <p:txBody>
          <a:bodyPr/>
          <a:lstStyle/>
          <a:p>
            <a:r>
              <a:rPr lang="en-US" smtClean="0"/>
              <a:t>February 13-14, 2013</a:t>
            </a:r>
            <a:endParaRPr lang="en-US" dirty="0"/>
          </a:p>
        </p:txBody>
      </p:sp>
      <p:sp>
        <p:nvSpPr>
          <p:cNvPr id="16"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7"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186</a:t>
            </a:fld>
            <a:endParaRPr lang="en-US" dirty="0"/>
          </a:p>
        </p:txBody>
      </p:sp>
      <p:sp>
        <p:nvSpPr>
          <p:cNvPr id="12" name="Rectangle 11"/>
          <p:cNvSpPr/>
          <p:nvPr/>
        </p:nvSpPr>
        <p:spPr>
          <a:xfrm>
            <a:off x="1868434" y="105966"/>
            <a:ext cx="5463355" cy="461665"/>
          </a:xfrm>
          <a:prstGeom prst="rect">
            <a:avLst/>
          </a:prstGeom>
        </p:spPr>
        <p:txBody>
          <a:bodyPr wrap="none">
            <a:spAutoFit/>
          </a:bodyPr>
          <a:lstStyle/>
          <a:p>
            <a:pPr algn="ctr"/>
            <a:r>
              <a:rPr lang="en-US" sz="2400" b="1" dirty="0" smtClean="0"/>
              <a:t>Gas pumping: capture pumps / NEG</a:t>
            </a:r>
            <a:endParaRPr lang="en-US" sz="2400" b="1" dirty="0"/>
          </a:p>
        </p:txBody>
      </p:sp>
    </p:spTree>
    <p:extLst>
      <p:ext uri="{BB962C8B-B14F-4D97-AF65-F5344CB8AC3E}">
        <p14:creationId xmlns:p14="http://schemas.microsoft.com/office/powerpoint/2010/main" val="2602523747"/>
      </p:ext>
    </p:extLst>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dirty="0" smtClean="0"/>
              <a:t>JUAS 2013 -- Vacuum Technology –   Paolo Chiggiato &amp; Roberto </a:t>
            </a:r>
            <a:r>
              <a:rPr lang="en-GB" dirty="0" err="1" smtClean="0"/>
              <a:t>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187</a:t>
            </a:fld>
            <a:endParaRPr lang="en-US" dirty="0"/>
          </a:p>
        </p:txBody>
      </p:sp>
      <p:sp>
        <p:nvSpPr>
          <p:cNvPr id="5" name="TextBox 4"/>
          <p:cNvSpPr txBox="1"/>
          <p:nvPr/>
        </p:nvSpPr>
        <p:spPr>
          <a:xfrm>
            <a:off x="256711" y="1883648"/>
            <a:ext cx="8686800" cy="2031325"/>
          </a:xfrm>
          <a:prstGeom prst="rect">
            <a:avLst/>
          </a:prstGeom>
          <a:solidFill>
            <a:schemeClr val="bg1"/>
          </a:solidFill>
        </p:spPr>
        <p:txBody>
          <a:bodyPr wrap="square" rtlCol="0">
            <a:spAutoFit/>
          </a:bodyPr>
          <a:lstStyle/>
          <a:p>
            <a:r>
              <a:rPr lang="en-US" dirty="0"/>
              <a:t>The maximum H</a:t>
            </a:r>
            <a:r>
              <a:rPr lang="en-US" baseline="-25000" dirty="0"/>
              <a:t>2</a:t>
            </a:r>
            <a:r>
              <a:rPr lang="en-US" dirty="0"/>
              <a:t> sorption capacity is limited by H</a:t>
            </a:r>
            <a:r>
              <a:rPr lang="en-US" baseline="-25000" dirty="0"/>
              <a:t>2 </a:t>
            </a:r>
            <a:r>
              <a:rPr lang="en-US" dirty="0" err="1"/>
              <a:t>embrittlement</a:t>
            </a:r>
            <a:r>
              <a:rPr lang="en-US" dirty="0"/>
              <a:t> of the NEG elements</a:t>
            </a:r>
            <a:r>
              <a:rPr lang="en-US" dirty="0" smtClean="0"/>
              <a:t>.</a:t>
            </a:r>
          </a:p>
          <a:p>
            <a:endParaRPr lang="en-US" dirty="0"/>
          </a:p>
          <a:p>
            <a:r>
              <a:rPr lang="en-US" dirty="0"/>
              <a:t>In general a safe limit is 20 Torr l/g is given by the supplier.</a:t>
            </a:r>
          </a:p>
          <a:p>
            <a:endParaRPr lang="en-US" dirty="0"/>
          </a:p>
          <a:p>
            <a:r>
              <a:rPr lang="en-US" dirty="0"/>
              <a:t>The stored H</a:t>
            </a:r>
            <a:r>
              <a:rPr lang="en-US" baseline="-25000" dirty="0"/>
              <a:t>2</a:t>
            </a:r>
            <a:r>
              <a:rPr lang="en-US" dirty="0"/>
              <a:t> can be desorbed by heating and </a:t>
            </a:r>
            <a:r>
              <a:rPr lang="en-US" dirty="0" smtClean="0"/>
              <a:t>pumping out </a:t>
            </a:r>
            <a:r>
              <a:rPr lang="en-US" dirty="0"/>
              <a:t>with an auxiliary pump (for example a </a:t>
            </a:r>
            <a:r>
              <a:rPr lang="en-US" dirty="0" err="1" smtClean="0"/>
              <a:t>turbomolecular</a:t>
            </a:r>
            <a:r>
              <a:rPr lang="en-US" dirty="0" smtClean="0"/>
              <a:t> pump).</a:t>
            </a:r>
            <a:endParaRPr lang="en-US" dirty="0"/>
          </a:p>
        </p:txBody>
      </p:sp>
      <p:sp>
        <p:nvSpPr>
          <p:cNvPr id="6" name="Rectangle 5"/>
          <p:cNvSpPr/>
          <p:nvPr/>
        </p:nvSpPr>
        <p:spPr>
          <a:xfrm>
            <a:off x="1868434" y="105966"/>
            <a:ext cx="5463355" cy="461665"/>
          </a:xfrm>
          <a:prstGeom prst="rect">
            <a:avLst/>
          </a:prstGeom>
        </p:spPr>
        <p:txBody>
          <a:bodyPr wrap="none">
            <a:spAutoFit/>
          </a:bodyPr>
          <a:lstStyle/>
          <a:p>
            <a:pPr algn="ctr"/>
            <a:r>
              <a:rPr lang="en-US" sz="2400" b="1" dirty="0" smtClean="0"/>
              <a:t>Gas pumping: capture pumps / NEG</a:t>
            </a:r>
            <a:endParaRPr lang="en-US" sz="2400" b="1" dirty="0"/>
          </a:p>
        </p:txBody>
      </p:sp>
    </p:spTree>
    <p:extLst>
      <p:ext uri="{BB962C8B-B14F-4D97-AF65-F5344CB8AC3E}">
        <p14:creationId xmlns:p14="http://schemas.microsoft.com/office/powerpoint/2010/main" val="1938348525"/>
      </p:ext>
    </p:extLst>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247987" y="567631"/>
            <a:ext cx="4704248" cy="5394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ZoneTexte 8"/>
          <p:cNvSpPr txBox="1"/>
          <p:nvPr/>
        </p:nvSpPr>
        <p:spPr>
          <a:xfrm rot="16200000">
            <a:off x="-487578" y="3015970"/>
            <a:ext cx="3658181" cy="307777"/>
          </a:xfrm>
          <a:prstGeom prst="rect">
            <a:avLst/>
          </a:prstGeom>
          <a:noFill/>
        </p:spPr>
        <p:txBody>
          <a:bodyPr wrap="none" rtlCol="0">
            <a:spAutoFit/>
          </a:bodyPr>
          <a:lstStyle/>
          <a:p>
            <a:r>
              <a:rPr lang="en-US" sz="1400" i="1" dirty="0" smtClean="0"/>
              <a:t>Courtesy of SAES Getters, www.saesgetters.com</a:t>
            </a:r>
            <a:endParaRPr lang="en-US" sz="1400" i="1" dirty="0"/>
          </a:p>
        </p:txBody>
      </p:sp>
      <p:sp>
        <p:nvSpPr>
          <p:cNvPr id="6" name="Rectangle 5"/>
          <p:cNvSpPr/>
          <p:nvPr/>
        </p:nvSpPr>
        <p:spPr>
          <a:xfrm>
            <a:off x="1868434" y="105966"/>
            <a:ext cx="5463355" cy="461665"/>
          </a:xfrm>
          <a:prstGeom prst="rect">
            <a:avLst/>
          </a:prstGeom>
        </p:spPr>
        <p:txBody>
          <a:bodyPr wrap="none">
            <a:spAutoFit/>
          </a:bodyPr>
          <a:lstStyle/>
          <a:p>
            <a:pPr algn="ctr"/>
            <a:r>
              <a:rPr lang="en-US" sz="2400" b="1" dirty="0" smtClean="0"/>
              <a:t>Gas pumping: capture pumps / NEG</a:t>
            </a:r>
            <a:endParaRPr lang="en-US" sz="2400" b="1" dirty="0"/>
          </a:p>
        </p:txBody>
      </p:sp>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188</a:t>
            </a:fld>
            <a:endParaRPr lang="en-US" dirty="0"/>
          </a:p>
        </p:txBody>
      </p:sp>
    </p:spTree>
    <p:extLst>
      <p:ext uri="{BB962C8B-B14F-4D97-AF65-F5344CB8AC3E}">
        <p14:creationId xmlns:p14="http://schemas.microsoft.com/office/powerpoint/2010/main" val="3198065738"/>
      </p:ext>
    </p:extLst>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7728" t="61986" r="47609" b="16092"/>
          <a:stretch/>
        </p:blipFill>
        <p:spPr bwMode="auto">
          <a:xfrm>
            <a:off x="6228184" y="2636912"/>
            <a:ext cx="2766952" cy="182489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ZoneTexte 7"/>
          <p:cNvSpPr txBox="1"/>
          <p:nvPr/>
        </p:nvSpPr>
        <p:spPr>
          <a:xfrm>
            <a:off x="395536" y="692696"/>
            <a:ext cx="8568952" cy="646331"/>
          </a:xfrm>
          <a:prstGeom prst="rect">
            <a:avLst/>
          </a:prstGeom>
          <a:noFill/>
        </p:spPr>
        <p:txBody>
          <a:bodyPr wrap="square" rtlCol="0">
            <a:spAutoFit/>
          </a:bodyPr>
          <a:lstStyle/>
          <a:p>
            <a:endParaRPr lang="en-US" dirty="0"/>
          </a:p>
          <a:p>
            <a:r>
              <a:rPr lang="en-US" dirty="0" smtClean="0"/>
              <a:t>The time </a:t>
            </a:r>
            <a:r>
              <a:rPr lang="en-US" dirty="0" err="1" smtClean="0"/>
              <a:t>t</a:t>
            </a:r>
            <a:r>
              <a:rPr lang="en-US" baseline="-25000" dirty="0" err="1" smtClean="0"/>
              <a:t>R</a:t>
            </a:r>
            <a:r>
              <a:rPr lang="en-US" dirty="0" smtClean="0"/>
              <a:t> needed to regenerate a NEG pump is given by:   </a:t>
            </a:r>
            <a:endParaRPr lang="en-US" dirty="0"/>
          </a:p>
        </p:txBody>
      </p:sp>
      <p:graphicFrame>
        <p:nvGraphicFramePr>
          <p:cNvPr id="9" name="Objet 8"/>
          <p:cNvGraphicFramePr>
            <a:graphicFrameLocks noChangeAspect="1"/>
          </p:cNvGraphicFramePr>
          <p:nvPr>
            <p:extLst>
              <p:ext uri="{D42A27DB-BD31-4B8C-83A1-F6EECF244321}">
                <p14:modId xmlns:p14="http://schemas.microsoft.com/office/powerpoint/2010/main" val="1411622936"/>
              </p:ext>
            </p:extLst>
          </p:nvPr>
        </p:nvGraphicFramePr>
        <p:xfrm>
          <a:off x="2110943" y="1645443"/>
          <a:ext cx="3071813" cy="830263"/>
        </p:xfrm>
        <a:graphic>
          <a:graphicData uri="http://schemas.openxmlformats.org/presentationml/2006/ole">
            <mc:AlternateContent xmlns:mc="http://schemas.openxmlformats.org/markup-compatibility/2006">
              <mc:Choice xmlns:v="urn:schemas-microsoft-com:vml" Requires="v">
                <p:oleObj spid="_x0000_s90148" name="Équation" r:id="rId4" imgW="1879560" imgH="507960" progId="Equation.3">
                  <p:embed/>
                </p:oleObj>
              </mc:Choice>
              <mc:Fallback>
                <p:oleObj name="Équation" r:id="rId4" imgW="1879560" imgH="507960" progId="Equation.3">
                  <p:embed/>
                  <p:pic>
                    <p:nvPicPr>
                      <p:cNvPr id="0" name=""/>
                      <p:cNvPicPr/>
                      <p:nvPr/>
                    </p:nvPicPr>
                    <p:blipFill>
                      <a:blip r:embed="rId5"/>
                      <a:stretch>
                        <a:fillRect/>
                      </a:stretch>
                    </p:blipFill>
                    <p:spPr>
                      <a:xfrm>
                        <a:off x="2110943" y="1645443"/>
                        <a:ext cx="3071813" cy="830263"/>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10" name="ZoneTexte 9"/>
              <p:cNvSpPr txBox="1"/>
              <p:nvPr/>
            </p:nvSpPr>
            <p:spPr>
              <a:xfrm>
                <a:off x="282168" y="2417460"/>
                <a:ext cx="8712968" cy="3379067"/>
              </a:xfrm>
              <a:prstGeom prst="rect">
                <a:avLst/>
              </a:prstGeom>
              <a:noFill/>
            </p:spPr>
            <p:txBody>
              <a:bodyPr wrap="square" rtlCol="0">
                <a:spAutoFit/>
              </a:bodyPr>
              <a:lstStyle/>
              <a:p>
                <a:r>
                  <a:rPr lang="en-US" dirty="0" smtClean="0"/>
                  <a:t>Where:</a:t>
                </a:r>
              </a:p>
              <a:p>
                <a:endParaRPr lang="en-US" dirty="0" smtClean="0"/>
              </a:p>
              <a:p>
                <a:r>
                  <a:rPr lang="en-US" dirty="0" err="1" smtClean="0"/>
                  <a:t>q</a:t>
                </a:r>
                <a:r>
                  <a:rPr lang="en-US" baseline="-25000" dirty="0" err="1" smtClean="0"/>
                  <a:t>f</a:t>
                </a:r>
                <a:r>
                  <a:rPr lang="en-US" dirty="0" smtClean="0"/>
                  <a:t> and q</a:t>
                </a:r>
                <a:r>
                  <a:rPr lang="en-US" baseline="-25000" dirty="0" smtClean="0"/>
                  <a:t>i</a:t>
                </a:r>
                <a:r>
                  <a:rPr lang="en-US" dirty="0" smtClean="0"/>
                  <a:t> are the final and initial concentrations in </a:t>
                </a:r>
                <a:r>
                  <a:rPr lang="en-US" dirty="0" err="1" smtClean="0"/>
                  <a:t>Torr</a:t>
                </a:r>
                <a:r>
                  <a:rPr lang="en-US" dirty="0" smtClean="0"/>
                  <a:t> l/g</a:t>
                </a:r>
              </a:p>
              <a:p>
                <a:r>
                  <a:rPr lang="en-US" dirty="0" err="1" smtClean="0"/>
                  <a:t>S</a:t>
                </a:r>
                <a:r>
                  <a:rPr lang="en-US" baseline="-25000" dirty="0" err="1" smtClean="0"/>
                  <a:t>aux</a:t>
                </a:r>
                <a:r>
                  <a:rPr lang="en-US" dirty="0" smtClean="0"/>
                  <a:t> is the pumping speed of the TMP</a:t>
                </a:r>
              </a:p>
              <a:p>
                <a:r>
                  <a:rPr lang="en-US" dirty="0" smtClean="0"/>
                  <a:t>M</a:t>
                </a:r>
                <a:r>
                  <a:rPr lang="en-US" baseline="-25000" dirty="0" smtClean="0"/>
                  <a:t>NEG</a:t>
                </a:r>
                <a:r>
                  <a:rPr lang="en-US" dirty="0" smtClean="0"/>
                  <a:t> the mass of the NEG in g</a:t>
                </a:r>
              </a:p>
              <a:p>
                <a:r>
                  <a:rPr lang="en-US" dirty="0" smtClean="0"/>
                  <a:t>A and B typical values of the NEG material </a:t>
                </a:r>
              </a:p>
              <a:p>
                <a:r>
                  <a:rPr lang="en-US" dirty="0" smtClean="0"/>
                  <a:t>For St707: A=4.8, B= -6116</a:t>
                </a:r>
              </a:p>
              <a:p>
                <a:endParaRPr lang="en-US" dirty="0" smtClean="0"/>
              </a:p>
              <a:p>
                <a:r>
                  <a:rPr lang="en-US" dirty="0" smtClean="0"/>
                  <a:t>The equilibrium pressure during the regeneration heating is given by: </a:t>
                </a:r>
                <a:endParaRPr lang="fr-CH" b="0" i="1" dirty="0" smtClean="0">
                  <a:latin typeface="Cambria Math"/>
                </a:endParaRPr>
              </a:p>
              <a:p>
                <a:pPr/>
                <a14:m>
                  <m:oMathPara xmlns:m="http://schemas.openxmlformats.org/officeDocument/2006/math">
                    <m:oMathParaPr>
                      <m:jc m:val="centerGroup"/>
                    </m:oMathParaPr>
                    <m:oMath xmlns:m="http://schemas.openxmlformats.org/officeDocument/2006/math">
                      <m:r>
                        <a:rPr lang="fr-FR" b="0" i="1" smtClean="0">
                          <a:latin typeface="Cambria Math"/>
                        </a:rPr>
                        <m:t>𝐿𝑜𝑔</m:t>
                      </m:r>
                      <m:d>
                        <m:dPr>
                          <m:ctrlPr>
                            <a:rPr lang="fr-FR" b="0" i="1" smtClean="0">
                              <a:latin typeface="Cambria Math"/>
                            </a:rPr>
                          </m:ctrlPr>
                        </m:dPr>
                        <m:e>
                          <m:r>
                            <a:rPr lang="fr-FR" b="0" i="1" smtClean="0">
                              <a:latin typeface="Cambria Math"/>
                            </a:rPr>
                            <m:t>𝑃</m:t>
                          </m:r>
                        </m:e>
                      </m:d>
                      <m:r>
                        <a:rPr lang="fr-FR" b="0" i="1" smtClean="0">
                          <a:latin typeface="Cambria Math"/>
                        </a:rPr>
                        <m:t>=</m:t>
                      </m:r>
                      <m:r>
                        <a:rPr lang="fr-FR" b="0" i="1" smtClean="0">
                          <a:latin typeface="Cambria Math"/>
                        </a:rPr>
                        <m:t>𝐴</m:t>
                      </m:r>
                      <m:r>
                        <a:rPr lang="fr-FR" b="0" i="1" smtClean="0">
                          <a:latin typeface="Cambria Math"/>
                        </a:rPr>
                        <m:t>+2</m:t>
                      </m:r>
                      <m:r>
                        <a:rPr lang="fr-FR" b="0" i="1" smtClean="0">
                          <a:latin typeface="Cambria Math"/>
                        </a:rPr>
                        <m:t>𝐿𝑜𝑔</m:t>
                      </m:r>
                      <m:d>
                        <m:dPr>
                          <m:ctrlPr>
                            <a:rPr lang="fr-FR" b="0" i="1" smtClean="0">
                              <a:latin typeface="Cambria Math"/>
                            </a:rPr>
                          </m:ctrlPr>
                        </m:dPr>
                        <m:e>
                          <m:r>
                            <a:rPr lang="fr-FR" b="0" i="1" smtClean="0">
                              <a:latin typeface="Cambria Math"/>
                            </a:rPr>
                            <m:t>𝑞</m:t>
                          </m:r>
                        </m:e>
                      </m:d>
                      <m:r>
                        <a:rPr lang="fr-FR" b="0" i="1" smtClean="0">
                          <a:latin typeface="Cambria Math"/>
                        </a:rPr>
                        <m:t>+</m:t>
                      </m:r>
                      <m:f>
                        <m:fPr>
                          <m:ctrlPr>
                            <a:rPr lang="fr-FR" b="0" i="1" smtClean="0">
                              <a:latin typeface="Cambria Math"/>
                            </a:rPr>
                          </m:ctrlPr>
                        </m:fPr>
                        <m:num>
                          <m:r>
                            <a:rPr lang="fr-FR" b="0" i="1" smtClean="0">
                              <a:latin typeface="Cambria Math"/>
                            </a:rPr>
                            <m:t>𝐵</m:t>
                          </m:r>
                        </m:num>
                        <m:den>
                          <m:r>
                            <a:rPr lang="fr-FR" b="0" i="1" smtClean="0">
                              <a:latin typeface="Cambria Math"/>
                            </a:rPr>
                            <m:t>𝑇</m:t>
                          </m:r>
                        </m:den>
                      </m:f>
                    </m:oMath>
                  </m:oMathPara>
                </a14:m>
                <a:endParaRPr lang="en-US" dirty="0" smtClean="0"/>
              </a:p>
              <a:p>
                <a:r>
                  <a:rPr lang="en-US" dirty="0" smtClean="0"/>
                  <a:t>q is the actual hydrogen concentration</a:t>
                </a:r>
              </a:p>
            </p:txBody>
          </p:sp>
        </mc:Choice>
        <mc:Fallback xmlns="">
          <p:sp>
            <p:nvSpPr>
              <p:cNvPr id="10" name="ZoneTexte 9"/>
              <p:cNvSpPr txBox="1">
                <a:spLocks noRot="1" noChangeAspect="1" noMove="1" noResize="1" noEditPoints="1" noAdjustHandles="1" noChangeArrowheads="1" noChangeShapeType="1" noTextEdit="1"/>
              </p:cNvSpPr>
              <p:nvPr/>
            </p:nvSpPr>
            <p:spPr>
              <a:xfrm>
                <a:off x="282168" y="2417460"/>
                <a:ext cx="8712968" cy="3379067"/>
              </a:xfrm>
              <a:prstGeom prst="rect">
                <a:avLst/>
              </a:prstGeom>
              <a:blipFill rotWithShape="1">
                <a:blip r:embed="rId6"/>
                <a:stretch>
                  <a:fillRect l="-559" t="-903" b="-1986"/>
                </a:stretch>
              </a:blipFill>
            </p:spPr>
            <p:txBody>
              <a:bodyPr/>
              <a:lstStyle/>
              <a:p>
                <a:r>
                  <a:rPr lang="en-US">
                    <a:noFill/>
                  </a:rPr>
                  <a:t> </a:t>
                </a:r>
              </a:p>
            </p:txBody>
          </p:sp>
        </mc:Fallback>
      </mc:AlternateContent>
      <p:sp>
        <p:nvSpPr>
          <p:cNvPr id="14"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5"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7"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189</a:t>
            </a:fld>
            <a:endParaRPr lang="en-US" dirty="0"/>
          </a:p>
        </p:txBody>
      </p:sp>
      <p:sp>
        <p:nvSpPr>
          <p:cNvPr id="11" name="Rectangle 10"/>
          <p:cNvSpPr/>
          <p:nvPr/>
        </p:nvSpPr>
        <p:spPr>
          <a:xfrm>
            <a:off x="1868434" y="105966"/>
            <a:ext cx="5463355" cy="461665"/>
          </a:xfrm>
          <a:prstGeom prst="rect">
            <a:avLst/>
          </a:prstGeom>
        </p:spPr>
        <p:txBody>
          <a:bodyPr wrap="none">
            <a:spAutoFit/>
          </a:bodyPr>
          <a:lstStyle/>
          <a:p>
            <a:pPr algn="ctr"/>
            <a:r>
              <a:rPr lang="en-US" sz="2400" b="1" dirty="0" smtClean="0"/>
              <a:t>Gas pumping: capture pumps / NEG</a:t>
            </a:r>
            <a:endParaRPr lang="en-US" sz="2400" b="1" dirty="0"/>
          </a:p>
        </p:txBody>
      </p:sp>
    </p:spTree>
    <p:extLst>
      <p:ext uri="{BB962C8B-B14F-4D97-AF65-F5344CB8AC3E}">
        <p14:creationId xmlns:p14="http://schemas.microsoft.com/office/powerpoint/2010/main" val="16352104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2122017200"/>
              </p:ext>
            </p:extLst>
          </p:nvPr>
        </p:nvGraphicFramePr>
        <p:xfrm>
          <a:off x="971600" y="966976"/>
          <a:ext cx="7320138" cy="2641600"/>
        </p:xfrm>
        <a:graphic>
          <a:graphicData uri="http://schemas.openxmlformats.org/drawingml/2006/table">
            <a:tbl>
              <a:tblPr firstRow="1" bandRow="1">
                <a:tableStyleId>{5940675A-B579-460E-94D1-54222C63F5DA}</a:tableStyleId>
              </a:tblPr>
              <a:tblGrid>
                <a:gridCol w="2304256"/>
                <a:gridCol w="2575836"/>
                <a:gridCol w="2440046"/>
              </a:tblGrid>
              <a:tr h="370840">
                <a:tc>
                  <a:txBody>
                    <a:bodyPr/>
                    <a:lstStyle/>
                    <a:p>
                      <a:endParaRPr lang="en-US" sz="1600" dirty="0"/>
                    </a:p>
                  </a:txBody>
                  <a:tcPr/>
                </a:tc>
                <a:tc>
                  <a:txBody>
                    <a:bodyPr/>
                    <a:lstStyle/>
                    <a:p>
                      <a:pPr algn="ctr"/>
                      <a:r>
                        <a:rPr lang="en-US" sz="1600" b="1" dirty="0" smtClean="0"/>
                        <a:t>Pressure</a:t>
                      </a:r>
                      <a:r>
                        <a:rPr lang="en-US" sz="1600" b="1" baseline="0" dirty="0" smtClean="0"/>
                        <a:t> boundaries [mbar]</a:t>
                      </a:r>
                      <a:endParaRPr lang="en-US" sz="1600" b="1" dirty="0"/>
                    </a:p>
                  </a:txBody>
                  <a:tcPr/>
                </a:tc>
                <a:tc>
                  <a:txBody>
                    <a:bodyPr/>
                    <a:lstStyle/>
                    <a:p>
                      <a:pPr algn="ctr"/>
                      <a:r>
                        <a:rPr lang="en-US" sz="1600" b="1" dirty="0" smtClean="0"/>
                        <a:t>Pressure boundaries [Pa]</a:t>
                      </a:r>
                      <a:endParaRPr lang="en-US" sz="1600" b="1" dirty="0"/>
                    </a:p>
                  </a:txBody>
                  <a:tcPr/>
                </a:tc>
              </a:tr>
              <a:tr h="370840">
                <a:tc>
                  <a:txBody>
                    <a:bodyPr/>
                    <a:lstStyle/>
                    <a:p>
                      <a:r>
                        <a:rPr lang="en-US" sz="1600" b="1" dirty="0" smtClean="0"/>
                        <a:t>Low Vacuum LV</a:t>
                      </a:r>
                      <a:endParaRPr lang="en-US" sz="1600" b="1" dirty="0"/>
                    </a:p>
                  </a:txBody>
                  <a:tcPr/>
                </a:tc>
                <a:tc>
                  <a:txBody>
                    <a:bodyPr/>
                    <a:lstStyle/>
                    <a:p>
                      <a:pPr algn="ctr"/>
                      <a:r>
                        <a:rPr lang="en-US" sz="1600" dirty="0" smtClean="0"/>
                        <a:t>1000-1</a:t>
                      </a: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10</a:t>
                      </a:r>
                      <a:r>
                        <a:rPr lang="en-US" sz="1600" baseline="30000" dirty="0" smtClean="0"/>
                        <a:t>5</a:t>
                      </a:r>
                      <a:r>
                        <a:rPr lang="en-US" sz="1600" dirty="0" smtClean="0"/>
                        <a:t>-10</a:t>
                      </a:r>
                      <a:r>
                        <a:rPr lang="en-US" sz="1600" baseline="30000" dirty="0" smtClean="0"/>
                        <a:t>2</a:t>
                      </a:r>
                    </a:p>
                  </a:txBody>
                  <a:tcPr/>
                </a:tc>
              </a:tr>
              <a:tr h="370840">
                <a:tc>
                  <a:txBody>
                    <a:bodyPr/>
                    <a:lstStyle/>
                    <a:p>
                      <a:r>
                        <a:rPr lang="en-US" sz="1600" b="1" dirty="0" smtClean="0"/>
                        <a:t>Medium Vacuum MV</a:t>
                      </a:r>
                      <a:endParaRPr lang="en-US" sz="1600" b="1" dirty="0"/>
                    </a:p>
                  </a:txBody>
                  <a:tcPr/>
                </a:tc>
                <a:tc>
                  <a:txBody>
                    <a:bodyPr/>
                    <a:lstStyle/>
                    <a:p>
                      <a:pPr algn="ctr"/>
                      <a:r>
                        <a:rPr lang="en-US" sz="1600" dirty="0" smtClean="0"/>
                        <a:t>1-10</a:t>
                      </a:r>
                      <a:r>
                        <a:rPr lang="en-US" sz="1600" baseline="30000" dirty="0" smtClean="0"/>
                        <a:t>-3</a:t>
                      </a:r>
                      <a:endParaRPr lang="en-US" sz="1600" baseline="30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10</a:t>
                      </a:r>
                      <a:r>
                        <a:rPr lang="en-US" sz="1600" baseline="30000" dirty="0" smtClean="0"/>
                        <a:t>2</a:t>
                      </a:r>
                      <a:r>
                        <a:rPr lang="en-US" sz="1600" dirty="0" smtClean="0"/>
                        <a:t>-10</a:t>
                      </a:r>
                      <a:r>
                        <a:rPr lang="en-US" sz="1600" baseline="30000" dirty="0" smtClean="0"/>
                        <a:t>-1</a:t>
                      </a:r>
                    </a:p>
                  </a:txBody>
                  <a:tcPr/>
                </a:tc>
              </a:tr>
              <a:tr h="370840">
                <a:tc>
                  <a:txBody>
                    <a:bodyPr/>
                    <a:lstStyle/>
                    <a:p>
                      <a:r>
                        <a:rPr lang="en-US" sz="1600" b="1" dirty="0" smtClean="0"/>
                        <a:t>High</a:t>
                      </a:r>
                      <a:r>
                        <a:rPr lang="en-US" sz="1600" b="1" baseline="0" dirty="0" smtClean="0"/>
                        <a:t> Vacuum HV</a:t>
                      </a:r>
                      <a:endParaRPr lang="en-US" sz="16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10</a:t>
                      </a:r>
                      <a:r>
                        <a:rPr lang="en-US" sz="1600" baseline="30000" dirty="0" smtClean="0"/>
                        <a:t>-3</a:t>
                      </a:r>
                      <a:r>
                        <a:rPr lang="en-US" sz="1600" dirty="0" smtClean="0"/>
                        <a:t>-10</a:t>
                      </a:r>
                      <a:r>
                        <a:rPr lang="en-US" sz="1600" baseline="30000" dirty="0" smtClean="0"/>
                        <a:t>-9</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10</a:t>
                      </a:r>
                      <a:r>
                        <a:rPr lang="en-US" sz="1600" baseline="30000" dirty="0" smtClean="0"/>
                        <a:t>-1</a:t>
                      </a:r>
                      <a:r>
                        <a:rPr lang="en-US" sz="1600" dirty="0" smtClean="0"/>
                        <a:t>-10</a:t>
                      </a:r>
                      <a:r>
                        <a:rPr lang="en-US" sz="1600" baseline="30000" dirty="0" smtClean="0"/>
                        <a:t>-7</a:t>
                      </a:r>
                    </a:p>
                  </a:txBody>
                  <a:tcPr/>
                </a:tc>
              </a:tr>
              <a:tr h="370840">
                <a:tc>
                  <a:txBody>
                    <a:bodyPr/>
                    <a:lstStyle/>
                    <a:p>
                      <a:r>
                        <a:rPr lang="en-US" sz="1600" b="1" dirty="0" smtClean="0"/>
                        <a:t>Ultra High vacuum UHV</a:t>
                      </a:r>
                      <a:endParaRPr lang="en-US" sz="16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10</a:t>
                      </a:r>
                      <a:r>
                        <a:rPr lang="en-US" sz="1600" baseline="30000" dirty="0" smtClean="0"/>
                        <a:t>-9</a:t>
                      </a:r>
                      <a:r>
                        <a:rPr lang="en-US" sz="1600" dirty="0" smtClean="0"/>
                        <a:t>-10</a:t>
                      </a:r>
                      <a:r>
                        <a:rPr lang="en-US" sz="1600" baseline="30000" dirty="0" smtClean="0"/>
                        <a:t>-12</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10</a:t>
                      </a:r>
                      <a:r>
                        <a:rPr lang="en-US" sz="1600" baseline="30000" dirty="0" smtClean="0"/>
                        <a:t>-7</a:t>
                      </a:r>
                      <a:r>
                        <a:rPr lang="en-US" sz="1600" dirty="0" smtClean="0"/>
                        <a:t>-10</a:t>
                      </a:r>
                      <a:r>
                        <a:rPr lang="en-US" sz="1600" baseline="30000" dirty="0" smtClean="0"/>
                        <a:t>-10</a:t>
                      </a:r>
                    </a:p>
                  </a:txBody>
                  <a:tcPr/>
                </a:tc>
              </a:tr>
              <a:tr h="370840">
                <a:tc>
                  <a:txBody>
                    <a:bodyPr/>
                    <a:lstStyle/>
                    <a:p>
                      <a:r>
                        <a:rPr lang="en-US" sz="1600" b="1" dirty="0" smtClean="0"/>
                        <a:t>Extreme Vacuum XHV</a:t>
                      </a:r>
                      <a:endParaRPr lang="en-US" sz="16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&lt;10</a:t>
                      </a:r>
                      <a:r>
                        <a:rPr lang="en-US" sz="1600" baseline="30000" dirty="0" smtClean="0"/>
                        <a:t>-12</a:t>
                      </a:r>
                      <a:endParaRPr lang="en-US"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&lt;10</a:t>
                      </a:r>
                      <a:r>
                        <a:rPr lang="en-US" sz="1600" baseline="30000" dirty="0" smtClean="0"/>
                        <a:t>-10</a:t>
                      </a:r>
                      <a:endParaRPr lang="en-US" sz="1600" dirty="0" smtClean="0"/>
                    </a:p>
                  </a:txBody>
                  <a:tcPr/>
                </a:tc>
              </a:tr>
            </a:tbl>
          </a:graphicData>
        </a:graphic>
      </p:graphicFrame>
      <p:sp>
        <p:nvSpPr>
          <p:cNvPr id="10" name="TextBox 9"/>
          <p:cNvSpPr txBox="1"/>
          <p:nvPr/>
        </p:nvSpPr>
        <p:spPr>
          <a:xfrm>
            <a:off x="3779912" y="599581"/>
            <a:ext cx="1935851" cy="369332"/>
          </a:xfrm>
          <a:prstGeom prst="rect">
            <a:avLst/>
          </a:prstGeom>
          <a:noFill/>
        </p:spPr>
        <p:txBody>
          <a:bodyPr wrap="none" rtlCol="0">
            <a:spAutoFit/>
          </a:bodyPr>
          <a:lstStyle/>
          <a:p>
            <a:r>
              <a:rPr lang="en-US" b="1" dirty="0"/>
              <a:t>Degree of </a:t>
            </a:r>
            <a:r>
              <a:rPr lang="en-US" b="1" dirty="0" smtClean="0"/>
              <a:t>Vacuum</a:t>
            </a:r>
            <a:endParaRPr lang="en-US" b="1" dirty="0"/>
          </a:p>
        </p:txBody>
      </p:sp>
      <mc:AlternateContent xmlns:mc="http://schemas.openxmlformats.org/markup-compatibility/2006" xmlns:a14="http://schemas.microsoft.com/office/drawing/2010/main">
        <mc:Choice Requires="a14">
          <p:sp>
            <p:nvSpPr>
              <p:cNvPr id="22" name="TextBox 21"/>
              <p:cNvSpPr txBox="1"/>
              <p:nvPr/>
            </p:nvSpPr>
            <p:spPr>
              <a:xfrm>
                <a:off x="464971" y="3640832"/>
                <a:ext cx="8355501" cy="2308324"/>
              </a:xfrm>
              <a:prstGeom prst="rect">
                <a:avLst/>
              </a:prstGeom>
              <a:noFill/>
            </p:spPr>
            <p:txBody>
              <a:bodyPr wrap="square" rtlCol="0">
                <a:spAutoFit/>
              </a:bodyPr>
              <a:lstStyle/>
              <a:p>
                <a:r>
                  <a:rPr lang="en-US" dirty="0" smtClean="0"/>
                  <a:t>Pressures and gas quantities are correlated by the gas equation of state. In vacuum the ideal gas law is always fulfilled :</a:t>
                </a:r>
              </a:p>
              <a:p>
                <a:endParaRPr lang="en-US" dirty="0" smtClean="0"/>
              </a:p>
              <a:p>
                <a:pPr algn="ctr"/>
                <a14:m>
                  <m:oMath xmlns:m="http://schemas.openxmlformats.org/officeDocument/2006/math">
                    <m:r>
                      <a:rPr lang="fr-CH" b="0" i="1" smtClean="0">
                        <a:latin typeface="Cambria Math"/>
                      </a:rPr>
                      <m:t>𝑃</m:t>
                    </m:r>
                    <m:r>
                      <a:rPr lang="fr-CH" b="0" i="1" smtClean="0">
                        <a:latin typeface="Cambria Math"/>
                      </a:rPr>
                      <m:t> </m:t>
                    </m:r>
                    <m:r>
                      <a:rPr lang="fr-CH" b="0" i="1" smtClean="0">
                        <a:latin typeface="Cambria Math"/>
                      </a:rPr>
                      <m:t>𝑉</m:t>
                    </m:r>
                    <m:r>
                      <a:rPr lang="fr-CH" b="0" i="1" smtClean="0">
                        <a:latin typeface="Cambria Math"/>
                      </a:rPr>
                      <m:t>=</m:t>
                    </m:r>
                    <m:r>
                      <a:rPr lang="fr-CH" b="0" i="1" smtClean="0">
                        <a:latin typeface="Cambria Math"/>
                      </a:rPr>
                      <m:t>𝑛</m:t>
                    </m:r>
                    <m:r>
                      <a:rPr lang="fr-CH" b="0" i="1" smtClean="0">
                        <a:latin typeface="Cambria Math"/>
                      </a:rPr>
                      <m:t> </m:t>
                    </m:r>
                    <m:r>
                      <a:rPr lang="fr-CH" b="0" i="1" smtClean="0">
                        <a:latin typeface="Cambria Math"/>
                      </a:rPr>
                      <m:t>𝑅</m:t>
                    </m:r>
                    <m:r>
                      <a:rPr lang="fr-CH" b="0" i="1" smtClean="0">
                        <a:latin typeface="Cambria Math"/>
                      </a:rPr>
                      <m:t> </m:t>
                    </m:r>
                    <m:r>
                      <a:rPr lang="fr-CH" b="0" i="1" smtClean="0">
                        <a:latin typeface="Cambria Math"/>
                      </a:rPr>
                      <m:t>𝑇</m:t>
                    </m:r>
                  </m:oMath>
                </a14:m>
                <a:r>
                  <a:rPr lang="fr-CH" b="0" dirty="0" smtClean="0"/>
                  <a:t> </a:t>
                </a:r>
                <a:r>
                  <a:rPr lang="fr-CH" sz="1200" b="0" dirty="0" smtClean="0"/>
                  <a:t>(thermodynamic)</a:t>
                </a:r>
              </a:p>
              <a:p>
                <a:pPr algn="ctr"/>
                <a14:m>
                  <m:oMath xmlns:m="http://schemas.openxmlformats.org/officeDocument/2006/math">
                    <m:r>
                      <a:rPr lang="fr-CH" b="0" i="1" smtClean="0">
                        <a:latin typeface="Cambria Math"/>
                      </a:rPr>
                      <m:t>𝑃</m:t>
                    </m:r>
                    <m:r>
                      <a:rPr lang="fr-CH" b="0" i="1" smtClean="0">
                        <a:latin typeface="Cambria Math"/>
                      </a:rPr>
                      <m:t> </m:t>
                    </m:r>
                    <m:r>
                      <a:rPr lang="fr-CH" b="0" i="1" smtClean="0">
                        <a:latin typeface="Cambria Math"/>
                      </a:rPr>
                      <m:t>𝑉</m:t>
                    </m:r>
                    <m:r>
                      <a:rPr lang="fr-CH" b="0" i="1" smtClean="0">
                        <a:latin typeface="Cambria Math"/>
                      </a:rPr>
                      <m:t>=</m:t>
                    </m:r>
                    <m:r>
                      <a:rPr lang="fr-CH" b="0" i="1" smtClean="0">
                        <a:latin typeface="Cambria Math"/>
                      </a:rPr>
                      <m:t>𝑁</m:t>
                    </m:r>
                    <m:r>
                      <a:rPr lang="fr-CH" b="0" i="1" smtClean="0">
                        <a:latin typeface="Cambria Math"/>
                      </a:rPr>
                      <m:t> </m:t>
                    </m:r>
                    <m:sSub>
                      <m:sSubPr>
                        <m:ctrlPr>
                          <a:rPr lang="fr-CH" b="0" i="1" smtClean="0">
                            <a:latin typeface="Cambria Math"/>
                          </a:rPr>
                        </m:ctrlPr>
                      </m:sSubPr>
                      <m:e>
                        <m:r>
                          <a:rPr lang="fr-CH" b="0" i="1" smtClean="0">
                            <a:latin typeface="Cambria Math"/>
                          </a:rPr>
                          <m:t>𝑘</m:t>
                        </m:r>
                      </m:e>
                      <m:sub>
                        <m:r>
                          <a:rPr lang="fr-CH" b="0" i="1" smtClean="0">
                            <a:latin typeface="Cambria Math"/>
                          </a:rPr>
                          <m:t>𝐵</m:t>
                        </m:r>
                      </m:sub>
                    </m:sSub>
                  </m:oMath>
                </a14:m>
                <a:r>
                  <a:rPr lang="en-US" dirty="0" smtClean="0"/>
                  <a:t>T </a:t>
                </a:r>
                <a:r>
                  <a:rPr lang="en-US" sz="1200" dirty="0" smtClean="0"/>
                  <a:t>(statistical mechanics)</a:t>
                </a:r>
              </a:p>
              <a:p>
                <a:endParaRPr lang="en-US" b="1" dirty="0" smtClean="0"/>
              </a:p>
              <a:p>
                <a:r>
                  <a:rPr lang="en-US" b="1" dirty="0" smtClean="0"/>
                  <a:t>P </a:t>
                </a:r>
                <a:r>
                  <a:rPr lang="en-US" dirty="0" smtClean="0"/>
                  <a:t>pressure, </a:t>
                </a:r>
                <a:r>
                  <a:rPr lang="en-US" b="1" dirty="0" smtClean="0"/>
                  <a:t>V</a:t>
                </a:r>
                <a:r>
                  <a:rPr lang="en-US" dirty="0" smtClean="0"/>
                  <a:t> volume, </a:t>
                </a:r>
                <a:r>
                  <a:rPr lang="en-US" b="1" dirty="0" smtClean="0"/>
                  <a:t>T</a:t>
                </a:r>
                <a:r>
                  <a:rPr lang="en-US" dirty="0" smtClean="0"/>
                  <a:t> temperature, quantity of gas in moles (</a:t>
                </a:r>
                <a:r>
                  <a:rPr lang="en-US" b="1" dirty="0" smtClean="0"/>
                  <a:t>n</a:t>
                </a:r>
                <a:r>
                  <a:rPr lang="en-US" dirty="0" smtClean="0"/>
                  <a:t>) and number of molecules (</a:t>
                </a:r>
                <a:r>
                  <a:rPr lang="en-US" b="1" dirty="0" smtClean="0"/>
                  <a:t>N</a:t>
                </a:r>
                <a:r>
                  <a:rPr lang="en-US" dirty="0" smtClean="0"/>
                  <a:t>), </a:t>
                </a:r>
                <a:r>
                  <a:rPr lang="en-US" b="1" dirty="0" smtClean="0"/>
                  <a:t>R</a:t>
                </a:r>
                <a:r>
                  <a:rPr lang="en-US" dirty="0" smtClean="0"/>
                  <a:t> gas constant, </a:t>
                </a:r>
                <a:r>
                  <a:rPr lang="en-US" b="1" dirty="0" err="1" smtClean="0"/>
                  <a:t>k</a:t>
                </a:r>
                <a:r>
                  <a:rPr lang="en-US" b="1" baseline="-25000" dirty="0" err="1" smtClean="0"/>
                  <a:t>B</a:t>
                </a:r>
                <a:r>
                  <a:rPr lang="en-US" baseline="-25000" dirty="0" smtClean="0"/>
                  <a:t> </a:t>
                </a:r>
                <a:r>
                  <a:rPr lang="en-US" dirty="0" smtClean="0"/>
                  <a:t>Boltzmann constant</a:t>
                </a:r>
                <a:endParaRPr lang="en-US" dirty="0"/>
              </a:p>
            </p:txBody>
          </p:sp>
        </mc:Choice>
        <mc:Fallback xmlns="">
          <p:sp>
            <p:nvSpPr>
              <p:cNvPr id="22" name="TextBox 21"/>
              <p:cNvSpPr txBox="1">
                <a:spLocks noRot="1" noChangeAspect="1" noMove="1" noResize="1" noEditPoints="1" noAdjustHandles="1" noChangeArrowheads="1" noChangeShapeType="1" noTextEdit="1"/>
              </p:cNvSpPr>
              <p:nvPr/>
            </p:nvSpPr>
            <p:spPr>
              <a:xfrm>
                <a:off x="464971" y="3640832"/>
                <a:ext cx="8355501" cy="2308324"/>
              </a:xfrm>
              <a:prstGeom prst="rect">
                <a:avLst/>
              </a:prstGeom>
              <a:blipFill rotWithShape="1">
                <a:blip r:embed="rId2"/>
                <a:stretch>
                  <a:fillRect l="-584" t="-1319" r="-1240" b="-3166"/>
                </a:stretch>
              </a:blipFill>
            </p:spPr>
            <p:txBody>
              <a:bodyPr/>
              <a:lstStyle/>
              <a:p>
                <a:r>
                  <a:rPr lang="en-US">
                    <a:noFill/>
                  </a:rPr>
                  <a:t> </a:t>
                </a:r>
              </a:p>
            </p:txBody>
          </p:sp>
        </mc:Fallback>
      </mc:AlternateContent>
      <p:sp>
        <p:nvSpPr>
          <p:cNvPr id="15"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6"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7"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19</a:t>
            </a:fld>
            <a:endParaRPr lang="en-US" dirty="0"/>
          </a:p>
        </p:txBody>
      </p:sp>
      <p:sp>
        <p:nvSpPr>
          <p:cNvPr id="19" name="Rectangle 18"/>
          <p:cNvSpPr/>
          <p:nvPr/>
        </p:nvSpPr>
        <p:spPr>
          <a:xfrm>
            <a:off x="1199009" y="196334"/>
            <a:ext cx="6441187" cy="461665"/>
          </a:xfrm>
          <a:prstGeom prst="rect">
            <a:avLst/>
          </a:prstGeom>
        </p:spPr>
        <p:txBody>
          <a:bodyPr wrap="none">
            <a:spAutoFit/>
          </a:bodyPr>
          <a:lstStyle/>
          <a:p>
            <a:pPr algn="ctr"/>
            <a:r>
              <a:rPr lang="en-US" sz="2400" b="1" dirty="0"/>
              <a:t>The basis of vacuum </a:t>
            </a:r>
            <a:r>
              <a:rPr lang="en-US" sz="2400" b="1" dirty="0" smtClean="0"/>
              <a:t>technology: pressure</a:t>
            </a:r>
            <a:endParaRPr lang="en-US" sz="2400" b="1" dirty="0"/>
          </a:p>
        </p:txBody>
      </p:sp>
    </p:spTree>
    <p:extLst>
      <p:ext uri="{BB962C8B-B14F-4D97-AF65-F5344CB8AC3E}">
        <p14:creationId xmlns:p14="http://schemas.microsoft.com/office/powerpoint/2010/main" val="971815064"/>
      </p:ext>
    </p:extLst>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61" name="Text Box 29"/>
          <p:cNvSpPr txBox="1">
            <a:spLocks noChangeArrowheads="1"/>
          </p:cNvSpPr>
          <p:nvPr/>
        </p:nvSpPr>
        <p:spPr bwMode="auto">
          <a:xfrm>
            <a:off x="533571" y="2861310"/>
            <a:ext cx="8010895" cy="3277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dirty="0"/>
              <a:t>In general in particle accelerators the </a:t>
            </a:r>
            <a:r>
              <a:rPr lang="en-GB" altLang="en-US" b="1" dirty="0"/>
              <a:t>gas source is uniformly distributed</a:t>
            </a:r>
            <a:r>
              <a:rPr lang="en-GB" altLang="en-US" dirty="0"/>
              <a:t> along the beam pipe</a:t>
            </a:r>
          </a:p>
          <a:p>
            <a:pPr>
              <a:spcBef>
                <a:spcPct val="50000"/>
              </a:spcBef>
            </a:pPr>
            <a:r>
              <a:rPr lang="en-GB" altLang="en-US" dirty="0"/>
              <a:t>Pumps located at regular distances from each other give rise to a </a:t>
            </a:r>
            <a:r>
              <a:rPr lang="en-GB" altLang="en-US" b="1" dirty="0"/>
              <a:t>parabolic pressure profile</a:t>
            </a:r>
            <a:r>
              <a:rPr lang="en-GB" altLang="en-US" dirty="0"/>
              <a:t> with minima at the pumps location.</a:t>
            </a:r>
          </a:p>
          <a:p>
            <a:pPr>
              <a:spcBef>
                <a:spcPct val="50000"/>
              </a:spcBef>
            </a:pPr>
            <a:r>
              <a:rPr lang="en-GB" altLang="en-US" dirty="0"/>
              <a:t>Even for large aperture, the average pressure is quickly limited by the chamber conductance when increasing the spacing between the pumps: </a:t>
            </a:r>
            <a:r>
              <a:rPr lang="en-GB" altLang="en-US" b="1" dirty="0"/>
              <a:t>the benefit of increasing the lumped pumping speed is minimal</a:t>
            </a:r>
            <a:r>
              <a:rPr lang="en-GB" altLang="en-US" dirty="0"/>
              <a:t>.</a:t>
            </a:r>
          </a:p>
          <a:p>
            <a:pPr>
              <a:spcBef>
                <a:spcPct val="50000"/>
              </a:spcBef>
            </a:pPr>
            <a:r>
              <a:rPr lang="en-GB" altLang="en-US" dirty="0"/>
              <a:t> It is more efficient to </a:t>
            </a:r>
            <a:r>
              <a:rPr lang="en-GB" altLang="en-US" b="1" dirty="0"/>
              <a:t>increase the number of pumps</a:t>
            </a:r>
            <a:r>
              <a:rPr lang="en-GB" altLang="en-US" dirty="0"/>
              <a:t>.  But this can be </a:t>
            </a:r>
            <a:r>
              <a:rPr lang="en-GB" altLang="en-US" b="1" dirty="0"/>
              <a:t>very expensive</a:t>
            </a:r>
            <a:r>
              <a:rPr lang="en-GB" altLang="en-US" dirty="0"/>
              <a:t> or not possible due to space limitation</a:t>
            </a:r>
            <a:r>
              <a:rPr lang="en-GB" altLang="en-US" dirty="0" smtClean="0"/>
              <a:t>. </a:t>
            </a:r>
            <a:r>
              <a:rPr lang="en-GB" altLang="en-US" b="1" dirty="0" smtClean="0"/>
              <a:t>Linear pumping is the solution. </a:t>
            </a:r>
            <a:endParaRPr lang="en-GB" altLang="en-US" b="1" dirty="0"/>
          </a:p>
        </p:txBody>
      </p:sp>
      <p:pic>
        <p:nvPicPr>
          <p:cNvPr id="18457" name="Picture 2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8264" y="788670"/>
            <a:ext cx="6121408" cy="195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1868434" y="105966"/>
            <a:ext cx="5463355" cy="461665"/>
          </a:xfrm>
          <a:prstGeom prst="rect">
            <a:avLst/>
          </a:prstGeom>
        </p:spPr>
        <p:txBody>
          <a:bodyPr wrap="none">
            <a:spAutoFit/>
          </a:bodyPr>
          <a:lstStyle/>
          <a:p>
            <a:pPr algn="ctr"/>
            <a:r>
              <a:rPr lang="en-US" sz="2400" b="1" dirty="0" smtClean="0"/>
              <a:t>Gas pumping: capture pumps / NEG</a:t>
            </a:r>
            <a:endParaRPr lang="en-US" sz="2400" b="1" dirty="0"/>
          </a:p>
        </p:txBody>
      </p:sp>
      <p:sp>
        <p:nvSpPr>
          <p:cNvPr id="2" name="Date Placeholder 1"/>
          <p:cNvSpPr>
            <a:spLocks noGrp="1"/>
          </p:cNvSpPr>
          <p:nvPr>
            <p:ph type="dt" sz="half" idx="10"/>
          </p:nvPr>
        </p:nvSpPr>
        <p:spPr/>
        <p:txBody>
          <a:bodyPr/>
          <a:lstStyle/>
          <a:p>
            <a:r>
              <a:rPr lang="en-US" altLang="en-US" smtClean="0"/>
              <a:t>February 13-14, 2013</a:t>
            </a:r>
            <a:endParaRPr lang="en-US" altLang="en-US"/>
          </a:p>
        </p:txBody>
      </p:sp>
      <p:sp>
        <p:nvSpPr>
          <p:cNvPr id="3" name="Footer Placeholder 2"/>
          <p:cNvSpPr>
            <a:spLocks noGrp="1"/>
          </p:cNvSpPr>
          <p:nvPr>
            <p:ph type="ftr" sz="quarter" idx="11"/>
          </p:nvPr>
        </p:nvSpPr>
        <p:spPr/>
        <p:txBody>
          <a:bodyPr/>
          <a:lstStyle/>
          <a:p>
            <a:r>
              <a:rPr lang="en-US" altLang="en-US" smtClean="0"/>
              <a:t>JUAS 2013 -- Vacuum Technology –   Paolo Chiggiato &amp; Roberto Kersevan</a:t>
            </a:r>
            <a:endParaRPr lang="en-US" altLang="en-US"/>
          </a:p>
        </p:txBody>
      </p:sp>
      <p:sp>
        <p:nvSpPr>
          <p:cNvPr id="4" name="Slide Number Placeholder 3"/>
          <p:cNvSpPr>
            <a:spLocks noGrp="1"/>
          </p:cNvSpPr>
          <p:nvPr>
            <p:ph type="sldNum" sz="quarter" idx="12"/>
          </p:nvPr>
        </p:nvSpPr>
        <p:spPr/>
        <p:txBody>
          <a:bodyPr/>
          <a:lstStyle/>
          <a:p>
            <a:fld id="{1A34385A-CA30-4483-AA28-FCD5F126BD30}" type="slidenum">
              <a:rPr lang="en-US" altLang="en-US" smtClean="0"/>
              <a:pPr/>
              <a:t>190</a:t>
            </a:fld>
            <a:endParaRPr lang="en-US" altLang="en-US"/>
          </a:p>
        </p:txBody>
      </p:sp>
    </p:spTree>
    <p:extLst>
      <p:ext uri="{BB962C8B-B14F-4D97-AF65-F5344CB8AC3E}">
        <p14:creationId xmlns:p14="http://schemas.microsoft.com/office/powerpoint/2010/main" val="3665366396"/>
      </p:ext>
    </p:extLst>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5"/>
          <p:cNvSpPr>
            <a:spLocks noGrp="1"/>
          </p:cNvSpPr>
          <p:nvPr>
            <p:ph type="sldNum" sz="quarter" idx="12"/>
          </p:nvPr>
        </p:nvSpPr>
        <p:spPr/>
        <p:txBody>
          <a:bodyPr/>
          <a:lstStyle/>
          <a:p>
            <a:fld id="{94E7D227-2EFF-4A3A-BE64-9319ACE4401F}" type="slidenum">
              <a:rPr lang="en-US" altLang="en-US"/>
              <a:pPr/>
              <a:t>191</a:t>
            </a:fld>
            <a:endParaRPr lang="en-US" altLang="en-US"/>
          </a:p>
        </p:txBody>
      </p:sp>
      <p:pic>
        <p:nvPicPr>
          <p:cNvPr id="19471" name="Picture 15"/>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44477" y="2557541"/>
            <a:ext cx="3828812" cy="170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82" name="Text Box 26"/>
          <p:cNvSpPr txBox="1">
            <a:spLocks noChangeArrowheads="1"/>
          </p:cNvSpPr>
          <p:nvPr/>
        </p:nvSpPr>
        <p:spPr bwMode="auto">
          <a:xfrm>
            <a:off x="618592" y="2132092"/>
            <a:ext cx="358694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solidFill>
                  <a:schemeClr val="accent2"/>
                </a:solidFill>
              </a:rPr>
              <a:t>LEP dipole vacuum chamber</a:t>
            </a:r>
            <a:endParaRPr lang="en-GB" sz="2400"/>
          </a:p>
        </p:txBody>
      </p:sp>
      <p:sp>
        <p:nvSpPr>
          <p:cNvPr id="19472" name="Text Box 16"/>
          <p:cNvSpPr txBox="1">
            <a:spLocks noChangeArrowheads="1"/>
          </p:cNvSpPr>
          <p:nvPr/>
        </p:nvSpPr>
        <p:spPr bwMode="auto">
          <a:xfrm>
            <a:off x="344477" y="1018584"/>
            <a:ext cx="844771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b="1" dirty="0"/>
              <a:t>L</a:t>
            </a:r>
            <a:r>
              <a:rPr lang="en-GB" b="1" dirty="0" smtClean="0"/>
              <a:t>inear </a:t>
            </a:r>
            <a:r>
              <a:rPr lang="en-GB" b="1" dirty="0"/>
              <a:t>pumping</a:t>
            </a:r>
            <a:r>
              <a:rPr lang="en-GB" dirty="0"/>
              <a:t> </a:t>
            </a:r>
            <a:r>
              <a:rPr lang="en-GB" dirty="0" smtClean="0"/>
              <a:t>may be obtained by NEG ribbons.  </a:t>
            </a:r>
            <a:endParaRPr lang="en-GB" dirty="0"/>
          </a:p>
        </p:txBody>
      </p:sp>
      <p:sp>
        <p:nvSpPr>
          <p:cNvPr id="14" name="Rectangle 13"/>
          <p:cNvSpPr/>
          <p:nvPr/>
        </p:nvSpPr>
        <p:spPr>
          <a:xfrm>
            <a:off x="1868434" y="105966"/>
            <a:ext cx="5463355" cy="461665"/>
          </a:xfrm>
          <a:prstGeom prst="rect">
            <a:avLst/>
          </a:prstGeom>
        </p:spPr>
        <p:txBody>
          <a:bodyPr wrap="none">
            <a:spAutoFit/>
          </a:bodyPr>
          <a:lstStyle/>
          <a:p>
            <a:pPr algn="ctr"/>
            <a:r>
              <a:rPr lang="en-US" sz="2400" b="1" dirty="0" smtClean="0"/>
              <a:t>Gas pumping: capture pumps / NEG</a:t>
            </a:r>
            <a:endParaRPr lang="en-US" sz="2400" b="1" dirty="0"/>
          </a:p>
        </p:txBody>
      </p:sp>
      <p:pic>
        <p:nvPicPr>
          <p:cNvPr id="15" name="Picture 14" descr="http://cdsweb.cern.ch/record/970079/files/8301589X.jpg"/>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672648" y="1760299"/>
            <a:ext cx="4014152" cy="2451735"/>
          </a:xfrm>
          <a:prstGeom prst="rect">
            <a:avLst/>
          </a:prstGeom>
          <a:noFill/>
          <a:ln>
            <a:noFill/>
          </a:ln>
        </p:spPr>
      </p:pic>
      <p:sp>
        <p:nvSpPr>
          <p:cNvPr id="16" name="Text Box 16"/>
          <p:cNvSpPr txBox="1">
            <a:spLocks noChangeArrowheads="1"/>
          </p:cNvSpPr>
          <p:nvPr/>
        </p:nvSpPr>
        <p:spPr bwMode="auto">
          <a:xfrm>
            <a:off x="376252" y="4725714"/>
            <a:ext cx="844771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dirty="0" smtClean="0"/>
              <a:t>The first application was in the LEP</a:t>
            </a:r>
            <a:r>
              <a:rPr lang="en-GB" b="1" dirty="0" smtClean="0"/>
              <a:t>.</a:t>
            </a:r>
            <a:endParaRPr lang="en-GB" dirty="0"/>
          </a:p>
        </p:txBody>
      </p:sp>
      <p:sp>
        <p:nvSpPr>
          <p:cNvPr id="2" name="Date Placeholder 1"/>
          <p:cNvSpPr>
            <a:spLocks noGrp="1"/>
          </p:cNvSpPr>
          <p:nvPr>
            <p:ph type="dt" sz="half" idx="10"/>
          </p:nvPr>
        </p:nvSpPr>
        <p:spPr/>
        <p:txBody>
          <a:bodyPr/>
          <a:lstStyle/>
          <a:p>
            <a:r>
              <a:rPr lang="en-US" altLang="en-US" smtClean="0"/>
              <a:t>February 13-14, 2013</a:t>
            </a:r>
            <a:endParaRPr lang="en-US" altLang="en-US"/>
          </a:p>
        </p:txBody>
      </p:sp>
      <p:sp>
        <p:nvSpPr>
          <p:cNvPr id="3" name="Footer Placeholder 2"/>
          <p:cNvSpPr>
            <a:spLocks noGrp="1"/>
          </p:cNvSpPr>
          <p:nvPr>
            <p:ph type="ftr" sz="quarter" idx="11"/>
          </p:nvPr>
        </p:nvSpPr>
        <p:spPr/>
        <p:txBody>
          <a:bodyPr/>
          <a:lstStyle/>
          <a:p>
            <a:r>
              <a:rPr lang="en-US" altLang="en-US" smtClean="0"/>
              <a:t>JUAS 2013 -- Vacuum Technology –   Paolo Chiggiato &amp; Roberto Kersevan</a:t>
            </a:r>
            <a:endParaRPr lang="en-US" altLang="en-US"/>
          </a:p>
        </p:txBody>
      </p:sp>
    </p:spTree>
    <p:extLst>
      <p:ext uri="{BB962C8B-B14F-4D97-AF65-F5344CB8AC3E}">
        <p14:creationId xmlns:p14="http://schemas.microsoft.com/office/powerpoint/2010/main" val="4905624"/>
      </p:ext>
    </p:extLst>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lide Number Placeholder 5"/>
          <p:cNvSpPr>
            <a:spLocks noGrp="1"/>
          </p:cNvSpPr>
          <p:nvPr>
            <p:ph type="sldNum" sz="quarter" idx="12"/>
          </p:nvPr>
        </p:nvSpPr>
        <p:spPr/>
        <p:txBody>
          <a:bodyPr/>
          <a:lstStyle/>
          <a:p>
            <a:fld id="{05AC39D3-EC76-4E25-82FF-57F4F815B9BC}" type="slidenum">
              <a:rPr lang="en-US" altLang="en-US"/>
              <a:pPr/>
              <a:t>192</a:t>
            </a:fld>
            <a:endParaRPr lang="en-US" altLang="en-US"/>
          </a:p>
        </p:txBody>
      </p:sp>
      <p:sp>
        <p:nvSpPr>
          <p:cNvPr id="141425" name="Rectangle 113"/>
          <p:cNvSpPr>
            <a:spLocks noChangeArrowheads="1"/>
          </p:cNvSpPr>
          <p:nvPr/>
        </p:nvSpPr>
        <p:spPr bwMode="auto">
          <a:xfrm>
            <a:off x="367930" y="3003550"/>
            <a:ext cx="8478502" cy="2655888"/>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1314" name="Text Box 2"/>
          <p:cNvSpPr txBox="1">
            <a:spLocks noChangeArrowheads="1"/>
          </p:cNvSpPr>
          <p:nvPr/>
        </p:nvSpPr>
        <p:spPr bwMode="auto">
          <a:xfrm>
            <a:off x="381122" y="696914"/>
            <a:ext cx="8372961"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66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287338">
              <a:defRPr sz="2400">
                <a:solidFill>
                  <a:schemeClr val="tx1"/>
                </a:solidFill>
                <a:latin typeface="Times" pitchFamily="18" charset="0"/>
              </a:defRPr>
            </a:lvl1pPr>
            <a:lvl2pPr defTabSz="287338">
              <a:defRPr sz="2400">
                <a:solidFill>
                  <a:schemeClr val="tx1"/>
                </a:solidFill>
                <a:latin typeface="Times" pitchFamily="18" charset="0"/>
              </a:defRPr>
            </a:lvl2pPr>
            <a:lvl3pPr defTabSz="287338">
              <a:defRPr sz="2400">
                <a:solidFill>
                  <a:schemeClr val="tx1"/>
                </a:solidFill>
                <a:latin typeface="Times" pitchFamily="18" charset="0"/>
              </a:defRPr>
            </a:lvl3pPr>
            <a:lvl4pPr defTabSz="287338">
              <a:defRPr sz="2400">
                <a:solidFill>
                  <a:schemeClr val="tx1"/>
                </a:solidFill>
                <a:latin typeface="Times" pitchFamily="18" charset="0"/>
              </a:defRPr>
            </a:lvl4pPr>
            <a:lvl5pPr defTabSz="287338">
              <a:defRPr sz="2400">
                <a:solidFill>
                  <a:schemeClr val="tx1"/>
                </a:solidFill>
                <a:latin typeface="Times" pitchFamily="18" charset="0"/>
              </a:defRPr>
            </a:lvl5pPr>
            <a:lvl6pPr defTabSz="287338" eaLnBrk="0" fontAlgn="base" hangingPunct="0">
              <a:spcBef>
                <a:spcPct val="0"/>
              </a:spcBef>
              <a:spcAft>
                <a:spcPct val="0"/>
              </a:spcAft>
              <a:defRPr sz="2400">
                <a:solidFill>
                  <a:schemeClr val="tx1"/>
                </a:solidFill>
                <a:latin typeface="Times" pitchFamily="18" charset="0"/>
              </a:defRPr>
            </a:lvl6pPr>
            <a:lvl7pPr defTabSz="287338" eaLnBrk="0" fontAlgn="base" hangingPunct="0">
              <a:spcBef>
                <a:spcPct val="0"/>
              </a:spcBef>
              <a:spcAft>
                <a:spcPct val="0"/>
              </a:spcAft>
              <a:defRPr sz="2400">
                <a:solidFill>
                  <a:schemeClr val="tx1"/>
                </a:solidFill>
                <a:latin typeface="Times" pitchFamily="18" charset="0"/>
              </a:defRPr>
            </a:lvl7pPr>
            <a:lvl8pPr defTabSz="287338" eaLnBrk="0" fontAlgn="base" hangingPunct="0">
              <a:spcBef>
                <a:spcPct val="0"/>
              </a:spcBef>
              <a:spcAft>
                <a:spcPct val="0"/>
              </a:spcAft>
              <a:defRPr sz="2400">
                <a:solidFill>
                  <a:schemeClr val="tx1"/>
                </a:solidFill>
                <a:latin typeface="Times" pitchFamily="18" charset="0"/>
              </a:defRPr>
            </a:lvl8pPr>
            <a:lvl9pPr defTabSz="287338" eaLnBrk="0" fontAlgn="base" hangingPunct="0">
              <a:spcBef>
                <a:spcPct val="0"/>
              </a:spcBef>
              <a:spcAft>
                <a:spcPct val="0"/>
              </a:spcAft>
              <a:defRPr sz="2400">
                <a:solidFill>
                  <a:schemeClr val="tx1"/>
                </a:solidFill>
                <a:latin typeface="Times" pitchFamily="18" charset="0"/>
              </a:defRPr>
            </a:lvl9pPr>
          </a:lstStyle>
          <a:p>
            <a:pPr defTabSz="263525">
              <a:spcBef>
                <a:spcPct val="50000"/>
              </a:spcBef>
              <a:buClr>
                <a:srgbClr val="FF0000"/>
              </a:buClr>
            </a:pPr>
            <a:r>
              <a:rPr lang="en-GB" sz="1800" dirty="0">
                <a:latin typeface="+mn-lt"/>
              </a:rPr>
              <a:t> The trend in vacuum technology consists in </a:t>
            </a:r>
            <a:r>
              <a:rPr lang="en-GB" sz="1800" b="1" dirty="0">
                <a:latin typeface="+mn-lt"/>
              </a:rPr>
              <a:t>moving the pump 					progressively closer to the vacuum chamber</a:t>
            </a:r>
            <a:r>
              <a:rPr lang="en-GB" sz="1800" dirty="0">
                <a:latin typeface="+mn-lt"/>
              </a:rPr>
              <a:t> wall. </a:t>
            </a:r>
          </a:p>
          <a:p>
            <a:pPr defTabSz="263525">
              <a:spcBef>
                <a:spcPct val="50000"/>
              </a:spcBef>
              <a:buClr>
                <a:srgbClr val="FF0000"/>
              </a:buClr>
            </a:pPr>
            <a:r>
              <a:rPr lang="en-GB" sz="1800" dirty="0">
                <a:latin typeface="+mn-lt"/>
              </a:rPr>
              <a:t> The ultimate step of this process  consists of transforming </a:t>
            </a:r>
            <a:r>
              <a:rPr lang="en-GB" sz="1800" b="1" dirty="0">
                <a:solidFill>
                  <a:srgbClr val="FF0000"/>
                </a:solidFill>
                <a:latin typeface="+mn-lt"/>
              </a:rPr>
              <a:t>the vacuum 	chamber from a gas source into a pump. </a:t>
            </a:r>
          </a:p>
          <a:p>
            <a:pPr defTabSz="263525">
              <a:spcBef>
                <a:spcPct val="50000"/>
              </a:spcBef>
              <a:buClr>
                <a:srgbClr val="FF0000"/>
              </a:buClr>
            </a:pPr>
            <a:r>
              <a:rPr lang="en-GB" sz="1800" dirty="0">
                <a:latin typeface="+mn-lt"/>
              </a:rPr>
              <a:t> One way to do this is by </a:t>
            </a:r>
            <a:r>
              <a:rPr lang="en-GB" sz="1800" b="1" dirty="0">
                <a:latin typeface="+mn-lt"/>
              </a:rPr>
              <a:t>“ex-situ” coating</a:t>
            </a:r>
            <a:r>
              <a:rPr lang="en-GB" sz="1800" dirty="0">
                <a:latin typeface="+mn-lt"/>
              </a:rPr>
              <a:t> the vacuum chamber with a NEG 	thin 	film that will be activated during the “in situ” bakeout of the 	vacuum 	system.</a:t>
            </a:r>
          </a:p>
        </p:txBody>
      </p:sp>
      <p:pic>
        <p:nvPicPr>
          <p:cNvPr id="141413" name="Picture 101"/>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857526" y="4305300"/>
            <a:ext cx="2619481" cy="116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1415" name="Oval 103"/>
          <p:cNvSpPr>
            <a:spLocks noChangeArrowheads="1"/>
          </p:cNvSpPr>
          <p:nvPr/>
        </p:nvSpPr>
        <p:spPr bwMode="auto">
          <a:xfrm>
            <a:off x="5310791" y="4348163"/>
            <a:ext cx="1822057" cy="106045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1414" name="Oval 102"/>
          <p:cNvSpPr>
            <a:spLocks noChangeArrowheads="1"/>
          </p:cNvSpPr>
          <p:nvPr/>
        </p:nvSpPr>
        <p:spPr bwMode="auto">
          <a:xfrm>
            <a:off x="5552657" y="4457701"/>
            <a:ext cx="1330996" cy="835025"/>
          </a:xfrm>
          <a:prstGeom prst="ellipse">
            <a:avLst/>
          </a:prstGeom>
          <a:solidFill>
            <a:schemeClr val="bg1"/>
          </a:solidFill>
          <a:ln w="25400">
            <a:solidFill>
              <a:srgbClr val="FF33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1416" name="Oval 104"/>
          <p:cNvSpPr>
            <a:spLocks noChangeArrowheads="1"/>
          </p:cNvSpPr>
          <p:nvPr/>
        </p:nvSpPr>
        <p:spPr bwMode="auto">
          <a:xfrm>
            <a:off x="6923231" y="4794251"/>
            <a:ext cx="139256" cy="150813"/>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1417" name="Oval 105"/>
          <p:cNvSpPr>
            <a:spLocks noChangeArrowheads="1"/>
          </p:cNvSpPr>
          <p:nvPr/>
        </p:nvSpPr>
        <p:spPr bwMode="auto">
          <a:xfrm>
            <a:off x="5367959" y="4794251"/>
            <a:ext cx="139257" cy="150813"/>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1419" name="Text Box 107"/>
          <p:cNvSpPr txBox="1">
            <a:spLocks noChangeArrowheads="1"/>
          </p:cNvSpPr>
          <p:nvPr/>
        </p:nvSpPr>
        <p:spPr bwMode="auto">
          <a:xfrm>
            <a:off x="7148973" y="4008438"/>
            <a:ext cx="110799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NEG film</a:t>
            </a:r>
          </a:p>
        </p:txBody>
      </p:sp>
      <p:sp>
        <p:nvSpPr>
          <p:cNvPr id="141420" name="Text Box 108"/>
          <p:cNvSpPr txBox="1">
            <a:spLocks noChangeArrowheads="1"/>
          </p:cNvSpPr>
          <p:nvPr/>
        </p:nvSpPr>
        <p:spPr bwMode="auto">
          <a:xfrm>
            <a:off x="3519517" y="4002088"/>
            <a:ext cx="118494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NEG strip</a:t>
            </a:r>
          </a:p>
        </p:txBody>
      </p:sp>
      <p:sp>
        <p:nvSpPr>
          <p:cNvPr id="141421" name="Line 109"/>
          <p:cNvSpPr>
            <a:spLocks noChangeShapeType="1"/>
          </p:cNvSpPr>
          <p:nvPr/>
        </p:nvSpPr>
        <p:spPr bwMode="auto">
          <a:xfrm flipH="1">
            <a:off x="3029922" y="4381501"/>
            <a:ext cx="910295" cy="303213"/>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1422" name="Line 110"/>
          <p:cNvSpPr>
            <a:spLocks noChangeShapeType="1"/>
          </p:cNvSpPr>
          <p:nvPr/>
        </p:nvSpPr>
        <p:spPr bwMode="auto">
          <a:xfrm flipH="1">
            <a:off x="6742930" y="4305301"/>
            <a:ext cx="910296" cy="303213"/>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1424" name="Rectangle 112"/>
          <p:cNvSpPr>
            <a:spLocks noChangeArrowheads="1"/>
          </p:cNvSpPr>
          <p:nvPr/>
        </p:nvSpPr>
        <p:spPr bwMode="auto">
          <a:xfrm>
            <a:off x="787165" y="3121025"/>
            <a:ext cx="7918546"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b="1" dirty="0"/>
              <a:t>NEG films do not need space</a:t>
            </a:r>
            <a:r>
              <a:rPr lang="en-GB" dirty="0"/>
              <a:t>, electric power, insulation and </a:t>
            </a:r>
            <a:r>
              <a:rPr lang="en-GB" dirty="0" err="1"/>
              <a:t>feedthroughs</a:t>
            </a:r>
            <a:r>
              <a:rPr lang="en-GB" dirty="0"/>
              <a:t> </a:t>
            </a:r>
          </a:p>
          <a:p>
            <a:r>
              <a:rPr lang="en-GB" dirty="0"/>
              <a:t>		⇒ simplified design and larger pumping speed</a:t>
            </a:r>
          </a:p>
        </p:txBody>
      </p:sp>
      <p:sp>
        <p:nvSpPr>
          <p:cNvPr id="141426" name="AutoShape 114"/>
          <p:cNvSpPr>
            <a:spLocks noChangeArrowheads="1"/>
          </p:cNvSpPr>
          <p:nvPr/>
        </p:nvSpPr>
        <p:spPr bwMode="auto">
          <a:xfrm>
            <a:off x="3871323" y="4791075"/>
            <a:ext cx="910295" cy="2286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 name="Rectangle 17"/>
          <p:cNvSpPr/>
          <p:nvPr/>
        </p:nvSpPr>
        <p:spPr>
          <a:xfrm>
            <a:off x="1868434" y="105966"/>
            <a:ext cx="5463355" cy="461665"/>
          </a:xfrm>
          <a:prstGeom prst="rect">
            <a:avLst/>
          </a:prstGeom>
        </p:spPr>
        <p:txBody>
          <a:bodyPr wrap="none">
            <a:spAutoFit/>
          </a:bodyPr>
          <a:lstStyle/>
          <a:p>
            <a:pPr algn="ctr"/>
            <a:r>
              <a:rPr lang="en-US" sz="2400" b="1" dirty="0" smtClean="0"/>
              <a:t>Gas pumping: capture pumps / NEG</a:t>
            </a:r>
            <a:endParaRPr lang="en-US" sz="2400" b="1" dirty="0"/>
          </a:p>
        </p:txBody>
      </p:sp>
      <p:sp>
        <p:nvSpPr>
          <p:cNvPr id="2" name="TextBox 1"/>
          <p:cNvSpPr txBox="1"/>
          <p:nvPr/>
        </p:nvSpPr>
        <p:spPr>
          <a:xfrm>
            <a:off x="367930" y="5739646"/>
            <a:ext cx="5438510" cy="369332"/>
          </a:xfrm>
          <a:prstGeom prst="rect">
            <a:avLst/>
          </a:prstGeom>
          <a:noFill/>
        </p:spPr>
        <p:txBody>
          <a:bodyPr wrap="square" rtlCol="0">
            <a:spAutoFit/>
          </a:bodyPr>
          <a:lstStyle/>
          <a:p>
            <a:r>
              <a:rPr lang="en-US" dirty="0" smtClean="0"/>
              <a:t>The coating techniques is  </a:t>
            </a:r>
            <a:r>
              <a:rPr lang="en-US" b="1" dirty="0" smtClean="0"/>
              <a:t>sputtering</a:t>
            </a:r>
            <a:r>
              <a:rPr lang="en-US" dirty="0" smtClean="0"/>
              <a:t>.</a:t>
            </a:r>
            <a:endParaRPr lang="en-US" dirty="0"/>
          </a:p>
        </p:txBody>
      </p:sp>
      <p:sp>
        <p:nvSpPr>
          <p:cNvPr id="3" name="Date Placeholder 2"/>
          <p:cNvSpPr>
            <a:spLocks noGrp="1"/>
          </p:cNvSpPr>
          <p:nvPr>
            <p:ph type="dt" sz="half" idx="10"/>
          </p:nvPr>
        </p:nvSpPr>
        <p:spPr/>
        <p:txBody>
          <a:bodyPr/>
          <a:lstStyle/>
          <a:p>
            <a:r>
              <a:rPr lang="en-US" altLang="en-US" smtClean="0"/>
              <a:t>February 13-14, 2013</a:t>
            </a:r>
            <a:endParaRPr lang="en-US" altLang="en-US"/>
          </a:p>
        </p:txBody>
      </p:sp>
      <p:sp>
        <p:nvSpPr>
          <p:cNvPr id="4" name="Footer Placeholder 3"/>
          <p:cNvSpPr>
            <a:spLocks noGrp="1"/>
          </p:cNvSpPr>
          <p:nvPr>
            <p:ph type="ftr" sz="quarter" idx="11"/>
          </p:nvPr>
        </p:nvSpPr>
        <p:spPr/>
        <p:txBody>
          <a:bodyPr/>
          <a:lstStyle/>
          <a:p>
            <a:r>
              <a:rPr lang="en-US" altLang="en-US" smtClean="0"/>
              <a:t>JUAS 2013 -- Vacuum Technology –   Paolo Chiggiato &amp; Roberto Kersevan</a:t>
            </a:r>
            <a:endParaRPr lang="en-US" altLang="en-US"/>
          </a:p>
        </p:txBody>
      </p:sp>
    </p:spTree>
    <p:extLst>
      <p:ext uri="{BB962C8B-B14F-4D97-AF65-F5344CB8AC3E}">
        <p14:creationId xmlns:p14="http://schemas.microsoft.com/office/powerpoint/2010/main" val="340909089"/>
      </p:ext>
    </p:extLst>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02" name="Picture 2" descr="draw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316038" y="537210"/>
            <a:ext cx="1201737" cy="5562600"/>
          </a:xfrm>
          <a:prstGeom prst="rect">
            <a:avLst/>
          </a:prstGeom>
          <a:noFill/>
          <a:extLst>
            <a:ext uri="{909E8E84-426E-40DD-AFC4-6F175D3DCCD1}">
              <a14:hiddenFill xmlns:a14="http://schemas.microsoft.com/office/drawing/2010/main">
                <a:solidFill>
                  <a:srgbClr val="FFFFFF"/>
                </a:solidFill>
              </a14:hiddenFill>
            </a:ext>
          </a:extLst>
        </p:spPr>
      </p:pic>
      <p:grpSp>
        <p:nvGrpSpPr>
          <p:cNvPr id="307203" name="Group 3"/>
          <p:cNvGrpSpPr>
            <a:grpSpLocks/>
          </p:cNvGrpSpPr>
          <p:nvPr/>
        </p:nvGrpSpPr>
        <p:grpSpPr bwMode="auto">
          <a:xfrm>
            <a:off x="2301875" y="689610"/>
            <a:ext cx="1474788" cy="990600"/>
            <a:chOff x="1632" y="816"/>
            <a:chExt cx="1006" cy="624"/>
          </a:xfrm>
        </p:grpSpPr>
        <p:sp>
          <p:nvSpPr>
            <p:cNvPr id="307204" name="Line 4"/>
            <p:cNvSpPr>
              <a:spLocks noChangeShapeType="1"/>
            </p:cNvSpPr>
            <p:nvPr/>
          </p:nvSpPr>
          <p:spPr bwMode="auto">
            <a:xfrm flipH="1">
              <a:off x="1632" y="816"/>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05" name="Line 5"/>
            <p:cNvSpPr>
              <a:spLocks noChangeShapeType="1"/>
            </p:cNvSpPr>
            <p:nvPr/>
          </p:nvSpPr>
          <p:spPr bwMode="auto">
            <a:xfrm flipH="1">
              <a:off x="1632" y="1440"/>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06" name="Line 6"/>
            <p:cNvSpPr>
              <a:spLocks noChangeShapeType="1"/>
            </p:cNvSpPr>
            <p:nvPr/>
          </p:nvSpPr>
          <p:spPr bwMode="auto">
            <a:xfrm flipV="1">
              <a:off x="1920" y="816"/>
              <a:ext cx="0" cy="62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07" name="Text Box 7"/>
            <p:cNvSpPr txBox="1">
              <a:spLocks noChangeArrowheads="1"/>
            </p:cNvSpPr>
            <p:nvPr/>
          </p:nvSpPr>
          <p:spPr bwMode="auto">
            <a:xfrm>
              <a:off x="1920" y="1065"/>
              <a:ext cx="71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pt-PT">
                  <a:latin typeface="Tahoma" pitchFamily="34" charset="0"/>
                </a:rPr>
                <a:t>manifold</a:t>
              </a:r>
              <a:endParaRPr lang="en-US">
                <a:latin typeface="Tahoma" pitchFamily="34" charset="0"/>
              </a:endParaRPr>
            </a:p>
          </p:txBody>
        </p:sp>
      </p:grpSp>
      <p:grpSp>
        <p:nvGrpSpPr>
          <p:cNvPr id="307208" name="Group 8"/>
          <p:cNvGrpSpPr>
            <a:grpSpLocks/>
          </p:cNvGrpSpPr>
          <p:nvPr/>
        </p:nvGrpSpPr>
        <p:grpSpPr bwMode="auto">
          <a:xfrm>
            <a:off x="2301875" y="1756410"/>
            <a:ext cx="1582738" cy="3200400"/>
            <a:chOff x="1632" y="1488"/>
            <a:chExt cx="1079" cy="2016"/>
          </a:xfrm>
        </p:grpSpPr>
        <p:sp>
          <p:nvSpPr>
            <p:cNvPr id="307209" name="Line 9"/>
            <p:cNvSpPr>
              <a:spLocks noChangeShapeType="1"/>
            </p:cNvSpPr>
            <p:nvPr/>
          </p:nvSpPr>
          <p:spPr bwMode="auto">
            <a:xfrm flipH="1">
              <a:off x="1632" y="1488"/>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10" name="Line 10"/>
            <p:cNvSpPr>
              <a:spLocks noChangeShapeType="1"/>
            </p:cNvSpPr>
            <p:nvPr/>
          </p:nvSpPr>
          <p:spPr bwMode="auto">
            <a:xfrm flipH="1">
              <a:off x="1632" y="3504"/>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11" name="Line 11"/>
            <p:cNvSpPr>
              <a:spLocks noChangeShapeType="1"/>
            </p:cNvSpPr>
            <p:nvPr/>
          </p:nvSpPr>
          <p:spPr bwMode="auto">
            <a:xfrm>
              <a:off x="1920" y="1488"/>
              <a:ext cx="0" cy="20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12" name="Text Box 12"/>
            <p:cNvSpPr txBox="1">
              <a:spLocks noChangeArrowheads="1"/>
            </p:cNvSpPr>
            <p:nvPr/>
          </p:nvSpPr>
          <p:spPr bwMode="auto">
            <a:xfrm>
              <a:off x="1920" y="2442"/>
              <a:ext cx="79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pt-PT">
                  <a:latin typeface="Tahoma" pitchFamily="34" charset="0"/>
                </a:rPr>
                <a:t>chambers</a:t>
              </a:r>
              <a:endParaRPr lang="en-US">
                <a:latin typeface="Tahoma" pitchFamily="34" charset="0"/>
              </a:endParaRPr>
            </a:p>
          </p:txBody>
        </p:sp>
      </p:grpSp>
      <p:grpSp>
        <p:nvGrpSpPr>
          <p:cNvPr id="307213" name="Group 13"/>
          <p:cNvGrpSpPr>
            <a:grpSpLocks/>
          </p:cNvGrpSpPr>
          <p:nvPr/>
        </p:nvGrpSpPr>
        <p:grpSpPr bwMode="auto">
          <a:xfrm>
            <a:off x="2301875" y="5023485"/>
            <a:ext cx="1670050" cy="366713"/>
            <a:chOff x="1632" y="3546"/>
            <a:chExt cx="1139" cy="231"/>
          </a:xfrm>
        </p:grpSpPr>
        <p:sp>
          <p:nvSpPr>
            <p:cNvPr id="307214" name="Line 14"/>
            <p:cNvSpPr>
              <a:spLocks noChangeShapeType="1"/>
            </p:cNvSpPr>
            <p:nvPr/>
          </p:nvSpPr>
          <p:spPr bwMode="auto">
            <a:xfrm>
              <a:off x="1920" y="3552"/>
              <a:ext cx="0" cy="1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15" name="Line 15"/>
            <p:cNvSpPr>
              <a:spLocks noChangeShapeType="1"/>
            </p:cNvSpPr>
            <p:nvPr/>
          </p:nvSpPr>
          <p:spPr bwMode="auto">
            <a:xfrm flipH="1">
              <a:off x="1632" y="3552"/>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16" name="Line 16"/>
            <p:cNvSpPr>
              <a:spLocks noChangeShapeType="1"/>
            </p:cNvSpPr>
            <p:nvPr/>
          </p:nvSpPr>
          <p:spPr bwMode="auto">
            <a:xfrm flipH="1">
              <a:off x="1632" y="3744"/>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17" name="Text Box 17"/>
            <p:cNvSpPr txBox="1">
              <a:spLocks noChangeArrowheads="1"/>
            </p:cNvSpPr>
            <p:nvPr/>
          </p:nvSpPr>
          <p:spPr bwMode="auto">
            <a:xfrm>
              <a:off x="1920" y="3546"/>
              <a:ext cx="85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pt-PT">
                  <a:latin typeface="Tahoma" pitchFamily="34" charset="0"/>
                </a:rPr>
                <a:t>extensions</a:t>
              </a:r>
              <a:endParaRPr lang="en-US">
                <a:latin typeface="Tahoma" pitchFamily="34" charset="0"/>
              </a:endParaRPr>
            </a:p>
          </p:txBody>
        </p:sp>
      </p:grpSp>
      <p:grpSp>
        <p:nvGrpSpPr>
          <p:cNvPr id="307218" name="Group 18"/>
          <p:cNvGrpSpPr>
            <a:grpSpLocks/>
          </p:cNvGrpSpPr>
          <p:nvPr/>
        </p:nvGrpSpPr>
        <p:grpSpPr bwMode="auto">
          <a:xfrm>
            <a:off x="-19050" y="1299210"/>
            <a:ext cx="1687513" cy="4191000"/>
            <a:chOff x="48" y="1200"/>
            <a:chExt cx="1152" cy="2640"/>
          </a:xfrm>
        </p:grpSpPr>
        <p:sp>
          <p:nvSpPr>
            <p:cNvPr id="307219" name="Line 19"/>
            <p:cNvSpPr>
              <a:spLocks noChangeShapeType="1"/>
            </p:cNvSpPr>
            <p:nvPr/>
          </p:nvSpPr>
          <p:spPr bwMode="auto">
            <a:xfrm flipV="1">
              <a:off x="768" y="2496"/>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20" name="Line 20"/>
            <p:cNvSpPr>
              <a:spLocks noChangeShapeType="1"/>
            </p:cNvSpPr>
            <p:nvPr/>
          </p:nvSpPr>
          <p:spPr bwMode="auto">
            <a:xfrm flipV="1">
              <a:off x="768" y="254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21" name="Line 21"/>
            <p:cNvSpPr>
              <a:spLocks noChangeShapeType="1"/>
            </p:cNvSpPr>
            <p:nvPr/>
          </p:nvSpPr>
          <p:spPr bwMode="auto">
            <a:xfrm flipH="1">
              <a:off x="816" y="1200"/>
              <a:ext cx="0" cy="12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22" name="Line 22"/>
            <p:cNvSpPr>
              <a:spLocks noChangeShapeType="1"/>
            </p:cNvSpPr>
            <p:nvPr/>
          </p:nvSpPr>
          <p:spPr bwMode="auto">
            <a:xfrm>
              <a:off x="816" y="1200"/>
              <a:ext cx="38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23" name="Line 23"/>
            <p:cNvSpPr>
              <a:spLocks noChangeShapeType="1"/>
            </p:cNvSpPr>
            <p:nvPr/>
          </p:nvSpPr>
          <p:spPr bwMode="auto">
            <a:xfrm>
              <a:off x="816" y="3840"/>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24" name="Text Box 24"/>
            <p:cNvSpPr txBox="1">
              <a:spLocks noChangeArrowheads="1"/>
            </p:cNvSpPr>
            <p:nvPr/>
          </p:nvSpPr>
          <p:spPr bwMode="auto">
            <a:xfrm>
              <a:off x="48" y="2217"/>
              <a:ext cx="709"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pt-PT">
                  <a:latin typeface="Tahoma" pitchFamily="34" charset="0"/>
                </a:rPr>
                <a:t>Solenoid</a:t>
              </a:r>
            </a:p>
            <a:p>
              <a:pPr algn="ctr"/>
              <a:r>
                <a:rPr lang="pt-PT">
                  <a:latin typeface="Tahoma" pitchFamily="34" charset="0"/>
                </a:rPr>
                <a:t>L=8m</a:t>
              </a:r>
            </a:p>
            <a:p>
              <a:pPr algn="ctr"/>
              <a:r>
                <a:rPr lang="pt-PT">
                  <a:latin typeface="Symbol" pitchFamily="18" charset="2"/>
                </a:rPr>
                <a:t>f</a:t>
              </a:r>
              <a:r>
                <a:rPr lang="pt-PT">
                  <a:latin typeface="Tahoma" pitchFamily="34" charset="0"/>
                </a:rPr>
                <a:t>=60cm</a:t>
              </a:r>
              <a:endParaRPr lang="en-US">
                <a:latin typeface="Tahoma" pitchFamily="34" charset="0"/>
              </a:endParaRPr>
            </a:p>
          </p:txBody>
        </p:sp>
        <p:sp>
          <p:nvSpPr>
            <p:cNvPr id="307225" name="Line 25"/>
            <p:cNvSpPr>
              <a:spLocks noChangeShapeType="1"/>
            </p:cNvSpPr>
            <p:nvPr/>
          </p:nvSpPr>
          <p:spPr bwMode="auto">
            <a:xfrm flipH="1">
              <a:off x="816" y="2640"/>
              <a:ext cx="0" cy="1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07226" name="Text Box 26"/>
          <p:cNvSpPr txBox="1">
            <a:spLocks noChangeArrowheads="1"/>
          </p:cNvSpPr>
          <p:nvPr/>
        </p:nvSpPr>
        <p:spPr bwMode="auto">
          <a:xfrm>
            <a:off x="4726940" y="677228"/>
            <a:ext cx="309623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2000" dirty="0" smtClean="0">
                <a:latin typeface="Tahoma" pitchFamily="34" charset="0"/>
              </a:rPr>
              <a:t>NEG </a:t>
            </a:r>
            <a:r>
              <a:rPr lang="en-US" sz="2000" dirty="0">
                <a:latin typeface="Tahoma" pitchFamily="34" charset="0"/>
              </a:rPr>
              <a:t>coating </a:t>
            </a:r>
            <a:r>
              <a:rPr lang="en-US" sz="2000" dirty="0" smtClean="0">
                <a:latin typeface="Tahoma" pitchFamily="34" charset="0"/>
              </a:rPr>
              <a:t>unit at CERN</a:t>
            </a:r>
            <a:endParaRPr lang="en-US" sz="2000" dirty="0">
              <a:latin typeface="Tahoma" pitchFamily="34" charset="0"/>
            </a:endParaRPr>
          </a:p>
        </p:txBody>
      </p:sp>
      <p:grpSp>
        <p:nvGrpSpPr>
          <p:cNvPr id="307227" name="Group 27"/>
          <p:cNvGrpSpPr>
            <a:grpSpLocks/>
          </p:cNvGrpSpPr>
          <p:nvPr/>
        </p:nvGrpSpPr>
        <p:grpSpPr bwMode="auto">
          <a:xfrm>
            <a:off x="2559050" y="3051810"/>
            <a:ext cx="282575" cy="304800"/>
            <a:chOff x="1824" y="2304"/>
            <a:chExt cx="192" cy="192"/>
          </a:xfrm>
        </p:grpSpPr>
        <p:sp>
          <p:nvSpPr>
            <p:cNvPr id="307228" name="Rectangle 28"/>
            <p:cNvSpPr>
              <a:spLocks noChangeArrowheads="1"/>
            </p:cNvSpPr>
            <p:nvPr/>
          </p:nvSpPr>
          <p:spPr bwMode="auto">
            <a:xfrm>
              <a:off x="1824" y="2304"/>
              <a:ext cx="192"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229" name="Line 29"/>
            <p:cNvSpPr>
              <a:spLocks noChangeShapeType="1"/>
            </p:cNvSpPr>
            <p:nvPr/>
          </p:nvSpPr>
          <p:spPr bwMode="auto">
            <a:xfrm flipV="1">
              <a:off x="1872" y="2400"/>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30" name="Line 30"/>
            <p:cNvSpPr>
              <a:spLocks noChangeShapeType="1"/>
            </p:cNvSpPr>
            <p:nvPr/>
          </p:nvSpPr>
          <p:spPr bwMode="auto">
            <a:xfrm flipV="1">
              <a:off x="1872" y="235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307231" name="Group 31"/>
          <p:cNvGrpSpPr>
            <a:grpSpLocks/>
          </p:cNvGrpSpPr>
          <p:nvPr/>
        </p:nvGrpSpPr>
        <p:grpSpPr bwMode="auto">
          <a:xfrm>
            <a:off x="4573587" y="1100138"/>
            <a:ext cx="3448050" cy="5029200"/>
            <a:chOff x="3120" y="864"/>
            <a:chExt cx="2352" cy="3168"/>
          </a:xfrm>
        </p:grpSpPr>
        <p:sp>
          <p:nvSpPr>
            <p:cNvPr id="307232" name="Rectangle 32"/>
            <p:cNvSpPr>
              <a:spLocks noChangeArrowheads="1"/>
            </p:cNvSpPr>
            <p:nvPr/>
          </p:nvSpPr>
          <p:spPr bwMode="auto">
            <a:xfrm>
              <a:off x="3120" y="864"/>
              <a:ext cx="2352" cy="3168"/>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atin typeface="Comic Sans MS" pitchFamily="66" charset="0"/>
              </a:endParaRPr>
            </a:p>
          </p:txBody>
        </p:sp>
        <p:pic>
          <p:nvPicPr>
            <p:cNvPr id="307233" name="Picture 33" descr="DSCN1468"/>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216" y="1008"/>
              <a:ext cx="2160" cy="2880"/>
            </a:xfrm>
            <a:prstGeom prst="rect">
              <a:avLst/>
            </a:prstGeom>
            <a:noFill/>
            <a:extLst>
              <a:ext uri="{909E8E84-426E-40DD-AFC4-6F175D3DCCD1}">
                <a14:hiddenFill xmlns:a14="http://schemas.microsoft.com/office/drawing/2010/main">
                  <a:solidFill>
                    <a:srgbClr val="FFFFFF"/>
                  </a:solidFill>
                </a14:hiddenFill>
              </a:ext>
            </a:extLst>
          </p:spPr>
        </p:pic>
      </p:grpSp>
      <p:sp>
        <p:nvSpPr>
          <p:cNvPr id="307241" name="Text Box 41"/>
          <p:cNvSpPr txBox="1">
            <a:spLocks noChangeArrowheads="1"/>
          </p:cNvSpPr>
          <p:nvPr/>
        </p:nvSpPr>
        <p:spPr bwMode="auto">
          <a:xfrm>
            <a:off x="1347788" y="188913"/>
            <a:ext cx="64643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chemeClr val="bg2"/>
                </a:solidFill>
              </a:rPr>
              <a:t>Ti-Zr-V coating production for the LHC: coating facility</a:t>
            </a:r>
            <a:endParaRPr lang="fr-FR">
              <a:solidFill>
                <a:schemeClr val="bg2"/>
              </a:solidFill>
              <a:latin typeface="Arial" charset="0"/>
            </a:endParaRPr>
          </a:p>
        </p:txBody>
      </p:sp>
      <p:sp>
        <p:nvSpPr>
          <p:cNvPr id="40" name="Rectangle 39"/>
          <p:cNvSpPr/>
          <p:nvPr/>
        </p:nvSpPr>
        <p:spPr>
          <a:xfrm>
            <a:off x="1868434" y="105966"/>
            <a:ext cx="5463355" cy="461665"/>
          </a:xfrm>
          <a:prstGeom prst="rect">
            <a:avLst/>
          </a:prstGeom>
        </p:spPr>
        <p:txBody>
          <a:bodyPr wrap="none">
            <a:spAutoFit/>
          </a:bodyPr>
          <a:lstStyle/>
          <a:p>
            <a:pPr algn="ctr"/>
            <a:r>
              <a:rPr lang="en-US" sz="2400" b="1" dirty="0" smtClean="0"/>
              <a:t>Gas pumping: capture pumps / NEG</a:t>
            </a:r>
            <a:endParaRPr lang="en-US" sz="2400" b="1" dirty="0"/>
          </a:p>
        </p:txBody>
      </p:sp>
      <p:sp>
        <p:nvSpPr>
          <p:cNvPr id="2" name="Date Placeholder 1"/>
          <p:cNvSpPr>
            <a:spLocks noGrp="1"/>
          </p:cNvSpPr>
          <p:nvPr>
            <p:ph type="dt" sz="half" idx="10"/>
          </p:nvPr>
        </p:nvSpPr>
        <p:spPr/>
        <p:txBody>
          <a:bodyPr/>
          <a:lstStyle/>
          <a:p>
            <a:r>
              <a:rPr lang="en-US" altLang="en-US" smtClean="0"/>
              <a:t>February 13-14, 2013</a:t>
            </a:r>
            <a:endParaRPr lang="en-US" altLang="en-US"/>
          </a:p>
        </p:txBody>
      </p:sp>
      <p:sp>
        <p:nvSpPr>
          <p:cNvPr id="3" name="Footer Placeholder 2"/>
          <p:cNvSpPr>
            <a:spLocks noGrp="1"/>
          </p:cNvSpPr>
          <p:nvPr>
            <p:ph type="ftr" sz="quarter" idx="11"/>
          </p:nvPr>
        </p:nvSpPr>
        <p:spPr/>
        <p:txBody>
          <a:bodyPr/>
          <a:lstStyle/>
          <a:p>
            <a:r>
              <a:rPr lang="en-US" altLang="en-US" smtClean="0"/>
              <a:t>JUAS 2013 -- Vacuum Technology –   Paolo Chiggiato &amp; Roberto Kersevan</a:t>
            </a:r>
            <a:endParaRPr lang="en-US" altLang="en-US"/>
          </a:p>
        </p:txBody>
      </p:sp>
      <p:sp>
        <p:nvSpPr>
          <p:cNvPr id="4" name="Slide Number Placeholder 3"/>
          <p:cNvSpPr>
            <a:spLocks noGrp="1"/>
          </p:cNvSpPr>
          <p:nvPr>
            <p:ph type="sldNum" sz="quarter" idx="12"/>
          </p:nvPr>
        </p:nvSpPr>
        <p:spPr/>
        <p:txBody>
          <a:bodyPr/>
          <a:lstStyle/>
          <a:p>
            <a:fld id="{1A34385A-CA30-4483-AA28-FCD5F126BD30}" type="slidenum">
              <a:rPr lang="en-US" altLang="en-US" smtClean="0"/>
              <a:pPr/>
              <a:t>193</a:t>
            </a:fld>
            <a:endParaRPr lang="en-US" altLang="en-US"/>
          </a:p>
        </p:txBody>
      </p:sp>
    </p:spTree>
    <p:extLst>
      <p:ext uri="{BB962C8B-B14F-4D97-AF65-F5344CB8AC3E}">
        <p14:creationId xmlns:p14="http://schemas.microsoft.com/office/powerpoint/2010/main" val="867291913"/>
      </p:ext>
    </p:extLst>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8226" name="Group 2"/>
          <p:cNvGrpSpPr>
            <a:grpSpLocks/>
          </p:cNvGrpSpPr>
          <p:nvPr/>
        </p:nvGrpSpPr>
        <p:grpSpPr bwMode="auto">
          <a:xfrm>
            <a:off x="2990780" y="864870"/>
            <a:ext cx="5065713" cy="5029200"/>
            <a:chOff x="2016" y="864"/>
            <a:chExt cx="3456" cy="3168"/>
          </a:xfrm>
        </p:grpSpPr>
        <p:grpSp>
          <p:nvGrpSpPr>
            <p:cNvPr id="308227" name="Group 3"/>
            <p:cNvGrpSpPr>
              <a:grpSpLocks/>
            </p:cNvGrpSpPr>
            <p:nvPr/>
          </p:nvGrpSpPr>
          <p:grpSpPr bwMode="auto">
            <a:xfrm>
              <a:off x="3120" y="864"/>
              <a:ext cx="2352" cy="3168"/>
              <a:chOff x="3120" y="864"/>
              <a:chExt cx="2352" cy="3168"/>
            </a:xfrm>
          </p:grpSpPr>
          <p:sp>
            <p:nvSpPr>
              <p:cNvPr id="308228" name="Rectangle 4"/>
              <p:cNvSpPr>
                <a:spLocks noChangeArrowheads="1"/>
              </p:cNvSpPr>
              <p:nvPr/>
            </p:nvSpPr>
            <p:spPr bwMode="auto">
              <a:xfrm>
                <a:off x="3120" y="864"/>
                <a:ext cx="2352" cy="3168"/>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atin typeface="Comic Sans MS" pitchFamily="66" charset="0"/>
                </a:endParaRPr>
              </a:p>
            </p:txBody>
          </p:sp>
          <p:pic>
            <p:nvPicPr>
              <p:cNvPr id="308229" name="Picture 5" descr="sputterin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216" y="960"/>
                <a:ext cx="2196" cy="292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8230" name="Group 6"/>
            <p:cNvGrpSpPr>
              <a:grpSpLocks/>
            </p:cNvGrpSpPr>
            <p:nvPr/>
          </p:nvGrpSpPr>
          <p:grpSpPr bwMode="auto">
            <a:xfrm>
              <a:off x="2016" y="1296"/>
              <a:ext cx="1056" cy="144"/>
              <a:chOff x="2016" y="1296"/>
              <a:chExt cx="1056" cy="144"/>
            </a:xfrm>
          </p:grpSpPr>
          <p:sp>
            <p:nvSpPr>
              <p:cNvPr id="308231" name="Line 7"/>
              <p:cNvSpPr>
                <a:spLocks noChangeShapeType="1"/>
              </p:cNvSpPr>
              <p:nvPr/>
            </p:nvSpPr>
            <p:spPr bwMode="auto">
              <a:xfrm>
                <a:off x="2016" y="1296"/>
                <a:ext cx="672" cy="0"/>
              </a:xfrm>
              <a:prstGeom prst="line">
                <a:avLst/>
              </a:prstGeom>
              <a:noFill/>
              <a:ln w="28575">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232" name="Line 8"/>
              <p:cNvSpPr>
                <a:spLocks noChangeShapeType="1"/>
              </p:cNvSpPr>
              <p:nvPr/>
            </p:nvSpPr>
            <p:spPr bwMode="auto">
              <a:xfrm>
                <a:off x="2688" y="1296"/>
                <a:ext cx="384" cy="144"/>
              </a:xfrm>
              <a:prstGeom prst="line">
                <a:avLst/>
              </a:prstGeom>
              <a:noFill/>
              <a:ln w="2857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pic>
        <p:nvPicPr>
          <p:cNvPr id="308233" name="Picture 9" descr="draw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430338" y="560070"/>
            <a:ext cx="1201737" cy="5562600"/>
          </a:xfrm>
          <a:prstGeom prst="rect">
            <a:avLst/>
          </a:prstGeom>
          <a:noFill/>
          <a:extLst>
            <a:ext uri="{909E8E84-426E-40DD-AFC4-6F175D3DCCD1}">
              <a14:hiddenFill xmlns:a14="http://schemas.microsoft.com/office/drawing/2010/main">
                <a:solidFill>
                  <a:srgbClr val="FFFFFF"/>
                </a:solidFill>
              </a14:hiddenFill>
            </a:ext>
          </a:extLst>
        </p:spPr>
      </p:pic>
      <p:grpSp>
        <p:nvGrpSpPr>
          <p:cNvPr id="308234" name="Group 10"/>
          <p:cNvGrpSpPr>
            <a:grpSpLocks/>
          </p:cNvGrpSpPr>
          <p:nvPr/>
        </p:nvGrpSpPr>
        <p:grpSpPr bwMode="auto">
          <a:xfrm>
            <a:off x="2416175" y="712470"/>
            <a:ext cx="1474788" cy="990600"/>
            <a:chOff x="1632" y="816"/>
            <a:chExt cx="1006" cy="624"/>
          </a:xfrm>
        </p:grpSpPr>
        <p:sp>
          <p:nvSpPr>
            <p:cNvPr id="308235" name="Line 11"/>
            <p:cNvSpPr>
              <a:spLocks noChangeShapeType="1"/>
            </p:cNvSpPr>
            <p:nvPr/>
          </p:nvSpPr>
          <p:spPr bwMode="auto">
            <a:xfrm flipH="1">
              <a:off x="1632" y="816"/>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236" name="Line 12"/>
            <p:cNvSpPr>
              <a:spLocks noChangeShapeType="1"/>
            </p:cNvSpPr>
            <p:nvPr/>
          </p:nvSpPr>
          <p:spPr bwMode="auto">
            <a:xfrm flipH="1">
              <a:off x="1632" y="1440"/>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237" name="Line 13"/>
            <p:cNvSpPr>
              <a:spLocks noChangeShapeType="1"/>
            </p:cNvSpPr>
            <p:nvPr/>
          </p:nvSpPr>
          <p:spPr bwMode="auto">
            <a:xfrm flipV="1">
              <a:off x="1920" y="816"/>
              <a:ext cx="0" cy="62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238" name="Text Box 14"/>
            <p:cNvSpPr txBox="1">
              <a:spLocks noChangeArrowheads="1"/>
            </p:cNvSpPr>
            <p:nvPr/>
          </p:nvSpPr>
          <p:spPr bwMode="auto">
            <a:xfrm>
              <a:off x="1920" y="1065"/>
              <a:ext cx="71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pt-PT">
                  <a:latin typeface="Tahoma" pitchFamily="34" charset="0"/>
                </a:rPr>
                <a:t>manifold</a:t>
              </a:r>
              <a:endParaRPr lang="en-US">
                <a:latin typeface="Tahoma" pitchFamily="34" charset="0"/>
              </a:endParaRPr>
            </a:p>
          </p:txBody>
        </p:sp>
      </p:grpSp>
      <p:grpSp>
        <p:nvGrpSpPr>
          <p:cNvPr id="308239" name="Group 15"/>
          <p:cNvGrpSpPr>
            <a:grpSpLocks/>
          </p:cNvGrpSpPr>
          <p:nvPr/>
        </p:nvGrpSpPr>
        <p:grpSpPr bwMode="auto">
          <a:xfrm>
            <a:off x="2416175" y="1779270"/>
            <a:ext cx="1582738" cy="3200400"/>
            <a:chOff x="1632" y="1488"/>
            <a:chExt cx="1079" cy="2016"/>
          </a:xfrm>
        </p:grpSpPr>
        <p:sp>
          <p:nvSpPr>
            <p:cNvPr id="308240" name="Line 16"/>
            <p:cNvSpPr>
              <a:spLocks noChangeShapeType="1"/>
            </p:cNvSpPr>
            <p:nvPr/>
          </p:nvSpPr>
          <p:spPr bwMode="auto">
            <a:xfrm flipH="1">
              <a:off x="1632" y="1488"/>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241" name="Line 17"/>
            <p:cNvSpPr>
              <a:spLocks noChangeShapeType="1"/>
            </p:cNvSpPr>
            <p:nvPr/>
          </p:nvSpPr>
          <p:spPr bwMode="auto">
            <a:xfrm flipH="1">
              <a:off x="1632" y="3504"/>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242" name="Line 18"/>
            <p:cNvSpPr>
              <a:spLocks noChangeShapeType="1"/>
            </p:cNvSpPr>
            <p:nvPr/>
          </p:nvSpPr>
          <p:spPr bwMode="auto">
            <a:xfrm>
              <a:off x="1920" y="1488"/>
              <a:ext cx="0" cy="20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243" name="Text Box 19"/>
            <p:cNvSpPr txBox="1">
              <a:spLocks noChangeArrowheads="1"/>
            </p:cNvSpPr>
            <p:nvPr/>
          </p:nvSpPr>
          <p:spPr bwMode="auto">
            <a:xfrm>
              <a:off x="1920" y="2442"/>
              <a:ext cx="79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pt-PT">
                  <a:latin typeface="Tahoma" pitchFamily="34" charset="0"/>
                </a:rPr>
                <a:t>chambers</a:t>
              </a:r>
              <a:endParaRPr lang="en-US">
                <a:latin typeface="Tahoma" pitchFamily="34" charset="0"/>
              </a:endParaRPr>
            </a:p>
          </p:txBody>
        </p:sp>
      </p:grpSp>
      <p:grpSp>
        <p:nvGrpSpPr>
          <p:cNvPr id="308244" name="Group 20"/>
          <p:cNvGrpSpPr>
            <a:grpSpLocks/>
          </p:cNvGrpSpPr>
          <p:nvPr/>
        </p:nvGrpSpPr>
        <p:grpSpPr bwMode="auto">
          <a:xfrm>
            <a:off x="2416175" y="5046345"/>
            <a:ext cx="1670050" cy="366713"/>
            <a:chOff x="1632" y="3546"/>
            <a:chExt cx="1139" cy="231"/>
          </a:xfrm>
        </p:grpSpPr>
        <p:sp>
          <p:nvSpPr>
            <p:cNvPr id="308245" name="Line 21"/>
            <p:cNvSpPr>
              <a:spLocks noChangeShapeType="1"/>
            </p:cNvSpPr>
            <p:nvPr/>
          </p:nvSpPr>
          <p:spPr bwMode="auto">
            <a:xfrm>
              <a:off x="1920" y="3552"/>
              <a:ext cx="0" cy="19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246" name="Line 22"/>
            <p:cNvSpPr>
              <a:spLocks noChangeShapeType="1"/>
            </p:cNvSpPr>
            <p:nvPr/>
          </p:nvSpPr>
          <p:spPr bwMode="auto">
            <a:xfrm flipH="1">
              <a:off x="1632" y="3552"/>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247" name="Line 23"/>
            <p:cNvSpPr>
              <a:spLocks noChangeShapeType="1"/>
            </p:cNvSpPr>
            <p:nvPr/>
          </p:nvSpPr>
          <p:spPr bwMode="auto">
            <a:xfrm flipH="1">
              <a:off x="1632" y="3744"/>
              <a:ext cx="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248" name="Text Box 24"/>
            <p:cNvSpPr txBox="1">
              <a:spLocks noChangeArrowheads="1"/>
            </p:cNvSpPr>
            <p:nvPr/>
          </p:nvSpPr>
          <p:spPr bwMode="auto">
            <a:xfrm>
              <a:off x="1920" y="3546"/>
              <a:ext cx="851"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pt-PT">
                  <a:latin typeface="Tahoma" pitchFamily="34" charset="0"/>
                </a:rPr>
                <a:t>extensions</a:t>
              </a:r>
              <a:endParaRPr lang="en-US">
                <a:latin typeface="Tahoma" pitchFamily="34" charset="0"/>
              </a:endParaRPr>
            </a:p>
          </p:txBody>
        </p:sp>
      </p:grpSp>
      <p:grpSp>
        <p:nvGrpSpPr>
          <p:cNvPr id="308249" name="Group 25"/>
          <p:cNvGrpSpPr>
            <a:grpSpLocks/>
          </p:cNvGrpSpPr>
          <p:nvPr/>
        </p:nvGrpSpPr>
        <p:grpSpPr bwMode="auto">
          <a:xfrm>
            <a:off x="95250" y="1322070"/>
            <a:ext cx="1687513" cy="4191000"/>
            <a:chOff x="48" y="1200"/>
            <a:chExt cx="1152" cy="2640"/>
          </a:xfrm>
        </p:grpSpPr>
        <p:sp>
          <p:nvSpPr>
            <p:cNvPr id="308250" name="Line 26"/>
            <p:cNvSpPr>
              <a:spLocks noChangeShapeType="1"/>
            </p:cNvSpPr>
            <p:nvPr/>
          </p:nvSpPr>
          <p:spPr bwMode="auto">
            <a:xfrm flipV="1">
              <a:off x="768" y="2496"/>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251" name="Line 27"/>
            <p:cNvSpPr>
              <a:spLocks noChangeShapeType="1"/>
            </p:cNvSpPr>
            <p:nvPr/>
          </p:nvSpPr>
          <p:spPr bwMode="auto">
            <a:xfrm flipV="1">
              <a:off x="768" y="2544"/>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252" name="Line 28"/>
            <p:cNvSpPr>
              <a:spLocks noChangeShapeType="1"/>
            </p:cNvSpPr>
            <p:nvPr/>
          </p:nvSpPr>
          <p:spPr bwMode="auto">
            <a:xfrm flipH="1">
              <a:off x="816" y="1200"/>
              <a:ext cx="0" cy="12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253" name="Line 29"/>
            <p:cNvSpPr>
              <a:spLocks noChangeShapeType="1"/>
            </p:cNvSpPr>
            <p:nvPr/>
          </p:nvSpPr>
          <p:spPr bwMode="auto">
            <a:xfrm>
              <a:off x="816" y="1200"/>
              <a:ext cx="384"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254" name="Line 30"/>
            <p:cNvSpPr>
              <a:spLocks noChangeShapeType="1"/>
            </p:cNvSpPr>
            <p:nvPr/>
          </p:nvSpPr>
          <p:spPr bwMode="auto">
            <a:xfrm>
              <a:off x="816" y="3840"/>
              <a:ext cx="336"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255" name="Text Box 31"/>
            <p:cNvSpPr txBox="1">
              <a:spLocks noChangeArrowheads="1"/>
            </p:cNvSpPr>
            <p:nvPr/>
          </p:nvSpPr>
          <p:spPr bwMode="auto">
            <a:xfrm>
              <a:off x="48" y="2217"/>
              <a:ext cx="709"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pt-PT">
                  <a:latin typeface="Tahoma" pitchFamily="34" charset="0"/>
                </a:rPr>
                <a:t>Solenoid</a:t>
              </a:r>
            </a:p>
            <a:p>
              <a:pPr algn="ctr"/>
              <a:r>
                <a:rPr lang="pt-PT">
                  <a:latin typeface="Tahoma" pitchFamily="34" charset="0"/>
                </a:rPr>
                <a:t>L=8m</a:t>
              </a:r>
            </a:p>
            <a:p>
              <a:pPr algn="ctr"/>
              <a:r>
                <a:rPr lang="pt-PT">
                  <a:latin typeface="Symbol" pitchFamily="18" charset="2"/>
                </a:rPr>
                <a:t>f</a:t>
              </a:r>
              <a:r>
                <a:rPr lang="pt-PT">
                  <a:latin typeface="Tahoma" pitchFamily="34" charset="0"/>
                </a:rPr>
                <a:t>=60cm</a:t>
              </a:r>
              <a:endParaRPr lang="en-US">
                <a:latin typeface="Tahoma" pitchFamily="34" charset="0"/>
              </a:endParaRPr>
            </a:p>
          </p:txBody>
        </p:sp>
        <p:sp>
          <p:nvSpPr>
            <p:cNvPr id="308256" name="Line 32"/>
            <p:cNvSpPr>
              <a:spLocks noChangeShapeType="1"/>
            </p:cNvSpPr>
            <p:nvPr/>
          </p:nvSpPr>
          <p:spPr bwMode="auto">
            <a:xfrm flipH="1">
              <a:off x="816" y="2640"/>
              <a:ext cx="0" cy="1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308257" name="Group 33"/>
          <p:cNvGrpSpPr>
            <a:grpSpLocks/>
          </p:cNvGrpSpPr>
          <p:nvPr/>
        </p:nvGrpSpPr>
        <p:grpSpPr bwMode="auto">
          <a:xfrm>
            <a:off x="2673350" y="3074670"/>
            <a:ext cx="282575" cy="304800"/>
            <a:chOff x="1824" y="2304"/>
            <a:chExt cx="192" cy="192"/>
          </a:xfrm>
        </p:grpSpPr>
        <p:sp>
          <p:nvSpPr>
            <p:cNvPr id="308258" name="Rectangle 34"/>
            <p:cNvSpPr>
              <a:spLocks noChangeArrowheads="1"/>
            </p:cNvSpPr>
            <p:nvPr/>
          </p:nvSpPr>
          <p:spPr bwMode="auto">
            <a:xfrm>
              <a:off x="1824" y="2304"/>
              <a:ext cx="192" cy="19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259" name="Line 35"/>
            <p:cNvSpPr>
              <a:spLocks noChangeShapeType="1"/>
            </p:cNvSpPr>
            <p:nvPr/>
          </p:nvSpPr>
          <p:spPr bwMode="auto">
            <a:xfrm flipV="1">
              <a:off x="1872" y="2400"/>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8260" name="Line 36"/>
            <p:cNvSpPr>
              <a:spLocks noChangeShapeType="1"/>
            </p:cNvSpPr>
            <p:nvPr/>
          </p:nvSpPr>
          <p:spPr bwMode="auto">
            <a:xfrm flipV="1">
              <a:off x="1872" y="2352"/>
              <a:ext cx="96" cy="4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08261" name="Line 37"/>
          <p:cNvSpPr>
            <a:spLocks noChangeShapeType="1"/>
          </p:cNvSpPr>
          <p:nvPr/>
        </p:nvSpPr>
        <p:spPr bwMode="auto">
          <a:xfrm>
            <a:off x="1828800" y="1322070"/>
            <a:ext cx="0" cy="4114800"/>
          </a:xfrm>
          <a:prstGeom prst="line">
            <a:avLst/>
          </a:prstGeom>
          <a:noFill/>
          <a:ln w="31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308262" name="Group 38"/>
          <p:cNvGrpSpPr>
            <a:grpSpLocks/>
          </p:cNvGrpSpPr>
          <p:nvPr/>
        </p:nvGrpSpPr>
        <p:grpSpPr bwMode="auto">
          <a:xfrm>
            <a:off x="6543675" y="1405890"/>
            <a:ext cx="2392363" cy="2881313"/>
            <a:chOff x="4464" y="1152"/>
            <a:chExt cx="1632" cy="1815"/>
          </a:xfrm>
        </p:grpSpPr>
        <p:grpSp>
          <p:nvGrpSpPr>
            <p:cNvPr id="308263" name="Group 39"/>
            <p:cNvGrpSpPr>
              <a:grpSpLocks/>
            </p:cNvGrpSpPr>
            <p:nvPr/>
          </p:nvGrpSpPr>
          <p:grpSpPr bwMode="auto">
            <a:xfrm>
              <a:off x="4464" y="1152"/>
              <a:ext cx="1632" cy="1815"/>
              <a:chOff x="4464" y="1152"/>
              <a:chExt cx="1632" cy="1815"/>
            </a:xfrm>
          </p:grpSpPr>
          <p:sp>
            <p:nvSpPr>
              <p:cNvPr id="308264" name="Oval 40" descr="cathode2"/>
              <p:cNvSpPr>
                <a:spLocks noChangeArrowheads="1"/>
              </p:cNvSpPr>
              <p:nvPr/>
            </p:nvSpPr>
            <p:spPr bwMode="auto">
              <a:xfrm>
                <a:off x="4896" y="1152"/>
                <a:ext cx="1200" cy="1280"/>
              </a:xfrm>
              <a:prstGeom prst="ellipse">
                <a:avLst/>
              </a:prstGeom>
              <a:blipFill dpi="0" rotWithShape="0">
                <a:blip r:embed="rId4"/>
                <a:srcRect/>
                <a:stretch>
                  <a:fillRect/>
                </a:stretch>
              </a:blipFill>
              <a:ln w="28575">
                <a:solidFill>
                  <a:srgbClr val="0033CC"/>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265" name="Line 41" descr="cathode2"/>
              <p:cNvSpPr>
                <a:spLocks noChangeShapeType="1"/>
              </p:cNvSpPr>
              <p:nvPr/>
            </p:nvSpPr>
            <p:spPr bwMode="auto">
              <a:xfrm flipH="1">
                <a:off x="4464" y="2208"/>
                <a:ext cx="576" cy="759"/>
              </a:xfrm>
              <a:prstGeom prst="line">
                <a:avLst/>
              </a:prstGeom>
              <a:noFill/>
              <a:ln w="28575">
                <a:solidFill>
                  <a:srgbClr val="0033CC"/>
                </a:solidFill>
                <a:round/>
                <a:headEn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308266" name="Text Box 42"/>
            <p:cNvSpPr txBox="1">
              <a:spLocks noChangeArrowheads="1"/>
            </p:cNvSpPr>
            <p:nvPr/>
          </p:nvSpPr>
          <p:spPr bwMode="auto">
            <a:xfrm>
              <a:off x="4992" y="1824"/>
              <a:ext cx="720" cy="46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pt-PT" sz="1400">
                  <a:solidFill>
                    <a:schemeClr val="bg1"/>
                  </a:solidFill>
                  <a:latin typeface="Comic Sans MS" pitchFamily="66" charset="0"/>
                </a:rPr>
                <a:t>3mm wires of Ti, Zr and V</a:t>
              </a:r>
              <a:endParaRPr lang="en-US" sz="1400">
                <a:solidFill>
                  <a:schemeClr val="bg1"/>
                </a:solidFill>
                <a:latin typeface="Comic Sans MS" pitchFamily="66" charset="0"/>
              </a:endParaRPr>
            </a:p>
          </p:txBody>
        </p:sp>
      </p:grpSp>
      <p:sp>
        <p:nvSpPr>
          <p:cNvPr id="308267" name="Text Box 43"/>
          <p:cNvSpPr txBox="1">
            <a:spLocks noChangeArrowheads="1"/>
          </p:cNvSpPr>
          <p:nvPr/>
        </p:nvSpPr>
        <p:spPr bwMode="auto">
          <a:xfrm>
            <a:off x="5290809" y="553720"/>
            <a:ext cx="20669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2000" dirty="0">
                <a:latin typeface="Tahoma" pitchFamily="34" charset="0"/>
              </a:rPr>
              <a:t>NEG coating unit</a:t>
            </a:r>
          </a:p>
        </p:txBody>
      </p:sp>
      <p:sp>
        <p:nvSpPr>
          <p:cNvPr id="46" name="Rectangle 45"/>
          <p:cNvSpPr/>
          <p:nvPr/>
        </p:nvSpPr>
        <p:spPr>
          <a:xfrm>
            <a:off x="1868434" y="105966"/>
            <a:ext cx="5463355" cy="461665"/>
          </a:xfrm>
          <a:prstGeom prst="rect">
            <a:avLst/>
          </a:prstGeom>
        </p:spPr>
        <p:txBody>
          <a:bodyPr wrap="none">
            <a:spAutoFit/>
          </a:bodyPr>
          <a:lstStyle/>
          <a:p>
            <a:pPr algn="ctr"/>
            <a:r>
              <a:rPr lang="en-US" sz="2400" b="1" dirty="0" smtClean="0"/>
              <a:t>Gas pumping: capture pumps / NEG</a:t>
            </a:r>
            <a:endParaRPr lang="en-US" sz="2400" b="1" dirty="0"/>
          </a:p>
        </p:txBody>
      </p:sp>
      <p:sp>
        <p:nvSpPr>
          <p:cNvPr id="2" name="Date Placeholder 1"/>
          <p:cNvSpPr>
            <a:spLocks noGrp="1"/>
          </p:cNvSpPr>
          <p:nvPr>
            <p:ph type="dt" sz="half" idx="10"/>
          </p:nvPr>
        </p:nvSpPr>
        <p:spPr/>
        <p:txBody>
          <a:bodyPr/>
          <a:lstStyle/>
          <a:p>
            <a:r>
              <a:rPr lang="en-US" altLang="en-US" smtClean="0"/>
              <a:t>February 13-14, 2013</a:t>
            </a:r>
            <a:endParaRPr lang="en-US" altLang="en-US"/>
          </a:p>
        </p:txBody>
      </p:sp>
      <p:sp>
        <p:nvSpPr>
          <p:cNvPr id="3" name="Footer Placeholder 2"/>
          <p:cNvSpPr>
            <a:spLocks noGrp="1"/>
          </p:cNvSpPr>
          <p:nvPr>
            <p:ph type="ftr" sz="quarter" idx="11"/>
          </p:nvPr>
        </p:nvSpPr>
        <p:spPr/>
        <p:txBody>
          <a:bodyPr/>
          <a:lstStyle/>
          <a:p>
            <a:r>
              <a:rPr lang="en-US" altLang="en-US" smtClean="0"/>
              <a:t>JUAS 2013 -- Vacuum Technology –   Paolo Chiggiato &amp; Roberto Kersevan</a:t>
            </a:r>
            <a:endParaRPr lang="en-US" altLang="en-US"/>
          </a:p>
        </p:txBody>
      </p:sp>
      <p:sp>
        <p:nvSpPr>
          <p:cNvPr id="4" name="Slide Number Placeholder 3"/>
          <p:cNvSpPr>
            <a:spLocks noGrp="1"/>
          </p:cNvSpPr>
          <p:nvPr>
            <p:ph type="sldNum" sz="quarter" idx="12"/>
          </p:nvPr>
        </p:nvSpPr>
        <p:spPr/>
        <p:txBody>
          <a:bodyPr/>
          <a:lstStyle/>
          <a:p>
            <a:fld id="{1A34385A-CA30-4483-AA28-FCD5F126BD30}" type="slidenum">
              <a:rPr lang="en-US" altLang="en-US" smtClean="0"/>
              <a:pPr/>
              <a:t>194</a:t>
            </a:fld>
            <a:endParaRPr lang="en-US" altLang="en-US"/>
          </a:p>
        </p:txBody>
      </p:sp>
    </p:spTree>
    <p:extLst>
      <p:ext uri="{BB962C8B-B14F-4D97-AF65-F5344CB8AC3E}">
        <p14:creationId xmlns:p14="http://schemas.microsoft.com/office/powerpoint/2010/main" val="1538464927"/>
      </p:ext>
    </p:extLst>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4294967295"/>
          </p:nvPr>
        </p:nvSpPr>
        <p:spPr>
          <a:xfrm>
            <a:off x="6553200" y="6245225"/>
            <a:ext cx="2133600" cy="476250"/>
          </a:xfrm>
          <a:prstGeom prst="rect">
            <a:avLst/>
          </a:prstGeom>
        </p:spPr>
        <p:txBody>
          <a:bodyPr/>
          <a:lstStyle/>
          <a:p>
            <a:fld id="{A1A2F4FC-BA4A-468C-8741-FBD537DB48EB}" type="slidenum">
              <a:rPr lang="fr-FR"/>
              <a:pPr/>
              <a:t>195</a:t>
            </a:fld>
            <a:endParaRPr lang="fr-FR"/>
          </a:p>
        </p:txBody>
      </p:sp>
      <p:grpSp>
        <p:nvGrpSpPr>
          <p:cNvPr id="2" name="Group 1"/>
          <p:cNvGrpSpPr/>
          <p:nvPr/>
        </p:nvGrpSpPr>
        <p:grpSpPr>
          <a:xfrm>
            <a:off x="350838" y="1697310"/>
            <a:ext cx="8509970" cy="2843574"/>
            <a:chOff x="179388" y="874350"/>
            <a:chExt cx="8509970" cy="2843574"/>
          </a:xfrm>
        </p:grpSpPr>
        <p:pic>
          <p:nvPicPr>
            <p:cNvPr id="336916" name="Picture 20"/>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79388" y="874350"/>
              <a:ext cx="4232592" cy="2843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6917" name="Picture 21"/>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411980" y="874351"/>
              <a:ext cx="4277378" cy="2843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8" name="Rectangle 7"/>
          <p:cNvSpPr/>
          <p:nvPr/>
        </p:nvSpPr>
        <p:spPr>
          <a:xfrm>
            <a:off x="1868434" y="105966"/>
            <a:ext cx="5463355" cy="461665"/>
          </a:xfrm>
          <a:prstGeom prst="rect">
            <a:avLst/>
          </a:prstGeom>
        </p:spPr>
        <p:txBody>
          <a:bodyPr wrap="none">
            <a:spAutoFit/>
          </a:bodyPr>
          <a:lstStyle/>
          <a:p>
            <a:pPr algn="ctr"/>
            <a:r>
              <a:rPr lang="en-US" sz="2400" b="1" dirty="0" smtClean="0"/>
              <a:t>Gas pumping: capture pumps / NEG</a:t>
            </a:r>
            <a:endParaRPr lang="en-US" sz="2400" b="1" dirty="0"/>
          </a:p>
        </p:txBody>
      </p:sp>
      <p:sp>
        <p:nvSpPr>
          <p:cNvPr id="3" name="Date Placeholder 2"/>
          <p:cNvSpPr>
            <a:spLocks noGrp="1"/>
          </p:cNvSpPr>
          <p:nvPr>
            <p:ph type="dt" sz="half" idx="2"/>
          </p:nvPr>
        </p:nvSpPr>
        <p:spPr/>
        <p:txBody>
          <a:bodyPr/>
          <a:lstStyle/>
          <a:p>
            <a:r>
              <a:rPr lang="en-US" smtClean="0"/>
              <a:t>February 13-14, 2013</a:t>
            </a:r>
            <a:endParaRPr lang="en-US" dirty="0"/>
          </a:p>
        </p:txBody>
      </p:sp>
      <p:sp>
        <p:nvSpPr>
          <p:cNvPr id="4" name="Footer Placeholder 3"/>
          <p:cNvSpPr>
            <a:spLocks noGrp="1"/>
          </p:cNvSpPr>
          <p:nvPr>
            <p:ph type="ftr" sz="quarter" idx="3"/>
          </p:nvPr>
        </p:nvSpPr>
        <p:spPr/>
        <p:txBody>
          <a:bodyPr/>
          <a:lstStyle/>
          <a:p>
            <a:r>
              <a:rPr lang="en-GB" smtClean="0"/>
              <a:t>JUAS 2013 -- Vacuum Technology –   Paolo Chiggiato &amp; Roberto Kersevan</a:t>
            </a:r>
            <a:endParaRPr lang="en-US" dirty="0"/>
          </a:p>
        </p:txBody>
      </p:sp>
    </p:spTree>
    <p:extLst>
      <p:ext uri="{BB962C8B-B14F-4D97-AF65-F5344CB8AC3E}">
        <p14:creationId xmlns:p14="http://schemas.microsoft.com/office/powerpoint/2010/main" val="80923349"/>
      </p:ext>
    </p:extLst>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5"/>
          <p:cNvSpPr>
            <a:spLocks noGrp="1"/>
          </p:cNvSpPr>
          <p:nvPr>
            <p:ph type="sldNum" sz="quarter" idx="12"/>
          </p:nvPr>
        </p:nvSpPr>
        <p:spPr/>
        <p:txBody>
          <a:bodyPr/>
          <a:lstStyle/>
          <a:p>
            <a:fld id="{88EB4542-02FF-42D4-89ED-A5D159BAD98A}" type="slidenum">
              <a:rPr lang="en-US" altLang="en-US"/>
              <a:pPr/>
              <a:t>196</a:t>
            </a:fld>
            <a:endParaRPr lang="en-US" altLang="en-US"/>
          </a:p>
        </p:txBody>
      </p:sp>
      <p:sp>
        <p:nvSpPr>
          <p:cNvPr id="64676" name="Rectangle 164"/>
          <p:cNvSpPr>
            <a:spLocks noChangeArrowheads="1"/>
          </p:cNvSpPr>
          <p:nvPr/>
        </p:nvSpPr>
        <p:spPr bwMode="auto">
          <a:xfrm>
            <a:off x="297569" y="1366520"/>
            <a:ext cx="4835853" cy="4705350"/>
          </a:xfrm>
          <a:prstGeom prst="rec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675" name="AutoShape 163"/>
          <p:cNvSpPr>
            <a:spLocks noChangeArrowheads="1"/>
          </p:cNvSpPr>
          <p:nvPr/>
        </p:nvSpPr>
        <p:spPr bwMode="auto">
          <a:xfrm rot="10800000">
            <a:off x="1628565" y="3755708"/>
            <a:ext cx="1962779" cy="1670050"/>
          </a:xfrm>
          <a:custGeom>
            <a:avLst/>
            <a:gdLst>
              <a:gd name="G0" fmla="+- 3699 0 0"/>
              <a:gd name="G1" fmla="+- 21600 0 3699"/>
              <a:gd name="G2" fmla="*/ 3699 1 2"/>
              <a:gd name="G3" fmla="+- 21600 0 G2"/>
              <a:gd name="G4" fmla="+/ 3699 21600 2"/>
              <a:gd name="G5" fmla="+/ G1 0 2"/>
              <a:gd name="G6" fmla="*/ 21600 21600 3699"/>
              <a:gd name="G7" fmla="*/ G6 1 2"/>
              <a:gd name="G8" fmla="+- 21600 0 G7"/>
              <a:gd name="G9" fmla="*/ 21600 1 2"/>
              <a:gd name="G10" fmla="+- 3699 0 G9"/>
              <a:gd name="G11" fmla="?: G10 G8 0"/>
              <a:gd name="G12" fmla="?: G10 G7 21600"/>
              <a:gd name="T0" fmla="*/ 19750 w 21600"/>
              <a:gd name="T1" fmla="*/ 10800 h 21600"/>
              <a:gd name="T2" fmla="*/ 10800 w 21600"/>
              <a:gd name="T3" fmla="*/ 21600 h 21600"/>
              <a:gd name="T4" fmla="*/ 1850 w 21600"/>
              <a:gd name="T5" fmla="*/ 10800 h 21600"/>
              <a:gd name="T6" fmla="*/ 10800 w 21600"/>
              <a:gd name="T7" fmla="*/ 0 h 21600"/>
              <a:gd name="T8" fmla="*/ 3650 w 21600"/>
              <a:gd name="T9" fmla="*/ 3650 h 21600"/>
              <a:gd name="T10" fmla="*/ 17950 w 21600"/>
              <a:gd name="T11" fmla="*/ 17950 h 21600"/>
            </a:gdLst>
            <a:ahLst/>
            <a:cxnLst>
              <a:cxn ang="0">
                <a:pos x="T0" y="T1"/>
              </a:cxn>
              <a:cxn ang="0">
                <a:pos x="T2" y="T3"/>
              </a:cxn>
              <a:cxn ang="0">
                <a:pos x="T4" y="T5"/>
              </a:cxn>
              <a:cxn ang="0">
                <a:pos x="T6" y="T7"/>
              </a:cxn>
            </a:cxnLst>
            <a:rect l="T8" t="T9" r="T10" b="T11"/>
            <a:pathLst>
              <a:path w="21600" h="21600">
                <a:moveTo>
                  <a:pt x="0" y="0"/>
                </a:moveTo>
                <a:lnTo>
                  <a:pt x="3699" y="21600"/>
                </a:lnTo>
                <a:lnTo>
                  <a:pt x="17901" y="21600"/>
                </a:lnTo>
                <a:lnTo>
                  <a:pt x="21600" y="0"/>
                </a:lnTo>
                <a:close/>
              </a:path>
            </a:pathLst>
          </a:cu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64562" name="Object 50"/>
          <p:cNvGraphicFramePr>
            <a:graphicFrameLocks noChangeAspect="1"/>
          </p:cNvGraphicFramePr>
          <p:nvPr>
            <p:extLst>
              <p:ext uri="{D42A27DB-BD31-4B8C-83A1-F6EECF244321}">
                <p14:modId xmlns:p14="http://schemas.microsoft.com/office/powerpoint/2010/main" val="1356578139"/>
              </p:ext>
            </p:extLst>
          </p:nvPr>
        </p:nvGraphicFramePr>
        <p:xfrm>
          <a:off x="507186" y="1366520"/>
          <a:ext cx="4432744" cy="4503738"/>
        </p:xfrm>
        <a:graphic>
          <a:graphicData uri="http://schemas.openxmlformats.org/presentationml/2006/ole">
            <mc:AlternateContent xmlns:mc="http://schemas.openxmlformats.org/markup-compatibility/2006">
              <mc:Choice xmlns:v="urn:schemas-microsoft-com:vml" Requires="v">
                <p:oleObj spid="_x0000_s118840" name="Designer Drawing" r:id="rId3" imgW="5221800" imgH="4898520" progId="Designer.Drawing.8">
                  <p:embed/>
                </p:oleObj>
              </mc:Choice>
              <mc:Fallback>
                <p:oleObj name="Designer Drawing" r:id="rId3" imgW="5221800" imgH="4898520" progId="Designer.Drawing.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186" y="1366520"/>
                        <a:ext cx="4432744" cy="4503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4542" name="Oval 30"/>
          <p:cNvSpPr>
            <a:spLocks noChangeArrowheads="1"/>
          </p:cNvSpPr>
          <p:nvPr/>
        </p:nvSpPr>
        <p:spPr bwMode="auto">
          <a:xfrm>
            <a:off x="2329243" y="4249420"/>
            <a:ext cx="123132" cy="139700"/>
          </a:xfrm>
          <a:prstGeom prst="ellipse">
            <a:avLst/>
          </a:prstGeom>
          <a:solidFill>
            <a:srgbClr val="008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3" name="Text Box 31"/>
          <p:cNvSpPr txBox="1">
            <a:spLocks noChangeArrowheads="1"/>
          </p:cNvSpPr>
          <p:nvPr/>
        </p:nvSpPr>
        <p:spPr bwMode="auto">
          <a:xfrm>
            <a:off x="3170644" y="1662114"/>
            <a:ext cx="3223413" cy="835025"/>
          </a:xfrm>
          <a:prstGeom prst="rect">
            <a:avLst/>
          </a:prstGeom>
          <a:solidFill>
            <a:schemeClr val="bg1"/>
          </a:solidFill>
          <a:ln w="9525">
            <a:solidFill>
              <a:srgbClr val="00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1600"/>
              <a:t>Intertwisted Ti, Zr, and V elemental wires give rise to Ti30 -Zr30 -V40</a:t>
            </a:r>
            <a:r>
              <a:rPr lang="en-US" altLang="en-US" sz="1600"/>
              <a:t> film composition</a:t>
            </a:r>
            <a:endParaRPr lang="en-GB" altLang="en-US" sz="1600"/>
          </a:p>
        </p:txBody>
      </p:sp>
      <p:sp>
        <p:nvSpPr>
          <p:cNvPr id="64679" name="Rectangle 167"/>
          <p:cNvSpPr>
            <a:spLocks noChangeArrowheads="1"/>
          </p:cNvSpPr>
          <p:nvPr/>
        </p:nvSpPr>
        <p:spPr bwMode="auto">
          <a:xfrm>
            <a:off x="5343040" y="4251008"/>
            <a:ext cx="3644114" cy="925512"/>
          </a:xfrm>
          <a:prstGeom prst="rect">
            <a:avLst/>
          </a:prstGeom>
          <a:noFill/>
          <a:ln w="9525">
            <a:solidFill>
              <a:srgbClr val="339966"/>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a:t>Which is the necessary condition for the exceptional </a:t>
            </a:r>
            <a:r>
              <a:rPr lang="en-US" altLang="en-US"/>
              <a:t>fast activation in the TiZrV system?</a:t>
            </a:r>
            <a:endParaRPr lang="en-GB" altLang="en-US"/>
          </a:p>
        </p:txBody>
      </p:sp>
      <p:sp>
        <p:nvSpPr>
          <p:cNvPr id="64677" name="Rectangle 165"/>
          <p:cNvSpPr>
            <a:spLocks noChangeArrowheads="1"/>
          </p:cNvSpPr>
          <p:nvPr/>
        </p:nvSpPr>
        <p:spPr bwMode="auto">
          <a:xfrm>
            <a:off x="325679" y="674688"/>
            <a:ext cx="8548863" cy="650875"/>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dirty="0"/>
              <a:t>The lowest activation temperature has been found in a wide range of composition in the </a:t>
            </a:r>
            <a:r>
              <a:rPr lang="en-GB" altLang="en-US" b="1" dirty="0"/>
              <a:t>Ti-</a:t>
            </a:r>
            <a:r>
              <a:rPr lang="en-GB" altLang="en-US" b="1" dirty="0" err="1"/>
              <a:t>Zr</a:t>
            </a:r>
            <a:r>
              <a:rPr lang="en-US" altLang="en-US" b="1" dirty="0"/>
              <a:t>-</a:t>
            </a:r>
            <a:r>
              <a:rPr lang="en-GB" altLang="en-US" b="1" dirty="0"/>
              <a:t>V</a:t>
            </a:r>
            <a:r>
              <a:rPr lang="en-GB" altLang="en-US" dirty="0"/>
              <a:t> system</a:t>
            </a:r>
            <a:r>
              <a:rPr lang="en-US" altLang="en-US" dirty="0"/>
              <a:t>: </a:t>
            </a:r>
            <a:r>
              <a:rPr lang="en-US" altLang="en-US" b="1" dirty="0"/>
              <a:t>180 </a:t>
            </a:r>
            <a:r>
              <a:rPr lang="en-GB" altLang="en-US" b="1" dirty="0"/>
              <a:t>°C (24 h heating). </a:t>
            </a:r>
          </a:p>
        </p:txBody>
      </p:sp>
      <p:graphicFrame>
        <p:nvGraphicFramePr>
          <p:cNvPr id="64744" name="Object 232"/>
          <p:cNvGraphicFramePr>
            <a:graphicFrameLocks noChangeAspect="1"/>
          </p:cNvGraphicFramePr>
          <p:nvPr>
            <p:extLst>
              <p:ext uri="{D42A27DB-BD31-4B8C-83A1-F6EECF244321}">
                <p14:modId xmlns:p14="http://schemas.microsoft.com/office/powerpoint/2010/main" val="3990465579"/>
              </p:ext>
            </p:extLst>
          </p:nvPr>
        </p:nvGraphicFramePr>
        <p:xfrm>
          <a:off x="6534780" y="1442720"/>
          <a:ext cx="2172396" cy="1879600"/>
        </p:xfrm>
        <a:graphic>
          <a:graphicData uri="http://schemas.openxmlformats.org/presentationml/2006/ole">
            <mc:AlternateContent xmlns:mc="http://schemas.openxmlformats.org/markup-compatibility/2006">
              <mc:Choice xmlns:v="urn:schemas-microsoft-com:vml" Requires="v">
                <p:oleObj spid="_x0000_s118841" name="Photo Editor Photo" r:id="rId5" imgW="16309076" imgH="13028571" progId="MSPhotoEd.3">
                  <p:embed/>
                </p:oleObj>
              </mc:Choice>
              <mc:Fallback>
                <p:oleObj name="Photo Editor Photo" r:id="rId5" imgW="16309076" imgH="13028571" progId="MSPhotoEd.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34780" y="1442720"/>
                        <a:ext cx="2172396" cy="187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4544" name="Line 32"/>
          <p:cNvSpPr>
            <a:spLocks noChangeShapeType="1"/>
          </p:cNvSpPr>
          <p:nvPr/>
        </p:nvSpPr>
        <p:spPr bwMode="auto">
          <a:xfrm flipH="1">
            <a:off x="2446512" y="2657158"/>
            <a:ext cx="5348902" cy="161925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 name="Rectangle 13"/>
          <p:cNvSpPr/>
          <p:nvPr/>
        </p:nvSpPr>
        <p:spPr>
          <a:xfrm>
            <a:off x="1868434" y="105966"/>
            <a:ext cx="5463355" cy="461665"/>
          </a:xfrm>
          <a:prstGeom prst="rect">
            <a:avLst/>
          </a:prstGeom>
        </p:spPr>
        <p:txBody>
          <a:bodyPr wrap="none">
            <a:spAutoFit/>
          </a:bodyPr>
          <a:lstStyle/>
          <a:p>
            <a:pPr algn="ctr"/>
            <a:r>
              <a:rPr lang="en-US" sz="2400" b="1" dirty="0" smtClean="0"/>
              <a:t>Gas pumping: capture pumps / NEG</a:t>
            </a:r>
            <a:endParaRPr lang="en-US" sz="2400" b="1" dirty="0"/>
          </a:p>
        </p:txBody>
      </p:sp>
      <p:sp>
        <p:nvSpPr>
          <p:cNvPr id="2" name="Date Placeholder 1"/>
          <p:cNvSpPr>
            <a:spLocks noGrp="1"/>
          </p:cNvSpPr>
          <p:nvPr>
            <p:ph type="dt" sz="half" idx="10"/>
          </p:nvPr>
        </p:nvSpPr>
        <p:spPr/>
        <p:txBody>
          <a:bodyPr/>
          <a:lstStyle/>
          <a:p>
            <a:r>
              <a:rPr lang="en-US" altLang="en-US" smtClean="0"/>
              <a:t>February 13-14, 2013</a:t>
            </a:r>
            <a:endParaRPr lang="en-US" altLang="en-US"/>
          </a:p>
        </p:txBody>
      </p:sp>
      <p:sp>
        <p:nvSpPr>
          <p:cNvPr id="3" name="Footer Placeholder 2"/>
          <p:cNvSpPr>
            <a:spLocks noGrp="1"/>
          </p:cNvSpPr>
          <p:nvPr>
            <p:ph type="ftr" sz="quarter" idx="11"/>
          </p:nvPr>
        </p:nvSpPr>
        <p:spPr/>
        <p:txBody>
          <a:bodyPr/>
          <a:lstStyle/>
          <a:p>
            <a:r>
              <a:rPr lang="en-US" altLang="en-US" smtClean="0"/>
              <a:t>JUAS 2013 -- Vacuum Technology –   Paolo Chiggiato &amp; Roberto Kersevan</a:t>
            </a:r>
            <a:endParaRPr lang="en-US" altLang="en-US"/>
          </a:p>
        </p:txBody>
      </p:sp>
    </p:spTree>
    <p:extLst>
      <p:ext uri="{BB962C8B-B14F-4D97-AF65-F5344CB8AC3E}">
        <p14:creationId xmlns:p14="http://schemas.microsoft.com/office/powerpoint/2010/main" val="2827033049"/>
      </p:ext>
    </p:extLst>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Slide Number Placeholder 5"/>
          <p:cNvSpPr>
            <a:spLocks noGrp="1"/>
          </p:cNvSpPr>
          <p:nvPr>
            <p:ph type="sldNum" sz="quarter" idx="12"/>
          </p:nvPr>
        </p:nvSpPr>
        <p:spPr/>
        <p:txBody>
          <a:bodyPr/>
          <a:lstStyle/>
          <a:p>
            <a:fld id="{7A7049CF-F63D-43F5-8881-AC0DF71AB278}" type="slidenum">
              <a:rPr lang="en-US" altLang="en-US"/>
              <a:pPr/>
              <a:t>197</a:t>
            </a:fld>
            <a:endParaRPr lang="en-US" altLang="en-US"/>
          </a:p>
        </p:txBody>
      </p:sp>
      <p:sp>
        <p:nvSpPr>
          <p:cNvPr id="65748" name="AutoShape 212"/>
          <p:cNvSpPr>
            <a:spLocks noChangeArrowheads="1"/>
          </p:cNvSpPr>
          <p:nvPr/>
        </p:nvSpPr>
        <p:spPr bwMode="auto">
          <a:xfrm flipV="1">
            <a:off x="4012044" y="4779010"/>
            <a:ext cx="1610974" cy="1189038"/>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00CC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95" name="Text Box 59"/>
          <p:cNvSpPr txBox="1">
            <a:spLocks noChangeArrowheads="1"/>
          </p:cNvSpPr>
          <p:nvPr/>
        </p:nvSpPr>
        <p:spPr bwMode="auto">
          <a:xfrm>
            <a:off x="562888" y="3489960"/>
            <a:ext cx="3236607"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b="1" dirty="0" err="1"/>
              <a:t>Nanocrystalline</a:t>
            </a:r>
            <a:r>
              <a:rPr lang="en-GB" altLang="en-US" dirty="0"/>
              <a:t> (3÷5 nm grain size) structure as confirmed by TEM</a:t>
            </a:r>
          </a:p>
        </p:txBody>
      </p:sp>
      <p:sp>
        <p:nvSpPr>
          <p:cNvPr id="65596" name="Line 60"/>
          <p:cNvSpPr>
            <a:spLocks noChangeShapeType="1"/>
          </p:cNvSpPr>
          <p:nvPr/>
        </p:nvSpPr>
        <p:spPr bwMode="auto">
          <a:xfrm>
            <a:off x="2189987" y="4323399"/>
            <a:ext cx="2452375" cy="1062037"/>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97" name="Text Box 61"/>
          <p:cNvSpPr txBox="1">
            <a:spLocks noChangeArrowheads="1"/>
          </p:cNvSpPr>
          <p:nvPr/>
        </p:nvSpPr>
        <p:spPr bwMode="auto">
          <a:xfrm>
            <a:off x="6048115" y="3412173"/>
            <a:ext cx="309588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b="1" dirty="0"/>
              <a:t>Well crystallised</a:t>
            </a:r>
            <a:r>
              <a:rPr lang="en-GB" altLang="en-US" dirty="0"/>
              <a:t> structure    (grain size ≥ 100 nm)</a:t>
            </a:r>
          </a:p>
        </p:txBody>
      </p:sp>
      <p:sp>
        <p:nvSpPr>
          <p:cNvPr id="65598" name="Line 62"/>
          <p:cNvSpPr>
            <a:spLocks noChangeShapeType="1"/>
          </p:cNvSpPr>
          <p:nvPr/>
        </p:nvSpPr>
        <p:spPr bwMode="auto">
          <a:xfrm flipH="1">
            <a:off x="4992700" y="4020186"/>
            <a:ext cx="2247155" cy="379413"/>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65619" name="Object 83"/>
          <p:cNvGraphicFramePr>
            <a:graphicFrameLocks noChangeAspect="1"/>
          </p:cNvGraphicFramePr>
          <p:nvPr>
            <p:extLst>
              <p:ext uri="{D42A27DB-BD31-4B8C-83A1-F6EECF244321}">
                <p14:modId xmlns:p14="http://schemas.microsoft.com/office/powerpoint/2010/main" val="633487572"/>
              </p:ext>
            </p:extLst>
          </p:nvPr>
        </p:nvGraphicFramePr>
        <p:xfrm>
          <a:off x="3309899" y="3032760"/>
          <a:ext cx="3138395" cy="3119438"/>
        </p:xfrm>
        <a:graphic>
          <a:graphicData uri="http://schemas.openxmlformats.org/presentationml/2006/ole">
            <mc:AlternateContent xmlns:mc="http://schemas.openxmlformats.org/markup-compatibility/2006">
              <mc:Choice xmlns:v="urn:schemas-microsoft-com:vml" Requires="v">
                <p:oleObj spid="_x0000_s119838" name="Designer Drawing" r:id="rId3" imgW="5075280" imgH="4658040" progId="Designer.Drawing.8">
                  <p:embed/>
                </p:oleObj>
              </mc:Choice>
              <mc:Fallback>
                <p:oleObj name="Designer Drawing" r:id="rId3" imgW="5075280" imgH="4658040" progId="Designer.Drawing.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9899" y="3032760"/>
                        <a:ext cx="3138395" cy="311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65617" name="Group 81"/>
          <p:cNvGrpSpPr>
            <a:grpSpLocks/>
          </p:cNvGrpSpPr>
          <p:nvPr/>
        </p:nvGrpSpPr>
        <p:grpSpPr bwMode="auto">
          <a:xfrm>
            <a:off x="4805071" y="807086"/>
            <a:ext cx="3849334" cy="2457450"/>
            <a:chOff x="3027" y="624"/>
            <a:chExt cx="2425" cy="1548"/>
          </a:xfrm>
        </p:grpSpPr>
        <p:grpSp>
          <p:nvGrpSpPr>
            <p:cNvPr id="65579" name="Group 43"/>
            <p:cNvGrpSpPr>
              <a:grpSpLocks/>
            </p:cNvGrpSpPr>
            <p:nvPr/>
          </p:nvGrpSpPr>
          <p:grpSpPr bwMode="auto">
            <a:xfrm>
              <a:off x="3027" y="624"/>
              <a:ext cx="2425" cy="1548"/>
              <a:chOff x="3360" y="2745"/>
              <a:chExt cx="2626" cy="1548"/>
            </a:xfrm>
          </p:grpSpPr>
          <p:pic>
            <p:nvPicPr>
              <p:cNvPr id="65580" name="Picture 44"/>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360" y="2797"/>
                <a:ext cx="2626" cy="109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5581" name="Text Box 45"/>
              <p:cNvSpPr txBox="1">
                <a:spLocks noChangeArrowheads="1"/>
              </p:cNvSpPr>
              <p:nvPr/>
            </p:nvSpPr>
            <p:spPr bwMode="auto">
              <a:xfrm>
                <a:off x="4224" y="4060"/>
                <a:ext cx="126" cy="23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GB" altLang="en-US" b="1">
                  <a:effectLst>
                    <a:outerShdw blurRad="38100" dist="38100" dir="2700000" algn="tl">
                      <a:srgbClr val="C0C0C0"/>
                    </a:outerShdw>
                  </a:effectLst>
                  <a:latin typeface="Times" pitchFamily="18" charset="0"/>
                  <a:sym typeface="Symbol" pitchFamily="18" charset="2"/>
                </a:endParaRPr>
              </a:p>
            </p:txBody>
          </p:sp>
          <p:sp>
            <p:nvSpPr>
              <p:cNvPr id="65582" name="Text Box 46"/>
              <p:cNvSpPr txBox="1">
                <a:spLocks noChangeArrowheads="1"/>
              </p:cNvSpPr>
              <p:nvPr/>
            </p:nvSpPr>
            <p:spPr bwMode="auto">
              <a:xfrm>
                <a:off x="3600" y="3853"/>
                <a:ext cx="301" cy="23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latin typeface="Arial" charset="0"/>
                  </a:rPr>
                  <a:t>30</a:t>
                </a:r>
              </a:p>
            </p:txBody>
          </p:sp>
          <p:sp>
            <p:nvSpPr>
              <p:cNvPr id="65583" name="Text Box 47"/>
              <p:cNvSpPr txBox="1">
                <a:spLocks noChangeArrowheads="1"/>
              </p:cNvSpPr>
              <p:nvPr/>
            </p:nvSpPr>
            <p:spPr bwMode="auto">
              <a:xfrm>
                <a:off x="4224" y="3853"/>
                <a:ext cx="301" cy="23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latin typeface="Arial" charset="0"/>
                  </a:rPr>
                  <a:t>40</a:t>
                </a:r>
              </a:p>
            </p:txBody>
          </p:sp>
          <p:sp>
            <p:nvSpPr>
              <p:cNvPr id="65584" name="Text Box 48"/>
              <p:cNvSpPr txBox="1">
                <a:spLocks noChangeArrowheads="1"/>
              </p:cNvSpPr>
              <p:nvPr/>
            </p:nvSpPr>
            <p:spPr bwMode="auto">
              <a:xfrm>
                <a:off x="4848" y="3853"/>
                <a:ext cx="301" cy="23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latin typeface="Arial" charset="0"/>
                  </a:rPr>
                  <a:t>50</a:t>
                </a:r>
              </a:p>
            </p:txBody>
          </p:sp>
          <p:sp>
            <p:nvSpPr>
              <p:cNvPr id="65585" name="Text Box 49"/>
              <p:cNvSpPr txBox="1">
                <a:spLocks noChangeArrowheads="1"/>
              </p:cNvSpPr>
              <p:nvPr/>
            </p:nvSpPr>
            <p:spPr bwMode="auto">
              <a:xfrm>
                <a:off x="5616" y="3853"/>
                <a:ext cx="301" cy="23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latin typeface="Arial" charset="0"/>
                  </a:rPr>
                  <a:t>60</a:t>
                </a:r>
              </a:p>
            </p:txBody>
          </p:sp>
          <p:sp>
            <p:nvSpPr>
              <p:cNvPr id="65586" name="Text Box 50"/>
              <p:cNvSpPr txBox="1">
                <a:spLocks noChangeArrowheads="1"/>
              </p:cNvSpPr>
              <p:nvPr/>
            </p:nvSpPr>
            <p:spPr bwMode="auto">
              <a:xfrm>
                <a:off x="4416" y="2745"/>
                <a:ext cx="526" cy="23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latin typeface="Arial" charset="0"/>
                  </a:rPr>
                  <a:t>TiZrV</a:t>
                </a:r>
              </a:p>
            </p:txBody>
          </p:sp>
          <p:sp>
            <p:nvSpPr>
              <p:cNvPr id="65587" name="Text Box 51"/>
              <p:cNvSpPr txBox="1">
                <a:spLocks noChangeArrowheads="1"/>
              </p:cNvSpPr>
              <p:nvPr/>
            </p:nvSpPr>
            <p:spPr bwMode="auto">
              <a:xfrm>
                <a:off x="4848" y="3085"/>
                <a:ext cx="852" cy="23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latin typeface="Arial" charset="0"/>
                  </a:rPr>
                  <a:t>Substrate</a:t>
                </a:r>
              </a:p>
            </p:txBody>
          </p:sp>
          <p:sp>
            <p:nvSpPr>
              <p:cNvPr id="65588" name="Line 52"/>
              <p:cNvSpPr>
                <a:spLocks noChangeShapeType="1"/>
              </p:cNvSpPr>
              <p:nvPr/>
            </p:nvSpPr>
            <p:spPr bwMode="auto">
              <a:xfrm flipH="1">
                <a:off x="3888" y="2880"/>
                <a:ext cx="528" cy="9"/>
              </a:xfrm>
              <a:prstGeom prst="line">
                <a:avLst/>
              </a:prstGeom>
              <a:noFill/>
              <a:ln w="12700">
                <a:solidFill>
                  <a:schemeClr val="tx1"/>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89" name="Line 53"/>
              <p:cNvSpPr>
                <a:spLocks noChangeShapeType="1"/>
              </p:cNvSpPr>
              <p:nvPr/>
            </p:nvSpPr>
            <p:spPr bwMode="auto">
              <a:xfrm flipH="1">
                <a:off x="4159" y="2928"/>
                <a:ext cx="305" cy="157"/>
              </a:xfrm>
              <a:prstGeom prst="line">
                <a:avLst/>
              </a:prstGeom>
              <a:noFill/>
              <a:ln w="12700">
                <a:solidFill>
                  <a:schemeClr val="tx1"/>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90" name="Line 54"/>
              <p:cNvSpPr>
                <a:spLocks noChangeShapeType="1"/>
              </p:cNvSpPr>
              <p:nvPr/>
            </p:nvSpPr>
            <p:spPr bwMode="auto">
              <a:xfrm flipH="1">
                <a:off x="4704" y="3277"/>
                <a:ext cx="194" cy="336"/>
              </a:xfrm>
              <a:prstGeom prst="line">
                <a:avLst/>
              </a:prstGeom>
              <a:noFill/>
              <a:ln w="12700">
                <a:solidFill>
                  <a:schemeClr val="tx1"/>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91" name="Line 55"/>
              <p:cNvSpPr>
                <a:spLocks noChangeShapeType="1"/>
              </p:cNvSpPr>
              <p:nvPr/>
            </p:nvSpPr>
            <p:spPr bwMode="auto">
              <a:xfrm>
                <a:off x="4896" y="3277"/>
                <a:ext cx="194" cy="336"/>
              </a:xfrm>
              <a:prstGeom prst="line">
                <a:avLst/>
              </a:prstGeom>
              <a:noFill/>
              <a:ln w="12700">
                <a:solidFill>
                  <a:schemeClr val="tx1"/>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5599" name="Text Box 63"/>
            <p:cNvSpPr txBox="1">
              <a:spLocks noChangeArrowheads="1"/>
            </p:cNvSpPr>
            <p:nvPr/>
          </p:nvSpPr>
          <p:spPr bwMode="auto">
            <a:xfrm>
              <a:off x="3900" y="1920"/>
              <a:ext cx="1197"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b="1">
                  <a:effectLst>
                    <a:outerShdw blurRad="38100" dist="38100" dir="2700000" algn="tl">
                      <a:srgbClr val="C0C0C0"/>
                    </a:outerShdw>
                  </a:effectLst>
                  <a:latin typeface="Arial" charset="0"/>
                  <a:sym typeface="Symbol" pitchFamily="18" charset="2"/>
                </a:rPr>
                <a:t> (degrees)</a:t>
              </a:r>
              <a:endParaRPr lang="en-GB" altLang="en-US" b="1">
                <a:effectLst>
                  <a:outerShdw blurRad="38100" dist="38100" dir="2700000" algn="tl">
                    <a:srgbClr val="C0C0C0"/>
                  </a:outerShdw>
                </a:effectLst>
                <a:latin typeface="Arial" charset="0"/>
                <a:sym typeface="Symbol" pitchFamily="18" charset="2"/>
              </a:endParaRPr>
            </a:p>
          </p:txBody>
        </p:sp>
      </p:grpSp>
      <p:grpSp>
        <p:nvGrpSpPr>
          <p:cNvPr id="65618" name="Group 82"/>
          <p:cNvGrpSpPr>
            <a:grpSpLocks/>
          </p:cNvGrpSpPr>
          <p:nvPr/>
        </p:nvGrpSpPr>
        <p:grpSpPr bwMode="auto">
          <a:xfrm>
            <a:off x="0" y="661036"/>
            <a:ext cx="4503105" cy="2603500"/>
            <a:chOff x="0" y="528"/>
            <a:chExt cx="2837" cy="1640"/>
          </a:xfrm>
        </p:grpSpPr>
        <p:grpSp>
          <p:nvGrpSpPr>
            <p:cNvPr id="65565" name="Group 29"/>
            <p:cNvGrpSpPr>
              <a:grpSpLocks/>
            </p:cNvGrpSpPr>
            <p:nvPr/>
          </p:nvGrpSpPr>
          <p:grpSpPr bwMode="auto">
            <a:xfrm>
              <a:off x="0" y="528"/>
              <a:ext cx="2837" cy="1640"/>
              <a:chOff x="3120" y="793"/>
              <a:chExt cx="3072" cy="1640"/>
            </a:xfrm>
          </p:grpSpPr>
          <p:sp>
            <p:nvSpPr>
              <p:cNvPr id="65566" name="Text Box 30"/>
              <p:cNvSpPr txBox="1">
                <a:spLocks noChangeArrowheads="1"/>
              </p:cNvSpPr>
              <p:nvPr/>
            </p:nvSpPr>
            <p:spPr bwMode="auto">
              <a:xfrm>
                <a:off x="4080" y="2200"/>
                <a:ext cx="126" cy="23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GB" altLang="en-US" b="1">
                  <a:effectLst>
                    <a:outerShdw blurRad="38100" dist="38100" dir="2700000" algn="tl">
                      <a:srgbClr val="C0C0C0"/>
                    </a:outerShdw>
                  </a:effectLst>
                  <a:latin typeface="Times" pitchFamily="18" charset="0"/>
                  <a:sym typeface="Symbol" pitchFamily="18" charset="2"/>
                </a:endParaRPr>
              </a:p>
            </p:txBody>
          </p:sp>
          <p:sp>
            <p:nvSpPr>
              <p:cNvPr id="65567" name="Rectangle 31"/>
              <p:cNvSpPr>
                <a:spLocks noChangeArrowheads="1"/>
              </p:cNvSpPr>
              <p:nvPr/>
            </p:nvSpPr>
            <p:spPr bwMode="auto">
              <a:xfrm>
                <a:off x="3120" y="793"/>
                <a:ext cx="192" cy="1104"/>
              </a:xfrm>
              <a:prstGeom prst="rect">
                <a:avLst/>
              </a:prstGeom>
              <a:solidFill>
                <a:schemeClr val="bg1"/>
              </a:solidFill>
              <a:ln w="12700">
                <a:solidFill>
                  <a:schemeClr val="bg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ltLang="en-US" b="1">
                  <a:solidFill>
                    <a:schemeClr val="bg1"/>
                  </a:solidFill>
                  <a:latin typeface="Arial" charset="0"/>
                </a:endParaRPr>
              </a:p>
            </p:txBody>
          </p:sp>
          <p:sp>
            <p:nvSpPr>
              <p:cNvPr id="65568" name="Rectangle 32"/>
              <p:cNvSpPr>
                <a:spLocks noChangeArrowheads="1"/>
              </p:cNvSpPr>
              <p:nvPr/>
            </p:nvSpPr>
            <p:spPr bwMode="auto">
              <a:xfrm>
                <a:off x="3264" y="1849"/>
                <a:ext cx="1920" cy="144"/>
              </a:xfrm>
              <a:prstGeom prst="rect">
                <a:avLst/>
              </a:prstGeom>
              <a:solidFill>
                <a:schemeClr val="bg1"/>
              </a:solidFill>
              <a:ln w="12700">
                <a:solidFill>
                  <a:schemeClr val="bg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65569" name="Picture 33"/>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323" y="889"/>
                <a:ext cx="2869" cy="11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5570" name="Text Box 34"/>
              <p:cNvSpPr txBox="1">
                <a:spLocks noChangeArrowheads="1"/>
              </p:cNvSpPr>
              <p:nvPr/>
            </p:nvSpPr>
            <p:spPr bwMode="auto">
              <a:xfrm>
                <a:off x="3648" y="1993"/>
                <a:ext cx="299"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latin typeface="Arial" charset="0"/>
                  </a:rPr>
                  <a:t>30</a:t>
                </a:r>
              </a:p>
            </p:txBody>
          </p:sp>
          <p:sp>
            <p:nvSpPr>
              <p:cNvPr id="65571" name="Text Box 35"/>
              <p:cNvSpPr txBox="1">
                <a:spLocks noChangeArrowheads="1"/>
              </p:cNvSpPr>
              <p:nvPr/>
            </p:nvSpPr>
            <p:spPr bwMode="auto">
              <a:xfrm>
                <a:off x="4272" y="1993"/>
                <a:ext cx="299"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latin typeface="Arial" charset="0"/>
                  </a:rPr>
                  <a:t>40</a:t>
                </a:r>
              </a:p>
            </p:txBody>
          </p:sp>
          <p:sp>
            <p:nvSpPr>
              <p:cNvPr id="65572" name="Text Box 36"/>
              <p:cNvSpPr txBox="1">
                <a:spLocks noChangeArrowheads="1"/>
              </p:cNvSpPr>
              <p:nvPr/>
            </p:nvSpPr>
            <p:spPr bwMode="auto">
              <a:xfrm>
                <a:off x="4896" y="1993"/>
                <a:ext cx="299"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latin typeface="Arial" charset="0"/>
                  </a:rPr>
                  <a:t>50</a:t>
                </a:r>
              </a:p>
            </p:txBody>
          </p:sp>
          <p:sp>
            <p:nvSpPr>
              <p:cNvPr id="65573" name="Text Box 37"/>
              <p:cNvSpPr txBox="1">
                <a:spLocks noChangeArrowheads="1"/>
              </p:cNvSpPr>
              <p:nvPr/>
            </p:nvSpPr>
            <p:spPr bwMode="auto">
              <a:xfrm>
                <a:off x="5664" y="1993"/>
                <a:ext cx="301" cy="23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latin typeface="Arial" charset="0"/>
                  </a:rPr>
                  <a:t>60</a:t>
                </a:r>
              </a:p>
            </p:txBody>
          </p:sp>
          <p:sp>
            <p:nvSpPr>
              <p:cNvPr id="65574" name="Text Box 38"/>
              <p:cNvSpPr txBox="1">
                <a:spLocks noChangeArrowheads="1"/>
              </p:cNvSpPr>
              <p:nvPr/>
            </p:nvSpPr>
            <p:spPr bwMode="auto">
              <a:xfrm>
                <a:off x="3600" y="1056"/>
                <a:ext cx="524"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latin typeface="Arial" charset="0"/>
                  </a:rPr>
                  <a:t>TiZrV</a:t>
                </a:r>
              </a:p>
            </p:txBody>
          </p:sp>
          <p:sp>
            <p:nvSpPr>
              <p:cNvPr id="65575" name="Text Box 39"/>
              <p:cNvSpPr txBox="1">
                <a:spLocks noChangeArrowheads="1"/>
              </p:cNvSpPr>
              <p:nvPr/>
            </p:nvSpPr>
            <p:spPr bwMode="auto">
              <a:xfrm>
                <a:off x="5280" y="864"/>
                <a:ext cx="845" cy="23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b="1">
                    <a:latin typeface="Arial" charset="0"/>
                  </a:rPr>
                  <a:t>Substrate</a:t>
                </a:r>
              </a:p>
            </p:txBody>
          </p:sp>
          <p:sp>
            <p:nvSpPr>
              <p:cNvPr id="65576" name="Line 40"/>
              <p:cNvSpPr>
                <a:spLocks noChangeShapeType="1"/>
              </p:cNvSpPr>
              <p:nvPr/>
            </p:nvSpPr>
            <p:spPr bwMode="auto">
              <a:xfrm>
                <a:off x="4032" y="1248"/>
                <a:ext cx="202" cy="121"/>
              </a:xfrm>
              <a:prstGeom prst="line">
                <a:avLst/>
              </a:prstGeom>
              <a:noFill/>
              <a:ln w="12700">
                <a:solidFill>
                  <a:schemeClr val="tx1"/>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77" name="Line 41"/>
              <p:cNvSpPr>
                <a:spLocks noChangeShapeType="1"/>
              </p:cNvSpPr>
              <p:nvPr/>
            </p:nvSpPr>
            <p:spPr bwMode="auto">
              <a:xfrm flipH="1">
                <a:off x="4704" y="1008"/>
                <a:ext cx="576" cy="27"/>
              </a:xfrm>
              <a:prstGeom prst="line">
                <a:avLst/>
              </a:prstGeom>
              <a:noFill/>
              <a:ln w="12700">
                <a:solidFill>
                  <a:schemeClr val="tx1"/>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78" name="Line 42"/>
              <p:cNvSpPr>
                <a:spLocks noChangeShapeType="1"/>
              </p:cNvSpPr>
              <p:nvPr/>
            </p:nvSpPr>
            <p:spPr bwMode="auto">
              <a:xfrm flipH="1">
                <a:off x="5184" y="1056"/>
                <a:ext cx="192" cy="48"/>
              </a:xfrm>
              <a:prstGeom prst="line">
                <a:avLst/>
              </a:prstGeom>
              <a:noFill/>
              <a:ln w="12700">
                <a:solidFill>
                  <a:schemeClr val="tx1"/>
                </a:solidFill>
                <a:round/>
                <a:headEnd type="none" w="sm" len="sm"/>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5600" name="Text Box 64"/>
            <p:cNvSpPr txBox="1">
              <a:spLocks noChangeArrowheads="1"/>
            </p:cNvSpPr>
            <p:nvPr/>
          </p:nvSpPr>
          <p:spPr bwMode="auto">
            <a:xfrm>
              <a:off x="1104" y="1920"/>
              <a:ext cx="97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b="1">
                  <a:effectLst>
                    <a:outerShdw blurRad="38100" dist="38100" dir="2700000" algn="tl">
                      <a:srgbClr val="C0C0C0"/>
                    </a:outerShdw>
                  </a:effectLst>
                  <a:latin typeface="Arial" charset="0"/>
                  <a:sym typeface="Symbol" pitchFamily="18" charset="2"/>
                </a:rPr>
                <a:t> (degrees)</a:t>
              </a:r>
              <a:endParaRPr lang="en-GB" altLang="en-US" b="1">
                <a:effectLst>
                  <a:outerShdw blurRad="38100" dist="38100" dir="2700000" algn="tl">
                    <a:srgbClr val="C0C0C0"/>
                  </a:outerShdw>
                </a:effectLst>
                <a:latin typeface="Arial" charset="0"/>
                <a:sym typeface="Symbol" pitchFamily="18" charset="2"/>
              </a:endParaRPr>
            </a:p>
          </p:txBody>
        </p:sp>
      </p:grpSp>
      <p:sp>
        <p:nvSpPr>
          <p:cNvPr id="42" name="Rectangle 41"/>
          <p:cNvSpPr/>
          <p:nvPr/>
        </p:nvSpPr>
        <p:spPr>
          <a:xfrm>
            <a:off x="1868434" y="105966"/>
            <a:ext cx="5463355" cy="461665"/>
          </a:xfrm>
          <a:prstGeom prst="rect">
            <a:avLst/>
          </a:prstGeom>
        </p:spPr>
        <p:txBody>
          <a:bodyPr wrap="none">
            <a:spAutoFit/>
          </a:bodyPr>
          <a:lstStyle/>
          <a:p>
            <a:pPr algn="ctr"/>
            <a:r>
              <a:rPr lang="en-US" sz="2400" b="1" dirty="0" smtClean="0"/>
              <a:t>Gas pumping: capture pumps / NEG</a:t>
            </a:r>
            <a:endParaRPr lang="en-US" sz="2400" b="1" dirty="0"/>
          </a:p>
        </p:txBody>
      </p:sp>
      <p:sp>
        <p:nvSpPr>
          <p:cNvPr id="2" name="Date Placeholder 1"/>
          <p:cNvSpPr>
            <a:spLocks noGrp="1"/>
          </p:cNvSpPr>
          <p:nvPr>
            <p:ph type="dt" sz="half" idx="10"/>
          </p:nvPr>
        </p:nvSpPr>
        <p:spPr/>
        <p:txBody>
          <a:bodyPr/>
          <a:lstStyle/>
          <a:p>
            <a:r>
              <a:rPr lang="en-US" altLang="en-US" smtClean="0"/>
              <a:t>February 13-14, 2013</a:t>
            </a:r>
            <a:endParaRPr lang="en-US" altLang="en-US"/>
          </a:p>
        </p:txBody>
      </p:sp>
      <p:sp>
        <p:nvSpPr>
          <p:cNvPr id="3" name="Footer Placeholder 2"/>
          <p:cNvSpPr>
            <a:spLocks noGrp="1"/>
          </p:cNvSpPr>
          <p:nvPr>
            <p:ph type="ftr" sz="quarter" idx="11"/>
          </p:nvPr>
        </p:nvSpPr>
        <p:spPr/>
        <p:txBody>
          <a:bodyPr/>
          <a:lstStyle/>
          <a:p>
            <a:r>
              <a:rPr lang="en-US" altLang="en-US" smtClean="0"/>
              <a:t>JUAS 2013 -- Vacuum Technology –   Paolo Chiggiato &amp; Roberto Kersevan</a:t>
            </a:r>
            <a:endParaRPr lang="en-US" altLang="en-US"/>
          </a:p>
        </p:txBody>
      </p:sp>
    </p:spTree>
    <p:extLst>
      <p:ext uri="{BB962C8B-B14F-4D97-AF65-F5344CB8AC3E}">
        <p14:creationId xmlns:p14="http://schemas.microsoft.com/office/powerpoint/2010/main" val="127590164"/>
      </p:ext>
    </p:extLst>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4294967295"/>
          </p:nvPr>
        </p:nvSpPr>
        <p:spPr>
          <a:xfrm>
            <a:off x="6553200" y="6245225"/>
            <a:ext cx="2133600" cy="476250"/>
          </a:xfrm>
          <a:prstGeom prst="rect">
            <a:avLst/>
          </a:prstGeom>
        </p:spPr>
        <p:txBody>
          <a:bodyPr/>
          <a:lstStyle/>
          <a:p>
            <a:fld id="{9A8B7FE0-40C4-41A8-A97C-536F83689828}" type="slidenum">
              <a:rPr lang="fr-FR"/>
              <a:pPr/>
              <a:t>198</a:t>
            </a:fld>
            <a:endParaRPr lang="fr-FR"/>
          </a:p>
        </p:txBody>
      </p:sp>
      <p:sp>
        <p:nvSpPr>
          <p:cNvPr id="293893" name="Text Box 5"/>
          <p:cNvSpPr txBox="1">
            <a:spLocks noChangeArrowheads="1"/>
          </p:cNvSpPr>
          <p:nvPr/>
        </p:nvSpPr>
        <p:spPr bwMode="auto">
          <a:xfrm>
            <a:off x="407670" y="738446"/>
            <a:ext cx="83058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US" dirty="0">
                <a:latin typeface="Tahoma" pitchFamily="34" charset="0"/>
              </a:rPr>
              <a:t>About </a:t>
            </a:r>
            <a:r>
              <a:rPr lang="en-US" dirty="0" smtClean="0">
                <a:latin typeface="Tahoma" pitchFamily="34" charset="0"/>
              </a:rPr>
              <a:t>1400 </a:t>
            </a:r>
            <a:r>
              <a:rPr lang="en-US" dirty="0">
                <a:latin typeface="Tahoma" pitchFamily="34" charset="0"/>
              </a:rPr>
              <a:t>chambers for the warm zones of the LHC </a:t>
            </a:r>
            <a:r>
              <a:rPr lang="en-US" dirty="0" smtClean="0">
                <a:latin typeface="Tahoma" pitchFamily="34" charset="0"/>
              </a:rPr>
              <a:t>were </a:t>
            </a:r>
            <a:r>
              <a:rPr lang="en-US" dirty="0">
                <a:latin typeface="Tahoma" pitchFamily="34" charset="0"/>
              </a:rPr>
              <a:t>coated with a Ti-</a:t>
            </a:r>
            <a:r>
              <a:rPr lang="en-US" dirty="0" err="1">
                <a:latin typeface="Tahoma" pitchFamily="34" charset="0"/>
              </a:rPr>
              <a:t>Zr</a:t>
            </a:r>
            <a:r>
              <a:rPr lang="en-US" dirty="0">
                <a:latin typeface="Tahoma" pitchFamily="34" charset="0"/>
              </a:rPr>
              <a:t>-V film. </a:t>
            </a:r>
          </a:p>
        </p:txBody>
      </p:sp>
      <p:sp>
        <p:nvSpPr>
          <p:cNvPr id="293921" name="Text Box 33"/>
          <p:cNvSpPr txBox="1">
            <a:spLocks noChangeArrowheads="1"/>
          </p:cNvSpPr>
          <p:nvPr/>
        </p:nvSpPr>
        <p:spPr bwMode="auto">
          <a:xfrm>
            <a:off x="2265363" y="188913"/>
            <a:ext cx="46116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chemeClr val="bg2"/>
                </a:solidFill>
              </a:rPr>
              <a:t>Ti-Zr-V coating production for the LHC</a:t>
            </a:r>
            <a:endParaRPr lang="fr-FR">
              <a:solidFill>
                <a:schemeClr val="bg2"/>
              </a:solidFill>
              <a:latin typeface="Arial" charset="0"/>
            </a:endParaRPr>
          </a:p>
        </p:txBody>
      </p:sp>
      <p:pic>
        <p:nvPicPr>
          <p:cNvPr id="293922" name="Picture 34" descr="Immagine2 copy"/>
          <p:cNvPicPr>
            <a:picLocks noChangeAspect="1" noChangeArrowheads="1"/>
          </p:cNvPicPr>
          <p:nvPr/>
        </p:nvPicPr>
        <p:blipFill>
          <a:blip r:embed="rId2" cstate="email">
            <a:extLst>
              <a:ext uri="{28A0092B-C50C-407E-A947-70E740481C1C}">
                <a14:useLocalDpi xmlns:a14="http://schemas.microsoft.com/office/drawing/2010/main" val="0"/>
              </a:ext>
            </a:extLst>
          </a:blip>
          <a:srcRect b="9857"/>
          <a:stretch>
            <a:fillRect/>
          </a:stretch>
        </p:blipFill>
        <p:spPr bwMode="auto">
          <a:xfrm>
            <a:off x="1329690" y="1466850"/>
            <a:ext cx="7357110" cy="4490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1868434" y="105966"/>
            <a:ext cx="5463355" cy="461665"/>
          </a:xfrm>
          <a:prstGeom prst="rect">
            <a:avLst/>
          </a:prstGeom>
        </p:spPr>
        <p:txBody>
          <a:bodyPr wrap="none">
            <a:spAutoFit/>
          </a:bodyPr>
          <a:lstStyle/>
          <a:p>
            <a:pPr algn="ctr"/>
            <a:r>
              <a:rPr lang="en-US" sz="2400" b="1" dirty="0" smtClean="0"/>
              <a:t>Gas pumping: capture pumps / NEG</a:t>
            </a:r>
            <a:endParaRPr lang="en-US" sz="2400" b="1" dirty="0"/>
          </a:p>
        </p:txBody>
      </p:sp>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Tree>
    <p:extLst>
      <p:ext uri="{BB962C8B-B14F-4D97-AF65-F5344CB8AC3E}">
        <p14:creationId xmlns:p14="http://schemas.microsoft.com/office/powerpoint/2010/main" val="4046384364"/>
      </p:ext>
    </p:extLst>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lide Number Placeholder 5"/>
          <p:cNvSpPr>
            <a:spLocks noGrp="1"/>
          </p:cNvSpPr>
          <p:nvPr>
            <p:ph type="sldNum" sz="quarter" idx="12"/>
          </p:nvPr>
        </p:nvSpPr>
        <p:spPr>
          <a:xfrm>
            <a:off x="8185376" y="5819140"/>
            <a:ext cx="501424" cy="365125"/>
          </a:xfrm>
        </p:spPr>
        <p:txBody>
          <a:bodyPr/>
          <a:lstStyle/>
          <a:p>
            <a:fld id="{6D44921F-8820-4D3F-AD6A-5EFBBF09B521}" type="slidenum">
              <a:rPr lang="en-US" altLang="en-US"/>
              <a:pPr/>
              <a:t>199</a:t>
            </a:fld>
            <a:endParaRPr lang="en-US" altLang="en-US"/>
          </a:p>
        </p:txBody>
      </p:sp>
      <p:grpSp>
        <p:nvGrpSpPr>
          <p:cNvPr id="94210" name="Group 2"/>
          <p:cNvGrpSpPr>
            <a:grpSpLocks/>
          </p:cNvGrpSpPr>
          <p:nvPr/>
        </p:nvGrpSpPr>
        <p:grpSpPr bwMode="auto">
          <a:xfrm>
            <a:off x="4876899" y="605791"/>
            <a:ext cx="2786589" cy="2735263"/>
            <a:chOff x="2840" y="2450"/>
            <a:chExt cx="1755" cy="1723"/>
          </a:xfrm>
        </p:grpSpPr>
        <p:pic>
          <p:nvPicPr>
            <p:cNvPr id="94211"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t="14618" r="32500"/>
            <a:stretch>
              <a:fillRect/>
            </a:stretch>
          </p:blipFill>
          <p:spPr bwMode="auto">
            <a:xfrm>
              <a:off x="2840" y="2450"/>
              <a:ext cx="1755" cy="17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4212" name="Rectangle 4"/>
            <p:cNvSpPr>
              <a:spLocks noChangeArrowheads="1"/>
            </p:cNvSpPr>
            <p:nvPr/>
          </p:nvSpPr>
          <p:spPr bwMode="auto">
            <a:xfrm>
              <a:off x="3258" y="2563"/>
              <a:ext cx="897" cy="2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GB" altLang="en-US" b="1">
                  <a:solidFill>
                    <a:schemeClr val="bg1"/>
                  </a:solidFill>
                </a:rPr>
                <a:t>TiZrV/St.St.</a:t>
              </a:r>
              <a:endParaRPr lang="en-US" altLang="en-US" b="1">
                <a:solidFill>
                  <a:schemeClr val="bg1"/>
                </a:solidFill>
              </a:endParaRPr>
            </a:p>
          </p:txBody>
        </p:sp>
      </p:grpSp>
      <p:grpSp>
        <p:nvGrpSpPr>
          <p:cNvPr id="94214" name="Group 6"/>
          <p:cNvGrpSpPr>
            <a:grpSpLocks/>
          </p:cNvGrpSpPr>
          <p:nvPr/>
        </p:nvGrpSpPr>
        <p:grpSpPr bwMode="auto">
          <a:xfrm>
            <a:off x="1275294" y="539115"/>
            <a:ext cx="2785123" cy="2762250"/>
            <a:chOff x="790" y="710"/>
            <a:chExt cx="1755" cy="1740"/>
          </a:xfrm>
        </p:grpSpPr>
        <p:pic>
          <p:nvPicPr>
            <p:cNvPr id="94215" name="Picture 7"/>
            <p:cNvPicPr>
              <a:picLocks noChangeAspect="1" noChangeArrowheads="1"/>
            </p:cNvPicPr>
            <p:nvPr/>
          </p:nvPicPr>
          <p:blipFill>
            <a:blip r:embed="rId3" cstate="email">
              <a:extLst>
                <a:ext uri="{28A0092B-C50C-407E-A947-70E740481C1C}">
                  <a14:useLocalDpi xmlns:a14="http://schemas.microsoft.com/office/drawing/2010/main" val="0"/>
                </a:ext>
              </a:extLst>
            </a:blip>
            <a:srcRect t="13776" r="32500"/>
            <a:stretch>
              <a:fillRect/>
            </a:stretch>
          </p:blipFill>
          <p:spPr bwMode="auto">
            <a:xfrm>
              <a:off x="790" y="710"/>
              <a:ext cx="1755" cy="17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4216" name="Rectangle 8"/>
            <p:cNvSpPr>
              <a:spLocks noChangeArrowheads="1"/>
            </p:cNvSpPr>
            <p:nvPr/>
          </p:nvSpPr>
          <p:spPr bwMode="auto">
            <a:xfrm>
              <a:off x="999" y="824"/>
              <a:ext cx="1337" cy="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GB" altLang="en-US" b="1">
                  <a:solidFill>
                    <a:schemeClr val="bg1"/>
                  </a:solidFill>
                </a:rPr>
                <a:t>TiZrV/Smooth Cu</a:t>
              </a:r>
              <a:endParaRPr lang="en-US" altLang="en-US" b="1">
                <a:solidFill>
                  <a:schemeClr val="bg1"/>
                </a:solidFill>
              </a:endParaRPr>
            </a:p>
          </p:txBody>
        </p:sp>
      </p:grpSp>
      <p:grpSp>
        <p:nvGrpSpPr>
          <p:cNvPr id="94217" name="Group 9"/>
          <p:cNvGrpSpPr>
            <a:grpSpLocks/>
          </p:cNvGrpSpPr>
          <p:nvPr/>
        </p:nvGrpSpPr>
        <p:grpSpPr bwMode="auto">
          <a:xfrm>
            <a:off x="7848185" y="1672591"/>
            <a:ext cx="867786" cy="423863"/>
            <a:chOff x="2314" y="707"/>
            <a:chExt cx="546" cy="267"/>
          </a:xfrm>
        </p:grpSpPr>
        <p:sp>
          <p:nvSpPr>
            <p:cNvPr id="94218" name="Line 10"/>
            <p:cNvSpPr>
              <a:spLocks noChangeShapeType="1"/>
            </p:cNvSpPr>
            <p:nvPr/>
          </p:nvSpPr>
          <p:spPr bwMode="auto">
            <a:xfrm>
              <a:off x="2314" y="974"/>
              <a:ext cx="546" cy="0"/>
            </a:xfrm>
            <a:prstGeom prst="line">
              <a:avLst/>
            </a:prstGeom>
            <a:noFill/>
            <a:ln w="12700">
              <a:solidFill>
                <a:srgbClr val="FF000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219" name="Text Box 11"/>
            <p:cNvSpPr txBox="1">
              <a:spLocks noChangeArrowheads="1"/>
            </p:cNvSpPr>
            <p:nvPr/>
          </p:nvSpPr>
          <p:spPr bwMode="auto">
            <a:xfrm>
              <a:off x="2331" y="707"/>
              <a:ext cx="510"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b="1">
                  <a:solidFill>
                    <a:srgbClr val="FF0000"/>
                  </a:solidFill>
                </a:rPr>
                <a:t>1 µm</a:t>
              </a:r>
            </a:p>
          </p:txBody>
        </p:sp>
      </p:grpSp>
      <p:grpSp>
        <p:nvGrpSpPr>
          <p:cNvPr id="94226" name="Group 18"/>
          <p:cNvGrpSpPr>
            <a:grpSpLocks/>
          </p:cNvGrpSpPr>
          <p:nvPr/>
        </p:nvGrpSpPr>
        <p:grpSpPr bwMode="auto">
          <a:xfrm>
            <a:off x="1248908" y="3383915"/>
            <a:ext cx="2786590" cy="2749550"/>
            <a:chOff x="2536" y="682"/>
            <a:chExt cx="1755" cy="1732"/>
          </a:xfrm>
        </p:grpSpPr>
        <p:pic>
          <p:nvPicPr>
            <p:cNvPr id="94227" name="Picture 19"/>
            <p:cNvPicPr>
              <a:picLocks noChangeAspect="1" noChangeArrowheads="1"/>
            </p:cNvPicPr>
            <p:nvPr/>
          </p:nvPicPr>
          <p:blipFill>
            <a:blip r:embed="rId4" cstate="email">
              <a:extLst>
                <a:ext uri="{28A0092B-C50C-407E-A947-70E740481C1C}">
                  <a14:useLocalDpi xmlns:a14="http://schemas.microsoft.com/office/drawing/2010/main" val="0"/>
                </a:ext>
              </a:extLst>
            </a:blip>
            <a:srcRect t="14172" r="32500"/>
            <a:stretch>
              <a:fillRect/>
            </a:stretch>
          </p:blipFill>
          <p:spPr bwMode="auto">
            <a:xfrm>
              <a:off x="2536" y="682"/>
              <a:ext cx="1755" cy="17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4228" name="Rectangle 20"/>
            <p:cNvSpPr>
              <a:spLocks noChangeArrowheads="1"/>
            </p:cNvSpPr>
            <p:nvPr/>
          </p:nvSpPr>
          <p:spPr bwMode="auto">
            <a:xfrm>
              <a:off x="2860" y="795"/>
              <a:ext cx="1107" cy="2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GB" altLang="en-US" b="1">
                  <a:solidFill>
                    <a:schemeClr val="bg1"/>
                  </a:solidFill>
                </a:rPr>
                <a:t>TiZrV/Glidcop.</a:t>
              </a:r>
              <a:endParaRPr lang="en-US" altLang="en-US" b="1">
                <a:solidFill>
                  <a:schemeClr val="bg1"/>
                </a:solidFill>
              </a:endParaRPr>
            </a:p>
          </p:txBody>
        </p:sp>
      </p:grpSp>
      <p:pic>
        <p:nvPicPr>
          <p:cNvPr id="94247" name="Picture 39"/>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4876898" y="3272791"/>
            <a:ext cx="3809755" cy="2847975"/>
          </a:xfrm>
          <a:prstGeom prst="rect">
            <a:avLst/>
          </a:prstGeom>
          <a:noFill/>
          <a:extLst>
            <a:ext uri="{909E8E84-426E-40DD-AFC4-6F175D3DCCD1}">
              <a14:hiddenFill xmlns:a14="http://schemas.microsoft.com/office/drawing/2010/main">
                <a:solidFill>
                  <a:srgbClr val="FFFFFF"/>
                </a:solidFill>
              </a14:hiddenFill>
            </a:ext>
          </a:extLst>
        </p:spPr>
      </p:pic>
      <p:sp>
        <p:nvSpPr>
          <p:cNvPr id="94248" name="Rectangle 40"/>
          <p:cNvSpPr>
            <a:spLocks noChangeArrowheads="1"/>
          </p:cNvSpPr>
          <p:nvPr/>
        </p:nvSpPr>
        <p:spPr bwMode="auto">
          <a:xfrm>
            <a:off x="4262705" y="3272790"/>
            <a:ext cx="3809756" cy="381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249" name="Text Box 41"/>
          <p:cNvSpPr txBox="1">
            <a:spLocks noChangeArrowheads="1"/>
          </p:cNvSpPr>
          <p:nvPr/>
        </p:nvSpPr>
        <p:spPr bwMode="auto">
          <a:xfrm>
            <a:off x="5715367" y="3806191"/>
            <a:ext cx="129434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b="1">
                <a:solidFill>
                  <a:schemeClr val="bg1"/>
                </a:solidFill>
              </a:rPr>
              <a:t>TiZrV/Al</a:t>
            </a:r>
          </a:p>
        </p:txBody>
      </p:sp>
      <p:sp>
        <p:nvSpPr>
          <p:cNvPr id="94250" name="Rectangle 42"/>
          <p:cNvSpPr>
            <a:spLocks noChangeArrowheads="1"/>
          </p:cNvSpPr>
          <p:nvPr/>
        </p:nvSpPr>
        <p:spPr bwMode="auto">
          <a:xfrm>
            <a:off x="7670817" y="2967990"/>
            <a:ext cx="1150695" cy="32004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 name="Rectangle 20"/>
          <p:cNvSpPr/>
          <p:nvPr/>
        </p:nvSpPr>
        <p:spPr>
          <a:xfrm>
            <a:off x="1868434" y="105966"/>
            <a:ext cx="5463355" cy="461665"/>
          </a:xfrm>
          <a:prstGeom prst="rect">
            <a:avLst/>
          </a:prstGeom>
        </p:spPr>
        <p:txBody>
          <a:bodyPr wrap="none">
            <a:spAutoFit/>
          </a:bodyPr>
          <a:lstStyle/>
          <a:p>
            <a:pPr algn="ctr"/>
            <a:r>
              <a:rPr lang="en-US" sz="2400" b="1" dirty="0" smtClean="0"/>
              <a:t>Gas pumping: capture pumps / NEG</a:t>
            </a:r>
            <a:endParaRPr lang="en-US" sz="2400" b="1" dirty="0"/>
          </a:p>
        </p:txBody>
      </p:sp>
      <p:sp>
        <p:nvSpPr>
          <p:cNvPr id="2" name="Date Placeholder 1"/>
          <p:cNvSpPr>
            <a:spLocks noGrp="1"/>
          </p:cNvSpPr>
          <p:nvPr>
            <p:ph type="dt" sz="half" idx="10"/>
          </p:nvPr>
        </p:nvSpPr>
        <p:spPr/>
        <p:txBody>
          <a:bodyPr/>
          <a:lstStyle/>
          <a:p>
            <a:r>
              <a:rPr lang="en-US" altLang="en-US" smtClean="0"/>
              <a:t>February 13-14, 2013</a:t>
            </a:r>
            <a:endParaRPr lang="en-US" altLang="en-US"/>
          </a:p>
        </p:txBody>
      </p:sp>
      <p:sp>
        <p:nvSpPr>
          <p:cNvPr id="3" name="Footer Placeholder 2"/>
          <p:cNvSpPr>
            <a:spLocks noGrp="1"/>
          </p:cNvSpPr>
          <p:nvPr>
            <p:ph type="ftr" sz="quarter" idx="11"/>
          </p:nvPr>
        </p:nvSpPr>
        <p:spPr/>
        <p:txBody>
          <a:bodyPr/>
          <a:lstStyle/>
          <a:p>
            <a:r>
              <a:rPr lang="en-US" altLang="en-US" smtClean="0"/>
              <a:t>JUAS 2013 -- Vacuum Technology –   Paolo Chiggiato &amp; Roberto Kersevan</a:t>
            </a:r>
            <a:endParaRPr lang="en-US" altLang="en-US"/>
          </a:p>
        </p:txBody>
      </p:sp>
    </p:spTree>
    <p:extLst>
      <p:ext uri="{BB962C8B-B14F-4D97-AF65-F5344CB8AC3E}">
        <p14:creationId xmlns:p14="http://schemas.microsoft.com/office/powerpoint/2010/main" val="30602983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 y="142052"/>
            <a:ext cx="9006840" cy="940443"/>
          </a:xfrm>
        </p:spPr>
        <p:txBody>
          <a:bodyPr>
            <a:noAutofit/>
          </a:bodyPr>
          <a:lstStyle/>
          <a:p>
            <a:pPr algn="ctr"/>
            <a:r>
              <a:rPr lang="en-US" sz="2400" b="1" dirty="0" smtClean="0"/>
              <a:t>Vacuum Technology for Particle Accelerators</a:t>
            </a:r>
            <a:br>
              <a:rPr lang="en-US" sz="2400" b="1" dirty="0" smtClean="0"/>
            </a:br>
            <a:r>
              <a:rPr lang="en-US" sz="2400" b="1" dirty="0" smtClean="0"/>
              <a:t>JUAS 2013</a:t>
            </a:r>
            <a:endParaRPr lang="en-US" sz="2400" b="1" dirty="0"/>
          </a:p>
        </p:txBody>
      </p:sp>
      <p:sp>
        <p:nvSpPr>
          <p:cNvPr id="4" name="Date Placeholder 3"/>
          <p:cNvSpPr>
            <a:spLocks noGrp="1"/>
          </p:cNvSpPr>
          <p:nvPr>
            <p:ph type="dt" sz="half" idx="2"/>
          </p:nvPr>
        </p:nvSpPr>
        <p:spPr/>
        <p:txBody>
          <a:bodyPr/>
          <a:lstStyle/>
          <a:p>
            <a:r>
              <a:rPr lang="en-US" smtClean="0"/>
              <a:t>February 13-14, 2013</a:t>
            </a:r>
            <a:endParaRPr lang="en-US" dirty="0"/>
          </a:p>
        </p:txBody>
      </p:sp>
      <p:sp>
        <p:nvSpPr>
          <p:cNvPr id="5" name="Footer Placeholder 4"/>
          <p:cNvSpPr>
            <a:spLocks noGrp="1"/>
          </p:cNvSpPr>
          <p:nvPr>
            <p:ph type="ftr" sz="quarter" idx="3"/>
          </p:nvPr>
        </p:nvSpPr>
        <p:spPr/>
        <p:txBody>
          <a:bodyPr/>
          <a:lstStyle/>
          <a:p>
            <a:r>
              <a:rPr lang="en-GB" dirty="0" smtClean="0"/>
              <a:t>JUAS 2013 -- Vacuum Technology –  </a:t>
            </a:r>
          </a:p>
          <a:p>
            <a:r>
              <a:rPr lang="en-GB" dirty="0" smtClean="0"/>
              <a:t>Paolo Chiggiato &amp; Roberto </a:t>
            </a:r>
            <a:r>
              <a:rPr lang="en-GB" dirty="0" err="1" smtClean="0"/>
              <a:t>Kersevan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a:t>
            </a:fld>
            <a:endParaRPr lang="en-US" dirty="0"/>
          </a:p>
        </p:txBody>
      </p:sp>
      <p:sp>
        <p:nvSpPr>
          <p:cNvPr id="7" name="TextBox 6"/>
          <p:cNvSpPr txBox="1"/>
          <p:nvPr/>
        </p:nvSpPr>
        <p:spPr>
          <a:xfrm>
            <a:off x="462915" y="1017270"/>
            <a:ext cx="8309610" cy="1200329"/>
          </a:xfrm>
          <a:prstGeom prst="rect">
            <a:avLst/>
          </a:prstGeom>
          <a:noFill/>
        </p:spPr>
        <p:txBody>
          <a:bodyPr wrap="square" rtlCol="0">
            <a:spAutoFit/>
          </a:bodyPr>
          <a:lstStyle/>
          <a:p>
            <a:pPr algn="ctr"/>
            <a:r>
              <a:rPr lang="en-US" b="1" dirty="0" smtClean="0"/>
              <a:t>Paolo Chiggiato </a:t>
            </a:r>
          </a:p>
          <a:p>
            <a:pPr algn="ctr"/>
            <a:r>
              <a:rPr lang="en-US" dirty="0" smtClean="0"/>
              <a:t>Technology Department </a:t>
            </a:r>
          </a:p>
          <a:p>
            <a:pPr algn="ctr"/>
            <a:r>
              <a:rPr lang="en-US" dirty="0" smtClean="0"/>
              <a:t>Vacuum Surfaces and Coatings Group</a:t>
            </a:r>
          </a:p>
          <a:p>
            <a:pPr algn="ctr"/>
            <a:r>
              <a:rPr lang="en-US" dirty="0" smtClean="0"/>
              <a:t>CERN, CH-1211 Geneva</a:t>
            </a:r>
            <a:endParaRPr lang="en-US" dirty="0"/>
          </a:p>
        </p:txBody>
      </p:sp>
      <p:sp>
        <p:nvSpPr>
          <p:cNvPr id="8" name="TextBox 7"/>
          <p:cNvSpPr txBox="1"/>
          <p:nvPr/>
        </p:nvSpPr>
        <p:spPr>
          <a:xfrm>
            <a:off x="274320" y="2183130"/>
            <a:ext cx="8686800" cy="3970318"/>
          </a:xfrm>
          <a:prstGeom prst="rect">
            <a:avLst/>
          </a:prstGeom>
          <a:noFill/>
        </p:spPr>
        <p:txBody>
          <a:bodyPr wrap="square" rtlCol="0">
            <a:spAutoFit/>
          </a:bodyPr>
          <a:lstStyle/>
          <a:p>
            <a:pPr marL="342900" indent="-342900">
              <a:buFont typeface="+mj-lt"/>
              <a:buAutoNum type="arabicPeriod"/>
            </a:pPr>
            <a:r>
              <a:rPr lang="en-US" b="1" dirty="0" smtClean="0"/>
              <a:t>A quick view of vacuum technology</a:t>
            </a:r>
          </a:p>
          <a:p>
            <a:pPr marL="342900" indent="-342900">
              <a:buFont typeface="+mj-lt"/>
              <a:buAutoNum type="arabicPeriod"/>
            </a:pPr>
            <a:endParaRPr lang="en-US" b="1" dirty="0" smtClean="0"/>
          </a:p>
          <a:p>
            <a:pPr marL="342900" indent="-342900">
              <a:buFont typeface="+mj-lt"/>
              <a:buAutoNum type="arabicPeriod"/>
            </a:pPr>
            <a:r>
              <a:rPr lang="en-US" b="1" dirty="0" smtClean="0"/>
              <a:t>The basis of vacuum technology: pressure, conductance, pumping speed</a:t>
            </a:r>
          </a:p>
          <a:p>
            <a:pPr marL="342900" indent="-342900">
              <a:buFont typeface="+mj-lt"/>
              <a:buAutoNum type="arabicPeriod"/>
            </a:pPr>
            <a:endParaRPr lang="en-US" b="1" dirty="0"/>
          </a:p>
          <a:p>
            <a:pPr marL="342900" indent="-342900">
              <a:buFont typeface="+mj-lt"/>
              <a:buAutoNum type="arabicPeriod"/>
            </a:pPr>
            <a:r>
              <a:rPr lang="en-US" b="1" dirty="0" smtClean="0"/>
              <a:t>Calculation of simple pressure  profiles</a:t>
            </a:r>
          </a:p>
          <a:p>
            <a:pPr marL="342900" indent="-342900">
              <a:buFont typeface="+mj-lt"/>
              <a:buAutoNum type="arabicPeriod"/>
            </a:pPr>
            <a:endParaRPr lang="en-US" b="1" dirty="0" smtClean="0"/>
          </a:p>
          <a:p>
            <a:pPr marL="342900" indent="-342900">
              <a:buFont typeface="+mj-lt"/>
              <a:buAutoNum type="arabicPeriod"/>
            </a:pPr>
            <a:r>
              <a:rPr lang="en-US" b="1" dirty="0" smtClean="0"/>
              <a:t>Gas sources: thermal outgassing and beam-induced desorption</a:t>
            </a:r>
          </a:p>
          <a:p>
            <a:pPr marL="342900" indent="-342900">
              <a:buFont typeface="+mj-lt"/>
              <a:buAutoNum type="arabicPeriod"/>
            </a:pPr>
            <a:endParaRPr lang="en-US" b="1" dirty="0" smtClean="0"/>
          </a:p>
          <a:p>
            <a:pPr marL="342900" indent="-342900">
              <a:buFont typeface="+mj-lt"/>
              <a:buAutoNum type="arabicPeriod"/>
            </a:pPr>
            <a:r>
              <a:rPr lang="en-US" b="1" dirty="0" smtClean="0"/>
              <a:t>Gas pumping: momentum-transfer and capture pumps</a:t>
            </a:r>
          </a:p>
          <a:p>
            <a:pPr marL="342900" indent="-342900">
              <a:buFont typeface="+mj-lt"/>
              <a:buAutoNum type="arabicPeriod"/>
            </a:pPr>
            <a:endParaRPr lang="en-US" b="1" dirty="0" smtClean="0"/>
          </a:p>
          <a:p>
            <a:pPr marL="342900" indent="-342900">
              <a:buFont typeface="+mj-lt"/>
              <a:buAutoNum type="arabicPeriod"/>
            </a:pPr>
            <a:r>
              <a:rPr lang="en-US" b="1" dirty="0" smtClean="0"/>
              <a:t>Instruments</a:t>
            </a:r>
          </a:p>
          <a:p>
            <a:pPr marL="342900" indent="-342900">
              <a:buFont typeface="+mj-lt"/>
              <a:buAutoNum type="arabicPeriod"/>
            </a:pPr>
            <a:endParaRPr lang="en-US" b="1" dirty="0"/>
          </a:p>
          <a:p>
            <a:pPr marL="342900" indent="-342900">
              <a:buFont typeface="+mj-lt"/>
              <a:buAutoNum type="arabicPeriod"/>
            </a:pPr>
            <a:r>
              <a:rPr lang="en-US" b="1" dirty="0" smtClean="0"/>
              <a:t>Seminar: Example of vacuum system design for particle accelerators (by Roberto </a:t>
            </a:r>
            <a:r>
              <a:rPr lang="en-US" b="1" dirty="0" err="1" smtClean="0"/>
              <a:t>Kersevan</a:t>
            </a:r>
            <a:r>
              <a:rPr lang="en-US" b="1" dirty="0" smtClean="0"/>
              <a:t>)</a:t>
            </a:r>
          </a:p>
        </p:txBody>
      </p:sp>
    </p:spTree>
    <p:extLst>
      <p:ext uri="{BB962C8B-B14F-4D97-AF65-F5344CB8AC3E}">
        <p14:creationId xmlns:p14="http://schemas.microsoft.com/office/powerpoint/2010/main" val="30781528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Rectangle 6"/>
              <p:cNvSpPr/>
              <p:nvPr/>
            </p:nvSpPr>
            <p:spPr>
              <a:xfrm>
                <a:off x="479154" y="4959326"/>
                <a:ext cx="8151912" cy="570797"/>
              </a:xfrm>
              <a:prstGeom prst="rect">
                <a:avLst/>
              </a:prstGeom>
            </p:spPr>
            <p:txBody>
              <a:bodyPr wrap="none">
                <a:spAutoFit/>
              </a:bodyPr>
              <a:lstStyle/>
              <a:p>
                <a14:m>
                  <m:oMath xmlns:m="http://schemas.openxmlformats.org/officeDocument/2006/math">
                    <m:r>
                      <a:rPr lang="fr-CH" sz="2000" i="1" smtClean="0">
                        <a:latin typeface="Cambria Math"/>
                      </a:rPr>
                      <m:t>𝑃</m:t>
                    </m:r>
                    <m:r>
                      <a:rPr lang="fr-CH" sz="2000" i="1" smtClean="0">
                        <a:latin typeface="Cambria Math"/>
                      </a:rPr>
                      <m:t> </m:t>
                    </m:r>
                    <m:r>
                      <a:rPr lang="fr-CH" sz="2000" i="1" smtClean="0">
                        <a:latin typeface="Cambria Math"/>
                      </a:rPr>
                      <m:t>𝑉</m:t>
                    </m:r>
                    <m:r>
                      <a:rPr lang="fr-CH" sz="2000" i="1" smtClean="0">
                        <a:latin typeface="Cambria Math"/>
                      </a:rPr>
                      <m:t>=</m:t>
                    </m:r>
                    <m:r>
                      <a:rPr lang="fr-CH" sz="2000" i="1" smtClean="0">
                        <a:latin typeface="Cambria Math"/>
                      </a:rPr>
                      <m:t>𝑁</m:t>
                    </m:r>
                    <m:sSub>
                      <m:sSubPr>
                        <m:ctrlPr>
                          <a:rPr lang="fr-CH" sz="2000" i="1" smtClean="0">
                            <a:latin typeface="Cambria Math"/>
                          </a:rPr>
                        </m:ctrlPr>
                      </m:sSubPr>
                      <m:e>
                        <m:r>
                          <a:rPr lang="fr-CH" sz="2000" b="0" i="1" smtClean="0">
                            <a:latin typeface="Cambria Math"/>
                          </a:rPr>
                          <m:t>𝑘</m:t>
                        </m:r>
                      </m:e>
                      <m:sub>
                        <m:r>
                          <a:rPr lang="fr-CH" sz="2000" b="0" i="1" smtClean="0">
                            <a:latin typeface="Cambria Math"/>
                          </a:rPr>
                          <m:t>𝐵</m:t>
                        </m:r>
                      </m:sub>
                    </m:sSub>
                    <m:r>
                      <a:rPr lang="fr-CH" sz="2000" b="0" i="1" smtClean="0">
                        <a:latin typeface="Cambria Math"/>
                      </a:rPr>
                      <m:t>𝑇</m:t>
                    </m:r>
                    <m:r>
                      <a:rPr lang="fr-CH" sz="2000" b="0" i="1" smtClean="0">
                        <a:latin typeface="Cambria Math"/>
                        <a:ea typeface="Cambria Math"/>
                      </a:rPr>
                      <m:t>→</m:t>
                    </m:r>
                    <m:r>
                      <a:rPr lang="fr-CH" sz="2000" b="0" i="1" smtClean="0">
                        <a:latin typeface="Cambria Math"/>
                        <a:ea typeface="Cambria Math"/>
                      </a:rPr>
                      <m:t>𝑃</m:t>
                    </m:r>
                    <m:r>
                      <a:rPr lang="fr-CH" sz="2000" b="0" i="1" smtClean="0">
                        <a:latin typeface="Cambria Math"/>
                        <a:ea typeface="Cambria Math"/>
                      </a:rPr>
                      <m:t>=</m:t>
                    </m:r>
                    <m:d>
                      <m:dPr>
                        <m:ctrlPr>
                          <a:rPr lang="fr-CH" sz="2000" b="0" i="1" smtClean="0">
                            <a:latin typeface="Cambria Math"/>
                            <a:ea typeface="Cambria Math"/>
                          </a:rPr>
                        </m:ctrlPr>
                      </m:dPr>
                      <m:e>
                        <m:f>
                          <m:fPr>
                            <m:ctrlPr>
                              <a:rPr lang="fr-CH" sz="2000" i="1">
                                <a:latin typeface="Cambria Math"/>
                                <a:ea typeface="Cambria Math"/>
                              </a:rPr>
                            </m:ctrlPr>
                          </m:fPr>
                          <m:num>
                            <m:r>
                              <a:rPr lang="fr-CH" sz="2000" i="1">
                                <a:latin typeface="Cambria Math"/>
                                <a:ea typeface="Cambria Math"/>
                              </a:rPr>
                              <m:t>𝑁</m:t>
                            </m:r>
                          </m:num>
                          <m:den>
                            <m:r>
                              <a:rPr lang="fr-CH" sz="2000" i="1">
                                <a:latin typeface="Cambria Math"/>
                                <a:ea typeface="Cambria Math"/>
                              </a:rPr>
                              <m:t>𝑉</m:t>
                            </m:r>
                          </m:den>
                        </m:f>
                      </m:e>
                    </m:d>
                  </m:oMath>
                </a14:m>
                <a:r>
                  <a:rPr lang="fr-CH" sz="2000" dirty="0"/>
                  <a:t> </a:t>
                </a:r>
                <a14:m>
                  <m:oMath xmlns:m="http://schemas.openxmlformats.org/officeDocument/2006/math">
                    <m:sSub>
                      <m:sSubPr>
                        <m:ctrlPr>
                          <a:rPr lang="fr-CH" sz="2000" i="1">
                            <a:latin typeface="Cambria Math"/>
                          </a:rPr>
                        </m:ctrlPr>
                      </m:sSubPr>
                      <m:e>
                        <m:r>
                          <a:rPr lang="fr-CH" sz="2000" i="1">
                            <a:latin typeface="Cambria Math"/>
                          </a:rPr>
                          <m:t>𝑘</m:t>
                        </m:r>
                      </m:e>
                      <m:sub>
                        <m:r>
                          <a:rPr lang="fr-CH" sz="2000" i="1">
                            <a:latin typeface="Cambria Math"/>
                          </a:rPr>
                          <m:t>𝐵</m:t>
                        </m:r>
                      </m:sub>
                    </m:sSub>
                    <m:r>
                      <a:rPr lang="fr-CH" sz="2000" i="1">
                        <a:latin typeface="Cambria Math"/>
                      </a:rPr>
                      <m:t>𝑇</m:t>
                    </m:r>
                    <m:r>
                      <a:rPr lang="fr-CH" sz="2000" b="0" i="1" smtClean="0">
                        <a:latin typeface="Cambria Math"/>
                      </a:rPr>
                      <m:t>    </m:t>
                    </m:r>
                    <m:sSub>
                      <m:sSubPr>
                        <m:ctrlPr>
                          <a:rPr lang="fr-CH" sz="2000" b="0" i="1" smtClean="0">
                            <a:latin typeface="Cambria Math"/>
                          </a:rPr>
                        </m:ctrlPr>
                      </m:sSubPr>
                      <m:e>
                        <m:r>
                          <a:rPr lang="fr-CH" sz="2000" b="0" i="1" smtClean="0">
                            <a:latin typeface="Cambria Math"/>
                          </a:rPr>
                          <m:t>𝑘</m:t>
                        </m:r>
                      </m:e>
                      <m:sub>
                        <m:r>
                          <a:rPr lang="fr-CH" sz="2000" b="0" i="1" smtClean="0">
                            <a:latin typeface="Cambria Math"/>
                          </a:rPr>
                          <m:t>𝐵</m:t>
                        </m:r>
                      </m:sub>
                    </m:sSub>
                    <m:r>
                      <a:rPr lang="fr-CH" sz="2000" b="0" i="1" smtClean="0">
                        <a:latin typeface="Cambria Math"/>
                      </a:rPr>
                      <m:t>=1.38 </m:t>
                    </m:r>
                    <m:sSup>
                      <m:sSupPr>
                        <m:ctrlPr>
                          <a:rPr lang="fr-CH" sz="2000" b="0" i="1" smtClean="0">
                            <a:latin typeface="Cambria Math"/>
                          </a:rPr>
                        </m:ctrlPr>
                      </m:sSupPr>
                      <m:e>
                        <m:r>
                          <a:rPr lang="fr-CH" sz="2000" b="0" i="1" smtClean="0">
                            <a:latin typeface="Cambria Math"/>
                          </a:rPr>
                          <m:t>10</m:t>
                        </m:r>
                      </m:e>
                      <m:sup>
                        <m:r>
                          <a:rPr lang="fr-CH" sz="2000" b="0" i="1" smtClean="0">
                            <a:latin typeface="Cambria Math"/>
                          </a:rPr>
                          <m:t>−23 </m:t>
                        </m:r>
                      </m:sup>
                    </m:sSup>
                    <m:f>
                      <m:fPr>
                        <m:ctrlPr>
                          <a:rPr lang="fr-CH" sz="2000" b="0" i="1" smtClean="0">
                            <a:latin typeface="Cambria Math"/>
                          </a:rPr>
                        </m:ctrlPr>
                      </m:fPr>
                      <m:num>
                        <m:r>
                          <a:rPr lang="fr-CH" sz="2000" b="0" i="1" smtClean="0">
                            <a:latin typeface="Cambria Math"/>
                          </a:rPr>
                          <m:t>𝑃𝑎</m:t>
                        </m:r>
                        <m:r>
                          <a:rPr lang="fr-CH" sz="2000" b="0" i="1" smtClean="0">
                            <a:latin typeface="Cambria Math"/>
                          </a:rPr>
                          <m:t> </m:t>
                        </m:r>
                        <m:sSup>
                          <m:sSupPr>
                            <m:ctrlPr>
                              <a:rPr lang="fr-CH" sz="2000" b="0" i="1" smtClean="0">
                                <a:latin typeface="Cambria Math"/>
                              </a:rPr>
                            </m:ctrlPr>
                          </m:sSupPr>
                          <m:e>
                            <m:r>
                              <a:rPr lang="fr-CH" sz="2000" b="0" i="1" smtClean="0">
                                <a:latin typeface="Cambria Math"/>
                              </a:rPr>
                              <m:t>𝑚</m:t>
                            </m:r>
                          </m:e>
                          <m:sup>
                            <m:r>
                              <a:rPr lang="fr-CH" sz="2000" b="0" i="1" smtClean="0">
                                <a:latin typeface="Cambria Math"/>
                              </a:rPr>
                              <m:t>3</m:t>
                            </m:r>
                          </m:sup>
                        </m:sSup>
                      </m:num>
                      <m:den>
                        <m:r>
                          <a:rPr lang="fr-CH" sz="2000" b="0" i="1" smtClean="0">
                            <a:latin typeface="Cambria Math"/>
                          </a:rPr>
                          <m:t>𝐾</m:t>
                        </m:r>
                      </m:den>
                    </m:f>
                    <m:r>
                      <a:rPr lang="fr-CH" sz="2000" b="0" i="1" smtClean="0">
                        <a:latin typeface="Cambria Math"/>
                      </a:rPr>
                      <m:t>=1.04 </m:t>
                    </m:r>
                    <m:sSup>
                      <m:sSupPr>
                        <m:ctrlPr>
                          <a:rPr lang="fr-CH" sz="2000" b="0" i="1" smtClean="0">
                            <a:latin typeface="Cambria Math"/>
                          </a:rPr>
                        </m:ctrlPr>
                      </m:sSupPr>
                      <m:e>
                        <m:r>
                          <a:rPr lang="fr-CH" sz="2000" b="0" i="1" smtClean="0">
                            <a:latin typeface="Cambria Math"/>
                          </a:rPr>
                          <m:t>10</m:t>
                        </m:r>
                      </m:e>
                      <m:sup>
                        <m:r>
                          <a:rPr lang="fr-CH" sz="2000" b="0" i="1" smtClean="0">
                            <a:latin typeface="Cambria Math"/>
                          </a:rPr>
                          <m:t>−22</m:t>
                        </m:r>
                      </m:sup>
                    </m:sSup>
                    <m:f>
                      <m:fPr>
                        <m:ctrlPr>
                          <a:rPr lang="fr-CH" sz="2000" b="0" i="1" smtClean="0">
                            <a:latin typeface="Cambria Math"/>
                          </a:rPr>
                        </m:ctrlPr>
                      </m:fPr>
                      <m:num>
                        <m:r>
                          <a:rPr lang="fr-CH" sz="2000" b="0" i="1" smtClean="0">
                            <a:latin typeface="Cambria Math"/>
                          </a:rPr>
                          <m:t>𝑇𝑜𝑟𝑟</m:t>
                        </m:r>
                        <m:r>
                          <a:rPr lang="fr-CH" sz="2000" b="0" i="1" smtClean="0">
                            <a:latin typeface="Cambria Math"/>
                          </a:rPr>
                          <m:t> </m:t>
                        </m:r>
                        <m:r>
                          <a:rPr lang="fr-CH" sz="2000" b="0" i="1" smtClean="0">
                            <a:latin typeface="Cambria Math"/>
                          </a:rPr>
                          <m:t>𝑙</m:t>
                        </m:r>
                      </m:num>
                      <m:den>
                        <m:r>
                          <a:rPr lang="fr-CH" sz="2000" b="0" i="1" smtClean="0">
                            <a:latin typeface="Cambria Math"/>
                          </a:rPr>
                          <m:t>𝐾</m:t>
                        </m:r>
                      </m:den>
                    </m:f>
                    <m:r>
                      <a:rPr lang="fr-CH" sz="2000" b="0" i="1" smtClean="0">
                        <a:latin typeface="Cambria Math"/>
                      </a:rPr>
                      <m:t> </m:t>
                    </m:r>
                  </m:oMath>
                </a14:m>
                <a:endParaRPr lang="en-US" sz="2000" dirty="0"/>
              </a:p>
            </p:txBody>
          </p:sp>
        </mc:Choice>
        <mc:Fallback xmlns="">
          <p:sp>
            <p:nvSpPr>
              <p:cNvPr id="7" name="Rectangle 6"/>
              <p:cNvSpPr>
                <a:spLocks noRot="1" noChangeAspect="1" noMove="1" noResize="1" noEditPoints="1" noAdjustHandles="1" noChangeArrowheads="1" noChangeShapeType="1" noTextEdit="1"/>
              </p:cNvSpPr>
              <p:nvPr/>
            </p:nvSpPr>
            <p:spPr>
              <a:xfrm>
                <a:off x="479154" y="4959326"/>
                <a:ext cx="8151912" cy="570797"/>
              </a:xfrm>
              <a:prstGeom prst="rect">
                <a:avLst/>
              </a:prstGeom>
              <a:blipFill rotWithShape="1">
                <a:blip r:embed="rId2"/>
                <a:stretch>
                  <a:fillRect/>
                </a:stretch>
              </a:blipFill>
            </p:spPr>
            <p:txBody>
              <a:bodyPr/>
              <a:lstStyle/>
              <a:p>
                <a:r>
                  <a:rPr lang="en-US">
                    <a:noFill/>
                  </a:rPr>
                  <a:t> </a:t>
                </a:r>
              </a:p>
            </p:txBody>
          </p:sp>
        </mc:Fallback>
      </mc:AlternateContent>
      <p:graphicFrame>
        <p:nvGraphicFramePr>
          <p:cNvPr id="11" name="Table 10"/>
          <p:cNvGraphicFramePr>
            <a:graphicFrameLocks noGrp="1"/>
          </p:cNvGraphicFramePr>
          <p:nvPr>
            <p:extLst>
              <p:ext uri="{D42A27DB-BD31-4B8C-83A1-F6EECF244321}">
                <p14:modId xmlns:p14="http://schemas.microsoft.com/office/powerpoint/2010/main" val="3811464389"/>
              </p:ext>
            </p:extLst>
          </p:nvPr>
        </p:nvGraphicFramePr>
        <p:xfrm>
          <a:off x="251519" y="1800860"/>
          <a:ext cx="8391091" cy="2667000"/>
        </p:xfrm>
        <a:graphic>
          <a:graphicData uri="http://schemas.openxmlformats.org/drawingml/2006/table">
            <a:tbl>
              <a:tblPr firstRow="1" bandRow="1">
                <a:tableStyleId>{5940675A-B579-460E-94D1-54222C63F5DA}</a:tableStyleId>
              </a:tblPr>
              <a:tblGrid>
                <a:gridCol w="4176465"/>
                <a:gridCol w="1584176"/>
                <a:gridCol w="1296144"/>
                <a:gridCol w="1334306"/>
              </a:tblGrid>
              <a:tr h="370840">
                <a:tc>
                  <a:txBody>
                    <a:bodyPr/>
                    <a:lstStyle/>
                    <a:p>
                      <a:endParaRPr lang="en-US" dirty="0"/>
                    </a:p>
                  </a:txBody>
                  <a:tcPr/>
                </a:tc>
                <a:tc>
                  <a:txBody>
                    <a:bodyPr/>
                    <a:lstStyle/>
                    <a:p>
                      <a:pPr algn="ctr"/>
                      <a:r>
                        <a:rPr lang="en-US" dirty="0" smtClean="0"/>
                        <a:t>Pressure </a:t>
                      </a:r>
                    </a:p>
                    <a:p>
                      <a:pPr algn="ctr"/>
                      <a:r>
                        <a:rPr lang="en-US" dirty="0" smtClean="0"/>
                        <a:t>[Pa]</a:t>
                      </a:r>
                      <a:endParaRPr lang="en-US" dirty="0"/>
                    </a:p>
                  </a:txBody>
                  <a:tcPr/>
                </a:tc>
                <a:tc>
                  <a:txBody>
                    <a:bodyPr/>
                    <a:lstStyle/>
                    <a:p>
                      <a:pPr algn="ctr"/>
                      <a:r>
                        <a:rPr lang="en-US" dirty="0" smtClean="0"/>
                        <a:t>Gas Density </a:t>
                      </a:r>
                    </a:p>
                    <a:p>
                      <a:pPr algn="ctr"/>
                      <a:r>
                        <a:rPr lang="en-US" dirty="0" smtClean="0"/>
                        <a:t>293 K</a:t>
                      </a:r>
                    </a:p>
                  </a:txBody>
                  <a:tcPr/>
                </a:tc>
                <a:tc>
                  <a:txBody>
                    <a:bodyPr/>
                    <a:lstStyle/>
                    <a:p>
                      <a:pPr algn="ctr"/>
                      <a:r>
                        <a:rPr lang="en-US" dirty="0" smtClean="0"/>
                        <a:t>Gas Density </a:t>
                      </a:r>
                    </a:p>
                    <a:p>
                      <a:pPr algn="ctr"/>
                      <a:r>
                        <a:rPr lang="en-US" dirty="0" smtClean="0"/>
                        <a:t>4.3K</a:t>
                      </a:r>
                      <a:endParaRPr 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aseline="0" dirty="0" smtClean="0"/>
                        <a:t>Atmosphere</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1.013 10</a:t>
                      </a:r>
                      <a:r>
                        <a:rPr lang="en-US" baseline="30000" dirty="0" smtClean="0"/>
                        <a:t>5</a:t>
                      </a:r>
                    </a:p>
                  </a:txBody>
                  <a:tcPr/>
                </a:tc>
                <a:tc>
                  <a:txBody>
                    <a:bodyPr/>
                    <a:lstStyle/>
                    <a:p>
                      <a:pPr algn="ctr"/>
                      <a:r>
                        <a:rPr lang="en-US" dirty="0" smtClean="0"/>
                        <a:t>2.5 10</a:t>
                      </a:r>
                      <a:r>
                        <a:rPr lang="en-US" baseline="30000" dirty="0" smtClean="0"/>
                        <a:t>19</a:t>
                      </a:r>
                      <a:endParaRPr lang="en-US" baseline="30000" dirty="0"/>
                    </a:p>
                  </a:txBody>
                  <a:tcPr/>
                </a:tc>
                <a:tc>
                  <a:txBody>
                    <a:bodyPr/>
                    <a:lstStyle/>
                    <a:p>
                      <a:pPr algn="ctr"/>
                      <a:r>
                        <a:rPr lang="en-US" dirty="0" smtClean="0"/>
                        <a:t>1.7 10</a:t>
                      </a:r>
                      <a:r>
                        <a:rPr lang="en-US" baseline="30000" dirty="0" smtClean="0"/>
                        <a:t>21</a:t>
                      </a:r>
                      <a:endParaRPr lang="en-US" baseline="30000" dirty="0"/>
                    </a:p>
                  </a:txBody>
                  <a:tcPr/>
                </a:tc>
              </a:tr>
              <a:tr h="370840">
                <a:tc>
                  <a:txBody>
                    <a:bodyPr/>
                    <a:lstStyle/>
                    <a:p>
                      <a:pPr algn="ctr"/>
                      <a:r>
                        <a:rPr lang="en-US" dirty="0" smtClean="0"/>
                        <a:t>Plasma chambers</a:t>
                      </a:r>
                      <a:endParaRPr lang="en-US" dirty="0"/>
                    </a:p>
                  </a:txBody>
                  <a:tcPr/>
                </a:tc>
                <a:tc>
                  <a:txBody>
                    <a:bodyPr/>
                    <a:lstStyle/>
                    <a:p>
                      <a:pPr algn="ctr"/>
                      <a:r>
                        <a:rPr lang="en-US" dirty="0" smtClean="0"/>
                        <a:t>1</a:t>
                      </a:r>
                      <a:endParaRPr lang="en-US" dirty="0"/>
                    </a:p>
                  </a:txBody>
                  <a:tcPr/>
                </a:tc>
                <a:tc>
                  <a:txBody>
                    <a:bodyPr/>
                    <a:lstStyle/>
                    <a:p>
                      <a:pPr algn="ctr"/>
                      <a:r>
                        <a:rPr lang="en-US" dirty="0" smtClean="0"/>
                        <a:t>2.5 10</a:t>
                      </a:r>
                      <a:r>
                        <a:rPr lang="en-US" baseline="30000" dirty="0" smtClean="0"/>
                        <a:t>14</a:t>
                      </a:r>
                      <a:endParaRPr lang="en-US" baseline="30000" dirty="0"/>
                    </a:p>
                  </a:txBody>
                  <a:tcPr/>
                </a:tc>
                <a:tc>
                  <a:txBody>
                    <a:bodyPr/>
                    <a:lstStyle/>
                    <a:p>
                      <a:pPr algn="ctr"/>
                      <a:r>
                        <a:rPr lang="en-US" dirty="0" smtClean="0"/>
                        <a:t>1.7 10</a:t>
                      </a:r>
                      <a:r>
                        <a:rPr lang="en-US" baseline="30000" dirty="0" smtClean="0"/>
                        <a:t>16</a:t>
                      </a:r>
                      <a:endParaRPr lang="en-US" baseline="30000" dirty="0"/>
                    </a:p>
                  </a:txBody>
                  <a:tcPr/>
                </a:tc>
              </a:tr>
              <a:tr h="370840">
                <a:tc>
                  <a:txBody>
                    <a:bodyPr/>
                    <a:lstStyle/>
                    <a:p>
                      <a:pPr algn="ctr"/>
                      <a:r>
                        <a:rPr lang="en-US" dirty="0" smtClean="0"/>
                        <a:t>LINAC pressure upper limit</a:t>
                      </a:r>
                      <a:endParaRPr lang="en-US" dirty="0"/>
                    </a:p>
                  </a:txBody>
                  <a:tcPr/>
                </a:tc>
                <a:tc>
                  <a:txBody>
                    <a:bodyPr/>
                    <a:lstStyle/>
                    <a:p>
                      <a:pPr algn="ctr"/>
                      <a:r>
                        <a:rPr lang="en-US" dirty="0" smtClean="0"/>
                        <a:t>10</a:t>
                      </a:r>
                      <a:r>
                        <a:rPr lang="en-US" baseline="30000" dirty="0" smtClean="0"/>
                        <a:t>-5</a:t>
                      </a:r>
                      <a:endParaRPr lang="en-US" baseline="30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2.5 10</a:t>
                      </a:r>
                      <a:r>
                        <a:rPr lang="en-US" baseline="30000" dirty="0" smtClean="0"/>
                        <a:t>9</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1.7 10</a:t>
                      </a:r>
                      <a:r>
                        <a:rPr lang="en-US" baseline="30000" dirty="0" smtClean="0"/>
                        <a:t>11</a:t>
                      </a:r>
                    </a:p>
                  </a:txBody>
                  <a:tcPr/>
                </a:tc>
              </a:tr>
              <a:tr h="370840">
                <a:tc>
                  <a:txBody>
                    <a:bodyPr/>
                    <a:lstStyle/>
                    <a:p>
                      <a:pPr algn="ctr"/>
                      <a:r>
                        <a:rPr lang="en-US" baseline="0" dirty="0" smtClean="0"/>
                        <a:t>Lowest pressure ever measured at room T</a:t>
                      </a:r>
                      <a:endParaRPr lang="en-US" baseline="0" dirty="0"/>
                    </a:p>
                  </a:txBody>
                  <a:tcPr/>
                </a:tc>
                <a:tc>
                  <a:txBody>
                    <a:bodyPr/>
                    <a:lstStyle/>
                    <a:p>
                      <a:pPr algn="ctr"/>
                      <a:r>
                        <a:rPr lang="en-US" dirty="0" smtClean="0"/>
                        <a:t>10</a:t>
                      </a:r>
                      <a:r>
                        <a:rPr lang="en-US" baseline="30000" dirty="0" smtClean="0"/>
                        <a:t>-12</a:t>
                      </a:r>
                      <a:endParaRPr lang="en-US" baseline="30000" dirty="0"/>
                    </a:p>
                  </a:txBody>
                  <a:tcPr/>
                </a:tc>
                <a:tc>
                  <a:txBody>
                    <a:bodyPr/>
                    <a:lstStyle/>
                    <a:p>
                      <a:pPr algn="ctr"/>
                      <a:r>
                        <a:rPr lang="en-US" dirty="0" smtClean="0"/>
                        <a:t>250</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1.7 10</a:t>
                      </a:r>
                      <a:r>
                        <a:rPr lang="en-US" baseline="30000" dirty="0" smtClean="0"/>
                        <a:t>4</a:t>
                      </a:r>
                    </a:p>
                  </a:txBody>
                  <a:tcPr/>
                </a:tc>
              </a:tr>
            </a:tbl>
          </a:graphicData>
        </a:graphic>
      </p:graphicFrame>
      <p:sp>
        <p:nvSpPr>
          <p:cNvPr id="13" name="Right Brace 12"/>
          <p:cNvSpPr/>
          <p:nvPr/>
        </p:nvSpPr>
        <p:spPr>
          <a:xfrm rot="16200000">
            <a:off x="7175772" y="289064"/>
            <a:ext cx="333904" cy="259977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4" name="TextBox 13"/>
              <p:cNvSpPr txBox="1"/>
              <p:nvPr/>
            </p:nvSpPr>
            <p:spPr>
              <a:xfrm>
                <a:off x="6804248" y="952540"/>
                <a:ext cx="1074590" cy="489814"/>
              </a:xfrm>
              <a:prstGeom prst="rect">
                <a:avLst/>
              </a:prstGeom>
              <a:noFill/>
            </p:spPr>
            <p:txBody>
              <a:bodyPr wrap="none" rtlCol="0">
                <a:spAutoFit/>
              </a:bodyPr>
              <a:lstStyle/>
              <a:p>
                <a14:m>
                  <m:oMath xmlns:m="http://schemas.openxmlformats.org/officeDocument/2006/math">
                    <m:f>
                      <m:fPr>
                        <m:ctrlPr>
                          <a:rPr lang="en-US" i="1" smtClean="0">
                            <a:latin typeface="Cambria Math"/>
                          </a:rPr>
                        </m:ctrlPr>
                      </m:fPr>
                      <m:num>
                        <m:r>
                          <a:rPr lang="fr-CH" b="0" i="1" smtClean="0">
                            <a:latin typeface="Cambria Math"/>
                          </a:rPr>
                          <m:t>𝑚𝑜𝑙𝑒𝑐𝑢𝑙𝑒𝑠</m:t>
                        </m:r>
                      </m:num>
                      <m:den>
                        <m:sSup>
                          <m:sSupPr>
                            <m:ctrlPr>
                              <a:rPr lang="en-US" i="1" smtClean="0">
                                <a:latin typeface="Cambria Math"/>
                              </a:rPr>
                            </m:ctrlPr>
                          </m:sSupPr>
                          <m:e>
                            <m:r>
                              <a:rPr lang="fr-CH" b="0" i="1" smtClean="0">
                                <a:latin typeface="Cambria Math"/>
                              </a:rPr>
                              <m:t>𝑐𝑚</m:t>
                            </m:r>
                          </m:e>
                          <m:sup>
                            <m:r>
                              <a:rPr lang="fr-CH" b="0" i="1" smtClean="0">
                                <a:latin typeface="Cambria Math"/>
                              </a:rPr>
                              <m:t>3</m:t>
                            </m:r>
                          </m:sup>
                        </m:sSup>
                      </m:den>
                    </m:f>
                  </m:oMath>
                </a14:m>
                <a:r>
                  <a:rPr lang="en-US" dirty="0" smtClean="0"/>
                  <a:t> </a:t>
                </a:r>
                <a:endParaRPr lang="en-US" dirty="0"/>
              </a:p>
            </p:txBody>
          </p:sp>
        </mc:Choice>
        <mc:Fallback xmlns="">
          <p:sp>
            <p:nvSpPr>
              <p:cNvPr id="14" name="TextBox 13"/>
              <p:cNvSpPr txBox="1">
                <a:spLocks noRot="1" noChangeAspect="1" noMove="1" noResize="1" noEditPoints="1" noAdjustHandles="1" noChangeArrowheads="1" noChangeShapeType="1" noTextEdit="1"/>
              </p:cNvSpPr>
              <p:nvPr/>
            </p:nvSpPr>
            <p:spPr>
              <a:xfrm>
                <a:off x="6804248" y="952540"/>
                <a:ext cx="1074590" cy="489814"/>
              </a:xfrm>
              <a:prstGeom prst="rect">
                <a:avLst/>
              </a:prstGeom>
              <a:blipFill rotWithShape="1">
                <a:blip r:embed="rId3"/>
                <a:stretch>
                  <a:fillRect/>
                </a:stretch>
              </a:blipFill>
            </p:spPr>
            <p:txBody>
              <a:bodyPr/>
              <a:lstStyle/>
              <a:p>
                <a:r>
                  <a:rPr lang="en-US">
                    <a:noFill/>
                  </a:rPr>
                  <a:t> </a:t>
                </a:r>
              </a:p>
            </p:txBody>
          </p:sp>
        </mc:Fallback>
      </mc:AlternateContent>
      <p:sp>
        <p:nvSpPr>
          <p:cNvPr id="19"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20"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21"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20</a:t>
            </a:fld>
            <a:endParaRPr lang="en-US" dirty="0"/>
          </a:p>
        </p:txBody>
      </p:sp>
      <p:sp>
        <p:nvSpPr>
          <p:cNvPr id="22" name="Rectangle 21"/>
          <p:cNvSpPr/>
          <p:nvPr/>
        </p:nvSpPr>
        <p:spPr>
          <a:xfrm>
            <a:off x="1003445" y="196334"/>
            <a:ext cx="6832320" cy="461665"/>
          </a:xfrm>
          <a:prstGeom prst="rect">
            <a:avLst/>
          </a:prstGeom>
        </p:spPr>
        <p:txBody>
          <a:bodyPr wrap="none">
            <a:spAutoFit/>
          </a:bodyPr>
          <a:lstStyle/>
          <a:p>
            <a:pPr algn="ctr"/>
            <a:r>
              <a:rPr lang="en-US" sz="2400" b="1" dirty="0"/>
              <a:t>The basis of vacuum </a:t>
            </a:r>
            <a:r>
              <a:rPr lang="en-US" sz="2400" b="1" dirty="0" smtClean="0"/>
              <a:t>technology: gas density</a:t>
            </a:r>
            <a:endParaRPr lang="en-US" sz="2400" b="1" dirty="0"/>
          </a:p>
        </p:txBody>
      </p:sp>
    </p:spTree>
    <p:extLst>
      <p:ext uri="{BB962C8B-B14F-4D97-AF65-F5344CB8AC3E}">
        <p14:creationId xmlns:p14="http://schemas.microsoft.com/office/powerpoint/2010/main" val="837280456"/>
      </p:ext>
    </p:extLst>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5"/>
          <p:cNvSpPr>
            <a:spLocks noGrp="1"/>
          </p:cNvSpPr>
          <p:nvPr>
            <p:ph type="sldNum" sz="quarter" idx="12"/>
          </p:nvPr>
        </p:nvSpPr>
        <p:spPr/>
        <p:txBody>
          <a:bodyPr/>
          <a:lstStyle/>
          <a:p>
            <a:fld id="{A890C12C-D0D7-4EA8-97F5-1C4420CE2ABC}" type="slidenum">
              <a:rPr lang="en-US" altLang="en-US"/>
              <a:pPr/>
              <a:t>200</a:t>
            </a:fld>
            <a:endParaRPr lang="en-US" altLang="en-US"/>
          </a:p>
        </p:txBody>
      </p:sp>
      <p:sp>
        <p:nvSpPr>
          <p:cNvPr id="144399" name="Rectangle 15"/>
          <p:cNvSpPr>
            <a:spLocks noChangeArrowheads="1"/>
          </p:cNvSpPr>
          <p:nvPr/>
        </p:nvSpPr>
        <p:spPr bwMode="auto">
          <a:xfrm>
            <a:off x="4262705" y="3810000"/>
            <a:ext cx="3809756" cy="381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400" name="Text Box 16"/>
          <p:cNvSpPr txBox="1">
            <a:spLocks noChangeArrowheads="1"/>
          </p:cNvSpPr>
          <p:nvPr/>
        </p:nvSpPr>
        <p:spPr bwMode="auto">
          <a:xfrm>
            <a:off x="5715367" y="4343401"/>
            <a:ext cx="129434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b="1">
                <a:solidFill>
                  <a:schemeClr val="bg1"/>
                </a:solidFill>
              </a:rPr>
              <a:t>TiZrV/Al</a:t>
            </a:r>
          </a:p>
        </p:txBody>
      </p:sp>
      <p:graphicFrame>
        <p:nvGraphicFramePr>
          <p:cNvPr id="144404" name="Object 20"/>
          <p:cNvGraphicFramePr>
            <a:graphicFrameLocks noChangeAspect="1"/>
          </p:cNvGraphicFramePr>
          <p:nvPr>
            <p:extLst>
              <p:ext uri="{D42A27DB-BD31-4B8C-83A1-F6EECF244321}">
                <p14:modId xmlns:p14="http://schemas.microsoft.com/office/powerpoint/2010/main" val="203372718"/>
              </p:ext>
            </p:extLst>
          </p:nvPr>
        </p:nvGraphicFramePr>
        <p:xfrm>
          <a:off x="1188720" y="696914"/>
          <a:ext cx="6888138" cy="5329209"/>
        </p:xfrm>
        <a:graphic>
          <a:graphicData uri="http://schemas.openxmlformats.org/presentationml/2006/ole">
            <mc:AlternateContent xmlns:mc="http://schemas.openxmlformats.org/markup-compatibility/2006">
              <mc:Choice xmlns:v="urn:schemas-microsoft-com:vml" Requires="v">
                <p:oleObj spid="_x0000_s120861" name="CorelPhotoPaint.Image.6" r:id="rId3" imgW="9712025" imgH="7234177" progId="CorelPhotoPaint.Image.6">
                  <p:embed/>
                </p:oleObj>
              </mc:Choice>
              <mc:Fallback>
                <p:oleObj name="CorelPhotoPaint.Image.6" r:id="rId3" imgW="9712025" imgH="7234177" progId="CorelPhotoPaint.Image.6">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b="6625"/>
                      <a:stretch>
                        <a:fillRect/>
                      </a:stretch>
                    </p:blipFill>
                    <p:spPr bwMode="auto">
                      <a:xfrm>
                        <a:off x="1188720" y="696914"/>
                        <a:ext cx="6888138" cy="5329209"/>
                      </a:xfrm>
                      <a:prstGeom prst="rect">
                        <a:avLst/>
                      </a:prstGeom>
                      <a:noFill/>
                      <a:ln>
                        <a:noFill/>
                      </a:ln>
                      <a:effectLst/>
                    </p:spPr>
                  </p:pic>
                </p:oleObj>
              </mc:Fallback>
            </mc:AlternateContent>
          </a:graphicData>
        </a:graphic>
      </p:graphicFrame>
      <p:sp>
        <p:nvSpPr>
          <p:cNvPr id="144406" name="Rectangle 22"/>
          <p:cNvSpPr>
            <a:spLocks noChangeArrowheads="1"/>
          </p:cNvSpPr>
          <p:nvPr/>
        </p:nvSpPr>
        <p:spPr bwMode="auto">
          <a:xfrm>
            <a:off x="5007359" y="847726"/>
            <a:ext cx="2622414" cy="1274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a:solidFill>
                  <a:schemeClr val="tx2"/>
                </a:solidFill>
              </a:rPr>
              <a:t/>
            </a:r>
            <a:br>
              <a:rPr lang="en-US" altLang="en-US">
                <a:solidFill>
                  <a:schemeClr val="tx2"/>
                </a:solidFill>
              </a:rPr>
            </a:br>
            <a:endParaRPr lang="en-US" altLang="en-US">
              <a:solidFill>
                <a:schemeClr val="tx2"/>
              </a:solidFill>
            </a:endParaRPr>
          </a:p>
        </p:txBody>
      </p:sp>
      <p:sp>
        <p:nvSpPr>
          <p:cNvPr id="144408" name="Text Box 24"/>
          <p:cNvSpPr txBox="1">
            <a:spLocks noChangeArrowheads="1"/>
          </p:cNvSpPr>
          <p:nvPr/>
        </p:nvSpPr>
        <p:spPr bwMode="auto">
          <a:xfrm rot="16200000">
            <a:off x="-1220840" y="2981326"/>
            <a:ext cx="37144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err="1"/>
              <a:t>TiZrV</a:t>
            </a:r>
            <a:r>
              <a:rPr lang="en-US" dirty="0"/>
              <a:t> on rough copper: Cu6</a:t>
            </a:r>
          </a:p>
        </p:txBody>
      </p:sp>
      <p:sp>
        <p:nvSpPr>
          <p:cNvPr id="10" name="Rectangle 9"/>
          <p:cNvSpPr/>
          <p:nvPr/>
        </p:nvSpPr>
        <p:spPr>
          <a:xfrm>
            <a:off x="1868434" y="105966"/>
            <a:ext cx="5463355" cy="461665"/>
          </a:xfrm>
          <a:prstGeom prst="rect">
            <a:avLst/>
          </a:prstGeom>
        </p:spPr>
        <p:txBody>
          <a:bodyPr wrap="none">
            <a:spAutoFit/>
          </a:bodyPr>
          <a:lstStyle/>
          <a:p>
            <a:pPr algn="ctr"/>
            <a:r>
              <a:rPr lang="en-US" sz="2400" b="1" dirty="0" smtClean="0"/>
              <a:t>Gas pumping: capture pumps / NEG</a:t>
            </a:r>
            <a:endParaRPr lang="en-US" sz="2400" b="1" dirty="0"/>
          </a:p>
        </p:txBody>
      </p:sp>
      <p:sp>
        <p:nvSpPr>
          <p:cNvPr id="2" name="Date Placeholder 1"/>
          <p:cNvSpPr>
            <a:spLocks noGrp="1"/>
          </p:cNvSpPr>
          <p:nvPr>
            <p:ph type="dt" sz="half" idx="10"/>
          </p:nvPr>
        </p:nvSpPr>
        <p:spPr/>
        <p:txBody>
          <a:bodyPr/>
          <a:lstStyle/>
          <a:p>
            <a:r>
              <a:rPr lang="en-US" altLang="en-US" smtClean="0"/>
              <a:t>February 13-14, 2013</a:t>
            </a:r>
            <a:endParaRPr lang="en-US" altLang="en-US"/>
          </a:p>
        </p:txBody>
      </p:sp>
      <p:sp>
        <p:nvSpPr>
          <p:cNvPr id="3" name="Footer Placeholder 2"/>
          <p:cNvSpPr>
            <a:spLocks noGrp="1"/>
          </p:cNvSpPr>
          <p:nvPr>
            <p:ph type="ftr" sz="quarter" idx="11"/>
          </p:nvPr>
        </p:nvSpPr>
        <p:spPr/>
        <p:txBody>
          <a:bodyPr/>
          <a:lstStyle/>
          <a:p>
            <a:r>
              <a:rPr lang="en-US" altLang="en-US" smtClean="0"/>
              <a:t>JUAS 2013 -- Vacuum Technology –   Paolo Chiggiato &amp; Roberto Kersevan</a:t>
            </a:r>
            <a:endParaRPr lang="en-US" altLang="en-US"/>
          </a:p>
        </p:txBody>
      </p:sp>
    </p:spTree>
    <p:extLst>
      <p:ext uri="{BB962C8B-B14F-4D97-AF65-F5344CB8AC3E}">
        <p14:creationId xmlns:p14="http://schemas.microsoft.com/office/powerpoint/2010/main" val="811110269"/>
      </p:ext>
    </p:extLst>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lide Number Placeholder 5"/>
          <p:cNvSpPr>
            <a:spLocks noGrp="1"/>
          </p:cNvSpPr>
          <p:nvPr>
            <p:ph type="sldNum" sz="quarter" idx="12"/>
          </p:nvPr>
        </p:nvSpPr>
        <p:spPr/>
        <p:txBody>
          <a:bodyPr/>
          <a:lstStyle/>
          <a:p>
            <a:fld id="{9DC5596C-72D8-4F61-8957-BF1236245E06}" type="slidenum">
              <a:rPr lang="en-US" altLang="en-US"/>
              <a:pPr/>
              <a:t>201</a:t>
            </a:fld>
            <a:endParaRPr lang="en-US" altLang="en-US"/>
          </a:p>
        </p:txBody>
      </p:sp>
      <p:graphicFrame>
        <p:nvGraphicFramePr>
          <p:cNvPr id="136194" name="Object 2"/>
          <p:cNvGraphicFramePr>
            <a:graphicFrameLocks noChangeAspect="1"/>
          </p:cNvGraphicFramePr>
          <p:nvPr>
            <p:extLst>
              <p:ext uri="{D42A27DB-BD31-4B8C-83A1-F6EECF244321}">
                <p14:modId xmlns:p14="http://schemas.microsoft.com/office/powerpoint/2010/main" val="3453839066"/>
              </p:ext>
            </p:extLst>
          </p:nvPr>
        </p:nvGraphicFramePr>
        <p:xfrm>
          <a:off x="609796" y="3562351"/>
          <a:ext cx="2361492" cy="2378075"/>
        </p:xfrm>
        <a:graphic>
          <a:graphicData uri="http://schemas.openxmlformats.org/presentationml/2006/ole">
            <mc:AlternateContent xmlns:mc="http://schemas.openxmlformats.org/markup-compatibility/2006">
              <mc:Choice xmlns:v="urn:schemas-microsoft-com:vml" Requires="v">
                <p:oleObj spid="_x0000_s121939" name="CorelPhotoPaint.Image.6" r:id="rId3" imgW="9712025" imgH="7272152" progId="CorelPhotoPaint.Image.6">
                  <p:embed/>
                </p:oleObj>
              </mc:Choice>
              <mc:Fallback>
                <p:oleObj name="CorelPhotoPaint.Image.6" r:id="rId3" imgW="9712025" imgH="7272152" progId="CorelPhotoPaint.Image.6">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r="27942" b="10576"/>
                      <a:stretch>
                        <a:fillRect/>
                      </a:stretch>
                    </p:blipFill>
                    <p:spPr bwMode="auto">
                      <a:xfrm>
                        <a:off x="609796" y="3562351"/>
                        <a:ext cx="2361492" cy="237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36195" name="Picture 3" descr="pos"/>
          <p:cNvPicPr>
            <a:picLocks noChangeAspect="1" noChangeArrowheads="1"/>
          </p:cNvPicPr>
          <p:nvPr/>
        </p:nvPicPr>
        <p:blipFill>
          <a:blip r:embed="rId5" cstate="email">
            <a:extLst>
              <a:ext uri="{28A0092B-C50C-407E-A947-70E740481C1C}">
                <a14:useLocalDpi xmlns:a14="http://schemas.microsoft.com/office/drawing/2010/main" val="0"/>
              </a:ext>
            </a:extLst>
          </a:blip>
          <a:srcRect r="27023" b="6819"/>
          <a:stretch>
            <a:fillRect/>
          </a:stretch>
        </p:blipFill>
        <p:spPr bwMode="auto">
          <a:xfrm>
            <a:off x="6181509" y="704851"/>
            <a:ext cx="2332174" cy="232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6196" name="Rectangle 4"/>
          <p:cNvSpPr>
            <a:spLocks noChangeArrowheads="1"/>
          </p:cNvSpPr>
          <p:nvPr/>
        </p:nvSpPr>
        <p:spPr bwMode="auto">
          <a:xfrm>
            <a:off x="5706572" y="895350"/>
            <a:ext cx="3510721"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p>
            <a:pPr marL="342900" indent="-342900">
              <a:spcBef>
                <a:spcPct val="20000"/>
              </a:spcBef>
            </a:pPr>
            <a:endParaRPr lang="en-US" altLang="en-US" sz="2400"/>
          </a:p>
          <a:p>
            <a:pPr marL="342900" indent="-342900">
              <a:spcBef>
                <a:spcPct val="20000"/>
              </a:spcBef>
              <a:buClr>
                <a:srgbClr val="FF0000"/>
              </a:buClr>
              <a:buFont typeface="Zapf Dingbats" charset="2"/>
              <a:buNone/>
            </a:pPr>
            <a:endParaRPr lang="en-US" altLang="en-US" sz="2800">
              <a:latin typeface="Times" pitchFamily="18" charset="0"/>
            </a:endParaRPr>
          </a:p>
        </p:txBody>
      </p:sp>
      <p:graphicFrame>
        <p:nvGraphicFramePr>
          <p:cNvPr id="136197" name="Object 5"/>
          <p:cNvGraphicFramePr>
            <a:graphicFrameLocks noChangeAspect="1"/>
          </p:cNvGraphicFramePr>
          <p:nvPr>
            <p:extLst>
              <p:ext uri="{D42A27DB-BD31-4B8C-83A1-F6EECF244321}">
                <p14:modId xmlns:p14="http://schemas.microsoft.com/office/powerpoint/2010/main" val="4206666297"/>
              </p:ext>
            </p:extLst>
          </p:nvPr>
        </p:nvGraphicFramePr>
        <p:xfrm>
          <a:off x="609796" y="704850"/>
          <a:ext cx="2361492" cy="2324100"/>
        </p:xfrm>
        <a:graphic>
          <a:graphicData uri="http://schemas.openxmlformats.org/presentationml/2006/ole">
            <mc:AlternateContent xmlns:mc="http://schemas.openxmlformats.org/markup-compatibility/2006">
              <mc:Choice xmlns:v="urn:schemas-microsoft-com:vml" Requires="v">
                <p:oleObj spid="_x0000_s121940" name="CorelPhotoPaint.Image.6" r:id="rId6" imgW="9683544" imgH="7253165" progId="CorelPhotoPaint.Image.6">
                  <p:embed/>
                </p:oleObj>
              </mc:Choice>
              <mc:Fallback>
                <p:oleObj name="CorelPhotoPaint.Image.6" r:id="rId6" imgW="9683544" imgH="7253165" progId="CorelPhotoPaint.Image.6">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r="26373" b="10677"/>
                      <a:stretch>
                        <a:fillRect/>
                      </a:stretch>
                    </p:blipFill>
                    <p:spPr bwMode="auto">
                      <a:xfrm>
                        <a:off x="609796" y="704850"/>
                        <a:ext cx="2361492" cy="232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6198" name="Object 6"/>
          <p:cNvGraphicFramePr>
            <a:graphicFrameLocks noChangeAspect="1"/>
          </p:cNvGraphicFramePr>
          <p:nvPr>
            <p:extLst>
              <p:ext uri="{D42A27DB-BD31-4B8C-83A1-F6EECF244321}">
                <p14:modId xmlns:p14="http://schemas.microsoft.com/office/powerpoint/2010/main" val="862810403"/>
              </p:ext>
            </p:extLst>
          </p:nvPr>
        </p:nvGraphicFramePr>
        <p:xfrm>
          <a:off x="3378795" y="3562350"/>
          <a:ext cx="2398138" cy="2351088"/>
        </p:xfrm>
        <a:graphic>
          <a:graphicData uri="http://schemas.openxmlformats.org/presentationml/2006/ole">
            <mc:AlternateContent xmlns:mc="http://schemas.openxmlformats.org/markup-compatibility/2006">
              <mc:Choice xmlns:v="urn:schemas-microsoft-com:vml" Requires="v">
                <p:oleObj spid="_x0000_s121941" name="CorelPhotoPaint.Image.6" r:id="rId8" imgW="9712025" imgH="7205696" progId="CorelPhotoPaint.Image.6">
                  <p:embed/>
                </p:oleObj>
              </mc:Choice>
              <mc:Fallback>
                <p:oleObj name="CorelPhotoPaint.Image.6" r:id="rId8" imgW="9712025" imgH="7205696" progId="CorelPhotoPaint.Image.6">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r="26735" b="10602"/>
                      <a:stretch>
                        <a:fillRect/>
                      </a:stretch>
                    </p:blipFill>
                    <p:spPr bwMode="auto">
                      <a:xfrm>
                        <a:off x="3378795" y="3562350"/>
                        <a:ext cx="2398138" cy="2351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6199" name="Rectangle 7"/>
          <p:cNvSpPr>
            <a:spLocks noChangeArrowheads="1"/>
          </p:cNvSpPr>
          <p:nvPr/>
        </p:nvSpPr>
        <p:spPr bwMode="auto">
          <a:xfrm>
            <a:off x="4667281" y="5408613"/>
            <a:ext cx="1194672"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000" b="1">
                <a:solidFill>
                  <a:schemeClr val="bg1"/>
                </a:solidFill>
              </a:rPr>
              <a:t>300°C</a:t>
            </a:r>
            <a:r>
              <a:rPr lang="en-US" altLang="en-US" sz="2000">
                <a:solidFill>
                  <a:srgbClr val="FF0000"/>
                </a:solidFill>
              </a:rPr>
              <a:t/>
            </a:r>
            <a:br>
              <a:rPr lang="en-US" altLang="en-US" sz="2000">
                <a:solidFill>
                  <a:srgbClr val="FF0000"/>
                </a:solidFill>
              </a:rPr>
            </a:br>
            <a:endParaRPr lang="en-US" altLang="en-US" sz="2000">
              <a:solidFill>
                <a:srgbClr val="FF0000"/>
              </a:solidFill>
            </a:endParaRPr>
          </a:p>
        </p:txBody>
      </p:sp>
      <p:sp>
        <p:nvSpPr>
          <p:cNvPr id="136200" name="Rectangle 8"/>
          <p:cNvSpPr>
            <a:spLocks noChangeArrowheads="1"/>
          </p:cNvSpPr>
          <p:nvPr/>
        </p:nvSpPr>
        <p:spPr bwMode="auto">
          <a:xfrm>
            <a:off x="1970108" y="5391150"/>
            <a:ext cx="1144833"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000" b="1">
                <a:solidFill>
                  <a:schemeClr val="bg1"/>
                </a:solidFill>
              </a:rPr>
              <a:t>250°C</a:t>
            </a:r>
            <a:br>
              <a:rPr lang="en-US" altLang="en-US" sz="2000" b="1">
                <a:solidFill>
                  <a:schemeClr val="bg1"/>
                </a:solidFill>
              </a:rPr>
            </a:br>
            <a:endParaRPr lang="en-US" altLang="en-US" sz="2000">
              <a:solidFill>
                <a:srgbClr val="FF0000"/>
              </a:solidFill>
            </a:endParaRPr>
          </a:p>
        </p:txBody>
      </p:sp>
      <p:sp>
        <p:nvSpPr>
          <p:cNvPr id="136201" name="Rectangle 9"/>
          <p:cNvSpPr>
            <a:spLocks noChangeArrowheads="1"/>
          </p:cNvSpPr>
          <p:nvPr/>
        </p:nvSpPr>
        <p:spPr bwMode="auto">
          <a:xfrm>
            <a:off x="7568207" y="2571750"/>
            <a:ext cx="1015837"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000" b="1">
                <a:solidFill>
                  <a:schemeClr val="bg1"/>
                </a:solidFill>
              </a:rPr>
              <a:t>200°C</a:t>
            </a:r>
            <a:r>
              <a:rPr lang="en-US" altLang="en-US" sz="2000">
                <a:solidFill>
                  <a:srgbClr val="FF0000"/>
                </a:solidFill>
              </a:rPr>
              <a:t/>
            </a:r>
            <a:br>
              <a:rPr lang="en-US" altLang="en-US" sz="2000">
                <a:solidFill>
                  <a:srgbClr val="FF0000"/>
                </a:solidFill>
              </a:rPr>
            </a:br>
            <a:endParaRPr lang="en-US" altLang="en-US" sz="2000">
              <a:solidFill>
                <a:srgbClr val="FF0000"/>
              </a:solidFill>
            </a:endParaRPr>
          </a:p>
        </p:txBody>
      </p:sp>
      <p:sp>
        <p:nvSpPr>
          <p:cNvPr id="136202" name="Line 10"/>
          <p:cNvSpPr>
            <a:spLocks noChangeShapeType="1"/>
          </p:cNvSpPr>
          <p:nvPr/>
        </p:nvSpPr>
        <p:spPr bwMode="auto">
          <a:xfrm>
            <a:off x="4343327" y="3484564"/>
            <a:ext cx="140722" cy="1587"/>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03" name="Text Box 11"/>
          <p:cNvSpPr txBox="1">
            <a:spLocks noChangeArrowheads="1"/>
          </p:cNvSpPr>
          <p:nvPr/>
        </p:nvSpPr>
        <p:spPr bwMode="auto">
          <a:xfrm>
            <a:off x="4089040" y="3049866"/>
            <a:ext cx="715260"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en-US" b="1"/>
              <a:t>1 </a:t>
            </a:r>
            <a:r>
              <a:rPr lang="en-US" altLang="en-US" b="1">
                <a:sym typeface="Symbol" pitchFamily="18" charset="2"/>
              </a:rPr>
              <a:t>m</a:t>
            </a:r>
            <a:endParaRPr lang="en-US" altLang="en-US">
              <a:solidFill>
                <a:srgbClr val="FF0000"/>
              </a:solidFill>
            </a:endParaRPr>
          </a:p>
        </p:txBody>
      </p:sp>
      <p:sp>
        <p:nvSpPr>
          <p:cNvPr id="136204" name="Rectangle 12"/>
          <p:cNvSpPr>
            <a:spLocks noChangeArrowheads="1"/>
          </p:cNvSpPr>
          <p:nvPr/>
        </p:nvSpPr>
        <p:spPr bwMode="auto">
          <a:xfrm>
            <a:off x="1829386" y="2571750"/>
            <a:ext cx="1197604"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000" b="1">
                <a:solidFill>
                  <a:schemeClr val="bg1"/>
                </a:solidFill>
              </a:rPr>
              <a:t>100°C</a:t>
            </a:r>
            <a:r>
              <a:rPr lang="en-US" altLang="en-US" sz="2000">
                <a:solidFill>
                  <a:srgbClr val="FF0000"/>
                </a:solidFill>
              </a:rPr>
              <a:t/>
            </a:r>
            <a:br>
              <a:rPr lang="en-US" altLang="en-US" sz="2000">
                <a:solidFill>
                  <a:srgbClr val="FF0000"/>
                </a:solidFill>
              </a:rPr>
            </a:br>
            <a:endParaRPr lang="en-US" altLang="en-US" sz="2000">
              <a:solidFill>
                <a:srgbClr val="FF0000"/>
              </a:solidFill>
            </a:endParaRPr>
          </a:p>
        </p:txBody>
      </p:sp>
      <p:pic>
        <p:nvPicPr>
          <p:cNvPr id="136205" name="Picture 13" descr="pos3 ext"/>
          <p:cNvPicPr>
            <a:picLocks noChangeAspect="1" noChangeArrowheads="1"/>
          </p:cNvPicPr>
          <p:nvPr/>
        </p:nvPicPr>
        <p:blipFill>
          <a:blip r:embed="rId10" cstate="email">
            <a:extLst>
              <a:ext uri="{28A0092B-C50C-407E-A947-70E740481C1C}">
                <a14:useLocalDpi xmlns:a14="http://schemas.microsoft.com/office/drawing/2010/main" val="0"/>
              </a:ext>
            </a:extLst>
          </a:blip>
          <a:srcRect r="31111" b="9630"/>
          <a:stretch>
            <a:fillRect/>
          </a:stretch>
        </p:blipFill>
        <p:spPr bwMode="auto">
          <a:xfrm>
            <a:off x="3400782" y="704850"/>
            <a:ext cx="2362957" cy="232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6206" name="Rectangle 14"/>
          <p:cNvSpPr>
            <a:spLocks noChangeArrowheads="1"/>
          </p:cNvSpPr>
          <p:nvPr/>
        </p:nvSpPr>
        <p:spPr bwMode="auto">
          <a:xfrm>
            <a:off x="4492844" y="2571750"/>
            <a:ext cx="1196137"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000" b="1">
                <a:solidFill>
                  <a:schemeClr val="bg1"/>
                </a:solidFill>
              </a:rPr>
              <a:t>150°C</a:t>
            </a:r>
            <a:r>
              <a:rPr lang="en-US" altLang="en-US" sz="2000">
                <a:solidFill>
                  <a:srgbClr val="FF0000"/>
                </a:solidFill>
              </a:rPr>
              <a:t/>
            </a:r>
            <a:br>
              <a:rPr lang="en-US" altLang="en-US" sz="2000">
                <a:solidFill>
                  <a:srgbClr val="FF0000"/>
                </a:solidFill>
              </a:rPr>
            </a:br>
            <a:endParaRPr lang="en-US" altLang="en-US" sz="2000">
              <a:solidFill>
                <a:srgbClr val="FF0000"/>
              </a:solidFill>
            </a:endParaRPr>
          </a:p>
        </p:txBody>
      </p:sp>
      <p:pic>
        <p:nvPicPr>
          <p:cNvPr id="136207" name="Picture 15" descr="disk wire 5"/>
          <p:cNvPicPr>
            <a:picLocks noChangeAspect="1" noChangeArrowheads="1"/>
          </p:cNvPicPr>
          <p:nvPr/>
        </p:nvPicPr>
        <p:blipFill>
          <a:blip r:embed="rId11" cstate="email">
            <a:extLst>
              <a:ext uri="{28A0092B-C50C-407E-A947-70E740481C1C}">
                <a14:useLocalDpi xmlns:a14="http://schemas.microsoft.com/office/drawing/2010/main" val="0"/>
              </a:ext>
            </a:extLst>
          </a:blip>
          <a:srcRect r="31111" b="8148"/>
          <a:stretch>
            <a:fillRect/>
          </a:stretch>
        </p:blipFill>
        <p:spPr bwMode="auto">
          <a:xfrm>
            <a:off x="6172714" y="3562350"/>
            <a:ext cx="2361491"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6208" name="Rectangle 16"/>
          <p:cNvSpPr>
            <a:spLocks noChangeArrowheads="1"/>
          </p:cNvSpPr>
          <p:nvPr/>
        </p:nvSpPr>
        <p:spPr bwMode="auto">
          <a:xfrm>
            <a:off x="7568207" y="5408613"/>
            <a:ext cx="1015837"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000" b="1">
                <a:solidFill>
                  <a:schemeClr val="bg1"/>
                </a:solidFill>
              </a:rPr>
              <a:t>350°C</a:t>
            </a:r>
            <a:br>
              <a:rPr lang="en-US" altLang="en-US" sz="2000" b="1">
                <a:solidFill>
                  <a:schemeClr val="bg1"/>
                </a:solidFill>
              </a:rPr>
            </a:br>
            <a:endParaRPr lang="en-US" altLang="en-US" sz="2000">
              <a:solidFill>
                <a:srgbClr val="FF0000"/>
              </a:solidFill>
            </a:endParaRPr>
          </a:p>
        </p:txBody>
      </p:sp>
      <p:sp>
        <p:nvSpPr>
          <p:cNvPr id="136209" name="Line 17"/>
          <p:cNvSpPr>
            <a:spLocks noChangeShapeType="1"/>
          </p:cNvSpPr>
          <p:nvPr/>
        </p:nvSpPr>
        <p:spPr bwMode="auto">
          <a:xfrm>
            <a:off x="4347724" y="3441700"/>
            <a:ext cx="0" cy="762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210" name="Line 18"/>
          <p:cNvSpPr>
            <a:spLocks noChangeShapeType="1"/>
          </p:cNvSpPr>
          <p:nvPr/>
        </p:nvSpPr>
        <p:spPr bwMode="auto">
          <a:xfrm>
            <a:off x="4488446" y="3446463"/>
            <a:ext cx="0" cy="762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Rectangle 22"/>
          <p:cNvSpPr/>
          <p:nvPr/>
        </p:nvSpPr>
        <p:spPr>
          <a:xfrm>
            <a:off x="1868434" y="105966"/>
            <a:ext cx="5463355" cy="461665"/>
          </a:xfrm>
          <a:prstGeom prst="rect">
            <a:avLst/>
          </a:prstGeom>
        </p:spPr>
        <p:txBody>
          <a:bodyPr wrap="none">
            <a:spAutoFit/>
          </a:bodyPr>
          <a:lstStyle/>
          <a:p>
            <a:pPr algn="ctr"/>
            <a:r>
              <a:rPr lang="en-US" sz="2400" b="1" dirty="0" smtClean="0"/>
              <a:t>Gas pumping: capture pumps / NEG</a:t>
            </a:r>
            <a:endParaRPr lang="en-US" sz="2400" b="1" dirty="0"/>
          </a:p>
        </p:txBody>
      </p:sp>
      <p:sp>
        <p:nvSpPr>
          <p:cNvPr id="2" name="Date Placeholder 1"/>
          <p:cNvSpPr>
            <a:spLocks noGrp="1"/>
          </p:cNvSpPr>
          <p:nvPr>
            <p:ph type="dt" sz="half" idx="10"/>
          </p:nvPr>
        </p:nvSpPr>
        <p:spPr/>
        <p:txBody>
          <a:bodyPr/>
          <a:lstStyle/>
          <a:p>
            <a:r>
              <a:rPr lang="en-US" altLang="en-US" smtClean="0"/>
              <a:t>February 13-14, 2013</a:t>
            </a:r>
            <a:endParaRPr lang="en-US" altLang="en-US"/>
          </a:p>
        </p:txBody>
      </p:sp>
      <p:sp>
        <p:nvSpPr>
          <p:cNvPr id="3" name="Footer Placeholder 2"/>
          <p:cNvSpPr>
            <a:spLocks noGrp="1"/>
          </p:cNvSpPr>
          <p:nvPr>
            <p:ph type="ftr" sz="quarter" idx="11"/>
          </p:nvPr>
        </p:nvSpPr>
        <p:spPr/>
        <p:txBody>
          <a:bodyPr/>
          <a:lstStyle/>
          <a:p>
            <a:r>
              <a:rPr lang="en-US" altLang="en-US" smtClean="0"/>
              <a:t>JUAS 2013 -- Vacuum Technology –   Paolo Chiggiato &amp; Roberto Kersevan</a:t>
            </a:r>
            <a:endParaRPr lang="en-US" altLang="en-US"/>
          </a:p>
        </p:txBody>
      </p:sp>
    </p:spTree>
    <p:extLst>
      <p:ext uri="{BB962C8B-B14F-4D97-AF65-F5344CB8AC3E}">
        <p14:creationId xmlns:p14="http://schemas.microsoft.com/office/powerpoint/2010/main" val="2575139554"/>
      </p:ext>
    </p:extLst>
  </p:cSld>
  <p:clrMapOvr>
    <a:masterClrMapping/>
  </p:clrMapOvr>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5755" y="1954530"/>
            <a:ext cx="8492490" cy="2474524"/>
          </a:xfrm>
          <a:prstGeom prst="rect">
            <a:avLst/>
          </a:prstGeom>
          <a:noFill/>
        </p:spPr>
        <p:txBody>
          <a:bodyPr wrap="square" rtlCol="0">
            <a:spAutoFit/>
          </a:bodyPr>
          <a:lstStyle/>
          <a:p>
            <a:pPr>
              <a:lnSpc>
                <a:spcPct val="110000"/>
              </a:lnSpc>
              <a:spcBef>
                <a:spcPct val="50000"/>
              </a:spcBef>
            </a:pPr>
            <a:r>
              <a:rPr lang="en-GB" dirty="0"/>
              <a:t>After activation a NEG film surface is very clean resulting in both a large </a:t>
            </a:r>
            <a:r>
              <a:rPr lang="en-GB" dirty="0" smtClean="0"/>
              <a:t>pumping </a:t>
            </a:r>
            <a:r>
              <a:rPr lang="en-GB" dirty="0"/>
              <a:t>speed and</a:t>
            </a:r>
            <a:r>
              <a:rPr lang="en-GB" b="1" dirty="0"/>
              <a:t> reduced degassing</a:t>
            </a:r>
            <a:r>
              <a:rPr lang="en-GB" dirty="0"/>
              <a:t> (both thermal and </a:t>
            </a:r>
            <a:r>
              <a:rPr lang="en-GB" dirty="0" smtClean="0"/>
              <a:t>ion/radiation/electron </a:t>
            </a:r>
            <a:r>
              <a:rPr lang="en-GB" dirty="0"/>
              <a:t>induced). </a:t>
            </a:r>
            <a:endParaRPr lang="en-GB" dirty="0" smtClean="0"/>
          </a:p>
          <a:p>
            <a:pPr>
              <a:lnSpc>
                <a:spcPct val="110000"/>
              </a:lnSpc>
              <a:spcBef>
                <a:spcPct val="50000"/>
              </a:spcBef>
            </a:pPr>
            <a:endParaRPr lang="en-GB" dirty="0"/>
          </a:p>
          <a:p>
            <a:pPr>
              <a:lnSpc>
                <a:spcPct val="110000"/>
              </a:lnSpc>
              <a:spcBef>
                <a:spcPct val="50000"/>
              </a:spcBef>
            </a:pPr>
            <a:r>
              <a:rPr lang="en-GB" dirty="0" smtClean="0"/>
              <a:t>Very </a:t>
            </a:r>
            <a:r>
              <a:rPr lang="en-GB" dirty="0"/>
              <a:t>important bonus: </a:t>
            </a:r>
            <a:r>
              <a:rPr lang="en-GB" b="1" dirty="0"/>
              <a:t>low secondary electron yield</a:t>
            </a:r>
            <a:r>
              <a:rPr lang="en-GB" dirty="0" smtClean="0"/>
              <a:t>.</a:t>
            </a:r>
          </a:p>
          <a:p>
            <a:pPr>
              <a:lnSpc>
                <a:spcPct val="110000"/>
              </a:lnSpc>
              <a:spcBef>
                <a:spcPct val="50000"/>
              </a:spcBef>
            </a:pPr>
            <a:endParaRPr lang="en-GB" dirty="0"/>
          </a:p>
          <a:p>
            <a:pPr defTabSz="393700">
              <a:lnSpc>
                <a:spcPct val="110000"/>
              </a:lnSpc>
              <a:spcBef>
                <a:spcPct val="50000"/>
              </a:spcBef>
              <a:tabLst>
                <a:tab pos="338138" algn="l"/>
              </a:tabLst>
            </a:pPr>
            <a:r>
              <a:rPr lang="en-GB" dirty="0"/>
              <a:t>NEG films trap the gas coming from the substrate </a:t>
            </a:r>
            <a:r>
              <a:rPr lang="en-GB" dirty="0" smtClean="0"/>
              <a:t>material</a:t>
            </a:r>
            <a:endParaRPr lang="en-US" dirty="0"/>
          </a:p>
        </p:txBody>
      </p:sp>
      <p:sp>
        <p:nvSpPr>
          <p:cNvPr id="32" name="Rectangle 31"/>
          <p:cNvSpPr/>
          <p:nvPr/>
        </p:nvSpPr>
        <p:spPr>
          <a:xfrm>
            <a:off x="1868434" y="105966"/>
            <a:ext cx="5463355" cy="461665"/>
          </a:xfrm>
          <a:prstGeom prst="rect">
            <a:avLst/>
          </a:prstGeom>
        </p:spPr>
        <p:txBody>
          <a:bodyPr wrap="none">
            <a:spAutoFit/>
          </a:bodyPr>
          <a:lstStyle/>
          <a:p>
            <a:pPr algn="ctr"/>
            <a:r>
              <a:rPr lang="en-US" sz="2400" b="1" dirty="0" smtClean="0"/>
              <a:t>Gas pumping: capture pumps / NEG</a:t>
            </a:r>
            <a:endParaRPr lang="en-US" sz="2400" b="1" dirty="0"/>
          </a:p>
        </p:txBody>
      </p:sp>
      <p:sp>
        <p:nvSpPr>
          <p:cNvPr id="3" name="Date Placeholder 2"/>
          <p:cNvSpPr>
            <a:spLocks noGrp="1"/>
          </p:cNvSpPr>
          <p:nvPr>
            <p:ph type="dt" sz="half" idx="10"/>
          </p:nvPr>
        </p:nvSpPr>
        <p:spPr/>
        <p:txBody>
          <a:bodyPr/>
          <a:lstStyle/>
          <a:p>
            <a:r>
              <a:rPr lang="en-US" altLang="en-US" smtClean="0"/>
              <a:t>February 13-14, 2013</a:t>
            </a:r>
            <a:endParaRPr lang="en-US" altLang="en-US"/>
          </a:p>
        </p:txBody>
      </p:sp>
      <p:sp>
        <p:nvSpPr>
          <p:cNvPr id="4" name="Footer Placeholder 3"/>
          <p:cNvSpPr>
            <a:spLocks noGrp="1"/>
          </p:cNvSpPr>
          <p:nvPr>
            <p:ph type="ftr" sz="quarter" idx="11"/>
          </p:nvPr>
        </p:nvSpPr>
        <p:spPr/>
        <p:txBody>
          <a:bodyPr/>
          <a:lstStyle/>
          <a:p>
            <a:r>
              <a:rPr lang="en-US" altLang="en-US" smtClean="0"/>
              <a:t>JUAS 2013 -- Vacuum Technology –   Paolo Chiggiato &amp; Roberto Kersevan</a:t>
            </a:r>
            <a:endParaRPr lang="en-US" altLang="en-US"/>
          </a:p>
        </p:txBody>
      </p:sp>
      <p:sp>
        <p:nvSpPr>
          <p:cNvPr id="11" name="Slide Number Placeholder 10"/>
          <p:cNvSpPr>
            <a:spLocks noGrp="1"/>
          </p:cNvSpPr>
          <p:nvPr>
            <p:ph type="sldNum" sz="quarter" idx="12"/>
          </p:nvPr>
        </p:nvSpPr>
        <p:spPr/>
        <p:txBody>
          <a:bodyPr/>
          <a:lstStyle/>
          <a:p>
            <a:fld id="{1A34385A-CA30-4483-AA28-FCD5F126BD30}" type="slidenum">
              <a:rPr lang="en-US" altLang="en-US" smtClean="0"/>
              <a:pPr/>
              <a:t>202</a:t>
            </a:fld>
            <a:endParaRPr lang="en-US" altLang="en-US"/>
          </a:p>
        </p:txBody>
      </p:sp>
    </p:spTree>
    <p:extLst>
      <p:ext uri="{BB962C8B-B14F-4D97-AF65-F5344CB8AC3E}">
        <p14:creationId xmlns:p14="http://schemas.microsoft.com/office/powerpoint/2010/main" val="1630927128"/>
      </p:ext>
    </p:extLst>
  </p:cSld>
  <p:clrMapOvr>
    <a:masterClrMapping/>
  </p:clrMapOvr>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0949" name="Object 5"/>
          <p:cNvGraphicFramePr>
            <a:graphicFrameLocks noChangeAspect="1"/>
          </p:cNvGraphicFramePr>
          <p:nvPr/>
        </p:nvGraphicFramePr>
        <p:xfrm>
          <a:off x="304800" y="568325"/>
          <a:ext cx="6794500" cy="5524500"/>
        </p:xfrm>
        <a:graphic>
          <a:graphicData uri="http://schemas.openxmlformats.org/presentationml/2006/ole">
            <mc:AlternateContent xmlns:mc="http://schemas.openxmlformats.org/markup-compatibility/2006">
              <mc:Choice xmlns:v="urn:schemas-microsoft-com:vml" Requires="v">
                <p:oleObj spid="_x0000_s124956" name="KGPlot" r:id="rId4" imgW="6794280" imgH="5524200" progId="KGraph_Plot">
                  <p:embed/>
                </p:oleObj>
              </mc:Choice>
              <mc:Fallback>
                <p:oleObj name="KGPlot" r:id="rId4" imgW="6794280" imgH="5524200" progId="KGraph_Plot">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568325"/>
                        <a:ext cx="6794500" cy="552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0951" name="Rectangle 7"/>
          <p:cNvSpPr>
            <a:spLocks noChangeArrowheads="1"/>
          </p:cNvSpPr>
          <p:nvPr/>
        </p:nvSpPr>
        <p:spPr bwMode="auto">
          <a:xfrm>
            <a:off x="7164388" y="1557338"/>
            <a:ext cx="16335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solidFill>
                  <a:srgbClr val="000000"/>
                </a:solidFill>
              </a:rPr>
              <a:t>PSD at ESRF</a:t>
            </a:r>
          </a:p>
        </p:txBody>
      </p:sp>
      <p:sp>
        <p:nvSpPr>
          <p:cNvPr id="8" name="Rectangle 7"/>
          <p:cNvSpPr/>
          <p:nvPr/>
        </p:nvSpPr>
        <p:spPr>
          <a:xfrm>
            <a:off x="1868434" y="105966"/>
            <a:ext cx="5463355" cy="461665"/>
          </a:xfrm>
          <a:prstGeom prst="rect">
            <a:avLst/>
          </a:prstGeom>
        </p:spPr>
        <p:txBody>
          <a:bodyPr wrap="none">
            <a:spAutoFit/>
          </a:bodyPr>
          <a:lstStyle/>
          <a:p>
            <a:pPr algn="ctr"/>
            <a:r>
              <a:rPr lang="en-US" sz="2400" b="1" dirty="0" smtClean="0"/>
              <a:t>Gas pumping: capture pumps / NEG</a:t>
            </a:r>
            <a:endParaRPr lang="en-US" sz="2400" b="1" dirty="0"/>
          </a:p>
        </p:txBody>
      </p:sp>
      <p:sp>
        <p:nvSpPr>
          <p:cNvPr id="9"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0"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1"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203</a:t>
            </a:fld>
            <a:endParaRPr lang="en-US" dirty="0"/>
          </a:p>
        </p:txBody>
      </p:sp>
    </p:spTree>
    <p:extLst>
      <p:ext uri="{BB962C8B-B14F-4D97-AF65-F5344CB8AC3E}">
        <p14:creationId xmlns:p14="http://schemas.microsoft.com/office/powerpoint/2010/main" val="4182143673"/>
      </p:ext>
    </p:extLst>
  </p:cSld>
  <p:clrMapOvr>
    <a:masterClrMapping/>
  </p:clrMapOvr>
  <p:transition/>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467544" y="914440"/>
            <a:ext cx="8424936" cy="4801314"/>
          </a:xfrm>
          <a:prstGeom prst="rect">
            <a:avLst/>
          </a:prstGeom>
          <a:noFill/>
        </p:spPr>
        <p:txBody>
          <a:bodyPr wrap="square" rtlCol="0">
            <a:spAutoFit/>
          </a:bodyPr>
          <a:lstStyle/>
          <a:p>
            <a:r>
              <a:rPr lang="en-US" dirty="0" err="1" smtClean="0"/>
              <a:t>Cryopumps</a:t>
            </a:r>
            <a:r>
              <a:rPr lang="en-US" dirty="0" smtClean="0"/>
              <a:t> rely on </a:t>
            </a:r>
            <a:r>
              <a:rPr lang="en-US" b="1" dirty="0" smtClean="0"/>
              <a:t>three different pumping mechanisms</a:t>
            </a:r>
            <a:r>
              <a:rPr lang="en-US" dirty="0" smtClean="0"/>
              <a:t>:</a:t>
            </a:r>
          </a:p>
          <a:p>
            <a:endParaRPr lang="en-US" dirty="0"/>
          </a:p>
          <a:p>
            <a:pPr marL="342900" indent="-342900">
              <a:buFont typeface="+mj-lt"/>
              <a:buAutoNum type="arabicPeriod"/>
            </a:pPr>
            <a:r>
              <a:rPr lang="en-US" b="1" dirty="0" err="1" smtClean="0"/>
              <a:t>Cryocondensation</a:t>
            </a:r>
            <a:r>
              <a:rPr lang="en-US" dirty="0" smtClean="0"/>
              <a:t>: is based on the mutual attraction of </a:t>
            </a:r>
            <a:r>
              <a:rPr lang="en-US" b="1" dirty="0" smtClean="0"/>
              <a:t>similar </a:t>
            </a:r>
            <a:r>
              <a:rPr lang="en-US" dirty="0" smtClean="0"/>
              <a:t>molecules at low temperature: </a:t>
            </a:r>
          </a:p>
          <a:p>
            <a:endParaRPr lang="en-US" dirty="0" smtClean="0"/>
          </a:p>
          <a:p>
            <a:pPr marL="800100" lvl="1" indent="-342900">
              <a:buFont typeface="+mj-lt"/>
              <a:buAutoNum type="alphaLcPeriod"/>
            </a:pPr>
            <a:r>
              <a:rPr lang="en-US" dirty="0" smtClean="0"/>
              <a:t>the key property is the </a:t>
            </a:r>
            <a:r>
              <a:rPr lang="en-US" b="1" dirty="0" smtClean="0"/>
              <a:t>saturated </a:t>
            </a:r>
            <a:r>
              <a:rPr lang="en-US" b="1" dirty="0" err="1" smtClean="0"/>
              <a:t>vapour</a:t>
            </a:r>
            <a:r>
              <a:rPr lang="en-US" b="1" dirty="0" smtClean="0"/>
              <a:t> pressure</a:t>
            </a:r>
            <a:r>
              <a:rPr lang="en-US" dirty="0" smtClean="0"/>
              <a:t>, i.e. the pressure of the gas phase in equilibrium with the condensate at a given temperature</a:t>
            </a:r>
            <a:r>
              <a:rPr lang="en-US" dirty="0"/>
              <a:t>. The attainable pressure is limited by the saturated </a:t>
            </a:r>
            <a:r>
              <a:rPr lang="en-US" dirty="0" err="1"/>
              <a:t>vapour</a:t>
            </a:r>
            <a:r>
              <a:rPr lang="en-US" dirty="0"/>
              <a:t> pressure</a:t>
            </a:r>
            <a:r>
              <a:rPr lang="en-US" dirty="0" smtClean="0"/>
              <a:t>.</a:t>
            </a:r>
          </a:p>
          <a:p>
            <a:pPr marL="800100" lvl="1" indent="-342900">
              <a:buFont typeface="+mj-lt"/>
              <a:buAutoNum type="alphaLcPeriod"/>
            </a:pPr>
            <a:endParaRPr lang="en-US" dirty="0" smtClean="0"/>
          </a:p>
          <a:p>
            <a:pPr marL="800100" lvl="1" indent="-342900">
              <a:buFont typeface="+mj-lt"/>
              <a:buAutoNum type="alphaLcPeriod"/>
            </a:pPr>
            <a:r>
              <a:rPr lang="en-US" dirty="0"/>
              <a:t>Only </a:t>
            </a:r>
            <a:r>
              <a:rPr lang="en-US" b="1" dirty="0"/>
              <a:t>Ne, H</a:t>
            </a:r>
            <a:r>
              <a:rPr lang="en-US" b="1" baseline="-25000" dirty="0"/>
              <a:t>2</a:t>
            </a:r>
            <a:r>
              <a:rPr lang="en-US" b="1" dirty="0"/>
              <a:t> and He </a:t>
            </a:r>
            <a:r>
              <a:rPr lang="en-US" dirty="0"/>
              <a:t>have </a:t>
            </a:r>
            <a:r>
              <a:rPr lang="en-US" dirty="0" smtClean="0"/>
              <a:t>saturated </a:t>
            </a:r>
            <a:r>
              <a:rPr lang="en-US" dirty="0" err="1" smtClean="0"/>
              <a:t>vapour</a:t>
            </a:r>
            <a:r>
              <a:rPr lang="en-US" dirty="0" smtClean="0"/>
              <a:t> </a:t>
            </a:r>
            <a:r>
              <a:rPr lang="en-US" dirty="0"/>
              <a:t>pressures higher than 10</a:t>
            </a:r>
            <a:r>
              <a:rPr lang="en-US" baseline="30000" dirty="0"/>
              <a:t>-11</a:t>
            </a:r>
            <a:r>
              <a:rPr lang="en-US" dirty="0"/>
              <a:t> </a:t>
            </a:r>
            <a:r>
              <a:rPr lang="en-US" dirty="0" err="1"/>
              <a:t>Torr</a:t>
            </a:r>
            <a:r>
              <a:rPr lang="en-US" dirty="0"/>
              <a:t> at </a:t>
            </a:r>
            <a:r>
              <a:rPr lang="en-US" b="1" dirty="0"/>
              <a:t>20 K</a:t>
            </a:r>
            <a:r>
              <a:rPr lang="en-US" dirty="0" smtClean="0"/>
              <a:t>.</a:t>
            </a:r>
          </a:p>
          <a:p>
            <a:pPr marL="800100" lvl="1" indent="-342900">
              <a:buFont typeface="+mj-lt"/>
              <a:buAutoNum type="alphaLcPeriod"/>
            </a:pPr>
            <a:endParaRPr lang="en-US" dirty="0" smtClean="0"/>
          </a:p>
          <a:p>
            <a:pPr marL="811213" lvl="7" indent="-457200">
              <a:buFont typeface="+mj-lt"/>
              <a:buAutoNum type="alphaLcPeriod" startAt="3"/>
            </a:pPr>
            <a:r>
              <a:rPr lang="en-US" dirty="0"/>
              <a:t>The </a:t>
            </a:r>
            <a:r>
              <a:rPr lang="en-US" dirty="0" err="1"/>
              <a:t>vapour</a:t>
            </a:r>
            <a:r>
              <a:rPr lang="en-US" dirty="0"/>
              <a:t> pressure of </a:t>
            </a:r>
            <a:r>
              <a:rPr lang="en-US" b="1" dirty="0"/>
              <a:t>H</a:t>
            </a:r>
            <a:r>
              <a:rPr lang="en-US" b="1" baseline="-25000" dirty="0"/>
              <a:t>2</a:t>
            </a:r>
            <a:r>
              <a:rPr lang="en-US" b="1" dirty="0"/>
              <a:t> at 4.3 K is in the 10</a:t>
            </a:r>
            <a:r>
              <a:rPr lang="en-US" b="1" baseline="30000" dirty="0"/>
              <a:t>-7</a:t>
            </a:r>
            <a:r>
              <a:rPr lang="en-US" b="1" dirty="0"/>
              <a:t> </a:t>
            </a:r>
            <a:r>
              <a:rPr lang="en-US" b="1" dirty="0" err="1"/>
              <a:t>Torr</a:t>
            </a:r>
            <a:r>
              <a:rPr lang="en-US" b="1" dirty="0"/>
              <a:t> </a:t>
            </a:r>
            <a:r>
              <a:rPr lang="en-US" dirty="0"/>
              <a:t>range, at 1.9 lower than 10</a:t>
            </a:r>
            <a:r>
              <a:rPr lang="en-US" baseline="30000" dirty="0"/>
              <a:t>-12</a:t>
            </a:r>
            <a:r>
              <a:rPr lang="en-US" dirty="0"/>
              <a:t> </a:t>
            </a:r>
            <a:r>
              <a:rPr lang="en-US" dirty="0" err="1"/>
              <a:t>Torr</a:t>
            </a:r>
            <a:r>
              <a:rPr lang="en-US" dirty="0" smtClean="0"/>
              <a:t>.</a:t>
            </a:r>
          </a:p>
          <a:p>
            <a:pPr marL="811213" lvl="7" indent="-457200">
              <a:buFont typeface="+mj-lt"/>
              <a:buAutoNum type="alphaLcPeriod" startAt="3"/>
            </a:pPr>
            <a:endParaRPr lang="en-US" dirty="0" smtClean="0"/>
          </a:p>
          <a:p>
            <a:pPr marL="811213" lvl="7" indent="-457200">
              <a:buFont typeface="+mj-lt"/>
              <a:buAutoNum type="alphaLcPeriod" startAt="3"/>
            </a:pPr>
            <a:r>
              <a:rPr lang="en-US" dirty="0" smtClean="0"/>
              <a:t>Large quantity of gas can be </a:t>
            </a:r>
            <a:r>
              <a:rPr lang="en-US" dirty="0" err="1" smtClean="0"/>
              <a:t>cryocondensated</a:t>
            </a:r>
            <a:r>
              <a:rPr lang="en-US" dirty="0" smtClean="0"/>
              <a:t> (limited only by the thermal properties of the condensate phase)</a:t>
            </a:r>
          </a:p>
        </p:txBody>
      </p:sp>
      <p:sp>
        <p:nvSpPr>
          <p:cNvPr id="13"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5"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6"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204</a:t>
            </a:fld>
            <a:endParaRPr lang="en-US" dirty="0"/>
          </a:p>
        </p:txBody>
      </p:sp>
      <p:sp>
        <p:nvSpPr>
          <p:cNvPr id="10" name="Rectangle 9"/>
          <p:cNvSpPr/>
          <p:nvPr/>
        </p:nvSpPr>
        <p:spPr>
          <a:xfrm>
            <a:off x="1876450" y="105966"/>
            <a:ext cx="5447325" cy="461665"/>
          </a:xfrm>
          <a:prstGeom prst="rect">
            <a:avLst/>
          </a:prstGeom>
        </p:spPr>
        <p:txBody>
          <a:bodyPr wrap="none">
            <a:spAutoFit/>
          </a:bodyPr>
          <a:lstStyle/>
          <a:p>
            <a:pPr algn="ctr"/>
            <a:r>
              <a:rPr lang="en-US" sz="2400" b="1" dirty="0" smtClean="0"/>
              <a:t>Gas pumping: capture pumps / </a:t>
            </a:r>
            <a:r>
              <a:rPr lang="en-US" sz="2400" b="1" dirty="0" err="1" smtClean="0"/>
              <a:t>cryo</a:t>
            </a:r>
            <a:endParaRPr lang="en-US" sz="2400" b="1" dirty="0"/>
          </a:p>
        </p:txBody>
      </p:sp>
    </p:spTree>
    <p:extLst>
      <p:ext uri="{BB962C8B-B14F-4D97-AF65-F5344CB8AC3E}">
        <p14:creationId xmlns:p14="http://schemas.microsoft.com/office/powerpoint/2010/main" val="2686382130"/>
      </p:ext>
    </p:extLst>
  </p:cSld>
  <p:clrMapOvr>
    <a:masterClrMapping/>
  </p:clrMapOvr>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205</a:t>
            </a:fld>
            <a:endParaRPr lang="en-US" dirty="0"/>
          </a:p>
        </p:txBody>
      </p:sp>
      <p:pic>
        <p:nvPicPr>
          <p:cNvPr id="5" name="Picture 1"/>
          <p:cNvPicPr>
            <a:picLocks noChangeAspect="1" noChangeArrowheads="1"/>
          </p:cNvPicPr>
          <p:nvPr/>
        </p:nvPicPr>
        <p:blipFill>
          <a:blip r:embed="rId2" cstate="print"/>
          <a:srcRect/>
          <a:stretch>
            <a:fillRect/>
          </a:stretch>
        </p:blipFill>
        <p:spPr bwMode="auto">
          <a:xfrm>
            <a:off x="2550820" y="1006509"/>
            <a:ext cx="4570921" cy="4771162"/>
          </a:xfrm>
          <a:prstGeom prst="rect">
            <a:avLst/>
          </a:prstGeom>
          <a:noFill/>
          <a:ln w="9525">
            <a:solidFill>
              <a:schemeClr val="tx1"/>
            </a:solidFill>
            <a:miter lim="800000"/>
            <a:headEnd/>
            <a:tailEnd/>
          </a:ln>
          <a:effectLst/>
        </p:spPr>
      </p:pic>
      <p:sp>
        <p:nvSpPr>
          <p:cNvPr id="7" name="Rectangle 6"/>
          <p:cNvSpPr/>
          <p:nvPr/>
        </p:nvSpPr>
        <p:spPr>
          <a:xfrm>
            <a:off x="1876450" y="105966"/>
            <a:ext cx="5447325" cy="461665"/>
          </a:xfrm>
          <a:prstGeom prst="rect">
            <a:avLst/>
          </a:prstGeom>
        </p:spPr>
        <p:txBody>
          <a:bodyPr wrap="none">
            <a:spAutoFit/>
          </a:bodyPr>
          <a:lstStyle/>
          <a:p>
            <a:pPr algn="ctr"/>
            <a:r>
              <a:rPr lang="en-US" sz="2400" b="1" dirty="0" smtClean="0"/>
              <a:t>Gas pumping: capture pumps / </a:t>
            </a:r>
            <a:r>
              <a:rPr lang="en-US" sz="2400" b="1" dirty="0" err="1" smtClean="0"/>
              <a:t>cryo</a:t>
            </a:r>
            <a:endParaRPr lang="en-US" sz="2400" b="1" dirty="0"/>
          </a:p>
        </p:txBody>
      </p:sp>
      <p:pic>
        <p:nvPicPr>
          <p:cNvPr id="1259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970" y="2656523"/>
            <a:ext cx="1905000" cy="101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354994"/>
      </p:ext>
    </p:extLst>
  </p:cSld>
  <p:clrMapOvr>
    <a:masterClrMapping/>
  </p:clrMapOvr>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410394" y="911012"/>
            <a:ext cx="8424936" cy="4801314"/>
          </a:xfrm>
          <a:prstGeom prst="rect">
            <a:avLst/>
          </a:prstGeom>
          <a:noFill/>
        </p:spPr>
        <p:txBody>
          <a:bodyPr wrap="square" rtlCol="0">
            <a:spAutoFit/>
          </a:bodyPr>
          <a:lstStyle/>
          <a:p>
            <a:pPr marL="342900" indent="-342900">
              <a:buFont typeface="+mj-lt"/>
              <a:buAutoNum type="arabicPeriod" startAt="2"/>
            </a:pPr>
            <a:r>
              <a:rPr lang="en-US" b="1" dirty="0" err="1" smtClean="0"/>
              <a:t>Cryosorption</a:t>
            </a:r>
            <a:r>
              <a:rPr lang="en-US" dirty="0" smtClean="0"/>
              <a:t>: is based on the attraction between molecules and substrate. The van der Waals forces are much stronger than those between similar molecules:</a:t>
            </a:r>
          </a:p>
          <a:p>
            <a:endParaRPr lang="en-US" dirty="0" smtClean="0"/>
          </a:p>
          <a:p>
            <a:pPr marL="800100" lvl="1" indent="-342900">
              <a:buFont typeface="+mj-lt"/>
              <a:buAutoNum type="alphaLcParenR"/>
            </a:pPr>
            <a:r>
              <a:rPr lang="en-US" dirty="0" smtClean="0"/>
              <a:t>Gas molecules are pumped at pressure much lower than the saturated </a:t>
            </a:r>
            <a:r>
              <a:rPr lang="en-US" dirty="0" err="1" smtClean="0"/>
              <a:t>vapour</a:t>
            </a:r>
            <a:r>
              <a:rPr lang="en-US" dirty="0" smtClean="0"/>
              <a:t> pressure providing the adsorbed quantity is </a:t>
            </a:r>
            <a:r>
              <a:rPr lang="en-US" b="1" dirty="0" smtClean="0"/>
              <a:t>lower than one monolayer</a:t>
            </a:r>
            <a:r>
              <a:rPr lang="en-US" dirty="0" smtClean="0"/>
              <a:t>.</a:t>
            </a:r>
          </a:p>
          <a:p>
            <a:pPr lvl="1"/>
            <a:endParaRPr lang="en-US" dirty="0" smtClean="0"/>
          </a:p>
          <a:p>
            <a:pPr marL="800100" lvl="1" indent="-342900">
              <a:buFont typeface="+mj-lt"/>
              <a:buAutoNum type="alphaLcParenR"/>
            </a:pPr>
            <a:r>
              <a:rPr lang="en-US" b="1" dirty="0" smtClean="0"/>
              <a:t>Porous materials </a:t>
            </a:r>
            <a:r>
              <a:rPr lang="en-US" dirty="0" smtClean="0"/>
              <a:t>are used to increase the specific surface area; for charcoal about 1000 m</a:t>
            </a:r>
            <a:r>
              <a:rPr lang="en-US" baseline="30000" dirty="0" smtClean="0"/>
              <a:t>2</a:t>
            </a:r>
            <a:r>
              <a:rPr lang="en-US" dirty="0" smtClean="0"/>
              <a:t> per gram are normally achieved.</a:t>
            </a:r>
          </a:p>
          <a:p>
            <a:pPr marL="800100" lvl="1" indent="-342900">
              <a:buFont typeface="+mj-lt"/>
              <a:buAutoNum type="alphaLcParenR"/>
            </a:pPr>
            <a:endParaRPr lang="en-US" dirty="0" smtClean="0"/>
          </a:p>
          <a:p>
            <a:pPr marL="800100" lvl="1" indent="-342900">
              <a:buFont typeface="+mj-lt"/>
              <a:buAutoNum type="alphaLcParenR"/>
            </a:pPr>
            <a:r>
              <a:rPr lang="en-US" dirty="0" smtClean="0"/>
              <a:t>The important consequence is that significant quantities of </a:t>
            </a:r>
            <a:r>
              <a:rPr lang="en-US" b="1" dirty="0" smtClean="0"/>
              <a:t>H</a:t>
            </a:r>
            <a:r>
              <a:rPr lang="en-US" b="1" baseline="-25000" dirty="0" smtClean="0"/>
              <a:t>2</a:t>
            </a:r>
            <a:r>
              <a:rPr lang="en-US" b="1" dirty="0" smtClean="0"/>
              <a:t> can be pumped at 20 K and He at 4.3 K</a:t>
            </a:r>
            <a:r>
              <a:rPr lang="en-US" dirty="0" smtClean="0"/>
              <a:t>.</a:t>
            </a:r>
          </a:p>
          <a:p>
            <a:pPr marL="800100" lvl="1" indent="-342900">
              <a:buFont typeface="+mj-lt"/>
              <a:buAutoNum type="alphaLcParenR"/>
            </a:pPr>
            <a:endParaRPr lang="en-US" dirty="0" smtClean="0"/>
          </a:p>
          <a:p>
            <a:pPr marL="800100" lvl="1" indent="-342900">
              <a:buFont typeface="+mj-lt"/>
              <a:buAutoNum type="alphaLcParenR"/>
            </a:pPr>
            <a:r>
              <a:rPr lang="en-US" b="1" dirty="0" err="1" smtClean="0"/>
              <a:t>Submonolayer</a:t>
            </a:r>
            <a:r>
              <a:rPr lang="en-US" b="1" dirty="0" smtClean="0"/>
              <a:t> quantities </a:t>
            </a:r>
            <a:r>
              <a:rPr lang="en-US" dirty="0" smtClean="0"/>
              <a:t>of all gases may be effectively </a:t>
            </a:r>
            <a:r>
              <a:rPr lang="en-US" dirty="0" err="1" smtClean="0"/>
              <a:t>cryosorbed</a:t>
            </a:r>
            <a:r>
              <a:rPr lang="en-US" dirty="0" smtClean="0"/>
              <a:t> at their </a:t>
            </a:r>
            <a:r>
              <a:rPr lang="en-US" b="1" dirty="0" smtClean="0"/>
              <a:t>own boiling temperature</a:t>
            </a:r>
            <a:r>
              <a:rPr lang="en-US" dirty="0" smtClean="0"/>
              <a:t>; for example at 77 K all gases except He, H</a:t>
            </a:r>
            <a:r>
              <a:rPr lang="en-US" baseline="-25000" dirty="0" smtClean="0"/>
              <a:t>2</a:t>
            </a:r>
            <a:r>
              <a:rPr lang="en-US" dirty="0" smtClean="0"/>
              <a:t> and Ne.</a:t>
            </a:r>
          </a:p>
        </p:txBody>
      </p:sp>
      <p:sp>
        <p:nvSpPr>
          <p:cNvPr id="11"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3"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4"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206</a:t>
            </a:fld>
            <a:endParaRPr lang="en-US" dirty="0"/>
          </a:p>
        </p:txBody>
      </p:sp>
      <p:sp>
        <p:nvSpPr>
          <p:cNvPr id="7" name="Rectangle 6"/>
          <p:cNvSpPr/>
          <p:nvPr/>
        </p:nvSpPr>
        <p:spPr>
          <a:xfrm>
            <a:off x="1876450" y="105966"/>
            <a:ext cx="5447325" cy="461665"/>
          </a:xfrm>
          <a:prstGeom prst="rect">
            <a:avLst/>
          </a:prstGeom>
        </p:spPr>
        <p:txBody>
          <a:bodyPr wrap="none">
            <a:spAutoFit/>
          </a:bodyPr>
          <a:lstStyle/>
          <a:p>
            <a:pPr algn="ctr"/>
            <a:r>
              <a:rPr lang="en-US" sz="2400" b="1" dirty="0" smtClean="0"/>
              <a:t>Gas pumping: capture pumps / </a:t>
            </a:r>
            <a:r>
              <a:rPr lang="en-US" sz="2400" b="1" dirty="0" err="1" smtClean="0"/>
              <a:t>cryo</a:t>
            </a:r>
            <a:endParaRPr lang="en-US" sz="2400" b="1" dirty="0"/>
          </a:p>
        </p:txBody>
      </p:sp>
    </p:spTree>
    <p:extLst>
      <p:ext uri="{BB962C8B-B14F-4D97-AF65-F5344CB8AC3E}">
        <p14:creationId xmlns:p14="http://schemas.microsoft.com/office/powerpoint/2010/main" val="4286312200"/>
      </p:ext>
    </p:extLst>
  </p:cSld>
  <p:clrMapOvr>
    <a:masterClrMapping/>
  </p:clrMapOvr>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207</a:t>
            </a:fld>
            <a:endParaRPr lang="en-US" dirty="0"/>
          </a:p>
        </p:txBody>
      </p:sp>
      <p:pic>
        <p:nvPicPr>
          <p:cNvPr id="5"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525396" y="877496"/>
            <a:ext cx="4149431"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480059" y="2988766"/>
            <a:ext cx="8206740" cy="1754326"/>
          </a:xfrm>
          <a:prstGeom prst="rect">
            <a:avLst/>
          </a:prstGeom>
          <a:noFill/>
        </p:spPr>
        <p:txBody>
          <a:bodyPr wrap="square" rtlCol="0">
            <a:spAutoFit/>
          </a:bodyPr>
          <a:lstStyle/>
          <a:p>
            <a:pPr marL="800100" lvl="1" indent="-342900">
              <a:buFont typeface="+mj-lt"/>
              <a:buAutoNum type="alphaLcParenR"/>
            </a:pPr>
            <a:endParaRPr lang="en-US" dirty="0"/>
          </a:p>
          <a:p>
            <a:pPr marL="342900" indent="-342900">
              <a:buFont typeface="+mj-lt"/>
              <a:buAutoNum type="arabicPeriod" startAt="3"/>
            </a:pPr>
            <a:r>
              <a:rPr lang="en-US" b="1" dirty="0" err="1"/>
              <a:t>Cryotrapping</a:t>
            </a:r>
            <a:r>
              <a:rPr lang="en-US" dirty="0"/>
              <a:t> : low boiling point gas molecules are trapped in the layer of an easily condensable </a:t>
            </a:r>
            <a:r>
              <a:rPr lang="en-US" dirty="0" smtClean="0"/>
              <a:t>gas</a:t>
            </a:r>
            <a:r>
              <a:rPr lang="en-US" dirty="0"/>
              <a:t>. The trapped gas has a saturation vapor pressure by several orders of magnitude lower than in the pure condensate. Examples: </a:t>
            </a:r>
            <a:r>
              <a:rPr lang="en-US" b="1" dirty="0" err="1"/>
              <a:t>Ar</a:t>
            </a:r>
            <a:r>
              <a:rPr lang="en-US" b="1" dirty="0"/>
              <a:t> trapped in CO</a:t>
            </a:r>
            <a:r>
              <a:rPr lang="en-US" b="1" baseline="-25000" dirty="0"/>
              <a:t>2</a:t>
            </a:r>
            <a:r>
              <a:rPr lang="en-US" b="1" dirty="0"/>
              <a:t> at 77 K</a:t>
            </a:r>
            <a:r>
              <a:rPr lang="en-US" dirty="0"/>
              <a:t>; </a:t>
            </a:r>
            <a:r>
              <a:rPr lang="en-US" b="1" dirty="0"/>
              <a:t>H</a:t>
            </a:r>
            <a:r>
              <a:rPr lang="en-US" b="1" baseline="-25000" dirty="0"/>
              <a:t>2</a:t>
            </a:r>
            <a:r>
              <a:rPr lang="en-US" b="1" dirty="0"/>
              <a:t> trapped in N</a:t>
            </a:r>
            <a:r>
              <a:rPr lang="en-US" b="1" baseline="-25000" dirty="0"/>
              <a:t>2</a:t>
            </a:r>
            <a:r>
              <a:rPr lang="en-US" b="1" dirty="0"/>
              <a:t> at 20 K</a:t>
            </a:r>
            <a:r>
              <a:rPr lang="en-US" dirty="0"/>
              <a:t>.</a:t>
            </a:r>
          </a:p>
          <a:p>
            <a:endParaRPr lang="en-US" dirty="0"/>
          </a:p>
        </p:txBody>
      </p:sp>
      <p:sp>
        <p:nvSpPr>
          <p:cNvPr id="7" name="Rectangle 6"/>
          <p:cNvSpPr/>
          <p:nvPr/>
        </p:nvSpPr>
        <p:spPr>
          <a:xfrm>
            <a:off x="1876450" y="105966"/>
            <a:ext cx="5447325" cy="461665"/>
          </a:xfrm>
          <a:prstGeom prst="rect">
            <a:avLst/>
          </a:prstGeom>
        </p:spPr>
        <p:txBody>
          <a:bodyPr wrap="none">
            <a:spAutoFit/>
          </a:bodyPr>
          <a:lstStyle/>
          <a:p>
            <a:pPr algn="ctr"/>
            <a:r>
              <a:rPr lang="en-US" sz="2400" b="1" dirty="0" smtClean="0"/>
              <a:t>Gas pumping: capture pumps / </a:t>
            </a:r>
            <a:r>
              <a:rPr lang="en-US" sz="2400" b="1" dirty="0" err="1" smtClean="0"/>
              <a:t>cryo</a:t>
            </a:r>
            <a:endParaRPr lang="en-US" sz="2400" b="1" dirty="0"/>
          </a:p>
        </p:txBody>
      </p:sp>
      <p:pic>
        <p:nvPicPr>
          <p:cNvPr id="1269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6198" y="4638675"/>
            <a:ext cx="1914525" cy="123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16465"/>
      </p:ext>
    </p:extLst>
  </p:cSld>
  <p:clrMapOvr>
    <a:masterClrMapping/>
  </p:clrMapOvr>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rotWithShape="1">
          <a:blip r:embed="rId2" cstate="print"/>
          <a:srcRect t="31441" r="32518"/>
          <a:stretch/>
        </p:blipFill>
        <p:spPr bwMode="auto">
          <a:xfrm>
            <a:off x="114300" y="2799214"/>
            <a:ext cx="5208105" cy="3320308"/>
          </a:xfrm>
          <a:prstGeom prst="rect">
            <a:avLst/>
          </a:prstGeom>
          <a:noFill/>
          <a:ln w="9525">
            <a:noFill/>
            <a:miter lim="800000"/>
            <a:headEnd/>
            <a:tailEnd/>
          </a:ln>
          <a:effectLst/>
        </p:spPr>
      </p:pic>
      <p:sp>
        <p:nvSpPr>
          <p:cNvPr id="6" name="ZoneTexte 5"/>
          <p:cNvSpPr txBox="1"/>
          <p:nvPr/>
        </p:nvSpPr>
        <p:spPr>
          <a:xfrm>
            <a:off x="539552" y="558964"/>
            <a:ext cx="8352928" cy="2031325"/>
          </a:xfrm>
          <a:prstGeom prst="rect">
            <a:avLst/>
          </a:prstGeom>
          <a:noFill/>
        </p:spPr>
        <p:txBody>
          <a:bodyPr wrap="square" rtlCol="0">
            <a:spAutoFit/>
          </a:bodyPr>
          <a:lstStyle/>
          <a:p>
            <a:r>
              <a:rPr lang="en-US" dirty="0" smtClean="0"/>
              <a:t>Modern </a:t>
            </a:r>
            <a:r>
              <a:rPr lang="en-US" dirty="0" err="1" smtClean="0"/>
              <a:t>cryopumps</a:t>
            </a:r>
            <a:r>
              <a:rPr lang="en-US" dirty="0" smtClean="0"/>
              <a:t> take advantages of the first two mechanisms.</a:t>
            </a:r>
          </a:p>
          <a:p>
            <a:endParaRPr lang="en-US" dirty="0" smtClean="0"/>
          </a:p>
          <a:p>
            <a:pPr marL="342900" indent="-342900">
              <a:buFont typeface="+mj-lt"/>
              <a:buAutoNum type="arabicPeriod"/>
            </a:pPr>
            <a:r>
              <a:rPr lang="en-US" dirty="0" smtClean="0"/>
              <a:t>The </a:t>
            </a:r>
            <a:r>
              <a:rPr lang="en-US" dirty="0" err="1" smtClean="0"/>
              <a:t>cryocondensation</a:t>
            </a:r>
            <a:r>
              <a:rPr lang="en-US" dirty="0" smtClean="0"/>
              <a:t> takes place on a cold surfaces, in general at 80 K for H</a:t>
            </a:r>
            <a:r>
              <a:rPr lang="en-US" baseline="-25000" dirty="0" smtClean="0"/>
              <a:t>2</a:t>
            </a:r>
            <a:r>
              <a:rPr lang="en-US" dirty="0" smtClean="0"/>
              <a:t>O and 10 or 20 K for the other gases.</a:t>
            </a:r>
          </a:p>
          <a:p>
            <a:pPr marL="342900" indent="-342900">
              <a:buFont typeface="+mj-lt"/>
              <a:buAutoNum type="arabicPeriod"/>
            </a:pPr>
            <a:endParaRPr lang="en-US" dirty="0" smtClean="0"/>
          </a:p>
          <a:p>
            <a:pPr marL="342900" indent="-342900">
              <a:buFont typeface="+mj-lt"/>
              <a:buAutoNum type="arabicPeriod"/>
            </a:pPr>
            <a:r>
              <a:rPr lang="en-US" dirty="0" smtClean="0"/>
              <a:t>The </a:t>
            </a:r>
            <a:r>
              <a:rPr lang="en-US" dirty="0" err="1" smtClean="0"/>
              <a:t>cryosorption</a:t>
            </a:r>
            <a:r>
              <a:rPr lang="en-US" dirty="0" smtClean="0"/>
              <a:t> of H</a:t>
            </a:r>
            <a:r>
              <a:rPr lang="en-US" baseline="-25000" dirty="0" smtClean="0"/>
              <a:t>2</a:t>
            </a:r>
            <a:r>
              <a:rPr lang="en-US" dirty="0" smtClean="0"/>
              <a:t>, Ne and He is </a:t>
            </a:r>
            <a:r>
              <a:rPr lang="en-US" dirty="0" err="1" smtClean="0"/>
              <a:t>localised</a:t>
            </a:r>
            <a:r>
              <a:rPr lang="en-US" dirty="0" smtClean="0"/>
              <a:t> on a hidden surface where a porous material is fixed. This surface is kept away from the reach of the other molecules.</a:t>
            </a:r>
            <a:endParaRPr lang="en-US" dirty="0"/>
          </a:p>
        </p:txBody>
      </p:sp>
      <p:pic>
        <p:nvPicPr>
          <p:cNvPr id="15" name="Picture 3"/>
          <p:cNvPicPr>
            <a:picLocks noChangeAspect="1" noChangeArrowheads="1"/>
          </p:cNvPicPr>
          <p:nvPr/>
        </p:nvPicPr>
        <p:blipFill rotWithShape="1">
          <a:blip r:embed="rId3" cstate="print"/>
          <a:srcRect t="5105" r="42935" b="22504"/>
          <a:stretch/>
        </p:blipFill>
        <p:spPr bwMode="auto">
          <a:xfrm>
            <a:off x="5532065" y="2802994"/>
            <a:ext cx="3378646" cy="2411326"/>
          </a:xfrm>
          <a:prstGeom prst="rect">
            <a:avLst/>
          </a:prstGeom>
          <a:noFill/>
          <a:ln w="9525">
            <a:noFill/>
            <a:miter lim="800000"/>
            <a:headEnd/>
            <a:tailEnd/>
          </a:ln>
          <a:effectLst/>
        </p:spPr>
      </p:pic>
      <p:sp>
        <p:nvSpPr>
          <p:cNvPr id="7" name="Rectangle 6"/>
          <p:cNvSpPr/>
          <p:nvPr/>
        </p:nvSpPr>
        <p:spPr>
          <a:xfrm>
            <a:off x="5322404" y="5374340"/>
            <a:ext cx="3648929" cy="646331"/>
          </a:xfrm>
          <a:prstGeom prst="rect">
            <a:avLst/>
          </a:prstGeom>
        </p:spPr>
        <p:txBody>
          <a:bodyPr wrap="square">
            <a:spAutoFit/>
          </a:bodyPr>
          <a:lstStyle/>
          <a:p>
            <a:r>
              <a:rPr lang="en-US" dirty="0"/>
              <a:t>Helium is the working fluid of modern </a:t>
            </a:r>
            <a:r>
              <a:rPr lang="en-US" dirty="0" err="1"/>
              <a:t>cryopumps</a:t>
            </a:r>
            <a:r>
              <a:rPr lang="en-US" dirty="0"/>
              <a:t>.</a:t>
            </a:r>
          </a:p>
        </p:txBody>
      </p:sp>
      <p:sp>
        <p:nvSpPr>
          <p:cNvPr id="14" name="Date Placeholder 1"/>
          <p:cNvSpPr>
            <a:spLocks noGrp="1"/>
          </p:cNvSpPr>
          <p:nvPr>
            <p:ph type="dt" sz="half" idx="2"/>
          </p:nvPr>
        </p:nvSpPr>
        <p:spPr>
          <a:xfrm>
            <a:off x="2969335" y="6362377"/>
            <a:ext cx="2133600" cy="365125"/>
          </a:xfrm>
        </p:spPr>
        <p:txBody>
          <a:bodyPr/>
          <a:lstStyle/>
          <a:p>
            <a:r>
              <a:rPr lang="en-US" dirty="0" smtClean="0"/>
              <a:t>February 13-14, 2013</a:t>
            </a:r>
            <a:endParaRPr lang="en-US" dirty="0"/>
          </a:p>
        </p:txBody>
      </p:sp>
      <p:sp>
        <p:nvSpPr>
          <p:cNvPr id="17"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8"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208</a:t>
            </a:fld>
            <a:endParaRPr lang="en-US" dirty="0"/>
          </a:p>
        </p:txBody>
      </p:sp>
      <p:sp>
        <p:nvSpPr>
          <p:cNvPr id="9" name="Rectangle 8"/>
          <p:cNvSpPr/>
          <p:nvPr/>
        </p:nvSpPr>
        <p:spPr>
          <a:xfrm>
            <a:off x="1876450" y="105966"/>
            <a:ext cx="5447325" cy="461665"/>
          </a:xfrm>
          <a:prstGeom prst="rect">
            <a:avLst/>
          </a:prstGeom>
        </p:spPr>
        <p:txBody>
          <a:bodyPr wrap="none">
            <a:spAutoFit/>
          </a:bodyPr>
          <a:lstStyle/>
          <a:p>
            <a:pPr algn="ctr"/>
            <a:r>
              <a:rPr lang="en-US" sz="2400" b="1" dirty="0" smtClean="0"/>
              <a:t>Gas pumping: capture pumps / </a:t>
            </a:r>
            <a:r>
              <a:rPr lang="en-US" sz="2400" b="1" dirty="0" err="1" smtClean="0"/>
              <a:t>cryo</a:t>
            </a:r>
            <a:endParaRPr lang="en-US" sz="2400" b="1" dirty="0"/>
          </a:p>
        </p:txBody>
      </p:sp>
    </p:spTree>
    <p:extLst>
      <p:ext uri="{BB962C8B-B14F-4D97-AF65-F5344CB8AC3E}">
        <p14:creationId xmlns:p14="http://schemas.microsoft.com/office/powerpoint/2010/main" val="2682554046"/>
      </p:ext>
    </p:extLst>
  </p:cSld>
  <p:clrMapOvr>
    <a:masterClrMapping/>
  </p:clrMapOvr>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1467745" y="597189"/>
            <a:ext cx="6264696" cy="5138042"/>
            <a:chOff x="323528" y="235174"/>
            <a:chExt cx="7083758" cy="6146154"/>
          </a:xfrm>
        </p:grpSpPr>
        <p:grpSp>
          <p:nvGrpSpPr>
            <p:cNvPr id="5" name="Group 4"/>
            <p:cNvGrpSpPr/>
            <p:nvPr/>
          </p:nvGrpSpPr>
          <p:grpSpPr>
            <a:xfrm>
              <a:off x="323528" y="235174"/>
              <a:ext cx="4248472" cy="6146154"/>
              <a:chOff x="3048000" y="19150"/>
              <a:chExt cx="5007843" cy="6838950"/>
            </a:xfrm>
          </p:grpSpPr>
          <p:pic>
            <p:nvPicPr>
              <p:cNvPr id="20482"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048000" y="90488"/>
                <a:ext cx="3048000" cy="667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3"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084168" y="19150"/>
                <a:ext cx="1971675" cy="683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8"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598974" y="627812"/>
              <a:ext cx="2808312" cy="5504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 name="TextBox 5"/>
          <p:cNvSpPr txBox="1"/>
          <p:nvPr/>
        </p:nvSpPr>
        <p:spPr>
          <a:xfrm>
            <a:off x="1467745" y="5836210"/>
            <a:ext cx="5930919" cy="307777"/>
          </a:xfrm>
          <a:prstGeom prst="rect">
            <a:avLst/>
          </a:prstGeom>
          <a:noFill/>
        </p:spPr>
        <p:txBody>
          <a:bodyPr wrap="none" rtlCol="0">
            <a:spAutoFit/>
          </a:bodyPr>
          <a:lstStyle/>
          <a:p>
            <a:r>
              <a:rPr lang="en-US" sz="1400" i="1" dirty="0" smtClean="0"/>
              <a:t>Courtesy of </a:t>
            </a:r>
            <a:r>
              <a:rPr lang="en-US" sz="1400" i="1" dirty="0" err="1" smtClean="0"/>
              <a:t>Oerlikon</a:t>
            </a:r>
            <a:r>
              <a:rPr lang="en-US" sz="1400" i="1" dirty="0" smtClean="0"/>
              <a:t> </a:t>
            </a:r>
            <a:r>
              <a:rPr lang="en-US" sz="1400" i="1" dirty="0" err="1" smtClean="0"/>
              <a:t>Leybold</a:t>
            </a:r>
            <a:r>
              <a:rPr lang="en-US" sz="1400" i="1" dirty="0"/>
              <a:t> </a:t>
            </a:r>
            <a:r>
              <a:rPr lang="en-US" sz="1400" i="1" dirty="0" smtClean="0"/>
              <a:t>Vacuum www.oerlikon.com/leyboldvacuum</a:t>
            </a:r>
            <a:endParaRPr lang="en-US" sz="1400" i="1" dirty="0"/>
          </a:p>
        </p:txBody>
      </p:sp>
      <p:sp>
        <p:nvSpPr>
          <p:cNvPr id="7" name="Rounded Rectangle 6"/>
          <p:cNvSpPr/>
          <p:nvPr/>
        </p:nvSpPr>
        <p:spPr>
          <a:xfrm>
            <a:off x="4102440" y="3098444"/>
            <a:ext cx="720080" cy="324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7"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8"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209</a:t>
            </a:fld>
            <a:endParaRPr lang="en-US" dirty="0"/>
          </a:p>
        </p:txBody>
      </p:sp>
      <p:sp>
        <p:nvSpPr>
          <p:cNvPr id="14" name="Rectangle 13"/>
          <p:cNvSpPr/>
          <p:nvPr/>
        </p:nvSpPr>
        <p:spPr>
          <a:xfrm>
            <a:off x="1876450" y="105966"/>
            <a:ext cx="5447325" cy="461665"/>
          </a:xfrm>
          <a:prstGeom prst="rect">
            <a:avLst/>
          </a:prstGeom>
        </p:spPr>
        <p:txBody>
          <a:bodyPr wrap="none">
            <a:spAutoFit/>
          </a:bodyPr>
          <a:lstStyle/>
          <a:p>
            <a:pPr algn="ctr"/>
            <a:r>
              <a:rPr lang="en-US" sz="2400" b="1" dirty="0" smtClean="0"/>
              <a:t>Gas pumping: capture pumps / </a:t>
            </a:r>
            <a:r>
              <a:rPr lang="en-US" sz="2400" b="1" dirty="0" err="1" smtClean="0"/>
              <a:t>cryo</a:t>
            </a:r>
            <a:endParaRPr lang="en-US" sz="2400" b="1" dirty="0"/>
          </a:p>
        </p:txBody>
      </p:sp>
    </p:spTree>
    <p:extLst>
      <p:ext uri="{BB962C8B-B14F-4D97-AF65-F5344CB8AC3E}">
        <p14:creationId xmlns:p14="http://schemas.microsoft.com/office/powerpoint/2010/main" val="34470500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21</a:t>
            </a:fld>
            <a:endParaRPr lang="en-US" dirty="0"/>
          </a:p>
        </p:txBody>
      </p:sp>
      <mc:AlternateContent xmlns:mc="http://schemas.openxmlformats.org/markup-compatibility/2006" xmlns:a14="http://schemas.microsoft.com/office/drawing/2010/main">
        <mc:Choice Requires="a14">
          <p:sp>
            <p:nvSpPr>
              <p:cNvPr id="5" name="TextBox 4"/>
              <p:cNvSpPr txBox="1"/>
              <p:nvPr/>
            </p:nvSpPr>
            <p:spPr>
              <a:xfrm>
                <a:off x="323527" y="1342008"/>
                <a:ext cx="8496945" cy="4205831"/>
              </a:xfrm>
              <a:prstGeom prst="rect">
                <a:avLst/>
              </a:prstGeom>
              <a:noFill/>
            </p:spPr>
            <p:txBody>
              <a:bodyPr wrap="square" rtlCol="0">
                <a:spAutoFit/>
              </a:bodyPr>
              <a:lstStyle/>
              <a:p>
                <a:r>
                  <a:rPr lang="en-US" b="1" dirty="0" smtClean="0"/>
                  <a:t>Gas quantities can be expressed in</a:t>
                </a:r>
                <a:r>
                  <a:rPr lang="en-US" dirty="0" smtClean="0"/>
                  <a:t>:</a:t>
                </a:r>
              </a:p>
              <a:p>
                <a:endParaRPr lang="en-US" dirty="0" smtClean="0"/>
              </a:p>
              <a:p>
                <a:pPr marL="285750" indent="-285750">
                  <a:buFont typeface="Arial" pitchFamily="34" charset="0"/>
                  <a:buChar char="•"/>
                </a:pPr>
                <a:r>
                  <a:rPr lang="en-US" dirty="0" smtClean="0"/>
                  <a:t>Number of molecules: N</a:t>
                </a:r>
              </a:p>
              <a:p>
                <a:pPr marL="285750" indent="-285750">
                  <a:buFont typeface="Arial" pitchFamily="34" charset="0"/>
                  <a:buChar char="•"/>
                </a:pPr>
                <a:endParaRPr lang="en-US" dirty="0" smtClean="0"/>
              </a:p>
              <a:p>
                <a:pPr marL="285750" indent="-285750">
                  <a:buFont typeface="Arial" pitchFamily="34" charset="0"/>
                  <a:buChar char="•"/>
                </a:pPr>
                <a:r>
                  <a:rPr lang="en-US" dirty="0" smtClean="0"/>
                  <a:t>Moles: </a:t>
                </a:r>
                <a14:m>
                  <m:oMath xmlns:m="http://schemas.openxmlformats.org/officeDocument/2006/math">
                    <m:f>
                      <m:fPr>
                        <m:ctrlPr>
                          <a:rPr lang="en-US" i="1" smtClean="0">
                            <a:latin typeface="Cambria Math"/>
                          </a:rPr>
                        </m:ctrlPr>
                      </m:fPr>
                      <m:num>
                        <m:r>
                          <a:rPr lang="fr-CH" b="0" i="1" smtClean="0">
                            <a:latin typeface="Cambria Math"/>
                          </a:rPr>
                          <m:t>𝑁</m:t>
                        </m:r>
                      </m:num>
                      <m:den>
                        <m:sSub>
                          <m:sSubPr>
                            <m:ctrlPr>
                              <a:rPr lang="en-US" i="1" smtClean="0">
                                <a:latin typeface="Cambria Math"/>
                              </a:rPr>
                            </m:ctrlPr>
                          </m:sSubPr>
                          <m:e>
                            <m:r>
                              <a:rPr lang="fr-CH" b="0" i="1" smtClean="0">
                                <a:latin typeface="Cambria Math"/>
                              </a:rPr>
                              <m:t>𝑁</m:t>
                            </m:r>
                          </m:e>
                          <m:sub>
                            <m:r>
                              <a:rPr lang="fr-CH" b="0" i="1" smtClean="0">
                                <a:latin typeface="Cambria Math"/>
                              </a:rPr>
                              <m:t>𝐴</m:t>
                            </m:r>
                          </m:sub>
                        </m:sSub>
                      </m:den>
                    </m:f>
                  </m:oMath>
                </a14:m>
                <a:r>
                  <a:rPr lang="en-US" dirty="0" smtClean="0"/>
                  <a:t> </a:t>
                </a:r>
                <a14:m>
                  <m:oMath xmlns:m="http://schemas.openxmlformats.org/officeDocument/2006/math">
                    <m:d>
                      <m:dPr>
                        <m:ctrlPr>
                          <a:rPr lang="en-US" sz="1400" i="1" dirty="0" smtClean="0">
                            <a:latin typeface="Cambria Math"/>
                          </a:rPr>
                        </m:ctrlPr>
                      </m:dPr>
                      <m:e>
                        <m:sSub>
                          <m:sSubPr>
                            <m:ctrlPr>
                              <a:rPr lang="en-US" sz="1400" i="1" dirty="0">
                                <a:latin typeface="Cambria Math"/>
                              </a:rPr>
                            </m:ctrlPr>
                          </m:sSubPr>
                          <m:e>
                            <m:r>
                              <a:rPr lang="fr-CH" sz="1400" i="1" dirty="0">
                                <a:latin typeface="Cambria Math"/>
                              </a:rPr>
                              <m:t>𝑁</m:t>
                            </m:r>
                          </m:e>
                          <m:sub>
                            <m:r>
                              <a:rPr lang="fr-CH" sz="1400" i="1" dirty="0">
                                <a:latin typeface="Cambria Math"/>
                              </a:rPr>
                              <m:t>𝐴</m:t>
                            </m:r>
                          </m:sub>
                        </m:sSub>
                        <m:r>
                          <a:rPr lang="fr-CH" sz="1400" i="1" dirty="0">
                            <a:latin typeface="Cambria Math"/>
                          </a:rPr>
                          <m:t>=6.022 </m:t>
                        </m:r>
                        <m:sSup>
                          <m:sSupPr>
                            <m:ctrlPr>
                              <a:rPr lang="fr-CH" sz="1400" i="1" dirty="0">
                                <a:latin typeface="Cambria Math"/>
                              </a:rPr>
                            </m:ctrlPr>
                          </m:sSupPr>
                          <m:e>
                            <m:r>
                              <a:rPr lang="fr-CH" sz="1400" i="1" dirty="0">
                                <a:latin typeface="Cambria Math"/>
                              </a:rPr>
                              <m:t>10</m:t>
                            </m:r>
                          </m:e>
                          <m:sup>
                            <m:r>
                              <a:rPr lang="fr-CH" sz="1400" i="1" dirty="0">
                                <a:latin typeface="Cambria Math"/>
                              </a:rPr>
                              <m:t>23</m:t>
                            </m:r>
                          </m:sup>
                        </m:sSup>
                        <m:d>
                          <m:dPr>
                            <m:begChr m:val="["/>
                            <m:endChr m:val="]"/>
                            <m:ctrlPr>
                              <a:rPr lang="fr-CH" sz="1400" i="1" dirty="0">
                                <a:latin typeface="Cambria Math"/>
                              </a:rPr>
                            </m:ctrlPr>
                          </m:dPr>
                          <m:e>
                            <m:f>
                              <m:fPr>
                                <m:ctrlPr>
                                  <a:rPr lang="fr-CH" sz="1400" i="1" dirty="0">
                                    <a:latin typeface="Cambria Math"/>
                                  </a:rPr>
                                </m:ctrlPr>
                              </m:fPr>
                              <m:num>
                                <m:r>
                                  <a:rPr lang="fr-CH" sz="1400" i="1" dirty="0">
                                    <a:latin typeface="Cambria Math"/>
                                  </a:rPr>
                                  <m:t>𝑚𝑜𝑙𝑒𝑐𝑢𝑙𝑒𝑠</m:t>
                                </m:r>
                              </m:num>
                              <m:den>
                                <m:r>
                                  <a:rPr lang="fr-CH" sz="1400" i="1" dirty="0">
                                    <a:latin typeface="Cambria Math"/>
                                  </a:rPr>
                                  <m:t>𝑚𝑜𝑙𝑒</m:t>
                                </m:r>
                              </m:den>
                            </m:f>
                          </m:e>
                        </m:d>
                      </m:e>
                    </m:d>
                  </m:oMath>
                </a14:m>
                <a:endParaRPr lang="en-US" sz="1400" dirty="0" smtClean="0"/>
              </a:p>
              <a:p>
                <a:pPr marL="285750" indent="-285750">
                  <a:buFont typeface="Arial" pitchFamily="34" charset="0"/>
                  <a:buChar char="•"/>
                </a:pPr>
                <a:endParaRPr lang="en-US" sz="1400" dirty="0" smtClean="0"/>
              </a:p>
              <a:p>
                <a:pPr marL="285750" indent="-285750">
                  <a:buFont typeface="Arial" pitchFamily="34" charset="0"/>
                  <a:buChar char="•"/>
                </a:pPr>
                <a:r>
                  <a:rPr lang="en-US" dirty="0" smtClean="0"/>
                  <a:t>PV quantities if the temperature is known and constant : </a:t>
                </a:r>
                <a14:m>
                  <m:oMath xmlns:m="http://schemas.openxmlformats.org/officeDocument/2006/math">
                    <m:r>
                      <a:rPr lang="fr-CH" i="1">
                        <a:latin typeface="Cambria Math"/>
                      </a:rPr>
                      <m:t>𝑃</m:t>
                    </m:r>
                    <m:r>
                      <a:rPr lang="fr-CH" i="1">
                        <a:latin typeface="Cambria Math"/>
                      </a:rPr>
                      <m:t> </m:t>
                    </m:r>
                    <m:r>
                      <a:rPr lang="fr-CH" i="1">
                        <a:latin typeface="Cambria Math"/>
                      </a:rPr>
                      <m:t>𝑉</m:t>
                    </m:r>
                    <m:r>
                      <a:rPr lang="fr-CH" i="1">
                        <a:latin typeface="Cambria Math"/>
                      </a:rPr>
                      <m:t>=</m:t>
                    </m:r>
                    <m:r>
                      <a:rPr lang="fr-CH" i="1">
                        <a:latin typeface="Cambria Math"/>
                      </a:rPr>
                      <m:t>𝑁</m:t>
                    </m:r>
                    <m:sSub>
                      <m:sSubPr>
                        <m:ctrlPr>
                          <a:rPr lang="fr-CH" i="1">
                            <a:latin typeface="Cambria Math"/>
                          </a:rPr>
                        </m:ctrlPr>
                      </m:sSubPr>
                      <m:e>
                        <m:r>
                          <a:rPr lang="fr-CH" b="0" i="1" smtClean="0">
                            <a:latin typeface="Cambria Math"/>
                          </a:rPr>
                          <m:t>(</m:t>
                        </m:r>
                        <m:r>
                          <a:rPr lang="fr-CH" i="1">
                            <a:latin typeface="Cambria Math"/>
                          </a:rPr>
                          <m:t>𝑘</m:t>
                        </m:r>
                      </m:e>
                      <m:sub>
                        <m:r>
                          <a:rPr lang="fr-CH" i="1">
                            <a:latin typeface="Cambria Math"/>
                          </a:rPr>
                          <m:t>𝐵</m:t>
                        </m:r>
                      </m:sub>
                    </m:sSub>
                    <m:r>
                      <a:rPr lang="fr-CH" i="1">
                        <a:latin typeface="Cambria Math"/>
                      </a:rPr>
                      <m:t>𝑇</m:t>
                    </m:r>
                    <m:r>
                      <a:rPr lang="fr-CH" b="0" i="1" smtClean="0">
                        <a:latin typeface="Cambria Math"/>
                      </a:rPr>
                      <m:t>)</m:t>
                    </m:r>
                  </m:oMath>
                </a14:m>
                <a:endParaRPr lang="fr-CH" dirty="0" smtClean="0"/>
              </a:p>
              <a:p>
                <a:pPr marL="285750" indent="-285750">
                  <a:buFont typeface="Arial" pitchFamily="34" charset="0"/>
                  <a:buChar char="•"/>
                </a:pPr>
                <a:endParaRPr lang="en-US" dirty="0" smtClean="0"/>
              </a:p>
              <a:p>
                <a:endParaRPr lang="en-US" b="1" dirty="0" smtClean="0"/>
              </a:p>
              <a:p>
                <a:r>
                  <a:rPr lang="en-US" b="1" dirty="0" smtClean="0"/>
                  <a:t>Example</a:t>
                </a:r>
                <a:r>
                  <a:rPr lang="en-US" dirty="0" smtClean="0"/>
                  <a:t>: 1 Pa m</a:t>
                </a:r>
                <a:r>
                  <a:rPr lang="en-US" baseline="30000" dirty="0" smtClean="0"/>
                  <a:t>3 </a:t>
                </a:r>
                <a:r>
                  <a:rPr lang="en-US" b="1" dirty="0" smtClean="0"/>
                  <a:t>at 293K </a:t>
                </a:r>
                <a:r>
                  <a:rPr lang="en-US" dirty="0" smtClean="0"/>
                  <a:t>contains </a:t>
                </a:r>
                <a14:m>
                  <m:oMath xmlns:m="http://schemas.openxmlformats.org/officeDocument/2006/math">
                    <m:r>
                      <a:rPr lang="fr-CH" b="0" i="1" smtClean="0">
                        <a:latin typeface="Cambria Math"/>
                      </a:rPr>
                      <m:t>𝑁</m:t>
                    </m:r>
                    <m:r>
                      <a:rPr lang="fr-CH" b="0" i="1" smtClean="0">
                        <a:latin typeface="Cambria Math"/>
                      </a:rPr>
                      <m:t>=</m:t>
                    </m:r>
                    <m:f>
                      <m:fPr>
                        <m:ctrlPr>
                          <a:rPr lang="fr-CH" b="0" i="1" smtClean="0">
                            <a:latin typeface="Cambria Math"/>
                          </a:rPr>
                        </m:ctrlPr>
                      </m:fPr>
                      <m:num>
                        <m:r>
                          <a:rPr lang="fr-CH" b="0" i="1" smtClean="0">
                            <a:latin typeface="Cambria Math"/>
                          </a:rPr>
                          <m:t>1 </m:t>
                        </m:r>
                        <m:d>
                          <m:dPr>
                            <m:begChr m:val="["/>
                            <m:endChr m:val="]"/>
                            <m:ctrlPr>
                              <a:rPr lang="fr-CH" b="0" i="1" smtClean="0">
                                <a:latin typeface="Cambria Math"/>
                              </a:rPr>
                            </m:ctrlPr>
                          </m:dPr>
                          <m:e>
                            <m:r>
                              <a:rPr lang="fr-CH" i="1">
                                <a:latin typeface="Cambria Math"/>
                              </a:rPr>
                              <m:t>𝑃𝑎</m:t>
                            </m:r>
                            <m:r>
                              <a:rPr lang="fr-CH" i="1">
                                <a:latin typeface="Cambria Math"/>
                              </a:rPr>
                              <m:t>.</m:t>
                            </m:r>
                            <m:sSup>
                              <m:sSupPr>
                                <m:ctrlPr>
                                  <a:rPr lang="fr-CH" i="1">
                                    <a:latin typeface="Cambria Math"/>
                                  </a:rPr>
                                </m:ctrlPr>
                              </m:sSupPr>
                              <m:e>
                                <m:r>
                                  <a:rPr lang="fr-CH" i="1">
                                    <a:latin typeface="Cambria Math"/>
                                  </a:rPr>
                                  <m:t>𝑚</m:t>
                                </m:r>
                              </m:e>
                              <m:sup>
                                <m:r>
                                  <a:rPr lang="fr-CH" i="1">
                                    <a:latin typeface="Cambria Math"/>
                                  </a:rPr>
                                  <m:t>3</m:t>
                                </m:r>
                              </m:sup>
                            </m:sSup>
                          </m:e>
                        </m:d>
                      </m:num>
                      <m:den>
                        <m:r>
                          <a:rPr lang="fr-CH" b="0" i="1" smtClean="0">
                            <a:latin typeface="Cambria Math"/>
                          </a:rPr>
                          <m:t>1.38.</m:t>
                        </m:r>
                        <m:sSup>
                          <m:sSupPr>
                            <m:ctrlPr>
                              <a:rPr lang="fr-CH" b="0" i="1" smtClean="0">
                                <a:latin typeface="Cambria Math"/>
                              </a:rPr>
                            </m:ctrlPr>
                          </m:sSupPr>
                          <m:e>
                            <m:r>
                              <a:rPr lang="fr-CH" b="0" i="1" smtClean="0">
                                <a:latin typeface="Cambria Math"/>
                              </a:rPr>
                              <m:t>10</m:t>
                            </m:r>
                          </m:e>
                          <m:sup>
                            <m:r>
                              <a:rPr lang="fr-CH" b="0" i="1" smtClean="0">
                                <a:latin typeface="Cambria Math"/>
                              </a:rPr>
                              <m:t>−23</m:t>
                            </m:r>
                          </m:sup>
                        </m:sSup>
                        <m:d>
                          <m:dPr>
                            <m:begChr m:val="["/>
                            <m:endChr m:val="]"/>
                            <m:ctrlPr>
                              <a:rPr lang="fr-CH" b="0" i="1" smtClean="0">
                                <a:latin typeface="Cambria Math"/>
                              </a:rPr>
                            </m:ctrlPr>
                          </m:dPr>
                          <m:e>
                            <m:f>
                              <m:fPr>
                                <m:ctrlPr>
                                  <a:rPr lang="fr-CH" i="1">
                                    <a:latin typeface="Cambria Math"/>
                                  </a:rPr>
                                </m:ctrlPr>
                              </m:fPr>
                              <m:num>
                                <m:r>
                                  <a:rPr lang="fr-CH" b="0" i="1" smtClean="0">
                                    <a:latin typeface="Cambria Math"/>
                                  </a:rPr>
                                  <m:t>𝐽</m:t>
                                </m:r>
                              </m:num>
                              <m:den>
                                <m:r>
                                  <a:rPr lang="fr-CH" b="0" i="1" smtClean="0">
                                    <a:latin typeface="Cambria Math"/>
                                  </a:rPr>
                                  <m:t>𝐾</m:t>
                                </m:r>
                              </m:den>
                            </m:f>
                          </m:e>
                        </m:d>
                        <m:r>
                          <a:rPr lang="fr-CH" b="0" i="1" smtClean="0">
                            <a:latin typeface="Cambria Math"/>
                          </a:rPr>
                          <m:t> 293 </m:t>
                        </m:r>
                        <m:d>
                          <m:dPr>
                            <m:begChr m:val="["/>
                            <m:endChr m:val="]"/>
                            <m:ctrlPr>
                              <a:rPr lang="fr-CH" b="0" i="1" smtClean="0">
                                <a:latin typeface="Cambria Math"/>
                              </a:rPr>
                            </m:ctrlPr>
                          </m:dPr>
                          <m:e>
                            <m:r>
                              <a:rPr lang="fr-CH" b="0" i="1" smtClean="0">
                                <a:latin typeface="Cambria Math"/>
                              </a:rPr>
                              <m:t>𝐾</m:t>
                            </m:r>
                          </m:e>
                        </m:d>
                      </m:den>
                    </m:f>
                    <m:r>
                      <a:rPr lang="fr-CH" b="0" i="0" smtClean="0">
                        <a:latin typeface="Cambria Math"/>
                      </a:rPr>
                      <m:t>=2.47 </m:t>
                    </m:r>
                    <m:sSup>
                      <m:sSupPr>
                        <m:ctrlPr>
                          <a:rPr lang="fr-CH" b="0" i="1" smtClean="0">
                            <a:latin typeface="Cambria Math"/>
                          </a:rPr>
                        </m:ctrlPr>
                      </m:sSupPr>
                      <m:e>
                        <m:r>
                          <a:rPr lang="fr-CH" b="0" i="1" smtClean="0">
                            <a:latin typeface="Cambria Math"/>
                          </a:rPr>
                          <m:t>10</m:t>
                        </m:r>
                      </m:e>
                      <m:sup>
                        <m:r>
                          <a:rPr lang="fr-CH" b="0" i="1" smtClean="0">
                            <a:latin typeface="Cambria Math"/>
                          </a:rPr>
                          <m:t>20</m:t>
                        </m:r>
                      </m:sup>
                    </m:sSup>
                    <m:r>
                      <m:rPr>
                        <m:sty m:val="p"/>
                      </m:rPr>
                      <a:rPr lang="fr-CH" b="0" i="0" smtClean="0">
                        <a:latin typeface="Cambria Math"/>
                      </a:rPr>
                      <m:t>molecules</m:t>
                    </m:r>
                  </m:oMath>
                </a14:m>
                <a:endParaRPr lang="fr-CH" b="0" dirty="0" smtClean="0"/>
              </a:p>
              <a:p>
                <a:endParaRPr lang="fr-CH" sz="900" b="0" dirty="0" smtClean="0"/>
              </a:p>
              <a:p>
                <a:r>
                  <a:rPr lang="fr-CH" b="0" dirty="0" smtClean="0"/>
                  <a:t>                 	1 Torr l = 3.3 10</a:t>
                </a:r>
                <a:r>
                  <a:rPr lang="fr-CH" b="0" baseline="30000" dirty="0" smtClean="0"/>
                  <a:t>19</a:t>
                </a:r>
                <a:r>
                  <a:rPr lang="fr-CH" b="0" dirty="0" smtClean="0"/>
                  <a:t> </a:t>
                </a:r>
                <a:r>
                  <a:rPr lang="fr-CH" b="0" dirty="0" err="1" smtClean="0"/>
                  <a:t>molecules</a:t>
                </a:r>
                <a:endParaRPr lang="fr-CH" b="0" dirty="0" smtClean="0"/>
              </a:p>
              <a:p>
                <a:endParaRPr lang="fr-CH" b="0" dirty="0" smtClean="0"/>
              </a:p>
              <a:p>
                <a:r>
                  <a:rPr lang="fr-CH" dirty="0"/>
                  <a:t>	</a:t>
                </a:r>
                <a:r>
                  <a:rPr lang="fr-CH" dirty="0" smtClean="0"/>
                  <a:t>	</a:t>
                </a:r>
                <a:r>
                  <a:rPr lang="fr-CH" b="0" dirty="0" smtClean="0"/>
                  <a:t>1 mbar l = 2.47</a:t>
                </a:r>
                <a:r>
                  <a:rPr lang="fr-CH" dirty="0" smtClean="0"/>
                  <a:t> </a:t>
                </a:r>
                <a:r>
                  <a:rPr lang="fr-CH" dirty="0"/>
                  <a:t>10</a:t>
                </a:r>
                <a:r>
                  <a:rPr lang="fr-CH" baseline="30000" dirty="0"/>
                  <a:t>19</a:t>
                </a:r>
                <a:r>
                  <a:rPr lang="fr-CH" dirty="0"/>
                  <a:t> </a:t>
                </a:r>
                <a:r>
                  <a:rPr lang="fr-CH" dirty="0" err="1"/>
                  <a:t>molecules</a:t>
                </a:r>
                <a:endParaRPr lang="fr-CH" b="0" dirty="0" smtClean="0"/>
              </a:p>
            </p:txBody>
          </p:sp>
        </mc:Choice>
        <mc:Fallback xmlns="">
          <p:sp>
            <p:nvSpPr>
              <p:cNvPr id="5" name="TextBox 4"/>
              <p:cNvSpPr txBox="1">
                <a:spLocks noRot="1" noChangeAspect="1" noMove="1" noResize="1" noEditPoints="1" noAdjustHandles="1" noChangeArrowheads="1" noChangeShapeType="1" noTextEdit="1"/>
              </p:cNvSpPr>
              <p:nvPr/>
            </p:nvSpPr>
            <p:spPr>
              <a:xfrm>
                <a:off x="323527" y="1342008"/>
                <a:ext cx="8496945" cy="4205831"/>
              </a:xfrm>
              <a:prstGeom prst="rect">
                <a:avLst/>
              </a:prstGeom>
              <a:blipFill rotWithShape="1">
                <a:blip r:embed="rId2"/>
                <a:stretch>
                  <a:fillRect l="-574" t="-725" b="-1449"/>
                </a:stretch>
              </a:blipFill>
            </p:spPr>
            <p:txBody>
              <a:bodyPr/>
              <a:lstStyle/>
              <a:p>
                <a:r>
                  <a:rPr lang="en-US">
                    <a:noFill/>
                  </a:rPr>
                  <a:t> </a:t>
                </a:r>
              </a:p>
            </p:txBody>
          </p:sp>
        </mc:Fallback>
      </mc:AlternateContent>
      <p:sp>
        <p:nvSpPr>
          <p:cNvPr id="6" name="Rectangle 5"/>
          <p:cNvSpPr/>
          <p:nvPr/>
        </p:nvSpPr>
        <p:spPr>
          <a:xfrm>
            <a:off x="944134" y="196334"/>
            <a:ext cx="6950942" cy="461665"/>
          </a:xfrm>
          <a:prstGeom prst="rect">
            <a:avLst/>
          </a:prstGeom>
        </p:spPr>
        <p:txBody>
          <a:bodyPr wrap="none">
            <a:spAutoFit/>
          </a:bodyPr>
          <a:lstStyle/>
          <a:p>
            <a:pPr algn="ctr"/>
            <a:r>
              <a:rPr lang="en-US" sz="2400" b="1" dirty="0"/>
              <a:t>The basis of vacuum </a:t>
            </a:r>
            <a:r>
              <a:rPr lang="en-US" sz="2400" b="1" dirty="0" smtClean="0"/>
              <a:t>technology: gas quantity</a:t>
            </a:r>
            <a:endParaRPr lang="en-US" sz="2400" b="1" dirty="0"/>
          </a:p>
        </p:txBody>
      </p:sp>
    </p:spTree>
    <p:extLst>
      <p:ext uri="{BB962C8B-B14F-4D97-AF65-F5344CB8AC3E}">
        <p14:creationId xmlns:p14="http://schemas.microsoft.com/office/powerpoint/2010/main" val="1823260866"/>
      </p:ext>
    </p:extLst>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19035" y="732824"/>
            <a:ext cx="8784976" cy="5078313"/>
          </a:xfrm>
          <a:prstGeom prst="rect">
            <a:avLst/>
          </a:prstGeom>
          <a:noFill/>
        </p:spPr>
        <p:txBody>
          <a:bodyPr wrap="square" rtlCol="0">
            <a:spAutoFit/>
          </a:bodyPr>
          <a:lstStyle/>
          <a:p>
            <a:pPr algn="ctr"/>
            <a:r>
              <a:rPr lang="en-US" b="1" dirty="0" smtClean="0"/>
              <a:t>Characteristics of </a:t>
            </a:r>
            <a:r>
              <a:rPr lang="en-US" b="1" dirty="0" err="1" smtClean="0"/>
              <a:t>Cryopumps</a:t>
            </a:r>
            <a:endParaRPr lang="en-US" b="1" dirty="0" smtClean="0"/>
          </a:p>
          <a:p>
            <a:endParaRPr lang="en-US" b="1" dirty="0"/>
          </a:p>
          <a:p>
            <a:pPr marL="342900" indent="-342900">
              <a:buFont typeface="+mj-lt"/>
              <a:buAutoNum type="arabicPeriod"/>
            </a:pPr>
            <a:r>
              <a:rPr lang="en-US" b="1" dirty="0" smtClean="0"/>
              <a:t>Starting Pressure</a:t>
            </a:r>
          </a:p>
          <a:p>
            <a:pPr marL="342900" indent="-342900">
              <a:buFont typeface="+mj-lt"/>
              <a:buAutoNum type="arabicPeriod"/>
            </a:pPr>
            <a:endParaRPr lang="en-US" b="1" dirty="0" smtClean="0"/>
          </a:p>
          <a:p>
            <a:pPr marL="742950" lvl="1" indent="-285750">
              <a:buFont typeface="Arial" pitchFamily="34" charset="0"/>
              <a:buChar char="•"/>
            </a:pPr>
            <a:r>
              <a:rPr lang="en-US" dirty="0" err="1" smtClean="0"/>
              <a:t>Cryopumps</a:t>
            </a:r>
            <a:r>
              <a:rPr lang="en-US" dirty="0" smtClean="0"/>
              <a:t> should be started when the </a:t>
            </a:r>
            <a:r>
              <a:rPr lang="en-US" b="1" dirty="0" smtClean="0"/>
              <a:t>mean free path of molecules is higher than the pump vessel diameter</a:t>
            </a:r>
            <a:r>
              <a:rPr lang="en-US" dirty="0" smtClean="0"/>
              <a:t>: P&lt;10</a:t>
            </a:r>
            <a:r>
              <a:rPr lang="en-US" baseline="30000" dirty="0" smtClean="0"/>
              <a:t>-3</a:t>
            </a:r>
            <a:r>
              <a:rPr lang="en-US" dirty="0" smtClean="0"/>
              <a:t> mbar. Otherwise the thermal load is too high.</a:t>
            </a:r>
          </a:p>
          <a:p>
            <a:pPr marL="742950" lvl="1" indent="-285750">
              <a:buFont typeface="Arial" pitchFamily="34" charset="0"/>
              <a:buChar char="•"/>
            </a:pPr>
            <a:endParaRPr lang="en-US" dirty="0" smtClean="0"/>
          </a:p>
          <a:p>
            <a:pPr marL="742950" lvl="1" indent="-285750">
              <a:buFont typeface="Arial" pitchFamily="34" charset="0"/>
              <a:buChar char="•"/>
            </a:pPr>
            <a:r>
              <a:rPr lang="en-US" dirty="0" smtClean="0"/>
              <a:t>In addition a </a:t>
            </a:r>
            <a:r>
              <a:rPr lang="en-US" b="1" dirty="0" smtClean="0"/>
              <a:t>thick condensate layer must be avoided</a:t>
            </a:r>
            <a:r>
              <a:rPr lang="en-US" dirty="0" smtClean="0"/>
              <a:t>.</a:t>
            </a:r>
          </a:p>
          <a:p>
            <a:pPr marL="742950" lvl="1" indent="-285750">
              <a:buFont typeface="Arial" pitchFamily="34" charset="0"/>
              <a:buChar char="•"/>
            </a:pPr>
            <a:endParaRPr lang="en-US" dirty="0" smtClean="0"/>
          </a:p>
          <a:p>
            <a:pPr marL="742950" lvl="1" indent="-285750">
              <a:buFont typeface="Arial" pitchFamily="34" charset="0"/>
              <a:buChar char="•"/>
            </a:pPr>
            <a:r>
              <a:rPr lang="en-US" dirty="0" smtClean="0"/>
              <a:t>They always need </a:t>
            </a:r>
            <a:r>
              <a:rPr lang="en-US" b="1" dirty="0" smtClean="0"/>
              <a:t>auxiliary pumps</a:t>
            </a:r>
            <a:r>
              <a:rPr lang="en-US" dirty="0" smtClean="0"/>
              <a:t>.</a:t>
            </a:r>
          </a:p>
          <a:p>
            <a:pPr marL="742950" lvl="1" indent="-285750">
              <a:buFont typeface="Arial" pitchFamily="34" charset="0"/>
              <a:buChar char="•"/>
            </a:pPr>
            <a:endParaRPr lang="en-US" b="1" dirty="0" smtClean="0"/>
          </a:p>
          <a:p>
            <a:pPr marL="342900" indent="-342900">
              <a:buFont typeface="+mj-lt"/>
              <a:buAutoNum type="arabicPeriod"/>
            </a:pPr>
            <a:r>
              <a:rPr lang="en-US" b="1" dirty="0" smtClean="0"/>
              <a:t>Pumping speed</a:t>
            </a:r>
          </a:p>
          <a:p>
            <a:pPr marL="342900" indent="-342900">
              <a:buFont typeface="+mj-lt"/>
              <a:buAutoNum type="arabicPeriod"/>
            </a:pPr>
            <a:endParaRPr lang="en-US" dirty="0" smtClean="0"/>
          </a:p>
          <a:p>
            <a:pPr marL="742950" lvl="1" indent="-285750">
              <a:buFont typeface="Arial" pitchFamily="34" charset="0"/>
              <a:buChar char="•"/>
            </a:pPr>
            <a:r>
              <a:rPr lang="en-US" b="1" dirty="0"/>
              <a:t>High effective pumping speed </a:t>
            </a:r>
            <a:r>
              <a:rPr lang="en-US" dirty="0"/>
              <a:t>for all </a:t>
            </a:r>
            <a:r>
              <a:rPr lang="en-US" dirty="0" smtClean="0"/>
              <a:t>gases. Pumping </a:t>
            </a:r>
            <a:r>
              <a:rPr lang="en-US" dirty="0"/>
              <a:t>speed from 800 l/s up to 60000 l/s are commercially available . </a:t>
            </a:r>
            <a:endParaRPr lang="en-US" dirty="0" smtClean="0"/>
          </a:p>
          <a:p>
            <a:pPr marL="742950" lvl="1" indent="-285750">
              <a:buFont typeface="Arial" pitchFamily="34" charset="0"/>
              <a:buChar char="•"/>
            </a:pPr>
            <a:endParaRPr lang="en-US" dirty="0"/>
          </a:p>
          <a:p>
            <a:pPr marL="742950" lvl="1" indent="-285750">
              <a:buFont typeface="Arial" pitchFamily="34" charset="0"/>
              <a:buChar char="•"/>
            </a:pPr>
            <a:r>
              <a:rPr lang="en-US" dirty="0"/>
              <a:t>P</a:t>
            </a:r>
            <a:r>
              <a:rPr lang="en-US" dirty="0" smtClean="0"/>
              <a:t>umping </a:t>
            </a:r>
            <a:r>
              <a:rPr lang="en-US" dirty="0"/>
              <a:t>speed </a:t>
            </a:r>
            <a:r>
              <a:rPr lang="en-US" dirty="0" smtClean="0"/>
              <a:t>for </a:t>
            </a:r>
            <a:r>
              <a:rPr lang="en-US" b="1" dirty="0" smtClean="0"/>
              <a:t>water </a:t>
            </a:r>
            <a:r>
              <a:rPr lang="en-US" b="1" dirty="0" err="1" smtClean="0"/>
              <a:t>vapour</a:t>
            </a:r>
            <a:r>
              <a:rPr lang="en-US" b="1" dirty="0" smtClean="0"/>
              <a:t> close to the theoretical maximum</a:t>
            </a:r>
            <a:r>
              <a:rPr lang="en-US" dirty="0" smtClean="0"/>
              <a:t>.</a:t>
            </a:r>
          </a:p>
        </p:txBody>
      </p:sp>
      <p:sp>
        <p:nvSpPr>
          <p:cNvPr id="11"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3"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4"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210</a:t>
            </a:fld>
            <a:endParaRPr lang="en-US" dirty="0"/>
          </a:p>
        </p:txBody>
      </p:sp>
      <p:sp>
        <p:nvSpPr>
          <p:cNvPr id="7" name="Rectangle 6"/>
          <p:cNvSpPr/>
          <p:nvPr/>
        </p:nvSpPr>
        <p:spPr>
          <a:xfrm>
            <a:off x="1876450" y="105966"/>
            <a:ext cx="5447325" cy="461665"/>
          </a:xfrm>
          <a:prstGeom prst="rect">
            <a:avLst/>
          </a:prstGeom>
        </p:spPr>
        <p:txBody>
          <a:bodyPr wrap="none">
            <a:spAutoFit/>
          </a:bodyPr>
          <a:lstStyle/>
          <a:p>
            <a:pPr algn="ctr"/>
            <a:r>
              <a:rPr lang="en-US" sz="2400" b="1" dirty="0" smtClean="0"/>
              <a:t>Gas pumping: capture pumps / </a:t>
            </a:r>
            <a:r>
              <a:rPr lang="en-US" sz="2400" b="1" dirty="0" err="1" smtClean="0"/>
              <a:t>cryo</a:t>
            </a:r>
            <a:endParaRPr lang="en-US" sz="2400" b="1" dirty="0"/>
          </a:p>
        </p:txBody>
      </p:sp>
    </p:spTree>
    <p:extLst>
      <p:ext uri="{BB962C8B-B14F-4D97-AF65-F5344CB8AC3E}">
        <p14:creationId xmlns:p14="http://schemas.microsoft.com/office/powerpoint/2010/main" val="3473825161"/>
      </p:ext>
    </p:extLst>
  </p:cSld>
  <p:clrMapOvr>
    <a:masterClrMapping/>
  </p:clrMapOvr>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211</a:t>
            </a:fld>
            <a:endParaRPr lang="en-US" dirty="0"/>
          </a:p>
        </p:txBody>
      </p:sp>
      <p:sp>
        <p:nvSpPr>
          <p:cNvPr id="5" name="Rectangle 4"/>
          <p:cNvSpPr/>
          <p:nvPr/>
        </p:nvSpPr>
        <p:spPr>
          <a:xfrm>
            <a:off x="342900" y="1166843"/>
            <a:ext cx="8343900" cy="3416320"/>
          </a:xfrm>
          <a:prstGeom prst="rect">
            <a:avLst/>
          </a:prstGeom>
        </p:spPr>
        <p:txBody>
          <a:bodyPr wrap="square">
            <a:spAutoFit/>
          </a:bodyPr>
          <a:lstStyle/>
          <a:p>
            <a:pPr marL="742950" lvl="1" indent="-285750">
              <a:buFont typeface="Arial" pitchFamily="34" charset="0"/>
              <a:buChar char="•"/>
            </a:pPr>
            <a:endParaRPr lang="en-US" dirty="0"/>
          </a:p>
          <a:p>
            <a:pPr marL="342900" indent="-342900">
              <a:buFont typeface="+mj-lt"/>
              <a:buAutoNum type="arabicPeriod" startAt="3"/>
            </a:pPr>
            <a:r>
              <a:rPr lang="en-US" b="1" dirty="0"/>
              <a:t>Maximum Gas Intake (Capacity)</a:t>
            </a:r>
          </a:p>
          <a:p>
            <a:pPr marL="342900" indent="-342900">
              <a:buFont typeface="+mj-lt"/>
              <a:buAutoNum type="arabicPeriod" startAt="3"/>
            </a:pPr>
            <a:endParaRPr lang="en-US" b="1" dirty="0"/>
          </a:p>
          <a:p>
            <a:pPr marL="742950" lvl="1" indent="-285750">
              <a:buFont typeface="Arial" pitchFamily="34" charset="0"/>
              <a:buChar char="•"/>
            </a:pPr>
            <a:r>
              <a:rPr lang="en-US" dirty="0"/>
              <a:t>At the maximum gas intake, the initial pumping speed of the gas is </a:t>
            </a:r>
            <a:r>
              <a:rPr lang="en-US" b="1" dirty="0"/>
              <a:t>reduced by a factor of 2</a:t>
            </a:r>
            <a:r>
              <a:rPr lang="en-US" dirty="0" smtClean="0"/>
              <a:t>.</a:t>
            </a:r>
          </a:p>
          <a:p>
            <a:pPr marL="742950" lvl="1" indent="-285750">
              <a:buFont typeface="Arial" pitchFamily="34" charset="0"/>
              <a:buChar char="•"/>
            </a:pPr>
            <a:endParaRPr lang="en-US" dirty="0"/>
          </a:p>
          <a:p>
            <a:pPr marL="742950" lvl="1" indent="-285750">
              <a:buFont typeface="Arial" pitchFamily="34" charset="0"/>
              <a:buChar char="•"/>
            </a:pPr>
            <a:r>
              <a:rPr lang="en-US" dirty="0"/>
              <a:t>Condensed gases: the limitation is given by </a:t>
            </a:r>
            <a:r>
              <a:rPr lang="en-US" b="1" dirty="0"/>
              <a:t>the thermal conductivity of the gas layer</a:t>
            </a:r>
            <a:r>
              <a:rPr lang="en-US" dirty="0" smtClean="0"/>
              <a:t>.</a:t>
            </a:r>
          </a:p>
          <a:p>
            <a:pPr marL="742950" lvl="1" indent="-285750">
              <a:buFont typeface="Arial" pitchFamily="34" charset="0"/>
              <a:buChar char="•"/>
            </a:pPr>
            <a:endParaRPr lang="en-US" dirty="0"/>
          </a:p>
          <a:p>
            <a:pPr marL="742950" lvl="1" indent="-285750">
              <a:buFont typeface="Arial" pitchFamily="34" charset="0"/>
              <a:buChar char="•"/>
            </a:pPr>
            <a:r>
              <a:rPr lang="en-US" dirty="0"/>
              <a:t>Adsorbed gases: the capacity depends on the quantity and </a:t>
            </a:r>
            <a:r>
              <a:rPr lang="en-US" b="1" dirty="0"/>
              <a:t>properties of the sorption agent</a:t>
            </a:r>
            <a:r>
              <a:rPr lang="en-US" dirty="0"/>
              <a:t>; it is pressure dependent and generally several orders of magnitude lower compared to that of condensable gases.</a:t>
            </a:r>
          </a:p>
        </p:txBody>
      </p:sp>
      <p:sp>
        <p:nvSpPr>
          <p:cNvPr id="6" name="Rectangle 5"/>
          <p:cNvSpPr/>
          <p:nvPr/>
        </p:nvSpPr>
        <p:spPr>
          <a:xfrm>
            <a:off x="1876450" y="105966"/>
            <a:ext cx="5447325" cy="461665"/>
          </a:xfrm>
          <a:prstGeom prst="rect">
            <a:avLst/>
          </a:prstGeom>
        </p:spPr>
        <p:txBody>
          <a:bodyPr wrap="none">
            <a:spAutoFit/>
          </a:bodyPr>
          <a:lstStyle/>
          <a:p>
            <a:pPr algn="ctr"/>
            <a:r>
              <a:rPr lang="en-US" sz="2400" b="1" dirty="0" smtClean="0"/>
              <a:t>Gas pumping: capture pumps / </a:t>
            </a:r>
            <a:r>
              <a:rPr lang="en-US" sz="2400" b="1" dirty="0" err="1" smtClean="0"/>
              <a:t>cryo</a:t>
            </a:r>
            <a:endParaRPr lang="en-US" sz="2400" b="1" dirty="0"/>
          </a:p>
        </p:txBody>
      </p:sp>
    </p:spTree>
    <p:extLst>
      <p:ext uri="{BB962C8B-B14F-4D97-AF65-F5344CB8AC3E}">
        <p14:creationId xmlns:p14="http://schemas.microsoft.com/office/powerpoint/2010/main" val="998710420"/>
      </p:ext>
    </p:extLst>
  </p:cSld>
  <p:clrMapOvr>
    <a:masterClrMapping/>
  </p:clrMapOvr>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395536" y="1284431"/>
            <a:ext cx="8577014" cy="3996229"/>
          </a:xfrm>
          <a:prstGeom prst="rect">
            <a:avLst/>
          </a:prstGeom>
          <a:noFill/>
        </p:spPr>
        <p:txBody>
          <a:bodyPr wrap="square" rtlCol="0">
            <a:spAutoFit/>
          </a:bodyPr>
          <a:lstStyle/>
          <a:p>
            <a:r>
              <a:rPr lang="en-US" dirty="0" err="1" smtClean="0"/>
              <a:t>Cryopumps</a:t>
            </a:r>
            <a:r>
              <a:rPr lang="en-US" dirty="0" smtClean="0"/>
              <a:t> require </a:t>
            </a:r>
            <a:r>
              <a:rPr lang="en-US" b="1" dirty="0" smtClean="0"/>
              <a:t>periodic regeneration </a:t>
            </a:r>
            <a:r>
              <a:rPr lang="en-US" dirty="0" smtClean="0"/>
              <a:t>to evacuate the gas adsorbed or condensed. </a:t>
            </a:r>
          </a:p>
          <a:p>
            <a:endParaRPr lang="en-US" dirty="0"/>
          </a:p>
          <a:p>
            <a:r>
              <a:rPr lang="en-US" dirty="0" smtClean="0"/>
              <a:t>To remove all captured gas, </a:t>
            </a:r>
            <a:r>
              <a:rPr lang="en-US" b="1" dirty="0" smtClean="0"/>
              <a:t>the pump is warmed at room temperature</a:t>
            </a:r>
            <a:r>
              <a:rPr lang="en-US" dirty="0" smtClean="0"/>
              <a:t>. The desorbed gas is removed by mechanical pumps (in general, for accelerators, mobile TMP).</a:t>
            </a:r>
          </a:p>
          <a:p>
            <a:endParaRPr lang="en-US" dirty="0" smtClean="0"/>
          </a:p>
          <a:p>
            <a:r>
              <a:rPr lang="en-US" dirty="0" smtClean="0"/>
              <a:t>During regeneration, the rest of the system must be separated by a valve.</a:t>
            </a:r>
          </a:p>
          <a:p>
            <a:endParaRPr lang="en-US" dirty="0"/>
          </a:p>
          <a:p>
            <a:r>
              <a:rPr lang="en-US" dirty="0" smtClean="0"/>
              <a:t>In the majority of application, the performance deterioration is given by the gas adsorbed on the second stage (10-20 K). </a:t>
            </a:r>
            <a:r>
              <a:rPr lang="en-US" b="1" dirty="0"/>
              <a:t>A</a:t>
            </a:r>
            <a:r>
              <a:rPr lang="en-US" b="1" dirty="0" smtClean="0"/>
              <a:t> partial regeneration </a:t>
            </a:r>
            <a:r>
              <a:rPr lang="en-US" dirty="0" smtClean="0"/>
              <a:t>may be carried out for a shorter time while water </a:t>
            </a:r>
            <a:r>
              <a:rPr lang="en-US" dirty="0" err="1" smtClean="0"/>
              <a:t>vapour</a:t>
            </a:r>
            <a:r>
              <a:rPr lang="en-US" dirty="0" smtClean="0"/>
              <a:t> </a:t>
            </a:r>
            <a:r>
              <a:rPr lang="en-US" dirty="0"/>
              <a:t>is </a:t>
            </a:r>
            <a:r>
              <a:rPr lang="en-US" dirty="0" smtClean="0"/>
              <a:t>kept on the first stage at temperatures lower than 140 K.</a:t>
            </a:r>
            <a:endParaRPr lang="en-US" dirty="0"/>
          </a:p>
          <a:p>
            <a:endParaRPr lang="en-US" dirty="0"/>
          </a:p>
        </p:txBody>
      </p:sp>
      <p:sp>
        <p:nvSpPr>
          <p:cNvPr id="12"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3"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5"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212</a:t>
            </a:fld>
            <a:endParaRPr lang="en-US" dirty="0"/>
          </a:p>
        </p:txBody>
      </p:sp>
      <p:sp>
        <p:nvSpPr>
          <p:cNvPr id="10" name="Rectangle 9"/>
          <p:cNvSpPr/>
          <p:nvPr/>
        </p:nvSpPr>
        <p:spPr>
          <a:xfrm>
            <a:off x="1876450" y="105966"/>
            <a:ext cx="5447325" cy="461665"/>
          </a:xfrm>
          <a:prstGeom prst="rect">
            <a:avLst/>
          </a:prstGeom>
        </p:spPr>
        <p:txBody>
          <a:bodyPr wrap="none">
            <a:spAutoFit/>
          </a:bodyPr>
          <a:lstStyle/>
          <a:p>
            <a:pPr algn="ctr"/>
            <a:r>
              <a:rPr lang="en-US" sz="2400" b="1" dirty="0" smtClean="0"/>
              <a:t>Gas pumping: capture pumps / </a:t>
            </a:r>
            <a:r>
              <a:rPr lang="en-US" sz="2400" b="1" dirty="0" err="1" smtClean="0"/>
              <a:t>cryo</a:t>
            </a:r>
            <a:endParaRPr lang="en-US" sz="2400" b="1" dirty="0"/>
          </a:p>
        </p:txBody>
      </p:sp>
    </p:spTree>
    <p:extLst>
      <p:ext uri="{BB962C8B-B14F-4D97-AF65-F5344CB8AC3E}">
        <p14:creationId xmlns:p14="http://schemas.microsoft.com/office/powerpoint/2010/main" val="377233275"/>
      </p:ext>
    </p:extLst>
  </p:cSld>
  <p:clrMapOvr>
    <a:masterClrMapping/>
  </p:clrMapOvr>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213</a:t>
            </a:fld>
            <a:endParaRPr 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9254" y="1828790"/>
            <a:ext cx="3629025" cy="234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623060" y="5692211"/>
            <a:ext cx="6149340" cy="307777"/>
          </a:xfrm>
          <a:prstGeom prst="rect">
            <a:avLst/>
          </a:prstGeom>
          <a:noFill/>
        </p:spPr>
        <p:txBody>
          <a:bodyPr wrap="square" rtlCol="0">
            <a:spAutoFit/>
          </a:bodyPr>
          <a:lstStyle/>
          <a:p>
            <a:r>
              <a:rPr lang="en-US" sz="1400" i="1" dirty="0" smtClean="0"/>
              <a:t>Courtesy of </a:t>
            </a:r>
            <a:r>
              <a:rPr lang="en-US" sz="1400" i="1" dirty="0" err="1" smtClean="0"/>
              <a:t>Oerlikon</a:t>
            </a:r>
            <a:r>
              <a:rPr lang="en-US" sz="1400" i="1" dirty="0" smtClean="0"/>
              <a:t> </a:t>
            </a:r>
            <a:r>
              <a:rPr lang="en-US" sz="1400" i="1" dirty="0" err="1" smtClean="0"/>
              <a:t>Leybold</a:t>
            </a:r>
            <a:r>
              <a:rPr lang="en-US" sz="1400" i="1" dirty="0"/>
              <a:t> </a:t>
            </a:r>
            <a:r>
              <a:rPr lang="en-US" sz="1400" i="1" dirty="0" smtClean="0"/>
              <a:t>Vacuum  www.oerlikon.com/leyboldvacuum</a:t>
            </a:r>
            <a:endParaRPr lang="en-US" sz="1400" i="1" dirty="0"/>
          </a:p>
        </p:txBody>
      </p:sp>
      <p:sp>
        <p:nvSpPr>
          <p:cNvPr id="7" name="Rectangle 6"/>
          <p:cNvSpPr/>
          <p:nvPr/>
        </p:nvSpPr>
        <p:spPr>
          <a:xfrm>
            <a:off x="1876450" y="105966"/>
            <a:ext cx="5447325" cy="461665"/>
          </a:xfrm>
          <a:prstGeom prst="rect">
            <a:avLst/>
          </a:prstGeom>
        </p:spPr>
        <p:txBody>
          <a:bodyPr wrap="none">
            <a:spAutoFit/>
          </a:bodyPr>
          <a:lstStyle/>
          <a:p>
            <a:pPr algn="ctr"/>
            <a:r>
              <a:rPr lang="en-US" sz="2400" b="1" dirty="0" smtClean="0"/>
              <a:t>Gas pumping: capture pumps / </a:t>
            </a:r>
            <a:r>
              <a:rPr lang="en-US" sz="2400" b="1" dirty="0" err="1" smtClean="0"/>
              <a:t>cryo</a:t>
            </a:r>
            <a:endParaRPr lang="en-US" sz="2400" b="1" dirty="0"/>
          </a:p>
        </p:txBody>
      </p:sp>
    </p:spTree>
    <p:extLst>
      <p:ext uri="{BB962C8B-B14F-4D97-AF65-F5344CB8AC3E}">
        <p14:creationId xmlns:p14="http://schemas.microsoft.com/office/powerpoint/2010/main" val="329274304"/>
      </p:ext>
    </p:extLst>
  </p:cSld>
  <p:clrMapOvr>
    <a:masterClrMapping/>
  </p:clrMapOvr>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au 6"/>
          <p:cNvGraphicFramePr>
            <a:graphicFrameLocks noGrp="1"/>
          </p:cNvGraphicFramePr>
          <p:nvPr>
            <p:extLst>
              <p:ext uri="{D42A27DB-BD31-4B8C-83A1-F6EECF244321}">
                <p14:modId xmlns:p14="http://schemas.microsoft.com/office/powerpoint/2010/main" val="1181965999"/>
              </p:ext>
            </p:extLst>
          </p:nvPr>
        </p:nvGraphicFramePr>
        <p:xfrm>
          <a:off x="305780" y="1196752"/>
          <a:ext cx="8658708" cy="4836787"/>
        </p:xfrm>
        <a:graphic>
          <a:graphicData uri="http://schemas.openxmlformats.org/drawingml/2006/table">
            <a:tbl>
              <a:tblPr firstRow="1" bandRow="1">
                <a:tableStyleId>{5C22544A-7EE6-4342-B048-85BDC9FD1C3A}</a:tableStyleId>
              </a:tblPr>
              <a:tblGrid>
                <a:gridCol w="809836"/>
                <a:gridCol w="3816424"/>
                <a:gridCol w="4032448"/>
              </a:tblGrid>
              <a:tr h="600067">
                <a:tc>
                  <a:txBody>
                    <a:bodyPr/>
                    <a:lstStyle/>
                    <a:p>
                      <a:endParaRPr lang="en-US" sz="1400" dirty="0"/>
                    </a:p>
                  </a:txBody>
                  <a:tcPr/>
                </a:tc>
                <a:tc>
                  <a:txBody>
                    <a:bodyPr/>
                    <a:lstStyle/>
                    <a:p>
                      <a:r>
                        <a:rPr lang="en-US" sz="1400" dirty="0" smtClean="0"/>
                        <a:t>Advantages</a:t>
                      </a:r>
                      <a:endParaRPr lang="en-US" sz="1400" dirty="0"/>
                    </a:p>
                  </a:txBody>
                  <a:tcPr/>
                </a:tc>
                <a:tc>
                  <a:txBody>
                    <a:bodyPr/>
                    <a:lstStyle/>
                    <a:p>
                      <a:r>
                        <a:rPr lang="en-US" sz="1400" dirty="0" smtClean="0"/>
                        <a:t>Disadvantages</a:t>
                      </a:r>
                      <a:endParaRPr lang="en-US" sz="1400" dirty="0"/>
                    </a:p>
                  </a:txBody>
                  <a:tcPr/>
                </a:tc>
              </a:tr>
              <a:tr h="600067">
                <a:tc>
                  <a:txBody>
                    <a:bodyPr/>
                    <a:lstStyle/>
                    <a:p>
                      <a:pPr algn="ctr"/>
                      <a:r>
                        <a:rPr lang="en-US" sz="1400" b="1" dirty="0" smtClean="0"/>
                        <a:t>TMP</a:t>
                      </a:r>
                      <a:endParaRPr lang="en-US" sz="1400" b="1" dirty="0"/>
                    </a:p>
                  </a:txBody>
                  <a:tcPr anchor="ctr"/>
                </a:tc>
                <a:tc>
                  <a:txBody>
                    <a:bodyPr/>
                    <a:lstStyle/>
                    <a:p>
                      <a:pPr marL="285750" indent="-285750">
                        <a:buFontTx/>
                        <a:buChar char="-"/>
                      </a:pPr>
                      <a:r>
                        <a:rPr lang="en-US" sz="1400" dirty="0" smtClean="0"/>
                        <a:t>No memory effects</a:t>
                      </a:r>
                    </a:p>
                    <a:p>
                      <a:pPr marL="285750" indent="-285750">
                        <a:buFontTx/>
                        <a:buChar char="-"/>
                      </a:pPr>
                      <a:r>
                        <a:rPr lang="en-US" sz="1400" dirty="0" smtClean="0"/>
                        <a:t>Constant</a:t>
                      </a:r>
                      <a:r>
                        <a:rPr lang="en-US" sz="1400" baseline="0" dirty="0" smtClean="0"/>
                        <a:t> pumping speed for pressures lower than 10</a:t>
                      </a:r>
                      <a:r>
                        <a:rPr lang="en-US" sz="1400" baseline="30000" dirty="0" smtClean="0"/>
                        <a:t>-3</a:t>
                      </a:r>
                      <a:r>
                        <a:rPr lang="en-US" sz="1400" baseline="0" dirty="0" smtClean="0"/>
                        <a:t> mbar</a:t>
                      </a:r>
                    </a:p>
                    <a:p>
                      <a:pPr marL="285750" indent="-285750">
                        <a:buFontTx/>
                        <a:buChar char="-"/>
                      </a:pPr>
                      <a:r>
                        <a:rPr lang="en-US" sz="1400" baseline="0" dirty="0" smtClean="0"/>
                        <a:t>Pumping speed independent of total gas load</a:t>
                      </a:r>
                    </a:p>
                    <a:p>
                      <a:pPr marL="285750" indent="-285750">
                        <a:buFontTx/>
                        <a:buChar char="-"/>
                      </a:pPr>
                      <a:r>
                        <a:rPr lang="en-US" sz="1400" baseline="0" dirty="0" smtClean="0"/>
                        <a:t>Starts working at high pressures (molecular regime)</a:t>
                      </a:r>
                      <a:endParaRPr lang="en-US" sz="1400" dirty="0"/>
                    </a:p>
                  </a:txBody>
                  <a:tcPr anchor="ctr"/>
                </a:tc>
                <a:tc>
                  <a:txBody>
                    <a:bodyPr/>
                    <a:lstStyle/>
                    <a:p>
                      <a:pPr marL="285750" lvl="2" indent="-285750">
                        <a:buFontTx/>
                        <a:buChar char="-"/>
                      </a:pPr>
                      <a:r>
                        <a:rPr lang="en-US" sz="1400" dirty="0" smtClean="0"/>
                        <a:t>Mechanical fragility</a:t>
                      </a:r>
                      <a:r>
                        <a:rPr lang="en-US" sz="1400" baseline="0" dirty="0" smtClean="0"/>
                        <a:t> </a:t>
                      </a:r>
                    </a:p>
                    <a:p>
                      <a:pPr marL="285750" lvl="2" indent="-285750">
                        <a:buFontTx/>
                        <a:buChar char="-"/>
                      </a:pPr>
                      <a:r>
                        <a:rPr lang="en-US" sz="1400" dirty="0" smtClean="0"/>
                        <a:t>Risk of contamination from th</a:t>
                      </a:r>
                      <a:r>
                        <a:rPr lang="en-US" sz="1400" baseline="0" dirty="0" smtClean="0"/>
                        <a:t>e </a:t>
                      </a:r>
                      <a:r>
                        <a:rPr lang="en-US" sz="1400" dirty="0" smtClean="0"/>
                        <a:t>backing pump</a:t>
                      </a:r>
                    </a:p>
                    <a:p>
                      <a:pPr marL="285750" lvl="2" indent="-285750">
                        <a:buFontTx/>
                        <a:buChar char="-"/>
                      </a:pPr>
                      <a:r>
                        <a:rPr lang="en-US" sz="1400" dirty="0" smtClean="0"/>
                        <a:t>Need </a:t>
                      </a:r>
                      <a:r>
                        <a:rPr lang="en-US" sz="1400" dirty="0"/>
                        <a:t>of venting anytime the pump is stopped </a:t>
                      </a:r>
                      <a:endParaRPr lang="en-US" sz="1400" dirty="0" smtClean="0"/>
                    </a:p>
                    <a:p>
                      <a:pPr marL="285750" lvl="2" indent="-285750">
                        <a:buFontTx/>
                        <a:buChar char="-"/>
                      </a:pPr>
                      <a:r>
                        <a:rPr lang="en-US" sz="1400" dirty="0" smtClean="0"/>
                        <a:t>Need of valve on the main flange</a:t>
                      </a:r>
                    </a:p>
                    <a:p>
                      <a:pPr marL="285750" lvl="2" indent="-285750">
                        <a:buFontTx/>
                        <a:buChar char="-"/>
                      </a:pPr>
                      <a:r>
                        <a:rPr lang="en-US" sz="1400" dirty="0" smtClean="0"/>
                        <a:t>Intrinsic limitation in ultimate pressure of H</a:t>
                      </a:r>
                      <a:r>
                        <a:rPr lang="en-US" sz="1400" baseline="-25000" dirty="0" smtClean="0"/>
                        <a:t>2</a:t>
                      </a:r>
                    </a:p>
                    <a:p>
                      <a:pPr marL="285750" lvl="2" indent="-285750">
                        <a:buFontTx/>
                        <a:buChar char="-"/>
                      </a:pPr>
                      <a:r>
                        <a:rPr lang="fr-FR" sz="1400" baseline="0" dirty="0" smtClean="0"/>
                        <a:t>Possible vibrations</a:t>
                      </a:r>
                    </a:p>
                    <a:p>
                      <a:pPr marL="285750" lvl="2" indent="-285750">
                        <a:buFontTx/>
                        <a:buChar char="-"/>
                      </a:pPr>
                      <a:r>
                        <a:rPr lang="fr-FR" sz="1400" baseline="0" dirty="0" smtClean="0"/>
                        <a:t>Maintenance</a:t>
                      </a:r>
                      <a:endParaRPr lang="en-US" sz="1400" baseline="0" dirty="0" smtClean="0"/>
                    </a:p>
                    <a:p>
                      <a:pPr marL="0" indent="914400">
                        <a:buFont typeface="+mj-lt"/>
                        <a:buNone/>
                      </a:pPr>
                      <a:endParaRPr lang="en-US" sz="1400" dirty="0"/>
                    </a:p>
                  </a:txBody>
                  <a:tcPr anchor="ctr"/>
                </a:tc>
              </a:tr>
              <a:tr h="600067">
                <a:tc>
                  <a:txBody>
                    <a:bodyPr/>
                    <a:lstStyle/>
                    <a:p>
                      <a:pPr algn="ctr"/>
                      <a:r>
                        <a:rPr lang="en-US" sz="1400" b="1" dirty="0" smtClean="0"/>
                        <a:t>SIP</a:t>
                      </a:r>
                      <a:endParaRPr lang="en-US" sz="1400" b="1" dirty="0"/>
                    </a:p>
                  </a:txBody>
                  <a:tcPr anchor="ctr"/>
                </a:tc>
                <a:tc>
                  <a:txBody>
                    <a:bodyPr/>
                    <a:lstStyle/>
                    <a:p>
                      <a:pPr marL="285750" indent="-285750">
                        <a:buFontTx/>
                        <a:buChar char="-"/>
                      </a:pPr>
                      <a:r>
                        <a:rPr lang="en-US" sz="1400" dirty="0" smtClean="0"/>
                        <a:t>Clean pumping</a:t>
                      </a:r>
                    </a:p>
                    <a:p>
                      <a:pPr marL="285750" indent="-285750">
                        <a:buFontTx/>
                        <a:buChar char="-"/>
                      </a:pPr>
                      <a:r>
                        <a:rPr lang="en-US" sz="1400" dirty="0" smtClean="0"/>
                        <a:t>No maintenance</a:t>
                      </a:r>
                    </a:p>
                    <a:p>
                      <a:pPr marL="285750" indent="-285750">
                        <a:buFontTx/>
                        <a:buChar char="-"/>
                      </a:pPr>
                      <a:r>
                        <a:rPr lang="en-US" sz="1400" dirty="0" smtClean="0"/>
                        <a:t>No vibrations</a:t>
                      </a:r>
                    </a:p>
                    <a:p>
                      <a:pPr marL="285750" indent="-285750">
                        <a:buFontTx/>
                        <a:buChar char="-"/>
                      </a:pPr>
                      <a:r>
                        <a:rPr lang="en-US" sz="1400" dirty="0" smtClean="0"/>
                        <a:t>Installation in any orientation</a:t>
                      </a:r>
                    </a:p>
                    <a:p>
                      <a:pPr marL="285750" indent="-285750">
                        <a:buFontTx/>
                        <a:buChar char="-"/>
                      </a:pPr>
                      <a:r>
                        <a:rPr lang="en-US" sz="1400" dirty="0" smtClean="0"/>
                        <a:t>Relatively</a:t>
                      </a:r>
                      <a:r>
                        <a:rPr lang="en-US" sz="1400" baseline="0" dirty="0" smtClean="0"/>
                        <a:t> long lifetime</a:t>
                      </a:r>
                    </a:p>
                    <a:p>
                      <a:pPr marL="285750" indent="-285750">
                        <a:buFontTx/>
                        <a:buChar char="-"/>
                      </a:pPr>
                      <a:r>
                        <a:rPr lang="en-US" sz="1400" baseline="0" dirty="0" smtClean="0"/>
                        <a:t>Relatively low cost</a:t>
                      </a:r>
                    </a:p>
                    <a:p>
                      <a:pPr marL="285750" indent="-285750">
                        <a:buFontTx/>
                        <a:buChar char="-"/>
                      </a:pPr>
                      <a:r>
                        <a:rPr lang="en-US" sz="1400" baseline="0" dirty="0" smtClean="0"/>
                        <a:t>Limited but high H</a:t>
                      </a:r>
                      <a:r>
                        <a:rPr lang="en-US" sz="1400" baseline="-25000" dirty="0" smtClean="0"/>
                        <a:t>2</a:t>
                      </a:r>
                      <a:r>
                        <a:rPr lang="en-US" sz="1400" baseline="0" dirty="0" smtClean="0"/>
                        <a:t> capacity</a:t>
                      </a:r>
                    </a:p>
                    <a:p>
                      <a:pPr marL="285750" indent="-285750">
                        <a:buFontTx/>
                        <a:buChar char="-"/>
                      </a:pPr>
                      <a:r>
                        <a:rPr lang="fr-FR" sz="1400" baseline="0" dirty="0" smtClean="0"/>
                        <a:t>The </a:t>
                      </a:r>
                      <a:r>
                        <a:rPr lang="fr-FR" sz="1400" baseline="0" dirty="0" err="1" smtClean="0"/>
                        <a:t>pump</a:t>
                      </a:r>
                      <a:r>
                        <a:rPr lang="fr-FR" sz="1400" baseline="0" dirty="0" smtClean="0"/>
                        <a:t> </a:t>
                      </a:r>
                      <a:r>
                        <a:rPr lang="fr-FR" sz="1400" baseline="0" dirty="0" err="1" smtClean="0"/>
                        <a:t>current</a:t>
                      </a:r>
                      <a:r>
                        <a:rPr lang="fr-FR" sz="1400" baseline="0" dirty="0" smtClean="0"/>
                        <a:t> </a:t>
                      </a:r>
                      <a:r>
                        <a:rPr lang="fr-FR" sz="1400" baseline="0" dirty="0" err="1" smtClean="0"/>
                        <a:t>gives</a:t>
                      </a:r>
                      <a:r>
                        <a:rPr lang="fr-FR" sz="1400" baseline="0" dirty="0" smtClean="0"/>
                        <a:t> a pressure </a:t>
                      </a:r>
                      <a:r>
                        <a:rPr lang="fr-FR" sz="1400" baseline="0" dirty="0" err="1" smtClean="0"/>
                        <a:t>reading</a:t>
                      </a:r>
                      <a:endParaRPr lang="en-US" sz="1400" baseline="0" dirty="0" smtClean="0"/>
                    </a:p>
                    <a:p>
                      <a:pPr marL="285750" indent="-285750">
                        <a:buFontTx/>
                        <a:buChar char="-"/>
                      </a:pPr>
                      <a:endParaRPr lang="en-US" sz="1400" dirty="0"/>
                    </a:p>
                  </a:txBody>
                  <a:tcPr anchor="ctr"/>
                </a:tc>
                <a:tc>
                  <a:txBody>
                    <a:bodyPr/>
                    <a:lstStyle/>
                    <a:p>
                      <a:pPr marL="285750" indent="-285750">
                        <a:buFontTx/>
                        <a:buChar char="-"/>
                      </a:pPr>
                      <a:r>
                        <a:rPr lang="en-US" sz="1400" dirty="0" smtClean="0"/>
                        <a:t>Low capture probability</a:t>
                      </a:r>
                    </a:p>
                    <a:p>
                      <a:pPr marL="285750" indent="-285750">
                        <a:buFontTx/>
                        <a:buChar char="-"/>
                      </a:pPr>
                      <a:r>
                        <a:rPr lang="en-US" sz="1400" dirty="0" smtClean="0"/>
                        <a:t>Gas Selectivity and limited capacity</a:t>
                      </a:r>
                    </a:p>
                    <a:p>
                      <a:pPr marL="285750" indent="-285750">
                        <a:buFontTx/>
                        <a:buChar char="-"/>
                      </a:pPr>
                      <a:r>
                        <a:rPr lang="en-US" sz="1400" dirty="0" smtClean="0"/>
                        <a:t>Memory effects (in particular for rare gases)</a:t>
                      </a:r>
                    </a:p>
                    <a:p>
                      <a:pPr marL="285750" indent="-285750">
                        <a:buFontTx/>
                        <a:buChar char="-"/>
                      </a:pPr>
                      <a:r>
                        <a:rPr lang="en-US" sz="1400" dirty="0" smtClean="0"/>
                        <a:t>Ignition in</a:t>
                      </a:r>
                      <a:r>
                        <a:rPr lang="en-US" sz="1400" baseline="0" dirty="0" smtClean="0"/>
                        <a:t> 10</a:t>
                      </a:r>
                      <a:r>
                        <a:rPr lang="en-US" sz="1400" baseline="30000" dirty="0" smtClean="0"/>
                        <a:t>-5</a:t>
                      </a:r>
                      <a:r>
                        <a:rPr lang="en-US" sz="1400" baseline="0" dirty="0" smtClean="0"/>
                        <a:t> mbar range</a:t>
                      </a:r>
                      <a:r>
                        <a:rPr lang="en-US" sz="1400" dirty="0" smtClean="0"/>
                        <a:t> </a:t>
                      </a:r>
                    </a:p>
                    <a:p>
                      <a:pPr marL="285750" indent="-285750">
                        <a:buFontTx/>
                        <a:buChar char="-"/>
                      </a:pPr>
                      <a:r>
                        <a:rPr lang="en-US" sz="1400" dirty="0" smtClean="0"/>
                        <a:t>Bulky</a:t>
                      </a:r>
                    </a:p>
                    <a:p>
                      <a:pPr marL="285750" indent="-285750">
                        <a:buFontTx/>
                        <a:buChar char="-"/>
                      </a:pPr>
                      <a:r>
                        <a:rPr lang="en-US" sz="1400" dirty="0" smtClean="0"/>
                        <a:t>Difficult starting for old</a:t>
                      </a:r>
                      <a:r>
                        <a:rPr lang="en-US" sz="1400" baseline="0" dirty="0" smtClean="0"/>
                        <a:t> pumps</a:t>
                      </a:r>
                      <a:endParaRPr lang="en-US" sz="1400" dirty="0" smtClean="0"/>
                    </a:p>
                    <a:p>
                      <a:pPr marL="285750" indent="-285750">
                        <a:buFontTx/>
                        <a:buChar char="-"/>
                      </a:pPr>
                      <a:r>
                        <a:rPr lang="en-US" sz="1400" dirty="0" smtClean="0"/>
                        <a:t>Production of charged</a:t>
                      </a:r>
                      <a:r>
                        <a:rPr lang="en-US" sz="1400" baseline="0" dirty="0" smtClean="0"/>
                        <a:t> particles in particular at start-up</a:t>
                      </a:r>
                    </a:p>
                    <a:p>
                      <a:pPr marL="285750" indent="-285750">
                        <a:buFontTx/>
                        <a:buChar char="-"/>
                      </a:pPr>
                      <a:r>
                        <a:rPr lang="en-US" sz="1400" baseline="0" dirty="0" smtClean="0"/>
                        <a:t>Field emission problems for old pumps</a:t>
                      </a:r>
                    </a:p>
                    <a:p>
                      <a:pPr marL="285750" indent="-285750">
                        <a:buFontTx/>
                        <a:buChar char="-"/>
                      </a:pPr>
                      <a:r>
                        <a:rPr lang="en-US" sz="1400" baseline="0" dirty="0" smtClean="0"/>
                        <a:t>Fringing magnetic field </a:t>
                      </a:r>
                    </a:p>
                    <a:p>
                      <a:pPr marL="285750" indent="-285750">
                        <a:buFontTx/>
                        <a:buChar char="-"/>
                      </a:pPr>
                      <a:r>
                        <a:rPr lang="en-US" sz="1400" baseline="0" dirty="0" smtClean="0"/>
                        <a:t>Safety issue: high voltage</a:t>
                      </a:r>
                    </a:p>
                  </a:txBody>
                  <a:tcPr anchor="ctr"/>
                </a:tc>
              </a:tr>
            </a:tbl>
          </a:graphicData>
        </a:graphic>
      </p:graphicFrame>
      <p:sp>
        <p:nvSpPr>
          <p:cNvPr id="11"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2"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3"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214</a:t>
            </a:fld>
            <a:endParaRPr lang="en-US" dirty="0"/>
          </a:p>
        </p:txBody>
      </p:sp>
      <p:sp>
        <p:nvSpPr>
          <p:cNvPr id="15" name="Rectangle 14"/>
          <p:cNvSpPr/>
          <p:nvPr/>
        </p:nvSpPr>
        <p:spPr>
          <a:xfrm>
            <a:off x="3525921" y="105966"/>
            <a:ext cx="2148345" cy="461665"/>
          </a:xfrm>
          <a:prstGeom prst="rect">
            <a:avLst/>
          </a:prstGeom>
        </p:spPr>
        <p:txBody>
          <a:bodyPr wrap="none">
            <a:spAutoFit/>
          </a:bodyPr>
          <a:lstStyle/>
          <a:p>
            <a:pPr algn="ctr"/>
            <a:r>
              <a:rPr lang="en-US" sz="2400" b="1" dirty="0" smtClean="0"/>
              <a:t>Gas pumping</a:t>
            </a:r>
            <a:endParaRPr lang="en-US" sz="2400" b="1" dirty="0"/>
          </a:p>
        </p:txBody>
      </p:sp>
    </p:spTree>
    <p:extLst>
      <p:ext uri="{BB962C8B-B14F-4D97-AF65-F5344CB8AC3E}">
        <p14:creationId xmlns:p14="http://schemas.microsoft.com/office/powerpoint/2010/main" val="2606370379"/>
      </p:ext>
    </p:extLst>
  </p:cSld>
  <p:clrMapOvr>
    <a:masterClrMapping/>
  </p:clrMapOvr>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au 6"/>
          <p:cNvGraphicFramePr>
            <a:graphicFrameLocks noGrp="1"/>
          </p:cNvGraphicFramePr>
          <p:nvPr>
            <p:extLst>
              <p:ext uri="{D42A27DB-BD31-4B8C-83A1-F6EECF244321}">
                <p14:modId xmlns:p14="http://schemas.microsoft.com/office/powerpoint/2010/main" val="1214887893"/>
              </p:ext>
            </p:extLst>
          </p:nvPr>
        </p:nvGraphicFramePr>
        <p:xfrm>
          <a:off x="107504" y="620688"/>
          <a:ext cx="8784975" cy="3465187"/>
        </p:xfrm>
        <a:graphic>
          <a:graphicData uri="http://schemas.openxmlformats.org/drawingml/2006/table">
            <a:tbl>
              <a:tblPr firstRow="1" bandRow="1">
                <a:tableStyleId>{5C22544A-7EE6-4342-B048-85BDC9FD1C3A}</a:tableStyleId>
              </a:tblPr>
              <a:tblGrid>
                <a:gridCol w="1224136"/>
                <a:gridCol w="3816424"/>
                <a:gridCol w="3744415"/>
              </a:tblGrid>
              <a:tr h="600067">
                <a:tc>
                  <a:txBody>
                    <a:bodyPr/>
                    <a:lstStyle/>
                    <a:p>
                      <a:endParaRPr lang="en-US" sz="1400" dirty="0"/>
                    </a:p>
                  </a:txBody>
                  <a:tcPr/>
                </a:tc>
                <a:tc>
                  <a:txBody>
                    <a:bodyPr/>
                    <a:lstStyle/>
                    <a:p>
                      <a:r>
                        <a:rPr lang="en-US" sz="1400" dirty="0" smtClean="0"/>
                        <a:t>Advantages</a:t>
                      </a:r>
                      <a:endParaRPr lang="en-US" sz="1400" dirty="0"/>
                    </a:p>
                  </a:txBody>
                  <a:tcPr/>
                </a:tc>
                <a:tc>
                  <a:txBody>
                    <a:bodyPr/>
                    <a:lstStyle/>
                    <a:p>
                      <a:r>
                        <a:rPr lang="en-US" sz="1400" dirty="0" smtClean="0"/>
                        <a:t>Disadvantages</a:t>
                      </a:r>
                      <a:endParaRPr lang="en-US" sz="1400" dirty="0"/>
                    </a:p>
                  </a:txBody>
                  <a:tcPr/>
                </a:tc>
              </a:tr>
              <a:tr h="600067">
                <a:tc>
                  <a:txBody>
                    <a:bodyPr/>
                    <a:lstStyle/>
                    <a:p>
                      <a:r>
                        <a:rPr lang="en-US" sz="1400" dirty="0" smtClean="0"/>
                        <a:t>NEG pumps</a:t>
                      </a:r>
                      <a:endParaRPr lang="en-US" sz="1400" dirty="0"/>
                    </a:p>
                  </a:txBody>
                  <a:tcPr/>
                </a:tc>
                <a:tc>
                  <a:txBody>
                    <a:bodyPr/>
                    <a:lstStyle/>
                    <a:p>
                      <a:pPr marL="285750" indent="-285750">
                        <a:buFontTx/>
                        <a:buChar char="-"/>
                      </a:pPr>
                      <a:r>
                        <a:rPr lang="en-US" sz="1400" dirty="0" smtClean="0"/>
                        <a:t>Clean vacuum</a:t>
                      </a:r>
                    </a:p>
                    <a:p>
                      <a:pPr marL="285750" indent="-285750">
                        <a:buFontTx/>
                        <a:buChar char="-"/>
                      </a:pPr>
                      <a:r>
                        <a:rPr lang="en-US" sz="1400" dirty="0" smtClean="0"/>
                        <a:t>High pumping speed for reactive gases</a:t>
                      </a:r>
                    </a:p>
                    <a:p>
                      <a:pPr marL="285750" indent="-285750">
                        <a:buFontTx/>
                        <a:buChar char="-"/>
                      </a:pPr>
                      <a:r>
                        <a:rPr lang="en-US" sz="1400" dirty="0" smtClean="0"/>
                        <a:t>With SIP, extremely low vacuum can be achieve</a:t>
                      </a:r>
                    </a:p>
                    <a:p>
                      <a:pPr marL="285750" indent="-285750">
                        <a:buFontTx/>
                        <a:buChar char="-"/>
                      </a:pPr>
                      <a:r>
                        <a:rPr lang="en-US" sz="1400" dirty="0" smtClean="0"/>
                        <a:t>High gas capacity for porous NEG</a:t>
                      </a:r>
                    </a:p>
                    <a:p>
                      <a:pPr marL="285750" indent="-285750">
                        <a:buFontTx/>
                        <a:buChar char="-"/>
                      </a:pPr>
                      <a:r>
                        <a:rPr lang="en-US" sz="1400" dirty="0" smtClean="0"/>
                        <a:t>Low cost</a:t>
                      </a:r>
                    </a:p>
                    <a:p>
                      <a:pPr marL="285750" indent="-285750">
                        <a:buFontTx/>
                        <a:buChar char="-"/>
                      </a:pPr>
                      <a:r>
                        <a:rPr lang="en-US" sz="1400" dirty="0" smtClean="0"/>
                        <a:t>Electrical power needed only</a:t>
                      </a:r>
                      <a:r>
                        <a:rPr lang="en-US" sz="1400" baseline="0" dirty="0" smtClean="0"/>
                        <a:t> for activation; it works in case of power cut</a:t>
                      </a:r>
                    </a:p>
                    <a:p>
                      <a:pPr marL="285750" indent="-285750">
                        <a:buFontTx/>
                        <a:buChar char="-"/>
                      </a:pPr>
                      <a:r>
                        <a:rPr lang="en-US" sz="1400" baseline="0" dirty="0" smtClean="0"/>
                        <a:t>No maintenance</a:t>
                      </a:r>
                    </a:p>
                    <a:p>
                      <a:pPr marL="285750" indent="-285750">
                        <a:buFontTx/>
                        <a:buChar char="-"/>
                      </a:pPr>
                      <a:r>
                        <a:rPr lang="en-US" sz="1400" baseline="0" dirty="0" smtClean="0"/>
                        <a:t>No vibration</a:t>
                      </a:r>
                      <a:endParaRPr lang="en-US" sz="1400" dirty="0" smtClean="0"/>
                    </a:p>
                    <a:p>
                      <a:pPr marL="0" indent="0">
                        <a:buFontTx/>
                        <a:buNone/>
                      </a:pPr>
                      <a:endParaRPr lang="en-US" sz="1400" dirty="0" smtClean="0"/>
                    </a:p>
                  </a:txBody>
                  <a:tcPr/>
                </a:tc>
                <a:tc>
                  <a:txBody>
                    <a:bodyPr/>
                    <a:lstStyle/>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400" dirty="0" smtClean="0"/>
                        <a:t>Selective pumping (no pumping of</a:t>
                      </a:r>
                      <a:r>
                        <a:rPr lang="en-US" sz="1400" baseline="0" dirty="0" smtClean="0"/>
                        <a:t> rare gases and methane)</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400" baseline="0" dirty="0" smtClean="0"/>
                        <a:t>H</a:t>
                      </a:r>
                      <a:r>
                        <a:rPr lang="en-US" sz="1400" baseline="-25000" dirty="0" smtClean="0"/>
                        <a:t>2</a:t>
                      </a:r>
                      <a:r>
                        <a:rPr lang="en-US" sz="1400" baseline="0" dirty="0" smtClean="0"/>
                        <a:t> </a:t>
                      </a:r>
                      <a:r>
                        <a:rPr lang="en-US" sz="1400" baseline="0" dirty="0" err="1" smtClean="0"/>
                        <a:t>enbrittlement</a:t>
                      </a:r>
                      <a:r>
                        <a:rPr lang="en-US" sz="1400" baseline="0" dirty="0" smtClean="0"/>
                        <a:t> if regeneration is not applied</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400" baseline="0" dirty="0" smtClean="0"/>
                        <a:t>Formation of dust particles is not excluded</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400" baseline="0" dirty="0" smtClean="0"/>
                        <a:t>Safety issue: pyrophoric, it burns when heated in air at high temperature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baseline="0" dirty="0" smtClean="0"/>
                    </a:p>
                    <a:p>
                      <a:pPr marL="285750" marR="0" indent="-285750" algn="l" defTabSz="914400" rtl="0" eaLnBrk="1" fontAlgn="auto" latinLnBrk="0" hangingPunct="1">
                        <a:lnSpc>
                          <a:spcPct val="100000"/>
                        </a:lnSpc>
                        <a:spcBef>
                          <a:spcPts val="0"/>
                        </a:spcBef>
                        <a:spcAft>
                          <a:spcPts val="0"/>
                        </a:spcAft>
                        <a:buClrTx/>
                        <a:buSzTx/>
                        <a:buFontTx/>
                        <a:buChar char="-"/>
                        <a:tabLst/>
                        <a:defRPr/>
                      </a:pPr>
                      <a:endParaRPr lang="en-US" sz="1400" baseline="0" dirty="0" smtClean="0"/>
                    </a:p>
                    <a:p>
                      <a:pPr marL="285750" marR="0" indent="-285750" algn="l" defTabSz="914400" rtl="0" eaLnBrk="1" fontAlgn="auto" latinLnBrk="0" hangingPunct="1">
                        <a:lnSpc>
                          <a:spcPct val="100000"/>
                        </a:lnSpc>
                        <a:spcBef>
                          <a:spcPts val="0"/>
                        </a:spcBef>
                        <a:spcAft>
                          <a:spcPts val="0"/>
                        </a:spcAft>
                        <a:buClrTx/>
                        <a:buSzTx/>
                        <a:buFontTx/>
                        <a:buChar char="-"/>
                        <a:tabLst/>
                        <a:defRPr/>
                      </a:pPr>
                      <a:endParaRPr lang="en-US" sz="1400" baseline="0" dirty="0" smtClean="0"/>
                    </a:p>
                    <a:p>
                      <a:pPr marL="285750" marR="0" indent="-285750" algn="l" defTabSz="914400" rtl="0" eaLnBrk="1" fontAlgn="auto" latinLnBrk="0" hangingPunct="1">
                        <a:lnSpc>
                          <a:spcPct val="100000"/>
                        </a:lnSpc>
                        <a:spcBef>
                          <a:spcPts val="0"/>
                        </a:spcBef>
                        <a:spcAft>
                          <a:spcPts val="0"/>
                        </a:spcAft>
                        <a:buClrTx/>
                        <a:buSzTx/>
                        <a:buFontTx/>
                        <a:buChar char="-"/>
                        <a:tabLst/>
                        <a:defRPr/>
                      </a:pPr>
                      <a:endParaRPr lang="en-US" sz="1400" baseline="0" dirty="0" smtClean="0"/>
                    </a:p>
                    <a:p>
                      <a:endParaRPr lang="en-US" sz="1400" dirty="0"/>
                    </a:p>
                  </a:txBody>
                  <a:tcPr/>
                </a:tc>
              </a:tr>
            </a:tbl>
          </a:graphicData>
        </a:graphic>
      </p:graphicFrame>
      <p:sp>
        <p:nvSpPr>
          <p:cNvPr id="12"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3"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4"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215</a:t>
            </a:fld>
            <a:endParaRPr lang="en-US" dirty="0"/>
          </a:p>
        </p:txBody>
      </p:sp>
      <p:sp>
        <p:nvSpPr>
          <p:cNvPr id="15" name="Rectangle 14"/>
          <p:cNvSpPr/>
          <p:nvPr/>
        </p:nvSpPr>
        <p:spPr>
          <a:xfrm>
            <a:off x="3525921" y="105966"/>
            <a:ext cx="2148345" cy="461665"/>
          </a:xfrm>
          <a:prstGeom prst="rect">
            <a:avLst/>
          </a:prstGeom>
        </p:spPr>
        <p:txBody>
          <a:bodyPr wrap="none">
            <a:spAutoFit/>
          </a:bodyPr>
          <a:lstStyle/>
          <a:p>
            <a:pPr algn="ctr"/>
            <a:r>
              <a:rPr lang="en-US" sz="2400" b="1" dirty="0" smtClean="0"/>
              <a:t>Gas pumping</a:t>
            </a:r>
            <a:endParaRPr lang="en-US" sz="2400" b="1" dirty="0"/>
          </a:p>
        </p:txBody>
      </p:sp>
    </p:spTree>
    <p:extLst>
      <p:ext uri="{BB962C8B-B14F-4D97-AF65-F5344CB8AC3E}">
        <p14:creationId xmlns:p14="http://schemas.microsoft.com/office/powerpoint/2010/main" val="3076509097"/>
      </p:ext>
    </p:extLst>
  </p:cSld>
  <p:clrMapOvr>
    <a:masterClrMapping/>
  </p:clrMapOvr>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p:cNvGraphicFramePr>
            <a:graphicFrameLocks noGrp="1"/>
          </p:cNvGraphicFramePr>
          <p:nvPr>
            <p:extLst>
              <p:ext uri="{D42A27DB-BD31-4B8C-83A1-F6EECF244321}">
                <p14:modId xmlns:p14="http://schemas.microsoft.com/office/powerpoint/2010/main" val="3913907214"/>
              </p:ext>
            </p:extLst>
          </p:nvPr>
        </p:nvGraphicFramePr>
        <p:xfrm>
          <a:off x="179512" y="1600200"/>
          <a:ext cx="8784975" cy="2611747"/>
        </p:xfrm>
        <a:graphic>
          <a:graphicData uri="http://schemas.openxmlformats.org/drawingml/2006/table">
            <a:tbl>
              <a:tblPr firstRow="1" bandRow="1">
                <a:tableStyleId>{5C22544A-7EE6-4342-B048-85BDC9FD1C3A}</a:tableStyleId>
              </a:tblPr>
              <a:tblGrid>
                <a:gridCol w="1224136"/>
                <a:gridCol w="3816424"/>
                <a:gridCol w="3744415"/>
              </a:tblGrid>
              <a:tr h="600067">
                <a:tc>
                  <a:txBody>
                    <a:bodyPr/>
                    <a:lstStyle/>
                    <a:p>
                      <a:endParaRPr lang="en-US" sz="1400" dirty="0"/>
                    </a:p>
                  </a:txBody>
                  <a:tcPr/>
                </a:tc>
                <a:tc>
                  <a:txBody>
                    <a:bodyPr/>
                    <a:lstStyle/>
                    <a:p>
                      <a:r>
                        <a:rPr lang="en-US" sz="1400" dirty="0" smtClean="0"/>
                        <a:t>Advantages</a:t>
                      </a:r>
                      <a:endParaRPr lang="en-US" sz="1400" dirty="0"/>
                    </a:p>
                  </a:txBody>
                  <a:tcPr/>
                </a:tc>
                <a:tc>
                  <a:txBody>
                    <a:bodyPr/>
                    <a:lstStyle/>
                    <a:p>
                      <a:r>
                        <a:rPr lang="en-US" sz="1400" dirty="0" smtClean="0"/>
                        <a:t>Disadvantages</a:t>
                      </a:r>
                      <a:endParaRPr lang="en-US" sz="1400" dirty="0"/>
                    </a:p>
                  </a:txBody>
                  <a:tcPr/>
                </a:tc>
              </a:tr>
              <a:tr h="600067">
                <a:tc>
                  <a:txBody>
                    <a:bodyPr/>
                    <a:lstStyle/>
                    <a:p>
                      <a:r>
                        <a:rPr lang="en-US" sz="1400" dirty="0" smtClean="0"/>
                        <a:t>Sublimation</a:t>
                      </a:r>
                    </a:p>
                    <a:p>
                      <a:r>
                        <a:rPr lang="en-US" sz="1400" dirty="0" smtClean="0"/>
                        <a:t>Pumps</a:t>
                      </a:r>
                      <a:endParaRPr lang="en-US" sz="1400" dirty="0"/>
                    </a:p>
                  </a:txBody>
                  <a:tcPr/>
                </a:tc>
                <a:tc>
                  <a:txBody>
                    <a:bodyPr/>
                    <a:lstStyle/>
                    <a:p>
                      <a:pPr marL="285750" indent="-285750">
                        <a:buFontTx/>
                        <a:buChar char="-"/>
                      </a:pPr>
                      <a:r>
                        <a:rPr lang="en-US" sz="1400" dirty="0" smtClean="0"/>
                        <a:t>Clean vacuum</a:t>
                      </a:r>
                    </a:p>
                    <a:p>
                      <a:pPr marL="285750" indent="-285750">
                        <a:buFontTx/>
                        <a:buChar char="-"/>
                      </a:pPr>
                      <a:r>
                        <a:rPr lang="en-US" sz="1400" dirty="0" smtClean="0"/>
                        <a:t>High pumping speed for reactive gases</a:t>
                      </a:r>
                    </a:p>
                    <a:p>
                      <a:pPr marL="285750" indent="-285750">
                        <a:buFontTx/>
                        <a:buChar char="-"/>
                      </a:pPr>
                      <a:r>
                        <a:rPr lang="en-US" sz="1400" dirty="0" smtClean="0"/>
                        <a:t>With SIP, extremely low vacuum can be achieve</a:t>
                      </a:r>
                    </a:p>
                    <a:p>
                      <a:pPr marL="285750" indent="-285750">
                        <a:buFontTx/>
                        <a:buChar char="-"/>
                      </a:pPr>
                      <a:r>
                        <a:rPr lang="en-US" sz="1400" dirty="0" smtClean="0"/>
                        <a:t>Low cost</a:t>
                      </a:r>
                    </a:p>
                    <a:p>
                      <a:pPr marL="285750" indent="-285750">
                        <a:buFontTx/>
                        <a:buChar char="-"/>
                      </a:pPr>
                      <a:r>
                        <a:rPr lang="en-US" sz="1400" dirty="0" smtClean="0"/>
                        <a:t>Electrical power only</a:t>
                      </a:r>
                      <a:r>
                        <a:rPr lang="en-US" sz="1400" baseline="0" dirty="0" smtClean="0"/>
                        <a:t> for sublimation; it works in case of power cut</a:t>
                      </a:r>
                    </a:p>
                    <a:p>
                      <a:pPr marL="285750" indent="-285750">
                        <a:buFontTx/>
                        <a:buChar char="-"/>
                      </a:pPr>
                      <a:r>
                        <a:rPr lang="en-US" sz="1400" baseline="0" dirty="0" smtClean="0"/>
                        <a:t>Limited maintenance (filament change)</a:t>
                      </a:r>
                    </a:p>
                    <a:p>
                      <a:pPr marL="285750" indent="-285750">
                        <a:buFontTx/>
                        <a:buChar char="-"/>
                      </a:pPr>
                      <a:r>
                        <a:rPr lang="en-US" sz="1400" baseline="0" dirty="0" smtClean="0"/>
                        <a:t>No vibration</a:t>
                      </a:r>
                      <a:endParaRPr lang="en-US" sz="1400" dirty="0"/>
                    </a:p>
                  </a:txBody>
                  <a:tcPr/>
                </a:tc>
                <a:tc>
                  <a:txBody>
                    <a:bodyPr/>
                    <a:lstStyle/>
                    <a:p>
                      <a:pPr marL="285750" indent="-285750">
                        <a:buFontTx/>
                        <a:buChar char="-"/>
                      </a:pPr>
                      <a:r>
                        <a:rPr lang="en-US" sz="1400" dirty="0" smtClean="0"/>
                        <a:t>Very limited capacity</a:t>
                      </a:r>
                    </a:p>
                    <a:p>
                      <a:pPr marL="285750" indent="-285750">
                        <a:buFontTx/>
                        <a:buChar char="-"/>
                      </a:pPr>
                      <a:r>
                        <a:rPr lang="en-US" sz="1400" dirty="0" smtClean="0"/>
                        <a:t>Need frequent sublimations at high pressure </a:t>
                      </a:r>
                    </a:p>
                    <a:p>
                      <a:pPr marL="285750" indent="-285750">
                        <a:buFontTx/>
                        <a:buChar char="-"/>
                      </a:pPr>
                      <a:r>
                        <a:rPr lang="en-US" sz="1400" dirty="0" smtClean="0"/>
                        <a:t>Ti film peel-off for high sublimation rates</a:t>
                      </a:r>
                    </a:p>
                    <a:p>
                      <a:pPr marL="285750" indent="-285750">
                        <a:buFontTx/>
                        <a:buChar char="-"/>
                      </a:pPr>
                      <a:r>
                        <a:rPr lang="en-US" sz="1400" dirty="0" smtClean="0"/>
                        <a:t>Selective pumping (no pumping of</a:t>
                      </a:r>
                      <a:r>
                        <a:rPr lang="en-US" sz="1400" baseline="0" dirty="0" smtClean="0"/>
                        <a:t> rare gases and methane)</a:t>
                      </a:r>
                    </a:p>
                    <a:p>
                      <a:pPr marL="285750" indent="-285750">
                        <a:buFontTx/>
                        <a:buChar char="-"/>
                      </a:pPr>
                      <a:r>
                        <a:rPr lang="en-US" sz="1400" baseline="0" dirty="0" smtClean="0"/>
                        <a:t>Risk of leakage current in high voltage insulators</a:t>
                      </a:r>
                    </a:p>
                    <a:p>
                      <a:pPr marL="285750" indent="-285750">
                        <a:buFontTx/>
                        <a:buChar char="-"/>
                      </a:pPr>
                      <a:r>
                        <a:rPr lang="en-US" sz="1400" baseline="0" dirty="0" smtClean="0"/>
                        <a:t>Ideal for low pressure applications</a:t>
                      </a:r>
                      <a:endParaRPr lang="en-US" sz="1400" dirty="0"/>
                    </a:p>
                  </a:txBody>
                  <a:tcPr/>
                </a:tc>
              </a:tr>
            </a:tbl>
          </a:graphicData>
        </a:graphic>
      </p:graphicFrame>
      <p:sp>
        <p:nvSpPr>
          <p:cNvPr id="11"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2"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3"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216</a:t>
            </a:fld>
            <a:endParaRPr lang="en-US" dirty="0"/>
          </a:p>
        </p:txBody>
      </p:sp>
      <p:sp>
        <p:nvSpPr>
          <p:cNvPr id="14" name="Rectangle 13"/>
          <p:cNvSpPr/>
          <p:nvPr/>
        </p:nvSpPr>
        <p:spPr>
          <a:xfrm>
            <a:off x="3525921" y="105966"/>
            <a:ext cx="2148345" cy="461665"/>
          </a:xfrm>
          <a:prstGeom prst="rect">
            <a:avLst/>
          </a:prstGeom>
        </p:spPr>
        <p:txBody>
          <a:bodyPr wrap="none">
            <a:spAutoFit/>
          </a:bodyPr>
          <a:lstStyle/>
          <a:p>
            <a:pPr algn="ctr"/>
            <a:r>
              <a:rPr lang="en-US" sz="2400" b="1" dirty="0" smtClean="0"/>
              <a:t>Gas pumping</a:t>
            </a:r>
            <a:endParaRPr lang="en-US" sz="2400" b="1" dirty="0"/>
          </a:p>
        </p:txBody>
      </p:sp>
    </p:spTree>
    <p:extLst>
      <p:ext uri="{BB962C8B-B14F-4D97-AF65-F5344CB8AC3E}">
        <p14:creationId xmlns:p14="http://schemas.microsoft.com/office/powerpoint/2010/main" val="1002756029"/>
      </p:ext>
    </p:extLst>
  </p:cSld>
  <p:clrMapOvr>
    <a:masterClrMapping/>
  </p:clrMapOvr>
  <p:timing>
    <p:tnLst>
      <p:par>
        <p:cTn id="1" dur="indefinite" restart="never" nodeType="tmRoot"/>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6"/>
          <p:cNvGraphicFramePr>
            <a:graphicFrameLocks noGrp="1"/>
          </p:cNvGraphicFramePr>
          <p:nvPr>
            <p:extLst>
              <p:ext uri="{D42A27DB-BD31-4B8C-83A1-F6EECF244321}">
                <p14:modId xmlns:p14="http://schemas.microsoft.com/office/powerpoint/2010/main" val="118065712"/>
              </p:ext>
            </p:extLst>
          </p:nvPr>
        </p:nvGraphicFramePr>
        <p:xfrm>
          <a:off x="107504" y="836712"/>
          <a:ext cx="8784975" cy="2825107"/>
        </p:xfrm>
        <a:graphic>
          <a:graphicData uri="http://schemas.openxmlformats.org/drawingml/2006/table">
            <a:tbl>
              <a:tblPr firstRow="1" bandRow="1">
                <a:tableStyleId>{5C22544A-7EE6-4342-B048-85BDC9FD1C3A}</a:tableStyleId>
              </a:tblPr>
              <a:tblGrid>
                <a:gridCol w="1224136"/>
                <a:gridCol w="3816424"/>
                <a:gridCol w="3744415"/>
              </a:tblGrid>
              <a:tr h="600067">
                <a:tc>
                  <a:txBody>
                    <a:bodyPr/>
                    <a:lstStyle/>
                    <a:p>
                      <a:endParaRPr lang="en-US" sz="1400" dirty="0"/>
                    </a:p>
                  </a:txBody>
                  <a:tcPr/>
                </a:tc>
                <a:tc>
                  <a:txBody>
                    <a:bodyPr/>
                    <a:lstStyle/>
                    <a:p>
                      <a:r>
                        <a:rPr lang="en-US" sz="1400" dirty="0" smtClean="0"/>
                        <a:t>Advantages</a:t>
                      </a:r>
                      <a:endParaRPr lang="en-US" sz="1400" dirty="0"/>
                    </a:p>
                  </a:txBody>
                  <a:tcPr/>
                </a:tc>
                <a:tc>
                  <a:txBody>
                    <a:bodyPr/>
                    <a:lstStyle/>
                    <a:p>
                      <a:r>
                        <a:rPr lang="en-US" sz="1400" dirty="0" smtClean="0"/>
                        <a:t>Disadvantages</a:t>
                      </a:r>
                      <a:endParaRPr lang="en-US" sz="1400" dirty="0"/>
                    </a:p>
                  </a:txBody>
                  <a:tcPr/>
                </a:tc>
              </a:tr>
              <a:tr h="600067">
                <a:tc>
                  <a:txBody>
                    <a:bodyPr/>
                    <a:lstStyle/>
                    <a:p>
                      <a:r>
                        <a:rPr lang="en-US" sz="1400" dirty="0" err="1" smtClean="0"/>
                        <a:t>Cryopumps</a:t>
                      </a:r>
                      <a:endParaRPr lang="en-US" sz="1400" dirty="0"/>
                    </a:p>
                  </a:txBody>
                  <a:tcPr/>
                </a:tc>
                <a:tc>
                  <a:txBody>
                    <a:bodyPr/>
                    <a:lstStyle/>
                    <a:p>
                      <a:pPr marL="285750" indent="-285750">
                        <a:buFontTx/>
                        <a:buChar char="-"/>
                      </a:pPr>
                      <a:r>
                        <a:rPr lang="en-US" sz="1400" dirty="0" smtClean="0"/>
                        <a:t>Very</a:t>
                      </a:r>
                      <a:r>
                        <a:rPr lang="en-US" sz="1400" baseline="0" dirty="0" smtClean="0"/>
                        <a:t> large pumping speed for all gases</a:t>
                      </a:r>
                    </a:p>
                    <a:p>
                      <a:pPr marL="285750" indent="-285750">
                        <a:buFontTx/>
                        <a:buChar char="-"/>
                      </a:pPr>
                      <a:r>
                        <a:rPr lang="en-US" sz="1400" baseline="0" dirty="0" smtClean="0"/>
                        <a:t>Clean vacuum</a:t>
                      </a:r>
                    </a:p>
                    <a:p>
                      <a:pPr marL="285750" indent="-285750">
                        <a:buFontTx/>
                        <a:buChar char="-"/>
                      </a:pPr>
                      <a:r>
                        <a:rPr lang="en-US" sz="1400" baseline="0" dirty="0" smtClean="0"/>
                        <a:t>High pumping capacity</a:t>
                      </a:r>
                    </a:p>
                    <a:p>
                      <a:pPr marL="285750" indent="-285750">
                        <a:buFontTx/>
                        <a:buChar char="-"/>
                      </a:pPr>
                      <a:r>
                        <a:rPr lang="en-US" sz="1400" baseline="0" dirty="0" smtClean="0"/>
                        <a:t>Limited selectivity</a:t>
                      </a:r>
                    </a:p>
                    <a:p>
                      <a:pPr marL="0" indent="0">
                        <a:buFontTx/>
                        <a:buNone/>
                      </a:pPr>
                      <a:endParaRPr lang="en-US" sz="1400" dirty="0"/>
                    </a:p>
                  </a:txBody>
                  <a:tcPr/>
                </a:tc>
                <a:tc>
                  <a:txBody>
                    <a:bodyPr/>
                    <a:lstStyle/>
                    <a:p>
                      <a:pPr marL="285750" indent="-285750">
                        <a:buFontTx/>
                        <a:buChar char="-"/>
                      </a:pPr>
                      <a:r>
                        <a:rPr lang="en-US" sz="1400" dirty="0" smtClean="0"/>
                        <a:t>Cost and maintenance</a:t>
                      </a:r>
                    </a:p>
                    <a:p>
                      <a:pPr marL="285750" indent="-285750">
                        <a:buFontTx/>
                        <a:buChar char="-"/>
                      </a:pPr>
                      <a:r>
                        <a:rPr lang="en-US" sz="1400" dirty="0" smtClean="0"/>
                        <a:t>Relatively large volume needed (including refrigerator)</a:t>
                      </a:r>
                    </a:p>
                    <a:p>
                      <a:pPr marL="285750" indent="-285750">
                        <a:buFontTx/>
                        <a:buChar char="-"/>
                      </a:pPr>
                      <a:r>
                        <a:rPr lang="en-US" sz="1400" dirty="0" smtClean="0"/>
                        <a:t>Gas release in case of power cut</a:t>
                      </a:r>
                    </a:p>
                    <a:p>
                      <a:pPr marL="285750" marR="0" indent="-285750" algn="l" defTabSz="914400" rtl="0" eaLnBrk="1" fontAlgn="auto" latinLnBrk="0" hangingPunct="1">
                        <a:lnSpc>
                          <a:spcPct val="100000"/>
                        </a:lnSpc>
                        <a:spcBef>
                          <a:spcPts val="0"/>
                        </a:spcBef>
                        <a:spcAft>
                          <a:spcPts val="0"/>
                        </a:spcAft>
                        <a:buClrTx/>
                        <a:buSzTx/>
                        <a:buFontTx/>
                        <a:buChar char="-"/>
                        <a:tabLst/>
                        <a:defRPr/>
                      </a:pPr>
                      <a:r>
                        <a:rPr lang="en-US" sz="1400" baseline="0" dirty="0" smtClean="0"/>
                        <a:t>Reduced pumping efficiency for H</a:t>
                      </a:r>
                      <a:r>
                        <a:rPr lang="en-US" sz="1400" baseline="-25000" dirty="0" smtClean="0"/>
                        <a:t>2</a:t>
                      </a:r>
                      <a:r>
                        <a:rPr lang="en-US" sz="1400" baseline="0" dirty="0" smtClean="0"/>
                        <a:t> for high quantity of gas adsorbed: regeneration needed</a:t>
                      </a:r>
                    </a:p>
                    <a:p>
                      <a:pPr marL="285750" marR="0" lvl="2" indent="-285750" algn="l" defTabSz="914400" rtl="0" eaLnBrk="1" fontAlgn="auto" latinLnBrk="0" hangingPunct="1">
                        <a:lnSpc>
                          <a:spcPct val="100000"/>
                        </a:lnSpc>
                        <a:spcBef>
                          <a:spcPts val="0"/>
                        </a:spcBef>
                        <a:spcAft>
                          <a:spcPts val="0"/>
                        </a:spcAft>
                        <a:buClrTx/>
                        <a:buSzTx/>
                        <a:buFontTx/>
                        <a:buChar char="-"/>
                        <a:tabLst/>
                        <a:defRPr/>
                      </a:pPr>
                      <a:r>
                        <a:rPr lang="en-US" sz="1400" dirty="0" smtClean="0"/>
                        <a:t>Need of valve on the main flange</a:t>
                      </a:r>
                    </a:p>
                    <a:p>
                      <a:pPr marL="285750" indent="-285750">
                        <a:buFontTx/>
                        <a:buChar char="-"/>
                      </a:pPr>
                      <a:endParaRPr lang="en-US" sz="1400" dirty="0" smtClean="0"/>
                    </a:p>
                    <a:p>
                      <a:pPr marL="285750" indent="-285750">
                        <a:buFontTx/>
                        <a:buChar char="-"/>
                      </a:pPr>
                      <a:endParaRPr lang="en-US" sz="1400" dirty="0"/>
                    </a:p>
                  </a:txBody>
                  <a:tcPr/>
                </a:tc>
              </a:tr>
            </a:tbl>
          </a:graphicData>
        </a:graphic>
      </p:graphicFrame>
      <p:sp>
        <p:nvSpPr>
          <p:cNvPr id="10"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2"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3"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217</a:t>
            </a:fld>
            <a:endParaRPr lang="en-US" dirty="0"/>
          </a:p>
        </p:txBody>
      </p:sp>
      <p:sp>
        <p:nvSpPr>
          <p:cNvPr id="14" name="Rectangle 13"/>
          <p:cNvSpPr/>
          <p:nvPr/>
        </p:nvSpPr>
        <p:spPr>
          <a:xfrm>
            <a:off x="3525921" y="105966"/>
            <a:ext cx="2148345" cy="461665"/>
          </a:xfrm>
          <a:prstGeom prst="rect">
            <a:avLst/>
          </a:prstGeom>
        </p:spPr>
        <p:txBody>
          <a:bodyPr wrap="none">
            <a:spAutoFit/>
          </a:bodyPr>
          <a:lstStyle/>
          <a:p>
            <a:pPr algn="ctr"/>
            <a:r>
              <a:rPr lang="en-US" sz="2400" b="1" dirty="0" smtClean="0"/>
              <a:t>Gas pumping</a:t>
            </a:r>
            <a:endParaRPr lang="en-US" sz="2400" b="1" dirty="0"/>
          </a:p>
        </p:txBody>
      </p:sp>
    </p:spTree>
    <p:extLst>
      <p:ext uri="{BB962C8B-B14F-4D97-AF65-F5344CB8AC3E}">
        <p14:creationId xmlns:p14="http://schemas.microsoft.com/office/powerpoint/2010/main" val="1339911885"/>
      </p:ext>
    </p:extLst>
  </p:cSld>
  <p:clrMapOvr>
    <a:masterClrMapping/>
  </p:clrMapOvr>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1"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2"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218</a:t>
            </a:fld>
            <a:endParaRPr lang="en-US" dirty="0"/>
          </a:p>
        </p:txBody>
      </p:sp>
      <p:sp>
        <p:nvSpPr>
          <p:cNvPr id="6" name="TextBox 5"/>
          <p:cNvSpPr txBox="1"/>
          <p:nvPr/>
        </p:nvSpPr>
        <p:spPr>
          <a:xfrm>
            <a:off x="2789048" y="2582399"/>
            <a:ext cx="3672800" cy="1200329"/>
          </a:xfrm>
          <a:prstGeom prst="rect">
            <a:avLst/>
          </a:prstGeom>
          <a:noFill/>
        </p:spPr>
        <p:txBody>
          <a:bodyPr wrap="none" rtlCol="0">
            <a:spAutoFit/>
          </a:bodyPr>
          <a:lstStyle/>
          <a:p>
            <a:pPr algn="ctr"/>
            <a:r>
              <a:rPr lang="en-US" sz="3600" b="1" dirty="0" smtClean="0"/>
              <a:t>Part 6</a:t>
            </a:r>
          </a:p>
          <a:p>
            <a:pPr algn="ctr"/>
            <a:r>
              <a:rPr lang="en-US" sz="3600" b="1" dirty="0" smtClean="0"/>
              <a:t>Instrumentation</a:t>
            </a:r>
            <a:endParaRPr lang="en-US" sz="3600" b="1" dirty="0"/>
          </a:p>
        </p:txBody>
      </p:sp>
    </p:spTree>
    <p:extLst>
      <p:ext uri="{BB962C8B-B14F-4D97-AF65-F5344CB8AC3E}">
        <p14:creationId xmlns:p14="http://schemas.microsoft.com/office/powerpoint/2010/main" val="2365243679"/>
      </p:ext>
    </p:extLst>
  </p:cSld>
  <p:clrMapOvr>
    <a:masterClrMapping/>
  </p:clrMapOvr>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219</a:t>
            </a:fld>
            <a:endParaRPr lang="en-US" dirty="0"/>
          </a:p>
        </p:txBody>
      </p:sp>
      <p:pic>
        <p:nvPicPr>
          <p:cNvPr id="5" name="Picture 1"/>
          <p:cNvPicPr>
            <a:picLocks noChangeAspect="1" noChangeArrowheads="1"/>
          </p:cNvPicPr>
          <p:nvPr/>
        </p:nvPicPr>
        <p:blipFill>
          <a:blip r:embed="rId2" cstate="print"/>
          <a:srcRect/>
          <a:stretch>
            <a:fillRect/>
          </a:stretch>
        </p:blipFill>
        <p:spPr bwMode="auto">
          <a:xfrm>
            <a:off x="710063" y="862787"/>
            <a:ext cx="7786742" cy="4866519"/>
          </a:xfrm>
          <a:prstGeom prst="rect">
            <a:avLst/>
          </a:prstGeom>
          <a:noFill/>
          <a:ln w="9525">
            <a:noFill/>
            <a:miter lim="800000"/>
            <a:headEnd/>
            <a:tailEnd/>
          </a:ln>
        </p:spPr>
      </p:pic>
      <p:sp>
        <p:nvSpPr>
          <p:cNvPr id="6" name="Rectangle 5"/>
          <p:cNvSpPr/>
          <p:nvPr/>
        </p:nvSpPr>
        <p:spPr>
          <a:xfrm>
            <a:off x="3345586" y="105966"/>
            <a:ext cx="2509021" cy="461665"/>
          </a:xfrm>
          <a:prstGeom prst="rect">
            <a:avLst/>
          </a:prstGeom>
        </p:spPr>
        <p:txBody>
          <a:bodyPr wrap="none">
            <a:spAutoFit/>
          </a:bodyPr>
          <a:lstStyle/>
          <a:p>
            <a:pPr algn="ctr"/>
            <a:r>
              <a:rPr lang="en-US" sz="2400" b="1" dirty="0" smtClean="0"/>
              <a:t>Instrumentation</a:t>
            </a:r>
            <a:endParaRPr lang="en-US" sz="2400" b="1" dirty="0"/>
          </a:p>
        </p:txBody>
      </p:sp>
    </p:spTree>
    <p:extLst>
      <p:ext uri="{BB962C8B-B14F-4D97-AF65-F5344CB8AC3E}">
        <p14:creationId xmlns:p14="http://schemas.microsoft.com/office/powerpoint/2010/main" val="22014374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TextBox 5"/>
              <p:cNvSpPr txBox="1"/>
              <p:nvPr/>
            </p:nvSpPr>
            <p:spPr>
              <a:xfrm>
                <a:off x="508000" y="769020"/>
                <a:ext cx="8392988" cy="2298450"/>
              </a:xfrm>
              <a:prstGeom prst="rect">
                <a:avLst/>
              </a:prstGeom>
              <a:noFill/>
            </p:spPr>
            <p:txBody>
              <a:bodyPr wrap="square" rtlCol="0">
                <a:spAutoFit/>
              </a:bodyPr>
              <a:lstStyle/>
              <a:p>
                <a:r>
                  <a:rPr lang="en-US" dirty="0" smtClean="0"/>
                  <a:t>In the kinetic theory of gas the mean speed of a molecule is the </a:t>
                </a:r>
                <a:r>
                  <a:rPr lang="en-GB" dirty="0" smtClean="0"/>
                  <a:t>mathematical </a:t>
                </a:r>
                <a:r>
                  <a:rPr lang="en-GB" dirty="0"/>
                  <a:t>average of the speed distribution</a:t>
                </a:r>
                <a:r>
                  <a:rPr lang="en-US" dirty="0" smtClean="0"/>
                  <a:t>: </a:t>
                </a:r>
              </a:p>
              <a:p>
                <a:r>
                  <a:rPr lang="en-US" dirty="0" smtClean="0"/>
                  <a:t> </a:t>
                </a:r>
              </a:p>
              <a:p>
                <a:pPr/>
                <a14:m>
                  <m:oMathPara xmlns:m="http://schemas.openxmlformats.org/officeDocument/2006/math">
                    <m:oMathParaPr>
                      <m:jc m:val="centerGroup"/>
                    </m:oMathParaPr>
                    <m:oMath xmlns:m="http://schemas.openxmlformats.org/officeDocument/2006/math">
                      <m:d>
                        <m:dPr>
                          <m:begChr m:val="⟨"/>
                          <m:endChr m:val="⟩"/>
                          <m:ctrlPr>
                            <a:rPr lang="en-US" i="1" smtClean="0">
                              <a:latin typeface="Cambria Math"/>
                            </a:rPr>
                          </m:ctrlPr>
                        </m:dPr>
                        <m:e>
                          <m:r>
                            <a:rPr lang="fr-CH" b="0" i="1" smtClean="0">
                              <a:latin typeface="Cambria Math"/>
                            </a:rPr>
                            <m:t>𝑣</m:t>
                          </m:r>
                        </m:e>
                      </m:d>
                      <m:r>
                        <a:rPr lang="fr-CH" b="0" i="1" smtClean="0">
                          <a:latin typeface="Cambria Math"/>
                        </a:rPr>
                        <m:t>=</m:t>
                      </m:r>
                      <m:rad>
                        <m:radPr>
                          <m:degHide m:val="on"/>
                          <m:ctrlPr>
                            <a:rPr lang="fr-CH" b="0" i="1" smtClean="0">
                              <a:latin typeface="Cambria Math"/>
                            </a:rPr>
                          </m:ctrlPr>
                        </m:radPr>
                        <m:deg/>
                        <m:e>
                          <m:f>
                            <m:fPr>
                              <m:ctrlPr>
                                <a:rPr lang="fr-CH" i="1">
                                  <a:latin typeface="Cambria Math"/>
                                </a:rPr>
                              </m:ctrlPr>
                            </m:fPr>
                            <m:num>
                              <m:r>
                                <a:rPr lang="fr-CH" b="0" i="1" smtClean="0">
                                  <a:latin typeface="Cambria Math"/>
                                </a:rPr>
                                <m:t>8 </m:t>
                              </m:r>
                              <m:sSub>
                                <m:sSubPr>
                                  <m:ctrlPr>
                                    <a:rPr lang="fr-CH" b="0" i="1" smtClean="0">
                                      <a:latin typeface="Cambria Math"/>
                                    </a:rPr>
                                  </m:ctrlPr>
                                </m:sSubPr>
                                <m:e>
                                  <m:r>
                                    <a:rPr lang="fr-CH" b="0" i="1" smtClean="0">
                                      <a:latin typeface="Cambria Math"/>
                                    </a:rPr>
                                    <m:t>𝑘</m:t>
                                  </m:r>
                                </m:e>
                                <m:sub>
                                  <m:r>
                                    <a:rPr lang="fr-CH" b="0" i="1" smtClean="0">
                                      <a:latin typeface="Cambria Math"/>
                                    </a:rPr>
                                    <m:t>𝐵</m:t>
                                  </m:r>
                                </m:sub>
                              </m:sSub>
                              <m:r>
                                <a:rPr lang="fr-CH" b="0" i="1" smtClean="0">
                                  <a:latin typeface="Cambria Math"/>
                                </a:rPr>
                                <m:t>𝑇</m:t>
                              </m:r>
                            </m:num>
                            <m:den>
                              <m:r>
                                <a:rPr lang="fr-CH" i="1" smtClean="0">
                                  <a:latin typeface="Cambria Math"/>
                                  <a:ea typeface="Cambria Math"/>
                                </a:rPr>
                                <m:t>𝜋</m:t>
                              </m:r>
                              <m:r>
                                <a:rPr lang="fr-CH" b="0" i="1" smtClean="0">
                                  <a:latin typeface="Cambria Math"/>
                                  <a:ea typeface="Cambria Math"/>
                                </a:rPr>
                                <m:t> </m:t>
                              </m:r>
                              <m:r>
                                <a:rPr lang="fr-CH" b="0" i="1" smtClean="0">
                                  <a:latin typeface="Cambria Math"/>
                                  <a:ea typeface="Cambria Math"/>
                                </a:rPr>
                                <m:t>𝑚</m:t>
                              </m:r>
                            </m:den>
                          </m:f>
                        </m:e>
                      </m:rad>
                      <m:r>
                        <a:rPr lang="fr-CH" b="0" i="1" smtClean="0">
                          <a:latin typeface="Cambria Math"/>
                        </a:rPr>
                        <m:t>=</m:t>
                      </m:r>
                      <m:rad>
                        <m:radPr>
                          <m:degHide m:val="on"/>
                          <m:ctrlPr>
                            <a:rPr lang="fr-CH" i="1">
                              <a:latin typeface="Cambria Math"/>
                            </a:rPr>
                          </m:ctrlPr>
                        </m:radPr>
                        <m:deg/>
                        <m:e>
                          <m:f>
                            <m:fPr>
                              <m:ctrlPr>
                                <a:rPr lang="fr-CH" i="1">
                                  <a:latin typeface="Cambria Math"/>
                                </a:rPr>
                              </m:ctrlPr>
                            </m:fPr>
                            <m:num>
                              <m:r>
                                <a:rPr lang="fr-CH" i="1">
                                  <a:latin typeface="Cambria Math"/>
                                </a:rPr>
                                <m:t>8</m:t>
                              </m:r>
                              <m:r>
                                <a:rPr lang="fr-CH" b="0" i="1" smtClean="0">
                                  <a:latin typeface="Cambria Math"/>
                                </a:rPr>
                                <m:t> </m:t>
                              </m:r>
                              <m:r>
                                <a:rPr lang="fr-CH" b="0" i="1" smtClean="0">
                                  <a:latin typeface="Cambria Math"/>
                                </a:rPr>
                                <m:t>𝑅</m:t>
                              </m:r>
                              <m:r>
                                <a:rPr lang="fr-CH" b="0" i="1" smtClean="0">
                                  <a:latin typeface="Cambria Math"/>
                                </a:rPr>
                                <m:t> </m:t>
                              </m:r>
                              <m:r>
                                <a:rPr lang="fr-CH" i="1">
                                  <a:latin typeface="Cambria Math"/>
                                </a:rPr>
                                <m:t>𝑇</m:t>
                              </m:r>
                            </m:num>
                            <m:den>
                              <m:r>
                                <a:rPr lang="fr-CH" i="1">
                                  <a:latin typeface="Cambria Math"/>
                                  <a:ea typeface="Cambria Math"/>
                                </a:rPr>
                                <m:t>𝜋</m:t>
                              </m:r>
                              <m:r>
                                <a:rPr lang="fr-CH" i="1">
                                  <a:latin typeface="Cambria Math"/>
                                  <a:ea typeface="Cambria Math"/>
                                </a:rPr>
                                <m:t> </m:t>
                              </m:r>
                              <m:r>
                                <a:rPr lang="fr-CH" b="0" i="1" smtClean="0">
                                  <a:latin typeface="Cambria Math"/>
                                  <a:ea typeface="Cambria Math"/>
                                </a:rPr>
                                <m:t>𝑀</m:t>
                              </m:r>
                            </m:den>
                          </m:f>
                        </m:e>
                      </m:rad>
                    </m:oMath>
                  </m:oMathPara>
                </a14:m>
                <a:endParaRPr lang="fr-CH" b="0" dirty="0" smtClean="0">
                  <a:ea typeface="Cambria Math"/>
                </a:endParaRPr>
              </a:p>
              <a:p>
                <a:r>
                  <a:rPr lang="en-US" dirty="0" smtClean="0"/>
                  <a:t>m is the molecular mass [Kg]</a:t>
                </a:r>
              </a:p>
              <a:p>
                <a:r>
                  <a:rPr lang="en-US" dirty="0" smtClean="0"/>
                  <a:t>M is the molar mass [Kg]</a:t>
                </a:r>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508000" y="769020"/>
                <a:ext cx="8392988" cy="2298450"/>
              </a:xfrm>
              <a:prstGeom prst="rect">
                <a:avLst/>
              </a:prstGeom>
              <a:blipFill rotWithShape="1">
                <a:blip r:embed="rId2"/>
                <a:stretch>
                  <a:fillRect l="-581" t="-1326" b="-3448"/>
                </a:stretch>
              </a:blipFill>
            </p:spPr>
            <p:txBody>
              <a:bodyPr/>
              <a:lstStyle/>
              <a:p>
                <a:r>
                  <a:rPr lang="en-US">
                    <a:noFill/>
                  </a:rPr>
                  <a:t> </a:t>
                </a:r>
              </a:p>
            </p:txBody>
          </p:sp>
        </mc:Fallback>
      </mc:AlternateContent>
      <p:sp>
        <p:nvSpPr>
          <p:cNvPr id="14" name="Rectangle 13"/>
          <p:cNvSpPr/>
          <p:nvPr/>
        </p:nvSpPr>
        <p:spPr>
          <a:xfrm>
            <a:off x="968981" y="196334"/>
            <a:ext cx="6901249" cy="461665"/>
          </a:xfrm>
          <a:prstGeom prst="rect">
            <a:avLst/>
          </a:prstGeom>
        </p:spPr>
        <p:txBody>
          <a:bodyPr wrap="none">
            <a:spAutoFit/>
          </a:bodyPr>
          <a:lstStyle/>
          <a:p>
            <a:pPr algn="ctr"/>
            <a:r>
              <a:rPr lang="en-US" sz="2400" b="1" dirty="0"/>
              <a:t>The basis of vacuum </a:t>
            </a:r>
            <a:r>
              <a:rPr lang="en-US" sz="2400" b="1" dirty="0" smtClean="0"/>
              <a:t>technology: gas kinetics</a:t>
            </a:r>
            <a:endParaRPr lang="en-US" sz="2400" b="1" dirty="0"/>
          </a:p>
        </p:txBody>
      </p:sp>
      <p:sp>
        <p:nvSpPr>
          <p:cNvPr id="15"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6"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7"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22</a:t>
            </a:fld>
            <a:endParaRPr lang="en-US" dirty="0"/>
          </a:p>
        </p:txBody>
      </p:sp>
      <p:pic>
        <p:nvPicPr>
          <p:cNvPr id="138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3618" y="3227490"/>
            <a:ext cx="5076825" cy="2809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1214080"/>
      </p:ext>
    </p:extLst>
  </p:cSld>
  <p:clrMapOvr>
    <a:masterClrMapping/>
  </p:clrMapOvr>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3006567" y="594987"/>
            <a:ext cx="3463290" cy="490863"/>
          </a:xfrm>
        </p:spPr>
        <p:txBody>
          <a:bodyPr>
            <a:normAutofit/>
          </a:bodyPr>
          <a:lstStyle/>
          <a:p>
            <a:r>
              <a:rPr lang="en-US" sz="1800" b="1" dirty="0">
                <a:latin typeface="+mn-lt"/>
              </a:rPr>
              <a:t>Thermal Conductivity Gauges</a:t>
            </a:r>
          </a:p>
        </p:txBody>
      </p:sp>
      <p:sp>
        <p:nvSpPr>
          <p:cNvPr id="59395" name="Rectangle 3"/>
          <p:cNvSpPr>
            <a:spLocks noGrp="1" noChangeArrowheads="1"/>
          </p:cNvSpPr>
          <p:nvPr>
            <p:ph type="body" idx="1"/>
          </p:nvPr>
        </p:nvSpPr>
        <p:spPr>
          <a:xfrm>
            <a:off x="51118" y="3555524"/>
            <a:ext cx="5633720" cy="2497138"/>
          </a:xfrm>
        </p:spPr>
        <p:txBody>
          <a:bodyPr>
            <a:normAutofit/>
          </a:bodyPr>
          <a:lstStyle/>
          <a:p>
            <a:pPr lvl="1"/>
            <a:endParaRPr lang="en-US" sz="1800" dirty="0"/>
          </a:p>
          <a:p>
            <a:pPr lvl="1"/>
            <a:r>
              <a:rPr lang="en-US" sz="1800" dirty="0"/>
              <a:t>Four possible mechanisms to take heat away from sensing element:</a:t>
            </a:r>
          </a:p>
          <a:p>
            <a:pPr lvl="2"/>
            <a:r>
              <a:rPr lang="en-US" sz="1800" b="1" dirty="0" err="1"/>
              <a:t>Radiative</a:t>
            </a:r>
            <a:r>
              <a:rPr lang="en-US" sz="1800" dirty="0"/>
              <a:t> heat transfer to surroundings</a:t>
            </a:r>
          </a:p>
          <a:p>
            <a:pPr lvl="2"/>
            <a:r>
              <a:rPr lang="en-US" sz="1800" b="1" dirty="0"/>
              <a:t>Conduction</a:t>
            </a:r>
            <a:r>
              <a:rPr lang="en-US" sz="1800" dirty="0"/>
              <a:t> along the sensing element</a:t>
            </a:r>
          </a:p>
          <a:p>
            <a:pPr lvl="2"/>
            <a:r>
              <a:rPr lang="en-US" sz="1800" b="1" dirty="0"/>
              <a:t>Conduction</a:t>
            </a:r>
            <a:r>
              <a:rPr lang="en-US" sz="1800" dirty="0"/>
              <a:t> through the residual gas</a:t>
            </a:r>
          </a:p>
          <a:p>
            <a:pPr lvl="2"/>
            <a:r>
              <a:rPr lang="en-US" sz="1800" b="1" dirty="0"/>
              <a:t>Convective</a:t>
            </a:r>
            <a:r>
              <a:rPr lang="en-US" sz="1800" dirty="0"/>
              <a:t> heat flow to the residual gas</a:t>
            </a:r>
          </a:p>
        </p:txBody>
      </p:sp>
      <p:grpSp>
        <p:nvGrpSpPr>
          <p:cNvPr id="2" name="Group 1"/>
          <p:cNvGrpSpPr/>
          <p:nvPr/>
        </p:nvGrpSpPr>
        <p:grpSpPr>
          <a:xfrm>
            <a:off x="5622924" y="3305493"/>
            <a:ext cx="3362325" cy="2635250"/>
            <a:chOff x="5500688" y="1504950"/>
            <a:chExt cx="3362325" cy="2635250"/>
          </a:xfrm>
        </p:grpSpPr>
        <p:sp>
          <p:nvSpPr>
            <p:cNvPr id="59409" name="Text Box 17"/>
            <p:cNvSpPr txBox="1">
              <a:spLocks noChangeArrowheads="1"/>
            </p:cNvSpPr>
            <p:nvPr/>
          </p:nvSpPr>
          <p:spPr bwMode="auto">
            <a:xfrm>
              <a:off x="8140700" y="2212975"/>
              <a:ext cx="72231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a:t>Hot wire</a:t>
              </a:r>
            </a:p>
          </p:txBody>
        </p:sp>
        <p:sp>
          <p:nvSpPr>
            <p:cNvPr id="59397" name="Line 5"/>
            <p:cNvSpPr>
              <a:spLocks noChangeShapeType="1"/>
            </p:cNvSpPr>
            <p:nvPr/>
          </p:nvSpPr>
          <p:spPr bwMode="auto">
            <a:xfrm rot="5400000" flipV="1">
              <a:off x="6998494" y="1161256"/>
              <a:ext cx="0" cy="233838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398" name="Line 6"/>
            <p:cNvSpPr>
              <a:spLocks noChangeShapeType="1"/>
            </p:cNvSpPr>
            <p:nvPr/>
          </p:nvSpPr>
          <p:spPr bwMode="auto">
            <a:xfrm rot="5400000">
              <a:off x="7718425" y="2781300"/>
              <a:ext cx="9017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399" name="Line 7"/>
            <p:cNvSpPr>
              <a:spLocks noChangeShapeType="1"/>
            </p:cNvSpPr>
            <p:nvPr/>
          </p:nvSpPr>
          <p:spPr bwMode="auto">
            <a:xfrm rot="5400000">
              <a:off x="6961982" y="3048794"/>
              <a:ext cx="277812"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400" name="Line 8"/>
            <p:cNvSpPr>
              <a:spLocks noChangeShapeType="1"/>
            </p:cNvSpPr>
            <p:nvPr/>
          </p:nvSpPr>
          <p:spPr bwMode="auto">
            <a:xfrm rot="5400000">
              <a:off x="6469857" y="2569369"/>
              <a:ext cx="0" cy="1258887"/>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401" name="Line 9"/>
            <p:cNvSpPr>
              <a:spLocks noChangeShapeType="1"/>
            </p:cNvSpPr>
            <p:nvPr/>
          </p:nvSpPr>
          <p:spPr bwMode="auto">
            <a:xfrm rot="5400000">
              <a:off x="7633494" y="2475707"/>
              <a:ext cx="0" cy="1046162"/>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402" name="Line 10"/>
            <p:cNvSpPr>
              <a:spLocks noChangeShapeType="1"/>
            </p:cNvSpPr>
            <p:nvPr/>
          </p:nvSpPr>
          <p:spPr bwMode="auto">
            <a:xfrm rot="5400000" flipV="1">
              <a:off x="5934869" y="2870994"/>
              <a:ext cx="0" cy="5000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403" name="Line 11"/>
            <p:cNvSpPr>
              <a:spLocks noChangeShapeType="1"/>
            </p:cNvSpPr>
            <p:nvPr/>
          </p:nvSpPr>
          <p:spPr bwMode="auto">
            <a:xfrm rot="5400000">
              <a:off x="5904707" y="2145506"/>
              <a:ext cx="0" cy="5000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410" name="Line 18"/>
            <p:cNvSpPr>
              <a:spLocks noChangeShapeType="1"/>
            </p:cNvSpPr>
            <p:nvPr/>
          </p:nvSpPr>
          <p:spPr bwMode="auto">
            <a:xfrm rot="5400000">
              <a:off x="7884319" y="2524919"/>
              <a:ext cx="546100" cy="401638"/>
            </a:xfrm>
            <a:prstGeom prst="line">
              <a:avLst/>
            </a:prstGeom>
            <a:noFill/>
            <a:ln w="127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59427" name="Group 35"/>
            <p:cNvGrpSpPr>
              <a:grpSpLocks/>
            </p:cNvGrpSpPr>
            <p:nvPr/>
          </p:nvGrpSpPr>
          <p:grpSpPr bwMode="auto">
            <a:xfrm>
              <a:off x="6472238" y="2873375"/>
              <a:ext cx="2354262" cy="328613"/>
              <a:chOff x="4077" y="1810"/>
              <a:chExt cx="1483" cy="207"/>
            </a:xfrm>
          </p:grpSpPr>
          <p:sp>
            <p:nvSpPr>
              <p:cNvPr id="59418" name="Text Box 26"/>
              <p:cNvSpPr txBox="1">
                <a:spLocks noChangeArrowheads="1"/>
              </p:cNvSpPr>
              <p:nvPr/>
            </p:nvSpPr>
            <p:spPr bwMode="auto">
              <a:xfrm>
                <a:off x="5119" y="1825"/>
                <a:ext cx="44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1/2 W</a:t>
                </a:r>
                <a:r>
                  <a:rPr lang="en-US" sz="1400" baseline="-25000"/>
                  <a:t>C</a:t>
                </a:r>
                <a:endParaRPr lang="en-US" sz="1400"/>
              </a:p>
            </p:txBody>
          </p:sp>
          <p:sp>
            <p:nvSpPr>
              <p:cNvPr id="59419" name="Text Box 27"/>
              <p:cNvSpPr txBox="1">
                <a:spLocks noChangeArrowheads="1"/>
              </p:cNvSpPr>
              <p:nvPr/>
            </p:nvSpPr>
            <p:spPr bwMode="auto">
              <a:xfrm>
                <a:off x="4077" y="1810"/>
                <a:ext cx="441"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1/2 W</a:t>
                </a:r>
                <a:r>
                  <a:rPr lang="en-US" sz="1400" baseline="-25000"/>
                  <a:t>C</a:t>
                </a:r>
                <a:endParaRPr lang="en-US" sz="1400"/>
              </a:p>
            </p:txBody>
          </p:sp>
          <p:sp>
            <p:nvSpPr>
              <p:cNvPr id="59411" name="Line 19"/>
              <p:cNvSpPr>
                <a:spLocks noChangeShapeType="1"/>
              </p:cNvSpPr>
              <p:nvPr/>
            </p:nvSpPr>
            <p:spPr bwMode="auto">
              <a:xfrm rot="5400000" flipV="1">
                <a:off x="5047" y="1828"/>
                <a:ext cx="0" cy="1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412" name="Line 20"/>
              <p:cNvSpPr>
                <a:spLocks noChangeShapeType="1"/>
              </p:cNvSpPr>
              <p:nvPr/>
            </p:nvSpPr>
            <p:spPr bwMode="auto">
              <a:xfrm rot="5400000">
                <a:off x="4565" y="1826"/>
                <a:ext cx="0" cy="1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9430" name="Group 38"/>
            <p:cNvGrpSpPr>
              <a:grpSpLocks/>
            </p:cNvGrpSpPr>
            <p:nvPr/>
          </p:nvGrpSpPr>
          <p:grpSpPr bwMode="auto">
            <a:xfrm>
              <a:off x="7100888" y="2998788"/>
              <a:ext cx="1703387" cy="806450"/>
              <a:chOff x="4473" y="1889"/>
              <a:chExt cx="1073" cy="508"/>
            </a:xfrm>
          </p:grpSpPr>
          <p:sp>
            <p:nvSpPr>
              <p:cNvPr id="59413" name="Text Box 21"/>
              <p:cNvSpPr txBox="1">
                <a:spLocks noChangeArrowheads="1"/>
              </p:cNvSpPr>
              <p:nvPr/>
            </p:nvSpPr>
            <p:spPr bwMode="auto">
              <a:xfrm>
                <a:off x="4868" y="2109"/>
                <a:ext cx="678"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a:t>Thermocouple</a:t>
                </a:r>
              </a:p>
              <a:p>
                <a:r>
                  <a:rPr lang="en-US" sz="1200"/>
                  <a:t>joint</a:t>
                </a:r>
              </a:p>
            </p:txBody>
          </p:sp>
          <p:grpSp>
            <p:nvGrpSpPr>
              <p:cNvPr id="59408" name="Group 16"/>
              <p:cNvGrpSpPr>
                <a:grpSpLocks/>
              </p:cNvGrpSpPr>
              <p:nvPr/>
            </p:nvGrpSpPr>
            <p:grpSpPr bwMode="auto">
              <a:xfrm rot="5400000">
                <a:off x="4746" y="1616"/>
                <a:ext cx="119" cy="666"/>
                <a:chOff x="4555" y="1123"/>
                <a:chExt cx="119" cy="666"/>
              </a:xfrm>
            </p:grpSpPr>
            <p:sp>
              <p:nvSpPr>
                <p:cNvPr id="59404" name="Line 12"/>
                <p:cNvSpPr>
                  <a:spLocks noChangeShapeType="1"/>
                </p:cNvSpPr>
                <p:nvPr/>
              </p:nvSpPr>
              <p:spPr bwMode="auto">
                <a:xfrm flipH="1">
                  <a:off x="4576" y="1123"/>
                  <a:ext cx="98" cy="351"/>
                </a:xfrm>
                <a:prstGeom prst="line">
                  <a:avLst/>
                </a:prstGeom>
                <a:noFill/>
                <a:ln w="952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405" name="Line 13"/>
                <p:cNvSpPr>
                  <a:spLocks noChangeShapeType="1"/>
                </p:cNvSpPr>
                <p:nvPr/>
              </p:nvSpPr>
              <p:spPr bwMode="auto">
                <a:xfrm>
                  <a:off x="4576" y="1474"/>
                  <a:ext cx="84" cy="315"/>
                </a:xfrm>
                <a:prstGeom prst="line">
                  <a:avLst/>
                </a:prstGeom>
                <a:noFill/>
                <a:ln w="952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407" name="Line 15"/>
                <p:cNvSpPr>
                  <a:spLocks noChangeShapeType="1"/>
                </p:cNvSpPr>
                <p:nvPr/>
              </p:nvSpPr>
              <p:spPr bwMode="auto">
                <a:xfrm>
                  <a:off x="4555" y="1474"/>
                  <a:ext cx="28" cy="0"/>
                </a:xfrm>
                <a:prstGeom prst="line">
                  <a:avLst/>
                </a:prstGeom>
                <a:noFill/>
                <a:ln w="952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59414" name="Line 22"/>
              <p:cNvSpPr>
                <a:spLocks noChangeShapeType="1"/>
              </p:cNvSpPr>
              <p:nvPr/>
            </p:nvSpPr>
            <p:spPr bwMode="auto">
              <a:xfrm rot="5400000" flipH="1">
                <a:off x="4759" y="1932"/>
                <a:ext cx="224" cy="162"/>
              </a:xfrm>
              <a:prstGeom prst="line">
                <a:avLst/>
              </a:prstGeom>
              <a:noFill/>
              <a:ln w="127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9428" name="Group 36"/>
            <p:cNvGrpSpPr>
              <a:grpSpLocks/>
            </p:cNvGrpSpPr>
            <p:nvPr/>
          </p:nvGrpSpPr>
          <p:grpSpPr bwMode="auto">
            <a:xfrm>
              <a:off x="7356475" y="3187700"/>
              <a:ext cx="466725" cy="952500"/>
              <a:chOff x="4634" y="2008"/>
              <a:chExt cx="294" cy="600"/>
            </a:xfrm>
          </p:grpSpPr>
          <p:sp>
            <p:nvSpPr>
              <p:cNvPr id="59417" name="Text Box 25"/>
              <p:cNvSpPr txBox="1">
                <a:spLocks noChangeArrowheads="1"/>
              </p:cNvSpPr>
              <p:nvPr/>
            </p:nvSpPr>
            <p:spPr bwMode="auto">
              <a:xfrm>
                <a:off x="4658" y="2416"/>
                <a:ext cx="27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W</a:t>
                </a:r>
                <a:r>
                  <a:rPr lang="en-US" sz="1400" baseline="-25000"/>
                  <a:t>R</a:t>
                </a:r>
                <a:endParaRPr lang="en-US" sz="1400"/>
              </a:p>
            </p:txBody>
          </p:sp>
          <p:sp>
            <p:nvSpPr>
              <p:cNvPr id="59415" name="Line 23"/>
              <p:cNvSpPr>
                <a:spLocks noChangeShapeType="1"/>
              </p:cNvSpPr>
              <p:nvPr/>
            </p:nvSpPr>
            <p:spPr bwMode="auto">
              <a:xfrm rot="5400000">
                <a:off x="4462" y="2180"/>
                <a:ext cx="470" cy="12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416" name="Freeform 24"/>
              <p:cNvSpPr>
                <a:spLocks/>
              </p:cNvSpPr>
              <p:nvPr/>
            </p:nvSpPr>
            <p:spPr bwMode="auto">
              <a:xfrm rot="5400000">
                <a:off x="4553" y="2094"/>
                <a:ext cx="316" cy="144"/>
              </a:xfrm>
              <a:custGeom>
                <a:avLst/>
                <a:gdLst>
                  <a:gd name="T0" fmla="*/ 0 w 295"/>
                  <a:gd name="T1" fmla="*/ 44 h 165"/>
                  <a:gd name="T2" fmla="*/ 42 w 295"/>
                  <a:gd name="T3" fmla="*/ 16 h 165"/>
                  <a:gd name="T4" fmla="*/ 98 w 295"/>
                  <a:gd name="T5" fmla="*/ 2 h 165"/>
                  <a:gd name="T6" fmla="*/ 140 w 295"/>
                  <a:gd name="T7" fmla="*/ 16 h 165"/>
                  <a:gd name="T8" fmla="*/ 161 w 295"/>
                  <a:gd name="T9" fmla="*/ 100 h 165"/>
                  <a:gd name="T10" fmla="*/ 175 w 295"/>
                  <a:gd name="T11" fmla="*/ 142 h 165"/>
                  <a:gd name="T12" fmla="*/ 253 w 295"/>
                  <a:gd name="T13" fmla="*/ 163 h 165"/>
                  <a:gd name="T14" fmla="*/ 295 w 295"/>
                  <a:gd name="T15" fmla="*/ 156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5" h="165">
                    <a:moveTo>
                      <a:pt x="0" y="44"/>
                    </a:moveTo>
                    <a:cubicBezTo>
                      <a:pt x="13" y="33"/>
                      <a:pt x="26" y="23"/>
                      <a:pt x="42" y="16"/>
                    </a:cubicBezTo>
                    <a:cubicBezTo>
                      <a:pt x="58" y="9"/>
                      <a:pt x="82" y="2"/>
                      <a:pt x="98" y="2"/>
                    </a:cubicBezTo>
                    <a:cubicBezTo>
                      <a:pt x="114" y="2"/>
                      <a:pt x="130" y="0"/>
                      <a:pt x="140" y="16"/>
                    </a:cubicBezTo>
                    <a:cubicBezTo>
                      <a:pt x="150" y="32"/>
                      <a:pt x="155" y="79"/>
                      <a:pt x="161" y="100"/>
                    </a:cubicBezTo>
                    <a:cubicBezTo>
                      <a:pt x="167" y="121"/>
                      <a:pt x="160" y="132"/>
                      <a:pt x="175" y="142"/>
                    </a:cubicBezTo>
                    <a:cubicBezTo>
                      <a:pt x="190" y="152"/>
                      <a:pt x="233" y="161"/>
                      <a:pt x="253" y="163"/>
                    </a:cubicBezTo>
                    <a:cubicBezTo>
                      <a:pt x="273" y="165"/>
                      <a:pt x="283" y="161"/>
                      <a:pt x="295" y="156"/>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9426" name="Group 34"/>
            <p:cNvGrpSpPr>
              <a:grpSpLocks/>
            </p:cNvGrpSpPr>
            <p:nvPr/>
          </p:nvGrpSpPr>
          <p:grpSpPr bwMode="auto">
            <a:xfrm>
              <a:off x="7470775" y="1504950"/>
              <a:ext cx="434975" cy="1314450"/>
              <a:chOff x="4706" y="948"/>
              <a:chExt cx="274" cy="828"/>
            </a:xfrm>
          </p:grpSpPr>
          <p:sp>
            <p:nvSpPr>
              <p:cNvPr id="59420" name="Text Box 28"/>
              <p:cNvSpPr txBox="1">
                <a:spLocks noChangeArrowheads="1"/>
              </p:cNvSpPr>
              <p:nvPr/>
            </p:nvSpPr>
            <p:spPr bwMode="auto">
              <a:xfrm>
                <a:off x="4706" y="948"/>
                <a:ext cx="27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W</a:t>
                </a:r>
                <a:r>
                  <a:rPr lang="en-US" sz="1400" baseline="-25000"/>
                  <a:t>G</a:t>
                </a:r>
                <a:endParaRPr lang="en-US" sz="1400"/>
              </a:p>
            </p:txBody>
          </p:sp>
          <p:sp>
            <p:nvSpPr>
              <p:cNvPr id="59421" name="Line 29"/>
              <p:cNvSpPr>
                <a:spLocks noChangeShapeType="1"/>
              </p:cNvSpPr>
              <p:nvPr/>
            </p:nvSpPr>
            <p:spPr bwMode="auto">
              <a:xfrm rot="5400000" flipH="1">
                <a:off x="4465" y="1447"/>
                <a:ext cx="659"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59429" name="Group 37"/>
            <p:cNvGrpSpPr>
              <a:grpSpLocks/>
            </p:cNvGrpSpPr>
            <p:nvPr/>
          </p:nvGrpSpPr>
          <p:grpSpPr bwMode="auto">
            <a:xfrm>
              <a:off x="6567488" y="3197225"/>
              <a:ext cx="752475" cy="657225"/>
              <a:chOff x="4137" y="2014"/>
              <a:chExt cx="474" cy="414"/>
            </a:xfrm>
          </p:grpSpPr>
          <p:sp>
            <p:nvSpPr>
              <p:cNvPr id="59424" name="Line 32"/>
              <p:cNvSpPr>
                <a:spLocks noChangeShapeType="1"/>
              </p:cNvSpPr>
              <p:nvPr/>
            </p:nvSpPr>
            <p:spPr bwMode="auto">
              <a:xfrm flipH="1">
                <a:off x="4449" y="2014"/>
                <a:ext cx="162" cy="41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425" name="Text Box 33"/>
              <p:cNvSpPr txBox="1">
                <a:spLocks noChangeArrowheads="1"/>
              </p:cNvSpPr>
              <p:nvPr/>
            </p:nvSpPr>
            <p:spPr bwMode="auto">
              <a:xfrm>
                <a:off x="4137" y="2147"/>
                <a:ext cx="37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W</a:t>
                </a:r>
                <a:r>
                  <a:rPr lang="en-US" sz="1400" baseline="-25000"/>
                  <a:t>CNV</a:t>
                </a:r>
                <a:endParaRPr lang="en-US" sz="1400"/>
              </a:p>
            </p:txBody>
          </p:sp>
        </p:grpSp>
        <p:sp>
          <p:nvSpPr>
            <p:cNvPr id="59431" name="Text Box 39"/>
            <p:cNvSpPr txBox="1">
              <a:spLocks noChangeArrowheads="1"/>
            </p:cNvSpPr>
            <p:nvPr/>
          </p:nvSpPr>
          <p:spPr bwMode="auto">
            <a:xfrm>
              <a:off x="5500688" y="2513013"/>
              <a:ext cx="6683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a:t>Heating</a:t>
              </a:r>
            </a:p>
            <a:p>
              <a:r>
                <a:rPr lang="en-US" sz="1200"/>
                <a:t>current</a:t>
              </a:r>
            </a:p>
          </p:txBody>
        </p:sp>
      </p:grpSp>
      <p:sp>
        <p:nvSpPr>
          <p:cNvPr id="36" name="Rectangle 35"/>
          <p:cNvSpPr/>
          <p:nvPr/>
        </p:nvSpPr>
        <p:spPr>
          <a:xfrm>
            <a:off x="3345586" y="105966"/>
            <a:ext cx="2509021" cy="461665"/>
          </a:xfrm>
          <a:prstGeom prst="rect">
            <a:avLst/>
          </a:prstGeom>
        </p:spPr>
        <p:txBody>
          <a:bodyPr wrap="none">
            <a:spAutoFit/>
          </a:bodyPr>
          <a:lstStyle/>
          <a:p>
            <a:pPr algn="ctr"/>
            <a:r>
              <a:rPr lang="en-US" sz="2400" b="1" dirty="0" smtClean="0"/>
              <a:t>Instrumentation</a:t>
            </a:r>
            <a:endParaRPr lang="en-US" sz="2400" b="1" dirty="0"/>
          </a:p>
        </p:txBody>
      </p:sp>
      <p:sp>
        <p:nvSpPr>
          <p:cNvPr id="3" name="TextBox 2"/>
          <p:cNvSpPr txBox="1"/>
          <p:nvPr/>
        </p:nvSpPr>
        <p:spPr>
          <a:xfrm>
            <a:off x="284726" y="970201"/>
            <a:ext cx="8126730" cy="2031325"/>
          </a:xfrm>
          <a:prstGeom prst="rect">
            <a:avLst/>
          </a:prstGeom>
          <a:noFill/>
        </p:spPr>
        <p:txBody>
          <a:bodyPr wrap="square" rtlCol="0">
            <a:spAutoFit/>
          </a:bodyPr>
          <a:lstStyle/>
          <a:p>
            <a:r>
              <a:rPr lang="en-US" dirty="0"/>
              <a:t>Principle of operation</a:t>
            </a:r>
            <a:r>
              <a:rPr lang="en-US" dirty="0" smtClean="0"/>
              <a:t>:</a:t>
            </a:r>
          </a:p>
          <a:p>
            <a:endParaRPr lang="en-US" dirty="0"/>
          </a:p>
          <a:p>
            <a:pPr lvl="1"/>
            <a:r>
              <a:rPr lang="en-US" b="1" dirty="0" err="1"/>
              <a:t>Pirani</a:t>
            </a:r>
            <a:r>
              <a:rPr lang="en-US" b="1" dirty="0"/>
              <a:t> gauge</a:t>
            </a:r>
            <a:r>
              <a:rPr lang="en-US" dirty="0"/>
              <a:t>: temperature dependent resistance of a hot </a:t>
            </a:r>
            <a:r>
              <a:rPr lang="en-US" dirty="0" smtClean="0"/>
              <a:t>wire</a:t>
            </a:r>
          </a:p>
          <a:p>
            <a:pPr lvl="1"/>
            <a:endParaRPr lang="en-US" dirty="0"/>
          </a:p>
          <a:p>
            <a:pPr lvl="1"/>
            <a:r>
              <a:rPr lang="en-US" b="1" dirty="0"/>
              <a:t>Thermocouple gauge</a:t>
            </a:r>
            <a:r>
              <a:rPr lang="en-US" dirty="0"/>
              <a:t>: temperature dependent voltage from a thermocouple </a:t>
            </a:r>
            <a:r>
              <a:rPr lang="en-US" dirty="0" smtClean="0"/>
              <a:t>joint</a:t>
            </a:r>
          </a:p>
          <a:p>
            <a:pPr lvl="1"/>
            <a:endParaRPr lang="en-US" dirty="0"/>
          </a:p>
        </p:txBody>
      </p:sp>
      <p:sp>
        <p:nvSpPr>
          <p:cNvPr id="39"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40"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41"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220</a:t>
            </a:fld>
            <a:endParaRPr lang="en-US" dirty="0"/>
          </a:p>
        </p:txBody>
      </p:sp>
    </p:spTree>
    <p:extLst>
      <p:ext uri="{BB962C8B-B14F-4D97-AF65-F5344CB8AC3E}">
        <p14:creationId xmlns:p14="http://schemas.microsoft.com/office/powerpoint/2010/main" val="2517009035"/>
      </p:ext>
    </p:extLst>
  </p:cSld>
  <p:clrMapOvr>
    <a:masterClrMapping/>
  </p:clrMapOvr>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type="body" idx="1"/>
          </p:nvPr>
        </p:nvSpPr>
        <p:spPr>
          <a:xfrm>
            <a:off x="256696" y="1085850"/>
            <a:ext cx="8526780" cy="3360420"/>
          </a:xfrm>
        </p:spPr>
        <p:txBody>
          <a:bodyPr>
            <a:normAutofit/>
          </a:bodyPr>
          <a:lstStyle/>
          <a:p>
            <a:pPr marL="36576" indent="0">
              <a:buNone/>
            </a:pPr>
            <a:r>
              <a:rPr lang="en-US" sz="1800" b="1" dirty="0" err="1"/>
              <a:t>Radiative</a:t>
            </a:r>
            <a:r>
              <a:rPr lang="en-US" sz="1800" b="1" dirty="0"/>
              <a:t> heat transfer</a:t>
            </a:r>
            <a:r>
              <a:rPr lang="en-US" sz="1800" dirty="0" smtClean="0"/>
              <a:t>: does not depend on pressure</a:t>
            </a:r>
          </a:p>
          <a:p>
            <a:pPr marL="36576" indent="0">
              <a:buNone/>
            </a:pPr>
            <a:endParaRPr lang="en-US" sz="1800" dirty="0"/>
          </a:p>
          <a:p>
            <a:pPr marL="36576" indent="0">
              <a:buNone/>
            </a:pPr>
            <a:r>
              <a:rPr lang="en-US" sz="1800" b="1" dirty="0"/>
              <a:t>Conduction</a:t>
            </a:r>
            <a:r>
              <a:rPr lang="en-US" sz="1800" dirty="0"/>
              <a:t> along the </a:t>
            </a:r>
            <a:r>
              <a:rPr lang="en-US" sz="1800" dirty="0" smtClean="0"/>
              <a:t>wire: does </a:t>
            </a:r>
            <a:r>
              <a:rPr lang="en-US" sz="1800" dirty="0"/>
              <a:t>not depend on </a:t>
            </a:r>
            <a:r>
              <a:rPr lang="en-US" sz="1800" dirty="0" smtClean="0"/>
              <a:t>pressure</a:t>
            </a:r>
          </a:p>
          <a:p>
            <a:pPr marL="36576" indent="0">
              <a:buNone/>
            </a:pPr>
            <a:endParaRPr lang="en-US" sz="1800" dirty="0"/>
          </a:p>
          <a:p>
            <a:pPr marL="36576" indent="0">
              <a:buNone/>
            </a:pPr>
            <a:r>
              <a:rPr lang="en-US" sz="1800" b="1" dirty="0" smtClean="0"/>
              <a:t>Convection</a:t>
            </a:r>
            <a:r>
              <a:rPr lang="en-US" sz="1800" dirty="0" smtClean="0"/>
              <a:t> for pressure higher than 100 mbar  </a:t>
            </a:r>
            <a:endParaRPr lang="en-US" sz="1800" dirty="0"/>
          </a:p>
          <a:p>
            <a:pPr marL="36576" indent="0">
              <a:buNone/>
            </a:pPr>
            <a:endParaRPr lang="en-US" sz="1800" dirty="0"/>
          </a:p>
          <a:p>
            <a:pPr marL="36576" indent="0">
              <a:buNone/>
            </a:pPr>
            <a:r>
              <a:rPr lang="en-US" sz="1800" b="1" dirty="0" smtClean="0"/>
              <a:t>Conduction</a:t>
            </a:r>
            <a:r>
              <a:rPr lang="en-US" sz="1800" dirty="0" smtClean="0"/>
              <a:t> </a:t>
            </a:r>
            <a:r>
              <a:rPr lang="en-US" sz="1800" dirty="0"/>
              <a:t>through the residual gas</a:t>
            </a:r>
            <a:r>
              <a:rPr lang="en-US" sz="1800" dirty="0" smtClean="0"/>
              <a:t>: linear </a:t>
            </a:r>
          </a:p>
          <a:p>
            <a:pPr marL="36576" indent="0">
              <a:buNone/>
            </a:pPr>
            <a:r>
              <a:rPr lang="en-US" sz="1800" dirty="0" smtClean="0"/>
              <a:t>with pressure. Gas </a:t>
            </a:r>
            <a:r>
              <a:rPr lang="en-US" sz="1800" dirty="0"/>
              <a:t>properties </a:t>
            </a:r>
            <a:r>
              <a:rPr lang="en-US" sz="1800" dirty="0" smtClean="0"/>
              <a:t>determine </a:t>
            </a:r>
          </a:p>
          <a:p>
            <a:pPr marL="36576" indent="0">
              <a:buNone/>
            </a:pPr>
            <a:r>
              <a:rPr lang="en-US" sz="1800" dirty="0" smtClean="0"/>
              <a:t>variation </a:t>
            </a:r>
            <a:r>
              <a:rPr lang="en-US" sz="1800" dirty="0"/>
              <a:t>in sensor response to </a:t>
            </a:r>
            <a:endParaRPr lang="en-US" sz="1800" dirty="0" smtClean="0"/>
          </a:p>
          <a:p>
            <a:pPr marL="36576" indent="0">
              <a:buNone/>
            </a:pPr>
            <a:r>
              <a:rPr lang="en-US" sz="1800" dirty="0" smtClean="0"/>
              <a:t>pressure</a:t>
            </a:r>
            <a:endParaRPr lang="en-US" sz="1800" dirty="0"/>
          </a:p>
        </p:txBody>
      </p:sp>
      <p:sp>
        <p:nvSpPr>
          <p:cNvPr id="9" name="Rectangle 2"/>
          <p:cNvSpPr txBox="1">
            <a:spLocks noChangeArrowheads="1"/>
          </p:cNvSpPr>
          <p:nvPr/>
        </p:nvSpPr>
        <p:spPr>
          <a:xfrm>
            <a:off x="3006567" y="594987"/>
            <a:ext cx="3463290" cy="49086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1800" b="1" dirty="0" smtClean="0">
                <a:latin typeface="+mn-lt"/>
              </a:rPr>
              <a:t>Thermal Conductivity Gauges</a:t>
            </a:r>
            <a:endParaRPr lang="en-US" sz="1800" b="1" dirty="0">
              <a:latin typeface="+mn-lt"/>
            </a:endParaRPr>
          </a:p>
        </p:txBody>
      </p:sp>
      <p:sp>
        <p:nvSpPr>
          <p:cNvPr id="10" name="Rectangle 9"/>
          <p:cNvSpPr/>
          <p:nvPr/>
        </p:nvSpPr>
        <p:spPr>
          <a:xfrm>
            <a:off x="3345586" y="105966"/>
            <a:ext cx="2509021" cy="461665"/>
          </a:xfrm>
          <a:prstGeom prst="rect">
            <a:avLst/>
          </a:prstGeom>
        </p:spPr>
        <p:txBody>
          <a:bodyPr wrap="none">
            <a:spAutoFit/>
          </a:bodyPr>
          <a:lstStyle/>
          <a:p>
            <a:pPr algn="ctr"/>
            <a:r>
              <a:rPr lang="en-US" sz="2400" b="1" dirty="0" smtClean="0"/>
              <a:t>Instrumentation</a:t>
            </a:r>
            <a:endParaRPr lang="en-US" sz="2400" b="1" dirty="0"/>
          </a:p>
        </p:txBody>
      </p:sp>
      <p:sp>
        <p:nvSpPr>
          <p:cNvPr id="11"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2"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3"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221</a:t>
            </a:fld>
            <a:endParaRPr lang="en-US" dirty="0"/>
          </a:p>
        </p:txBody>
      </p:sp>
      <p:pic>
        <p:nvPicPr>
          <p:cNvPr id="15" name="Picture 6"/>
          <p:cNvPicPr>
            <a:picLocks noChangeAspect="1" noChangeArrowheads="1"/>
          </p:cNvPicPr>
          <p:nvPr/>
        </p:nvPicPr>
        <p:blipFill>
          <a:blip r:embed="rId2" cstate="email">
            <a:extLst>
              <a:ext uri="{28A0092B-C50C-407E-A947-70E740481C1C}">
                <a14:useLocalDpi xmlns:a14="http://schemas.microsoft.com/office/drawing/2010/main" val="0"/>
              </a:ext>
            </a:extLst>
          </a:blip>
          <a:srcRect r="2893"/>
          <a:stretch>
            <a:fillRect/>
          </a:stretch>
        </p:blipFill>
        <p:spPr bwMode="auto">
          <a:xfrm>
            <a:off x="4919345" y="3080385"/>
            <a:ext cx="4102100" cy="30083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6624538"/>
      </p:ext>
    </p:extLst>
  </p:cSld>
  <p:clrMapOvr>
    <a:masterClrMapping/>
  </p:clrMapOvr>
  <p:timing>
    <p:tnLst>
      <p:par>
        <p:cTn id="1" dur="indefinite" restart="never" nodeType="tmRoot"/>
      </p:par>
    </p:tn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0419" name="Rectangle 3"/>
              <p:cNvSpPr>
                <a:spLocks noGrp="1" noChangeArrowheads="1"/>
              </p:cNvSpPr>
              <p:nvPr>
                <p:ph type="body" idx="1"/>
              </p:nvPr>
            </p:nvSpPr>
            <p:spPr>
              <a:xfrm>
                <a:off x="413385" y="1085850"/>
                <a:ext cx="8016875" cy="4076859"/>
              </a:xfrm>
            </p:spPr>
            <p:txBody>
              <a:bodyPr>
                <a:normAutofit/>
              </a:bodyPr>
              <a:lstStyle/>
              <a:p>
                <a:pPr marL="36576" indent="0">
                  <a:lnSpc>
                    <a:spcPct val="90000"/>
                  </a:lnSpc>
                  <a:buNone/>
                </a:pPr>
                <a:r>
                  <a:rPr lang="en-US" sz="1800" b="1" dirty="0"/>
                  <a:t>Constant current mode:</a:t>
                </a:r>
              </a:p>
              <a:p>
                <a:pPr marL="448056" lvl="1" indent="0">
                  <a:lnSpc>
                    <a:spcPct val="90000"/>
                  </a:lnSpc>
                  <a:buNone/>
                </a:pPr>
                <a:r>
                  <a:rPr lang="en-US" sz="1800" dirty="0"/>
                  <a:t>As pressure decreases, less heat is removed by conduction through the gas from the sensing element, and temperature increases.</a:t>
                </a:r>
              </a:p>
              <a:p>
                <a:pPr marL="448056" lvl="1" indent="0">
                  <a:lnSpc>
                    <a:spcPct val="90000"/>
                  </a:lnSpc>
                  <a:buNone/>
                </a:pPr>
                <a14:m>
                  <m:oMath xmlns:m="http://schemas.openxmlformats.org/officeDocument/2006/math">
                    <m:r>
                      <a:rPr lang="en-US" sz="1800" i="1" smtClean="0">
                        <a:latin typeface="Cambria Math"/>
                        <a:ea typeface="Cambria Math"/>
                      </a:rPr>
                      <m:t>→</m:t>
                    </m:r>
                  </m:oMath>
                </a14:m>
                <a:r>
                  <a:rPr lang="en-US" sz="1800" dirty="0" smtClean="0"/>
                  <a:t>Measure </a:t>
                </a:r>
                <a:r>
                  <a:rPr lang="en-US" sz="1800" dirty="0"/>
                  <a:t>temperature dependent change of resistance (or TC voltage</a:t>
                </a:r>
                <a:r>
                  <a:rPr lang="en-US" sz="1800" dirty="0" smtClean="0"/>
                  <a:t>).</a:t>
                </a:r>
              </a:p>
              <a:p>
                <a:pPr marL="448056" lvl="1" indent="0">
                  <a:lnSpc>
                    <a:spcPct val="90000"/>
                  </a:lnSpc>
                  <a:buNone/>
                </a:pPr>
                <a:endParaRPr lang="en-US" sz="1800" dirty="0" smtClean="0"/>
              </a:p>
              <a:p>
                <a:pPr marL="448056" lvl="1" indent="0">
                  <a:lnSpc>
                    <a:spcPct val="90000"/>
                  </a:lnSpc>
                  <a:buNone/>
                </a:pPr>
                <a:endParaRPr lang="en-US" sz="1800" dirty="0"/>
              </a:p>
              <a:p>
                <a:pPr marL="448056" lvl="1" indent="0">
                  <a:lnSpc>
                    <a:spcPct val="90000"/>
                  </a:lnSpc>
                  <a:buNone/>
                </a:pPr>
                <a:endParaRPr lang="en-US" sz="1800" dirty="0"/>
              </a:p>
              <a:p>
                <a:pPr marL="36576" indent="0">
                  <a:lnSpc>
                    <a:spcPct val="90000"/>
                  </a:lnSpc>
                  <a:buNone/>
                </a:pPr>
                <a:r>
                  <a:rPr lang="en-US" sz="1800" b="1" dirty="0"/>
                  <a:t>Constant temperature mode:</a:t>
                </a:r>
              </a:p>
              <a:p>
                <a:pPr marL="448056" lvl="1" indent="0">
                  <a:lnSpc>
                    <a:spcPct val="90000"/>
                  </a:lnSpc>
                  <a:buNone/>
                </a:pPr>
                <a:r>
                  <a:rPr lang="en-US" sz="1800" dirty="0"/>
                  <a:t>Adjust current to heater to maintain constant sensor property (resistance or voltage)</a:t>
                </a:r>
              </a:p>
              <a:p>
                <a:pPr marL="448056" lvl="1" indent="0">
                  <a:lnSpc>
                    <a:spcPct val="90000"/>
                  </a:lnSpc>
                  <a:buNone/>
                </a:pPr>
                <a:r>
                  <a:rPr lang="en-US" sz="1800" dirty="0"/>
                  <a:t>Use Wheatstone bridge arrangement to optimize sensitivity</a:t>
                </a:r>
              </a:p>
              <a:p>
                <a:pPr marL="448056" lvl="1" indent="0">
                  <a:lnSpc>
                    <a:spcPct val="90000"/>
                  </a:lnSpc>
                  <a:buNone/>
                </a:pPr>
                <a14:m>
                  <m:oMath xmlns:m="http://schemas.openxmlformats.org/officeDocument/2006/math">
                    <m:r>
                      <a:rPr lang="en-US" sz="1800" i="1" smtClean="0">
                        <a:latin typeface="Cambria Math"/>
                        <a:ea typeface="Cambria Math"/>
                      </a:rPr>
                      <m:t>→</m:t>
                    </m:r>
                  </m:oMath>
                </a14:m>
                <a:r>
                  <a:rPr lang="en-US" sz="1800" dirty="0" smtClean="0"/>
                  <a:t>Correlate </a:t>
                </a:r>
                <a:r>
                  <a:rPr lang="en-US" sz="1800" dirty="0"/>
                  <a:t>current flow against </a:t>
                </a:r>
                <a:r>
                  <a:rPr lang="en-US" sz="1800" dirty="0" smtClean="0"/>
                  <a:t>pressure</a:t>
                </a:r>
                <a:endParaRPr lang="en-US" sz="1800" dirty="0"/>
              </a:p>
            </p:txBody>
          </p:sp>
        </mc:Choice>
        <mc:Fallback xmlns="">
          <p:sp>
            <p:nvSpPr>
              <p:cNvPr id="60419" name="Rectangle 3"/>
              <p:cNvSpPr>
                <a:spLocks noGrp="1" noRot="1" noChangeAspect="1" noMove="1" noResize="1" noEditPoints="1" noAdjustHandles="1" noChangeArrowheads="1" noChangeShapeType="1" noTextEdit="1"/>
              </p:cNvSpPr>
              <p:nvPr>
                <p:ph type="body" idx="1"/>
              </p:nvPr>
            </p:nvSpPr>
            <p:spPr>
              <a:xfrm>
                <a:off x="413385" y="1085850"/>
                <a:ext cx="8016875" cy="4076859"/>
              </a:xfrm>
              <a:blipFill rotWithShape="1">
                <a:blip r:embed="rId2"/>
                <a:stretch>
                  <a:fillRect l="-228" t="-1345" r="-532"/>
                </a:stretch>
              </a:blipFill>
            </p:spPr>
            <p:txBody>
              <a:bodyPr/>
              <a:lstStyle/>
              <a:p>
                <a:r>
                  <a:rPr lang="en-US">
                    <a:noFill/>
                  </a:rPr>
                  <a:t> </a:t>
                </a:r>
              </a:p>
            </p:txBody>
          </p:sp>
        </mc:Fallback>
      </mc:AlternateContent>
      <p:pic>
        <p:nvPicPr>
          <p:cNvPr id="60420"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200300" y="4339590"/>
            <a:ext cx="2230437" cy="1646238"/>
          </a:xfrm>
          <a:prstGeom prst="rect">
            <a:avLst/>
          </a:prstGeom>
          <a:noFill/>
          <a:extLst>
            <a:ext uri="{909E8E84-426E-40DD-AFC4-6F175D3DCCD1}">
              <a14:hiddenFill xmlns:a14="http://schemas.microsoft.com/office/drawing/2010/main">
                <a:solidFill>
                  <a:srgbClr val="FFFFFF"/>
                </a:solidFill>
              </a14:hiddenFill>
            </a:ext>
          </a:extLst>
        </p:spPr>
      </p:pic>
      <p:sp>
        <p:nvSpPr>
          <p:cNvPr id="5"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6"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7"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222</a:t>
            </a:fld>
            <a:endParaRPr lang="en-US" dirty="0"/>
          </a:p>
        </p:txBody>
      </p:sp>
      <p:sp>
        <p:nvSpPr>
          <p:cNvPr id="9" name="Rectangle 2"/>
          <p:cNvSpPr txBox="1">
            <a:spLocks noChangeArrowheads="1"/>
          </p:cNvSpPr>
          <p:nvPr/>
        </p:nvSpPr>
        <p:spPr>
          <a:xfrm>
            <a:off x="3006567" y="594987"/>
            <a:ext cx="3463290" cy="49086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1800" b="1" dirty="0" smtClean="0">
                <a:latin typeface="+mn-lt"/>
              </a:rPr>
              <a:t>Thermal Conductivity Gauges</a:t>
            </a:r>
            <a:endParaRPr lang="en-US" sz="1800" b="1" dirty="0">
              <a:latin typeface="+mn-lt"/>
            </a:endParaRPr>
          </a:p>
        </p:txBody>
      </p:sp>
      <p:sp>
        <p:nvSpPr>
          <p:cNvPr id="10" name="Rectangle 9"/>
          <p:cNvSpPr/>
          <p:nvPr/>
        </p:nvSpPr>
        <p:spPr>
          <a:xfrm>
            <a:off x="3345586" y="105966"/>
            <a:ext cx="2509021" cy="461665"/>
          </a:xfrm>
          <a:prstGeom prst="rect">
            <a:avLst/>
          </a:prstGeom>
        </p:spPr>
        <p:txBody>
          <a:bodyPr wrap="none">
            <a:spAutoFit/>
          </a:bodyPr>
          <a:lstStyle/>
          <a:p>
            <a:pPr algn="ctr"/>
            <a:r>
              <a:rPr lang="en-US" sz="2400" b="1" dirty="0" smtClean="0"/>
              <a:t>Instrumentation</a:t>
            </a:r>
            <a:endParaRPr lang="en-US" sz="2400" b="1" dirty="0"/>
          </a:p>
        </p:txBody>
      </p:sp>
    </p:spTree>
    <p:extLst>
      <p:ext uri="{BB962C8B-B14F-4D97-AF65-F5344CB8AC3E}">
        <p14:creationId xmlns:p14="http://schemas.microsoft.com/office/powerpoint/2010/main" val="3978094990"/>
      </p:ext>
    </p:extLst>
  </p:cSld>
  <p:clrMapOvr>
    <a:masterClrMapping/>
  </p:clrMapOvr>
  <p:timing>
    <p:tnLst>
      <p:par>
        <p:cTn id="1" dur="indefinite" restart="never" nodeType="tmRoot"/>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9" name="Picture 5"/>
          <p:cNvPicPr>
            <a:picLocks noChangeAspect="1" noChangeArrowheads="1"/>
          </p:cNvPicPr>
          <p:nvPr/>
        </p:nvPicPr>
        <p:blipFill>
          <a:blip r:embed="rId2" cstate="email">
            <a:extLst>
              <a:ext uri="{28A0092B-C50C-407E-A947-70E740481C1C}">
                <a14:useLocalDpi xmlns:a14="http://schemas.microsoft.com/office/drawing/2010/main" val="0"/>
              </a:ext>
            </a:extLst>
          </a:blip>
          <a:srcRect l="2625"/>
          <a:stretch>
            <a:fillRect/>
          </a:stretch>
        </p:blipFill>
        <p:spPr bwMode="auto">
          <a:xfrm>
            <a:off x="1965960" y="1481133"/>
            <a:ext cx="4983957" cy="3625220"/>
          </a:xfrm>
          <a:prstGeom prst="rect">
            <a:avLst/>
          </a:prstGeom>
          <a:noFill/>
          <a:extLst>
            <a:ext uri="{909E8E84-426E-40DD-AFC4-6F175D3DCCD1}">
              <a14:hiddenFill xmlns:a14="http://schemas.microsoft.com/office/drawing/2010/main">
                <a:solidFill>
                  <a:srgbClr val="FFFFFF"/>
                </a:solidFill>
              </a14:hiddenFill>
            </a:ext>
          </a:extLst>
        </p:spPr>
      </p:pic>
      <p:sp>
        <p:nvSpPr>
          <p:cNvPr id="7"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8"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9"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223</a:t>
            </a:fld>
            <a:endParaRPr lang="en-US" dirty="0"/>
          </a:p>
        </p:txBody>
      </p:sp>
      <p:sp>
        <p:nvSpPr>
          <p:cNvPr id="11" name="Rectangle 2"/>
          <p:cNvSpPr txBox="1">
            <a:spLocks noChangeArrowheads="1"/>
          </p:cNvSpPr>
          <p:nvPr/>
        </p:nvSpPr>
        <p:spPr>
          <a:xfrm>
            <a:off x="3006567" y="594987"/>
            <a:ext cx="3463290" cy="49086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1800" b="1" dirty="0" smtClean="0">
                <a:latin typeface="+mn-lt"/>
              </a:rPr>
              <a:t>Thermal Conductivity Gauges</a:t>
            </a:r>
            <a:endParaRPr lang="en-US" sz="1800" b="1" dirty="0">
              <a:latin typeface="+mn-lt"/>
            </a:endParaRPr>
          </a:p>
        </p:txBody>
      </p:sp>
      <p:sp>
        <p:nvSpPr>
          <p:cNvPr id="12" name="Rectangle 11"/>
          <p:cNvSpPr/>
          <p:nvPr/>
        </p:nvSpPr>
        <p:spPr>
          <a:xfrm>
            <a:off x="3345586" y="105966"/>
            <a:ext cx="2509021" cy="461665"/>
          </a:xfrm>
          <a:prstGeom prst="rect">
            <a:avLst/>
          </a:prstGeom>
        </p:spPr>
        <p:txBody>
          <a:bodyPr wrap="none">
            <a:spAutoFit/>
          </a:bodyPr>
          <a:lstStyle/>
          <a:p>
            <a:pPr algn="ctr"/>
            <a:r>
              <a:rPr lang="en-US" sz="2400" b="1" dirty="0" smtClean="0"/>
              <a:t>Instrumentation</a:t>
            </a:r>
            <a:endParaRPr lang="en-US" sz="2400" b="1" dirty="0"/>
          </a:p>
        </p:txBody>
      </p:sp>
    </p:spTree>
    <p:extLst>
      <p:ext uri="{BB962C8B-B14F-4D97-AF65-F5344CB8AC3E}">
        <p14:creationId xmlns:p14="http://schemas.microsoft.com/office/powerpoint/2010/main" val="3765014183"/>
      </p:ext>
    </p:extLst>
  </p:cSld>
  <p:clrMapOvr>
    <a:masterClrMapping/>
  </p:clrMapOvr>
  <p:timing>
    <p:tnLst>
      <p:par>
        <p:cTn id="1" dur="indefinite" restart="never" nodeType="tmRoot"/>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a:spLocks noGrp="1" noChangeArrowheads="1"/>
          </p:cNvSpPr>
          <p:nvPr>
            <p:ph type="body" idx="1"/>
          </p:nvPr>
        </p:nvSpPr>
        <p:spPr>
          <a:xfrm>
            <a:off x="125730" y="1085850"/>
            <a:ext cx="5357495" cy="5238750"/>
          </a:xfrm>
        </p:spPr>
        <p:txBody>
          <a:bodyPr>
            <a:normAutofit/>
          </a:bodyPr>
          <a:lstStyle/>
          <a:p>
            <a:pPr marL="36576" indent="0">
              <a:buNone/>
            </a:pPr>
            <a:r>
              <a:rPr lang="en-US" sz="1800" b="1" dirty="0"/>
              <a:t>Hot cathode </a:t>
            </a:r>
            <a:r>
              <a:rPr lang="en-US" sz="1800" b="1" dirty="0" smtClean="0"/>
              <a:t>gauge</a:t>
            </a:r>
            <a:endParaRPr lang="en-US" sz="1800" b="1" dirty="0"/>
          </a:p>
          <a:p>
            <a:pPr marL="448056" lvl="1" indent="0">
              <a:buNone/>
            </a:pPr>
            <a:r>
              <a:rPr lang="en-US" sz="1800" dirty="0"/>
              <a:t>Thermionic source (electrons) cause inelastic collisions with gas, producing ions</a:t>
            </a:r>
          </a:p>
          <a:p>
            <a:pPr marL="448056" lvl="1" indent="0">
              <a:buNone/>
            </a:pPr>
            <a:r>
              <a:rPr lang="en-US" sz="1800" dirty="0"/>
              <a:t>Ions collected at (-) biased surface</a:t>
            </a:r>
          </a:p>
          <a:p>
            <a:pPr marL="448056" lvl="1" indent="0">
              <a:buNone/>
            </a:pPr>
            <a:r>
              <a:rPr lang="en-US" sz="1800" dirty="0"/>
              <a:t>Electrons travel to </a:t>
            </a:r>
            <a:r>
              <a:rPr lang="en-US" sz="1800" dirty="0" smtClean="0"/>
              <a:t>a grid</a:t>
            </a:r>
          </a:p>
          <a:p>
            <a:pPr marL="448056" lvl="1" indent="0">
              <a:buNone/>
            </a:pPr>
            <a:endParaRPr lang="en-US" sz="1800" dirty="0"/>
          </a:p>
          <a:p>
            <a:pPr marL="36576" indent="0">
              <a:buNone/>
            </a:pPr>
            <a:r>
              <a:rPr lang="en-US" sz="1800" b="1" dirty="0"/>
              <a:t>Pre-1950 lower limit of </a:t>
            </a:r>
            <a:r>
              <a:rPr lang="en-US" sz="1800" b="1" dirty="0" smtClean="0"/>
              <a:t>10</a:t>
            </a:r>
            <a:r>
              <a:rPr lang="en-US" sz="1800" b="1" baseline="30000" dirty="0" smtClean="0"/>
              <a:t>-8</a:t>
            </a:r>
            <a:r>
              <a:rPr lang="en-US" sz="1800" b="1" dirty="0" smtClean="0"/>
              <a:t> mbar</a:t>
            </a:r>
          </a:p>
          <a:p>
            <a:pPr marL="36576" indent="0">
              <a:buNone/>
            </a:pPr>
            <a:endParaRPr lang="en-US" sz="1800" b="1" dirty="0"/>
          </a:p>
          <a:p>
            <a:pPr marL="448056" lvl="1" indent="0">
              <a:buNone/>
            </a:pPr>
            <a:r>
              <a:rPr lang="en-US" sz="1800" dirty="0"/>
              <a:t>Soft x-rays produced at grid result in photo-electron flow away from collector (same as ion flow to collector</a:t>
            </a:r>
            <a:r>
              <a:rPr lang="en-US" sz="1800" dirty="0" smtClean="0"/>
              <a:t>)</a:t>
            </a:r>
          </a:p>
          <a:p>
            <a:pPr marL="448056" lvl="1" indent="0">
              <a:buNone/>
            </a:pPr>
            <a:endParaRPr lang="en-US" sz="1800" dirty="0"/>
          </a:p>
          <a:p>
            <a:pPr marL="448056" lvl="1" indent="0">
              <a:buNone/>
            </a:pPr>
            <a:r>
              <a:rPr lang="en-US" sz="1800" b="1" dirty="0"/>
              <a:t>Bayard-Alpert</a:t>
            </a:r>
            <a:r>
              <a:rPr lang="en-US" sz="1800" dirty="0"/>
              <a:t> modification: fine wire collector surrounded by grid </a:t>
            </a:r>
            <a:r>
              <a:rPr lang="en-US" sz="1800" dirty="0">
                <a:sym typeface="Euclid Symbol" pitchFamily="18" charset="2"/>
              </a:rPr>
              <a:t> range extended to </a:t>
            </a:r>
            <a:r>
              <a:rPr lang="en-US" sz="1800" dirty="0" smtClean="0">
                <a:sym typeface="Euclid Symbol" pitchFamily="18" charset="2"/>
              </a:rPr>
              <a:t>10</a:t>
            </a:r>
            <a:r>
              <a:rPr lang="en-US" sz="1800" baseline="30000" dirty="0" smtClean="0">
                <a:sym typeface="Euclid Symbol" pitchFamily="18" charset="2"/>
              </a:rPr>
              <a:t>-12</a:t>
            </a:r>
            <a:r>
              <a:rPr lang="en-US" sz="1800" dirty="0" smtClean="0">
                <a:sym typeface="Euclid Symbol" pitchFamily="18" charset="2"/>
              </a:rPr>
              <a:t> mbar</a:t>
            </a:r>
            <a:endParaRPr lang="en-US" sz="1800" dirty="0"/>
          </a:p>
        </p:txBody>
      </p:sp>
      <p:pic>
        <p:nvPicPr>
          <p:cNvPr id="64516"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l="9619" t="6416" r="4337"/>
          <a:stretch>
            <a:fillRect/>
          </a:stretch>
        </p:blipFill>
        <p:spPr bwMode="auto">
          <a:xfrm>
            <a:off x="5470061" y="1085850"/>
            <a:ext cx="3354388" cy="3003550"/>
          </a:xfrm>
          <a:prstGeom prst="rect">
            <a:avLst/>
          </a:prstGeom>
          <a:noFill/>
          <a:extLst>
            <a:ext uri="{909E8E84-426E-40DD-AFC4-6F175D3DCCD1}">
              <a14:hiddenFill xmlns:a14="http://schemas.microsoft.com/office/drawing/2010/main">
                <a:solidFill>
                  <a:srgbClr val="FFFFFF"/>
                </a:solidFill>
              </a14:hiddenFill>
            </a:ext>
          </a:extLst>
        </p:spPr>
      </p:pic>
      <p:grpSp>
        <p:nvGrpSpPr>
          <p:cNvPr id="64521" name="Group 9"/>
          <p:cNvGrpSpPr>
            <a:grpSpLocks/>
          </p:cNvGrpSpPr>
          <p:nvPr/>
        </p:nvGrpSpPr>
        <p:grpSpPr bwMode="auto">
          <a:xfrm>
            <a:off x="6169978" y="4314825"/>
            <a:ext cx="1743075" cy="1668463"/>
            <a:chOff x="4052" y="2839"/>
            <a:chExt cx="820" cy="827"/>
          </a:xfrm>
        </p:grpSpPr>
        <p:sp>
          <p:nvSpPr>
            <p:cNvPr id="64518" name="Oval 6"/>
            <p:cNvSpPr>
              <a:spLocks noChangeArrowheads="1"/>
            </p:cNvSpPr>
            <p:nvPr/>
          </p:nvSpPr>
          <p:spPr bwMode="auto">
            <a:xfrm>
              <a:off x="4218" y="3005"/>
              <a:ext cx="488" cy="494"/>
            </a:xfrm>
            <a:prstGeom prst="ellipse">
              <a:avLst/>
            </a:prstGeom>
            <a:noFill/>
            <a:ln w="9525">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19" name="Oval 7"/>
            <p:cNvSpPr>
              <a:spLocks noChangeArrowheads="1"/>
            </p:cNvSpPr>
            <p:nvPr/>
          </p:nvSpPr>
          <p:spPr bwMode="auto">
            <a:xfrm>
              <a:off x="4052" y="2839"/>
              <a:ext cx="820" cy="827"/>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20" name="Oval 8"/>
            <p:cNvSpPr>
              <a:spLocks noChangeArrowheads="1"/>
            </p:cNvSpPr>
            <p:nvPr/>
          </p:nvSpPr>
          <p:spPr bwMode="auto">
            <a:xfrm>
              <a:off x="4434" y="3225"/>
              <a:ext cx="56" cy="56"/>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4524" name="Group 12"/>
          <p:cNvGrpSpPr>
            <a:grpSpLocks/>
          </p:cNvGrpSpPr>
          <p:nvPr/>
        </p:nvGrpSpPr>
        <p:grpSpPr bwMode="auto">
          <a:xfrm>
            <a:off x="6643053" y="4486275"/>
            <a:ext cx="269875" cy="274638"/>
            <a:chOff x="3581" y="3223"/>
            <a:chExt cx="170" cy="173"/>
          </a:xfrm>
        </p:grpSpPr>
        <p:sp>
          <p:nvSpPr>
            <p:cNvPr id="64522" name="Oval 10"/>
            <p:cNvSpPr>
              <a:spLocks noChangeArrowheads="1"/>
            </p:cNvSpPr>
            <p:nvPr/>
          </p:nvSpPr>
          <p:spPr bwMode="auto">
            <a:xfrm>
              <a:off x="3625" y="3280"/>
              <a:ext cx="70" cy="69"/>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23" name="Text Box 11"/>
            <p:cNvSpPr txBox="1">
              <a:spLocks noChangeArrowheads="1"/>
            </p:cNvSpPr>
            <p:nvPr/>
          </p:nvSpPr>
          <p:spPr bwMode="auto">
            <a:xfrm>
              <a:off x="3581" y="3223"/>
              <a:ext cx="17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a:t>+</a:t>
              </a:r>
            </a:p>
          </p:txBody>
        </p:sp>
      </p:grpSp>
      <p:sp>
        <p:nvSpPr>
          <p:cNvPr id="64525" name="Line 13"/>
          <p:cNvSpPr>
            <a:spLocks noChangeShapeType="1"/>
          </p:cNvSpPr>
          <p:nvPr/>
        </p:nvSpPr>
        <p:spPr bwMode="auto">
          <a:xfrm flipH="1" flipV="1">
            <a:off x="6582728" y="4459288"/>
            <a:ext cx="152400" cy="1412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4526" name="Freeform 14"/>
          <p:cNvSpPr>
            <a:spLocks/>
          </p:cNvSpPr>
          <p:nvPr/>
        </p:nvSpPr>
        <p:spPr bwMode="auto">
          <a:xfrm rot="-3928943">
            <a:off x="6278722" y="5318919"/>
            <a:ext cx="303212" cy="190500"/>
          </a:xfrm>
          <a:custGeom>
            <a:avLst/>
            <a:gdLst>
              <a:gd name="T0" fmla="*/ 0 w 271"/>
              <a:gd name="T1" fmla="*/ 87 h 187"/>
              <a:gd name="T2" fmla="*/ 27 w 271"/>
              <a:gd name="T3" fmla="*/ 12 h 187"/>
              <a:gd name="T4" fmla="*/ 54 w 271"/>
              <a:gd name="T5" fmla="*/ 67 h 187"/>
              <a:gd name="T6" fmla="*/ 47 w 271"/>
              <a:gd name="T7" fmla="*/ 114 h 187"/>
              <a:gd name="T8" fmla="*/ 54 w 271"/>
              <a:gd name="T9" fmla="*/ 168 h 187"/>
              <a:gd name="T10" fmla="*/ 101 w 271"/>
              <a:gd name="T11" fmla="*/ 168 h 187"/>
              <a:gd name="T12" fmla="*/ 101 w 271"/>
              <a:gd name="T13" fmla="*/ 114 h 187"/>
              <a:gd name="T14" fmla="*/ 122 w 271"/>
              <a:gd name="T15" fmla="*/ 46 h 187"/>
              <a:gd name="T16" fmla="*/ 149 w 271"/>
              <a:gd name="T17" fmla="*/ 6 h 187"/>
              <a:gd name="T18" fmla="*/ 162 w 271"/>
              <a:gd name="T19" fmla="*/ 80 h 187"/>
              <a:gd name="T20" fmla="*/ 169 w 271"/>
              <a:gd name="T21" fmla="*/ 168 h 187"/>
              <a:gd name="T22" fmla="*/ 210 w 271"/>
              <a:gd name="T23" fmla="*/ 175 h 187"/>
              <a:gd name="T24" fmla="*/ 223 w 271"/>
              <a:gd name="T25" fmla="*/ 94 h 187"/>
              <a:gd name="T26" fmla="*/ 230 w 271"/>
              <a:gd name="T27" fmla="*/ 19 h 187"/>
              <a:gd name="T28" fmla="*/ 264 w 271"/>
              <a:gd name="T29" fmla="*/ 60 h 187"/>
              <a:gd name="T30" fmla="*/ 271 w 271"/>
              <a:gd name="T31" fmla="*/ 162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1" h="187">
                <a:moveTo>
                  <a:pt x="0" y="87"/>
                </a:moveTo>
                <a:cubicBezTo>
                  <a:pt x="9" y="51"/>
                  <a:pt x="18" y="15"/>
                  <a:pt x="27" y="12"/>
                </a:cubicBezTo>
                <a:cubicBezTo>
                  <a:pt x="36" y="9"/>
                  <a:pt x="51" y="50"/>
                  <a:pt x="54" y="67"/>
                </a:cubicBezTo>
                <a:cubicBezTo>
                  <a:pt x="57" y="84"/>
                  <a:pt x="47" y="97"/>
                  <a:pt x="47" y="114"/>
                </a:cubicBezTo>
                <a:cubicBezTo>
                  <a:pt x="47" y="131"/>
                  <a:pt x="45" y="159"/>
                  <a:pt x="54" y="168"/>
                </a:cubicBezTo>
                <a:cubicBezTo>
                  <a:pt x="63" y="177"/>
                  <a:pt x="93" y="177"/>
                  <a:pt x="101" y="168"/>
                </a:cubicBezTo>
                <a:cubicBezTo>
                  <a:pt x="109" y="159"/>
                  <a:pt x="97" y="134"/>
                  <a:pt x="101" y="114"/>
                </a:cubicBezTo>
                <a:cubicBezTo>
                  <a:pt x="105" y="94"/>
                  <a:pt x="114" y="64"/>
                  <a:pt x="122" y="46"/>
                </a:cubicBezTo>
                <a:cubicBezTo>
                  <a:pt x="130" y="28"/>
                  <a:pt x="142" y="0"/>
                  <a:pt x="149" y="6"/>
                </a:cubicBezTo>
                <a:cubicBezTo>
                  <a:pt x="156" y="12"/>
                  <a:pt x="159" y="53"/>
                  <a:pt x="162" y="80"/>
                </a:cubicBezTo>
                <a:cubicBezTo>
                  <a:pt x="165" y="107"/>
                  <a:pt x="161" y="152"/>
                  <a:pt x="169" y="168"/>
                </a:cubicBezTo>
                <a:cubicBezTo>
                  <a:pt x="177" y="184"/>
                  <a:pt x="201" y="187"/>
                  <a:pt x="210" y="175"/>
                </a:cubicBezTo>
                <a:cubicBezTo>
                  <a:pt x="219" y="163"/>
                  <a:pt x="220" y="120"/>
                  <a:pt x="223" y="94"/>
                </a:cubicBezTo>
                <a:cubicBezTo>
                  <a:pt x="226" y="68"/>
                  <a:pt x="223" y="25"/>
                  <a:pt x="230" y="19"/>
                </a:cubicBezTo>
                <a:cubicBezTo>
                  <a:pt x="237" y="13"/>
                  <a:pt x="257" y="36"/>
                  <a:pt x="264" y="60"/>
                </a:cubicBezTo>
                <a:cubicBezTo>
                  <a:pt x="271" y="84"/>
                  <a:pt x="271" y="145"/>
                  <a:pt x="271" y="16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64530" name="Group 18"/>
          <p:cNvGrpSpPr>
            <a:grpSpLocks/>
          </p:cNvGrpSpPr>
          <p:nvPr/>
        </p:nvGrpSpPr>
        <p:grpSpPr bwMode="auto">
          <a:xfrm>
            <a:off x="6266815" y="5478463"/>
            <a:ext cx="234950" cy="274637"/>
            <a:chOff x="5092" y="2994"/>
            <a:chExt cx="148" cy="173"/>
          </a:xfrm>
        </p:grpSpPr>
        <p:sp>
          <p:nvSpPr>
            <p:cNvPr id="64528" name="Oval 16"/>
            <p:cNvSpPr>
              <a:spLocks noChangeArrowheads="1"/>
            </p:cNvSpPr>
            <p:nvPr/>
          </p:nvSpPr>
          <p:spPr bwMode="auto">
            <a:xfrm>
              <a:off x="5129" y="3051"/>
              <a:ext cx="70" cy="69"/>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29" name="Text Box 17"/>
            <p:cNvSpPr txBox="1">
              <a:spLocks noChangeArrowheads="1"/>
            </p:cNvSpPr>
            <p:nvPr/>
          </p:nvSpPr>
          <p:spPr bwMode="auto">
            <a:xfrm>
              <a:off x="5092" y="2994"/>
              <a:ext cx="1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a:t>-</a:t>
              </a:r>
            </a:p>
          </p:txBody>
        </p:sp>
      </p:grpSp>
      <p:sp>
        <p:nvSpPr>
          <p:cNvPr id="64531" name="Line 19"/>
          <p:cNvSpPr>
            <a:spLocks noChangeShapeType="1"/>
          </p:cNvSpPr>
          <p:nvPr/>
        </p:nvSpPr>
        <p:spPr bwMode="auto">
          <a:xfrm flipV="1">
            <a:off x="6414453" y="5559425"/>
            <a:ext cx="127000" cy="333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64532" name="Group 20"/>
          <p:cNvGrpSpPr>
            <a:grpSpLocks/>
          </p:cNvGrpSpPr>
          <p:nvPr/>
        </p:nvGrpSpPr>
        <p:grpSpPr bwMode="auto">
          <a:xfrm>
            <a:off x="6641465" y="5075238"/>
            <a:ext cx="234950" cy="274637"/>
            <a:chOff x="5092" y="2994"/>
            <a:chExt cx="148" cy="173"/>
          </a:xfrm>
        </p:grpSpPr>
        <p:sp>
          <p:nvSpPr>
            <p:cNvPr id="64533" name="Oval 21"/>
            <p:cNvSpPr>
              <a:spLocks noChangeArrowheads="1"/>
            </p:cNvSpPr>
            <p:nvPr/>
          </p:nvSpPr>
          <p:spPr bwMode="auto">
            <a:xfrm>
              <a:off x="5129" y="3051"/>
              <a:ext cx="70" cy="69"/>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34" name="Text Box 22"/>
            <p:cNvSpPr txBox="1">
              <a:spLocks noChangeArrowheads="1"/>
            </p:cNvSpPr>
            <p:nvPr/>
          </p:nvSpPr>
          <p:spPr bwMode="auto">
            <a:xfrm>
              <a:off x="5092" y="2994"/>
              <a:ext cx="14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a:t>-</a:t>
              </a:r>
            </a:p>
          </p:txBody>
        </p:sp>
      </p:grpSp>
      <p:sp>
        <p:nvSpPr>
          <p:cNvPr id="64535" name="Line 23"/>
          <p:cNvSpPr>
            <a:spLocks noChangeShapeType="1"/>
          </p:cNvSpPr>
          <p:nvPr/>
        </p:nvSpPr>
        <p:spPr bwMode="auto">
          <a:xfrm flipH="1">
            <a:off x="6584315" y="5253038"/>
            <a:ext cx="127000" cy="333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4536" name="Text Box 24"/>
          <p:cNvSpPr txBox="1">
            <a:spLocks noChangeArrowheads="1"/>
          </p:cNvSpPr>
          <p:nvPr/>
        </p:nvSpPr>
        <p:spPr bwMode="auto">
          <a:xfrm>
            <a:off x="7719378" y="4330700"/>
            <a:ext cx="7207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a:t>collector</a:t>
            </a:r>
          </a:p>
        </p:txBody>
      </p:sp>
      <p:sp>
        <p:nvSpPr>
          <p:cNvPr id="64537" name="Line 25"/>
          <p:cNvSpPr>
            <a:spLocks noChangeShapeType="1"/>
          </p:cNvSpPr>
          <p:nvPr/>
        </p:nvSpPr>
        <p:spPr bwMode="auto">
          <a:xfrm flipV="1">
            <a:off x="7768590" y="4554538"/>
            <a:ext cx="130175" cy="1190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4538" name="Text Box 26"/>
          <p:cNvSpPr txBox="1">
            <a:spLocks noChangeArrowheads="1"/>
          </p:cNvSpPr>
          <p:nvPr/>
        </p:nvSpPr>
        <p:spPr bwMode="auto">
          <a:xfrm>
            <a:off x="7935278" y="4595813"/>
            <a:ext cx="430212"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a:t>grid</a:t>
            </a:r>
          </a:p>
        </p:txBody>
      </p:sp>
      <p:sp>
        <p:nvSpPr>
          <p:cNvPr id="64539" name="Line 27"/>
          <p:cNvSpPr>
            <a:spLocks noChangeShapeType="1"/>
          </p:cNvSpPr>
          <p:nvPr/>
        </p:nvSpPr>
        <p:spPr bwMode="auto">
          <a:xfrm flipV="1">
            <a:off x="7554278" y="4748213"/>
            <a:ext cx="430212" cy="3333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4540" name="Text Box 28"/>
          <p:cNvSpPr txBox="1">
            <a:spLocks noChangeArrowheads="1"/>
          </p:cNvSpPr>
          <p:nvPr/>
        </p:nvSpPr>
        <p:spPr bwMode="auto">
          <a:xfrm>
            <a:off x="7947978" y="5440363"/>
            <a:ext cx="6953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a:t>filament</a:t>
            </a:r>
          </a:p>
        </p:txBody>
      </p:sp>
      <p:sp>
        <p:nvSpPr>
          <p:cNvPr id="64541" name="Line 29"/>
          <p:cNvSpPr>
            <a:spLocks noChangeShapeType="1"/>
          </p:cNvSpPr>
          <p:nvPr/>
        </p:nvSpPr>
        <p:spPr bwMode="auto">
          <a:xfrm flipH="1" flipV="1">
            <a:off x="7036753" y="5156200"/>
            <a:ext cx="958850" cy="4095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29"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30"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224</a:t>
            </a:fld>
            <a:endParaRPr lang="en-US" dirty="0"/>
          </a:p>
        </p:txBody>
      </p:sp>
      <p:sp>
        <p:nvSpPr>
          <p:cNvPr id="32" name="Rectangle 2"/>
          <p:cNvSpPr txBox="1">
            <a:spLocks noChangeArrowheads="1"/>
          </p:cNvSpPr>
          <p:nvPr/>
        </p:nvSpPr>
        <p:spPr>
          <a:xfrm>
            <a:off x="3600209" y="594987"/>
            <a:ext cx="1999773" cy="490863"/>
          </a:xfrm>
          <a:prstGeom prst="rect">
            <a:avLst/>
          </a:prstGeom>
        </p:spPr>
        <p:txBody>
          <a:bodyPr vert="horz" lIns="45720" rIns="45720" anchor="ctr">
            <a:normAutofit fontScale="92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1800" b="1" dirty="0" smtClean="0">
                <a:latin typeface="+mn-lt"/>
              </a:rPr>
              <a:t>Ionization Gauges</a:t>
            </a:r>
            <a:endParaRPr lang="en-US" sz="1800" b="1" dirty="0">
              <a:latin typeface="+mn-lt"/>
            </a:endParaRPr>
          </a:p>
        </p:txBody>
      </p:sp>
      <p:sp>
        <p:nvSpPr>
          <p:cNvPr id="33" name="Rectangle 32"/>
          <p:cNvSpPr/>
          <p:nvPr/>
        </p:nvSpPr>
        <p:spPr>
          <a:xfrm>
            <a:off x="3345586" y="105966"/>
            <a:ext cx="2509021" cy="461665"/>
          </a:xfrm>
          <a:prstGeom prst="rect">
            <a:avLst/>
          </a:prstGeom>
        </p:spPr>
        <p:txBody>
          <a:bodyPr wrap="none">
            <a:spAutoFit/>
          </a:bodyPr>
          <a:lstStyle/>
          <a:p>
            <a:pPr algn="ctr"/>
            <a:r>
              <a:rPr lang="en-US" sz="2400" b="1" dirty="0" smtClean="0"/>
              <a:t>Instrumentation</a:t>
            </a:r>
            <a:endParaRPr lang="en-US" sz="2400" b="1" dirty="0"/>
          </a:p>
        </p:txBody>
      </p:sp>
    </p:spTree>
    <p:extLst>
      <p:ext uri="{BB962C8B-B14F-4D97-AF65-F5344CB8AC3E}">
        <p14:creationId xmlns:p14="http://schemas.microsoft.com/office/powerpoint/2010/main" val="4045316469"/>
      </p:ext>
    </p:extLst>
  </p:cSld>
  <p:clrMapOvr>
    <a:masterClrMapping/>
  </p:clrMapOvr>
  <p:timing>
    <p:tnLst>
      <p:par>
        <p:cTn id="1" dur="indefinite" restart="never" nodeType="tmRoot"/>
      </p:par>
    </p:tn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225</a:t>
            </a:fld>
            <a:endParaRPr lang="en-US" dirty="0"/>
          </a:p>
        </p:txBody>
      </p:sp>
      <p:sp>
        <p:nvSpPr>
          <p:cNvPr id="5" name="Content Placeholder 2"/>
          <p:cNvSpPr txBox="1">
            <a:spLocks/>
          </p:cNvSpPr>
          <p:nvPr/>
        </p:nvSpPr>
        <p:spPr>
          <a:xfrm>
            <a:off x="308610" y="870903"/>
            <a:ext cx="8229600" cy="5000625"/>
          </a:xfrm>
          <a:prstGeom prst="rect">
            <a:avLst/>
          </a:prstGeom>
        </p:spPr>
        <p:txBody>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Clr>
                <a:srgbClr val="3333CC"/>
              </a:buClr>
            </a:pPr>
            <a:r>
              <a:rPr lang="en-US" sz="1800" dirty="0" smtClean="0"/>
              <a:t>Bayard-Alpert gauges are used for vacuum measurement purposes in the range 10</a:t>
            </a:r>
            <a:r>
              <a:rPr lang="en-US" sz="1800" baseline="30000" dirty="0" smtClean="0"/>
              <a:t>-5 </a:t>
            </a:r>
            <a:r>
              <a:rPr lang="en-US" sz="1800" dirty="0" smtClean="0"/>
              <a:t>-10</a:t>
            </a:r>
            <a:r>
              <a:rPr lang="en-US" sz="1800" baseline="30000" dirty="0" smtClean="0"/>
              <a:t>-12</a:t>
            </a:r>
            <a:r>
              <a:rPr lang="en-US" sz="1800" dirty="0" smtClean="0"/>
              <a:t> mbar. </a:t>
            </a:r>
          </a:p>
          <a:p>
            <a:pPr lvl="3">
              <a:buClr>
                <a:srgbClr val="3333CC"/>
              </a:buClr>
            </a:pPr>
            <a:endParaRPr lang="en-US" sz="900" dirty="0" smtClean="0"/>
          </a:p>
          <a:p>
            <a:pPr>
              <a:buClr>
                <a:srgbClr val="3333CC"/>
              </a:buClr>
            </a:pPr>
            <a:r>
              <a:rPr lang="en-US" sz="1800" dirty="0" smtClean="0"/>
              <a:t> It is a hot filament ionization gauge. Electrons emitted by the</a:t>
            </a:r>
            <a:br>
              <a:rPr lang="en-US" sz="1800" dirty="0" smtClean="0"/>
            </a:br>
            <a:r>
              <a:rPr lang="en-US" sz="1800" dirty="0" smtClean="0"/>
              <a:t>filament perform oscillations inside the grid and ionize the </a:t>
            </a:r>
            <a:br>
              <a:rPr lang="en-US" sz="1800" dirty="0" smtClean="0"/>
            </a:br>
            <a:r>
              <a:rPr lang="en-US" sz="1800" dirty="0" smtClean="0"/>
              <a:t>molecules of the residual gas. Ions are then collected by an </a:t>
            </a:r>
            <a:br>
              <a:rPr lang="en-US" sz="1800" dirty="0" smtClean="0"/>
            </a:br>
            <a:r>
              <a:rPr lang="en-US" sz="1800" dirty="0" smtClean="0"/>
              <a:t>electrode.</a:t>
            </a:r>
          </a:p>
          <a:p>
            <a:endParaRPr lang="en-US" sz="1800" dirty="0" smtClean="0"/>
          </a:p>
          <a:p>
            <a:pPr lvl="1">
              <a:buFont typeface="Arial"/>
              <a:buNone/>
            </a:pPr>
            <a:r>
              <a:rPr lang="en-US" sz="1800" dirty="0" smtClean="0"/>
              <a:t>Where :</a:t>
            </a:r>
          </a:p>
          <a:p>
            <a:pPr lvl="2">
              <a:buClr>
                <a:schemeClr val="tx1"/>
              </a:buClr>
            </a:pPr>
            <a:r>
              <a:rPr lang="en-US" sz="1400" dirty="0" smtClean="0"/>
              <a:t>I</a:t>
            </a:r>
            <a:r>
              <a:rPr lang="en-US" sz="1400" baseline="30000" dirty="0" smtClean="0"/>
              <a:t>+</a:t>
            </a:r>
            <a:r>
              <a:rPr lang="en-US" sz="1400" dirty="0" smtClean="0"/>
              <a:t> is the ion current</a:t>
            </a:r>
          </a:p>
          <a:p>
            <a:pPr lvl="2">
              <a:buClr>
                <a:schemeClr val="tx1"/>
              </a:buClr>
            </a:pPr>
            <a:r>
              <a:rPr lang="en-US" sz="1400" dirty="0" smtClean="0"/>
              <a:t>I</a:t>
            </a:r>
            <a:r>
              <a:rPr lang="en-US" sz="1400" baseline="30000" dirty="0" smtClean="0"/>
              <a:t>-</a:t>
            </a:r>
            <a:r>
              <a:rPr lang="en-US" sz="1400" dirty="0" smtClean="0"/>
              <a:t> is the filament current</a:t>
            </a:r>
          </a:p>
          <a:p>
            <a:pPr lvl="2">
              <a:buClr>
                <a:schemeClr val="tx1"/>
              </a:buClr>
            </a:pPr>
            <a:r>
              <a:rPr lang="el-GR" sz="1400" dirty="0" smtClean="0"/>
              <a:t>σ</a:t>
            </a:r>
            <a:r>
              <a:rPr lang="en-US" sz="1400" dirty="0" smtClean="0"/>
              <a:t> is the </a:t>
            </a:r>
            <a:r>
              <a:rPr lang="en-US" sz="1400" dirty="0" err="1" smtClean="0"/>
              <a:t>ionisation</a:t>
            </a:r>
            <a:r>
              <a:rPr lang="en-US" sz="1400" dirty="0" smtClean="0"/>
              <a:t> cross section</a:t>
            </a:r>
          </a:p>
          <a:p>
            <a:pPr lvl="2">
              <a:buClr>
                <a:schemeClr val="tx1"/>
              </a:buClr>
            </a:pPr>
            <a:r>
              <a:rPr lang="en-US" sz="1400" dirty="0" smtClean="0"/>
              <a:t>n the gas density</a:t>
            </a:r>
          </a:p>
          <a:p>
            <a:pPr lvl="2">
              <a:buClr>
                <a:schemeClr val="tx1"/>
              </a:buClr>
            </a:pPr>
            <a:r>
              <a:rPr lang="en-US" sz="1400" dirty="0" smtClean="0"/>
              <a:t>L the electron path </a:t>
            </a:r>
            <a:r>
              <a:rPr lang="en-US" sz="1400" dirty="0" err="1" smtClean="0"/>
              <a:t>lenght</a:t>
            </a:r>
            <a:endParaRPr lang="en-US" sz="1400" dirty="0" smtClean="0"/>
          </a:p>
          <a:p>
            <a:pPr>
              <a:buClr>
                <a:srgbClr val="3333CC"/>
              </a:buClr>
            </a:pPr>
            <a:r>
              <a:rPr lang="en-US" sz="2000" dirty="0" smtClean="0"/>
              <a:t>The gauge needs to be calibrated</a:t>
            </a:r>
          </a:p>
          <a:p>
            <a:pPr lvl="3">
              <a:buClr>
                <a:schemeClr val="accent1"/>
              </a:buClr>
            </a:pPr>
            <a:endParaRPr lang="en-US" sz="1000" dirty="0" smtClean="0"/>
          </a:p>
          <a:p>
            <a:pPr>
              <a:buClr>
                <a:srgbClr val="3333CC"/>
              </a:buClr>
            </a:pPr>
            <a:r>
              <a:rPr lang="en-US" sz="2000" dirty="0" smtClean="0"/>
              <a:t>X-ray limit of a few 10</a:t>
            </a:r>
            <a:r>
              <a:rPr lang="en-US" sz="2000" baseline="30000" dirty="0" smtClean="0"/>
              <a:t>-12</a:t>
            </a:r>
            <a:r>
              <a:rPr lang="en-US" sz="2000" dirty="0" smtClean="0"/>
              <a:t> mbar</a:t>
            </a:r>
          </a:p>
          <a:p>
            <a:endParaRPr lang="en-GB" sz="2000" dirty="0"/>
          </a:p>
        </p:txBody>
      </p:sp>
      <p:graphicFrame>
        <p:nvGraphicFramePr>
          <p:cNvPr id="6" name="Object 4"/>
          <p:cNvGraphicFramePr>
            <a:graphicFrameLocks noChangeAspect="1"/>
          </p:cNvGraphicFramePr>
          <p:nvPr>
            <p:extLst>
              <p:ext uri="{D42A27DB-BD31-4B8C-83A1-F6EECF244321}">
                <p14:modId xmlns:p14="http://schemas.microsoft.com/office/powerpoint/2010/main" val="2656460311"/>
              </p:ext>
            </p:extLst>
          </p:nvPr>
        </p:nvGraphicFramePr>
        <p:xfrm>
          <a:off x="3494716" y="2777488"/>
          <a:ext cx="1855788" cy="477837"/>
        </p:xfrm>
        <a:graphic>
          <a:graphicData uri="http://schemas.openxmlformats.org/presentationml/2006/ole">
            <mc:AlternateContent xmlns:mc="http://schemas.openxmlformats.org/markup-compatibility/2006">
              <mc:Choice xmlns:v="urn:schemas-microsoft-com:vml" Requires="v">
                <p:oleObj spid="_x0000_s136216" name="Equation" r:id="rId3" imgW="799920" imgH="203040" progId="Equation.3">
                  <p:embed/>
                </p:oleObj>
              </mc:Choice>
              <mc:Fallback>
                <p:oleObj name="Equation" r:id="rId3" imgW="799920" imgH="203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4716" y="2777488"/>
                        <a:ext cx="1855788" cy="477837"/>
                      </a:xfrm>
                      <a:prstGeom prst="rect">
                        <a:avLst/>
                      </a:prstGeom>
                      <a:noFill/>
                      <a:ln w="15875">
                        <a:solidFill>
                          <a:srgbClr val="FF0066"/>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 name="Picture 2"/>
          <p:cNvPicPr>
            <a:picLocks noChangeAspect="1" noChangeArrowheads="1"/>
          </p:cNvPicPr>
          <p:nvPr/>
        </p:nvPicPr>
        <p:blipFill>
          <a:blip r:embed="rId5" cstate="print"/>
          <a:srcRect/>
          <a:stretch>
            <a:fillRect/>
          </a:stretch>
        </p:blipFill>
        <p:spPr bwMode="auto">
          <a:xfrm rot="5400000">
            <a:off x="6003082" y="2922168"/>
            <a:ext cx="4150547" cy="1860926"/>
          </a:xfrm>
          <a:prstGeom prst="rect">
            <a:avLst/>
          </a:prstGeom>
          <a:noFill/>
          <a:ln w="9525">
            <a:noFill/>
            <a:miter lim="800000"/>
            <a:headEnd/>
            <a:tailEnd/>
          </a:ln>
          <a:effectLst/>
        </p:spPr>
      </p:pic>
      <p:sp>
        <p:nvSpPr>
          <p:cNvPr id="8" name="Rectangle 7"/>
          <p:cNvSpPr/>
          <p:nvPr/>
        </p:nvSpPr>
        <p:spPr bwMode="auto">
          <a:xfrm>
            <a:off x="7709558" y="1777356"/>
            <a:ext cx="401453" cy="642341"/>
          </a:xfrm>
          <a:prstGeom prst="rect">
            <a:avLst/>
          </a:prstGeom>
          <a:noFill/>
          <a:ln w="9525" cap="flat" cmpd="sng" algn="ctr">
            <a:solidFill>
              <a:srgbClr val="FF0066"/>
            </a:solidFill>
            <a:prstDash val="solid"/>
            <a:round/>
            <a:headEnd type="none" w="med" len="med"/>
            <a:tailEnd type="none" w="med" len="med"/>
          </a:ln>
          <a:effectLst/>
        </p:spPr>
        <p:txBody>
          <a:bodyPr vert="horz" wrap="square" lIns="81711" tIns="40855" rIns="81711" bIns="40855" numCol="1" rtlCol="0" anchor="t" anchorCtr="0" compatLnSpc="1">
            <a:prstTxWarp prst="textNoShape">
              <a:avLst/>
            </a:prstTxWarp>
          </a:bodyPr>
          <a:lstStyle/>
          <a:p>
            <a:pPr defTabSz="817108" eaLnBrk="0" hangingPunct="0">
              <a:lnSpc>
                <a:spcPct val="100000"/>
              </a:lnSpc>
              <a:spcBef>
                <a:spcPct val="0"/>
              </a:spcBef>
              <a:buNone/>
            </a:pPr>
            <a:endParaRPr lang="fr-FR" sz="2100" dirty="0" smtClean="0">
              <a:latin typeface="Times New Roman" pitchFamily="1" charset="0"/>
            </a:endParaRPr>
          </a:p>
        </p:txBody>
      </p:sp>
    </p:spTree>
    <p:extLst>
      <p:ext uri="{BB962C8B-B14F-4D97-AF65-F5344CB8AC3E}">
        <p14:creationId xmlns:p14="http://schemas.microsoft.com/office/powerpoint/2010/main" val="3976086123"/>
      </p:ext>
    </p:extLst>
  </p:cSld>
  <p:clrMapOvr>
    <a:masterClrMapping/>
  </p:clrMapOvr>
  <p:timing>
    <p:tnLst>
      <p:par>
        <p:cTn id="1" dur="indefinite" restart="never" nodeType="tmRoot"/>
      </p:par>
    </p:tn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February 13-14, 2013</a:t>
            </a:r>
            <a:endParaRPr lang="en-US" dirty="0"/>
          </a:p>
        </p:txBody>
      </p:sp>
      <p:sp>
        <p:nvSpPr>
          <p:cNvPr id="5" name="Footer Placeholder 4"/>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226</a:t>
            </a:fld>
            <a:endParaRPr lang="en-US" dirty="0"/>
          </a:p>
        </p:txBody>
      </p:sp>
      <p:pic>
        <p:nvPicPr>
          <p:cNvPr id="7" name="Picture 2"/>
          <p:cNvPicPr>
            <a:picLocks noChangeAspect="1" noChangeArrowheads="1"/>
          </p:cNvPicPr>
          <p:nvPr/>
        </p:nvPicPr>
        <p:blipFill>
          <a:blip r:embed="rId2" cstate="print"/>
          <a:srcRect/>
          <a:stretch>
            <a:fillRect/>
          </a:stretch>
        </p:blipFill>
        <p:spPr bwMode="auto">
          <a:xfrm>
            <a:off x="233613" y="1285860"/>
            <a:ext cx="8658674" cy="4643470"/>
          </a:xfrm>
          <a:prstGeom prst="rect">
            <a:avLst/>
          </a:prstGeom>
          <a:noFill/>
          <a:ln w="9525">
            <a:noFill/>
            <a:miter lim="800000"/>
            <a:headEnd/>
            <a:tailEnd/>
          </a:ln>
          <a:effectLst/>
        </p:spPr>
      </p:pic>
      <p:pic>
        <p:nvPicPr>
          <p:cNvPr id="8" name="Picture 3"/>
          <p:cNvPicPr>
            <a:picLocks noChangeAspect="1" noChangeArrowheads="1"/>
          </p:cNvPicPr>
          <p:nvPr/>
        </p:nvPicPr>
        <p:blipFill>
          <a:blip r:embed="rId3" cstate="print"/>
          <a:srcRect/>
          <a:stretch>
            <a:fillRect/>
          </a:stretch>
        </p:blipFill>
        <p:spPr bwMode="auto">
          <a:xfrm>
            <a:off x="4500562" y="2786058"/>
            <a:ext cx="4385513" cy="3071834"/>
          </a:xfrm>
          <a:prstGeom prst="rect">
            <a:avLst/>
          </a:prstGeom>
          <a:noFill/>
          <a:ln w="9525">
            <a:noFill/>
            <a:miter lim="800000"/>
            <a:headEnd/>
            <a:tailEnd/>
          </a:ln>
          <a:effectLst/>
        </p:spPr>
      </p:pic>
      <p:sp>
        <p:nvSpPr>
          <p:cNvPr id="9" name="Rectangle 8"/>
          <p:cNvSpPr/>
          <p:nvPr/>
        </p:nvSpPr>
        <p:spPr>
          <a:xfrm>
            <a:off x="4857752" y="5857892"/>
            <a:ext cx="3714776" cy="258532"/>
          </a:xfrm>
          <a:prstGeom prst="rect">
            <a:avLst/>
          </a:prstGeom>
        </p:spPr>
        <p:txBody>
          <a:bodyPr wrap="square">
            <a:spAutoFit/>
          </a:bodyPr>
          <a:lstStyle/>
          <a:p>
            <a:pPr>
              <a:buNone/>
            </a:pPr>
            <a:r>
              <a:rPr lang="en-US" sz="1200" b="1" dirty="0" smtClean="0">
                <a:solidFill>
                  <a:srgbClr val="3333CC"/>
                </a:solidFill>
              </a:rPr>
              <a:t>SVT Bayard Alpert modulated gauge 10</a:t>
            </a:r>
            <a:r>
              <a:rPr lang="en-US" sz="1200" b="1" baseline="30000" dirty="0" smtClean="0">
                <a:solidFill>
                  <a:srgbClr val="3333CC"/>
                </a:solidFill>
              </a:rPr>
              <a:t>-12</a:t>
            </a:r>
            <a:r>
              <a:rPr lang="en-US" sz="1200" b="1" dirty="0" smtClean="0">
                <a:solidFill>
                  <a:srgbClr val="3333CC"/>
                </a:solidFill>
              </a:rPr>
              <a:t> </a:t>
            </a:r>
            <a:r>
              <a:rPr lang="en-US" sz="1200" b="1" dirty="0" err="1" smtClean="0">
                <a:solidFill>
                  <a:srgbClr val="3333CC"/>
                </a:solidFill>
              </a:rPr>
              <a:t>Torr</a:t>
            </a:r>
            <a:endParaRPr lang="en-US" sz="1200" b="1" dirty="0">
              <a:solidFill>
                <a:srgbClr val="3333CC"/>
              </a:solidFill>
            </a:endParaRPr>
          </a:p>
        </p:txBody>
      </p:sp>
      <p:sp>
        <p:nvSpPr>
          <p:cNvPr id="10" name="Rectangle 2"/>
          <p:cNvSpPr txBox="1">
            <a:spLocks noChangeArrowheads="1"/>
          </p:cNvSpPr>
          <p:nvPr/>
        </p:nvSpPr>
        <p:spPr>
          <a:xfrm>
            <a:off x="3600209" y="594987"/>
            <a:ext cx="1999773" cy="490863"/>
          </a:xfrm>
          <a:prstGeom prst="rect">
            <a:avLst/>
          </a:prstGeom>
        </p:spPr>
        <p:txBody>
          <a:bodyPr vert="horz" lIns="45720" rIns="45720" anchor="ctr">
            <a:normAutofit fontScale="92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1800" b="1" dirty="0" smtClean="0">
                <a:latin typeface="+mn-lt"/>
              </a:rPr>
              <a:t>Ionization Gauges</a:t>
            </a:r>
            <a:endParaRPr lang="en-US" sz="1800" b="1" dirty="0">
              <a:latin typeface="+mn-lt"/>
            </a:endParaRPr>
          </a:p>
        </p:txBody>
      </p:sp>
      <p:sp>
        <p:nvSpPr>
          <p:cNvPr id="11" name="Rectangle 10"/>
          <p:cNvSpPr/>
          <p:nvPr/>
        </p:nvSpPr>
        <p:spPr>
          <a:xfrm>
            <a:off x="3345586" y="105966"/>
            <a:ext cx="2509021" cy="461665"/>
          </a:xfrm>
          <a:prstGeom prst="rect">
            <a:avLst/>
          </a:prstGeom>
        </p:spPr>
        <p:txBody>
          <a:bodyPr wrap="none">
            <a:spAutoFit/>
          </a:bodyPr>
          <a:lstStyle/>
          <a:p>
            <a:pPr algn="ctr"/>
            <a:r>
              <a:rPr lang="en-US" sz="2400" b="1" dirty="0" smtClean="0"/>
              <a:t>Instrumentation</a:t>
            </a:r>
            <a:endParaRPr lang="en-US" sz="2400" b="1" dirty="0"/>
          </a:p>
        </p:txBody>
      </p:sp>
    </p:spTree>
    <p:extLst>
      <p:ext uri="{BB962C8B-B14F-4D97-AF65-F5344CB8AC3E}">
        <p14:creationId xmlns:p14="http://schemas.microsoft.com/office/powerpoint/2010/main" val="2532931724"/>
      </p:ext>
    </p:extLst>
  </p:cSld>
  <p:clrMapOvr>
    <a:masterClrMapping/>
  </p:clrMapOvr>
  <p:timing>
    <p:tnLst>
      <p:par>
        <p:cTn id="1" dur="indefinite" restart="never" nodeType="tmRoot"/>
      </p:par>
    </p:tn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3"/>
          <p:cNvSpPr>
            <a:spLocks noGrp="1" noChangeArrowheads="1"/>
          </p:cNvSpPr>
          <p:nvPr>
            <p:ph type="body" idx="1"/>
          </p:nvPr>
        </p:nvSpPr>
        <p:spPr>
          <a:xfrm>
            <a:off x="302896" y="1268730"/>
            <a:ext cx="5920740" cy="4491990"/>
          </a:xfrm>
        </p:spPr>
        <p:txBody>
          <a:bodyPr>
            <a:normAutofit/>
          </a:bodyPr>
          <a:lstStyle/>
          <a:p>
            <a:pPr marL="36576" indent="0">
              <a:lnSpc>
                <a:spcPct val="90000"/>
              </a:lnSpc>
              <a:buNone/>
            </a:pPr>
            <a:r>
              <a:rPr lang="en-US" sz="1800" b="1" dirty="0"/>
              <a:t>Cold Cathode </a:t>
            </a:r>
            <a:r>
              <a:rPr lang="en-US" sz="1800" b="1" dirty="0" smtClean="0"/>
              <a:t>Gauge</a:t>
            </a:r>
            <a:r>
              <a:rPr lang="en-US" sz="1800" dirty="0" smtClean="0"/>
              <a:t>: Invented </a:t>
            </a:r>
            <a:r>
              <a:rPr lang="en-US" sz="1800" dirty="0"/>
              <a:t>by Penning in 1937 - electrical configuration like diode </a:t>
            </a:r>
            <a:r>
              <a:rPr lang="en-US" sz="1800" dirty="0" smtClean="0"/>
              <a:t>SIP</a:t>
            </a:r>
          </a:p>
          <a:p>
            <a:pPr marL="36576" indent="0">
              <a:lnSpc>
                <a:spcPct val="90000"/>
              </a:lnSpc>
              <a:buNone/>
            </a:pPr>
            <a:endParaRPr lang="en-US" sz="1800" dirty="0"/>
          </a:p>
          <a:p>
            <a:pPr marL="36576" indent="0">
              <a:lnSpc>
                <a:spcPct val="90000"/>
              </a:lnSpc>
              <a:buNone/>
            </a:pPr>
            <a:r>
              <a:rPr lang="en-US" sz="1800" dirty="0"/>
              <a:t>1952 design of wire-in-cylinder with reverse polarity (+ wire) provides key performance </a:t>
            </a:r>
            <a:r>
              <a:rPr lang="en-US" sz="1800" dirty="0" smtClean="0"/>
              <a:t>improvement</a:t>
            </a:r>
          </a:p>
          <a:p>
            <a:pPr marL="36576" indent="0">
              <a:lnSpc>
                <a:spcPct val="90000"/>
              </a:lnSpc>
              <a:buNone/>
            </a:pPr>
            <a:endParaRPr lang="en-US" sz="1800" dirty="0"/>
          </a:p>
          <a:p>
            <a:pPr marL="36576" indent="0">
              <a:lnSpc>
                <a:spcPct val="90000"/>
              </a:lnSpc>
              <a:buNone/>
            </a:pPr>
            <a:r>
              <a:rPr lang="en-US" sz="1800" dirty="0"/>
              <a:t>“Inverted Magnetron” - Magnetic field produces long helical path for electrons &amp; ions </a:t>
            </a:r>
            <a:r>
              <a:rPr lang="en-US" sz="1800" dirty="0">
                <a:sym typeface="Euclid Symbol" pitchFamily="18" charset="2"/>
              </a:rPr>
              <a:t> many </a:t>
            </a:r>
            <a:r>
              <a:rPr lang="en-US" sz="1800" dirty="0" smtClean="0">
                <a:sym typeface="Euclid Symbol" pitchFamily="18" charset="2"/>
              </a:rPr>
              <a:t>collisions</a:t>
            </a:r>
          </a:p>
          <a:p>
            <a:pPr marL="36576" indent="0">
              <a:lnSpc>
                <a:spcPct val="90000"/>
              </a:lnSpc>
              <a:buNone/>
            </a:pPr>
            <a:endParaRPr lang="en-US" sz="1800" dirty="0"/>
          </a:p>
          <a:p>
            <a:pPr marL="36576" indent="0">
              <a:lnSpc>
                <a:spcPct val="90000"/>
              </a:lnSpc>
              <a:buNone/>
            </a:pPr>
            <a:r>
              <a:rPr lang="en-US" sz="1800" dirty="0"/>
              <a:t>Ionizing electrons part of self-sustaining gas </a:t>
            </a:r>
            <a:r>
              <a:rPr lang="en-US" sz="1800" dirty="0" smtClean="0"/>
              <a:t>discharge</a:t>
            </a:r>
          </a:p>
          <a:p>
            <a:pPr marL="36576" indent="0">
              <a:lnSpc>
                <a:spcPct val="90000"/>
              </a:lnSpc>
              <a:buNone/>
            </a:pPr>
            <a:endParaRPr lang="en-US" sz="1800" dirty="0"/>
          </a:p>
          <a:p>
            <a:pPr marL="36576" indent="0">
              <a:lnSpc>
                <a:spcPct val="90000"/>
              </a:lnSpc>
              <a:buNone/>
            </a:pPr>
            <a:r>
              <a:rPr lang="en-US" sz="1800" dirty="0"/>
              <a:t>No background current to mask the ion </a:t>
            </a:r>
            <a:r>
              <a:rPr lang="en-US" sz="1800" dirty="0" smtClean="0"/>
              <a:t>current</a:t>
            </a:r>
          </a:p>
          <a:p>
            <a:pPr marL="36576" indent="0">
              <a:lnSpc>
                <a:spcPct val="90000"/>
              </a:lnSpc>
              <a:buNone/>
            </a:pPr>
            <a:endParaRPr lang="en-US" sz="1800" dirty="0"/>
          </a:p>
          <a:p>
            <a:pPr marL="36576" indent="0">
              <a:lnSpc>
                <a:spcPct val="90000"/>
              </a:lnSpc>
              <a:buNone/>
            </a:pPr>
            <a:r>
              <a:rPr lang="en-US" sz="1800" dirty="0"/>
              <a:t>Power into CCG ~ 0.1 W</a:t>
            </a:r>
          </a:p>
        </p:txBody>
      </p:sp>
      <p:pic>
        <p:nvPicPr>
          <p:cNvPr id="66564"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t="2756" b="9842"/>
          <a:stretch>
            <a:fillRect/>
          </a:stretch>
        </p:blipFill>
        <p:spPr bwMode="auto">
          <a:xfrm>
            <a:off x="6223636" y="413068"/>
            <a:ext cx="2641600" cy="2466975"/>
          </a:xfrm>
          <a:prstGeom prst="rect">
            <a:avLst/>
          </a:prstGeom>
          <a:noFill/>
          <a:extLst>
            <a:ext uri="{909E8E84-426E-40DD-AFC4-6F175D3DCCD1}">
              <a14:hiddenFill xmlns:a14="http://schemas.microsoft.com/office/drawing/2010/main">
                <a:solidFill>
                  <a:srgbClr val="FFFFFF"/>
                </a:solidFill>
              </a14:hiddenFill>
            </a:ext>
          </a:extLst>
        </p:spPr>
      </p:pic>
      <p:pic>
        <p:nvPicPr>
          <p:cNvPr id="66565" name="Picture 5"/>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360478" y="2880043"/>
            <a:ext cx="2584450" cy="3127375"/>
          </a:xfrm>
          <a:prstGeom prst="rect">
            <a:avLst/>
          </a:prstGeom>
          <a:noFill/>
          <a:extLst>
            <a:ext uri="{909E8E84-426E-40DD-AFC4-6F175D3DCCD1}">
              <a14:hiddenFill xmlns:a14="http://schemas.microsoft.com/office/drawing/2010/main">
                <a:solidFill>
                  <a:srgbClr val="FFFFFF"/>
                </a:solidFill>
              </a14:hiddenFill>
            </a:ext>
          </a:extLst>
        </p:spPr>
      </p:pic>
      <p:sp>
        <p:nvSpPr>
          <p:cNvPr id="6"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7"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8"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227</a:t>
            </a:fld>
            <a:endParaRPr lang="en-US" dirty="0"/>
          </a:p>
        </p:txBody>
      </p:sp>
      <p:sp>
        <p:nvSpPr>
          <p:cNvPr id="10" name="Rectangle 2"/>
          <p:cNvSpPr txBox="1">
            <a:spLocks noChangeArrowheads="1"/>
          </p:cNvSpPr>
          <p:nvPr/>
        </p:nvSpPr>
        <p:spPr>
          <a:xfrm>
            <a:off x="3600209" y="594987"/>
            <a:ext cx="1999773" cy="490863"/>
          </a:xfrm>
          <a:prstGeom prst="rect">
            <a:avLst/>
          </a:prstGeom>
        </p:spPr>
        <p:txBody>
          <a:bodyPr vert="horz" lIns="45720" rIns="45720" anchor="ctr">
            <a:normAutofit fontScale="92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1800" b="1" dirty="0" smtClean="0">
                <a:latin typeface="+mn-lt"/>
              </a:rPr>
              <a:t>Ionization Gauges</a:t>
            </a:r>
            <a:endParaRPr lang="en-US" sz="1800" b="1" dirty="0">
              <a:latin typeface="+mn-lt"/>
            </a:endParaRPr>
          </a:p>
        </p:txBody>
      </p:sp>
      <p:sp>
        <p:nvSpPr>
          <p:cNvPr id="11" name="Rectangle 10"/>
          <p:cNvSpPr/>
          <p:nvPr/>
        </p:nvSpPr>
        <p:spPr>
          <a:xfrm>
            <a:off x="3345586" y="105966"/>
            <a:ext cx="2509021" cy="461665"/>
          </a:xfrm>
          <a:prstGeom prst="rect">
            <a:avLst/>
          </a:prstGeom>
        </p:spPr>
        <p:txBody>
          <a:bodyPr wrap="none">
            <a:spAutoFit/>
          </a:bodyPr>
          <a:lstStyle/>
          <a:p>
            <a:pPr algn="ctr"/>
            <a:r>
              <a:rPr lang="en-US" sz="2400" b="1" dirty="0" smtClean="0"/>
              <a:t>Instrumentation</a:t>
            </a:r>
            <a:endParaRPr lang="en-US" sz="2400" b="1" dirty="0"/>
          </a:p>
        </p:txBody>
      </p:sp>
    </p:spTree>
    <p:extLst>
      <p:ext uri="{BB962C8B-B14F-4D97-AF65-F5344CB8AC3E}">
        <p14:creationId xmlns:p14="http://schemas.microsoft.com/office/powerpoint/2010/main" val="2690591413"/>
      </p:ext>
    </p:extLst>
  </p:cSld>
  <p:clrMapOvr>
    <a:masterClrMapping/>
  </p:clrMapOvr>
  <p:timing>
    <p:tnLst>
      <p:par>
        <p:cTn id="1" dur="indefinite" restart="never" nodeType="tmRoot"/>
      </p:par>
    </p:tn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3"/>
          <p:cNvSpPr>
            <a:spLocks noGrp="1" noChangeArrowheads="1"/>
          </p:cNvSpPr>
          <p:nvPr>
            <p:ph type="body" idx="1"/>
          </p:nvPr>
        </p:nvSpPr>
        <p:spPr>
          <a:xfrm>
            <a:off x="148348" y="1697668"/>
            <a:ext cx="3823303" cy="4017332"/>
          </a:xfrm>
        </p:spPr>
        <p:txBody>
          <a:bodyPr>
            <a:normAutofit/>
          </a:bodyPr>
          <a:lstStyle/>
          <a:p>
            <a:pPr marL="36576" indent="0">
              <a:buNone/>
            </a:pPr>
            <a:r>
              <a:rPr lang="en-US" sz="1800" dirty="0"/>
              <a:t>“</a:t>
            </a:r>
            <a:r>
              <a:rPr lang="en-US" sz="1800" b="1" dirty="0"/>
              <a:t>Striking time</a:t>
            </a:r>
            <a:r>
              <a:rPr lang="en-US" sz="1800" dirty="0"/>
              <a:t>” is delay before discharge starts.  </a:t>
            </a:r>
            <a:endParaRPr lang="en-US" sz="1800" dirty="0" smtClean="0"/>
          </a:p>
          <a:p>
            <a:pPr marL="36576" indent="0">
              <a:buNone/>
            </a:pPr>
            <a:endParaRPr lang="en-US" sz="1800" dirty="0"/>
          </a:p>
          <a:p>
            <a:pPr marL="36576" indent="0">
              <a:buNone/>
            </a:pPr>
            <a:r>
              <a:rPr lang="en-US" sz="1800" dirty="0" smtClean="0"/>
              <a:t>At </a:t>
            </a:r>
            <a:r>
              <a:rPr lang="en-US" sz="1800" dirty="0"/>
              <a:t>10</a:t>
            </a:r>
            <a:r>
              <a:rPr lang="en-US" sz="1800" baseline="30000" dirty="0"/>
              <a:t>-4</a:t>
            </a:r>
            <a:r>
              <a:rPr lang="en-US" sz="1800" dirty="0"/>
              <a:t> Pa, </a:t>
            </a:r>
            <a:r>
              <a:rPr lang="en-US" sz="1800" dirty="0" err="1"/>
              <a:t>t</a:t>
            </a:r>
            <a:r>
              <a:rPr lang="en-US" sz="1800" baseline="-25000" dirty="0" err="1"/>
              <a:t>s</a:t>
            </a:r>
            <a:r>
              <a:rPr lang="en-US" sz="1800" dirty="0"/>
              <a:t> ~ seconds; at 10</a:t>
            </a:r>
            <a:r>
              <a:rPr lang="en-US" sz="1800" baseline="30000" dirty="0"/>
              <a:t>-8</a:t>
            </a:r>
            <a:r>
              <a:rPr lang="en-US" sz="1800" dirty="0"/>
              <a:t> Pa, </a:t>
            </a:r>
            <a:r>
              <a:rPr lang="en-US" sz="1800" dirty="0" err="1"/>
              <a:t>t</a:t>
            </a:r>
            <a:r>
              <a:rPr lang="en-US" sz="1800" baseline="-25000" dirty="0" err="1"/>
              <a:t>s</a:t>
            </a:r>
            <a:r>
              <a:rPr lang="en-US" sz="1800" dirty="0"/>
              <a:t> ~ hours or days</a:t>
            </a:r>
          </a:p>
          <a:p>
            <a:pPr marL="36576" indent="0">
              <a:buNone/>
            </a:pPr>
            <a:endParaRPr lang="en-US" sz="1800" dirty="0" smtClean="0"/>
          </a:p>
          <a:p>
            <a:pPr marL="36576" indent="0">
              <a:buNone/>
            </a:pPr>
            <a:r>
              <a:rPr lang="en-US" sz="1800" dirty="0" smtClean="0"/>
              <a:t>Nearly </a:t>
            </a:r>
            <a:r>
              <a:rPr lang="en-US" sz="1800" dirty="0"/>
              <a:t>linear dependence of ion current with pressure:</a:t>
            </a:r>
          </a:p>
          <a:p>
            <a:pPr marL="36576" indent="0">
              <a:buNone/>
            </a:pPr>
            <a:endParaRPr lang="en-US" sz="1800" dirty="0"/>
          </a:p>
          <a:p>
            <a:pPr marL="36576" indent="0">
              <a:buNone/>
            </a:pPr>
            <a:endParaRPr lang="en-US" sz="1800" dirty="0" smtClean="0"/>
          </a:p>
          <a:p>
            <a:pPr marL="36576" indent="0">
              <a:buNone/>
            </a:pPr>
            <a:endParaRPr lang="en-US" sz="1800" dirty="0"/>
          </a:p>
          <a:p>
            <a:pPr marL="36576" indent="0">
              <a:buNone/>
            </a:pPr>
            <a:r>
              <a:rPr lang="en-US" sz="1800" dirty="0" smtClean="0"/>
              <a:t>Typical </a:t>
            </a:r>
            <a:r>
              <a:rPr lang="en-US" sz="1800" dirty="0"/>
              <a:t>anode voltage +3 </a:t>
            </a:r>
            <a:r>
              <a:rPr lang="en-US" sz="1800" dirty="0" smtClean="0"/>
              <a:t>kV</a:t>
            </a:r>
            <a:endParaRPr lang="en-US" sz="1800" dirty="0"/>
          </a:p>
        </p:txBody>
      </p:sp>
      <p:graphicFrame>
        <p:nvGraphicFramePr>
          <p:cNvPr id="67588" name="Object 4"/>
          <p:cNvGraphicFramePr>
            <a:graphicFrameLocks noChangeAspect="1"/>
          </p:cNvGraphicFramePr>
          <p:nvPr>
            <p:extLst>
              <p:ext uri="{D42A27DB-BD31-4B8C-83A1-F6EECF244321}">
                <p14:modId xmlns:p14="http://schemas.microsoft.com/office/powerpoint/2010/main" val="688219165"/>
              </p:ext>
            </p:extLst>
          </p:nvPr>
        </p:nvGraphicFramePr>
        <p:xfrm>
          <a:off x="635710" y="4445636"/>
          <a:ext cx="2333625" cy="376238"/>
        </p:xfrm>
        <a:graphic>
          <a:graphicData uri="http://schemas.openxmlformats.org/presentationml/2006/ole">
            <mc:AlternateContent xmlns:mc="http://schemas.openxmlformats.org/markup-compatibility/2006">
              <mc:Choice xmlns:v="urn:schemas-microsoft-com:vml" Requires="v">
                <p:oleObj spid="_x0000_s135193" name="Equation" r:id="rId3" imgW="1574800" imgH="254000" progId="Equation.DSMT4">
                  <p:embed/>
                </p:oleObj>
              </mc:Choice>
              <mc:Fallback>
                <p:oleObj name="Equation" r:id="rId3" imgW="1574800" imgH="2540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710" y="4445636"/>
                        <a:ext cx="2333625" cy="376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67589" name="Picture 5"/>
          <p:cNvPicPr>
            <a:picLocks noChangeAspect="1" noChangeArrowheads="1"/>
          </p:cNvPicPr>
          <p:nvPr/>
        </p:nvPicPr>
        <p:blipFill>
          <a:blip r:embed="rId5" cstate="email">
            <a:extLst>
              <a:ext uri="{28A0092B-C50C-407E-A947-70E740481C1C}">
                <a14:useLocalDpi xmlns:a14="http://schemas.microsoft.com/office/drawing/2010/main" val="0"/>
              </a:ext>
            </a:extLst>
          </a:blip>
          <a:srcRect l="5247" r="12572"/>
          <a:stretch>
            <a:fillRect/>
          </a:stretch>
        </p:blipFill>
        <p:spPr bwMode="auto">
          <a:xfrm>
            <a:off x="4051662" y="1085850"/>
            <a:ext cx="4246518" cy="4887220"/>
          </a:xfrm>
          <a:prstGeom prst="rect">
            <a:avLst/>
          </a:prstGeom>
          <a:noFill/>
          <a:extLst>
            <a:ext uri="{909E8E84-426E-40DD-AFC4-6F175D3DCCD1}">
              <a14:hiddenFill xmlns:a14="http://schemas.microsoft.com/office/drawing/2010/main">
                <a:solidFill>
                  <a:srgbClr val="FFFFFF"/>
                </a:solidFill>
              </a14:hiddenFill>
            </a:ext>
          </a:extLst>
        </p:spPr>
      </p:pic>
      <p:pic>
        <p:nvPicPr>
          <p:cNvPr id="67590" name="Picture 6"/>
          <p:cNvPicPr>
            <a:picLocks noChangeAspect="1" noChangeArrowheads="1"/>
          </p:cNvPicPr>
          <p:nvPr/>
        </p:nvPicPr>
        <p:blipFill>
          <a:blip r:embed="rId6" cstate="email">
            <a:extLst>
              <a:ext uri="{28A0092B-C50C-407E-A947-70E740481C1C}">
                <a14:useLocalDpi xmlns:a14="http://schemas.microsoft.com/office/drawing/2010/main" val="0"/>
              </a:ext>
            </a:extLst>
          </a:blip>
          <a:srcRect l="4756" r="11304"/>
          <a:stretch>
            <a:fillRect/>
          </a:stretch>
        </p:blipFill>
        <p:spPr bwMode="auto">
          <a:xfrm>
            <a:off x="6986587" y="0"/>
            <a:ext cx="2157413" cy="2336800"/>
          </a:xfrm>
          <a:prstGeom prst="rect">
            <a:avLst/>
          </a:prstGeom>
          <a:noFill/>
          <a:extLst>
            <a:ext uri="{909E8E84-426E-40DD-AFC4-6F175D3DCCD1}">
              <a14:hiddenFill xmlns:a14="http://schemas.microsoft.com/office/drawing/2010/main">
                <a:solidFill>
                  <a:srgbClr val="FFFFFF"/>
                </a:solidFill>
              </a14:hiddenFill>
            </a:ext>
          </a:extLst>
        </p:spPr>
      </p:pic>
      <p:sp>
        <p:nvSpPr>
          <p:cNvPr id="8"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9"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0"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228</a:t>
            </a:fld>
            <a:endParaRPr lang="en-US" dirty="0"/>
          </a:p>
        </p:txBody>
      </p:sp>
      <p:sp>
        <p:nvSpPr>
          <p:cNvPr id="12" name="Rectangle 2"/>
          <p:cNvSpPr txBox="1">
            <a:spLocks noChangeArrowheads="1"/>
          </p:cNvSpPr>
          <p:nvPr/>
        </p:nvSpPr>
        <p:spPr>
          <a:xfrm>
            <a:off x="3600209" y="594987"/>
            <a:ext cx="1999773" cy="490863"/>
          </a:xfrm>
          <a:prstGeom prst="rect">
            <a:avLst/>
          </a:prstGeom>
        </p:spPr>
        <p:txBody>
          <a:bodyPr vert="horz" lIns="45720" rIns="45720" anchor="ctr">
            <a:normAutofit fontScale="92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1800" b="1" dirty="0" smtClean="0">
                <a:latin typeface="+mn-lt"/>
              </a:rPr>
              <a:t>Ionization Gauges</a:t>
            </a:r>
            <a:endParaRPr lang="en-US" sz="1800" b="1" dirty="0">
              <a:latin typeface="+mn-lt"/>
            </a:endParaRPr>
          </a:p>
        </p:txBody>
      </p:sp>
      <p:sp>
        <p:nvSpPr>
          <p:cNvPr id="13" name="Rectangle 12"/>
          <p:cNvSpPr/>
          <p:nvPr/>
        </p:nvSpPr>
        <p:spPr>
          <a:xfrm>
            <a:off x="3345586" y="105966"/>
            <a:ext cx="2509021" cy="461665"/>
          </a:xfrm>
          <a:prstGeom prst="rect">
            <a:avLst/>
          </a:prstGeom>
        </p:spPr>
        <p:txBody>
          <a:bodyPr wrap="none">
            <a:spAutoFit/>
          </a:bodyPr>
          <a:lstStyle/>
          <a:p>
            <a:pPr algn="ctr"/>
            <a:r>
              <a:rPr lang="en-US" sz="2400" b="1" dirty="0" smtClean="0"/>
              <a:t>Instrumentation</a:t>
            </a:r>
            <a:endParaRPr lang="en-US" sz="2400" b="1" dirty="0"/>
          </a:p>
        </p:txBody>
      </p:sp>
    </p:spTree>
    <p:extLst>
      <p:ext uri="{BB962C8B-B14F-4D97-AF65-F5344CB8AC3E}">
        <p14:creationId xmlns:p14="http://schemas.microsoft.com/office/powerpoint/2010/main" val="3247761496"/>
      </p:ext>
    </p:extLst>
  </p:cSld>
  <p:clrMapOvr>
    <a:masterClrMapping/>
  </p:clrMapOvr>
  <p:timing>
    <p:tnLst>
      <p:par>
        <p:cTn id="1" dur="indefinite" restart="never" nodeType="tmRoot"/>
      </p:par>
    </p:tnLst>
  </p:timing>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294967295"/>
          </p:nvPr>
        </p:nvSpPr>
        <p:spPr>
          <a:xfrm>
            <a:off x="6553200" y="6245225"/>
            <a:ext cx="2133600" cy="476250"/>
          </a:xfrm>
          <a:prstGeom prst="rect">
            <a:avLst/>
          </a:prstGeom>
        </p:spPr>
        <p:txBody>
          <a:bodyPr/>
          <a:lstStyle/>
          <a:p>
            <a:fld id="{8AB70D90-545F-4270-B70B-7C1529BF70D6}" type="slidenum">
              <a:rPr lang="en-US"/>
              <a:pPr/>
              <a:t>229</a:t>
            </a:fld>
            <a:endParaRPr lang="en-US"/>
          </a:p>
        </p:txBody>
      </p:sp>
      <p:pic>
        <p:nvPicPr>
          <p:cNvPr id="141323"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7" y="1189990"/>
            <a:ext cx="8785225" cy="4894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7"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8"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229</a:t>
            </a:fld>
            <a:endParaRPr lang="en-US" dirty="0"/>
          </a:p>
        </p:txBody>
      </p:sp>
      <p:sp>
        <p:nvSpPr>
          <p:cNvPr id="9" name="Rectangle 2"/>
          <p:cNvSpPr txBox="1">
            <a:spLocks noChangeArrowheads="1"/>
          </p:cNvSpPr>
          <p:nvPr/>
        </p:nvSpPr>
        <p:spPr>
          <a:xfrm>
            <a:off x="3345586" y="556201"/>
            <a:ext cx="2609444" cy="49086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1800" b="1" dirty="0" smtClean="0">
                <a:latin typeface="+mn-lt"/>
              </a:rPr>
              <a:t>Residual gas analyzers</a:t>
            </a:r>
            <a:endParaRPr lang="en-US" sz="1800" b="1" dirty="0">
              <a:latin typeface="+mn-lt"/>
            </a:endParaRPr>
          </a:p>
        </p:txBody>
      </p:sp>
      <p:sp>
        <p:nvSpPr>
          <p:cNvPr id="10" name="Rectangle 9"/>
          <p:cNvSpPr/>
          <p:nvPr/>
        </p:nvSpPr>
        <p:spPr>
          <a:xfrm>
            <a:off x="3345586" y="105966"/>
            <a:ext cx="2509021" cy="461665"/>
          </a:xfrm>
          <a:prstGeom prst="rect">
            <a:avLst/>
          </a:prstGeom>
        </p:spPr>
        <p:txBody>
          <a:bodyPr wrap="none">
            <a:spAutoFit/>
          </a:bodyPr>
          <a:lstStyle/>
          <a:p>
            <a:pPr algn="ctr"/>
            <a:r>
              <a:rPr lang="en-US" sz="2400" b="1" dirty="0" smtClean="0"/>
              <a:t>Instrumentation</a:t>
            </a:r>
            <a:endParaRPr lang="en-US" sz="2400" b="1" dirty="0"/>
          </a:p>
        </p:txBody>
      </p:sp>
    </p:spTree>
    <p:extLst>
      <p:ext uri="{BB962C8B-B14F-4D97-AF65-F5344CB8AC3E}">
        <p14:creationId xmlns:p14="http://schemas.microsoft.com/office/powerpoint/2010/main" val="39174893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10" name="Table 9"/>
              <p:cNvGraphicFramePr>
                <a:graphicFrameLocks noGrp="1"/>
              </p:cNvGraphicFramePr>
              <p:nvPr>
                <p:extLst>
                  <p:ext uri="{D42A27DB-BD31-4B8C-83A1-F6EECF244321}">
                    <p14:modId xmlns:p14="http://schemas.microsoft.com/office/powerpoint/2010/main" val="711765336"/>
                  </p:ext>
                </p:extLst>
              </p:nvPr>
            </p:nvGraphicFramePr>
            <p:xfrm>
              <a:off x="1577256" y="1883628"/>
              <a:ext cx="6096000" cy="2419350"/>
            </p:xfrm>
            <a:graphic>
              <a:graphicData uri="http://schemas.openxmlformats.org/drawingml/2006/table">
                <a:tbl>
                  <a:tblPr firstRow="1" bandRow="1">
                    <a:tableStyleId>{5940675A-B579-460E-94D1-54222C63F5DA}</a:tableStyleId>
                  </a:tblPr>
                  <a:tblGrid>
                    <a:gridCol w="2032000"/>
                    <a:gridCol w="2032000"/>
                    <a:gridCol w="2032000"/>
                  </a:tblGrid>
                  <a:tr h="139040">
                    <a:tc>
                      <a:txBody>
                        <a:bodyPr/>
                        <a:lstStyle/>
                        <a:p>
                          <a:pPr algn="ctr"/>
                          <a:r>
                            <a:rPr lang="en-US" b="1" dirty="0" smtClean="0"/>
                            <a:t>Gas</a:t>
                          </a:r>
                          <a:endParaRPr lang="en-US" b="1" dirty="0"/>
                        </a:p>
                      </a:txBody>
                      <a:tcPr/>
                    </a:tc>
                    <a:tc>
                      <a:txBody>
                        <a:bodyPr/>
                        <a:lstStyle/>
                        <a:p>
                          <a:pPr/>
                          <a14:m>
                            <m:oMathPara xmlns:m="http://schemas.openxmlformats.org/officeDocument/2006/math">
                              <m:oMathParaPr>
                                <m:jc m:val="centerGroup"/>
                              </m:oMathParaPr>
                              <m:oMath xmlns:m="http://schemas.openxmlformats.org/officeDocument/2006/math">
                                <m:d>
                                  <m:dPr>
                                    <m:begChr m:val="⟨"/>
                                    <m:endChr m:val="⟩"/>
                                    <m:ctrlPr>
                                      <a:rPr lang="en-US" b="1" i="1" smtClean="0">
                                        <a:latin typeface="Cambria Math"/>
                                      </a:rPr>
                                    </m:ctrlPr>
                                  </m:dPr>
                                  <m:e>
                                    <m:r>
                                      <a:rPr lang="fr-CH" b="1" i="1" smtClean="0">
                                        <a:latin typeface="Cambria Math"/>
                                      </a:rPr>
                                      <m:t>𝒗</m:t>
                                    </m:r>
                                  </m:e>
                                </m:d>
                                <m:r>
                                  <a:rPr lang="fr-CH" b="1" i="1" smtClean="0">
                                    <a:latin typeface="Cambria Math"/>
                                  </a:rPr>
                                  <m:t> </m:t>
                                </m:r>
                                <m:r>
                                  <a:rPr lang="fr-CH" b="1" i="1" smtClean="0">
                                    <a:latin typeface="Cambria Math"/>
                                  </a:rPr>
                                  <m:t>𝒂𝒕</m:t>
                                </m:r>
                                <m:r>
                                  <a:rPr lang="fr-CH" b="1" i="1" smtClean="0">
                                    <a:latin typeface="Cambria Math"/>
                                  </a:rPr>
                                  <m:t> </m:t>
                                </m:r>
                                <m:r>
                                  <a:rPr lang="fr-CH" b="1" i="1" smtClean="0">
                                    <a:latin typeface="Cambria Math"/>
                                  </a:rPr>
                                  <m:t>𝟐𝟗𝟑</m:t>
                                </m:r>
                                <m:r>
                                  <a:rPr lang="fr-CH" b="1" i="1" smtClean="0">
                                    <a:latin typeface="Cambria Math"/>
                                  </a:rPr>
                                  <m:t> </m:t>
                                </m:r>
                                <m:r>
                                  <a:rPr lang="fr-CH" b="1" i="1" smtClean="0">
                                    <a:latin typeface="Cambria Math"/>
                                  </a:rPr>
                                  <m:t>𝑲</m:t>
                                </m:r>
                                <m:r>
                                  <a:rPr lang="fr-CH" b="1" i="1" smtClean="0">
                                    <a:latin typeface="Cambria Math"/>
                                  </a:rPr>
                                  <m:t> </m:t>
                                </m:r>
                                <m:d>
                                  <m:dPr>
                                    <m:begChr m:val="["/>
                                    <m:endChr m:val="]"/>
                                    <m:ctrlPr>
                                      <a:rPr lang="fr-CH" b="1" i="1" smtClean="0">
                                        <a:latin typeface="Cambria Math"/>
                                      </a:rPr>
                                    </m:ctrlPr>
                                  </m:dPr>
                                  <m:e>
                                    <m:f>
                                      <m:fPr>
                                        <m:ctrlPr>
                                          <a:rPr lang="fr-CH" b="1" i="1" smtClean="0">
                                            <a:latin typeface="Cambria Math"/>
                                          </a:rPr>
                                        </m:ctrlPr>
                                      </m:fPr>
                                      <m:num>
                                        <m:r>
                                          <a:rPr lang="fr-CH" b="1" i="1" smtClean="0">
                                            <a:latin typeface="Cambria Math"/>
                                          </a:rPr>
                                          <m:t>𝒎</m:t>
                                        </m:r>
                                      </m:num>
                                      <m:den>
                                        <m:r>
                                          <a:rPr lang="fr-CH" b="1" i="1" smtClean="0">
                                            <a:latin typeface="Cambria Math"/>
                                          </a:rPr>
                                          <m:t>𝒔</m:t>
                                        </m:r>
                                      </m:den>
                                    </m:f>
                                  </m:e>
                                </m:d>
                              </m:oMath>
                            </m:oMathPara>
                          </a14:m>
                          <a:endParaRPr lang="en-US" b="1" dirty="0"/>
                        </a:p>
                      </a:txBody>
                      <a:tcPr/>
                    </a:tc>
                    <a:tc>
                      <a:txBody>
                        <a:bodyPr/>
                        <a:lstStyle/>
                        <a:p>
                          <a:pPr/>
                          <a14:m>
                            <m:oMathPara xmlns:m="http://schemas.openxmlformats.org/officeDocument/2006/math">
                              <m:oMathParaPr>
                                <m:jc m:val="centerGroup"/>
                              </m:oMathParaPr>
                              <m:oMath xmlns:m="http://schemas.openxmlformats.org/officeDocument/2006/math">
                                <m:d>
                                  <m:dPr>
                                    <m:begChr m:val="⟨"/>
                                    <m:endChr m:val="⟩"/>
                                    <m:ctrlPr>
                                      <a:rPr lang="en-US" b="1" i="1" smtClean="0">
                                        <a:latin typeface="Cambria Math"/>
                                      </a:rPr>
                                    </m:ctrlPr>
                                  </m:dPr>
                                  <m:e>
                                    <m:r>
                                      <a:rPr lang="fr-CH" b="1" i="1" smtClean="0">
                                        <a:latin typeface="Cambria Math"/>
                                      </a:rPr>
                                      <m:t>𝒗</m:t>
                                    </m:r>
                                  </m:e>
                                </m:d>
                                <m:r>
                                  <a:rPr lang="fr-CH" b="1" i="1" smtClean="0">
                                    <a:latin typeface="Cambria Math"/>
                                  </a:rPr>
                                  <m:t> </m:t>
                                </m:r>
                                <m:r>
                                  <a:rPr lang="fr-CH" b="1" i="1" smtClean="0">
                                    <a:latin typeface="Cambria Math"/>
                                  </a:rPr>
                                  <m:t>𝒂𝒕</m:t>
                                </m:r>
                                <m:r>
                                  <a:rPr lang="fr-CH" b="1" i="1" smtClean="0">
                                    <a:latin typeface="Cambria Math"/>
                                  </a:rPr>
                                  <m:t> </m:t>
                                </m:r>
                                <m:r>
                                  <a:rPr lang="fr-CH" b="1" i="1" smtClean="0">
                                    <a:latin typeface="Cambria Math"/>
                                  </a:rPr>
                                  <m:t>𝟒</m:t>
                                </m:r>
                                <m:r>
                                  <a:rPr lang="fr-CH" b="1" i="1" smtClean="0">
                                    <a:latin typeface="Cambria Math"/>
                                  </a:rPr>
                                  <m:t>.</m:t>
                                </m:r>
                                <m:r>
                                  <a:rPr lang="fr-CH" b="1" i="1" smtClean="0">
                                    <a:latin typeface="Cambria Math"/>
                                  </a:rPr>
                                  <m:t>𝟑</m:t>
                                </m:r>
                                <m:r>
                                  <a:rPr lang="fr-CH" b="1" i="1" smtClean="0">
                                    <a:latin typeface="Cambria Math"/>
                                  </a:rPr>
                                  <m:t> </m:t>
                                </m:r>
                                <m:r>
                                  <a:rPr lang="fr-CH" b="1" i="1" smtClean="0">
                                    <a:latin typeface="Cambria Math"/>
                                  </a:rPr>
                                  <m:t>𝑲</m:t>
                                </m:r>
                                <m:d>
                                  <m:dPr>
                                    <m:begChr m:val="["/>
                                    <m:endChr m:val="]"/>
                                    <m:ctrlPr>
                                      <a:rPr lang="fr-CH" b="1" i="1" smtClean="0">
                                        <a:latin typeface="Cambria Math"/>
                                      </a:rPr>
                                    </m:ctrlPr>
                                  </m:dPr>
                                  <m:e>
                                    <m:f>
                                      <m:fPr>
                                        <m:ctrlPr>
                                          <a:rPr lang="fr-CH" b="1" i="1" smtClean="0">
                                            <a:latin typeface="Cambria Math"/>
                                          </a:rPr>
                                        </m:ctrlPr>
                                      </m:fPr>
                                      <m:num>
                                        <m:r>
                                          <a:rPr lang="fr-CH" b="1" i="1" smtClean="0">
                                            <a:latin typeface="Cambria Math"/>
                                          </a:rPr>
                                          <m:t>𝒎</m:t>
                                        </m:r>
                                      </m:num>
                                      <m:den>
                                        <m:r>
                                          <a:rPr lang="fr-CH" b="1" i="1" smtClean="0">
                                            <a:latin typeface="Cambria Math"/>
                                          </a:rPr>
                                          <m:t>𝒔</m:t>
                                        </m:r>
                                      </m:den>
                                    </m:f>
                                  </m:e>
                                </m:d>
                              </m:oMath>
                            </m:oMathPara>
                          </a14:m>
                          <a:endParaRPr lang="en-US" b="1" dirty="0"/>
                        </a:p>
                      </a:txBody>
                      <a:tcPr/>
                    </a:tc>
                  </a:tr>
                  <a:tr h="370840">
                    <a:tc>
                      <a:txBody>
                        <a:bodyPr/>
                        <a:lstStyle/>
                        <a:p>
                          <a:pPr algn="ctr"/>
                          <a:r>
                            <a:rPr lang="en-US" b="1" dirty="0" smtClean="0"/>
                            <a:t>H</a:t>
                          </a:r>
                          <a:r>
                            <a:rPr lang="en-US" b="1" baseline="-25000" dirty="0" smtClean="0"/>
                            <a:t>2</a:t>
                          </a:r>
                          <a:endParaRPr lang="en-US" b="1" dirty="0"/>
                        </a:p>
                      </a:txBody>
                      <a:tcPr/>
                    </a:tc>
                    <a:tc>
                      <a:txBody>
                        <a:bodyPr/>
                        <a:lstStyle/>
                        <a:p>
                          <a:pPr algn="ctr"/>
                          <a:r>
                            <a:rPr lang="en-US" dirty="0" smtClean="0"/>
                            <a:t>1761</a:t>
                          </a:r>
                          <a:endParaRPr lang="en-US" dirty="0"/>
                        </a:p>
                      </a:txBody>
                      <a:tcPr/>
                    </a:tc>
                    <a:tc>
                      <a:txBody>
                        <a:bodyPr/>
                        <a:lstStyle/>
                        <a:p>
                          <a:pPr algn="ctr"/>
                          <a:r>
                            <a:rPr lang="en-US" dirty="0" smtClean="0"/>
                            <a:t>213</a:t>
                          </a:r>
                          <a:endParaRPr 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He</a:t>
                          </a:r>
                        </a:p>
                      </a:txBody>
                      <a:tcPr/>
                    </a:tc>
                    <a:tc>
                      <a:txBody>
                        <a:bodyPr/>
                        <a:lstStyle/>
                        <a:p>
                          <a:pPr algn="ctr"/>
                          <a:r>
                            <a:rPr lang="en-US" dirty="0" smtClean="0"/>
                            <a:t>1244</a:t>
                          </a:r>
                          <a:endParaRPr lang="en-US" dirty="0"/>
                        </a:p>
                      </a:txBody>
                      <a:tcPr/>
                    </a:tc>
                    <a:tc>
                      <a:txBody>
                        <a:bodyPr/>
                        <a:lstStyle/>
                        <a:p>
                          <a:pPr algn="ctr"/>
                          <a:r>
                            <a:rPr lang="en-US" dirty="0" smtClean="0"/>
                            <a:t>151</a:t>
                          </a:r>
                          <a:endParaRPr 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CH</a:t>
                          </a:r>
                          <a:r>
                            <a:rPr lang="en-US" b="1" baseline="-25000" dirty="0" smtClean="0"/>
                            <a:t>4</a:t>
                          </a:r>
                          <a:endParaRPr lang="en-US" b="1" dirty="0" smtClean="0"/>
                        </a:p>
                      </a:txBody>
                      <a:tcPr/>
                    </a:tc>
                    <a:tc>
                      <a:txBody>
                        <a:bodyPr/>
                        <a:lstStyle/>
                        <a:p>
                          <a:pPr algn="ctr"/>
                          <a:r>
                            <a:rPr lang="en-US" dirty="0" smtClean="0"/>
                            <a:t>622</a:t>
                          </a:r>
                          <a:endParaRPr lang="en-US" dirty="0"/>
                        </a:p>
                      </a:txBody>
                      <a:tcPr/>
                    </a:tc>
                    <a:tc>
                      <a:txBody>
                        <a:bodyPr/>
                        <a:lstStyle/>
                        <a:p>
                          <a:pPr algn="ctr"/>
                          <a:r>
                            <a:rPr lang="en-US" dirty="0" smtClean="0"/>
                            <a:t>75</a:t>
                          </a:r>
                          <a:endParaRPr 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N</a:t>
                          </a:r>
                          <a:r>
                            <a:rPr lang="en-US" b="1" baseline="-25000" dirty="0" smtClean="0"/>
                            <a:t>2</a:t>
                          </a:r>
                          <a:endParaRPr lang="en-US" b="1" dirty="0" smtClean="0"/>
                        </a:p>
                      </a:txBody>
                      <a:tcPr/>
                    </a:tc>
                    <a:tc>
                      <a:txBody>
                        <a:bodyPr/>
                        <a:lstStyle/>
                        <a:p>
                          <a:pPr algn="ctr"/>
                          <a:r>
                            <a:rPr lang="en-US" dirty="0" smtClean="0"/>
                            <a:t>470</a:t>
                          </a:r>
                          <a:endParaRPr lang="en-US" dirty="0"/>
                        </a:p>
                      </a:txBody>
                      <a:tcPr/>
                    </a:tc>
                    <a:tc>
                      <a:txBody>
                        <a:bodyPr/>
                        <a:lstStyle/>
                        <a:p>
                          <a:pPr algn="ctr"/>
                          <a:r>
                            <a:rPr lang="en-US" dirty="0" smtClean="0"/>
                            <a:t>57</a:t>
                          </a:r>
                          <a:endParaRPr lang="en-US" dirty="0"/>
                        </a:p>
                      </a:txBody>
                      <a:tcPr/>
                    </a:tc>
                  </a:tr>
                  <a:tr h="370840">
                    <a:tc>
                      <a:txBody>
                        <a:bodyPr/>
                        <a:lstStyle/>
                        <a:p>
                          <a:pPr algn="ctr"/>
                          <a:r>
                            <a:rPr lang="en-US" b="1" dirty="0" err="1" smtClean="0"/>
                            <a:t>Ar</a:t>
                          </a:r>
                          <a:endParaRPr lang="en-US" b="1" dirty="0"/>
                        </a:p>
                      </a:txBody>
                      <a:tcPr/>
                    </a:tc>
                    <a:tc>
                      <a:txBody>
                        <a:bodyPr/>
                        <a:lstStyle/>
                        <a:p>
                          <a:pPr algn="ctr"/>
                          <a:r>
                            <a:rPr lang="en-US" dirty="0" smtClean="0"/>
                            <a:t>394</a:t>
                          </a:r>
                          <a:endParaRPr lang="en-US" dirty="0"/>
                        </a:p>
                      </a:txBody>
                      <a:tcPr/>
                    </a:tc>
                    <a:tc>
                      <a:txBody>
                        <a:bodyPr/>
                        <a:lstStyle/>
                        <a:p>
                          <a:pPr algn="ctr"/>
                          <a:r>
                            <a:rPr lang="en-US" dirty="0" smtClean="0"/>
                            <a:t>48</a:t>
                          </a:r>
                          <a:endParaRPr lang="en-US" dirty="0"/>
                        </a:p>
                      </a:txBody>
                      <a:tcPr/>
                    </a:tc>
                  </a:tr>
                </a:tbl>
              </a:graphicData>
            </a:graphic>
          </p:graphicFrame>
        </mc:Choice>
        <mc:Fallback xmlns="">
          <p:graphicFrame>
            <p:nvGraphicFramePr>
              <p:cNvPr id="10" name="Table 9"/>
              <p:cNvGraphicFramePr>
                <a:graphicFrameLocks noGrp="1"/>
              </p:cNvGraphicFramePr>
              <p:nvPr>
                <p:extLst>
                  <p:ext uri="{D42A27DB-BD31-4B8C-83A1-F6EECF244321}">
                    <p14:modId xmlns:p14="http://schemas.microsoft.com/office/powerpoint/2010/main" val="711765336"/>
                  </p:ext>
                </p:extLst>
              </p:nvPr>
            </p:nvGraphicFramePr>
            <p:xfrm>
              <a:off x="1577256" y="1883628"/>
              <a:ext cx="6096000" cy="2419350"/>
            </p:xfrm>
            <a:graphic>
              <a:graphicData uri="http://schemas.openxmlformats.org/drawingml/2006/table">
                <a:tbl>
                  <a:tblPr firstRow="1" bandRow="1">
                    <a:tableStyleId>{5940675A-B579-460E-94D1-54222C63F5DA}</a:tableStyleId>
                  </a:tblPr>
                  <a:tblGrid>
                    <a:gridCol w="2032000"/>
                    <a:gridCol w="2032000"/>
                    <a:gridCol w="2032000"/>
                  </a:tblGrid>
                  <a:tr h="565150">
                    <a:tc>
                      <a:txBody>
                        <a:bodyPr/>
                        <a:lstStyle/>
                        <a:p>
                          <a:pPr algn="ctr"/>
                          <a:r>
                            <a:rPr lang="en-US" b="1" dirty="0" smtClean="0"/>
                            <a:t>Gas</a:t>
                          </a:r>
                          <a:endParaRPr lang="en-US" b="1" dirty="0"/>
                        </a:p>
                      </a:txBody>
                      <a:tcPr/>
                    </a:tc>
                    <a:tc>
                      <a:txBody>
                        <a:bodyPr/>
                        <a:lstStyle/>
                        <a:p>
                          <a:endParaRPr lang="en-US"/>
                        </a:p>
                      </a:txBody>
                      <a:tcPr>
                        <a:blipFill rotWithShape="1">
                          <a:blip r:embed="rId2"/>
                          <a:stretch>
                            <a:fillRect l="-100000" t="-5376" r="-99701" b="-343011"/>
                          </a:stretch>
                        </a:blipFill>
                      </a:tcPr>
                    </a:tc>
                    <a:tc>
                      <a:txBody>
                        <a:bodyPr/>
                        <a:lstStyle/>
                        <a:p>
                          <a:endParaRPr lang="en-US"/>
                        </a:p>
                      </a:txBody>
                      <a:tcPr>
                        <a:blipFill rotWithShape="1">
                          <a:blip r:embed="rId2"/>
                          <a:stretch>
                            <a:fillRect l="-200601" t="-5376" b="-343011"/>
                          </a:stretch>
                        </a:blipFill>
                      </a:tcPr>
                    </a:tc>
                  </a:tr>
                  <a:tr h="370840">
                    <a:tc>
                      <a:txBody>
                        <a:bodyPr/>
                        <a:lstStyle/>
                        <a:p>
                          <a:pPr algn="ctr"/>
                          <a:r>
                            <a:rPr lang="en-US" b="1" dirty="0" smtClean="0"/>
                            <a:t>H</a:t>
                          </a:r>
                          <a:r>
                            <a:rPr lang="en-US" b="1" baseline="-25000" dirty="0" smtClean="0"/>
                            <a:t>2</a:t>
                          </a:r>
                          <a:endParaRPr lang="en-US" b="1" dirty="0"/>
                        </a:p>
                      </a:txBody>
                      <a:tcPr/>
                    </a:tc>
                    <a:tc>
                      <a:txBody>
                        <a:bodyPr/>
                        <a:lstStyle/>
                        <a:p>
                          <a:pPr algn="ctr"/>
                          <a:r>
                            <a:rPr lang="en-US" dirty="0" smtClean="0"/>
                            <a:t>1761</a:t>
                          </a:r>
                          <a:endParaRPr lang="en-US" dirty="0"/>
                        </a:p>
                      </a:txBody>
                      <a:tcPr/>
                    </a:tc>
                    <a:tc>
                      <a:txBody>
                        <a:bodyPr/>
                        <a:lstStyle/>
                        <a:p>
                          <a:pPr algn="ctr"/>
                          <a:r>
                            <a:rPr lang="en-US" dirty="0" smtClean="0"/>
                            <a:t>213</a:t>
                          </a:r>
                          <a:endParaRPr 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He</a:t>
                          </a:r>
                        </a:p>
                      </a:txBody>
                      <a:tcPr/>
                    </a:tc>
                    <a:tc>
                      <a:txBody>
                        <a:bodyPr/>
                        <a:lstStyle/>
                        <a:p>
                          <a:pPr algn="ctr"/>
                          <a:r>
                            <a:rPr lang="en-US" dirty="0" smtClean="0"/>
                            <a:t>1244</a:t>
                          </a:r>
                          <a:endParaRPr lang="en-US" dirty="0"/>
                        </a:p>
                      </a:txBody>
                      <a:tcPr/>
                    </a:tc>
                    <a:tc>
                      <a:txBody>
                        <a:bodyPr/>
                        <a:lstStyle/>
                        <a:p>
                          <a:pPr algn="ctr"/>
                          <a:r>
                            <a:rPr lang="en-US" dirty="0" smtClean="0"/>
                            <a:t>151</a:t>
                          </a:r>
                          <a:endParaRPr 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CH</a:t>
                          </a:r>
                          <a:r>
                            <a:rPr lang="en-US" b="1" baseline="-25000" dirty="0" smtClean="0"/>
                            <a:t>4</a:t>
                          </a:r>
                          <a:endParaRPr lang="en-US" b="1" dirty="0" smtClean="0"/>
                        </a:p>
                      </a:txBody>
                      <a:tcPr/>
                    </a:tc>
                    <a:tc>
                      <a:txBody>
                        <a:bodyPr/>
                        <a:lstStyle/>
                        <a:p>
                          <a:pPr algn="ctr"/>
                          <a:r>
                            <a:rPr lang="en-US" dirty="0" smtClean="0"/>
                            <a:t>622</a:t>
                          </a:r>
                          <a:endParaRPr lang="en-US" dirty="0"/>
                        </a:p>
                      </a:txBody>
                      <a:tcPr/>
                    </a:tc>
                    <a:tc>
                      <a:txBody>
                        <a:bodyPr/>
                        <a:lstStyle/>
                        <a:p>
                          <a:pPr algn="ctr"/>
                          <a:r>
                            <a:rPr lang="en-US" dirty="0" smtClean="0"/>
                            <a:t>75</a:t>
                          </a:r>
                          <a:endParaRPr 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N</a:t>
                          </a:r>
                          <a:r>
                            <a:rPr lang="en-US" b="1" baseline="-25000" dirty="0" smtClean="0"/>
                            <a:t>2</a:t>
                          </a:r>
                          <a:endParaRPr lang="en-US" b="1" dirty="0" smtClean="0"/>
                        </a:p>
                      </a:txBody>
                      <a:tcPr/>
                    </a:tc>
                    <a:tc>
                      <a:txBody>
                        <a:bodyPr/>
                        <a:lstStyle/>
                        <a:p>
                          <a:pPr algn="ctr"/>
                          <a:r>
                            <a:rPr lang="en-US" dirty="0" smtClean="0"/>
                            <a:t>470</a:t>
                          </a:r>
                          <a:endParaRPr lang="en-US" dirty="0"/>
                        </a:p>
                      </a:txBody>
                      <a:tcPr/>
                    </a:tc>
                    <a:tc>
                      <a:txBody>
                        <a:bodyPr/>
                        <a:lstStyle/>
                        <a:p>
                          <a:pPr algn="ctr"/>
                          <a:r>
                            <a:rPr lang="en-US" dirty="0" smtClean="0"/>
                            <a:t>57</a:t>
                          </a:r>
                          <a:endParaRPr lang="en-US" dirty="0"/>
                        </a:p>
                      </a:txBody>
                      <a:tcPr/>
                    </a:tc>
                  </a:tr>
                  <a:tr h="370840">
                    <a:tc>
                      <a:txBody>
                        <a:bodyPr/>
                        <a:lstStyle/>
                        <a:p>
                          <a:pPr algn="ctr"/>
                          <a:r>
                            <a:rPr lang="en-US" b="1" dirty="0" err="1" smtClean="0"/>
                            <a:t>Ar</a:t>
                          </a:r>
                          <a:endParaRPr lang="en-US" b="1" dirty="0"/>
                        </a:p>
                      </a:txBody>
                      <a:tcPr/>
                    </a:tc>
                    <a:tc>
                      <a:txBody>
                        <a:bodyPr/>
                        <a:lstStyle/>
                        <a:p>
                          <a:pPr algn="ctr"/>
                          <a:r>
                            <a:rPr lang="en-US" dirty="0" smtClean="0"/>
                            <a:t>394</a:t>
                          </a:r>
                          <a:endParaRPr lang="en-US" dirty="0"/>
                        </a:p>
                      </a:txBody>
                      <a:tcPr/>
                    </a:tc>
                    <a:tc>
                      <a:txBody>
                        <a:bodyPr/>
                        <a:lstStyle/>
                        <a:p>
                          <a:pPr algn="ctr"/>
                          <a:r>
                            <a:rPr lang="en-US" dirty="0" smtClean="0"/>
                            <a:t>48</a:t>
                          </a:r>
                          <a:endParaRPr lang="en-US" dirty="0"/>
                        </a:p>
                      </a:txBody>
                      <a:tcPr/>
                    </a:tc>
                  </a:tr>
                </a:tbl>
              </a:graphicData>
            </a:graphic>
          </p:graphicFrame>
        </mc:Fallback>
      </mc:AlternateContent>
      <p:sp>
        <p:nvSpPr>
          <p:cNvPr id="14" name="Rectangle 13"/>
          <p:cNvSpPr/>
          <p:nvPr/>
        </p:nvSpPr>
        <p:spPr>
          <a:xfrm>
            <a:off x="968981" y="196334"/>
            <a:ext cx="6901249" cy="461665"/>
          </a:xfrm>
          <a:prstGeom prst="rect">
            <a:avLst/>
          </a:prstGeom>
        </p:spPr>
        <p:txBody>
          <a:bodyPr wrap="none">
            <a:spAutoFit/>
          </a:bodyPr>
          <a:lstStyle/>
          <a:p>
            <a:pPr algn="ctr"/>
            <a:r>
              <a:rPr lang="en-US" sz="2400" b="1" dirty="0"/>
              <a:t>The basis of vacuum </a:t>
            </a:r>
            <a:r>
              <a:rPr lang="en-US" sz="2400" b="1" dirty="0" smtClean="0"/>
              <a:t>technology: gas kinetics</a:t>
            </a:r>
            <a:endParaRPr lang="en-US" sz="2400" b="1" dirty="0"/>
          </a:p>
        </p:txBody>
      </p:sp>
      <p:sp>
        <p:nvSpPr>
          <p:cNvPr id="15"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6"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7"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23</a:t>
            </a:fld>
            <a:endParaRPr lang="en-US" dirty="0"/>
          </a:p>
        </p:txBody>
      </p:sp>
    </p:spTree>
    <p:extLst>
      <p:ext uri="{BB962C8B-B14F-4D97-AF65-F5344CB8AC3E}">
        <p14:creationId xmlns:p14="http://schemas.microsoft.com/office/powerpoint/2010/main" val="755318427"/>
      </p:ext>
    </p:extLst>
  </p:cSld>
  <p:clrMapOvr>
    <a:masterClrMapping/>
  </p:clrMapOvr>
  <p:timing>
    <p:tnLst>
      <p:par>
        <p:cTn id="1" dur="indefinite" restart="never" nodeType="tmRoot"/>
      </p:par>
    </p:tn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4294967295"/>
          </p:nvPr>
        </p:nvSpPr>
        <p:spPr>
          <a:xfrm>
            <a:off x="6553200" y="6245225"/>
            <a:ext cx="2133600" cy="476250"/>
          </a:xfrm>
          <a:prstGeom prst="rect">
            <a:avLst/>
          </a:prstGeom>
        </p:spPr>
        <p:txBody>
          <a:bodyPr/>
          <a:lstStyle/>
          <a:p>
            <a:fld id="{ECD0074D-CDA8-4C52-AA4C-BD1A68CD3099}" type="slidenum">
              <a:rPr lang="en-US"/>
              <a:pPr/>
              <a:t>230</a:t>
            </a:fld>
            <a:endParaRPr lang="en-US"/>
          </a:p>
        </p:txBody>
      </p:sp>
      <p:sp>
        <p:nvSpPr>
          <p:cNvPr id="142340" name="Rectangle 4"/>
          <p:cNvSpPr>
            <a:spLocks noChangeArrowheads="1"/>
          </p:cNvSpPr>
          <p:nvPr/>
        </p:nvSpPr>
        <p:spPr bwMode="auto">
          <a:xfrm>
            <a:off x="457200" y="-100013"/>
            <a:ext cx="8229600" cy="504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fr-CH" sz="2000" b="1">
                <a:solidFill>
                  <a:schemeClr val="tx2"/>
                </a:solidFill>
              </a:rPr>
              <a:t>RGA</a:t>
            </a:r>
          </a:p>
        </p:txBody>
      </p:sp>
      <p:pic>
        <p:nvPicPr>
          <p:cNvPr id="142342"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r="51000"/>
          <a:stretch/>
        </p:blipFill>
        <p:spPr bwMode="auto">
          <a:xfrm>
            <a:off x="0" y="1464945"/>
            <a:ext cx="4480560" cy="351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2343" name="Picture 7"/>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572001" y="1752917"/>
            <a:ext cx="4522684" cy="2935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8"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9"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230</a:t>
            </a:fld>
            <a:endParaRPr lang="en-US" dirty="0"/>
          </a:p>
        </p:txBody>
      </p:sp>
    </p:spTree>
    <p:extLst>
      <p:ext uri="{BB962C8B-B14F-4D97-AF65-F5344CB8AC3E}">
        <p14:creationId xmlns:p14="http://schemas.microsoft.com/office/powerpoint/2010/main" val="1365561221"/>
      </p:ext>
    </p:extLst>
  </p:cSld>
  <p:clrMapOvr>
    <a:masterClrMapping/>
  </p:clrMapOvr>
  <p:timing>
    <p:tnLst>
      <p:par>
        <p:cTn id="1" dur="indefinite" restart="never" nodeType="tmRoot"/>
      </p:par>
    </p:tn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98635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6" name="TextBox 15"/>
              <p:cNvSpPr txBox="1"/>
              <p:nvPr/>
            </p:nvSpPr>
            <p:spPr>
              <a:xfrm>
                <a:off x="737500" y="757719"/>
                <a:ext cx="3554499" cy="118352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l-GR" sz="2400" i="1" dirty="0" smtClean="0">
                          <a:latin typeface="Cambria Math"/>
                          <a:ea typeface="Cambria Math"/>
                        </a:rPr>
                        <m:t>φ</m:t>
                      </m:r>
                      <m:r>
                        <a:rPr lang="fr-CH" sz="2400" b="0" i="1" dirty="0" smtClean="0">
                          <a:latin typeface="Cambria Math"/>
                          <a:ea typeface="Cambria Math"/>
                        </a:rPr>
                        <m:t>= </m:t>
                      </m:r>
                      <m:f>
                        <m:fPr>
                          <m:ctrlPr>
                            <a:rPr lang="fr-CH" sz="2400" b="0" i="1" dirty="0" smtClean="0">
                              <a:latin typeface="Cambria Math"/>
                              <a:ea typeface="Cambria Math"/>
                            </a:rPr>
                          </m:ctrlPr>
                        </m:fPr>
                        <m:num>
                          <m:r>
                            <a:rPr lang="fr-CH" sz="2400" b="0" i="1" dirty="0" smtClean="0">
                              <a:latin typeface="Cambria Math"/>
                              <a:ea typeface="Cambria Math"/>
                            </a:rPr>
                            <m:t>1</m:t>
                          </m:r>
                        </m:num>
                        <m:den>
                          <m:r>
                            <a:rPr lang="fr-CH" sz="2400" b="0" i="1" dirty="0" smtClean="0">
                              <a:latin typeface="Cambria Math"/>
                              <a:ea typeface="Cambria Math"/>
                            </a:rPr>
                            <m:t>4</m:t>
                          </m:r>
                        </m:den>
                      </m:f>
                      <m:r>
                        <a:rPr lang="fr-CH" sz="2400" b="0" i="1" dirty="0" smtClean="0">
                          <a:latin typeface="Cambria Math"/>
                          <a:ea typeface="Cambria Math"/>
                        </a:rPr>
                        <m:t>𝑛</m:t>
                      </m:r>
                      <m:d>
                        <m:dPr>
                          <m:begChr m:val="⟨"/>
                          <m:endChr m:val="⟩"/>
                          <m:ctrlPr>
                            <a:rPr lang="fr-CH" sz="2400" b="0" i="1" dirty="0" smtClean="0">
                              <a:latin typeface="Cambria Math"/>
                              <a:ea typeface="Cambria Math"/>
                            </a:rPr>
                          </m:ctrlPr>
                        </m:dPr>
                        <m:e>
                          <m:r>
                            <a:rPr lang="fr-CH" sz="2400" b="0" i="1" dirty="0" smtClean="0">
                              <a:latin typeface="Cambria Math"/>
                              <a:ea typeface="Cambria Math"/>
                            </a:rPr>
                            <m:t>𝑣</m:t>
                          </m:r>
                        </m:e>
                      </m:d>
                      <m:r>
                        <a:rPr lang="fr-CH" sz="2400" b="0" i="1" dirty="0" smtClean="0">
                          <a:latin typeface="Cambria Math"/>
                          <a:ea typeface="Cambria Math"/>
                        </a:rPr>
                        <m:t>=</m:t>
                      </m:r>
                      <m:f>
                        <m:fPr>
                          <m:ctrlPr>
                            <a:rPr lang="fr-CH" sz="2400" i="1" dirty="0">
                              <a:latin typeface="Cambria Math"/>
                              <a:ea typeface="Cambria Math"/>
                            </a:rPr>
                          </m:ctrlPr>
                        </m:fPr>
                        <m:num>
                          <m:r>
                            <a:rPr lang="fr-CH" sz="2400" i="1" dirty="0">
                              <a:latin typeface="Cambria Math"/>
                              <a:ea typeface="Cambria Math"/>
                            </a:rPr>
                            <m:t>1</m:t>
                          </m:r>
                        </m:num>
                        <m:den>
                          <m:r>
                            <a:rPr lang="fr-CH" sz="2400" i="1" dirty="0">
                              <a:latin typeface="Cambria Math"/>
                              <a:ea typeface="Cambria Math"/>
                            </a:rPr>
                            <m:t>4</m:t>
                          </m:r>
                        </m:den>
                      </m:f>
                      <m:r>
                        <a:rPr lang="fr-CH" sz="2400" i="1" dirty="0">
                          <a:latin typeface="Cambria Math"/>
                          <a:ea typeface="Cambria Math"/>
                        </a:rPr>
                        <m:t>𝑛</m:t>
                      </m:r>
                      <m:rad>
                        <m:radPr>
                          <m:degHide m:val="on"/>
                          <m:ctrlPr>
                            <a:rPr lang="fr-CH" sz="2400" i="1">
                              <a:latin typeface="Cambria Math"/>
                            </a:rPr>
                          </m:ctrlPr>
                        </m:radPr>
                        <m:deg/>
                        <m:e>
                          <m:f>
                            <m:fPr>
                              <m:ctrlPr>
                                <a:rPr lang="fr-CH" sz="2400" i="1">
                                  <a:latin typeface="Cambria Math"/>
                                </a:rPr>
                              </m:ctrlPr>
                            </m:fPr>
                            <m:num>
                              <m:r>
                                <a:rPr lang="fr-CH" sz="2400" i="1">
                                  <a:latin typeface="Cambria Math"/>
                                </a:rPr>
                                <m:t>8 </m:t>
                              </m:r>
                              <m:sSub>
                                <m:sSubPr>
                                  <m:ctrlPr>
                                    <a:rPr lang="fr-CH" sz="2400" i="1">
                                      <a:latin typeface="Cambria Math"/>
                                    </a:rPr>
                                  </m:ctrlPr>
                                </m:sSubPr>
                                <m:e>
                                  <m:r>
                                    <a:rPr lang="fr-CH" sz="2400" i="1">
                                      <a:latin typeface="Cambria Math"/>
                                    </a:rPr>
                                    <m:t>𝑘</m:t>
                                  </m:r>
                                </m:e>
                                <m:sub>
                                  <m:r>
                                    <a:rPr lang="fr-CH" sz="2400" i="1">
                                      <a:latin typeface="Cambria Math"/>
                                    </a:rPr>
                                    <m:t>𝐵</m:t>
                                  </m:r>
                                </m:sub>
                              </m:sSub>
                              <m:r>
                                <a:rPr lang="fr-CH" sz="2400" i="1">
                                  <a:latin typeface="Cambria Math"/>
                                </a:rPr>
                                <m:t>𝑇</m:t>
                              </m:r>
                            </m:num>
                            <m:den>
                              <m:r>
                                <a:rPr lang="fr-CH" sz="2400" i="1">
                                  <a:latin typeface="Cambria Math"/>
                                  <a:ea typeface="Cambria Math"/>
                                </a:rPr>
                                <m:t>𝜋</m:t>
                              </m:r>
                              <m:r>
                                <a:rPr lang="fr-CH" sz="2400" i="1">
                                  <a:latin typeface="Cambria Math"/>
                                  <a:ea typeface="Cambria Math"/>
                                </a:rPr>
                                <m:t> </m:t>
                              </m:r>
                              <m:r>
                                <a:rPr lang="fr-CH" sz="2400" i="1">
                                  <a:latin typeface="Cambria Math"/>
                                  <a:ea typeface="Cambria Math"/>
                                </a:rPr>
                                <m:t>𝑚</m:t>
                              </m:r>
                            </m:den>
                          </m:f>
                        </m:e>
                      </m:rad>
                    </m:oMath>
                  </m:oMathPara>
                </a14:m>
                <a:endParaRPr lang="en-US" sz="2400" dirty="0">
                  <a:latin typeface="Symbol" pitchFamily="18" charset="2"/>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737500" y="757719"/>
                <a:ext cx="3554499" cy="1183529"/>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4727625" y="976111"/>
                <a:ext cx="4111575" cy="74674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l-GR" i="1" dirty="0" smtClean="0">
                          <a:latin typeface="Cambria Math"/>
                          <a:ea typeface="Cambria Math"/>
                        </a:rPr>
                        <m:t>φ</m:t>
                      </m:r>
                      <m:d>
                        <m:dPr>
                          <m:begChr m:val="["/>
                          <m:endChr m:val="]"/>
                          <m:ctrlPr>
                            <a:rPr lang="el-GR" i="1" dirty="0" smtClean="0">
                              <a:latin typeface="Cambria Math"/>
                              <a:ea typeface="Cambria Math"/>
                            </a:rPr>
                          </m:ctrlPr>
                        </m:dPr>
                        <m:e>
                          <m:sSup>
                            <m:sSupPr>
                              <m:ctrlPr>
                                <a:rPr lang="el-GR" i="1" dirty="0" smtClean="0">
                                  <a:latin typeface="Cambria Math"/>
                                  <a:ea typeface="Cambria Math"/>
                                </a:rPr>
                              </m:ctrlPr>
                            </m:sSupPr>
                            <m:e>
                              <m:r>
                                <a:rPr lang="fr-CH" b="0" i="1" dirty="0" smtClean="0">
                                  <a:latin typeface="Cambria Math"/>
                                  <a:ea typeface="Cambria Math"/>
                                </a:rPr>
                                <m:t>𝑐𝑚</m:t>
                              </m:r>
                            </m:e>
                            <m:sup>
                              <m:r>
                                <a:rPr lang="fr-CH" b="0" i="1" dirty="0" smtClean="0">
                                  <a:latin typeface="Cambria Math"/>
                                  <a:ea typeface="Cambria Math"/>
                                </a:rPr>
                                <m:t>−2</m:t>
                              </m:r>
                            </m:sup>
                          </m:sSup>
                          <m:sSup>
                            <m:sSupPr>
                              <m:ctrlPr>
                                <a:rPr lang="el-GR" i="1" dirty="0" smtClean="0">
                                  <a:latin typeface="Cambria Math"/>
                                  <a:ea typeface="Cambria Math"/>
                                </a:rPr>
                              </m:ctrlPr>
                            </m:sSupPr>
                            <m:e>
                              <m:r>
                                <a:rPr lang="fr-CH" b="0" i="1" dirty="0" smtClean="0">
                                  <a:latin typeface="Cambria Math"/>
                                  <a:ea typeface="Cambria Math"/>
                                </a:rPr>
                                <m:t>𝑠</m:t>
                              </m:r>
                            </m:e>
                            <m:sup>
                              <m:r>
                                <a:rPr lang="fr-CH" b="0" i="1" dirty="0" smtClean="0">
                                  <a:latin typeface="Cambria Math"/>
                                  <a:ea typeface="Cambria Math"/>
                                </a:rPr>
                                <m:t>−1</m:t>
                              </m:r>
                            </m:sup>
                          </m:sSup>
                        </m:e>
                      </m:d>
                      <m:r>
                        <a:rPr lang="fr-CH" b="0" i="1" dirty="0" smtClean="0">
                          <a:latin typeface="Cambria Math"/>
                          <a:ea typeface="Cambria Math"/>
                        </a:rPr>
                        <m:t>=2.635 </m:t>
                      </m:r>
                      <m:sSup>
                        <m:sSupPr>
                          <m:ctrlPr>
                            <a:rPr lang="fr-CH" b="0" i="1" dirty="0" smtClean="0">
                              <a:latin typeface="Cambria Math"/>
                              <a:ea typeface="Cambria Math"/>
                            </a:rPr>
                          </m:ctrlPr>
                        </m:sSupPr>
                        <m:e>
                          <m:r>
                            <a:rPr lang="fr-CH" b="0" i="1" dirty="0" smtClean="0">
                              <a:latin typeface="Cambria Math"/>
                              <a:ea typeface="Cambria Math"/>
                            </a:rPr>
                            <m:t>10</m:t>
                          </m:r>
                        </m:e>
                        <m:sup>
                          <m:r>
                            <a:rPr lang="fr-CH" b="0" i="1" dirty="0" smtClean="0">
                              <a:latin typeface="Cambria Math"/>
                              <a:ea typeface="Cambria Math"/>
                            </a:rPr>
                            <m:t>22</m:t>
                          </m:r>
                        </m:sup>
                      </m:sSup>
                      <m:f>
                        <m:fPr>
                          <m:ctrlPr>
                            <a:rPr lang="fr-CH" b="0" i="1" dirty="0" smtClean="0">
                              <a:latin typeface="Cambria Math"/>
                              <a:ea typeface="Cambria Math"/>
                            </a:rPr>
                          </m:ctrlPr>
                        </m:fPr>
                        <m:num>
                          <m:r>
                            <a:rPr lang="fr-CH" b="0" i="1" dirty="0" smtClean="0">
                              <a:latin typeface="Cambria Math"/>
                              <a:ea typeface="Cambria Math"/>
                            </a:rPr>
                            <m:t>𝑃</m:t>
                          </m:r>
                          <m:r>
                            <a:rPr lang="fr-CH" b="0" i="1" dirty="0" smtClean="0">
                              <a:latin typeface="Cambria Math"/>
                              <a:ea typeface="Cambria Math"/>
                            </a:rPr>
                            <m:t> </m:t>
                          </m:r>
                          <m:d>
                            <m:dPr>
                              <m:begChr m:val="["/>
                              <m:endChr m:val="]"/>
                              <m:ctrlPr>
                                <a:rPr lang="fr-CH" b="0" i="1" dirty="0" smtClean="0">
                                  <a:latin typeface="Cambria Math"/>
                                  <a:ea typeface="Cambria Math"/>
                                </a:rPr>
                              </m:ctrlPr>
                            </m:dPr>
                            <m:e>
                              <m:r>
                                <a:rPr lang="fr-CH" b="0" i="1" dirty="0" smtClean="0">
                                  <a:latin typeface="Cambria Math"/>
                                  <a:ea typeface="Cambria Math"/>
                                </a:rPr>
                                <m:t>𝑚𝑏𝑎𝑟</m:t>
                              </m:r>
                            </m:e>
                          </m:d>
                        </m:num>
                        <m:den>
                          <m:rad>
                            <m:radPr>
                              <m:degHide m:val="on"/>
                              <m:ctrlPr>
                                <a:rPr lang="fr-CH" b="0" i="1" dirty="0" smtClean="0">
                                  <a:latin typeface="Cambria Math"/>
                                  <a:ea typeface="Cambria Math"/>
                                </a:rPr>
                              </m:ctrlPr>
                            </m:radPr>
                            <m:deg/>
                            <m:e>
                              <m:r>
                                <a:rPr lang="fr-CH" b="0" i="1" dirty="0" smtClean="0">
                                  <a:latin typeface="Cambria Math"/>
                                  <a:ea typeface="Cambria Math"/>
                                </a:rPr>
                                <m:t>𝑀</m:t>
                              </m:r>
                              <m:d>
                                <m:dPr>
                                  <m:begChr m:val="["/>
                                  <m:endChr m:val="]"/>
                                  <m:ctrlPr>
                                    <a:rPr lang="fr-CH" b="0" i="1" dirty="0" smtClean="0">
                                      <a:latin typeface="Cambria Math"/>
                                      <a:ea typeface="Cambria Math"/>
                                    </a:rPr>
                                  </m:ctrlPr>
                                </m:dPr>
                                <m:e>
                                  <m:r>
                                    <a:rPr lang="fr-CH" b="0" i="1" dirty="0" smtClean="0">
                                      <a:latin typeface="Cambria Math"/>
                                      <a:ea typeface="Cambria Math"/>
                                    </a:rPr>
                                    <m:t>𝑔</m:t>
                                  </m:r>
                                </m:e>
                              </m:d>
                              <m:r>
                                <a:rPr lang="fr-CH" b="0" i="1" dirty="0" smtClean="0">
                                  <a:latin typeface="Cambria Math"/>
                                  <a:ea typeface="Cambria Math"/>
                                </a:rPr>
                                <m:t>𝑇</m:t>
                              </m:r>
                              <m:d>
                                <m:dPr>
                                  <m:begChr m:val="["/>
                                  <m:endChr m:val="]"/>
                                  <m:ctrlPr>
                                    <a:rPr lang="fr-CH" b="0" i="1" dirty="0" smtClean="0">
                                      <a:latin typeface="Cambria Math"/>
                                      <a:ea typeface="Cambria Math"/>
                                    </a:rPr>
                                  </m:ctrlPr>
                                </m:dPr>
                                <m:e>
                                  <m:r>
                                    <a:rPr lang="fr-CH" b="0" i="1" dirty="0" smtClean="0">
                                      <a:latin typeface="Cambria Math"/>
                                      <a:ea typeface="Cambria Math"/>
                                    </a:rPr>
                                    <m:t>𝐾</m:t>
                                  </m:r>
                                </m:e>
                              </m:d>
                              <m:r>
                                <a:rPr lang="fr-CH" b="0" i="1" dirty="0" smtClean="0">
                                  <a:latin typeface="Cambria Math"/>
                                  <a:ea typeface="Cambria Math"/>
                                </a:rPr>
                                <m:t> </m:t>
                              </m:r>
                            </m:e>
                          </m:rad>
                        </m:den>
                      </m:f>
                    </m:oMath>
                  </m:oMathPara>
                </a14:m>
                <a:endParaRPr lang="en-US" dirty="0">
                  <a:latin typeface="Symbol" pitchFamily="18" charset="2"/>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4727625" y="976111"/>
                <a:ext cx="4111575" cy="746743"/>
              </a:xfrm>
              <a:prstGeom prst="rect">
                <a:avLst/>
              </a:prstGeom>
              <a:blipFill rotWithShape="1">
                <a:blip r:embed="rId3"/>
                <a:stretch>
                  <a:fillRect/>
                </a:stretch>
              </a:blipFill>
            </p:spPr>
            <p:txBody>
              <a:bodyPr/>
              <a:lstStyle/>
              <a:p>
                <a:r>
                  <a:rPr lang="en-US">
                    <a:noFill/>
                  </a:rPr>
                  <a:t> </a:t>
                </a:r>
              </a:p>
            </p:txBody>
          </p:sp>
        </mc:Fallback>
      </mc:AlternateContent>
      <p:graphicFrame>
        <p:nvGraphicFramePr>
          <p:cNvPr id="18" name="Table 17"/>
          <p:cNvGraphicFramePr>
            <a:graphicFrameLocks noGrp="1"/>
          </p:cNvGraphicFramePr>
          <p:nvPr>
            <p:extLst>
              <p:ext uri="{D42A27DB-BD31-4B8C-83A1-F6EECF244321}">
                <p14:modId xmlns:p14="http://schemas.microsoft.com/office/powerpoint/2010/main" val="310274543"/>
              </p:ext>
            </p:extLst>
          </p:nvPr>
        </p:nvGraphicFramePr>
        <p:xfrm>
          <a:off x="2330651" y="2246536"/>
          <a:ext cx="5365549" cy="3235960"/>
        </p:xfrm>
        <a:graphic>
          <a:graphicData uri="http://schemas.openxmlformats.org/drawingml/2006/table">
            <a:tbl>
              <a:tblPr firstRow="1" bandRow="1">
                <a:tableStyleId>{5940675A-B579-460E-94D1-54222C63F5DA}</a:tableStyleId>
              </a:tblPr>
              <a:tblGrid>
                <a:gridCol w="1542448"/>
                <a:gridCol w="1542448"/>
                <a:gridCol w="2280653"/>
              </a:tblGrid>
              <a:tr h="370840">
                <a:tc>
                  <a:txBody>
                    <a:bodyPr/>
                    <a:lstStyle/>
                    <a:p>
                      <a:pPr algn="ctr"/>
                      <a:r>
                        <a:rPr lang="en-US" b="1" dirty="0" smtClean="0"/>
                        <a:t>Gas</a:t>
                      </a:r>
                      <a:endParaRPr lang="en-US" b="1" dirty="0"/>
                    </a:p>
                  </a:txBody>
                  <a:tcPr/>
                </a:tc>
                <a:tc>
                  <a:txBody>
                    <a:bodyPr/>
                    <a:lstStyle/>
                    <a:p>
                      <a:pPr algn="ctr"/>
                      <a:r>
                        <a:rPr lang="en-US" b="1" dirty="0" smtClean="0"/>
                        <a:t>Pressure [mbar]</a:t>
                      </a:r>
                      <a:endParaRPr lang="en-US" b="1" dirty="0"/>
                    </a:p>
                  </a:txBody>
                  <a:tcPr/>
                </a:tc>
                <a:tc>
                  <a:txBody>
                    <a:bodyPr/>
                    <a:lstStyle/>
                    <a:p>
                      <a:pPr algn="ctr"/>
                      <a:r>
                        <a:rPr lang="en-US" b="1" dirty="0" smtClean="0"/>
                        <a:t>Impingement rate</a:t>
                      </a:r>
                    </a:p>
                    <a:p>
                      <a:pPr algn="ctr"/>
                      <a:r>
                        <a:rPr lang="en-US" b="1" dirty="0" smtClean="0"/>
                        <a:t>293 K [cm</a:t>
                      </a:r>
                      <a:r>
                        <a:rPr lang="en-US" b="1" baseline="30000" dirty="0" smtClean="0"/>
                        <a:t>-2</a:t>
                      </a:r>
                      <a:r>
                        <a:rPr lang="en-US" b="1" dirty="0" smtClean="0"/>
                        <a:t>s</a:t>
                      </a:r>
                      <a:r>
                        <a:rPr lang="en-US" b="1" baseline="30000" dirty="0" smtClean="0"/>
                        <a:t>-1</a:t>
                      </a:r>
                      <a:r>
                        <a:rPr lang="en-US" b="1" dirty="0" smtClean="0"/>
                        <a:t>]</a:t>
                      </a:r>
                      <a:endParaRPr lang="en-US" b="1" dirty="0"/>
                    </a:p>
                  </a:txBody>
                  <a:tcPr/>
                </a:tc>
              </a:tr>
              <a:tr h="370840">
                <a:tc rowSpan="3">
                  <a:txBody>
                    <a:bodyPr/>
                    <a:lstStyle/>
                    <a:p>
                      <a:pPr algn="ctr"/>
                      <a:r>
                        <a:rPr lang="en-US" b="1" dirty="0" smtClean="0"/>
                        <a:t>H</a:t>
                      </a:r>
                      <a:r>
                        <a:rPr lang="en-US" b="1" baseline="-25000" dirty="0" smtClean="0"/>
                        <a:t>2</a:t>
                      </a:r>
                      <a:endParaRPr lang="en-US" b="1" baseline="-25000" dirty="0"/>
                    </a:p>
                  </a:txBody>
                  <a:tcPr anchor="ctr"/>
                </a:tc>
                <a:tc>
                  <a:txBody>
                    <a:bodyPr/>
                    <a:lstStyle/>
                    <a:p>
                      <a:pPr algn="ctr"/>
                      <a:r>
                        <a:rPr lang="en-US" dirty="0" smtClean="0"/>
                        <a:t>10</a:t>
                      </a:r>
                      <a:r>
                        <a:rPr lang="en-US" baseline="30000" dirty="0" smtClean="0"/>
                        <a:t>-3</a:t>
                      </a:r>
                      <a:endParaRPr lang="en-US" baseline="30000" dirty="0"/>
                    </a:p>
                  </a:txBody>
                  <a:tcPr/>
                </a:tc>
                <a:tc>
                  <a:txBody>
                    <a:bodyPr/>
                    <a:lstStyle/>
                    <a:p>
                      <a:pPr algn="ctr"/>
                      <a:r>
                        <a:rPr lang="en-US" dirty="0" smtClean="0"/>
                        <a:t>1.1 10</a:t>
                      </a:r>
                      <a:r>
                        <a:rPr lang="en-US" baseline="30000" dirty="0" smtClean="0"/>
                        <a:t>18</a:t>
                      </a:r>
                      <a:endParaRPr lang="en-US" baseline="30000" dirty="0"/>
                    </a:p>
                  </a:txBody>
                  <a:tcPr/>
                </a:tc>
              </a:tr>
              <a:tr h="370840">
                <a:tc vMerge="1">
                  <a:txBody>
                    <a:bodyPr/>
                    <a:lstStyle/>
                    <a:p>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10</a:t>
                      </a:r>
                      <a:r>
                        <a:rPr lang="en-US" baseline="30000" dirty="0" smtClean="0"/>
                        <a:t>-8</a:t>
                      </a:r>
                    </a:p>
                  </a:txBody>
                  <a:tcPr/>
                </a:tc>
                <a:tc>
                  <a:txBody>
                    <a:bodyPr/>
                    <a:lstStyle/>
                    <a:p>
                      <a:pPr algn="ctr"/>
                      <a:r>
                        <a:rPr lang="en-US" dirty="0" smtClean="0"/>
                        <a:t>1.1 10</a:t>
                      </a:r>
                      <a:r>
                        <a:rPr lang="en-US" baseline="30000" dirty="0" smtClean="0"/>
                        <a:t>13</a:t>
                      </a:r>
                      <a:endParaRPr lang="en-US" baseline="30000" dirty="0"/>
                    </a:p>
                  </a:txBody>
                  <a:tcPr/>
                </a:tc>
              </a:tr>
              <a:tr h="370840">
                <a:tc vMerge="1">
                  <a:txBody>
                    <a:bodyPr/>
                    <a:lstStyle/>
                    <a:p>
                      <a:pPr algn="ctr"/>
                      <a:endParaRPr lang="en-US"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aseline="0" dirty="0" smtClean="0"/>
                        <a:t>10</a:t>
                      </a:r>
                      <a:r>
                        <a:rPr lang="en-US" baseline="30000" dirty="0" smtClean="0"/>
                        <a:t>-14</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1.1 10</a:t>
                      </a:r>
                      <a:r>
                        <a:rPr lang="en-US" baseline="30000" dirty="0" smtClean="0"/>
                        <a:t>8</a:t>
                      </a:r>
                    </a:p>
                  </a:txBody>
                  <a:tcPr/>
                </a:tc>
              </a:tr>
              <a:tr h="370840">
                <a:tc rowSpan="2">
                  <a:txBody>
                    <a:bodyPr/>
                    <a:lstStyle/>
                    <a:p>
                      <a:pPr algn="ctr"/>
                      <a:r>
                        <a:rPr lang="en-US" b="1" dirty="0" smtClean="0"/>
                        <a:t>N</a:t>
                      </a:r>
                      <a:r>
                        <a:rPr lang="en-US" b="1" baseline="-25000" dirty="0" smtClean="0"/>
                        <a:t>2</a:t>
                      </a:r>
                      <a:endParaRPr lang="en-US" b="1" baseline="-25000" dirty="0"/>
                    </a:p>
                  </a:txBody>
                  <a:tcPr anchor="ctr"/>
                </a:tc>
                <a:tc>
                  <a:txBody>
                    <a:bodyPr/>
                    <a:lstStyle/>
                    <a:p>
                      <a:pPr algn="ctr"/>
                      <a:r>
                        <a:rPr lang="en-US" dirty="0" smtClean="0"/>
                        <a:t>10</a:t>
                      </a:r>
                      <a:r>
                        <a:rPr lang="en-US" baseline="30000" dirty="0" smtClean="0"/>
                        <a:t>-3</a:t>
                      </a:r>
                      <a:endParaRPr lang="en-US" baseline="30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2.9 10</a:t>
                      </a:r>
                      <a:r>
                        <a:rPr lang="en-US" baseline="30000" dirty="0" smtClean="0"/>
                        <a:t>17</a:t>
                      </a:r>
                    </a:p>
                  </a:txBody>
                  <a:tcPr/>
                </a:tc>
              </a:tr>
              <a:tr h="370840">
                <a:tc vMerge="1">
                  <a:txBody>
                    <a:bodyPr/>
                    <a:lstStyle/>
                    <a:p>
                      <a:pPr algn="ct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10</a:t>
                      </a:r>
                      <a:r>
                        <a:rPr lang="en-US" baseline="30000" dirty="0" smtClean="0"/>
                        <a:t>-8</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2.9 10</a:t>
                      </a:r>
                      <a:r>
                        <a:rPr lang="en-US" baseline="30000" dirty="0" smtClean="0"/>
                        <a:t>12</a:t>
                      </a:r>
                    </a:p>
                  </a:txBody>
                  <a:tcPr/>
                </a:tc>
              </a:tr>
              <a:tr h="370840">
                <a:tc rowSpan="2">
                  <a:txBody>
                    <a:bodyPr/>
                    <a:lstStyle/>
                    <a:p>
                      <a:pPr algn="ctr"/>
                      <a:r>
                        <a:rPr lang="en-US" b="1" dirty="0" err="1" smtClean="0"/>
                        <a:t>Ar</a:t>
                      </a:r>
                      <a:endParaRPr lang="en-US" b="1" dirty="0"/>
                    </a:p>
                  </a:txBody>
                  <a:tcPr anchor="ctr"/>
                </a:tc>
                <a:tc>
                  <a:txBody>
                    <a:bodyPr/>
                    <a:lstStyle/>
                    <a:p>
                      <a:pPr algn="ctr"/>
                      <a:r>
                        <a:rPr lang="en-US" dirty="0" smtClean="0"/>
                        <a:t>10</a:t>
                      </a:r>
                      <a:r>
                        <a:rPr lang="en-US" baseline="30000" dirty="0" smtClean="0"/>
                        <a:t>-3</a:t>
                      </a:r>
                      <a:endParaRPr lang="en-US" baseline="30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2.4 10</a:t>
                      </a:r>
                      <a:r>
                        <a:rPr lang="en-US" baseline="30000" dirty="0" smtClean="0"/>
                        <a:t>17</a:t>
                      </a:r>
                    </a:p>
                  </a:txBody>
                  <a:tcPr/>
                </a:tc>
              </a:tr>
              <a:tr h="370840">
                <a:tc vMerge="1">
                  <a:txBody>
                    <a:bodyPr/>
                    <a:lstStyle/>
                    <a:p>
                      <a:pPr algn="ct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10</a:t>
                      </a:r>
                      <a:r>
                        <a:rPr lang="en-US" baseline="30000" dirty="0" smtClean="0"/>
                        <a:t>-8</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2.4 10</a:t>
                      </a:r>
                      <a:r>
                        <a:rPr lang="en-US" baseline="30000" dirty="0" smtClean="0"/>
                        <a:t>12</a:t>
                      </a:r>
                    </a:p>
                  </a:txBody>
                  <a:tcPr/>
                </a:tc>
              </a:tr>
            </a:tbl>
          </a:graphicData>
        </a:graphic>
      </p:graphicFrame>
      <p:sp>
        <p:nvSpPr>
          <p:cNvPr id="12" name="Rectangle 11"/>
          <p:cNvSpPr/>
          <p:nvPr/>
        </p:nvSpPr>
        <p:spPr>
          <a:xfrm>
            <a:off x="567434" y="196334"/>
            <a:ext cx="7704353" cy="461665"/>
          </a:xfrm>
          <a:prstGeom prst="rect">
            <a:avLst/>
          </a:prstGeom>
        </p:spPr>
        <p:txBody>
          <a:bodyPr wrap="none">
            <a:spAutoFit/>
          </a:bodyPr>
          <a:lstStyle/>
          <a:p>
            <a:pPr algn="ctr"/>
            <a:r>
              <a:rPr lang="en-US" sz="2400" b="1" dirty="0"/>
              <a:t>The basis of vacuum </a:t>
            </a:r>
            <a:r>
              <a:rPr lang="en-US" sz="2400" b="1" dirty="0" smtClean="0"/>
              <a:t>technology: impingement rate</a:t>
            </a:r>
            <a:endParaRPr lang="en-US" sz="2400" b="1" dirty="0"/>
          </a:p>
        </p:txBody>
      </p:sp>
      <p:sp>
        <p:nvSpPr>
          <p:cNvPr id="13"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4"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5"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24</a:t>
            </a:fld>
            <a:endParaRPr lang="en-US" dirty="0"/>
          </a:p>
        </p:txBody>
      </p:sp>
      <p:pic>
        <p:nvPicPr>
          <p:cNvPr id="13721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366" y="2743200"/>
            <a:ext cx="2133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49983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669012" y="657999"/>
            <a:ext cx="3312368" cy="178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11" name="TextBox 10"/>
              <p:cNvSpPr txBox="1"/>
              <p:nvPr/>
            </p:nvSpPr>
            <p:spPr>
              <a:xfrm>
                <a:off x="124521" y="883320"/>
                <a:ext cx="6408712" cy="4340868"/>
              </a:xfrm>
              <a:prstGeom prst="rect">
                <a:avLst/>
              </a:prstGeom>
              <a:noFill/>
            </p:spPr>
            <p:txBody>
              <a:bodyPr wrap="square" rtlCol="0">
                <a:spAutoFit/>
              </a:bodyPr>
              <a:lstStyle/>
              <a:p>
                <a:pPr algn="just"/>
                <a:r>
                  <a:rPr lang="en-US" dirty="0" smtClean="0"/>
                  <a:t>The molecular collision rate </a:t>
                </a:r>
                <a:r>
                  <a:rPr lang="en-US" dirty="0" smtClean="0">
                    <a:latin typeface="Symbol" pitchFamily="18" charset="2"/>
                  </a:rPr>
                  <a:t>w </a:t>
                </a:r>
                <a:r>
                  <a:rPr lang="en-US" dirty="0" smtClean="0"/>
                  <a:t>in a gas is:</a:t>
                </a:r>
              </a:p>
              <a:p>
                <a:pPr algn="just"/>
                <a:endParaRPr lang="en-US" dirty="0" smtClean="0"/>
              </a:p>
              <a:p>
                <a:pPr algn="just"/>
                <a:r>
                  <a:rPr lang="en-US" dirty="0" smtClean="0"/>
                  <a:t> </a:t>
                </a:r>
                <a14:m>
                  <m:oMath xmlns:m="http://schemas.openxmlformats.org/officeDocument/2006/math">
                    <m:r>
                      <a:rPr lang="en-US" i="1" smtClean="0">
                        <a:latin typeface="Cambria Math"/>
                        <a:ea typeface="Cambria Math"/>
                      </a:rPr>
                      <m:t>𝜔</m:t>
                    </m:r>
                    <m:r>
                      <a:rPr lang="fr-CH" b="0" i="1" smtClean="0">
                        <a:latin typeface="Cambria Math"/>
                        <a:ea typeface="Cambria Math"/>
                      </a:rPr>
                      <m:t>=</m:t>
                    </m:r>
                    <m:rad>
                      <m:radPr>
                        <m:degHide m:val="on"/>
                        <m:ctrlPr>
                          <a:rPr lang="fr-CH" b="0" i="1" smtClean="0">
                            <a:latin typeface="Cambria Math"/>
                            <a:ea typeface="Cambria Math"/>
                          </a:rPr>
                        </m:ctrlPr>
                      </m:radPr>
                      <m:deg/>
                      <m:e>
                        <m:r>
                          <a:rPr lang="fr-CH" b="0" i="1" smtClean="0">
                            <a:latin typeface="Cambria Math"/>
                            <a:ea typeface="Cambria Math"/>
                          </a:rPr>
                          <m:t>2</m:t>
                        </m:r>
                      </m:e>
                    </m:rad>
                    <m:r>
                      <a:rPr lang="fr-CH" b="0" i="1" smtClean="0">
                        <a:latin typeface="Cambria Math"/>
                        <a:ea typeface="Cambria Math"/>
                      </a:rPr>
                      <m:t> </m:t>
                    </m:r>
                    <m:r>
                      <a:rPr lang="fr-CH" b="0" i="1" smtClean="0">
                        <a:latin typeface="Cambria Math"/>
                        <a:ea typeface="Cambria Math"/>
                      </a:rPr>
                      <m:t>𝑛</m:t>
                    </m:r>
                    <m:r>
                      <a:rPr lang="fr-CH" b="0" i="1" smtClean="0">
                        <a:latin typeface="Cambria Math"/>
                        <a:ea typeface="Cambria Math"/>
                      </a:rPr>
                      <m:t> </m:t>
                    </m:r>
                    <m:d>
                      <m:dPr>
                        <m:begChr m:val="⟨"/>
                        <m:endChr m:val="⟩"/>
                        <m:ctrlPr>
                          <a:rPr lang="fr-CH" b="0" i="1" smtClean="0">
                            <a:latin typeface="Cambria Math"/>
                            <a:ea typeface="Cambria Math"/>
                          </a:rPr>
                        </m:ctrlPr>
                      </m:dPr>
                      <m:e>
                        <m:r>
                          <a:rPr lang="fr-CH" b="0" i="1" smtClean="0">
                            <a:latin typeface="Cambria Math"/>
                            <a:ea typeface="Cambria Math"/>
                          </a:rPr>
                          <m:t>𝑣</m:t>
                        </m:r>
                      </m:e>
                    </m:d>
                    <m:sSub>
                      <m:sSubPr>
                        <m:ctrlPr>
                          <a:rPr lang="fr-CH" b="0" i="1" smtClean="0">
                            <a:latin typeface="Cambria Math"/>
                            <a:ea typeface="Cambria Math"/>
                          </a:rPr>
                        </m:ctrlPr>
                      </m:sSubPr>
                      <m:e>
                        <m:r>
                          <a:rPr lang="fr-CH" b="0" i="1" smtClean="0">
                            <a:latin typeface="Cambria Math"/>
                            <a:ea typeface="Cambria Math"/>
                          </a:rPr>
                          <m:t> </m:t>
                        </m:r>
                        <m:r>
                          <a:rPr lang="fr-CH" b="0" i="1" smtClean="0">
                            <a:latin typeface="Cambria Math"/>
                            <a:ea typeface="Cambria Math"/>
                          </a:rPr>
                          <m:t>𝜎</m:t>
                        </m:r>
                      </m:e>
                      <m:sub>
                        <m:r>
                          <a:rPr lang="fr-CH" b="0" i="1" smtClean="0">
                            <a:latin typeface="Cambria Math"/>
                            <a:ea typeface="Cambria Math"/>
                          </a:rPr>
                          <m:t>𝑐</m:t>
                        </m:r>
                      </m:sub>
                    </m:sSub>
                  </m:oMath>
                </a14:m>
                <a:endParaRPr lang="en-US" dirty="0" smtClean="0"/>
              </a:p>
              <a:p>
                <a:pPr algn="just"/>
                <a:endParaRPr lang="en-US" dirty="0"/>
              </a:p>
              <a:p>
                <a:pPr algn="just"/>
                <a:r>
                  <a:rPr lang="en-US" dirty="0" smtClean="0"/>
                  <a:t>where </a:t>
                </a:r>
                <a14:m>
                  <m:oMath xmlns:m="http://schemas.openxmlformats.org/officeDocument/2006/math">
                    <m:sSub>
                      <m:sSubPr>
                        <m:ctrlPr>
                          <a:rPr lang="en-US" i="1" smtClean="0">
                            <a:latin typeface="Cambria Math"/>
                          </a:rPr>
                        </m:ctrlPr>
                      </m:sSubPr>
                      <m:e>
                        <m:r>
                          <a:rPr lang="en-US" i="1">
                            <a:latin typeface="Cambria Math"/>
                            <a:ea typeface="Cambria Math"/>
                          </a:rPr>
                          <m:t>𝜎</m:t>
                        </m:r>
                      </m:e>
                      <m:sub>
                        <m:r>
                          <a:rPr lang="fr-CH" b="0" i="1" smtClean="0">
                            <a:latin typeface="Cambria Math"/>
                          </a:rPr>
                          <m:t>𝑐</m:t>
                        </m:r>
                      </m:sub>
                    </m:sSub>
                  </m:oMath>
                </a14:m>
                <a:r>
                  <a:rPr lang="en-US" dirty="0" smtClean="0"/>
                  <a:t> is the collision cross section. </a:t>
                </a:r>
              </a:p>
              <a:p>
                <a:pPr algn="just"/>
                <a:r>
                  <a:rPr lang="en-US" dirty="0" smtClean="0"/>
                  <a:t>For a single gas, in case of elastic collision of solid spheres:</a:t>
                </a:r>
              </a:p>
              <a:p>
                <a:pPr algn="just"/>
                <a:endParaRPr lang="en-US" dirty="0" smtClean="0"/>
              </a:p>
              <a:p>
                <a:pPr algn="just"/>
                <a14:m>
                  <m:oMathPara xmlns:m="http://schemas.openxmlformats.org/officeDocument/2006/math">
                    <m:oMathParaPr>
                      <m:jc m:val="centerGroup"/>
                    </m:oMathParaPr>
                    <m:oMath xmlns:m="http://schemas.openxmlformats.org/officeDocument/2006/math">
                      <m:sSub>
                        <m:sSubPr>
                          <m:ctrlPr>
                            <a:rPr lang="fr-CH" i="1">
                              <a:latin typeface="Cambria Math"/>
                              <a:ea typeface="Cambria Math"/>
                            </a:rPr>
                          </m:ctrlPr>
                        </m:sSubPr>
                        <m:e>
                          <m:r>
                            <a:rPr lang="fr-CH" i="1">
                              <a:latin typeface="Cambria Math"/>
                              <a:ea typeface="Cambria Math"/>
                            </a:rPr>
                            <m:t> </m:t>
                          </m:r>
                          <m:r>
                            <a:rPr lang="fr-CH" i="1">
                              <a:latin typeface="Cambria Math"/>
                              <a:ea typeface="Cambria Math"/>
                            </a:rPr>
                            <m:t>𝜎</m:t>
                          </m:r>
                        </m:e>
                        <m:sub>
                          <m:r>
                            <a:rPr lang="fr-CH" i="1">
                              <a:latin typeface="Cambria Math"/>
                              <a:ea typeface="Cambria Math"/>
                            </a:rPr>
                            <m:t>𝑐</m:t>
                          </m:r>
                        </m:sub>
                      </m:sSub>
                      <m:r>
                        <a:rPr lang="fr-CH" b="0" i="1" smtClean="0">
                          <a:latin typeface="Cambria Math"/>
                          <a:ea typeface="Cambria Math"/>
                        </a:rPr>
                        <m:t>=</m:t>
                      </m:r>
                      <m:r>
                        <a:rPr lang="fr-CH" b="0" i="1" smtClean="0">
                          <a:latin typeface="Cambria Math"/>
                          <a:ea typeface="Cambria Math"/>
                        </a:rPr>
                        <m:t>𝜋</m:t>
                      </m:r>
                      <m:sSubSup>
                        <m:sSubSupPr>
                          <m:ctrlPr>
                            <a:rPr lang="fr-CH" i="1">
                              <a:latin typeface="Cambria Math"/>
                              <a:ea typeface="Cambria Math"/>
                            </a:rPr>
                          </m:ctrlPr>
                        </m:sSubSupPr>
                        <m:e>
                          <m:r>
                            <a:rPr lang="fr-CH" i="1">
                              <a:latin typeface="Cambria Math"/>
                              <a:ea typeface="Cambria Math"/>
                            </a:rPr>
                            <m:t>𝛿</m:t>
                          </m:r>
                        </m:e>
                        <m:sub/>
                        <m:sup>
                          <m:r>
                            <a:rPr lang="fr-CH" i="1">
                              <a:latin typeface="Cambria Math"/>
                              <a:ea typeface="Cambria Math"/>
                            </a:rPr>
                            <m:t>2</m:t>
                          </m:r>
                        </m:sup>
                      </m:sSubSup>
                      <m:r>
                        <a:rPr lang="fr-CH" b="0" i="1" smtClean="0">
                          <a:latin typeface="Cambria Math"/>
                          <a:ea typeface="Cambria Math"/>
                        </a:rPr>
                        <m:t> → </m:t>
                      </m:r>
                      <m:r>
                        <a:rPr lang="en-US" i="1">
                          <a:latin typeface="Cambria Math"/>
                          <a:ea typeface="Cambria Math"/>
                        </a:rPr>
                        <m:t>𝜔</m:t>
                      </m:r>
                      <m:r>
                        <a:rPr lang="fr-CH" i="1">
                          <a:latin typeface="Cambria Math"/>
                          <a:ea typeface="Cambria Math"/>
                        </a:rPr>
                        <m:t>=</m:t>
                      </m:r>
                      <m:rad>
                        <m:radPr>
                          <m:degHide m:val="on"/>
                          <m:ctrlPr>
                            <a:rPr lang="fr-CH" i="1">
                              <a:latin typeface="Cambria Math"/>
                              <a:ea typeface="Cambria Math"/>
                            </a:rPr>
                          </m:ctrlPr>
                        </m:radPr>
                        <m:deg/>
                        <m:e>
                          <m:r>
                            <a:rPr lang="fr-CH" i="1">
                              <a:latin typeface="Cambria Math"/>
                              <a:ea typeface="Cambria Math"/>
                            </a:rPr>
                            <m:t>2</m:t>
                          </m:r>
                        </m:e>
                      </m:rad>
                      <m:r>
                        <a:rPr lang="fr-CH" i="1">
                          <a:latin typeface="Cambria Math"/>
                          <a:ea typeface="Cambria Math"/>
                        </a:rPr>
                        <m:t> </m:t>
                      </m:r>
                      <m:r>
                        <a:rPr lang="fr-CH" i="1" smtClean="0">
                          <a:latin typeface="Cambria Math"/>
                          <a:ea typeface="Cambria Math"/>
                        </a:rPr>
                        <m:t>𝜋</m:t>
                      </m:r>
                      <m:r>
                        <a:rPr lang="fr-CH" b="0" i="1" smtClean="0">
                          <a:latin typeface="Cambria Math"/>
                          <a:ea typeface="Cambria Math"/>
                        </a:rPr>
                        <m:t> </m:t>
                      </m:r>
                      <m:r>
                        <a:rPr lang="fr-CH" i="1">
                          <a:latin typeface="Cambria Math"/>
                          <a:ea typeface="Cambria Math"/>
                        </a:rPr>
                        <m:t>𝑛</m:t>
                      </m:r>
                      <m:r>
                        <a:rPr lang="fr-CH" i="1">
                          <a:latin typeface="Cambria Math"/>
                          <a:ea typeface="Cambria Math"/>
                        </a:rPr>
                        <m:t> </m:t>
                      </m:r>
                      <m:d>
                        <m:dPr>
                          <m:begChr m:val="⟨"/>
                          <m:endChr m:val="⟩"/>
                          <m:ctrlPr>
                            <a:rPr lang="fr-CH" i="1">
                              <a:latin typeface="Cambria Math"/>
                              <a:ea typeface="Cambria Math"/>
                            </a:rPr>
                          </m:ctrlPr>
                        </m:dPr>
                        <m:e>
                          <m:r>
                            <a:rPr lang="fr-CH" i="1">
                              <a:latin typeface="Cambria Math"/>
                              <a:ea typeface="Cambria Math"/>
                            </a:rPr>
                            <m:t>𝑣</m:t>
                          </m:r>
                        </m:e>
                      </m:d>
                      <m:r>
                        <a:rPr lang="fr-CH" b="0" i="1" smtClean="0">
                          <a:latin typeface="Cambria Math"/>
                          <a:ea typeface="Cambria Math"/>
                        </a:rPr>
                        <m:t> </m:t>
                      </m:r>
                      <m:sSubSup>
                        <m:sSubSupPr>
                          <m:ctrlPr>
                            <a:rPr lang="fr-CH" b="0" i="1" smtClean="0">
                              <a:latin typeface="Cambria Math"/>
                              <a:ea typeface="Cambria Math"/>
                            </a:rPr>
                          </m:ctrlPr>
                        </m:sSubSupPr>
                        <m:e>
                          <m:r>
                            <a:rPr lang="fr-CH" b="0" i="1" smtClean="0">
                              <a:latin typeface="Cambria Math"/>
                              <a:ea typeface="Cambria Math"/>
                            </a:rPr>
                            <m:t>𝛿</m:t>
                          </m:r>
                        </m:e>
                        <m:sub/>
                        <m:sup>
                          <m:r>
                            <a:rPr lang="fr-CH" b="0" i="1" smtClean="0">
                              <a:latin typeface="Cambria Math"/>
                              <a:ea typeface="Cambria Math"/>
                            </a:rPr>
                            <m:t>2</m:t>
                          </m:r>
                        </m:sup>
                      </m:sSubSup>
                    </m:oMath>
                  </m:oMathPara>
                </a14:m>
                <a:endParaRPr lang="en-US" dirty="0"/>
              </a:p>
              <a:p>
                <a:pPr algn="just"/>
                <a:r>
                  <a:rPr lang="en-US" dirty="0" smtClean="0"/>
                  <a:t>and </a:t>
                </a:r>
                <a14:m>
                  <m:oMath xmlns:m="http://schemas.openxmlformats.org/officeDocument/2006/math">
                    <m:r>
                      <a:rPr lang="fr-CH" i="1">
                        <a:latin typeface="Cambria Math"/>
                        <a:ea typeface="Cambria Math"/>
                      </a:rPr>
                      <m:t>𝛿</m:t>
                    </m:r>
                    <m:r>
                      <a:rPr lang="fr-CH" i="1">
                        <a:latin typeface="Cambria Math"/>
                        <a:ea typeface="Cambria Math"/>
                      </a:rPr>
                      <m:t> </m:t>
                    </m:r>
                  </m:oMath>
                </a14:m>
                <a:r>
                  <a:rPr lang="en-US" dirty="0" smtClean="0"/>
                  <a:t>is the molecular diameter.</a:t>
                </a:r>
              </a:p>
              <a:p>
                <a:pPr algn="just"/>
                <a:r>
                  <a:rPr lang="en-US" dirty="0" smtClean="0"/>
                  <a:t>The mean free path </a:t>
                </a:r>
                <a14:m>
                  <m:oMath xmlns:m="http://schemas.openxmlformats.org/officeDocument/2006/math">
                    <m:r>
                      <a:rPr lang="fr-CH" i="1" smtClean="0">
                        <a:latin typeface="Cambria Math"/>
                        <a:ea typeface="Cambria Math"/>
                      </a:rPr>
                      <m:t>𝜆</m:t>
                    </m:r>
                  </m:oMath>
                </a14:m>
                <a:r>
                  <a:rPr lang="en-US" dirty="0" smtClean="0"/>
                  <a:t> , i.e. the average distance travelled by a molecule between collisions, is given by:</a:t>
                </a:r>
              </a:p>
              <a:p>
                <a:pPr algn="just"/>
                <a:endParaRPr lang="en-US" dirty="0" smtClean="0"/>
              </a:p>
              <a:p>
                <a:pPr algn="just"/>
                <a14:m>
                  <m:oMathPara xmlns:m="http://schemas.openxmlformats.org/officeDocument/2006/math">
                    <m:oMathParaPr>
                      <m:jc m:val="centerGroup"/>
                    </m:oMathParaPr>
                    <m:oMath xmlns:m="http://schemas.openxmlformats.org/officeDocument/2006/math">
                      <m:acc>
                        <m:accPr>
                          <m:chr m:val="̅"/>
                          <m:ctrlPr>
                            <a:rPr lang="fr-CH" b="0" i="1" smtClean="0">
                              <a:latin typeface="Cambria Math"/>
                            </a:rPr>
                          </m:ctrlPr>
                        </m:accPr>
                        <m:e>
                          <m:r>
                            <a:rPr lang="fr-CH" b="0" i="1" smtClean="0">
                              <a:latin typeface="Cambria Math"/>
                              <a:ea typeface="Cambria Math"/>
                            </a:rPr>
                            <m:t>𝜆</m:t>
                          </m:r>
                        </m:e>
                      </m:acc>
                      <m:r>
                        <a:rPr lang="fr-CH" b="0" i="1" smtClean="0">
                          <a:latin typeface="Cambria Math"/>
                        </a:rPr>
                        <m:t>= </m:t>
                      </m:r>
                      <m:f>
                        <m:fPr>
                          <m:ctrlPr>
                            <a:rPr lang="fr-CH" b="0" i="1" smtClean="0">
                              <a:latin typeface="Cambria Math"/>
                            </a:rPr>
                          </m:ctrlPr>
                        </m:fPr>
                        <m:num>
                          <m:d>
                            <m:dPr>
                              <m:begChr m:val="⟨"/>
                              <m:endChr m:val="⟩"/>
                              <m:ctrlPr>
                                <a:rPr lang="fr-CH" b="0" i="1" smtClean="0">
                                  <a:latin typeface="Cambria Math"/>
                                </a:rPr>
                              </m:ctrlPr>
                            </m:dPr>
                            <m:e>
                              <m:r>
                                <a:rPr lang="fr-CH" b="0" i="1" smtClean="0">
                                  <a:latin typeface="Cambria Math"/>
                                </a:rPr>
                                <m:t>𝑣</m:t>
                              </m:r>
                            </m:e>
                          </m:d>
                        </m:num>
                        <m:den>
                          <m:r>
                            <a:rPr lang="fr-CH" b="0" i="1" smtClean="0">
                              <a:latin typeface="Cambria Math"/>
                              <a:ea typeface="Cambria Math"/>
                            </a:rPr>
                            <m:t>𝜔</m:t>
                          </m:r>
                        </m:den>
                      </m:f>
                      <m:r>
                        <a:rPr lang="fr-CH" b="0" i="1" smtClean="0">
                          <a:latin typeface="Cambria Math"/>
                        </a:rPr>
                        <m:t>=</m:t>
                      </m:r>
                      <m:f>
                        <m:fPr>
                          <m:ctrlPr>
                            <a:rPr lang="fr-CH" b="0" i="1" smtClean="0">
                              <a:latin typeface="Cambria Math"/>
                            </a:rPr>
                          </m:ctrlPr>
                        </m:fPr>
                        <m:num>
                          <m:r>
                            <a:rPr lang="fr-CH" b="0" i="1" smtClean="0">
                              <a:latin typeface="Cambria Math"/>
                            </a:rPr>
                            <m:t>1</m:t>
                          </m:r>
                        </m:num>
                        <m:den>
                          <m:rad>
                            <m:radPr>
                              <m:degHide m:val="on"/>
                              <m:ctrlPr>
                                <a:rPr lang="fr-CH" i="1">
                                  <a:latin typeface="Cambria Math"/>
                                  <a:ea typeface="Cambria Math"/>
                                </a:rPr>
                              </m:ctrlPr>
                            </m:radPr>
                            <m:deg/>
                            <m:e>
                              <m:r>
                                <a:rPr lang="fr-CH" i="1">
                                  <a:latin typeface="Cambria Math"/>
                                  <a:ea typeface="Cambria Math"/>
                                </a:rPr>
                                <m:t>2</m:t>
                              </m:r>
                            </m:e>
                          </m:rad>
                          <m:r>
                            <a:rPr lang="fr-CH" i="1">
                              <a:latin typeface="Cambria Math"/>
                              <a:ea typeface="Cambria Math"/>
                            </a:rPr>
                            <m:t> </m:t>
                          </m:r>
                          <m:r>
                            <a:rPr lang="fr-CH" i="1">
                              <a:latin typeface="Cambria Math"/>
                              <a:ea typeface="Cambria Math"/>
                            </a:rPr>
                            <m:t>𝜋</m:t>
                          </m:r>
                          <m:r>
                            <a:rPr lang="fr-CH" i="1">
                              <a:latin typeface="Cambria Math"/>
                              <a:ea typeface="Cambria Math"/>
                            </a:rPr>
                            <m:t> </m:t>
                          </m:r>
                          <m:r>
                            <a:rPr lang="fr-CH" i="1">
                              <a:latin typeface="Cambria Math"/>
                              <a:ea typeface="Cambria Math"/>
                            </a:rPr>
                            <m:t>𝑛</m:t>
                          </m:r>
                          <m:r>
                            <a:rPr lang="fr-CH" i="1">
                              <a:latin typeface="Cambria Math"/>
                              <a:ea typeface="Cambria Math"/>
                            </a:rPr>
                            <m:t> </m:t>
                          </m:r>
                          <m:sSup>
                            <m:sSupPr>
                              <m:ctrlPr>
                                <a:rPr lang="fr-CH" i="1" smtClean="0">
                                  <a:latin typeface="Cambria Math"/>
                                  <a:ea typeface="Cambria Math"/>
                                </a:rPr>
                              </m:ctrlPr>
                            </m:sSupPr>
                            <m:e>
                              <m:r>
                                <a:rPr lang="fr-CH" i="1" smtClean="0">
                                  <a:latin typeface="Cambria Math"/>
                                  <a:ea typeface="Cambria Math"/>
                                </a:rPr>
                                <m:t>𝛿</m:t>
                              </m:r>
                            </m:e>
                            <m:sup>
                              <m:r>
                                <a:rPr lang="fr-CH" b="0" i="1" smtClean="0">
                                  <a:latin typeface="Cambria Math"/>
                                  <a:ea typeface="Cambria Math"/>
                                </a:rPr>
                                <m:t>2</m:t>
                              </m:r>
                            </m:sup>
                          </m:sSup>
                        </m:den>
                      </m:f>
                      <m:r>
                        <a:rPr lang="fr-CH" b="0" i="1" smtClean="0">
                          <a:latin typeface="Cambria Math"/>
                          <a:ea typeface="Cambria Math"/>
                        </a:rPr>
                        <m:t>=</m:t>
                      </m:r>
                      <m:f>
                        <m:fPr>
                          <m:ctrlPr>
                            <a:rPr lang="fr-CH" i="1">
                              <a:latin typeface="Cambria Math"/>
                            </a:rPr>
                          </m:ctrlPr>
                        </m:fPr>
                        <m:num>
                          <m:sSub>
                            <m:sSubPr>
                              <m:ctrlPr>
                                <a:rPr lang="fr-CH" i="1" smtClean="0">
                                  <a:latin typeface="Cambria Math"/>
                                </a:rPr>
                              </m:ctrlPr>
                            </m:sSubPr>
                            <m:e>
                              <m:r>
                                <a:rPr lang="fr-CH" b="0" i="1" smtClean="0">
                                  <a:latin typeface="Cambria Math"/>
                                </a:rPr>
                                <m:t>𝑘</m:t>
                              </m:r>
                            </m:e>
                            <m:sub>
                              <m:r>
                                <a:rPr lang="fr-CH" b="0" i="1" smtClean="0">
                                  <a:latin typeface="Cambria Math"/>
                                </a:rPr>
                                <m:t>𝐵</m:t>
                              </m:r>
                            </m:sub>
                          </m:sSub>
                          <m:r>
                            <a:rPr lang="fr-CH" b="0" i="1" smtClean="0">
                              <a:latin typeface="Cambria Math"/>
                            </a:rPr>
                            <m:t>𝑇</m:t>
                          </m:r>
                        </m:num>
                        <m:den>
                          <m:rad>
                            <m:radPr>
                              <m:degHide m:val="on"/>
                              <m:ctrlPr>
                                <a:rPr lang="fr-CH" i="1">
                                  <a:latin typeface="Cambria Math"/>
                                  <a:ea typeface="Cambria Math"/>
                                </a:rPr>
                              </m:ctrlPr>
                            </m:radPr>
                            <m:deg/>
                            <m:e>
                              <m:r>
                                <a:rPr lang="fr-CH" i="1">
                                  <a:latin typeface="Cambria Math"/>
                                  <a:ea typeface="Cambria Math"/>
                                </a:rPr>
                                <m:t>2</m:t>
                              </m:r>
                            </m:e>
                          </m:rad>
                          <m:r>
                            <a:rPr lang="fr-CH" i="1">
                              <a:latin typeface="Cambria Math"/>
                              <a:ea typeface="Cambria Math"/>
                            </a:rPr>
                            <m:t> </m:t>
                          </m:r>
                          <m:r>
                            <a:rPr lang="fr-CH" i="1">
                              <a:latin typeface="Cambria Math"/>
                              <a:ea typeface="Cambria Math"/>
                            </a:rPr>
                            <m:t>𝜋</m:t>
                          </m:r>
                          <m:r>
                            <a:rPr lang="fr-CH" i="1">
                              <a:latin typeface="Cambria Math"/>
                              <a:ea typeface="Cambria Math"/>
                            </a:rPr>
                            <m:t> </m:t>
                          </m:r>
                          <m:r>
                            <a:rPr lang="fr-CH" b="0" i="1" smtClean="0">
                              <a:latin typeface="Cambria Math"/>
                              <a:ea typeface="Cambria Math"/>
                            </a:rPr>
                            <m:t>𝑃</m:t>
                          </m:r>
                          <m:r>
                            <a:rPr lang="fr-CH" i="1">
                              <a:latin typeface="Cambria Math"/>
                              <a:ea typeface="Cambria Math"/>
                            </a:rPr>
                            <m:t> </m:t>
                          </m:r>
                          <m:sSup>
                            <m:sSupPr>
                              <m:ctrlPr>
                                <a:rPr lang="fr-CH" i="1">
                                  <a:latin typeface="Cambria Math"/>
                                  <a:ea typeface="Cambria Math"/>
                                </a:rPr>
                              </m:ctrlPr>
                            </m:sSupPr>
                            <m:e>
                              <m:r>
                                <a:rPr lang="fr-CH" i="1">
                                  <a:latin typeface="Cambria Math"/>
                                  <a:ea typeface="Cambria Math"/>
                                </a:rPr>
                                <m:t>𝛿</m:t>
                              </m:r>
                            </m:e>
                            <m:sup>
                              <m:r>
                                <a:rPr lang="fr-CH" i="1">
                                  <a:latin typeface="Cambria Math"/>
                                  <a:ea typeface="Cambria Math"/>
                                </a:rPr>
                                <m:t>2</m:t>
                              </m:r>
                            </m:sup>
                          </m:sSup>
                        </m:den>
                      </m:f>
                    </m:oMath>
                  </m:oMathPara>
                </a14:m>
                <a:endParaRPr lang="en-US" dirty="0" smtClean="0"/>
              </a:p>
              <a:p>
                <a:pPr algn="just"/>
                <a:endParaRPr lang="en-US" dirty="0"/>
              </a:p>
            </p:txBody>
          </p:sp>
        </mc:Choice>
        <mc:Fallback xmlns="">
          <p:sp>
            <p:nvSpPr>
              <p:cNvPr id="11" name="TextBox 10"/>
              <p:cNvSpPr txBox="1">
                <a:spLocks noRot="1" noChangeAspect="1" noMove="1" noResize="1" noEditPoints="1" noAdjustHandles="1" noChangeArrowheads="1" noChangeShapeType="1" noTextEdit="1"/>
              </p:cNvSpPr>
              <p:nvPr/>
            </p:nvSpPr>
            <p:spPr>
              <a:xfrm>
                <a:off x="124521" y="883320"/>
                <a:ext cx="6408712" cy="4340868"/>
              </a:xfrm>
              <a:prstGeom prst="rect">
                <a:avLst/>
              </a:prstGeom>
              <a:blipFill rotWithShape="1">
                <a:blip r:embed="rId3"/>
                <a:stretch>
                  <a:fillRect l="-760" t="-702" r="-76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2758330122"/>
                  </p:ext>
                </p:extLst>
              </p:nvPr>
            </p:nvGraphicFramePr>
            <p:xfrm>
              <a:off x="5669012" y="3878940"/>
              <a:ext cx="3408040" cy="2229866"/>
            </p:xfrm>
            <a:graphic>
              <a:graphicData uri="http://schemas.openxmlformats.org/drawingml/2006/table">
                <a:tbl>
                  <a:tblPr firstRow="1" bandRow="1">
                    <a:tableStyleId>{5940675A-B579-460E-94D1-54222C63F5DA}</a:tableStyleId>
                  </a:tblPr>
                  <a:tblGrid>
                    <a:gridCol w="1704020"/>
                    <a:gridCol w="1704020"/>
                  </a:tblGrid>
                  <a:tr h="170648">
                    <a:tc>
                      <a:txBody>
                        <a:bodyPr/>
                        <a:lstStyle/>
                        <a:p>
                          <a:pPr algn="ctr"/>
                          <a:r>
                            <a:rPr lang="en-US" b="1" dirty="0" smtClean="0"/>
                            <a:t>Gas</a:t>
                          </a:r>
                          <a:endParaRPr lang="en-US" b="1" dirty="0"/>
                        </a:p>
                      </a:txBody>
                      <a:tcPr/>
                    </a:tc>
                    <a:tc>
                      <a:txBody>
                        <a:bodyPr/>
                        <a:lstStyle/>
                        <a:p>
                          <a:pPr/>
                          <a14:m>
                            <m:oMathPara xmlns:m="http://schemas.openxmlformats.org/officeDocument/2006/math">
                              <m:oMathParaPr>
                                <m:jc m:val="centerGroup"/>
                              </m:oMathParaPr>
                              <m:oMath xmlns:m="http://schemas.openxmlformats.org/officeDocument/2006/math">
                                <m:sSub>
                                  <m:sSubPr>
                                    <m:ctrlPr>
                                      <a:rPr lang="fr-CH" b="1" i="1" smtClean="0">
                                        <a:latin typeface="Cambria Math"/>
                                        <a:ea typeface="Cambria Math"/>
                                      </a:rPr>
                                    </m:ctrlPr>
                                  </m:sSubPr>
                                  <m:e>
                                    <m:r>
                                      <a:rPr lang="fr-CH" b="1" i="1" smtClean="0">
                                        <a:latin typeface="Cambria Math"/>
                                        <a:ea typeface="Cambria Math"/>
                                      </a:rPr>
                                      <m:t> </m:t>
                                    </m:r>
                                    <m:r>
                                      <a:rPr lang="fr-CH" b="1" i="1" smtClean="0">
                                        <a:latin typeface="Cambria Math"/>
                                        <a:ea typeface="Cambria Math"/>
                                      </a:rPr>
                                      <m:t>𝝈</m:t>
                                    </m:r>
                                  </m:e>
                                  <m:sub>
                                    <m:r>
                                      <a:rPr lang="fr-CH" b="1" i="1" smtClean="0">
                                        <a:latin typeface="Cambria Math"/>
                                        <a:ea typeface="Cambria Math"/>
                                      </a:rPr>
                                      <m:t>𝒄</m:t>
                                    </m:r>
                                    <m:r>
                                      <a:rPr lang="fr-CH" b="1" i="1" smtClean="0">
                                        <a:latin typeface="Cambria Math"/>
                                        <a:ea typeface="Cambria Math"/>
                                      </a:rPr>
                                      <m:t> </m:t>
                                    </m:r>
                                  </m:sub>
                                </m:sSub>
                                <m:d>
                                  <m:dPr>
                                    <m:begChr m:val="["/>
                                    <m:endChr m:val="]"/>
                                    <m:ctrlPr>
                                      <a:rPr lang="fr-CH" b="1" i="1" smtClean="0">
                                        <a:latin typeface="Cambria Math"/>
                                        <a:ea typeface="Cambria Math"/>
                                      </a:rPr>
                                    </m:ctrlPr>
                                  </m:dPr>
                                  <m:e>
                                    <m:sSup>
                                      <m:sSupPr>
                                        <m:ctrlPr>
                                          <a:rPr lang="fr-CH" b="1" i="1" smtClean="0">
                                            <a:latin typeface="Cambria Math"/>
                                            <a:ea typeface="Cambria Math"/>
                                          </a:rPr>
                                        </m:ctrlPr>
                                      </m:sSupPr>
                                      <m:e>
                                        <m:r>
                                          <a:rPr lang="fr-CH" b="1" i="1" smtClean="0">
                                            <a:latin typeface="Cambria Math"/>
                                            <a:ea typeface="Cambria Math"/>
                                          </a:rPr>
                                          <m:t>𝒏𝒎</m:t>
                                        </m:r>
                                      </m:e>
                                      <m:sup>
                                        <m:r>
                                          <a:rPr lang="fr-CH" b="1" i="1" smtClean="0">
                                            <a:latin typeface="Cambria Math"/>
                                            <a:ea typeface="Cambria Math"/>
                                          </a:rPr>
                                          <m:t>𝟐</m:t>
                                        </m:r>
                                      </m:sup>
                                    </m:sSup>
                                  </m:e>
                                </m:d>
                              </m:oMath>
                            </m:oMathPara>
                          </a14:m>
                          <a:endParaRPr lang="en-US" b="1" dirty="0"/>
                        </a:p>
                      </a:txBody>
                      <a:tcPr/>
                    </a:tc>
                  </a:tr>
                  <a:tr h="170648">
                    <a:tc>
                      <a:txBody>
                        <a:bodyPr/>
                        <a:lstStyle/>
                        <a:p>
                          <a:pPr algn="ctr"/>
                          <a:r>
                            <a:rPr lang="en-US" b="1" dirty="0" smtClean="0"/>
                            <a:t>H</a:t>
                          </a:r>
                          <a:r>
                            <a:rPr lang="en-US" b="1" baseline="-25000" dirty="0" smtClean="0"/>
                            <a:t>2</a:t>
                          </a:r>
                          <a:endParaRPr lang="en-US" b="1" baseline="-25000" dirty="0"/>
                        </a:p>
                      </a:txBody>
                      <a:tcPr/>
                    </a:tc>
                    <a:tc>
                      <a:txBody>
                        <a:bodyPr/>
                        <a:lstStyle/>
                        <a:p>
                          <a:pPr algn="ctr"/>
                          <a:r>
                            <a:rPr lang="en-US" dirty="0" smtClean="0"/>
                            <a:t>0.27</a:t>
                          </a:r>
                          <a:endParaRPr lang="en-US" dirty="0"/>
                        </a:p>
                      </a:txBody>
                      <a:tcPr/>
                    </a:tc>
                  </a:tr>
                  <a:tr h="170648">
                    <a:tc>
                      <a:txBody>
                        <a:bodyPr/>
                        <a:lstStyle/>
                        <a:p>
                          <a:pPr algn="ctr"/>
                          <a:r>
                            <a:rPr lang="en-US" b="1" dirty="0" smtClean="0"/>
                            <a:t>He</a:t>
                          </a:r>
                          <a:endParaRPr lang="en-US" b="1" dirty="0"/>
                        </a:p>
                      </a:txBody>
                      <a:tcPr/>
                    </a:tc>
                    <a:tc>
                      <a:txBody>
                        <a:bodyPr/>
                        <a:lstStyle/>
                        <a:p>
                          <a:pPr algn="ctr"/>
                          <a:r>
                            <a:rPr lang="en-US" dirty="0" smtClean="0"/>
                            <a:t>0.21</a:t>
                          </a:r>
                          <a:endParaRPr lang="en-US" dirty="0"/>
                        </a:p>
                      </a:txBody>
                      <a:tcPr/>
                    </a:tc>
                  </a:tr>
                  <a:tr h="170648">
                    <a:tc>
                      <a:txBody>
                        <a:bodyPr/>
                        <a:lstStyle/>
                        <a:p>
                          <a:pPr algn="ctr"/>
                          <a:r>
                            <a:rPr lang="en-US" b="1" dirty="0" smtClean="0"/>
                            <a:t>N</a:t>
                          </a:r>
                          <a:r>
                            <a:rPr lang="en-US" b="1" baseline="-25000" dirty="0" smtClean="0"/>
                            <a:t>2</a:t>
                          </a:r>
                          <a:endParaRPr lang="en-US" b="1" baseline="-25000" dirty="0"/>
                        </a:p>
                      </a:txBody>
                      <a:tcPr/>
                    </a:tc>
                    <a:tc>
                      <a:txBody>
                        <a:bodyPr/>
                        <a:lstStyle/>
                        <a:p>
                          <a:pPr algn="ctr"/>
                          <a:r>
                            <a:rPr lang="en-US" dirty="0" smtClean="0"/>
                            <a:t>0.43</a:t>
                          </a:r>
                          <a:endParaRPr lang="en-US" dirty="0"/>
                        </a:p>
                      </a:txBody>
                      <a:tcPr/>
                    </a:tc>
                  </a:tr>
                  <a:tr h="170648">
                    <a:tc>
                      <a:txBody>
                        <a:bodyPr/>
                        <a:lstStyle/>
                        <a:p>
                          <a:pPr algn="ctr"/>
                          <a:r>
                            <a:rPr lang="en-US" b="1" dirty="0" smtClean="0"/>
                            <a:t>O</a:t>
                          </a:r>
                          <a:r>
                            <a:rPr lang="en-US" b="1" baseline="-25000" dirty="0" smtClean="0"/>
                            <a:t>2</a:t>
                          </a:r>
                          <a:endParaRPr lang="en-US" b="1" baseline="-25000" dirty="0"/>
                        </a:p>
                      </a:txBody>
                      <a:tcPr/>
                    </a:tc>
                    <a:tc>
                      <a:txBody>
                        <a:bodyPr/>
                        <a:lstStyle/>
                        <a:p>
                          <a:pPr algn="ctr"/>
                          <a:r>
                            <a:rPr lang="en-US" dirty="0" smtClean="0"/>
                            <a:t>0.40</a:t>
                          </a:r>
                          <a:endParaRPr lang="en-US" dirty="0"/>
                        </a:p>
                      </a:txBody>
                      <a:tcPr/>
                    </a:tc>
                  </a:tr>
                  <a:tr h="170648">
                    <a:tc>
                      <a:txBody>
                        <a:bodyPr/>
                        <a:lstStyle/>
                        <a:p>
                          <a:pPr algn="ctr"/>
                          <a:r>
                            <a:rPr lang="en-US" b="1" dirty="0" smtClean="0"/>
                            <a:t>CO</a:t>
                          </a:r>
                          <a:r>
                            <a:rPr lang="en-US" b="1" baseline="-25000" dirty="0" smtClean="0"/>
                            <a:t>2</a:t>
                          </a:r>
                          <a:endParaRPr lang="en-US" b="1" baseline="-25000" dirty="0"/>
                        </a:p>
                      </a:txBody>
                      <a:tcPr/>
                    </a:tc>
                    <a:tc>
                      <a:txBody>
                        <a:bodyPr/>
                        <a:lstStyle/>
                        <a:p>
                          <a:pPr algn="ctr"/>
                          <a:r>
                            <a:rPr lang="en-US" dirty="0" smtClean="0"/>
                            <a:t>0.52</a:t>
                          </a:r>
                          <a:endParaRPr lang="en-US" dirty="0"/>
                        </a:p>
                      </a:txBody>
                      <a:tcPr/>
                    </a:tc>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2758330122"/>
                  </p:ext>
                </p:extLst>
              </p:nvPr>
            </p:nvGraphicFramePr>
            <p:xfrm>
              <a:off x="5669012" y="3878940"/>
              <a:ext cx="3408040" cy="2229866"/>
            </p:xfrm>
            <a:graphic>
              <a:graphicData uri="http://schemas.openxmlformats.org/drawingml/2006/table">
                <a:tbl>
                  <a:tblPr firstRow="1" bandRow="1">
                    <a:tableStyleId>{5940675A-B579-460E-94D1-54222C63F5DA}</a:tableStyleId>
                  </a:tblPr>
                  <a:tblGrid>
                    <a:gridCol w="1704020"/>
                    <a:gridCol w="1704020"/>
                  </a:tblGrid>
                  <a:tr h="401066">
                    <a:tc>
                      <a:txBody>
                        <a:bodyPr/>
                        <a:lstStyle/>
                        <a:p>
                          <a:pPr algn="ctr"/>
                          <a:r>
                            <a:rPr lang="en-US" b="1" dirty="0" smtClean="0"/>
                            <a:t>Gas</a:t>
                          </a:r>
                          <a:endParaRPr lang="en-US" b="1" dirty="0"/>
                        </a:p>
                      </a:txBody>
                      <a:tcPr/>
                    </a:tc>
                    <a:tc>
                      <a:txBody>
                        <a:bodyPr/>
                        <a:lstStyle/>
                        <a:p>
                          <a:endParaRPr lang="en-US"/>
                        </a:p>
                      </a:txBody>
                      <a:tcPr>
                        <a:blipFill rotWithShape="1">
                          <a:blip r:embed="rId4"/>
                          <a:stretch>
                            <a:fillRect l="-100717" t="-7576" r="-358" b="-478788"/>
                          </a:stretch>
                        </a:blipFill>
                      </a:tcPr>
                    </a:tc>
                  </a:tr>
                  <a:tr h="365760">
                    <a:tc>
                      <a:txBody>
                        <a:bodyPr/>
                        <a:lstStyle/>
                        <a:p>
                          <a:pPr algn="ctr"/>
                          <a:r>
                            <a:rPr lang="en-US" b="1" dirty="0" smtClean="0"/>
                            <a:t>H</a:t>
                          </a:r>
                          <a:r>
                            <a:rPr lang="en-US" b="1" baseline="-25000" dirty="0" smtClean="0"/>
                            <a:t>2</a:t>
                          </a:r>
                          <a:endParaRPr lang="en-US" b="1" baseline="-25000" dirty="0"/>
                        </a:p>
                      </a:txBody>
                      <a:tcPr/>
                    </a:tc>
                    <a:tc>
                      <a:txBody>
                        <a:bodyPr/>
                        <a:lstStyle/>
                        <a:p>
                          <a:pPr algn="ctr"/>
                          <a:r>
                            <a:rPr lang="en-US" dirty="0" smtClean="0"/>
                            <a:t>0.27</a:t>
                          </a:r>
                          <a:endParaRPr lang="en-US" dirty="0"/>
                        </a:p>
                      </a:txBody>
                      <a:tcPr/>
                    </a:tc>
                  </a:tr>
                  <a:tr h="365760">
                    <a:tc>
                      <a:txBody>
                        <a:bodyPr/>
                        <a:lstStyle/>
                        <a:p>
                          <a:pPr algn="ctr"/>
                          <a:r>
                            <a:rPr lang="en-US" b="1" dirty="0" smtClean="0"/>
                            <a:t>He</a:t>
                          </a:r>
                          <a:endParaRPr lang="en-US" b="1" dirty="0"/>
                        </a:p>
                      </a:txBody>
                      <a:tcPr/>
                    </a:tc>
                    <a:tc>
                      <a:txBody>
                        <a:bodyPr/>
                        <a:lstStyle/>
                        <a:p>
                          <a:pPr algn="ctr"/>
                          <a:r>
                            <a:rPr lang="en-US" dirty="0" smtClean="0"/>
                            <a:t>0.21</a:t>
                          </a:r>
                          <a:endParaRPr lang="en-US" dirty="0"/>
                        </a:p>
                      </a:txBody>
                      <a:tcPr/>
                    </a:tc>
                  </a:tr>
                  <a:tr h="365760">
                    <a:tc>
                      <a:txBody>
                        <a:bodyPr/>
                        <a:lstStyle/>
                        <a:p>
                          <a:pPr algn="ctr"/>
                          <a:r>
                            <a:rPr lang="en-US" b="1" dirty="0" smtClean="0"/>
                            <a:t>N</a:t>
                          </a:r>
                          <a:r>
                            <a:rPr lang="en-US" b="1" baseline="-25000" dirty="0" smtClean="0"/>
                            <a:t>2</a:t>
                          </a:r>
                          <a:endParaRPr lang="en-US" b="1" baseline="-25000" dirty="0"/>
                        </a:p>
                      </a:txBody>
                      <a:tcPr/>
                    </a:tc>
                    <a:tc>
                      <a:txBody>
                        <a:bodyPr/>
                        <a:lstStyle/>
                        <a:p>
                          <a:pPr algn="ctr"/>
                          <a:r>
                            <a:rPr lang="en-US" dirty="0" smtClean="0"/>
                            <a:t>0.43</a:t>
                          </a:r>
                          <a:endParaRPr lang="en-US" dirty="0"/>
                        </a:p>
                      </a:txBody>
                      <a:tcPr/>
                    </a:tc>
                  </a:tr>
                  <a:tr h="365760">
                    <a:tc>
                      <a:txBody>
                        <a:bodyPr/>
                        <a:lstStyle/>
                        <a:p>
                          <a:pPr algn="ctr"/>
                          <a:r>
                            <a:rPr lang="en-US" b="1" dirty="0" smtClean="0"/>
                            <a:t>O</a:t>
                          </a:r>
                          <a:r>
                            <a:rPr lang="en-US" b="1" baseline="-25000" dirty="0" smtClean="0"/>
                            <a:t>2</a:t>
                          </a:r>
                          <a:endParaRPr lang="en-US" b="1" baseline="-25000" dirty="0"/>
                        </a:p>
                      </a:txBody>
                      <a:tcPr/>
                    </a:tc>
                    <a:tc>
                      <a:txBody>
                        <a:bodyPr/>
                        <a:lstStyle/>
                        <a:p>
                          <a:pPr algn="ctr"/>
                          <a:r>
                            <a:rPr lang="en-US" dirty="0" smtClean="0"/>
                            <a:t>0.40</a:t>
                          </a:r>
                          <a:endParaRPr lang="en-US" dirty="0"/>
                        </a:p>
                      </a:txBody>
                      <a:tcPr/>
                    </a:tc>
                  </a:tr>
                  <a:tr h="365760">
                    <a:tc>
                      <a:txBody>
                        <a:bodyPr/>
                        <a:lstStyle/>
                        <a:p>
                          <a:pPr algn="ctr"/>
                          <a:r>
                            <a:rPr lang="en-US" b="1" dirty="0" smtClean="0"/>
                            <a:t>CO</a:t>
                          </a:r>
                          <a:r>
                            <a:rPr lang="en-US" b="1" baseline="-25000" dirty="0" smtClean="0"/>
                            <a:t>2</a:t>
                          </a:r>
                          <a:endParaRPr lang="en-US" b="1" baseline="-25000" dirty="0"/>
                        </a:p>
                      </a:txBody>
                      <a:tcPr/>
                    </a:tc>
                    <a:tc>
                      <a:txBody>
                        <a:bodyPr/>
                        <a:lstStyle/>
                        <a:p>
                          <a:pPr algn="ctr"/>
                          <a:r>
                            <a:rPr lang="en-US" dirty="0" smtClean="0"/>
                            <a:t>0.52</a:t>
                          </a:r>
                          <a:endParaRPr lang="en-US" dirty="0"/>
                        </a:p>
                      </a:txBody>
                      <a:tcPr/>
                    </a:tc>
                  </a:tr>
                </a:tbl>
              </a:graphicData>
            </a:graphic>
          </p:graphicFrame>
        </mc:Fallback>
      </mc:AlternateContent>
      <mc:AlternateContent xmlns:mc="http://schemas.openxmlformats.org/markup-compatibility/2006" xmlns:a14="http://schemas.microsoft.com/office/drawing/2010/main">
        <mc:Choice Requires="a14">
          <p:sp>
            <p:nvSpPr>
              <p:cNvPr id="6" name="TextBox 5"/>
              <p:cNvSpPr txBox="1"/>
              <p:nvPr/>
            </p:nvSpPr>
            <p:spPr>
              <a:xfrm>
                <a:off x="2009413" y="5224188"/>
                <a:ext cx="2746906" cy="67018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fr-CH" b="0" i="1" smtClean="0">
                              <a:latin typeface="Cambria Math"/>
                            </a:rPr>
                          </m:ctrlPr>
                        </m:accPr>
                        <m:e>
                          <m:sSub>
                            <m:sSubPr>
                              <m:ctrlPr>
                                <a:rPr lang="fr-CH" b="0" i="1" smtClean="0">
                                  <a:latin typeface="Cambria Math"/>
                                </a:rPr>
                              </m:ctrlPr>
                            </m:sSubPr>
                            <m:e>
                              <m:r>
                                <a:rPr lang="fr-CH" b="0" i="1" smtClean="0">
                                  <a:latin typeface="Cambria Math"/>
                                  <a:ea typeface="Cambria Math"/>
                                </a:rPr>
                                <m:t>𝜆</m:t>
                              </m:r>
                            </m:e>
                            <m:sub>
                              <m:sSub>
                                <m:sSubPr>
                                  <m:ctrlPr>
                                    <a:rPr lang="fr-CH" b="0" i="1" smtClean="0">
                                      <a:latin typeface="Cambria Math"/>
                                    </a:rPr>
                                  </m:ctrlPr>
                                </m:sSubPr>
                                <m:e>
                                  <m:r>
                                    <a:rPr lang="fr-CH" b="0" i="1" smtClean="0">
                                      <a:latin typeface="Cambria Math"/>
                                    </a:rPr>
                                    <m:t>𝐻</m:t>
                                  </m:r>
                                </m:e>
                                <m:sub>
                                  <m:r>
                                    <a:rPr lang="fr-CH" b="0" i="1" smtClean="0">
                                      <a:latin typeface="Cambria Math"/>
                                    </a:rPr>
                                    <m:t>2</m:t>
                                  </m:r>
                                </m:sub>
                              </m:sSub>
                            </m:sub>
                          </m:sSub>
                        </m:e>
                      </m:acc>
                      <m:d>
                        <m:dPr>
                          <m:begChr m:val="["/>
                          <m:endChr m:val="]"/>
                          <m:ctrlPr>
                            <a:rPr lang="fr-CH" b="0" i="1" smtClean="0">
                              <a:latin typeface="Cambria Math"/>
                            </a:rPr>
                          </m:ctrlPr>
                        </m:dPr>
                        <m:e>
                          <m:r>
                            <a:rPr lang="fr-CH" b="0" i="1" smtClean="0">
                              <a:latin typeface="Cambria Math"/>
                            </a:rPr>
                            <m:t>𝑚</m:t>
                          </m:r>
                        </m:e>
                      </m:d>
                      <m:r>
                        <a:rPr lang="fr-CH" b="0" i="1" smtClean="0">
                          <a:latin typeface="Cambria Math"/>
                        </a:rPr>
                        <m:t>=4.3 </m:t>
                      </m:r>
                      <m:sSup>
                        <m:sSupPr>
                          <m:ctrlPr>
                            <a:rPr lang="fr-CH" b="0" i="1" smtClean="0">
                              <a:latin typeface="Cambria Math"/>
                            </a:rPr>
                          </m:ctrlPr>
                        </m:sSupPr>
                        <m:e>
                          <m:r>
                            <a:rPr lang="fr-CH" b="0" i="1" smtClean="0">
                              <a:latin typeface="Cambria Math"/>
                            </a:rPr>
                            <m:t>10</m:t>
                          </m:r>
                        </m:e>
                        <m:sup>
                          <m:r>
                            <a:rPr lang="fr-CH" b="0" i="1" smtClean="0">
                              <a:latin typeface="Cambria Math"/>
                            </a:rPr>
                            <m:t>−5</m:t>
                          </m:r>
                        </m:sup>
                      </m:sSup>
                      <m:f>
                        <m:fPr>
                          <m:ctrlPr>
                            <a:rPr lang="fr-CH" b="0" i="1" smtClean="0">
                              <a:latin typeface="Cambria Math"/>
                            </a:rPr>
                          </m:ctrlPr>
                        </m:fPr>
                        <m:num>
                          <m:r>
                            <a:rPr lang="fr-CH" b="0" i="1" smtClean="0">
                              <a:latin typeface="Cambria Math"/>
                            </a:rPr>
                            <m:t>𝑇</m:t>
                          </m:r>
                          <m:d>
                            <m:dPr>
                              <m:begChr m:val="["/>
                              <m:endChr m:val="]"/>
                              <m:ctrlPr>
                                <a:rPr lang="fr-CH" b="0" i="1" smtClean="0">
                                  <a:latin typeface="Cambria Math"/>
                                </a:rPr>
                              </m:ctrlPr>
                            </m:dPr>
                            <m:e>
                              <m:r>
                                <a:rPr lang="fr-CH" b="0" i="1" smtClean="0">
                                  <a:latin typeface="Cambria Math"/>
                                </a:rPr>
                                <m:t>𝐾</m:t>
                              </m:r>
                            </m:e>
                          </m:d>
                        </m:num>
                        <m:den>
                          <m:r>
                            <a:rPr lang="fr-CH" b="0" i="1" smtClean="0">
                              <a:latin typeface="Cambria Math"/>
                            </a:rPr>
                            <m:t>𝑃</m:t>
                          </m:r>
                          <m:d>
                            <m:dPr>
                              <m:begChr m:val="["/>
                              <m:endChr m:val="]"/>
                              <m:ctrlPr>
                                <a:rPr lang="fr-CH" b="0" i="1" smtClean="0">
                                  <a:latin typeface="Cambria Math"/>
                                </a:rPr>
                              </m:ctrlPr>
                            </m:dPr>
                            <m:e>
                              <m:r>
                                <a:rPr lang="fr-CH" b="0" i="1" smtClean="0">
                                  <a:latin typeface="Cambria Math"/>
                                </a:rPr>
                                <m:t>𝑃𝑎</m:t>
                              </m:r>
                            </m:e>
                          </m:d>
                        </m:den>
                      </m:f>
                    </m:oMath>
                  </m:oMathPara>
                </a14:m>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2009413" y="5224188"/>
                <a:ext cx="2746906" cy="670183"/>
              </a:xfrm>
              <a:prstGeom prst="rect">
                <a:avLst/>
              </a:prstGeom>
              <a:blipFill rotWithShape="1">
                <a:blip r:embed="rId5"/>
                <a:stretch>
                  <a:fillRect/>
                </a:stretch>
              </a:blipFill>
            </p:spPr>
            <p:txBody>
              <a:bodyPr/>
              <a:lstStyle/>
              <a:p>
                <a:r>
                  <a:rPr lang="en-US">
                    <a:noFill/>
                  </a:rPr>
                  <a:t> </a:t>
                </a:r>
              </a:p>
            </p:txBody>
          </p:sp>
        </mc:Fallback>
      </mc:AlternateContent>
      <p:sp>
        <p:nvSpPr>
          <p:cNvPr id="14" name="Rectangle 13"/>
          <p:cNvSpPr/>
          <p:nvPr/>
        </p:nvSpPr>
        <p:spPr>
          <a:xfrm>
            <a:off x="754988" y="196334"/>
            <a:ext cx="7329251" cy="461665"/>
          </a:xfrm>
          <a:prstGeom prst="rect">
            <a:avLst/>
          </a:prstGeom>
        </p:spPr>
        <p:txBody>
          <a:bodyPr wrap="none">
            <a:spAutoFit/>
          </a:bodyPr>
          <a:lstStyle/>
          <a:p>
            <a:pPr algn="ctr"/>
            <a:r>
              <a:rPr lang="en-US" sz="2400" b="1" dirty="0"/>
              <a:t>The basis of vacuum </a:t>
            </a:r>
            <a:r>
              <a:rPr lang="en-US" sz="2400" b="1" dirty="0" smtClean="0"/>
              <a:t>technology: mean free path</a:t>
            </a:r>
            <a:endParaRPr lang="en-US" sz="2400" b="1" dirty="0"/>
          </a:p>
        </p:txBody>
      </p:sp>
      <p:sp>
        <p:nvSpPr>
          <p:cNvPr id="15"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6"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7"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25</a:t>
            </a:fld>
            <a:endParaRPr lang="en-US" dirty="0"/>
          </a:p>
        </p:txBody>
      </p:sp>
    </p:spTree>
    <p:extLst>
      <p:ext uri="{BB962C8B-B14F-4D97-AF65-F5344CB8AC3E}">
        <p14:creationId xmlns:p14="http://schemas.microsoft.com/office/powerpoint/2010/main" val="25808247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754983" y="196334"/>
            <a:ext cx="7329251" cy="461665"/>
          </a:xfrm>
          <a:prstGeom prst="rect">
            <a:avLst/>
          </a:prstGeom>
        </p:spPr>
        <p:txBody>
          <a:bodyPr wrap="none">
            <a:spAutoFit/>
          </a:bodyPr>
          <a:lstStyle/>
          <a:p>
            <a:pPr algn="ctr"/>
            <a:r>
              <a:rPr lang="en-US" sz="2400" b="1" dirty="0"/>
              <a:t>The basis of vacuum </a:t>
            </a:r>
            <a:r>
              <a:rPr lang="en-US" sz="2400" b="1" dirty="0" smtClean="0"/>
              <a:t>technology: mean free path</a:t>
            </a:r>
            <a:endParaRPr lang="en-US" sz="2400" b="1" dirty="0"/>
          </a:p>
        </p:txBody>
      </p:sp>
      <p:sp>
        <p:nvSpPr>
          <p:cNvPr id="15"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6"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7"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26</a:t>
            </a:fld>
            <a:endParaRPr lang="en-US" dirty="0"/>
          </a:p>
        </p:txBody>
      </p:sp>
      <p:grpSp>
        <p:nvGrpSpPr>
          <p:cNvPr id="7" name="Groupe 4"/>
          <p:cNvGrpSpPr/>
          <p:nvPr/>
        </p:nvGrpSpPr>
        <p:grpSpPr>
          <a:xfrm>
            <a:off x="754983" y="746844"/>
            <a:ext cx="7520236" cy="5095156"/>
            <a:chOff x="395536" y="746844"/>
            <a:chExt cx="8280400" cy="5778500"/>
          </a:xfrm>
        </p:grpSpPr>
        <p:graphicFrame>
          <p:nvGraphicFramePr>
            <p:cNvPr id="8" name="Object 7"/>
            <p:cNvGraphicFramePr>
              <a:graphicFrameLocks noChangeAspect="1"/>
            </p:cNvGraphicFramePr>
            <p:nvPr>
              <p:extLst>
                <p:ext uri="{D42A27DB-BD31-4B8C-83A1-F6EECF244321}">
                  <p14:modId xmlns:p14="http://schemas.microsoft.com/office/powerpoint/2010/main" val="4234330745"/>
                </p:ext>
              </p:extLst>
            </p:nvPr>
          </p:nvGraphicFramePr>
          <p:xfrm>
            <a:off x="395536" y="746844"/>
            <a:ext cx="8280400" cy="5778500"/>
          </p:xfrm>
          <a:graphic>
            <a:graphicData uri="http://schemas.openxmlformats.org/presentationml/2006/ole">
              <mc:AlternateContent xmlns:mc="http://schemas.openxmlformats.org/markup-compatibility/2006">
                <mc:Choice xmlns:v="urn:schemas-microsoft-com:vml" Requires="v">
                  <p:oleObj spid="_x0000_s8258" name="KGPlot" r:id="rId3" imgW="8280360" imgH="5778360" progId="KGraph_Plot">
                    <p:embed/>
                  </p:oleObj>
                </mc:Choice>
                <mc:Fallback>
                  <p:oleObj name="KGPlot" r:id="rId3" imgW="8280360" imgH="5778360" progId="KGraph_Plot">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746844"/>
                          <a:ext cx="8280400" cy="577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9" name="Straight Arrow Connector 8"/>
            <p:cNvCxnSpPr/>
            <p:nvPr/>
          </p:nvCxnSpPr>
          <p:spPr>
            <a:xfrm>
              <a:off x="2267744" y="1988840"/>
              <a:ext cx="0"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781553" y="2492896"/>
              <a:ext cx="972382" cy="461665"/>
            </a:xfrm>
            <a:prstGeom prst="rect">
              <a:avLst/>
            </a:prstGeom>
            <a:noFill/>
          </p:spPr>
          <p:txBody>
            <a:bodyPr wrap="none" rtlCol="0">
              <a:spAutoFit/>
            </a:bodyPr>
            <a:lstStyle/>
            <a:p>
              <a:r>
                <a:rPr lang="en-US" sz="1200" dirty="0" smtClean="0"/>
                <a:t>Moon-Earth </a:t>
              </a:r>
            </a:p>
            <a:p>
              <a:r>
                <a:rPr lang="en-US" sz="1200" dirty="0" smtClean="0"/>
                <a:t>distance</a:t>
              </a:r>
              <a:endParaRPr lang="en-US" sz="1200" dirty="0"/>
            </a:p>
          </p:txBody>
        </p:sp>
        <p:cxnSp>
          <p:nvCxnSpPr>
            <p:cNvPr id="12" name="Straight Arrow Connector 11"/>
            <p:cNvCxnSpPr/>
            <p:nvPr/>
          </p:nvCxnSpPr>
          <p:spPr>
            <a:xfrm flipV="1">
              <a:off x="2987824" y="1988840"/>
              <a:ext cx="0" cy="3286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627784" y="1527175"/>
              <a:ext cx="752835" cy="461665"/>
            </a:xfrm>
            <a:prstGeom prst="rect">
              <a:avLst/>
            </a:prstGeom>
            <a:noFill/>
          </p:spPr>
          <p:txBody>
            <a:bodyPr wrap="none" rtlCol="0">
              <a:spAutoFit/>
            </a:bodyPr>
            <a:lstStyle/>
            <a:p>
              <a:r>
                <a:rPr lang="en-US" sz="1200" dirty="0" smtClean="0"/>
                <a:t>Earth </a:t>
              </a:r>
            </a:p>
            <a:p>
              <a:r>
                <a:rPr lang="en-US" sz="1200" dirty="0" smtClean="0"/>
                <a:t>diameter</a:t>
              </a:r>
              <a:endParaRPr lang="en-US" sz="1200" dirty="0"/>
            </a:p>
          </p:txBody>
        </p:sp>
        <p:cxnSp>
          <p:nvCxnSpPr>
            <p:cNvPr id="18" name="Straight Arrow Connector 17"/>
            <p:cNvCxnSpPr/>
            <p:nvPr/>
          </p:nvCxnSpPr>
          <p:spPr>
            <a:xfrm flipV="1">
              <a:off x="7092280" y="4365104"/>
              <a:ext cx="0" cy="3286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346691" y="3727009"/>
              <a:ext cx="1491177" cy="646331"/>
            </a:xfrm>
            <a:prstGeom prst="rect">
              <a:avLst/>
            </a:prstGeom>
            <a:noFill/>
          </p:spPr>
          <p:txBody>
            <a:bodyPr wrap="none" rtlCol="0">
              <a:spAutoFit/>
            </a:bodyPr>
            <a:lstStyle/>
            <a:p>
              <a:pPr algn="ctr"/>
              <a:r>
                <a:rPr lang="en-US" sz="1200" dirty="0" smtClean="0"/>
                <a:t>Typical dimension</a:t>
              </a:r>
            </a:p>
            <a:p>
              <a:pPr algn="ctr"/>
              <a:r>
                <a:rPr lang="en-US" sz="1200" dirty="0" smtClean="0"/>
                <a:t> of standard vacuum </a:t>
              </a:r>
            </a:p>
            <a:p>
              <a:pPr algn="ctr"/>
              <a:r>
                <a:rPr lang="en-US" sz="1200" dirty="0" smtClean="0"/>
                <a:t>system</a:t>
              </a:r>
              <a:endParaRPr lang="en-US" sz="1200" dirty="0"/>
            </a:p>
          </p:txBody>
        </p:sp>
        <p:cxnSp>
          <p:nvCxnSpPr>
            <p:cNvPr id="20" name="Straight Arrow Connector 19"/>
            <p:cNvCxnSpPr/>
            <p:nvPr/>
          </p:nvCxnSpPr>
          <p:spPr>
            <a:xfrm>
              <a:off x="3203848" y="2492896"/>
              <a:ext cx="0" cy="3286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646283" y="2835496"/>
              <a:ext cx="1121269" cy="461665"/>
            </a:xfrm>
            <a:prstGeom prst="rect">
              <a:avLst/>
            </a:prstGeom>
            <a:noFill/>
          </p:spPr>
          <p:txBody>
            <a:bodyPr wrap="none" rtlCol="0">
              <a:spAutoFit/>
            </a:bodyPr>
            <a:lstStyle/>
            <a:p>
              <a:pPr algn="ctr"/>
              <a:r>
                <a:rPr lang="en-US" sz="1200" dirty="0" smtClean="0"/>
                <a:t>Paris-New York</a:t>
              </a:r>
            </a:p>
            <a:p>
              <a:pPr algn="ctr"/>
              <a:r>
                <a:rPr lang="en-US" sz="1200" dirty="0" smtClean="0"/>
                <a:t>distance</a:t>
              </a:r>
              <a:endParaRPr lang="en-US" sz="1200" dirty="0"/>
            </a:p>
          </p:txBody>
        </p:sp>
        <p:sp>
          <p:nvSpPr>
            <p:cNvPr id="22" name="TextBox 21"/>
            <p:cNvSpPr txBox="1"/>
            <p:nvPr/>
          </p:nvSpPr>
          <p:spPr>
            <a:xfrm>
              <a:off x="6761989" y="4797152"/>
              <a:ext cx="613886" cy="369332"/>
            </a:xfrm>
            <a:prstGeom prst="rect">
              <a:avLst/>
            </a:prstGeom>
            <a:noFill/>
          </p:spPr>
          <p:txBody>
            <a:bodyPr wrap="none" rtlCol="0">
              <a:spAutoFit/>
            </a:bodyPr>
            <a:lstStyle/>
            <a:p>
              <a:r>
                <a:rPr lang="en-US" dirty="0" smtClean="0"/>
                <a:t>K</a:t>
              </a:r>
              <a:r>
                <a:rPr lang="en-US" baseline="-25000" dirty="0" smtClean="0"/>
                <a:t>n</a:t>
              </a:r>
              <a:r>
                <a:rPr lang="en-US" dirty="0" smtClean="0"/>
                <a:t>≈1</a:t>
              </a:r>
              <a:endParaRPr lang="en-US" dirty="0"/>
            </a:p>
          </p:txBody>
        </p:sp>
      </p:grpSp>
    </p:spTree>
    <p:extLst>
      <p:ext uri="{BB962C8B-B14F-4D97-AF65-F5344CB8AC3E}">
        <p14:creationId xmlns:p14="http://schemas.microsoft.com/office/powerpoint/2010/main" val="34646983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27</a:t>
            </a:fld>
            <a:endParaRPr lang="en-US" dirty="0"/>
          </a:p>
        </p:txBody>
      </p:sp>
      <p:sp>
        <p:nvSpPr>
          <p:cNvPr id="5" name="Rectangle 4"/>
          <p:cNvSpPr/>
          <p:nvPr/>
        </p:nvSpPr>
        <p:spPr>
          <a:xfrm>
            <a:off x="754983" y="196334"/>
            <a:ext cx="7329251" cy="461665"/>
          </a:xfrm>
          <a:prstGeom prst="rect">
            <a:avLst/>
          </a:prstGeom>
        </p:spPr>
        <p:txBody>
          <a:bodyPr wrap="none">
            <a:spAutoFit/>
          </a:bodyPr>
          <a:lstStyle/>
          <a:p>
            <a:pPr algn="ctr"/>
            <a:r>
              <a:rPr lang="en-US" sz="2400" b="1" dirty="0"/>
              <a:t>The basis of vacuum </a:t>
            </a:r>
            <a:r>
              <a:rPr lang="en-US" sz="2400" b="1" dirty="0" smtClean="0"/>
              <a:t>technology: mean free path</a:t>
            </a:r>
            <a:endParaRPr lang="en-US" sz="2400" b="1" dirty="0"/>
          </a:p>
        </p:txBody>
      </p:sp>
      <mc:AlternateContent xmlns:mc="http://schemas.openxmlformats.org/markup-compatibility/2006" xmlns:a14="http://schemas.microsoft.com/office/drawing/2010/main">
        <mc:Choice Requires="a14">
          <p:sp>
            <p:nvSpPr>
              <p:cNvPr id="6" name="TextBox 5"/>
              <p:cNvSpPr txBox="1"/>
              <p:nvPr/>
            </p:nvSpPr>
            <p:spPr>
              <a:xfrm>
                <a:off x="190500" y="923290"/>
                <a:ext cx="8801100" cy="5030736"/>
              </a:xfrm>
              <a:prstGeom prst="rect">
                <a:avLst/>
              </a:prstGeom>
              <a:noFill/>
            </p:spPr>
            <p:txBody>
              <a:bodyPr wrap="square" rtlCol="0">
                <a:spAutoFit/>
              </a:bodyPr>
              <a:lstStyle/>
              <a:p>
                <a:pPr algn="just">
                  <a:lnSpc>
                    <a:spcPct val="200000"/>
                  </a:lnSpc>
                </a:pPr>
                <a:r>
                  <a:rPr lang="en-GB" sz="2000" dirty="0"/>
                  <a:t>When </a:t>
                </a:r>
                <a:r>
                  <a:rPr lang="en-GB" sz="2000" b="1" dirty="0"/>
                  <a:t>the mean free path </a:t>
                </a:r>
                <a:r>
                  <a:rPr lang="en-GB" sz="2000" dirty="0"/>
                  <a:t>is of the order of typical dimensions of the </a:t>
                </a:r>
                <a:r>
                  <a:rPr lang="en-GB" sz="2000" dirty="0" smtClean="0"/>
                  <a:t>vacuum vessel</a:t>
                </a:r>
                <a:r>
                  <a:rPr lang="en-GB" sz="2000" dirty="0"/>
                  <a:t>, for example the </a:t>
                </a:r>
                <a:r>
                  <a:rPr lang="en-GB" sz="2000" b="1" dirty="0"/>
                  <a:t>diameter of cylindrical beam pipes</a:t>
                </a:r>
                <a:r>
                  <a:rPr lang="en-GB" sz="2000" dirty="0"/>
                  <a:t>, molecular collisions </a:t>
                </a:r>
                <a:r>
                  <a:rPr lang="en-GB" sz="2000" dirty="0" smtClean="0"/>
                  <a:t>with </a:t>
                </a:r>
                <a:r>
                  <a:rPr lang="en-GB" sz="2000" dirty="0"/>
                  <a:t>the wall of the vacuum envelope become preponderant. </a:t>
                </a:r>
                <a:endParaRPr lang="en-GB" sz="2000" dirty="0" smtClean="0"/>
              </a:p>
              <a:p>
                <a:pPr algn="just">
                  <a:lnSpc>
                    <a:spcPct val="200000"/>
                  </a:lnSpc>
                </a:pPr>
                <a:endParaRPr lang="en-GB" sz="2000" dirty="0"/>
              </a:p>
              <a:p>
                <a:pPr algn="just">
                  <a:lnSpc>
                    <a:spcPct val="200000"/>
                  </a:lnSpc>
                </a:pPr>
                <a:r>
                  <a:rPr lang="en-GB" sz="2000" dirty="0" smtClean="0"/>
                  <a:t>For </a:t>
                </a:r>
                <a:r>
                  <a:rPr lang="en-GB" sz="2000" dirty="0"/>
                  <a:t>even longer </a:t>
                </a:r>
                <a14:m>
                  <m:oMath xmlns:m="http://schemas.openxmlformats.org/officeDocument/2006/math">
                    <m:acc>
                      <m:accPr>
                        <m:chr m:val="̅"/>
                        <m:ctrlPr>
                          <a:rPr lang="en-GB" sz="2000" i="1">
                            <a:latin typeface="Cambria Math"/>
                          </a:rPr>
                        </m:ctrlPr>
                      </m:accPr>
                      <m:e>
                        <m:r>
                          <m:rPr>
                            <m:sty m:val="p"/>
                          </m:rPr>
                          <a:rPr lang="el-GR" sz="2000" i="1" smtClean="0">
                            <a:latin typeface="Cambria Math"/>
                            <a:ea typeface="Cambria Math"/>
                          </a:rPr>
                          <m:t>λ</m:t>
                        </m:r>
                      </m:e>
                    </m:acc>
                  </m:oMath>
                </a14:m>
                <a:r>
                  <a:rPr lang="en-GB" sz="2000" dirty="0"/>
                  <a:t>, </a:t>
                </a:r>
                <a:r>
                  <a:rPr lang="en-GB" sz="2000" dirty="0" smtClean="0"/>
                  <a:t>the </a:t>
                </a:r>
                <a:r>
                  <a:rPr lang="en-GB" sz="2000" b="1" dirty="0"/>
                  <a:t>gas dynamics is dominated by molecule-wall collisions</a:t>
                </a:r>
                <a:r>
                  <a:rPr lang="en-GB" sz="2000" dirty="0"/>
                  <a:t>; intermolecular </a:t>
                </a:r>
                <a:r>
                  <a:rPr lang="en-GB" sz="2000" dirty="0" smtClean="0"/>
                  <a:t>interactions </a:t>
                </a:r>
                <a:r>
                  <a:rPr lang="en-GB" sz="2000" dirty="0"/>
                  <a:t>lose any effect on the gas displacement. </a:t>
                </a:r>
              </a:p>
            </p:txBody>
          </p:sp>
        </mc:Choice>
        <mc:Fallback xmlns="">
          <p:sp>
            <p:nvSpPr>
              <p:cNvPr id="6" name="TextBox 5"/>
              <p:cNvSpPr txBox="1">
                <a:spLocks noRot="1" noChangeAspect="1" noMove="1" noResize="1" noEditPoints="1" noAdjustHandles="1" noChangeArrowheads="1" noChangeShapeType="1" noTextEdit="1"/>
              </p:cNvSpPr>
              <p:nvPr/>
            </p:nvSpPr>
            <p:spPr>
              <a:xfrm>
                <a:off x="190500" y="923290"/>
                <a:ext cx="8801100" cy="5030736"/>
              </a:xfrm>
              <a:prstGeom prst="rect">
                <a:avLst/>
              </a:prstGeom>
              <a:blipFill rotWithShape="1">
                <a:blip r:embed="rId2"/>
                <a:stretch>
                  <a:fillRect l="-693" r="-762"/>
                </a:stretch>
              </a:blipFill>
            </p:spPr>
            <p:txBody>
              <a:bodyPr/>
              <a:lstStyle/>
              <a:p>
                <a:r>
                  <a:rPr lang="en-US">
                    <a:noFill/>
                  </a:rPr>
                  <a:t> </a:t>
                </a:r>
              </a:p>
            </p:txBody>
          </p:sp>
        </mc:Fallback>
      </mc:AlternateContent>
    </p:spTree>
    <p:extLst>
      <p:ext uri="{BB962C8B-B14F-4D97-AF65-F5344CB8AC3E}">
        <p14:creationId xmlns:p14="http://schemas.microsoft.com/office/powerpoint/2010/main" val="15324282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TextBox 5"/>
              <p:cNvSpPr txBox="1"/>
              <p:nvPr/>
            </p:nvSpPr>
            <p:spPr>
              <a:xfrm>
                <a:off x="4026465" y="752128"/>
                <a:ext cx="1244700" cy="8404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latin typeface="Cambria Math"/>
                            </a:rPr>
                          </m:ctrlPr>
                        </m:sSubPr>
                        <m:e>
                          <m:r>
                            <a:rPr lang="fr-CH" sz="2400" b="0" i="1" smtClean="0">
                              <a:latin typeface="Cambria Math"/>
                            </a:rPr>
                            <m:t>𝐾</m:t>
                          </m:r>
                        </m:e>
                        <m:sub>
                          <m:r>
                            <a:rPr lang="fr-CH" sz="2400" b="0" i="1" smtClean="0">
                              <a:latin typeface="Cambria Math"/>
                            </a:rPr>
                            <m:t>𝑛</m:t>
                          </m:r>
                        </m:sub>
                      </m:sSub>
                      <m:r>
                        <a:rPr lang="fr-CH" sz="2400" b="0" i="1" smtClean="0">
                          <a:latin typeface="Cambria Math"/>
                        </a:rPr>
                        <m:t>=</m:t>
                      </m:r>
                      <m:f>
                        <m:fPr>
                          <m:ctrlPr>
                            <a:rPr lang="fr-CH" sz="2400" b="0" i="1" smtClean="0">
                              <a:latin typeface="Cambria Math"/>
                            </a:rPr>
                          </m:ctrlPr>
                        </m:fPr>
                        <m:num>
                          <m:acc>
                            <m:accPr>
                              <m:chr m:val="̅"/>
                              <m:ctrlPr>
                                <a:rPr lang="fr-CH" sz="2400" b="0" i="1" smtClean="0">
                                  <a:latin typeface="Cambria Math"/>
                                </a:rPr>
                              </m:ctrlPr>
                            </m:accPr>
                            <m:e>
                              <m:r>
                                <a:rPr lang="fr-CH" sz="2400" i="1">
                                  <a:latin typeface="Cambria Math"/>
                                  <a:ea typeface="Cambria Math"/>
                                </a:rPr>
                                <m:t>𝜆</m:t>
                              </m:r>
                            </m:e>
                          </m:acc>
                        </m:num>
                        <m:den>
                          <m:r>
                            <a:rPr lang="fr-CH" sz="2400" b="0" i="1" smtClean="0">
                              <a:latin typeface="Cambria Math"/>
                            </a:rPr>
                            <m:t>𝐷</m:t>
                          </m:r>
                        </m:den>
                      </m:f>
                    </m:oMath>
                  </m:oMathPara>
                </a14:m>
                <a:endParaRPr lang="en-US" sz="2400" dirty="0"/>
              </a:p>
            </p:txBody>
          </p:sp>
        </mc:Choice>
        <mc:Fallback xmlns="">
          <p:sp>
            <p:nvSpPr>
              <p:cNvPr id="6" name="TextBox 5"/>
              <p:cNvSpPr txBox="1">
                <a:spLocks noRot="1" noChangeAspect="1" noMove="1" noResize="1" noEditPoints="1" noAdjustHandles="1" noChangeArrowheads="1" noChangeShapeType="1" noTextEdit="1"/>
              </p:cNvSpPr>
              <p:nvPr/>
            </p:nvSpPr>
            <p:spPr>
              <a:xfrm>
                <a:off x="4026465" y="752128"/>
                <a:ext cx="1244700" cy="840423"/>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755576" y="1772816"/>
                <a:ext cx="7632848" cy="670761"/>
              </a:xfrm>
              <a:prstGeom prst="rect">
                <a:avLst/>
              </a:prstGeom>
              <a:noFill/>
            </p:spPr>
            <p:txBody>
              <a:bodyPr wrap="square" rtlCol="0">
                <a:spAutoFit/>
              </a:bodyPr>
              <a:lstStyle/>
              <a:p>
                <a14:m>
                  <m:oMath xmlns:m="http://schemas.openxmlformats.org/officeDocument/2006/math">
                    <m:acc>
                      <m:accPr>
                        <m:chr m:val="̅"/>
                        <m:ctrlPr>
                          <a:rPr lang="fr-CH" b="1" i="1" smtClean="0">
                            <a:latin typeface="Cambria Math"/>
                            <a:ea typeface="Cambria Math"/>
                          </a:rPr>
                        </m:ctrlPr>
                      </m:accPr>
                      <m:e>
                        <m:r>
                          <a:rPr lang="fr-CH" b="1" i="1">
                            <a:latin typeface="Cambria Math"/>
                            <a:ea typeface="Cambria Math"/>
                          </a:rPr>
                          <m:t>𝝀</m:t>
                        </m:r>
                      </m:e>
                    </m:acc>
                  </m:oMath>
                </a14:m>
                <a:r>
                  <a:rPr lang="en-US" dirty="0" smtClean="0"/>
                  <a:t> is the mean free path and </a:t>
                </a:r>
                <a:r>
                  <a:rPr lang="en-US" b="1" dirty="0" smtClean="0"/>
                  <a:t>D</a:t>
                </a:r>
                <a:r>
                  <a:rPr lang="en-US" dirty="0" smtClean="0"/>
                  <a:t> is a characteristic dimension of a vacuum system (</a:t>
                </a:r>
                <a:r>
                  <a:rPr lang="en-US" dirty="0" err="1" smtClean="0"/>
                  <a:t>p.ex</a:t>
                </a:r>
                <a:r>
                  <a:rPr lang="en-US" dirty="0" smtClean="0"/>
                  <a:t>. the diameter of a beam pipe).</a:t>
                </a:r>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755576" y="1772816"/>
                <a:ext cx="7632848" cy="670761"/>
              </a:xfrm>
              <a:prstGeom prst="rect">
                <a:avLst/>
              </a:prstGeom>
              <a:blipFill rotWithShape="1">
                <a:blip r:embed="rId3"/>
                <a:stretch>
                  <a:fillRect l="-719" t="-2727" b="-11818"/>
                </a:stretch>
              </a:blipFill>
            </p:spPr>
            <p:txBody>
              <a:bodyPr/>
              <a:lstStyle/>
              <a:p>
                <a:r>
                  <a:rPr lang="en-US">
                    <a:noFill/>
                  </a:rPr>
                  <a:t> </a:t>
                </a:r>
              </a:p>
            </p:txBody>
          </p:sp>
        </mc:Fallback>
      </mc:AlternateContent>
      <p:graphicFrame>
        <p:nvGraphicFramePr>
          <p:cNvPr id="10" name="Table 9"/>
          <p:cNvGraphicFramePr>
            <a:graphicFrameLocks noGrp="1"/>
          </p:cNvGraphicFramePr>
          <p:nvPr>
            <p:extLst>
              <p:ext uri="{D42A27DB-BD31-4B8C-83A1-F6EECF244321}">
                <p14:modId xmlns:p14="http://schemas.microsoft.com/office/powerpoint/2010/main" val="3173298732"/>
              </p:ext>
            </p:extLst>
          </p:nvPr>
        </p:nvGraphicFramePr>
        <p:xfrm>
          <a:off x="215900" y="2592040"/>
          <a:ext cx="8788400" cy="2565400"/>
        </p:xfrm>
        <a:graphic>
          <a:graphicData uri="http://schemas.openxmlformats.org/drawingml/2006/table">
            <a:tbl>
              <a:tblPr firstRow="1" bandRow="1">
                <a:tableStyleId>{5940675A-B579-460E-94D1-54222C63F5DA}</a:tableStyleId>
              </a:tblPr>
              <a:tblGrid>
                <a:gridCol w="1541824"/>
                <a:gridCol w="2852376"/>
                <a:gridCol w="4394200"/>
              </a:tblGrid>
              <a:tr h="370840">
                <a:tc>
                  <a:txBody>
                    <a:bodyPr/>
                    <a:lstStyle/>
                    <a:p>
                      <a:pPr algn="ctr"/>
                      <a:r>
                        <a:rPr lang="en-US" b="1" dirty="0" err="1" smtClean="0"/>
                        <a:t>K</a:t>
                      </a:r>
                      <a:r>
                        <a:rPr lang="en-US" b="1" baseline="-25000" dirty="0" err="1" smtClean="0"/>
                        <a:t>n</a:t>
                      </a:r>
                      <a:r>
                        <a:rPr lang="en-US" b="1" baseline="-25000" dirty="0" smtClean="0"/>
                        <a:t> </a:t>
                      </a:r>
                      <a:r>
                        <a:rPr lang="en-US" b="1" baseline="0" dirty="0" smtClean="0"/>
                        <a:t>range</a:t>
                      </a:r>
                      <a:endParaRPr lang="en-US" b="1" baseline="0" dirty="0"/>
                    </a:p>
                  </a:txBody>
                  <a:tcPr/>
                </a:tc>
                <a:tc>
                  <a:txBody>
                    <a:bodyPr/>
                    <a:lstStyle/>
                    <a:p>
                      <a:pPr algn="ctr"/>
                      <a:r>
                        <a:rPr lang="en-US" b="1" dirty="0" smtClean="0"/>
                        <a:t>Regime</a:t>
                      </a:r>
                      <a:endParaRPr lang="en-US" b="1" dirty="0"/>
                    </a:p>
                  </a:txBody>
                  <a:tcPr/>
                </a:tc>
                <a:tc>
                  <a:txBody>
                    <a:bodyPr/>
                    <a:lstStyle/>
                    <a:p>
                      <a:pPr algn="ctr"/>
                      <a:r>
                        <a:rPr lang="en-US" b="1" dirty="0" smtClean="0"/>
                        <a:t>Description</a:t>
                      </a:r>
                      <a:endParaRPr lang="en-US" b="1" dirty="0"/>
                    </a:p>
                  </a:txBody>
                  <a:tcPr/>
                </a:tc>
              </a:tr>
              <a:tr h="370840">
                <a:tc>
                  <a:txBody>
                    <a:bodyPr/>
                    <a:lstStyle/>
                    <a:p>
                      <a:pPr algn="ctr"/>
                      <a:r>
                        <a:rPr lang="en-US" b="1" i="1" dirty="0" err="1" smtClean="0"/>
                        <a:t>K</a:t>
                      </a:r>
                      <a:r>
                        <a:rPr lang="en-US" b="1" i="1" baseline="-25000" dirty="0" err="1" smtClean="0"/>
                        <a:t>n</a:t>
                      </a:r>
                      <a:r>
                        <a:rPr lang="en-US" b="1" i="1" baseline="-25000" dirty="0" smtClean="0"/>
                        <a:t> </a:t>
                      </a:r>
                      <a:r>
                        <a:rPr lang="en-US" b="1" i="1" baseline="0" dirty="0" smtClean="0"/>
                        <a:t>&gt;0.5</a:t>
                      </a:r>
                      <a:endParaRPr lang="en-US" b="1" i="1" baseline="0" dirty="0"/>
                    </a:p>
                  </a:txBody>
                  <a:tcPr/>
                </a:tc>
                <a:tc>
                  <a:txBody>
                    <a:bodyPr/>
                    <a:lstStyle/>
                    <a:p>
                      <a:r>
                        <a:rPr lang="en-US" b="1" dirty="0" smtClean="0"/>
                        <a:t>Free molecular flow</a:t>
                      </a:r>
                      <a:endParaRPr lang="en-US" b="1" dirty="0"/>
                    </a:p>
                  </a:txBody>
                  <a:tcPr/>
                </a:tc>
                <a:tc>
                  <a:txBody>
                    <a:bodyPr/>
                    <a:lstStyle/>
                    <a:p>
                      <a:r>
                        <a:rPr lang="en-US" dirty="0" smtClean="0"/>
                        <a:t>The gas dynamic</a:t>
                      </a:r>
                      <a:r>
                        <a:rPr lang="en-US" baseline="0" dirty="0" smtClean="0"/>
                        <a:t> is dominated by molecular collisions with the walls of the system</a:t>
                      </a:r>
                      <a:endParaRPr 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0" i="1" dirty="0" err="1" smtClean="0"/>
                        <a:t>K</a:t>
                      </a:r>
                      <a:r>
                        <a:rPr lang="en-US" b="0" i="1" baseline="-25000" dirty="0" err="1" smtClean="0"/>
                        <a:t>n</a:t>
                      </a:r>
                      <a:r>
                        <a:rPr lang="en-US" b="0" i="1" baseline="-25000" dirty="0" smtClean="0"/>
                        <a:t> </a:t>
                      </a:r>
                      <a:r>
                        <a:rPr lang="en-US" b="0" i="1" baseline="0" dirty="0" smtClean="0"/>
                        <a:t>&lt;0.01</a:t>
                      </a:r>
                    </a:p>
                  </a:txBody>
                  <a:tcPr/>
                </a:tc>
                <a:tc>
                  <a:txBody>
                    <a:bodyPr/>
                    <a:lstStyle/>
                    <a:p>
                      <a:r>
                        <a:rPr lang="en-US" dirty="0" smtClean="0"/>
                        <a:t>Continuous  (viscous)</a:t>
                      </a:r>
                      <a:r>
                        <a:rPr lang="en-US" baseline="0" dirty="0" smtClean="0"/>
                        <a:t> flow</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gas dynamic</a:t>
                      </a:r>
                      <a:r>
                        <a:rPr lang="en-US" baseline="0" dirty="0" smtClean="0"/>
                        <a:t> is dominated by intermolecular collisions</a:t>
                      </a:r>
                      <a:endParaRPr lang="en-US"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0" i="1" dirty="0" smtClean="0"/>
                        <a:t>0.5&lt;</a:t>
                      </a:r>
                      <a:r>
                        <a:rPr lang="en-US" b="0" i="1" dirty="0" err="1" smtClean="0"/>
                        <a:t>K</a:t>
                      </a:r>
                      <a:r>
                        <a:rPr lang="en-US" b="0" i="1" baseline="-25000" dirty="0" err="1" smtClean="0"/>
                        <a:t>n</a:t>
                      </a:r>
                      <a:r>
                        <a:rPr lang="en-US" b="0" i="1" baseline="-25000" dirty="0" smtClean="0"/>
                        <a:t> </a:t>
                      </a:r>
                      <a:r>
                        <a:rPr lang="en-US" b="0" i="1" baseline="0" dirty="0" smtClean="0"/>
                        <a:t>&lt;0.01</a:t>
                      </a:r>
                    </a:p>
                    <a:p>
                      <a:pPr algn="ctr"/>
                      <a:endParaRPr lang="en-US" b="0" i="1" dirty="0"/>
                    </a:p>
                  </a:txBody>
                  <a:tcPr/>
                </a:tc>
                <a:tc>
                  <a:txBody>
                    <a:bodyPr/>
                    <a:lstStyle/>
                    <a:p>
                      <a:r>
                        <a:rPr lang="en-US" dirty="0" smtClean="0"/>
                        <a:t>Transitional flow</a:t>
                      </a:r>
                      <a:endParaRPr lang="en-US" dirty="0"/>
                    </a:p>
                  </a:txBody>
                  <a:tcPr/>
                </a:tc>
                <a:tc>
                  <a:txBody>
                    <a:bodyPr/>
                    <a:lstStyle/>
                    <a:p>
                      <a:r>
                        <a:rPr lang="en-US" dirty="0" smtClean="0"/>
                        <a:t>Transition between molecular and viscous flow</a:t>
                      </a:r>
                      <a:endParaRPr lang="en-US" dirty="0"/>
                    </a:p>
                  </a:txBody>
                  <a:tcPr/>
                </a:tc>
              </a:tr>
            </a:tbl>
          </a:graphicData>
        </a:graphic>
      </p:graphicFrame>
      <p:sp>
        <p:nvSpPr>
          <p:cNvPr id="15" name="Rectangle 14"/>
          <p:cNvSpPr/>
          <p:nvPr/>
        </p:nvSpPr>
        <p:spPr>
          <a:xfrm>
            <a:off x="585069" y="196334"/>
            <a:ext cx="7669087" cy="461665"/>
          </a:xfrm>
          <a:prstGeom prst="rect">
            <a:avLst/>
          </a:prstGeom>
        </p:spPr>
        <p:txBody>
          <a:bodyPr wrap="none">
            <a:spAutoFit/>
          </a:bodyPr>
          <a:lstStyle/>
          <a:p>
            <a:pPr algn="ctr"/>
            <a:r>
              <a:rPr lang="en-US" sz="2400" b="1" dirty="0"/>
              <a:t>The basis of vacuum </a:t>
            </a:r>
            <a:r>
              <a:rPr lang="en-US" sz="2400" b="1" dirty="0" smtClean="0"/>
              <a:t>technology: Knudsen number</a:t>
            </a:r>
            <a:endParaRPr lang="en-US" sz="2400" b="1" dirty="0"/>
          </a:p>
        </p:txBody>
      </p:sp>
      <p:sp>
        <p:nvSpPr>
          <p:cNvPr id="16"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7"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8"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28</a:t>
            </a:fld>
            <a:endParaRPr lang="en-US" dirty="0"/>
          </a:p>
        </p:txBody>
      </p:sp>
      <p:sp>
        <p:nvSpPr>
          <p:cNvPr id="5" name="TextBox 4"/>
          <p:cNvSpPr txBox="1"/>
          <p:nvPr/>
        </p:nvSpPr>
        <p:spPr>
          <a:xfrm>
            <a:off x="419100" y="5207000"/>
            <a:ext cx="8483600" cy="923330"/>
          </a:xfrm>
          <a:prstGeom prst="rect">
            <a:avLst/>
          </a:prstGeom>
          <a:noFill/>
        </p:spPr>
        <p:txBody>
          <a:bodyPr wrap="square" rtlCol="0">
            <a:spAutoFit/>
          </a:bodyPr>
          <a:lstStyle/>
          <a:p>
            <a:r>
              <a:rPr lang="en-GB" dirty="0"/>
              <a:t>Except for ion source’s plasma chambers, vacuum systems of accelerators operate in free molecular regime; only this vacuum regime is considered in this lesson.</a:t>
            </a:r>
            <a:endParaRPr lang="en-US" dirty="0"/>
          </a:p>
        </p:txBody>
      </p:sp>
    </p:spTree>
    <p:extLst>
      <p:ext uri="{BB962C8B-B14F-4D97-AF65-F5344CB8AC3E}">
        <p14:creationId xmlns:p14="http://schemas.microsoft.com/office/powerpoint/2010/main" val="2036830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25"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26"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29</a:t>
            </a:fld>
            <a:endParaRPr lang="en-US" dirty="0"/>
          </a:p>
        </p:txBody>
      </p:sp>
      <p:pic>
        <p:nvPicPr>
          <p:cNvPr id="27"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613700" y="136587"/>
            <a:ext cx="4409399" cy="5947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57354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sp>
        <p:nvSpPr>
          <p:cNvPr id="5" name="TextBox 4"/>
          <p:cNvSpPr txBox="1"/>
          <p:nvPr/>
        </p:nvSpPr>
        <p:spPr>
          <a:xfrm>
            <a:off x="217170" y="754380"/>
            <a:ext cx="8732520" cy="5355312"/>
          </a:xfrm>
          <a:prstGeom prst="rect">
            <a:avLst/>
          </a:prstGeom>
          <a:noFill/>
        </p:spPr>
        <p:txBody>
          <a:bodyPr wrap="square" rtlCol="0">
            <a:spAutoFit/>
          </a:bodyPr>
          <a:lstStyle/>
          <a:p>
            <a:pPr lvl="0"/>
            <a:r>
              <a:rPr lang="en-GB" dirty="0"/>
              <a:t>Karl </a:t>
            </a:r>
            <a:r>
              <a:rPr lang="en-GB" dirty="0" err="1"/>
              <a:t>Jousten</a:t>
            </a:r>
            <a:r>
              <a:rPr lang="en-GB" dirty="0"/>
              <a:t> (Ed.), </a:t>
            </a:r>
            <a:r>
              <a:rPr lang="en-GB" i="1" dirty="0"/>
              <a:t>Handbook of Vacuum Technology</a:t>
            </a:r>
            <a:r>
              <a:rPr lang="en-GB" b="1" i="1" dirty="0"/>
              <a:t> </a:t>
            </a:r>
            <a:r>
              <a:rPr lang="en-GB" i="1" dirty="0"/>
              <a:t>Book</a:t>
            </a:r>
            <a:r>
              <a:rPr lang="en-GB" dirty="0"/>
              <a:t> (</a:t>
            </a:r>
            <a:r>
              <a:rPr lang="en-GB" dirty="0" err="1"/>
              <a:t>Verlag</a:t>
            </a:r>
            <a:r>
              <a:rPr lang="en-GB" dirty="0"/>
              <a:t>-VCH, </a:t>
            </a:r>
            <a:r>
              <a:rPr lang="en-GB" dirty="0" err="1"/>
              <a:t>Weinheim</a:t>
            </a:r>
            <a:r>
              <a:rPr lang="en-GB" dirty="0"/>
              <a:t>, 2008</a:t>
            </a:r>
            <a:r>
              <a:rPr lang="en-GB" dirty="0" smtClean="0"/>
              <a:t>)</a:t>
            </a:r>
          </a:p>
          <a:p>
            <a:pPr lvl="0"/>
            <a:endParaRPr lang="en-GB" dirty="0"/>
          </a:p>
          <a:p>
            <a:pPr lvl="0"/>
            <a:r>
              <a:rPr lang="en-GB" dirty="0"/>
              <a:t>James M. Lafferty (Ed.), </a:t>
            </a:r>
            <a:r>
              <a:rPr lang="en-GB" i="1" dirty="0"/>
              <a:t>Foundations of Vacuum Science and Technology</a:t>
            </a:r>
            <a:r>
              <a:rPr lang="en-GB" dirty="0"/>
              <a:t> (John Wiley and Sons, 1998</a:t>
            </a:r>
            <a:r>
              <a:rPr lang="en-GB" dirty="0" smtClean="0"/>
              <a:t>)</a:t>
            </a:r>
          </a:p>
          <a:p>
            <a:pPr lvl="0"/>
            <a:endParaRPr lang="en-GB" dirty="0"/>
          </a:p>
          <a:p>
            <a:pPr lvl="0">
              <a:buAutoNum type="alphaUcPeriod"/>
            </a:pPr>
            <a:r>
              <a:rPr lang="en-GB" dirty="0" smtClean="0"/>
              <a:t>Berman</a:t>
            </a:r>
            <a:r>
              <a:rPr lang="en-GB" dirty="0"/>
              <a:t>, </a:t>
            </a:r>
            <a:r>
              <a:rPr lang="en-GB" i="1" dirty="0"/>
              <a:t>Vacuum Engineering calculation, Formulas, and Solved Exercises</a:t>
            </a:r>
            <a:r>
              <a:rPr lang="en-GB" dirty="0"/>
              <a:t> (Academic Press, 1992</a:t>
            </a:r>
            <a:r>
              <a:rPr lang="en-GB" dirty="0" smtClean="0"/>
              <a:t>)</a:t>
            </a:r>
          </a:p>
          <a:p>
            <a:pPr marL="342900" lvl="0" indent="-342900">
              <a:buAutoNum type="alphaUcPeriod"/>
            </a:pPr>
            <a:endParaRPr lang="en-GB" dirty="0"/>
          </a:p>
          <a:p>
            <a:pPr lvl="0"/>
            <a:r>
              <a:rPr lang="en-GB" dirty="0"/>
              <a:t>P. A. Redhead, J. P. Hobson, E. V. </a:t>
            </a:r>
            <a:r>
              <a:rPr lang="en-GB" dirty="0" err="1"/>
              <a:t>Kornelsen</a:t>
            </a:r>
            <a:r>
              <a:rPr lang="en-GB" dirty="0"/>
              <a:t>, </a:t>
            </a:r>
            <a:r>
              <a:rPr lang="en-GB" i="1" dirty="0"/>
              <a:t>The Physical Basis of Ultrahigh Vacuum</a:t>
            </a:r>
            <a:r>
              <a:rPr lang="en-GB" dirty="0"/>
              <a:t>, (Chapman and Hall, </a:t>
            </a:r>
            <a:r>
              <a:rPr lang="en-GB" dirty="0" smtClean="0"/>
              <a:t>1968)</a:t>
            </a:r>
            <a:endParaRPr lang="en-GB" dirty="0"/>
          </a:p>
          <a:p>
            <a:endParaRPr lang="en-GB" dirty="0"/>
          </a:p>
          <a:p>
            <a:r>
              <a:rPr lang="en-GB" dirty="0"/>
              <a:t>John F. </a:t>
            </a:r>
            <a:r>
              <a:rPr lang="en-GB" dirty="0" smtClean="0"/>
              <a:t>O'Hanlon, </a:t>
            </a:r>
            <a:r>
              <a:rPr lang="en-GB" i="1" dirty="0" smtClean="0"/>
              <a:t>A </a:t>
            </a:r>
            <a:r>
              <a:rPr lang="en-GB" i="1" dirty="0"/>
              <a:t>User's Guide to Vacuum </a:t>
            </a:r>
            <a:r>
              <a:rPr lang="en-GB" i="1" dirty="0" smtClean="0"/>
              <a:t>Technology</a:t>
            </a:r>
          </a:p>
          <a:p>
            <a:endParaRPr lang="en-GB" dirty="0"/>
          </a:p>
          <a:p>
            <a:r>
              <a:rPr lang="en-GB" i="1" dirty="0"/>
              <a:t>Handbook of Materials and Techniques for Vacuum Devices </a:t>
            </a:r>
            <a:r>
              <a:rPr lang="en-GB" dirty="0"/>
              <a:t>(AVS Classics in Vacuum Science and Technology</a:t>
            </a:r>
            <a:r>
              <a:rPr lang="en-GB" dirty="0" smtClean="0"/>
              <a:t>)</a:t>
            </a:r>
          </a:p>
          <a:p>
            <a:endParaRPr lang="en-GB" dirty="0"/>
          </a:p>
          <a:p>
            <a:r>
              <a:rPr lang="en-GB" dirty="0" smtClean="0"/>
              <a:t>A. Berman, </a:t>
            </a:r>
            <a:r>
              <a:rPr lang="en-GB" i="1" dirty="0" smtClean="0"/>
              <a:t>Total pressure measurement in vacuum technology</a:t>
            </a:r>
            <a:r>
              <a:rPr lang="en-GB" dirty="0" smtClean="0"/>
              <a:t>, Academic Press, 1985 </a:t>
            </a:r>
            <a:endParaRPr lang="en-US" dirty="0"/>
          </a:p>
        </p:txBody>
      </p:sp>
      <p:sp>
        <p:nvSpPr>
          <p:cNvPr id="6" name="TextBox 5"/>
          <p:cNvSpPr txBox="1"/>
          <p:nvPr/>
        </p:nvSpPr>
        <p:spPr>
          <a:xfrm>
            <a:off x="3611880" y="253246"/>
            <a:ext cx="2066591" cy="400110"/>
          </a:xfrm>
          <a:prstGeom prst="rect">
            <a:avLst/>
          </a:prstGeom>
          <a:noFill/>
        </p:spPr>
        <p:txBody>
          <a:bodyPr wrap="none" rtlCol="0">
            <a:spAutoFit/>
          </a:bodyPr>
          <a:lstStyle/>
          <a:p>
            <a:r>
              <a:rPr lang="en-US" sz="2000" b="1" dirty="0" smtClean="0"/>
              <a:t>Selected books</a:t>
            </a:r>
            <a:endParaRPr lang="en-US" sz="2000" b="1" dirty="0"/>
          </a:p>
        </p:txBody>
      </p:sp>
    </p:spTree>
    <p:extLst>
      <p:ext uri="{BB962C8B-B14F-4D97-AF65-F5344CB8AC3E}">
        <p14:creationId xmlns:p14="http://schemas.microsoft.com/office/powerpoint/2010/main" val="27566165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900862" y="196334"/>
            <a:ext cx="7037504" cy="461665"/>
          </a:xfrm>
          <a:prstGeom prst="rect">
            <a:avLst/>
          </a:prstGeom>
        </p:spPr>
        <p:txBody>
          <a:bodyPr wrap="none">
            <a:spAutoFit/>
          </a:bodyPr>
          <a:lstStyle/>
          <a:p>
            <a:pPr algn="ctr"/>
            <a:r>
              <a:rPr lang="en-US" sz="2400" b="1" dirty="0"/>
              <a:t>The basis of vacuum </a:t>
            </a:r>
            <a:r>
              <a:rPr lang="en-US" sz="2400" b="1" dirty="0" smtClean="0"/>
              <a:t>technology: conductance</a:t>
            </a:r>
            <a:endParaRPr lang="en-US" sz="2400" b="1" dirty="0"/>
          </a:p>
        </p:txBody>
      </p:sp>
      <mc:AlternateContent xmlns:mc="http://schemas.openxmlformats.org/markup-compatibility/2006" xmlns:a14="http://schemas.microsoft.com/office/drawing/2010/main">
        <mc:Choice Requires="a14">
          <p:sp>
            <p:nvSpPr>
              <p:cNvPr id="11" name="TextBox 10"/>
              <p:cNvSpPr txBox="1"/>
              <p:nvPr/>
            </p:nvSpPr>
            <p:spPr>
              <a:xfrm>
                <a:off x="158304" y="1221904"/>
                <a:ext cx="8856984" cy="2123658"/>
              </a:xfrm>
              <a:prstGeom prst="rect">
                <a:avLst/>
              </a:prstGeom>
              <a:noFill/>
            </p:spPr>
            <p:txBody>
              <a:bodyPr wrap="square" rtlCol="0">
                <a:spAutoFit/>
              </a:bodyPr>
              <a:lstStyle/>
              <a:p>
                <a:r>
                  <a:rPr lang="en-US" dirty="0" smtClean="0"/>
                  <a:t>In molecular regime the net flux of molecules from one point (1) to another (2) is proportional to the pressure drop:</a:t>
                </a:r>
              </a:p>
              <a:p>
                <a:endParaRPr lang="en-US" dirty="0" smtClean="0"/>
              </a:p>
              <a:p>
                <a:pPr/>
                <a14:m>
                  <m:oMathPara xmlns:m="http://schemas.openxmlformats.org/officeDocument/2006/math">
                    <m:oMathParaPr>
                      <m:jc m:val="centerGroup"/>
                    </m:oMathParaPr>
                    <m:oMath xmlns:m="http://schemas.openxmlformats.org/officeDocument/2006/math">
                      <m:r>
                        <a:rPr lang="fr-CH" sz="2400" b="0" i="1" smtClean="0">
                          <a:latin typeface="Cambria Math"/>
                        </a:rPr>
                        <m:t>𝑄</m:t>
                      </m:r>
                      <m:r>
                        <a:rPr lang="fr-CH" sz="2400" b="0" i="1" smtClean="0">
                          <a:latin typeface="Cambria Math"/>
                        </a:rPr>
                        <m:t>=</m:t>
                      </m:r>
                      <m:r>
                        <a:rPr lang="fr-CH" sz="2400" b="0" i="1" smtClean="0">
                          <a:latin typeface="Cambria Math"/>
                        </a:rPr>
                        <m:t>𝐶</m:t>
                      </m:r>
                      <m:r>
                        <a:rPr lang="fr-CH" sz="2400" b="0" i="1" smtClean="0">
                          <a:latin typeface="Cambria Math"/>
                        </a:rPr>
                        <m:t> </m:t>
                      </m:r>
                      <m:d>
                        <m:dPr>
                          <m:ctrlPr>
                            <a:rPr lang="fr-CH" sz="2400" b="0" i="1" smtClean="0">
                              <a:latin typeface="Cambria Math"/>
                            </a:rPr>
                          </m:ctrlPr>
                        </m:dPr>
                        <m:e>
                          <m:sSub>
                            <m:sSubPr>
                              <m:ctrlPr>
                                <a:rPr lang="fr-CH" sz="2400" b="0" i="1" smtClean="0">
                                  <a:latin typeface="Cambria Math"/>
                                </a:rPr>
                              </m:ctrlPr>
                            </m:sSubPr>
                            <m:e>
                              <m:r>
                                <a:rPr lang="fr-CH" sz="2400" b="0" i="1" smtClean="0">
                                  <a:latin typeface="Cambria Math"/>
                                </a:rPr>
                                <m:t>𝑃</m:t>
                              </m:r>
                            </m:e>
                            <m:sub>
                              <m:r>
                                <a:rPr lang="fr-CH" sz="2400" b="0" i="1" smtClean="0">
                                  <a:latin typeface="Cambria Math"/>
                                </a:rPr>
                                <m:t>1</m:t>
                              </m:r>
                            </m:sub>
                          </m:sSub>
                          <m:r>
                            <a:rPr lang="fr-CH" sz="2400" b="0" i="1" smtClean="0">
                              <a:latin typeface="Cambria Math"/>
                            </a:rPr>
                            <m:t>−</m:t>
                          </m:r>
                          <m:sSub>
                            <m:sSubPr>
                              <m:ctrlPr>
                                <a:rPr lang="fr-CH" sz="2400" i="1">
                                  <a:latin typeface="Cambria Math"/>
                                </a:rPr>
                              </m:ctrlPr>
                            </m:sSubPr>
                            <m:e>
                              <m:r>
                                <a:rPr lang="fr-CH" sz="2400" i="1">
                                  <a:latin typeface="Cambria Math"/>
                                </a:rPr>
                                <m:t>𝑃</m:t>
                              </m:r>
                            </m:e>
                            <m:sub>
                              <m:r>
                                <a:rPr lang="fr-CH" sz="2400" b="0" i="1" smtClean="0">
                                  <a:latin typeface="Cambria Math"/>
                                </a:rPr>
                                <m:t>2</m:t>
                              </m:r>
                            </m:sub>
                          </m:sSub>
                        </m:e>
                      </m:d>
                    </m:oMath>
                  </m:oMathPara>
                </a14:m>
                <a:endParaRPr lang="fr-CH" sz="2400" b="0" dirty="0" smtClean="0"/>
              </a:p>
              <a:p>
                <a:endParaRPr lang="fr-CH" b="0" dirty="0" smtClean="0"/>
              </a:p>
              <a:p>
                <a:r>
                  <a:rPr lang="en-US" b="1" dirty="0" smtClean="0"/>
                  <a:t>C</a:t>
                </a:r>
                <a:r>
                  <a:rPr lang="en-US" dirty="0" smtClean="0"/>
                  <a:t> is called the gas conductance from the two points. It </a:t>
                </a:r>
                <a:r>
                  <a:rPr lang="en-US" b="1" dirty="0" smtClean="0"/>
                  <a:t>does not depend on pressure</a:t>
                </a:r>
                <a:r>
                  <a:rPr lang="en-US" dirty="0" smtClean="0"/>
                  <a:t>.</a:t>
                </a:r>
              </a:p>
            </p:txBody>
          </p:sp>
        </mc:Choice>
        <mc:Fallback xmlns="">
          <p:sp>
            <p:nvSpPr>
              <p:cNvPr id="11" name="TextBox 10"/>
              <p:cNvSpPr txBox="1">
                <a:spLocks noRot="1" noChangeAspect="1" noMove="1" noResize="1" noEditPoints="1" noAdjustHandles="1" noChangeArrowheads="1" noChangeShapeType="1" noTextEdit="1"/>
              </p:cNvSpPr>
              <p:nvPr/>
            </p:nvSpPr>
            <p:spPr>
              <a:xfrm>
                <a:off x="158304" y="1221904"/>
                <a:ext cx="8856984" cy="2123658"/>
              </a:xfrm>
              <a:prstGeom prst="rect">
                <a:avLst/>
              </a:prstGeom>
              <a:blipFill rotWithShape="1">
                <a:blip r:embed="rId2"/>
                <a:stretch>
                  <a:fillRect l="-619" t="-1433" b="-3438"/>
                </a:stretch>
              </a:blipFill>
            </p:spPr>
            <p:txBody>
              <a:bodyPr/>
              <a:lstStyle/>
              <a:p>
                <a:r>
                  <a:rPr lang="en-US">
                    <a:noFill/>
                  </a:rPr>
                  <a:t> </a:t>
                </a:r>
              </a:p>
            </p:txBody>
          </p:sp>
        </mc:Fallback>
      </mc:AlternateContent>
      <p:sp>
        <p:nvSpPr>
          <p:cNvPr id="22"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23"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24"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30</a:t>
            </a:fld>
            <a:endParaRPr lang="en-US" dirty="0"/>
          </a:p>
        </p:txBody>
      </p:sp>
      <p:sp>
        <p:nvSpPr>
          <p:cNvPr id="6" name="TextBox 5"/>
          <p:cNvSpPr txBox="1"/>
          <p:nvPr/>
        </p:nvSpPr>
        <p:spPr>
          <a:xfrm>
            <a:off x="158304" y="3695700"/>
            <a:ext cx="8856984" cy="1754326"/>
          </a:xfrm>
          <a:prstGeom prst="rect">
            <a:avLst/>
          </a:prstGeom>
          <a:noFill/>
        </p:spPr>
        <p:txBody>
          <a:bodyPr wrap="square" rtlCol="0">
            <a:spAutoFit/>
          </a:bodyPr>
          <a:lstStyle/>
          <a:p>
            <a:r>
              <a:rPr lang="en-GB" dirty="0" smtClean="0"/>
              <a:t>It </a:t>
            </a:r>
            <a:r>
              <a:rPr lang="en-GB" dirty="0"/>
              <a:t>depends only on the mean </a:t>
            </a:r>
            <a:r>
              <a:rPr lang="en-GB" b="1" dirty="0"/>
              <a:t>molecular speed </a:t>
            </a:r>
            <a:r>
              <a:rPr lang="en-GB" dirty="0"/>
              <a:t>and vacuum system </a:t>
            </a:r>
            <a:r>
              <a:rPr lang="en-GB" b="1" dirty="0"/>
              <a:t>geometry</a:t>
            </a:r>
            <a:r>
              <a:rPr lang="en-GB" dirty="0"/>
              <a:t>. </a:t>
            </a:r>
            <a:endParaRPr lang="en-GB" dirty="0" smtClean="0"/>
          </a:p>
          <a:p>
            <a:endParaRPr lang="en-GB" dirty="0"/>
          </a:p>
          <a:p>
            <a:endParaRPr lang="en-GB" dirty="0" smtClean="0"/>
          </a:p>
          <a:p>
            <a:r>
              <a:rPr lang="en-GB" dirty="0" smtClean="0"/>
              <a:t>If </a:t>
            </a:r>
            <a:r>
              <a:rPr lang="en-GB" dirty="0"/>
              <a:t>the gas flow units are expressed in terms of </a:t>
            </a:r>
            <a:r>
              <a:rPr lang="en-GB" dirty="0" smtClean="0"/>
              <a:t>pressure-volume, </a:t>
            </a:r>
            <a:r>
              <a:rPr lang="en-GB" dirty="0"/>
              <a:t>the conductance is reported as volume per unit time, i.e. </a:t>
            </a:r>
            <a:r>
              <a:rPr lang="en-GB" b="1" dirty="0"/>
              <a:t>l s</a:t>
            </a:r>
            <a:r>
              <a:rPr lang="en-GB" b="1" baseline="30000" dirty="0"/>
              <a:t>-1 </a:t>
            </a:r>
            <a:r>
              <a:rPr lang="en-GB" dirty="0"/>
              <a:t>or m</a:t>
            </a:r>
            <a:r>
              <a:rPr lang="en-GB" baseline="30000" dirty="0"/>
              <a:t>3</a:t>
            </a:r>
            <a:r>
              <a:rPr lang="en-GB" dirty="0"/>
              <a:t> </a:t>
            </a:r>
            <a:r>
              <a:rPr lang="en-GB" dirty="0" smtClean="0"/>
              <a:t>s</a:t>
            </a:r>
            <a:r>
              <a:rPr lang="en-GB" baseline="30000" dirty="0" smtClean="0"/>
              <a:t>-1</a:t>
            </a:r>
            <a:r>
              <a:rPr lang="en-GB" dirty="0" smtClean="0"/>
              <a:t>.</a:t>
            </a:r>
            <a:endParaRPr lang="en-GB" dirty="0"/>
          </a:p>
          <a:p>
            <a:endParaRPr lang="en-US" dirty="0"/>
          </a:p>
        </p:txBody>
      </p:sp>
    </p:spTree>
    <p:extLst>
      <p:ext uri="{BB962C8B-B14F-4D97-AF65-F5344CB8AC3E}">
        <p14:creationId xmlns:p14="http://schemas.microsoft.com/office/powerpoint/2010/main" val="27516393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900862" y="196334"/>
            <a:ext cx="7037504" cy="461665"/>
          </a:xfrm>
          <a:prstGeom prst="rect">
            <a:avLst/>
          </a:prstGeom>
        </p:spPr>
        <p:txBody>
          <a:bodyPr wrap="none">
            <a:spAutoFit/>
          </a:bodyPr>
          <a:lstStyle/>
          <a:p>
            <a:pPr algn="ctr"/>
            <a:r>
              <a:rPr lang="en-US" sz="2400" b="1" dirty="0"/>
              <a:t>The basis of vacuum </a:t>
            </a:r>
            <a:r>
              <a:rPr lang="en-US" sz="2400" b="1" dirty="0" smtClean="0"/>
              <a:t>technology: conductance</a:t>
            </a:r>
            <a:endParaRPr lang="en-US" sz="2400" b="1" dirty="0"/>
          </a:p>
        </p:txBody>
      </p:sp>
      <p:sp>
        <p:nvSpPr>
          <p:cNvPr id="11" name="TextBox 10"/>
          <p:cNvSpPr txBox="1"/>
          <p:nvPr/>
        </p:nvSpPr>
        <p:spPr>
          <a:xfrm>
            <a:off x="107504" y="701204"/>
            <a:ext cx="8856984" cy="923330"/>
          </a:xfrm>
          <a:prstGeom prst="rect">
            <a:avLst/>
          </a:prstGeom>
          <a:noFill/>
        </p:spPr>
        <p:txBody>
          <a:bodyPr wrap="square" rtlCol="0">
            <a:spAutoFit/>
          </a:bodyPr>
          <a:lstStyle/>
          <a:p>
            <a:endParaRPr lang="en-US" dirty="0"/>
          </a:p>
          <a:p>
            <a:r>
              <a:rPr lang="en-US" dirty="0" smtClean="0"/>
              <a:t>The simplest example is the gas flow through a small wall slot of area A and infinitesimal thickness</a:t>
            </a:r>
            <a:endParaRPr lang="en-US" dirty="0"/>
          </a:p>
        </p:txBody>
      </p:sp>
      <mc:AlternateContent xmlns:mc="http://schemas.openxmlformats.org/markup-compatibility/2006" xmlns:a14="http://schemas.microsoft.com/office/drawing/2010/main">
        <mc:Choice Requires="a14">
          <p:sp>
            <p:nvSpPr>
              <p:cNvPr id="17" name="TextBox 16"/>
              <p:cNvSpPr txBox="1"/>
              <p:nvPr/>
            </p:nvSpPr>
            <p:spPr>
              <a:xfrm>
                <a:off x="4093677" y="2090839"/>
                <a:ext cx="4820011" cy="1412438"/>
              </a:xfrm>
              <a:prstGeom prst="rect">
                <a:avLst/>
              </a:prstGeom>
              <a:noFill/>
            </p:spPr>
            <p:txBody>
              <a:bodyPr wrap="square" rtlCol="0">
                <a:spAutoFit/>
              </a:bodyPr>
              <a:lstStyle/>
              <a:p>
                <a:r>
                  <a:rPr lang="en-US" dirty="0" smtClean="0"/>
                  <a:t>Gas flow 1 </a:t>
                </a:r>
                <a14:m>
                  <m:oMath xmlns:m="http://schemas.openxmlformats.org/officeDocument/2006/math">
                    <m:r>
                      <a:rPr lang="en-US" i="1" dirty="0" smtClean="0">
                        <a:latin typeface="Cambria Math"/>
                        <a:ea typeface="Cambria Math"/>
                      </a:rPr>
                      <m:t>⇒</m:t>
                    </m:r>
                  </m:oMath>
                </a14:m>
                <a:r>
                  <a:rPr lang="en-US" dirty="0" smtClean="0"/>
                  <a:t> 2 : </a:t>
                </a:r>
                <a14:m>
                  <m:oMath xmlns:m="http://schemas.openxmlformats.org/officeDocument/2006/math">
                    <m:sSub>
                      <m:sSubPr>
                        <m:ctrlPr>
                          <a:rPr lang="fr-CH" sz="2400" i="1" dirty="0" smtClean="0">
                            <a:latin typeface="Cambria Math"/>
                            <a:ea typeface="Cambria Math"/>
                          </a:rPr>
                        </m:ctrlPr>
                      </m:sSubPr>
                      <m:e>
                        <m:r>
                          <a:rPr lang="fr-CH" sz="2400" i="1" dirty="0" smtClean="0">
                            <a:latin typeface="Cambria Math"/>
                            <a:ea typeface="Cambria Math"/>
                          </a:rPr>
                          <m:t>𝜑</m:t>
                        </m:r>
                      </m:e>
                      <m:sub>
                        <m:r>
                          <a:rPr lang="fr-CH" sz="2400" b="0" i="1" dirty="0" smtClean="0">
                            <a:latin typeface="Cambria Math"/>
                            <a:ea typeface="Cambria Math"/>
                          </a:rPr>
                          <m:t>1→2</m:t>
                        </m:r>
                      </m:sub>
                    </m:sSub>
                    <m:r>
                      <a:rPr lang="fr-CH" sz="2400" b="0" i="1" dirty="0" smtClean="0">
                        <a:latin typeface="Cambria Math"/>
                        <a:ea typeface="Cambria Math"/>
                      </a:rPr>
                      <m:t>=</m:t>
                    </m:r>
                    <m:f>
                      <m:fPr>
                        <m:ctrlPr>
                          <a:rPr lang="fr-CH" sz="2400" i="1" dirty="0">
                            <a:latin typeface="Cambria Math"/>
                            <a:ea typeface="Cambria Math"/>
                          </a:rPr>
                        </m:ctrlPr>
                      </m:fPr>
                      <m:num>
                        <m:r>
                          <a:rPr lang="fr-CH" sz="2400" i="1" dirty="0">
                            <a:latin typeface="Cambria Math"/>
                            <a:ea typeface="Cambria Math"/>
                          </a:rPr>
                          <m:t>1</m:t>
                        </m:r>
                      </m:num>
                      <m:den>
                        <m:r>
                          <a:rPr lang="fr-CH" sz="2400" i="1" dirty="0">
                            <a:latin typeface="Cambria Math"/>
                            <a:ea typeface="Cambria Math"/>
                          </a:rPr>
                          <m:t>4</m:t>
                        </m:r>
                      </m:den>
                    </m:f>
                    <m:sSub>
                      <m:sSubPr>
                        <m:ctrlPr>
                          <a:rPr lang="fr-CH" sz="2400" i="1" dirty="0" smtClean="0">
                            <a:latin typeface="Cambria Math"/>
                            <a:ea typeface="Cambria Math"/>
                          </a:rPr>
                        </m:ctrlPr>
                      </m:sSubPr>
                      <m:e>
                        <m:r>
                          <a:rPr lang="fr-CH" sz="2400" b="0" i="1" dirty="0" smtClean="0">
                            <a:latin typeface="Cambria Math"/>
                            <a:ea typeface="Cambria Math"/>
                          </a:rPr>
                          <m:t>𝐴</m:t>
                        </m:r>
                        <m:r>
                          <a:rPr lang="fr-CH" sz="2400" b="0" i="1" dirty="0" smtClean="0">
                            <a:latin typeface="Cambria Math"/>
                            <a:ea typeface="Cambria Math"/>
                          </a:rPr>
                          <m:t> </m:t>
                        </m:r>
                        <m:r>
                          <a:rPr lang="fr-CH" sz="2400" b="0" i="1" dirty="0" smtClean="0">
                            <a:latin typeface="Cambria Math"/>
                            <a:ea typeface="Cambria Math"/>
                          </a:rPr>
                          <m:t>𝑛</m:t>
                        </m:r>
                      </m:e>
                      <m:sub>
                        <m:r>
                          <a:rPr lang="fr-CH" sz="2400" b="0" i="1" dirty="0" smtClean="0">
                            <a:latin typeface="Cambria Math"/>
                            <a:ea typeface="Cambria Math"/>
                          </a:rPr>
                          <m:t>1</m:t>
                        </m:r>
                      </m:sub>
                    </m:sSub>
                    <m:d>
                      <m:dPr>
                        <m:begChr m:val="⟨"/>
                        <m:endChr m:val="⟩"/>
                        <m:ctrlPr>
                          <a:rPr lang="fr-CH" sz="2400" i="1" dirty="0">
                            <a:latin typeface="Cambria Math"/>
                            <a:ea typeface="Cambria Math"/>
                          </a:rPr>
                        </m:ctrlPr>
                      </m:dPr>
                      <m:e>
                        <m:r>
                          <a:rPr lang="fr-CH" sz="2400" i="1" dirty="0" smtClean="0">
                            <a:latin typeface="Cambria Math"/>
                            <a:ea typeface="Cambria Math"/>
                          </a:rPr>
                          <m:t>𝑣</m:t>
                        </m:r>
                      </m:e>
                    </m:d>
                  </m:oMath>
                </a14:m>
                <a:endParaRPr lang="en-US" sz="2400" dirty="0" smtClean="0"/>
              </a:p>
              <a:p>
                <a:endParaRPr lang="en-US" dirty="0"/>
              </a:p>
              <a:p>
                <a:r>
                  <a:rPr lang="en-US" dirty="0" smtClean="0"/>
                  <a:t>Gas </a:t>
                </a:r>
                <a:r>
                  <a:rPr lang="en-US" dirty="0"/>
                  <a:t>flow </a:t>
                </a:r>
                <a:r>
                  <a:rPr lang="en-US" dirty="0" smtClean="0"/>
                  <a:t>2 </a:t>
                </a:r>
                <a14:m>
                  <m:oMath xmlns:m="http://schemas.openxmlformats.org/officeDocument/2006/math">
                    <m:r>
                      <a:rPr lang="en-US" i="1" dirty="0">
                        <a:latin typeface="Cambria Math"/>
                        <a:ea typeface="Cambria Math"/>
                      </a:rPr>
                      <m:t>⇒</m:t>
                    </m:r>
                  </m:oMath>
                </a14:m>
                <a:r>
                  <a:rPr lang="en-US" dirty="0"/>
                  <a:t> </a:t>
                </a:r>
                <a:r>
                  <a:rPr lang="en-US" dirty="0" smtClean="0"/>
                  <a:t>1 </a:t>
                </a:r>
                <a:r>
                  <a:rPr lang="en-US" dirty="0"/>
                  <a:t>:</a:t>
                </a:r>
                <a:r>
                  <a:rPr lang="en-US" dirty="0" smtClean="0"/>
                  <a:t> </a:t>
                </a:r>
                <a14:m>
                  <m:oMath xmlns:m="http://schemas.openxmlformats.org/officeDocument/2006/math">
                    <m:sSub>
                      <m:sSubPr>
                        <m:ctrlPr>
                          <a:rPr lang="fr-CH" sz="2400" i="1" dirty="0">
                            <a:latin typeface="Cambria Math"/>
                            <a:ea typeface="Cambria Math"/>
                          </a:rPr>
                        </m:ctrlPr>
                      </m:sSubPr>
                      <m:e>
                        <m:r>
                          <a:rPr lang="fr-CH" sz="2400" i="1" dirty="0">
                            <a:latin typeface="Cambria Math"/>
                            <a:ea typeface="Cambria Math"/>
                          </a:rPr>
                          <m:t>𝜑</m:t>
                        </m:r>
                      </m:e>
                      <m:sub>
                        <m:r>
                          <a:rPr lang="fr-CH" sz="2400" b="0" i="1" dirty="0" smtClean="0">
                            <a:latin typeface="Cambria Math"/>
                            <a:ea typeface="Cambria Math"/>
                          </a:rPr>
                          <m:t>2</m:t>
                        </m:r>
                        <m:r>
                          <a:rPr lang="fr-CH" sz="2400" i="1" dirty="0">
                            <a:latin typeface="Cambria Math"/>
                            <a:ea typeface="Cambria Math"/>
                          </a:rPr>
                          <m:t>→</m:t>
                        </m:r>
                        <m:r>
                          <a:rPr lang="fr-CH" sz="2400" b="0" i="1" dirty="0" smtClean="0">
                            <a:latin typeface="Cambria Math"/>
                            <a:ea typeface="Cambria Math"/>
                          </a:rPr>
                          <m:t>1</m:t>
                        </m:r>
                      </m:sub>
                    </m:sSub>
                    <m:r>
                      <a:rPr lang="fr-CH" sz="2400" i="1" dirty="0">
                        <a:latin typeface="Cambria Math"/>
                        <a:ea typeface="Cambria Math"/>
                      </a:rPr>
                      <m:t>=</m:t>
                    </m:r>
                    <m:f>
                      <m:fPr>
                        <m:ctrlPr>
                          <a:rPr lang="fr-CH" sz="2400" i="1" dirty="0">
                            <a:latin typeface="Cambria Math"/>
                            <a:ea typeface="Cambria Math"/>
                          </a:rPr>
                        </m:ctrlPr>
                      </m:fPr>
                      <m:num>
                        <m:r>
                          <a:rPr lang="fr-CH" sz="2400" i="1" dirty="0">
                            <a:latin typeface="Cambria Math"/>
                            <a:ea typeface="Cambria Math"/>
                          </a:rPr>
                          <m:t>1</m:t>
                        </m:r>
                      </m:num>
                      <m:den>
                        <m:r>
                          <a:rPr lang="fr-CH" sz="2400" i="1" dirty="0">
                            <a:latin typeface="Cambria Math"/>
                            <a:ea typeface="Cambria Math"/>
                          </a:rPr>
                          <m:t>4</m:t>
                        </m:r>
                      </m:den>
                    </m:f>
                    <m:sSub>
                      <m:sSubPr>
                        <m:ctrlPr>
                          <a:rPr lang="fr-CH" sz="2400" i="1" dirty="0">
                            <a:latin typeface="Cambria Math"/>
                            <a:ea typeface="Cambria Math"/>
                          </a:rPr>
                        </m:ctrlPr>
                      </m:sSubPr>
                      <m:e>
                        <m:r>
                          <a:rPr lang="fr-CH" sz="2400" i="1" dirty="0">
                            <a:latin typeface="Cambria Math"/>
                            <a:ea typeface="Cambria Math"/>
                          </a:rPr>
                          <m:t>𝐴</m:t>
                        </m:r>
                        <m:r>
                          <a:rPr lang="fr-CH" sz="2400" i="1" dirty="0">
                            <a:latin typeface="Cambria Math"/>
                            <a:ea typeface="Cambria Math"/>
                          </a:rPr>
                          <m:t> </m:t>
                        </m:r>
                        <m:r>
                          <a:rPr lang="fr-CH" sz="2400" i="1" dirty="0">
                            <a:latin typeface="Cambria Math"/>
                            <a:ea typeface="Cambria Math"/>
                          </a:rPr>
                          <m:t>𝑛</m:t>
                        </m:r>
                      </m:e>
                      <m:sub>
                        <m:r>
                          <a:rPr lang="fr-CH" sz="2400" b="0" i="1" dirty="0" smtClean="0">
                            <a:latin typeface="Cambria Math"/>
                            <a:ea typeface="Cambria Math"/>
                          </a:rPr>
                          <m:t>2</m:t>
                        </m:r>
                      </m:sub>
                    </m:sSub>
                    <m:d>
                      <m:dPr>
                        <m:begChr m:val="⟨"/>
                        <m:endChr m:val="⟩"/>
                        <m:ctrlPr>
                          <a:rPr lang="fr-CH" sz="2400" i="1" dirty="0">
                            <a:latin typeface="Cambria Math"/>
                            <a:ea typeface="Cambria Math"/>
                          </a:rPr>
                        </m:ctrlPr>
                      </m:dPr>
                      <m:e>
                        <m:r>
                          <a:rPr lang="fr-CH" sz="2400" i="1" dirty="0">
                            <a:latin typeface="Cambria Math"/>
                            <a:ea typeface="Cambria Math"/>
                          </a:rPr>
                          <m:t>𝑣</m:t>
                        </m:r>
                      </m:e>
                    </m:d>
                  </m:oMath>
                </a14:m>
                <a:endParaRPr lang="en-US" sz="2400" dirty="0"/>
              </a:p>
            </p:txBody>
          </p:sp>
        </mc:Choice>
        <mc:Fallback xmlns="">
          <p:sp>
            <p:nvSpPr>
              <p:cNvPr id="17" name="TextBox 16"/>
              <p:cNvSpPr txBox="1">
                <a:spLocks noRot="1" noChangeAspect="1" noMove="1" noResize="1" noEditPoints="1" noAdjustHandles="1" noChangeArrowheads="1" noChangeShapeType="1" noTextEdit="1"/>
              </p:cNvSpPr>
              <p:nvPr/>
            </p:nvSpPr>
            <p:spPr>
              <a:xfrm>
                <a:off x="4093677" y="2090839"/>
                <a:ext cx="4820011" cy="1412438"/>
              </a:xfrm>
              <a:prstGeom prst="rect">
                <a:avLst/>
              </a:prstGeom>
              <a:blipFill rotWithShape="1">
                <a:blip r:embed="rId2"/>
                <a:stretch>
                  <a:fillRect l="-113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4812228" y="1357876"/>
                <a:ext cx="2155397" cy="728854"/>
              </a:xfrm>
              <a:prstGeom prst="rect">
                <a:avLst/>
              </a:prstGeom>
              <a:solidFill>
                <a:schemeClr val="accent3">
                  <a:lumMod val="20000"/>
                  <a:lumOff val="80000"/>
                </a:schemeClr>
              </a:solidFill>
              <a:ln>
                <a:solidFill>
                  <a:schemeClr val="accent1"/>
                </a:solidFill>
              </a:ln>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l-GR" sz="1400" i="1" dirty="0" smtClean="0">
                          <a:latin typeface="Cambria Math"/>
                          <a:ea typeface="Cambria Math"/>
                        </a:rPr>
                        <m:t>φ</m:t>
                      </m:r>
                      <m:r>
                        <a:rPr lang="fr-CH" sz="1400" b="0" i="1" dirty="0" smtClean="0">
                          <a:latin typeface="Cambria Math"/>
                          <a:ea typeface="Cambria Math"/>
                        </a:rPr>
                        <m:t>= </m:t>
                      </m:r>
                      <m:f>
                        <m:fPr>
                          <m:ctrlPr>
                            <a:rPr lang="fr-CH" sz="1400" b="0" i="1" dirty="0" smtClean="0">
                              <a:latin typeface="Cambria Math"/>
                              <a:ea typeface="Cambria Math"/>
                            </a:rPr>
                          </m:ctrlPr>
                        </m:fPr>
                        <m:num>
                          <m:r>
                            <a:rPr lang="fr-CH" sz="1400" b="0" i="1" dirty="0" smtClean="0">
                              <a:latin typeface="Cambria Math"/>
                              <a:ea typeface="Cambria Math"/>
                            </a:rPr>
                            <m:t>1</m:t>
                          </m:r>
                        </m:num>
                        <m:den>
                          <m:r>
                            <a:rPr lang="fr-CH" sz="1400" b="0" i="1" dirty="0" smtClean="0">
                              <a:latin typeface="Cambria Math"/>
                              <a:ea typeface="Cambria Math"/>
                            </a:rPr>
                            <m:t>4</m:t>
                          </m:r>
                        </m:den>
                      </m:f>
                      <m:r>
                        <a:rPr lang="fr-CH" sz="1400" b="0" i="1" dirty="0" smtClean="0">
                          <a:latin typeface="Cambria Math"/>
                          <a:ea typeface="Cambria Math"/>
                        </a:rPr>
                        <m:t>𝑛</m:t>
                      </m:r>
                      <m:d>
                        <m:dPr>
                          <m:begChr m:val="⟨"/>
                          <m:endChr m:val="⟩"/>
                          <m:ctrlPr>
                            <a:rPr lang="fr-CH" sz="1400" b="0" i="1" dirty="0" smtClean="0">
                              <a:latin typeface="Cambria Math"/>
                              <a:ea typeface="Cambria Math"/>
                            </a:rPr>
                          </m:ctrlPr>
                        </m:dPr>
                        <m:e>
                          <m:r>
                            <a:rPr lang="fr-CH" sz="1400" b="0" i="1" dirty="0" smtClean="0">
                              <a:latin typeface="Cambria Math"/>
                              <a:ea typeface="Cambria Math"/>
                            </a:rPr>
                            <m:t>𝑣</m:t>
                          </m:r>
                        </m:e>
                      </m:d>
                      <m:r>
                        <a:rPr lang="fr-CH" sz="1400" b="0" i="1" dirty="0" smtClean="0">
                          <a:latin typeface="Cambria Math"/>
                          <a:ea typeface="Cambria Math"/>
                        </a:rPr>
                        <m:t>=</m:t>
                      </m:r>
                      <m:f>
                        <m:fPr>
                          <m:ctrlPr>
                            <a:rPr lang="fr-CH" sz="1400" i="1" dirty="0">
                              <a:latin typeface="Cambria Math"/>
                              <a:ea typeface="Cambria Math"/>
                            </a:rPr>
                          </m:ctrlPr>
                        </m:fPr>
                        <m:num>
                          <m:r>
                            <a:rPr lang="fr-CH" sz="1400" i="1" dirty="0">
                              <a:latin typeface="Cambria Math"/>
                              <a:ea typeface="Cambria Math"/>
                            </a:rPr>
                            <m:t>1</m:t>
                          </m:r>
                        </m:num>
                        <m:den>
                          <m:r>
                            <a:rPr lang="fr-CH" sz="1400" i="1" dirty="0">
                              <a:latin typeface="Cambria Math"/>
                              <a:ea typeface="Cambria Math"/>
                            </a:rPr>
                            <m:t>4</m:t>
                          </m:r>
                        </m:den>
                      </m:f>
                      <m:r>
                        <a:rPr lang="fr-CH" sz="1400" i="1" dirty="0">
                          <a:latin typeface="Cambria Math"/>
                          <a:ea typeface="Cambria Math"/>
                        </a:rPr>
                        <m:t>𝑛</m:t>
                      </m:r>
                      <m:rad>
                        <m:radPr>
                          <m:degHide m:val="on"/>
                          <m:ctrlPr>
                            <a:rPr lang="fr-CH" sz="1400" i="1">
                              <a:latin typeface="Cambria Math"/>
                            </a:rPr>
                          </m:ctrlPr>
                        </m:radPr>
                        <m:deg/>
                        <m:e>
                          <m:f>
                            <m:fPr>
                              <m:ctrlPr>
                                <a:rPr lang="fr-CH" sz="1400" i="1">
                                  <a:latin typeface="Cambria Math"/>
                                </a:rPr>
                              </m:ctrlPr>
                            </m:fPr>
                            <m:num>
                              <m:r>
                                <a:rPr lang="fr-CH" sz="1400" i="1">
                                  <a:latin typeface="Cambria Math"/>
                                </a:rPr>
                                <m:t>8 </m:t>
                              </m:r>
                              <m:sSub>
                                <m:sSubPr>
                                  <m:ctrlPr>
                                    <a:rPr lang="fr-CH" sz="1400" i="1">
                                      <a:latin typeface="Cambria Math"/>
                                    </a:rPr>
                                  </m:ctrlPr>
                                </m:sSubPr>
                                <m:e>
                                  <m:r>
                                    <a:rPr lang="fr-CH" sz="1400" i="1">
                                      <a:latin typeface="Cambria Math"/>
                                    </a:rPr>
                                    <m:t>𝑘</m:t>
                                  </m:r>
                                </m:e>
                                <m:sub>
                                  <m:r>
                                    <a:rPr lang="fr-CH" sz="1400" i="1">
                                      <a:latin typeface="Cambria Math"/>
                                    </a:rPr>
                                    <m:t>𝐵</m:t>
                                  </m:r>
                                </m:sub>
                              </m:sSub>
                              <m:r>
                                <a:rPr lang="fr-CH" sz="1400" i="1">
                                  <a:latin typeface="Cambria Math"/>
                                </a:rPr>
                                <m:t>𝑇</m:t>
                              </m:r>
                            </m:num>
                            <m:den>
                              <m:r>
                                <a:rPr lang="fr-CH" sz="1400" i="1">
                                  <a:latin typeface="Cambria Math"/>
                                  <a:ea typeface="Cambria Math"/>
                                </a:rPr>
                                <m:t>𝜋</m:t>
                              </m:r>
                              <m:r>
                                <a:rPr lang="fr-CH" sz="1400" i="1">
                                  <a:latin typeface="Cambria Math"/>
                                  <a:ea typeface="Cambria Math"/>
                                </a:rPr>
                                <m:t> </m:t>
                              </m:r>
                              <m:r>
                                <a:rPr lang="fr-CH" sz="1400" i="1">
                                  <a:latin typeface="Cambria Math"/>
                                  <a:ea typeface="Cambria Math"/>
                                </a:rPr>
                                <m:t>𝑚</m:t>
                              </m:r>
                            </m:den>
                          </m:f>
                        </m:e>
                      </m:rad>
                    </m:oMath>
                  </m:oMathPara>
                </a14:m>
                <a:endParaRPr lang="en-US" sz="1400" dirty="0">
                  <a:latin typeface="Symbol" pitchFamily="18" charset="2"/>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4812228" y="1357876"/>
                <a:ext cx="2155397" cy="728854"/>
              </a:xfrm>
              <a:prstGeom prst="rect">
                <a:avLst/>
              </a:prstGeom>
              <a:blipFill rotWithShape="1">
                <a:blip r:embed="rId3"/>
                <a:stretch>
                  <a:fillRect/>
                </a:stretch>
              </a:blipFill>
              <a:ln>
                <a:solidFill>
                  <a:schemeClr val="accent1"/>
                </a:solidFill>
              </a:ln>
            </p:spPr>
            <p:txBody>
              <a:bodyPr/>
              <a:lstStyle/>
              <a:p>
                <a:r>
                  <a:rPr lang="en-US">
                    <a:noFill/>
                  </a:rPr>
                  <a:t> </a:t>
                </a:r>
              </a:p>
            </p:txBody>
          </p:sp>
        </mc:Fallback>
      </mc:AlternateContent>
      <p:grpSp>
        <p:nvGrpSpPr>
          <p:cNvPr id="2" name="Group 1"/>
          <p:cNvGrpSpPr/>
          <p:nvPr/>
        </p:nvGrpSpPr>
        <p:grpSpPr>
          <a:xfrm>
            <a:off x="1574962" y="1904266"/>
            <a:ext cx="1949145" cy="1296144"/>
            <a:chOff x="3233611" y="1845940"/>
            <a:chExt cx="1949145" cy="1296144"/>
          </a:xfrm>
        </p:grpSpPr>
        <p:sp>
          <p:nvSpPr>
            <p:cNvPr id="12" name="Rectangle 11"/>
            <p:cNvSpPr/>
            <p:nvPr/>
          </p:nvSpPr>
          <p:spPr>
            <a:xfrm>
              <a:off x="3238540" y="1845940"/>
              <a:ext cx="1944216" cy="129614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a:stCxn id="12" idx="0"/>
            </p:cNvCxnSpPr>
            <p:nvPr/>
          </p:nvCxnSpPr>
          <p:spPr>
            <a:xfrm>
              <a:off x="4210648" y="1845940"/>
              <a:ext cx="0" cy="6480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210648" y="2638028"/>
              <a:ext cx="0" cy="5040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233611" y="1845940"/>
              <a:ext cx="580993" cy="369332"/>
            </a:xfrm>
            <a:prstGeom prst="rect">
              <a:avLst/>
            </a:prstGeom>
            <a:noFill/>
          </p:spPr>
          <p:txBody>
            <a:bodyPr wrap="none" rtlCol="0">
              <a:spAutoFit/>
            </a:bodyPr>
            <a:lstStyle/>
            <a:p>
              <a:r>
                <a:rPr lang="en-US" dirty="0" smtClean="0"/>
                <a:t>T, P</a:t>
              </a:r>
              <a:r>
                <a:rPr lang="en-US" baseline="-25000" dirty="0" smtClean="0"/>
                <a:t>1</a:t>
              </a:r>
              <a:endParaRPr lang="en-US" dirty="0"/>
            </a:p>
          </p:txBody>
        </p:sp>
        <p:sp>
          <p:nvSpPr>
            <p:cNvPr id="16" name="TextBox 15"/>
            <p:cNvSpPr txBox="1"/>
            <p:nvPr/>
          </p:nvSpPr>
          <p:spPr>
            <a:xfrm>
              <a:off x="4559471" y="1845940"/>
              <a:ext cx="580993" cy="369332"/>
            </a:xfrm>
            <a:prstGeom prst="rect">
              <a:avLst/>
            </a:prstGeom>
            <a:noFill/>
          </p:spPr>
          <p:txBody>
            <a:bodyPr wrap="none" rtlCol="0">
              <a:spAutoFit/>
            </a:bodyPr>
            <a:lstStyle/>
            <a:p>
              <a:r>
                <a:rPr lang="en-US" dirty="0" smtClean="0"/>
                <a:t>T, P</a:t>
              </a:r>
              <a:r>
                <a:rPr lang="en-US" baseline="-25000" dirty="0" smtClean="0"/>
                <a:t>2</a:t>
              </a:r>
              <a:endParaRPr lang="en-US" dirty="0"/>
            </a:p>
          </p:txBody>
        </p:sp>
        <p:sp>
          <p:nvSpPr>
            <p:cNvPr id="19" name="TextBox 18"/>
            <p:cNvSpPr txBox="1"/>
            <p:nvPr/>
          </p:nvSpPr>
          <p:spPr>
            <a:xfrm>
              <a:off x="3742596" y="2367672"/>
              <a:ext cx="317716" cy="369332"/>
            </a:xfrm>
            <a:prstGeom prst="rect">
              <a:avLst/>
            </a:prstGeom>
            <a:noFill/>
          </p:spPr>
          <p:txBody>
            <a:bodyPr wrap="none" rtlCol="0">
              <a:spAutoFit/>
            </a:bodyPr>
            <a:lstStyle/>
            <a:p>
              <a:r>
                <a:rPr lang="en-US" dirty="0" smtClean="0"/>
                <a:t>A</a:t>
              </a:r>
              <a:endParaRPr lang="en-US" dirty="0"/>
            </a:p>
          </p:txBody>
        </p:sp>
      </p:grpSp>
      <mc:AlternateContent xmlns:mc="http://schemas.openxmlformats.org/markup-compatibility/2006" xmlns:a14="http://schemas.microsoft.com/office/drawing/2010/main">
        <mc:Choice Requires="a14">
          <p:sp>
            <p:nvSpPr>
              <p:cNvPr id="20" name="TextBox 19"/>
              <p:cNvSpPr txBox="1"/>
              <p:nvPr/>
            </p:nvSpPr>
            <p:spPr>
              <a:xfrm>
                <a:off x="1351795" y="3571283"/>
                <a:ext cx="6726561" cy="685059"/>
              </a:xfrm>
              <a:prstGeom prst="rect">
                <a:avLst/>
              </a:prstGeom>
              <a:noFill/>
            </p:spPr>
            <p:txBody>
              <a:bodyPr wrap="square" rtlCol="0">
                <a:spAutoFit/>
              </a:bodyPr>
              <a:lstStyle/>
              <a:p>
                <a:r>
                  <a:rPr lang="fr-CH" dirty="0" smtClean="0"/>
                  <a:t>Net flow:         </a:t>
                </a:r>
                <a14:m>
                  <m:oMath xmlns:m="http://schemas.openxmlformats.org/officeDocument/2006/math">
                    <m:f>
                      <m:fPr>
                        <m:ctrlPr>
                          <a:rPr lang="fr-CH" sz="2400" i="1" dirty="0">
                            <a:latin typeface="Cambria Math"/>
                            <a:ea typeface="Cambria Math"/>
                          </a:rPr>
                        </m:ctrlPr>
                      </m:fPr>
                      <m:num>
                        <m:r>
                          <a:rPr lang="fr-CH" sz="2400" i="1" dirty="0">
                            <a:latin typeface="Cambria Math"/>
                            <a:ea typeface="Cambria Math"/>
                          </a:rPr>
                          <m:t>1</m:t>
                        </m:r>
                      </m:num>
                      <m:den>
                        <m:r>
                          <a:rPr lang="fr-CH" sz="2400" i="1" dirty="0">
                            <a:latin typeface="Cambria Math"/>
                            <a:ea typeface="Cambria Math"/>
                          </a:rPr>
                          <m:t>4</m:t>
                        </m:r>
                      </m:den>
                    </m:f>
                    <m:r>
                      <a:rPr lang="fr-CH" sz="2400" i="1" dirty="0">
                        <a:latin typeface="Cambria Math"/>
                        <a:ea typeface="Cambria Math"/>
                      </a:rPr>
                      <m:t>𝐴</m:t>
                    </m:r>
                    <m:r>
                      <a:rPr lang="fr-CH" sz="2400" i="1" dirty="0">
                        <a:latin typeface="Cambria Math"/>
                        <a:ea typeface="Cambria Math"/>
                      </a:rPr>
                      <m:t> </m:t>
                    </m:r>
                    <m:d>
                      <m:dPr>
                        <m:ctrlPr>
                          <a:rPr lang="fr-CH" sz="2400" i="1" dirty="0" smtClean="0">
                            <a:latin typeface="Cambria Math"/>
                            <a:ea typeface="Cambria Math"/>
                          </a:rPr>
                        </m:ctrlPr>
                      </m:dPr>
                      <m:e>
                        <m:sSub>
                          <m:sSubPr>
                            <m:ctrlPr>
                              <a:rPr lang="fr-CH" sz="2400" i="1" dirty="0" smtClean="0">
                                <a:latin typeface="Cambria Math"/>
                                <a:ea typeface="Cambria Math"/>
                              </a:rPr>
                            </m:ctrlPr>
                          </m:sSubPr>
                          <m:e>
                            <m:r>
                              <a:rPr lang="fr-CH" sz="2400" b="0" i="1" dirty="0" smtClean="0">
                                <a:latin typeface="Cambria Math"/>
                                <a:ea typeface="Cambria Math"/>
                              </a:rPr>
                              <m:t>𝑛</m:t>
                            </m:r>
                          </m:e>
                          <m:sub>
                            <m:r>
                              <a:rPr lang="fr-CH" sz="2400" b="0" i="1" dirty="0" smtClean="0">
                                <a:latin typeface="Cambria Math"/>
                                <a:ea typeface="Cambria Math"/>
                              </a:rPr>
                              <m:t>1</m:t>
                            </m:r>
                          </m:sub>
                        </m:sSub>
                        <m:r>
                          <a:rPr lang="fr-CH" sz="2400" b="0" i="1" dirty="0" smtClean="0">
                            <a:latin typeface="Cambria Math"/>
                            <a:ea typeface="Cambria Math"/>
                          </a:rPr>
                          <m:t>−</m:t>
                        </m:r>
                        <m:sSub>
                          <m:sSubPr>
                            <m:ctrlPr>
                              <a:rPr lang="fr-CH" sz="2400" b="0" i="1" dirty="0" smtClean="0">
                                <a:latin typeface="Cambria Math"/>
                                <a:ea typeface="Cambria Math"/>
                              </a:rPr>
                            </m:ctrlPr>
                          </m:sSubPr>
                          <m:e>
                            <m:r>
                              <a:rPr lang="fr-CH" sz="2400" b="0" i="1" dirty="0" smtClean="0">
                                <a:latin typeface="Cambria Math"/>
                                <a:ea typeface="Cambria Math"/>
                              </a:rPr>
                              <m:t>𝑛</m:t>
                            </m:r>
                          </m:e>
                          <m:sub>
                            <m:r>
                              <a:rPr lang="fr-CH" sz="2400" b="0" i="1" dirty="0" smtClean="0">
                                <a:latin typeface="Cambria Math"/>
                                <a:ea typeface="Cambria Math"/>
                              </a:rPr>
                              <m:t>2</m:t>
                            </m:r>
                          </m:sub>
                        </m:sSub>
                      </m:e>
                    </m:d>
                    <m:d>
                      <m:dPr>
                        <m:begChr m:val="⟨"/>
                        <m:endChr m:val="⟩"/>
                        <m:ctrlPr>
                          <a:rPr lang="fr-CH" sz="2400" i="1" dirty="0" smtClean="0">
                            <a:latin typeface="Cambria Math"/>
                            <a:ea typeface="Cambria Math"/>
                          </a:rPr>
                        </m:ctrlPr>
                      </m:dPr>
                      <m:e>
                        <m:r>
                          <a:rPr lang="fr-CH" sz="2400" i="1" dirty="0">
                            <a:latin typeface="Cambria Math"/>
                            <a:ea typeface="Cambria Math"/>
                          </a:rPr>
                          <m:t>𝑣</m:t>
                        </m:r>
                      </m:e>
                    </m:d>
                    <m:r>
                      <a:rPr lang="fr-CH" sz="2400" b="0" i="1" dirty="0" smtClean="0">
                        <a:latin typeface="Cambria Math"/>
                        <a:ea typeface="Cambria Math"/>
                      </a:rPr>
                      <m:t>=</m:t>
                    </m:r>
                    <m:f>
                      <m:fPr>
                        <m:ctrlPr>
                          <a:rPr lang="fr-CH" sz="2400" i="1" dirty="0">
                            <a:latin typeface="Cambria Math"/>
                            <a:ea typeface="Cambria Math"/>
                          </a:rPr>
                        </m:ctrlPr>
                      </m:fPr>
                      <m:num>
                        <m:r>
                          <a:rPr lang="fr-CH" sz="2400" i="1" dirty="0">
                            <a:latin typeface="Cambria Math"/>
                            <a:ea typeface="Cambria Math"/>
                          </a:rPr>
                          <m:t>1</m:t>
                        </m:r>
                      </m:num>
                      <m:den>
                        <m:r>
                          <a:rPr lang="fr-CH" sz="2400" i="1" dirty="0">
                            <a:latin typeface="Cambria Math"/>
                            <a:ea typeface="Cambria Math"/>
                          </a:rPr>
                          <m:t>4</m:t>
                        </m:r>
                      </m:den>
                    </m:f>
                    <m:r>
                      <a:rPr lang="fr-CH" sz="2400" i="1" dirty="0">
                        <a:latin typeface="Cambria Math"/>
                        <a:ea typeface="Cambria Math"/>
                      </a:rPr>
                      <m:t>𝐴</m:t>
                    </m:r>
                    <m:f>
                      <m:fPr>
                        <m:ctrlPr>
                          <a:rPr lang="fr-CH" sz="2400" i="1" dirty="0" smtClean="0">
                            <a:latin typeface="Cambria Math"/>
                            <a:ea typeface="Cambria Math"/>
                          </a:rPr>
                        </m:ctrlPr>
                      </m:fPr>
                      <m:num>
                        <m:d>
                          <m:dPr>
                            <m:begChr m:val="⟨"/>
                            <m:endChr m:val="⟩"/>
                            <m:ctrlPr>
                              <a:rPr lang="fr-CH" sz="2400" i="1" dirty="0" smtClean="0">
                                <a:latin typeface="Cambria Math"/>
                                <a:ea typeface="Cambria Math"/>
                              </a:rPr>
                            </m:ctrlPr>
                          </m:dPr>
                          <m:e>
                            <m:r>
                              <a:rPr lang="fr-CH" sz="2400" b="0" i="1" dirty="0" smtClean="0">
                                <a:latin typeface="Cambria Math"/>
                                <a:ea typeface="Cambria Math"/>
                              </a:rPr>
                              <m:t>𝑣</m:t>
                            </m:r>
                          </m:e>
                        </m:d>
                      </m:num>
                      <m:den>
                        <m:sSub>
                          <m:sSubPr>
                            <m:ctrlPr>
                              <a:rPr lang="fr-CH" sz="2400" i="1" dirty="0">
                                <a:latin typeface="Cambria Math"/>
                                <a:ea typeface="Cambria Math"/>
                              </a:rPr>
                            </m:ctrlPr>
                          </m:sSubPr>
                          <m:e>
                            <m:r>
                              <a:rPr lang="fr-CH" sz="2400" i="1" dirty="0">
                                <a:latin typeface="Cambria Math"/>
                                <a:ea typeface="Cambria Math"/>
                              </a:rPr>
                              <m:t>𝑘</m:t>
                            </m:r>
                          </m:e>
                          <m:sub>
                            <m:r>
                              <a:rPr lang="fr-CH" sz="2400" i="1" dirty="0">
                                <a:latin typeface="Cambria Math"/>
                                <a:ea typeface="Cambria Math"/>
                              </a:rPr>
                              <m:t>𝐵</m:t>
                            </m:r>
                          </m:sub>
                        </m:sSub>
                        <m:r>
                          <a:rPr lang="fr-CH" sz="2400" i="1" dirty="0">
                            <a:latin typeface="Cambria Math"/>
                            <a:ea typeface="Cambria Math"/>
                          </a:rPr>
                          <m:t>𝑇</m:t>
                        </m:r>
                      </m:den>
                    </m:f>
                    <m:d>
                      <m:dPr>
                        <m:ctrlPr>
                          <a:rPr lang="fr-CH" sz="2400" i="1" dirty="0" smtClean="0">
                            <a:latin typeface="Cambria Math"/>
                            <a:ea typeface="Cambria Math"/>
                          </a:rPr>
                        </m:ctrlPr>
                      </m:dPr>
                      <m:e>
                        <m:sSub>
                          <m:sSubPr>
                            <m:ctrlPr>
                              <a:rPr lang="fr-CH" sz="2400" i="1" dirty="0" smtClean="0">
                                <a:latin typeface="Cambria Math"/>
                                <a:ea typeface="Cambria Math"/>
                              </a:rPr>
                            </m:ctrlPr>
                          </m:sSubPr>
                          <m:e>
                            <m:r>
                              <a:rPr lang="fr-CH" sz="2400" b="0" i="1" dirty="0" smtClean="0">
                                <a:latin typeface="Cambria Math"/>
                                <a:ea typeface="Cambria Math"/>
                              </a:rPr>
                              <m:t>𝑃</m:t>
                            </m:r>
                          </m:e>
                          <m:sub>
                            <m:r>
                              <a:rPr lang="fr-CH" sz="2400" b="0" i="1" dirty="0" smtClean="0">
                                <a:latin typeface="Cambria Math"/>
                                <a:ea typeface="Cambria Math"/>
                              </a:rPr>
                              <m:t>1</m:t>
                            </m:r>
                          </m:sub>
                        </m:sSub>
                        <m:r>
                          <a:rPr lang="fr-CH" sz="2400" b="0" i="1" dirty="0" smtClean="0">
                            <a:latin typeface="Cambria Math"/>
                            <a:ea typeface="Cambria Math"/>
                          </a:rPr>
                          <m:t>−</m:t>
                        </m:r>
                        <m:sSub>
                          <m:sSubPr>
                            <m:ctrlPr>
                              <a:rPr lang="fr-CH" sz="2400" b="0" i="1" dirty="0" smtClean="0">
                                <a:latin typeface="Cambria Math"/>
                                <a:ea typeface="Cambria Math"/>
                              </a:rPr>
                            </m:ctrlPr>
                          </m:sSubPr>
                          <m:e>
                            <m:r>
                              <a:rPr lang="fr-CH" sz="2400" b="0" i="1" dirty="0" smtClean="0">
                                <a:latin typeface="Cambria Math"/>
                                <a:ea typeface="Cambria Math"/>
                              </a:rPr>
                              <m:t>𝑃</m:t>
                            </m:r>
                          </m:e>
                          <m:sub>
                            <m:r>
                              <a:rPr lang="fr-CH" sz="2400" b="0" i="1" dirty="0" smtClean="0">
                                <a:latin typeface="Cambria Math"/>
                                <a:ea typeface="Cambria Math"/>
                              </a:rPr>
                              <m:t>2</m:t>
                            </m:r>
                          </m:sub>
                        </m:sSub>
                      </m:e>
                    </m:d>
                  </m:oMath>
                </a14:m>
                <a:endParaRPr lang="en-US" sz="2400" dirty="0"/>
              </a:p>
            </p:txBody>
          </p:sp>
        </mc:Choice>
        <mc:Fallback xmlns="">
          <p:sp>
            <p:nvSpPr>
              <p:cNvPr id="20" name="TextBox 19"/>
              <p:cNvSpPr txBox="1">
                <a:spLocks noRot="1" noChangeAspect="1" noMove="1" noResize="1" noEditPoints="1" noAdjustHandles="1" noChangeArrowheads="1" noChangeShapeType="1" noTextEdit="1"/>
              </p:cNvSpPr>
              <p:nvPr/>
            </p:nvSpPr>
            <p:spPr>
              <a:xfrm>
                <a:off x="1351795" y="3571283"/>
                <a:ext cx="6726561" cy="685059"/>
              </a:xfrm>
              <a:prstGeom prst="rect">
                <a:avLst/>
              </a:prstGeom>
              <a:blipFill rotWithShape="1">
                <a:blip r:embed="rId4"/>
                <a:stretch>
                  <a:fillRect l="-81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551636" y="4238259"/>
                <a:ext cx="7968720" cy="890885"/>
              </a:xfrm>
              <a:prstGeom prst="rect">
                <a:avLst/>
              </a:prstGeom>
              <a:noFill/>
            </p:spPr>
            <p:txBody>
              <a:bodyPr wrap="none" rtlCol="0">
                <a:spAutoFit/>
              </a:bodyPr>
              <a:lstStyle/>
              <a:p>
                <a:r>
                  <a:rPr lang="en-US" dirty="0" smtClean="0"/>
                  <a:t>In PV units (</a:t>
                </a:r>
                <a14:m>
                  <m:oMath xmlns:m="http://schemas.openxmlformats.org/officeDocument/2006/math">
                    <m:r>
                      <a:rPr lang="fr-CH" sz="2400" b="0" i="1" smtClean="0">
                        <a:latin typeface="Cambria Math"/>
                      </a:rPr>
                      <m:t>𝑃𝑉</m:t>
                    </m:r>
                    <m:r>
                      <a:rPr lang="fr-CH" sz="2400" b="0" i="1" smtClean="0">
                        <a:latin typeface="Cambria Math"/>
                      </a:rPr>
                      <m:t>=</m:t>
                    </m:r>
                    <m:r>
                      <a:rPr lang="fr-CH" sz="2400" b="0" i="1" smtClean="0">
                        <a:latin typeface="Cambria Math"/>
                      </a:rPr>
                      <m:t>𝑁</m:t>
                    </m:r>
                    <m:sSub>
                      <m:sSubPr>
                        <m:ctrlPr>
                          <a:rPr lang="fr-CH" sz="2400" b="0" i="1" smtClean="0">
                            <a:latin typeface="Cambria Math"/>
                          </a:rPr>
                        </m:ctrlPr>
                      </m:sSubPr>
                      <m:e>
                        <m:r>
                          <a:rPr lang="fr-CH" sz="2400" b="0" i="1" smtClean="0">
                            <a:latin typeface="Cambria Math"/>
                          </a:rPr>
                          <m:t>𝑘</m:t>
                        </m:r>
                      </m:e>
                      <m:sub>
                        <m:r>
                          <a:rPr lang="fr-CH" sz="2400" b="0" i="1" smtClean="0">
                            <a:latin typeface="Cambria Math"/>
                          </a:rPr>
                          <m:t>𝐵</m:t>
                        </m:r>
                      </m:sub>
                    </m:sSub>
                    <m:r>
                      <a:rPr lang="fr-CH" sz="2400" b="0" i="1" smtClean="0">
                        <a:latin typeface="Cambria Math"/>
                      </a:rPr>
                      <m:t>𝑇</m:t>
                    </m:r>
                    <m:r>
                      <a:rPr lang="fr-CH" sz="2400" b="0" i="1" smtClean="0">
                        <a:latin typeface="Cambria Math"/>
                      </a:rPr>
                      <m:t>)→</m:t>
                    </m:r>
                    <m:r>
                      <a:rPr lang="fr-CH" sz="2400" b="0" i="1" smtClean="0">
                        <a:latin typeface="Cambria Math"/>
                        <a:ea typeface="Cambria Math"/>
                      </a:rPr>
                      <m:t>𝑄</m:t>
                    </m:r>
                    <m:r>
                      <a:rPr lang="fr-CH" sz="2400" b="0" i="1" smtClean="0">
                        <a:latin typeface="Cambria Math"/>
                        <a:ea typeface="Cambria Math"/>
                      </a:rPr>
                      <m:t>=</m:t>
                    </m:r>
                    <m:f>
                      <m:fPr>
                        <m:ctrlPr>
                          <a:rPr lang="fr-CH" sz="2400" i="1" dirty="0">
                            <a:latin typeface="Cambria Math"/>
                            <a:ea typeface="Cambria Math"/>
                          </a:rPr>
                        </m:ctrlPr>
                      </m:fPr>
                      <m:num>
                        <m:r>
                          <a:rPr lang="fr-CH" sz="2400" i="1" dirty="0">
                            <a:latin typeface="Cambria Math"/>
                            <a:ea typeface="Cambria Math"/>
                          </a:rPr>
                          <m:t>1</m:t>
                        </m:r>
                      </m:num>
                      <m:den>
                        <m:r>
                          <a:rPr lang="fr-CH" sz="2400" i="1" dirty="0">
                            <a:latin typeface="Cambria Math"/>
                            <a:ea typeface="Cambria Math"/>
                          </a:rPr>
                          <m:t>4</m:t>
                        </m:r>
                      </m:den>
                    </m:f>
                    <m:r>
                      <a:rPr lang="fr-CH" sz="2400" i="1" dirty="0">
                        <a:latin typeface="Cambria Math"/>
                        <a:ea typeface="Cambria Math"/>
                      </a:rPr>
                      <m:t>𝐴</m:t>
                    </m:r>
                    <m:d>
                      <m:dPr>
                        <m:begChr m:val="⟨"/>
                        <m:endChr m:val="⟩"/>
                        <m:ctrlPr>
                          <a:rPr lang="fr-CH" sz="2400" i="1" dirty="0" smtClean="0">
                            <a:latin typeface="Cambria Math"/>
                            <a:ea typeface="Cambria Math"/>
                          </a:rPr>
                        </m:ctrlPr>
                      </m:dPr>
                      <m:e>
                        <m:r>
                          <a:rPr lang="fr-CH" sz="2400" b="0" i="1" dirty="0" smtClean="0">
                            <a:latin typeface="Cambria Math"/>
                            <a:ea typeface="Cambria Math"/>
                          </a:rPr>
                          <m:t>𝑣</m:t>
                        </m:r>
                      </m:e>
                    </m:d>
                    <m:d>
                      <m:dPr>
                        <m:ctrlPr>
                          <a:rPr lang="fr-CH" sz="2400" i="1" dirty="0">
                            <a:latin typeface="Cambria Math"/>
                            <a:ea typeface="Cambria Math"/>
                          </a:rPr>
                        </m:ctrlPr>
                      </m:dPr>
                      <m:e>
                        <m:sSub>
                          <m:sSubPr>
                            <m:ctrlPr>
                              <a:rPr lang="fr-CH" sz="2400" i="1" dirty="0">
                                <a:latin typeface="Cambria Math"/>
                                <a:ea typeface="Cambria Math"/>
                              </a:rPr>
                            </m:ctrlPr>
                          </m:sSubPr>
                          <m:e>
                            <m:r>
                              <a:rPr lang="fr-CH" sz="2400" i="1" dirty="0">
                                <a:latin typeface="Cambria Math"/>
                                <a:ea typeface="Cambria Math"/>
                              </a:rPr>
                              <m:t>𝑃</m:t>
                            </m:r>
                          </m:e>
                          <m:sub>
                            <m:r>
                              <a:rPr lang="fr-CH" sz="2400" i="1" dirty="0">
                                <a:latin typeface="Cambria Math"/>
                                <a:ea typeface="Cambria Math"/>
                              </a:rPr>
                              <m:t>1</m:t>
                            </m:r>
                          </m:sub>
                        </m:sSub>
                        <m:r>
                          <a:rPr lang="fr-CH" sz="2400" i="1" dirty="0">
                            <a:latin typeface="Cambria Math"/>
                            <a:ea typeface="Cambria Math"/>
                          </a:rPr>
                          <m:t>−</m:t>
                        </m:r>
                        <m:sSub>
                          <m:sSubPr>
                            <m:ctrlPr>
                              <a:rPr lang="fr-CH" sz="2400" i="1" dirty="0">
                                <a:latin typeface="Cambria Math"/>
                                <a:ea typeface="Cambria Math"/>
                              </a:rPr>
                            </m:ctrlPr>
                          </m:sSubPr>
                          <m:e>
                            <m:r>
                              <a:rPr lang="fr-CH" sz="2400" i="1" dirty="0">
                                <a:latin typeface="Cambria Math"/>
                                <a:ea typeface="Cambria Math"/>
                              </a:rPr>
                              <m:t>𝑃</m:t>
                            </m:r>
                          </m:e>
                          <m:sub>
                            <m:r>
                              <a:rPr lang="fr-CH" sz="2400" i="1" dirty="0">
                                <a:latin typeface="Cambria Math"/>
                                <a:ea typeface="Cambria Math"/>
                              </a:rPr>
                              <m:t>2</m:t>
                            </m:r>
                          </m:sub>
                        </m:sSub>
                      </m:e>
                    </m:d>
                    <m:r>
                      <a:rPr lang="fr-CH" sz="2400" i="1" dirty="0" smtClean="0">
                        <a:latin typeface="Cambria Math"/>
                        <a:ea typeface="Cambria Math"/>
                      </a:rPr>
                      <m:t>→</m:t>
                    </m:r>
                    <m:r>
                      <a:rPr lang="fr-CH" sz="2400" b="0" i="1" dirty="0" smtClean="0">
                        <a:latin typeface="Cambria Math"/>
                        <a:ea typeface="Cambria Math"/>
                      </a:rPr>
                      <m:t>𝐶</m:t>
                    </m:r>
                    <m:r>
                      <a:rPr lang="fr-CH" sz="2400" b="0" i="1" dirty="0" smtClean="0">
                        <a:latin typeface="Cambria Math"/>
                        <a:ea typeface="Cambria Math"/>
                      </a:rPr>
                      <m:t>=</m:t>
                    </m:r>
                    <m:f>
                      <m:fPr>
                        <m:ctrlPr>
                          <a:rPr lang="fr-CH" sz="2400" i="1" dirty="0">
                            <a:latin typeface="Cambria Math"/>
                            <a:ea typeface="Cambria Math"/>
                          </a:rPr>
                        </m:ctrlPr>
                      </m:fPr>
                      <m:num>
                        <m:r>
                          <a:rPr lang="fr-CH" sz="2400" i="1" dirty="0">
                            <a:latin typeface="Cambria Math"/>
                            <a:ea typeface="Cambria Math"/>
                          </a:rPr>
                          <m:t>1</m:t>
                        </m:r>
                      </m:num>
                      <m:den>
                        <m:r>
                          <a:rPr lang="fr-CH" sz="2400" i="1" dirty="0">
                            <a:latin typeface="Cambria Math"/>
                            <a:ea typeface="Cambria Math"/>
                          </a:rPr>
                          <m:t>4</m:t>
                        </m:r>
                      </m:den>
                    </m:f>
                    <m:r>
                      <a:rPr lang="fr-CH" sz="2400" i="1" dirty="0">
                        <a:latin typeface="Cambria Math"/>
                        <a:ea typeface="Cambria Math"/>
                      </a:rPr>
                      <m:t>𝐴</m:t>
                    </m:r>
                    <m:d>
                      <m:dPr>
                        <m:begChr m:val="⟨"/>
                        <m:endChr m:val="⟩"/>
                        <m:ctrlPr>
                          <a:rPr lang="fr-CH" sz="2400" i="1" dirty="0">
                            <a:latin typeface="Cambria Math"/>
                            <a:ea typeface="Cambria Math"/>
                          </a:rPr>
                        </m:ctrlPr>
                      </m:dPr>
                      <m:e>
                        <m:r>
                          <a:rPr lang="fr-CH" sz="2400" i="1" dirty="0">
                            <a:latin typeface="Cambria Math"/>
                            <a:ea typeface="Cambria Math"/>
                          </a:rPr>
                          <m:t>𝑣</m:t>
                        </m:r>
                      </m:e>
                    </m:d>
                  </m:oMath>
                </a14:m>
                <a:endParaRPr lang="en-US" sz="2400" dirty="0"/>
              </a:p>
              <a:p>
                <a:endParaRPr lang="en-US" dirty="0"/>
              </a:p>
            </p:txBody>
          </p:sp>
        </mc:Choice>
        <mc:Fallback xmlns="">
          <p:sp>
            <p:nvSpPr>
              <p:cNvPr id="21" name="TextBox 20"/>
              <p:cNvSpPr txBox="1">
                <a:spLocks noRot="1" noChangeAspect="1" noMove="1" noResize="1" noEditPoints="1" noAdjustHandles="1" noChangeArrowheads="1" noChangeShapeType="1" noTextEdit="1"/>
              </p:cNvSpPr>
              <p:nvPr/>
            </p:nvSpPr>
            <p:spPr>
              <a:xfrm>
                <a:off x="551636" y="4238259"/>
                <a:ext cx="7968720" cy="890885"/>
              </a:xfrm>
              <a:prstGeom prst="rect">
                <a:avLst/>
              </a:prstGeom>
              <a:blipFill rotWithShape="1">
                <a:blip r:embed="rId5"/>
                <a:stretch>
                  <a:fillRect l="-612"/>
                </a:stretch>
              </a:blipFill>
            </p:spPr>
            <p:txBody>
              <a:bodyPr/>
              <a:lstStyle/>
              <a:p>
                <a:r>
                  <a:rPr lang="en-US">
                    <a:noFill/>
                  </a:rPr>
                  <a:t> </a:t>
                </a:r>
              </a:p>
            </p:txBody>
          </p:sp>
        </mc:Fallback>
      </mc:AlternateContent>
      <p:sp>
        <p:nvSpPr>
          <p:cNvPr id="22"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23"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24"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31</a:t>
            </a:fld>
            <a:endParaRPr lang="en-US" dirty="0"/>
          </a:p>
        </p:txBody>
      </p:sp>
      <mc:AlternateContent xmlns:mc="http://schemas.openxmlformats.org/markup-compatibility/2006" xmlns:a14="http://schemas.microsoft.com/office/drawing/2010/main">
        <mc:Choice Requires="a14">
          <p:sp>
            <p:nvSpPr>
              <p:cNvPr id="25" name="TextBox 19"/>
              <p:cNvSpPr txBox="1"/>
              <p:nvPr/>
            </p:nvSpPr>
            <p:spPr>
              <a:xfrm>
                <a:off x="2773600" y="4908574"/>
                <a:ext cx="3882950" cy="11835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spcAft>
                    <a:spcPts val="0"/>
                  </a:spcAft>
                </a:pPr>
                <a14:m>
                  <m:oMathPara xmlns:m="http://schemas.openxmlformats.org/officeDocument/2006/math">
                    <m:oMathParaPr>
                      <m:jc m:val="centerGroup"/>
                    </m:oMathParaPr>
                    <m:oMath xmlns:m="http://schemas.openxmlformats.org/officeDocument/2006/math">
                      <m:r>
                        <a:rPr lang="fr-CH" sz="2400" i="1" kern="1200" smtClean="0">
                          <a:solidFill>
                            <a:schemeClr val="tx1">
                              <a:lumMod val="75000"/>
                            </a:schemeClr>
                          </a:solidFill>
                          <a:effectLst/>
                          <a:latin typeface="Cambria Math"/>
                          <a:ea typeface="Cambria Math"/>
                          <a:cs typeface="Times New Roman"/>
                        </a:rPr>
                        <m:t>𝐶</m:t>
                      </m:r>
                      <m:r>
                        <a:rPr lang="fr-CH" sz="2400" i="1" kern="1200" smtClean="0">
                          <a:solidFill>
                            <a:schemeClr val="tx1">
                              <a:lumMod val="75000"/>
                            </a:schemeClr>
                          </a:solidFill>
                          <a:effectLst/>
                          <a:latin typeface="Cambria Math"/>
                          <a:ea typeface="Cambria Math"/>
                          <a:cs typeface="Times New Roman"/>
                        </a:rPr>
                        <m:t>=</m:t>
                      </m:r>
                      <m:f>
                        <m:fPr>
                          <m:ctrlPr>
                            <a:rPr lang="en-GB" sz="2400" i="1" kern="1200">
                              <a:solidFill>
                                <a:schemeClr val="tx1">
                                  <a:lumMod val="75000"/>
                                </a:schemeClr>
                              </a:solidFill>
                              <a:effectLst/>
                              <a:latin typeface="Cambria Math"/>
                              <a:ea typeface="Cambria Math"/>
                              <a:cs typeface="Times New Roman"/>
                            </a:rPr>
                          </m:ctrlPr>
                        </m:fPr>
                        <m:num>
                          <m:r>
                            <a:rPr lang="fr-CH" sz="2400" i="1" kern="1200">
                              <a:solidFill>
                                <a:schemeClr val="tx1">
                                  <a:lumMod val="75000"/>
                                </a:schemeClr>
                              </a:solidFill>
                              <a:effectLst/>
                              <a:latin typeface="Cambria Math"/>
                              <a:ea typeface="Cambria Math"/>
                              <a:cs typeface="Times New Roman"/>
                            </a:rPr>
                            <m:t>1</m:t>
                          </m:r>
                        </m:num>
                        <m:den>
                          <m:r>
                            <a:rPr lang="fr-CH" sz="2400" i="1" kern="1200">
                              <a:solidFill>
                                <a:schemeClr val="tx1">
                                  <a:lumMod val="75000"/>
                                </a:schemeClr>
                              </a:solidFill>
                              <a:effectLst/>
                              <a:latin typeface="Cambria Math"/>
                              <a:ea typeface="Cambria Math"/>
                              <a:cs typeface="Times New Roman"/>
                            </a:rPr>
                            <m:t>4</m:t>
                          </m:r>
                        </m:den>
                      </m:f>
                      <m:r>
                        <a:rPr lang="fr-CH" sz="2400" i="1" kern="1200">
                          <a:solidFill>
                            <a:schemeClr val="tx1">
                              <a:lumMod val="75000"/>
                            </a:schemeClr>
                          </a:solidFill>
                          <a:effectLst/>
                          <a:latin typeface="Cambria Math"/>
                          <a:ea typeface="Cambria Math"/>
                          <a:cs typeface="Times New Roman"/>
                        </a:rPr>
                        <m:t>𝐴</m:t>
                      </m:r>
                      <m:d>
                        <m:dPr>
                          <m:begChr m:val="⟨"/>
                          <m:endChr m:val="⟩"/>
                          <m:ctrlPr>
                            <a:rPr lang="en-GB" sz="2400" i="1" kern="1200">
                              <a:solidFill>
                                <a:schemeClr val="tx1">
                                  <a:lumMod val="75000"/>
                                </a:schemeClr>
                              </a:solidFill>
                              <a:effectLst/>
                              <a:latin typeface="Cambria Math"/>
                              <a:ea typeface="Cambria Math"/>
                              <a:cs typeface="Times New Roman"/>
                            </a:rPr>
                          </m:ctrlPr>
                        </m:dPr>
                        <m:e>
                          <m:r>
                            <a:rPr lang="fr-CH" sz="2400" i="1" kern="1200">
                              <a:solidFill>
                                <a:schemeClr val="tx1">
                                  <a:lumMod val="75000"/>
                                </a:schemeClr>
                              </a:solidFill>
                              <a:effectLst/>
                              <a:latin typeface="Cambria Math"/>
                              <a:ea typeface="Cambria Math"/>
                              <a:cs typeface="Times New Roman"/>
                            </a:rPr>
                            <m:t>𝑣</m:t>
                          </m:r>
                        </m:e>
                      </m:d>
                      <m:r>
                        <a:rPr lang="fr-CH" sz="2400" i="1" kern="1200">
                          <a:solidFill>
                            <a:schemeClr val="tx1">
                              <a:lumMod val="75000"/>
                            </a:schemeClr>
                          </a:solidFill>
                          <a:effectLst/>
                          <a:latin typeface="Cambria Math"/>
                          <a:ea typeface="Cambria Math"/>
                          <a:cs typeface="Times New Roman"/>
                        </a:rPr>
                        <m:t>∝</m:t>
                      </m:r>
                      <m:rad>
                        <m:radPr>
                          <m:degHide m:val="on"/>
                          <m:ctrlPr>
                            <a:rPr lang="en-GB" sz="2400" i="1" kern="1200">
                              <a:solidFill>
                                <a:schemeClr val="tx1">
                                  <a:lumMod val="75000"/>
                                </a:schemeClr>
                              </a:solidFill>
                              <a:effectLst/>
                              <a:latin typeface="Cambria Math"/>
                              <a:ea typeface="Cambria Math"/>
                              <a:cs typeface="Times New Roman"/>
                            </a:rPr>
                          </m:ctrlPr>
                        </m:radPr>
                        <m:deg/>
                        <m:e>
                          <m:f>
                            <m:fPr>
                              <m:ctrlPr>
                                <a:rPr lang="en-GB" sz="2400" i="1" kern="1200">
                                  <a:solidFill>
                                    <a:schemeClr val="tx1">
                                      <a:lumMod val="75000"/>
                                    </a:schemeClr>
                                  </a:solidFill>
                                  <a:effectLst/>
                                  <a:latin typeface="Cambria Math"/>
                                  <a:ea typeface="Cambria Math"/>
                                  <a:cs typeface="Times New Roman"/>
                                </a:rPr>
                              </m:ctrlPr>
                            </m:fPr>
                            <m:num>
                              <m:r>
                                <a:rPr lang="fr-CH" sz="2400" i="1" kern="1200">
                                  <a:solidFill>
                                    <a:schemeClr val="tx1">
                                      <a:lumMod val="75000"/>
                                    </a:schemeClr>
                                  </a:solidFill>
                                  <a:effectLst/>
                                  <a:latin typeface="Cambria Math"/>
                                  <a:ea typeface="Cambria Math"/>
                                  <a:cs typeface="Times New Roman"/>
                                </a:rPr>
                                <m:t>𝑇</m:t>
                              </m:r>
                            </m:num>
                            <m:den>
                              <m:r>
                                <a:rPr lang="fr-CH" sz="2400" i="1" kern="1200">
                                  <a:solidFill>
                                    <a:schemeClr val="tx1">
                                      <a:lumMod val="75000"/>
                                    </a:schemeClr>
                                  </a:solidFill>
                                  <a:effectLst/>
                                  <a:latin typeface="Cambria Math"/>
                                  <a:ea typeface="Cambria Math"/>
                                  <a:cs typeface="Times New Roman"/>
                                </a:rPr>
                                <m:t>𝑚</m:t>
                              </m:r>
                            </m:den>
                          </m:f>
                        </m:e>
                      </m:rad>
                    </m:oMath>
                  </m:oMathPara>
                </a14:m>
                <a:endParaRPr lang="en-GB" sz="2400" dirty="0">
                  <a:solidFill>
                    <a:schemeClr val="tx1">
                      <a:lumMod val="75000"/>
                    </a:schemeClr>
                  </a:solidFill>
                  <a:effectLst/>
                  <a:latin typeface="Times New Roman"/>
                  <a:ea typeface="Times New Roman"/>
                </a:endParaRPr>
              </a:p>
            </p:txBody>
          </p:sp>
        </mc:Choice>
        <mc:Fallback xmlns="">
          <p:sp>
            <p:nvSpPr>
              <p:cNvPr id="25" name="TextBox 19"/>
              <p:cNvSpPr txBox="1">
                <a:spLocks noRot="1" noChangeAspect="1" noMove="1" noResize="1" noEditPoints="1" noAdjustHandles="1" noChangeArrowheads="1" noChangeShapeType="1" noTextEdit="1"/>
              </p:cNvSpPr>
              <p:nvPr/>
            </p:nvSpPr>
            <p:spPr>
              <a:xfrm>
                <a:off x="2773600" y="4908574"/>
                <a:ext cx="3882950" cy="1183529"/>
              </a:xfrm>
              <a:prstGeom prst="rect">
                <a:avLst/>
              </a:prstGeom>
              <a:blipFill rotWithShape="1">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1381074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900862" y="196334"/>
            <a:ext cx="7037504" cy="461665"/>
          </a:xfrm>
          <a:prstGeom prst="rect">
            <a:avLst/>
          </a:prstGeom>
        </p:spPr>
        <p:txBody>
          <a:bodyPr wrap="none">
            <a:spAutoFit/>
          </a:bodyPr>
          <a:lstStyle/>
          <a:p>
            <a:pPr algn="ctr"/>
            <a:r>
              <a:rPr lang="en-US" sz="2400" b="1" dirty="0"/>
              <a:t>The basis of vacuum </a:t>
            </a:r>
            <a:r>
              <a:rPr lang="en-US" sz="2400" b="1" dirty="0" smtClean="0"/>
              <a:t>technology: conductance</a:t>
            </a:r>
            <a:endParaRPr lang="en-US" sz="2400" b="1" dirty="0"/>
          </a:p>
        </p:txBody>
      </p:sp>
      <p:sp>
        <p:nvSpPr>
          <p:cNvPr id="22"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23"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24"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32</a:t>
            </a:fld>
            <a:endParaRPr lang="en-US" dirty="0"/>
          </a:p>
        </p:txBody>
      </p:sp>
      <p:sp>
        <p:nvSpPr>
          <p:cNvPr id="3" name="TextBox 2"/>
          <p:cNvSpPr txBox="1"/>
          <p:nvPr/>
        </p:nvSpPr>
        <p:spPr>
          <a:xfrm>
            <a:off x="260348" y="1104900"/>
            <a:ext cx="8623300" cy="2862322"/>
          </a:xfrm>
          <a:prstGeom prst="rect">
            <a:avLst/>
          </a:prstGeom>
          <a:noFill/>
        </p:spPr>
        <p:txBody>
          <a:bodyPr wrap="square" rtlCol="0">
            <a:spAutoFit/>
          </a:bodyPr>
          <a:lstStyle/>
          <a:p>
            <a:r>
              <a:rPr lang="en-GB" dirty="0"/>
              <a:t>T</a:t>
            </a:r>
            <a:r>
              <a:rPr lang="en-GB" dirty="0" smtClean="0"/>
              <a:t>he </a:t>
            </a:r>
            <a:r>
              <a:rPr lang="en-GB" dirty="0"/>
              <a:t>conductance of the wall slots is </a:t>
            </a:r>
            <a:r>
              <a:rPr lang="en-GB" b="1" dirty="0"/>
              <a:t>inversely proportional to the square root of the molecular mass</a:t>
            </a:r>
            <a:r>
              <a:rPr lang="en-GB" dirty="0"/>
              <a:t>. </a:t>
            </a:r>
            <a:endParaRPr lang="en-GB" dirty="0" smtClean="0"/>
          </a:p>
          <a:p>
            <a:endParaRPr lang="en-GB" dirty="0"/>
          </a:p>
          <a:p>
            <a:endParaRPr lang="en-GB" dirty="0" smtClean="0"/>
          </a:p>
          <a:p>
            <a:r>
              <a:rPr lang="en-GB" dirty="0" smtClean="0"/>
              <a:t>Therefore</a:t>
            </a:r>
            <a:r>
              <a:rPr lang="en-GB" dirty="0"/>
              <a:t>, for equal pressure drop the gas flow of </a:t>
            </a:r>
            <a:r>
              <a:rPr lang="en-GB" b="1" dirty="0"/>
              <a:t>H</a:t>
            </a:r>
            <a:r>
              <a:rPr lang="en-GB" b="1" baseline="-25000" dirty="0"/>
              <a:t>2</a:t>
            </a:r>
            <a:r>
              <a:rPr lang="en-GB" b="1" dirty="0"/>
              <a:t> is the highest</a:t>
            </a:r>
            <a:r>
              <a:rPr lang="en-GB" dirty="0"/>
              <a:t>. </a:t>
            </a:r>
            <a:endParaRPr lang="en-GB" dirty="0" smtClean="0"/>
          </a:p>
          <a:p>
            <a:endParaRPr lang="en-GB" dirty="0"/>
          </a:p>
          <a:p>
            <a:endParaRPr lang="en-GB" dirty="0" smtClean="0"/>
          </a:p>
          <a:p>
            <a:r>
              <a:rPr lang="en-GB" dirty="0" smtClean="0"/>
              <a:t>For gas </a:t>
            </a:r>
            <a:r>
              <a:rPr lang="en-GB" dirty="0"/>
              <a:t>molecules of different masses, the </a:t>
            </a:r>
            <a:r>
              <a:rPr lang="en-GB" b="1" dirty="0"/>
              <a:t>conductance scales as the square root of the inverse mass ratio</a:t>
            </a:r>
            <a:r>
              <a:rPr lang="en-GB" dirty="0"/>
              <a:t>:</a:t>
            </a:r>
          </a:p>
          <a:p>
            <a:endParaRPr lang="en-US" dirty="0"/>
          </a:p>
        </p:txBody>
      </p:sp>
      <mc:AlternateContent xmlns:mc="http://schemas.openxmlformats.org/markup-compatibility/2006" xmlns:a14="http://schemas.microsoft.com/office/drawing/2010/main">
        <mc:Choice Requires="a14">
          <p:sp>
            <p:nvSpPr>
              <p:cNvPr id="26" name="TextBox 19"/>
              <p:cNvSpPr txBox="1"/>
              <p:nvPr/>
            </p:nvSpPr>
            <p:spPr>
              <a:xfrm>
                <a:off x="3327716" y="3967222"/>
                <a:ext cx="2488565" cy="1183529"/>
              </a:xfrm>
              <a:prstGeom prst="rect">
                <a:avLst/>
              </a:prstGeom>
              <a:noFill/>
            </p:spPr>
            <p:txBody>
              <a:bodyPr wrap="square" rtlCol="0">
                <a:spAutoFit/>
              </a:bodyPr>
              <a:lstStyle/>
              <a:p>
                <a:pPr>
                  <a:spcAft>
                    <a:spcPts val="0"/>
                  </a:spcAft>
                </a:pPr>
                <a14:m>
                  <m:oMathPara xmlns:m="http://schemas.openxmlformats.org/officeDocument/2006/math">
                    <m:oMathParaPr>
                      <m:jc m:val="centerGroup"/>
                    </m:oMathParaPr>
                    <m:oMath xmlns:m="http://schemas.openxmlformats.org/officeDocument/2006/math">
                      <m:f>
                        <m:fPr>
                          <m:ctrlPr>
                            <a:rPr lang="en-GB" sz="2400" i="1" kern="1200" smtClean="0">
                              <a:solidFill>
                                <a:schemeClr val="tx1">
                                  <a:lumMod val="75000"/>
                                </a:schemeClr>
                              </a:solidFill>
                              <a:effectLst/>
                              <a:latin typeface="Cambria Math"/>
                              <a:ea typeface="Cambria Math"/>
                              <a:cs typeface="Times New Roman"/>
                            </a:rPr>
                          </m:ctrlPr>
                        </m:fPr>
                        <m:num>
                          <m:sSub>
                            <m:sSubPr>
                              <m:ctrlPr>
                                <a:rPr lang="en-GB" sz="2400" i="1" kern="1200">
                                  <a:solidFill>
                                    <a:schemeClr val="tx1">
                                      <a:lumMod val="75000"/>
                                    </a:schemeClr>
                                  </a:solidFill>
                                  <a:effectLst/>
                                  <a:latin typeface="Cambria Math"/>
                                  <a:ea typeface="Cambria Math"/>
                                  <a:cs typeface="Times New Roman"/>
                                </a:rPr>
                              </m:ctrlPr>
                            </m:sSubPr>
                            <m:e>
                              <m:r>
                                <a:rPr lang="fr-CH" sz="2400" i="1" kern="1200">
                                  <a:solidFill>
                                    <a:schemeClr val="tx1">
                                      <a:lumMod val="75000"/>
                                    </a:schemeClr>
                                  </a:solidFill>
                                  <a:effectLst/>
                                  <a:latin typeface="Cambria Math"/>
                                  <a:ea typeface="Cambria Math"/>
                                  <a:cs typeface="Times New Roman"/>
                                </a:rPr>
                                <m:t>𝐶</m:t>
                              </m:r>
                            </m:e>
                            <m:sub>
                              <m:r>
                                <a:rPr lang="fr-CH" sz="2400" i="1" kern="1200">
                                  <a:solidFill>
                                    <a:schemeClr val="tx1">
                                      <a:lumMod val="75000"/>
                                    </a:schemeClr>
                                  </a:solidFill>
                                  <a:effectLst/>
                                  <a:latin typeface="Cambria Math"/>
                                  <a:ea typeface="Cambria Math"/>
                                  <a:cs typeface="Times New Roman"/>
                                </a:rPr>
                                <m:t>1</m:t>
                              </m:r>
                            </m:sub>
                          </m:sSub>
                        </m:num>
                        <m:den>
                          <m:sSub>
                            <m:sSubPr>
                              <m:ctrlPr>
                                <a:rPr lang="en-GB" sz="2400" i="1" kern="1200">
                                  <a:solidFill>
                                    <a:schemeClr val="tx1">
                                      <a:lumMod val="75000"/>
                                    </a:schemeClr>
                                  </a:solidFill>
                                  <a:effectLst/>
                                  <a:latin typeface="Cambria Math"/>
                                  <a:ea typeface="Cambria Math"/>
                                  <a:cs typeface="Times New Roman"/>
                                </a:rPr>
                              </m:ctrlPr>
                            </m:sSubPr>
                            <m:e>
                              <m:r>
                                <a:rPr lang="fr-CH" sz="2400" i="1" kern="1200">
                                  <a:solidFill>
                                    <a:schemeClr val="tx1">
                                      <a:lumMod val="75000"/>
                                    </a:schemeClr>
                                  </a:solidFill>
                                  <a:effectLst/>
                                  <a:latin typeface="Cambria Math"/>
                                  <a:ea typeface="Cambria Math"/>
                                  <a:cs typeface="Times New Roman"/>
                                </a:rPr>
                                <m:t>𝐶</m:t>
                              </m:r>
                            </m:e>
                            <m:sub>
                              <m:r>
                                <a:rPr lang="fr-CH" sz="2400" i="1" kern="1200">
                                  <a:solidFill>
                                    <a:schemeClr val="tx1">
                                      <a:lumMod val="75000"/>
                                    </a:schemeClr>
                                  </a:solidFill>
                                  <a:effectLst/>
                                  <a:latin typeface="Cambria Math"/>
                                  <a:ea typeface="Cambria Math"/>
                                  <a:cs typeface="Times New Roman"/>
                                </a:rPr>
                                <m:t>2</m:t>
                              </m:r>
                            </m:sub>
                          </m:sSub>
                        </m:den>
                      </m:f>
                      <m:r>
                        <a:rPr lang="fr-CH" sz="2400" i="1" kern="1200">
                          <a:solidFill>
                            <a:schemeClr val="tx1">
                              <a:lumMod val="75000"/>
                            </a:schemeClr>
                          </a:solidFill>
                          <a:effectLst/>
                          <a:latin typeface="Cambria Math"/>
                          <a:ea typeface="Cambria Math"/>
                          <a:cs typeface="Times New Roman"/>
                        </a:rPr>
                        <m:t>=</m:t>
                      </m:r>
                      <m:rad>
                        <m:radPr>
                          <m:degHide m:val="on"/>
                          <m:ctrlPr>
                            <a:rPr lang="en-GB" sz="2400" i="1" kern="1200">
                              <a:solidFill>
                                <a:schemeClr val="tx1">
                                  <a:lumMod val="75000"/>
                                </a:schemeClr>
                              </a:solidFill>
                              <a:effectLst/>
                              <a:latin typeface="Cambria Math"/>
                              <a:ea typeface="Cambria Math"/>
                              <a:cs typeface="Times New Roman"/>
                            </a:rPr>
                          </m:ctrlPr>
                        </m:radPr>
                        <m:deg/>
                        <m:e>
                          <m:f>
                            <m:fPr>
                              <m:ctrlPr>
                                <a:rPr lang="en-GB" sz="2400" i="1" kern="1200">
                                  <a:solidFill>
                                    <a:schemeClr val="tx1">
                                      <a:lumMod val="75000"/>
                                    </a:schemeClr>
                                  </a:solidFill>
                                  <a:effectLst/>
                                  <a:latin typeface="Cambria Math"/>
                                  <a:ea typeface="Cambria Math"/>
                                  <a:cs typeface="Times New Roman"/>
                                </a:rPr>
                              </m:ctrlPr>
                            </m:fPr>
                            <m:num>
                              <m:sSub>
                                <m:sSubPr>
                                  <m:ctrlPr>
                                    <a:rPr lang="en-GB" sz="2400" i="1" kern="1200">
                                      <a:solidFill>
                                        <a:schemeClr val="tx1">
                                          <a:lumMod val="75000"/>
                                        </a:schemeClr>
                                      </a:solidFill>
                                      <a:effectLst/>
                                      <a:latin typeface="Cambria Math"/>
                                      <a:ea typeface="Cambria Math"/>
                                      <a:cs typeface="Times New Roman"/>
                                    </a:rPr>
                                  </m:ctrlPr>
                                </m:sSubPr>
                                <m:e>
                                  <m:r>
                                    <a:rPr lang="fr-CH" sz="2400" i="1" kern="1200">
                                      <a:solidFill>
                                        <a:schemeClr val="tx1">
                                          <a:lumMod val="75000"/>
                                        </a:schemeClr>
                                      </a:solidFill>
                                      <a:effectLst/>
                                      <a:latin typeface="Cambria Math"/>
                                      <a:ea typeface="Cambria Math"/>
                                      <a:cs typeface="Times New Roman"/>
                                    </a:rPr>
                                    <m:t>𝑚</m:t>
                                  </m:r>
                                </m:e>
                                <m:sub>
                                  <m:r>
                                    <a:rPr lang="fr-CH" sz="2400" i="1" kern="1200">
                                      <a:solidFill>
                                        <a:schemeClr val="tx1">
                                          <a:lumMod val="75000"/>
                                        </a:schemeClr>
                                      </a:solidFill>
                                      <a:effectLst/>
                                      <a:latin typeface="Cambria Math"/>
                                      <a:ea typeface="Cambria Math"/>
                                      <a:cs typeface="Times New Roman"/>
                                    </a:rPr>
                                    <m:t>2</m:t>
                                  </m:r>
                                </m:sub>
                              </m:sSub>
                            </m:num>
                            <m:den>
                              <m:sSub>
                                <m:sSubPr>
                                  <m:ctrlPr>
                                    <a:rPr lang="en-GB" sz="2400" i="1" kern="1200">
                                      <a:solidFill>
                                        <a:schemeClr val="tx1">
                                          <a:lumMod val="75000"/>
                                        </a:schemeClr>
                                      </a:solidFill>
                                      <a:effectLst/>
                                      <a:latin typeface="Cambria Math"/>
                                      <a:ea typeface="Cambria Math"/>
                                      <a:cs typeface="Times New Roman"/>
                                    </a:rPr>
                                  </m:ctrlPr>
                                </m:sSubPr>
                                <m:e>
                                  <m:r>
                                    <a:rPr lang="fr-CH" sz="2400" i="1" kern="1200">
                                      <a:solidFill>
                                        <a:schemeClr val="tx1">
                                          <a:lumMod val="75000"/>
                                        </a:schemeClr>
                                      </a:solidFill>
                                      <a:effectLst/>
                                      <a:latin typeface="Cambria Math"/>
                                      <a:ea typeface="Cambria Math"/>
                                      <a:cs typeface="Times New Roman"/>
                                    </a:rPr>
                                    <m:t>𝑚</m:t>
                                  </m:r>
                                </m:e>
                                <m:sub>
                                  <m:r>
                                    <a:rPr lang="fr-CH" sz="2400" i="1" kern="1200">
                                      <a:solidFill>
                                        <a:schemeClr val="tx1">
                                          <a:lumMod val="75000"/>
                                        </a:schemeClr>
                                      </a:solidFill>
                                      <a:effectLst/>
                                      <a:latin typeface="Cambria Math"/>
                                      <a:ea typeface="Cambria Math"/>
                                      <a:cs typeface="Times New Roman"/>
                                    </a:rPr>
                                    <m:t>1</m:t>
                                  </m:r>
                                </m:sub>
                              </m:sSub>
                            </m:den>
                          </m:f>
                        </m:e>
                      </m:rad>
                    </m:oMath>
                  </m:oMathPara>
                </a14:m>
                <a:endParaRPr lang="en-GB" sz="2400">
                  <a:solidFill>
                    <a:schemeClr val="tx1">
                      <a:lumMod val="75000"/>
                    </a:schemeClr>
                  </a:solidFill>
                  <a:effectLst/>
                  <a:latin typeface="Times New Roman"/>
                  <a:ea typeface="Times New Roman"/>
                </a:endParaRPr>
              </a:p>
            </p:txBody>
          </p:sp>
        </mc:Choice>
        <mc:Fallback xmlns="">
          <p:sp>
            <p:nvSpPr>
              <p:cNvPr id="26" name="TextBox 19"/>
              <p:cNvSpPr txBox="1">
                <a:spLocks noRot="1" noChangeAspect="1" noMove="1" noResize="1" noEditPoints="1" noAdjustHandles="1" noChangeArrowheads="1" noChangeShapeType="1" noTextEdit="1"/>
              </p:cNvSpPr>
              <p:nvPr/>
            </p:nvSpPr>
            <p:spPr>
              <a:xfrm>
                <a:off x="3327716" y="3967222"/>
                <a:ext cx="2488565" cy="1183529"/>
              </a:xfrm>
              <a:prstGeom prst="rect">
                <a:avLst/>
              </a:prstGeom>
              <a:blipFill rotWithShape="1">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79604842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9104" y="946834"/>
            <a:ext cx="8381020" cy="646331"/>
          </a:xfrm>
          <a:prstGeom prst="rect">
            <a:avLst/>
          </a:prstGeom>
        </p:spPr>
        <p:txBody>
          <a:bodyPr wrap="square">
            <a:spAutoFit/>
          </a:bodyPr>
          <a:lstStyle/>
          <a:p>
            <a:r>
              <a:rPr lang="en-GB" dirty="0" smtClean="0"/>
              <a:t>This table collects </a:t>
            </a:r>
            <a:r>
              <a:rPr lang="en-GB" dirty="0"/>
              <a:t>conductance values, for an orifice, </a:t>
            </a:r>
            <a:r>
              <a:rPr lang="en-GB" b="1" dirty="0"/>
              <a:t>per </a:t>
            </a:r>
            <a:r>
              <a:rPr lang="en-GB" b="1" u="sng" dirty="0">
                <a:solidFill>
                  <a:srgbClr val="FF0000"/>
                </a:solidFill>
              </a:rPr>
              <a:t>unit surface area</a:t>
            </a:r>
            <a:r>
              <a:rPr lang="en-GB" u="sng" dirty="0">
                <a:solidFill>
                  <a:srgbClr val="FF0000"/>
                </a:solidFill>
              </a:rPr>
              <a:t> </a:t>
            </a:r>
            <a:r>
              <a:rPr lang="en-GB" dirty="0"/>
              <a:t>(</a:t>
            </a:r>
            <a:r>
              <a:rPr lang="en-GB" b="1" dirty="0"/>
              <a:t>C’</a:t>
            </a:r>
            <a:r>
              <a:rPr lang="en-GB" dirty="0"/>
              <a:t>) at room temperature for common gas species.</a:t>
            </a:r>
          </a:p>
        </p:txBody>
      </p:sp>
      <p:sp>
        <p:nvSpPr>
          <p:cNvPr id="24" name="Rectangle 23"/>
          <p:cNvSpPr/>
          <p:nvPr/>
        </p:nvSpPr>
        <p:spPr>
          <a:xfrm>
            <a:off x="900862" y="196334"/>
            <a:ext cx="7037504" cy="461665"/>
          </a:xfrm>
          <a:prstGeom prst="rect">
            <a:avLst/>
          </a:prstGeom>
        </p:spPr>
        <p:txBody>
          <a:bodyPr wrap="none">
            <a:spAutoFit/>
          </a:bodyPr>
          <a:lstStyle/>
          <a:p>
            <a:pPr algn="ctr"/>
            <a:r>
              <a:rPr lang="en-US" sz="2400" b="1" dirty="0"/>
              <a:t>The basis of vacuum </a:t>
            </a:r>
            <a:r>
              <a:rPr lang="en-US" sz="2400" b="1" dirty="0" smtClean="0"/>
              <a:t>technology: conductance</a:t>
            </a:r>
            <a:endParaRPr lang="en-US" sz="2400" b="1" dirty="0"/>
          </a:p>
        </p:txBody>
      </p:sp>
      <p:sp>
        <p:nvSpPr>
          <p:cNvPr id="25"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26"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27"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33</a:t>
            </a:fld>
            <a:endParaRPr lang="en-US" dirty="0"/>
          </a:p>
        </p:txBody>
      </p:sp>
      <mc:AlternateContent xmlns:mc="http://schemas.openxmlformats.org/markup-compatibility/2006" xmlns:a14="http://schemas.microsoft.com/office/drawing/2010/main">
        <mc:Choice Requires="a14">
          <p:sp>
            <p:nvSpPr>
              <p:cNvPr id="28" name="TextBox 27"/>
              <p:cNvSpPr txBox="1"/>
              <p:nvPr/>
            </p:nvSpPr>
            <p:spPr>
              <a:xfrm>
                <a:off x="1074888" y="2038707"/>
                <a:ext cx="7468756" cy="613886"/>
              </a:xfrm>
              <a:prstGeom prst="rect">
                <a:avLst/>
              </a:prstGeom>
              <a:noFill/>
            </p:spPr>
            <p:txBody>
              <a:bodyPr wrap="square" rtlCol="0">
                <a:spAutoFit/>
              </a:bodyPr>
              <a:lstStyle/>
              <a:p>
                <a:r>
                  <a:rPr lang="en-US" dirty="0" smtClean="0"/>
                  <a:t>Conductance of a wall aperture in PV units, per unit area:  </a:t>
                </a:r>
                <a14:m>
                  <m:oMath xmlns:m="http://schemas.openxmlformats.org/officeDocument/2006/math">
                    <m:sSup>
                      <m:sSupPr>
                        <m:ctrlPr>
                          <a:rPr lang="fr-CH" sz="2400" b="0" i="1" dirty="0" smtClean="0">
                            <a:latin typeface="Cambria Math"/>
                            <a:ea typeface="Cambria Math"/>
                          </a:rPr>
                        </m:ctrlPr>
                      </m:sSupPr>
                      <m:e>
                        <m:r>
                          <a:rPr lang="fr-CH" sz="2400" b="0" i="1" dirty="0" smtClean="0">
                            <a:latin typeface="Cambria Math"/>
                            <a:ea typeface="Cambria Math"/>
                          </a:rPr>
                          <m:t>𝐶</m:t>
                        </m:r>
                      </m:e>
                      <m:sup>
                        <m:r>
                          <a:rPr lang="fr-CH" sz="2400" b="0" i="1" dirty="0" smtClean="0">
                            <a:latin typeface="Cambria Math"/>
                            <a:ea typeface="Cambria Math"/>
                          </a:rPr>
                          <m:t>′</m:t>
                        </m:r>
                      </m:sup>
                    </m:sSup>
                    <m:r>
                      <a:rPr lang="fr-CH" sz="2400" b="0" i="1" dirty="0" smtClean="0">
                        <a:latin typeface="Cambria Math"/>
                        <a:ea typeface="Cambria Math"/>
                      </a:rPr>
                      <m:t>=</m:t>
                    </m:r>
                    <m:f>
                      <m:fPr>
                        <m:ctrlPr>
                          <a:rPr lang="fr-CH" sz="2400" i="1" dirty="0">
                            <a:latin typeface="Cambria Math"/>
                            <a:ea typeface="Cambria Math"/>
                          </a:rPr>
                        </m:ctrlPr>
                      </m:fPr>
                      <m:num>
                        <m:r>
                          <a:rPr lang="fr-CH" sz="2400" i="1" dirty="0">
                            <a:latin typeface="Cambria Math"/>
                            <a:ea typeface="Cambria Math"/>
                          </a:rPr>
                          <m:t>1</m:t>
                        </m:r>
                      </m:num>
                      <m:den>
                        <m:r>
                          <a:rPr lang="fr-CH" sz="2400" i="1" dirty="0">
                            <a:latin typeface="Cambria Math"/>
                            <a:ea typeface="Cambria Math"/>
                          </a:rPr>
                          <m:t>4</m:t>
                        </m:r>
                      </m:den>
                    </m:f>
                    <m:d>
                      <m:dPr>
                        <m:begChr m:val="⟨"/>
                        <m:endChr m:val="⟩"/>
                        <m:ctrlPr>
                          <a:rPr lang="fr-CH" sz="2400" i="1" dirty="0">
                            <a:latin typeface="Cambria Math"/>
                            <a:ea typeface="Cambria Math"/>
                          </a:rPr>
                        </m:ctrlPr>
                      </m:dPr>
                      <m:e>
                        <m:r>
                          <a:rPr lang="fr-CH" sz="2400" i="1" dirty="0">
                            <a:latin typeface="Cambria Math"/>
                            <a:ea typeface="Cambria Math"/>
                          </a:rPr>
                          <m:t>𝑣</m:t>
                        </m:r>
                      </m:e>
                    </m:d>
                  </m:oMath>
                </a14:m>
                <a:endParaRPr lang="en-US" sz="2400" dirty="0"/>
              </a:p>
            </p:txBody>
          </p:sp>
        </mc:Choice>
        <mc:Fallback xmlns="">
          <p:sp>
            <p:nvSpPr>
              <p:cNvPr id="28" name="TextBox 27"/>
              <p:cNvSpPr txBox="1">
                <a:spLocks noRot="1" noChangeAspect="1" noMove="1" noResize="1" noEditPoints="1" noAdjustHandles="1" noChangeArrowheads="1" noChangeShapeType="1" noTextEdit="1"/>
              </p:cNvSpPr>
              <p:nvPr/>
            </p:nvSpPr>
            <p:spPr>
              <a:xfrm>
                <a:off x="1074888" y="2038707"/>
                <a:ext cx="7468756" cy="613886"/>
              </a:xfrm>
              <a:prstGeom prst="rect">
                <a:avLst/>
              </a:prstGeom>
              <a:blipFill rotWithShape="1">
                <a:blip r:embed="rId2"/>
                <a:stretch>
                  <a:fillRect l="-653"/>
                </a:stretch>
              </a:blipFill>
            </p:spPr>
            <p:txBody>
              <a:bodyPr/>
              <a:lstStyle/>
              <a:p>
                <a:r>
                  <a:rPr lang="en-US">
                    <a:noFill/>
                  </a:rPr>
                  <a:t> </a:t>
                </a:r>
              </a:p>
            </p:txBody>
          </p:sp>
        </mc:Fallback>
      </mc:AlternateContent>
      <p:sp>
        <p:nvSpPr>
          <p:cNvPr id="29" name="TextBox 28"/>
          <p:cNvSpPr txBox="1"/>
          <p:nvPr/>
        </p:nvSpPr>
        <p:spPr>
          <a:xfrm rot="16200000">
            <a:off x="696757" y="4103906"/>
            <a:ext cx="989373" cy="369332"/>
          </a:xfrm>
          <a:prstGeom prst="rect">
            <a:avLst/>
          </a:prstGeom>
          <a:noFill/>
        </p:spPr>
        <p:txBody>
          <a:bodyPr wrap="none" rtlCol="0">
            <a:spAutoFit/>
          </a:bodyPr>
          <a:lstStyle/>
          <a:p>
            <a:r>
              <a:rPr lang="en-US" dirty="0" smtClean="0"/>
              <a:t>T= 293 K</a:t>
            </a:r>
            <a:endParaRPr lang="en-US" dirty="0"/>
          </a:p>
        </p:txBody>
      </p:sp>
      <mc:AlternateContent xmlns:mc="http://schemas.openxmlformats.org/markup-compatibility/2006" xmlns:a14="http://schemas.microsoft.com/office/drawing/2010/main">
        <mc:Choice Requires="a14">
          <p:graphicFrame>
            <p:nvGraphicFramePr>
              <p:cNvPr id="30" name="Table 29"/>
              <p:cNvGraphicFramePr>
                <a:graphicFrameLocks noGrp="1"/>
              </p:cNvGraphicFramePr>
              <p:nvPr>
                <p:extLst>
                  <p:ext uri="{D42A27DB-BD31-4B8C-83A1-F6EECF244321}">
                    <p14:modId xmlns:p14="http://schemas.microsoft.com/office/powerpoint/2010/main" val="1338636812"/>
                  </p:ext>
                </p:extLst>
              </p:nvPr>
            </p:nvGraphicFramePr>
            <p:xfrm>
              <a:off x="1520539" y="2948206"/>
              <a:ext cx="6096000" cy="2733739"/>
            </p:xfrm>
            <a:graphic>
              <a:graphicData uri="http://schemas.openxmlformats.org/drawingml/2006/table">
                <a:tbl>
                  <a:tblPr firstRow="1" bandRow="1">
                    <a:tableStyleId>{5940675A-B579-460E-94D1-54222C63F5DA}</a:tableStyleId>
                  </a:tblPr>
                  <a:tblGrid>
                    <a:gridCol w="1524000"/>
                    <a:gridCol w="1524000"/>
                    <a:gridCol w="1524000"/>
                    <a:gridCol w="1524000"/>
                  </a:tblGrid>
                  <a:tr h="139040">
                    <a:tc>
                      <a:txBody>
                        <a:bodyPr/>
                        <a:lstStyle/>
                        <a:p>
                          <a:pPr algn="ctr"/>
                          <a:r>
                            <a:rPr lang="en-US" b="1" dirty="0" smtClean="0"/>
                            <a:t>Gas</a:t>
                          </a:r>
                          <a:endParaRPr lang="en-US" b="1" dirty="0"/>
                        </a:p>
                      </a:txBody>
                      <a:tcPr/>
                    </a:tc>
                    <a:tc>
                      <a:txBody>
                        <a:bodyPr/>
                        <a:lstStyle/>
                        <a:p>
                          <a:pPr/>
                          <a14:m>
                            <m:oMathPara xmlns:m="http://schemas.openxmlformats.org/officeDocument/2006/math">
                              <m:oMathParaPr>
                                <m:jc m:val="centerGroup"/>
                              </m:oMathParaPr>
                              <m:oMath xmlns:m="http://schemas.openxmlformats.org/officeDocument/2006/math">
                                <m:d>
                                  <m:dPr>
                                    <m:begChr m:val="⟨"/>
                                    <m:endChr m:val="⟩"/>
                                    <m:ctrlPr>
                                      <a:rPr lang="en-US" sz="1200" b="1" i="1" smtClean="0">
                                        <a:solidFill>
                                          <a:srgbClr val="7030A0"/>
                                        </a:solidFill>
                                        <a:latin typeface="Cambria Math"/>
                                      </a:rPr>
                                    </m:ctrlPr>
                                  </m:dPr>
                                  <m:e>
                                    <m:r>
                                      <a:rPr lang="fr-CH" sz="1200" b="1" i="1" smtClean="0">
                                        <a:solidFill>
                                          <a:srgbClr val="7030A0"/>
                                        </a:solidFill>
                                        <a:latin typeface="Cambria Math"/>
                                      </a:rPr>
                                      <m:t>𝒗</m:t>
                                    </m:r>
                                  </m:e>
                                </m:d>
                                <m:r>
                                  <a:rPr lang="fr-CH" sz="1200" b="1" i="1" smtClean="0">
                                    <a:solidFill>
                                      <a:srgbClr val="7030A0"/>
                                    </a:solidFill>
                                    <a:latin typeface="Cambria Math"/>
                                  </a:rPr>
                                  <m:t> </m:t>
                                </m:r>
                                <m:r>
                                  <a:rPr lang="fr-CH" sz="1200" b="1" i="1" smtClean="0">
                                    <a:solidFill>
                                      <a:srgbClr val="7030A0"/>
                                    </a:solidFill>
                                    <a:latin typeface="Cambria Math"/>
                                  </a:rPr>
                                  <m:t>𝒂𝒕</m:t>
                                </m:r>
                                <m:r>
                                  <a:rPr lang="fr-CH" sz="1200" b="1" i="1" smtClean="0">
                                    <a:solidFill>
                                      <a:srgbClr val="7030A0"/>
                                    </a:solidFill>
                                    <a:latin typeface="Cambria Math"/>
                                  </a:rPr>
                                  <m:t> </m:t>
                                </m:r>
                                <m:r>
                                  <a:rPr lang="fr-CH" sz="1200" b="1" i="1" smtClean="0">
                                    <a:solidFill>
                                      <a:srgbClr val="7030A0"/>
                                    </a:solidFill>
                                    <a:latin typeface="Cambria Math"/>
                                  </a:rPr>
                                  <m:t>𝟐𝟗𝟑</m:t>
                                </m:r>
                                <m:r>
                                  <a:rPr lang="fr-CH" sz="1200" b="1" i="1" smtClean="0">
                                    <a:solidFill>
                                      <a:srgbClr val="7030A0"/>
                                    </a:solidFill>
                                    <a:latin typeface="Cambria Math"/>
                                  </a:rPr>
                                  <m:t> </m:t>
                                </m:r>
                                <m:r>
                                  <a:rPr lang="fr-CH" sz="1200" b="1" i="1" smtClean="0">
                                    <a:solidFill>
                                      <a:srgbClr val="7030A0"/>
                                    </a:solidFill>
                                    <a:latin typeface="Cambria Math"/>
                                  </a:rPr>
                                  <m:t>𝑲</m:t>
                                </m:r>
                                <m:r>
                                  <a:rPr lang="fr-CH" sz="1200" b="1" i="1" smtClean="0">
                                    <a:solidFill>
                                      <a:srgbClr val="7030A0"/>
                                    </a:solidFill>
                                    <a:latin typeface="Cambria Math"/>
                                  </a:rPr>
                                  <m:t> </m:t>
                                </m:r>
                                <m:d>
                                  <m:dPr>
                                    <m:begChr m:val="["/>
                                    <m:endChr m:val="]"/>
                                    <m:ctrlPr>
                                      <a:rPr lang="fr-CH" sz="1200" b="1" i="1" smtClean="0">
                                        <a:solidFill>
                                          <a:srgbClr val="7030A0"/>
                                        </a:solidFill>
                                        <a:latin typeface="Cambria Math"/>
                                      </a:rPr>
                                    </m:ctrlPr>
                                  </m:dPr>
                                  <m:e>
                                    <m:f>
                                      <m:fPr>
                                        <m:ctrlPr>
                                          <a:rPr lang="fr-CH" sz="1200" b="1" i="1" smtClean="0">
                                            <a:solidFill>
                                              <a:srgbClr val="7030A0"/>
                                            </a:solidFill>
                                            <a:latin typeface="Cambria Math"/>
                                          </a:rPr>
                                        </m:ctrlPr>
                                      </m:fPr>
                                      <m:num>
                                        <m:r>
                                          <a:rPr lang="fr-CH" sz="1200" b="1" i="1" smtClean="0">
                                            <a:solidFill>
                                              <a:srgbClr val="7030A0"/>
                                            </a:solidFill>
                                            <a:latin typeface="Cambria Math"/>
                                          </a:rPr>
                                          <m:t>𝒎</m:t>
                                        </m:r>
                                      </m:num>
                                      <m:den>
                                        <m:r>
                                          <a:rPr lang="fr-CH" sz="1200" b="1" i="1" smtClean="0">
                                            <a:solidFill>
                                              <a:srgbClr val="7030A0"/>
                                            </a:solidFill>
                                            <a:latin typeface="Cambria Math"/>
                                          </a:rPr>
                                          <m:t>𝒔</m:t>
                                        </m:r>
                                      </m:den>
                                    </m:f>
                                  </m:e>
                                </m:d>
                              </m:oMath>
                            </m:oMathPara>
                          </a14:m>
                          <a:endParaRPr lang="en-US" sz="1200" b="1" dirty="0">
                            <a:solidFill>
                              <a:srgbClr val="7030A0"/>
                            </a:solidFill>
                          </a:endParaRPr>
                        </a:p>
                      </a:txBody>
                      <a:tcPr/>
                    </a:tc>
                    <a:tc>
                      <a:txBody>
                        <a:bodyPr/>
                        <a:lstStyle/>
                        <a:p>
                          <a:pPr/>
                          <a14:m>
                            <m:oMathPara xmlns:m="http://schemas.openxmlformats.org/officeDocument/2006/math">
                              <m:oMathParaPr>
                                <m:jc m:val="centerGroup"/>
                              </m:oMathParaPr>
                              <m:oMath xmlns:m="http://schemas.openxmlformats.org/officeDocument/2006/math">
                                <m:sSup>
                                  <m:sSupPr>
                                    <m:ctrlPr>
                                      <a:rPr lang="fr-CH" sz="1200" b="1" i="1" smtClean="0">
                                        <a:solidFill>
                                          <a:srgbClr val="7030A0"/>
                                        </a:solidFill>
                                        <a:latin typeface="Cambria Math"/>
                                      </a:rPr>
                                    </m:ctrlPr>
                                  </m:sSupPr>
                                  <m:e>
                                    <m:r>
                                      <a:rPr lang="fr-CH" sz="1200" b="1" i="1" smtClean="0">
                                        <a:solidFill>
                                          <a:srgbClr val="7030A0"/>
                                        </a:solidFill>
                                        <a:latin typeface="Cambria Math"/>
                                      </a:rPr>
                                      <m:t>𝑪</m:t>
                                    </m:r>
                                  </m:e>
                                  <m:sup>
                                    <m:r>
                                      <a:rPr lang="fr-CH" sz="1200" b="1" i="1" smtClean="0">
                                        <a:solidFill>
                                          <a:srgbClr val="7030A0"/>
                                        </a:solidFill>
                                        <a:latin typeface="Cambria Math"/>
                                      </a:rPr>
                                      <m:t>′</m:t>
                                    </m:r>
                                  </m:sup>
                                </m:sSup>
                                <m:r>
                                  <a:rPr lang="fr-CH" sz="1200" b="1" i="1" smtClean="0">
                                    <a:solidFill>
                                      <a:srgbClr val="7030A0"/>
                                    </a:solidFill>
                                    <a:latin typeface="Cambria Math"/>
                                  </a:rPr>
                                  <m:t>𝒂𝒕</m:t>
                                </m:r>
                                <m:r>
                                  <a:rPr lang="fr-CH" sz="1200" b="1" i="1" smtClean="0">
                                    <a:solidFill>
                                      <a:srgbClr val="7030A0"/>
                                    </a:solidFill>
                                    <a:latin typeface="Cambria Math"/>
                                  </a:rPr>
                                  <m:t> </m:t>
                                </m:r>
                                <m:r>
                                  <a:rPr lang="fr-CH" sz="1200" b="1" i="1" smtClean="0">
                                    <a:solidFill>
                                      <a:srgbClr val="7030A0"/>
                                    </a:solidFill>
                                    <a:latin typeface="Cambria Math"/>
                                  </a:rPr>
                                  <m:t>𝟐𝟗𝟑</m:t>
                                </m:r>
                                <m:r>
                                  <a:rPr lang="fr-CH" sz="1200" b="1" i="1" smtClean="0">
                                    <a:solidFill>
                                      <a:srgbClr val="7030A0"/>
                                    </a:solidFill>
                                    <a:latin typeface="Cambria Math"/>
                                  </a:rPr>
                                  <m:t> </m:t>
                                </m:r>
                                <m:r>
                                  <a:rPr lang="fr-CH" sz="1200" b="1" i="1" smtClean="0">
                                    <a:solidFill>
                                      <a:srgbClr val="7030A0"/>
                                    </a:solidFill>
                                    <a:latin typeface="Cambria Math"/>
                                  </a:rPr>
                                  <m:t>𝑲</m:t>
                                </m:r>
                                <m:d>
                                  <m:dPr>
                                    <m:begChr m:val="["/>
                                    <m:endChr m:val="]"/>
                                    <m:ctrlPr>
                                      <a:rPr lang="fr-CH" sz="1200" b="1" i="1" smtClean="0">
                                        <a:solidFill>
                                          <a:srgbClr val="7030A0"/>
                                        </a:solidFill>
                                        <a:latin typeface="Cambria Math"/>
                                      </a:rPr>
                                    </m:ctrlPr>
                                  </m:dPr>
                                  <m:e>
                                    <m:f>
                                      <m:fPr>
                                        <m:ctrlPr>
                                          <a:rPr lang="fr-CH" sz="1200" b="1" i="1" smtClean="0">
                                            <a:solidFill>
                                              <a:srgbClr val="7030A0"/>
                                            </a:solidFill>
                                            <a:latin typeface="Cambria Math"/>
                                          </a:rPr>
                                        </m:ctrlPr>
                                      </m:fPr>
                                      <m:num>
                                        <m:sSup>
                                          <m:sSupPr>
                                            <m:ctrlPr>
                                              <a:rPr lang="fr-CH" sz="1200" b="1" i="1" smtClean="0">
                                                <a:solidFill>
                                                  <a:srgbClr val="7030A0"/>
                                                </a:solidFill>
                                                <a:latin typeface="Cambria Math"/>
                                              </a:rPr>
                                            </m:ctrlPr>
                                          </m:sSupPr>
                                          <m:e>
                                            <m:r>
                                              <a:rPr lang="fr-CH" sz="1200" b="1" i="1" smtClean="0">
                                                <a:solidFill>
                                                  <a:srgbClr val="7030A0"/>
                                                </a:solidFill>
                                                <a:latin typeface="Cambria Math"/>
                                              </a:rPr>
                                              <m:t>𝒎</m:t>
                                            </m:r>
                                          </m:e>
                                          <m:sup>
                                            <m:r>
                                              <a:rPr lang="fr-CH" sz="1200" b="1" i="1" smtClean="0">
                                                <a:solidFill>
                                                  <a:srgbClr val="7030A0"/>
                                                </a:solidFill>
                                                <a:latin typeface="Cambria Math"/>
                                              </a:rPr>
                                              <m:t>𝟑</m:t>
                                            </m:r>
                                          </m:sup>
                                        </m:sSup>
                                      </m:num>
                                      <m:den>
                                        <m:r>
                                          <a:rPr lang="fr-CH" sz="1200" b="1" i="1" smtClean="0">
                                            <a:solidFill>
                                              <a:srgbClr val="7030A0"/>
                                            </a:solidFill>
                                            <a:latin typeface="Cambria Math"/>
                                          </a:rPr>
                                          <m:t>𝒔</m:t>
                                        </m:r>
                                        <m:r>
                                          <a:rPr lang="fr-CH" sz="1200" b="1" i="1" smtClean="0">
                                            <a:solidFill>
                                              <a:srgbClr val="7030A0"/>
                                            </a:solidFill>
                                            <a:latin typeface="Cambria Math"/>
                                          </a:rPr>
                                          <m:t> </m:t>
                                        </m:r>
                                        <m:sSup>
                                          <m:sSupPr>
                                            <m:ctrlPr>
                                              <a:rPr lang="fr-CH" sz="1200" b="1" i="1" smtClean="0">
                                                <a:solidFill>
                                                  <a:srgbClr val="7030A0"/>
                                                </a:solidFill>
                                                <a:latin typeface="Cambria Math"/>
                                              </a:rPr>
                                            </m:ctrlPr>
                                          </m:sSupPr>
                                          <m:e>
                                            <m:r>
                                              <a:rPr lang="fr-CH" sz="1200" b="1" i="1" smtClean="0">
                                                <a:solidFill>
                                                  <a:srgbClr val="7030A0"/>
                                                </a:solidFill>
                                                <a:latin typeface="Cambria Math"/>
                                              </a:rPr>
                                              <m:t>𝒎</m:t>
                                            </m:r>
                                          </m:e>
                                          <m:sup>
                                            <m:r>
                                              <a:rPr lang="fr-CH" sz="1200" b="1" i="1" smtClean="0">
                                                <a:solidFill>
                                                  <a:srgbClr val="7030A0"/>
                                                </a:solidFill>
                                                <a:latin typeface="Cambria Math"/>
                                              </a:rPr>
                                              <m:t>𝟐</m:t>
                                            </m:r>
                                          </m:sup>
                                        </m:sSup>
                                      </m:den>
                                    </m:f>
                                  </m:e>
                                </m:d>
                              </m:oMath>
                            </m:oMathPara>
                          </a14:m>
                          <a:endParaRPr lang="en-US" sz="1200" b="1" dirty="0">
                            <a:solidFill>
                              <a:srgbClr val="7030A0"/>
                            </a:solidFill>
                          </a:endParaRPr>
                        </a:p>
                      </a:txBody>
                      <a:tcPr/>
                    </a:tc>
                    <a:tc>
                      <a:txBody>
                        <a:bodyPr/>
                        <a:lstStyle/>
                        <a:p>
                          <a:pPr/>
                          <a14:m>
                            <m:oMathPara xmlns:m="http://schemas.openxmlformats.org/officeDocument/2006/math">
                              <m:oMathParaPr>
                                <m:jc m:val="centerGroup"/>
                              </m:oMathParaPr>
                              <m:oMath xmlns:m="http://schemas.openxmlformats.org/officeDocument/2006/math">
                                <m:sSup>
                                  <m:sSupPr>
                                    <m:ctrlPr>
                                      <a:rPr lang="fr-CH" sz="1200" b="1" i="1" smtClean="0">
                                        <a:solidFill>
                                          <a:srgbClr val="7030A0"/>
                                        </a:solidFill>
                                        <a:latin typeface="Cambria Math"/>
                                      </a:rPr>
                                    </m:ctrlPr>
                                  </m:sSupPr>
                                  <m:e>
                                    <m:r>
                                      <a:rPr lang="fr-CH" sz="1200" b="1" i="1" smtClean="0">
                                        <a:solidFill>
                                          <a:srgbClr val="7030A0"/>
                                        </a:solidFill>
                                        <a:latin typeface="Cambria Math"/>
                                      </a:rPr>
                                      <m:t>𝑪</m:t>
                                    </m:r>
                                  </m:e>
                                  <m:sup>
                                    <m:r>
                                      <a:rPr lang="fr-CH" sz="1200" b="1" i="1" smtClean="0">
                                        <a:solidFill>
                                          <a:srgbClr val="7030A0"/>
                                        </a:solidFill>
                                        <a:latin typeface="Cambria Math"/>
                                      </a:rPr>
                                      <m:t>′</m:t>
                                    </m:r>
                                  </m:sup>
                                </m:sSup>
                                <m:r>
                                  <a:rPr lang="fr-CH" sz="1200" b="1" i="1" smtClean="0">
                                    <a:solidFill>
                                      <a:srgbClr val="7030A0"/>
                                    </a:solidFill>
                                    <a:latin typeface="Cambria Math"/>
                                  </a:rPr>
                                  <m:t> </m:t>
                                </m:r>
                                <m:r>
                                  <a:rPr kumimoji="0" lang="fr-CH" sz="1200" b="1" i="1" u="none" strike="noStrike" kern="1200" cap="none" spc="0" normalizeH="0" baseline="0" noProof="0" smtClean="0">
                                    <a:ln>
                                      <a:noFill/>
                                    </a:ln>
                                    <a:solidFill>
                                      <a:srgbClr val="7030A0"/>
                                    </a:solidFill>
                                    <a:effectLst/>
                                    <a:uLnTx/>
                                    <a:uFillTx/>
                                    <a:latin typeface="Cambria Math"/>
                                    <a:ea typeface="+mn-ea"/>
                                    <a:cs typeface="+mn-cs"/>
                                  </a:rPr>
                                  <m:t>𝒂𝒕</m:t>
                                </m:r>
                                <m:r>
                                  <a:rPr kumimoji="0" lang="fr-CH" sz="1200" b="1" i="1" u="none" strike="noStrike" kern="1200" cap="none" spc="0" normalizeH="0" baseline="0" noProof="0" smtClean="0">
                                    <a:ln>
                                      <a:noFill/>
                                    </a:ln>
                                    <a:solidFill>
                                      <a:srgbClr val="7030A0"/>
                                    </a:solidFill>
                                    <a:effectLst/>
                                    <a:uLnTx/>
                                    <a:uFillTx/>
                                    <a:latin typeface="Cambria Math"/>
                                    <a:ea typeface="+mn-ea"/>
                                    <a:cs typeface="+mn-cs"/>
                                  </a:rPr>
                                  <m:t> </m:t>
                                </m:r>
                                <m:r>
                                  <a:rPr kumimoji="0" lang="fr-CH" sz="1200" b="1" i="1" u="none" strike="noStrike" kern="1200" cap="none" spc="0" normalizeH="0" baseline="0" noProof="0" smtClean="0">
                                    <a:ln>
                                      <a:noFill/>
                                    </a:ln>
                                    <a:solidFill>
                                      <a:srgbClr val="7030A0"/>
                                    </a:solidFill>
                                    <a:effectLst/>
                                    <a:uLnTx/>
                                    <a:uFillTx/>
                                    <a:latin typeface="Cambria Math"/>
                                    <a:ea typeface="+mn-ea"/>
                                    <a:cs typeface="+mn-cs"/>
                                  </a:rPr>
                                  <m:t>𝟐𝟗𝟑</m:t>
                                </m:r>
                                <m:r>
                                  <a:rPr kumimoji="0" lang="fr-CH" sz="1200" b="1" i="1" u="none" strike="noStrike" kern="1200" cap="none" spc="0" normalizeH="0" baseline="0" noProof="0" smtClean="0">
                                    <a:ln>
                                      <a:noFill/>
                                    </a:ln>
                                    <a:solidFill>
                                      <a:srgbClr val="7030A0"/>
                                    </a:solidFill>
                                    <a:effectLst/>
                                    <a:uLnTx/>
                                    <a:uFillTx/>
                                    <a:latin typeface="Cambria Math"/>
                                    <a:ea typeface="+mn-ea"/>
                                    <a:cs typeface="+mn-cs"/>
                                  </a:rPr>
                                  <m:t> </m:t>
                                </m:r>
                                <m:r>
                                  <a:rPr kumimoji="0" lang="fr-CH" sz="1200" b="1" i="1" u="none" strike="noStrike" kern="1200" cap="none" spc="0" normalizeH="0" baseline="0" noProof="0" smtClean="0">
                                    <a:ln>
                                      <a:noFill/>
                                    </a:ln>
                                    <a:solidFill>
                                      <a:srgbClr val="7030A0"/>
                                    </a:solidFill>
                                    <a:effectLst/>
                                    <a:uLnTx/>
                                    <a:uFillTx/>
                                    <a:latin typeface="Cambria Math"/>
                                    <a:ea typeface="+mn-ea"/>
                                    <a:cs typeface="+mn-cs"/>
                                  </a:rPr>
                                  <m:t>𝑲</m:t>
                                </m:r>
                                <m:d>
                                  <m:dPr>
                                    <m:begChr m:val="["/>
                                    <m:endChr m:val="]"/>
                                    <m:ctrlPr>
                                      <a:rPr kumimoji="0" lang="fr-CH" sz="1200" b="1" i="1" u="none" strike="noStrike" kern="1200" cap="none" spc="0" normalizeH="0" baseline="0" noProof="0" smtClean="0">
                                        <a:ln>
                                          <a:noFill/>
                                        </a:ln>
                                        <a:solidFill>
                                          <a:srgbClr val="7030A0"/>
                                        </a:solidFill>
                                        <a:effectLst/>
                                        <a:uLnTx/>
                                        <a:uFillTx/>
                                        <a:latin typeface="Cambria Math"/>
                                        <a:ea typeface="+mn-ea"/>
                                        <a:cs typeface="+mn-cs"/>
                                      </a:rPr>
                                    </m:ctrlPr>
                                  </m:dPr>
                                  <m:e>
                                    <m:f>
                                      <m:fPr>
                                        <m:ctrlPr>
                                          <a:rPr kumimoji="0" lang="fr-CH" sz="1200" b="1" i="1" u="none" strike="noStrike" kern="1200" cap="none" spc="0" normalizeH="0" baseline="0" noProof="0" smtClean="0">
                                            <a:ln>
                                              <a:noFill/>
                                            </a:ln>
                                            <a:solidFill>
                                              <a:srgbClr val="7030A0"/>
                                            </a:solidFill>
                                            <a:effectLst/>
                                            <a:uLnTx/>
                                            <a:uFillTx/>
                                            <a:latin typeface="Cambria Math"/>
                                            <a:ea typeface="+mn-ea"/>
                                            <a:cs typeface="+mn-cs"/>
                                          </a:rPr>
                                        </m:ctrlPr>
                                      </m:fPr>
                                      <m:num>
                                        <m:r>
                                          <a:rPr kumimoji="0" lang="fr-CH" sz="1200" b="1" i="1" u="none" strike="noStrike" kern="1200" cap="none" spc="0" normalizeH="0" baseline="0" noProof="0" smtClean="0">
                                            <a:ln>
                                              <a:noFill/>
                                            </a:ln>
                                            <a:solidFill>
                                              <a:srgbClr val="7030A0"/>
                                            </a:solidFill>
                                            <a:effectLst/>
                                            <a:uLnTx/>
                                            <a:uFillTx/>
                                            <a:latin typeface="Cambria Math"/>
                                            <a:ea typeface="+mn-ea"/>
                                            <a:cs typeface="+mn-cs"/>
                                          </a:rPr>
                                          <m:t>𝒍</m:t>
                                        </m:r>
                                      </m:num>
                                      <m:den>
                                        <m:r>
                                          <a:rPr kumimoji="0" lang="fr-CH" sz="1200" b="1" i="1" u="none" strike="noStrike" kern="1200" cap="none" spc="0" normalizeH="0" baseline="0" noProof="0" smtClean="0">
                                            <a:ln>
                                              <a:noFill/>
                                            </a:ln>
                                            <a:solidFill>
                                              <a:srgbClr val="7030A0"/>
                                            </a:solidFill>
                                            <a:effectLst/>
                                            <a:uLnTx/>
                                            <a:uFillTx/>
                                            <a:latin typeface="Cambria Math"/>
                                            <a:ea typeface="+mn-ea"/>
                                            <a:cs typeface="+mn-cs"/>
                                          </a:rPr>
                                          <m:t>𝒔</m:t>
                                        </m:r>
                                        <m:r>
                                          <a:rPr kumimoji="0" lang="fr-CH" sz="1200" b="1" i="1" u="none" strike="noStrike" kern="1200" cap="none" spc="0" normalizeH="0" baseline="0" noProof="0" smtClean="0">
                                            <a:ln>
                                              <a:noFill/>
                                            </a:ln>
                                            <a:solidFill>
                                              <a:srgbClr val="7030A0"/>
                                            </a:solidFill>
                                            <a:effectLst/>
                                            <a:uLnTx/>
                                            <a:uFillTx/>
                                            <a:latin typeface="Cambria Math"/>
                                            <a:ea typeface="+mn-ea"/>
                                            <a:cs typeface="+mn-cs"/>
                                          </a:rPr>
                                          <m:t> </m:t>
                                        </m:r>
                                        <m:sSup>
                                          <m:sSupPr>
                                            <m:ctrlPr>
                                              <a:rPr kumimoji="0" lang="fr-CH" sz="1200" b="1" i="1" u="none" strike="noStrike" kern="1200" cap="none" spc="0" normalizeH="0" baseline="0" noProof="0" smtClean="0">
                                                <a:ln>
                                                  <a:noFill/>
                                                </a:ln>
                                                <a:solidFill>
                                                  <a:srgbClr val="7030A0"/>
                                                </a:solidFill>
                                                <a:effectLst/>
                                                <a:uLnTx/>
                                                <a:uFillTx/>
                                                <a:latin typeface="Cambria Math"/>
                                                <a:ea typeface="+mn-ea"/>
                                                <a:cs typeface="+mn-cs"/>
                                              </a:rPr>
                                            </m:ctrlPr>
                                          </m:sSupPr>
                                          <m:e>
                                            <m:r>
                                              <a:rPr kumimoji="0" lang="fr-CH" sz="1200" b="1" i="1" u="none" strike="noStrike" kern="1200" cap="none" spc="0" normalizeH="0" baseline="0" noProof="0" smtClean="0">
                                                <a:ln>
                                                  <a:noFill/>
                                                </a:ln>
                                                <a:solidFill>
                                                  <a:srgbClr val="7030A0"/>
                                                </a:solidFill>
                                                <a:effectLst/>
                                                <a:uLnTx/>
                                                <a:uFillTx/>
                                                <a:latin typeface="Cambria Math"/>
                                                <a:ea typeface="+mn-ea"/>
                                                <a:cs typeface="+mn-cs"/>
                                              </a:rPr>
                                              <m:t>𝒄𝒎</m:t>
                                            </m:r>
                                          </m:e>
                                          <m:sup>
                                            <m:r>
                                              <a:rPr kumimoji="0" lang="fr-CH" sz="1200" b="1" i="1" u="none" strike="noStrike" kern="1200" cap="none" spc="0" normalizeH="0" baseline="0" noProof="0" smtClean="0">
                                                <a:ln>
                                                  <a:noFill/>
                                                </a:ln>
                                                <a:solidFill>
                                                  <a:srgbClr val="7030A0"/>
                                                </a:solidFill>
                                                <a:effectLst/>
                                                <a:uLnTx/>
                                                <a:uFillTx/>
                                                <a:latin typeface="Cambria Math"/>
                                                <a:ea typeface="+mn-ea"/>
                                                <a:cs typeface="+mn-cs"/>
                                              </a:rPr>
                                              <m:t>𝟐</m:t>
                                            </m:r>
                                          </m:sup>
                                        </m:sSup>
                                      </m:den>
                                    </m:f>
                                  </m:e>
                                </m:d>
                              </m:oMath>
                            </m:oMathPara>
                          </a14:m>
                          <a:endParaRPr lang="en-US" sz="1200" b="1" dirty="0">
                            <a:solidFill>
                              <a:srgbClr val="7030A0"/>
                            </a:solidFill>
                          </a:endParaRPr>
                        </a:p>
                      </a:txBody>
                      <a:tcPr/>
                    </a:tc>
                  </a:tr>
                  <a:tr h="370840">
                    <a:tc>
                      <a:txBody>
                        <a:bodyPr/>
                        <a:lstStyle/>
                        <a:p>
                          <a:pPr algn="ctr"/>
                          <a:r>
                            <a:rPr lang="en-US" b="1" dirty="0" smtClean="0"/>
                            <a:t>H</a:t>
                          </a:r>
                          <a:r>
                            <a:rPr lang="en-US" b="1" baseline="-25000" dirty="0" smtClean="0"/>
                            <a:t>2</a:t>
                          </a:r>
                          <a:endParaRPr lang="en-US" b="1" dirty="0"/>
                        </a:p>
                      </a:txBody>
                      <a:tcPr/>
                    </a:tc>
                    <a:tc>
                      <a:txBody>
                        <a:bodyPr/>
                        <a:lstStyle/>
                        <a:p>
                          <a:pPr algn="ctr"/>
                          <a:r>
                            <a:rPr lang="en-US" dirty="0" smtClean="0"/>
                            <a:t>1761</a:t>
                          </a:r>
                          <a:endParaRPr lang="en-US" dirty="0"/>
                        </a:p>
                      </a:txBody>
                      <a:tcPr/>
                    </a:tc>
                    <a:tc>
                      <a:txBody>
                        <a:bodyPr/>
                        <a:lstStyle/>
                        <a:p>
                          <a:pPr algn="ctr"/>
                          <a:r>
                            <a:rPr lang="en-US" dirty="0" smtClean="0"/>
                            <a:t>440.25</a:t>
                          </a:r>
                          <a:endParaRPr lang="en-US" dirty="0"/>
                        </a:p>
                      </a:txBody>
                      <a:tcPr/>
                    </a:tc>
                    <a:tc>
                      <a:txBody>
                        <a:bodyPr/>
                        <a:lstStyle/>
                        <a:p>
                          <a:pPr algn="ctr"/>
                          <a:r>
                            <a:rPr lang="en-US" b="1" dirty="0" smtClean="0">
                              <a:solidFill>
                                <a:srgbClr val="FF0000"/>
                              </a:solidFill>
                            </a:rPr>
                            <a:t>44</a:t>
                          </a:r>
                          <a:endParaRPr lang="en-US" b="1" dirty="0">
                            <a:solidFill>
                              <a:srgbClr val="FF0000"/>
                            </a:solidFill>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He</a:t>
                          </a:r>
                        </a:p>
                      </a:txBody>
                      <a:tcPr/>
                    </a:tc>
                    <a:tc>
                      <a:txBody>
                        <a:bodyPr/>
                        <a:lstStyle/>
                        <a:p>
                          <a:pPr algn="ctr"/>
                          <a:r>
                            <a:rPr lang="en-US" dirty="0" smtClean="0"/>
                            <a:t>1244</a:t>
                          </a:r>
                          <a:endParaRPr lang="en-US" dirty="0"/>
                        </a:p>
                      </a:txBody>
                      <a:tcPr/>
                    </a:tc>
                    <a:tc>
                      <a:txBody>
                        <a:bodyPr/>
                        <a:lstStyle/>
                        <a:p>
                          <a:pPr algn="ctr"/>
                          <a:r>
                            <a:rPr lang="en-US" dirty="0" smtClean="0"/>
                            <a:t>311</a:t>
                          </a:r>
                          <a:endParaRPr lang="en-US" dirty="0"/>
                        </a:p>
                      </a:txBody>
                      <a:tcPr/>
                    </a:tc>
                    <a:tc>
                      <a:txBody>
                        <a:bodyPr/>
                        <a:lstStyle/>
                        <a:p>
                          <a:pPr algn="ctr"/>
                          <a:r>
                            <a:rPr lang="en-US" b="0" dirty="0" smtClean="0"/>
                            <a:t>31.1</a:t>
                          </a:r>
                          <a:endParaRPr lang="en-US" b="0"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CH</a:t>
                          </a:r>
                          <a:r>
                            <a:rPr lang="en-US" b="1" baseline="-25000" dirty="0" smtClean="0"/>
                            <a:t>4</a:t>
                          </a:r>
                          <a:endParaRPr lang="en-US" b="1" dirty="0" smtClean="0"/>
                        </a:p>
                      </a:txBody>
                      <a:tcPr/>
                    </a:tc>
                    <a:tc>
                      <a:txBody>
                        <a:bodyPr/>
                        <a:lstStyle/>
                        <a:p>
                          <a:pPr algn="ctr"/>
                          <a:r>
                            <a:rPr lang="en-US" dirty="0" smtClean="0"/>
                            <a:t>622</a:t>
                          </a:r>
                          <a:endParaRPr lang="en-US" dirty="0"/>
                        </a:p>
                      </a:txBody>
                      <a:tcPr/>
                    </a:tc>
                    <a:tc>
                      <a:txBody>
                        <a:bodyPr/>
                        <a:lstStyle/>
                        <a:p>
                          <a:pPr algn="ctr"/>
                          <a:r>
                            <a:rPr lang="en-US" dirty="0" smtClean="0"/>
                            <a:t>155.5</a:t>
                          </a:r>
                          <a:endParaRPr lang="en-US" dirty="0"/>
                        </a:p>
                      </a:txBody>
                      <a:tcPr/>
                    </a:tc>
                    <a:tc>
                      <a:txBody>
                        <a:bodyPr/>
                        <a:lstStyle/>
                        <a:p>
                          <a:pPr algn="ctr"/>
                          <a:r>
                            <a:rPr lang="en-US" b="0" dirty="0" smtClean="0"/>
                            <a:t>15.5</a:t>
                          </a:r>
                          <a:endParaRPr lang="en-US" b="0"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H</a:t>
                          </a:r>
                          <a:r>
                            <a:rPr lang="en-US" b="1" baseline="-25000" dirty="0" smtClean="0"/>
                            <a:t>2</a:t>
                          </a:r>
                          <a:r>
                            <a:rPr lang="en-US" b="1" baseline="0" dirty="0" smtClean="0"/>
                            <a:t>O</a:t>
                          </a:r>
                          <a:endParaRPr lang="en-US" b="1" dirty="0" smtClean="0"/>
                        </a:p>
                      </a:txBody>
                      <a:tcPr/>
                    </a:tc>
                    <a:tc>
                      <a:txBody>
                        <a:bodyPr/>
                        <a:lstStyle/>
                        <a:p>
                          <a:pPr algn="ctr"/>
                          <a:r>
                            <a:rPr lang="en-US" dirty="0" smtClean="0"/>
                            <a:t>587</a:t>
                          </a:r>
                          <a:endParaRPr lang="en-US" dirty="0"/>
                        </a:p>
                      </a:txBody>
                      <a:tcPr/>
                    </a:tc>
                    <a:tc>
                      <a:txBody>
                        <a:bodyPr/>
                        <a:lstStyle/>
                        <a:p>
                          <a:pPr algn="ctr"/>
                          <a:r>
                            <a:rPr lang="en-US" dirty="0" smtClean="0"/>
                            <a:t>146.7</a:t>
                          </a:r>
                          <a:endParaRPr lang="en-US" dirty="0"/>
                        </a:p>
                      </a:txBody>
                      <a:tcPr/>
                    </a:tc>
                    <a:tc>
                      <a:txBody>
                        <a:bodyPr/>
                        <a:lstStyle/>
                        <a:p>
                          <a:pPr algn="ctr"/>
                          <a:r>
                            <a:rPr lang="en-US" b="0" dirty="0" smtClean="0"/>
                            <a:t>14.7</a:t>
                          </a:r>
                          <a:endParaRPr lang="en-US" b="0"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N</a:t>
                          </a:r>
                          <a:r>
                            <a:rPr lang="en-US" b="1" baseline="-25000" dirty="0" smtClean="0"/>
                            <a:t>2</a:t>
                          </a:r>
                          <a:endParaRPr lang="en-US" b="1" dirty="0" smtClean="0"/>
                        </a:p>
                      </a:txBody>
                      <a:tcPr/>
                    </a:tc>
                    <a:tc>
                      <a:txBody>
                        <a:bodyPr/>
                        <a:lstStyle/>
                        <a:p>
                          <a:pPr algn="ctr"/>
                          <a:r>
                            <a:rPr lang="en-US" dirty="0" smtClean="0"/>
                            <a:t>470</a:t>
                          </a:r>
                          <a:endParaRPr lang="en-US" dirty="0"/>
                        </a:p>
                      </a:txBody>
                      <a:tcPr/>
                    </a:tc>
                    <a:tc>
                      <a:txBody>
                        <a:bodyPr/>
                        <a:lstStyle/>
                        <a:p>
                          <a:pPr algn="ctr"/>
                          <a:r>
                            <a:rPr lang="en-US" dirty="0" smtClean="0"/>
                            <a:t>11.75</a:t>
                          </a:r>
                          <a:endParaRPr lang="en-US" dirty="0"/>
                        </a:p>
                      </a:txBody>
                      <a:tcPr/>
                    </a:tc>
                    <a:tc>
                      <a:txBody>
                        <a:bodyPr/>
                        <a:lstStyle/>
                        <a:p>
                          <a:pPr algn="ctr"/>
                          <a:r>
                            <a:rPr lang="en-US" b="0" dirty="0" smtClean="0"/>
                            <a:t>11.75</a:t>
                          </a:r>
                          <a:endParaRPr lang="en-US" b="0" dirty="0"/>
                        </a:p>
                      </a:txBody>
                      <a:tcPr/>
                    </a:tc>
                  </a:tr>
                  <a:tr h="370840">
                    <a:tc>
                      <a:txBody>
                        <a:bodyPr/>
                        <a:lstStyle/>
                        <a:p>
                          <a:pPr algn="ctr"/>
                          <a:r>
                            <a:rPr lang="en-US" b="1" dirty="0" err="1" smtClean="0"/>
                            <a:t>Ar</a:t>
                          </a:r>
                          <a:endParaRPr lang="en-US" b="1" dirty="0"/>
                        </a:p>
                      </a:txBody>
                      <a:tcPr/>
                    </a:tc>
                    <a:tc>
                      <a:txBody>
                        <a:bodyPr/>
                        <a:lstStyle/>
                        <a:p>
                          <a:pPr algn="ctr"/>
                          <a:r>
                            <a:rPr lang="en-US" dirty="0" smtClean="0"/>
                            <a:t>394</a:t>
                          </a:r>
                          <a:endParaRPr lang="en-US" dirty="0"/>
                        </a:p>
                      </a:txBody>
                      <a:tcPr/>
                    </a:tc>
                    <a:tc>
                      <a:txBody>
                        <a:bodyPr/>
                        <a:lstStyle/>
                        <a:p>
                          <a:pPr algn="ctr"/>
                          <a:r>
                            <a:rPr lang="en-US" dirty="0" smtClean="0"/>
                            <a:t>98.5</a:t>
                          </a:r>
                          <a:endParaRPr lang="en-US" dirty="0"/>
                        </a:p>
                      </a:txBody>
                      <a:tcPr/>
                    </a:tc>
                    <a:tc>
                      <a:txBody>
                        <a:bodyPr/>
                        <a:lstStyle/>
                        <a:p>
                          <a:pPr algn="ctr"/>
                          <a:r>
                            <a:rPr lang="en-US" b="0" dirty="0" smtClean="0"/>
                            <a:t>9.85</a:t>
                          </a:r>
                          <a:endParaRPr lang="en-US" b="0" dirty="0"/>
                        </a:p>
                      </a:txBody>
                      <a:tcPr/>
                    </a:tc>
                  </a:tr>
                </a:tbl>
              </a:graphicData>
            </a:graphic>
          </p:graphicFrame>
        </mc:Choice>
        <mc:Fallback xmlns="">
          <p:graphicFrame>
            <p:nvGraphicFramePr>
              <p:cNvPr id="30" name="Table 29"/>
              <p:cNvGraphicFramePr>
                <a:graphicFrameLocks noGrp="1"/>
              </p:cNvGraphicFramePr>
              <p:nvPr>
                <p:extLst>
                  <p:ext uri="{D42A27DB-BD31-4B8C-83A1-F6EECF244321}">
                    <p14:modId xmlns:p14="http://schemas.microsoft.com/office/powerpoint/2010/main" val="1338636812"/>
                  </p:ext>
                </p:extLst>
              </p:nvPr>
            </p:nvGraphicFramePr>
            <p:xfrm>
              <a:off x="1520539" y="2948206"/>
              <a:ext cx="6096000" cy="2733739"/>
            </p:xfrm>
            <a:graphic>
              <a:graphicData uri="http://schemas.openxmlformats.org/drawingml/2006/table">
                <a:tbl>
                  <a:tblPr firstRow="1" bandRow="1">
                    <a:tableStyleId>{5940675A-B579-460E-94D1-54222C63F5DA}</a:tableStyleId>
                  </a:tblPr>
                  <a:tblGrid>
                    <a:gridCol w="1524000"/>
                    <a:gridCol w="1524000"/>
                    <a:gridCol w="1524000"/>
                    <a:gridCol w="1524000"/>
                  </a:tblGrid>
                  <a:tr h="508699">
                    <a:tc>
                      <a:txBody>
                        <a:bodyPr/>
                        <a:lstStyle/>
                        <a:p>
                          <a:pPr algn="ctr"/>
                          <a:r>
                            <a:rPr lang="en-US" b="1" dirty="0" smtClean="0"/>
                            <a:t>Gas</a:t>
                          </a:r>
                          <a:endParaRPr lang="en-US" b="1" dirty="0"/>
                        </a:p>
                      </a:txBody>
                      <a:tcPr/>
                    </a:tc>
                    <a:tc>
                      <a:txBody>
                        <a:bodyPr/>
                        <a:lstStyle/>
                        <a:p>
                          <a:endParaRPr lang="en-US"/>
                        </a:p>
                      </a:txBody>
                      <a:tcPr>
                        <a:blipFill rotWithShape="1">
                          <a:blip r:embed="rId3"/>
                          <a:stretch>
                            <a:fillRect l="-100000" t="-6024" r="-200400" b="-457831"/>
                          </a:stretch>
                        </a:blipFill>
                      </a:tcPr>
                    </a:tc>
                    <a:tc>
                      <a:txBody>
                        <a:bodyPr/>
                        <a:lstStyle/>
                        <a:p>
                          <a:endParaRPr lang="en-US"/>
                        </a:p>
                      </a:txBody>
                      <a:tcPr>
                        <a:blipFill rotWithShape="1">
                          <a:blip r:embed="rId3"/>
                          <a:stretch>
                            <a:fillRect l="-200000" t="-6024" r="-100400" b="-457831"/>
                          </a:stretch>
                        </a:blipFill>
                      </a:tcPr>
                    </a:tc>
                    <a:tc>
                      <a:txBody>
                        <a:bodyPr/>
                        <a:lstStyle/>
                        <a:p>
                          <a:endParaRPr lang="en-US"/>
                        </a:p>
                      </a:txBody>
                      <a:tcPr>
                        <a:blipFill rotWithShape="1">
                          <a:blip r:embed="rId3"/>
                          <a:stretch>
                            <a:fillRect l="-300000" t="-6024" r="-400" b="-457831"/>
                          </a:stretch>
                        </a:blipFill>
                      </a:tcPr>
                    </a:tc>
                  </a:tr>
                  <a:tr h="370840">
                    <a:tc>
                      <a:txBody>
                        <a:bodyPr/>
                        <a:lstStyle/>
                        <a:p>
                          <a:pPr algn="ctr"/>
                          <a:r>
                            <a:rPr lang="en-US" b="1" dirty="0" smtClean="0"/>
                            <a:t>H</a:t>
                          </a:r>
                          <a:r>
                            <a:rPr lang="en-US" b="1" baseline="-25000" dirty="0" smtClean="0"/>
                            <a:t>2</a:t>
                          </a:r>
                          <a:endParaRPr lang="en-US" b="1" dirty="0"/>
                        </a:p>
                      </a:txBody>
                      <a:tcPr/>
                    </a:tc>
                    <a:tc>
                      <a:txBody>
                        <a:bodyPr/>
                        <a:lstStyle/>
                        <a:p>
                          <a:pPr algn="ctr"/>
                          <a:r>
                            <a:rPr lang="en-US" dirty="0" smtClean="0"/>
                            <a:t>1761</a:t>
                          </a:r>
                          <a:endParaRPr lang="en-US" dirty="0"/>
                        </a:p>
                      </a:txBody>
                      <a:tcPr/>
                    </a:tc>
                    <a:tc>
                      <a:txBody>
                        <a:bodyPr/>
                        <a:lstStyle/>
                        <a:p>
                          <a:pPr algn="ctr"/>
                          <a:r>
                            <a:rPr lang="en-US" dirty="0" smtClean="0"/>
                            <a:t>440.25</a:t>
                          </a:r>
                          <a:endParaRPr lang="en-US" dirty="0"/>
                        </a:p>
                      </a:txBody>
                      <a:tcPr/>
                    </a:tc>
                    <a:tc>
                      <a:txBody>
                        <a:bodyPr/>
                        <a:lstStyle/>
                        <a:p>
                          <a:pPr algn="ctr"/>
                          <a:r>
                            <a:rPr lang="en-US" b="1" dirty="0" smtClean="0">
                              <a:solidFill>
                                <a:srgbClr val="FF0000"/>
                              </a:solidFill>
                            </a:rPr>
                            <a:t>44</a:t>
                          </a:r>
                          <a:endParaRPr lang="en-US" b="1" dirty="0">
                            <a:solidFill>
                              <a:srgbClr val="FF0000"/>
                            </a:solidFill>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He</a:t>
                          </a:r>
                        </a:p>
                      </a:txBody>
                      <a:tcPr/>
                    </a:tc>
                    <a:tc>
                      <a:txBody>
                        <a:bodyPr/>
                        <a:lstStyle/>
                        <a:p>
                          <a:pPr algn="ctr"/>
                          <a:r>
                            <a:rPr lang="en-US" dirty="0" smtClean="0"/>
                            <a:t>1244</a:t>
                          </a:r>
                          <a:endParaRPr lang="en-US" dirty="0"/>
                        </a:p>
                      </a:txBody>
                      <a:tcPr/>
                    </a:tc>
                    <a:tc>
                      <a:txBody>
                        <a:bodyPr/>
                        <a:lstStyle/>
                        <a:p>
                          <a:pPr algn="ctr"/>
                          <a:r>
                            <a:rPr lang="en-US" dirty="0" smtClean="0"/>
                            <a:t>311</a:t>
                          </a:r>
                          <a:endParaRPr lang="en-US" dirty="0"/>
                        </a:p>
                      </a:txBody>
                      <a:tcPr/>
                    </a:tc>
                    <a:tc>
                      <a:txBody>
                        <a:bodyPr/>
                        <a:lstStyle/>
                        <a:p>
                          <a:pPr algn="ctr"/>
                          <a:r>
                            <a:rPr lang="en-US" b="0" dirty="0" smtClean="0"/>
                            <a:t>31.1</a:t>
                          </a:r>
                          <a:endParaRPr lang="en-US" b="0"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CH</a:t>
                          </a:r>
                          <a:r>
                            <a:rPr lang="en-US" b="1" baseline="-25000" dirty="0" smtClean="0"/>
                            <a:t>4</a:t>
                          </a:r>
                          <a:endParaRPr lang="en-US" b="1" dirty="0" smtClean="0"/>
                        </a:p>
                      </a:txBody>
                      <a:tcPr/>
                    </a:tc>
                    <a:tc>
                      <a:txBody>
                        <a:bodyPr/>
                        <a:lstStyle/>
                        <a:p>
                          <a:pPr algn="ctr"/>
                          <a:r>
                            <a:rPr lang="en-US" dirty="0" smtClean="0"/>
                            <a:t>622</a:t>
                          </a:r>
                          <a:endParaRPr lang="en-US" dirty="0"/>
                        </a:p>
                      </a:txBody>
                      <a:tcPr/>
                    </a:tc>
                    <a:tc>
                      <a:txBody>
                        <a:bodyPr/>
                        <a:lstStyle/>
                        <a:p>
                          <a:pPr algn="ctr"/>
                          <a:r>
                            <a:rPr lang="en-US" dirty="0" smtClean="0"/>
                            <a:t>155.5</a:t>
                          </a:r>
                          <a:endParaRPr lang="en-US" dirty="0"/>
                        </a:p>
                      </a:txBody>
                      <a:tcPr/>
                    </a:tc>
                    <a:tc>
                      <a:txBody>
                        <a:bodyPr/>
                        <a:lstStyle/>
                        <a:p>
                          <a:pPr algn="ctr"/>
                          <a:r>
                            <a:rPr lang="en-US" b="0" dirty="0" smtClean="0"/>
                            <a:t>15.5</a:t>
                          </a:r>
                          <a:endParaRPr lang="en-US" b="0"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H</a:t>
                          </a:r>
                          <a:r>
                            <a:rPr lang="en-US" b="1" baseline="-25000" dirty="0" smtClean="0"/>
                            <a:t>2</a:t>
                          </a:r>
                          <a:r>
                            <a:rPr lang="en-US" b="1" baseline="0" dirty="0" smtClean="0"/>
                            <a:t>O</a:t>
                          </a:r>
                          <a:endParaRPr lang="en-US" b="1" dirty="0" smtClean="0"/>
                        </a:p>
                      </a:txBody>
                      <a:tcPr/>
                    </a:tc>
                    <a:tc>
                      <a:txBody>
                        <a:bodyPr/>
                        <a:lstStyle/>
                        <a:p>
                          <a:pPr algn="ctr"/>
                          <a:r>
                            <a:rPr lang="en-US" dirty="0" smtClean="0"/>
                            <a:t>587</a:t>
                          </a:r>
                          <a:endParaRPr lang="en-US" dirty="0"/>
                        </a:p>
                      </a:txBody>
                      <a:tcPr/>
                    </a:tc>
                    <a:tc>
                      <a:txBody>
                        <a:bodyPr/>
                        <a:lstStyle/>
                        <a:p>
                          <a:pPr algn="ctr"/>
                          <a:r>
                            <a:rPr lang="en-US" dirty="0" smtClean="0"/>
                            <a:t>146.7</a:t>
                          </a:r>
                          <a:endParaRPr lang="en-US" dirty="0"/>
                        </a:p>
                      </a:txBody>
                      <a:tcPr/>
                    </a:tc>
                    <a:tc>
                      <a:txBody>
                        <a:bodyPr/>
                        <a:lstStyle/>
                        <a:p>
                          <a:pPr algn="ctr"/>
                          <a:r>
                            <a:rPr lang="en-US" b="0" dirty="0" smtClean="0"/>
                            <a:t>14.7</a:t>
                          </a:r>
                          <a:endParaRPr lang="en-US" b="0"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N</a:t>
                          </a:r>
                          <a:r>
                            <a:rPr lang="en-US" b="1" baseline="-25000" dirty="0" smtClean="0"/>
                            <a:t>2</a:t>
                          </a:r>
                          <a:endParaRPr lang="en-US" b="1" dirty="0" smtClean="0"/>
                        </a:p>
                      </a:txBody>
                      <a:tcPr/>
                    </a:tc>
                    <a:tc>
                      <a:txBody>
                        <a:bodyPr/>
                        <a:lstStyle/>
                        <a:p>
                          <a:pPr algn="ctr"/>
                          <a:r>
                            <a:rPr lang="en-US" dirty="0" smtClean="0"/>
                            <a:t>470</a:t>
                          </a:r>
                          <a:endParaRPr lang="en-US" dirty="0"/>
                        </a:p>
                      </a:txBody>
                      <a:tcPr/>
                    </a:tc>
                    <a:tc>
                      <a:txBody>
                        <a:bodyPr/>
                        <a:lstStyle/>
                        <a:p>
                          <a:pPr algn="ctr"/>
                          <a:r>
                            <a:rPr lang="en-US" dirty="0" smtClean="0"/>
                            <a:t>11.75</a:t>
                          </a:r>
                          <a:endParaRPr lang="en-US" dirty="0"/>
                        </a:p>
                      </a:txBody>
                      <a:tcPr/>
                    </a:tc>
                    <a:tc>
                      <a:txBody>
                        <a:bodyPr/>
                        <a:lstStyle/>
                        <a:p>
                          <a:pPr algn="ctr"/>
                          <a:r>
                            <a:rPr lang="en-US" b="0" dirty="0" smtClean="0"/>
                            <a:t>11.75</a:t>
                          </a:r>
                          <a:endParaRPr lang="en-US" b="0" dirty="0"/>
                        </a:p>
                      </a:txBody>
                      <a:tcPr/>
                    </a:tc>
                  </a:tr>
                  <a:tr h="370840">
                    <a:tc>
                      <a:txBody>
                        <a:bodyPr/>
                        <a:lstStyle/>
                        <a:p>
                          <a:pPr algn="ctr"/>
                          <a:r>
                            <a:rPr lang="en-US" b="1" dirty="0" err="1" smtClean="0"/>
                            <a:t>Ar</a:t>
                          </a:r>
                          <a:endParaRPr lang="en-US" b="1" dirty="0"/>
                        </a:p>
                      </a:txBody>
                      <a:tcPr/>
                    </a:tc>
                    <a:tc>
                      <a:txBody>
                        <a:bodyPr/>
                        <a:lstStyle/>
                        <a:p>
                          <a:pPr algn="ctr"/>
                          <a:r>
                            <a:rPr lang="en-US" dirty="0" smtClean="0"/>
                            <a:t>394</a:t>
                          </a:r>
                          <a:endParaRPr lang="en-US" dirty="0"/>
                        </a:p>
                      </a:txBody>
                      <a:tcPr/>
                    </a:tc>
                    <a:tc>
                      <a:txBody>
                        <a:bodyPr/>
                        <a:lstStyle/>
                        <a:p>
                          <a:pPr algn="ctr"/>
                          <a:r>
                            <a:rPr lang="en-US" dirty="0" smtClean="0"/>
                            <a:t>98.5</a:t>
                          </a:r>
                          <a:endParaRPr lang="en-US" dirty="0"/>
                        </a:p>
                      </a:txBody>
                      <a:tcPr/>
                    </a:tc>
                    <a:tc>
                      <a:txBody>
                        <a:bodyPr/>
                        <a:lstStyle/>
                        <a:p>
                          <a:pPr algn="ctr"/>
                          <a:r>
                            <a:rPr lang="en-US" b="0" dirty="0" smtClean="0"/>
                            <a:t>9.85</a:t>
                          </a:r>
                          <a:endParaRPr lang="en-US" b="0" dirty="0"/>
                        </a:p>
                      </a:txBody>
                      <a:tcPr/>
                    </a:tc>
                  </a:tr>
                </a:tbl>
              </a:graphicData>
            </a:graphic>
          </p:graphicFrame>
        </mc:Fallback>
      </mc:AlternateContent>
    </p:spTree>
    <p:extLst>
      <p:ext uri="{BB962C8B-B14F-4D97-AF65-F5344CB8AC3E}">
        <p14:creationId xmlns:p14="http://schemas.microsoft.com/office/powerpoint/2010/main" val="412857604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9" name="TextBox 28"/>
              <p:cNvSpPr txBox="1"/>
              <p:nvPr/>
            </p:nvSpPr>
            <p:spPr>
              <a:xfrm>
                <a:off x="501498" y="2489579"/>
                <a:ext cx="7747890" cy="2278316"/>
              </a:xfrm>
              <a:prstGeom prst="rect">
                <a:avLst/>
              </a:prstGeom>
              <a:noFill/>
            </p:spPr>
            <p:txBody>
              <a:bodyPr wrap="none" rtlCol="0">
                <a:spAutoFit/>
              </a:bodyPr>
              <a:lstStyle/>
              <a:p>
                <a:r>
                  <a:rPr lang="en-US" dirty="0" smtClean="0"/>
                  <a:t>Example:  </a:t>
                </a:r>
                <a14:m>
                  <m:oMath xmlns:m="http://schemas.openxmlformats.org/officeDocument/2006/math">
                    <m:sSub>
                      <m:sSubPr>
                        <m:ctrlPr>
                          <a:rPr lang="fr-CH" b="0" i="1" dirty="0" smtClean="0">
                            <a:latin typeface="Cambria Math"/>
                            <a:ea typeface="Cambria Math"/>
                          </a:rPr>
                        </m:ctrlPr>
                      </m:sSubPr>
                      <m:e>
                        <m:sSub>
                          <m:sSubPr>
                            <m:ctrlPr>
                              <a:rPr lang="fr-CH" b="1" i="1" dirty="0" smtClean="0">
                                <a:latin typeface="Cambria Math"/>
                                <a:ea typeface="Cambria Math"/>
                              </a:rPr>
                            </m:ctrlPr>
                          </m:sSubPr>
                          <m:e>
                            <m:r>
                              <a:rPr lang="fr-CH" b="1" i="1" dirty="0" smtClean="0">
                                <a:latin typeface="Cambria Math"/>
                                <a:ea typeface="Cambria Math"/>
                              </a:rPr>
                              <m:t>𝑯</m:t>
                            </m:r>
                          </m:e>
                          <m:sub>
                            <m:r>
                              <a:rPr lang="fr-CH" b="1" i="1" dirty="0" smtClean="0">
                                <a:latin typeface="Cambria Math"/>
                                <a:ea typeface="Cambria Math"/>
                              </a:rPr>
                              <m:t>𝟐</m:t>
                            </m:r>
                          </m:sub>
                        </m:sSub>
                        <m:r>
                          <a:rPr lang="fr-CH" b="0" i="1" dirty="0" smtClean="0">
                            <a:latin typeface="Cambria Math"/>
                            <a:ea typeface="Cambria Math"/>
                          </a:rPr>
                          <m:t> </m:t>
                        </m:r>
                        <m:r>
                          <a:rPr lang="fr-CH" b="0" i="1" dirty="0" smtClean="0">
                            <a:latin typeface="Cambria Math"/>
                            <a:ea typeface="Cambria Math"/>
                          </a:rPr>
                          <m:t>𝑃</m:t>
                        </m:r>
                      </m:e>
                      <m:sub>
                        <m:r>
                          <a:rPr lang="fr-CH" b="0" i="1" dirty="0" smtClean="0">
                            <a:latin typeface="Cambria Math"/>
                            <a:ea typeface="Cambria Math"/>
                          </a:rPr>
                          <m:t>1</m:t>
                        </m:r>
                      </m:sub>
                    </m:sSub>
                    <m:r>
                      <a:rPr lang="fr-CH" b="0" i="1" dirty="0" smtClean="0">
                        <a:latin typeface="Cambria Math"/>
                        <a:ea typeface="Cambria Math"/>
                      </a:rPr>
                      <m:t>=5 </m:t>
                    </m:r>
                    <m:sSup>
                      <m:sSupPr>
                        <m:ctrlPr>
                          <a:rPr lang="fr-CH" b="0" i="1" dirty="0" smtClean="0">
                            <a:latin typeface="Cambria Math"/>
                            <a:ea typeface="Cambria Math"/>
                          </a:rPr>
                        </m:ctrlPr>
                      </m:sSupPr>
                      <m:e>
                        <m:r>
                          <a:rPr lang="fr-CH" b="0" i="1" dirty="0" smtClean="0">
                            <a:latin typeface="Cambria Math"/>
                            <a:ea typeface="Cambria Math"/>
                          </a:rPr>
                          <m:t>10</m:t>
                        </m:r>
                      </m:e>
                      <m:sup>
                        <m:r>
                          <a:rPr lang="fr-CH" b="0" i="1" dirty="0" smtClean="0">
                            <a:latin typeface="Cambria Math"/>
                            <a:ea typeface="Cambria Math"/>
                          </a:rPr>
                          <m:t>−4</m:t>
                        </m:r>
                      </m:sup>
                    </m:sSup>
                    <m:r>
                      <a:rPr lang="fr-CH" b="0" i="1" dirty="0" smtClean="0">
                        <a:latin typeface="Cambria Math"/>
                        <a:ea typeface="Cambria Math"/>
                      </a:rPr>
                      <m:t>𝑚𝑏𝑎𝑟</m:t>
                    </m:r>
                    <m:r>
                      <a:rPr lang="fr-CH" b="0" i="1" dirty="0" smtClean="0">
                        <a:latin typeface="Cambria Math"/>
                        <a:ea typeface="Cambria Math"/>
                      </a:rPr>
                      <m:t>,</m:t>
                    </m:r>
                    <m:sSub>
                      <m:sSubPr>
                        <m:ctrlPr>
                          <a:rPr lang="fr-CH" i="1" dirty="0">
                            <a:latin typeface="Cambria Math"/>
                            <a:ea typeface="Cambria Math"/>
                          </a:rPr>
                        </m:ctrlPr>
                      </m:sSubPr>
                      <m:e>
                        <m:r>
                          <a:rPr lang="fr-CH" i="1" dirty="0">
                            <a:latin typeface="Cambria Math"/>
                            <a:ea typeface="Cambria Math"/>
                          </a:rPr>
                          <m:t>𝑃</m:t>
                        </m:r>
                      </m:e>
                      <m:sub>
                        <m:r>
                          <a:rPr lang="fr-CH" b="0" i="1" dirty="0" smtClean="0">
                            <a:latin typeface="Cambria Math"/>
                            <a:ea typeface="Cambria Math"/>
                          </a:rPr>
                          <m:t>2</m:t>
                        </m:r>
                      </m:sub>
                    </m:sSub>
                    <m:r>
                      <a:rPr lang="fr-CH" i="1" dirty="0">
                        <a:latin typeface="Cambria Math"/>
                        <a:ea typeface="Cambria Math"/>
                      </a:rPr>
                      <m:t>=</m:t>
                    </m:r>
                    <m:r>
                      <a:rPr lang="fr-CH" b="0" i="1" dirty="0" smtClean="0">
                        <a:latin typeface="Cambria Math"/>
                        <a:ea typeface="Cambria Math"/>
                      </a:rPr>
                      <m:t>7</m:t>
                    </m:r>
                    <m:r>
                      <a:rPr lang="fr-CH" i="1" dirty="0">
                        <a:latin typeface="Cambria Math"/>
                        <a:ea typeface="Cambria Math"/>
                      </a:rPr>
                      <m:t> </m:t>
                    </m:r>
                    <m:sSup>
                      <m:sSupPr>
                        <m:ctrlPr>
                          <a:rPr lang="fr-CH" i="1" dirty="0">
                            <a:latin typeface="Cambria Math"/>
                            <a:ea typeface="Cambria Math"/>
                          </a:rPr>
                        </m:ctrlPr>
                      </m:sSupPr>
                      <m:e>
                        <m:r>
                          <a:rPr lang="fr-CH" i="1" dirty="0">
                            <a:latin typeface="Cambria Math"/>
                            <a:ea typeface="Cambria Math"/>
                          </a:rPr>
                          <m:t>10</m:t>
                        </m:r>
                      </m:e>
                      <m:sup>
                        <m:r>
                          <a:rPr lang="fr-CH" i="1" dirty="0">
                            <a:latin typeface="Cambria Math"/>
                            <a:ea typeface="Cambria Math"/>
                          </a:rPr>
                          <m:t>−</m:t>
                        </m:r>
                        <m:r>
                          <a:rPr lang="fr-CH" b="0" i="1" dirty="0" smtClean="0">
                            <a:latin typeface="Cambria Math"/>
                            <a:ea typeface="Cambria Math"/>
                          </a:rPr>
                          <m:t>5</m:t>
                        </m:r>
                      </m:sup>
                    </m:sSup>
                    <m:r>
                      <a:rPr lang="fr-CH" i="1" dirty="0">
                        <a:latin typeface="Cambria Math"/>
                        <a:ea typeface="Cambria Math"/>
                      </a:rPr>
                      <m:t>𝑚𝑏𝑎𝑟</m:t>
                    </m:r>
                    <m:r>
                      <a:rPr lang="fr-CH" b="0" i="1" dirty="0" smtClean="0">
                        <a:latin typeface="Cambria Math"/>
                        <a:ea typeface="Cambria Math"/>
                      </a:rPr>
                      <m:t>, </m:t>
                    </m:r>
                    <m:r>
                      <a:rPr lang="fr-CH" b="0" i="1" dirty="0" smtClean="0">
                        <a:latin typeface="Cambria Math"/>
                        <a:ea typeface="Cambria Math"/>
                      </a:rPr>
                      <m:t>𝐴</m:t>
                    </m:r>
                    <m:r>
                      <a:rPr lang="fr-CH" b="0" i="1" dirty="0" smtClean="0">
                        <a:latin typeface="Cambria Math"/>
                        <a:ea typeface="Cambria Math"/>
                      </a:rPr>
                      <m:t>=0.8 </m:t>
                    </m:r>
                    <m:sSup>
                      <m:sSupPr>
                        <m:ctrlPr>
                          <a:rPr lang="fr-CH" b="0" i="1" dirty="0" smtClean="0">
                            <a:latin typeface="Cambria Math"/>
                            <a:ea typeface="Cambria Math"/>
                          </a:rPr>
                        </m:ctrlPr>
                      </m:sSupPr>
                      <m:e>
                        <m:r>
                          <a:rPr lang="fr-CH" b="0" i="1" dirty="0" smtClean="0">
                            <a:latin typeface="Cambria Math"/>
                            <a:ea typeface="Cambria Math"/>
                          </a:rPr>
                          <m:t>𝑐𝑚</m:t>
                        </m:r>
                      </m:e>
                      <m:sup>
                        <m:r>
                          <a:rPr lang="fr-CH" b="0" i="1" dirty="0" smtClean="0">
                            <a:latin typeface="Cambria Math"/>
                            <a:ea typeface="Cambria Math"/>
                          </a:rPr>
                          <m:t>2</m:t>
                        </m:r>
                      </m:sup>
                    </m:sSup>
                  </m:oMath>
                </a14:m>
                <a:endParaRPr lang="en-US" dirty="0" smtClean="0"/>
              </a:p>
              <a:p>
                <a:endParaRPr lang="en-US" dirty="0" smtClean="0"/>
              </a:p>
              <a:p>
                <a:endParaRPr lang="en-US" dirty="0"/>
              </a:p>
              <a:p>
                <a:r>
                  <a:rPr lang="en-US" dirty="0" smtClean="0"/>
                  <a:t>	</a:t>
                </a:r>
                <a14:m>
                  <m:oMath xmlns:m="http://schemas.openxmlformats.org/officeDocument/2006/math">
                    <m:r>
                      <a:rPr lang="fr-CH" b="0" i="1" smtClean="0">
                        <a:latin typeface="Cambria Math"/>
                        <a:ea typeface="Cambria Math"/>
                      </a:rPr>
                      <m:t>→</m:t>
                    </m:r>
                    <m:r>
                      <a:rPr lang="fr-CH" b="0" i="1" smtClean="0">
                        <a:latin typeface="Cambria Math"/>
                      </a:rPr>
                      <m:t>𝑄</m:t>
                    </m:r>
                    <m:r>
                      <a:rPr lang="fr-CH" b="0" i="1" smtClean="0">
                        <a:latin typeface="Cambria Math"/>
                      </a:rPr>
                      <m:t>=</m:t>
                    </m:r>
                    <m:r>
                      <a:rPr lang="fr-CH" b="1" i="1" smtClean="0">
                        <a:solidFill>
                          <a:srgbClr val="FF0000"/>
                        </a:solidFill>
                        <a:latin typeface="Cambria Math"/>
                      </a:rPr>
                      <m:t>𝟒𝟒</m:t>
                    </m:r>
                    <m:r>
                      <a:rPr lang="fr-CH" b="0" i="1" smtClean="0">
                        <a:latin typeface="Cambria Math"/>
                      </a:rPr>
                      <m:t>×0.8×</m:t>
                    </m:r>
                    <m:d>
                      <m:dPr>
                        <m:ctrlPr>
                          <a:rPr lang="fr-CH" b="0" i="1" smtClean="0">
                            <a:latin typeface="Cambria Math"/>
                            <a:ea typeface="Cambria Math"/>
                          </a:rPr>
                        </m:ctrlPr>
                      </m:dPr>
                      <m:e>
                        <m:r>
                          <a:rPr lang="fr-CH" i="1" dirty="0">
                            <a:latin typeface="Cambria Math"/>
                            <a:ea typeface="Cambria Math"/>
                          </a:rPr>
                          <m:t>5 </m:t>
                        </m:r>
                        <m:sSup>
                          <m:sSupPr>
                            <m:ctrlPr>
                              <a:rPr lang="fr-CH" i="1" dirty="0">
                                <a:latin typeface="Cambria Math"/>
                                <a:ea typeface="Cambria Math"/>
                              </a:rPr>
                            </m:ctrlPr>
                          </m:sSupPr>
                          <m:e>
                            <m:r>
                              <a:rPr lang="fr-CH" i="1" dirty="0">
                                <a:latin typeface="Cambria Math"/>
                                <a:ea typeface="Cambria Math"/>
                              </a:rPr>
                              <m:t>10</m:t>
                            </m:r>
                          </m:e>
                          <m:sup>
                            <m:r>
                              <a:rPr lang="fr-CH" i="1" dirty="0">
                                <a:latin typeface="Cambria Math"/>
                                <a:ea typeface="Cambria Math"/>
                              </a:rPr>
                              <m:t>−4</m:t>
                            </m:r>
                          </m:sup>
                        </m:sSup>
                        <m:r>
                          <a:rPr lang="fr-CH" b="0" i="1" dirty="0" smtClean="0">
                            <a:latin typeface="Cambria Math"/>
                            <a:ea typeface="Cambria Math"/>
                          </a:rPr>
                          <m:t>−</m:t>
                        </m:r>
                        <m:r>
                          <a:rPr lang="fr-CH" i="1" dirty="0">
                            <a:latin typeface="Cambria Math"/>
                            <a:ea typeface="Cambria Math"/>
                          </a:rPr>
                          <m:t>7 </m:t>
                        </m:r>
                        <m:sSup>
                          <m:sSupPr>
                            <m:ctrlPr>
                              <a:rPr lang="fr-CH" i="1" dirty="0">
                                <a:latin typeface="Cambria Math"/>
                                <a:ea typeface="Cambria Math"/>
                              </a:rPr>
                            </m:ctrlPr>
                          </m:sSupPr>
                          <m:e>
                            <m:r>
                              <a:rPr lang="fr-CH" i="1" dirty="0">
                                <a:latin typeface="Cambria Math"/>
                                <a:ea typeface="Cambria Math"/>
                              </a:rPr>
                              <m:t>10</m:t>
                            </m:r>
                          </m:e>
                          <m:sup>
                            <m:r>
                              <a:rPr lang="fr-CH" i="1" dirty="0">
                                <a:latin typeface="Cambria Math"/>
                                <a:ea typeface="Cambria Math"/>
                              </a:rPr>
                              <m:t>−5</m:t>
                            </m:r>
                          </m:sup>
                        </m:sSup>
                      </m:e>
                    </m:d>
                    <m:r>
                      <a:rPr lang="fr-CH" b="0" i="0" smtClean="0">
                        <a:latin typeface="Cambria Math"/>
                        <a:ea typeface="Cambria Math"/>
                      </a:rPr>
                      <m:t>=1.5</m:t>
                    </m:r>
                    <m:r>
                      <a:rPr lang="fr-CH" b="0" i="1" smtClean="0">
                        <a:latin typeface="Cambria Math"/>
                        <a:ea typeface="Cambria Math"/>
                      </a:rPr>
                      <m:t>×</m:t>
                    </m:r>
                    <m:sSup>
                      <m:sSupPr>
                        <m:ctrlPr>
                          <a:rPr lang="fr-CH" b="0" i="1" smtClean="0">
                            <a:latin typeface="Cambria Math"/>
                            <a:ea typeface="Cambria Math"/>
                          </a:rPr>
                        </m:ctrlPr>
                      </m:sSupPr>
                      <m:e>
                        <m:r>
                          <a:rPr lang="fr-CH" b="0" i="1" smtClean="0">
                            <a:latin typeface="Cambria Math"/>
                            <a:ea typeface="Cambria Math"/>
                          </a:rPr>
                          <m:t>10</m:t>
                        </m:r>
                      </m:e>
                      <m:sup>
                        <m:r>
                          <a:rPr lang="fr-CH" b="0" i="1" smtClean="0">
                            <a:latin typeface="Cambria Math"/>
                            <a:ea typeface="Cambria Math"/>
                          </a:rPr>
                          <m:t>−2</m:t>
                        </m:r>
                      </m:sup>
                    </m:sSup>
                    <m:f>
                      <m:fPr>
                        <m:ctrlPr>
                          <a:rPr lang="fr-CH" b="0" i="1" smtClean="0">
                            <a:latin typeface="Cambria Math"/>
                            <a:ea typeface="Cambria Math"/>
                          </a:rPr>
                        </m:ctrlPr>
                      </m:fPr>
                      <m:num>
                        <m:r>
                          <a:rPr lang="fr-CH" b="0" i="1" smtClean="0">
                            <a:latin typeface="Cambria Math"/>
                            <a:ea typeface="Cambria Math"/>
                          </a:rPr>
                          <m:t>𝑚𝑏𝑎𝑟</m:t>
                        </m:r>
                        <m:r>
                          <a:rPr lang="fr-CH" b="0" i="1" smtClean="0">
                            <a:latin typeface="Cambria Math"/>
                            <a:ea typeface="Cambria Math"/>
                          </a:rPr>
                          <m:t> </m:t>
                        </m:r>
                        <m:r>
                          <a:rPr lang="fr-CH" b="0" i="1" smtClean="0">
                            <a:latin typeface="Cambria Math"/>
                            <a:ea typeface="Cambria Math"/>
                          </a:rPr>
                          <m:t>𝑙</m:t>
                        </m:r>
                      </m:num>
                      <m:den>
                        <m:r>
                          <a:rPr lang="fr-CH" b="0" i="1" smtClean="0">
                            <a:latin typeface="Cambria Math"/>
                            <a:ea typeface="Cambria Math"/>
                          </a:rPr>
                          <m:t>𝑠</m:t>
                        </m:r>
                      </m:den>
                    </m:f>
                  </m:oMath>
                </a14:m>
                <a:endParaRPr lang="en-US" dirty="0" smtClean="0"/>
              </a:p>
              <a:p>
                <a:endParaRPr lang="en-US" dirty="0"/>
              </a:p>
              <a:p>
                <a:endParaRPr lang="en-US" dirty="0" smtClean="0"/>
              </a:p>
              <a:p>
                <a:r>
                  <a:rPr lang="en-US" dirty="0"/>
                  <a:t>	</a:t>
                </a:r>
                <a:r>
                  <a:rPr lang="fr-CH" dirty="0">
                    <a:ea typeface="Cambria Math"/>
                  </a:rPr>
                  <a:t> </a:t>
                </a:r>
                <a14:m>
                  <m:oMath xmlns:m="http://schemas.openxmlformats.org/officeDocument/2006/math">
                    <m:r>
                      <a:rPr lang="fr-CH" i="1">
                        <a:latin typeface="Cambria Math"/>
                        <a:ea typeface="Cambria Math"/>
                      </a:rPr>
                      <m:t>→</m:t>
                    </m:r>
                    <m:r>
                      <a:rPr lang="fr-CH" i="1">
                        <a:latin typeface="Cambria Math"/>
                      </a:rPr>
                      <m:t>𝑄</m:t>
                    </m:r>
                    <m:r>
                      <a:rPr lang="fr-CH" i="1">
                        <a:latin typeface="Cambria Math"/>
                      </a:rPr>
                      <m:t>=</m:t>
                    </m:r>
                    <m:r>
                      <a:rPr lang="fr-CH">
                        <a:latin typeface="Cambria Math"/>
                        <a:ea typeface="Cambria Math"/>
                      </a:rPr>
                      <m:t>1.5</m:t>
                    </m:r>
                    <m:r>
                      <a:rPr lang="fr-CH" i="1">
                        <a:latin typeface="Cambria Math"/>
                        <a:ea typeface="Cambria Math"/>
                      </a:rPr>
                      <m:t>×</m:t>
                    </m:r>
                    <m:sSup>
                      <m:sSupPr>
                        <m:ctrlPr>
                          <a:rPr lang="fr-CH" i="1">
                            <a:latin typeface="Cambria Math"/>
                            <a:ea typeface="Cambria Math"/>
                          </a:rPr>
                        </m:ctrlPr>
                      </m:sSupPr>
                      <m:e>
                        <m:r>
                          <a:rPr lang="fr-CH" i="1">
                            <a:latin typeface="Cambria Math"/>
                            <a:ea typeface="Cambria Math"/>
                          </a:rPr>
                          <m:t>10</m:t>
                        </m:r>
                      </m:e>
                      <m:sup>
                        <m:r>
                          <a:rPr lang="fr-CH" i="1">
                            <a:latin typeface="Cambria Math"/>
                            <a:ea typeface="Cambria Math"/>
                          </a:rPr>
                          <m:t>−2</m:t>
                        </m:r>
                      </m:sup>
                    </m:sSup>
                    <m:f>
                      <m:fPr>
                        <m:ctrlPr>
                          <a:rPr lang="fr-CH" i="1">
                            <a:latin typeface="Cambria Math"/>
                            <a:ea typeface="Cambria Math"/>
                          </a:rPr>
                        </m:ctrlPr>
                      </m:fPr>
                      <m:num>
                        <m:r>
                          <a:rPr lang="fr-CH" i="1">
                            <a:latin typeface="Cambria Math"/>
                            <a:ea typeface="Cambria Math"/>
                          </a:rPr>
                          <m:t>𝑚𝑏𝑎𝑟</m:t>
                        </m:r>
                        <m:r>
                          <a:rPr lang="fr-CH" i="1">
                            <a:latin typeface="Cambria Math"/>
                            <a:ea typeface="Cambria Math"/>
                          </a:rPr>
                          <m:t> </m:t>
                        </m:r>
                        <m:r>
                          <a:rPr lang="fr-CH" i="1">
                            <a:latin typeface="Cambria Math"/>
                            <a:ea typeface="Cambria Math"/>
                          </a:rPr>
                          <m:t>𝑙</m:t>
                        </m:r>
                      </m:num>
                      <m:den>
                        <m:r>
                          <a:rPr lang="fr-CH" i="1">
                            <a:latin typeface="Cambria Math"/>
                            <a:ea typeface="Cambria Math"/>
                          </a:rPr>
                          <m:t>𝑠</m:t>
                        </m:r>
                      </m:den>
                    </m:f>
                    <m:r>
                      <a:rPr lang="fr-CH" i="1" smtClean="0">
                        <a:latin typeface="Cambria Math"/>
                        <a:ea typeface="Cambria Math"/>
                      </a:rPr>
                      <m:t>×</m:t>
                    </m:r>
                    <m:r>
                      <a:rPr lang="fr-CH" b="0" i="1" smtClean="0">
                        <a:latin typeface="Cambria Math"/>
                        <a:ea typeface="Cambria Math"/>
                      </a:rPr>
                      <m:t>2.47 </m:t>
                    </m:r>
                    <m:sSup>
                      <m:sSupPr>
                        <m:ctrlPr>
                          <a:rPr lang="fr-CH" b="0" i="1" smtClean="0">
                            <a:latin typeface="Cambria Math"/>
                            <a:ea typeface="Cambria Math"/>
                          </a:rPr>
                        </m:ctrlPr>
                      </m:sSupPr>
                      <m:e>
                        <m:r>
                          <a:rPr lang="fr-CH" b="0" i="1" smtClean="0">
                            <a:latin typeface="Cambria Math"/>
                            <a:ea typeface="Cambria Math"/>
                          </a:rPr>
                          <m:t>10</m:t>
                        </m:r>
                      </m:e>
                      <m:sup>
                        <m:r>
                          <a:rPr lang="fr-CH" b="0" i="1" smtClean="0">
                            <a:latin typeface="Cambria Math"/>
                            <a:ea typeface="Cambria Math"/>
                          </a:rPr>
                          <m:t>19</m:t>
                        </m:r>
                      </m:sup>
                    </m:sSup>
                    <m:f>
                      <m:fPr>
                        <m:ctrlPr>
                          <a:rPr lang="fr-CH" b="0" i="1" smtClean="0">
                            <a:latin typeface="Cambria Math"/>
                            <a:ea typeface="Cambria Math"/>
                          </a:rPr>
                        </m:ctrlPr>
                      </m:fPr>
                      <m:num>
                        <m:r>
                          <a:rPr lang="fr-CH" b="0" i="1" smtClean="0">
                            <a:latin typeface="Cambria Math"/>
                            <a:ea typeface="Cambria Math"/>
                          </a:rPr>
                          <m:t>𝑚𝑜𝑙𝑒𝑐𝑢𝑙𝑒𝑠</m:t>
                        </m:r>
                      </m:num>
                      <m:den>
                        <m:r>
                          <a:rPr lang="fr-CH" b="0" i="1" smtClean="0">
                            <a:latin typeface="Cambria Math"/>
                            <a:ea typeface="Cambria Math"/>
                          </a:rPr>
                          <m:t>𝑚𝑏𝑎𝑟</m:t>
                        </m:r>
                        <m:r>
                          <a:rPr lang="fr-CH" b="0" i="1" smtClean="0">
                            <a:latin typeface="Cambria Math"/>
                            <a:ea typeface="Cambria Math"/>
                          </a:rPr>
                          <m:t> </m:t>
                        </m:r>
                        <m:r>
                          <a:rPr lang="fr-CH" b="0" i="1" smtClean="0">
                            <a:latin typeface="Cambria Math"/>
                            <a:ea typeface="Cambria Math"/>
                          </a:rPr>
                          <m:t>𝑙</m:t>
                        </m:r>
                      </m:den>
                    </m:f>
                    <m:r>
                      <a:rPr lang="fr-CH" b="0" i="0" smtClean="0">
                        <a:latin typeface="Cambria Math"/>
                        <a:ea typeface="Cambria Math"/>
                      </a:rPr>
                      <m:t>=3.74 </m:t>
                    </m:r>
                    <m:sSup>
                      <m:sSupPr>
                        <m:ctrlPr>
                          <a:rPr lang="fr-CH" b="0" i="1" smtClean="0">
                            <a:latin typeface="Cambria Math"/>
                            <a:ea typeface="Cambria Math"/>
                          </a:rPr>
                        </m:ctrlPr>
                      </m:sSupPr>
                      <m:e>
                        <m:r>
                          <a:rPr lang="fr-CH" b="0" i="1" smtClean="0">
                            <a:latin typeface="Cambria Math"/>
                            <a:ea typeface="Cambria Math"/>
                          </a:rPr>
                          <m:t>10</m:t>
                        </m:r>
                      </m:e>
                      <m:sup>
                        <m:r>
                          <a:rPr lang="fr-CH" b="0" i="1" smtClean="0">
                            <a:latin typeface="Cambria Math"/>
                            <a:ea typeface="Cambria Math"/>
                          </a:rPr>
                          <m:t>17</m:t>
                        </m:r>
                      </m:sup>
                    </m:sSup>
                    <m:f>
                      <m:fPr>
                        <m:ctrlPr>
                          <a:rPr lang="fr-CH" b="0" i="1" smtClean="0">
                            <a:latin typeface="Cambria Math"/>
                            <a:ea typeface="Cambria Math"/>
                          </a:rPr>
                        </m:ctrlPr>
                      </m:fPr>
                      <m:num>
                        <m:r>
                          <a:rPr lang="fr-CH" b="0" i="1" smtClean="0">
                            <a:latin typeface="Cambria Math"/>
                            <a:ea typeface="Cambria Math"/>
                          </a:rPr>
                          <m:t>𝑚𝑜𝑙𝑒𝑐𝑢𝑙𝑒𝑠</m:t>
                        </m:r>
                      </m:num>
                      <m:den>
                        <m:r>
                          <a:rPr lang="fr-CH" b="0" i="1" smtClean="0">
                            <a:latin typeface="Cambria Math"/>
                            <a:ea typeface="Cambria Math"/>
                          </a:rPr>
                          <m:t>𝑠</m:t>
                        </m:r>
                      </m:den>
                    </m:f>
                  </m:oMath>
                </a14:m>
                <a:endParaRPr lang="en-US" dirty="0"/>
              </a:p>
            </p:txBody>
          </p:sp>
        </mc:Choice>
        <mc:Fallback xmlns="">
          <p:sp>
            <p:nvSpPr>
              <p:cNvPr id="29" name="TextBox 28"/>
              <p:cNvSpPr txBox="1">
                <a:spLocks noRot="1" noChangeAspect="1" noMove="1" noResize="1" noEditPoints="1" noAdjustHandles="1" noChangeArrowheads="1" noChangeShapeType="1" noTextEdit="1"/>
              </p:cNvSpPr>
              <p:nvPr/>
            </p:nvSpPr>
            <p:spPr>
              <a:xfrm>
                <a:off x="501498" y="2489579"/>
                <a:ext cx="7747890" cy="2278316"/>
              </a:xfrm>
              <a:prstGeom prst="rect">
                <a:avLst/>
              </a:prstGeom>
              <a:blipFill rotWithShape="1">
                <a:blip r:embed="rId2"/>
                <a:stretch>
                  <a:fillRect l="-629" t="-1070"/>
                </a:stretch>
              </a:blipFill>
            </p:spPr>
            <p:txBody>
              <a:bodyPr/>
              <a:lstStyle/>
              <a:p>
                <a:r>
                  <a:rPr lang="en-US">
                    <a:noFill/>
                  </a:rPr>
                  <a:t> </a:t>
                </a:r>
              </a:p>
            </p:txBody>
          </p:sp>
        </mc:Fallback>
      </mc:AlternateContent>
      <p:grpSp>
        <p:nvGrpSpPr>
          <p:cNvPr id="30" name="Group 29"/>
          <p:cNvGrpSpPr/>
          <p:nvPr/>
        </p:nvGrpSpPr>
        <p:grpSpPr>
          <a:xfrm>
            <a:off x="3644157" y="1176720"/>
            <a:ext cx="1462476" cy="1007388"/>
            <a:chOff x="467544" y="3734641"/>
            <a:chExt cx="1949145" cy="1350543"/>
          </a:xfrm>
        </p:grpSpPr>
        <p:sp>
          <p:nvSpPr>
            <p:cNvPr id="31" name="Rectangle 30"/>
            <p:cNvSpPr/>
            <p:nvPr/>
          </p:nvSpPr>
          <p:spPr>
            <a:xfrm>
              <a:off x="472473" y="3789040"/>
              <a:ext cx="1944216" cy="129614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2" name="Straight Connector 31"/>
            <p:cNvCxnSpPr>
              <a:stCxn id="31" idx="0"/>
            </p:cNvCxnSpPr>
            <p:nvPr/>
          </p:nvCxnSpPr>
          <p:spPr>
            <a:xfrm>
              <a:off x="1444581" y="3789040"/>
              <a:ext cx="0" cy="6480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444581" y="4581128"/>
              <a:ext cx="0" cy="5040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467544" y="3734641"/>
              <a:ext cx="669846" cy="830996"/>
            </a:xfrm>
            <a:prstGeom prst="rect">
              <a:avLst/>
            </a:prstGeom>
            <a:noFill/>
          </p:spPr>
          <p:txBody>
            <a:bodyPr wrap="none" rtlCol="0">
              <a:spAutoFit/>
            </a:bodyPr>
            <a:lstStyle/>
            <a:p>
              <a:r>
                <a:rPr lang="en-US" dirty="0" smtClean="0"/>
                <a:t>P</a:t>
              </a:r>
              <a:r>
                <a:rPr lang="en-US" baseline="-25000" dirty="0" smtClean="0"/>
                <a:t>1</a:t>
              </a:r>
              <a:endParaRPr lang="en-US" dirty="0"/>
            </a:p>
          </p:txBody>
        </p:sp>
        <p:sp>
          <p:nvSpPr>
            <p:cNvPr id="35" name="TextBox 34"/>
            <p:cNvSpPr txBox="1"/>
            <p:nvPr/>
          </p:nvSpPr>
          <p:spPr>
            <a:xfrm>
              <a:off x="1442180" y="3765289"/>
              <a:ext cx="669846" cy="830996"/>
            </a:xfrm>
            <a:prstGeom prst="rect">
              <a:avLst/>
            </a:prstGeom>
            <a:noFill/>
          </p:spPr>
          <p:txBody>
            <a:bodyPr wrap="none" rtlCol="0">
              <a:spAutoFit/>
            </a:bodyPr>
            <a:lstStyle/>
            <a:p>
              <a:r>
                <a:rPr lang="en-US" dirty="0" smtClean="0"/>
                <a:t>P</a:t>
              </a:r>
              <a:r>
                <a:rPr lang="en-US" baseline="-25000" dirty="0" smtClean="0"/>
                <a:t>2</a:t>
              </a:r>
              <a:endParaRPr lang="en-US" dirty="0"/>
            </a:p>
          </p:txBody>
        </p:sp>
        <p:sp>
          <p:nvSpPr>
            <p:cNvPr id="36" name="TextBox 35"/>
            <p:cNvSpPr txBox="1"/>
            <p:nvPr/>
          </p:nvSpPr>
          <p:spPr>
            <a:xfrm>
              <a:off x="976529" y="4310772"/>
              <a:ext cx="317716" cy="369332"/>
            </a:xfrm>
            <a:prstGeom prst="rect">
              <a:avLst/>
            </a:prstGeom>
            <a:noFill/>
          </p:spPr>
          <p:txBody>
            <a:bodyPr wrap="none" rtlCol="0">
              <a:spAutoFit/>
            </a:bodyPr>
            <a:lstStyle/>
            <a:p>
              <a:r>
                <a:rPr lang="en-US" dirty="0" smtClean="0"/>
                <a:t>A</a:t>
              </a:r>
              <a:endParaRPr lang="en-US" dirty="0"/>
            </a:p>
          </p:txBody>
        </p:sp>
      </p:grpSp>
      <p:sp>
        <p:nvSpPr>
          <p:cNvPr id="37"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38"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39"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34</a:t>
            </a:fld>
            <a:endParaRPr lang="en-US" dirty="0"/>
          </a:p>
        </p:txBody>
      </p:sp>
      <p:sp>
        <p:nvSpPr>
          <p:cNvPr id="40" name="Rectangle 39"/>
          <p:cNvSpPr/>
          <p:nvPr/>
        </p:nvSpPr>
        <p:spPr>
          <a:xfrm>
            <a:off x="900862" y="196334"/>
            <a:ext cx="7037504" cy="461665"/>
          </a:xfrm>
          <a:prstGeom prst="rect">
            <a:avLst/>
          </a:prstGeom>
        </p:spPr>
        <p:txBody>
          <a:bodyPr wrap="none">
            <a:spAutoFit/>
          </a:bodyPr>
          <a:lstStyle/>
          <a:p>
            <a:pPr algn="ctr"/>
            <a:r>
              <a:rPr lang="en-US" sz="2400" b="1" dirty="0"/>
              <a:t>The basis of vacuum </a:t>
            </a:r>
            <a:r>
              <a:rPr lang="en-US" sz="2400" b="1" dirty="0" smtClean="0"/>
              <a:t>technology: conductance</a:t>
            </a:r>
            <a:endParaRPr lang="en-US" sz="2400" b="1" dirty="0"/>
          </a:p>
        </p:txBody>
      </p:sp>
      <mc:AlternateContent xmlns:mc="http://schemas.openxmlformats.org/markup-compatibility/2006" xmlns:a14="http://schemas.microsoft.com/office/drawing/2010/main">
        <mc:Choice Requires="a14">
          <p:sp>
            <p:nvSpPr>
              <p:cNvPr id="5" name="TextBox 4"/>
              <p:cNvSpPr txBox="1"/>
              <p:nvPr/>
            </p:nvSpPr>
            <p:spPr>
              <a:xfrm>
                <a:off x="1024313" y="5029200"/>
                <a:ext cx="7161063" cy="656013"/>
              </a:xfrm>
              <a:prstGeom prst="rect">
                <a:avLst/>
              </a:prstGeom>
              <a:noFill/>
            </p:spPr>
            <p:txBody>
              <a:bodyPr wrap="none" rtlCol="0">
                <a:spAutoFit/>
              </a:bodyPr>
              <a:lstStyle/>
              <a:p>
                <a:r>
                  <a:rPr lang="en-US" dirty="0" smtClean="0"/>
                  <a:t>If the gas was </a:t>
                </a:r>
                <a:r>
                  <a:rPr lang="en-US" b="1" dirty="0" smtClean="0"/>
                  <a:t>N</a:t>
                </a:r>
                <a:r>
                  <a:rPr lang="en-US" b="1" baseline="-25000" dirty="0" smtClean="0"/>
                  <a:t>2</a:t>
                </a:r>
                <a:r>
                  <a:rPr lang="en-US" dirty="0" smtClean="0"/>
                  <a:t>, the flow would have been </a:t>
                </a:r>
                <a14:m>
                  <m:oMath xmlns:m="http://schemas.openxmlformats.org/officeDocument/2006/math">
                    <m:rad>
                      <m:radPr>
                        <m:degHide m:val="on"/>
                        <m:ctrlPr>
                          <a:rPr lang="en-US" i="1" smtClean="0">
                            <a:latin typeface="Cambria Math"/>
                          </a:rPr>
                        </m:ctrlPr>
                      </m:radPr>
                      <m:deg/>
                      <m:e>
                        <m:f>
                          <m:fPr>
                            <m:ctrlPr>
                              <a:rPr lang="en-US" i="1" smtClean="0">
                                <a:latin typeface="Cambria Math"/>
                              </a:rPr>
                            </m:ctrlPr>
                          </m:fPr>
                          <m:num>
                            <m:r>
                              <a:rPr lang="fr-CH" b="0" i="1" smtClean="0">
                                <a:latin typeface="Cambria Math"/>
                              </a:rPr>
                              <m:t>28</m:t>
                            </m:r>
                          </m:num>
                          <m:den>
                            <m:r>
                              <a:rPr lang="fr-CH" b="0" i="1" smtClean="0">
                                <a:latin typeface="Cambria Math"/>
                              </a:rPr>
                              <m:t>2</m:t>
                            </m:r>
                          </m:den>
                        </m:f>
                      </m:e>
                    </m:rad>
                    <m:r>
                      <a:rPr lang="fr-CH" b="0" i="1" smtClean="0">
                        <a:latin typeface="Cambria Math"/>
                      </a:rPr>
                      <m:t>=3.7</m:t>
                    </m:r>
                  </m:oMath>
                </a14:m>
                <a:r>
                  <a:rPr lang="en-US" dirty="0" smtClean="0"/>
                  <a:t> times </a:t>
                </a:r>
                <a:r>
                  <a:rPr lang="en-US" b="1" dirty="0" smtClean="0"/>
                  <a:t>smaller</a:t>
                </a:r>
                <a:endParaRPr lang="en-US" b="1" dirty="0"/>
              </a:p>
            </p:txBody>
          </p:sp>
        </mc:Choice>
        <mc:Fallback xmlns="">
          <p:sp>
            <p:nvSpPr>
              <p:cNvPr id="5" name="TextBox 4"/>
              <p:cNvSpPr txBox="1">
                <a:spLocks noRot="1" noChangeAspect="1" noMove="1" noResize="1" noEditPoints="1" noAdjustHandles="1" noChangeArrowheads="1" noChangeShapeType="1" noTextEdit="1"/>
              </p:cNvSpPr>
              <p:nvPr/>
            </p:nvSpPr>
            <p:spPr>
              <a:xfrm>
                <a:off x="1024313" y="5029200"/>
                <a:ext cx="7161063" cy="656013"/>
              </a:xfrm>
              <a:prstGeom prst="rect">
                <a:avLst/>
              </a:prstGeom>
              <a:blipFill rotWithShape="1">
                <a:blip r:embed="rId3"/>
                <a:stretch>
                  <a:fillRect l="-681" r="-255"/>
                </a:stretch>
              </a:blipFill>
            </p:spPr>
            <p:txBody>
              <a:bodyPr/>
              <a:lstStyle/>
              <a:p>
                <a:r>
                  <a:rPr lang="en-US">
                    <a:noFill/>
                  </a:rPr>
                  <a:t> </a:t>
                </a:r>
              </a:p>
            </p:txBody>
          </p:sp>
        </mc:Fallback>
      </mc:AlternateContent>
    </p:spTree>
    <p:extLst>
      <p:ext uri="{BB962C8B-B14F-4D97-AF65-F5344CB8AC3E}">
        <p14:creationId xmlns:p14="http://schemas.microsoft.com/office/powerpoint/2010/main" val="36432335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323528" y="764704"/>
            <a:ext cx="8659743" cy="369332"/>
          </a:xfrm>
          <a:prstGeom prst="rect">
            <a:avLst/>
          </a:prstGeom>
          <a:noFill/>
        </p:spPr>
        <p:txBody>
          <a:bodyPr wrap="none" rtlCol="0">
            <a:spAutoFit/>
          </a:bodyPr>
          <a:lstStyle/>
          <a:p>
            <a:r>
              <a:rPr lang="en-US" dirty="0" smtClean="0"/>
              <a:t>For more complex gas flow restrictions, the transmission probability </a:t>
            </a:r>
            <a:r>
              <a:rPr lang="en-US" b="1" dirty="0" smtClean="0">
                <a:latin typeface="Symbol" pitchFamily="18" charset="2"/>
              </a:rPr>
              <a:t>t</a:t>
            </a:r>
            <a:r>
              <a:rPr lang="en-US" dirty="0" smtClean="0"/>
              <a:t> is introduced.</a:t>
            </a:r>
            <a:endParaRPr lang="en-US" dirty="0"/>
          </a:p>
        </p:txBody>
      </p:sp>
      <p:sp>
        <p:nvSpPr>
          <p:cNvPr id="15" name="Rectangle 14"/>
          <p:cNvSpPr/>
          <p:nvPr/>
        </p:nvSpPr>
        <p:spPr>
          <a:xfrm>
            <a:off x="395536" y="1772816"/>
            <a:ext cx="986316" cy="8640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3201027" y="1772816"/>
            <a:ext cx="986316" cy="8640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381852" y="2122415"/>
            <a:ext cx="914400" cy="14401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2029924" y="2266431"/>
            <a:ext cx="266328" cy="730521"/>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2296252" y="2708920"/>
            <a:ext cx="381744" cy="28803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2677996" y="2204864"/>
            <a:ext cx="216024" cy="79208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2894020" y="2204864"/>
            <a:ext cx="307007" cy="45719"/>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415479" y="1777873"/>
            <a:ext cx="381836" cy="369332"/>
          </a:xfrm>
          <a:prstGeom prst="rect">
            <a:avLst/>
          </a:prstGeom>
          <a:noFill/>
        </p:spPr>
        <p:txBody>
          <a:bodyPr wrap="none" rtlCol="0">
            <a:spAutoFit/>
          </a:bodyPr>
          <a:lstStyle/>
          <a:p>
            <a:r>
              <a:rPr lang="en-US" dirty="0" smtClean="0"/>
              <a:t>P</a:t>
            </a:r>
            <a:r>
              <a:rPr lang="en-US" baseline="-25000" dirty="0" smtClean="0"/>
              <a:t>1</a:t>
            </a:r>
            <a:endParaRPr lang="en-US" dirty="0"/>
          </a:p>
        </p:txBody>
      </p:sp>
      <p:sp>
        <p:nvSpPr>
          <p:cNvPr id="33" name="TextBox 32"/>
          <p:cNvSpPr txBox="1"/>
          <p:nvPr/>
        </p:nvSpPr>
        <p:spPr>
          <a:xfrm>
            <a:off x="3805507" y="1780893"/>
            <a:ext cx="381836" cy="369332"/>
          </a:xfrm>
          <a:prstGeom prst="rect">
            <a:avLst/>
          </a:prstGeom>
          <a:noFill/>
        </p:spPr>
        <p:txBody>
          <a:bodyPr wrap="none" rtlCol="0">
            <a:spAutoFit/>
          </a:bodyPr>
          <a:lstStyle/>
          <a:p>
            <a:r>
              <a:rPr lang="en-US" dirty="0" smtClean="0"/>
              <a:t>P</a:t>
            </a:r>
            <a:r>
              <a:rPr lang="en-US" baseline="-25000" dirty="0" smtClean="0"/>
              <a:t>2</a:t>
            </a:r>
            <a:endParaRPr lang="en-US" dirty="0"/>
          </a:p>
        </p:txBody>
      </p:sp>
      <p:sp>
        <p:nvSpPr>
          <p:cNvPr id="34" name="TextBox 33"/>
          <p:cNvSpPr txBox="1"/>
          <p:nvPr/>
        </p:nvSpPr>
        <p:spPr>
          <a:xfrm>
            <a:off x="979655" y="2007720"/>
            <a:ext cx="396262" cy="369332"/>
          </a:xfrm>
          <a:prstGeom prst="rect">
            <a:avLst/>
          </a:prstGeom>
          <a:noFill/>
        </p:spPr>
        <p:txBody>
          <a:bodyPr wrap="none" rtlCol="0">
            <a:spAutoFit/>
          </a:bodyPr>
          <a:lstStyle/>
          <a:p>
            <a:r>
              <a:rPr lang="en-US" dirty="0" smtClean="0"/>
              <a:t>A</a:t>
            </a:r>
            <a:r>
              <a:rPr lang="en-US" baseline="-25000" dirty="0" smtClean="0"/>
              <a:t>1</a:t>
            </a:r>
            <a:endParaRPr lang="en-US" dirty="0"/>
          </a:p>
        </p:txBody>
      </p:sp>
      <p:sp>
        <p:nvSpPr>
          <p:cNvPr id="35" name="TextBox 34"/>
          <p:cNvSpPr txBox="1"/>
          <p:nvPr/>
        </p:nvSpPr>
        <p:spPr>
          <a:xfrm>
            <a:off x="3248459" y="2081765"/>
            <a:ext cx="396262" cy="369332"/>
          </a:xfrm>
          <a:prstGeom prst="rect">
            <a:avLst/>
          </a:prstGeom>
          <a:noFill/>
        </p:spPr>
        <p:txBody>
          <a:bodyPr wrap="none" rtlCol="0">
            <a:spAutoFit/>
          </a:bodyPr>
          <a:lstStyle/>
          <a:p>
            <a:r>
              <a:rPr lang="en-US" dirty="0" smtClean="0"/>
              <a:t>A</a:t>
            </a:r>
            <a:r>
              <a:rPr lang="en-US" baseline="-25000" dirty="0" smtClean="0"/>
              <a:t>2</a:t>
            </a:r>
            <a:endParaRPr lang="en-US" dirty="0"/>
          </a:p>
        </p:txBody>
      </p:sp>
      <p:sp>
        <p:nvSpPr>
          <p:cNvPr id="36" name="TextBox 35"/>
          <p:cNvSpPr txBox="1"/>
          <p:nvPr/>
        </p:nvSpPr>
        <p:spPr>
          <a:xfrm>
            <a:off x="517756" y="1484784"/>
            <a:ext cx="772071" cy="307777"/>
          </a:xfrm>
          <a:prstGeom prst="rect">
            <a:avLst/>
          </a:prstGeom>
          <a:noFill/>
        </p:spPr>
        <p:txBody>
          <a:bodyPr wrap="none" rtlCol="0">
            <a:spAutoFit/>
          </a:bodyPr>
          <a:lstStyle/>
          <a:p>
            <a:r>
              <a:rPr lang="en-US" sz="1400" i="1" dirty="0" smtClean="0"/>
              <a:t>Vessel 1</a:t>
            </a:r>
            <a:endParaRPr lang="en-US" sz="1400" i="1" dirty="0"/>
          </a:p>
        </p:txBody>
      </p:sp>
      <p:sp>
        <p:nvSpPr>
          <p:cNvPr id="37" name="TextBox 36"/>
          <p:cNvSpPr txBox="1"/>
          <p:nvPr/>
        </p:nvSpPr>
        <p:spPr>
          <a:xfrm>
            <a:off x="3308149" y="1487849"/>
            <a:ext cx="772071" cy="307777"/>
          </a:xfrm>
          <a:prstGeom prst="rect">
            <a:avLst/>
          </a:prstGeom>
          <a:noFill/>
        </p:spPr>
        <p:txBody>
          <a:bodyPr wrap="none" rtlCol="0">
            <a:spAutoFit/>
          </a:bodyPr>
          <a:lstStyle/>
          <a:p>
            <a:r>
              <a:rPr lang="en-US" sz="1400" i="1" dirty="0" smtClean="0"/>
              <a:t>Vessel 2</a:t>
            </a:r>
            <a:endParaRPr lang="en-US" sz="1400" i="1" dirty="0"/>
          </a:p>
        </p:txBody>
      </p:sp>
      <mc:AlternateContent xmlns:mc="http://schemas.openxmlformats.org/markup-compatibility/2006" xmlns:a14="http://schemas.microsoft.com/office/drawing/2010/main">
        <mc:Choice Requires="a14">
          <p:sp>
            <p:nvSpPr>
              <p:cNvPr id="38" name="TextBox 37"/>
              <p:cNvSpPr txBox="1"/>
              <p:nvPr/>
            </p:nvSpPr>
            <p:spPr>
              <a:xfrm>
                <a:off x="4783798" y="1400563"/>
                <a:ext cx="4040899" cy="1705595"/>
              </a:xfrm>
              <a:prstGeom prst="rect">
                <a:avLst/>
              </a:prstGeom>
              <a:noFill/>
            </p:spPr>
            <p:txBody>
              <a:bodyPr wrap="square" rtlCol="0">
                <a:spAutoFit/>
              </a:bodyPr>
              <a:lstStyle/>
              <a:p>
                <a:r>
                  <a:rPr lang="en-US" dirty="0" smtClean="0"/>
                  <a:t>Gas flow 1 </a:t>
                </a:r>
                <a14:m>
                  <m:oMath xmlns:m="http://schemas.openxmlformats.org/officeDocument/2006/math">
                    <m:r>
                      <a:rPr lang="en-US" i="1" dirty="0" smtClean="0">
                        <a:latin typeface="Cambria Math"/>
                        <a:ea typeface="Cambria Math"/>
                      </a:rPr>
                      <m:t>⟹</m:t>
                    </m:r>
                  </m:oMath>
                </a14:m>
                <a:r>
                  <a:rPr lang="en-US" dirty="0" smtClean="0"/>
                  <a:t> 2 : </a:t>
                </a:r>
                <a14:m>
                  <m:oMath xmlns:m="http://schemas.openxmlformats.org/officeDocument/2006/math">
                    <m:sSub>
                      <m:sSubPr>
                        <m:ctrlPr>
                          <a:rPr lang="fr-CH" i="1" dirty="0" smtClean="0">
                            <a:latin typeface="Cambria Math"/>
                            <a:ea typeface="Cambria Math"/>
                          </a:rPr>
                        </m:ctrlPr>
                      </m:sSubPr>
                      <m:e>
                        <m:r>
                          <a:rPr lang="fr-CH" i="1" dirty="0" smtClean="0">
                            <a:latin typeface="Cambria Math"/>
                            <a:ea typeface="Cambria Math"/>
                          </a:rPr>
                          <m:t>𝜑</m:t>
                        </m:r>
                      </m:e>
                      <m:sub>
                        <m:r>
                          <a:rPr lang="fr-CH" b="0" i="1" dirty="0" smtClean="0">
                            <a:latin typeface="Cambria Math"/>
                            <a:ea typeface="Cambria Math"/>
                          </a:rPr>
                          <m:t>1→2</m:t>
                        </m:r>
                      </m:sub>
                    </m:sSub>
                    <m:r>
                      <a:rPr lang="fr-CH" b="0" i="1" dirty="0" smtClean="0">
                        <a:latin typeface="Cambria Math"/>
                        <a:ea typeface="Cambria Math"/>
                      </a:rPr>
                      <m:t>=</m:t>
                    </m:r>
                    <m:f>
                      <m:fPr>
                        <m:ctrlPr>
                          <a:rPr lang="fr-CH" i="1" dirty="0">
                            <a:latin typeface="Cambria Math"/>
                            <a:ea typeface="Cambria Math"/>
                          </a:rPr>
                        </m:ctrlPr>
                      </m:fPr>
                      <m:num>
                        <m:r>
                          <a:rPr lang="fr-CH" i="1" dirty="0">
                            <a:latin typeface="Cambria Math"/>
                            <a:ea typeface="Cambria Math"/>
                          </a:rPr>
                          <m:t>1</m:t>
                        </m:r>
                      </m:num>
                      <m:den>
                        <m:r>
                          <a:rPr lang="fr-CH" i="1" dirty="0">
                            <a:latin typeface="Cambria Math"/>
                            <a:ea typeface="Cambria Math"/>
                          </a:rPr>
                          <m:t>4</m:t>
                        </m:r>
                      </m:den>
                    </m:f>
                    <m:sSub>
                      <m:sSubPr>
                        <m:ctrlPr>
                          <a:rPr lang="fr-CH" i="1" dirty="0" smtClean="0">
                            <a:latin typeface="Cambria Math"/>
                            <a:ea typeface="Cambria Math"/>
                          </a:rPr>
                        </m:ctrlPr>
                      </m:sSubPr>
                      <m:e>
                        <m:sSub>
                          <m:sSubPr>
                            <m:ctrlPr>
                              <a:rPr lang="fr-CH" i="1" dirty="0" smtClean="0">
                                <a:latin typeface="Cambria Math"/>
                                <a:ea typeface="Cambria Math"/>
                              </a:rPr>
                            </m:ctrlPr>
                          </m:sSubPr>
                          <m:e>
                            <m:r>
                              <a:rPr lang="fr-CH" b="0" i="1" dirty="0" smtClean="0">
                                <a:latin typeface="Cambria Math"/>
                                <a:ea typeface="Cambria Math"/>
                              </a:rPr>
                              <m:t>𝐴</m:t>
                            </m:r>
                          </m:e>
                          <m:sub>
                            <m:r>
                              <a:rPr lang="fr-CH" b="0" i="1" dirty="0" smtClean="0">
                                <a:latin typeface="Cambria Math"/>
                                <a:ea typeface="Cambria Math"/>
                              </a:rPr>
                              <m:t>1</m:t>
                            </m:r>
                          </m:sub>
                        </m:sSub>
                        <m:r>
                          <a:rPr lang="fr-CH" b="0" i="1" dirty="0" smtClean="0">
                            <a:latin typeface="Cambria Math"/>
                            <a:ea typeface="Cambria Math"/>
                          </a:rPr>
                          <m:t>𝑛</m:t>
                        </m:r>
                      </m:e>
                      <m:sub>
                        <m:r>
                          <a:rPr lang="fr-CH" b="0" i="1" dirty="0" smtClean="0">
                            <a:latin typeface="Cambria Math"/>
                            <a:ea typeface="Cambria Math"/>
                          </a:rPr>
                          <m:t>1</m:t>
                        </m:r>
                      </m:sub>
                    </m:sSub>
                    <m:d>
                      <m:dPr>
                        <m:begChr m:val="⟨"/>
                        <m:endChr m:val="⟩"/>
                        <m:ctrlPr>
                          <a:rPr lang="fr-CH" i="1" dirty="0">
                            <a:latin typeface="Cambria Math"/>
                            <a:ea typeface="Cambria Math"/>
                          </a:rPr>
                        </m:ctrlPr>
                      </m:dPr>
                      <m:e>
                        <m:r>
                          <a:rPr lang="fr-CH" i="1" dirty="0" smtClean="0">
                            <a:latin typeface="Cambria Math"/>
                            <a:ea typeface="Cambria Math"/>
                          </a:rPr>
                          <m:t>𝑣</m:t>
                        </m:r>
                      </m:e>
                    </m:d>
                    <m:sSub>
                      <m:sSubPr>
                        <m:ctrlPr>
                          <a:rPr lang="fr-CH" i="1" dirty="0" smtClean="0">
                            <a:latin typeface="Cambria Math"/>
                            <a:ea typeface="Cambria Math"/>
                          </a:rPr>
                        </m:ctrlPr>
                      </m:sSubPr>
                      <m:e>
                        <m:r>
                          <a:rPr lang="fr-CH" b="0" i="1" dirty="0" smtClean="0">
                            <a:latin typeface="Cambria Math"/>
                            <a:ea typeface="Cambria Math"/>
                          </a:rPr>
                          <m:t> </m:t>
                        </m:r>
                        <m:r>
                          <a:rPr lang="fr-CH" i="1" dirty="0" smtClean="0">
                            <a:latin typeface="Cambria Math"/>
                            <a:ea typeface="Cambria Math"/>
                          </a:rPr>
                          <m:t>𝜏</m:t>
                        </m:r>
                      </m:e>
                      <m:sub>
                        <m:r>
                          <a:rPr lang="fr-CH" b="0" i="1" dirty="0" smtClean="0">
                            <a:latin typeface="Cambria Math"/>
                            <a:ea typeface="Cambria Math"/>
                          </a:rPr>
                          <m:t>1→2</m:t>
                        </m:r>
                      </m:sub>
                    </m:sSub>
                  </m:oMath>
                </a14:m>
                <a:r>
                  <a:rPr lang="en-US" dirty="0" smtClean="0"/>
                  <a:t> </a:t>
                </a:r>
              </a:p>
              <a:p>
                <a:endParaRPr lang="en-US" dirty="0"/>
              </a:p>
              <a:p>
                <a:r>
                  <a:rPr lang="en-US" dirty="0" smtClean="0"/>
                  <a:t>Gas </a:t>
                </a:r>
                <a:r>
                  <a:rPr lang="en-US" dirty="0"/>
                  <a:t>flow </a:t>
                </a:r>
                <a:r>
                  <a:rPr lang="en-US" dirty="0" smtClean="0"/>
                  <a:t>2 </a:t>
                </a:r>
                <a14:m>
                  <m:oMath xmlns:m="http://schemas.openxmlformats.org/officeDocument/2006/math">
                    <m:r>
                      <a:rPr lang="en-US" i="1" dirty="0">
                        <a:latin typeface="Cambria Math"/>
                        <a:ea typeface="Cambria Math"/>
                      </a:rPr>
                      <m:t>⟹</m:t>
                    </m:r>
                  </m:oMath>
                </a14:m>
                <a:r>
                  <a:rPr lang="en-US" dirty="0"/>
                  <a:t> </a:t>
                </a:r>
                <a:r>
                  <a:rPr lang="en-US" dirty="0" smtClean="0"/>
                  <a:t>1: </a:t>
                </a:r>
                <a14:m>
                  <m:oMath xmlns:m="http://schemas.openxmlformats.org/officeDocument/2006/math">
                    <m:sSub>
                      <m:sSubPr>
                        <m:ctrlPr>
                          <a:rPr lang="fr-CH" i="1" dirty="0">
                            <a:latin typeface="Cambria Math"/>
                            <a:ea typeface="Cambria Math"/>
                          </a:rPr>
                        </m:ctrlPr>
                      </m:sSubPr>
                      <m:e>
                        <m:r>
                          <a:rPr lang="fr-CH" i="1" dirty="0">
                            <a:latin typeface="Cambria Math"/>
                            <a:ea typeface="Cambria Math"/>
                          </a:rPr>
                          <m:t>𝜑</m:t>
                        </m:r>
                      </m:e>
                      <m:sub>
                        <m:r>
                          <a:rPr lang="fr-CH" b="0" i="1" dirty="0" smtClean="0">
                            <a:latin typeface="Cambria Math"/>
                            <a:ea typeface="Cambria Math"/>
                          </a:rPr>
                          <m:t>2</m:t>
                        </m:r>
                        <m:r>
                          <a:rPr lang="fr-CH" i="1" dirty="0">
                            <a:latin typeface="Cambria Math"/>
                            <a:ea typeface="Cambria Math"/>
                          </a:rPr>
                          <m:t>→</m:t>
                        </m:r>
                        <m:r>
                          <a:rPr lang="fr-CH" b="0" i="1" dirty="0" smtClean="0">
                            <a:latin typeface="Cambria Math"/>
                            <a:ea typeface="Cambria Math"/>
                          </a:rPr>
                          <m:t>1</m:t>
                        </m:r>
                      </m:sub>
                    </m:sSub>
                    <m:r>
                      <a:rPr lang="fr-CH" i="1" dirty="0">
                        <a:latin typeface="Cambria Math"/>
                        <a:ea typeface="Cambria Math"/>
                      </a:rPr>
                      <m:t>=</m:t>
                    </m:r>
                    <m:f>
                      <m:fPr>
                        <m:ctrlPr>
                          <a:rPr lang="fr-CH" i="1" dirty="0">
                            <a:latin typeface="Cambria Math"/>
                            <a:ea typeface="Cambria Math"/>
                          </a:rPr>
                        </m:ctrlPr>
                      </m:fPr>
                      <m:num>
                        <m:r>
                          <a:rPr lang="fr-CH" i="1" dirty="0">
                            <a:latin typeface="Cambria Math"/>
                            <a:ea typeface="Cambria Math"/>
                          </a:rPr>
                          <m:t>1</m:t>
                        </m:r>
                      </m:num>
                      <m:den>
                        <m:r>
                          <a:rPr lang="fr-CH" i="1" dirty="0">
                            <a:latin typeface="Cambria Math"/>
                            <a:ea typeface="Cambria Math"/>
                          </a:rPr>
                          <m:t>4</m:t>
                        </m:r>
                      </m:den>
                    </m:f>
                    <m:sSub>
                      <m:sSubPr>
                        <m:ctrlPr>
                          <a:rPr lang="fr-CH" i="1" dirty="0">
                            <a:latin typeface="Cambria Math"/>
                            <a:ea typeface="Cambria Math"/>
                          </a:rPr>
                        </m:ctrlPr>
                      </m:sSubPr>
                      <m:e>
                        <m:sSub>
                          <m:sSubPr>
                            <m:ctrlPr>
                              <a:rPr lang="fr-CH" i="1" dirty="0" smtClean="0">
                                <a:latin typeface="Cambria Math"/>
                                <a:ea typeface="Cambria Math"/>
                              </a:rPr>
                            </m:ctrlPr>
                          </m:sSubPr>
                          <m:e>
                            <m:r>
                              <a:rPr lang="fr-CH" b="0" i="1" dirty="0" smtClean="0">
                                <a:latin typeface="Cambria Math"/>
                                <a:ea typeface="Cambria Math"/>
                              </a:rPr>
                              <m:t>𝐴</m:t>
                            </m:r>
                          </m:e>
                          <m:sub>
                            <m:r>
                              <a:rPr lang="fr-CH" b="0" i="1" dirty="0" smtClean="0">
                                <a:latin typeface="Cambria Math"/>
                                <a:ea typeface="Cambria Math"/>
                              </a:rPr>
                              <m:t>2</m:t>
                            </m:r>
                          </m:sub>
                        </m:sSub>
                        <m:r>
                          <a:rPr lang="fr-CH" i="1" dirty="0">
                            <a:latin typeface="Cambria Math"/>
                            <a:ea typeface="Cambria Math"/>
                          </a:rPr>
                          <m:t> </m:t>
                        </m:r>
                        <m:r>
                          <a:rPr lang="fr-CH" i="1" dirty="0">
                            <a:latin typeface="Cambria Math"/>
                            <a:ea typeface="Cambria Math"/>
                          </a:rPr>
                          <m:t>𝑛</m:t>
                        </m:r>
                      </m:e>
                      <m:sub>
                        <m:r>
                          <a:rPr lang="fr-CH" b="0" i="1" dirty="0" smtClean="0">
                            <a:latin typeface="Cambria Math"/>
                            <a:ea typeface="Cambria Math"/>
                          </a:rPr>
                          <m:t>2</m:t>
                        </m:r>
                      </m:sub>
                    </m:sSub>
                    <m:d>
                      <m:dPr>
                        <m:begChr m:val="⟨"/>
                        <m:endChr m:val="⟩"/>
                        <m:ctrlPr>
                          <a:rPr lang="fr-CH" i="1" dirty="0">
                            <a:latin typeface="Cambria Math"/>
                            <a:ea typeface="Cambria Math"/>
                          </a:rPr>
                        </m:ctrlPr>
                      </m:dPr>
                      <m:e>
                        <m:r>
                          <a:rPr lang="fr-CH" i="1" dirty="0">
                            <a:latin typeface="Cambria Math"/>
                            <a:ea typeface="Cambria Math"/>
                          </a:rPr>
                          <m:t>𝑣</m:t>
                        </m:r>
                      </m:e>
                    </m:d>
                    <m:sSub>
                      <m:sSubPr>
                        <m:ctrlPr>
                          <a:rPr lang="fr-CH" i="1" dirty="0">
                            <a:latin typeface="Cambria Math"/>
                            <a:ea typeface="Cambria Math"/>
                          </a:rPr>
                        </m:ctrlPr>
                      </m:sSubPr>
                      <m:e>
                        <m:r>
                          <a:rPr lang="fr-CH" b="0" i="1" dirty="0" smtClean="0">
                            <a:latin typeface="Cambria Math"/>
                            <a:ea typeface="Cambria Math"/>
                          </a:rPr>
                          <m:t> </m:t>
                        </m:r>
                        <m:r>
                          <a:rPr lang="fr-CH" i="1" dirty="0">
                            <a:latin typeface="Cambria Math"/>
                            <a:ea typeface="Cambria Math"/>
                          </a:rPr>
                          <m:t>𝜏</m:t>
                        </m:r>
                      </m:e>
                      <m:sub>
                        <m:r>
                          <a:rPr lang="fr-CH" b="0" i="1" dirty="0" smtClean="0">
                            <a:latin typeface="Cambria Math"/>
                            <a:ea typeface="Cambria Math"/>
                          </a:rPr>
                          <m:t>2</m:t>
                        </m:r>
                        <m:r>
                          <a:rPr lang="fr-CH" i="1" dirty="0">
                            <a:latin typeface="Cambria Math"/>
                            <a:ea typeface="Cambria Math"/>
                          </a:rPr>
                          <m:t>→</m:t>
                        </m:r>
                        <m:r>
                          <a:rPr lang="fr-CH" b="0" i="1" dirty="0" smtClean="0">
                            <a:latin typeface="Cambria Math"/>
                            <a:ea typeface="Cambria Math"/>
                          </a:rPr>
                          <m:t>1</m:t>
                        </m:r>
                      </m:sub>
                    </m:sSub>
                  </m:oMath>
                </a14:m>
                <a:endParaRPr lang="en-US" dirty="0" smtClean="0"/>
              </a:p>
            </p:txBody>
          </p:sp>
        </mc:Choice>
        <mc:Fallback xmlns="">
          <p:sp>
            <p:nvSpPr>
              <p:cNvPr id="38" name="TextBox 37"/>
              <p:cNvSpPr txBox="1">
                <a:spLocks noRot="1" noChangeAspect="1" noMove="1" noResize="1" noEditPoints="1" noAdjustHandles="1" noChangeArrowheads="1" noChangeShapeType="1" noTextEdit="1"/>
              </p:cNvSpPr>
              <p:nvPr/>
            </p:nvSpPr>
            <p:spPr>
              <a:xfrm>
                <a:off x="4783798" y="1400563"/>
                <a:ext cx="4040899" cy="1705595"/>
              </a:xfrm>
              <a:prstGeom prst="rect">
                <a:avLst/>
              </a:prstGeom>
              <a:blipFill rotWithShape="1">
                <a:blip r:embed="rId2"/>
                <a:stretch>
                  <a:fillRect l="-1357" t="-17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179512" y="3725416"/>
                <a:ext cx="8784976" cy="239411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fr-CH" b="0" i="1" dirty="0" smtClean="0">
                          <a:latin typeface="Cambria Math"/>
                          <a:ea typeface="Cambria Math"/>
                        </a:rPr>
                        <m:t>𝑄</m:t>
                      </m:r>
                      <m:r>
                        <a:rPr lang="fr-CH" b="0" i="1" dirty="0" smtClean="0">
                          <a:latin typeface="Cambria Math"/>
                          <a:ea typeface="Cambria Math"/>
                        </a:rPr>
                        <m:t>=</m:t>
                      </m:r>
                      <m:f>
                        <m:fPr>
                          <m:ctrlPr>
                            <a:rPr lang="fr-CH" i="1" dirty="0">
                              <a:latin typeface="Cambria Math"/>
                              <a:ea typeface="Cambria Math"/>
                            </a:rPr>
                          </m:ctrlPr>
                        </m:fPr>
                        <m:num>
                          <m:r>
                            <a:rPr lang="fr-CH" i="1" dirty="0">
                              <a:latin typeface="Cambria Math"/>
                              <a:ea typeface="Cambria Math"/>
                            </a:rPr>
                            <m:t>1</m:t>
                          </m:r>
                        </m:num>
                        <m:den>
                          <m:r>
                            <a:rPr lang="fr-CH" i="1" dirty="0">
                              <a:latin typeface="Cambria Math"/>
                              <a:ea typeface="Cambria Math"/>
                            </a:rPr>
                            <m:t>4</m:t>
                          </m:r>
                        </m:den>
                      </m:f>
                      <m:sSub>
                        <m:sSubPr>
                          <m:ctrlPr>
                            <a:rPr lang="fr-CH" i="1" dirty="0">
                              <a:latin typeface="Cambria Math"/>
                              <a:ea typeface="Cambria Math"/>
                            </a:rPr>
                          </m:ctrlPr>
                        </m:sSubPr>
                        <m:e>
                          <m:sSub>
                            <m:sSubPr>
                              <m:ctrlPr>
                                <a:rPr lang="fr-CH" i="1" dirty="0">
                                  <a:latin typeface="Cambria Math"/>
                                  <a:ea typeface="Cambria Math"/>
                                </a:rPr>
                              </m:ctrlPr>
                            </m:sSubPr>
                            <m:e>
                              <m:r>
                                <a:rPr lang="fr-CH" i="1" dirty="0">
                                  <a:latin typeface="Cambria Math"/>
                                  <a:ea typeface="Cambria Math"/>
                                </a:rPr>
                                <m:t>𝐴</m:t>
                              </m:r>
                            </m:e>
                            <m:sub>
                              <m:r>
                                <a:rPr lang="fr-CH" i="1" dirty="0">
                                  <a:latin typeface="Cambria Math"/>
                                  <a:ea typeface="Cambria Math"/>
                                </a:rPr>
                                <m:t>1</m:t>
                              </m:r>
                            </m:sub>
                          </m:sSub>
                          <m:r>
                            <a:rPr lang="fr-CH" i="1" dirty="0">
                              <a:latin typeface="Cambria Math"/>
                              <a:ea typeface="Cambria Math"/>
                            </a:rPr>
                            <m:t>𝑛</m:t>
                          </m:r>
                        </m:e>
                        <m:sub>
                          <m:r>
                            <a:rPr lang="fr-CH" i="1" dirty="0">
                              <a:latin typeface="Cambria Math"/>
                              <a:ea typeface="Cambria Math"/>
                            </a:rPr>
                            <m:t>1</m:t>
                          </m:r>
                        </m:sub>
                      </m:sSub>
                      <m:d>
                        <m:dPr>
                          <m:begChr m:val="⟨"/>
                          <m:endChr m:val="⟩"/>
                          <m:ctrlPr>
                            <a:rPr lang="fr-CH" i="1" dirty="0">
                              <a:latin typeface="Cambria Math"/>
                              <a:ea typeface="Cambria Math"/>
                            </a:rPr>
                          </m:ctrlPr>
                        </m:dPr>
                        <m:e>
                          <m:r>
                            <a:rPr lang="fr-CH" i="1" dirty="0">
                              <a:latin typeface="Cambria Math"/>
                              <a:ea typeface="Cambria Math"/>
                            </a:rPr>
                            <m:t>𝑣</m:t>
                          </m:r>
                        </m:e>
                      </m:d>
                      <m:sSub>
                        <m:sSubPr>
                          <m:ctrlPr>
                            <a:rPr lang="fr-CH" i="1" dirty="0">
                              <a:latin typeface="Cambria Math"/>
                              <a:ea typeface="Cambria Math"/>
                            </a:rPr>
                          </m:ctrlPr>
                        </m:sSubPr>
                        <m:e>
                          <m:r>
                            <a:rPr lang="fr-CH" i="1" dirty="0">
                              <a:latin typeface="Cambria Math"/>
                              <a:ea typeface="Cambria Math"/>
                            </a:rPr>
                            <m:t> </m:t>
                          </m:r>
                          <m:r>
                            <a:rPr lang="fr-CH" i="1" dirty="0">
                              <a:latin typeface="Cambria Math"/>
                              <a:ea typeface="Cambria Math"/>
                            </a:rPr>
                            <m:t>𝜏</m:t>
                          </m:r>
                        </m:e>
                        <m:sub>
                          <m:r>
                            <a:rPr lang="fr-CH" i="1" dirty="0">
                              <a:latin typeface="Cambria Math"/>
                              <a:ea typeface="Cambria Math"/>
                            </a:rPr>
                            <m:t>1→2</m:t>
                          </m:r>
                        </m:sub>
                      </m:sSub>
                      <m:r>
                        <a:rPr lang="fr-CH" b="0" i="1" dirty="0" smtClean="0">
                          <a:latin typeface="Cambria Math"/>
                          <a:ea typeface="Cambria Math"/>
                        </a:rPr>
                        <m:t>−</m:t>
                      </m:r>
                      <m:f>
                        <m:fPr>
                          <m:ctrlPr>
                            <a:rPr lang="fr-CH" i="1" dirty="0">
                              <a:latin typeface="Cambria Math"/>
                              <a:ea typeface="Cambria Math"/>
                            </a:rPr>
                          </m:ctrlPr>
                        </m:fPr>
                        <m:num>
                          <m:r>
                            <a:rPr lang="fr-CH" i="1" dirty="0">
                              <a:latin typeface="Cambria Math"/>
                              <a:ea typeface="Cambria Math"/>
                            </a:rPr>
                            <m:t>1</m:t>
                          </m:r>
                        </m:num>
                        <m:den>
                          <m:r>
                            <a:rPr lang="fr-CH" i="1" dirty="0">
                              <a:latin typeface="Cambria Math"/>
                              <a:ea typeface="Cambria Math"/>
                            </a:rPr>
                            <m:t>4</m:t>
                          </m:r>
                        </m:den>
                      </m:f>
                      <m:sSub>
                        <m:sSubPr>
                          <m:ctrlPr>
                            <a:rPr lang="fr-CH" i="1" dirty="0">
                              <a:latin typeface="Cambria Math"/>
                              <a:ea typeface="Cambria Math"/>
                            </a:rPr>
                          </m:ctrlPr>
                        </m:sSubPr>
                        <m:e>
                          <m:sSub>
                            <m:sSubPr>
                              <m:ctrlPr>
                                <a:rPr lang="fr-CH" i="1" dirty="0">
                                  <a:latin typeface="Cambria Math"/>
                                  <a:ea typeface="Cambria Math"/>
                                </a:rPr>
                              </m:ctrlPr>
                            </m:sSubPr>
                            <m:e>
                              <m:r>
                                <a:rPr lang="fr-CH" i="1" dirty="0">
                                  <a:latin typeface="Cambria Math"/>
                                  <a:ea typeface="Cambria Math"/>
                                </a:rPr>
                                <m:t>𝐴</m:t>
                              </m:r>
                            </m:e>
                            <m:sub>
                              <m:r>
                                <a:rPr lang="fr-CH" i="1" dirty="0">
                                  <a:latin typeface="Cambria Math"/>
                                  <a:ea typeface="Cambria Math"/>
                                </a:rPr>
                                <m:t>2</m:t>
                              </m:r>
                            </m:sub>
                          </m:sSub>
                          <m:r>
                            <a:rPr lang="fr-CH" i="1" dirty="0">
                              <a:latin typeface="Cambria Math"/>
                              <a:ea typeface="Cambria Math"/>
                            </a:rPr>
                            <m:t> </m:t>
                          </m:r>
                          <m:r>
                            <a:rPr lang="fr-CH" i="1" dirty="0">
                              <a:latin typeface="Cambria Math"/>
                              <a:ea typeface="Cambria Math"/>
                            </a:rPr>
                            <m:t>𝑛</m:t>
                          </m:r>
                        </m:e>
                        <m:sub>
                          <m:r>
                            <a:rPr lang="fr-CH" i="1" dirty="0">
                              <a:latin typeface="Cambria Math"/>
                              <a:ea typeface="Cambria Math"/>
                            </a:rPr>
                            <m:t>2</m:t>
                          </m:r>
                        </m:sub>
                      </m:sSub>
                      <m:d>
                        <m:dPr>
                          <m:begChr m:val="⟨"/>
                          <m:endChr m:val="⟩"/>
                          <m:ctrlPr>
                            <a:rPr lang="fr-CH" i="1" dirty="0">
                              <a:latin typeface="Cambria Math"/>
                              <a:ea typeface="Cambria Math"/>
                            </a:rPr>
                          </m:ctrlPr>
                        </m:dPr>
                        <m:e>
                          <m:r>
                            <a:rPr lang="fr-CH" i="1" dirty="0">
                              <a:latin typeface="Cambria Math"/>
                              <a:ea typeface="Cambria Math"/>
                            </a:rPr>
                            <m:t>𝑣</m:t>
                          </m:r>
                        </m:e>
                      </m:d>
                      <m:sSub>
                        <m:sSubPr>
                          <m:ctrlPr>
                            <a:rPr lang="fr-CH" i="1" dirty="0">
                              <a:latin typeface="Cambria Math"/>
                              <a:ea typeface="Cambria Math"/>
                            </a:rPr>
                          </m:ctrlPr>
                        </m:sSubPr>
                        <m:e>
                          <m:r>
                            <a:rPr lang="fr-CH" i="1" dirty="0">
                              <a:latin typeface="Cambria Math"/>
                              <a:ea typeface="Cambria Math"/>
                            </a:rPr>
                            <m:t> </m:t>
                          </m:r>
                          <m:r>
                            <a:rPr lang="fr-CH" i="1" dirty="0">
                              <a:latin typeface="Cambria Math"/>
                              <a:ea typeface="Cambria Math"/>
                            </a:rPr>
                            <m:t>𝜏</m:t>
                          </m:r>
                        </m:e>
                        <m:sub>
                          <m:r>
                            <a:rPr lang="fr-CH" i="1" dirty="0">
                              <a:latin typeface="Cambria Math"/>
                              <a:ea typeface="Cambria Math"/>
                            </a:rPr>
                            <m:t>2→1</m:t>
                          </m:r>
                        </m:sub>
                      </m:sSub>
                      <m:r>
                        <a:rPr lang="fr-CH" b="0" i="1" dirty="0" smtClean="0">
                          <a:latin typeface="Cambria Math"/>
                          <a:ea typeface="Cambria Math"/>
                        </a:rPr>
                        <m:t>=</m:t>
                      </m:r>
                      <m:f>
                        <m:fPr>
                          <m:ctrlPr>
                            <a:rPr lang="fr-CH" i="1" dirty="0">
                              <a:latin typeface="Cambria Math"/>
                              <a:ea typeface="Cambria Math"/>
                            </a:rPr>
                          </m:ctrlPr>
                        </m:fPr>
                        <m:num>
                          <m:r>
                            <a:rPr lang="fr-CH" i="1" dirty="0">
                              <a:latin typeface="Cambria Math"/>
                              <a:ea typeface="Cambria Math"/>
                            </a:rPr>
                            <m:t>1</m:t>
                          </m:r>
                        </m:num>
                        <m:den>
                          <m:r>
                            <a:rPr lang="fr-CH" i="1" dirty="0">
                              <a:latin typeface="Cambria Math"/>
                              <a:ea typeface="Cambria Math"/>
                            </a:rPr>
                            <m:t>4</m:t>
                          </m:r>
                        </m:den>
                      </m:f>
                      <m:sSub>
                        <m:sSubPr>
                          <m:ctrlPr>
                            <a:rPr lang="fr-CH" i="1" dirty="0">
                              <a:latin typeface="Cambria Math"/>
                              <a:ea typeface="Cambria Math"/>
                            </a:rPr>
                          </m:ctrlPr>
                        </m:sSubPr>
                        <m:e>
                          <m:r>
                            <a:rPr lang="fr-CH" i="1" dirty="0">
                              <a:latin typeface="Cambria Math"/>
                              <a:ea typeface="Cambria Math"/>
                            </a:rPr>
                            <m:t>𝐴</m:t>
                          </m:r>
                        </m:e>
                        <m:sub>
                          <m:r>
                            <a:rPr lang="fr-CH" b="0" i="1" dirty="0" smtClean="0">
                              <a:latin typeface="Cambria Math"/>
                              <a:ea typeface="Cambria Math"/>
                            </a:rPr>
                            <m:t>1</m:t>
                          </m:r>
                        </m:sub>
                      </m:sSub>
                      <m:d>
                        <m:dPr>
                          <m:begChr m:val="⟨"/>
                          <m:endChr m:val="⟩"/>
                          <m:ctrlPr>
                            <a:rPr lang="fr-CH" i="1" dirty="0" smtClean="0">
                              <a:latin typeface="Cambria Math"/>
                              <a:ea typeface="Cambria Math"/>
                            </a:rPr>
                          </m:ctrlPr>
                        </m:dPr>
                        <m:e>
                          <m:r>
                            <a:rPr lang="fr-CH" b="0" i="1" dirty="0" smtClean="0">
                              <a:latin typeface="Cambria Math"/>
                              <a:ea typeface="Cambria Math"/>
                            </a:rPr>
                            <m:t>𝑣</m:t>
                          </m:r>
                        </m:e>
                      </m:d>
                      <m:sSub>
                        <m:sSubPr>
                          <m:ctrlPr>
                            <a:rPr lang="fr-CH" i="1" dirty="0">
                              <a:latin typeface="Cambria Math"/>
                              <a:ea typeface="Cambria Math"/>
                            </a:rPr>
                          </m:ctrlPr>
                        </m:sSubPr>
                        <m:e>
                          <m:r>
                            <a:rPr lang="fr-CH" i="1" dirty="0">
                              <a:latin typeface="Cambria Math"/>
                              <a:ea typeface="Cambria Math"/>
                            </a:rPr>
                            <m:t> </m:t>
                          </m:r>
                          <m:r>
                            <a:rPr lang="fr-CH" i="1" dirty="0">
                              <a:latin typeface="Cambria Math"/>
                              <a:ea typeface="Cambria Math"/>
                            </a:rPr>
                            <m:t>𝜏</m:t>
                          </m:r>
                        </m:e>
                        <m:sub>
                          <m:r>
                            <a:rPr lang="fr-CH" i="1" dirty="0">
                              <a:latin typeface="Cambria Math"/>
                              <a:ea typeface="Cambria Math"/>
                            </a:rPr>
                            <m:t>1→2</m:t>
                          </m:r>
                        </m:sub>
                      </m:sSub>
                      <m:r>
                        <a:rPr lang="fr-CH" b="0" i="1" dirty="0" smtClean="0">
                          <a:latin typeface="Cambria Math"/>
                          <a:ea typeface="Cambria Math"/>
                        </a:rPr>
                        <m:t> </m:t>
                      </m:r>
                      <m:f>
                        <m:fPr>
                          <m:ctrlPr>
                            <a:rPr lang="fr-CH" b="0" i="1" dirty="0" smtClean="0">
                              <a:latin typeface="Cambria Math"/>
                              <a:ea typeface="Cambria Math"/>
                            </a:rPr>
                          </m:ctrlPr>
                        </m:fPr>
                        <m:num>
                          <m:d>
                            <m:dPr>
                              <m:ctrlPr>
                                <a:rPr lang="fr-CH" i="1" dirty="0">
                                  <a:latin typeface="Cambria Math"/>
                                  <a:ea typeface="Cambria Math"/>
                                </a:rPr>
                              </m:ctrlPr>
                            </m:dPr>
                            <m:e>
                              <m:sSub>
                                <m:sSubPr>
                                  <m:ctrlPr>
                                    <a:rPr lang="fr-CH" i="1" dirty="0">
                                      <a:latin typeface="Cambria Math"/>
                                      <a:ea typeface="Cambria Math"/>
                                    </a:rPr>
                                  </m:ctrlPr>
                                </m:sSubPr>
                                <m:e>
                                  <m:r>
                                    <a:rPr lang="fr-CH" i="1" dirty="0">
                                      <a:latin typeface="Cambria Math"/>
                                      <a:ea typeface="Cambria Math"/>
                                    </a:rPr>
                                    <m:t>𝑃</m:t>
                                  </m:r>
                                </m:e>
                                <m:sub>
                                  <m:r>
                                    <a:rPr lang="fr-CH" i="1" dirty="0">
                                      <a:latin typeface="Cambria Math"/>
                                      <a:ea typeface="Cambria Math"/>
                                    </a:rPr>
                                    <m:t>1</m:t>
                                  </m:r>
                                </m:sub>
                              </m:sSub>
                              <m:r>
                                <a:rPr lang="fr-CH" i="1" dirty="0">
                                  <a:latin typeface="Cambria Math"/>
                                  <a:ea typeface="Cambria Math"/>
                                </a:rPr>
                                <m:t>−</m:t>
                              </m:r>
                              <m:sSub>
                                <m:sSubPr>
                                  <m:ctrlPr>
                                    <a:rPr lang="fr-CH" i="1" dirty="0">
                                      <a:latin typeface="Cambria Math"/>
                                      <a:ea typeface="Cambria Math"/>
                                    </a:rPr>
                                  </m:ctrlPr>
                                </m:sSubPr>
                                <m:e>
                                  <m:r>
                                    <a:rPr lang="fr-CH" i="1" dirty="0">
                                      <a:latin typeface="Cambria Math"/>
                                      <a:ea typeface="Cambria Math"/>
                                    </a:rPr>
                                    <m:t>𝑃</m:t>
                                  </m:r>
                                </m:e>
                                <m:sub>
                                  <m:r>
                                    <a:rPr lang="fr-CH" i="1" dirty="0">
                                      <a:latin typeface="Cambria Math"/>
                                      <a:ea typeface="Cambria Math"/>
                                    </a:rPr>
                                    <m:t>2</m:t>
                                  </m:r>
                                </m:sub>
                              </m:sSub>
                            </m:e>
                          </m:d>
                        </m:num>
                        <m:den>
                          <m:sSub>
                            <m:sSubPr>
                              <m:ctrlPr>
                                <a:rPr lang="fr-CH" b="0" i="1" dirty="0" smtClean="0">
                                  <a:latin typeface="Cambria Math"/>
                                  <a:ea typeface="Cambria Math"/>
                                </a:rPr>
                              </m:ctrlPr>
                            </m:sSubPr>
                            <m:e>
                              <m:r>
                                <a:rPr lang="fr-CH" b="0" i="1" dirty="0" smtClean="0">
                                  <a:latin typeface="Cambria Math"/>
                                  <a:ea typeface="Cambria Math"/>
                                </a:rPr>
                                <m:t>𝑘</m:t>
                              </m:r>
                            </m:e>
                            <m:sub>
                              <m:r>
                                <a:rPr lang="fr-CH" b="0" i="1" dirty="0" smtClean="0">
                                  <a:latin typeface="Cambria Math"/>
                                  <a:ea typeface="Cambria Math"/>
                                </a:rPr>
                                <m:t>𝐵</m:t>
                              </m:r>
                            </m:sub>
                          </m:sSub>
                          <m:r>
                            <a:rPr lang="fr-CH" b="0" i="1" dirty="0" smtClean="0">
                              <a:latin typeface="Cambria Math"/>
                              <a:ea typeface="Cambria Math"/>
                            </a:rPr>
                            <m:t>𝑇</m:t>
                          </m:r>
                        </m:den>
                      </m:f>
                    </m:oMath>
                  </m:oMathPara>
                </a14:m>
                <a:endParaRPr lang="en-US" dirty="0" smtClean="0"/>
              </a:p>
              <a:p>
                <a:r>
                  <a:rPr lang="en-US" dirty="0" smtClean="0"/>
                  <a:t>In PV units:</a:t>
                </a:r>
              </a:p>
              <a:p>
                <a:pPr/>
                <a14:m>
                  <m:oMathPara xmlns:m="http://schemas.openxmlformats.org/officeDocument/2006/math">
                    <m:oMathParaPr>
                      <m:jc m:val="centerGroup"/>
                    </m:oMathParaPr>
                    <m:oMath xmlns:m="http://schemas.openxmlformats.org/officeDocument/2006/math">
                      <m:r>
                        <a:rPr lang="fr-CH" b="0" i="1" smtClean="0">
                          <a:latin typeface="Cambria Math"/>
                        </a:rPr>
                        <m:t>𝑄</m:t>
                      </m:r>
                      <m:r>
                        <a:rPr lang="fr-CH" b="0" i="1" smtClean="0">
                          <a:latin typeface="Cambria Math"/>
                        </a:rPr>
                        <m:t>=</m:t>
                      </m:r>
                      <m:f>
                        <m:fPr>
                          <m:ctrlPr>
                            <a:rPr lang="fr-CH" i="1" dirty="0">
                              <a:latin typeface="Cambria Math"/>
                              <a:ea typeface="Cambria Math"/>
                            </a:rPr>
                          </m:ctrlPr>
                        </m:fPr>
                        <m:num>
                          <m:r>
                            <a:rPr lang="fr-CH" i="1" dirty="0">
                              <a:latin typeface="Cambria Math"/>
                              <a:ea typeface="Cambria Math"/>
                            </a:rPr>
                            <m:t>1</m:t>
                          </m:r>
                        </m:num>
                        <m:den>
                          <m:r>
                            <a:rPr lang="fr-CH" i="1" dirty="0">
                              <a:latin typeface="Cambria Math"/>
                              <a:ea typeface="Cambria Math"/>
                            </a:rPr>
                            <m:t>4</m:t>
                          </m:r>
                        </m:den>
                      </m:f>
                      <m:sSub>
                        <m:sSubPr>
                          <m:ctrlPr>
                            <a:rPr lang="fr-CH" i="1" dirty="0">
                              <a:latin typeface="Cambria Math"/>
                              <a:ea typeface="Cambria Math"/>
                            </a:rPr>
                          </m:ctrlPr>
                        </m:sSubPr>
                        <m:e>
                          <m:r>
                            <a:rPr lang="fr-CH" i="1" dirty="0">
                              <a:latin typeface="Cambria Math"/>
                              <a:ea typeface="Cambria Math"/>
                            </a:rPr>
                            <m:t>𝐴</m:t>
                          </m:r>
                        </m:e>
                        <m:sub>
                          <m:r>
                            <a:rPr lang="fr-CH" i="1" dirty="0">
                              <a:latin typeface="Cambria Math"/>
                              <a:ea typeface="Cambria Math"/>
                            </a:rPr>
                            <m:t>1</m:t>
                          </m:r>
                        </m:sub>
                      </m:sSub>
                      <m:d>
                        <m:dPr>
                          <m:begChr m:val="⟨"/>
                          <m:endChr m:val="⟩"/>
                          <m:ctrlPr>
                            <a:rPr lang="fr-CH" i="1" dirty="0">
                              <a:latin typeface="Cambria Math"/>
                              <a:ea typeface="Cambria Math"/>
                            </a:rPr>
                          </m:ctrlPr>
                        </m:dPr>
                        <m:e>
                          <m:r>
                            <a:rPr lang="fr-CH" i="1" dirty="0">
                              <a:latin typeface="Cambria Math"/>
                              <a:ea typeface="Cambria Math"/>
                            </a:rPr>
                            <m:t>𝑣</m:t>
                          </m:r>
                        </m:e>
                      </m:d>
                      <m:sSub>
                        <m:sSubPr>
                          <m:ctrlPr>
                            <a:rPr lang="fr-CH" i="1" dirty="0">
                              <a:latin typeface="Cambria Math"/>
                              <a:ea typeface="Cambria Math"/>
                            </a:rPr>
                          </m:ctrlPr>
                        </m:sSubPr>
                        <m:e>
                          <m:r>
                            <a:rPr lang="fr-CH" i="1" dirty="0">
                              <a:latin typeface="Cambria Math"/>
                              <a:ea typeface="Cambria Math"/>
                            </a:rPr>
                            <m:t> </m:t>
                          </m:r>
                          <m:r>
                            <a:rPr lang="fr-CH" i="1" dirty="0">
                              <a:latin typeface="Cambria Math"/>
                              <a:ea typeface="Cambria Math"/>
                            </a:rPr>
                            <m:t>𝜏</m:t>
                          </m:r>
                        </m:e>
                        <m:sub>
                          <m:r>
                            <a:rPr lang="fr-CH" i="1" dirty="0">
                              <a:latin typeface="Cambria Math"/>
                              <a:ea typeface="Cambria Math"/>
                            </a:rPr>
                            <m:t>1→2</m:t>
                          </m:r>
                        </m:sub>
                      </m:sSub>
                      <m:d>
                        <m:dPr>
                          <m:ctrlPr>
                            <a:rPr lang="fr-CH" i="1" dirty="0" smtClean="0">
                              <a:latin typeface="Cambria Math"/>
                              <a:ea typeface="Cambria Math"/>
                            </a:rPr>
                          </m:ctrlPr>
                        </m:dPr>
                        <m:e>
                          <m:sSub>
                            <m:sSubPr>
                              <m:ctrlPr>
                                <a:rPr lang="fr-CH" i="1" dirty="0" smtClean="0">
                                  <a:latin typeface="Cambria Math"/>
                                  <a:ea typeface="Cambria Math"/>
                                </a:rPr>
                              </m:ctrlPr>
                            </m:sSubPr>
                            <m:e>
                              <m:r>
                                <a:rPr lang="fr-CH" b="0" i="1" dirty="0" smtClean="0">
                                  <a:latin typeface="Cambria Math"/>
                                  <a:ea typeface="Cambria Math"/>
                                </a:rPr>
                                <m:t>𝑃</m:t>
                              </m:r>
                            </m:e>
                            <m:sub>
                              <m:r>
                                <a:rPr lang="fr-CH" b="0" i="1" dirty="0" smtClean="0">
                                  <a:latin typeface="Cambria Math"/>
                                  <a:ea typeface="Cambria Math"/>
                                </a:rPr>
                                <m:t>1</m:t>
                              </m:r>
                            </m:sub>
                          </m:sSub>
                          <m:r>
                            <a:rPr lang="fr-CH" b="0" i="1" dirty="0" smtClean="0">
                              <a:latin typeface="Cambria Math"/>
                              <a:ea typeface="Cambria Math"/>
                            </a:rPr>
                            <m:t>−</m:t>
                          </m:r>
                          <m:sSub>
                            <m:sSubPr>
                              <m:ctrlPr>
                                <a:rPr lang="fr-CH" i="1" dirty="0">
                                  <a:latin typeface="Cambria Math"/>
                                  <a:ea typeface="Cambria Math"/>
                                </a:rPr>
                              </m:ctrlPr>
                            </m:sSubPr>
                            <m:e>
                              <m:r>
                                <a:rPr lang="fr-CH" i="1" dirty="0">
                                  <a:latin typeface="Cambria Math"/>
                                  <a:ea typeface="Cambria Math"/>
                                </a:rPr>
                                <m:t>𝑃</m:t>
                              </m:r>
                            </m:e>
                            <m:sub>
                              <m:r>
                                <a:rPr lang="fr-CH" b="0" i="1" dirty="0" smtClean="0">
                                  <a:latin typeface="Cambria Math"/>
                                  <a:ea typeface="Cambria Math"/>
                                </a:rPr>
                                <m:t>2</m:t>
                              </m:r>
                            </m:sub>
                          </m:sSub>
                        </m:e>
                      </m:d>
                      <m:r>
                        <a:rPr lang="fr-CH" b="0" i="0" dirty="0" smtClean="0">
                          <a:latin typeface="Cambria Math"/>
                          <a:ea typeface="Cambria Math"/>
                        </a:rPr>
                        <m:t>=</m:t>
                      </m:r>
                      <m:r>
                        <m:rPr>
                          <m:sty m:val="p"/>
                        </m:rPr>
                        <a:rPr lang="fr-CH" b="0" i="0" dirty="0" smtClean="0">
                          <a:latin typeface="Cambria Math"/>
                          <a:ea typeface="Cambria Math"/>
                        </a:rPr>
                        <m:t>C</m:t>
                      </m:r>
                      <m:r>
                        <a:rPr lang="fr-CH" b="0" i="0" dirty="0" smtClean="0">
                          <a:latin typeface="Cambria Math"/>
                          <a:ea typeface="Cambria Math"/>
                        </a:rPr>
                        <m:t> </m:t>
                      </m:r>
                      <m:d>
                        <m:dPr>
                          <m:ctrlPr>
                            <a:rPr lang="fr-CH" i="1" dirty="0">
                              <a:latin typeface="Cambria Math"/>
                              <a:ea typeface="Cambria Math"/>
                            </a:rPr>
                          </m:ctrlPr>
                        </m:dPr>
                        <m:e>
                          <m:sSub>
                            <m:sSubPr>
                              <m:ctrlPr>
                                <a:rPr lang="fr-CH" i="1" dirty="0">
                                  <a:latin typeface="Cambria Math"/>
                                  <a:ea typeface="Cambria Math"/>
                                </a:rPr>
                              </m:ctrlPr>
                            </m:sSubPr>
                            <m:e>
                              <m:r>
                                <a:rPr lang="fr-CH" i="1" dirty="0">
                                  <a:latin typeface="Cambria Math"/>
                                  <a:ea typeface="Cambria Math"/>
                                </a:rPr>
                                <m:t>𝑃</m:t>
                              </m:r>
                            </m:e>
                            <m:sub>
                              <m:r>
                                <a:rPr lang="fr-CH" i="1" dirty="0">
                                  <a:latin typeface="Cambria Math"/>
                                  <a:ea typeface="Cambria Math"/>
                                </a:rPr>
                                <m:t>1</m:t>
                              </m:r>
                            </m:sub>
                          </m:sSub>
                          <m:r>
                            <a:rPr lang="fr-CH" i="1" dirty="0">
                              <a:latin typeface="Cambria Math"/>
                              <a:ea typeface="Cambria Math"/>
                            </a:rPr>
                            <m:t>−</m:t>
                          </m:r>
                          <m:sSub>
                            <m:sSubPr>
                              <m:ctrlPr>
                                <a:rPr lang="fr-CH" i="1" dirty="0">
                                  <a:latin typeface="Cambria Math"/>
                                  <a:ea typeface="Cambria Math"/>
                                </a:rPr>
                              </m:ctrlPr>
                            </m:sSubPr>
                            <m:e>
                              <m:r>
                                <a:rPr lang="fr-CH" i="1" dirty="0">
                                  <a:latin typeface="Cambria Math"/>
                                  <a:ea typeface="Cambria Math"/>
                                </a:rPr>
                                <m:t>𝑃</m:t>
                              </m:r>
                            </m:e>
                            <m:sub>
                              <m:r>
                                <a:rPr lang="fr-CH" i="1" dirty="0">
                                  <a:latin typeface="Cambria Math"/>
                                  <a:ea typeface="Cambria Math"/>
                                </a:rPr>
                                <m:t>2</m:t>
                              </m:r>
                            </m:sub>
                          </m:sSub>
                        </m:e>
                      </m:d>
                    </m:oMath>
                  </m:oMathPara>
                </a14:m>
                <a:endParaRPr lang="fr-CH" dirty="0" smtClean="0">
                  <a:ea typeface="Cambria Math"/>
                </a:endParaRPr>
              </a:p>
              <a:p>
                <a:pPr/>
                <a14:m>
                  <m:oMathPara xmlns:m="http://schemas.openxmlformats.org/officeDocument/2006/math">
                    <m:oMathParaPr>
                      <m:jc m:val="centerGroup"/>
                    </m:oMathParaPr>
                    <m:oMath xmlns:m="http://schemas.openxmlformats.org/officeDocument/2006/math">
                      <m:r>
                        <a:rPr lang="fr-CH" sz="2400" b="0" i="1" smtClean="0">
                          <a:latin typeface="Cambria Math"/>
                        </a:rPr>
                        <m:t>𝐶</m:t>
                      </m:r>
                      <m:r>
                        <a:rPr lang="fr-CH" sz="2400" i="1">
                          <a:latin typeface="Cambria Math"/>
                        </a:rPr>
                        <m:t>=</m:t>
                      </m:r>
                      <m:sSup>
                        <m:sSupPr>
                          <m:ctrlPr>
                            <a:rPr lang="fr-CH" sz="2400" i="1" smtClean="0">
                              <a:latin typeface="Cambria Math"/>
                            </a:rPr>
                          </m:ctrlPr>
                        </m:sSupPr>
                        <m:e>
                          <m:r>
                            <a:rPr lang="fr-CH" sz="2400" b="0" i="1" smtClean="0">
                              <a:latin typeface="Cambria Math"/>
                            </a:rPr>
                            <m:t>𝐶</m:t>
                          </m:r>
                        </m:e>
                        <m:sup>
                          <m:r>
                            <a:rPr lang="fr-CH" sz="2400" b="0" i="1" smtClean="0">
                              <a:latin typeface="Cambria Math"/>
                            </a:rPr>
                            <m:t>′</m:t>
                          </m:r>
                        </m:sup>
                      </m:sSup>
                      <m:sSub>
                        <m:sSubPr>
                          <m:ctrlPr>
                            <a:rPr lang="fr-CH" sz="2400" i="1" dirty="0">
                              <a:latin typeface="Cambria Math"/>
                              <a:ea typeface="Cambria Math"/>
                            </a:rPr>
                          </m:ctrlPr>
                        </m:sSubPr>
                        <m:e>
                          <m:r>
                            <a:rPr lang="fr-CH" sz="2400" i="1" dirty="0">
                              <a:latin typeface="Cambria Math"/>
                              <a:ea typeface="Cambria Math"/>
                            </a:rPr>
                            <m:t>𝐴</m:t>
                          </m:r>
                        </m:e>
                        <m:sub>
                          <m:r>
                            <a:rPr lang="fr-CH" sz="2400" i="1" dirty="0">
                              <a:latin typeface="Cambria Math"/>
                              <a:ea typeface="Cambria Math"/>
                            </a:rPr>
                            <m:t>1</m:t>
                          </m:r>
                        </m:sub>
                      </m:sSub>
                      <m:sSub>
                        <m:sSubPr>
                          <m:ctrlPr>
                            <a:rPr lang="fr-CH" sz="2400" i="1" dirty="0">
                              <a:latin typeface="Cambria Math"/>
                              <a:ea typeface="Cambria Math"/>
                            </a:rPr>
                          </m:ctrlPr>
                        </m:sSubPr>
                        <m:e>
                          <m:r>
                            <a:rPr lang="fr-CH" sz="2400" i="1" dirty="0">
                              <a:latin typeface="Cambria Math"/>
                              <a:ea typeface="Cambria Math"/>
                            </a:rPr>
                            <m:t> </m:t>
                          </m:r>
                          <m:r>
                            <a:rPr lang="fr-CH" sz="2400" i="1" dirty="0">
                              <a:latin typeface="Cambria Math"/>
                              <a:ea typeface="Cambria Math"/>
                            </a:rPr>
                            <m:t>𝜏</m:t>
                          </m:r>
                        </m:e>
                        <m:sub>
                          <m:r>
                            <a:rPr lang="fr-CH" sz="2400" i="1" dirty="0">
                              <a:latin typeface="Cambria Math"/>
                              <a:ea typeface="Cambria Math"/>
                            </a:rPr>
                            <m:t>1→2</m:t>
                          </m:r>
                        </m:sub>
                      </m:sSub>
                    </m:oMath>
                  </m:oMathPara>
                </a14:m>
                <a:endParaRPr lang="en-US" sz="2400" dirty="0" smtClean="0"/>
              </a:p>
              <a:p>
                <a:endParaRPr lang="en-US" dirty="0" smtClean="0"/>
              </a:p>
              <a:p>
                <a:pPr/>
                <a14:m>
                  <m:oMathPara xmlns:m="http://schemas.openxmlformats.org/officeDocument/2006/math">
                    <m:oMathParaPr>
                      <m:jc m:val="centerGroup"/>
                    </m:oMathParaPr>
                    <m:oMath xmlns:m="http://schemas.openxmlformats.org/officeDocument/2006/math">
                      <m:r>
                        <a:rPr lang="fr-CH" b="1" i="1">
                          <a:latin typeface="Cambria Math"/>
                        </a:rPr>
                        <m:t>𝑪</m:t>
                      </m:r>
                      <m:r>
                        <a:rPr lang="fr-CH" b="1" i="1">
                          <a:latin typeface="Cambria Math"/>
                        </a:rPr>
                        <m:t>= </m:t>
                      </m:r>
                      <m:d>
                        <m:dPr>
                          <m:begChr m:val="["/>
                          <m:endChr m:val="]"/>
                          <m:ctrlPr>
                            <a:rPr lang="fr-CH" b="1" i="1" smtClean="0">
                              <a:latin typeface="Cambria Math"/>
                            </a:rPr>
                          </m:ctrlPr>
                        </m:dPr>
                        <m:e>
                          <m:r>
                            <a:rPr lang="fr-CH" b="1" i="1" smtClean="0">
                              <a:latin typeface="Cambria Math"/>
                            </a:rPr>
                            <m:t>𝒄𝒐𝒏𝒅𝒖𝒄𝒕𝒂𝒏𝒄𝒆</m:t>
                          </m:r>
                          <m:r>
                            <a:rPr lang="fr-CH" b="1" i="1" smtClean="0">
                              <a:latin typeface="Cambria Math"/>
                            </a:rPr>
                            <m:t> </m:t>
                          </m:r>
                          <m:r>
                            <a:rPr lang="fr-CH" b="1" i="1" smtClean="0">
                              <a:latin typeface="Cambria Math"/>
                            </a:rPr>
                            <m:t>𝒐𝒇</m:t>
                          </m:r>
                          <m:r>
                            <a:rPr lang="fr-CH" b="1" i="1" smtClean="0">
                              <a:latin typeface="Cambria Math"/>
                            </a:rPr>
                            <m:t> </m:t>
                          </m:r>
                          <m:r>
                            <a:rPr lang="fr-CH" b="1" i="1" smtClean="0">
                              <a:latin typeface="Cambria Math"/>
                            </a:rPr>
                            <m:t>𝒕𝒉𝒆</m:t>
                          </m:r>
                          <m:r>
                            <a:rPr lang="fr-CH" b="1" i="1" smtClean="0">
                              <a:latin typeface="Cambria Math"/>
                            </a:rPr>
                            <m:t> </m:t>
                          </m:r>
                          <m:r>
                            <a:rPr lang="fr-CH" b="1" i="1" smtClean="0">
                              <a:latin typeface="Cambria Math"/>
                            </a:rPr>
                            <m:t>𝒂𝒑𝒆𝒓𝒕𝒖𝒓𝒆</m:t>
                          </m:r>
                        </m:e>
                      </m:d>
                      <m:r>
                        <a:rPr lang="fr-CH" b="1" i="1" smtClean="0">
                          <a:latin typeface="Cambria Math"/>
                          <a:ea typeface="Cambria Math"/>
                        </a:rPr>
                        <m:t>×</m:t>
                      </m:r>
                      <m:d>
                        <m:dPr>
                          <m:begChr m:val="["/>
                          <m:endChr m:val="]"/>
                          <m:ctrlPr>
                            <a:rPr lang="fr-CH" b="1" i="1" smtClean="0">
                              <a:latin typeface="Cambria Math"/>
                              <a:ea typeface="Cambria Math"/>
                            </a:rPr>
                          </m:ctrlPr>
                        </m:dPr>
                        <m:e>
                          <m:r>
                            <a:rPr lang="fr-CH" b="1" i="1" smtClean="0">
                              <a:latin typeface="Cambria Math"/>
                              <a:ea typeface="Cambria Math"/>
                            </a:rPr>
                            <m:t>𝒎𝒐𝒍𝒆𝒄𝒖𝒍𝒂𝒓</m:t>
                          </m:r>
                          <m:r>
                            <a:rPr lang="fr-CH" b="1" i="1" smtClean="0">
                              <a:latin typeface="Cambria Math"/>
                              <a:ea typeface="Cambria Math"/>
                            </a:rPr>
                            <m:t> </m:t>
                          </m:r>
                          <m:r>
                            <a:rPr lang="fr-CH" b="1" i="1" smtClean="0">
                              <a:latin typeface="Cambria Math"/>
                              <a:ea typeface="Cambria Math"/>
                            </a:rPr>
                            <m:t>𝒕𝒓𝒂𝒏𝒔𝒎𝒊𝒔𝒔𝒊𝒐𝒏</m:t>
                          </m:r>
                          <m:r>
                            <a:rPr lang="fr-CH" b="1" i="1" smtClean="0">
                              <a:latin typeface="Cambria Math"/>
                              <a:ea typeface="Cambria Math"/>
                            </a:rPr>
                            <m:t> </m:t>
                          </m:r>
                          <m:r>
                            <a:rPr lang="fr-CH" b="1" i="1" smtClean="0">
                              <a:latin typeface="Cambria Math"/>
                              <a:ea typeface="Cambria Math"/>
                            </a:rPr>
                            <m:t>𝒑𝒓𝒐𝒃𝒂𝒃𝒊𝒍𝒊𝒕𝒚</m:t>
                          </m:r>
                        </m:e>
                      </m:d>
                    </m:oMath>
                  </m:oMathPara>
                </a14:m>
                <a:endParaRPr lang="en-US" b="1" dirty="0"/>
              </a:p>
            </p:txBody>
          </p:sp>
        </mc:Choice>
        <mc:Fallback xmlns="">
          <p:sp>
            <p:nvSpPr>
              <p:cNvPr id="39" name="TextBox 38"/>
              <p:cNvSpPr txBox="1">
                <a:spLocks noRot="1" noChangeAspect="1" noMove="1" noResize="1" noEditPoints="1" noAdjustHandles="1" noChangeArrowheads="1" noChangeShapeType="1" noTextEdit="1"/>
              </p:cNvSpPr>
              <p:nvPr/>
            </p:nvSpPr>
            <p:spPr>
              <a:xfrm>
                <a:off x="179512" y="3725416"/>
                <a:ext cx="8784976" cy="2394117"/>
              </a:xfrm>
              <a:prstGeom prst="rect">
                <a:avLst/>
              </a:prstGeom>
              <a:blipFill rotWithShape="1">
                <a:blip r:embed="rId3"/>
                <a:stretch>
                  <a:fillRect l="-555" b="-1527"/>
                </a:stretch>
              </a:blipFill>
            </p:spPr>
            <p:txBody>
              <a:bodyPr/>
              <a:lstStyle/>
              <a:p>
                <a:r>
                  <a:rPr lang="en-US">
                    <a:noFill/>
                  </a:rPr>
                  <a:t> </a:t>
                </a:r>
              </a:p>
            </p:txBody>
          </p:sp>
        </mc:Fallback>
      </mc:AlternateContent>
      <p:sp>
        <p:nvSpPr>
          <p:cNvPr id="25" name="Rectangle 24"/>
          <p:cNvSpPr/>
          <p:nvPr/>
        </p:nvSpPr>
        <p:spPr>
          <a:xfrm>
            <a:off x="900862" y="196334"/>
            <a:ext cx="7037504" cy="461665"/>
          </a:xfrm>
          <a:prstGeom prst="rect">
            <a:avLst/>
          </a:prstGeom>
        </p:spPr>
        <p:txBody>
          <a:bodyPr wrap="none">
            <a:spAutoFit/>
          </a:bodyPr>
          <a:lstStyle/>
          <a:p>
            <a:pPr algn="ctr"/>
            <a:r>
              <a:rPr lang="en-US" sz="2400" b="1" dirty="0"/>
              <a:t>The basis of vacuum </a:t>
            </a:r>
            <a:r>
              <a:rPr lang="en-US" sz="2400" b="1" dirty="0" smtClean="0"/>
              <a:t>technology: conductance</a:t>
            </a:r>
            <a:endParaRPr lang="en-US" sz="2400" b="1" dirty="0"/>
          </a:p>
        </p:txBody>
      </p:sp>
      <mc:AlternateContent xmlns:mc="http://schemas.openxmlformats.org/markup-compatibility/2006" xmlns:a14="http://schemas.microsoft.com/office/drawing/2010/main">
        <mc:Choice Requires="a14">
          <p:sp>
            <p:nvSpPr>
              <p:cNvPr id="5" name="TextBox 4"/>
              <p:cNvSpPr txBox="1"/>
              <p:nvPr/>
            </p:nvSpPr>
            <p:spPr>
              <a:xfrm>
                <a:off x="1019805" y="3258066"/>
                <a:ext cx="6918561" cy="369332"/>
              </a:xfrm>
              <a:prstGeom prst="rect">
                <a:avLst/>
              </a:prstGeom>
              <a:noFill/>
            </p:spPr>
            <p:txBody>
              <a:bodyPr wrap="none" rtlCol="0">
                <a:spAutoFit/>
              </a:bodyPr>
              <a:lstStyle/>
              <a:p>
                <a:r>
                  <a:rPr lang="en-US" dirty="0"/>
                  <a:t>In absence of net flow: </a:t>
                </a:r>
                <a14:m>
                  <m:oMath xmlns:m="http://schemas.openxmlformats.org/officeDocument/2006/math">
                    <m:sSub>
                      <m:sSubPr>
                        <m:ctrlPr>
                          <a:rPr lang="fr-CH" i="1" dirty="0">
                            <a:latin typeface="Cambria Math"/>
                            <a:ea typeface="Cambria Math"/>
                          </a:rPr>
                        </m:ctrlPr>
                      </m:sSubPr>
                      <m:e>
                        <m:r>
                          <a:rPr lang="fr-CH" i="1" dirty="0">
                            <a:latin typeface="Cambria Math"/>
                            <a:ea typeface="Cambria Math"/>
                          </a:rPr>
                          <m:t>𝜑</m:t>
                        </m:r>
                      </m:e>
                      <m:sub>
                        <m:r>
                          <a:rPr lang="fr-CH" i="1" dirty="0">
                            <a:latin typeface="Cambria Math"/>
                            <a:ea typeface="Cambria Math"/>
                          </a:rPr>
                          <m:t>1→2</m:t>
                        </m:r>
                      </m:sub>
                    </m:sSub>
                    <m:r>
                      <a:rPr lang="fr-CH" i="1" dirty="0">
                        <a:latin typeface="Cambria Math"/>
                        <a:ea typeface="Cambria Math"/>
                      </a:rPr>
                      <m:t>=</m:t>
                    </m:r>
                    <m:sSub>
                      <m:sSubPr>
                        <m:ctrlPr>
                          <a:rPr lang="fr-CH" i="1" dirty="0">
                            <a:latin typeface="Cambria Math"/>
                            <a:ea typeface="Cambria Math"/>
                          </a:rPr>
                        </m:ctrlPr>
                      </m:sSubPr>
                      <m:e>
                        <m:r>
                          <a:rPr lang="fr-CH" i="1" dirty="0">
                            <a:latin typeface="Cambria Math"/>
                            <a:ea typeface="Cambria Math"/>
                          </a:rPr>
                          <m:t>𝜑</m:t>
                        </m:r>
                      </m:e>
                      <m:sub>
                        <m:r>
                          <a:rPr lang="fr-CH" i="1" dirty="0">
                            <a:latin typeface="Cambria Math"/>
                            <a:ea typeface="Cambria Math"/>
                          </a:rPr>
                          <m:t>2→1</m:t>
                        </m:r>
                      </m:sub>
                    </m:sSub>
                  </m:oMath>
                </a14:m>
                <a:r>
                  <a:rPr lang="en-US" dirty="0"/>
                  <a:t> and P</a:t>
                </a:r>
                <a:r>
                  <a:rPr lang="en-US" baseline="-25000" dirty="0"/>
                  <a:t>1</a:t>
                </a:r>
                <a:r>
                  <a:rPr lang="en-US" dirty="0"/>
                  <a:t>=P</a:t>
                </a:r>
                <a:r>
                  <a:rPr lang="en-US" baseline="-25000" dirty="0"/>
                  <a:t>2</a:t>
                </a:r>
                <a:r>
                  <a:rPr lang="en-US" dirty="0"/>
                  <a:t> </a:t>
                </a:r>
                <a14:m>
                  <m:oMath xmlns:m="http://schemas.openxmlformats.org/officeDocument/2006/math">
                    <m:r>
                      <a:rPr lang="en-US" i="1">
                        <a:latin typeface="Cambria Math"/>
                        <a:ea typeface="Cambria Math"/>
                      </a:rPr>
                      <m:t>→</m:t>
                    </m:r>
                    <m:sSub>
                      <m:sSubPr>
                        <m:ctrlPr>
                          <a:rPr lang="fr-CH" i="1" dirty="0">
                            <a:latin typeface="Cambria Math"/>
                            <a:ea typeface="Cambria Math"/>
                          </a:rPr>
                        </m:ctrlPr>
                      </m:sSubPr>
                      <m:e>
                        <m:r>
                          <a:rPr lang="fr-CH" i="1" dirty="0">
                            <a:latin typeface="Cambria Math"/>
                            <a:ea typeface="Cambria Math"/>
                          </a:rPr>
                          <m:t> </m:t>
                        </m:r>
                        <m:sSub>
                          <m:sSubPr>
                            <m:ctrlPr>
                              <a:rPr lang="fr-CH" i="1" dirty="0">
                                <a:latin typeface="Cambria Math"/>
                                <a:ea typeface="Cambria Math"/>
                              </a:rPr>
                            </m:ctrlPr>
                          </m:sSubPr>
                          <m:e>
                            <m:r>
                              <a:rPr lang="fr-CH" i="1" dirty="0">
                                <a:latin typeface="Cambria Math"/>
                                <a:ea typeface="Cambria Math"/>
                              </a:rPr>
                              <m:t>𝐴</m:t>
                            </m:r>
                          </m:e>
                          <m:sub>
                            <m:r>
                              <a:rPr lang="fr-CH" i="1" dirty="0">
                                <a:latin typeface="Cambria Math"/>
                                <a:ea typeface="Cambria Math"/>
                              </a:rPr>
                              <m:t>1</m:t>
                            </m:r>
                          </m:sub>
                        </m:sSub>
                        <m:r>
                          <a:rPr lang="fr-CH" i="1" dirty="0">
                            <a:latin typeface="Cambria Math"/>
                            <a:ea typeface="Cambria Math"/>
                          </a:rPr>
                          <m:t>𝜏</m:t>
                        </m:r>
                      </m:e>
                      <m:sub>
                        <m:r>
                          <a:rPr lang="fr-CH" i="1" dirty="0">
                            <a:latin typeface="Cambria Math"/>
                            <a:ea typeface="Cambria Math"/>
                          </a:rPr>
                          <m:t>1→2</m:t>
                        </m:r>
                      </m:sub>
                    </m:sSub>
                    <m:r>
                      <a:rPr lang="fr-CH" i="1" dirty="0">
                        <a:latin typeface="Cambria Math"/>
                        <a:ea typeface="Cambria Math"/>
                      </a:rPr>
                      <m:t>=</m:t>
                    </m:r>
                    <m:sSub>
                      <m:sSubPr>
                        <m:ctrlPr>
                          <a:rPr lang="fr-CH" i="1" dirty="0">
                            <a:latin typeface="Cambria Math"/>
                            <a:ea typeface="Cambria Math"/>
                          </a:rPr>
                        </m:ctrlPr>
                      </m:sSubPr>
                      <m:e>
                        <m:r>
                          <a:rPr lang="fr-CH" i="1" dirty="0">
                            <a:latin typeface="Cambria Math"/>
                            <a:ea typeface="Cambria Math"/>
                          </a:rPr>
                          <m:t> </m:t>
                        </m:r>
                        <m:sSub>
                          <m:sSubPr>
                            <m:ctrlPr>
                              <a:rPr lang="fr-CH" i="1" dirty="0">
                                <a:latin typeface="Cambria Math"/>
                                <a:ea typeface="Cambria Math"/>
                              </a:rPr>
                            </m:ctrlPr>
                          </m:sSubPr>
                          <m:e>
                            <m:r>
                              <a:rPr lang="fr-CH" i="1" dirty="0">
                                <a:latin typeface="Cambria Math"/>
                                <a:ea typeface="Cambria Math"/>
                              </a:rPr>
                              <m:t>𝐴</m:t>
                            </m:r>
                          </m:e>
                          <m:sub>
                            <m:r>
                              <a:rPr lang="fr-CH" i="1" dirty="0">
                                <a:latin typeface="Cambria Math"/>
                                <a:ea typeface="Cambria Math"/>
                              </a:rPr>
                              <m:t>2</m:t>
                            </m:r>
                          </m:sub>
                        </m:sSub>
                        <m:r>
                          <a:rPr lang="fr-CH" i="1" dirty="0">
                            <a:latin typeface="Cambria Math"/>
                            <a:ea typeface="Cambria Math"/>
                          </a:rPr>
                          <m:t>𝜏</m:t>
                        </m:r>
                      </m:e>
                      <m:sub>
                        <m:r>
                          <a:rPr lang="fr-CH" i="1" dirty="0">
                            <a:latin typeface="Cambria Math"/>
                            <a:ea typeface="Cambria Math"/>
                          </a:rPr>
                          <m:t>2→1</m:t>
                        </m:r>
                      </m:sub>
                    </m:sSub>
                  </m:oMath>
                </a14:m>
                <a:endParaRPr lang="en-US" dirty="0"/>
              </a:p>
            </p:txBody>
          </p:sp>
        </mc:Choice>
        <mc:Fallback xmlns="">
          <p:sp>
            <p:nvSpPr>
              <p:cNvPr id="5" name="TextBox 4"/>
              <p:cNvSpPr txBox="1">
                <a:spLocks noRot="1" noChangeAspect="1" noMove="1" noResize="1" noEditPoints="1" noAdjustHandles="1" noChangeArrowheads="1" noChangeShapeType="1" noTextEdit="1"/>
              </p:cNvSpPr>
              <p:nvPr/>
            </p:nvSpPr>
            <p:spPr>
              <a:xfrm>
                <a:off x="1019805" y="3258066"/>
                <a:ext cx="6918561" cy="369332"/>
              </a:xfrm>
              <a:prstGeom prst="rect">
                <a:avLst/>
              </a:prstGeom>
              <a:blipFill rotWithShape="1">
                <a:blip r:embed="rId4"/>
                <a:stretch>
                  <a:fillRect l="-705" t="-8197" b="-24590"/>
                </a:stretch>
              </a:blipFill>
            </p:spPr>
            <p:txBody>
              <a:bodyPr/>
              <a:lstStyle/>
              <a:p>
                <a:r>
                  <a:rPr lang="en-US">
                    <a:noFill/>
                  </a:rPr>
                  <a:t> </a:t>
                </a:r>
              </a:p>
            </p:txBody>
          </p:sp>
        </mc:Fallback>
      </mc:AlternateContent>
      <p:sp>
        <p:nvSpPr>
          <p:cNvPr id="26"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27"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28"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35</a:t>
            </a:fld>
            <a:endParaRPr lang="en-US" dirty="0"/>
          </a:p>
        </p:txBody>
      </p:sp>
    </p:spTree>
    <p:extLst>
      <p:ext uri="{BB962C8B-B14F-4D97-AF65-F5344CB8AC3E}">
        <p14:creationId xmlns:p14="http://schemas.microsoft.com/office/powerpoint/2010/main" val="201716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683330" y="2465829"/>
            <a:ext cx="7255036" cy="2031325"/>
          </a:xfrm>
          <a:prstGeom prst="rect">
            <a:avLst/>
          </a:prstGeom>
          <a:noFill/>
        </p:spPr>
        <p:txBody>
          <a:bodyPr wrap="square" rtlCol="0">
            <a:spAutoFit/>
          </a:bodyPr>
          <a:lstStyle/>
          <a:p>
            <a:r>
              <a:rPr lang="en-US" dirty="0" smtClean="0"/>
              <a:t>The molecular transmission probabilities:</a:t>
            </a:r>
          </a:p>
          <a:p>
            <a:endParaRPr lang="en-US" dirty="0" smtClean="0"/>
          </a:p>
          <a:p>
            <a:pPr marL="285750" indent="-285750">
              <a:buFont typeface="Arial" pitchFamily="34" charset="0"/>
              <a:buChar char="•"/>
            </a:pPr>
            <a:r>
              <a:rPr lang="en-US" dirty="0" smtClean="0"/>
              <a:t>Depend only on the </a:t>
            </a:r>
            <a:r>
              <a:rPr lang="en-US" b="1" dirty="0" smtClean="0"/>
              <a:t>geometry</a:t>
            </a:r>
            <a:r>
              <a:rPr lang="en-US" dirty="0" smtClean="0"/>
              <a:t> of the vacuum system;</a:t>
            </a:r>
          </a:p>
          <a:p>
            <a:pPr marL="285750" indent="-285750">
              <a:buFont typeface="Arial" pitchFamily="34" charset="0"/>
              <a:buChar char="•"/>
            </a:pPr>
            <a:endParaRPr lang="en-US" dirty="0" smtClean="0"/>
          </a:p>
          <a:p>
            <a:pPr marL="285750" indent="-285750">
              <a:buFont typeface="Arial" pitchFamily="34" charset="0"/>
              <a:buChar char="•"/>
            </a:pPr>
            <a:r>
              <a:rPr lang="en-US" dirty="0"/>
              <a:t>T</a:t>
            </a:r>
            <a:r>
              <a:rPr lang="en-US" dirty="0" smtClean="0"/>
              <a:t>hey are accurately obtained by Monte Carlo methods.</a:t>
            </a:r>
          </a:p>
          <a:p>
            <a:pPr marL="285750" indent="-285750">
              <a:buFont typeface="Arial" pitchFamily="34" charset="0"/>
              <a:buChar char="•"/>
            </a:pPr>
            <a:endParaRPr lang="en-US" dirty="0"/>
          </a:p>
          <a:p>
            <a:pPr marL="285750" indent="-285750">
              <a:buFont typeface="Arial" pitchFamily="34" charset="0"/>
              <a:buChar char="•"/>
            </a:pPr>
            <a:r>
              <a:rPr lang="en-US" dirty="0" smtClean="0"/>
              <a:t>They can </a:t>
            </a:r>
            <a:r>
              <a:rPr lang="en-US" dirty="0"/>
              <a:t>be </a:t>
            </a:r>
            <a:r>
              <a:rPr lang="en-US" dirty="0" smtClean="0"/>
              <a:t>calculated analytically </a:t>
            </a:r>
            <a:r>
              <a:rPr lang="en-US" dirty="0"/>
              <a:t>only for simple geometry</a:t>
            </a:r>
            <a:r>
              <a:rPr lang="en-US" dirty="0" smtClean="0"/>
              <a:t>;</a:t>
            </a:r>
            <a:endParaRPr lang="en-US" dirty="0"/>
          </a:p>
        </p:txBody>
      </p:sp>
      <p:sp>
        <p:nvSpPr>
          <p:cNvPr id="10" name="Rectangle 9"/>
          <p:cNvSpPr/>
          <p:nvPr/>
        </p:nvSpPr>
        <p:spPr>
          <a:xfrm>
            <a:off x="900862" y="196334"/>
            <a:ext cx="7037504" cy="461665"/>
          </a:xfrm>
          <a:prstGeom prst="rect">
            <a:avLst/>
          </a:prstGeom>
        </p:spPr>
        <p:txBody>
          <a:bodyPr wrap="none">
            <a:spAutoFit/>
          </a:bodyPr>
          <a:lstStyle/>
          <a:p>
            <a:pPr algn="ctr"/>
            <a:r>
              <a:rPr lang="en-US" sz="2400" b="1" dirty="0"/>
              <a:t>The basis of vacuum </a:t>
            </a:r>
            <a:r>
              <a:rPr lang="en-US" sz="2400" b="1" dirty="0" smtClean="0"/>
              <a:t>technology: conductance</a:t>
            </a:r>
            <a:endParaRPr lang="en-US" sz="2400" b="1" dirty="0"/>
          </a:p>
        </p:txBody>
      </p:sp>
      <p:sp>
        <p:nvSpPr>
          <p:cNvPr id="11"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2"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3"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36</a:t>
            </a:fld>
            <a:endParaRPr lang="en-US" dirty="0"/>
          </a:p>
        </p:txBody>
      </p:sp>
      <mc:AlternateContent xmlns:mc="http://schemas.openxmlformats.org/markup-compatibility/2006" xmlns:a14="http://schemas.microsoft.com/office/drawing/2010/main">
        <mc:Choice Requires="a14">
          <p:sp>
            <p:nvSpPr>
              <p:cNvPr id="5" name="Rectangle 4"/>
              <p:cNvSpPr/>
              <p:nvPr/>
            </p:nvSpPr>
            <p:spPr>
              <a:xfrm>
                <a:off x="203201" y="1094083"/>
                <a:ext cx="8621496"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fr-CH" b="1" i="1">
                          <a:latin typeface="Cambria Math"/>
                        </a:rPr>
                        <m:t>𝑪</m:t>
                      </m:r>
                      <m:r>
                        <a:rPr lang="fr-CH" b="1" i="1">
                          <a:latin typeface="Cambria Math"/>
                        </a:rPr>
                        <m:t>= </m:t>
                      </m:r>
                      <m:d>
                        <m:dPr>
                          <m:begChr m:val="["/>
                          <m:endChr m:val="]"/>
                          <m:ctrlPr>
                            <a:rPr lang="fr-CH" b="1" i="1">
                              <a:latin typeface="Cambria Math"/>
                            </a:rPr>
                          </m:ctrlPr>
                        </m:dPr>
                        <m:e>
                          <m:r>
                            <a:rPr lang="fr-CH" b="1" i="1">
                              <a:latin typeface="Cambria Math"/>
                            </a:rPr>
                            <m:t>𝒄𝒐𝒏𝒅𝒖𝒄𝒕𝒂𝒏𝒄𝒆</m:t>
                          </m:r>
                          <m:r>
                            <a:rPr lang="fr-CH" b="1" i="1">
                              <a:latin typeface="Cambria Math"/>
                            </a:rPr>
                            <m:t> </m:t>
                          </m:r>
                          <m:r>
                            <a:rPr lang="fr-CH" b="1" i="1">
                              <a:latin typeface="Cambria Math"/>
                            </a:rPr>
                            <m:t>𝒐𝒇</m:t>
                          </m:r>
                          <m:r>
                            <a:rPr lang="fr-CH" b="1" i="1">
                              <a:latin typeface="Cambria Math"/>
                            </a:rPr>
                            <m:t> </m:t>
                          </m:r>
                          <m:r>
                            <a:rPr lang="fr-CH" b="1" i="1">
                              <a:latin typeface="Cambria Math"/>
                            </a:rPr>
                            <m:t>𝒕𝒉𝒆</m:t>
                          </m:r>
                          <m:r>
                            <a:rPr lang="fr-CH" b="1" i="1">
                              <a:latin typeface="Cambria Math"/>
                            </a:rPr>
                            <m:t> </m:t>
                          </m:r>
                          <m:r>
                            <a:rPr lang="fr-CH" b="1" i="1">
                              <a:latin typeface="Cambria Math"/>
                            </a:rPr>
                            <m:t>𝒂𝒑𝒆𝒓𝒕𝒖𝒓𝒆</m:t>
                          </m:r>
                        </m:e>
                      </m:d>
                      <m:r>
                        <a:rPr lang="fr-CH" b="1" i="1">
                          <a:latin typeface="Cambria Math"/>
                          <a:ea typeface="Cambria Math"/>
                        </a:rPr>
                        <m:t>×</m:t>
                      </m:r>
                      <m:d>
                        <m:dPr>
                          <m:begChr m:val="["/>
                          <m:endChr m:val="]"/>
                          <m:ctrlPr>
                            <a:rPr lang="fr-CH" b="1" i="1">
                              <a:latin typeface="Cambria Math"/>
                              <a:ea typeface="Cambria Math"/>
                            </a:rPr>
                          </m:ctrlPr>
                        </m:dPr>
                        <m:e>
                          <m:r>
                            <a:rPr lang="fr-CH" b="1" i="1">
                              <a:latin typeface="Cambria Math"/>
                              <a:ea typeface="Cambria Math"/>
                            </a:rPr>
                            <m:t>𝒎𝒐𝒍𝒆𝒄𝒖𝒍𝒂𝒓</m:t>
                          </m:r>
                          <m:r>
                            <a:rPr lang="fr-CH" b="1" i="1">
                              <a:latin typeface="Cambria Math"/>
                              <a:ea typeface="Cambria Math"/>
                            </a:rPr>
                            <m:t> </m:t>
                          </m:r>
                          <m:r>
                            <a:rPr lang="fr-CH" b="1" i="1">
                              <a:latin typeface="Cambria Math"/>
                              <a:ea typeface="Cambria Math"/>
                            </a:rPr>
                            <m:t>𝒕𝒓𝒂𝒏𝒔𝒎𝒊𝒔𝒔𝒊𝒐𝒏</m:t>
                          </m:r>
                          <m:r>
                            <a:rPr lang="fr-CH" b="1" i="1">
                              <a:latin typeface="Cambria Math"/>
                              <a:ea typeface="Cambria Math"/>
                            </a:rPr>
                            <m:t> </m:t>
                          </m:r>
                          <m:r>
                            <a:rPr lang="fr-CH" b="1" i="1">
                              <a:latin typeface="Cambria Math"/>
                              <a:ea typeface="Cambria Math"/>
                            </a:rPr>
                            <m:t>𝒑𝒓𝒐𝒃𝒂𝒃𝒊𝒍𝒊𝒕𝒚</m:t>
                          </m:r>
                        </m:e>
                      </m:d>
                    </m:oMath>
                  </m:oMathPara>
                </a14:m>
                <a:endParaRPr lang="en-US" b="1" dirty="0"/>
              </a:p>
            </p:txBody>
          </p:sp>
        </mc:Choice>
        <mc:Fallback xmlns="">
          <p:sp>
            <p:nvSpPr>
              <p:cNvPr id="5" name="Rectangle 4"/>
              <p:cNvSpPr>
                <a:spLocks noRot="1" noChangeAspect="1" noMove="1" noResize="1" noEditPoints="1" noAdjustHandles="1" noChangeArrowheads="1" noChangeShapeType="1" noTextEdit="1"/>
              </p:cNvSpPr>
              <p:nvPr/>
            </p:nvSpPr>
            <p:spPr>
              <a:xfrm>
                <a:off x="203201" y="1094083"/>
                <a:ext cx="8621496" cy="369332"/>
              </a:xfrm>
              <a:prstGeom prst="rect">
                <a:avLst/>
              </a:prstGeom>
              <a:blipFill rotWithShape="1">
                <a:blip r:embed="rId2"/>
                <a:stretch>
                  <a:fillRect b="-14754"/>
                </a:stretch>
              </a:blipFill>
            </p:spPr>
            <p:txBody>
              <a:bodyPr/>
              <a:lstStyle/>
              <a:p>
                <a:r>
                  <a:rPr lang="en-US">
                    <a:noFill/>
                  </a:rPr>
                  <a:t> </a:t>
                </a:r>
              </a:p>
            </p:txBody>
          </p:sp>
        </mc:Fallback>
      </mc:AlternateContent>
    </p:spTree>
    <p:extLst>
      <p:ext uri="{BB962C8B-B14F-4D97-AF65-F5344CB8AC3E}">
        <p14:creationId xmlns:p14="http://schemas.microsoft.com/office/powerpoint/2010/main" val="369934144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37</a:t>
            </a:fld>
            <a:endParaRPr lang="en-US" dirty="0"/>
          </a:p>
        </p:txBody>
      </p:sp>
      <mc:AlternateContent xmlns:mc="http://schemas.openxmlformats.org/markup-compatibility/2006" xmlns:a14="http://schemas.microsoft.com/office/drawing/2010/main">
        <mc:Choice Requires="a14">
          <p:sp>
            <p:nvSpPr>
              <p:cNvPr id="5" name="Rectangle 4"/>
              <p:cNvSpPr/>
              <p:nvPr/>
            </p:nvSpPr>
            <p:spPr>
              <a:xfrm>
                <a:off x="434340" y="685589"/>
                <a:ext cx="8403590" cy="5322804"/>
              </a:xfrm>
              <a:prstGeom prst="rect">
                <a:avLst/>
              </a:prstGeom>
            </p:spPr>
            <p:txBody>
              <a:bodyPr wrap="square">
                <a:spAutoFit/>
              </a:bodyPr>
              <a:lstStyle/>
              <a:p>
                <a:r>
                  <a:rPr lang="en-US" b="1" dirty="0" smtClean="0"/>
                  <a:t>Example:</a:t>
                </a:r>
              </a:p>
              <a:p>
                <a:endParaRPr lang="en-US" dirty="0"/>
              </a:p>
              <a:p>
                <a:pPr marL="285750" indent="-285750">
                  <a:buFont typeface="Arial" pitchFamily="34" charset="0"/>
                  <a:buChar char="•"/>
                </a:pPr>
                <a:r>
                  <a:rPr lang="en-US" b="1" dirty="0"/>
                  <a:t>Tubes </a:t>
                </a:r>
                <a:r>
                  <a:rPr lang="en-US" dirty="0"/>
                  <a:t>of uniform circular cross section (</a:t>
                </a:r>
                <a14:m>
                  <m:oMath xmlns:m="http://schemas.openxmlformats.org/officeDocument/2006/math">
                    <m:r>
                      <a:rPr lang="fr-CH" i="1" dirty="0">
                        <a:latin typeface="Cambria Math"/>
                        <a:ea typeface="Cambria Math"/>
                      </a:rPr>
                      <m:t>𝐿</m:t>
                    </m:r>
                  </m:oMath>
                </a14:m>
                <a:r>
                  <a:rPr lang="en-US" dirty="0"/>
                  <a:t> length, R radius); </a:t>
                </a:r>
                <a:r>
                  <a:rPr lang="en-US" b="1" dirty="0" err="1"/>
                  <a:t>Santeler</a:t>
                </a:r>
                <a:r>
                  <a:rPr lang="en-US" b="1" dirty="0"/>
                  <a:t> formula </a:t>
                </a:r>
                <a:r>
                  <a:rPr lang="en-US" dirty="0"/>
                  <a:t>(max error 0.7</a:t>
                </a:r>
                <a:r>
                  <a:rPr lang="en-US" dirty="0" smtClean="0"/>
                  <a:t>%):</a:t>
                </a:r>
              </a:p>
              <a:p>
                <a:pPr marL="285750" indent="-285750">
                  <a:buFont typeface="Arial" pitchFamily="34" charset="0"/>
                  <a:buChar char="•"/>
                </a:pPr>
                <a:endParaRPr lang="en-US" dirty="0"/>
              </a:p>
              <a:p>
                <a:pPr/>
                <a14:m>
                  <m:oMathPara xmlns:m="http://schemas.openxmlformats.org/officeDocument/2006/math">
                    <m:oMathParaPr>
                      <m:jc m:val="centerGroup"/>
                    </m:oMathParaPr>
                    <m:oMath xmlns:m="http://schemas.openxmlformats.org/officeDocument/2006/math">
                      <m:sSub>
                        <m:sSubPr>
                          <m:ctrlPr>
                            <a:rPr lang="fr-CH" i="1" dirty="0">
                              <a:latin typeface="Cambria Math"/>
                              <a:ea typeface="Cambria Math"/>
                            </a:rPr>
                          </m:ctrlPr>
                        </m:sSubPr>
                        <m:e>
                          <m:r>
                            <a:rPr lang="fr-CH" i="1" dirty="0">
                              <a:latin typeface="Cambria Math"/>
                              <a:ea typeface="Cambria Math"/>
                            </a:rPr>
                            <m:t> </m:t>
                          </m:r>
                          <m:r>
                            <a:rPr lang="fr-CH" i="1" dirty="0">
                              <a:latin typeface="Cambria Math"/>
                              <a:ea typeface="Cambria Math"/>
                            </a:rPr>
                            <m:t>𝜏</m:t>
                          </m:r>
                          <m:r>
                            <a:rPr lang="fr-CH" i="1" dirty="0">
                              <a:latin typeface="Cambria Math"/>
                              <a:ea typeface="Cambria Math"/>
                            </a:rPr>
                            <m:t>=</m:t>
                          </m:r>
                          <m:r>
                            <a:rPr lang="fr-CH" i="1" dirty="0">
                              <a:latin typeface="Cambria Math"/>
                              <a:ea typeface="Cambria Math"/>
                            </a:rPr>
                            <m:t>𝜏</m:t>
                          </m:r>
                        </m:e>
                        <m:sub>
                          <m:r>
                            <a:rPr lang="fr-CH" i="1" dirty="0">
                              <a:latin typeface="Cambria Math"/>
                              <a:ea typeface="Cambria Math"/>
                            </a:rPr>
                            <m:t>1→2</m:t>
                          </m:r>
                        </m:sub>
                      </m:sSub>
                      <m:r>
                        <a:rPr lang="fr-CH" i="1" dirty="0">
                          <a:latin typeface="Cambria Math"/>
                          <a:ea typeface="Cambria Math"/>
                        </a:rPr>
                        <m:t>=</m:t>
                      </m:r>
                      <m:sSub>
                        <m:sSubPr>
                          <m:ctrlPr>
                            <a:rPr lang="fr-CH" i="1" dirty="0">
                              <a:latin typeface="Cambria Math"/>
                              <a:ea typeface="Cambria Math"/>
                            </a:rPr>
                          </m:ctrlPr>
                        </m:sSubPr>
                        <m:e>
                          <m:r>
                            <a:rPr lang="fr-CH" i="1" dirty="0">
                              <a:latin typeface="Cambria Math"/>
                              <a:ea typeface="Cambria Math"/>
                            </a:rPr>
                            <m:t> </m:t>
                          </m:r>
                          <m:r>
                            <a:rPr lang="fr-CH" i="1" dirty="0">
                              <a:latin typeface="Cambria Math"/>
                              <a:ea typeface="Cambria Math"/>
                            </a:rPr>
                            <m:t>𝜏</m:t>
                          </m:r>
                        </m:e>
                        <m:sub>
                          <m:r>
                            <a:rPr lang="fr-CH" i="1" dirty="0">
                              <a:latin typeface="Cambria Math"/>
                              <a:ea typeface="Cambria Math"/>
                            </a:rPr>
                            <m:t>2→1</m:t>
                          </m:r>
                        </m:sub>
                      </m:sSub>
                      <m:r>
                        <a:rPr lang="fr-CH" i="1" dirty="0">
                          <a:latin typeface="Cambria Math"/>
                          <a:ea typeface="Cambria Math"/>
                        </a:rPr>
                        <m:t>=</m:t>
                      </m:r>
                      <m:f>
                        <m:fPr>
                          <m:ctrlPr>
                            <a:rPr lang="fr-CH" i="1" dirty="0">
                              <a:latin typeface="Cambria Math"/>
                              <a:ea typeface="Cambria Math"/>
                            </a:rPr>
                          </m:ctrlPr>
                        </m:fPr>
                        <m:num>
                          <m:r>
                            <a:rPr lang="fr-CH" i="1" dirty="0">
                              <a:latin typeface="Cambria Math"/>
                              <a:ea typeface="Cambria Math"/>
                            </a:rPr>
                            <m:t>1</m:t>
                          </m:r>
                        </m:num>
                        <m:den>
                          <m:r>
                            <a:rPr lang="fr-CH" i="1" dirty="0">
                              <a:latin typeface="Cambria Math"/>
                              <a:ea typeface="Cambria Math"/>
                            </a:rPr>
                            <m:t>1+</m:t>
                          </m:r>
                          <m:f>
                            <m:fPr>
                              <m:ctrlPr>
                                <a:rPr lang="fr-CH" i="1" dirty="0">
                                  <a:latin typeface="Cambria Math"/>
                                  <a:ea typeface="Cambria Math"/>
                                </a:rPr>
                              </m:ctrlPr>
                            </m:fPr>
                            <m:num>
                              <m:r>
                                <a:rPr lang="fr-CH" i="1" dirty="0">
                                  <a:latin typeface="Cambria Math"/>
                                  <a:ea typeface="Cambria Math"/>
                                </a:rPr>
                                <m:t>3</m:t>
                              </m:r>
                              <m:r>
                                <a:rPr lang="fr-CH" i="1" dirty="0">
                                  <a:latin typeface="Cambria Math"/>
                                  <a:ea typeface="Cambria Math"/>
                                </a:rPr>
                                <m:t>𝐿</m:t>
                              </m:r>
                            </m:num>
                            <m:den>
                              <m:r>
                                <a:rPr lang="fr-CH" i="1" dirty="0">
                                  <a:latin typeface="Cambria Math"/>
                                  <a:ea typeface="Cambria Math"/>
                                </a:rPr>
                                <m:t>8</m:t>
                              </m:r>
                              <m:r>
                                <a:rPr lang="fr-CH" i="1" dirty="0">
                                  <a:latin typeface="Cambria Math"/>
                                  <a:ea typeface="Cambria Math"/>
                                </a:rPr>
                                <m:t>𝑅</m:t>
                              </m:r>
                            </m:den>
                          </m:f>
                          <m:d>
                            <m:dPr>
                              <m:ctrlPr>
                                <a:rPr lang="fr-CH" i="1" dirty="0">
                                  <a:latin typeface="Cambria Math"/>
                                  <a:ea typeface="Cambria Math"/>
                                </a:rPr>
                              </m:ctrlPr>
                            </m:dPr>
                            <m:e>
                              <m:r>
                                <a:rPr lang="fr-CH" i="1" dirty="0">
                                  <a:latin typeface="Cambria Math"/>
                                  <a:ea typeface="Cambria Math"/>
                                </a:rPr>
                                <m:t>1+</m:t>
                              </m:r>
                              <m:f>
                                <m:fPr>
                                  <m:ctrlPr>
                                    <a:rPr lang="fr-CH" i="1" dirty="0">
                                      <a:latin typeface="Cambria Math"/>
                                      <a:ea typeface="Cambria Math"/>
                                    </a:rPr>
                                  </m:ctrlPr>
                                </m:fPr>
                                <m:num>
                                  <m:r>
                                    <a:rPr lang="fr-CH" i="1" dirty="0">
                                      <a:latin typeface="Cambria Math"/>
                                      <a:ea typeface="Cambria Math"/>
                                    </a:rPr>
                                    <m:t>1</m:t>
                                  </m:r>
                                </m:num>
                                <m:den>
                                  <m:r>
                                    <a:rPr lang="fr-CH" i="1" dirty="0">
                                      <a:latin typeface="Cambria Math"/>
                                      <a:ea typeface="Cambria Math"/>
                                    </a:rPr>
                                    <m:t>3</m:t>
                                  </m:r>
                                  <m:d>
                                    <m:dPr>
                                      <m:ctrlPr>
                                        <a:rPr lang="fr-CH" i="1" dirty="0">
                                          <a:latin typeface="Cambria Math"/>
                                          <a:ea typeface="Cambria Math"/>
                                        </a:rPr>
                                      </m:ctrlPr>
                                    </m:dPr>
                                    <m:e>
                                      <m:r>
                                        <a:rPr lang="fr-CH" i="1" dirty="0">
                                          <a:latin typeface="Cambria Math"/>
                                          <a:ea typeface="Cambria Math"/>
                                        </a:rPr>
                                        <m:t>1+</m:t>
                                      </m:r>
                                      <m:f>
                                        <m:fPr>
                                          <m:ctrlPr>
                                            <a:rPr lang="fr-CH" i="1" dirty="0">
                                              <a:latin typeface="Cambria Math"/>
                                              <a:ea typeface="Cambria Math"/>
                                            </a:rPr>
                                          </m:ctrlPr>
                                        </m:fPr>
                                        <m:num>
                                          <m:r>
                                            <a:rPr lang="fr-CH" i="1" dirty="0">
                                              <a:latin typeface="Cambria Math"/>
                                              <a:ea typeface="Cambria Math"/>
                                            </a:rPr>
                                            <m:t>𝐿</m:t>
                                          </m:r>
                                        </m:num>
                                        <m:den>
                                          <m:r>
                                            <a:rPr lang="fr-CH" i="1" dirty="0">
                                              <a:latin typeface="Cambria Math"/>
                                              <a:ea typeface="Cambria Math"/>
                                            </a:rPr>
                                            <m:t>7</m:t>
                                          </m:r>
                                          <m:r>
                                            <a:rPr lang="fr-CH" i="1" dirty="0">
                                              <a:latin typeface="Cambria Math"/>
                                              <a:ea typeface="Cambria Math"/>
                                            </a:rPr>
                                            <m:t>𝑅</m:t>
                                          </m:r>
                                        </m:den>
                                      </m:f>
                                    </m:e>
                                  </m:d>
                                </m:den>
                              </m:f>
                            </m:e>
                          </m:d>
                        </m:den>
                      </m:f>
                    </m:oMath>
                  </m:oMathPara>
                </a14:m>
                <a:endParaRPr lang="en-US" dirty="0"/>
              </a:p>
              <a:p>
                <a:r>
                  <a:rPr lang="en-US" dirty="0"/>
                  <a:t>   </a:t>
                </a:r>
                <a:endParaRPr lang="en-US" dirty="0" smtClean="0"/>
              </a:p>
              <a:p>
                <a:r>
                  <a:rPr lang="en-US" dirty="0" smtClean="0"/>
                  <a:t>For </a:t>
                </a:r>
                <a:r>
                  <a:rPr lang="en-US" dirty="0"/>
                  <a:t>long tubes (</a:t>
                </a:r>
                <a14:m>
                  <m:oMath xmlns:m="http://schemas.openxmlformats.org/officeDocument/2006/math">
                    <m:f>
                      <m:fPr>
                        <m:ctrlPr>
                          <a:rPr lang="en-US" i="1">
                            <a:latin typeface="Cambria Math"/>
                          </a:rPr>
                        </m:ctrlPr>
                      </m:fPr>
                      <m:num>
                        <m:r>
                          <a:rPr lang="fr-CH" i="1">
                            <a:latin typeface="Cambria Math"/>
                          </a:rPr>
                          <m:t>𝐿</m:t>
                        </m:r>
                      </m:num>
                      <m:den>
                        <m:r>
                          <a:rPr lang="fr-CH" i="1">
                            <a:latin typeface="Cambria Math"/>
                          </a:rPr>
                          <m:t>𝑅</m:t>
                        </m:r>
                      </m:den>
                    </m:f>
                    <m:r>
                      <a:rPr lang="en-US" i="1">
                        <a:latin typeface="Cambria Math"/>
                        <a:ea typeface="Cambria Math"/>
                      </a:rPr>
                      <m:t>≫</m:t>
                    </m:r>
                    <m:r>
                      <a:rPr lang="fr-CH" i="1">
                        <a:latin typeface="Cambria Math"/>
                        <a:ea typeface="Cambria Math"/>
                      </a:rPr>
                      <m:t>1</m:t>
                    </m:r>
                  </m:oMath>
                </a14:m>
                <a:r>
                  <a:rPr lang="en-US" dirty="0"/>
                  <a:t>): </a:t>
                </a:r>
                <a14:m>
                  <m:oMath xmlns:m="http://schemas.openxmlformats.org/officeDocument/2006/math">
                    <m:r>
                      <a:rPr lang="fr-CH" sz="2400" i="1" dirty="0">
                        <a:latin typeface="Cambria Math"/>
                        <a:ea typeface="Cambria Math"/>
                      </a:rPr>
                      <m:t> </m:t>
                    </m:r>
                    <m:r>
                      <a:rPr lang="fr-CH" sz="2400" i="1" dirty="0">
                        <a:latin typeface="Cambria Math"/>
                        <a:ea typeface="Cambria Math"/>
                      </a:rPr>
                      <m:t>𝜏</m:t>
                    </m:r>
                    <m:r>
                      <a:rPr lang="fr-CH" sz="2400" i="1" dirty="0">
                        <a:latin typeface="Cambria Math"/>
                        <a:ea typeface="Cambria Math"/>
                      </a:rPr>
                      <m:t>≈</m:t>
                    </m:r>
                    <m:f>
                      <m:fPr>
                        <m:ctrlPr>
                          <a:rPr lang="fr-CH" sz="2400" i="1" dirty="0">
                            <a:latin typeface="Cambria Math"/>
                            <a:ea typeface="Cambria Math"/>
                          </a:rPr>
                        </m:ctrlPr>
                      </m:fPr>
                      <m:num>
                        <m:r>
                          <a:rPr lang="fr-CH" sz="2400" i="1" dirty="0">
                            <a:latin typeface="Cambria Math"/>
                            <a:ea typeface="Cambria Math"/>
                          </a:rPr>
                          <m:t>1</m:t>
                        </m:r>
                      </m:num>
                      <m:den>
                        <m:r>
                          <a:rPr lang="fr-CH" sz="2400" i="1" dirty="0">
                            <a:latin typeface="Cambria Math"/>
                            <a:ea typeface="Cambria Math"/>
                          </a:rPr>
                          <m:t>1+</m:t>
                        </m:r>
                        <m:f>
                          <m:fPr>
                            <m:ctrlPr>
                              <a:rPr lang="fr-CH" sz="2400" i="1" dirty="0">
                                <a:latin typeface="Cambria Math"/>
                                <a:ea typeface="Cambria Math"/>
                              </a:rPr>
                            </m:ctrlPr>
                          </m:fPr>
                          <m:num>
                            <m:r>
                              <a:rPr lang="fr-CH" sz="2400" i="1" dirty="0">
                                <a:latin typeface="Cambria Math"/>
                                <a:ea typeface="Cambria Math"/>
                              </a:rPr>
                              <m:t>3</m:t>
                            </m:r>
                            <m:r>
                              <a:rPr lang="fr-CH" sz="2400" i="1" dirty="0">
                                <a:latin typeface="Cambria Math"/>
                                <a:ea typeface="Cambria Math"/>
                              </a:rPr>
                              <m:t>𝐿</m:t>
                            </m:r>
                          </m:num>
                          <m:den>
                            <m:r>
                              <a:rPr lang="fr-CH" sz="2400" i="1" dirty="0">
                                <a:latin typeface="Cambria Math"/>
                                <a:ea typeface="Cambria Math"/>
                              </a:rPr>
                              <m:t>8</m:t>
                            </m:r>
                            <m:r>
                              <a:rPr lang="fr-CH" sz="2400" i="1" dirty="0">
                                <a:latin typeface="Cambria Math"/>
                                <a:ea typeface="Cambria Math"/>
                              </a:rPr>
                              <m:t>𝑅</m:t>
                            </m:r>
                          </m:den>
                        </m:f>
                      </m:den>
                    </m:f>
                    <m:r>
                      <a:rPr lang="fr-CH" sz="2400" i="1" dirty="0">
                        <a:latin typeface="Cambria Math"/>
                        <a:ea typeface="Cambria Math"/>
                      </a:rPr>
                      <m:t>≈</m:t>
                    </m:r>
                    <m:f>
                      <m:fPr>
                        <m:ctrlPr>
                          <a:rPr lang="fr-CH" sz="2400" i="1" dirty="0">
                            <a:latin typeface="Cambria Math"/>
                            <a:ea typeface="Cambria Math"/>
                          </a:rPr>
                        </m:ctrlPr>
                      </m:fPr>
                      <m:num>
                        <m:r>
                          <a:rPr lang="fr-CH" sz="2400" i="1" dirty="0">
                            <a:latin typeface="Cambria Math"/>
                            <a:ea typeface="Cambria Math"/>
                          </a:rPr>
                          <m:t>8</m:t>
                        </m:r>
                      </m:num>
                      <m:den>
                        <m:r>
                          <a:rPr lang="fr-CH" sz="2400" i="1" dirty="0">
                            <a:latin typeface="Cambria Math"/>
                            <a:ea typeface="Cambria Math"/>
                          </a:rPr>
                          <m:t>3</m:t>
                        </m:r>
                      </m:den>
                    </m:f>
                    <m:f>
                      <m:fPr>
                        <m:ctrlPr>
                          <a:rPr lang="fr-CH" sz="2400" i="1" dirty="0">
                            <a:latin typeface="Cambria Math"/>
                            <a:ea typeface="Cambria Math"/>
                          </a:rPr>
                        </m:ctrlPr>
                      </m:fPr>
                      <m:num>
                        <m:r>
                          <a:rPr lang="fr-CH" sz="2400" i="1" dirty="0">
                            <a:latin typeface="Cambria Math"/>
                            <a:ea typeface="Cambria Math"/>
                          </a:rPr>
                          <m:t>𝑅</m:t>
                        </m:r>
                      </m:num>
                      <m:den>
                        <m:r>
                          <a:rPr lang="fr-CH" sz="2400" i="1" dirty="0">
                            <a:latin typeface="Cambria Math"/>
                            <a:ea typeface="Cambria Math"/>
                          </a:rPr>
                          <m:t>𝐿</m:t>
                        </m:r>
                      </m:den>
                    </m:f>
                  </m:oMath>
                </a14:m>
                <a:endParaRPr lang="en-US" sz="2400" dirty="0"/>
              </a:p>
              <a:p>
                <a:endParaRPr lang="en-US" dirty="0"/>
              </a:p>
              <a:p>
                <a:r>
                  <a:rPr lang="en-US" dirty="0"/>
                  <a:t>  For N</a:t>
                </a:r>
                <a:r>
                  <a:rPr lang="en-US" baseline="-25000" dirty="0"/>
                  <a:t>2 </a:t>
                </a:r>
                <a:r>
                  <a:rPr lang="en-US" dirty="0"/>
                  <a:t>and </a:t>
                </a:r>
                <a14:m>
                  <m:oMath xmlns:m="http://schemas.openxmlformats.org/officeDocument/2006/math">
                    <m:f>
                      <m:fPr>
                        <m:ctrlPr>
                          <a:rPr lang="en-US" i="1">
                            <a:latin typeface="Cambria Math"/>
                          </a:rPr>
                        </m:ctrlPr>
                      </m:fPr>
                      <m:num>
                        <m:r>
                          <a:rPr lang="fr-CH" i="1">
                            <a:latin typeface="Cambria Math"/>
                          </a:rPr>
                          <m:t>𝐿</m:t>
                        </m:r>
                      </m:num>
                      <m:den>
                        <m:r>
                          <a:rPr lang="fr-CH" i="1">
                            <a:latin typeface="Cambria Math"/>
                          </a:rPr>
                          <m:t>𝑅</m:t>
                        </m:r>
                      </m:den>
                    </m:f>
                    <m:r>
                      <a:rPr lang="en-US" i="1">
                        <a:latin typeface="Cambria Math"/>
                        <a:ea typeface="Cambria Math"/>
                      </a:rPr>
                      <m:t>≫</m:t>
                    </m:r>
                    <m:r>
                      <a:rPr lang="fr-CH" i="1">
                        <a:latin typeface="Cambria Math"/>
                        <a:ea typeface="Cambria Math"/>
                      </a:rPr>
                      <m:t>1</m:t>
                    </m:r>
                  </m:oMath>
                </a14:m>
                <a:r>
                  <a:rPr lang="en-US" dirty="0"/>
                  <a:t> </a:t>
                </a:r>
                <a14:m>
                  <m:oMath xmlns:m="http://schemas.openxmlformats.org/officeDocument/2006/math">
                    <m:r>
                      <a:rPr lang="fr-CH" i="1">
                        <a:latin typeface="Cambria Math"/>
                        <a:ea typeface="Cambria Math"/>
                      </a:rPr>
                      <m:t>→</m:t>
                    </m:r>
                  </m:oMath>
                </a14:m>
                <a:endParaRPr lang="fr-CH" i="1" dirty="0" smtClean="0">
                  <a:latin typeface="Cambria Math"/>
                  <a:ea typeface="Cambria Math"/>
                </a:endParaRPr>
              </a:p>
              <a:p>
                <a:pPr/>
                <a14:m>
                  <m:oMathPara xmlns:m="http://schemas.openxmlformats.org/officeDocument/2006/math">
                    <m:oMathParaPr>
                      <m:jc m:val="centerGroup"/>
                    </m:oMathParaPr>
                    <m:oMath xmlns:m="http://schemas.openxmlformats.org/officeDocument/2006/math">
                      <m:r>
                        <a:rPr lang="fr-CH" sz="2400" i="1">
                          <a:latin typeface="Cambria Math"/>
                        </a:rPr>
                        <m:t>𝐶</m:t>
                      </m:r>
                      <m:r>
                        <a:rPr lang="fr-CH" sz="2400" i="1">
                          <a:latin typeface="Cambria Math"/>
                        </a:rPr>
                        <m:t>=</m:t>
                      </m:r>
                      <m:sSup>
                        <m:sSupPr>
                          <m:ctrlPr>
                            <a:rPr lang="fr-CH" sz="2400" i="1">
                              <a:latin typeface="Cambria Math"/>
                            </a:rPr>
                          </m:ctrlPr>
                        </m:sSupPr>
                        <m:e>
                          <m:r>
                            <a:rPr lang="fr-CH" sz="2400" i="1">
                              <a:latin typeface="Cambria Math"/>
                            </a:rPr>
                            <m:t>𝐶</m:t>
                          </m:r>
                        </m:e>
                        <m:sup>
                          <m:r>
                            <a:rPr lang="fr-CH" sz="2400" i="1">
                              <a:latin typeface="Cambria Math"/>
                            </a:rPr>
                            <m:t>′</m:t>
                          </m:r>
                        </m:sup>
                      </m:sSup>
                      <m:r>
                        <a:rPr lang="fr-CH" sz="2400" i="1" dirty="0">
                          <a:latin typeface="Cambria Math"/>
                          <a:ea typeface="Cambria Math"/>
                        </a:rPr>
                        <m:t>𝐴</m:t>
                      </m:r>
                      <m:r>
                        <a:rPr lang="fr-CH" sz="2400" i="1" dirty="0">
                          <a:latin typeface="Cambria Math"/>
                          <a:ea typeface="Cambria Math"/>
                        </a:rPr>
                        <m:t> </m:t>
                      </m:r>
                      <m:r>
                        <a:rPr lang="fr-CH" sz="2400" i="1" dirty="0">
                          <a:latin typeface="Cambria Math"/>
                          <a:ea typeface="Cambria Math"/>
                        </a:rPr>
                        <m:t>𝜏</m:t>
                      </m:r>
                      <m:r>
                        <a:rPr lang="fr-CH" sz="2400" i="1" dirty="0">
                          <a:latin typeface="Cambria Math"/>
                          <a:ea typeface="Cambria Math"/>
                        </a:rPr>
                        <m:t>≈11.75×</m:t>
                      </m:r>
                      <m:f>
                        <m:fPr>
                          <m:ctrlPr>
                            <a:rPr lang="fr-CH" sz="2400" i="1" dirty="0">
                              <a:latin typeface="Cambria Math"/>
                              <a:ea typeface="Cambria Math"/>
                            </a:rPr>
                          </m:ctrlPr>
                        </m:fPr>
                        <m:num>
                          <m:r>
                            <a:rPr lang="fr-CH" sz="2400" i="1" dirty="0">
                              <a:latin typeface="Cambria Math"/>
                              <a:ea typeface="Cambria Math"/>
                            </a:rPr>
                            <m:t>𝜋</m:t>
                          </m:r>
                          <m:sSup>
                            <m:sSupPr>
                              <m:ctrlPr>
                                <a:rPr lang="fr-CH" sz="2400" i="1" dirty="0">
                                  <a:latin typeface="Cambria Math"/>
                                  <a:ea typeface="Cambria Math"/>
                                </a:rPr>
                              </m:ctrlPr>
                            </m:sSupPr>
                            <m:e>
                              <m:r>
                                <a:rPr lang="fr-CH" sz="2400" i="1" dirty="0">
                                  <a:latin typeface="Cambria Math"/>
                                  <a:ea typeface="Cambria Math"/>
                                </a:rPr>
                                <m:t>𝐷</m:t>
                              </m:r>
                            </m:e>
                            <m:sup>
                              <m:r>
                                <a:rPr lang="fr-CH" sz="2400" i="1" dirty="0">
                                  <a:latin typeface="Cambria Math"/>
                                  <a:ea typeface="Cambria Math"/>
                                </a:rPr>
                                <m:t>2</m:t>
                              </m:r>
                            </m:sup>
                          </m:sSup>
                        </m:num>
                        <m:den>
                          <m:r>
                            <a:rPr lang="fr-CH" sz="2400" i="1" dirty="0">
                              <a:latin typeface="Cambria Math"/>
                              <a:ea typeface="Cambria Math"/>
                            </a:rPr>
                            <m:t>4</m:t>
                          </m:r>
                        </m:den>
                      </m:f>
                      <m:r>
                        <a:rPr lang="fr-CH" sz="2400" i="1" dirty="0">
                          <a:latin typeface="Cambria Math"/>
                          <a:ea typeface="Cambria Math"/>
                        </a:rPr>
                        <m:t>×</m:t>
                      </m:r>
                      <m:f>
                        <m:fPr>
                          <m:ctrlPr>
                            <a:rPr lang="fr-CH" sz="2400" i="1" dirty="0">
                              <a:latin typeface="Cambria Math"/>
                              <a:ea typeface="Cambria Math"/>
                            </a:rPr>
                          </m:ctrlPr>
                        </m:fPr>
                        <m:num>
                          <m:r>
                            <a:rPr lang="fr-CH" sz="2400" i="1" dirty="0">
                              <a:latin typeface="Cambria Math"/>
                              <a:ea typeface="Cambria Math"/>
                            </a:rPr>
                            <m:t>4</m:t>
                          </m:r>
                          <m:r>
                            <a:rPr lang="fr-CH" sz="2400" i="1" dirty="0">
                              <a:latin typeface="Cambria Math"/>
                              <a:ea typeface="Cambria Math"/>
                            </a:rPr>
                            <m:t>𝐷</m:t>
                          </m:r>
                        </m:num>
                        <m:den>
                          <m:r>
                            <a:rPr lang="fr-CH" sz="2400" i="1" dirty="0">
                              <a:latin typeface="Cambria Math"/>
                              <a:ea typeface="Cambria Math"/>
                            </a:rPr>
                            <m:t>3</m:t>
                          </m:r>
                          <m:r>
                            <a:rPr lang="fr-CH" sz="2400" i="1" dirty="0">
                              <a:latin typeface="Cambria Math"/>
                              <a:ea typeface="Cambria Math"/>
                            </a:rPr>
                            <m:t>𝐿</m:t>
                          </m:r>
                        </m:den>
                      </m:f>
                      <m:r>
                        <a:rPr lang="fr-CH" sz="2400" dirty="0">
                          <a:latin typeface="Cambria Math"/>
                          <a:ea typeface="Cambria Math"/>
                        </a:rPr>
                        <m:t>=12.3</m:t>
                      </m:r>
                      <m:f>
                        <m:fPr>
                          <m:ctrlPr>
                            <a:rPr lang="fr-CH" sz="2400" i="1" dirty="0">
                              <a:latin typeface="Cambria Math"/>
                              <a:ea typeface="Cambria Math"/>
                            </a:rPr>
                          </m:ctrlPr>
                        </m:fPr>
                        <m:num>
                          <m:sSup>
                            <m:sSupPr>
                              <m:ctrlPr>
                                <a:rPr lang="fr-CH" sz="2400" i="1" dirty="0">
                                  <a:latin typeface="Cambria Math"/>
                                  <a:ea typeface="Cambria Math"/>
                                </a:rPr>
                              </m:ctrlPr>
                            </m:sSupPr>
                            <m:e>
                              <m:r>
                                <a:rPr lang="fr-CH" sz="2400" i="1" dirty="0">
                                  <a:latin typeface="Cambria Math"/>
                                  <a:ea typeface="Cambria Math"/>
                                </a:rPr>
                                <m:t>𝐷</m:t>
                              </m:r>
                            </m:e>
                            <m:sup>
                              <m:r>
                                <a:rPr lang="fr-CH" sz="2400" i="1" dirty="0">
                                  <a:latin typeface="Cambria Math"/>
                                  <a:ea typeface="Cambria Math"/>
                                </a:rPr>
                                <m:t>3</m:t>
                              </m:r>
                            </m:sup>
                          </m:sSup>
                        </m:num>
                        <m:den>
                          <m:r>
                            <a:rPr lang="fr-CH" sz="2400" i="1" dirty="0">
                              <a:latin typeface="Cambria Math"/>
                              <a:ea typeface="Cambria Math"/>
                            </a:rPr>
                            <m:t>𝐿</m:t>
                          </m:r>
                        </m:den>
                      </m:f>
                      <m:r>
                        <a:rPr lang="fr-CH" sz="2400" i="1" dirty="0">
                          <a:latin typeface="Cambria Math"/>
                          <a:ea typeface="Cambria Math"/>
                        </a:rPr>
                        <m:t> </m:t>
                      </m:r>
                      <m:d>
                        <m:dPr>
                          <m:begChr m:val="["/>
                          <m:endChr m:val="]"/>
                          <m:ctrlPr>
                            <a:rPr lang="fr-CH" sz="2400" i="1" dirty="0">
                              <a:latin typeface="Cambria Math"/>
                              <a:ea typeface="Cambria Math"/>
                            </a:rPr>
                          </m:ctrlPr>
                        </m:dPr>
                        <m:e>
                          <m:f>
                            <m:fPr>
                              <m:ctrlPr>
                                <a:rPr lang="fr-CH" sz="2400" i="1" dirty="0">
                                  <a:latin typeface="Cambria Math"/>
                                  <a:ea typeface="Cambria Math"/>
                                </a:rPr>
                              </m:ctrlPr>
                            </m:fPr>
                            <m:num>
                              <m:r>
                                <a:rPr lang="fr-CH" sz="2400" i="1" dirty="0">
                                  <a:latin typeface="Cambria Math"/>
                                  <a:ea typeface="Cambria Math"/>
                                </a:rPr>
                                <m:t>𝑙</m:t>
                              </m:r>
                            </m:num>
                            <m:den>
                              <m:r>
                                <a:rPr lang="fr-CH" sz="2400" i="1" dirty="0">
                                  <a:latin typeface="Cambria Math"/>
                                  <a:ea typeface="Cambria Math"/>
                                </a:rPr>
                                <m:t>𝑠</m:t>
                              </m:r>
                            </m:den>
                          </m:f>
                        </m:e>
                      </m:d>
                    </m:oMath>
                  </m:oMathPara>
                </a14:m>
                <a:endParaRPr lang="fr-CH" sz="2400" i="1" dirty="0" smtClean="0">
                  <a:latin typeface="Cambria Math"/>
                  <a:ea typeface="Cambria Math"/>
                </a:endParaRPr>
              </a:p>
              <a:p>
                <a:pPr/>
                <a14:m>
                  <m:oMathPara xmlns:m="http://schemas.openxmlformats.org/officeDocument/2006/math">
                    <m:oMathParaPr>
                      <m:jc m:val="centerGroup"/>
                    </m:oMathParaPr>
                    <m:oMath xmlns:m="http://schemas.openxmlformats.org/officeDocument/2006/math">
                      <m:r>
                        <a:rPr lang="fr-CH" sz="2000" i="1" dirty="0">
                          <a:latin typeface="Cambria Math"/>
                          <a:ea typeface="Cambria Math"/>
                        </a:rPr>
                        <m:t> </m:t>
                      </m:r>
                      <m:d>
                        <m:dPr>
                          <m:ctrlPr>
                            <a:rPr lang="fr-CH" sz="2000" i="1" dirty="0">
                              <a:latin typeface="Cambria Math"/>
                              <a:ea typeface="Cambria Math"/>
                            </a:rPr>
                          </m:ctrlPr>
                        </m:dPr>
                        <m:e>
                          <m:d>
                            <m:dPr>
                              <m:begChr m:val="["/>
                              <m:endChr m:val="]"/>
                              <m:ctrlPr>
                                <a:rPr lang="fr-CH" sz="2000" i="1" dirty="0">
                                  <a:latin typeface="Cambria Math"/>
                                  <a:ea typeface="Cambria Math"/>
                                </a:rPr>
                              </m:ctrlPr>
                            </m:dPr>
                            <m:e>
                              <m:r>
                                <a:rPr lang="fr-CH" sz="2000" i="1" dirty="0">
                                  <a:latin typeface="Cambria Math"/>
                                  <a:ea typeface="Cambria Math"/>
                                </a:rPr>
                                <m:t>𝐷</m:t>
                              </m:r>
                            </m:e>
                          </m:d>
                          <m:r>
                            <a:rPr lang="fr-CH" sz="2000" i="1" dirty="0">
                              <a:latin typeface="Cambria Math"/>
                              <a:ea typeface="Cambria Math"/>
                            </a:rPr>
                            <m:t> </m:t>
                          </m:r>
                          <m:r>
                            <a:rPr lang="fr-CH" sz="2000" i="1" dirty="0">
                              <a:latin typeface="Cambria Math"/>
                              <a:ea typeface="Cambria Math"/>
                            </a:rPr>
                            <m:t>𝑎𝑛𝑑</m:t>
                          </m:r>
                          <m:r>
                            <a:rPr lang="fr-CH" sz="2000" i="1" dirty="0">
                              <a:latin typeface="Cambria Math"/>
                              <a:ea typeface="Cambria Math"/>
                            </a:rPr>
                            <m:t> </m:t>
                          </m:r>
                          <m:d>
                            <m:dPr>
                              <m:begChr m:val="["/>
                              <m:endChr m:val="]"/>
                              <m:ctrlPr>
                                <a:rPr lang="fr-CH" sz="2000" i="1" dirty="0">
                                  <a:latin typeface="Cambria Math"/>
                                  <a:ea typeface="Cambria Math"/>
                                </a:rPr>
                              </m:ctrlPr>
                            </m:dPr>
                            <m:e>
                              <m:r>
                                <a:rPr lang="fr-CH" sz="2000" i="1" dirty="0">
                                  <a:latin typeface="Cambria Math"/>
                                  <a:ea typeface="Cambria Math"/>
                                </a:rPr>
                                <m:t>𝑙</m:t>
                              </m:r>
                            </m:e>
                          </m:d>
                          <m:r>
                            <a:rPr lang="fr-CH" sz="2000" b="0" i="1" dirty="0" smtClean="0">
                              <a:latin typeface="Cambria Math"/>
                              <a:ea typeface="Cambria Math"/>
                            </a:rPr>
                            <m:t> </m:t>
                          </m:r>
                          <m:r>
                            <a:rPr lang="fr-CH" sz="2000" b="0" i="1" dirty="0" smtClean="0">
                              <a:latin typeface="Cambria Math"/>
                              <a:ea typeface="Cambria Math"/>
                            </a:rPr>
                            <m:t>𝑖𝑛</m:t>
                          </m:r>
                          <m:r>
                            <a:rPr lang="fr-CH" sz="2000" b="0" i="1" dirty="0" smtClean="0">
                              <a:latin typeface="Cambria Math"/>
                              <a:ea typeface="Cambria Math"/>
                            </a:rPr>
                            <m:t> </m:t>
                          </m:r>
                          <m:r>
                            <a:rPr lang="fr-CH" sz="2000" i="1" dirty="0">
                              <a:latin typeface="Cambria Math"/>
                              <a:ea typeface="Cambria Math"/>
                            </a:rPr>
                            <m:t>𝑐𝑚</m:t>
                          </m:r>
                          <m:r>
                            <m:rPr>
                              <m:nor/>
                            </m:rPr>
                            <a:rPr lang="en-US" sz="2000" dirty="0"/>
                            <m:t>  </m:t>
                          </m:r>
                        </m:e>
                      </m:d>
                    </m:oMath>
                  </m:oMathPara>
                </a14:m>
                <a:endParaRPr lang="en-US" sz="2000" dirty="0"/>
              </a:p>
            </p:txBody>
          </p:sp>
        </mc:Choice>
        <mc:Fallback xmlns="">
          <p:sp>
            <p:nvSpPr>
              <p:cNvPr id="5" name="Rectangle 4"/>
              <p:cNvSpPr>
                <a:spLocks noRot="1" noChangeAspect="1" noMove="1" noResize="1" noEditPoints="1" noAdjustHandles="1" noChangeArrowheads="1" noChangeShapeType="1" noTextEdit="1"/>
              </p:cNvSpPr>
              <p:nvPr/>
            </p:nvSpPr>
            <p:spPr>
              <a:xfrm>
                <a:off x="434340" y="685589"/>
                <a:ext cx="8403590" cy="5322804"/>
              </a:xfrm>
              <a:prstGeom prst="rect">
                <a:avLst/>
              </a:prstGeom>
              <a:blipFill rotWithShape="1">
                <a:blip r:embed="rId2"/>
                <a:stretch>
                  <a:fillRect l="-580" t="-572" r="-653"/>
                </a:stretch>
              </a:blipFill>
            </p:spPr>
            <p:txBody>
              <a:bodyPr/>
              <a:lstStyle/>
              <a:p>
                <a:r>
                  <a:rPr lang="en-US">
                    <a:noFill/>
                  </a:rPr>
                  <a:t> </a:t>
                </a:r>
              </a:p>
            </p:txBody>
          </p:sp>
        </mc:Fallback>
      </mc:AlternateContent>
      <p:sp>
        <p:nvSpPr>
          <p:cNvPr id="6" name="Rectangle 5"/>
          <p:cNvSpPr/>
          <p:nvPr/>
        </p:nvSpPr>
        <p:spPr>
          <a:xfrm>
            <a:off x="900862" y="196334"/>
            <a:ext cx="7037504" cy="461665"/>
          </a:xfrm>
          <a:prstGeom prst="rect">
            <a:avLst/>
          </a:prstGeom>
        </p:spPr>
        <p:txBody>
          <a:bodyPr wrap="none">
            <a:spAutoFit/>
          </a:bodyPr>
          <a:lstStyle/>
          <a:p>
            <a:pPr algn="ctr"/>
            <a:r>
              <a:rPr lang="en-US" sz="2400" b="1" dirty="0"/>
              <a:t>The basis of vacuum </a:t>
            </a:r>
            <a:r>
              <a:rPr lang="en-US" sz="2400" b="1" dirty="0" smtClean="0"/>
              <a:t>technology: conductance</a:t>
            </a:r>
            <a:endParaRPr lang="en-US" sz="2400" b="1" dirty="0"/>
          </a:p>
        </p:txBody>
      </p:sp>
    </p:spTree>
    <p:extLst>
      <p:ext uri="{BB962C8B-B14F-4D97-AF65-F5344CB8AC3E}">
        <p14:creationId xmlns:p14="http://schemas.microsoft.com/office/powerpoint/2010/main" val="36762023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p:cNvGraphicFramePr>
            <a:graphicFrameLocks noChangeAspect="1"/>
          </p:cNvGraphicFramePr>
          <p:nvPr>
            <p:extLst>
              <p:ext uri="{D42A27DB-BD31-4B8C-83A1-F6EECF244321}">
                <p14:modId xmlns:p14="http://schemas.microsoft.com/office/powerpoint/2010/main" val="3853338128"/>
              </p:ext>
            </p:extLst>
          </p:nvPr>
        </p:nvGraphicFramePr>
        <p:xfrm>
          <a:off x="364981" y="618357"/>
          <a:ext cx="6223243" cy="5583138"/>
        </p:xfrm>
        <a:graphic>
          <a:graphicData uri="http://schemas.openxmlformats.org/presentationml/2006/ole">
            <mc:AlternateContent xmlns:mc="http://schemas.openxmlformats.org/markup-compatibility/2006">
              <mc:Choice xmlns:v="urn:schemas-microsoft-com:vml" Requires="v">
                <p:oleObj spid="_x0000_s5188" name="KGPlot" r:id="rId3" imgW="6667200" imgH="5981400" progId="KGraph_Plot">
                  <p:embed/>
                </p:oleObj>
              </mc:Choice>
              <mc:Fallback>
                <p:oleObj name="KGPlot" r:id="rId3" imgW="6667200" imgH="5981400" progId="KGraph_Plot">
                  <p:embed/>
                  <p:pic>
                    <p:nvPicPr>
                      <p:cNvPr id="0" name=""/>
                      <p:cNvPicPr/>
                      <p:nvPr/>
                    </p:nvPicPr>
                    <p:blipFill>
                      <a:blip r:embed="rId4"/>
                      <a:stretch>
                        <a:fillRect/>
                      </a:stretch>
                    </p:blipFill>
                    <p:spPr>
                      <a:xfrm>
                        <a:off x="364981" y="618357"/>
                        <a:ext cx="6223243" cy="5583138"/>
                      </a:xfrm>
                      <a:prstGeom prst="rect">
                        <a:avLst/>
                      </a:prstGeom>
                    </p:spPr>
                  </p:pic>
                </p:oleObj>
              </mc:Fallback>
            </mc:AlternateContent>
          </a:graphicData>
        </a:graphic>
      </p:graphicFrame>
      <p:grpSp>
        <p:nvGrpSpPr>
          <p:cNvPr id="12" name="Group 11"/>
          <p:cNvGrpSpPr/>
          <p:nvPr/>
        </p:nvGrpSpPr>
        <p:grpSpPr>
          <a:xfrm>
            <a:off x="6895688" y="1001306"/>
            <a:ext cx="1727390" cy="5013125"/>
            <a:chOff x="323529" y="1146628"/>
            <a:chExt cx="1727390" cy="5013125"/>
          </a:xfrm>
        </p:grpSpPr>
        <p:pic>
          <p:nvPicPr>
            <p:cNvPr id="13" name="Picture 2"/>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7811" t="19314" r="84634" b="6412"/>
            <a:stretch/>
          </p:blipFill>
          <p:spPr bwMode="auto">
            <a:xfrm>
              <a:off x="323529" y="1161143"/>
              <a:ext cx="677958" cy="4998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3"/>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66476" t="19111" r="21524" b="6573"/>
            <a:stretch/>
          </p:blipFill>
          <p:spPr bwMode="auto">
            <a:xfrm>
              <a:off x="971600" y="1146628"/>
              <a:ext cx="1079319" cy="501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6" name="Rectangle 15"/>
          <p:cNvSpPr/>
          <p:nvPr/>
        </p:nvSpPr>
        <p:spPr>
          <a:xfrm>
            <a:off x="900862" y="196334"/>
            <a:ext cx="7037504" cy="461665"/>
          </a:xfrm>
          <a:prstGeom prst="rect">
            <a:avLst/>
          </a:prstGeom>
        </p:spPr>
        <p:txBody>
          <a:bodyPr wrap="none">
            <a:spAutoFit/>
          </a:bodyPr>
          <a:lstStyle/>
          <a:p>
            <a:pPr algn="ctr"/>
            <a:r>
              <a:rPr lang="en-US" sz="2400" b="1" dirty="0"/>
              <a:t>The basis of vacuum </a:t>
            </a:r>
            <a:r>
              <a:rPr lang="en-US" sz="2400" b="1" dirty="0" smtClean="0"/>
              <a:t>technology: conductance</a:t>
            </a:r>
            <a:endParaRPr lang="en-US" sz="2400" b="1" dirty="0"/>
          </a:p>
        </p:txBody>
      </p:sp>
      <p:sp>
        <p:nvSpPr>
          <p:cNvPr id="17"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8"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9"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38</a:t>
            </a:fld>
            <a:endParaRPr lang="en-US" dirty="0"/>
          </a:p>
        </p:txBody>
      </p:sp>
      <p:sp>
        <p:nvSpPr>
          <p:cNvPr id="2" name="TextBox 1"/>
          <p:cNvSpPr txBox="1"/>
          <p:nvPr/>
        </p:nvSpPr>
        <p:spPr>
          <a:xfrm>
            <a:off x="7086600" y="729734"/>
            <a:ext cx="1441420" cy="369332"/>
          </a:xfrm>
          <a:prstGeom prst="rect">
            <a:avLst/>
          </a:prstGeom>
          <a:noFill/>
        </p:spPr>
        <p:txBody>
          <a:bodyPr wrap="none" rtlCol="0">
            <a:spAutoFit/>
          </a:bodyPr>
          <a:lstStyle/>
          <a:p>
            <a:r>
              <a:rPr lang="en-US" dirty="0" smtClean="0"/>
              <a:t>Monte Carlo</a:t>
            </a:r>
            <a:endParaRPr lang="en-US" dirty="0"/>
          </a:p>
        </p:txBody>
      </p:sp>
    </p:spTree>
    <p:extLst>
      <p:ext uri="{BB962C8B-B14F-4D97-AF65-F5344CB8AC3E}">
        <p14:creationId xmlns:p14="http://schemas.microsoft.com/office/powerpoint/2010/main" val="9102679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29977" t="27889" r="28988" b="18776"/>
          <a:stretch/>
        </p:blipFill>
        <p:spPr bwMode="auto">
          <a:xfrm>
            <a:off x="5334729" y="2514161"/>
            <a:ext cx="3685698" cy="3592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rot="16200000">
            <a:off x="3816994" y="4245949"/>
            <a:ext cx="2723310" cy="369332"/>
          </a:xfrm>
          <a:prstGeom prst="rect">
            <a:avLst/>
          </a:prstGeom>
          <a:noFill/>
        </p:spPr>
        <p:txBody>
          <a:bodyPr wrap="none" rtlCol="0">
            <a:spAutoFit/>
          </a:bodyPr>
          <a:lstStyle/>
          <a:p>
            <a:r>
              <a:rPr lang="en-US" dirty="0" smtClean="0"/>
              <a:t>roberto.kersevan@cern.ch</a:t>
            </a:r>
            <a:endParaRPr lang="en-US" dirty="0"/>
          </a:p>
        </p:txBody>
      </p:sp>
      <p:sp>
        <p:nvSpPr>
          <p:cNvPr id="7" name="Rectangle 6"/>
          <p:cNvSpPr/>
          <p:nvPr/>
        </p:nvSpPr>
        <p:spPr>
          <a:xfrm>
            <a:off x="305780" y="561504"/>
            <a:ext cx="8586700" cy="1754326"/>
          </a:xfrm>
          <a:prstGeom prst="rect">
            <a:avLst/>
          </a:prstGeom>
        </p:spPr>
        <p:txBody>
          <a:bodyPr wrap="square">
            <a:spAutoFit/>
          </a:bodyPr>
          <a:lstStyle/>
          <a:p>
            <a:r>
              <a:rPr lang="en-US" dirty="0" smtClean="0"/>
              <a:t>Other analytical expressions for the transmission probability </a:t>
            </a:r>
            <a:r>
              <a:rPr lang="en-US" dirty="0"/>
              <a:t>can be found for ducts of </a:t>
            </a:r>
            <a:r>
              <a:rPr lang="en-US" dirty="0" smtClean="0"/>
              <a:t>circular, rectangular </a:t>
            </a:r>
            <a:r>
              <a:rPr lang="en-US" dirty="0"/>
              <a:t>and elliptical cross section (</a:t>
            </a:r>
            <a:r>
              <a:rPr lang="en-US" dirty="0" smtClean="0"/>
              <a:t>see for example J</a:t>
            </a:r>
            <a:r>
              <a:rPr lang="en-US" dirty="0"/>
              <a:t>. M. Lafferty, Foundation of Vacuum Science and Technology, Wiley </a:t>
            </a:r>
            <a:r>
              <a:rPr lang="en-US" dirty="0" err="1"/>
              <a:t>Interscience</a:t>
            </a:r>
            <a:r>
              <a:rPr lang="en-US" dirty="0"/>
              <a:t>).</a:t>
            </a:r>
          </a:p>
          <a:p>
            <a:endParaRPr lang="en-US" dirty="0"/>
          </a:p>
          <a:p>
            <a:r>
              <a:rPr lang="en-US" dirty="0"/>
              <a:t>For more complicated geometry, </a:t>
            </a:r>
            <a:r>
              <a:rPr lang="en-US" b="1" dirty="0"/>
              <a:t>Test-Particle Monte Carlo methods </a:t>
            </a:r>
            <a:r>
              <a:rPr lang="en-US" dirty="0"/>
              <a:t>(TPMC) are used.</a:t>
            </a:r>
          </a:p>
        </p:txBody>
      </p:sp>
      <p:pic>
        <p:nvPicPr>
          <p:cNvPr id="13"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14110" y="2171080"/>
            <a:ext cx="3275526" cy="1939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114110" y="4202850"/>
            <a:ext cx="3275526" cy="1928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6"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7"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39</a:t>
            </a:fld>
            <a:endParaRPr lang="en-US" dirty="0"/>
          </a:p>
        </p:txBody>
      </p:sp>
      <p:sp>
        <p:nvSpPr>
          <p:cNvPr id="18" name="Rectangle 17"/>
          <p:cNvSpPr/>
          <p:nvPr/>
        </p:nvSpPr>
        <p:spPr>
          <a:xfrm>
            <a:off x="938962" y="94734"/>
            <a:ext cx="7037504" cy="461665"/>
          </a:xfrm>
          <a:prstGeom prst="rect">
            <a:avLst/>
          </a:prstGeom>
        </p:spPr>
        <p:txBody>
          <a:bodyPr wrap="none">
            <a:spAutoFit/>
          </a:bodyPr>
          <a:lstStyle/>
          <a:p>
            <a:pPr algn="ctr"/>
            <a:r>
              <a:rPr lang="en-US" sz="2400" b="1" dirty="0"/>
              <a:t>The basis of vacuum </a:t>
            </a:r>
            <a:r>
              <a:rPr lang="en-US" sz="2400" b="1" dirty="0" smtClean="0"/>
              <a:t>technology: conductance</a:t>
            </a:r>
            <a:endParaRPr lang="en-US" sz="2400" b="1" dirty="0"/>
          </a:p>
        </p:txBody>
      </p:sp>
    </p:spTree>
    <p:extLst>
      <p:ext uri="{BB962C8B-B14F-4D97-AF65-F5344CB8AC3E}">
        <p14:creationId xmlns:p14="http://schemas.microsoft.com/office/powerpoint/2010/main" val="452716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sp>
        <p:nvSpPr>
          <p:cNvPr id="5" name="TextBox 4"/>
          <p:cNvSpPr txBox="1"/>
          <p:nvPr/>
        </p:nvSpPr>
        <p:spPr>
          <a:xfrm>
            <a:off x="630345" y="2582399"/>
            <a:ext cx="7990201" cy="1200329"/>
          </a:xfrm>
          <a:prstGeom prst="rect">
            <a:avLst/>
          </a:prstGeom>
          <a:noFill/>
        </p:spPr>
        <p:txBody>
          <a:bodyPr wrap="none" rtlCol="0">
            <a:spAutoFit/>
          </a:bodyPr>
          <a:lstStyle/>
          <a:p>
            <a:pPr algn="ctr"/>
            <a:r>
              <a:rPr lang="en-US" sz="3600" b="1" dirty="0" smtClean="0"/>
              <a:t>Part 1</a:t>
            </a:r>
          </a:p>
          <a:p>
            <a:pPr algn="ctr"/>
            <a:r>
              <a:rPr lang="en-US" sz="3600" b="1" dirty="0" smtClean="0"/>
              <a:t>A quick view of vacuum technology</a:t>
            </a:r>
            <a:endParaRPr lang="en-US" sz="3600" b="1" dirty="0"/>
          </a:p>
        </p:txBody>
      </p:sp>
    </p:spTree>
    <p:extLst>
      <p:ext uri="{BB962C8B-B14F-4D97-AF65-F5344CB8AC3E}">
        <p14:creationId xmlns:p14="http://schemas.microsoft.com/office/powerpoint/2010/main" val="29151109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467544" y="6309320"/>
            <a:ext cx="2133600" cy="365125"/>
          </a:xfrm>
          <a:prstGeom prst="rect">
            <a:avLst/>
          </a:prstGeom>
        </p:spPr>
        <p:txBody>
          <a:bodyPr/>
          <a:lstStyle/>
          <a:p>
            <a:r>
              <a:rPr lang="en-US" smtClean="0"/>
              <a:t>February 13-14, 2013</a:t>
            </a:r>
            <a:endParaRPr lang="en-GB"/>
          </a:p>
        </p:txBody>
      </p:sp>
      <p:sp>
        <p:nvSpPr>
          <p:cNvPr id="3" name="Footer Placeholder 2"/>
          <p:cNvSpPr>
            <a:spLocks noGrp="1"/>
          </p:cNvSpPr>
          <p:nvPr>
            <p:ph type="ftr" sz="quarter" idx="4294967295"/>
          </p:nvPr>
        </p:nvSpPr>
        <p:spPr>
          <a:xfrm>
            <a:off x="3124200" y="6356350"/>
            <a:ext cx="2895600" cy="365125"/>
          </a:xfrm>
          <a:prstGeom prst="rect">
            <a:avLst/>
          </a:prstGeom>
        </p:spPr>
        <p:txBody>
          <a:bodyPr/>
          <a:lstStyle/>
          <a:p>
            <a:r>
              <a:rPr lang="en-US" smtClean="0"/>
              <a:t>JUAS 2013 -- Vacuum Technology –   Paolo Chiggiato &amp; Roberto Kersevan</a:t>
            </a:r>
            <a:endParaRPr lang="en-GB"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106E4E99-1EF7-4D38-A3D6-86A225475890}" type="slidenum">
              <a:rPr lang="en-GB" smtClean="0"/>
              <a:t>40</a:t>
            </a:fld>
            <a:endParaRPr lang="en-GB"/>
          </a:p>
        </p:txBody>
      </p:sp>
      <p:sp>
        <p:nvSpPr>
          <p:cNvPr id="20" name="TextBox 19"/>
          <p:cNvSpPr txBox="1"/>
          <p:nvPr/>
        </p:nvSpPr>
        <p:spPr>
          <a:xfrm>
            <a:off x="323527" y="677009"/>
            <a:ext cx="8501169" cy="5078313"/>
          </a:xfrm>
          <a:prstGeom prst="rect">
            <a:avLst/>
          </a:prstGeom>
          <a:noFill/>
        </p:spPr>
        <p:txBody>
          <a:bodyPr wrap="square" rtlCol="0">
            <a:spAutoFit/>
          </a:bodyPr>
          <a:lstStyle/>
          <a:p>
            <a:endParaRPr lang="en-US" dirty="0"/>
          </a:p>
          <a:p>
            <a:endParaRPr lang="en-US" dirty="0"/>
          </a:p>
          <a:p>
            <a:r>
              <a:rPr lang="en-US" dirty="0" smtClean="0"/>
              <a:t>The TPMC:</a:t>
            </a:r>
          </a:p>
          <a:p>
            <a:endParaRPr lang="en-US" dirty="0" smtClean="0"/>
          </a:p>
          <a:p>
            <a:pPr marL="285750" indent="-285750">
              <a:buFont typeface="Arial" pitchFamily="34" charset="0"/>
              <a:buChar char="•"/>
            </a:pPr>
            <a:r>
              <a:rPr lang="en-US" dirty="0" smtClean="0"/>
              <a:t>generates </a:t>
            </a:r>
            <a:r>
              <a:rPr lang="en-US" dirty="0"/>
              <a:t>“random” molecules according to the cosine distribution at the entrance of the </a:t>
            </a:r>
            <a:r>
              <a:rPr lang="en-US" dirty="0" smtClean="0"/>
              <a:t>tube;</a:t>
            </a:r>
          </a:p>
          <a:p>
            <a:pPr marL="285750" indent="-285750">
              <a:buFont typeface="Arial" pitchFamily="34" charset="0"/>
              <a:buChar char="•"/>
            </a:pPr>
            <a:endParaRPr lang="en-US" dirty="0" smtClean="0"/>
          </a:p>
          <a:p>
            <a:pPr marL="285750" indent="-285750">
              <a:buFont typeface="Arial" pitchFamily="34" charset="0"/>
              <a:buChar char="•"/>
            </a:pPr>
            <a:r>
              <a:rPr lang="en-US" dirty="0" smtClean="0"/>
              <a:t>then </a:t>
            </a:r>
            <a:r>
              <a:rPr lang="en-US" dirty="0"/>
              <a:t>follows their traces until they </a:t>
            </a:r>
            <a:r>
              <a:rPr lang="en-US" dirty="0" smtClean="0"/>
              <a:t>reach</a:t>
            </a:r>
            <a:r>
              <a:rPr lang="en-US" dirty="0"/>
              <a:t> the exit of the </a:t>
            </a:r>
            <a:r>
              <a:rPr lang="en-US" dirty="0" smtClean="0"/>
              <a:t>tube</a:t>
            </a:r>
          </a:p>
          <a:p>
            <a:endParaRPr lang="en-US" dirty="0" smtClean="0"/>
          </a:p>
          <a:p>
            <a:pPr marL="285750" indent="-285750">
              <a:buFont typeface="Arial" pitchFamily="34" charset="0"/>
              <a:buChar char="•"/>
            </a:pPr>
            <a:r>
              <a:rPr lang="en-US" dirty="0" smtClean="0"/>
              <a:t>each </a:t>
            </a:r>
            <a:r>
              <a:rPr lang="en-US" dirty="0"/>
              <a:t>collision with the walls is followed by a random emission </a:t>
            </a:r>
            <a:endParaRPr lang="en-US" dirty="0" smtClean="0"/>
          </a:p>
          <a:p>
            <a:pPr marL="285750" indent="-285750">
              <a:buFont typeface="Arial" pitchFamily="34" charset="0"/>
              <a:buChar char="•"/>
            </a:pPr>
            <a:endParaRPr lang="en-US" dirty="0" smtClean="0"/>
          </a:p>
          <a:p>
            <a:pPr marL="285750" indent="-285750">
              <a:buFont typeface="Arial" pitchFamily="34" charset="0"/>
              <a:buChar char="•"/>
            </a:pPr>
            <a:r>
              <a:rPr lang="en-US" dirty="0" smtClean="0"/>
              <a:t>many simulated molecules are needed in </a:t>
            </a:r>
            <a:r>
              <a:rPr lang="en-US" dirty="0"/>
              <a:t>order to reduce the statistical </a:t>
            </a:r>
            <a:r>
              <a:rPr lang="en-US" dirty="0" smtClean="0"/>
              <a:t>scattering</a:t>
            </a:r>
          </a:p>
          <a:p>
            <a:endParaRPr lang="en-US" dirty="0" smtClean="0"/>
          </a:p>
          <a:p>
            <a:r>
              <a:rPr lang="en-US" dirty="0" smtClean="0"/>
              <a:t>The software used at CERN is </a:t>
            </a:r>
            <a:r>
              <a:rPr lang="en-US" dirty="0" err="1" smtClean="0"/>
              <a:t>Molflow</a:t>
            </a:r>
            <a:r>
              <a:rPr lang="en-US" dirty="0" smtClean="0"/>
              <a:t>+,  written and maintained by </a:t>
            </a:r>
            <a:r>
              <a:rPr lang="en-US" b="1" dirty="0" smtClean="0"/>
              <a:t>Roberto Kersevan </a:t>
            </a:r>
            <a:r>
              <a:rPr lang="en-US" dirty="0" smtClean="0"/>
              <a:t>and Marton Szakacs (CERN, TE-VSC)</a:t>
            </a:r>
          </a:p>
          <a:p>
            <a:endParaRPr lang="en-US" dirty="0"/>
          </a:p>
          <a:p>
            <a:endParaRPr lang="en-US" dirty="0" smtClean="0"/>
          </a:p>
        </p:txBody>
      </p:sp>
      <p:sp>
        <p:nvSpPr>
          <p:cNvPr id="10" name="Rectangle 9"/>
          <p:cNvSpPr/>
          <p:nvPr/>
        </p:nvSpPr>
        <p:spPr>
          <a:xfrm>
            <a:off x="938962" y="94734"/>
            <a:ext cx="7037504" cy="461665"/>
          </a:xfrm>
          <a:prstGeom prst="rect">
            <a:avLst/>
          </a:prstGeom>
        </p:spPr>
        <p:txBody>
          <a:bodyPr wrap="none">
            <a:spAutoFit/>
          </a:bodyPr>
          <a:lstStyle/>
          <a:p>
            <a:pPr algn="ctr"/>
            <a:r>
              <a:rPr lang="en-US" sz="2400" b="1" dirty="0"/>
              <a:t>The basis of vacuum </a:t>
            </a:r>
            <a:r>
              <a:rPr lang="en-US" sz="2400" b="1" dirty="0" smtClean="0"/>
              <a:t>technology: conductance</a:t>
            </a:r>
            <a:endParaRPr lang="en-US" sz="2400" b="1" dirty="0"/>
          </a:p>
        </p:txBody>
      </p:sp>
    </p:spTree>
    <p:extLst>
      <p:ext uri="{BB962C8B-B14F-4D97-AF65-F5344CB8AC3E}">
        <p14:creationId xmlns:p14="http://schemas.microsoft.com/office/powerpoint/2010/main" val="41001224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539552" y="1393622"/>
            <a:ext cx="3168352" cy="945396"/>
            <a:chOff x="467544" y="1463204"/>
            <a:chExt cx="3168352" cy="945396"/>
          </a:xfrm>
        </p:grpSpPr>
        <p:sp>
          <p:nvSpPr>
            <p:cNvPr id="7" name="Rectangle à coins arrondis 6"/>
            <p:cNvSpPr/>
            <p:nvPr/>
          </p:nvSpPr>
          <p:spPr>
            <a:xfrm>
              <a:off x="467544" y="1688520"/>
              <a:ext cx="720080" cy="720080"/>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a:t>
              </a:r>
              <a:r>
                <a:rPr lang="en-US" baseline="-25000" dirty="0" smtClean="0">
                  <a:solidFill>
                    <a:schemeClr val="tx1"/>
                  </a:solidFill>
                </a:rPr>
                <a:t>1</a:t>
              </a:r>
              <a:endParaRPr lang="en-US" dirty="0">
                <a:solidFill>
                  <a:schemeClr val="tx1"/>
                </a:solidFill>
              </a:endParaRPr>
            </a:p>
          </p:txBody>
        </p:sp>
        <p:sp>
          <p:nvSpPr>
            <p:cNvPr id="8" name="Rectangle à coins arrondis 7"/>
            <p:cNvSpPr/>
            <p:nvPr/>
          </p:nvSpPr>
          <p:spPr>
            <a:xfrm>
              <a:off x="1763688" y="1688520"/>
              <a:ext cx="720080" cy="720080"/>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a:t>
              </a:r>
              <a:r>
                <a:rPr lang="en-US" baseline="-25000" dirty="0" smtClean="0">
                  <a:solidFill>
                    <a:schemeClr val="tx1"/>
                  </a:solidFill>
                </a:rPr>
                <a:t>2</a:t>
              </a:r>
              <a:endParaRPr lang="en-US" dirty="0">
                <a:solidFill>
                  <a:schemeClr val="tx1"/>
                </a:solidFill>
              </a:endParaRPr>
            </a:p>
          </p:txBody>
        </p:sp>
        <p:sp>
          <p:nvSpPr>
            <p:cNvPr id="10" name="Rectangle 9"/>
            <p:cNvSpPr/>
            <p:nvPr/>
          </p:nvSpPr>
          <p:spPr>
            <a:xfrm>
              <a:off x="1187624" y="1832536"/>
              <a:ext cx="576064" cy="144016"/>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iangle isocèle 11"/>
            <p:cNvSpPr/>
            <p:nvPr/>
          </p:nvSpPr>
          <p:spPr>
            <a:xfrm rot="5400000">
              <a:off x="2591780" y="1796532"/>
              <a:ext cx="360040" cy="576064"/>
            </a:xfrm>
            <a:prstGeom prst="triangle">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à coins arrondis 8"/>
            <p:cNvSpPr/>
            <p:nvPr/>
          </p:nvSpPr>
          <p:spPr>
            <a:xfrm>
              <a:off x="2915816" y="1688520"/>
              <a:ext cx="720080" cy="720080"/>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a:t>
              </a:r>
              <a:r>
                <a:rPr lang="en-US" baseline="-25000" dirty="0" smtClean="0">
                  <a:solidFill>
                    <a:schemeClr val="tx1"/>
                  </a:solidFill>
                </a:rPr>
                <a:t>3</a:t>
              </a:r>
              <a:endParaRPr lang="en-US" dirty="0">
                <a:solidFill>
                  <a:schemeClr val="tx1"/>
                </a:solidFill>
              </a:endParaRPr>
            </a:p>
          </p:txBody>
        </p:sp>
        <p:sp>
          <p:nvSpPr>
            <p:cNvPr id="13" name="ZoneTexte 12"/>
            <p:cNvSpPr txBox="1"/>
            <p:nvPr/>
          </p:nvSpPr>
          <p:spPr>
            <a:xfrm>
              <a:off x="1305036" y="1463204"/>
              <a:ext cx="386644" cy="369332"/>
            </a:xfrm>
            <a:prstGeom prst="rect">
              <a:avLst/>
            </a:prstGeom>
            <a:noFill/>
          </p:spPr>
          <p:txBody>
            <a:bodyPr wrap="none" rtlCol="0">
              <a:spAutoFit/>
            </a:bodyPr>
            <a:lstStyle/>
            <a:p>
              <a:r>
                <a:rPr lang="en-US" dirty="0" smtClean="0"/>
                <a:t>C</a:t>
              </a:r>
              <a:r>
                <a:rPr lang="en-US" baseline="-25000" dirty="0"/>
                <a:t>1</a:t>
              </a:r>
              <a:endParaRPr lang="en-US" dirty="0"/>
            </a:p>
          </p:txBody>
        </p:sp>
        <p:sp>
          <p:nvSpPr>
            <p:cNvPr id="14" name="ZoneTexte 13"/>
            <p:cNvSpPr txBox="1"/>
            <p:nvPr/>
          </p:nvSpPr>
          <p:spPr>
            <a:xfrm>
              <a:off x="2529172" y="1615604"/>
              <a:ext cx="386644" cy="369332"/>
            </a:xfrm>
            <a:prstGeom prst="rect">
              <a:avLst/>
            </a:prstGeom>
            <a:noFill/>
          </p:spPr>
          <p:txBody>
            <a:bodyPr wrap="none" rtlCol="0">
              <a:spAutoFit/>
            </a:bodyPr>
            <a:lstStyle/>
            <a:p>
              <a:r>
                <a:rPr lang="en-US" dirty="0" smtClean="0"/>
                <a:t>C</a:t>
              </a:r>
              <a:r>
                <a:rPr lang="en-US" baseline="-25000" dirty="0"/>
                <a:t>2</a:t>
              </a:r>
              <a:endParaRPr lang="en-US" dirty="0"/>
            </a:p>
          </p:txBody>
        </p:sp>
      </p:grpSp>
      <mc:AlternateContent xmlns:mc="http://schemas.openxmlformats.org/markup-compatibility/2006" xmlns:a14="http://schemas.microsoft.com/office/drawing/2010/main">
        <mc:Choice Requires="a14">
          <p:sp>
            <p:nvSpPr>
              <p:cNvPr id="15" name="ZoneTexte 14"/>
              <p:cNvSpPr txBox="1"/>
              <p:nvPr/>
            </p:nvSpPr>
            <p:spPr>
              <a:xfrm>
                <a:off x="3970784" y="1517313"/>
                <a:ext cx="4536504" cy="9233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b="0" i="1" smtClean="0">
                              <a:latin typeface="Cambria Math"/>
                            </a:rPr>
                          </m:ctrlPr>
                        </m:sSubPr>
                        <m:e>
                          <m:r>
                            <a:rPr lang="fr-FR" b="0" i="1" smtClean="0">
                              <a:latin typeface="Cambria Math"/>
                            </a:rPr>
                            <m:t>𝑄</m:t>
                          </m:r>
                        </m:e>
                        <m:sub>
                          <m:r>
                            <a:rPr lang="fr-FR" b="0" i="1" smtClean="0">
                              <a:latin typeface="Cambria Math"/>
                            </a:rPr>
                            <m:t>1</m:t>
                          </m:r>
                        </m:sub>
                      </m:sSub>
                      <m:r>
                        <a:rPr lang="fr-FR" b="0" i="1" smtClean="0">
                          <a:latin typeface="Cambria Math"/>
                        </a:rPr>
                        <m:t>=</m:t>
                      </m:r>
                      <m:sSub>
                        <m:sSubPr>
                          <m:ctrlPr>
                            <a:rPr lang="fr-FR" b="0" i="1" smtClean="0">
                              <a:latin typeface="Cambria Math"/>
                            </a:rPr>
                          </m:ctrlPr>
                        </m:sSubPr>
                        <m:e>
                          <m:r>
                            <a:rPr lang="fr-FR" b="0" i="1" smtClean="0">
                              <a:latin typeface="Cambria Math"/>
                            </a:rPr>
                            <m:t>𝐶</m:t>
                          </m:r>
                        </m:e>
                        <m:sub>
                          <m:r>
                            <a:rPr lang="fr-FR" b="0" i="1" smtClean="0">
                              <a:latin typeface="Cambria Math"/>
                            </a:rPr>
                            <m:t>1</m:t>
                          </m:r>
                        </m:sub>
                      </m:sSub>
                      <m:d>
                        <m:dPr>
                          <m:ctrlPr>
                            <a:rPr lang="fr-FR" b="0" i="1" smtClean="0">
                              <a:latin typeface="Cambria Math"/>
                            </a:rPr>
                          </m:ctrlPr>
                        </m:dPr>
                        <m:e>
                          <m:sSub>
                            <m:sSubPr>
                              <m:ctrlPr>
                                <a:rPr lang="fr-FR" b="0" i="1" smtClean="0">
                                  <a:latin typeface="Cambria Math"/>
                                </a:rPr>
                              </m:ctrlPr>
                            </m:sSubPr>
                            <m:e>
                              <m:r>
                                <a:rPr lang="fr-FR" b="0" i="1" smtClean="0">
                                  <a:latin typeface="Cambria Math"/>
                                </a:rPr>
                                <m:t>𝑃</m:t>
                              </m:r>
                            </m:e>
                            <m:sub>
                              <m:r>
                                <a:rPr lang="fr-FR" b="0" i="1" smtClean="0">
                                  <a:latin typeface="Cambria Math"/>
                                </a:rPr>
                                <m:t>1</m:t>
                              </m:r>
                            </m:sub>
                          </m:sSub>
                          <m:r>
                            <a:rPr lang="fr-FR" b="0" i="1" smtClean="0">
                              <a:latin typeface="Cambria Math"/>
                            </a:rPr>
                            <m:t>−</m:t>
                          </m:r>
                          <m:sSub>
                            <m:sSubPr>
                              <m:ctrlPr>
                                <a:rPr lang="fr-FR" i="1">
                                  <a:latin typeface="Cambria Math"/>
                                </a:rPr>
                              </m:ctrlPr>
                            </m:sSubPr>
                            <m:e>
                              <m:r>
                                <a:rPr lang="fr-FR" i="1">
                                  <a:latin typeface="Cambria Math"/>
                                </a:rPr>
                                <m:t>𝑃</m:t>
                              </m:r>
                            </m:e>
                            <m:sub>
                              <m:r>
                                <a:rPr lang="fr-FR" b="0" i="1" smtClean="0">
                                  <a:latin typeface="Cambria Math"/>
                                </a:rPr>
                                <m:t>2</m:t>
                              </m:r>
                            </m:sub>
                          </m:sSub>
                        </m:e>
                      </m:d>
                    </m:oMath>
                  </m:oMathPara>
                </a14:m>
                <a:endParaRPr lang="fr-FR" b="0" dirty="0" smtClean="0"/>
              </a:p>
              <a:p>
                <a:pPr/>
                <a14:m>
                  <m:oMathPara xmlns:m="http://schemas.openxmlformats.org/officeDocument/2006/math">
                    <m:oMathParaPr>
                      <m:jc m:val="centerGroup"/>
                    </m:oMathParaPr>
                    <m:oMath xmlns:m="http://schemas.openxmlformats.org/officeDocument/2006/math">
                      <m:sSub>
                        <m:sSubPr>
                          <m:ctrlPr>
                            <a:rPr lang="fr-FR" i="1">
                              <a:latin typeface="Cambria Math"/>
                            </a:rPr>
                          </m:ctrlPr>
                        </m:sSubPr>
                        <m:e>
                          <m:r>
                            <a:rPr lang="fr-FR" i="1">
                              <a:latin typeface="Cambria Math"/>
                            </a:rPr>
                            <m:t>𝑄</m:t>
                          </m:r>
                        </m:e>
                        <m:sub>
                          <m:r>
                            <a:rPr lang="fr-FR" b="0" i="1" smtClean="0">
                              <a:latin typeface="Cambria Math"/>
                            </a:rPr>
                            <m:t>2</m:t>
                          </m:r>
                        </m:sub>
                      </m:sSub>
                      <m:r>
                        <a:rPr lang="fr-FR" i="1">
                          <a:latin typeface="Cambria Math"/>
                        </a:rPr>
                        <m:t>=</m:t>
                      </m:r>
                      <m:sSub>
                        <m:sSubPr>
                          <m:ctrlPr>
                            <a:rPr lang="fr-FR" i="1">
                              <a:latin typeface="Cambria Math"/>
                            </a:rPr>
                          </m:ctrlPr>
                        </m:sSubPr>
                        <m:e>
                          <m:r>
                            <a:rPr lang="fr-FR" i="1">
                              <a:latin typeface="Cambria Math"/>
                            </a:rPr>
                            <m:t>𝐶</m:t>
                          </m:r>
                        </m:e>
                        <m:sub>
                          <m:r>
                            <a:rPr lang="fr-FR" b="0" i="1" smtClean="0">
                              <a:latin typeface="Cambria Math"/>
                            </a:rPr>
                            <m:t>2</m:t>
                          </m:r>
                        </m:sub>
                      </m:sSub>
                      <m:d>
                        <m:dPr>
                          <m:ctrlPr>
                            <a:rPr lang="fr-FR" i="1">
                              <a:latin typeface="Cambria Math"/>
                            </a:rPr>
                          </m:ctrlPr>
                        </m:dPr>
                        <m:e>
                          <m:sSub>
                            <m:sSubPr>
                              <m:ctrlPr>
                                <a:rPr lang="fr-FR" i="1" smtClean="0">
                                  <a:latin typeface="Cambria Math"/>
                                </a:rPr>
                              </m:ctrlPr>
                            </m:sSubPr>
                            <m:e>
                              <m:r>
                                <a:rPr lang="fr-FR" i="1">
                                  <a:latin typeface="Cambria Math"/>
                                </a:rPr>
                                <m:t>𝑃</m:t>
                              </m:r>
                            </m:e>
                            <m:sub>
                              <m:r>
                                <a:rPr lang="fr-FR" b="0" i="1" smtClean="0">
                                  <a:latin typeface="Cambria Math"/>
                                </a:rPr>
                                <m:t>2</m:t>
                              </m:r>
                            </m:sub>
                          </m:sSub>
                          <m:r>
                            <a:rPr lang="fr-FR" i="1">
                              <a:latin typeface="Cambria Math"/>
                            </a:rPr>
                            <m:t>−</m:t>
                          </m:r>
                          <m:sSub>
                            <m:sSubPr>
                              <m:ctrlPr>
                                <a:rPr lang="fr-FR" i="1">
                                  <a:latin typeface="Cambria Math"/>
                                </a:rPr>
                              </m:ctrlPr>
                            </m:sSubPr>
                            <m:e>
                              <m:r>
                                <a:rPr lang="fr-FR" i="1">
                                  <a:latin typeface="Cambria Math"/>
                                </a:rPr>
                                <m:t>𝑃</m:t>
                              </m:r>
                            </m:e>
                            <m:sub>
                              <m:r>
                                <a:rPr lang="fr-FR" b="0" i="1" smtClean="0">
                                  <a:latin typeface="Cambria Math"/>
                                </a:rPr>
                                <m:t>3</m:t>
                              </m:r>
                            </m:sub>
                          </m:sSub>
                        </m:e>
                      </m:d>
                    </m:oMath>
                  </m:oMathPara>
                </a14:m>
                <a:endParaRPr lang="en-US" dirty="0" smtClean="0"/>
              </a:p>
              <a:p>
                <a:pPr/>
                <a14:m>
                  <m:oMathPara xmlns:m="http://schemas.openxmlformats.org/officeDocument/2006/math">
                    <m:oMathParaPr>
                      <m:jc m:val="centerGroup"/>
                    </m:oMathParaPr>
                    <m:oMath xmlns:m="http://schemas.openxmlformats.org/officeDocument/2006/math">
                      <m:sSub>
                        <m:sSubPr>
                          <m:ctrlPr>
                            <a:rPr lang="fr-FR" i="1">
                              <a:latin typeface="Cambria Math"/>
                            </a:rPr>
                          </m:ctrlPr>
                        </m:sSubPr>
                        <m:e>
                          <m:r>
                            <a:rPr lang="fr-FR" i="1">
                              <a:latin typeface="Cambria Math"/>
                            </a:rPr>
                            <m:t>𝑄</m:t>
                          </m:r>
                        </m:e>
                        <m:sub>
                          <m:r>
                            <a:rPr lang="fr-FR" b="0" i="1" smtClean="0">
                              <a:latin typeface="Cambria Math"/>
                            </a:rPr>
                            <m:t>𝑇𝑂𝑇</m:t>
                          </m:r>
                        </m:sub>
                      </m:sSub>
                      <m:r>
                        <a:rPr lang="fr-FR" i="1">
                          <a:latin typeface="Cambria Math"/>
                        </a:rPr>
                        <m:t>=</m:t>
                      </m:r>
                      <m:sSub>
                        <m:sSubPr>
                          <m:ctrlPr>
                            <a:rPr lang="fr-FR" i="1">
                              <a:latin typeface="Cambria Math"/>
                            </a:rPr>
                          </m:ctrlPr>
                        </m:sSubPr>
                        <m:e>
                          <m:r>
                            <a:rPr lang="fr-FR" i="1">
                              <a:latin typeface="Cambria Math"/>
                            </a:rPr>
                            <m:t>𝐶</m:t>
                          </m:r>
                        </m:e>
                        <m:sub>
                          <m:r>
                            <a:rPr lang="fr-FR" b="0" i="1" smtClean="0">
                              <a:latin typeface="Cambria Math"/>
                            </a:rPr>
                            <m:t>𝑇𝑂𝑇</m:t>
                          </m:r>
                        </m:sub>
                      </m:sSub>
                      <m:d>
                        <m:dPr>
                          <m:ctrlPr>
                            <a:rPr lang="fr-FR" i="1">
                              <a:latin typeface="Cambria Math"/>
                            </a:rPr>
                          </m:ctrlPr>
                        </m:dPr>
                        <m:e>
                          <m:sSub>
                            <m:sSubPr>
                              <m:ctrlPr>
                                <a:rPr lang="fr-FR" i="1">
                                  <a:latin typeface="Cambria Math"/>
                                </a:rPr>
                              </m:ctrlPr>
                            </m:sSubPr>
                            <m:e>
                              <m:r>
                                <a:rPr lang="fr-FR" i="1">
                                  <a:latin typeface="Cambria Math"/>
                                </a:rPr>
                                <m:t>𝑃</m:t>
                              </m:r>
                            </m:e>
                            <m:sub>
                              <m:r>
                                <a:rPr lang="fr-FR" b="0" i="1" smtClean="0">
                                  <a:latin typeface="Cambria Math"/>
                                </a:rPr>
                                <m:t>1</m:t>
                              </m:r>
                            </m:sub>
                          </m:sSub>
                          <m:r>
                            <a:rPr lang="fr-FR" i="1">
                              <a:latin typeface="Cambria Math"/>
                            </a:rPr>
                            <m:t>−</m:t>
                          </m:r>
                          <m:sSub>
                            <m:sSubPr>
                              <m:ctrlPr>
                                <a:rPr lang="fr-FR" i="1">
                                  <a:latin typeface="Cambria Math"/>
                                </a:rPr>
                              </m:ctrlPr>
                            </m:sSubPr>
                            <m:e>
                              <m:r>
                                <a:rPr lang="fr-FR" i="1">
                                  <a:latin typeface="Cambria Math"/>
                                </a:rPr>
                                <m:t>𝑃</m:t>
                              </m:r>
                            </m:e>
                            <m:sub>
                              <m:r>
                                <a:rPr lang="fr-FR" i="1">
                                  <a:latin typeface="Cambria Math"/>
                                </a:rPr>
                                <m:t>3</m:t>
                              </m:r>
                            </m:sub>
                          </m:sSub>
                        </m:e>
                      </m:d>
                    </m:oMath>
                  </m:oMathPara>
                </a14:m>
                <a:endParaRPr lang="en-US" dirty="0"/>
              </a:p>
            </p:txBody>
          </p:sp>
        </mc:Choice>
        <mc:Fallback xmlns="">
          <p:sp>
            <p:nvSpPr>
              <p:cNvPr id="15" name="ZoneTexte 14"/>
              <p:cNvSpPr txBox="1">
                <a:spLocks noRot="1" noChangeAspect="1" noMove="1" noResize="1" noEditPoints="1" noAdjustHandles="1" noChangeArrowheads="1" noChangeShapeType="1" noTextEdit="1"/>
              </p:cNvSpPr>
              <p:nvPr/>
            </p:nvSpPr>
            <p:spPr>
              <a:xfrm>
                <a:off x="3970784" y="1517313"/>
                <a:ext cx="4536504" cy="923330"/>
              </a:xfrm>
              <a:prstGeom prst="rect">
                <a:avLst/>
              </a:prstGeom>
              <a:blipFill rotWithShape="1">
                <a:blip r:embed="rId2"/>
                <a:stretch>
                  <a:fillRect b="-397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ZoneTexte 15"/>
              <p:cNvSpPr txBox="1"/>
              <p:nvPr/>
            </p:nvSpPr>
            <p:spPr>
              <a:xfrm>
                <a:off x="323528" y="3131964"/>
                <a:ext cx="8568952" cy="2944076"/>
              </a:xfrm>
              <a:prstGeom prst="rect">
                <a:avLst/>
              </a:prstGeom>
              <a:noFill/>
            </p:spPr>
            <p:txBody>
              <a:bodyPr wrap="square" rtlCol="0">
                <a:spAutoFit/>
              </a:bodyPr>
              <a:lstStyle/>
              <a:p>
                <a:endParaRPr lang="en-US" dirty="0" smtClean="0"/>
              </a:p>
              <a:p>
                <a:r>
                  <a:rPr lang="en-US" dirty="0" smtClean="0"/>
                  <a:t>It can be easily verified that:</a:t>
                </a:r>
                <a14:m>
                  <m:oMath xmlns:m="http://schemas.openxmlformats.org/officeDocument/2006/math">
                    <m:sSub>
                      <m:sSubPr>
                        <m:ctrlPr>
                          <a:rPr lang="fr-FR" i="1">
                            <a:latin typeface="Cambria Math"/>
                          </a:rPr>
                        </m:ctrlPr>
                      </m:sSubPr>
                      <m:e>
                        <m:r>
                          <a:rPr lang="fr-FR" b="0" i="1" smtClean="0">
                            <a:latin typeface="Cambria Math"/>
                          </a:rPr>
                          <m:t>   </m:t>
                        </m:r>
                        <m:r>
                          <a:rPr lang="fr-FR" i="1">
                            <a:latin typeface="Cambria Math"/>
                          </a:rPr>
                          <m:t>𝐶</m:t>
                        </m:r>
                      </m:e>
                      <m:sub>
                        <m:r>
                          <a:rPr lang="fr-FR" i="1">
                            <a:latin typeface="Cambria Math"/>
                          </a:rPr>
                          <m:t>𝑇𝑂𝑇</m:t>
                        </m:r>
                      </m:sub>
                    </m:sSub>
                    <m:r>
                      <a:rPr lang="fr-FR" b="0" i="1" smtClean="0">
                        <a:latin typeface="Cambria Math"/>
                      </a:rPr>
                      <m:t>=</m:t>
                    </m:r>
                    <m:f>
                      <m:fPr>
                        <m:ctrlPr>
                          <a:rPr lang="fr-FR" b="0" i="1" smtClean="0">
                            <a:latin typeface="Cambria Math"/>
                          </a:rPr>
                        </m:ctrlPr>
                      </m:fPr>
                      <m:num>
                        <m:sSub>
                          <m:sSubPr>
                            <m:ctrlPr>
                              <a:rPr lang="fr-FR" i="1">
                                <a:latin typeface="Cambria Math"/>
                              </a:rPr>
                            </m:ctrlPr>
                          </m:sSubPr>
                          <m:e>
                            <m:r>
                              <a:rPr lang="fr-FR" i="1">
                                <a:latin typeface="Cambria Math"/>
                              </a:rPr>
                              <m:t>𝐶</m:t>
                            </m:r>
                          </m:e>
                          <m:sub>
                            <m:r>
                              <a:rPr lang="fr-FR" i="1">
                                <a:latin typeface="Cambria Math"/>
                              </a:rPr>
                              <m:t>1</m:t>
                            </m:r>
                          </m:sub>
                        </m:sSub>
                        <m:sSub>
                          <m:sSubPr>
                            <m:ctrlPr>
                              <a:rPr lang="fr-FR" i="1">
                                <a:latin typeface="Cambria Math"/>
                              </a:rPr>
                            </m:ctrlPr>
                          </m:sSubPr>
                          <m:e>
                            <m:r>
                              <a:rPr lang="fr-FR" i="1">
                                <a:latin typeface="Cambria Math"/>
                              </a:rPr>
                              <m:t>𝐶</m:t>
                            </m:r>
                          </m:e>
                          <m:sub>
                            <m:r>
                              <a:rPr lang="fr-FR" b="0" i="1" smtClean="0">
                                <a:latin typeface="Cambria Math"/>
                              </a:rPr>
                              <m:t>2</m:t>
                            </m:r>
                          </m:sub>
                        </m:sSub>
                      </m:num>
                      <m:den>
                        <m:sSub>
                          <m:sSubPr>
                            <m:ctrlPr>
                              <a:rPr lang="fr-FR" i="1">
                                <a:latin typeface="Cambria Math"/>
                              </a:rPr>
                            </m:ctrlPr>
                          </m:sSubPr>
                          <m:e>
                            <m:r>
                              <a:rPr lang="fr-FR" i="1">
                                <a:latin typeface="Cambria Math"/>
                              </a:rPr>
                              <m:t>𝐶</m:t>
                            </m:r>
                          </m:e>
                          <m:sub>
                            <m:r>
                              <a:rPr lang="fr-FR" i="1">
                                <a:latin typeface="Cambria Math"/>
                              </a:rPr>
                              <m:t>1</m:t>
                            </m:r>
                            <m:r>
                              <a:rPr lang="fr-FR" b="0" i="1" smtClean="0">
                                <a:latin typeface="Cambria Math"/>
                              </a:rPr>
                              <m:t>+</m:t>
                            </m:r>
                          </m:sub>
                        </m:sSub>
                        <m:sSub>
                          <m:sSubPr>
                            <m:ctrlPr>
                              <a:rPr lang="fr-FR" i="1">
                                <a:latin typeface="Cambria Math"/>
                              </a:rPr>
                            </m:ctrlPr>
                          </m:sSubPr>
                          <m:e>
                            <m:r>
                              <a:rPr lang="fr-FR" i="1">
                                <a:latin typeface="Cambria Math"/>
                              </a:rPr>
                              <m:t>𝐶</m:t>
                            </m:r>
                          </m:e>
                          <m:sub>
                            <m:r>
                              <a:rPr lang="fr-FR" i="1">
                                <a:latin typeface="Cambria Math"/>
                              </a:rPr>
                              <m:t>2</m:t>
                            </m:r>
                          </m:sub>
                        </m:sSub>
                      </m:den>
                    </m:f>
                  </m:oMath>
                </a14:m>
                <a:r>
                  <a:rPr lang="en-US" dirty="0" smtClean="0"/>
                  <a:t> and </a:t>
                </a:r>
                <a14:m>
                  <m:oMath xmlns:m="http://schemas.openxmlformats.org/officeDocument/2006/math">
                    <m:f>
                      <m:fPr>
                        <m:ctrlPr>
                          <a:rPr lang="en-US" i="1">
                            <a:latin typeface="Cambria Math"/>
                          </a:rPr>
                        </m:ctrlPr>
                      </m:fPr>
                      <m:num>
                        <m:r>
                          <a:rPr lang="fr-FR" i="1">
                            <a:latin typeface="Cambria Math"/>
                          </a:rPr>
                          <m:t>1</m:t>
                        </m:r>
                      </m:num>
                      <m:den>
                        <m:sSub>
                          <m:sSubPr>
                            <m:ctrlPr>
                              <a:rPr lang="fr-FR" i="1">
                                <a:latin typeface="Cambria Math"/>
                              </a:rPr>
                            </m:ctrlPr>
                          </m:sSubPr>
                          <m:e>
                            <m:r>
                              <a:rPr lang="fr-FR" i="1">
                                <a:latin typeface="Cambria Math"/>
                              </a:rPr>
                              <m:t>   </m:t>
                            </m:r>
                            <m:r>
                              <a:rPr lang="fr-FR" i="1">
                                <a:latin typeface="Cambria Math"/>
                              </a:rPr>
                              <m:t>𝐶</m:t>
                            </m:r>
                          </m:e>
                          <m:sub>
                            <m:r>
                              <a:rPr lang="fr-FR" i="1">
                                <a:latin typeface="Cambria Math"/>
                              </a:rPr>
                              <m:t>𝑇𝑂𝑇</m:t>
                            </m:r>
                          </m:sub>
                        </m:sSub>
                      </m:den>
                    </m:f>
                    <m:r>
                      <a:rPr lang="fr-FR" i="1">
                        <a:latin typeface="Cambria Math"/>
                      </a:rPr>
                      <m:t>=</m:t>
                    </m:r>
                    <m:f>
                      <m:fPr>
                        <m:ctrlPr>
                          <a:rPr lang="en-US" i="1">
                            <a:latin typeface="Cambria Math"/>
                          </a:rPr>
                        </m:ctrlPr>
                      </m:fPr>
                      <m:num>
                        <m:r>
                          <a:rPr lang="fr-FR" i="1">
                            <a:latin typeface="Cambria Math"/>
                          </a:rPr>
                          <m:t>1</m:t>
                        </m:r>
                      </m:num>
                      <m:den>
                        <m:sSub>
                          <m:sSubPr>
                            <m:ctrlPr>
                              <a:rPr lang="fr-FR" i="1">
                                <a:latin typeface="Cambria Math"/>
                              </a:rPr>
                            </m:ctrlPr>
                          </m:sSubPr>
                          <m:e>
                            <m:r>
                              <a:rPr lang="fr-FR" i="1">
                                <a:latin typeface="Cambria Math"/>
                              </a:rPr>
                              <m:t>   </m:t>
                            </m:r>
                            <m:r>
                              <a:rPr lang="fr-FR" i="1">
                                <a:latin typeface="Cambria Math"/>
                              </a:rPr>
                              <m:t>𝐶</m:t>
                            </m:r>
                          </m:e>
                          <m:sub>
                            <m:r>
                              <a:rPr lang="fr-FR" i="1">
                                <a:latin typeface="Cambria Math"/>
                              </a:rPr>
                              <m:t>1</m:t>
                            </m:r>
                          </m:sub>
                        </m:sSub>
                      </m:den>
                    </m:f>
                    <m:r>
                      <a:rPr lang="fr-FR" i="1">
                        <a:latin typeface="Cambria Math"/>
                      </a:rPr>
                      <m:t>+</m:t>
                    </m:r>
                    <m:f>
                      <m:fPr>
                        <m:ctrlPr>
                          <a:rPr lang="en-US" i="1">
                            <a:latin typeface="Cambria Math"/>
                          </a:rPr>
                        </m:ctrlPr>
                      </m:fPr>
                      <m:num>
                        <m:r>
                          <a:rPr lang="fr-FR" i="1">
                            <a:latin typeface="Cambria Math"/>
                          </a:rPr>
                          <m:t>1</m:t>
                        </m:r>
                      </m:num>
                      <m:den>
                        <m:sSub>
                          <m:sSubPr>
                            <m:ctrlPr>
                              <a:rPr lang="fr-FR" i="1">
                                <a:latin typeface="Cambria Math"/>
                              </a:rPr>
                            </m:ctrlPr>
                          </m:sSubPr>
                          <m:e>
                            <m:r>
                              <a:rPr lang="fr-FR" i="1">
                                <a:latin typeface="Cambria Math"/>
                              </a:rPr>
                              <m:t>   </m:t>
                            </m:r>
                            <m:r>
                              <a:rPr lang="fr-FR" i="1">
                                <a:latin typeface="Cambria Math"/>
                              </a:rPr>
                              <m:t>𝐶</m:t>
                            </m:r>
                          </m:e>
                          <m:sub>
                            <m:r>
                              <a:rPr lang="fr-FR" i="1">
                                <a:latin typeface="Cambria Math"/>
                              </a:rPr>
                              <m:t>2</m:t>
                            </m:r>
                          </m:sub>
                        </m:sSub>
                      </m:den>
                    </m:f>
                    <m:r>
                      <a:rPr lang="fr-FR" i="1">
                        <a:latin typeface="Cambria Math"/>
                      </a:rPr>
                      <m:t> </m:t>
                    </m:r>
                  </m:oMath>
                </a14:m>
                <a:r>
                  <a:rPr lang="en-US" dirty="0" smtClean="0"/>
                  <a:t>:</a:t>
                </a:r>
              </a:p>
              <a:p>
                <a:endParaRPr lang="en-US" dirty="0" smtClean="0"/>
              </a:p>
              <a:p>
                <a:endParaRPr lang="en-US" dirty="0" smtClean="0"/>
              </a:p>
              <a:p>
                <a:r>
                  <a:rPr lang="en-US" dirty="0" smtClean="0"/>
                  <a:t>In general for N vacuum components traversed by the same gas flux, i.e. placed </a:t>
                </a:r>
                <a:r>
                  <a:rPr lang="en-US" b="1" dirty="0" smtClean="0"/>
                  <a:t>in series </a:t>
                </a:r>
                <a:r>
                  <a:rPr lang="en-US" dirty="0" smtClean="0"/>
                  <a:t>:</a:t>
                </a:r>
              </a:p>
              <a:p>
                <a:pPr/>
                <a14:m>
                  <m:oMathPara xmlns:m="http://schemas.openxmlformats.org/officeDocument/2006/math">
                    <m:oMathParaPr>
                      <m:jc m:val="centerGroup"/>
                    </m:oMathParaPr>
                    <m:oMath xmlns:m="http://schemas.openxmlformats.org/officeDocument/2006/math">
                      <m:f>
                        <m:fPr>
                          <m:ctrlPr>
                            <a:rPr lang="en-US" sz="2400" i="1">
                              <a:latin typeface="Cambria Math"/>
                            </a:rPr>
                          </m:ctrlPr>
                        </m:fPr>
                        <m:num>
                          <m:r>
                            <a:rPr lang="fr-FR" sz="2400" i="1">
                              <a:latin typeface="Cambria Math"/>
                            </a:rPr>
                            <m:t>1</m:t>
                          </m:r>
                        </m:num>
                        <m:den>
                          <m:sSub>
                            <m:sSubPr>
                              <m:ctrlPr>
                                <a:rPr lang="fr-FR" sz="2400" i="1">
                                  <a:latin typeface="Cambria Math"/>
                                </a:rPr>
                              </m:ctrlPr>
                            </m:sSubPr>
                            <m:e>
                              <m:r>
                                <a:rPr lang="fr-FR" sz="2400" i="1">
                                  <a:latin typeface="Cambria Math"/>
                                </a:rPr>
                                <m:t>   </m:t>
                              </m:r>
                              <m:r>
                                <a:rPr lang="fr-FR" sz="2400" i="1">
                                  <a:latin typeface="Cambria Math"/>
                                </a:rPr>
                                <m:t>𝐶</m:t>
                              </m:r>
                            </m:e>
                            <m:sub>
                              <m:r>
                                <a:rPr lang="fr-FR" sz="2400" i="1">
                                  <a:latin typeface="Cambria Math"/>
                                </a:rPr>
                                <m:t>𝑇𝑂𝑇</m:t>
                              </m:r>
                            </m:sub>
                          </m:sSub>
                        </m:den>
                      </m:f>
                      <m:r>
                        <a:rPr lang="fr-FR" sz="2400" i="1">
                          <a:latin typeface="Cambria Math"/>
                        </a:rPr>
                        <m:t>=</m:t>
                      </m:r>
                      <m:nary>
                        <m:naryPr>
                          <m:chr m:val="∑"/>
                          <m:ctrlPr>
                            <a:rPr lang="fr-FR" sz="2400" i="1" smtClean="0">
                              <a:latin typeface="Cambria Math"/>
                            </a:rPr>
                          </m:ctrlPr>
                        </m:naryPr>
                        <m:sub>
                          <m:r>
                            <m:rPr>
                              <m:brk m:alnAt="23"/>
                            </m:rPr>
                            <a:rPr lang="fr-FR" sz="2400" b="0" i="1" smtClean="0">
                              <a:latin typeface="Cambria Math"/>
                            </a:rPr>
                            <m:t>1</m:t>
                          </m:r>
                        </m:sub>
                        <m:sup>
                          <m:r>
                            <a:rPr lang="fr-FR" sz="2400" b="0" i="1" smtClean="0">
                              <a:latin typeface="Cambria Math"/>
                            </a:rPr>
                            <m:t>𝑁</m:t>
                          </m:r>
                        </m:sup>
                        <m:e>
                          <m:f>
                            <m:fPr>
                              <m:ctrlPr>
                                <a:rPr lang="en-US" sz="2400" i="1">
                                  <a:latin typeface="Cambria Math"/>
                                </a:rPr>
                              </m:ctrlPr>
                            </m:fPr>
                            <m:num>
                              <m:r>
                                <a:rPr lang="fr-FR" sz="2400" i="1">
                                  <a:latin typeface="Cambria Math"/>
                                </a:rPr>
                                <m:t>1</m:t>
                              </m:r>
                            </m:num>
                            <m:den>
                              <m:sSub>
                                <m:sSubPr>
                                  <m:ctrlPr>
                                    <a:rPr lang="fr-FR" sz="2400" i="1">
                                      <a:latin typeface="Cambria Math"/>
                                    </a:rPr>
                                  </m:ctrlPr>
                                </m:sSubPr>
                                <m:e>
                                  <m:r>
                                    <a:rPr lang="fr-FR" sz="2400" i="1">
                                      <a:latin typeface="Cambria Math"/>
                                    </a:rPr>
                                    <m:t>   </m:t>
                                  </m:r>
                                  <m:r>
                                    <a:rPr lang="fr-FR" sz="2400" i="1">
                                      <a:latin typeface="Cambria Math"/>
                                    </a:rPr>
                                    <m:t>𝐶</m:t>
                                  </m:r>
                                </m:e>
                                <m:sub>
                                  <m:r>
                                    <a:rPr lang="fr-FR" sz="2400" b="0" i="1" smtClean="0">
                                      <a:latin typeface="Cambria Math"/>
                                    </a:rPr>
                                    <m:t>𝑖</m:t>
                                  </m:r>
                                </m:sub>
                              </m:sSub>
                            </m:den>
                          </m:f>
                        </m:e>
                      </m:nary>
                    </m:oMath>
                  </m:oMathPara>
                </a14:m>
                <a:endParaRPr lang="en-US" sz="2400" dirty="0" smtClean="0"/>
              </a:p>
            </p:txBody>
          </p:sp>
        </mc:Choice>
        <mc:Fallback xmlns="">
          <p:sp>
            <p:nvSpPr>
              <p:cNvPr id="16" name="ZoneTexte 15"/>
              <p:cNvSpPr txBox="1">
                <a:spLocks noRot="1" noChangeAspect="1" noMove="1" noResize="1" noEditPoints="1" noAdjustHandles="1" noChangeArrowheads="1" noChangeShapeType="1" noTextEdit="1"/>
              </p:cNvSpPr>
              <p:nvPr/>
            </p:nvSpPr>
            <p:spPr>
              <a:xfrm>
                <a:off x="323528" y="3131964"/>
                <a:ext cx="8568952" cy="2944076"/>
              </a:xfrm>
              <a:prstGeom prst="rect">
                <a:avLst/>
              </a:prstGeom>
              <a:blipFill rotWithShape="1">
                <a:blip r:embed="rId3"/>
                <a:stretch>
                  <a:fillRect l="-569" r="-99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ZoneTexte 27"/>
              <p:cNvSpPr txBox="1"/>
              <p:nvPr/>
            </p:nvSpPr>
            <p:spPr>
              <a:xfrm>
                <a:off x="228600" y="2721124"/>
                <a:ext cx="8591872" cy="369332"/>
              </a:xfrm>
              <a:prstGeom prst="rect">
                <a:avLst/>
              </a:prstGeom>
              <a:noFill/>
            </p:spPr>
            <p:txBody>
              <a:bodyPr wrap="square" rtlCol="0">
                <a:spAutoFit/>
              </a:bodyPr>
              <a:lstStyle/>
              <a:p>
                <a:r>
                  <a:rPr lang="en-US" dirty="0" smtClean="0"/>
                  <a:t>In stable </a:t>
                </a:r>
                <a:r>
                  <a:rPr lang="en-US" dirty="0"/>
                  <a:t>conditions, there is no gas accumulation in the whole system:</a:t>
                </a:r>
                <a14:m>
                  <m:oMath xmlns:m="http://schemas.openxmlformats.org/officeDocument/2006/math">
                    <m:sSub>
                      <m:sSubPr>
                        <m:ctrlPr>
                          <a:rPr lang="fr-FR" i="1">
                            <a:latin typeface="Cambria Math"/>
                          </a:rPr>
                        </m:ctrlPr>
                      </m:sSubPr>
                      <m:e>
                        <m:r>
                          <a:rPr lang="fr-FR" i="1">
                            <a:latin typeface="Cambria Math"/>
                          </a:rPr>
                          <m:t>𝑄</m:t>
                        </m:r>
                      </m:e>
                      <m:sub>
                        <m:r>
                          <a:rPr lang="fr-FR" i="1">
                            <a:latin typeface="Cambria Math"/>
                          </a:rPr>
                          <m:t>1</m:t>
                        </m:r>
                      </m:sub>
                    </m:sSub>
                  </m:oMath>
                </a14:m>
                <a:r>
                  <a:rPr lang="en-US" dirty="0"/>
                  <a:t>=</a:t>
                </a:r>
                <a14:m>
                  <m:oMath xmlns:m="http://schemas.openxmlformats.org/officeDocument/2006/math">
                    <m:sSub>
                      <m:sSubPr>
                        <m:ctrlPr>
                          <a:rPr lang="fr-FR" i="1">
                            <a:latin typeface="Cambria Math"/>
                          </a:rPr>
                        </m:ctrlPr>
                      </m:sSubPr>
                      <m:e>
                        <m:r>
                          <a:rPr lang="fr-FR" i="1">
                            <a:latin typeface="Cambria Math"/>
                          </a:rPr>
                          <m:t>𝑄</m:t>
                        </m:r>
                      </m:e>
                      <m:sub>
                        <m:r>
                          <a:rPr lang="fr-FR" i="1">
                            <a:latin typeface="Cambria Math"/>
                          </a:rPr>
                          <m:t>2</m:t>
                        </m:r>
                      </m:sub>
                    </m:sSub>
                  </m:oMath>
                </a14:m>
                <a:r>
                  <a:rPr lang="en-US" dirty="0"/>
                  <a:t>=</a:t>
                </a:r>
                <a14:m>
                  <m:oMath xmlns:m="http://schemas.openxmlformats.org/officeDocument/2006/math">
                    <m:sSub>
                      <m:sSubPr>
                        <m:ctrlPr>
                          <a:rPr lang="fr-FR" i="1">
                            <a:latin typeface="Cambria Math"/>
                          </a:rPr>
                        </m:ctrlPr>
                      </m:sSubPr>
                      <m:e>
                        <m:r>
                          <a:rPr lang="fr-FR" i="1">
                            <a:latin typeface="Cambria Math"/>
                          </a:rPr>
                          <m:t>𝑄</m:t>
                        </m:r>
                      </m:e>
                      <m:sub>
                        <m:r>
                          <a:rPr lang="fr-CH" b="0" i="1" smtClean="0">
                            <a:latin typeface="Cambria Math"/>
                          </a:rPr>
                          <m:t>𝑇𝑂𝑇</m:t>
                        </m:r>
                      </m:sub>
                    </m:sSub>
                  </m:oMath>
                </a14:m>
                <a:endParaRPr lang="en-US" dirty="0"/>
              </a:p>
            </p:txBody>
          </p:sp>
        </mc:Choice>
        <mc:Fallback xmlns="">
          <p:sp>
            <p:nvSpPr>
              <p:cNvPr id="28" name="ZoneTexte 27"/>
              <p:cNvSpPr txBox="1">
                <a:spLocks noRot="1" noChangeAspect="1" noMove="1" noResize="1" noEditPoints="1" noAdjustHandles="1" noChangeArrowheads="1" noChangeShapeType="1" noTextEdit="1"/>
              </p:cNvSpPr>
              <p:nvPr/>
            </p:nvSpPr>
            <p:spPr>
              <a:xfrm>
                <a:off x="228600" y="2721124"/>
                <a:ext cx="8591872" cy="369332"/>
              </a:xfrm>
              <a:prstGeom prst="rect">
                <a:avLst/>
              </a:prstGeom>
              <a:blipFill rotWithShape="1">
                <a:blip r:embed="rId4"/>
                <a:stretch>
                  <a:fillRect l="-639" t="-8197" b="-24590"/>
                </a:stretch>
              </a:blipFill>
            </p:spPr>
            <p:txBody>
              <a:bodyPr/>
              <a:lstStyle/>
              <a:p>
                <a:r>
                  <a:rPr lang="en-US">
                    <a:noFill/>
                  </a:rPr>
                  <a:t> </a:t>
                </a:r>
              </a:p>
            </p:txBody>
          </p:sp>
        </mc:Fallback>
      </mc:AlternateContent>
      <p:sp>
        <p:nvSpPr>
          <p:cNvPr id="31" name="Rectangle 30"/>
          <p:cNvSpPr/>
          <p:nvPr/>
        </p:nvSpPr>
        <p:spPr>
          <a:xfrm>
            <a:off x="938962" y="94734"/>
            <a:ext cx="7037504" cy="461665"/>
          </a:xfrm>
          <a:prstGeom prst="rect">
            <a:avLst/>
          </a:prstGeom>
        </p:spPr>
        <p:txBody>
          <a:bodyPr wrap="none">
            <a:spAutoFit/>
          </a:bodyPr>
          <a:lstStyle/>
          <a:p>
            <a:pPr algn="ctr"/>
            <a:r>
              <a:rPr lang="en-US" sz="2400" b="1" dirty="0"/>
              <a:t>The basis of vacuum </a:t>
            </a:r>
            <a:r>
              <a:rPr lang="en-US" sz="2400" b="1" dirty="0" smtClean="0"/>
              <a:t>technology: conductance</a:t>
            </a:r>
            <a:endParaRPr lang="en-US" sz="2400" b="1" dirty="0"/>
          </a:p>
        </p:txBody>
      </p:sp>
      <p:sp>
        <p:nvSpPr>
          <p:cNvPr id="32"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33"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34"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41</a:t>
            </a:fld>
            <a:endParaRPr lang="en-US" dirty="0"/>
          </a:p>
        </p:txBody>
      </p:sp>
      <p:sp>
        <p:nvSpPr>
          <p:cNvPr id="11" name="TextBox 10"/>
          <p:cNvSpPr txBox="1"/>
          <p:nvPr/>
        </p:nvSpPr>
        <p:spPr>
          <a:xfrm>
            <a:off x="323528" y="819666"/>
            <a:ext cx="5237331" cy="369332"/>
          </a:xfrm>
          <a:prstGeom prst="rect">
            <a:avLst/>
          </a:prstGeom>
          <a:noFill/>
        </p:spPr>
        <p:txBody>
          <a:bodyPr wrap="none" rtlCol="0">
            <a:spAutoFit/>
          </a:bodyPr>
          <a:lstStyle/>
          <a:p>
            <a:r>
              <a:rPr lang="en-US" dirty="0" smtClean="0"/>
              <a:t>Conductance of components connected in series:</a:t>
            </a:r>
            <a:endParaRPr lang="en-US" dirty="0"/>
          </a:p>
        </p:txBody>
      </p:sp>
    </p:spTree>
    <p:extLst>
      <p:ext uri="{BB962C8B-B14F-4D97-AF65-F5344CB8AC3E}">
        <p14:creationId xmlns:p14="http://schemas.microsoft.com/office/powerpoint/2010/main" val="348645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2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42</a:t>
            </a:fld>
            <a:endParaRPr lang="en-US" dirty="0"/>
          </a:p>
        </p:txBody>
      </p:sp>
      <p:grpSp>
        <p:nvGrpSpPr>
          <p:cNvPr id="15" name="Group 14"/>
          <p:cNvGrpSpPr/>
          <p:nvPr/>
        </p:nvGrpSpPr>
        <p:grpSpPr>
          <a:xfrm>
            <a:off x="449055" y="2552866"/>
            <a:ext cx="2520280" cy="1305436"/>
            <a:chOff x="395536" y="2764244"/>
            <a:chExt cx="2520280" cy="1305436"/>
          </a:xfrm>
        </p:grpSpPr>
        <p:sp>
          <p:nvSpPr>
            <p:cNvPr id="5" name="Rectangle 4"/>
            <p:cNvSpPr/>
            <p:nvPr/>
          </p:nvSpPr>
          <p:spPr>
            <a:xfrm rot="20370437">
              <a:off x="1452004" y="3529411"/>
              <a:ext cx="822210" cy="111661"/>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à coins arrondis 16"/>
            <p:cNvSpPr/>
            <p:nvPr/>
          </p:nvSpPr>
          <p:spPr>
            <a:xfrm>
              <a:off x="395536" y="2989560"/>
              <a:ext cx="1224136" cy="1080120"/>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a:t>
              </a:r>
              <a:r>
                <a:rPr lang="en-US" baseline="-25000" dirty="0" smtClean="0">
                  <a:solidFill>
                    <a:schemeClr val="tx1"/>
                  </a:solidFill>
                </a:rPr>
                <a:t>1</a:t>
              </a:r>
              <a:endParaRPr lang="en-US" dirty="0">
                <a:solidFill>
                  <a:schemeClr val="tx1"/>
                </a:solidFill>
              </a:endParaRPr>
            </a:p>
          </p:txBody>
        </p:sp>
        <p:sp>
          <p:nvSpPr>
            <p:cNvPr id="7" name="Rectangle à coins arrondis 17"/>
            <p:cNvSpPr/>
            <p:nvPr/>
          </p:nvSpPr>
          <p:spPr>
            <a:xfrm>
              <a:off x="2195736" y="2989560"/>
              <a:ext cx="720080" cy="720080"/>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a:t>
              </a:r>
              <a:r>
                <a:rPr lang="en-US" baseline="-25000" dirty="0" smtClean="0">
                  <a:solidFill>
                    <a:schemeClr val="tx1"/>
                  </a:solidFill>
                </a:rPr>
                <a:t>2</a:t>
              </a:r>
              <a:endParaRPr lang="en-US" dirty="0">
                <a:solidFill>
                  <a:schemeClr val="tx1"/>
                </a:solidFill>
              </a:endParaRPr>
            </a:p>
          </p:txBody>
        </p:sp>
        <p:sp>
          <p:nvSpPr>
            <p:cNvPr id="8" name="Rectangle 7"/>
            <p:cNvSpPr/>
            <p:nvPr/>
          </p:nvSpPr>
          <p:spPr>
            <a:xfrm>
              <a:off x="1619672" y="3133576"/>
              <a:ext cx="576064" cy="144016"/>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ZoneTexte 21"/>
            <p:cNvSpPr txBox="1"/>
            <p:nvPr/>
          </p:nvSpPr>
          <p:spPr>
            <a:xfrm>
              <a:off x="1737084" y="2764244"/>
              <a:ext cx="386644" cy="369332"/>
            </a:xfrm>
            <a:prstGeom prst="rect">
              <a:avLst/>
            </a:prstGeom>
            <a:noFill/>
          </p:spPr>
          <p:txBody>
            <a:bodyPr wrap="none" rtlCol="0">
              <a:spAutoFit/>
            </a:bodyPr>
            <a:lstStyle/>
            <a:p>
              <a:r>
                <a:rPr lang="en-US" dirty="0" smtClean="0"/>
                <a:t>C</a:t>
              </a:r>
              <a:r>
                <a:rPr lang="en-US" baseline="-25000" dirty="0"/>
                <a:t>1</a:t>
              </a:r>
              <a:endParaRPr lang="en-US" dirty="0"/>
            </a:p>
          </p:txBody>
        </p:sp>
        <p:sp>
          <p:nvSpPr>
            <p:cNvPr id="10" name="ZoneTexte 22"/>
            <p:cNvSpPr txBox="1"/>
            <p:nvPr/>
          </p:nvSpPr>
          <p:spPr>
            <a:xfrm>
              <a:off x="1835696" y="3637632"/>
              <a:ext cx="386644" cy="369332"/>
            </a:xfrm>
            <a:prstGeom prst="rect">
              <a:avLst/>
            </a:prstGeom>
            <a:noFill/>
          </p:spPr>
          <p:txBody>
            <a:bodyPr wrap="none" rtlCol="0">
              <a:spAutoFit/>
            </a:bodyPr>
            <a:lstStyle/>
            <a:p>
              <a:r>
                <a:rPr lang="en-US" dirty="0" smtClean="0"/>
                <a:t>C</a:t>
              </a:r>
              <a:r>
                <a:rPr lang="en-US" baseline="-25000" dirty="0"/>
                <a:t>2</a:t>
              </a:r>
              <a:endParaRPr lang="en-US" dirty="0"/>
            </a:p>
          </p:txBody>
        </p:sp>
      </p:grpSp>
      <mc:AlternateContent xmlns:mc="http://schemas.openxmlformats.org/markup-compatibility/2006" xmlns:a14="http://schemas.microsoft.com/office/drawing/2010/main">
        <mc:Choice Requires="a14">
          <p:sp>
            <p:nvSpPr>
              <p:cNvPr id="11" name="ZoneTexte 26"/>
              <p:cNvSpPr txBox="1"/>
              <p:nvPr/>
            </p:nvSpPr>
            <p:spPr>
              <a:xfrm>
                <a:off x="3131840" y="2624004"/>
                <a:ext cx="5688632" cy="153003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b="0" i="1" smtClean="0">
                              <a:latin typeface="Cambria Math"/>
                            </a:rPr>
                          </m:ctrlPr>
                        </m:sSubPr>
                        <m:e>
                          <m:r>
                            <a:rPr lang="fr-FR" b="0" i="1" smtClean="0">
                              <a:latin typeface="Cambria Math"/>
                            </a:rPr>
                            <m:t>𝑄</m:t>
                          </m:r>
                        </m:e>
                        <m:sub>
                          <m:r>
                            <a:rPr lang="fr-FR" b="0" i="1" smtClean="0">
                              <a:latin typeface="Cambria Math"/>
                            </a:rPr>
                            <m:t>1</m:t>
                          </m:r>
                        </m:sub>
                      </m:sSub>
                      <m:r>
                        <a:rPr lang="fr-FR" b="0" i="1" smtClean="0">
                          <a:latin typeface="Cambria Math"/>
                        </a:rPr>
                        <m:t>=</m:t>
                      </m:r>
                      <m:sSub>
                        <m:sSubPr>
                          <m:ctrlPr>
                            <a:rPr lang="fr-FR" b="0" i="1" smtClean="0">
                              <a:latin typeface="Cambria Math"/>
                            </a:rPr>
                          </m:ctrlPr>
                        </m:sSubPr>
                        <m:e>
                          <m:r>
                            <a:rPr lang="fr-FR" b="0" i="1" smtClean="0">
                              <a:latin typeface="Cambria Math"/>
                            </a:rPr>
                            <m:t>𝐶</m:t>
                          </m:r>
                        </m:e>
                        <m:sub>
                          <m:r>
                            <a:rPr lang="fr-FR" b="0" i="1" smtClean="0">
                              <a:latin typeface="Cambria Math"/>
                            </a:rPr>
                            <m:t>1</m:t>
                          </m:r>
                        </m:sub>
                      </m:sSub>
                      <m:d>
                        <m:dPr>
                          <m:ctrlPr>
                            <a:rPr lang="fr-FR" b="0" i="1" smtClean="0">
                              <a:latin typeface="Cambria Math"/>
                            </a:rPr>
                          </m:ctrlPr>
                        </m:dPr>
                        <m:e>
                          <m:sSub>
                            <m:sSubPr>
                              <m:ctrlPr>
                                <a:rPr lang="fr-FR" b="0" i="1" smtClean="0">
                                  <a:latin typeface="Cambria Math"/>
                                </a:rPr>
                              </m:ctrlPr>
                            </m:sSubPr>
                            <m:e>
                              <m:r>
                                <a:rPr lang="fr-FR" b="0" i="1" smtClean="0">
                                  <a:latin typeface="Cambria Math"/>
                                </a:rPr>
                                <m:t>𝑃</m:t>
                              </m:r>
                            </m:e>
                            <m:sub>
                              <m:r>
                                <a:rPr lang="fr-FR" b="0" i="1" smtClean="0">
                                  <a:latin typeface="Cambria Math"/>
                                </a:rPr>
                                <m:t>1</m:t>
                              </m:r>
                            </m:sub>
                          </m:sSub>
                          <m:r>
                            <a:rPr lang="fr-FR" b="0" i="1" smtClean="0">
                              <a:latin typeface="Cambria Math"/>
                            </a:rPr>
                            <m:t>−</m:t>
                          </m:r>
                          <m:sSub>
                            <m:sSubPr>
                              <m:ctrlPr>
                                <a:rPr lang="fr-FR" i="1">
                                  <a:latin typeface="Cambria Math"/>
                                </a:rPr>
                              </m:ctrlPr>
                            </m:sSubPr>
                            <m:e>
                              <m:r>
                                <a:rPr lang="fr-FR" i="1">
                                  <a:latin typeface="Cambria Math"/>
                                </a:rPr>
                                <m:t>𝑃</m:t>
                              </m:r>
                            </m:e>
                            <m:sub>
                              <m:r>
                                <a:rPr lang="fr-FR" b="0" i="1" smtClean="0">
                                  <a:latin typeface="Cambria Math"/>
                                </a:rPr>
                                <m:t>2</m:t>
                              </m:r>
                            </m:sub>
                          </m:sSub>
                        </m:e>
                      </m:d>
                    </m:oMath>
                  </m:oMathPara>
                </a14:m>
                <a:endParaRPr lang="fr-FR" b="0" dirty="0" smtClean="0"/>
              </a:p>
              <a:p>
                <a:pPr/>
                <a14:m>
                  <m:oMathPara xmlns:m="http://schemas.openxmlformats.org/officeDocument/2006/math">
                    <m:oMathParaPr>
                      <m:jc m:val="centerGroup"/>
                    </m:oMathParaPr>
                    <m:oMath xmlns:m="http://schemas.openxmlformats.org/officeDocument/2006/math">
                      <m:sSub>
                        <m:sSubPr>
                          <m:ctrlPr>
                            <a:rPr lang="fr-FR" i="1">
                              <a:latin typeface="Cambria Math"/>
                            </a:rPr>
                          </m:ctrlPr>
                        </m:sSubPr>
                        <m:e>
                          <m:r>
                            <a:rPr lang="fr-FR" i="1">
                              <a:latin typeface="Cambria Math"/>
                            </a:rPr>
                            <m:t>𝑄</m:t>
                          </m:r>
                        </m:e>
                        <m:sub>
                          <m:r>
                            <a:rPr lang="fr-FR" b="0" i="1" smtClean="0">
                              <a:latin typeface="Cambria Math"/>
                            </a:rPr>
                            <m:t>2</m:t>
                          </m:r>
                        </m:sub>
                      </m:sSub>
                      <m:r>
                        <a:rPr lang="fr-FR" i="1">
                          <a:latin typeface="Cambria Math"/>
                        </a:rPr>
                        <m:t>=</m:t>
                      </m:r>
                      <m:sSub>
                        <m:sSubPr>
                          <m:ctrlPr>
                            <a:rPr lang="fr-FR" i="1" smtClean="0">
                              <a:latin typeface="Cambria Math"/>
                            </a:rPr>
                          </m:ctrlPr>
                        </m:sSubPr>
                        <m:e>
                          <m:r>
                            <a:rPr lang="fr-FR" i="1">
                              <a:latin typeface="Cambria Math"/>
                            </a:rPr>
                            <m:t>𝐶</m:t>
                          </m:r>
                        </m:e>
                        <m:sub>
                          <m:r>
                            <a:rPr lang="fr-FR" b="0" i="1" smtClean="0">
                              <a:latin typeface="Cambria Math"/>
                            </a:rPr>
                            <m:t>2</m:t>
                          </m:r>
                        </m:sub>
                      </m:sSub>
                      <m:d>
                        <m:dPr>
                          <m:ctrlPr>
                            <a:rPr lang="fr-FR" i="1">
                              <a:latin typeface="Cambria Math"/>
                            </a:rPr>
                          </m:ctrlPr>
                        </m:dPr>
                        <m:e>
                          <m:sSub>
                            <m:sSubPr>
                              <m:ctrlPr>
                                <a:rPr lang="fr-FR" i="1" smtClean="0">
                                  <a:latin typeface="Cambria Math"/>
                                </a:rPr>
                              </m:ctrlPr>
                            </m:sSubPr>
                            <m:e>
                              <m:r>
                                <a:rPr lang="fr-FR" i="1">
                                  <a:latin typeface="Cambria Math"/>
                                </a:rPr>
                                <m:t>𝑃</m:t>
                              </m:r>
                            </m:e>
                            <m:sub>
                              <m:r>
                                <a:rPr lang="fr-FR" b="0" i="1" smtClean="0">
                                  <a:latin typeface="Cambria Math"/>
                                </a:rPr>
                                <m:t>1</m:t>
                              </m:r>
                            </m:sub>
                          </m:sSub>
                          <m:r>
                            <a:rPr lang="fr-FR" i="1">
                              <a:latin typeface="Cambria Math"/>
                            </a:rPr>
                            <m:t>−</m:t>
                          </m:r>
                          <m:sSub>
                            <m:sSubPr>
                              <m:ctrlPr>
                                <a:rPr lang="fr-FR" i="1">
                                  <a:latin typeface="Cambria Math"/>
                                </a:rPr>
                              </m:ctrlPr>
                            </m:sSubPr>
                            <m:e>
                              <m:r>
                                <a:rPr lang="fr-FR" i="1">
                                  <a:latin typeface="Cambria Math"/>
                                </a:rPr>
                                <m:t>𝑃</m:t>
                              </m:r>
                            </m:e>
                            <m:sub>
                              <m:r>
                                <a:rPr lang="fr-FR" b="0" i="1" smtClean="0">
                                  <a:latin typeface="Cambria Math"/>
                                </a:rPr>
                                <m:t>2</m:t>
                              </m:r>
                            </m:sub>
                          </m:sSub>
                        </m:e>
                      </m:d>
                    </m:oMath>
                  </m:oMathPara>
                </a14:m>
                <a:endParaRPr lang="en-US" dirty="0" smtClean="0"/>
              </a:p>
              <a:p>
                <a:pPr/>
                <a14:m>
                  <m:oMathPara xmlns:m="http://schemas.openxmlformats.org/officeDocument/2006/math">
                    <m:oMathParaPr>
                      <m:jc m:val="centerGroup"/>
                    </m:oMathParaPr>
                    <m:oMath xmlns:m="http://schemas.openxmlformats.org/officeDocument/2006/math">
                      <m:sSub>
                        <m:sSubPr>
                          <m:ctrlPr>
                            <a:rPr lang="fr-FR" i="1">
                              <a:latin typeface="Cambria Math"/>
                            </a:rPr>
                          </m:ctrlPr>
                        </m:sSubPr>
                        <m:e>
                          <m:r>
                            <a:rPr lang="fr-FR" i="1">
                              <a:latin typeface="Cambria Math"/>
                            </a:rPr>
                            <m:t>𝑄</m:t>
                          </m:r>
                        </m:e>
                        <m:sub>
                          <m:r>
                            <a:rPr lang="fr-FR" b="0" i="1" smtClean="0">
                              <a:latin typeface="Cambria Math"/>
                            </a:rPr>
                            <m:t>𝑇𝑂𝑇</m:t>
                          </m:r>
                        </m:sub>
                      </m:sSub>
                      <m:r>
                        <a:rPr lang="fr-FR" i="1">
                          <a:latin typeface="Cambria Math"/>
                        </a:rPr>
                        <m:t>=</m:t>
                      </m:r>
                      <m:sSub>
                        <m:sSubPr>
                          <m:ctrlPr>
                            <a:rPr lang="fr-FR" i="1">
                              <a:latin typeface="Cambria Math"/>
                            </a:rPr>
                          </m:ctrlPr>
                        </m:sSubPr>
                        <m:e>
                          <m:r>
                            <a:rPr lang="fr-FR" i="1">
                              <a:latin typeface="Cambria Math"/>
                            </a:rPr>
                            <m:t>𝐶</m:t>
                          </m:r>
                        </m:e>
                        <m:sub>
                          <m:r>
                            <a:rPr lang="fr-FR" b="0" i="1" smtClean="0">
                              <a:latin typeface="Cambria Math"/>
                            </a:rPr>
                            <m:t>𝑇𝑂𝑇</m:t>
                          </m:r>
                        </m:sub>
                      </m:sSub>
                      <m:d>
                        <m:dPr>
                          <m:ctrlPr>
                            <a:rPr lang="fr-FR" i="1">
                              <a:latin typeface="Cambria Math"/>
                            </a:rPr>
                          </m:ctrlPr>
                        </m:dPr>
                        <m:e>
                          <m:sSub>
                            <m:sSubPr>
                              <m:ctrlPr>
                                <a:rPr lang="fr-FR" i="1">
                                  <a:latin typeface="Cambria Math"/>
                                </a:rPr>
                              </m:ctrlPr>
                            </m:sSubPr>
                            <m:e>
                              <m:r>
                                <a:rPr lang="fr-FR" i="1">
                                  <a:latin typeface="Cambria Math"/>
                                </a:rPr>
                                <m:t>𝑃</m:t>
                              </m:r>
                            </m:e>
                            <m:sub>
                              <m:r>
                                <a:rPr lang="fr-FR" b="0" i="1" smtClean="0">
                                  <a:latin typeface="Cambria Math"/>
                                </a:rPr>
                                <m:t>1</m:t>
                              </m:r>
                            </m:sub>
                          </m:sSub>
                          <m:r>
                            <a:rPr lang="fr-FR" i="1">
                              <a:latin typeface="Cambria Math"/>
                            </a:rPr>
                            <m:t>−</m:t>
                          </m:r>
                          <m:sSub>
                            <m:sSubPr>
                              <m:ctrlPr>
                                <a:rPr lang="fr-FR" i="1">
                                  <a:latin typeface="Cambria Math"/>
                                </a:rPr>
                              </m:ctrlPr>
                            </m:sSubPr>
                            <m:e>
                              <m:r>
                                <a:rPr lang="fr-FR" i="1">
                                  <a:latin typeface="Cambria Math"/>
                                </a:rPr>
                                <m:t>𝑃</m:t>
                              </m:r>
                            </m:e>
                            <m:sub>
                              <m:r>
                                <a:rPr lang="fr-FR" b="0" i="1" smtClean="0">
                                  <a:latin typeface="Cambria Math"/>
                                </a:rPr>
                                <m:t>2</m:t>
                              </m:r>
                            </m:sub>
                          </m:sSub>
                        </m:e>
                      </m:d>
                    </m:oMath>
                  </m:oMathPara>
                </a14:m>
                <a:endParaRPr lang="en-US" dirty="0"/>
              </a:p>
              <a:p>
                <a:endParaRPr lang="en-US" dirty="0" smtClean="0"/>
              </a:p>
              <a:p>
                <a:pPr algn="ctr"/>
                <a14:m>
                  <m:oMath xmlns:m="http://schemas.openxmlformats.org/officeDocument/2006/math">
                    <m:sSub>
                      <m:sSubPr>
                        <m:ctrlPr>
                          <a:rPr lang="fr-FR" i="1">
                            <a:latin typeface="Cambria Math"/>
                          </a:rPr>
                        </m:ctrlPr>
                      </m:sSubPr>
                      <m:e>
                        <m:r>
                          <a:rPr lang="fr-FR" i="1">
                            <a:latin typeface="Cambria Math"/>
                          </a:rPr>
                          <m:t>𝑄</m:t>
                        </m:r>
                      </m:e>
                      <m:sub>
                        <m:r>
                          <a:rPr lang="fr-FR" b="0" i="1" smtClean="0">
                            <a:latin typeface="Cambria Math"/>
                          </a:rPr>
                          <m:t>𝑇𝑂𝑇</m:t>
                        </m:r>
                      </m:sub>
                    </m:sSub>
                  </m:oMath>
                </a14:m>
                <a:r>
                  <a:rPr lang="en-US" dirty="0" smtClean="0"/>
                  <a:t>=</a:t>
                </a:r>
                <a14:m>
                  <m:oMath xmlns:m="http://schemas.openxmlformats.org/officeDocument/2006/math">
                    <m:sSub>
                      <m:sSubPr>
                        <m:ctrlPr>
                          <a:rPr lang="fr-FR" i="1">
                            <a:latin typeface="Cambria Math"/>
                          </a:rPr>
                        </m:ctrlPr>
                      </m:sSubPr>
                      <m:e>
                        <m:r>
                          <a:rPr lang="fr-FR" i="1">
                            <a:latin typeface="Cambria Math"/>
                          </a:rPr>
                          <m:t>𝑄</m:t>
                        </m:r>
                      </m:e>
                      <m:sub>
                        <m:r>
                          <a:rPr lang="fr-FR" b="0" i="1" smtClean="0">
                            <a:latin typeface="Cambria Math"/>
                          </a:rPr>
                          <m:t>1</m:t>
                        </m:r>
                      </m:sub>
                    </m:sSub>
                  </m:oMath>
                </a14:m>
                <a:r>
                  <a:rPr lang="en-US" dirty="0" smtClean="0"/>
                  <a:t>+</a:t>
                </a:r>
                <a14:m>
                  <m:oMath xmlns:m="http://schemas.openxmlformats.org/officeDocument/2006/math">
                    <m:sSub>
                      <m:sSubPr>
                        <m:ctrlPr>
                          <a:rPr lang="fr-FR" i="1">
                            <a:latin typeface="Cambria Math"/>
                          </a:rPr>
                        </m:ctrlPr>
                      </m:sSubPr>
                      <m:e>
                        <m:r>
                          <a:rPr lang="fr-FR" i="1">
                            <a:latin typeface="Cambria Math"/>
                          </a:rPr>
                          <m:t>𝑄</m:t>
                        </m:r>
                      </m:e>
                      <m:sub>
                        <m:r>
                          <a:rPr lang="fr-FR" b="0" i="1" smtClean="0">
                            <a:latin typeface="Cambria Math"/>
                          </a:rPr>
                          <m:t>2</m:t>
                        </m:r>
                      </m:sub>
                    </m:sSub>
                    <m:r>
                      <a:rPr lang="fr-FR" i="1" smtClean="0">
                        <a:latin typeface="Cambria Math"/>
                        <a:ea typeface="Cambria Math"/>
                      </a:rPr>
                      <m:t>→</m:t>
                    </m:r>
                  </m:oMath>
                </a14:m>
                <a:r>
                  <a:rPr lang="en-US" dirty="0" smtClean="0"/>
                  <a:t> </a:t>
                </a:r>
                <a14:m>
                  <m:oMath xmlns:m="http://schemas.openxmlformats.org/officeDocument/2006/math">
                    <m:sSub>
                      <m:sSubPr>
                        <m:ctrlPr>
                          <a:rPr lang="fr-FR" i="1">
                            <a:latin typeface="Cambria Math"/>
                          </a:rPr>
                        </m:ctrlPr>
                      </m:sSubPr>
                      <m:e>
                        <m:r>
                          <a:rPr lang="fr-FR" i="1">
                            <a:latin typeface="Cambria Math"/>
                          </a:rPr>
                          <m:t>𝐶</m:t>
                        </m:r>
                      </m:e>
                      <m:sub>
                        <m:r>
                          <a:rPr lang="fr-FR" i="1">
                            <a:latin typeface="Cambria Math"/>
                          </a:rPr>
                          <m:t>𝑇𝑂𝑇</m:t>
                        </m:r>
                      </m:sub>
                    </m:sSub>
                    <m:r>
                      <a:rPr lang="fr-FR" b="0" i="1" smtClean="0">
                        <a:latin typeface="Cambria Math"/>
                      </a:rPr>
                      <m:t>=</m:t>
                    </m:r>
                    <m:sSub>
                      <m:sSubPr>
                        <m:ctrlPr>
                          <a:rPr lang="fr-FR" i="1">
                            <a:latin typeface="Cambria Math"/>
                          </a:rPr>
                        </m:ctrlPr>
                      </m:sSubPr>
                      <m:e>
                        <m:r>
                          <a:rPr lang="fr-FR" i="1">
                            <a:latin typeface="Cambria Math"/>
                          </a:rPr>
                          <m:t>𝐶</m:t>
                        </m:r>
                      </m:e>
                      <m:sub>
                        <m:r>
                          <a:rPr lang="fr-FR" i="1">
                            <a:latin typeface="Cambria Math"/>
                          </a:rPr>
                          <m:t>1</m:t>
                        </m:r>
                      </m:sub>
                    </m:sSub>
                    <m:r>
                      <a:rPr lang="fr-FR" b="0" i="1" smtClean="0">
                        <a:latin typeface="Cambria Math"/>
                      </a:rPr>
                      <m:t>+</m:t>
                    </m:r>
                    <m:sSub>
                      <m:sSubPr>
                        <m:ctrlPr>
                          <a:rPr lang="fr-FR" i="1">
                            <a:latin typeface="Cambria Math"/>
                          </a:rPr>
                        </m:ctrlPr>
                      </m:sSubPr>
                      <m:e>
                        <m:r>
                          <a:rPr lang="fr-FR" i="1">
                            <a:latin typeface="Cambria Math"/>
                          </a:rPr>
                          <m:t>𝐶</m:t>
                        </m:r>
                      </m:e>
                      <m:sub>
                        <m:r>
                          <a:rPr lang="fr-FR" i="1">
                            <a:latin typeface="Cambria Math"/>
                          </a:rPr>
                          <m:t>2</m:t>
                        </m:r>
                      </m:sub>
                    </m:sSub>
                  </m:oMath>
                </a14:m>
                <a:endParaRPr lang="en-US" dirty="0"/>
              </a:p>
            </p:txBody>
          </p:sp>
        </mc:Choice>
        <mc:Fallback xmlns="">
          <p:sp>
            <p:nvSpPr>
              <p:cNvPr id="11" name="ZoneTexte 26"/>
              <p:cNvSpPr txBox="1">
                <a:spLocks noRot="1" noChangeAspect="1" noMove="1" noResize="1" noEditPoints="1" noAdjustHandles="1" noChangeArrowheads="1" noChangeShapeType="1" noTextEdit="1"/>
              </p:cNvSpPr>
              <p:nvPr/>
            </p:nvSpPr>
            <p:spPr>
              <a:xfrm>
                <a:off x="3131840" y="2624004"/>
                <a:ext cx="5688632" cy="1530034"/>
              </a:xfrm>
              <a:prstGeom prst="rect">
                <a:avLst/>
              </a:prstGeom>
              <a:blipFill rotWithShape="1">
                <a:blip r:embed="rId2"/>
                <a:stretch>
                  <a:fillRect b="-1992"/>
                </a:stretch>
              </a:blipFill>
            </p:spPr>
            <p:txBody>
              <a:bodyPr/>
              <a:lstStyle/>
              <a:p>
                <a:r>
                  <a:rPr lang="en-US">
                    <a:noFill/>
                  </a:rPr>
                  <a:t> </a:t>
                </a:r>
              </a:p>
            </p:txBody>
          </p:sp>
        </mc:Fallback>
      </mc:AlternateContent>
      <p:sp>
        <p:nvSpPr>
          <p:cNvPr id="12" name="ZoneTexte 28"/>
          <p:cNvSpPr txBox="1"/>
          <p:nvPr/>
        </p:nvSpPr>
        <p:spPr>
          <a:xfrm>
            <a:off x="395536" y="1507480"/>
            <a:ext cx="8424936" cy="369332"/>
          </a:xfrm>
          <a:prstGeom prst="rect">
            <a:avLst/>
          </a:prstGeom>
          <a:noFill/>
        </p:spPr>
        <p:txBody>
          <a:bodyPr wrap="square" rtlCol="0">
            <a:spAutoFit/>
          </a:bodyPr>
          <a:lstStyle/>
          <a:p>
            <a:r>
              <a:rPr lang="en-US" dirty="0" smtClean="0"/>
              <a:t>For components connected in </a:t>
            </a:r>
            <a:r>
              <a:rPr lang="en-US" b="1" dirty="0" smtClean="0"/>
              <a:t>parallel</a:t>
            </a:r>
            <a:r>
              <a:rPr lang="en-US" dirty="0" smtClean="0"/>
              <a:t> (same pressures at the extremities):</a:t>
            </a:r>
            <a:endParaRPr lang="en-US" dirty="0"/>
          </a:p>
        </p:txBody>
      </p:sp>
      <p:sp>
        <p:nvSpPr>
          <p:cNvPr id="13" name="Rectangle 12"/>
          <p:cNvSpPr/>
          <p:nvPr/>
        </p:nvSpPr>
        <p:spPr>
          <a:xfrm>
            <a:off x="938962" y="94734"/>
            <a:ext cx="7037504" cy="461665"/>
          </a:xfrm>
          <a:prstGeom prst="rect">
            <a:avLst/>
          </a:prstGeom>
        </p:spPr>
        <p:txBody>
          <a:bodyPr wrap="none">
            <a:spAutoFit/>
          </a:bodyPr>
          <a:lstStyle/>
          <a:p>
            <a:pPr algn="ctr"/>
            <a:r>
              <a:rPr lang="en-US" sz="2400" b="1" dirty="0"/>
              <a:t>The basis of vacuum </a:t>
            </a:r>
            <a:r>
              <a:rPr lang="en-US" sz="2400" b="1" dirty="0" smtClean="0"/>
              <a:t>technology: conductance</a:t>
            </a:r>
            <a:endParaRPr lang="en-US" sz="2400" b="1" dirty="0"/>
          </a:p>
        </p:txBody>
      </p:sp>
      <mc:AlternateContent xmlns:mc="http://schemas.openxmlformats.org/markup-compatibility/2006" xmlns:a14="http://schemas.microsoft.com/office/drawing/2010/main">
        <mc:Choice Requires="a14">
          <p:sp>
            <p:nvSpPr>
              <p:cNvPr id="14" name="Rectangle 13"/>
              <p:cNvSpPr/>
              <p:nvPr/>
            </p:nvSpPr>
            <p:spPr>
              <a:xfrm>
                <a:off x="3445674" y="4716811"/>
                <a:ext cx="2024080" cy="112883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fr-FR" sz="2400" i="1">
                              <a:latin typeface="Cambria Math"/>
                            </a:rPr>
                          </m:ctrlPr>
                        </m:sSubPr>
                        <m:e>
                          <m:r>
                            <a:rPr lang="fr-FR" sz="2400" i="1">
                              <a:latin typeface="Cambria Math"/>
                            </a:rPr>
                            <m:t>𝐶</m:t>
                          </m:r>
                        </m:e>
                        <m:sub>
                          <m:r>
                            <a:rPr lang="fr-FR" sz="2400" i="1">
                              <a:latin typeface="Cambria Math"/>
                            </a:rPr>
                            <m:t>𝑇𝑂𝑇</m:t>
                          </m:r>
                        </m:sub>
                      </m:sSub>
                      <m:r>
                        <a:rPr lang="fr-FR" sz="2400" i="1">
                          <a:latin typeface="Cambria Math"/>
                        </a:rPr>
                        <m:t>=</m:t>
                      </m:r>
                      <m:nary>
                        <m:naryPr>
                          <m:chr m:val="∑"/>
                          <m:ctrlPr>
                            <a:rPr lang="fr-FR" sz="2400" i="1">
                              <a:latin typeface="Cambria Math"/>
                            </a:rPr>
                          </m:ctrlPr>
                        </m:naryPr>
                        <m:sub>
                          <m:r>
                            <m:rPr>
                              <m:brk m:alnAt="23"/>
                            </m:rPr>
                            <a:rPr lang="fr-FR" sz="2400" i="1">
                              <a:latin typeface="Cambria Math"/>
                            </a:rPr>
                            <m:t>1</m:t>
                          </m:r>
                        </m:sub>
                        <m:sup>
                          <m:r>
                            <a:rPr lang="fr-FR" sz="2400" i="1">
                              <a:latin typeface="Cambria Math"/>
                            </a:rPr>
                            <m:t>𝑁</m:t>
                          </m:r>
                        </m:sup>
                        <m:e>
                          <m:sSub>
                            <m:sSubPr>
                              <m:ctrlPr>
                                <a:rPr lang="fr-FR" sz="2400" i="1">
                                  <a:latin typeface="Cambria Math"/>
                                </a:rPr>
                              </m:ctrlPr>
                            </m:sSubPr>
                            <m:e>
                              <m:r>
                                <a:rPr lang="fr-FR" sz="2400" i="1">
                                  <a:latin typeface="Cambria Math"/>
                                </a:rPr>
                                <m:t>𝐶</m:t>
                              </m:r>
                            </m:e>
                            <m:sub>
                              <m:r>
                                <a:rPr lang="fr-FR" sz="2400" i="1">
                                  <a:latin typeface="Cambria Math"/>
                                </a:rPr>
                                <m:t>𝑖</m:t>
                              </m:r>
                            </m:sub>
                          </m:sSub>
                        </m:e>
                      </m:nary>
                    </m:oMath>
                  </m:oMathPara>
                </a14:m>
                <a:endParaRPr lang="en-US" sz="2400" dirty="0"/>
              </a:p>
            </p:txBody>
          </p:sp>
        </mc:Choice>
        <mc:Fallback xmlns="">
          <p:sp>
            <p:nvSpPr>
              <p:cNvPr id="14" name="Rectangle 13"/>
              <p:cNvSpPr>
                <a:spLocks noRot="1" noChangeAspect="1" noMove="1" noResize="1" noEditPoints="1" noAdjustHandles="1" noChangeArrowheads="1" noChangeShapeType="1" noTextEdit="1"/>
              </p:cNvSpPr>
              <p:nvPr/>
            </p:nvSpPr>
            <p:spPr>
              <a:xfrm>
                <a:off x="3445674" y="4716811"/>
                <a:ext cx="2024080" cy="1128835"/>
              </a:xfrm>
              <a:prstGeom prst="rect">
                <a:avLst/>
              </a:prstGeom>
              <a:blipFill rotWithShape="1">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211976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TextBox 5"/>
              <p:cNvSpPr txBox="1"/>
              <p:nvPr/>
            </p:nvSpPr>
            <p:spPr>
              <a:xfrm>
                <a:off x="397240" y="728389"/>
                <a:ext cx="8568952" cy="3862660"/>
              </a:xfrm>
              <a:prstGeom prst="rect">
                <a:avLst/>
              </a:prstGeom>
              <a:noFill/>
            </p:spPr>
            <p:txBody>
              <a:bodyPr wrap="square" rtlCol="0">
                <a:spAutoFit/>
              </a:bodyPr>
              <a:lstStyle/>
              <a:p>
                <a:r>
                  <a:rPr lang="en-US" dirty="0" smtClean="0"/>
                  <a:t>In vacuum technology a pump is any ‘object’ that remove gas molecules from the gas phase.</a:t>
                </a:r>
              </a:p>
              <a:p>
                <a:endParaRPr lang="en-US" dirty="0" smtClean="0"/>
              </a:p>
              <a:p>
                <a:r>
                  <a:rPr lang="en-US" dirty="0" smtClean="0"/>
                  <a:t>The pumping speed </a:t>
                </a:r>
                <a:r>
                  <a:rPr lang="en-US" b="1" dirty="0" smtClean="0"/>
                  <a:t>S</a:t>
                </a:r>
                <a:r>
                  <a:rPr lang="en-US" dirty="0" smtClean="0"/>
                  <a:t> of a pump is defined as the </a:t>
                </a:r>
                <a:r>
                  <a:rPr lang="en-US" b="1" dirty="0" smtClean="0"/>
                  <a:t>ratio</a:t>
                </a:r>
                <a:r>
                  <a:rPr lang="en-US" dirty="0" smtClean="0"/>
                  <a:t> between the </a:t>
                </a:r>
                <a:r>
                  <a:rPr lang="en-US" b="1" dirty="0" smtClean="0"/>
                  <a:t>pump throughput Q</a:t>
                </a:r>
                <a:r>
                  <a:rPr lang="en-US" b="1" baseline="-25000" dirty="0" smtClean="0"/>
                  <a:t>P</a:t>
                </a:r>
                <a:r>
                  <a:rPr lang="en-US" dirty="0" smtClean="0"/>
                  <a:t> (flow of gas definitively removed) and the </a:t>
                </a:r>
                <a:r>
                  <a:rPr lang="en-US" b="1" dirty="0" smtClean="0"/>
                  <a:t>pressure P at the entrance </a:t>
                </a:r>
                <a:r>
                  <a:rPr lang="en-US" dirty="0" smtClean="0"/>
                  <a:t>of the pump:</a:t>
                </a:r>
                <a:endParaRPr lang="en-US" dirty="0"/>
              </a:p>
              <a:p>
                <a:endParaRPr lang="en-US" dirty="0" smtClean="0"/>
              </a:p>
              <a:p>
                <a:pPr/>
                <a14:m>
                  <m:oMathPara xmlns:m="http://schemas.openxmlformats.org/officeDocument/2006/math">
                    <m:oMathParaPr>
                      <m:jc m:val="centerGroup"/>
                    </m:oMathParaPr>
                    <m:oMath xmlns:m="http://schemas.openxmlformats.org/officeDocument/2006/math">
                      <m:r>
                        <a:rPr lang="fr-FR" sz="2400" b="0" i="1" smtClean="0">
                          <a:latin typeface="Cambria Math"/>
                        </a:rPr>
                        <m:t>𝑆</m:t>
                      </m:r>
                      <m:r>
                        <a:rPr lang="fr-FR" sz="2400" b="0" i="1" smtClean="0">
                          <a:latin typeface="Cambria Math"/>
                        </a:rPr>
                        <m:t>=</m:t>
                      </m:r>
                      <m:f>
                        <m:fPr>
                          <m:ctrlPr>
                            <a:rPr lang="fr-FR" sz="2400" b="0" i="1" smtClean="0">
                              <a:latin typeface="Cambria Math"/>
                            </a:rPr>
                          </m:ctrlPr>
                        </m:fPr>
                        <m:num>
                          <m:sSub>
                            <m:sSubPr>
                              <m:ctrlPr>
                                <a:rPr lang="fr-FR" sz="2400" b="0" i="1" smtClean="0">
                                  <a:latin typeface="Cambria Math"/>
                                </a:rPr>
                              </m:ctrlPr>
                            </m:sSubPr>
                            <m:e>
                              <m:r>
                                <a:rPr lang="fr-FR" sz="2400" b="0" i="1" smtClean="0">
                                  <a:latin typeface="Cambria Math"/>
                                </a:rPr>
                                <m:t>𝑄</m:t>
                              </m:r>
                            </m:e>
                            <m:sub>
                              <m:r>
                                <a:rPr lang="fr-FR" sz="2400" b="0" i="1" smtClean="0">
                                  <a:latin typeface="Cambria Math"/>
                                </a:rPr>
                                <m:t>𝑃</m:t>
                              </m:r>
                            </m:sub>
                          </m:sSub>
                        </m:num>
                        <m:den>
                          <m:r>
                            <a:rPr lang="fr-FR" sz="2400" b="0" i="1" smtClean="0">
                              <a:latin typeface="Cambria Math"/>
                            </a:rPr>
                            <m:t>𝑃</m:t>
                          </m:r>
                        </m:den>
                      </m:f>
                      <m:r>
                        <a:rPr lang="fr-FR" sz="2400" b="0" i="1" smtClean="0">
                          <a:latin typeface="Cambria Math"/>
                        </a:rPr>
                        <m:t>      </m:t>
                      </m:r>
                    </m:oMath>
                  </m:oMathPara>
                </a14:m>
                <a:endParaRPr lang="fr-CH" sz="2400" b="0" i="1" dirty="0" smtClean="0">
                  <a:latin typeface="Cambria Math"/>
                </a:endParaRPr>
              </a:p>
              <a:p>
                <a:endParaRPr lang="fr-FR" sz="2400" b="0" i="1" dirty="0" smtClean="0">
                  <a:latin typeface="Cambria Math"/>
                </a:endParaRPr>
              </a:p>
              <a:p>
                <a:pPr/>
                <a14:m>
                  <m:oMathPara xmlns:m="http://schemas.openxmlformats.org/officeDocument/2006/math">
                    <m:oMathParaPr>
                      <m:jc m:val="centerGroup"/>
                    </m:oMathParaPr>
                    <m:oMath xmlns:m="http://schemas.openxmlformats.org/officeDocument/2006/math">
                      <m:d>
                        <m:dPr>
                          <m:begChr m:val="["/>
                          <m:endChr m:val="]"/>
                          <m:ctrlPr>
                            <a:rPr lang="fr-FR" sz="2400" b="0" i="1" smtClean="0">
                              <a:latin typeface="Cambria Math"/>
                            </a:rPr>
                          </m:ctrlPr>
                        </m:dPr>
                        <m:e>
                          <m:r>
                            <a:rPr lang="fr-FR" sz="2400" b="0" i="1" smtClean="0">
                              <a:latin typeface="Cambria Math"/>
                            </a:rPr>
                            <m:t>𝑆</m:t>
                          </m:r>
                        </m:e>
                      </m:d>
                      <m:r>
                        <a:rPr lang="fr-FR" sz="2400" b="0" i="0" smtClean="0">
                          <a:latin typeface="Cambria Math"/>
                        </a:rPr>
                        <m:t>=</m:t>
                      </m:r>
                      <m:f>
                        <m:fPr>
                          <m:ctrlPr>
                            <a:rPr lang="fr-FR" sz="2400" b="0" i="1" smtClean="0">
                              <a:latin typeface="Cambria Math"/>
                            </a:rPr>
                          </m:ctrlPr>
                        </m:fPr>
                        <m:num>
                          <m:d>
                            <m:dPr>
                              <m:begChr m:val="["/>
                              <m:endChr m:val="]"/>
                              <m:ctrlPr>
                                <a:rPr lang="fr-FR" sz="2400" b="0" i="1" smtClean="0">
                                  <a:latin typeface="Cambria Math"/>
                                </a:rPr>
                              </m:ctrlPr>
                            </m:dPr>
                            <m:e>
                              <m:r>
                                <a:rPr lang="fr-FR" sz="2400" b="0" i="1" smtClean="0">
                                  <a:latin typeface="Cambria Math"/>
                                </a:rPr>
                                <m:t>𝑉𝑜𝑙𝑢𝑚𝑒</m:t>
                              </m:r>
                            </m:e>
                          </m:d>
                        </m:num>
                        <m:den>
                          <m:d>
                            <m:dPr>
                              <m:begChr m:val="["/>
                              <m:endChr m:val="]"/>
                              <m:ctrlPr>
                                <a:rPr lang="fr-FR" sz="2400" b="0" i="1" smtClean="0">
                                  <a:latin typeface="Cambria Math"/>
                                </a:rPr>
                              </m:ctrlPr>
                            </m:dPr>
                            <m:e>
                              <m:r>
                                <a:rPr lang="fr-FR" sz="2400" b="0" i="1" smtClean="0">
                                  <a:latin typeface="Cambria Math"/>
                                </a:rPr>
                                <m:t>𝑇𝑖𝑚𝑒</m:t>
                              </m:r>
                            </m:e>
                          </m:d>
                        </m:den>
                      </m:f>
                      <m:r>
                        <a:rPr lang="fr-FR" sz="2400" b="0" i="1" smtClean="0">
                          <a:latin typeface="Cambria Math"/>
                        </a:rPr>
                        <m:t>=[</m:t>
                      </m:r>
                      <m:r>
                        <a:rPr lang="fr-FR" sz="2400" b="0" i="1" smtClean="0">
                          <a:latin typeface="Cambria Math"/>
                        </a:rPr>
                        <m:t>𝑐𝑜𝑛𝑑𝑢𝑐𝑡𝑎𝑛𝑐𝑒</m:t>
                      </m:r>
                      <m:r>
                        <a:rPr lang="fr-FR" sz="2400" b="0" i="1" smtClean="0">
                          <a:latin typeface="Cambria Math"/>
                        </a:rPr>
                        <m:t>]</m:t>
                      </m:r>
                    </m:oMath>
                  </m:oMathPara>
                </a14:m>
                <a:endParaRPr lang="en-US" sz="2400" dirty="0"/>
              </a:p>
            </p:txBody>
          </p:sp>
        </mc:Choice>
        <mc:Fallback xmlns="">
          <p:sp>
            <p:nvSpPr>
              <p:cNvPr id="6" name="TextBox 5"/>
              <p:cNvSpPr txBox="1">
                <a:spLocks noRot="1" noChangeAspect="1" noMove="1" noResize="1" noEditPoints="1" noAdjustHandles="1" noChangeArrowheads="1" noChangeShapeType="1" noTextEdit="1"/>
              </p:cNvSpPr>
              <p:nvPr/>
            </p:nvSpPr>
            <p:spPr>
              <a:xfrm>
                <a:off x="397240" y="728389"/>
                <a:ext cx="8568952" cy="3862660"/>
              </a:xfrm>
              <a:prstGeom prst="rect">
                <a:avLst/>
              </a:prstGeom>
              <a:blipFill rotWithShape="1">
                <a:blip r:embed="rId2"/>
                <a:stretch>
                  <a:fillRect l="-569" t="-789"/>
                </a:stretch>
              </a:blipFill>
            </p:spPr>
            <p:txBody>
              <a:bodyPr/>
              <a:lstStyle/>
              <a:p>
                <a:r>
                  <a:rPr lang="en-US">
                    <a:noFill/>
                  </a:rPr>
                  <a:t> </a:t>
                </a:r>
              </a:p>
            </p:txBody>
          </p:sp>
        </mc:Fallback>
      </mc:AlternateContent>
      <p:grpSp>
        <p:nvGrpSpPr>
          <p:cNvPr id="7" name="Group 6"/>
          <p:cNvGrpSpPr/>
          <p:nvPr/>
        </p:nvGrpSpPr>
        <p:grpSpPr>
          <a:xfrm>
            <a:off x="278962" y="3753036"/>
            <a:ext cx="2083710" cy="2088232"/>
            <a:chOff x="611560" y="3933056"/>
            <a:chExt cx="2083710" cy="2088232"/>
          </a:xfrm>
        </p:grpSpPr>
        <p:sp>
          <p:nvSpPr>
            <p:cNvPr id="18" name="Oval 6"/>
            <p:cNvSpPr/>
            <p:nvPr/>
          </p:nvSpPr>
          <p:spPr>
            <a:xfrm>
              <a:off x="611560" y="3933056"/>
              <a:ext cx="1512168" cy="1512168"/>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smtClean="0">
                  <a:solidFill>
                    <a:schemeClr val="tx1"/>
                  </a:solidFill>
                </a:rPr>
                <a:t>vacuum vessel</a:t>
              </a:r>
              <a:endParaRPr lang="en-US" sz="1200" i="1" dirty="0">
                <a:solidFill>
                  <a:schemeClr val="tx1"/>
                </a:solidFill>
              </a:endParaRPr>
            </a:p>
          </p:txBody>
        </p:sp>
        <p:sp>
          <p:nvSpPr>
            <p:cNvPr id="19" name="Rectangle 18"/>
            <p:cNvSpPr/>
            <p:nvPr/>
          </p:nvSpPr>
          <p:spPr>
            <a:xfrm>
              <a:off x="1187624" y="5373216"/>
              <a:ext cx="432048"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8"/>
            <p:cNvSpPr/>
            <p:nvPr/>
          </p:nvSpPr>
          <p:spPr>
            <a:xfrm>
              <a:off x="899592" y="5661248"/>
              <a:ext cx="1008112" cy="36004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10"/>
            <p:cNvCxnSpPr/>
            <p:nvPr/>
          </p:nvCxnSpPr>
          <p:spPr>
            <a:xfrm>
              <a:off x="1619672" y="5399156"/>
              <a:ext cx="0" cy="2620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Straight Connector 12"/>
            <p:cNvCxnSpPr/>
            <p:nvPr/>
          </p:nvCxnSpPr>
          <p:spPr>
            <a:xfrm>
              <a:off x="1187624" y="5414228"/>
              <a:ext cx="0" cy="2620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14"/>
            <p:cNvCxnSpPr/>
            <p:nvPr/>
          </p:nvCxnSpPr>
          <p:spPr>
            <a:xfrm flipV="1">
              <a:off x="755576" y="5398730"/>
              <a:ext cx="1368152" cy="30996"/>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4" name="TextBox 16"/>
            <p:cNvSpPr txBox="1"/>
            <p:nvPr/>
          </p:nvSpPr>
          <p:spPr>
            <a:xfrm>
              <a:off x="1239180" y="5168323"/>
              <a:ext cx="328936" cy="276999"/>
            </a:xfrm>
            <a:prstGeom prst="rect">
              <a:avLst/>
            </a:prstGeom>
            <a:noFill/>
          </p:spPr>
          <p:txBody>
            <a:bodyPr wrap="none" rtlCol="0">
              <a:spAutoFit/>
            </a:bodyPr>
            <a:lstStyle/>
            <a:p>
              <a:r>
                <a:rPr lang="en-US" sz="1200" dirty="0" err="1" smtClean="0"/>
                <a:t>A</a:t>
              </a:r>
              <a:r>
                <a:rPr lang="en-US" sz="1200" baseline="-25000" dirty="0" err="1" smtClean="0"/>
                <a:t>p</a:t>
              </a:r>
              <a:endParaRPr lang="en-US" sz="1200" dirty="0"/>
            </a:p>
          </p:txBody>
        </p:sp>
        <p:sp>
          <p:nvSpPr>
            <p:cNvPr id="25" name="TextBox 15"/>
            <p:cNvSpPr txBox="1"/>
            <p:nvPr/>
          </p:nvSpPr>
          <p:spPr>
            <a:xfrm>
              <a:off x="1970392" y="5168323"/>
              <a:ext cx="724878" cy="461665"/>
            </a:xfrm>
            <a:prstGeom prst="rect">
              <a:avLst/>
            </a:prstGeom>
            <a:noFill/>
          </p:spPr>
          <p:txBody>
            <a:bodyPr wrap="none" rtlCol="0">
              <a:spAutoFit/>
            </a:bodyPr>
            <a:lstStyle/>
            <a:p>
              <a:r>
                <a:rPr lang="en-US" sz="1200" i="1" dirty="0" smtClean="0"/>
                <a:t>pump </a:t>
              </a:r>
            </a:p>
            <a:p>
              <a:r>
                <a:rPr lang="en-US" sz="1200" i="1" dirty="0" smtClean="0"/>
                <a:t>aperture</a:t>
              </a:r>
              <a:endParaRPr lang="en-US" sz="1200" i="1" dirty="0"/>
            </a:p>
          </p:txBody>
        </p:sp>
      </p:grpSp>
      <p:sp>
        <p:nvSpPr>
          <p:cNvPr id="26" name="Rectangle 25"/>
          <p:cNvSpPr/>
          <p:nvPr/>
        </p:nvSpPr>
        <p:spPr>
          <a:xfrm>
            <a:off x="752216" y="94734"/>
            <a:ext cx="7411003" cy="461665"/>
          </a:xfrm>
          <a:prstGeom prst="rect">
            <a:avLst/>
          </a:prstGeom>
        </p:spPr>
        <p:txBody>
          <a:bodyPr wrap="none">
            <a:spAutoFit/>
          </a:bodyPr>
          <a:lstStyle/>
          <a:p>
            <a:pPr algn="ctr"/>
            <a:r>
              <a:rPr lang="en-US" sz="2400" b="1" dirty="0"/>
              <a:t>The basis of vacuum </a:t>
            </a:r>
            <a:r>
              <a:rPr lang="en-US" sz="2400" b="1" dirty="0" smtClean="0"/>
              <a:t>technology: pumping speed</a:t>
            </a:r>
            <a:endParaRPr lang="en-US" sz="2400" b="1" dirty="0"/>
          </a:p>
        </p:txBody>
      </p:sp>
      <p:sp>
        <p:nvSpPr>
          <p:cNvPr id="27"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28"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29"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43</a:t>
            </a:fld>
            <a:endParaRPr lang="en-US" dirty="0"/>
          </a:p>
        </p:txBody>
      </p:sp>
    </p:spTree>
    <p:extLst>
      <p:ext uri="{BB962C8B-B14F-4D97-AF65-F5344CB8AC3E}">
        <p14:creationId xmlns:p14="http://schemas.microsoft.com/office/powerpoint/2010/main" val="2450914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44</a:t>
            </a:fld>
            <a:endParaRPr lang="en-US" dirty="0"/>
          </a:p>
        </p:txBody>
      </p:sp>
      <mc:AlternateContent xmlns:mc="http://schemas.openxmlformats.org/markup-compatibility/2006" xmlns:a14="http://schemas.microsoft.com/office/drawing/2010/main">
        <mc:Choice Requires="a14">
          <p:sp>
            <p:nvSpPr>
              <p:cNvPr id="5" name="Rectangle 4"/>
              <p:cNvSpPr/>
              <p:nvPr/>
            </p:nvSpPr>
            <p:spPr>
              <a:xfrm>
                <a:off x="203200" y="675575"/>
                <a:ext cx="8724900" cy="3106876"/>
              </a:xfrm>
              <a:prstGeom prst="rect">
                <a:avLst/>
              </a:prstGeom>
            </p:spPr>
            <p:txBody>
              <a:bodyPr wrap="square">
                <a:spAutoFit/>
              </a:bodyPr>
              <a:lstStyle/>
              <a:p>
                <a:r>
                  <a:rPr lang="en-US" dirty="0"/>
                  <a:t>The gas removal rate can be written as</a:t>
                </a:r>
                <a:r>
                  <a:rPr lang="en-US" dirty="0" smtClean="0"/>
                  <a:t>:</a:t>
                </a:r>
              </a:p>
              <a:p>
                <a:endParaRPr lang="en-US" dirty="0" smtClean="0"/>
              </a:p>
              <a:p>
                <a:pPr algn="ctr"/>
                <a:r>
                  <a:rPr lang="en-US" dirty="0" smtClean="0"/>
                  <a:t> </a:t>
                </a:r>
                <a14:m>
                  <m:oMath xmlns:m="http://schemas.openxmlformats.org/officeDocument/2006/math">
                    <m:sSub>
                      <m:sSubPr>
                        <m:ctrlPr>
                          <a:rPr lang="en-US" sz="2400" i="1">
                            <a:latin typeface="Cambria Math"/>
                          </a:rPr>
                        </m:ctrlPr>
                      </m:sSubPr>
                      <m:e>
                        <m:r>
                          <a:rPr lang="fr-CH" sz="2400" i="1">
                            <a:latin typeface="Cambria Math"/>
                          </a:rPr>
                          <m:t>𝑄</m:t>
                        </m:r>
                      </m:e>
                      <m:sub>
                        <m:r>
                          <a:rPr lang="fr-CH" sz="2400" i="1">
                            <a:latin typeface="Cambria Math"/>
                          </a:rPr>
                          <m:t>𝑃</m:t>
                        </m:r>
                      </m:sub>
                    </m:sSub>
                    <m:r>
                      <a:rPr lang="fr-CH" sz="2400" i="1">
                        <a:latin typeface="Cambria Math"/>
                      </a:rPr>
                      <m:t>=</m:t>
                    </m:r>
                    <m:f>
                      <m:fPr>
                        <m:ctrlPr>
                          <a:rPr lang="fr-CH" sz="2400" i="1" dirty="0">
                            <a:latin typeface="Cambria Math"/>
                            <a:ea typeface="Cambria Math"/>
                          </a:rPr>
                        </m:ctrlPr>
                      </m:fPr>
                      <m:num>
                        <m:r>
                          <a:rPr lang="fr-CH" sz="2400" i="1" dirty="0">
                            <a:latin typeface="Cambria Math"/>
                            <a:ea typeface="Cambria Math"/>
                          </a:rPr>
                          <m:t>1</m:t>
                        </m:r>
                      </m:num>
                      <m:den>
                        <m:r>
                          <a:rPr lang="fr-CH" sz="2400" i="1" dirty="0">
                            <a:latin typeface="Cambria Math"/>
                            <a:ea typeface="Cambria Math"/>
                          </a:rPr>
                          <m:t>4</m:t>
                        </m:r>
                      </m:den>
                    </m:f>
                    <m:sSub>
                      <m:sSubPr>
                        <m:ctrlPr>
                          <a:rPr lang="fr-CH" sz="2400" i="1" dirty="0">
                            <a:latin typeface="Cambria Math"/>
                            <a:ea typeface="Cambria Math"/>
                          </a:rPr>
                        </m:ctrlPr>
                      </m:sSubPr>
                      <m:e>
                        <m:r>
                          <a:rPr lang="fr-CH" sz="2400" i="1" dirty="0">
                            <a:latin typeface="Cambria Math"/>
                            <a:ea typeface="Cambria Math"/>
                          </a:rPr>
                          <m:t>𝐴</m:t>
                        </m:r>
                      </m:e>
                      <m:sub>
                        <m:r>
                          <a:rPr lang="fr-CH" sz="2400" i="1" dirty="0">
                            <a:latin typeface="Cambria Math"/>
                            <a:ea typeface="Cambria Math"/>
                          </a:rPr>
                          <m:t>𝑃</m:t>
                        </m:r>
                      </m:sub>
                    </m:sSub>
                    <m:r>
                      <a:rPr lang="fr-CH" sz="2400" i="1" dirty="0">
                        <a:latin typeface="Cambria Math"/>
                        <a:ea typeface="Cambria Math"/>
                      </a:rPr>
                      <m:t> </m:t>
                    </m:r>
                    <m:r>
                      <a:rPr lang="fr-CH" sz="2400" i="1" dirty="0">
                        <a:latin typeface="Cambria Math"/>
                        <a:ea typeface="Cambria Math"/>
                      </a:rPr>
                      <m:t>𝑛</m:t>
                    </m:r>
                    <m:d>
                      <m:dPr>
                        <m:begChr m:val="⟨"/>
                        <m:endChr m:val="⟩"/>
                        <m:ctrlPr>
                          <a:rPr lang="fr-CH" sz="2400" i="1" dirty="0">
                            <a:latin typeface="Cambria Math"/>
                            <a:ea typeface="Cambria Math"/>
                          </a:rPr>
                        </m:ctrlPr>
                      </m:dPr>
                      <m:e>
                        <m:r>
                          <a:rPr lang="fr-CH" sz="2400" i="1" dirty="0">
                            <a:latin typeface="Cambria Math"/>
                            <a:ea typeface="Cambria Math"/>
                          </a:rPr>
                          <m:t>𝑣</m:t>
                        </m:r>
                      </m:e>
                    </m:d>
                    <m:r>
                      <a:rPr lang="fr-CH" sz="2400" i="1" dirty="0">
                        <a:latin typeface="Cambria Math"/>
                        <a:ea typeface="Cambria Math"/>
                      </a:rPr>
                      <m:t> </m:t>
                    </m:r>
                    <m:r>
                      <a:rPr lang="fr-CH" sz="2400" i="1" dirty="0">
                        <a:latin typeface="Cambria Math"/>
                        <a:ea typeface="Cambria Math"/>
                      </a:rPr>
                      <m:t>𝜎</m:t>
                    </m:r>
                    <m:r>
                      <a:rPr lang="fr-CH" sz="2400" i="1" dirty="0">
                        <a:latin typeface="Cambria Math"/>
                        <a:ea typeface="Cambria Math"/>
                      </a:rPr>
                      <m:t>=</m:t>
                    </m:r>
                    <m:sSub>
                      <m:sSubPr>
                        <m:ctrlPr>
                          <a:rPr lang="fr-CH" sz="2400" i="1" dirty="0">
                            <a:latin typeface="Cambria Math"/>
                            <a:ea typeface="Cambria Math"/>
                          </a:rPr>
                        </m:ctrlPr>
                      </m:sSubPr>
                      <m:e>
                        <m:r>
                          <a:rPr lang="fr-CH" sz="2400" i="1" dirty="0">
                            <a:latin typeface="Cambria Math"/>
                            <a:ea typeface="Cambria Math"/>
                          </a:rPr>
                          <m:t>𝐴</m:t>
                        </m:r>
                      </m:e>
                      <m:sub>
                        <m:r>
                          <a:rPr lang="fr-CH" sz="2400" i="1" dirty="0">
                            <a:latin typeface="Cambria Math"/>
                            <a:ea typeface="Cambria Math"/>
                          </a:rPr>
                          <m:t>𝑃</m:t>
                        </m:r>
                      </m:sub>
                    </m:sSub>
                    <m:r>
                      <a:rPr lang="fr-CH" sz="2400" i="1" dirty="0">
                        <a:latin typeface="Cambria Math"/>
                        <a:ea typeface="Cambria Math"/>
                      </a:rPr>
                      <m:t> </m:t>
                    </m:r>
                    <m:sSup>
                      <m:sSupPr>
                        <m:ctrlPr>
                          <a:rPr lang="fr-CH" sz="2400" i="1" dirty="0">
                            <a:latin typeface="Cambria Math"/>
                            <a:ea typeface="Cambria Math"/>
                          </a:rPr>
                        </m:ctrlPr>
                      </m:sSupPr>
                      <m:e>
                        <m:r>
                          <a:rPr lang="fr-CH" sz="2400" i="1" dirty="0">
                            <a:latin typeface="Cambria Math"/>
                            <a:ea typeface="Cambria Math"/>
                          </a:rPr>
                          <m:t>𝐶</m:t>
                        </m:r>
                      </m:e>
                      <m:sup>
                        <m:r>
                          <a:rPr lang="fr-CH" sz="2400" i="1" dirty="0">
                            <a:latin typeface="Cambria Math"/>
                            <a:ea typeface="Cambria Math"/>
                          </a:rPr>
                          <m:t>′</m:t>
                        </m:r>
                      </m:sup>
                    </m:sSup>
                    <m:r>
                      <a:rPr lang="fr-CH" sz="2400" i="1" dirty="0">
                        <a:latin typeface="Cambria Math"/>
                        <a:ea typeface="Cambria Math"/>
                      </a:rPr>
                      <m:t>𝑛</m:t>
                    </m:r>
                    <m:r>
                      <a:rPr lang="fr-CH" sz="2400" i="1" dirty="0">
                        <a:latin typeface="Cambria Math"/>
                        <a:ea typeface="Cambria Math"/>
                      </a:rPr>
                      <m:t> </m:t>
                    </m:r>
                    <m:r>
                      <a:rPr lang="fr-CH" sz="2400" i="1" dirty="0">
                        <a:latin typeface="Cambria Math"/>
                        <a:ea typeface="Cambria Math"/>
                      </a:rPr>
                      <m:t>𝜎</m:t>
                    </m:r>
                  </m:oMath>
                </a14:m>
                <a:endParaRPr lang="en-US" sz="2400" dirty="0"/>
              </a:p>
              <a:p>
                <a:endParaRPr lang="en-US" dirty="0"/>
              </a:p>
              <a:p>
                <a:r>
                  <a:rPr lang="en-US" dirty="0"/>
                  <a:t>			</a:t>
                </a:r>
                <a14:m>
                  <m:oMath xmlns:m="http://schemas.openxmlformats.org/officeDocument/2006/math">
                    <m:sSub>
                      <m:sSubPr>
                        <m:ctrlPr>
                          <a:rPr lang="fr-CH" i="1" dirty="0">
                            <a:latin typeface="Cambria Math"/>
                            <a:ea typeface="Cambria Math"/>
                          </a:rPr>
                        </m:ctrlPr>
                      </m:sSubPr>
                      <m:e>
                        <m:r>
                          <a:rPr lang="fr-CH" i="1" dirty="0">
                            <a:latin typeface="Cambria Math"/>
                            <a:ea typeface="Cambria Math"/>
                          </a:rPr>
                          <m:t>𝐴</m:t>
                        </m:r>
                      </m:e>
                      <m:sub>
                        <m:r>
                          <a:rPr lang="fr-CH" i="1" dirty="0">
                            <a:latin typeface="Cambria Math"/>
                            <a:ea typeface="Cambria Math"/>
                          </a:rPr>
                          <m:t>𝑃</m:t>
                        </m:r>
                      </m:sub>
                    </m:sSub>
                    <m:r>
                      <a:rPr lang="fr-CH" i="1" dirty="0">
                        <a:latin typeface="Cambria Math"/>
                        <a:ea typeface="Cambria Math"/>
                      </a:rPr>
                      <m:t>: </m:t>
                    </m:r>
                  </m:oMath>
                </a14:m>
                <a:r>
                  <a:rPr lang="en-US" dirty="0"/>
                  <a:t>is the area of the pump aperture</a:t>
                </a:r>
              </a:p>
              <a:p>
                <a:r>
                  <a:rPr lang="en-US" dirty="0"/>
                  <a:t>			</a:t>
                </a:r>
                <a14:m>
                  <m:oMath xmlns:m="http://schemas.openxmlformats.org/officeDocument/2006/math">
                    <m:sSup>
                      <m:sSupPr>
                        <m:ctrlPr>
                          <a:rPr lang="fr-CH" i="1" dirty="0">
                            <a:latin typeface="Cambria Math"/>
                            <a:ea typeface="Cambria Math"/>
                          </a:rPr>
                        </m:ctrlPr>
                      </m:sSupPr>
                      <m:e>
                        <m:r>
                          <a:rPr lang="fr-CH" i="1" dirty="0">
                            <a:latin typeface="Cambria Math"/>
                            <a:ea typeface="Cambria Math"/>
                          </a:rPr>
                          <m:t>𝐶</m:t>
                        </m:r>
                      </m:e>
                      <m:sup>
                        <m:r>
                          <a:rPr lang="fr-CH" i="1" dirty="0">
                            <a:latin typeface="Cambria Math"/>
                            <a:ea typeface="Cambria Math"/>
                          </a:rPr>
                          <m:t>′</m:t>
                        </m:r>
                      </m:sup>
                    </m:sSup>
                  </m:oMath>
                </a14:m>
                <a:r>
                  <a:rPr lang="en-US" dirty="0"/>
                  <a:t>: is the conductance of the unit surface area</a:t>
                </a:r>
              </a:p>
              <a:p>
                <a:r>
                  <a:rPr lang="en-US" dirty="0"/>
                  <a:t>			n: the gas density</a:t>
                </a:r>
              </a:p>
              <a:p>
                <a:r>
                  <a:rPr lang="en-US" dirty="0"/>
                  <a:t>			</a:t>
                </a:r>
                <a14:m>
                  <m:oMath xmlns:m="http://schemas.openxmlformats.org/officeDocument/2006/math">
                    <m:r>
                      <a:rPr lang="fr-CH" i="1" dirty="0">
                        <a:latin typeface="Cambria Math"/>
                        <a:ea typeface="Cambria Math"/>
                      </a:rPr>
                      <m:t>𝜎</m:t>
                    </m:r>
                  </m:oMath>
                </a14:m>
                <a:r>
                  <a:rPr lang="en-US" dirty="0"/>
                  <a:t> : the capture probability, i.e. the probability that a 				      molecule entering the pump is definitively captured </a:t>
                </a:r>
              </a:p>
              <a:p>
                <a:r>
                  <a:rPr lang="en-US" dirty="0"/>
                  <a:t>			</a:t>
                </a:r>
              </a:p>
            </p:txBody>
          </p:sp>
        </mc:Choice>
        <mc:Fallback xmlns="">
          <p:sp>
            <p:nvSpPr>
              <p:cNvPr id="5" name="Rectangle 4"/>
              <p:cNvSpPr>
                <a:spLocks noRot="1" noChangeAspect="1" noMove="1" noResize="1" noEditPoints="1" noAdjustHandles="1" noChangeArrowheads="1" noChangeShapeType="1" noTextEdit="1"/>
              </p:cNvSpPr>
              <p:nvPr/>
            </p:nvSpPr>
            <p:spPr>
              <a:xfrm>
                <a:off x="203200" y="675575"/>
                <a:ext cx="8724900" cy="3106876"/>
              </a:xfrm>
              <a:prstGeom prst="rect">
                <a:avLst/>
              </a:prstGeom>
              <a:blipFill rotWithShape="1">
                <a:blip r:embed="rId2"/>
                <a:stretch>
                  <a:fillRect l="-559" t="-98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215516" y="3744888"/>
                <a:ext cx="8712968" cy="2115131"/>
              </a:xfrm>
              <a:prstGeom prst="rect">
                <a:avLst/>
              </a:prstGeom>
            </p:spPr>
            <p:txBody>
              <a:bodyPr wrap="square">
                <a:spAutoFit/>
              </a:bodyPr>
              <a:lstStyle/>
              <a:p>
                <a:r>
                  <a:rPr lang="en-US" dirty="0" smtClean="0"/>
                  <a:t>As usual, in term of pressure and PV units:</a:t>
                </a:r>
              </a:p>
              <a:p>
                <a:endParaRPr lang="en-US" dirty="0"/>
              </a:p>
              <a:p>
                <a:r>
                  <a:rPr lang="en-US" dirty="0"/>
                  <a:t>			</a:t>
                </a:r>
                <a14:m>
                  <m:oMath xmlns:m="http://schemas.openxmlformats.org/officeDocument/2006/math">
                    <m:sSub>
                      <m:sSubPr>
                        <m:ctrlPr>
                          <a:rPr lang="en-US" i="1">
                            <a:latin typeface="Cambria Math"/>
                          </a:rPr>
                        </m:ctrlPr>
                      </m:sSubPr>
                      <m:e>
                        <m:r>
                          <a:rPr lang="fr-CH" i="1">
                            <a:latin typeface="Cambria Math"/>
                          </a:rPr>
                          <m:t>𝑄</m:t>
                        </m:r>
                      </m:e>
                      <m:sub>
                        <m:r>
                          <a:rPr lang="fr-CH" i="1">
                            <a:latin typeface="Cambria Math"/>
                          </a:rPr>
                          <m:t>𝑃</m:t>
                        </m:r>
                      </m:sub>
                    </m:sSub>
                    <m:r>
                      <a:rPr lang="fr-CH" i="1">
                        <a:latin typeface="Cambria Math"/>
                      </a:rPr>
                      <m:t>=</m:t>
                    </m:r>
                    <m:r>
                      <a:rPr lang="fr-CH" i="1" dirty="0">
                        <a:latin typeface="Cambria Math"/>
                        <a:ea typeface="Cambria Math"/>
                      </a:rPr>
                      <m:t> </m:t>
                    </m:r>
                    <m:sSub>
                      <m:sSubPr>
                        <m:ctrlPr>
                          <a:rPr lang="fr-CH" i="1" dirty="0">
                            <a:latin typeface="Cambria Math"/>
                            <a:ea typeface="Cambria Math"/>
                          </a:rPr>
                        </m:ctrlPr>
                      </m:sSubPr>
                      <m:e>
                        <m:r>
                          <a:rPr lang="fr-CH" i="1" dirty="0">
                            <a:latin typeface="Cambria Math"/>
                            <a:ea typeface="Cambria Math"/>
                          </a:rPr>
                          <m:t>𝐴</m:t>
                        </m:r>
                      </m:e>
                      <m:sub>
                        <m:r>
                          <a:rPr lang="fr-CH" i="1" dirty="0">
                            <a:latin typeface="Cambria Math"/>
                            <a:ea typeface="Cambria Math"/>
                          </a:rPr>
                          <m:t>𝑃</m:t>
                        </m:r>
                      </m:sub>
                    </m:sSub>
                    <m:sSup>
                      <m:sSupPr>
                        <m:ctrlPr>
                          <a:rPr lang="fr-CH" i="1" dirty="0">
                            <a:latin typeface="Cambria Math"/>
                            <a:ea typeface="Cambria Math"/>
                          </a:rPr>
                        </m:ctrlPr>
                      </m:sSupPr>
                      <m:e>
                        <m:r>
                          <a:rPr lang="fr-CH" i="1" dirty="0">
                            <a:latin typeface="Cambria Math"/>
                            <a:ea typeface="Cambria Math"/>
                          </a:rPr>
                          <m:t>𝐶</m:t>
                        </m:r>
                      </m:e>
                      <m:sup>
                        <m:r>
                          <a:rPr lang="fr-CH" i="1" dirty="0">
                            <a:latin typeface="Cambria Math"/>
                            <a:ea typeface="Cambria Math"/>
                          </a:rPr>
                          <m:t>′</m:t>
                        </m:r>
                      </m:sup>
                    </m:sSup>
                    <m:r>
                      <a:rPr lang="fr-CH" i="1" dirty="0">
                        <a:latin typeface="Cambria Math"/>
                        <a:ea typeface="Cambria Math"/>
                      </a:rPr>
                      <m:t>𝑛</m:t>
                    </m:r>
                    <m:r>
                      <a:rPr lang="fr-CH" i="1" dirty="0">
                        <a:latin typeface="Cambria Math"/>
                        <a:ea typeface="Cambria Math"/>
                      </a:rPr>
                      <m:t> </m:t>
                    </m:r>
                    <m:r>
                      <a:rPr lang="fr-CH" i="1" dirty="0">
                        <a:latin typeface="Cambria Math"/>
                        <a:ea typeface="Cambria Math"/>
                      </a:rPr>
                      <m:t>𝜎</m:t>
                    </m:r>
                    <m:d>
                      <m:dPr>
                        <m:ctrlPr>
                          <a:rPr lang="fr-CH" i="1" dirty="0">
                            <a:latin typeface="Cambria Math"/>
                            <a:ea typeface="Cambria Math"/>
                          </a:rPr>
                        </m:ctrlPr>
                      </m:dPr>
                      <m:e>
                        <m:sSub>
                          <m:sSubPr>
                            <m:ctrlPr>
                              <a:rPr lang="fr-CH" i="1" dirty="0">
                                <a:latin typeface="Cambria Math"/>
                                <a:ea typeface="Cambria Math"/>
                              </a:rPr>
                            </m:ctrlPr>
                          </m:sSubPr>
                          <m:e>
                            <m:r>
                              <a:rPr lang="fr-CH" i="1" dirty="0">
                                <a:latin typeface="Cambria Math"/>
                                <a:ea typeface="Cambria Math"/>
                              </a:rPr>
                              <m:t>𝑘</m:t>
                            </m:r>
                          </m:e>
                          <m:sub>
                            <m:r>
                              <a:rPr lang="fr-CH" i="1" dirty="0">
                                <a:latin typeface="Cambria Math"/>
                                <a:ea typeface="Cambria Math"/>
                              </a:rPr>
                              <m:t>𝐵</m:t>
                            </m:r>
                          </m:sub>
                        </m:sSub>
                        <m:r>
                          <a:rPr lang="fr-CH" i="1" dirty="0">
                            <a:latin typeface="Cambria Math"/>
                            <a:ea typeface="Cambria Math"/>
                          </a:rPr>
                          <m:t>𝑇</m:t>
                        </m:r>
                      </m:e>
                    </m:d>
                    <m:r>
                      <a:rPr lang="fr-CH" i="1" dirty="0">
                        <a:latin typeface="Cambria Math"/>
                        <a:ea typeface="Cambria Math"/>
                      </a:rPr>
                      <m:t>=</m:t>
                    </m:r>
                    <m:sSub>
                      <m:sSubPr>
                        <m:ctrlPr>
                          <a:rPr lang="fr-CH" i="1" dirty="0">
                            <a:latin typeface="Cambria Math"/>
                            <a:ea typeface="Cambria Math"/>
                          </a:rPr>
                        </m:ctrlPr>
                      </m:sSubPr>
                      <m:e>
                        <m:r>
                          <a:rPr lang="fr-CH" i="1" dirty="0">
                            <a:latin typeface="Cambria Math"/>
                            <a:ea typeface="Cambria Math"/>
                          </a:rPr>
                          <m:t>𝐴</m:t>
                        </m:r>
                      </m:e>
                      <m:sub>
                        <m:r>
                          <a:rPr lang="fr-CH" i="1" dirty="0">
                            <a:latin typeface="Cambria Math"/>
                            <a:ea typeface="Cambria Math"/>
                          </a:rPr>
                          <m:t>𝑃</m:t>
                        </m:r>
                      </m:sub>
                    </m:sSub>
                    <m:sSup>
                      <m:sSupPr>
                        <m:ctrlPr>
                          <a:rPr lang="fr-CH" i="1" dirty="0">
                            <a:latin typeface="Cambria Math"/>
                            <a:ea typeface="Cambria Math"/>
                          </a:rPr>
                        </m:ctrlPr>
                      </m:sSupPr>
                      <m:e>
                        <m:r>
                          <a:rPr lang="fr-CH" i="1" dirty="0">
                            <a:latin typeface="Cambria Math"/>
                            <a:ea typeface="Cambria Math"/>
                          </a:rPr>
                          <m:t>𝐶</m:t>
                        </m:r>
                      </m:e>
                      <m:sup>
                        <m:r>
                          <a:rPr lang="fr-CH" i="1" dirty="0">
                            <a:latin typeface="Cambria Math"/>
                            <a:ea typeface="Cambria Math"/>
                          </a:rPr>
                          <m:t>′</m:t>
                        </m:r>
                      </m:sup>
                    </m:sSup>
                    <m:r>
                      <a:rPr lang="fr-CH" i="1" dirty="0">
                        <a:latin typeface="Cambria Math"/>
                        <a:ea typeface="Cambria Math"/>
                      </a:rPr>
                      <m:t>𝜎</m:t>
                    </m:r>
                    <m:r>
                      <a:rPr lang="fr-CH" dirty="0">
                        <a:latin typeface="Cambria Math"/>
                        <a:ea typeface="Cambria Math"/>
                      </a:rPr>
                      <m:t> </m:t>
                    </m:r>
                    <m:r>
                      <a:rPr lang="fr-CH" i="1" dirty="0">
                        <a:latin typeface="Cambria Math"/>
                        <a:ea typeface="Cambria Math"/>
                      </a:rPr>
                      <m:t>𝑃</m:t>
                    </m:r>
                  </m:oMath>
                </a14:m>
                <a:endParaRPr lang="fr-FR" i="1" dirty="0" smtClean="0">
                  <a:latin typeface="Cambria Math"/>
                  <a:ea typeface="Cambria Math"/>
                </a:endParaRPr>
              </a:p>
              <a:p>
                <a:endParaRPr lang="fr-FR" i="1" dirty="0" smtClean="0">
                  <a:latin typeface="Cambria Math"/>
                  <a:ea typeface="Cambria Math"/>
                </a:endParaRPr>
              </a:p>
              <a:p>
                <a:r>
                  <a:rPr lang="fr-FR" dirty="0" err="1" smtClean="0"/>
                  <a:t>From</a:t>
                </a:r>
                <a:r>
                  <a:rPr lang="fr-FR" dirty="0" smtClean="0"/>
                  <a:t> the </a:t>
                </a:r>
                <a:r>
                  <a:rPr lang="fr-FR" dirty="0" err="1" smtClean="0"/>
                  <a:t>definition</a:t>
                </a:r>
                <a:r>
                  <a:rPr lang="fr-FR" dirty="0" smtClean="0"/>
                  <a:t> of </a:t>
                </a:r>
                <a:r>
                  <a:rPr lang="fr-FR" dirty="0" err="1" smtClean="0"/>
                  <a:t>pumping</a:t>
                </a:r>
                <a:r>
                  <a:rPr lang="fr-FR" dirty="0" smtClean="0"/>
                  <a:t> speed:</a:t>
                </a:r>
              </a:p>
              <a:p>
                <a:endParaRPr lang="fr-FR" dirty="0" smtClean="0">
                  <a:latin typeface="Cambria Math"/>
                </a:endParaRPr>
              </a:p>
              <a:p>
                <a:pPr algn="ctr"/>
                <a:r>
                  <a:rPr lang="fr-FR" sz="2400" b="0" dirty="0" smtClean="0"/>
                  <a:t>		</a:t>
                </a:r>
                <a14:m>
                  <m:oMath xmlns:m="http://schemas.openxmlformats.org/officeDocument/2006/math">
                    <m:r>
                      <a:rPr lang="fr-FR" sz="2400" b="0" i="1" smtClean="0">
                        <a:latin typeface="Cambria Math"/>
                      </a:rPr>
                      <m:t>       </m:t>
                    </m:r>
                    <m:r>
                      <a:rPr lang="fr-CH" sz="2400" b="1" i="1">
                        <a:latin typeface="Cambria Math"/>
                      </a:rPr>
                      <m:t>𝑺</m:t>
                    </m:r>
                    <m:r>
                      <a:rPr lang="fr-CH" sz="2400" b="1" i="1">
                        <a:latin typeface="Cambria Math"/>
                      </a:rPr>
                      <m:t>=</m:t>
                    </m:r>
                    <m:sSub>
                      <m:sSubPr>
                        <m:ctrlPr>
                          <a:rPr lang="fr-CH" sz="2400" b="1" i="1" dirty="0">
                            <a:latin typeface="Cambria Math"/>
                            <a:ea typeface="Cambria Math"/>
                          </a:rPr>
                        </m:ctrlPr>
                      </m:sSubPr>
                      <m:e>
                        <m:r>
                          <a:rPr lang="fr-CH" sz="2400" b="1" i="1" dirty="0">
                            <a:latin typeface="Cambria Math"/>
                            <a:ea typeface="Cambria Math"/>
                          </a:rPr>
                          <m:t>𝑨</m:t>
                        </m:r>
                      </m:e>
                      <m:sub>
                        <m:r>
                          <a:rPr lang="fr-CH" sz="2400" b="1" i="1" dirty="0">
                            <a:latin typeface="Cambria Math"/>
                            <a:ea typeface="Cambria Math"/>
                          </a:rPr>
                          <m:t>𝑷</m:t>
                        </m:r>
                      </m:sub>
                    </m:sSub>
                    <m:sSup>
                      <m:sSupPr>
                        <m:ctrlPr>
                          <a:rPr lang="fr-CH" sz="2400" b="1" i="1" dirty="0">
                            <a:latin typeface="Cambria Math"/>
                            <a:ea typeface="Cambria Math"/>
                          </a:rPr>
                        </m:ctrlPr>
                      </m:sSupPr>
                      <m:e>
                        <m:r>
                          <a:rPr lang="fr-CH" sz="2400" b="1" i="1" dirty="0">
                            <a:latin typeface="Cambria Math"/>
                            <a:ea typeface="Cambria Math"/>
                          </a:rPr>
                          <m:t>𝑪</m:t>
                        </m:r>
                      </m:e>
                      <m:sup>
                        <m:r>
                          <a:rPr lang="fr-CH" sz="2400" b="1" i="1" dirty="0">
                            <a:latin typeface="Cambria Math"/>
                            <a:ea typeface="Cambria Math"/>
                          </a:rPr>
                          <m:t>′</m:t>
                        </m:r>
                      </m:sup>
                    </m:sSup>
                    <m:r>
                      <a:rPr lang="fr-CH" sz="2400" b="1" i="1" dirty="0">
                        <a:latin typeface="Cambria Math"/>
                        <a:ea typeface="Cambria Math"/>
                      </a:rPr>
                      <m:t>𝝈</m:t>
                    </m:r>
                  </m:oMath>
                </a14:m>
                <a:r>
                  <a:rPr lang="en-US" b="1" dirty="0"/>
                  <a:t>		</a:t>
                </a:r>
                <a:r>
                  <a:rPr lang="en-US" dirty="0"/>
                  <a:t>	</a:t>
                </a:r>
                <a:endParaRPr lang="en-US" dirty="0" smtClean="0"/>
              </a:p>
            </p:txBody>
          </p:sp>
        </mc:Choice>
        <mc:Fallback xmlns="">
          <p:sp>
            <p:nvSpPr>
              <p:cNvPr id="6" name="Rectangle 5"/>
              <p:cNvSpPr>
                <a:spLocks noRot="1" noChangeAspect="1" noMove="1" noResize="1" noEditPoints="1" noAdjustHandles="1" noChangeArrowheads="1" noChangeShapeType="1" noTextEdit="1"/>
              </p:cNvSpPr>
              <p:nvPr/>
            </p:nvSpPr>
            <p:spPr>
              <a:xfrm>
                <a:off x="215516" y="3744888"/>
                <a:ext cx="8712968" cy="2115131"/>
              </a:xfrm>
              <a:prstGeom prst="rect">
                <a:avLst/>
              </a:prstGeom>
              <a:blipFill rotWithShape="1">
                <a:blip r:embed="rId3"/>
                <a:stretch>
                  <a:fillRect l="-559" t="-1441" b="-576"/>
                </a:stretch>
              </a:blipFill>
            </p:spPr>
            <p:txBody>
              <a:bodyPr/>
              <a:lstStyle/>
              <a:p>
                <a:r>
                  <a:rPr lang="en-US">
                    <a:noFill/>
                  </a:rPr>
                  <a:t> </a:t>
                </a:r>
              </a:p>
            </p:txBody>
          </p:sp>
        </mc:Fallback>
      </mc:AlternateContent>
      <p:sp>
        <p:nvSpPr>
          <p:cNvPr id="7" name="Rectangle 6"/>
          <p:cNvSpPr/>
          <p:nvPr/>
        </p:nvSpPr>
        <p:spPr>
          <a:xfrm>
            <a:off x="752216" y="94734"/>
            <a:ext cx="7411003" cy="461665"/>
          </a:xfrm>
          <a:prstGeom prst="rect">
            <a:avLst/>
          </a:prstGeom>
        </p:spPr>
        <p:txBody>
          <a:bodyPr wrap="none">
            <a:spAutoFit/>
          </a:bodyPr>
          <a:lstStyle/>
          <a:p>
            <a:pPr algn="ctr"/>
            <a:r>
              <a:rPr lang="en-US" sz="2400" b="1" dirty="0"/>
              <a:t>The basis of vacuum </a:t>
            </a:r>
            <a:r>
              <a:rPr lang="en-US" sz="2400" b="1" dirty="0" smtClean="0"/>
              <a:t>technology: pumping speed</a:t>
            </a:r>
            <a:endParaRPr lang="en-US" sz="2400" b="1" dirty="0"/>
          </a:p>
        </p:txBody>
      </p:sp>
    </p:spTree>
    <p:extLst>
      <p:ext uri="{BB962C8B-B14F-4D97-AF65-F5344CB8AC3E}">
        <p14:creationId xmlns:p14="http://schemas.microsoft.com/office/powerpoint/2010/main" val="2862776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611560" y="3560564"/>
            <a:ext cx="1512168" cy="1512168"/>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smtClean="0">
                <a:solidFill>
                  <a:schemeClr val="tx1"/>
                </a:solidFill>
              </a:rPr>
              <a:t>vacuum vessel</a:t>
            </a:r>
            <a:endParaRPr lang="en-US" sz="1200" i="1" dirty="0">
              <a:solidFill>
                <a:schemeClr val="tx1"/>
              </a:solidFill>
            </a:endParaRPr>
          </a:p>
        </p:txBody>
      </p:sp>
      <p:sp>
        <p:nvSpPr>
          <p:cNvPr id="8" name="Rectangle 7"/>
          <p:cNvSpPr/>
          <p:nvPr/>
        </p:nvSpPr>
        <p:spPr>
          <a:xfrm>
            <a:off x="1187624" y="5000724"/>
            <a:ext cx="432048"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899592" y="5288756"/>
            <a:ext cx="1008112" cy="36004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10"/>
          <p:cNvCxnSpPr/>
          <p:nvPr/>
        </p:nvCxnSpPr>
        <p:spPr>
          <a:xfrm>
            <a:off x="1619672" y="5026664"/>
            <a:ext cx="0" cy="2620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2"/>
          <p:cNvCxnSpPr/>
          <p:nvPr/>
        </p:nvCxnSpPr>
        <p:spPr>
          <a:xfrm>
            <a:off x="1187624" y="5041736"/>
            <a:ext cx="0" cy="2620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4"/>
          <p:cNvCxnSpPr/>
          <p:nvPr/>
        </p:nvCxnSpPr>
        <p:spPr>
          <a:xfrm flipV="1">
            <a:off x="755576" y="5026238"/>
            <a:ext cx="1368152" cy="30996"/>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3" name="TextBox 16"/>
          <p:cNvSpPr txBox="1"/>
          <p:nvPr/>
        </p:nvSpPr>
        <p:spPr>
          <a:xfrm>
            <a:off x="1239180" y="4795831"/>
            <a:ext cx="328936" cy="276999"/>
          </a:xfrm>
          <a:prstGeom prst="rect">
            <a:avLst/>
          </a:prstGeom>
          <a:noFill/>
        </p:spPr>
        <p:txBody>
          <a:bodyPr wrap="none" rtlCol="0">
            <a:spAutoFit/>
          </a:bodyPr>
          <a:lstStyle/>
          <a:p>
            <a:r>
              <a:rPr lang="en-US" sz="1200" dirty="0" err="1" smtClean="0"/>
              <a:t>A</a:t>
            </a:r>
            <a:r>
              <a:rPr lang="en-US" sz="1200" baseline="-25000" dirty="0" err="1" smtClean="0"/>
              <a:t>p</a:t>
            </a:r>
            <a:endParaRPr lang="en-US" sz="1200" dirty="0"/>
          </a:p>
        </p:txBody>
      </p:sp>
      <p:sp>
        <p:nvSpPr>
          <p:cNvPr id="14" name="TextBox 15"/>
          <p:cNvSpPr txBox="1"/>
          <p:nvPr/>
        </p:nvSpPr>
        <p:spPr>
          <a:xfrm>
            <a:off x="1970392" y="4795831"/>
            <a:ext cx="724878" cy="461665"/>
          </a:xfrm>
          <a:prstGeom prst="rect">
            <a:avLst/>
          </a:prstGeom>
          <a:noFill/>
        </p:spPr>
        <p:txBody>
          <a:bodyPr wrap="none" rtlCol="0">
            <a:spAutoFit/>
          </a:bodyPr>
          <a:lstStyle/>
          <a:p>
            <a:r>
              <a:rPr lang="en-US" sz="1200" i="1" dirty="0" smtClean="0"/>
              <a:t>pump </a:t>
            </a:r>
          </a:p>
          <a:p>
            <a:r>
              <a:rPr lang="en-US" sz="1200" i="1" dirty="0" smtClean="0"/>
              <a:t>aperture</a:t>
            </a:r>
            <a:endParaRPr lang="en-US" sz="1200" i="1" dirty="0"/>
          </a:p>
        </p:txBody>
      </p:sp>
      <p:graphicFrame>
        <p:nvGraphicFramePr>
          <p:cNvPr id="17" name="Tableau 16"/>
          <p:cNvGraphicFramePr>
            <a:graphicFrameLocks noGrp="1"/>
          </p:cNvGraphicFramePr>
          <p:nvPr>
            <p:extLst>
              <p:ext uri="{D42A27DB-BD31-4B8C-83A1-F6EECF244321}">
                <p14:modId xmlns:p14="http://schemas.microsoft.com/office/powerpoint/2010/main" val="1119703669"/>
              </p:ext>
            </p:extLst>
          </p:nvPr>
        </p:nvGraphicFramePr>
        <p:xfrm>
          <a:off x="3117305" y="3904580"/>
          <a:ext cx="4876800" cy="1854200"/>
        </p:xfrm>
        <a:graphic>
          <a:graphicData uri="http://schemas.openxmlformats.org/drawingml/2006/table">
            <a:tbl>
              <a:tblPr firstRow="1" bandRow="1">
                <a:tableStyleId>{5940675A-B579-460E-94D1-54222C63F5DA}</a:tableStyleId>
              </a:tblPr>
              <a:tblGrid>
                <a:gridCol w="1219200"/>
                <a:gridCol w="1219200"/>
                <a:gridCol w="1219200"/>
                <a:gridCol w="1219200"/>
              </a:tblGrid>
              <a:tr h="370840">
                <a:tc>
                  <a:txBody>
                    <a:bodyPr/>
                    <a:lstStyle/>
                    <a:p>
                      <a:pPr algn="ctr"/>
                      <a:r>
                        <a:rPr lang="en-US" b="1" dirty="0" smtClean="0"/>
                        <a:t>ID [mm]</a:t>
                      </a:r>
                      <a:endParaRPr lang="en-US" b="1" dirty="0"/>
                    </a:p>
                  </a:txBody>
                  <a:tcPr/>
                </a:tc>
                <a:tc>
                  <a:txBody>
                    <a:bodyPr/>
                    <a:lstStyle/>
                    <a:p>
                      <a:pPr algn="ctr"/>
                      <a:r>
                        <a:rPr lang="en-US" b="1" dirty="0" smtClean="0"/>
                        <a:t>H</a:t>
                      </a:r>
                      <a:r>
                        <a:rPr lang="en-US" b="1" baseline="-25000" dirty="0" smtClean="0"/>
                        <a:t>2</a:t>
                      </a:r>
                      <a:endParaRPr lang="en-US" b="1" baseline="-25000" dirty="0"/>
                    </a:p>
                  </a:txBody>
                  <a:tcPr/>
                </a:tc>
                <a:tc>
                  <a:txBody>
                    <a:bodyPr/>
                    <a:lstStyle/>
                    <a:p>
                      <a:pPr algn="ctr"/>
                      <a:r>
                        <a:rPr lang="en-US" b="1" dirty="0" smtClean="0"/>
                        <a:t>N</a:t>
                      </a:r>
                      <a:r>
                        <a:rPr lang="en-US" b="1" baseline="-25000" dirty="0" smtClean="0"/>
                        <a:t>2</a:t>
                      </a:r>
                      <a:endParaRPr lang="en-US" b="1" baseline="-25000" dirty="0"/>
                    </a:p>
                  </a:txBody>
                  <a:tcPr/>
                </a:tc>
                <a:tc>
                  <a:txBody>
                    <a:bodyPr/>
                    <a:lstStyle/>
                    <a:p>
                      <a:pPr algn="ctr"/>
                      <a:r>
                        <a:rPr lang="en-US" b="1" dirty="0" err="1" smtClean="0"/>
                        <a:t>Ar</a:t>
                      </a:r>
                      <a:endParaRPr lang="en-US" b="1" dirty="0"/>
                    </a:p>
                  </a:txBody>
                  <a:tcPr/>
                </a:tc>
              </a:tr>
              <a:tr h="370840">
                <a:tc>
                  <a:txBody>
                    <a:bodyPr/>
                    <a:lstStyle/>
                    <a:p>
                      <a:pPr algn="ctr"/>
                      <a:r>
                        <a:rPr lang="en-US" b="1" dirty="0" smtClean="0"/>
                        <a:t>36</a:t>
                      </a:r>
                      <a:endParaRPr lang="en-US" b="1" dirty="0"/>
                    </a:p>
                  </a:txBody>
                  <a:tcPr/>
                </a:tc>
                <a:tc>
                  <a:txBody>
                    <a:bodyPr/>
                    <a:lstStyle/>
                    <a:p>
                      <a:pPr algn="ctr"/>
                      <a:r>
                        <a:rPr lang="en-US" dirty="0" smtClean="0"/>
                        <a:t>448</a:t>
                      </a:r>
                      <a:endParaRPr lang="en-US" dirty="0"/>
                    </a:p>
                  </a:txBody>
                  <a:tcPr/>
                </a:tc>
                <a:tc>
                  <a:txBody>
                    <a:bodyPr/>
                    <a:lstStyle/>
                    <a:p>
                      <a:pPr algn="ctr"/>
                      <a:r>
                        <a:rPr lang="en-US" dirty="0" smtClean="0"/>
                        <a:t>120</a:t>
                      </a:r>
                      <a:endParaRPr lang="en-US" dirty="0"/>
                    </a:p>
                  </a:txBody>
                  <a:tcPr/>
                </a:tc>
                <a:tc>
                  <a:txBody>
                    <a:bodyPr/>
                    <a:lstStyle/>
                    <a:p>
                      <a:pPr algn="ctr"/>
                      <a:r>
                        <a:rPr lang="en-US" dirty="0" smtClean="0"/>
                        <a:t>100</a:t>
                      </a:r>
                      <a:endParaRPr lang="en-US" dirty="0"/>
                    </a:p>
                  </a:txBody>
                  <a:tcPr/>
                </a:tc>
              </a:tr>
              <a:tr h="370840">
                <a:tc>
                  <a:txBody>
                    <a:bodyPr/>
                    <a:lstStyle/>
                    <a:p>
                      <a:pPr algn="ctr"/>
                      <a:r>
                        <a:rPr lang="en-US" b="1" dirty="0" smtClean="0"/>
                        <a:t>63</a:t>
                      </a:r>
                      <a:endParaRPr lang="en-US" b="1" dirty="0"/>
                    </a:p>
                  </a:txBody>
                  <a:tcPr/>
                </a:tc>
                <a:tc>
                  <a:txBody>
                    <a:bodyPr/>
                    <a:lstStyle/>
                    <a:p>
                      <a:pPr algn="ctr"/>
                      <a:r>
                        <a:rPr lang="en-US" dirty="0" smtClean="0"/>
                        <a:t>1371</a:t>
                      </a:r>
                      <a:endParaRPr lang="en-US" dirty="0"/>
                    </a:p>
                  </a:txBody>
                  <a:tcPr/>
                </a:tc>
                <a:tc>
                  <a:txBody>
                    <a:bodyPr/>
                    <a:lstStyle/>
                    <a:p>
                      <a:pPr algn="ctr"/>
                      <a:r>
                        <a:rPr lang="en-US" dirty="0" smtClean="0"/>
                        <a:t>367</a:t>
                      </a:r>
                      <a:endParaRPr lang="en-US" dirty="0"/>
                    </a:p>
                  </a:txBody>
                  <a:tcPr/>
                </a:tc>
                <a:tc>
                  <a:txBody>
                    <a:bodyPr/>
                    <a:lstStyle/>
                    <a:p>
                      <a:pPr algn="ctr"/>
                      <a:r>
                        <a:rPr lang="en-US" dirty="0" smtClean="0"/>
                        <a:t>307</a:t>
                      </a:r>
                      <a:endParaRPr lang="en-US" dirty="0"/>
                    </a:p>
                  </a:txBody>
                  <a:tcPr/>
                </a:tc>
              </a:tr>
              <a:tr h="370840">
                <a:tc>
                  <a:txBody>
                    <a:bodyPr/>
                    <a:lstStyle/>
                    <a:p>
                      <a:pPr algn="ctr"/>
                      <a:r>
                        <a:rPr lang="en-US" b="1" dirty="0" smtClean="0"/>
                        <a:t>100</a:t>
                      </a:r>
                      <a:endParaRPr lang="en-US" b="1" dirty="0"/>
                    </a:p>
                  </a:txBody>
                  <a:tcPr/>
                </a:tc>
                <a:tc>
                  <a:txBody>
                    <a:bodyPr/>
                    <a:lstStyle/>
                    <a:p>
                      <a:pPr algn="ctr"/>
                      <a:r>
                        <a:rPr lang="en-US" dirty="0" smtClean="0"/>
                        <a:t>3456</a:t>
                      </a:r>
                      <a:endParaRPr lang="en-US" dirty="0"/>
                    </a:p>
                  </a:txBody>
                  <a:tcPr/>
                </a:tc>
                <a:tc>
                  <a:txBody>
                    <a:bodyPr/>
                    <a:lstStyle/>
                    <a:p>
                      <a:pPr algn="ctr"/>
                      <a:r>
                        <a:rPr lang="en-US" dirty="0" smtClean="0"/>
                        <a:t>924</a:t>
                      </a:r>
                      <a:endParaRPr lang="en-US" dirty="0"/>
                    </a:p>
                  </a:txBody>
                  <a:tcPr/>
                </a:tc>
                <a:tc>
                  <a:txBody>
                    <a:bodyPr/>
                    <a:lstStyle/>
                    <a:p>
                      <a:pPr algn="ctr"/>
                      <a:r>
                        <a:rPr lang="en-US" dirty="0" smtClean="0"/>
                        <a:t>773</a:t>
                      </a:r>
                      <a:endParaRPr lang="en-US" dirty="0"/>
                    </a:p>
                  </a:txBody>
                  <a:tcPr/>
                </a:tc>
              </a:tr>
              <a:tr h="370840">
                <a:tc>
                  <a:txBody>
                    <a:bodyPr/>
                    <a:lstStyle/>
                    <a:p>
                      <a:pPr algn="ctr"/>
                      <a:r>
                        <a:rPr lang="en-US" b="1" dirty="0" smtClean="0"/>
                        <a:t>150</a:t>
                      </a:r>
                      <a:endParaRPr lang="en-US" b="1" dirty="0"/>
                    </a:p>
                  </a:txBody>
                  <a:tcPr/>
                </a:tc>
                <a:tc>
                  <a:txBody>
                    <a:bodyPr/>
                    <a:lstStyle/>
                    <a:p>
                      <a:pPr algn="ctr"/>
                      <a:r>
                        <a:rPr lang="en-US" dirty="0" smtClean="0"/>
                        <a:t>7775</a:t>
                      </a:r>
                      <a:endParaRPr lang="en-US" dirty="0"/>
                    </a:p>
                  </a:txBody>
                  <a:tcPr/>
                </a:tc>
                <a:tc>
                  <a:txBody>
                    <a:bodyPr/>
                    <a:lstStyle/>
                    <a:p>
                      <a:pPr algn="ctr"/>
                      <a:r>
                        <a:rPr lang="en-US" dirty="0" smtClean="0"/>
                        <a:t>2079</a:t>
                      </a:r>
                      <a:endParaRPr lang="en-US" dirty="0"/>
                    </a:p>
                  </a:txBody>
                  <a:tcPr/>
                </a:tc>
                <a:tc>
                  <a:txBody>
                    <a:bodyPr/>
                    <a:lstStyle/>
                    <a:p>
                      <a:pPr algn="ctr"/>
                      <a:r>
                        <a:rPr lang="en-US" dirty="0" smtClean="0"/>
                        <a:t>1739</a:t>
                      </a:r>
                      <a:endParaRPr lang="en-US" dirty="0"/>
                    </a:p>
                  </a:txBody>
                  <a:tcPr/>
                </a:tc>
              </a:tr>
            </a:tbl>
          </a:graphicData>
        </a:graphic>
      </p:graphicFrame>
      <p:sp>
        <p:nvSpPr>
          <p:cNvPr id="18" name="ZoneTexte 17"/>
          <p:cNvSpPr txBox="1"/>
          <p:nvPr/>
        </p:nvSpPr>
        <p:spPr>
          <a:xfrm>
            <a:off x="2973289" y="3544540"/>
            <a:ext cx="5211811" cy="307777"/>
          </a:xfrm>
          <a:prstGeom prst="rect">
            <a:avLst/>
          </a:prstGeom>
          <a:noFill/>
        </p:spPr>
        <p:txBody>
          <a:bodyPr wrap="none" rtlCol="0">
            <a:spAutoFit/>
          </a:bodyPr>
          <a:lstStyle/>
          <a:p>
            <a:r>
              <a:rPr lang="en-US" sz="1400" dirty="0" smtClean="0"/>
              <a:t>Maximum pumping speed [l s</a:t>
            </a:r>
            <a:r>
              <a:rPr lang="en-US" sz="1400" baseline="30000" dirty="0" smtClean="0"/>
              <a:t>-1</a:t>
            </a:r>
            <a:r>
              <a:rPr lang="en-US" sz="1400" dirty="0" smtClean="0"/>
              <a:t>]for different circular pump apertures</a:t>
            </a:r>
            <a:endParaRPr lang="en-US" sz="1400" dirty="0"/>
          </a:p>
        </p:txBody>
      </p:sp>
      <mc:AlternateContent xmlns:mc="http://schemas.openxmlformats.org/markup-compatibility/2006" xmlns:a14="http://schemas.microsoft.com/office/drawing/2010/main">
        <mc:Choice Requires="a14">
          <p:sp>
            <p:nvSpPr>
              <p:cNvPr id="6" name="Rectangle 5"/>
              <p:cNvSpPr/>
              <p:nvPr/>
            </p:nvSpPr>
            <p:spPr>
              <a:xfrm>
                <a:off x="305780" y="2669440"/>
                <a:ext cx="8453326" cy="646331"/>
              </a:xfrm>
              <a:prstGeom prst="rect">
                <a:avLst/>
              </a:prstGeom>
            </p:spPr>
            <p:txBody>
              <a:bodyPr wrap="square">
                <a:spAutoFit/>
              </a:bodyPr>
              <a:lstStyle/>
              <a:p>
                <a:r>
                  <a:rPr lang="en-US" dirty="0"/>
                  <a:t>The </a:t>
                </a:r>
                <a:r>
                  <a:rPr lang="en-US" b="1" dirty="0"/>
                  <a:t>maximum pumping speed </a:t>
                </a:r>
                <a:r>
                  <a:rPr lang="en-US" dirty="0"/>
                  <a:t>is obtained for</a:t>
                </a:r>
                <a:r>
                  <a:rPr lang="fr-CH" dirty="0">
                    <a:ea typeface="Cambria Math"/>
                  </a:rPr>
                  <a:t> </a:t>
                </a:r>
                <a14:m>
                  <m:oMath xmlns:m="http://schemas.openxmlformats.org/officeDocument/2006/math">
                    <m:r>
                      <a:rPr lang="fr-CH" b="1" i="1" dirty="0">
                        <a:latin typeface="Cambria Math"/>
                        <a:ea typeface="Cambria Math"/>
                      </a:rPr>
                      <m:t>𝝈</m:t>
                    </m:r>
                    <m:r>
                      <a:rPr lang="fr-FR" b="1" dirty="0">
                        <a:latin typeface="Cambria Math"/>
                        <a:ea typeface="Cambria Math"/>
                      </a:rPr>
                      <m:t>=</m:t>
                    </m:r>
                    <m:r>
                      <a:rPr lang="fr-FR" b="1" dirty="0">
                        <a:latin typeface="Cambria Math"/>
                        <a:ea typeface="Cambria Math"/>
                      </a:rPr>
                      <m:t>𝟏</m:t>
                    </m:r>
                  </m:oMath>
                </a14:m>
                <a:r>
                  <a:rPr lang="en-US" dirty="0"/>
                  <a:t> and is equal to the conductance of the pump aperture. </a:t>
                </a:r>
              </a:p>
            </p:txBody>
          </p:sp>
        </mc:Choice>
        <mc:Fallback xmlns="">
          <p:sp>
            <p:nvSpPr>
              <p:cNvPr id="6" name="Rectangle 5"/>
              <p:cNvSpPr>
                <a:spLocks noRot="1" noChangeAspect="1" noMove="1" noResize="1" noEditPoints="1" noAdjustHandles="1" noChangeArrowheads="1" noChangeShapeType="1" noTextEdit="1"/>
              </p:cNvSpPr>
              <p:nvPr/>
            </p:nvSpPr>
            <p:spPr>
              <a:xfrm>
                <a:off x="305780" y="2669440"/>
                <a:ext cx="8453326" cy="646331"/>
              </a:xfrm>
              <a:prstGeom prst="rect">
                <a:avLst/>
              </a:prstGeom>
              <a:blipFill rotWithShape="1">
                <a:blip r:embed="rId2"/>
                <a:stretch>
                  <a:fillRect l="-577" t="-4717" b="-1415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3785183" y="2156975"/>
                <a:ext cx="1761316"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fr-FR" sz="2400" i="1">
                          <a:latin typeface="Cambria Math"/>
                        </a:rPr>
                        <m:t> </m:t>
                      </m:r>
                      <m:r>
                        <a:rPr lang="fr-CH" sz="2400" b="1" i="1">
                          <a:latin typeface="Cambria Math"/>
                        </a:rPr>
                        <m:t>𝑺</m:t>
                      </m:r>
                      <m:r>
                        <a:rPr lang="fr-CH" sz="2400" b="1" i="1">
                          <a:latin typeface="Cambria Math"/>
                        </a:rPr>
                        <m:t>=</m:t>
                      </m:r>
                      <m:sSub>
                        <m:sSubPr>
                          <m:ctrlPr>
                            <a:rPr lang="fr-CH" sz="2400" b="1" i="1" dirty="0">
                              <a:latin typeface="Cambria Math"/>
                              <a:ea typeface="Cambria Math"/>
                            </a:rPr>
                          </m:ctrlPr>
                        </m:sSubPr>
                        <m:e>
                          <m:r>
                            <a:rPr lang="fr-CH" sz="2400" b="1" i="1" dirty="0">
                              <a:latin typeface="Cambria Math"/>
                              <a:ea typeface="Cambria Math"/>
                            </a:rPr>
                            <m:t>𝑨</m:t>
                          </m:r>
                        </m:e>
                        <m:sub>
                          <m:r>
                            <a:rPr lang="fr-CH" sz="2400" b="1" i="1" dirty="0">
                              <a:latin typeface="Cambria Math"/>
                              <a:ea typeface="Cambria Math"/>
                            </a:rPr>
                            <m:t>𝑷</m:t>
                          </m:r>
                        </m:sub>
                      </m:sSub>
                      <m:sSup>
                        <m:sSupPr>
                          <m:ctrlPr>
                            <a:rPr lang="fr-CH" sz="2400" b="1" i="1" dirty="0">
                              <a:latin typeface="Cambria Math"/>
                              <a:ea typeface="Cambria Math"/>
                            </a:rPr>
                          </m:ctrlPr>
                        </m:sSupPr>
                        <m:e>
                          <m:r>
                            <a:rPr lang="fr-CH" sz="2400" b="1" i="1" dirty="0">
                              <a:latin typeface="Cambria Math"/>
                              <a:ea typeface="Cambria Math"/>
                            </a:rPr>
                            <m:t>𝑪</m:t>
                          </m:r>
                        </m:e>
                        <m:sup>
                          <m:r>
                            <a:rPr lang="fr-CH" sz="2400" b="1" i="1" dirty="0">
                              <a:latin typeface="Cambria Math"/>
                              <a:ea typeface="Cambria Math"/>
                            </a:rPr>
                            <m:t>′</m:t>
                          </m:r>
                        </m:sup>
                      </m:sSup>
                      <m:r>
                        <a:rPr lang="fr-CH" sz="2400" b="1" i="1" dirty="0">
                          <a:latin typeface="Cambria Math"/>
                          <a:ea typeface="Cambria Math"/>
                        </a:rPr>
                        <m:t>𝝈</m:t>
                      </m:r>
                    </m:oMath>
                  </m:oMathPara>
                </a14:m>
                <a:endParaRPr lang="en-US" sz="2400" dirty="0"/>
              </a:p>
            </p:txBody>
          </p:sp>
        </mc:Choice>
        <mc:Fallback xmlns="">
          <p:sp>
            <p:nvSpPr>
              <p:cNvPr id="16" name="Rectangle 15"/>
              <p:cNvSpPr>
                <a:spLocks noRot="1" noChangeAspect="1" noMove="1" noResize="1" noEditPoints="1" noAdjustHandles="1" noChangeArrowheads="1" noChangeShapeType="1" noTextEdit="1"/>
              </p:cNvSpPr>
              <p:nvPr/>
            </p:nvSpPr>
            <p:spPr>
              <a:xfrm>
                <a:off x="3785183" y="2156975"/>
                <a:ext cx="1761316" cy="461665"/>
              </a:xfrm>
              <a:prstGeom prst="rect">
                <a:avLst/>
              </a:prstGeom>
              <a:blipFill rotWithShape="1">
                <a:blip r:embed="rId3"/>
                <a:stretch>
                  <a:fillRect b="-3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Rectangle 21"/>
              <p:cNvSpPr/>
              <p:nvPr/>
            </p:nvSpPr>
            <p:spPr>
              <a:xfrm>
                <a:off x="305780" y="567888"/>
                <a:ext cx="8453326" cy="1477328"/>
              </a:xfrm>
              <a:prstGeom prst="rect">
                <a:avLst/>
              </a:prstGeom>
            </p:spPr>
            <p:txBody>
              <a:bodyPr wrap="square">
                <a:spAutoFit/>
              </a:bodyPr>
              <a:lstStyle/>
              <a:p>
                <a:r>
                  <a:rPr lang="en-US" dirty="0"/>
                  <a:t>S depends on the conductance of the pump aperture </a:t>
                </a:r>
                <a14:m>
                  <m:oMath xmlns:m="http://schemas.openxmlformats.org/officeDocument/2006/math">
                    <m:sSub>
                      <m:sSubPr>
                        <m:ctrlPr>
                          <a:rPr lang="fr-CH" i="1" dirty="0">
                            <a:latin typeface="Cambria Math"/>
                            <a:ea typeface="Cambria Math"/>
                          </a:rPr>
                        </m:ctrlPr>
                      </m:sSubPr>
                      <m:e>
                        <m:r>
                          <a:rPr lang="fr-CH" i="1" dirty="0">
                            <a:latin typeface="Cambria Math"/>
                            <a:ea typeface="Cambria Math"/>
                          </a:rPr>
                          <m:t>𝐴</m:t>
                        </m:r>
                      </m:e>
                      <m:sub>
                        <m:r>
                          <a:rPr lang="fr-CH" i="1" dirty="0">
                            <a:latin typeface="Cambria Math"/>
                            <a:ea typeface="Cambria Math"/>
                          </a:rPr>
                          <m:t>𝑃</m:t>
                        </m:r>
                      </m:sub>
                    </m:sSub>
                    <m:sSup>
                      <m:sSupPr>
                        <m:ctrlPr>
                          <a:rPr lang="fr-CH" i="1" dirty="0">
                            <a:latin typeface="Cambria Math"/>
                            <a:ea typeface="Cambria Math"/>
                          </a:rPr>
                        </m:ctrlPr>
                      </m:sSupPr>
                      <m:e>
                        <m:r>
                          <a:rPr lang="fr-CH" i="1" dirty="0">
                            <a:latin typeface="Cambria Math"/>
                            <a:ea typeface="Cambria Math"/>
                          </a:rPr>
                          <m:t>𝐶</m:t>
                        </m:r>
                      </m:e>
                      <m:sup>
                        <m:r>
                          <a:rPr lang="fr-CH" i="1" dirty="0">
                            <a:latin typeface="Cambria Math"/>
                            <a:ea typeface="Cambria Math"/>
                          </a:rPr>
                          <m:t>′</m:t>
                        </m:r>
                      </m:sup>
                    </m:sSup>
                  </m:oMath>
                </a14:m>
                <a:r>
                  <a:rPr lang="en-US" dirty="0"/>
                  <a:t> and </a:t>
                </a:r>
                <a:r>
                  <a:rPr lang="en-US" dirty="0" smtClean="0"/>
                  <a:t>the capture probability </a:t>
                </a:r>
                <a:r>
                  <a:rPr lang="en-US" dirty="0" smtClean="0">
                    <a:latin typeface="Symbol" pitchFamily="18" charset="2"/>
                  </a:rPr>
                  <a:t>s</a:t>
                </a:r>
                <a14:m>
                  <m:oMath xmlns:m="http://schemas.openxmlformats.org/officeDocument/2006/math">
                    <m:r>
                      <a:rPr lang="fr-CH" i="1" dirty="0">
                        <a:latin typeface="Cambria Math"/>
                        <a:ea typeface="Cambria Math"/>
                      </a:rPr>
                      <m:t>.</m:t>
                    </m:r>
                  </m:oMath>
                </a14:m>
                <a:endParaRPr lang="en-US" dirty="0" smtClean="0"/>
              </a:p>
              <a:p>
                <a:endParaRPr lang="en-US" dirty="0"/>
              </a:p>
              <a:p>
                <a14:m>
                  <m:oMath xmlns:m="http://schemas.openxmlformats.org/officeDocument/2006/math">
                    <m:r>
                      <a:rPr lang="fr-CH" i="1" dirty="0">
                        <a:latin typeface="Cambria Math"/>
                        <a:ea typeface="Cambria Math"/>
                      </a:rPr>
                      <m:t>𝜎</m:t>
                    </m:r>
                  </m:oMath>
                </a14:m>
                <a:r>
                  <a:rPr lang="en-US" dirty="0"/>
                  <a:t> is </a:t>
                </a:r>
                <a:r>
                  <a:rPr lang="en-US" u="sng" dirty="0"/>
                  <a:t>in general </a:t>
                </a:r>
                <a:r>
                  <a:rPr lang="en-US" dirty="0"/>
                  <a:t>not a constant; it may depend on many parameters including pressure, kind of gas and quantity of gas already pumped</a:t>
                </a:r>
                <a:r>
                  <a:rPr lang="en-US" dirty="0" smtClean="0"/>
                  <a:t>.</a:t>
                </a:r>
                <a:endParaRPr lang="en-US" dirty="0"/>
              </a:p>
            </p:txBody>
          </p:sp>
        </mc:Choice>
        <mc:Fallback xmlns="">
          <p:sp>
            <p:nvSpPr>
              <p:cNvPr id="22" name="Rectangle 21"/>
              <p:cNvSpPr>
                <a:spLocks noRot="1" noChangeAspect="1" noMove="1" noResize="1" noEditPoints="1" noAdjustHandles="1" noChangeArrowheads="1" noChangeShapeType="1" noTextEdit="1"/>
              </p:cNvSpPr>
              <p:nvPr/>
            </p:nvSpPr>
            <p:spPr>
              <a:xfrm>
                <a:off x="305780" y="567888"/>
                <a:ext cx="8453326" cy="1477328"/>
              </a:xfrm>
              <a:prstGeom prst="rect">
                <a:avLst/>
              </a:prstGeom>
              <a:blipFill rotWithShape="1">
                <a:blip r:embed="rId4"/>
                <a:stretch>
                  <a:fillRect l="-577" t="-2058" b="-5350"/>
                </a:stretch>
              </a:blipFill>
            </p:spPr>
            <p:txBody>
              <a:bodyPr/>
              <a:lstStyle/>
              <a:p>
                <a:r>
                  <a:rPr lang="en-US">
                    <a:noFill/>
                  </a:rPr>
                  <a:t> </a:t>
                </a:r>
              </a:p>
            </p:txBody>
          </p:sp>
        </mc:Fallback>
      </mc:AlternateContent>
      <p:sp>
        <p:nvSpPr>
          <p:cNvPr id="23"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24"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25"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45</a:t>
            </a:fld>
            <a:endParaRPr lang="en-US" dirty="0"/>
          </a:p>
        </p:txBody>
      </p:sp>
      <p:sp>
        <p:nvSpPr>
          <p:cNvPr id="26" name="Rectangle 25"/>
          <p:cNvSpPr/>
          <p:nvPr/>
        </p:nvSpPr>
        <p:spPr>
          <a:xfrm>
            <a:off x="752216" y="94734"/>
            <a:ext cx="7411003" cy="461665"/>
          </a:xfrm>
          <a:prstGeom prst="rect">
            <a:avLst/>
          </a:prstGeom>
        </p:spPr>
        <p:txBody>
          <a:bodyPr wrap="none">
            <a:spAutoFit/>
          </a:bodyPr>
          <a:lstStyle/>
          <a:p>
            <a:pPr algn="ctr"/>
            <a:r>
              <a:rPr lang="en-US" sz="2400" b="1" dirty="0"/>
              <a:t>The basis of vacuum </a:t>
            </a:r>
            <a:r>
              <a:rPr lang="en-US" sz="2400" b="1" dirty="0" smtClean="0"/>
              <a:t>technology: pumping speed</a:t>
            </a:r>
            <a:endParaRPr lang="en-US" sz="2400" b="1" dirty="0"/>
          </a:p>
        </p:txBody>
      </p:sp>
    </p:spTree>
    <p:extLst>
      <p:ext uri="{BB962C8B-B14F-4D97-AF65-F5344CB8AC3E}">
        <p14:creationId xmlns:p14="http://schemas.microsoft.com/office/powerpoint/2010/main" val="2790276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3" grpId="0"/>
      <p:bldP spid="14" grpId="0"/>
      <p:bldP spid="1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215516" y="760388"/>
            <a:ext cx="8712968" cy="1200329"/>
          </a:xfrm>
          <a:prstGeom prst="rect">
            <a:avLst/>
          </a:prstGeom>
        </p:spPr>
        <p:txBody>
          <a:bodyPr wrap="square">
            <a:spAutoFit/>
          </a:bodyPr>
          <a:lstStyle/>
          <a:p>
            <a:r>
              <a:rPr lang="en-US" dirty="0" smtClean="0"/>
              <a:t>A gas flow restriction interposed between a pump and a vacuum vessel reduces the ‘useful’ pumping speed. </a:t>
            </a:r>
          </a:p>
          <a:p>
            <a:endParaRPr lang="en-US" dirty="0"/>
          </a:p>
          <a:p>
            <a:r>
              <a:rPr lang="en-US" dirty="0" smtClean="0"/>
              <a:t>The effective pumping speed </a:t>
            </a:r>
            <a:r>
              <a:rPr lang="en-US" dirty="0" err="1" smtClean="0"/>
              <a:t>S</a:t>
            </a:r>
            <a:r>
              <a:rPr lang="en-US" baseline="-25000" dirty="0" err="1" smtClean="0"/>
              <a:t>eff</a:t>
            </a:r>
            <a:r>
              <a:rPr lang="en-US" baseline="-25000" dirty="0" smtClean="0"/>
              <a:t> </a:t>
            </a:r>
            <a:r>
              <a:rPr lang="en-US" dirty="0" smtClean="0"/>
              <a:t>seen by the vacuum vessel is easily calculated: </a:t>
            </a:r>
            <a:endParaRPr lang="en-US" dirty="0"/>
          </a:p>
        </p:txBody>
      </p:sp>
      <p:grpSp>
        <p:nvGrpSpPr>
          <p:cNvPr id="6" name="Group 5"/>
          <p:cNvGrpSpPr/>
          <p:nvPr/>
        </p:nvGrpSpPr>
        <p:grpSpPr>
          <a:xfrm>
            <a:off x="792793" y="2408889"/>
            <a:ext cx="2176542" cy="3312368"/>
            <a:chOff x="1099314" y="1844824"/>
            <a:chExt cx="2176542" cy="3312368"/>
          </a:xfrm>
        </p:grpSpPr>
        <p:sp>
          <p:nvSpPr>
            <p:cNvPr id="7" name="Oval 6"/>
            <p:cNvSpPr/>
            <p:nvPr/>
          </p:nvSpPr>
          <p:spPr>
            <a:xfrm>
              <a:off x="1192146" y="1844824"/>
              <a:ext cx="1512168" cy="1512168"/>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smtClean="0">
                  <a:solidFill>
                    <a:schemeClr val="tx1"/>
                  </a:solidFill>
                </a:rPr>
                <a:t>vacuum vessel</a:t>
              </a:r>
              <a:endParaRPr lang="en-US" sz="1200" i="1" dirty="0">
                <a:solidFill>
                  <a:schemeClr val="tx1"/>
                </a:solidFill>
              </a:endParaRPr>
            </a:p>
          </p:txBody>
        </p:sp>
        <p:sp>
          <p:nvSpPr>
            <p:cNvPr id="8" name="Rectangle 7"/>
            <p:cNvSpPr/>
            <p:nvPr/>
          </p:nvSpPr>
          <p:spPr>
            <a:xfrm>
              <a:off x="1768210" y="3284984"/>
              <a:ext cx="432048" cy="158417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10"/>
            <p:cNvCxnSpPr/>
            <p:nvPr/>
          </p:nvCxnSpPr>
          <p:spPr>
            <a:xfrm>
              <a:off x="2200258" y="3310924"/>
              <a:ext cx="0" cy="1558236"/>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2"/>
            <p:cNvCxnSpPr/>
            <p:nvPr/>
          </p:nvCxnSpPr>
          <p:spPr>
            <a:xfrm>
              <a:off x="1768210" y="3325996"/>
              <a:ext cx="0" cy="161517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4"/>
            <p:cNvCxnSpPr/>
            <p:nvPr/>
          </p:nvCxnSpPr>
          <p:spPr>
            <a:xfrm flipV="1">
              <a:off x="1336162" y="4709910"/>
              <a:ext cx="1368152" cy="30996"/>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3" name="TextBox 16"/>
            <p:cNvSpPr txBox="1"/>
            <p:nvPr/>
          </p:nvSpPr>
          <p:spPr>
            <a:xfrm>
              <a:off x="1768210" y="2852936"/>
              <a:ext cx="359394" cy="338554"/>
            </a:xfrm>
            <a:prstGeom prst="rect">
              <a:avLst/>
            </a:prstGeom>
            <a:noFill/>
          </p:spPr>
          <p:txBody>
            <a:bodyPr wrap="none" rtlCol="0">
              <a:spAutoFit/>
            </a:bodyPr>
            <a:lstStyle/>
            <a:p>
              <a:r>
                <a:rPr lang="en-US" sz="1600" dirty="0" smtClean="0"/>
                <a:t>P</a:t>
              </a:r>
              <a:r>
                <a:rPr lang="en-US" sz="1600" baseline="-25000" dirty="0"/>
                <a:t>1</a:t>
              </a:r>
              <a:endParaRPr lang="en-US" sz="1600" dirty="0"/>
            </a:p>
          </p:txBody>
        </p:sp>
        <p:sp>
          <p:nvSpPr>
            <p:cNvPr id="14" name="TextBox 15"/>
            <p:cNvSpPr txBox="1"/>
            <p:nvPr/>
          </p:nvSpPr>
          <p:spPr>
            <a:xfrm>
              <a:off x="2550978" y="4479503"/>
              <a:ext cx="724878" cy="461665"/>
            </a:xfrm>
            <a:prstGeom prst="rect">
              <a:avLst/>
            </a:prstGeom>
            <a:noFill/>
          </p:spPr>
          <p:txBody>
            <a:bodyPr wrap="none" rtlCol="0">
              <a:spAutoFit/>
            </a:bodyPr>
            <a:lstStyle/>
            <a:p>
              <a:r>
                <a:rPr lang="en-US" sz="1200" i="1" dirty="0" smtClean="0"/>
                <a:t>pump </a:t>
              </a:r>
            </a:p>
            <a:p>
              <a:r>
                <a:rPr lang="en-US" sz="1200" i="1" dirty="0" smtClean="0"/>
                <a:t>aperture</a:t>
              </a:r>
              <a:endParaRPr lang="en-US" sz="1200" i="1" dirty="0"/>
            </a:p>
          </p:txBody>
        </p:sp>
        <p:sp>
          <p:nvSpPr>
            <p:cNvPr id="9" name="Rounded Rectangle 8"/>
            <p:cNvSpPr/>
            <p:nvPr/>
          </p:nvSpPr>
          <p:spPr>
            <a:xfrm>
              <a:off x="1480178" y="4797152"/>
              <a:ext cx="1008112" cy="36004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a:t>
              </a:r>
            </a:p>
          </p:txBody>
        </p:sp>
        <p:sp>
          <p:nvSpPr>
            <p:cNvPr id="19" name="TextBox 16"/>
            <p:cNvSpPr txBox="1"/>
            <p:nvPr/>
          </p:nvSpPr>
          <p:spPr>
            <a:xfrm>
              <a:off x="1812138" y="4437112"/>
              <a:ext cx="359394" cy="338554"/>
            </a:xfrm>
            <a:prstGeom prst="rect">
              <a:avLst/>
            </a:prstGeom>
            <a:noFill/>
          </p:spPr>
          <p:txBody>
            <a:bodyPr wrap="none" rtlCol="0">
              <a:spAutoFit/>
            </a:bodyPr>
            <a:lstStyle/>
            <a:p>
              <a:r>
                <a:rPr lang="en-US" sz="1600" dirty="0" smtClean="0"/>
                <a:t>P</a:t>
              </a:r>
              <a:r>
                <a:rPr lang="en-US" sz="1600" baseline="-25000" dirty="0" smtClean="0"/>
                <a:t>2</a:t>
              </a:r>
              <a:endParaRPr lang="en-US" sz="1600" dirty="0"/>
            </a:p>
          </p:txBody>
        </p:sp>
        <p:sp>
          <p:nvSpPr>
            <p:cNvPr id="20" name="Accolade ouvrante 19"/>
            <p:cNvSpPr/>
            <p:nvPr/>
          </p:nvSpPr>
          <p:spPr>
            <a:xfrm>
              <a:off x="1336162" y="3356992"/>
              <a:ext cx="216024" cy="136815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21" name="ZoneTexte 20"/>
            <p:cNvSpPr txBox="1"/>
            <p:nvPr/>
          </p:nvSpPr>
          <p:spPr>
            <a:xfrm>
              <a:off x="1099314" y="3849173"/>
              <a:ext cx="308098" cy="369332"/>
            </a:xfrm>
            <a:prstGeom prst="rect">
              <a:avLst/>
            </a:prstGeom>
            <a:noFill/>
          </p:spPr>
          <p:txBody>
            <a:bodyPr wrap="none" rtlCol="0">
              <a:spAutoFit/>
            </a:bodyPr>
            <a:lstStyle/>
            <a:p>
              <a:r>
                <a:rPr lang="fr-FR" dirty="0" smtClean="0"/>
                <a:t>C</a:t>
              </a:r>
              <a:endParaRPr lang="fr-FR" dirty="0"/>
            </a:p>
          </p:txBody>
        </p:sp>
        <p:cxnSp>
          <p:nvCxnSpPr>
            <p:cNvPr id="22" name="Straight Connector 14"/>
            <p:cNvCxnSpPr/>
            <p:nvPr/>
          </p:nvCxnSpPr>
          <p:spPr>
            <a:xfrm flipV="1">
              <a:off x="1336162" y="3299367"/>
              <a:ext cx="1368152" cy="30996"/>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3" name="TextBox 15"/>
            <p:cNvSpPr txBox="1"/>
            <p:nvPr/>
          </p:nvSpPr>
          <p:spPr>
            <a:xfrm>
              <a:off x="2550978" y="3095163"/>
              <a:ext cx="724878" cy="461665"/>
            </a:xfrm>
            <a:prstGeom prst="rect">
              <a:avLst/>
            </a:prstGeom>
            <a:noFill/>
          </p:spPr>
          <p:txBody>
            <a:bodyPr wrap="none" rtlCol="0">
              <a:spAutoFit/>
            </a:bodyPr>
            <a:lstStyle/>
            <a:p>
              <a:r>
                <a:rPr lang="en-US" sz="1200" i="1" dirty="0" smtClean="0"/>
                <a:t>vessel</a:t>
              </a:r>
            </a:p>
            <a:p>
              <a:r>
                <a:rPr lang="en-US" sz="1200" i="1" dirty="0" smtClean="0"/>
                <a:t>aperture</a:t>
              </a:r>
              <a:endParaRPr lang="en-US" sz="1200" i="1" dirty="0"/>
            </a:p>
          </p:txBody>
        </p:sp>
      </p:grpSp>
      <mc:AlternateContent xmlns:mc="http://schemas.openxmlformats.org/markup-compatibility/2006" xmlns:a14="http://schemas.microsoft.com/office/drawing/2010/main">
        <mc:Choice Requires="a14">
          <p:sp>
            <p:nvSpPr>
              <p:cNvPr id="24" name="ZoneTexte 23"/>
              <p:cNvSpPr txBox="1"/>
              <p:nvPr/>
            </p:nvSpPr>
            <p:spPr>
              <a:xfrm>
                <a:off x="3467100" y="2709986"/>
                <a:ext cx="5052020" cy="2375074"/>
              </a:xfrm>
              <a:prstGeom prst="rect">
                <a:avLst/>
              </a:prstGeom>
              <a:noFill/>
            </p:spPr>
            <p:txBody>
              <a:bodyPr wrap="square" rtlCol="0">
                <a:spAutoFit/>
              </a:bodyPr>
              <a:lstStyle/>
              <a:p>
                <a:pPr algn="ctr"/>
                <a14:m>
                  <m:oMath xmlns:m="http://schemas.openxmlformats.org/officeDocument/2006/math">
                    <m:r>
                      <a:rPr lang="fr-FR" sz="2400" b="0" i="1" smtClean="0">
                        <a:latin typeface="Cambria Math"/>
                      </a:rPr>
                      <m:t>𝑄</m:t>
                    </m:r>
                    <m:r>
                      <a:rPr lang="fr-FR" sz="2400" b="0" i="1" smtClean="0">
                        <a:latin typeface="Cambria Math"/>
                      </a:rPr>
                      <m:t>=</m:t>
                    </m:r>
                    <m:sSub>
                      <m:sSubPr>
                        <m:ctrlPr>
                          <a:rPr lang="fr-FR" sz="2400" b="0" i="1" smtClean="0">
                            <a:latin typeface="Cambria Math"/>
                          </a:rPr>
                        </m:ctrlPr>
                      </m:sSubPr>
                      <m:e>
                        <m:r>
                          <a:rPr lang="fr-FR" sz="2400" b="0" i="1" smtClean="0">
                            <a:latin typeface="Cambria Math"/>
                          </a:rPr>
                          <m:t>𝐶</m:t>
                        </m:r>
                      </m:e>
                      <m:sub>
                        <m:r>
                          <a:rPr lang="fr-FR" sz="2400" b="0" i="1" smtClean="0">
                            <a:latin typeface="Cambria Math"/>
                          </a:rPr>
                          <m:t>1</m:t>
                        </m:r>
                      </m:sub>
                    </m:sSub>
                    <m:d>
                      <m:dPr>
                        <m:ctrlPr>
                          <a:rPr lang="fr-FR" sz="2400" b="0" i="1" smtClean="0">
                            <a:latin typeface="Cambria Math"/>
                          </a:rPr>
                        </m:ctrlPr>
                      </m:dPr>
                      <m:e>
                        <m:sSub>
                          <m:sSubPr>
                            <m:ctrlPr>
                              <a:rPr lang="fr-FR" sz="2400" b="0" i="1" smtClean="0">
                                <a:latin typeface="Cambria Math"/>
                              </a:rPr>
                            </m:ctrlPr>
                          </m:sSubPr>
                          <m:e>
                            <m:r>
                              <a:rPr lang="fr-FR" sz="2400" b="0" i="1" smtClean="0">
                                <a:latin typeface="Cambria Math"/>
                              </a:rPr>
                              <m:t>𝑃</m:t>
                            </m:r>
                          </m:e>
                          <m:sub>
                            <m:r>
                              <a:rPr lang="fr-FR" sz="2400" b="0" i="1" smtClean="0">
                                <a:latin typeface="Cambria Math"/>
                              </a:rPr>
                              <m:t>1</m:t>
                            </m:r>
                          </m:sub>
                        </m:sSub>
                        <m:r>
                          <a:rPr lang="fr-FR" sz="2400" b="0" i="1" smtClean="0">
                            <a:latin typeface="Cambria Math"/>
                          </a:rPr>
                          <m:t>−</m:t>
                        </m:r>
                        <m:sSub>
                          <m:sSubPr>
                            <m:ctrlPr>
                              <a:rPr lang="fr-FR" sz="2400" i="1">
                                <a:latin typeface="Cambria Math"/>
                              </a:rPr>
                            </m:ctrlPr>
                          </m:sSubPr>
                          <m:e>
                            <m:r>
                              <a:rPr lang="fr-FR" sz="2400" i="1">
                                <a:latin typeface="Cambria Math"/>
                              </a:rPr>
                              <m:t>𝑃</m:t>
                            </m:r>
                          </m:e>
                          <m:sub>
                            <m:r>
                              <a:rPr lang="fr-FR" sz="2400" b="0" i="1" smtClean="0">
                                <a:latin typeface="Cambria Math"/>
                              </a:rPr>
                              <m:t>2</m:t>
                            </m:r>
                          </m:sub>
                        </m:sSub>
                      </m:e>
                    </m:d>
                  </m:oMath>
                </a14:m>
                <a:r>
                  <a:rPr lang="fr-FR" sz="2400" dirty="0"/>
                  <a:t> </a:t>
                </a:r>
                <a14:m>
                  <m:oMath xmlns:m="http://schemas.openxmlformats.org/officeDocument/2006/math">
                    <m:r>
                      <a:rPr lang="fr-FR" sz="2400" i="1">
                        <a:latin typeface="Cambria Math"/>
                      </a:rPr>
                      <m:t>=</m:t>
                    </m:r>
                    <m:r>
                      <a:rPr lang="fr-FR" sz="2400" i="1">
                        <a:latin typeface="Cambria Math"/>
                      </a:rPr>
                      <m:t>𝑆</m:t>
                    </m:r>
                    <m:sSub>
                      <m:sSubPr>
                        <m:ctrlPr>
                          <a:rPr lang="fr-FR" sz="2400" i="1">
                            <a:latin typeface="Cambria Math"/>
                          </a:rPr>
                        </m:ctrlPr>
                      </m:sSubPr>
                      <m:e>
                        <m:r>
                          <a:rPr lang="fr-FR" sz="2400" i="1">
                            <a:latin typeface="Cambria Math"/>
                          </a:rPr>
                          <m:t>𝑃</m:t>
                        </m:r>
                      </m:e>
                      <m:sub>
                        <m:r>
                          <a:rPr lang="fr-FR" sz="2400" i="1">
                            <a:latin typeface="Cambria Math"/>
                          </a:rPr>
                          <m:t>2</m:t>
                        </m:r>
                      </m:sub>
                    </m:sSub>
                    <m:r>
                      <a:rPr lang="fr-FR" sz="2400" i="1">
                        <a:latin typeface="Cambria Math"/>
                      </a:rPr>
                      <m:t>=</m:t>
                    </m:r>
                    <m:sSub>
                      <m:sSubPr>
                        <m:ctrlPr>
                          <a:rPr lang="fr-FR" sz="2400" i="1">
                            <a:latin typeface="Cambria Math"/>
                          </a:rPr>
                        </m:ctrlPr>
                      </m:sSubPr>
                      <m:e>
                        <m:r>
                          <a:rPr lang="fr-FR" sz="2400" i="1">
                            <a:latin typeface="Cambria Math"/>
                          </a:rPr>
                          <m:t>𝑆</m:t>
                        </m:r>
                      </m:e>
                      <m:sub>
                        <m:r>
                          <a:rPr lang="fr-FR" sz="2400" i="1">
                            <a:latin typeface="Cambria Math"/>
                          </a:rPr>
                          <m:t>𝑒𝑓𝑓</m:t>
                        </m:r>
                      </m:sub>
                    </m:sSub>
                    <m:sSub>
                      <m:sSubPr>
                        <m:ctrlPr>
                          <a:rPr lang="fr-FR" sz="2400" i="1">
                            <a:latin typeface="Cambria Math"/>
                          </a:rPr>
                        </m:ctrlPr>
                      </m:sSubPr>
                      <m:e>
                        <m:r>
                          <a:rPr lang="fr-FR" sz="2400" i="1">
                            <a:latin typeface="Cambria Math"/>
                          </a:rPr>
                          <m:t>𝑃</m:t>
                        </m:r>
                      </m:e>
                      <m:sub>
                        <m:r>
                          <a:rPr lang="fr-FR" sz="2400" i="1">
                            <a:latin typeface="Cambria Math"/>
                          </a:rPr>
                          <m:t>1</m:t>
                        </m:r>
                      </m:sub>
                    </m:sSub>
                  </m:oMath>
                </a14:m>
                <a:endParaRPr lang="fr-FR" sz="2400" b="0" dirty="0" smtClean="0"/>
              </a:p>
              <a:p>
                <a:endParaRPr lang="en-US" dirty="0" smtClean="0"/>
              </a:p>
              <a:p>
                <a:pPr/>
                <a14:m>
                  <m:oMathPara xmlns:m="http://schemas.openxmlformats.org/officeDocument/2006/math">
                    <m:oMathParaPr>
                      <m:jc m:val="centerGroup"/>
                    </m:oMathParaPr>
                    <m:oMath xmlns:m="http://schemas.openxmlformats.org/officeDocument/2006/math">
                      <m:f>
                        <m:fPr>
                          <m:ctrlPr>
                            <a:rPr lang="en-US" sz="2800" i="1" smtClean="0">
                              <a:latin typeface="Cambria Math"/>
                            </a:rPr>
                          </m:ctrlPr>
                        </m:fPr>
                        <m:num>
                          <m:r>
                            <a:rPr lang="fr-FR" sz="2800" i="1">
                              <a:latin typeface="Cambria Math"/>
                            </a:rPr>
                            <m:t>1</m:t>
                          </m:r>
                        </m:num>
                        <m:den>
                          <m:sSub>
                            <m:sSubPr>
                              <m:ctrlPr>
                                <a:rPr lang="fr-FR" sz="2800" i="1" smtClean="0">
                                  <a:latin typeface="Cambria Math"/>
                                </a:rPr>
                              </m:ctrlPr>
                            </m:sSubPr>
                            <m:e>
                              <m:r>
                                <a:rPr lang="fr-FR" sz="2800" b="0" i="1" smtClean="0">
                                  <a:latin typeface="Cambria Math"/>
                                </a:rPr>
                                <m:t>𝑆</m:t>
                              </m:r>
                            </m:e>
                            <m:sub>
                              <m:r>
                                <a:rPr lang="fr-FR" sz="2800" b="0" i="1" smtClean="0">
                                  <a:latin typeface="Cambria Math"/>
                                </a:rPr>
                                <m:t>𝑒𝑓𝑓</m:t>
                              </m:r>
                            </m:sub>
                          </m:sSub>
                        </m:den>
                      </m:f>
                      <m:r>
                        <a:rPr lang="fr-FR" sz="2800" i="1">
                          <a:latin typeface="Cambria Math"/>
                        </a:rPr>
                        <m:t>=</m:t>
                      </m:r>
                      <m:f>
                        <m:fPr>
                          <m:ctrlPr>
                            <a:rPr lang="en-US" sz="2800" i="1">
                              <a:latin typeface="Cambria Math"/>
                            </a:rPr>
                          </m:ctrlPr>
                        </m:fPr>
                        <m:num>
                          <m:r>
                            <a:rPr lang="fr-FR" sz="2800" i="1">
                              <a:latin typeface="Cambria Math"/>
                            </a:rPr>
                            <m:t>1</m:t>
                          </m:r>
                        </m:num>
                        <m:den>
                          <m:r>
                            <a:rPr lang="fr-FR" sz="2800" b="0" i="1" smtClean="0">
                              <a:latin typeface="Cambria Math"/>
                            </a:rPr>
                            <m:t>𝑆</m:t>
                          </m:r>
                        </m:den>
                      </m:f>
                      <m:r>
                        <a:rPr lang="fr-FR" sz="2800" i="1">
                          <a:latin typeface="Cambria Math"/>
                        </a:rPr>
                        <m:t>+</m:t>
                      </m:r>
                      <m:f>
                        <m:fPr>
                          <m:ctrlPr>
                            <a:rPr lang="en-US" sz="2800" i="1">
                              <a:latin typeface="Cambria Math"/>
                            </a:rPr>
                          </m:ctrlPr>
                        </m:fPr>
                        <m:num>
                          <m:r>
                            <a:rPr lang="fr-FR" sz="2800" i="1">
                              <a:latin typeface="Cambria Math"/>
                            </a:rPr>
                            <m:t>1</m:t>
                          </m:r>
                        </m:num>
                        <m:den>
                          <m:r>
                            <a:rPr lang="fr-FR" sz="2800" b="0" i="1" smtClean="0">
                              <a:latin typeface="Cambria Math"/>
                            </a:rPr>
                            <m:t>𝐶</m:t>
                          </m:r>
                        </m:den>
                      </m:f>
                    </m:oMath>
                  </m:oMathPara>
                </a14:m>
                <a:endParaRPr lang="en-US" sz="2800" dirty="0" smtClean="0"/>
              </a:p>
              <a:p>
                <a:endParaRPr lang="en-US" dirty="0" smtClean="0"/>
              </a:p>
              <a:p>
                <a:r>
                  <a:rPr lang="en-US" dirty="0" smtClean="0"/>
                  <a:t>       </a:t>
                </a:r>
                <a:r>
                  <a:rPr lang="en-US" sz="2400" dirty="0" smtClean="0"/>
                  <a:t>For C&lt;&lt;S:</a:t>
                </a:r>
                <a14:m>
                  <m:oMath xmlns:m="http://schemas.openxmlformats.org/officeDocument/2006/math">
                    <m:r>
                      <a:rPr lang="fr-FR" sz="2400" b="0" i="0" smtClean="0">
                        <a:latin typeface="Cambria Math"/>
                      </a:rPr>
                      <m:t>  </m:t>
                    </m:r>
                    <m:sSub>
                      <m:sSubPr>
                        <m:ctrlPr>
                          <a:rPr lang="fr-FR" sz="2400" i="1">
                            <a:latin typeface="Cambria Math"/>
                          </a:rPr>
                        </m:ctrlPr>
                      </m:sSubPr>
                      <m:e>
                        <m:r>
                          <a:rPr lang="fr-FR" sz="2400" i="1">
                            <a:latin typeface="Cambria Math"/>
                          </a:rPr>
                          <m:t>𝑆</m:t>
                        </m:r>
                      </m:e>
                      <m:sub>
                        <m:r>
                          <a:rPr lang="fr-FR" sz="2400" i="1">
                            <a:latin typeface="Cambria Math"/>
                          </a:rPr>
                          <m:t>𝑒𝑓𝑓</m:t>
                        </m:r>
                      </m:sub>
                    </m:sSub>
                    <m:r>
                      <a:rPr lang="fr-FR" sz="2400" i="1">
                        <a:latin typeface="Cambria Math"/>
                        <a:ea typeface="Cambria Math"/>
                      </a:rPr>
                      <m:t>≈</m:t>
                    </m:r>
                    <m:r>
                      <a:rPr lang="fr-FR" sz="2400" b="0" i="1" smtClean="0">
                        <a:latin typeface="Cambria Math"/>
                        <a:ea typeface="Cambria Math"/>
                      </a:rPr>
                      <m:t>𝐶</m:t>
                    </m:r>
                  </m:oMath>
                </a14:m>
                <a:endParaRPr lang="en-US" sz="2400" dirty="0"/>
              </a:p>
            </p:txBody>
          </p:sp>
        </mc:Choice>
        <mc:Fallback xmlns="">
          <p:sp>
            <p:nvSpPr>
              <p:cNvPr id="24" name="ZoneTexte 23"/>
              <p:cNvSpPr txBox="1">
                <a:spLocks noRot="1" noChangeAspect="1" noMove="1" noResize="1" noEditPoints="1" noAdjustHandles="1" noChangeArrowheads="1" noChangeShapeType="1" noTextEdit="1"/>
              </p:cNvSpPr>
              <p:nvPr/>
            </p:nvSpPr>
            <p:spPr>
              <a:xfrm>
                <a:off x="3467100" y="2709986"/>
                <a:ext cx="5052020" cy="2375074"/>
              </a:xfrm>
              <a:prstGeom prst="rect">
                <a:avLst/>
              </a:prstGeom>
              <a:blipFill rotWithShape="1">
                <a:blip r:embed="rId2"/>
                <a:stretch>
                  <a:fillRect b="-3856"/>
                </a:stretch>
              </a:blipFill>
            </p:spPr>
            <p:txBody>
              <a:bodyPr/>
              <a:lstStyle/>
              <a:p>
                <a:r>
                  <a:rPr lang="en-US">
                    <a:noFill/>
                  </a:rPr>
                  <a:t> </a:t>
                </a:r>
              </a:p>
            </p:txBody>
          </p:sp>
        </mc:Fallback>
      </mc:AlternateContent>
      <p:sp>
        <p:nvSpPr>
          <p:cNvPr id="31"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32" name="Footer Placeholder 2"/>
          <p:cNvSpPr>
            <a:spLocks noGrp="1"/>
          </p:cNvSpPr>
          <p:nvPr>
            <p:ph type="ftr" sz="quarter" idx="3"/>
          </p:nvPr>
        </p:nvSpPr>
        <p:spPr>
          <a:xfrm>
            <a:off x="5182756" y="6356350"/>
            <a:ext cx="2895600" cy="365125"/>
          </a:xfrm>
        </p:spPr>
        <p:txBody>
          <a:bodyPr/>
          <a:lstStyle/>
          <a:p>
            <a:r>
              <a:rPr lang="en-GB" dirty="0" smtClean="0"/>
              <a:t>JUAS 2013 -- Vacuum Technology –   Paolo Chiggiato &amp; Roberto </a:t>
            </a:r>
            <a:r>
              <a:rPr lang="en-GB" dirty="0" err="1" smtClean="0"/>
              <a:t>Kersevan</a:t>
            </a:r>
            <a:endParaRPr lang="en-US" dirty="0"/>
          </a:p>
        </p:txBody>
      </p:sp>
      <p:sp>
        <p:nvSpPr>
          <p:cNvPr id="33"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46</a:t>
            </a:fld>
            <a:endParaRPr lang="en-US" dirty="0"/>
          </a:p>
        </p:txBody>
      </p:sp>
      <p:sp>
        <p:nvSpPr>
          <p:cNvPr id="34" name="Rectangle 33"/>
          <p:cNvSpPr/>
          <p:nvPr/>
        </p:nvSpPr>
        <p:spPr>
          <a:xfrm>
            <a:off x="752216" y="94734"/>
            <a:ext cx="7411003" cy="461665"/>
          </a:xfrm>
          <a:prstGeom prst="rect">
            <a:avLst/>
          </a:prstGeom>
        </p:spPr>
        <p:txBody>
          <a:bodyPr wrap="none">
            <a:spAutoFit/>
          </a:bodyPr>
          <a:lstStyle/>
          <a:p>
            <a:pPr algn="ctr"/>
            <a:r>
              <a:rPr lang="en-US" sz="2400" b="1" dirty="0"/>
              <a:t>The basis of vacuum </a:t>
            </a:r>
            <a:r>
              <a:rPr lang="en-US" sz="2400" b="1" dirty="0" smtClean="0"/>
              <a:t>technology: pumping speed</a:t>
            </a:r>
            <a:endParaRPr lang="en-US" sz="2400" b="1" dirty="0"/>
          </a:p>
        </p:txBody>
      </p:sp>
    </p:spTree>
    <p:extLst>
      <p:ext uri="{BB962C8B-B14F-4D97-AF65-F5344CB8AC3E}">
        <p14:creationId xmlns:p14="http://schemas.microsoft.com/office/powerpoint/2010/main" val="1343338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47</a:t>
            </a:fld>
            <a:endParaRPr lang="en-US" dirty="0"/>
          </a:p>
        </p:txBody>
      </p:sp>
      <p:sp>
        <p:nvSpPr>
          <p:cNvPr id="6" name="ZoneTexte 15"/>
          <p:cNvSpPr txBox="1"/>
          <p:nvPr/>
        </p:nvSpPr>
        <p:spPr>
          <a:xfrm>
            <a:off x="585548" y="800105"/>
            <a:ext cx="7744338" cy="1200329"/>
          </a:xfrm>
          <a:prstGeom prst="rect">
            <a:avLst/>
          </a:prstGeom>
          <a:noFill/>
        </p:spPr>
        <p:txBody>
          <a:bodyPr wrap="square" rtlCol="0">
            <a:spAutoFit/>
          </a:bodyPr>
          <a:lstStyle/>
          <a:p>
            <a:r>
              <a:rPr lang="fr-FR" b="1" dirty="0" err="1" smtClean="0"/>
              <a:t>Example</a:t>
            </a:r>
            <a:r>
              <a:rPr lang="fr-FR" dirty="0" smtClean="0"/>
              <a:t>: </a:t>
            </a:r>
          </a:p>
          <a:p>
            <a:endParaRPr lang="fr-FR" dirty="0" smtClean="0"/>
          </a:p>
          <a:p>
            <a:r>
              <a:rPr lang="fr-FR" dirty="0" err="1" smtClean="0"/>
              <a:t>Vessel</a:t>
            </a:r>
            <a:r>
              <a:rPr lang="fr-FR" dirty="0" smtClean="0"/>
              <a:t> and </a:t>
            </a:r>
            <a:r>
              <a:rPr lang="fr-FR" dirty="0" err="1" smtClean="0"/>
              <a:t>pump</a:t>
            </a:r>
            <a:r>
              <a:rPr lang="fr-FR" dirty="0" smtClean="0"/>
              <a:t> </a:t>
            </a:r>
            <a:r>
              <a:rPr lang="fr-FR" dirty="0" err="1" smtClean="0"/>
              <a:t>connected</a:t>
            </a:r>
            <a:r>
              <a:rPr lang="fr-FR" dirty="0" smtClean="0"/>
              <a:t> by a </a:t>
            </a:r>
            <a:r>
              <a:rPr lang="fr-FR" b="1" dirty="0" smtClean="0"/>
              <a:t>10 </a:t>
            </a:r>
            <a:r>
              <a:rPr lang="fr-FR" b="1" dirty="0"/>
              <a:t>c</a:t>
            </a:r>
            <a:r>
              <a:rPr lang="fr-FR" b="1" dirty="0" smtClean="0"/>
              <a:t>m </a:t>
            </a:r>
            <a:r>
              <a:rPr lang="fr-FR" b="1" dirty="0" err="1" smtClean="0"/>
              <a:t>diameter</a:t>
            </a:r>
            <a:r>
              <a:rPr lang="fr-FR" b="1" dirty="0" smtClean="0"/>
              <a:t> </a:t>
            </a:r>
            <a:r>
              <a:rPr lang="fr-FR" dirty="0" smtClean="0"/>
              <a:t>tube; N</a:t>
            </a:r>
            <a:r>
              <a:rPr lang="fr-FR" baseline="-25000" dirty="0" smtClean="0"/>
              <a:t>2</a:t>
            </a:r>
            <a:r>
              <a:rPr lang="fr-FR" dirty="0" smtClean="0"/>
              <a:t>, S=250 l/s and 1000 l/s.</a:t>
            </a:r>
            <a:endParaRPr lang="fr-FR" dirty="0"/>
          </a:p>
        </p:txBody>
      </p:sp>
      <p:sp>
        <p:nvSpPr>
          <p:cNvPr id="7" name="Rectangle 6"/>
          <p:cNvSpPr/>
          <p:nvPr/>
        </p:nvSpPr>
        <p:spPr>
          <a:xfrm>
            <a:off x="752216" y="94734"/>
            <a:ext cx="7411003" cy="461665"/>
          </a:xfrm>
          <a:prstGeom prst="rect">
            <a:avLst/>
          </a:prstGeom>
        </p:spPr>
        <p:txBody>
          <a:bodyPr wrap="none">
            <a:spAutoFit/>
          </a:bodyPr>
          <a:lstStyle/>
          <a:p>
            <a:pPr algn="ctr"/>
            <a:r>
              <a:rPr lang="en-US" sz="2400" b="1" dirty="0"/>
              <a:t>The basis of vacuum </a:t>
            </a:r>
            <a:r>
              <a:rPr lang="en-US" sz="2400" b="1" dirty="0" smtClean="0"/>
              <a:t>technology: pumping speed</a:t>
            </a:r>
            <a:endParaRPr lang="en-US" sz="2400" b="1" dirty="0"/>
          </a:p>
        </p:txBody>
      </p:sp>
      <p:grpSp>
        <p:nvGrpSpPr>
          <p:cNvPr id="10" name="Group 9"/>
          <p:cNvGrpSpPr/>
          <p:nvPr/>
        </p:nvGrpSpPr>
        <p:grpSpPr>
          <a:xfrm>
            <a:off x="2794000" y="1892300"/>
            <a:ext cx="6121400" cy="4089400"/>
            <a:chOff x="1485900" y="1892300"/>
            <a:chExt cx="6121400" cy="4089400"/>
          </a:xfrm>
        </p:grpSpPr>
        <mc:AlternateContent xmlns:mc="http://schemas.openxmlformats.org/markup-compatibility/2006" xmlns:a14="http://schemas.microsoft.com/office/drawing/2010/main">
          <mc:Choice Requires="a14">
            <p:graphicFrame>
              <p:nvGraphicFramePr>
                <p:cNvPr id="5" name="Graphique 25"/>
                <p:cNvGraphicFramePr>
                  <a:graphicFrameLocks/>
                </p:cNvGraphicFramePr>
                <p:nvPr>
                  <p:extLst>
                    <p:ext uri="{D42A27DB-BD31-4B8C-83A1-F6EECF244321}">
                      <p14:modId xmlns:p14="http://schemas.microsoft.com/office/powerpoint/2010/main" val="454622966"/>
                    </p:ext>
                  </p:extLst>
                </p:nvPr>
              </p:nvGraphicFramePr>
              <p:xfrm>
                <a:off x="1485900" y="1892300"/>
                <a:ext cx="6121400" cy="4089400"/>
              </p:xfrm>
              <a:graphic>
                <a:graphicData uri="http://schemas.openxmlformats.org/drawingml/2006/chart">
                  <c:chart xmlns:c="http://schemas.openxmlformats.org/drawingml/2006/chart" xmlns:r="http://schemas.openxmlformats.org/officeDocument/2006/relationships" r:id="rId2"/>
                </a:graphicData>
              </a:graphic>
            </p:graphicFrame>
          </mc:Choice>
          <mc:Fallback xmlns="">
            <p:graphicFrame>
              <p:nvGraphicFramePr>
                <p:cNvPr id="5" name="Graphique 25"/>
                <p:cNvGraphicFramePr>
                  <a:graphicFrameLocks/>
                </p:cNvGraphicFramePr>
                <p:nvPr>
                  <p:extLst>
                    <p:ext uri="{D42A27DB-BD31-4B8C-83A1-F6EECF244321}">
                      <p14:modId xmlns:p14="http://schemas.microsoft.com/office/powerpoint/2010/main" val="454622966"/>
                    </p:ext>
                  </p:extLst>
                </p:nvPr>
              </p:nvGraphicFramePr>
              <p:xfrm>
                <a:off x="1485900" y="1892300"/>
                <a:ext cx="6121400" cy="4089400"/>
              </p:xfrm>
              <a:graphic>
                <a:graphicData uri="http://schemas.openxmlformats.org/drawingml/2006/chart">
                  <c:chart xmlns:c="http://schemas.openxmlformats.org/drawingml/2006/chart" xmlns:r="http://schemas.openxmlformats.org/officeDocument/2006/relationships" r:id="rId3"/>
                </a:graphicData>
              </a:graphic>
            </p:graphicFrame>
          </mc:Fallback>
        </mc:AlternateContent>
        <p:sp>
          <p:nvSpPr>
            <p:cNvPr id="8" name="ZoneTexte 16"/>
            <p:cNvSpPr txBox="1"/>
            <p:nvPr/>
          </p:nvSpPr>
          <p:spPr>
            <a:xfrm rot="16200000">
              <a:off x="1553181" y="3785549"/>
              <a:ext cx="1206484" cy="307777"/>
            </a:xfrm>
            <a:prstGeom prst="rect">
              <a:avLst/>
            </a:prstGeom>
            <a:noFill/>
          </p:spPr>
          <p:txBody>
            <a:bodyPr wrap="none" rtlCol="0">
              <a:spAutoFit/>
            </a:bodyPr>
            <a:lstStyle/>
            <a:p>
              <a:r>
                <a:rPr lang="fr-FR" sz="1400" b="1" dirty="0" err="1" smtClean="0"/>
                <a:t>S</a:t>
              </a:r>
              <a:r>
                <a:rPr lang="fr-FR" sz="1400" b="1" baseline="-25000" dirty="0" err="1" smtClean="0"/>
                <a:t>eff</a:t>
              </a:r>
              <a:r>
                <a:rPr lang="fr-FR" sz="1400" b="1" dirty="0" smtClean="0"/>
                <a:t> and C [l/s]</a:t>
              </a:r>
              <a:endParaRPr lang="fr-FR" sz="1400" b="1" dirty="0"/>
            </a:p>
          </p:txBody>
        </p:sp>
        <mc:AlternateContent xmlns:mc="http://schemas.openxmlformats.org/markup-compatibility/2006" xmlns:a14="http://schemas.microsoft.com/office/drawing/2010/main">
          <mc:Choice Requires="a14">
            <p:sp>
              <p:nvSpPr>
                <p:cNvPr id="9" name="ZoneTexte 26"/>
                <p:cNvSpPr txBox="1"/>
                <p:nvPr/>
              </p:nvSpPr>
              <p:spPr>
                <a:xfrm>
                  <a:off x="6804248" y="5449039"/>
                  <a:ext cx="359394" cy="49423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fr-FR" sz="1400" b="1" i="1" smtClean="0">
                                <a:latin typeface="Cambria Math"/>
                              </a:rPr>
                            </m:ctrlPr>
                          </m:fPr>
                          <m:num>
                            <m:r>
                              <a:rPr lang="fr-FR" sz="1400" b="1" i="1" smtClean="0">
                                <a:latin typeface="Cambria Math"/>
                              </a:rPr>
                              <m:t>𝑳</m:t>
                            </m:r>
                          </m:num>
                          <m:den>
                            <m:r>
                              <a:rPr lang="fr-CH" sz="1400" b="1" i="1" smtClean="0">
                                <a:latin typeface="Cambria Math"/>
                              </a:rPr>
                              <m:t>𝑫</m:t>
                            </m:r>
                          </m:den>
                        </m:f>
                      </m:oMath>
                    </m:oMathPara>
                  </a14:m>
                  <a:endParaRPr lang="fr-FR" sz="1400" b="1" dirty="0"/>
                </a:p>
              </p:txBody>
            </p:sp>
          </mc:Choice>
          <mc:Fallback xmlns="">
            <p:sp>
              <p:nvSpPr>
                <p:cNvPr id="9" name="ZoneTexte 26"/>
                <p:cNvSpPr txBox="1">
                  <a:spLocks noRot="1" noChangeAspect="1" noMove="1" noResize="1" noEditPoints="1" noAdjustHandles="1" noChangeArrowheads="1" noChangeShapeType="1" noTextEdit="1"/>
                </p:cNvSpPr>
                <p:nvPr/>
              </p:nvSpPr>
              <p:spPr>
                <a:xfrm>
                  <a:off x="6804248" y="5449039"/>
                  <a:ext cx="359394" cy="494238"/>
                </a:xfrm>
                <a:prstGeom prst="rect">
                  <a:avLst/>
                </a:prstGeom>
                <a:blipFill rotWithShape="1">
                  <a:blip r:embed="rId4"/>
                  <a:stretch>
                    <a:fillRect b="-1235"/>
                  </a:stretch>
                </a:blipFill>
              </p:spPr>
              <p:txBody>
                <a:bodyPr/>
                <a:lstStyle/>
                <a:p>
                  <a:r>
                    <a:rPr lang="en-US">
                      <a:noFill/>
                    </a:rPr>
                    <a:t> </a:t>
                  </a:r>
                </a:p>
              </p:txBody>
            </p:sp>
          </mc:Fallback>
        </mc:AlternateContent>
      </p:grpSp>
      <p:grpSp>
        <p:nvGrpSpPr>
          <p:cNvPr id="11" name="Group 10"/>
          <p:cNvGrpSpPr/>
          <p:nvPr/>
        </p:nvGrpSpPr>
        <p:grpSpPr>
          <a:xfrm>
            <a:off x="580296" y="2283253"/>
            <a:ext cx="2176542" cy="3312368"/>
            <a:chOff x="1099314" y="1844824"/>
            <a:chExt cx="2176542" cy="3312368"/>
          </a:xfrm>
        </p:grpSpPr>
        <p:sp>
          <p:nvSpPr>
            <p:cNvPr id="12" name="Oval 11"/>
            <p:cNvSpPr/>
            <p:nvPr/>
          </p:nvSpPr>
          <p:spPr>
            <a:xfrm>
              <a:off x="1192146" y="1844824"/>
              <a:ext cx="1512168" cy="1512168"/>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smtClean="0">
                  <a:solidFill>
                    <a:schemeClr val="tx1"/>
                  </a:solidFill>
                </a:rPr>
                <a:t>vacuum vessel</a:t>
              </a:r>
              <a:endParaRPr lang="en-US" sz="1200" i="1" dirty="0">
                <a:solidFill>
                  <a:schemeClr val="tx1"/>
                </a:solidFill>
              </a:endParaRPr>
            </a:p>
          </p:txBody>
        </p:sp>
        <p:sp>
          <p:nvSpPr>
            <p:cNvPr id="13" name="Rectangle 12"/>
            <p:cNvSpPr/>
            <p:nvPr/>
          </p:nvSpPr>
          <p:spPr>
            <a:xfrm>
              <a:off x="1768210" y="3284984"/>
              <a:ext cx="432048" cy="158417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0"/>
            <p:cNvCxnSpPr/>
            <p:nvPr/>
          </p:nvCxnSpPr>
          <p:spPr>
            <a:xfrm>
              <a:off x="2200258" y="3310924"/>
              <a:ext cx="0" cy="1558236"/>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 name="Straight Connector 12"/>
            <p:cNvCxnSpPr/>
            <p:nvPr/>
          </p:nvCxnSpPr>
          <p:spPr>
            <a:xfrm>
              <a:off x="1768210" y="3325996"/>
              <a:ext cx="0" cy="161517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Straight Connector 14"/>
            <p:cNvCxnSpPr/>
            <p:nvPr/>
          </p:nvCxnSpPr>
          <p:spPr>
            <a:xfrm flipV="1">
              <a:off x="1336162" y="4709910"/>
              <a:ext cx="1368152" cy="30996"/>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768210" y="2852936"/>
              <a:ext cx="359394" cy="338554"/>
            </a:xfrm>
            <a:prstGeom prst="rect">
              <a:avLst/>
            </a:prstGeom>
            <a:noFill/>
          </p:spPr>
          <p:txBody>
            <a:bodyPr wrap="none" rtlCol="0">
              <a:spAutoFit/>
            </a:bodyPr>
            <a:lstStyle/>
            <a:p>
              <a:r>
                <a:rPr lang="en-US" sz="1600" dirty="0" smtClean="0"/>
                <a:t>P</a:t>
              </a:r>
              <a:r>
                <a:rPr lang="en-US" sz="1600" baseline="-25000" dirty="0"/>
                <a:t>1</a:t>
              </a:r>
              <a:endParaRPr lang="en-US" sz="1600" dirty="0"/>
            </a:p>
          </p:txBody>
        </p:sp>
        <p:sp>
          <p:nvSpPr>
            <p:cNvPr id="18" name="TextBox 15"/>
            <p:cNvSpPr txBox="1"/>
            <p:nvPr/>
          </p:nvSpPr>
          <p:spPr>
            <a:xfrm>
              <a:off x="2550978" y="4479503"/>
              <a:ext cx="724878" cy="461665"/>
            </a:xfrm>
            <a:prstGeom prst="rect">
              <a:avLst/>
            </a:prstGeom>
            <a:noFill/>
          </p:spPr>
          <p:txBody>
            <a:bodyPr wrap="none" rtlCol="0">
              <a:spAutoFit/>
            </a:bodyPr>
            <a:lstStyle/>
            <a:p>
              <a:r>
                <a:rPr lang="en-US" sz="1200" i="1" dirty="0" smtClean="0"/>
                <a:t>pump </a:t>
              </a:r>
            </a:p>
            <a:p>
              <a:r>
                <a:rPr lang="en-US" sz="1200" i="1" dirty="0" smtClean="0"/>
                <a:t>aperture</a:t>
              </a:r>
              <a:endParaRPr lang="en-US" sz="1200" i="1" dirty="0"/>
            </a:p>
          </p:txBody>
        </p:sp>
        <p:sp>
          <p:nvSpPr>
            <p:cNvPr id="19" name="Rounded Rectangle 18"/>
            <p:cNvSpPr/>
            <p:nvPr/>
          </p:nvSpPr>
          <p:spPr>
            <a:xfrm>
              <a:off x="1480178" y="4797152"/>
              <a:ext cx="1008112" cy="36004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a:t>
              </a:r>
            </a:p>
          </p:txBody>
        </p:sp>
        <p:sp>
          <p:nvSpPr>
            <p:cNvPr id="20" name="TextBox 16"/>
            <p:cNvSpPr txBox="1"/>
            <p:nvPr/>
          </p:nvSpPr>
          <p:spPr>
            <a:xfrm>
              <a:off x="1812138" y="4437112"/>
              <a:ext cx="359394" cy="338554"/>
            </a:xfrm>
            <a:prstGeom prst="rect">
              <a:avLst/>
            </a:prstGeom>
            <a:noFill/>
          </p:spPr>
          <p:txBody>
            <a:bodyPr wrap="none" rtlCol="0">
              <a:spAutoFit/>
            </a:bodyPr>
            <a:lstStyle/>
            <a:p>
              <a:r>
                <a:rPr lang="en-US" sz="1600" dirty="0" smtClean="0"/>
                <a:t>P</a:t>
              </a:r>
              <a:r>
                <a:rPr lang="en-US" sz="1600" baseline="-25000" dirty="0" smtClean="0"/>
                <a:t>2</a:t>
              </a:r>
              <a:endParaRPr lang="en-US" sz="1600" dirty="0"/>
            </a:p>
          </p:txBody>
        </p:sp>
        <p:sp>
          <p:nvSpPr>
            <p:cNvPr id="21" name="Accolade ouvrante 19"/>
            <p:cNvSpPr/>
            <p:nvPr/>
          </p:nvSpPr>
          <p:spPr>
            <a:xfrm>
              <a:off x="1336162" y="3356992"/>
              <a:ext cx="216024" cy="136815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22" name="ZoneTexte 20"/>
            <p:cNvSpPr txBox="1"/>
            <p:nvPr/>
          </p:nvSpPr>
          <p:spPr>
            <a:xfrm>
              <a:off x="1099314" y="3849173"/>
              <a:ext cx="308098" cy="369332"/>
            </a:xfrm>
            <a:prstGeom prst="rect">
              <a:avLst/>
            </a:prstGeom>
            <a:noFill/>
          </p:spPr>
          <p:txBody>
            <a:bodyPr wrap="none" rtlCol="0">
              <a:spAutoFit/>
            </a:bodyPr>
            <a:lstStyle/>
            <a:p>
              <a:r>
                <a:rPr lang="fr-FR" dirty="0" smtClean="0"/>
                <a:t>C</a:t>
              </a:r>
              <a:endParaRPr lang="fr-FR" dirty="0"/>
            </a:p>
          </p:txBody>
        </p:sp>
        <p:cxnSp>
          <p:nvCxnSpPr>
            <p:cNvPr id="23" name="Straight Connector 14"/>
            <p:cNvCxnSpPr/>
            <p:nvPr/>
          </p:nvCxnSpPr>
          <p:spPr>
            <a:xfrm flipV="1">
              <a:off x="1336162" y="3299367"/>
              <a:ext cx="1368152" cy="30996"/>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4" name="TextBox 15"/>
            <p:cNvSpPr txBox="1"/>
            <p:nvPr/>
          </p:nvSpPr>
          <p:spPr>
            <a:xfrm>
              <a:off x="2550978" y="3068960"/>
              <a:ext cx="724878" cy="461665"/>
            </a:xfrm>
            <a:prstGeom prst="rect">
              <a:avLst/>
            </a:prstGeom>
            <a:noFill/>
          </p:spPr>
          <p:txBody>
            <a:bodyPr wrap="none" rtlCol="0">
              <a:spAutoFit/>
            </a:bodyPr>
            <a:lstStyle/>
            <a:p>
              <a:r>
                <a:rPr lang="en-US" sz="1200" i="1" dirty="0" smtClean="0"/>
                <a:t>vessel</a:t>
              </a:r>
            </a:p>
            <a:p>
              <a:r>
                <a:rPr lang="en-US" sz="1200" i="1" dirty="0" smtClean="0"/>
                <a:t>aperture</a:t>
              </a:r>
              <a:endParaRPr lang="en-US" sz="1200" i="1" dirty="0"/>
            </a:p>
          </p:txBody>
        </p:sp>
      </p:grpSp>
    </p:spTree>
    <p:extLst>
      <p:ext uri="{BB962C8B-B14F-4D97-AF65-F5344CB8AC3E}">
        <p14:creationId xmlns:p14="http://schemas.microsoft.com/office/powerpoint/2010/main" val="3787112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b-dep-op-sps.web.cern.ch/ab-dep-op-sps/SPS_Photos/tt10/TT10-100350-Vaccuum.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48640" y="102870"/>
            <a:ext cx="7997920" cy="599682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995936" y="1628800"/>
            <a:ext cx="2287806" cy="369332"/>
          </a:xfrm>
          <a:prstGeom prst="rect">
            <a:avLst/>
          </a:prstGeom>
          <a:noFill/>
        </p:spPr>
        <p:txBody>
          <a:bodyPr wrap="none" rtlCol="0">
            <a:spAutoFit/>
          </a:bodyPr>
          <a:lstStyle/>
          <a:p>
            <a:r>
              <a:rPr lang="fr-CH" b="1" dirty="0" smtClean="0">
                <a:solidFill>
                  <a:schemeClr val="bg1"/>
                </a:solidFill>
              </a:rPr>
              <a:t>Efficient </a:t>
            </a:r>
            <a:r>
              <a:rPr lang="fr-CH" b="1" dirty="0" err="1" smtClean="0">
                <a:solidFill>
                  <a:schemeClr val="bg1"/>
                </a:solidFill>
              </a:rPr>
              <a:t>pumping</a:t>
            </a:r>
            <a:r>
              <a:rPr lang="fr-CH" b="1" dirty="0" smtClean="0">
                <a:solidFill>
                  <a:schemeClr val="bg1"/>
                </a:solidFill>
              </a:rPr>
              <a:t>?</a:t>
            </a:r>
            <a:endParaRPr lang="fr-CH" b="1" dirty="0">
              <a:solidFill>
                <a:schemeClr val="bg1"/>
              </a:solidFill>
            </a:endParaRPr>
          </a:p>
        </p:txBody>
      </p:sp>
      <p:sp>
        <p:nvSpPr>
          <p:cNvPr id="4"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5"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6"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48</a:t>
            </a:fld>
            <a:endParaRPr lang="en-US" dirty="0"/>
          </a:p>
        </p:txBody>
      </p:sp>
    </p:spTree>
    <p:extLst>
      <p:ext uri="{BB962C8B-B14F-4D97-AF65-F5344CB8AC3E}">
        <p14:creationId xmlns:p14="http://schemas.microsoft.com/office/powerpoint/2010/main" val="5885079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49</a:t>
            </a:fld>
            <a:endParaRPr lang="en-US" dirty="0"/>
          </a:p>
        </p:txBody>
      </p:sp>
      <p:sp>
        <p:nvSpPr>
          <p:cNvPr id="5" name="TextBox 4"/>
          <p:cNvSpPr txBox="1"/>
          <p:nvPr/>
        </p:nvSpPr>
        <p:spPr>
          <a:xfrm>
            <a:off x="266700" y="2582399"/>
            <a:ext cx="8420100" cy="1754326"/>
          </a:xfrm>
          <a:prstGeom prst="rect">
            <a:avLst/>
          </a:prstGeom>
          <a:noFill/>
        </p:spPr>
        <p:txBody>
          <a:bodyPr wrap="square" rtlCol="0">
            <a:spAutoFit/>
          </a:bodyPr>
          <a:lstStyle/>
          <a:p>
            <a:pPr algn="ctr"/>
            <a:r>
              <a:rPr lang="en-US" sz="3600" b="1" dirty="0" smtClean="0"/>
              <a:t>Part 3</a:t>
            </a:r>
          </a:p>
          <a:p>
            <a:pPr algn="ctr"/>
            <a:r>
              <a:rPr lang="en-US" sz="3600" b="1" dirty="0" smtClean="0"/>
              <a:t>Calculation of simple pressure profiles</a:t>
            </a:r>
            <a:endParaRPr lang="en-US" sz="3600" b="1" dirty="0"/>
          </a:p>
        </p:txBody>
      </p:sp>
    </p:spTree>
    <p:extLst>
      <p:ext uri="{BB962C8B-B14F-4D97-AF65-F5344CB8AC3E}">
        <p14:creationId xmlns:p14="http://schemas.microsoft.com/office/powerpoint/2010/main" val="20683871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5</a:t>
            </a:fld>
            <a:endParaRPr lang="en-US" dirty="0"/>
          </a:p>
        </p:txBody>
      </p:sp>
      <p:pic>
        <p:nvPicPr>
          <p:cNvPr id="5" name="Picture 2"/>
          <p:cNvPicPr>
            <a:picLocks noChangeAspect="1" noChangeArrowheads="1"/>
          </p:cNvPicPr>
          <p:nvPr/>
        </p:nvPicPr>
        <p:blipFill>
          <a:blip r:embed="rId2" cstate="print"/>
          <a:srcRect/>
          <a:stretch>
            <a:fillRect/>
          </a:stretch>
        </p:blipFill>
        <p:spPr bwMode="auto">
          <a:xfrm>
            <a:off x="208009" y="1131568"/>
            <a:ext cx="6004561" cy="4503421"/>
          </a:xfrm>
          <a:prstGeom prst="rect">
            <a:avLst/>
          </a:prstGeom>
          <a:noFill/>
          <a:ln w="9525">
            <a:noFill/>
            <a:miter lim="800000"/>
            <a:headEnd/>
            <a:tailEnd/>
          </a:ln>
          <a:effectLst/>
        </p:spPr>
      </p:pic>
      <p:sp>
        <p:nvSpPr>
          <p:cNvPr id="6" name="Rectangle 5"/>
          <p:cNvSpPr/>
          <p:nvPr/>
        </p:nvSpPr>
        <p:spPr>
          <a:xfrm>
            <a:off x="208009" y="146804"/>
            <a:ext cx="8764541" cy="461665"/>
          </a:xfrm>
          <a:prstGeom prst="rect">
            <a:avLst/>
          </a:prstGeom>
        </p:spPr>
        <p:txBody>
          <a:bodyPr wrap="square">
            <a:spAutoFit/>
          </a:bodyPr>
          <a:lstStyle/>
          <a:p>
            <a:pPr algn="ctr"/>
            <a:r>
              <a:rPr lang="en-US" sz="2400" b="1" dirty="0"/>
              <a:t>A quick view of vacuum technology</a:t>
            </a:r>
          </a:p>
        </p:txBody>
      </p:sp>
      <p:cxnSp>
        <p:nvCxnSpPr>
          <p:cNvPr id="8" name="Straight Arrow Connector 7"/>
          <p:cNvCxnSpPr/>
          <p:nvPr/>
        </p:nvCxnSpPr>
        <p:spPr>
          <a:xfrm flipH="1" flipV="1">
            <a:off x="1857375" y="3257550"/>
            <a:ext cx="834390" cy="26174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2724514" y="5690354"/>
            <a:ext cx="1287532" cy="369332"/>
          </a:xfrm>
          <a:prstGeom prst="rect">
            <a:avLst/>
          </a:prstGeom>
          <a:noFill/>
        </p:spPr>
        <p:txBody>
          <a:bodyPr wrap="none" rtlCol="0">
            <a:spAutoFit/>
          </a:bodyPr>
          <a:lstStyle/>
          <a:p>
            <a:r>
              <a:rPr lang="en-US" dirty="0" smtClean="0"/>
              <a:t>Beam pipe</a:t>
            </a:r>
            <a:endParaRPr lang="en-US" dirty="0"/>
          </a:p>
        </p:txBody>
      </p:sp>
      <p:cxnSp>
        <p:nvCxnSpPr>
          <p:cNvPr id="13" name="Straight Arrow Connector 12"/>
          <p:cNvCxnSpPr/>
          <p:nvPr/>
        </p:nvCxnSpPr>
        <p:spPr>
          <a:xfrm flipH="1" flipV="1">
            <a:off x="2823210" y="3257550"/>
            <a:ext cx="3726180" cy="17030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6549390" y="4779526"/>
            <a:ext cx="889987" cy="369332"/>
          </a:xfrm>
          <a:prstGeom prst="rect">
            <a:avLst/>
          </a:prstGeom>
          <a:noFill/>
        </p:spPr>
        <p:txBody>
          <a:bodyPr wrap="none" rtlCol="0">
            <a:spAutoFit/>
          </a:bodyPr>
          <a:lstStyle/>
          <a:p>
            <a:r>
              <a:rPr lang="en-US" dirty="0" smtClean="0"/>
              <a:t>Flange</a:t>
            </a:r>
            <a:endParaRPr lang="en-US" dirty="0"/>
          </a:p>
        </p:txBody>
      </p:sp>
      <p:cxnSp>
        <p:nvCxnSpPr>
          <p:cNvPr id="19" name="Straight Arrow Connector 18"/>
          <p:cNvCxnSpPr/>
          <p:nvPr/>
        </p:nvCxnSpPr>
        <p:spPr>
          <a:xfrm flipH="1" flipV="1">
            <a:off x="2969335" y="4109085"/>
            <a:ext cx="3243235" cy="176593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6199088" y="5699522"/>
            <a:ext cx="2723823" cy="369332"/>
          </a:xfrm>
          <a:prstGeom prst="rect">
            <a:avLst/>
          </a:prstGeom>
          <a:noFill/>
        </p:spPr>
        <p:txBody>
          <a:bodyPr wrap="none" rtlCol="0">
            <a:spAutoFit/>
          </a:bodyPr>
          <a:lstStyle/>
          <a:p>
            <a:r>
              <a:rPr lang="en-US" dirty="0" smtClean="0"/>
              <a:t>Pump (sputter ion pump)</a:t>
            </a:r>
            <a:endParaRPr lang="en-US" dirty="0"/>
          </a:p>
        </p:txBody>
      </p:sp>
      <p:sp>
        <p:nvSpPr>
          <p:cNvPr id="21" name="TextBox 20"/>
          <p:cNvSpPr txBox="1"/>
          <p:nvPr/>
        </p:nvSpPr>
        <p:spPr>
          <a:xfrm>
            <a:off x="6318993" y="1131568"/>
            <a:ext cx="2484011" cy="1754326"/>
          </a:xfrm>
          <a:prstGeom prst="rect">
            <a:avLst/>
          </a:prstGeom>
          <a:noFill/>
        </p:spPr>
        <p:txBody>
          <a:bodyPr wrap="square" rtlCol="0">
            <a:spAutoFit/>
          </a:bodyPr>
          <a:lstStyle/>
          <a:p>
            <a:r>
              <a:rPr lang="en-US" dirty="0" smtClean="0"/>
              <a:t>Vacuum systems are made of </a:t>
            </a:r>
            <a:r>
              <a:rPr lang="en-US" b="1" dirty="0" smtClean="0"/>
              <a:t>several components</a:t>
            </a:r>
            <a:r>
              <a:rPr lang="en-US" dirty="0" smtClean="0"/>
              <a:t>. The connection between them is obtained by </a:t>
            </a:r>
            <a:r>
              <a:rPr lang="en-US" b="1" dirty="0" smtClean="0"/>
              <a:t>flanges</a:t>
            </a:r>
            <a:r>
              <a:rPr lang="en-US" dirty="0" smtClean="0"/>
              <a:t>.</a:t>
            </a:r>
            <a:endParaRPr lang="en-US" dirty="0"/>
          </a:p>
        </p:txBody>
      </p:sp>
    </p:spTree>
    <p:extLst>
      <p:ext uri="{BB962C8B-B14F-4D97-AF65-F5344CB8AC3E}">
        <p14:creationId xmlns:p14="http://schemas.microsoft.com/office/powerpoint/2010/main" val="170559093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4" name="ZoneTexte 23"/>
              <p:cNvSpPr txBox="1"/>
              <p:nvPr/>
            </p:nvSpPr>
            <p:spPr>
              <a:xfrm>
                <a:off x="1260750" y="3231520"/>
                <a:ext cx="1788335" cy="78636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fr-FR" sz="2400" b="0" i="1" smtClean="0">
                          <a:latin typeface="Cambria Math"/>
                        </a:rPr>
                        <m:t>𝑃</m:t>
                      </m:r>
                      <m:r>
                        <a:rPr lang="fr-FR" sz="2400" b="0" i="1" smtClean="0">
                          <a:latin typeface="Cambria Math"/>
                        </a:rPr>
                        <m:t>=</m:t>
                      </m:r>
                      <m:f>
                        <m:fPr>
                          <m:ctrlPr>
                            <a:rPr lang="fr-FR" sz="2400" b="0" i="1" smtClean="0">
                              <a:latin typeface="Cambria Math"/>
                            </a:rPr>
                          </m:ctrlPr>
                        </m:fPr>
                        <m:num>
                          <m:r>
                            <a:rPr lang="fr-FR" sz="2400" b="0" i="1" smtClean="0">
                              <a:latin typeface="Cambria Math"/>
                            </a:rPr>
                            <m:t>𝑄</m:t>
                          </m:r>
                        </m:num>
                        <m:den>
                          <m:r>
                            <a:rPr lang="fr-FR" sz="2400" b="0" i="1" smtClean="0">
                              <a:latin typeface="Cambria Math"/>
                            </a:rPr>
                            <m:t>𝑆</m:t>
                          </m:r>
                        </m:den>
                      </m:f>
                      <m:r>
                        <a:rPr lang="fr-CH" sz="2400" b="0" i="1" smtClean="0">
                          <a:latin typeface="Cambria Math"/>
                        </a:rPr>
                        <m:t>+</m:t>
                      </m:r>
                      <m:sSub>
                        <m:sSubPr>
                          <m:ctrlPr>
                            <a:rPr lang="fr-CH" sz="2400" b="0" i="1" smtClean="0">
                              <a:latin typeface="Cambria Math"/>
                            </a:rPr>
                          </m:ctrlPr>
                        </m:sSubPr>
                        <m:e>
                          <m:r>
                            <a:rPr lang="fr-CH" sz="2400" b="0" i="1" smtClean="0">
                              <a:latin typeface="Cambria Math"/>
                            </a:rPr>
                            <m:t>𝑃</m:t>
                          </m:r>
                        </m:e>
                        <m:sub>
                          <m:r>
                            <a:rPr lang="fr-CH" sz="2400" b="0" i="1" smtClean="0">
                              <a:latin typeface="Cambria Math"/>
                            </a:rPr>
                            <m:t>0</m:t>
                          </m:r>
                        </m:sub>
                      </m:sSub>
                    </m:oMath>
                  </m:oMathPara>
                </a14:m>
                <a:endParaRPr lang="fr-FR" sz="2400" b="0" dirty="0" smtClean="0"/>
              </a:p>
            </p:txBody>
          </p:sp>
        </mc:Choice>
        <mc:Fallback xmlns="">
          <p:sp>
            <p:nvSpPr>
              <p:cNvPr id="24" name="ZoneTexte 23"/>
              <p:cNvSpPr txBox="1">
                <a:spLocks noRot="1" noChangeAspect="1" noMove="1" noResize="1" noEditPoints="1" noAdjustHandles="1" noChangeArrowheads="1" noChangeShapeType="1" noTextEdit="1"/>
              </p:cNvSpPr>
              <p:nvPr/>
            </p:nvSpPr>
            <p:spPr>
              <a:xfrm>
                <a:off x="1260750" y="3231520"/>
                <a:ext cx="1788335" cy="786369"/>
              </a:xfrm>
              <a:prstGeom prst="rect">
                <a:avLst/>
              </a:prstGeom>
              <a:blipFill rotWithShape="1">
                <a:blip r:embed="rId2"/>
                <a:stretch>
                  <a:fillRect/>
                </a:stretch>
              </a:blipFill>
            </p:spPr>
            <p:txBody>
              <a:bodyPr/>
              <a:lstStyle/>
              <a:p>
                <a:r>
                  <a:rPr lang="en-US">
                    <a:noFill/>
                  </a:rPr>
                  <a:t> </a:t>
                </a:r>
              </a:p>
            </p:txBody>
          </p:sp>
        </mc:Fallback>
      </mc:AlternateContent>
      <p:grpSp>
        <p:nvGrpSpPr>
          <p:cNvPr id="6" name="Groupe 5"/>
          <p:cNvGrpSpPr/>
          <p:nvPr/>
        </p:nvGrpSpPr>
        <p:grpSpPr>
          <a:xfrm>
            <a:off x="1577967" y="1525219"/>
            <a:ext cx="1045138" cy="1368152"/>
            <a:chOff x="611560" y="4005064"/>
            <a:chExt cx="1512168" cy="2088232"/>
          </a:xfrm>
        </p:grpSpPr>
        <p:sp>
          <p:nvSpPr>
            <p:cNvPr id="25" name="Oval 6"/>
            <p:cNvSpPr/>
            <p:nvPr/>
          </p:nvSpPr>
          <p:spPr>
            <a:xfrm>
              <a:off x="611560" y="4005064"/>
              <a:ext cx="1512168" cy="1512168"/>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a:t>
              </a:r>
              <a:endParaRPr lang="en-US" dirty="0">
                <a:solidFill>
                  <a:schemeClr val="tx1"/>
                </a:solidFill>
              </a:endParaRPr>
            </a:p>
          </p:txBody>
        </p:sp>
        <p:sp>
          <p:nvSpPr>
            <p:cNvPr id="28" name="Rectangle 27"/>
            <p:cNvSpPr/>
            <p:nvPr/>
          </p:nvSpPr>
          <p:spPr>
            <a:xfrm>
              <a:off x="1187624" y="5445224"/>
              <a:ext cx="432048"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ounded Rectangle 8"/>
            <p:cNvSpPr/>
            <p:nvPr/>
          </p:nvSpPr>
          <p:spPr>
            <a:xfrm>
              <a:off x="899592" y="5733256"/>
              <a:ext cx="1008112" cy="36004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a:t>
              </a:r>
            </a:p>
          </p:txBody>
        </p:sp>
        <p:cxnSp>
          <p:nvCxnSpPr>
            <p:cNvPr id="30" name="Straight Connector 10"/>
            <p:cNvCxnSpPr/>
            <p:nvPr/>
          </p:nvCxnSpPr>
          <p:spPr>
            <a:xfrm>
              <a:off x="1619672" y="5471164"/>
              <a:ext cx="0" cy="2620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12"/>
            <p:cNvCxnSpPr/>
            <p:nvPr/>
          </p:nvCxnSpPr>
          <p:spPr>
            <a:xfrm>
              <a:off x="1187624" y="5486236"/>
              <a:ext cx="0" cy="2620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cxnSp>
        <p:nvCxnSpPr>
          <p:cNvPr id="36" name="Connecteur droit avec flèche 35"/>
          <p:cNvCxnSpPr/>
          <p:nvPr/>
        </p:nvCxnSpPr>
        <p:spPr>
          <a:xfrm>
            <a:off x="1577967" y="1381203"/>
            <a:ext cx="288032"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8" name="ZoneTexte 37"/>
          <p:cNvSpPr txBox="1"/>
          <p:nvPr/>
        </p:nvSpPr>
        <p:spPr>
          <a:xfrm>
            <a:off x="1505959" y="1165179"/>
            <a:ext cx="340158" cy="369332"/>
          </a:xfrm>
          <a:prstGeom prst="rect">
            <a:avLst/>
          </a:prstGeom>
          <a:noFill/>
        </p:spPr>
        <p:txBody>
          <a:bodyPr wrap="none" rtlCol="0">
            <a:spAutoFit/>
          </a:bodyPr>
          <a:lstStyle/>
          <a:p>
            <a:r>
              <a:rPr lang="fr-FR" dirty="0" smtClean="0"/>
              <a:t>Q</a:t>
            </a:r>
            <a:endParaRPr lang="fr-FR" dirty="0"/>
          </a:p>
        </p:txBody>
      </p:sp>
      <p:grpSp>
        <p:nvGrpSpPr>
          <p:cNvPr id="18" name="Groupe 17"/>
          <p:cNvGrpSpPr/>
          <p:nvPr/>
        </p:nvGrpSpPr>
        <p:grpSpPr>
          <a:xfrm>
            <a:off x="5780224" y="1197242"/>
            <a:ext cx="1127106" cy="2376264"/>
            <a:chOff x="1099314" y="1844824"/>
            <a:chExt cx="1605000" cy="3312368"/>
          </a:xfrm>
        </p:grpSpPr>
        <p:sp>
          <p:nvSpPr>
            <p:cNvPr id="7" name="Oval 6"/>
            <p:cNvSpPr/>
            <p:nvPr/>
          </p:nvSpPr>
          <p:spPr>
            <a:xfrm>
              <a:off x="1192146" y="1844824"/>
              <a:ext cx="1512168" cy="1512168"/>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i="1" dirty="0">
                <a:solidFill>
                  <a:schemeClr val="tx1"/>
                </a:solidFill>
              </a:endParaRPr>
            </a:p>
          </p:txBody>
        </p:sp>
        <p:sp>
          <p:nvSpPr>
            <p:cNvPr id="8" name="Rectangle 7"/>
            <p:cNvSpPr/>
            <p:nvPr/>
          </p:nvSpPr>
          <p:spPr>
            <a:xfrm>
              <a:off x="1768210" y="3284984"/>
              <a:ext cx="432048" cy="158417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10"/>
            <p:cNvCxnSpPr/>
            <p:nvPr/>
          </p:nvCxnSpPr>
          <p:spPr>
            <a:xfrm>
              <a:off x="2200258" y="3310924"/>
              <a:ext cx="0" cy="1558236"/>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2"/>
            <p:cNvCxnSpPr/>
            <p:nvPr/>
          </p:nvCxnSpPr>
          <p:spPr>
            <a:xfrm>
              <a:off x="1768210" y="3325996"/>
              <a:ext cx="0" cy="161517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4"/>
            <p:cNvCxnSpPr/>
            <p:nvPr/>
          </p:nvCxnSpPr>
          <p:spPr>
            <a:xfrm flipV="1">
              <a:off x="1336162" y="4709910"/>
              <a:ext cx="1368152" cy="30996"/>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3" name="TextBox 16"/>
            <p:cNvSpPr txBox="1"/>
            <p:nvPr/>
          </p:nvSpPr>
          <p:spPr>
            <a:xfrm>
              <a:off x="1714551" y="2447073"/>
              <a:ext cx="413621" cy="471924"/>
            </a:xfrm>
            <a:prstGeom prst="rect">
              <a:avLst/>
            </a:prstGeom>
            <a:noFill/>
          </p:spPr>
          <p:txBody>
            <a:bodyPr wrap="none" rtlCol="0">
              <a:spAutoFit/>
            </a:bodyPr>
            <a:lstStyle/>
            <a:p>
              <a:r>
                <a:rPr lang="en-US" sz="1600" dirty="0" smtClean="0"/>
                <a:t>P</a:t>
              </a:r>
              <a:endParaRPr lang="en-US" sz="1600" dirty="0"/>
            </a:p>
          </p:txBody>
        </p:sp>
        <p:sp>
          <p:nvSpPr>
            <p:cNvPr id="9" name="Rounded Rectangle 8"/>
            <p:cNvSpPr/>
            <p:nvPr/>
          </p:nvSpPr>
          <p:spPr>
            <a:xfrm>
              <a:off x="1480178" y="4797152"/>
              <a:ext cx="1008112" cy="36004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a:t>
              </a:r>
            </a:p>
          </p:txBody>
        </p:sp>
        <p:sp>
          <p:nvSpPr>
            <p:cNvPr id="20" name="Accolade ouvrante 19"/>
            <p:cNvSpPr/>
            <p:nvPr/>
          </p:nvSpPr>
          <p:spPr>
            <a:xfrm>
              <a:off x="1336162" y="3356992"/>
              <a:ext cx="216024" cy="136815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21" name="ZoneTexte 20"/>
            <p:cNvSpPr txBox="1"/>
            <p:nvPr/>
          </p:nvSpPr>
          <p:spPr>
            <a:xfrm>
              <a:off x="1099314" y="3849173"/>
              <a:ext cx="308098" cy="369332"/>
            </a:xfrm>
            <a:prstGeom prst="rect">
              <a:avLst/>
            </a:prstGeom>
            <a:noFill/>
          </p:spPr>
          <p:txBody>
            <a:bodyPr wrap="none" rtlCol="0">
              <a:spAutoFit/>
            </a:bodyPr>
            <a:lstStyle/>
            <a:p>
              <a:r>
                <a:rPr lang="fr-FR" dirty="0" smtClean="0"/>
                <a:t>C</a:t>
              </a:r>
              <a:endParaRPr lang="fr-FR" dirty="0"/>
            </a:p>
          </p:txBody>
        </p:sp>
        <p:cxnSp>
          <p:nvCxnSpPr>
            <p:cNvPr id="22" name="Straight Connector 14"/>
            <p:cNvCxnSpPr/>
            <p:nvPr/>
          </p:nvCxnSpPr>
          <p:spPr>
            <a:xfrm flipV="1">
              <a:off x="1336162" y="3299367"/>
              <a:ext cx="1368152" cy="30996"/>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cxnSp>
        <p:nvCxnSpPr>
          <p:cNvPr id="39" name="Connecteur droit avec flèche 38"/>
          <p:cNvCxnSpPr/>
          <p:nvPr/>
        </p:nvCxnSpPr>
        <p:spPr>
          <a:xfrm>
            <a:off x="5780224" y="1053226"/>
            <a:ext cx="288032"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0" name="ZoneTexte 39"/>
          <p:cNvSpPr txBox="1"/>
          <p:nvPr/>
        </p:nvSpPr>
        <p:spPr>
          <a:xfrm>
            <a:off x="5708216" y="837202"/>
            <a:ext cx="340158" cy="369332"/>
          </a:xfrm>
          <a:prstGeom prst="rect">
            <a:avLst/>
          </a:prstGeom>
          <a:noFill/>
        </p:spPr>
        <p:txBody>
          <a:bodyPr wrap="none" rtlCol="0">
            <a:spAutoFit/>
          </a:bodyPr>
          <a:lstStyle/>
          <a:p>
            <a:r>
              <a:rPr lang="fr-FR" dirty="0" smtClean="0"/>
              <a:t>Q</a:t>
            </a:r>
            <a:endParaRPr lang="fr-FR" dirty="0"/>
          </a:p>
        </p:txBody>
      </p:sp>
      <mc:AlternateContent xmlns:mc="http://schemas.openxmlformats.org/markup-compatibility/2006" xmlns:a14="http://schemas.microsoft.com/office/drawing/2010/main">
        <mc:Choice Requires="a14">
          <p:sp>
            <p:nvSpPr>
              <p:cNvPr id="41" name="ZoneTexte 40"/>
              <p:cNvSpPr txBox="1"/>
              <p:nvPr/>
            </p:nvSpPr>
            <p:spPr>
              <a:xfrm>
                <a:off x="4261113" y="3930845"/>
                <a:ext cx="4483245" cy="913199"/>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fr-FR" sz="2400" b="0" i="1" smtClean="0">
                          <a:latin typeface="Cambria Math"/>
                        </a:rPr>
                        <m:t>𝑃</m:t>
                      </m:r>
                      <m:r>
                        <a:rPr lang="fr-FR" sz="2400" b="0" i="1" smtClean="0">
                          <a:latin typeface="Cambria Math"/>
                        </a:rPr>
                        <m:t>=</m:t>
                      </m:r>
                      <m:f>
                        <m:fPr>
                          <m:ctrlPr>
                            <a:rPr lang="fr-FR" sz="2400" b="0" i="1" smtClean="0">
                              <a:latin typeface="Cambria Math"/>
                            </a:rPr>
                          </m:ctrlPr>
                        </m:fPr>
                        <m:num>
                          <m:r>
                            <a:rPr lang="fr-FR" sz="2400" b="0" i="1" smtClean="0">
                              <a:latin typeface="Cambria Math"/>
                            </a:rPr>
                            <m:t>𝑄</m:t>
                          </m:r>
                        </m:num>
                        <m:den>
                          <m:sSub>
                            <m:sSubPr>
                              <m:ctrlPr>
                                <a:rPr lang="fr-FR" sz="2400" b="0" i="1" smtClean="0">
                                  <a:latin typeface="Cambria Math"/>
                                </a:rPr>
                              </m:ctrlPr>
                            </m:sSubPr>
                            <m:e>
                              <m:r>
                                <a:rPr lang="fr-FR" sz="2400" b="0" i="1" smtClean="0">
                                  <a:latin typeface="Cambria Math"/>
                                </a:rPr>
                                <m:t>𝑆</m:t>
                              </m:r>
                            </m:e>
                            <m:sub>
                              <m:r>
                                <a:rPr lang="fr-FR" sz="2400" b="0" i="1" smtClean="0">
                                  <a:latin typeface="Cambria Math"/>
                                </a:rPr>
                                <m:t>𝑒𝑓𝑓</m:t>
                              </m:r>
                            </m:sub>
                          </m:sSub>
                        </m:den>
                      </m:f>
                      <m:r>
                        <a:rPr lang="fr-CH" sz="2400" b="0" i="1" smtClean="0">
                          <a:latin typeface="Cambria Math"/>
                        </a:rPr>
                        <m:t>+</m:t>
                      </m:r>
                      <m:sSub>
                        <m:sSubPr>
                          <m:ctrlPr>
                            <a:rPr lang="fr-CH" sz="2400" b="0" i="1" smtClean="0">
                              <a:latin typeface="Cambria Math"/>
                            </a:rPr>
                          </m:ctrlPr>
                        </m:sSubPr>
                        <m:e>
                          <m:r>
                            <a:rPr lang="fr-CH" sz="2400" b="0" i="1" smtClean="0">
                              <a:latin typeface="Cambria Math"/>
                            </a:rPr>
                            <m:t>𝑃</m:t>
                          </m:r>
                        </m:e>
                        <m:sub>
                          <m:r>
                            <a:rPr lang="fr-CH" sz="2400" b="0" i="1" smtClean="0">
                              <a:latin typeface="Cambria Math"/>
                            </a:rPr>
                            <m:t>0</m:t>
                          </m:r>
                        </m:sub>
                      </m:sSub>
                      <m:r>
                        <a:rPr lang="fr-FR" sz="2400" b="0" i="1" smtClean="0">
                          <a:latin typeface="Cambria Math"/>
                        </a:rPr>
                        <m:t>=</m:t>
                      </m:r>
                      <m:f>
                        <m:fPr>
                          <m:ctrlPr>
                            <a:rPr lang="fr-FR" sz="2400" b="0" i="1" smtClean="0">
                              <a:latin typeface="Cambria Math"/>
                            </a:rPr>
                          </m:ctrlPr>
                        </m:fPr>
                        <m:num>
                          <m:r>
                            <a:rPr lang="fr-FR" sz="2400" b="0" i="1" smtClean="0">
                              <a:latin typeface="Cambria Math"/>
                            </a:rPr>
                            <m:t>𝑄</m:t>
                          </m:r>
                          <m:d>
                            <m:dPr>
                              <m:ctrlPr>
                                <a:rPr lang="fr-FR" sz="2400" b="0" i="1" smtClean="0">
                                  <a:latin typeface="Cambria Math"/>
                                </a:rPr>
                              </m:ctrlPr>
                            </m:dPr>
                            <m:e>
                              <m:r>
                                <a:rPr lang="fr-FR" sz="2400" b="0" i="1" smtClean="0">
                                  <a:latin typeface="Cambria Math"/>
                                </a:rPr>
                                <m:t>𝐶</m:t>
                              </m:r>
                              <m:r>
                                <a:rPr lang="fr-FR" sz="2400" b="0" i="1" smtClean="0">
                                  <a:latin typeface="Cambria Math"/>
                                </a:rPr>
                                <m:t>+</m:t>
                              </m:r>
                              <m:r>
                                <a:rPr lang="fr-FR" sz="2400" b="0" i="1" smtClean="0">
                                  <a:latin typeface="Cambria Math"/>
                                </a:rPr>
                                <m:t>𝑆</m:t>
                              </m:r>
                            </m:e>
                          </m:d>
                        </m:num>
                        <m:den>
                          <m:r>
                            <a:rPr lang="fr-FR" sz="2400" b="0" i="1" smtClean="0">
                              <a:latin typeface="Cambria Math"/>
                            </a:rPr>
                            <m:t>𝐶</m:t>
                          </m:r>
                          <m:r>
                            <a:rPr lang="fr-FR" sz="2400" i="1">
                              <a:latin typeface="Cambria Math"/>
                              <a:ea typeface="Cambria Math"/>
                            </a:rPr>
                            <m:t>×</m:t>
                          </m:r>
                          <m:r>
                            <a:rPr lang="fr-FR" sz="2400" b="0" i="1" smtClean="0">
                              <a:latin typeface="Cambria Math"/>
                              <a:ea typeface="Cambria Math"/>
                            </a:rPr>
                            <m:t>𝑆</m:t>
                          </m:r>
                        </m:den>
                      </m:f>
                      <m:r>
                        <a:rPr lang="fr-CH" sz="2400" i="1">
                          <a:latin typeface="Cambria Math"/>
                        </a:rPr>
                        <m:t>+</m:t>
                      </m:r>
                      <m:sSub>
                        <m:sSubPr>
                          <m:ctrlPr>
                            <a:rPr lang="fr-CH" sz="2400" i="1">
                              <a:latin typeface="Cambria Math"/>
                            </a:rPr>
                          </m:ctrlPr>
                        </m:sSubPr>
                        <m:e>
                          <m:r>
                            <a:rPr lang="fr-CH" sz="2400" i="1">
                              <a:latin typeface="Cambria Math"/>
                            </a:rPr>
                            <m:t>𝑃</m:t>
                          </m:r>
                        </m:e>
                        <m:sub>
                          <m:r>
                            <a:rPr lang="fr-CH" sz="2400" i="1">
                              <a:latin typeface="Cambria Math"/>
                            </a:rPr>
                            <m:t>0</m:t>
                          </m:r>
                        </m:sub>
                      </m:sSub>
                    </m:oMath>
                  </m:oMathPara>
                </a14:m>
                <a:endParaRPr lang="fr-FR" sz="2400" b="0" dirty="0" smtClean="0"/>
              </a:p>
            </p:txBody>
          </p:sp>
        </mc:Choice>
        <mc:Fallback xmlns="">
          <p:sp>
            <p:nvSpPr>
              <p:cNvPr id="41" name="ZoneTexte 40"/>
              <p:cNvSpPr txBox="1">
                <a:spLocks noRot="1" noChangeAspect="1" noMove="1" noResize="1" noEditPoints="1" noAdjustHandles="1" noChangeArrowheads="1" noChangeShapeType="1" noTextEdit="1"/>
              </p:cNvSpPr>
              <p:nvPr/>
            </p:nvSpPr>
            <p:spPr>
              <a:xfrm>
                <a:off x="4261113" y="3930845"/>
                <a:ext cx="4483245" cy="913199"/>
              </a:xfrm>
              <a:prstGeom prst="rect">
                <a:avLst/>
              </a:prstGeom>
              <a:blipFill rotWithShape="1">
                <a:blip r:embed="rId3"/>
                <a:stretch>
                  <a:fillRect/>
                </a:stretch>
              </a:blipFill>
            </p:spPr>
            <p:txBody>
              <a:bodyPr/>
              <a:lstStyle/>
              <a:p>
                <a:r>
                  <a:rPr lang="en-US">
                    <a:noFill/>
                  </a:rPr>
                  <a:t> </a:t>
                </a:r>
              </a:p>
            </p:txBody>
          </p:sp>
        </mc:Fallback>
      </mc:AlternateContent>
      <p:sp>
        <p:nvSpPr>
          <p:cNvPr id="97" name="Rectangle 96"/>
          <p:cNvSpPr/>
          <p:nvPr/>
        </p:nvSpPr>
        <p:spPr>
          <a:xfrm>
            <a:off x="1218703" y="94734"/>
            <a:ext cx="6478055" cy="461665"/>
          </a:xfrm>
          <a:prstGeom prst="rect">
            <a:avLst/>
          </a:prstGeom>
        </p:spPr>
        <p:txBody>
          <a:bodyPr wrap="none">
            <a:spAutoFit/>
          </a:bodyPr>
          <a:lstStyle/>
          <a:p>
            <a:pPr algn="ctr"/>
            <a:r>
              <a:rPr lang="en-US" sz="2400" b="1" dirty="0" smtClean="0"/>
              <a:t>Simple pressure profiles: stationary values</a:t>
            </a:r>
            <a:endParaRPr lang="en-US" sz="2400" b="1" dirty="0"/>
          </a:p>
        </p:txBody>
      </p:sp>
      <p:sp>
        <p:nvSpPr>
          <p:cNvPr id="16" name="TextBox 15"/>
          <p:cNvSpPr txBox="1"/>
          <p:nvPr/>
        </p:nvSpPr>
        <p:spPr>
          <a:xfrm>
            <a:off x="457200" y="5054600"/>
            <a:ext cx="8327921" cy="646331"/>
          </a:xfrm>
          <a:prstGeom prst="rect">
            <a:avLst/>
          </a:prstGeom>
          <a:noFill/>
        </p:spPr>
        <p:txBody>
          <a:bodyPr wrap="none" rtlCol="0">
            <a:spAutoFit/>
          </a:bodyPr>
          <a:lstStyle/>
          <a:p>
            <a:r>
              <a:rPr lang="en-US" dirty="0" smtClean="0"/>
              <a:t>P</a:t>
            </a:r>
            <a:r>
              <a:rPr lang="en-US" baseline="-25000" dirty="0" smtClean="0"/>
              <a:t>0 </a:t>
            </a:r>
            <a:r>
              <a:rPr lang="en-US" dirty="0" smtClean="0"/>
              <a:t> is the pressure attained in the vacuum system without any gas load. It is an </a:t>
            </a:r>
          </a:p>
          <a:p>
            <a:r>
              <a:rPr lang="en-US" dirty="0" smtClean="0"/>
              <a:t>intrinsic limitation of the pump.</a:t>
            </a:r>
            <a:endParaRPr lang="en-US" dirty="0"/>
          </a:p>
        </p:txBody>
      </p:sp>
      <p:sp>
        <p:nvSpPr>
          <p:cNvPr id="32"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33"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34"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50</a:t>
            </a:fld>
            <a:endParaRPr lang="en-US" dirty="0"/>
          </a:p>
        </p:txBody>
      </p:sp>
    </p:spTree>
    <p:extLst>
      <p:ext uri="{BB962C8B-B14F-4D97-AF65-F5344CB8AC3E}">
        <p14:creationId xmlns:p14="http://schemas.microsoft.com/office/powerpoint/2010/main" val="188684223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p:cNvSpPr/>
          <p:nvPr/>
        </p:nvSpPr>
        <p:spPr>
          <a:xfrm>
            <a:off x="2449868" y="1239143"/>
            <a:ext cx="1440160" cy="28803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42" name="Groupe 41"/>
          <p:cNvGrpSpPr/>
          <p:nvPr/>
        </p:nvGrpSpPr>
        <p:grpSpPr>
          <a:xfrm>
            <a:off x="1548746" y="879103"/>
            <a:ext cx="1045138" cy="1368152"/>
            <a:chOff x="611560" y="4005064"/>
            <a:chExt cx="1512168" cy="2088232"/>
          </a:xfrm>
        </p:grpSpPr>
        <p:sp>
          <p:nvSpPr>
            <p:cNvPr id="43" name="Oval 6"/>
            <p:cNvSpPr/>
            <p:nvPr/>
          </p:nvSpPr>
          <p:spPr>
            <a:xfrm>
              <a:off x="611560" y="4005064"/>
              <a:ext cx="1512168" cy="1512168"/>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a:t>
              </a:r>
              <a:r>
                <a:rPr lang="en-US" baseline="-25000" dirty="0" smtClean="0">
                  <a:solidFill>
                    <a:schemeClr val="tx1"/>
                  </a:solidFill>
                </a:rPr>
                <a:t>1</a:t>
              </a:r>
              <a:endParaRPr lang="en-US" dirty="0">
                <a:solidFill>
                  <a:schemeClr val="tx1"/>
                </a:solidFill>
              </a:endParaRPr>
            </a:p>
          </p:txBody>
        </p:sp>
        <p:sp>
          <p:nvSpPr>
            <p:cNvPr id="44" name="Rectangle 43"/>
            <p:cNvSpPr/>
            <p:nvPr/>
          </p:nvSpPr>
          <p:spPr>
            <a:xfrm>
              <a:off x="1187624" y="5445224"/>
              <a:ext cx="432048"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ounded Rectangle 8"/>
            <p:cNvSpPr/>
            <p:nvPr/>
          </p:nvSpPr>
          <p:spPr>
            <a:xfrm>
              <a:off x="899592" y="5733256"/>
              <a:ext cx="1008112" cy="36004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a:t>
              </a:r>
              <a:r>
                <a:rPr lang="en-US" baseline="-25000" dirty="0" smtClean="0">
                  <a:solidFill>
                    <a:schemeClr val="tx1"/>
                  </a:solidFill>
                </a:rPr>
                <a:t>1</a:t>
              </a:r>
              <a:endParaRPr lang="en-US" dirty="0">
                <a:solidFill>
                  <a:schemeClr val="tx1"/>
                </a:solidFill>
              </a:endParaRPr>
            </a:p>
          </p:txBody>
        </p:sp>
        <p:cxnSp>
          <p:nvCxnSpPr>
            <p:cNvPr id="46" name="Straight Connector 10"/>
            <p:cNvCxnSpPr/>
            <p:nvPr/>
          </p:nvCxnSpPr>
          <p:spPr>
            <a:xfrm>
              <a:off x="1619672" y="5471164"/>
              <a:ext cx="0" cy="2620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12"/>
            <p:cNvCxnSpPr/>
            <p:nvPr/>
          </p:nvCxnSpPr>
          <p:spPr>
            <a:xfrm>
              <a:off x="1187624" y="5486236"/>
              <a:ext cx="0" cy="2620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cxnSp>
        <p:nvCxnSpPr>
          <p:cNvPr id="48" name="Connecteur droit avec flèche 47"/>
          <p:cNvCxnSpPr/>
          <p:nvPr/>
        </p:nvCxnSpPr>
        <p:spPr>
          <a:xfrm>
            <a:off x="1548746" y="735087"/>
            <a:ext cx="288032"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4431110" y="1239143"/>
            <a:ext cx="1440160" cy="28803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1" name="Groupe 50"/>
          <p:cNvGrpSpPr/>
          <p:nvPr/>
        </p:nvGrpSpPr>
        <p:grpSpPr>
          <a:xfrm>
            <a:off x="3529988" y="879103"/>
            <a:ext cx="1045138" cy="1368152"/>
            <a:chOff x="611560" y="4005064"/>
            <a:chExt cx="1512168" cy="2088232"/>
          </a:xfrm>
        </p:grpSpPr>
        <p:sp>
          <p:nvSpPr>
            <p:cNvPr id="52" name="Oval 6"/>
            <p:cNvSpPr/>
            <p:nvPr/>
          </p:nvSpPr>
          <p:spPr>
            <a:xfrm>
              <a:off x="611560" y="4005064"/>
              <a:ext cx="1512168" cy="1512168"/>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a:t>
              </a:r>
              <a:r>
                <a:rPr lang="en-US" baseline="-25000" dirty="0" smtClean="0">
                  <a:solidFill>
                    <a:schemeClr val="tx1"/>
                  </a:solidFill>
                </a:rPr>
                <a:t>2</a:t>
              </a:r>
              <a:endParaRPr lang="en-US" dirty="0">
                <a:solidFill>
                  <a:schemeClr val="tx1"/>
                </a:solidFill>
              </a:endParaRPr>
            </a:p>
          </p:txBody>
        </p:sp>
        <p:sp>
          <p:nvSpPr>
            <p:cNvPr id="53" name="Rectangle 52"/>
            <p:cNvSpPr/>
            <p:nvPr/>
          </p:nvSpPr>
          <p:spPr>
            <a:xfrm>
              <a:off x="1187624" y="5445224"/>
              <a:ext cx="432048"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ounded Rectangle 8"/>
            <p:cNvSpPr/>
            <p:nvPr/>
          </p:nvSpPr>
          <p:spPr>
            <a:xfrm>
              <a:off x="899592" y="5733256"/>
              <a:ext cx="1008112" cy="36004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a:t>
              </a:r>
              <a:r>
                <a:rPr lang="en-US" baseline="-25000" dirty="0" smtClean="0">
                  <a:solidFill>
                    <a:schemeClr val="tx1"/>
                  </a:solidFill>
                </a:rPr>
                <a:t>2</a:t>
              </a:r>
              <a:endParaRPr lang="en-US" dirty="0">
                <a:solidFill>
                  <a:schemeClr val="tx1"/>
                </a:solidFill>
              </a:endParaRPr>
            </a:p>
          </p:txBody>
        </p:sp>
        <p:cxnSp>
          <p:nvCxnSpPr>
            <p:cNvPr id="55" name="Straight Connector 10"/>
            <p:cNvCxnSpPr/>
            <p:nvPr/>
          </p:nvCxnSpPr>
          <p:spPr>
            <a:xfrm>
              <a:off x="1619672" y="5471164"/>
              <a:ext cx="0" cy="2620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6" name="Straight Connector 12"/>
            <p:cNvCxnSpPr/>
            <p:nvPr/>
          </p:nvCxnSpPr>
          <p:spPr>
            <a:xfrm>
              <a:off x="1187624" y="5486236"/>
              <a:ext cx="0" cy="2620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58" name="Rectangle 57"/>
          <p:cNvSpPr/>
          <p:nvPr/>
        </p:nvSpPr>
        <p:spPr>
          <a:xfrm>
            <a:off x="6050268" y="1239143"/>
            <a:ext cx="1440160" cy="28803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9" name="Groupe 58"/>
          <p:cNvGrpSpPr/>
          <p:nvPr/>
        </p:nvGrpSpPr>
        <p:grpSpPr>
          <a:xfrm>
            <a:off x="5149146" y="879103"/>
            <a:ext cx="1045138" cy="1368152"/>
            <a:chOff x="611560" y="4005064"/>
            <a:chExt cx="1512168" cy="2088232"/>
          </a:xfrm>
        </p:grpSpPr>
        <p:sp>
          <p:nvSpPr>
            <p:cNvPr id="60" name="Oval 6"/>
            <p:cNvSpPr/>
            <p:nvPr/>
          </p:nvSpPr>
          <p:spPr>
            <a:xfrm>
              <a:off x="611560" y="4005064"/>
              <a:ext cx="1512168" cy="1512168"/>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a:t>
              </a:r>
              <a:r>
                <a:rPr lang="en-US" baseline="-25000" dirty="0" smtClean="0">
                  <a:solidFill>
                    <a:schemeClr val="tx1"/>
                  </a:solidFill>
                </a:rPr>
                <a:t>3</a:t>
              </a:r>
              <a:endParaRPr lang="en-US" dirty="0">
                <a:solidFill>
                  <a:schemeClr val="tx1"/>
                </a:solidFill>
              </a:endParaRPr>
            </a:p>
          </p:txBody>
        </p:sp>
        <p:sp>
          <p:nvSpPr>
            <p:cNvPr id="61" name="Rectangle 60"/>
            <p:cNvSpPr/>
            <p:nvPr/>
          </p:nvSpPr>
          <p:spPr>
            <a:xfrm>
              <a:off x="1187624" y="5445224"/>
              <a:ext cx="432048"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ounded Rectangle 8"/>
            <p:cNvSpPr/>
            <p:nvPr/>
          </p:nvSpPr>
          <p:spPr>
            <a:xfrm>
              <a:off x="899592" y="5733256"/>
              <a:ext cx="1008112" cy="36004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a:t>
              </a:r>
              <a:r>
                <a:rPr lang="en-US" baseline="-25000" dirty="0" smtClean="0">
                  <a:solidFill>
                    <a:schemeClr val="tx1"/>
                  </a:solidFill>
                </a:rPr>
                <a:t>3</a:t>
              </a:r>
              <a:endParaRPr lang="en-US" dirty="0">
                <a:solidFill>
                  <a:schemeClr val="tx1"/>
                </a:solidFill>
              </a:endParaRPr>
            </a:p>
          </p:txBody>
        </p:sp>
        <p:cxnSp>
          <p:nvCxnSpPr>
            <p:cNvPr id="63" name="Straight Connector 10"/>
            <p:cNvCxnSpPr/>
            <p:nvPr/>
          </p:nvCxnSpPr>
          <p:spPr>
            <a:xfrm>
              <a:off x="1619672" y="5471164"/>
              <a:ext cx="0" cy="2620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4" name="Straight Connector 12"/>
            <p:cNvCxnSpPr/>
            <p:nvPr/>
          </p:nvCxnSpPr>
          <p:spPr>
            <a:xfrm>
              <a:off x="1187624" y="5486236"/>
              <a:ext cx="0" cy="2620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67" name="Groupe 66"/>
          <p:cNvGrpSpPr/>
          <p:nvPr/>
        </p:nvGrpSpPr>
        <p:grpSpPr>
          <a:xfrm>
            <a:off x="6733322" y="879103"/>
            <a:ext cx="1045138" cy="1368152"/>
            <a:chOff x="611560" y="4005064"/>
            <a:chExt cx="1512168" cy="2088232"/>
          </a:xfrm>
        </p:grpSpPr>
        <p:sp>
          <p:nvSpPr>
            <p:cNvPr id="68" name="Oval 6"/>
            <p:cNvSpPr/>
            <p:nvPr/>
          </p:nvSpPr>
          <p:spPr>
            <a:xfrm>
              <a:off x="611560" y="4005064"/>
              <a:ext cx="1512168" cy="1512168"/>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a:t>
              </a:r>
              <a:r>
                <a:rPr lang="en-US" baseline="-25000" dirty="0" smtClean="0">
                  <a:solidFill>
                    <a:schemeClr val="tx1"/>
                  </a:solidFill>
                </a:rPr>
                <a:t>4</a:t>
              </a:r>
              <a:endParaRPr lang="en-US" dirty="0">
                <a:solidFill>
                  <a:schemeClr val="tx1"/>
                </a:solidFill>
              </a:endParaRPr>
            </a:p>
          </p:txBody>
        </p:sp>
        <p:sp>
          <p:nvSpPr>
            <p:cNvPr id="69" name="Rectangle 68"/>
            <p:cNvSpPr/>
            <p:nvPr/>
          </p:nvSpPr>
          <p:spPr>
            <a:xfrm>
              <a:off x="1187624" y="5445224"/>
              <a:ext cx="432048"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ounded Rectangle 8"/>
            <p:cNvSpPr/>
            <p:nvPr/>
          </p:nvSpPr>
          <p:spPr>
            <a:xfrm>
              <a:off x="899592" y="5733256"/>
              <a:ext cx="1008112" cy="36004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a:t>
              </a:r>
              <a:r>
                <a:rPr lang="en-US" baseline="-25000" dirty="0" smtClean="0">
                  <a:solidFill>
                    <a:schemeClr val="tx1"/>
                  </a:solidFill>
                </a:rPr>
                <a:t>4</a:t>
              </a:r>
              <a:endParaRPr lang="en-US" dirty="0">
                <a:solidFill>
                  <a:schemeClr val="tx1"/>
                </a:solidFill>
              </a:endParaRPr>
            </a:p>
          </p:txBody>
        </p:sp>
        <p:cxnSp>
          <p:nvCxnSpPr>
            <p:cNvPr id="71" name="Straight Connector 10"/>
            <p:cNvCxnSpPr/>
            <p:nvPr/>
          </p:nvCxnSpPr>
          <p:spPr>
            <a:xfrm>
              <a:off x="1619672" y="5471164"/>
              <a:ext cx="0" cy="2620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2" name="Straight Connector 12"/>
            <p:cNvCxnSpPr/>
            <p:nvPr/>
          </p:nvCxnSpPr>
          <p:spPr>
            <a:xfrm>
              <a:off x="1187624" y="5486236"/>
              <a:ext cx="0" cy="2620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74" name="ZoneTexte 73"/>
          <p:cNvSpPr txBox="1"/>
          <p:nvPr/>
        </p:nvSpPr>
        <p:spPr>
          <a:xfrm>
            <a:off x="1533646" y="581779"/>
            <a:ext cx="340158" cy="369332"/>
          </a:xfrm>
          <a:prstGeom prst="rect">
            <a:avLst/>
          </a:prstGeom>
          <a:noFill/>
        </p:spPr>
        <p:txBody>
          <a:bodyPr wrap="none" rtlCol="0">
            <a:spAutoFit/>
          </a:bodyPr>
          <a:lstStyle/>
          <a:p>
            <a:r>
              <a:rPr lang="fr-FR" dirty="0" smtClean="0"/>
              <a:t>Q</a:t>
            </a:r>
            <a:endParaRPr lang="fr-FR" dirty="0"/>
          </a:p>
        </p:txBody>
      </p:sp>
      <p:sp>
        <p:nvSpPr>
          <p:cNvPr id="75" name="ZoneTexte 74"/>
          <p:cNvSpPr txBox="1"/>
          <p:nvPr/>
        </p:nvSpPr>
        <p:spPr>
          <a:xfrm>
            <a:off x="2809908" y="879103"/>
            <a:ext cx="386644" cy="369332"/>
          </a:xfrm>
          <a:prstGeom prst="rect">
            <a:avLst/>
          </a:prstGeom>
          <a:noFill/>
        </p:spPr>
        <p:txBody>
          <a:bodyPr wrap="none" rtlCol="0">
            <a:spAutoFit/>
          </a:bodyPr>
          <a:lstStyle/>
          <a:p>
            <a:r>
              <a:rPr lang="fr-FR" dirty="0" smtClean="0"/>
              <a:t>C</a:t>
            </a:r>
            <a:r>
              <a:rPr lang="fr-FR" baseline="-25000" dirty="0" smtClean="0"/>
              <a:t>1</a:t>
            </a:r>
            <a:endParaRPr lang="fr-FR" dirty="0"/>
          </a:p>
        </p:txBody>
      </p:sp>
      <p:sp>
        <p:nvSpPr>
          <p:cNvPr id="76" name="ZoneTexte 75"/>
          <p:cNvSpPr txBox="1"/>
          <p:nvPr/>
        </p:nvSpPr>
        <p:spPr>
          <a:xfrm>
            <a:off x="4682116" y="879103"/>
            <a:ext cx="386644" cy="369332"/>
          </a:xfrm>
          <a:prstGeom prst="rect">
            <a:avLst/>
          </a:prstGeom>
          <a:noFill/>
        </p:spPr>
        <p:txBody>
          <a:bodyPr wrap="none" rtlCol="0">
            <a:spAutoFit/>
          </a:bodyPr>
          <a:lstStyle/>
          <a:p>
            <a:r>
              <a:rPr lang="fr-FR" dirty="0" smtClean="0"/>
              <a:t>C</a:t>
            </a:r>
            <a:r>
              <a:rPr lang="fr-FR" baseline="-25000" dirty="0" smtClean="0"/>
              <a:t>2</a:t>
            </a:r>
            <a:endParaRPr lang="fr-FR" dirty="0"/>
          </a:p>
        </p:txBody>
      </p:sp>
      <p:sp>
        <p:nvSpPr>
          <p:cNvPr id="77" name="ZoneTexte 76"/>
          <p:cNvSpPr txBox="1"/>
          <p:nvPr/>
        </p:nvSpPr>
        <p:spPr>
          <a:xfrm>
            <a:off x="6239688" y="879103"/>
            <a:ext cx="386644" cy="369332"/>
          </a:xfrm>
          <a:prstGeom prst="rect">
            <a:avLst/>
          </a:prstGeom>
          <a:noFill/>
        </p:spPr>
        <p:txBody>
          <a:bodyPr wrap="none" rtlCol="0">
            <a:spAutoFit/>
          </a:bodyPr>
          <a:lstStyle/>
          <a:p>
            <a:r>
              <a:rPr lang="fr-FR" dirty="0" smtClean="0"/>
              <a:t>C</a:t>
            </a:r>
            <a:r>
              <a:rPr lang="fr-FR" baseline="-25000" dirty="0" smtClean="0"/>
              <a:t>3</a:t>
            </a:r>
            <a:endParaRPr lang="fr-FR" dirty="0"/>
          </a:p>
        </p:txBody>
      </p:sp>
      <p:sp>
        <p:nvSpPr>
          <p:cNvPr id="78" name="ZoneTexte 77"/>
          <p:cNvSpPr txBox="1"/>
          <p:nvPr/>
        </p:nvSpPr>
        <p:spPr>
          <a:xfrm>
            <a:off x="1369748" y="2391271"/>
            <a:ext cx="6336704" cy="923330"/>
          </a:xfrm>
          <a:prstGeom prst="rect">
            <a:avLst/>
          </a:prstGeom>
          <a:noFill/>
        </p:spPr>
        <p:txBody>
          <a:bodyPr wrap="square" rtlCol="0">
            <a:spAutoFit/>
          </a:bodyPr>
          <a:lstStyle/>
          <a:p>
            <a:r>
              <a:rPr lang="fr-FR" dirty="0" smtClean="0"/>
              <a:t>Flux balance </a:t>
            </a:r>
            <a:r>
              <a:rPr lang="fr-FR" dirty="0" err="1" smtClean="0"/>
              <a:t>at</a:t>
            </a:r>
            <a:r>
              <a:rPr lang="fr-FR" dirty="0" smtClean="0"/>
              <a:t> the connexions (</a:t>
            </a:r>
            <a:r>
              <a:rPr lang="fr-FR" dirty="0" err="1" smtClean="0"/>
              <a:t>node</a:t>
            </a:r>
            <a:r>
              <a:rPr lang="fr-FR" dirty="0" smtClean="0"/>
              <a:t> </a:t>
            </a:r>
            <a:r>
              <a:rPr lang="fr-FR" dirty="0" err="1" smtClean="0"/>
              <a:t>analysis</a:t>
            </a:r>
            <a:r>
              <a:rPr lang="fr-FR" dirty="0" smtClean="0"/>
              <a:t>):</a:t>
            </a:r>
          </a:p>
          <a:p>
            <a:endParaRPr lang="fr-FR" dirty="0"/>
          </a:p>
          <a:p>
            <a:endParaRPr lang="fr-FR" dirty="0"/>
          </a:p>
        </p:txBody>
      </p:sp>
      <mc:AlternateContent xmlns:mc="http://schemas.openxmlformats.org/markup-compatibility/2006" xmlns:a14="http://schemas.microsoft.com/office/drawing/2010/main">
        <mc:Choice Requires="a14">
          <p:sp>
            <p:nvSpPr>
              <p:cNvPr id="79" name="ZoneTexte 78"/>
              <p:cNvSpPr txBox="1"/>
              <p:nvPr/>
            </p:nvSpPr>
            <p:spPr>
              <a:xfrm>
                <a:off x="2593884" y="2895327"/>
                <a:ext cx="3456384" cy="120032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fr-FR" b="0" i="1" smtClean="0">
                          <a:latin typeface="Cambria Math"/>
                        </a:rPr>
                        <m:t>𝑄</m:t>
                      </m:r>
                      <m:r>
                        <a:rPr lang="fr-FR" b="0" i="1" smtClean="0">
                          <a:latin typeface="Cambria Math"/>
                        </a:rPr>
                        <m:t>=</m:t>
                      </m:r>
                      <m:sSub>
                        <m:sSubPr>
                          <m:ctrlPr>
                            <a:rPr lang="fr-FR" b="0" i="1" smtClean="0">
                              <a:latin typeface="Cambria Math"/>
                            </a:rPr>
                          </m:ctrlPr>
                        </m:sSubPr>
                        <m:e>
                          <m:sSub>
                            <m:sSubPr>
                              <m:ctrlPr>
                                <a:rPr lang="fr-FR" b="0" i="1" smtClean="0">
                                  <a:latin typeface="Cambria Math"/>
                                </a:rPr>
                              </m:ctrlPr>
                            </m:sSubPr>
                            <m:e>
                              <m:r>
                                <a:rPr lang="fr-FR" b="0" i="1" smtClean="0">
                                  <a:latin typeface="Cambria Math"/>
                                </a:rPr>
                                <m:t>𝑃</m:t>
                              </m:r>
                            </m:e>
                            <m:sub>
                              <m:r>
                                <a:rPr lang="fr-FR" b="0" i="1" smtClean="0">
                                  <a:latin typeface="Cambria Math"/>
                                </a:rPr>
                                <m:t>1</m:t>
                              </m:r>
                            </m:sub>
                          </m:sSub>
                          <m:sSub>
                            <m:sSubPr>
                              <m:ctrlPr>
                                <a:rPr lang="fr-FR" b="0" i="1" smtClean="0">
                                  <a:latin typeface="Cambria Math"/>
                                </a:rPr>
                              </m:ctrlPr>
                            </m:sSubPr>
                            <m:e>
                              <m:r>
                                <a:rPr lang="fr-FR" b="0" i="1" smtClean="0">
                                  <a:latin typeface="Cambria Math"/>
                                </a:rPr>
                                <m:t>𝑆</m:t>
                              </m:r>
                            </m:e>
                            <m:sub>
                              <m:r>
                                <a:rPr lang="fr-FR" b="0" i="1" smtClean="0">
                                  <a:latin typeface="Cambria Math"/>
                                </a:rPr>
                                <m:t>1</m:t>
                              </m:r>
                            </m:sub>
                          </m:sSub>
                          <m:r>
                            <a:rPr lang="fr-FR" b="0" i="1" smtClean="0">
                              <a:latin typeface="Cambria Math"/>
                            </a:rPr>
                            <m:t>+</m:t>
                          </m:r>
                          <m:r>
                            <a:rPr lang="fr-FR" b="0" i="1" smtClean="0">
                              <a:latin typeface="Cambria Math"/>
                            </a:rPr>
                            <m:t>𝐶</m:t>
                          </m:r>
                        </m:e>
                        <m:sub>
                          <m:r>
                            <a:rPr lang="fr-FR" b="0" i="1" smtClean="0">
                              <a:latin typeface="Cambria Math"/>
                            </a:rPr>
                            <m:t>1</m:t>
                          </m:r>
                        </m:sub>
                      </m:sSub>
                      <m:d>
                        <m:dPr>
                          <m:ctrlPr>
                            <a:rPr lang="fr-FR" b="0" i="1" smtClean="0">
                              <a:latin typeface="Cambria Math"/>
                            </a:rPr>
                          </m:ctrlPr>
                        </m:dPr>
                        <m:e>
                          <m:sSub>
                            <m:sSubPr>
                              <m:ctrlPr>
                                <a:rPr lang="fr-FR" b="0" i="1" smtClean="0">
                                  <a:latin typeface="Cambria Math"/>
                                </a:rPr>
                              </m:ctrlPr>
                            </m:sSubPr>
                            <m:e>
                              <m:r>
                                <a:rPr lang="fr-FR" b="0" i="1" smtClean="0">
                                  <a:latin typeface="Cambria Math"/>
                                </a:rPr>
                                <m:t>𝑃</m:t>
                              </m:r>
                            </m:e>
                            <m:sub>
                              <m:r>
                                <a:rPr lang="fr-FR" b="0" i="1" smtClean="0">
                                  <a:latin typeface="Cambria Math"/>
                                </a:rPr>
                                <m:t>1</m:t>
                              </m:r>
                            </m:sub>
                          </m:sSub>
                          <m:r>
                            <a:rPr lang="fr-FR" b="0" i="1" smtClean="0">
                              <a:latin typeface="Cambria Math"/>
                            </a:rPr>
                            <m:t>−</m:t>
                          </m:r>
                          <m:sSub>
                            <m:sSubPr>
                              <m:ctrlPr>
                                <a:rPr lang="fr-FR" i="1">
                                  <a:latin typeface="Cambria Math"/>
                                </a:rPr>
                              </m:ctrlPr>
                            </m:sSubPr>
                            <m:e>
                              <m:r>
                                <a:rPr lang="fr-FR" i="1">
                                  <a:latin typeface="Cambria Math"/>
                                </a:rPr>
                                <m:t>𝑃</m:t>
                              </m:r>
                            </m:e>
                            <m:sub>
                              <m:r>
                                <a:rPr lang="fr-FR" b="0" i="1" smtClean="0">
                                  <a:latin typeface="Cambria Math"/>
                                </a:rPr>
                                <m:t>2</m:t>
                              </m:r>
                            </m:sub>
                          </m:sSub>
                        </m:e>
                      </m:d>
                    </m:oMath>
                  </m:oMathPara>
                </a14:m>
                <a:endParaRPr lang="fr-FR" b="0" dirty="0" smtClean="0"/>
              </a:p>
              <a:p>
                <a14:m>
                  <m:oMath xmlns:m="http://schemas.openxmlformats.org/officeDocument/2006/math">
                    <m:sSub>
                      <m:sSubPr>
                        <m:ctrlPr>
                          <a:rPr lang="fr-FR" i="1" smtClean="0">
                            <a:latin typeface="Cambria Math"/>
                          </a:rPr>
                        </m:ctrlPr>
                      </m:sSubPr>
                      <m:e>
                        <m:r>
                          <a:rPr lang="fr-FR" i="1">
                            <a:latin typeface="Cambria Math"/>
                          </a:rPr>
                          <m:t>𝐶</m:t>
                        </m:r>
                      </m:e>
                      <m:sub>
                        <m:r>
                          <a:rPr lang="fr-FR" i="1">
                            <a:latin typeface="Cambria Math"/>
                          </a:rPr>
                          <m:t>1</m:t>
                        </m:r>
                      </m:sub>
                    </m:sSub>
                    <m:d>
                      <m:dPr>
                        <m:ctrlPr>
                          <a:rPr lang="fr-FR" i="1">
                            <a:latin typeface="Cambria Math"/>
                          </a:rPr>
                        </m:ctrlPr>
                      </m:dPr>
                      <m:e>
                        <m:sSub>
                          <m:sSubPr>
                            <m:ctrlPr>
                              <a:rPr lang="fr-FR" i="1">
                                <a:latin typeface="Cambria Math"/>
                              </a:rPr>
                            </m:ctrlPr>
                          </m:sSubPr>
                          <m:e>
                            <m:r>
                              <a:rPr lang="fr-FR" i="1">
                                <a:latin typeface="Cambria Math"/>
                              </a:rPr>
                              <m:t>𝑃</m:t>
                            </m:r>
                          </m:e>
                          <m:sub>
                            <m:r>
                              <a:rPr lang="fr-FR" i="1">
                                <a:latin typeface="Cambria Math"/>
                              </a:rPr>
                              <m:t>1</m:t>
                            </m:r>
                          </m:sub>
                        </m:sSub>
                        <m:r>
                          <a:rPr lang="fr-FR" i="1">
                            <a:latin typeface="Cambria Math"/>
                          </a:rPr>
                          <m:t>−</m:t>
                        </m:r>
                        <m:sSub>
                          <m:sSubPr>
                            <m:ctrlPr>
                              <a:rPr lang="fr-FR" i="1">
                                <a:latin typeface="Cambria Math"/>
                              </a:rPr>
                            </m:ctrlPr>
                          </m:sSubPr>
                          <m:e>
                            <m:r>
                              <a:rPr lang="fr-FR" i="1">
                                <a:latin typeface="Cambria Math"/>
                              </a:rPr>
                              <m:t>𝑃</m:t>
                            </m:r>
                          </m:e>
                          <m:sub>
                            <m:r>
                              <a:rPr lang="fr-FR" i="1">
                                <a:latin typeface="Cambria Math"/>
                              </a:rPr>
                              <m:t>2</m:t>
                            </m:r>
                          </m:sub>
                        </m:sSub>
                      </m:e>
                    </m:d>
                    <m:r>
                      <a:rPr lang="fr-FR" i="1">
                        <a:latin typeface="Cambria Math"/>
                      </a:rPr>
                      <m:t>=</m:t>
                    </m:r>
                    <m:sSub>
                      <m:sSubPr>
                        <m:ctrlPr>
                          <a:rPr lang="fr-FR" i="1">
                            <a:latin typeface="Cambria Math"/>
                          </a:rPr>
                        </m:ctrlPr>
                      </m:sSubPr>
                      <m:e>
                        <m:r>
                          <a:rPr lang="fr-FR" i="1">
                            <a:latin typeface="Cambria Math"/>
                          </a:rPr>
                          <m:t>𝐶</m:t>
                        </m:r>
                      </m:e>
                      <m:sub>
                        <m:r>
                          <a:rPr lang="fr-FR" b="0" i="1" smtClean="0">
                            <a:latin typeface="Cambria Math"/>
                          </a:rPr>
                          <m:t>2</m:t>
                        </m:r>
                      </m:sub>
                    </m:sSub>
                    <m:d>
                      <m:dPr>
                        <m:ctrlPr>
                          <a:rPr lang="fr-FR" i="1">
                            <a:latin typeface="Cambria Math"/>
                          </a:rPr>
                        </m:ctrlPr>
                      </m:dPr>
                      <m:e>
                        <m:sSub>
                          <m:sSubPr>
                            <m:ctrlPr>
                              <a:rPr lang="fr-FR" i="1" smtClean="0">
                                <a:latin typeface="Cambria Math"/>
                              </a:rPr>
                            </m:ctrlPr>
                          </m:sSubPr>
                          <m:e>
                            <m:r>
                              <a:rPr lang="fr-FR" i="1">
                                <a:latin typeface="Cambria Math"/>
                              </a:rPr>
                              <m:t>𝑃</m:t>
                            </m:r>
                          </m:e>
                          <m:sub>
                            <m:r>
                              <a:rPr lang="fr-FR" b="0" i="1" smtClean="0">
                                <a:latin typeface="Cambria Math"/>
                              </a:rPr>
                              <m:t>2</m:t>
                            </m:r>
                          </m:sub>
                        </m:sSub>
                        <m:r>
                          <a:rPr lang="fr-FR" i="1">
                            <a:latin typeface="Cambria Math"/>
                          </a:rPr>
                          <m:t>−</m:t>
                        </m:r>
                        <m:sSub>
                          <m:sSubPr>
                            <m:ctrlPr>
                              <a:rPr lang="fr-FR" i="1">
                                <a:latin typeface="Cambria Math"/>
                              </a:rPr>
                            </m:ctrlPr>
                          </m:sSubPr>
                          <m:e>
                            <m:r>
                              <a:rPr lang="fr-FR" i="1">
                                <a:latin typeface="Cambria Math"/>
                              </a:rPr>
                              <m:t>𝑃</m:t>
                            </m:r>
                          </m:e>
                          <m:sub>
                            <m:r>
                              <a:rPr lang="fr-FR" b="0" i="1" smtClean="0">
                                <a:latin typeface="Cambria Math"/>
                              </a:rPr>
                              <m:t>3</m:t>
                            </m:r>
                          </m:sub>
                        </m:sSub>
                      </m:e>
                    </m:d>
                  </m:oMath>
                </a14:m>
                <a:r>
                  <a:rPr lang="en-US" dirty="0" smtClean="0"/>
                  <a:t>+</a:t>
                </a:r>
                <a14:m>
                  <m:oMath xmlns:m="http://schemas.openxmlformats.org/officeDocument/2006/math">
                    <m:sSub>
                      <m:sSubPr>
                        <m:ctrlPr>
                          <a:rPr lang="fr-FR" i="1">
                            <a:latin typeface="Cambria Math"/>
                          </a:rPr>
                        </m:ctrlPr>
                      </m:sSubPr>
                      <m:e>
                        <m:r>
                          <a:rPr lang="fr-FR" i="1">
                            <a:latin typeface="Cambria Math"/>
                          </a:rPr>
                          <m:t>𝑃</m:t>
                        </m:r>
                      </m:e>
                      <m:sub>
                        <m:r>
                          <a:rPr lang="fr-FR" b="0" i="1" smtClean="0">
                            <a:latin typeface="Cambria Math"/>
                          </a:rPr>
                          <m:t>2</m:t>
                        </m:r>
                      </m:sub>
                    </m:sSub>
                    <m:sSub>
                      <m:sSubPr>
                        <m:ctrlPr>
                          <a:rPr lang="fr-FR" i="1">
                            <a:latin typeface="Cambria Math"/>
                          </a:rPr>
                        </m:ctrlPr>
                      </m:sSubPr>
                      <m:e>
                        <m:r>
                          <a:rPr lang="fr-FR" i="1">
                            <a:latin typeface="Cambria Math"/>
                          </a:rPr>
                          <m:t>𝑆</m:t>
                        </m:r>
                      </m:e>
                      <m:sub>
                        <m:r>
                          <a:rPr lang="fr-FR" b="0" i="1" smtClean="0">
                            <a:latin typeface="Cambria Math"/>
                          </a:rPr>
                          <m:t>2</m:t>
                        </m:r>
                      </m:sub>
                    </m:sSub>
                  </m:oMath>
                </a14:m>
                <a:endParaRPr lang="en-US" dirty="0" smtClean="0"/>
              </a:p>
              <a:p>
                <a:pPr/>
                <a14:m>
                  <m:oMathPara xmlns:m="http://schemas.openxmlformats.org/officeDocument/2006/math">
                    <m:oMathParaPr>
                      <m:jc m:val="left"/>
                    </m:oMathParaPr>
                    <m:oMath xmlns:m="http://schemas.openxmlformats.org/officeDocument/2006/math">
                      <m:sSub>
                        <m:sSubPr>
                          <m:ctrlPr>
                            <a:rPr lang="fr-FR" i="1" smtClean="0">
                              <a:latin typeface="Cambria Math"/>
                            </a:rPr>
                          </m:ctrlPr>
                        </m:sSubPr>
                        <m:e>
                          <m:r>
                            <a:rPr lang="fr-FR" i="1">
                              <a:latin typeface="Cambria Math"/>
                            </a:rPr>
                            <m:t>𝐶</m:t>
                          </m:r>
                        </m:e>
                        <m:sub>
                          <m:r>
                            <a:rPr lang="fr-FR" b="0" i="1" smtClean="0">
                              <a:latin typeface="Cambria Math"/>
                            </a:rPr>
                            <m:t>2</m:t>
                          </m:r>
                        </m:sub>
                      </m:sSub>
                      <m:d>
                        <m:dPr>
                          <m:ctrlPr>
                            <a:rPr lang="fr-FR" i="1">
                              <a:latin typeface="Cambria Math"/>
                            </a:rPr>
                          </m:ctrlPr>
                        </m:dPr>
                        <m:e>
                          <m:sSub>
                            <m:sSubPr>
                              <m:ctrlPr>
                                <a:rPr lang="fr-FR" i="1">
                                  <a:latin typeface="Cambria Math"/>
                                </a:rPr>
                              </m:ctrlPr>
                            </m:sSubPr>
                            <m:e>
                              <m:r>
                                <a:rPr lang="fr-FR" i="1">
                                  <a:latin typeface="Cambria Math"/>
                                </a:rPr>
                                <m:t>𝑃</m:t>
                              </m:r>
                            </m:e>
                            <m:sub>
                              <m:r>
                                <a:rPr lang="fr-FR" b="0" i="1" smtClean="0">
                                  <a:latin typeface="Cambria Math"/>
                                </a:rPr>
                                <m:t>2</m:t>
                              </m:r>
                            </m:sub>
                          </m:sSub>
                          <m:r>
                            <a:rPr lang="fr-FR" i="1">
                              <a:latin typeface="Cambria Math"/>
                            </a:rPr>
                            <m:t>−</m:t>
                          </m:r>
                          <m:sSub>
                            <m:sSubPr>
                              <m:ctrlPr>
                                <a:rPr lang="fr-FR" i="1">
                                  <a:latin typeface="Cambria Math"/>
                                </a:rPr>
                              </m:ctrlPr>
                            </m:sSubPr>
                            <m:e>
                              <m:r>
                                <a:rPr lang="fr-FR" i="1">
                                  <a:latin typeface="Cambria Math"/>
                                </a:rPr>
                                <m:t>𝑃</m:t>
                              </m:r>
                            </m:e>
                            <m:sub>
                              <m:r>
                                <a:rPr lang="fr-FR" b="0" i="1" smtClean="0">
                                  <a:latin typeface="Cambria Math"/>
                                </a:rPr>
                                <m:t>3</m:t>
                              </m:r>
                            </m:sub>
                          </m:sSub>
                        </m:e>
                      </m:d>
                      <m:r>
                        <a:rPr lang="fr-FR" i="1">
                          <a:latin typeface="Cambria Math"/>
                        </a:rPr>
                        <m:t>=</m:t>
                      </m:r>
                      <m:sSub>
                        <m:sSubPr>
                          <m:ctrlPr>
                            <a:rPr lang="fr-FR" i="1">
                              <a:latin typeface="Cambria Math"/>
                            </a:rPr>
                          </m:ctrlPr>
                        </m:sSubPr>
                        <m:e>
                          <m:r>
                            <a:rPr lang="fr-FR" i="1">
                              <a:latin typeface="Cambria Math"/>
                            </a:rPr>
                            <m:t>𝐶</m:t>
                          </m:r>
                        </m:e>
                        <m:sub>
                          <m:r>
                            <a:rPr lang="fr-FR" b="0" i="1" smtClean="0">
                              <a:latin typeface="Cambria Math"/>
                            </a:rPr>
                            <m:t>3</m:t>
                          </m:r>
                        </m:sub>
                      </m:sSub>
                      <m:d>
                        <m:dPr>
                          <m:ctrlPr>
                            <a:rPr lang="fr-FR" i="1">
                              <a:latin typeface="Cambria Math"/>
                            </a:rPr>
                          </m:ctrlPr>
                        </m:dPr>
                        <m:e>
                          <m:sSub>
                            <m:sSubPr>
                              <m:ctrlPr>
                                <a:rPr lang="fr-FR" i="1">
                                  <a:latin typeface="Cambria Math"/>
                                </a:rPr>
                              </m:ctrlPr>
                            </m:sSubPr>
                            <m:e>
                              <m:r>
                                <a:rPr lang="fr-FR" i="1">
                                  <a:latin typeface="Cambria Math"/>
                                </a:rPr>
                                <m:t>𝑃</m:t>
                              </m:r>
                            </m:e>
                            <m:sub>
                              <m:r>
                                <a:rPr lang="fr-FR" b="0" i="1" smtClean="0">
                                  <a:latin typeface="Cambria Math"/>
                                </a:rPr>
                                <m:t>3</m:t>
                              </m:r>
                            </m:sub>
                          </m:sSub>
                          <m:r>
                            <a:rPr lang="fr-FR" i="1">
                              <a:latin typeface="Cambria Math"/>
                            </a:rPr>
                            <m:t>−</m:t>
                          </m:r>
                          <m:sSub>
                            <m:sSubPr>
                              <m:ctrlPr>
                                <a:rPr lang="fr-FR" i="1" smtClean="0">
                                  <a:latin typeface="Cambria Math"/>
                                </a:rPr>
                              </m:ctrlPr>
                            </m:sSubPr>
                            <m:e>
                              <m:r>
                                <a:rPr lang="fr-FR" i="1">
                                  <a:latin typeface="Cambria Math"/>
                                </a:rPr>
                                <m:t>𝑃</m:t>
                              </m:r>
                            </m:e>
                            <m:sub>
                              <m:r>
                                <a:rPr lang="fr-FR" b="0" i="1" smtClean="0">
                                  <a:latin typeface="Cambria Math"/>
                                </a:rPr>
                                <m:t>4</m:t>
                              </m:r>
                            </m:sub>
                          </m:sSub>
                        </m:e>
                      </m:d>
                      <m:r>
                        <m:rPr>
                          <m:nor/>
                        </m:rPr>
                        <a:rPr lang="en-US" dirty="0"/>
                        <m:t>+</m:t>
                      </m:r>
                      <m:sSub>
                        <m:sSubPr>
                          <m:ctrlPr>
                            <a:rPr lang="fr-FR" i="1">
                              <a:latin typeface="Cambria Math"/>
                            </a:rPr>
                          </m:ctrlPr>
                        </m:sSubPr>
                        <m:e>
                          <m:r>
                            <a:rPr lang="fr-FR" i="1">
                              <a:latin typeface="Cambria Math"/>
                            </a:rPr>
                            <m:t>𝑃</m:t>
                          </m:r>
                        </m:e>
                        <m:sub>
                          <m:r>
                            <a:rPr lang="fr-FR" b="0" i="1" smtClean="0">
                              <a:latin typeface="Cambria Math"/>
                            </a:rPr>
                            <m:t>3</m:t>
                          </m:r>
                        </m:sub>
                      </m:sSub>
                      <m:sSub>
                        <m:sSubPr>
                          <m:ctrlPr>
                            <a:rPr lang="fr-FR" i="1">
                              <a:latin typeface="Cambria Math"/>
                            </a:rPr>
                          </m:ctrlPr>
                        </m:sSubPr>
                        <m:e>
                          <m:r>
                            <a:rPr lang="fr-FR" i="1">
                              <a:latin typeface="Cambria Math"/>
                            </a:rPr>
                            <m:t>𝑆</m:t>
                          </m:r>
                        </m:e>
                        <m:sub>
                          <m:r>
                            <a:rPr lang="fr-FR" b="0" i="1" smtClean="0">
                              <a:latin typeface="Cambria Math"/>
                            </a:rPr>
                            <m:t>3</m:t>
                          </m:r>
                        </m:sub>
                      </m:sSub>
                    </m:oMath>
                  </m:oMathPara>
                </a14:m>
                <a:endParaRPr lang="fr-FR" dirty="0" smtClean="0"/>
              </a:p>
              <a:p>
                <a:pPr/>
                <a14:m>
                  <m:oMathPara xmlns:m="http://schemas.openxmlformats.org/officeDocument/2006/math">
                    <m:oMathParaPr>
                      <m:jc m:val="left"/>
                    </m:oMathParaPr>
                    <m:oMath xmlns:m="http://schemas.openxmlformats.org/officeDocument/2006/math">
                      <m:sSub>
                        <m:sSubPr>
                          <m:ctrlPr>
                            <a:rPr lang="fr-FR" i="1">
                              <a:latin typeface="Cambria Math"/>
                            </a:rPr>
                          </m:ctrlPr>
                        </m:sSubPr>
                        <m:e>
                          <m:r>
                            <a:rPr lang="fr-FR" i="1">
                              <a:latin typeface="Cambria Math"/>
                            </a:rPr>
                            <m:t>𝐶</m:t>
                          </m:r>
                        </m:e>
                        <m:sub>
                          <m:r>
                            <a:rPr lang="fr-FR" i="1">
                              <a:latin typeface="Cambria Math"/>
                            </a:rPr>
                            <m:t>3</m:t>
                          </m:r>
                        </m:sub>
                      </m:sSub>
                      <m:d>
                        <m:dPr>
                          <m:ctrlPr>
                            <a:rPr lang="fr-FR" i="1">
                              <a:latin typeface="Cambria Math"/>
                            </a:rPr>
                          </m:ctrlPr>
                        </m:dPr>
                        <m:e>
                          <m:sSub>
                            <m:sSubPr>
                              <m:ctrlPr>
                                <a:rPr lang="fr-FR" i="1">
                                  <a:latin typeface="Cambria Math"/>
                                </a:rPr>
                              </m:ctrlPr>
                            </m:sSubPr>
                            <m:e>
                              <m:r>
                                <a:rPr lang="fr-FR" i="1">
                                  <a:latin typeface="Cambria Math"/>
                                </a:rPr>
                                <m:t>𝑃</m:t>
                              </m:r>
                            </m:e>
                            <m:sub>
                              <m:r>
                                <a:rPr lang="fr-FR" i="1">
                                  <a:latin typeface="Cambria Math"/>
                                </a:rPr>
                                <m:t>3</m:t>
                              </m:r>
                            </m:sub>
                          </m:sSub>
                          <m:r>
                            <a:rPr lang="fr-FR" i="1">
                              <a:latin typeface="Cambria Math"/>
                            </a:rPr>
                            <m:t>−</m:t>
                          </m:r>
                          <m:sSub>
                            <m:sSubPr>
                              <m:ctrlPr>
                                <a:rPr lang="fr-FR" i="1">
                                  <a:latin typeface="Cambria Math"/>
                                </a:rPr>
                              </m:ctrlPr>
                            </m:sSubPr>
                            <m:e>
                              <m:r>
                                <a:rPr lang="fr-FR" i="1">
                                  <a:latin typeface="Cambria Math"/>
                                </a:rPr>
                                <m:t>𝑃</m:t>
                              </m:r>
                            </m:e>
                            <m:sub>
                              <m:r>
                                <a:rPr lang="fr-FR" i="1">
                                  <a:latin typeface="Cambria Math"/>
                                </a:rPr>
                                <m:t>4</m:t>
                              </m:r>
                            </m:sub>
                          </m:sSub>
                        </m:e>
                      </m:d>
                      <m:r>
                        <a:rPr lang="fr-FR" i="1">
                          <a:latin typeface="Cambria Math"/>
                        </a:rPr>
                        <m:t>=</m:t>
                      </m:r>
                      <m:sSub>
                        <m:sSubPr>
                          <m:ctrlPr>
                            <a:rPr lang="fr-FR" i="1">
                              <a:latin typeface="Cambria Math"/>
                            </a:rPr>
                          </m:ctrlPr>
                        </m:sSubPr>
                        <m:e>
                          <m:r>
                            <a:rPr lang="fr-FR" i="1">
                              <a:latin typeface="Cambria Math"/>
                            </a:rPr>
                            <m:t>𝑃</m:t>
                          </m:r>
                        </m:e>
                        <m:sub>
                          <m:r>
                            <a:rPr lang="fr-FR" b="0" i="1" smtClean="0">
                              <a:latin typeface="Cambria Math"/>
                            </a:rPr>
                            <m:t>4</m:t>
                          </m:r>
                        </m:sub>
                      </m:sSub>
                      <m:sSub>
                        <m:sSubPr>
                          <m:ctrlPr>
                            <a:rPr lang="fr-FR" i="1" smtClean="0">
                              <a:latin typeface="Cambria Math"/>
                            </a:rPr>
                          </m:ctrlPr>
                        </m:sSubPr>
                        <m:e>
                          <m:r>
                            <a:rPr lang="fr-FR" i="1">
                              <a:latin typeface="Cambria Math"/>
                            </a:rPr>
                            <m:t>𝑆</m:t>
                          </m:r>
                        </m:e>
                        <m:sub>
                          <m:r>
                            <a:rPr lang="fr-FR" b="0" i="1" smtClean="0">
                              <a:latin typeface="Cambria Math"/>
                            </a:rPr>
                            <m:t>4</m:t>
                          </m:r>
                        </m:sub>
                      </m:sSub>
                    </m:oMath>
                  </m:oMathPara>
                </a14:m>
                <a:endParaRPr lang="en-US" dirty="0"/>
              </a:p>
            </p:txBody>
          </p:sp>
        </mc:Choice>
        <mc:Fallback xmlns="">
          <p:sp>
            <p:nvSpPr>
              <p:cNvPr id="79" name="ZoneTexte 78"/>
              <p:cNvSpPr txBox="1">
                <a:spLocks noRot="1" noChangeAspect="1" noMove="1" noResize="1" noEditPoints="1" noAdjustHandles="1" noChangeArrowheads="1" noChangeShapeType="1" noTextEdit="1"/>
              </p:cNvSpPr>
              <p:nvPr/>
            </p:nvSpPr>
            <p:spPr>
              <a:xfrm>
                <a:off x="2593884" y="2895327"/>
                <a:ext cx="3456384" cy="1200329"/>
              </a:xfrm>
              <a:prstGeom prst="rect">
                <a:avLst/>
              </a:prstGeom>
              <a:blipFill rotWithShape="1">
                <a:blip r:embed="rId2"/>
                <a:stretch>
                  <a:fillRect l="-353"/>
                </a:stretch>
              </a:blipFill>
            </p:spPr>
            <p:txBody>
              <a:bodyPr/>
              <a:lstStyle/>
              <a:p>
                <a:r>
                  <a:rPr lang="en-US">
                    <a:noFill/>
                  </a:rPr>
                  <a:t> </a:t>
                </a:r>
              </a:p>
            </p:txBody>
          </p:sp>
        </mc:Fallback>
      </mc:AlternateContent>
      <p:sp>
        <p:nvSpPr>
          <p:cNvPr id="80" name="Accolade ouvrante 79"/>
          <p:cNvSpPr/>
          <p:nvPr/>
        </p:nvSpPr>
        <p:spPr>
          <a:xfrm>
            <a:off x="2305852" y="2823319"/>
            <a:ext cx="432048" cy="136815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81" name="Rectangle 80"/>
          <p:cNvSpPr/>
          <p:nvPr/>
        </p:nvSpPr>
        <p:spPr>
          <a:xfrm>
            <a:off x="2097626" y="4860776"/>
            <a:ext cx="1440160" cy="28803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82" name="Groupe 81"/>
          <p:cNvGrpSpPr/>
          <p:nvPr/>
        </p:nvGrpSpPr>
        <p:grpSpPr>
          <a:xfrm>
            <a:off x="3428752" y="4500736"/>
            <a:ext cx="1045138" cy="1368152"/>
            <a:chOff x="611560" y="4005064"/>
            <a:chExt cx="1512168" cy="2088232"/>
          </a:xfrm>
        </p:grpSpPr>
        <mc:AlternateContent xmlns:mc="http://schemas.openxmlformats.org/markup-compatibility/2006" xmlns:a14="http://schemas.microsoft.com/office/drawing/2010/main">
          <mc:Choice Requires="a14">
            <p:sp>
              <p:nvSpPr>
                <p:cNvPr id="83" name="Oval 6"/>
                <p:cNvSpPr/>
                <p:nvPr/>
              </p:nvSpPr>
              <p:spPr>
                <a:xfrm>
                  <a:off x="611560" y="4005064"/>
                  <a:ext cx="1512168" cy="1512168"/>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fr-FR" sz="1200" b="0" i="1" smtClean="0">
                                <a:solidFill>
                                  <a:schemeClr val="tx1"/>
                                </a:solidFill>
                                <a:latin typeface="Cambria Math"/>
                              </a:rPr>
                            </m:ctrlPr>
                          </m:sSubPr>
                          <m:e>
                            <m:r>
                              <a:rPr lang="fr-FR" sz="1200" b="0" i="1" smtClean="0">
                                <a:solidFill>
                                  <a:schemeClr val="tx1"/>
                                </a:solidFill>
                                <a:latin typeface="Cambria Math"/>
                              </a:rPr>
                              <m:t>𝑃</m:t>
                            </m:r>
                          </m:e>
                          <m:sub>
                            <m:r>
                              <a:rPr lang="fr-FR" sz="1200" b="0" i="1" smtClean="0">
                                <a:solidFill>
                                  <a:schemeClr val="tx1"/>
                                </a:solidFill>
                                <a:latin typeface="Cambria Math"/>
                              </a:rPr>
                              <m:t>0</m:t>
                            </m:r>
                          </m:sub>
                        </m:sSub>
                        <m:r>
                          <a:rPr lang="fr-FR" sz="1200" b="0" i="1" smtClean="0">
                            <a:solidFill>
                              <a:schemeClr val="tx1"/>
                            </a:solidFill>
                            <a:latin typeface="Cambria Math"/>
                          </a:rPr>
                          <m:t>=</m:t>
                        </m:r>
                        <m:f>
                          <m:fPr>
                            <m:ctrlPr>
                              <a:rPr lang="fr-FR" sz="1200" b="0" i="1" smtClean="0">
                                <a:solidFill>
                                  <a:schemeClr val="tx1"/>
                                </a:solidFill>
                                <a:latin typeface="Cambria Math"/>
                              </a:rPr>
                            </m:ctrlPr>
                          </m:fPr>
                          <m:num>
                            <m:r>
                              <a:rPr lang="fr-FR" sz="1200" b="0" i="1" smtClean="0">
                                <a:solidFill>
                                  <a:schemeClr val="tx1"/>
                                </a:solidFill>
                                <a:latin typeface="Cambria Math"/>
                              </a:rPr>
                              <m:t>𝑄</m:t>
                            </m:r>
                          </m:num>
                          <m:den>
                            <m:r>
                              <a:rPr lang="fr-FR" sz="1200" b="0" i="1" smtClean="0">
                                <a:solidFill>
                                  <a:schemeClr val="tx1"/>
                                </a:solidFill>
                                <a:latin typeface="Cambria Math"/>
                              </a:rPr>
                              <m:t>𝑆</m:t>
                            </m:r>
                          </m:den>
                        </m:f>
                      </m:oMath>
                    </m:oMathPara>
                  </a14:m>
                  <a:endParaRPr lang="en-US" sz="1200" dirty="0">
                    <a:solidFill>
                      <a:schemeClr val="tx1"/>
                    </a:solidFill>
                  </a:endParaRPr>
                </a:p>
              </p:txBody>
            </p:sp>
          </mc:Choice>
          <mc:Fallback xmlns="">
            <p:sp>
              <p:nvSpPr>
                <p:cNvPr id="83" name="Oval 6"/>
                <p:cNvSpPr>
                  <a:spLocks noRot="1" noChangeAspect="1" noMove="1" noResize="1" noEditPoints="1" noAdjustHandles="1" noChangeArrowheads="1" noChangeShapeType="1" noTextEdit="1"/>
                </p:cNvSpPr>
                <p:nvPr/>
              </p:nvSpPr>
              <p:spPr>
                <a:xfrm>
                  <a:off x="611560" y="4005064"/>
                  <a:ext cx="1512168" cy="1512168"/>
                </a:xfrm>
                <a:prstGeom prst="ellipse">
                  <a:avLst/>
                </a:prstGeom>
                <a:blipFill rotWithShape="1">
                  <a:blip r:embed="rId5"/>
                  <a:stretch>
                    <a:fillRect/>
                  </a:stretch>
                </a:blipFill>
              </p:spPr>
              <p:txBody>
                <a:bodyPr/>
                <a:lstStyle/>
                <a:p>
                  <a:r>
                    <a:rPr lang="fr-FR">
                      <a:noFill/>
                    </a:rPr>
                    <a:t> </a:t>
                  </a:r>
                </a:p>
              </p:txBody>
            </p:sp>
          </mc:Fallback>
        </mc:AlternateContent>
        <p:sp>
          <p:nvSpPr>
            <p:cNvPr id="84" name="Rectangle 83"/>
            <p:cNvSpPr/>
            <p:nvPr/>
          </p:nvSpPr>
          <p:spPr>
            <a:xfrm>
              <a:off x="1187624" y="5445224"/>
              <a:ext cx="432048"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ounded Rectangle 8"/>
            <p:cNvSpPr/>
            <p:nvPr/>
          </p:nvSpPr>
          <p:spPr>
            <a:xfrm>
              <a:off x="899592" y="5733256"/>
              <a:ext cx="1008112" cy="36004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a:t>
              </a:r>
              <a:endParaRPr lang="en-US" dirty="0">
                <a:solidFill>
                  <a:schemeClr val="tx1"/>
                </a:solidFill>
              </a:endParaRPr>
            </a:p>
          </p:txBody>
        </p:sp>
        <p:cxnSp>
          <p:nvCxnSpPr>
            <p:cNvPr id="86" name="Straight Connector 10"/>
            <p:cNvCxnSpPr/>
            <p:nvPr/>
          </p:nvCxnSpPr>
          <p:spPr>
            <a:xfrm>
              <a:off x="1619672" y="5471164"/>
              <a:ext cx="0" cy="2620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7" name="Straight Connector 12"/>
            <p:cNvCxnSpPr/>
            <p:nvPr/>
          </p:nvCxnSpPr>
          <p:spPr>
            <a:xfrm>
              <a:off x="1187624" y="5486236"/>
              <a:ext cx="0" cy="2620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cxnSp>
        <p:nvCxnSpPr>
          <p:cNvPr id="88" name="Connecteur droit avec flèche 87"/>
          <p:cNvCxnSpPr/>
          <p:nvPr/>
        </p:nvCxnSpPr>
        <p:spPr>
          <a:xfrm>
            <a:off x="1591526" y="5004792"/>
            <a:ext cx="54108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9" name="ZoneTexte 88"/>
          <p:cNvSpPr txBox="1"/>
          <p:nvPr/>
        </p:nvSpPr>
        <p:spPr>
          <a:xfrm>
            <a:off x="2564656" y="4428728"/>
            <a:ext cx="375424" cy="369332"/>
          </a:xfrm>
          <a:prstGeom prst="rect">
            <a:avLst/>
          </a:prstGeom>
          <a:noFill/>
        </p:spPr>
        <p:txBody>
          <a:bodyPr wrap="none" rtlCol="0">
            <a:spAutoFit/>
          </a:bodyPr>
          <a:lstStyle/>
          <a:p>
            <a:r>
              <a:rPr lang="fr-FR" dirty="0" smtClean="0"/>
              <a:t>C</a:t>
            </a:r>
            <a:r>
              <a:rPr lang="fr-FR" baseline="-25000" dirty="0"/>
              <a:t>x</a:t>
            </a:r>
            <a:endParaRPr lang="fr-FR" dirty="0"/>
          </a:p>
        </p:txBody>
      </p:sp>
      <p:sp>
        <p:nvSpPr>
          <p:cNvPr id="91" name="ZoneTexte 90"/>
          <p:cNvSpPr txBox="1"/>
          <p:nvPr/>
        </p:nvSpPr>
        <p:spPr>
          <a:xfrm>
            <a:off x="1663534" y="4707468"/>
            <a:ext cx="340158" cy="369332"/>
          </a:xfrm>
          <a:prstGeom prst="rect">
            <a:avLst/>
          </a:prstGeom>
          <a:noFill/>
        </p:spPr>
        <p:txBody>
          <a:bodyPr wrap="none" rtlCol="0">
            <a:spAutoFit/>
          </a:bodyPr>
          <a:lstStyle/>
          <a:p>
            <a:r>
              <a:rPr lang="fr-FR" dirty="0" smtClean="0"/>
              <a:t>Q</a:t>
            </a:r>
            <a:endParaRPr lang="fr-FR" dirty="0"/>
          </a:p>
        </p:txBody>
      </p:sp>
      <p:cxnSp>
        <p:nvCxnSpPr>
          <p:cNvPr id="93" name="Connecteur droit 92"/>
          <p:cNvCxnSpPr/>
          <p:nvPr/>
        </p:nvCxnSpPr>
        <p:spPr>
          <a:xfrm>
            <a:off x="2492648" y="4860776"/>
            <a:ext cx="0" cy="72008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94" name="Connecteur droit 93"/>
          <p:cNvCxnSpPr/>
          <p:nvPr/>
        </p:nvCxnSpPr>
        <p:spPr>
          <a:xfrm>
            <a:off x="3428752" y="4860776"/>
            <a:ext cx="0" cy="1008112"/>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95" name="Connecteur droit 94"/>
          <p:cNvCxnSpPr/>
          <p:nvPr/>
        </p:nvCxnSpPr>
        <p:spPr>
          <a:xfrm>
            <a:off x="2108858" y="4836268"/>
            <a:ext cx="23750" cy="103262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104" name="Connecteur droit avec flèche 103"/>
          <p:cNvCxnSpPr/>
          <p:nvPr/>
        </p:nvCxnSpPr>
        <p:spPr>
          <a:xfrm>
            <a:off x="2492648" y="5436840"/>
            <a:ext cx="936104"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06" name="Connecteur droit avec flèche 105"/>
          <p:cNvCxnSpPr/>
          <p:nvPr/>
        </p:nvCxnSpPr>
        <p:spPr>
          <a:xfrm>
            <a:off x="2132608" y="5796880"/>
            <a:ext cx="1296144"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07" name="ZoneTexte 106"/>
          <p:cNvSpPr txBox="1"/>
          <p:nvPr/>
        </p:nvSpPr>
        <p:spPr>
          <a:xfrm>
            <a:off x="2924696" y="5148808"/>
            <a:ext cx="284052" cy="369332"/>
          </a:xfrm>
          <a:prstGeom prst="rect">
            <a:avLst/>
          </a:prstGeom>
          <a:noFill/>
        </p:spPr>
        <p:txBody>
          <a:bodyPr wrap="none" rtlCol="0">
            <a:spAutoFit/>
          </a:bodyPr>
          <a:lstStyle/>
          <a:p>
            <a:r>
              <a:rPr lang="fr-FR" dirty="0" smtClean="0"/>
              <a:t>x</a:t>
            </a:r>
            <a:endParaRPr lang="fr-FR" dirty="0"/>
          </a:p>
        </p:txBody>
      </p:sp>
      <p:sp>
        <p:nvSpPr>
          <p:cNvPr id="108" name="ZoneTexte 107"/>
          <p:cNvSpPr txBox="1"/>
          <p:nvPr/>
        </p:nvSpPr>
        <p:spPr>
          <a:xfrm>
            <a:off x="2780680" y="5436840"/>
            <a:ext cx="284052" cy="369332"/>
          </a:xfrm>
          <a:prstGeom prst="rect">
            <a:avLst/>
          </a:prstGeom>
          <a:noFill/>
        </p:spPr>
        <p:txBody>
          <a:bodyPr wrap="none" rtlCol="0">
            <a:spAutoFit/>
          </a:bodyPr>
          <a:lstStyle/>
          <a:p>
            <a:r>
              <a:rPr lang="fr-FR" dirty="0" smtClean="0"/>
              <a:t>L</a:t>
            </a:r>
            <a:endParaRPr lang="fr-FR" dirty="0"/>
          </a:p>
        </p:txBody>
      </p:sp>
      <mc:AlternateContent xmlns:mc="http://schemas.openxmlformats.org/markup-compatibility/2006" xmlns:a14="http://schemas.microsoft.com/office/drawing/2010/main">
        <mc:Choice Requires="a14">
          <p:sp>
            <p:nvSpPr>
              <p:cNvPr id="109" name="ZoneTexte 108"/>
              <p:cNvSpPr txBox="1"/>
              <p:nvPr/>
            </p:nvSpPr>
            <p:spPr>
              <a:xfrm>
                <a:off x="4724896" y="4572744"/>
                <a:ext cx="3312368" cy="11944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i="1" smtClean="0">
                              <a:latin typeface="Cambria Math"/>
                            </a:rPr>
                          </m:ctrlPr>
                        </m:sSubPr>
                        <m:e>
                          <m:r>
                            <a:rPr lang="fr-FR" b="0" i="1" smtClean="0">
                              <a:latin typeface="Cambria Math"/>
                            </a:rPr>
                            <m:t>𝑃</m:t>
                          </m:r>
                        </m:e>
                        <m:sub>
                          <m:r>
                            <a:rPr lang="fr-FR" b="0" i="1" smtClean="0">
                              <a:latin typeface="Cambria Math"/>
                            </a:rPr>
                            <m:t>𝑥</m:t>
                          </m:r>
                        </m:sub>
                      </m:sSub>
                      <m:r>
                        <a:rPr lang="fr-FR" b="0" i="1" smtClean="0">
                          <a:latin typeface="Cambria Math"/>
                        </a:rPr>
                        <m:t>=</m:t>
                      </m:r>
                      <m:sSub>
                        <m:sSubPr>
                          <m:ctrlPr>
                            <a:rPr lang="fr-FR" b="0" i="1" smtClean="0">
                              <a:latin typeface="Cambria Math"/>
                            </a:rPr>
                          </m:ctrlPr>
                        </m:sSubPr>
                        <m:e>
                          <m:r>
                            <a:rPr lang="fr-FR" b="0" i="1" smtClean="0">
                              <a:latin typeface="Cambria Math"/>
                            </a:rPr>
                            <m:t>𝑃</m:t>
                          </m:r>
                        </m:e>
                        <m:sub>
                          <m:r>
                            <a:rPr lang="fr-FR" b="0" i="1" smtClean="0">
                              <a:latin typeface="Cambria Math"/>
                            </a:rPr>
                            <m:t>0</m:t>
                          </m:r>
                        </m:sub>
                      </m:sSub>
                      <m:r>
                        <a:rPr lang="fr-FR" b="0" i="1" smtClean="0">
                          <a:latin typeface="Cambria Math"/>
                        </a:rPr>
                        <m:t>+</m:t>
                      </m:r>
                      <m:f>
                        <m:fPr>
                          <m:ctrlPr>
                            <a:rPr lang="fr-FR" b="0" i="1" smtClean="0">
                              <a:latin typeface="Cambria Math"/>
                            </a:rPr>
                          </m:ctrlPr>
                        </m:fPr>
                        <m:num>
                          <m:r>
                            <a:rPr lang="fr-FR" b="0" i="1" smtClean="0">
                              <a:latin typeface="Cambria Math"/>
                            </a:rPr>
                            <m:t>𝑄</m:t>
                          </m:r>
                        </m:num>
                        <m:den>
                          <m:r>
                            <a:rPr lang="fr-FR" b="0" i="1" smtClean="0">
                              <a:latin typeface="Cambria Math"/>
                            </a:rPr>
                            <m:t>𝐶</m:t>
                          </m:r>
                          <m:d>
                            <m:dPr>
                              <m:ctrlPr>
                                <a:rPr lang="fr-FR" b="0" i="1" smtClean="0">
                                  <a:latin typeface="Cambria Math"/>
                                </a:rPr>
                              </m:ctrlPr>
                            </m:dPr>
                            <m:e>
                              <m:r>
                                <a:rPr lang="fr-FR" b="0" i="1" smtClean="0">
                                  <a:latin typeface="Cambria Math"/>
                                </a:rPr>
                                <m:t>𝑥</m:t>
                              </m:r>
                            </m:e>
                          </m:d>
                        </m:den>
                      </m:f>
                    </m:oMath>
                  </m:oMathPara>
                </a14:m>
                <a:endParaRPr lang="fr-FR" dirty="0" smtClean="0"/>
              </a:p>
              <a:p>
                <a:pPr/>
                <a14:m>
                  <m:oMathPara xmlns:m="http://schemas.openxmlformats.org/officeDocument/2006/math">
                    <m:oMathParaPr>
                      <m:jc m:val="centerGroup"/>
                    </m:oMathParaPr>
                    <m:oMath xmlns:m="http://schemas.openxmlformats.org/officeDocument/2006/math">
                      <m:r>
                        <a:rPr lang="fr-FR" b="0" i="1" smtClean="0">
                          <a:latin typeface="Cambria Math"/>
                        </a:rPr>
                        <m:t>𝐶</m:t>
                      </m:r>
                      <m:d>
                        <m:dPr>
                          <m:ctrlPr>
                            <a:rPr lang="fr-FR" b="0" i="1" smtClean="0">
                              <a:latin typeface="Cambria Math"/>
                            </a:rPr>
                          </m:ctrlPr>
                        </m:dPr>
                        <m:e>
                          <m:r>
                            <a:rPr lang="fr-FR" b="0" i="1" smtClean="0">
                              <a:latin typeface="Cambria Math"/>
                            </a:rPr>
                            <m:t>𝑥</m:t>
                          </m:r>
                        </m:e>
                      </m:d>
                      <m:r>
                        <a:rPr lang="fr-FR" b="0" i="1" smtClean="0">
                          <a:latin typeface="Cambria Math"/>
                        </a:rPr>
                        <m:t>=</m:t>
                      </m:r>
                      <m:r>
                        <a:rPr lang="fr-FR" b="0" i="1" smtClean="0">
                          <a:latin typeface="Cambria Math"/>
                        </a:rPr>
                        <m:t>𝐶</m:t>
                      </m:r>
                      <m:d>
                        <m:dPr>
                          <m:ctrlPr>
                            <a:rPr lang="fr-FR" b="0" i="1" smtClean="0">
                              <a:latin typeface="Cambria Math"/>
                            </a:rPr>
                          </m:ctrlPr>
                        </m:dPr>
                        <m:e>
                          <m:r>
                            <a:rPr lang="fr-FR" b="0" i="1" smtClean="0">
                              <a:latin typeface="Cambria Math"/>
                            </a:rPr>
                            <m:t>𝐿</m:t>
                          </m:r>
                        </m:e>
                      </m:d>
                      <m:f>
                        <m:fPr>
                          <m:ctrlPr>
                            <a:rPr lang="fr-FR" b="0" i="1" smtClean="0">
                              <a:latin typeface="Cambria Math"/>
                            </a:rPr>
                          </m:ctrlPr>
                        </m:fPr>
                        <m:num>
                          <m:r>
                            <a:rPr lang="fr-FR" b="0" i="1" smtClean="0">
                              <a:latin typeface="Cambria Math"/>
                            </a:rPr>
                            <m:t>𝐿</m:t>
                          </m:r>
                        </m:num>
                        <m:den>
                          <m:r>
                            <a:rPr lang="fr-FR" b="0" i="1" smtClean="0">
                              <a:latin typeface="Cambria Math"/>
                            </a:rPr>
                            <m:t>𝑥</m:t>
                          </m:r>
                        </m:den>
                      </m:f>
                    </m:oMath>
                  </m:oMathPara>
                </a14:m>
                <a:endParaRPr lang="fr-FR" dirty="0"/>
              </a:p>
            </p:txBody>
          </p:sp>
        </mc:Choice>
        <mc:Fallback xmlns="">
          <p:sp>
            <p:nvSpPr>
              <p:cNvPr id="109" name="ZoneTexte 108"/>
              <p:cNvSpPr txBox="1">
                <a:spLocks noRot="1" noChangeAspect="1" noMove="1" noResize="1" noEditPoints="1" noAdjustHandles="1" noChangeArrowheads="1" noChangeShapeType="1" noTextEdit="1"/>
              </p:cNvSpPr>
              <p:nvPr/>
            </p:nvSpPr>
            <p:spPr>
              <a:xfrm>
                <a:off x="4724896" y="4572744"/>
                <a:ext cx="3312368" cy="1194430"/>
              </a:xfrm>
              <a:prstGeom prst="rect">
                <a:avLst/>
              </a:prstGeom>
              <a:blipFill rotWithShape="1">
                <a:blip r:embed="rId6"/>
                <a:stretch>
                  <a:fillRect/>
                </a:stretch>
              </a:blipFill>
            </p:spPr>
            <p:txBody>
              <a:bodyPr/>
              <a:lstStyle/>
              <a:p>
                <a:r>
                  <a:rPr lang="en-US">
                    <a:noFill/>
                  </a:rPr>
                  <a:t> </a:t>
                </a:r>
              </a:p>
            </p:txBody>
          </p:sp>
        </mc:Fallback>
      </mc:AlternateContent>
      <p:sp>
        <p:nvSpPr>
          <p:cNvPr id="98" name="Rectangle 97"/>
          <p:cNvSpPr/>
          <p:nvPr/>
        </p:nvSpPr>
        <p:spPr>
          <a:xfrm>
            <a:off x="1218703" y="94734"/>
            <a:ext cx="6478055" cy="461665"/>
          </a:xfrm>
          <a:prstGeom prst="rect">
            <a:avLst/>
          </a:prstGeom>
        </p:spPr>
        <p:txBody>
          <a:bodyPr wrap="none">
            <a:spAutoFit/>
          </a:bodyPr>
          <a:lstStyle/>
          <a:p>
            <a:pPr algn="ctr"/>
            <a:r>
              <a:rPr lang="en-US" sz="2400" b="1" dirty="0" smtClean="0"/>
              <a:t>Simple pressure profiles: stationary values</a:t>
            </a:r>
            <a:endParaRPr lang="en-US" sz="2400" b="1" dirty="0"/>
          </a:p>
        </p:txBody>
      </p:sp>
      <p:sp>
        <p:nvSpPr>
          <p:cNvPr id="65"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66"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73"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51</a:t>
            </a:fld>
            <a:endParaRPr lang="en-US" dirty="0"/>
          </a:p>
        </p:txBody>
      </p:sp>
    </p:spTree>
    <p:extLst>
      <p:ext uri="{BB962C8B-B14F-4D97-AF65-F5344CB8AC3E}">
        <p14:creationId xmlns:p14="http://schemas.microsoft.com/office/powerpoint/2010/main" val="490554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8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9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9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94"/>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95"/>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04"/>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0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07"/>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8" grpId="0" animBg="1"/>
      <p:bldP spid="74" grpId="0"/>
      <p:bldP spid="75" grpId="0"/>
      <p:bldP spid="76" grpId="0"/>
      <p:bldP spid="77" grpId="0"/>
      <p:bldP spid="78" grpId="0"/>
      <p:bldP spid="79" grpId="0"/>
      <p:bldP spid="80" grpId="0" animBg="1"/>
      <p:bldP spid="81" grpId="0" animBg="1"/>
      <p:bldP spid="89" grpId="0"/>
      <p:bldP spid="91" grpId="0"/>
      <p:bldP spid="107" grpId="0"/>
      <p:bldP spid="108" grpId="0"/>
      <p:bldP spid="10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51520" y="694437"/>
            <a:ext cx="8496944" cy="646331"/>
          </a:xfrm>
          <a:prstGeom prst="rect">
            <a:avLst/>
          </a:prstGeom>
          <a:noFill/>
        </p:spPr>
        <p:txBody>
          <a:bodyPr wrap="square" rtlCol="0">
            <a:spAutoFit/>
          </a:bodyPr>
          <a:lstStyle/>
          <a:p>
            <a:r>
              <a:rPr lang="en-US" dirty="0" smtClean="0"/>
              <a:t>Pressure profiles with </a:t>
            </a:r>
            <a:r>
              <a:rPr lang="en-US" b="1" dirty="0" smtClean="0"/>
              <a:t>distributed gas load </a:t>
            </a:r>
            <a:r>
              <a:rPr lang="en-US" dirty="0" smtClean="0"/>
              <a:t>can be calculated analytically (for simple geometry), by electrical analogy or by Monte Carlo simulation.</a:t>
            </a:r>
            <a:endParaRPr lang="en-US" dirty="0"/>
          </a:p>
        </p:txBody>
      </p:sp>
      <p:grpSp>
        <p:nvGrpSpPr>
          <p:cNvPr id="12" name="Group 11"/>
          <p:cNvGrpSpPr/>
          <p:nvPr/>
        </p:nvGrpSpPr>
        <p:grpSpPr>
          <a:xfrm>
            <a:off x="381255" y="3290622"/>
            <a:ext cx="5360396" cy="2520280"/>
            <a:chOff x="251520" y="1340768"/>
            <a:chExt cx="5360396" cy="2520280"/>
          </a:xfrm>
        </p:grpSpPr>
        <p:sp>
          <p:nvSpPr>
            <p:cNvPr id="11" name="Arc 10"/>
            <p:cNvSpPr/>
            <p:nvPr/>
          </p:nvSpPr>
          <p:spPr>
            <a:xfrm flipH="1">
              <a:off x="931396" y="1556792"/>
              <a:ext cx="4680520" cy="2304256"/>
            </a:xfrm>
            <a:prstGeom prst="arc">
              <a:avLst>
                <a:gd name="adj1" fmla="val 15789895"/>
                <a:gd name="adj2" fmla="val 21262154"/>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35" name="Group 34"/>
            <p:cNvGrpSpPr/>
            <p:nvPr/>
          </p:nvGrpSpPr>
          <p:grpSpPr>
            <a:xfrm>
              <a:off x="251520" y="1340768"/>
              <a:ext cx="3491391" cy="2520280"/>
              <a:chOff x="2915816" y="1412776"/>
              <a:chExt cx="3491391" cy="2520280"/>
            </a:xfrm>
          </p:grpSpPr>
          <p:sp>
            <p:nvSpPr>
              <p:cNvPr id="7" name="Rectangle 6"/>
              <p:cNvSpPr/>
              <p:nvPr/>
            </p:nvSpPr>
            <p:spPr>
              <a:xfrm>
                <a:off x="3563888" y="2924944"/>
                <a:ext cx="2520280" cy="216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2915816" y="2672916"/>
                <a:ext cx="720080"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P(0)</a:t>
                </a:r>
                <a:endParaRPr lang="en-US" sz="1600" dirty="0"/>
              </a:p>
            </p:txBody>
          </p:sp>
          <p:sp>
            <p:nvSpPr>
              <p:cNvPr id="9" name="Rectangle 8"/>
              <p:cNvSpPr/>
              <p:nvPr/>
            </p:nvSpPr>
            <p:spPr>
              <a:xfrm>
                <a:off x="3180601" y="3392996"/>
                <a:ext cx="216024" cy="1080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3059832" y="3501008"/>
                <a:ext cx="432048"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S</a:t>
                </a:r>
                <a:endParaRPr lang="en-US" sz="1600" dirty="0"/>
              </a:p>
            </p:txBody>
          </p:sp>
          <p:cxnSp>
            <p:nvCxnSpPr>
              <p:cNvPr id="13" name="Straight Arrow Connector 12"/>
              <p:cNvCxnSpPr/>
              <p:nvPr/>
            </p:nvCxnSpPr>
            <p:spPr>
              <a:xfrm flipV="1">
                <a:off x="3628964" y="1412776"/>
                <a:ext cx="0" cy="122413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3556956" y="2564904"/>
                <a:ext cx="2713057"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203848" y="1433331"/>
                <a:ext cx="425116" cy="276999"/>
              </a:xfrm>
              <a:prstGeom prst="rect">
                <a:avLst/>
              </a:prstGeom>
              <a:noFill/>
            </p:spPr>
            <p:txBody>
              <a:bodyPr wrap="none" rtlCol="0">
                <a:spAutoFit/>
              </a:bodyPr>
              <a:lstStyle/>
              <a:p>
                <a:r>
                  <a:rPr lang="en-US" sz="1200" dirty="0" smtClean="0"/>
                  <a:t>P(x)</a:t>
                </a:r>
                <a:endParaRPr lang="en-US" sz="1200" dirty="0"/>
              </a:p>
            </p:txBody>
          </p:sp>
          <p:sp>
            <p:nvSpPr>
              <p:cNvPr id="21" name="TextBox 20"/>
              <p:cNvSpPr txBox="1"/>
              <p:nvPr/>
            </p:nvSpPr>
            <p:spPr>
              <a:xfrm>
                <a:off x="6155215" y="2276872"/>
                <a:ext cx="251992" cy="276999"/>
              </a:xfrm>
              <a:prstGeom prst="rect">
                <a:avLst/>
              </a:prstGeom>
              <a:noFill/>
            </p:spPr>
            <p:txBody>
              <a:bodyPr wrap="none" rtlCol="0">
                <a:spAutoFit/>
              </a:bodyPr>
              <a:lstStyle/>
              <a:p>
                <a:r>
                  <a:rPr lang="en-US" sz="1200" dirty="0" smtClean="0"/>
                  <a:t>x</a:t>
                </a:r>
                <a:endParaRPr lang="en-US" sz="1200" dirty="0"/>
              </a:p>
            </p:txBody>
          </p:sp>
          <p:cxnSp>
            <p:nvCxnSpPr>
              <p:cNvPr id="25" name="Straight Connector 24"/>
              <p:cNvCxnSpPr/>
              <p:nvPr/>
            </p:nvCxnSpPr>
            <p:spPr>
              <a:xfrm>
                <a:off x="3643633" y="3140968"/>
                <a:ext cx="0" cy="7920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084168" y="3140968"/>
                <a:ext cx="0" cy="7920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3635896" y="3789040"/>
                <a:ext cx="2448272"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292080" y="3140968"/>
                <a:ext cx="0" cy="396044"/>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3635896" y="3429000"/>
                <a:ext cx="1648447"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363043" y="3150280"/>
                <a:ext cx="284052" cy="369332"/>
              </a:xfrm>
              <a:prstGeom prst="rect">
                <a:avLst/>
              </a:prstGeom>
              <a:noFill/>
            </p:spPr>
            <p:txBody>
              <a:bodyPr wrap="none" rtlCol="0">
                <a:spAutoFit/>
              </a:bodyPr>
              <a:lstStyle/>
              <a:p>
                <a:r>
                  <a:rPr lang="en-US" dirty="0" smtClean="0"/>
                  <a:t>x</a:t>
                </a:r>
                <a:endParaRPr lang="en-US" dirty="0"/>
              </a:p>
            </p:txBody>
          </p:sp>
          <p:sp>
            <p:nvSpPr>
              <p:cNvPr id="34" name="TextBox 33"/>
              <p:cNvSpPr txBox="1"/>
              <p:nvPr/>
            </p:nvSpPr>
            <p:spPr>
              <a:xfrm>
                <a:off x="4824028" y="3519006"/>
                <a:ext cx="282450" cy="369332"/>
              </a:xfrm>
              <a:prstGeom prst="rect">
                <a:avLst/>
              </a:prstGeom>
              <a:noFill/>
            </p:spPr>
            <p:txBody>
              <a:bodyPr wrap="none" rtlCol="0">
                <a:spAutoFit/>
              </a:bodyPr>
              <a:lstStyle/>
              <a:p>
                <a:r>
                  <a:rPr lang="en-US" dirty="0" smtClean="0"/>
                  <a:t>L</a:t>
                </a:r>
                <a:endParaRPr lang="en-US" dirty="0"/>
              </a:p>
            </p:txBody>
          </p:sp>
        </p:grpSp>
      </p:grpSp>
      <p:sp>
        <p:nvSpPr>
          <p:cNvPr id="36" name="TextBox 35"/>
          <p:cNvSpPr txBox="1"/>
          <p:nvPr/>
        </p:nvSpPr>
        <p:spPr>
          <a:xfrm>
            <a:off x="754052" y="2475667"/>
            <a:ext cx="3441968" cy="646331"/>
          </a:xfrm>
          <a:prstGeom prst="rect">
            <a:avLst/>
          </a:prstGeom>
          <a:noFill/>
        </p:spPr>
        <p:txBody>
          <a:bodyPr wrap="none" rtlCol="0">
            <a:spAutoFit/>
          </a:bodyPr>
          <a:lstStyle/>
          <a:p>
            <a:r>
              <a:rPr lang="en-US" dirty="0" smtClean="0"/>
              <a:t>Distributed gas load, one pump </a:t>
            </a:r>
          </a:p>
          <a:p>
            <a:r>
              <a:rPr lang="en-US" dirty="0" smtClean="0"/>
              <a:t>at one extremity only</a:t>
            </a:r>
            <a:endParaRPr lang="en-US" dirty="0"/>
          </a:p>
        </p:txBody>
      </p:sp>
      <p:grpSp>
        <p:nvGrpSpPr>
          <p:cNvPr id="14" name="Group 13"/>
          <p:cNvGrpSpPr/>
          <p:nvPr/>
        </p:nvGrpSpPr>
        <p:grpSpPr>
          <a:xfrm>
            <a:off x="645994" y="1453242"/>
            <a:ext cx="2736304" cy="847745"/>
            <a:chOff x="5796136" y="1069087"/>
            <a:chExt cx="2736304" cy="847745"/>
          </a:xfrm>
        </p:grpSpPr>
        <p:sp>
          <p:nvSpPr>
            <p:cNvPr id="37" name="Rectangle 36"/>
            <p:cNvSpPr/>
            <p:nvPr/>
          </p:nvSpPr>
          <p:spPr>
            <a:xfrm>
              <a:off x="5796136" y="1440160"/>
              <a:ext cx="2736304" cy="276999"/>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p:cNvCxnSpPr/>
            <p:nvPr/>
          </p:nvCxnSpPr>
          <p:spPr>
            <a:xfrm>
              <a:off x="6804248" y="1364621"/>
              <a:ext cx="0" cy="513578"/>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7236296" y="1340768"/>
              <a:ext cx="0" cy="576064"/>
            </a:xfrm>
            <a:prstGeom prst="line">
              <a:avLst/>
            </a:prstGeom>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6662750" y="1069087"/>
              <a:ext cx="284052" cy="369332"/>
            </a:xfrm>
            <a:prstGeom prst="rect">
              <a:avLst/>
            </a:prstGeom>
            <a:noFill/>
          </p:spPr>
          <p:txBody>
            <a:bodyPr wrap="none" rtlCol="0">
              <a:spAutoFit/>
            </a:bodyPr>
            <a:lstStyle/>
            <a:p>
              <a:r>
                <a:rPr lang="en-US" dirty="0" smtClean="0"/>
                <a:t>x</a:t>
              </a:r>
              <a:endParaRPr lang="en-US" dirty="0"/>
            </a:p>
          </p:txBody>
        </p:sp>
        <p:sp>
          <p:nvSpPr>
            <p:cNvPr id="43" name="TextBox 42"/>
            <p:cNvSpPr txBox="1"/>
            <p:nvPr/>
          </p:nvSpPr>
          <p:spPr>
            <a:xfrm>
              <a:off x="6948264" y="1069087"/>
              <a:ext cx="641522" cy="369332"/>
            </a:xfrm>
            <a:prstGeom prst="rect">
              <a:avLst/>
            </a:prstGeom>
            <a:noFill/>
          </p:spPr>
          <p:txBody>
            <a:bodyPr wrap="none" rtlCol="0">
              <a:spAutoFit/>
            </a:bodyPr>
            <a:lstStyle/>
            <a:p>
              <a:r>
                <a:rPr lang="en-US" dirty="0" err="1" smtClean="0"/>
                <a:t>x+</a:t>
              </a:r>
              <a:r>
                <a:rPr lang="en-US" dirty="0" err="1" smtClean="0">
                  <a:latin typeface="Symbol" pitchFamily="18" charset="2"/>
                </a:rPr>
                <a:t>D</a:t>
              </a:r>
              <a:r>
                <a:rPr lang="en-US" dirty="0" err="1" smtClean="0"/>
                <a:t>x</a:t>
              </a:r>
              <a:endParaRPr lang="en-US" dirty="0"/>
            </a:p>
          </p:txBody>
        </p:sp>
        <p:cxnSp>
          <p:nvCxnSpPr>
            <p:cNvPr id="45" name="Straight Arrow Connector 44"/>
            <p:cNvCxnSpPr/>
            <p:nvPr/>
          </p:nvCxnSpPr>
          <p:spPr>
            <a:xfrm flipV="1">
              <a:off x="7236296" y="1585776"/>
              <a:ext cx="255303" cy="47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6516138" y="1578659"/>
              <a:ext cx="2880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H="1">
              <a:off x="7020272" y="1460190"/>
              <a:ext cx="1462" cy="1402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aphicFrame>
        <p:nvGraphicFramePr>
          <p:cNvPr id="50" name="Object 49"/>
          <p:cNvGraphicFramePr>
            <a:graphicFrameLocks noChangeAspect="1"/>
          </p:cNvGraphicFramePr>
          <p:nvPr>
            <p:extLst>
              <p:ext uri="{D42A27DB-BD31-4B8C-83A1-F6EECF244321}">
                <p14:modId xmlns:p14="http://schemas.microsoft.com/office/powerpoint/2010/main" val="3924004400"/>
              </p:ext>
            </p:extLst>
          </p:nvPr>
        </p:nvGraphicFramePr>
        <p:xfrm>
          <a:off x="4416490" y="1461218"/>
          <a:ext cx="4352965" cy="4521830"/>
        </p:xfrm>
        <a:graphic>
          <a:graphicData uri="http://schemas.openxmlformats.org/presentationml/2006/ole">
            <mc:AlternateContent xmlns:mc="http://schemas.openxmlformats.org/markup-compatibility/2006">
              <mc:Choice xmlns:v="urn:schemas-microsoft-com:vml" Requires="v">
                <p:oleObj spid="_x0000_s11326" name="Equation" r:id="rId3" imgW="2946240" imgH="3060360" progId="Equation.3">
                  <p:embed/>
                </p:oleObj>
              </mc:Choice>
              <mc:Fallback>
                <p:oleObj name="Equation" r:id="rId3" imgW="2946240" imgH="3060360" progId="Equation.3">
                  <p:embed/>
                  <p:pic>
                    <p:nvPicPr>
                      <p:cNvPr id="0" name=""/>
                      <p:cNvPicPr/>
                      <p:nvPr/>
                    </p:nvPicPr>
                    <p:blipFill>
                      <a:blip r:embed="rId4"/>
                      <a:stretch>
                        <a:fillRect/>
                      </a:stretch>
                    </p:blipFill>
                    <p:spPr>
                      <a:xfrm>
                        <a:off x="4416490" y="1461218"/>
                        <a:ext cx="4352965" cy="4521830"/>
                      </a:xfrm>
                      <a:prstGeom prst="rect">
                        <a:avLst/>
                      </a:prstGeom>
                      <a:solidFill>
                        <a:srgbClr val="CCECFF"/>
                      </a:solidFill>
                      <a:ln>
                        <a:noFill/>
                      </a:ln>
                    </p:spPr>
                  </p:pic>
                </p:oleObj>
              </mc:Fallback>
            </mc:AlternateContent>
          </a:graphicData>
        </a:graphic>
      </p:graphicFrame>
      <p:sp>
        <p:nvSpPr>
          <p:cNvPr id="82" name="TextBox 81"/>
          <p:cNvSpPr txBox="1"/>
          <p:nvPr/>
        </p:nvSpPr>
        <p:spPr>
          <a:xfrm>
            <a:off x="1574252" y="4769904"/>
            <a:ext cx="1463862" cy="261610"/>
          </a:xfrm>
          <a:prstGeom prst="rect">
            <a:avLst/>
          </a:prstGeom>
          <a:noFill/>
        </p:spPr>
        <p:txBody>
          <a:bodyPr wrap="none" rtlCol="0">
            <a:spAutoFit/>
          </a:bodyPr>
          <a:lstStyle/>
          <a:p>
            <a:r>
              <a:rPr lang="en-US" sz="1100" dirty="0" smtClean="0"/>
              <a:t>Distributed outgassing</a:t>
            </a:r>
            <a:endParaRPr lang="en-US" sz="1100" dirty="0"/>
          </a:p>
        </p:txBody>
      </p:sp>
      <p:sp>
        <p:nvSpPr>
          <p:cNvPr id="83" name="Rectangle 82"/>
          <p:cNvSpPr/>
          <p:nvPr/>
        </p:nvSpPr>
        <p:spPr>
          <a:xfrm>
            <a:off x="1218703" y="94734"/>
            <a:ext cx="6478055" cy="461665"/>
          </a:xfrm>
          <a:prstGeom prst="rect">
            <a:avLst/>
          </a:prstGeom>
        </p:spPr>
        <p:txBody>
          <a:bodyPr wrap="none">
            <a:spAutoFit/>
          </a:bodyPr>
          <a:lstStyle/>
          <a:p>
            <a:pPr algn="ctr"/>
            <a:r>
              <a:rPr lang="en-US" sz="2400" b="1" dirty="0" smtClean="0"/>
              <a:t>Simple pressure profiles: stationary values</a:t>
            </a:r>
            <a:endParaRPr lang="en-US" sz="2400" b="1" dirty="0"/>
          </a:p>
        </p:txBody>
      </p:sp>
      <p:sp>
        <p:nvSpPr>
          <p:cNvPr id="38"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40"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44"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52</a:t>
            </a:fld>
            <a:endParaRPr lang="en-US" dirty="0"/>
          </a:p>
        </p:txBody>
      </p:sp>
    </p:spTree>
    <p:extLst>
      <p:ext uri="{BB962C8B-B14F-4D97-AF65-F5344CB8AC3E}">
        <p14:creationId xmlns:p14="http://schemas.microsoft.com/office/powerpoint/2010/main" val="71074881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53</a:t>
            </a:fld>
            <a:endParaRPr lang="en-US" dirty="0"/>
          </a:p>
        </p:txBody>
      </p:sp>
      <p:grpSp>
        <p:nvGrpSpPr>
          <p:cNvPr id="5" name="Group 4"/>
          <p:cNvGrpSpPr/>
          <p:nvPr/>
        </p:nvGrpSpPr>
        <p:grpSpPr>
          <a:xfrm>
            <a:off x="448988" y="2576578"/>
            <a:ext cx="3888432" cy="2427717"/>
            <a:chOff x="251520" y="3861048"/>
            <a:chExt cx="3888432" cy="2427717"/>
          </a:xfrm>
        </p:grpSpPr>
        <p:sp>
          <p:nvSpPr>
            <p:cNvPr id="6" name="Rectangle 5"/>
            <p:cNvSpPr/>
            <p:nvPr/>
          </p:nvSpPr>
          <p:spPr>
            <a:xfrm>
              <a:off x="899592" y="5280653"/>
              <a:ext cx="2520280" cy="216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251520" y="5028625"/>
              <a:ext cx="720080"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P(0)</a:t>
              </a:r>
              <a:endParaRPr lang="en-US" sz="1600" dirty="0"/>
            </a:p>
          </p:txBody>
        </p:sp>
        <p:sp>
          <p:nvSpPr>
            <p:cNvPr id="8" name="Rectangle 7"/>
            <p:cNvSpPr/>
            <p:nvPr/>
          </p:nvSpPr>
          <p:spPr>
            <a:xfrm>
              <a:off x="516305" y="5748705"/>
              <a:ext cx="216024" cy="1080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395536" y="5856717"/>
              <a:ext cx="432048"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S</a:t>
              </a:r>
              <a:endParaRPr lang="en-US" sz="1600" dirty="0"/>
            </a:p>
          </p:txBody>
        </p:sp>
        <p:cxnSp>
          <p:nvCxnSpPr>
            <p:cNvPr id="10" name="Straight Arrow Connector 9"/>
            <p:cNvCxnSpPr>
              <a:endCxn id="12" idx="3"/>
            </p:cNvCxnSpPr>
            <p:nvPr/>
          </p:nvCxnSpPr>
          <p:spPr>
            <a:xfrm flipV="1">
              <a:off x="964668" y="3999548"/>
              <a:ext cx="0" cy="1065081"/>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892660" y="4992621"/>
              <a:ext cx="2713057"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39552" y="3861048"/>
              <a:ext cx="425116" cy="276999"/>
            </a:xfrm>
            <a:prstGeom prst="rect">
              <a:avLst/>
            </a:prstGeom>
            <a:noFill/>
          </p:spPr>
          <p:txBody>
            <a:bodyPr wrap="none" rtlCol="0">
              <a:spAutoFit/>
            </a:bodyPr>
            <a:lstStyle/>
            <a:p>
              <a:r>
                <a:rPr lang="en-US" sz="1200" dirty="0" smtClean="0"/>
                <a:t>P(x)</a:t>
              </a:r>
              <a:endParaRPr lang="en-US" sz="1200" dirty="0"/>
            </a:p>
          </p:txBody>
        </p:sp>
        <p:sp>
          <p:nvSpPr>
            <p:cNvPr id="13" name="TextBox 12"/>
            <p:cNvSpPr txBox="1"/>
            <p:nvPr/>
          </p:nvSpPr>
          <p:spPr>
            <a:xfrm>
              <a:off x="3419872" y="4715622"/>
              <a:ext cx="251992" cy="276999"/>
            </a:xfrm>
            <a:prstGeom prst="rect">
              <a:avLst/>
            </a:prstGeom>
            <a:noFill/>
          </p:spPr>
          <p:txBody>
            <a:bodyPr wrap="none" rtlCol="0">
              <a:spAutoFit/>
            </a:bodyPr>
            <a:lstStyle/>
            <a:p>
              <a:r>
                <a:rPr lang="en-US" sz="1200" dirty="0" smtClean="0"/>
                <a:t>x</a:t>
              </a:r>
              <a:endParaRPr lang="en-US" sz="1200" dirty="0"/>
            </a:p>
          </p:txBody>
        </p:sp>
        <p:cxnSp>
          <p:nvCxnSpPr>
            <p:cNvPr id="14" name="Straight Connector 13"/>
            <p:cNvCxnSpPr/>
            <p:nvPr/>
          </p:nvCxnSpPr>
          <p:spPr>
            <a:xfrm>
              <a:off x="979337" y="5496677"/>
              <a:ext cx="0" cy="7920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419872" y="5496677"/>
              <a:ext cx="0" cy="7920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971600" y="6144749"/>
              <a:ext cx="2448272"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627784" y="5496677"/>
              <a:ext cx="0" cy="39604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971600" y="5784709"/>
              <a:ext cx="1648447"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698747" y="5505989"/>
              <a:ext cx="284052" cy="369332"/>
            </a:xfrm>
            <a:prstGeom prst="rect">
              <a:avLst/>
            </a:prstGeom>
            <a:noFill/>
          </p:spPr>
          <p:txBody>
            <a:bodyPr wrap="none" rtlCol="0">
              <a:spAutoFit/>
            </a:bodyPr>
            <a:lstStyle/>
            <a:p>
              <a:r>
                <a:rPr lang="en-US" dirty="0" smtClean="0"/>
                <a:t>x</a:t>
              </a:r>
              <a:endParaRPr lang="en-US" dirty="0"/>
            </a:p>
          </p:txBody>
        </p:sp>
        <p:sp>
          <p:nvSpPr>
            <p:cNvPr id="20" name="TextBox 19"/>
            <p:cNvSpPr txBox="1"/>
            <p:nvPr/>
          </p:nvSpPr>
          <p:spPr>
            <a:xfrm>
              <a:off x="2159732" y="5874715"/>
              <a:ext cx="282450" cy="369332"/>
            </a:xfrm>
            <a:prstGeom prst="rect">
              <a:avLst/>
            </a:prstGeom>
            <a:noFill/>
          </p:spPr>
          <p:txBody>
            <a:bodyPr wrap="none" rtlCol="0">
              <a:spAutoFit/>
            </a:bodyPr>
            <a:lstStyle/>
            <a:p>
              <a:r>
                <a:rPr lang="en-US" dirty="0" smtClean="0"/>
                <a:t>L</a:t>
              </a:r>
              <a:endParaRPr lang="en-US" dirty="0"/>
            </a:p>
          </p:txBody>
        </p:sp>
        <p:sp>
          <p:nvSpPr>
            <p:cNvPr id="21" name="TextBox 20"/>
            <p:cNvSpPr txBox="1"/>
            <p:nvPr/>
          </p:nvSpPr>
          <p:spPr>
            <a:xfrm>
              <a:off x="1403648" y="5064629"/>
              <a:ext cx="1463862" cy="261610"/>
            </a:xfrm>
            <a:prstGeom prst="rect">
              <a:avLst/>
            </a:prstGeom>
            <a:noFill/>
          </p:spPr>
          <p:txBody>
            <a:bodyPr wrap="none" rtlCol="0">
              <a:spAutoFit/>
            </a:bodyPr>
            <a:lstStyle/>
            <a:p>
              <a:r>
                <a:rPr lang="en-US" sz="1100" dirty="0" smtClean="0"/>
                <a:t>Distributed outgassing</a:t>
              </a:r>
              <a:endParaRPr lang="en-US" sz="1100" dirty="0"/>
            </a:p>
          </p:txBody>
        </p:sp>
        <p:sp>
          <p:nvSpPr>
            <p:cNvPr id="22" name="Rounded Rectangle 21"/>
            <p:cNvSpPr/>
            <p:nvPr/>
          </p:nvSpPr>
          <p:spPr>
            <a:xfrm>
              <a:off x="3419872" y="5028625"/>
              <a:ext cx="720080"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P(0)</a:t>
              </a:r>
              <a:endParaRPr lang="en-US" sz="1600" dirty="0"/>
            </a:p>
          </p:txBody>
        </p:sp>
        <p:sp>
          <p:nvSpPr>
            <p:cNvPr id="23" name="Rectangle 22"/>
            <p:cNvSpPr/>
            <p:nvPr/>
          </p:nvSpPr>
          <p:spPr>
            <a:xfrm>
              <a:off x="3684657" y="5748705"/>
              <a:ext cx="216024" cy="1080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p:nvSpPr>
          <p:spPr>
            <a:xfrm>
              <a:off x="3563888" y="5856717"/>
              <a:ext cx="432048" cy="216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S</a:t>
              </a:r>
              <a:endParaRPr lang="en-US" sz="1600" dirty="0"/>
            </a:p>
          </p:txBody>
        </p:sp>
        <p:sp>
          <p:nvSpPr>
            <p:cNvPr id="25" name="Arc 24"/>
            <p:cNvSpPr/>
            <p:nvPr/>
          </p:nvSpPr>
          <p:spPr>
            <a:xfrm flipH="1">
              <a:off x="931395" y="4443550"/>
              <a:ext cx="2559523" cy="1525379"/>
            </a:xfrm>
            <a:prstGeom prst="arc">
              <a:avLst>
                <a:gd name="adj1" fmla="val 11335176"/>
                <a:gd name="adj2" fmla="val 20960250"/>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TextBox 25"/>
            <p:cNvSpPr txBox="1"/>
            <p:nvPr/>
          </p:nvSpPr>
          <p:spPr>
            <a:xfrm>
              <a:off x="1982799" y="4172594"/>
              <a:ext cx="465192" cy="276999"/>
            </a:xfrm>
            <a:prstGeom prst="rect">
              <a:avLst/>
            </a:prstGeom>
            <a:noFill/>
          </p:spPr>
          <p:txBody>
            <a:bodyPr wrap="none" rtlCol="0">
              <a:spAutoFit/>
            </a:bodyPr>
            <a:lstStyle/>
            <a:p>
              <a:r>
                <a:rPr lang="en-US" sz="1200" dirty="0" smtClean="0"/>
                <a:t>P</a:t>
              </a:r>
              <a:r>
                <a:rPr lang="en-US" sz="1200" baseline="-25000" dirty="0" smtClean="0"/>
                <a:t>MAX</a:t>
              </a:r>
              <a:endParaRPr lang="en-US" sz="1200" dirty="0"/>
            </a:p>
          </p:txBody>
        </p:sp>
      </p:grpSp>
      <p:graphicFrame>
        <p:nvGraphicFramePr>
          <p:cNvPr id="27" name="Object 26"/>
          <p:cNvGraphicFramePr>
            <a:graphicFrameLocks noChangeAspect="1"/>
          </p:cNvGraphicFramePr>
          <p:nvPr>
            <p:extLst>
              <p:ext uri="{D42A27DB-BD31-4B8C-83A1-F6EECF244321}">
                <p14:modId xmlns:p14="http://schemas.microsoft.com/office/powerpoint/2010/main" val="3951956856"/>
              </p:ext>
            </p:extLst>
          </p:nvPr>
        </p:nvGraphicFramePr>
        <p:xfrm>
          <a:off x="4927600" y="1270749"/>
          <a:ext cx="3710697" cy="3775044"/>
        </p:xfrm>
        <a:graphic>
          <a:graphicData uri="http://schemas.openxmlformats.org/presentationml/2006/ole">
            <mc:AlternateContent xmlns:mc="http://schemas.openxmlformats.org/markup-compatibility/2006">
              <mc:Choice xmlns:v="urn:schemas-microsoft-com:vml" Requires="v">
                <p:oleObj spid="_x0000_s12350" name="Equation" r:id="rId3" imgW="2197080" imgH="2234880" progId="Equation.3">
                  <p:embed/>
                </p:oleObj>
              </mc:Choice>
              <mc:Fallback>
                <p:oleObj name="Equation" r:id="rId3" imgW="2197080" imgH="2234880" progId="Equation.3">
                  <p:embed/>
                  <p:pic>
                    <p:nvPicPr>
                      <p:cNvPr id="0" name=""/>
                      <p:cNvPicPr>
                        <a:picLocks noChangeAspect="1" noChangeArrowheads="1"/>
                      </p:cNvPicPr>
                      <p:nvPr/>
                    </p:nvPicPr>
                    <p:blipFill>
                      <a:blip r:embed="rId4"/>
                      <a:srcRect/>
                      <a:stretch>
                        <a:fillRect/>
                      </a:stretch>
                    </p:blipFill>
                    <p:spPr bwMode="auto">
                      <a:xfrm>
                        <a:off x="4927600" y="1270749"/>
                        <a:ext cx="3710697" cy="3775044"/>
                      </a:xfrm>
                      <a:prstGeom prst="rect">
                        <a:avLst/>
                      </a:prstGeom>
                      <a:solidFill>
                        <a:srgbClr val="CCECFF"/>
                      </a:solidFill>
                      <a:ln w="9525">
                        <a:solidFill>
                          <a:srgbClr val="7F7F7F"/>
                        </a:solidFill>
                        <a:miter lim="800000"/>
                        <a:headEnd/>
                        <a:tailEnd/>
                      </a:ln>
                    </p:spPr>
                  </p:pic>
                </p:oleObj>
              </mc:Fallback>
            </mc:AlternateContent>
          </a:graphicData>
        </a:graphic>
      </p:graphicFrame>
      <p:cxnSp>
        <p:nvCxnSpPr>
          <p:cNvPr id="28" name="Straight Connector 27"/>
          <p:cNvCxnSpPr/>
          <p:nvPr/>
        </p:nvCxnSpPr>
        <p:spPr>
          <a:xfrm>
            <a:off x="2355172" y="2559636"/>
            <a:ext cx="0" cy="2597804"/>
          </a:xfrm>
          <a:prstGeom prst="line">
            <a:avLst/>
          </a:prstGeom>
          <a:ln w="12700">
            <a:prstDash val="lgDashDot"/>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593004" y="1210499"/>
            <a:ext cx="3557384" cy="646331"/>
          </a:xfrm>
          <a:prstGeom prst="rect">
            <a:avLst/>
          </a:prstGeom>
          <a:noFill/>
        </p:spPr>
        <p:txBody>
          <a:bodyPr wrap="none" rtlCol="0">
            <a:spAutoFit/>
          </a:bodyPr>
          <a:lstStyle/>
          <a:p>
            <a:r>
              <a:rPr lang="en-US" dirty="0" smtClean="0"/>
              <a:t>Distributed gas load, one pumps </a:t>
            </a:r>
          </a:p>
          <a:p>
            <a:r>
              <a:rPr lang="en-US" dirty="0" smtClean="0"/>
              <a:t>at each extremity</a:t>
            </a:r>
            <a:endParaRPr lang="en-US" dirty="0"/>
          </a:p>
        </p:txBody>
      </p:sp>
      <p:sp>
        <p:nvSpPr>
          <p:cNvPr id="32" name="Rectangle 31"/>
          <p:cNvSpPr/>
          <p:nvPr/>
        </p:nvSpPr>
        <p:spPr>
          <a:xfrm>
            <a:off x="1218703" y="94734"/>
            <a:ext cx="6478055" cy="461665"/>
          </a:xfrm>
          <a:prstGeom prst="rect">
            <a:avLst/>
          </a:prstGeom>
        </p:spPr>
        <p:txBody>
          <a:bodyPr wrap="none">
            <a:spAutoFit/>
          </a:bodyPr>
          <a:lstStyle/>
          <a:p>
            <a:pPr algn="ctr"/>
            <a:r>
              <a:rPr lang="en-US" sz="2400" b="1" dirty="0" smtClean="0"/>
              <a:t>Simple pressure profiles: stationary values</a:t>
            </a:r>
            <a:endParaRPr lang="en-US" sz="2400" b="1" dirty="0"/>
          </a:p>
        </p:txBody>
      </p:sp>
    </p:spTree>
    <p:extLst>
      <p:ext uri="{BB962C8B-B14F-4D97-AF65-F5344CB8AC3E}">
        <p14:creationId xmlns:p14="http://schemas.microsoft.com/office/powerpoint/2010/main" val="203091550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 Box 15"/>
          <p:cNvSpPr txBox="1">
            <a:spLocks noChangeArrowheads="1"/>
          </p:cNvSpPr>
          <p:nvPr/>
        </p:nvSpPr>
        <p:spPr bwMode="auto">
          <a:xfrm>
            <a:off x="2046288" y="6003925"/>
            <a:ext cx="2841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a:solidFill>
                  <a:schemeClr val="tx1"/>
                </a:solidFill>
                <a:latin typeface="Comic Sans MS" pitchFamily="66" charset="0"/>
              </a:defRPr>
            </a:lvl1pPr>
            <a:lvl2pPr marL="742950" indent="-285750">
              <a:defRPr sz="2000">
                <a:solidFill>
                  <a:schemeClr val="tx1"/>
                </a:solidFill>
                <a:latin typeface="Comic Sans MS" pitchFamily="66" charset="0"/>
              </a:defRPr>
            </a:lvl2pPr>
            <a:lvl3pPr marL="1143000" indent="-228600">
              <a:defRPr sz="2000">
                <a:solidFill>
                  <a:schemeClr val="tx1"/>
                </a:solidFill>
                <a:latin typeface="Comic Sans MS" pitchFamily="66" charset="0"/>
              </a:defRPr>
            </a:lvl3pPr>
            <a:lvl4pPr marL="1600200" indent="-228600">
              <a:defRPr sz="2000">
                <a:solidFill>
                  <a:schemeClr val="tx1"/>
                </a:solidFill>
                <a:latin typeface="Comic Sans MS" pitchFamily="66" charset="0"/>
              </a:defRPr>
            </a:lvl4pPr>
            <a:lvl5pPr marL="2057400" indent="-228600">
              <a:defRPr sz="2000">
                <a:solidFill>
                  <a:schemeClr val="tx1"/>
                </a:solidFill>
                <a:latin typeface="Comic Sans MS" pitchFamily="66" charset="0"/>
              </a:defRPr>
            </a:lvl5pPr>
            <a:lvl6pPr marL="2514600" indent="-228600" eaLnBrk="0" fontAlgn="base" hangingPunct="0">
              <a:spcBef>
                <a:spcPct val="0"/>
              </a:spcBef>
              <a:spcAft>
                <a:spcPct val="0"/>
              </a:spcAft>
              <a:defRPr sz="2000">
                <a:solidFill>
                  <a:schemeClr val="tx1"/>
                </a:solidFill>
                <a:latin typeface="Comic Sans MS" pitchFamily="66" charset="0"/>
              </a:defRPr>
            </a:lvl6pPr>
            <a:lvl7pPr marL="2971800" indent="-228600" eaLnBrk="0" fontAlgn="base" hangingPunct="0">
              <a:spcBef>
                <a:spcPct val="0"/>
              </a:spcBef>
              <a:spcAft>
                <a:spcPct val="0"/>
              </a:spcAft>
              <a:defRPr sz="2000">
                <a:solidFill>
                  <a:schemeClr val="tx1"/>
                </a:solidFill>
                <a:latin typeface="Comic Sans MS" pitchFamily="66" charset="0"/>
              </a:defRPr>
            </a:lvl7pPr>
            <a:lvl8pPr marL="3429000" indent="-228600" eaLnBrk="0" fontAlgn="base" hangingPunct="0">
              <a:spcBef>
                <a:spcPct val="0"/>
              </a:spcBef>
              <a:spcAft>
                <a:spcPct val="0"/>
              </a:spcAft>
              <a:defRPr sz="2000">
                <a:solidFill>
                  <a:schemeClr val="tx1"/>
                </a:solidFill>
                <a:latin typeface="Comic Sans MS" pitchFamily="66" charset="0"/>
              </a:defRPr>
            </a:lvl8pPr>
            <a:lvl9pPr marL="3886200" indent="-228600" eaLnBrk="0" fontAlgn="base" hangingPunct="0">
              <a:spcBef>
                <a:spcPct val="0"/>
              </a:spcBef>
              <a:spcAft>
                <a:spcPct val="0"/>
              </a:spcAft>
              <a:defRPr sz="2000">
                <a:solidFill>
                  <a:schemeClr val="tx1"/>
                </a:solidFill>
                <a:latin typeface="Comic Sans MS" pitchFamily="66" charset="0"/>
              </a:defRPr>
            </a:lvl9pPr>
          </a:lstStyle>
          <a:p>
            <a:r>
              <a:rPr lang="en-US">
                <a:latin typeface="Verdana" pitchFamily="34" charset="0"/>
              </a:rPr>
              <a:t>t</a:t>
            </a:r>
          </a:p>
        </p:txBody>
      </p:sp>
      <p:sp>
        <p:nvSpPr>
          <p:cNvPr id="50" name="Text Box 30"/>
          <p:cNvSpPr txBox="1">
            <a:spLocks noChangeArrowheads="1"/>
          </p:cNvSpPr>
          <p:nvPr/>
        </p:nvSpPr>
        <p:spPr bwMode="auto">
          <a:xfrm>
            <a:off x="2459038" y="2825750"/>
            <a:ext cx="1833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a:solidFill>
                  <a:schemeClr val="tx1"/>
                </a:solidFill>
                <a:latin typeface="Comic Sans MS" pitchFamily="66" charset="0"/>
              </a:defRPr>
            </a:lvl1pPr>
            <a:lvl2pPr marL="742950" indent="-285750">
              <a:defRPr sz="2000">
                <a:solidFill>
                  <a:schemeClr val="tx1"/>
                </a:solidFill>
                <a:latin typeface="Comic Sans MS" pitchFamily="66" charset="0"/>
              </a:defRPr>
            </a:lvl2pPr>
            <a:lvl3pPr marL="1143000" indent="-228600">
              <a:defRPr sz="2000">
                <a:solidFill>
                  <a:schemeClr val="tx1"/>
                </a:solidFill>
                <a:latin typeface="Comic Sans MS" pitchFamily="66" charset="0"/>
              </a:defRPr>
            </a:lvl3pPr>
            <a:lvl4pPr marL="1600200" indent="-228600">
              <a:defRPr sz="2000">
                <a:solidFill>
                  <a:schemeClr val="tx1"/>
                </a:solidFill>
                <a:latin typeface="Comic Sans MS" pitchFamily="66" charset="0"/>
              </a:defRPr>
            </a:lvl4pPr>
            <a:lvl5pPr marL="2057400" indent="-228600">
              <a:defRPr sz="2000">
                <a:solidFill>
                  <a:schemeClr val="tx1"/>
                </a:solidFill>
                <a:latin typeface="Comic Sans MS" pitchFamily="66" charset="0"/>
              </a:defRPr>
            </a:lvl5pPr>
            <a:lvl6pPr marL="2514600" indent="-228600" eaLnBrk="0" fontAlgn="base" hangingPunct="0">
              <a:spcBef>
                <a:spcPct val="0"/>
              </a:spcBef>
              <a:spcAft>
                <a:spcPct val="0"/>
              </a:spcAft>
              <a:defRPr sz="2000">
                <a:solidFill>
                  <a:schemeClr val="tx1"/>
                </a:solidFill>
                <a:latin typeface="Comic Sans MS" pitchFamily="66" charset="0"/>
              </a:defRPr>
            </a:lvl6pPr>
            <a:lvl7pPr marL="2971800" indent="-228600" eaLnBrk="0" fontAlgn="base" hangingPunct="0">
              <a:spcBef>
                <a:spcPct val="0"/>
              </a:spcBef>
              <a:spcAft>
                <a:spcPct val="0"/>
              </a:spcAft>
              <a:defRPr sz="2000">
                <a:solidFill>
                  <a:schemeClr val="tx1"/>
                </a:solidFill>
                <a:latin typeface="Comic Sans MS" pitchFamily="66" charset="0"/>
              </a:defRPr>
            </a:lvl7pPr>
            <a:lvl8pPr marL="3429000" indent="-228600" eaLnBrk="0" fontAlgn="base" hangingPunct="0">
              <a:spcBef>
                <a:spcPct val="0"/>
              </a:spcBef>
              <a:spcAft>
                <a:spcPct val="0"/>
              </a:spcAft>
              <a:defRPr sz="2000">
                <a:solidFill>
                  <a:schemeClr val="tx1"/>
                </a:solidFill>
                <a:latin typeface="Comic Sans MS" pitchFamily="66" charset="0"/>
              </a:defRPr>
            </a:lvl8pPr>
            <a:lvl9pPr marL="3886200" indent="-228600" eaLnBrk="0" fontAlgn="base" hangingPunct="0">
              <a:spcBef>
                <a:spcPct val="0"/>
              </a:spcBef>
              <a:spcAft>
                <a:spcPct val="0"/>
              </a:spcAft>
              <a:defRPr sz="2000">
                <a:solidFill>
                  <a:schemeClr val="tx1"/>
                </a:solidFill>
                <a:latin typeface="Comic Sans MS" pitchFamily="66" charset="0"/>
              </a:defRPr>
            </a:lvl9pPr>
          </a:lstStyle>
          <a:p>
            <a:endParaRPr lang="fr-FR" sz="1400">
              <a:latin typeface="Verdana" pitchFamily="34" charset="0"/>
            </a:endParaRPr>
          </a:p>
        </p:txBody>
      </p:sp>
      <mc:AlternateContent xmlns:mc="http://schemas.openxmlformats.org/markup-compatibility/2006" xmlns:a14="http://schemas.microsoft.com/office/drawing/2010/main">
        <mc:Choice Requires="a14">
          <p:sp>
            <p:nvSpPr>
              <p:cNvPr id="5" name="ZoneTexte 4"/>
              <p:cNvSpPr txBox="1"/>
              <p:nvPr/>
            </p:nvSpPr>
            <p:spPr>
              <a:xfrm>
                <a:off x="1459247" y="2049088"/>
                <a:ext cx="7340017" cy="3867149"/>
              </a:xfrm>
              <a:prstGeom prst="rect">
                <a:avLst/>
              </a:prstGeom>
              <a:noFill/>
            </p:spPr>
            <p:txBody>
              <a:bodyPr wrap="square" rtlCol="0">
                <a:spAutoFit/>
              </a:bodyPr>
              <a:lstStyle/>
              <a:p>
                <a:r>
                  <a:rPr lang="fr-FR" dirty="0" smtClean="0"/>
                  <a:t>From the </a:t>
                </a:r>
                <a:r>
                  <a:rPr lang="fr-FR" dirty="0" err="1" smtClean="0"/>
                  <a:t>ideal</a:t>
                </a:r>
                <a:r>
                  <a:rPr lang="fr-FR" dirty="0" smtClean="0"/>
                  <a:t> </a:t>
                </a:r>
                <a:r>
                  <a:rPr lang="fr-FR" dirty="0" err="1" smtClean="0"/>
                  <a:t>gas</a:t>
                </a:r>
                <a:r>
                  <a:rPr lang="fr-FR" dirty="0" smtClean="0"/>
                  <a:t> </a:t>
                </a:r>
                <a:r>
                  <a:rPr lang="fr-FR" dirty="0" err="1" smtClean="0"/>
                  <a:t>equation</a:t>
                </a:r>
                <a:r>
                  <a:rPr lang="fr-FR" dirty="0" smtClean="0"/>
                  <a:t>: </a:t>
                </a:r>
                <a14:m>
                  <m:oMath xmlns:m="http://schemas.openxmlformats.org/officeDocument/2006/math">
                    <m:r>
                      <a:rPr lang="fr-FR" sz="2400" b="0" i="1" smtClean="0">
                        <a:latin typeface="Cambria Math"/>
                      </a:rPr>
                      <m:t>𝑃𝑉</m:t>
                    </m:r>
                    <m:r>
                      <a:rPr lang="fr-FR" sz="2400" b="0" i="1" smtClean="0">
                        <a:latin typeface="Cambria Math"/>
                      </a:rPr>
                      <m:t>=</m:t>
                    </m:r>
                    <m:r>
                      <a:rPr lang="fr-FR" sz="2400" b="0" i="1" smtClean="0">
                        <a:latin typeface="Cambria Math"/>
                      </a:rPr>
                      <m:t>𝑁</m:t>
                    </m:r>
                    <m:sSub>
                      <m:sSubPr>
                        <m:ctrlPr>
                          <a:rPr lang="fr-FR" sz="2400" b="0" i="1" smtClean="0">
                            <a:latin typeface="Cambria Math"/>
                          </a:rPr>
                        </m:ctrlPr>
                      </m:sSubPr>
                      <m:e>
                        <m:r>
                          <a:rPr lang="fr-FR" sz="2400" b="0" i="1" smtClean="0">
                            <a:latin typeface="Cambria Math"/>
                          </a:rPr>
                          <m:t>𝑘</m:t>
                        </m:r>
                      </m:e>
                      <m:sub>
                        <m:r>
                          <a:rPr lang="fr-FR" sz="2400" b="0" i="1" smtClean="0">
                            <a:latin typeface="Cambria Math"/>
                          </a:rPr>
                          <m:t>𝐵</m:t>
                        </m:r>
                      </m:sub>
                    </m:sSub>
                    <m:r>
                      <a:rPr lang="fr-FR" sz="2400" b="0" i="1" smtClean="0">
                        <a:latin typeface="Cambria Math"/>
                      </a:rPr>
                      <m:t>𝑇</m:t>
                    </m:r>
                    <m:r>
                      <a:rPr lang="fr-FR" sz="2400" b="0" i="1" smtClean="0">
                        <a:latin typeface="Cambria Math"/>
                        <a:ea typeface="Cambria Math"/>
                      </a:rPr>
                      <m:t>→</m:t>
                    </m:r>
                    <m:r>
                      <a:rPr lang="fr-FR" sz="2400" b="0" i="1" smtClean="0">
                        <a:latin typeface="Cambria Math"/>
                        <a:ea typeface="Cambria Math"/>
                      </a:rPr>
                      <m:t>𝑉</m:t>
                    </m:r>
                    <m:f>
                      <m:fPr>
                        <m:ctrlPr>
                          <a:rPr lang="fr-FR" sz="2400" b="0" i="1" smtClean="0">
                            <a:latin typeface="Cambria Math"/>
                            <a:ea typeface="Cambria Math"/>
                          </a:rPr>
                        </m:ctrlPr>
                      </m:fPr>
                      <m:num>
                        <m:r>
                          <a:rPr lang="fr-FR" sz="2400" b="0" i="1" smtClean="0">
                            <a:latin typeface="Cambria Math"/>
                            <a:ea typeface="Cambria Math"/>
                          </a:rPr>
                          <m:t>𝑑𝑃</m:t>
                        </m:r>
                      </m:num>
                      <m:den>
                        <m:r>
                          <a:rPr lang="fr-FR" sz="2400" b="0" i="1" smtClean="0">
                            <a:latin typeface="Cambria Math"/>
                            <a:ea typeface="Cambria Math"/>
                          </a:rPr>
                          <m:t>𝑑𝑡</m:t>
                        </m:r>
                      </m:den>
                    </m:f>
                    <m:r>
                      <a:rPr lang="fr-FR" sz="2400" b="0" i="1" smtClean="0">
                        <a:latin typeface="Cambria Math"/>
                        <a:ea typeface="Cambria Math"/>
                      </a:rPr>
                      <m:t>=</m:t>
                    </m:r>
                    <m:sSub>
                      <m:sSubPr>
                        <m:ctrlPr>
                          <a:rPr lang="fr-FR" sz="2400" i="1">
                            <a:latin typeface="Cambria Math"/>
                          </a:rPr>
                        </m:ctrlPr>
                      </m:sSubPr>
                      <m:e>
                        <m:r>
                          <a:rPr lang="fr-FR" sz="2400" i="1">
                            <a:latin typeface="Cambria Math"/>
                          </a:rPr>
                          <m:t>𝑘</m:t>
                        </m:r>
                      </m:e>
                      <m:sub>
                        <m:r>
                          <a:rPr lang="fr-FR" sz="2400" i="1">
                            <a:latin typeface="Cambria Math"/>
                          </a:rPr>
                          <m:t>𝐵</m:t>
                        </m:r>
                      </m:sub>
                    </m:sSub>
                    <m:r>
                      <a:rPr lang="fr-FR" sz="2400" i="1">
                        <a:latin typeface="Cambria Math"/>
                      </a:rPr>
                      <m:t>𝑇</m:t>
                    </m:r>
                    <m:f>
                      <m:fPr>
                        <m:ctrlPr>
                          <a:rPr lang="fr-FR" sz="2400" i="1">
                            <a:latin typeface="Cambria Math"/>
                            <a:ea typeface="Cambria Math"/>
                          </a:rPr>
                        </m:ctrlPr>
                      </m:fPr>
                      <m:num>
                        <m:r>
                          <a:rPr lang="fr-FR" sz="2400" i="1">
                            <a:latin typeface="Cambria Math"/>
                            <a:ea typeface="Cambria Math"/>
                          </a:rPr>
                          <m:t>𝑑</m:t>
                        </m:r>
                        <m:r>
                          <a:rPr lang="fr-FR" sz="2400" b="0" i="1" smtClean="0">
                            <a:latin typeface="Cambria Math"/>
                            <a:ea typeface="Cambria Math"/>
                          </a:rPr>
                          <m:t>𝑁</m:t>
                        </m:r>
                      </m:num>
                      <m:den>
                        <m:r>
                          <a:rPr lang="fr-FR" sz="2400" i="1">
                            <a:latin typeface="Cambria Math"/>
                            <a:ea typeface="Cambria Math"/>
                          </a:rPr>
                          <m:t>𝑑𝑡</m:t>
                        </m:r>
                      </m:den>
                    </m:f>
                  </m:oMath>
                </a14:m>
                <a:r>
                  <a:rPr lang="fr-FR" dirty="0" smtClean="0"/>
                  <a:t> </a:t>
                </a:r>
                <a:endParaRPr lang="fr-FR" i="1" dirty="0" smtClean="0">
                  <a:latin typeface="Cambria Math"/>
                  <a:ea typeface="Cambria Math"/>
                </a:endParaRPr>
              </a:p>
              <a:p>
                <a:endParaRPr lang="fr-FR" dirty="0" smtClean="0"/>
              </a:p>
              <a:p>
                <a:r>
                  <a:rPr lang="fr-FR" dirty="0" smtClean="0"/>
                  <a:t>A </a:t>
                </a:r>
                <a:r>
                  <a:rPr lang="fr-FR" dirty="0" err="1" smtClean="0"/>
                  <a:t>gas</a:t>
                </a:r>
                <a:r>
                  <a:rPr lang="fr-FR" dirty="0" smtClean="0"/>
                  <a:t> balance </a:t>
                </a:r>
                <a:r>
                  <a:rPr lang="fr-FR" dirty="0" err="1" smtClean="0"/>
                  <a:t>equation</a:t>
                </a:r>
                <a:r>
                  <a:rPr lang="fr-FR" dirty="0" smtClean="0"/>
                  <a:t> </a:t>
                </a:r>
                <a:r>
                  <a:rPr lang="fr-FR" dirty="0" err="1" smtClean="0"/>
                  <a:t>can</a:t>
                </a:r>
                <a:r>
                  <a:rPr lang="fr-FR" dirty="0" smtClean="0"/>
                  <a:t> </a:t>
                </a:r>
                <a:r>
                  <a:rPr lang="fr-FR" dirty="0" err="1" smtClean="0"/>
                  <a:t>be</a:t>
                </a:r>
                <a:r>
                  <a:rPr lang="fr-FR" dirty="0" smtClean="0"/>
                  <a:t> </a:t>
                </a:r>
                <a:r>
                  <a:rPr lang="fr-FR" dirty="0" err="1" smtClean="0"/>
                  <a:t>written</a:t>
                </a:r>
                <a:r>
                  <a:rPr lang="fr-FR" dirty="0" smtClean="0"/>
                  <a:t> as: </a:t>
                </a:r>
                <a14:m>
                  <m:oMath xmlns:m="http://schemas.openxmlformats.org/officeDocument/2006/math">
                    <m:f>
                      <m:fPr>
                        <m:ctrlPr>
                          <a:rPr lang="fr-FR" sz="2400" i="1">
                            <a:latin typeface="Cambria Math"/>
                            <a:ea typeface="Cambria Math"/>
                          </a:rPr>
                        </m:ctrlPr>
                      </m:fPr>
                      <m:num>
                        <m:r>
                          <a:rPr lang="fr-FR" sz="2400" i="1">
                            <a:latin typeface="Cambria Math"/>
                            <a:ea typeface="Cambria Math"/>
                          </a:rPr>
                          <m:t>𝑑𝑁</m:t>
                        </m:r>
                      </m:num>
                      <m:den>
                        <m:r>
                          <a:rPr lang="fr-FR" sz="2400" i="1">
                            <a:latin typeface="Cambria Math"/>
                            <a:ea typeface="Cambria Math"/>
                          </a:rPr>
                          <m:t>𝑑𝑡</m:t>
                        </m:r>
                      </m:den>
                    </m:f>
                    <m:r>
                      <a:rPr lang="fr-FR" sz="2400" b="0" i="0" smtClean="0">
                        <a:latin typeface="Cambria Math"/>
                        <a:ea typeface="Cambria Math"/>
                      </a:rPr>
                      <m:t>=</m:t>
                    </m:r>
                    <m:sSub>
                      <m:sSubPr>
                        <m:ctrlPr>
                          <a:rPr lang="fr-FR" sz="2400" b="0" i="1" smtClean="0">
                            <a:latin typeface="Cambria Math"/>
                            <a:ea typeface="Cambria Math"/>
                          </a:rPr>
                        </m:ctrlPr>
                      </m:sSubPr>
                      <m:e>
                        <m:r>
                          <a:rPr lang="fr-FR" sz="2400" b="0" i="1" smtClean="0">
                            <a:latin typeface="Cambria Math"/>
                            <a:ea typeface="Cambria Math"/>
                          </a:rPr>
                          <m:t>𝑄</m:t>
                        </m:r>
                      </m:e>
                      <m:sub>
                        <m:r>
                          <a:rPr lang="fr-FR" sz="2400" b="0" i="1" smtClean="0">
                            <a:latin typeface="Cambria Math"/>
                            <a:ea typeface="Cambria Math"/>
                          </a:rPr>
                          <m:t>𝑖𝑛</m:t>
                        </m:r>
                      </m:sub>
                    </m:sSub>
                    <m:r>
                      <a:rPr lang="fr-FR" sz="2400" b="0" i="1" smtClean="0">
                        <a:latin typeface="Cambria Math"/>
                        <a:ea typeface="Cambria Math"/>
                      </a:rPr>
                      <m:t>−</m:t>
                    </m:r>
                    <m:sSub>
                      <m:sSubPr>
                        <m:ctrlPr>
                          <a:rPr lang="fr-FR" sz="2400" i="1">
                            <a:latin typeface="Cambria Math"/>
                            <a:ea typeface="Cambria Math"/>
                          </a:rPr>
                        </m:ctrlPr>
                      </m:sSubPr>
                      <m:e>
                        <m:r>
                          <a:rPr lang="fr-FR" sz="2400" i="1">
                            <a:latin typeface="Cambria Math"/>
                            <a:ea typeface="Cambria Math"/>
                          </a:rPr>
                          <m:t>𝑄</m:t>
                        </m:r>
                      </m:e>
                      <m:sub>
                        <m:r>
                          <a:rPr lang="fr-FR" sz="2400" b="0" i="1" smtClean="0">
                            <a:latin typeface="Cambria Math"/>
                            <a:ea typeface="Cambria Math"/>
                          </a:rPr>
                          <m:t>𝑜𝑢𝑡</m:t>
                        </m:r>
                      </m:sub>
                    </m:sSub>
                  </m:oMath>
                </a14:m>
                <a:endParaRPr lang="fr-FR" sz="2400" dirty="0" smtClean="0"/>
              </a:p>
              <a:p>
                <a:endParaRPr lang="fr-FR" dirty="0"/>
              </a:p>
              <a:p>
                <a14:m>
                  <m:oMath xmlns:m="http://schemas.openxmlformats.org/officeDocument/2006/math">
                    <m:r>
                      <a:rPr lang="fr-FR" sz="2400" i="1">
                        <a:latin typeface="Cambria Math"/>
                        <a:ea typeface="Cambria Math"/>
                      </a:rPr>
                      <m:t>𝑉</m:t>
                    </m:r>
                    <m:f>
                      <m:fPr>
                        <m:ctrlPr>
                          <a:rPr lang="fr-FR" sz="2400" i="1">
                            <a:latin typeface="Cambria Math"/>
                            <a:ea typeface="Cambria Math"/>
                          </a:rPr>
                        </m:ctrlPr>
                      </m:fPr>
                      <m:num>
                        <m:r>
                          <a:rPr lang="fr-FR" sz="2400" i="1">
                            <a:latin typeface="Cambria Math"/>
                            <a:ea typeface="Cambria Math"/>
                          </a:rPr>
                          <m:t>𝑑𝑃</m:t>
                        </m:r>
                      </m:num>
                      <m:den>
                        <m:r>
                          <a:rPr lang="fr-FR" sz="2400" i="1">
                            <a:latin typeface="Cambria Math"/>
                            <a:ea typeface="Cambria Math"/>
                          </a:rPr>
                          <m:t>𝑑𝑡</m:t>
                        </m:r>
                      </m:den>
                    </m:f>
                    <m:r>
                      <a:rPr lang="fr-FR" sz="2400" i="1">
                        <a:latin typeface="Cambria Math"/>
                        <a:ea typeface="Cambria Math"/>
                      </a:rPr>
                      <m:t>=</m:t>
                    </m:r>
                    <m:sSub>
                      <m:sSubPr>
                        <m:ctrlPr>
                          <a:rPr lang="fr-FR" sz="2400" i="1">
                            <a:latin typeface="Cambria Math"/>
                          </a:rPr>
                        </m:ctrlPr>
                      </m:sSubPr>
                      <m:e>
                        <m:r>
                          <a:rPr lang="fr-FR" sz="2400" i="1">
                            <a:latin typeface="Cambria Math"/>
                          </a:rPr>
                          <m:t>𝑘</m:t>
                        </m:r>
                      </m:e>
                      <m:sub>
                        <m:r>
                          <a:rPr lang="fr-FR" sz="2400" i="1">
                            <a:latin typeface="Cambria Math"/>
                          </a:rPr>
                          <m:t>𝐵</m:t>
                        </m:r>
                      </m:sub>
                    </m:sSub>
                    <m:r>
                      <a:rPr lang="fr-FR" sz="2400" i="1">
                        <a:latin typeface="Cambria Math"/>
                      </a:rPr>
                      <m:t>𝑇</m:t>
                    </m:r>
                    <m:d>
                      <m:dPr>
                        <m:ctrlPr>
                          <a:rPr lang="fr-FR" sz="2400" i="1" smtClean="0">
                            <a:latin typeface="Cambria Math"/>
                          </a:rPr>
                        </m:ctrlPr>
                      </m:dPr>
                      <m:e>
                        <m:sSub>
                          <m:sSubPr>
                            <m:ctrlPr>
                              <a:rPr lang="fr-FR" sz="2400" i="1">
                                <a:latin typeface="Cambria Math"/>
                                <a:ea typeface="Cambria Math"/>
                              </a:rPr>
                            </m:ctrlPr>
                          </m:sSubPr>
                          <m:e>
                            <m:r>
                              <a:rPr lang="fr-FR" sz="2400" i="1">
                                <a:latin typeface="Cambria Math"/>
                                <a:ea typeface="Cambria Math"/>
                              </a:rPr>
                              <m:t>𝑄</m:t>
                            </m:r>
                          </m:e>
                          <m:sub>
                            <m:r>
                              <a:rPr lang="fr-FR" sz="2400" i="1">
                                <a:latin typeface="Cambria Math"/>
                                <a:ea typeface="Cambria Math"/>
                              </a:rPr>
                              <m:t>𝑖𝑛</m:t>
                            </m:r>
                          </m:sub>
                        </m:sSub>
                        <m:r>
                          <a:rPr lang="fr-FR" sz="2400" i="1">
                            <a:latin typeface="Cambria Math"/>
                            <a:ea typeface="Cambria Math"/>
                          </a:rPr>
                          <m:t>−</m:t>
                        </m:r>
                        <m:sSub>
                          <m:sSubPr>
                            <m:ctrlPr>
                              <a:rPr lang="fr-FR" sz="2400" i="1">
                                <a:latin typeface="Cambria Math"/>
                                <a:ea typeface="Cambria Math"/>
                              </a:rPr>
                            </m:ctrlPr>
                          </m:sSubPr>
                          <m:e>
                            <m:r>
                              <a:rPr lang="fr-FR" sz="2400" i="1">
                                <a:latin typeface="Cambria Math"/>
                                <a:ea typeface="Cambria Math"/>
                              </a:rPr>
                              <m:t>𝑄</m:t>
                            </m:r>
                          </m:e>
                          <m:sub>
                            <m:r>
                              <a:rPr lang="fr-FR" sz="2400" i="1">
                                <a:latin typeface="Cambria Math"/>
                                <a:ea typeface="Cambria Math"/>
                              </a:rPr>
                              <m:t>𝑜𝑢𝑡</m:t>
                            </m:r>
                          </m:sub>
                        </m:sSub>
                      </m:e>
                    </m:d>
                  </m:oMath>
                </a14:m>
                <a:r>
                  <a:rPr lang="fr-FR" sz="2400" dirty="0" smtClean="0"/>
                  <a:t>; </a:t>
                </a:r>
              </a:p>
              <a:p>
                <a:endParaRPr lang="fr-FR" dirty="0"/>
              </a:p>
              <a:p>
                <a:r>
                  <a:rPr lang="fr-FR" dirty="0" smtClean="0"/>
                  <a:t>in PV </a:t>
                </a:r>
                <a:r>
                  <a:rPr lang="fr-FR" dirty="0" err="1" smtClean="0"/>
                  <a:t>units</a:t>
                </a:r>
                <a:r>
                  <a:rPr lang="fr-FR" dirty="0" smtClean="0"/>
                  <a:t>: </a:t>
                </a:r>
                <a14:m>
                  <m:oMath xmlns:m="http://schemas.openxmlformats.org/officeDocument/2006/math">
                    <m:r>
                      <a:rPr lang="fr-FR" sz="2400" i="1">
                        <a:latin typeface="Cambria Math"/>
                        <a:ea typeface="Cambria Math"/>
                      </a:rPr>
                      <m:t>𝑉</m:t>
                    </m:r>
                    <m:f>
                      <m:fPr>
                        <m:ctrlPr>
                          <a:rPr lang="fr-FR" sz="2400" i="1">
                            <a:latin typeface="Cambria Math"/>
                            <a:ea typeface="Cambria Math"/>
                          </a:rPr>
                        </m:ctrlPr>
                      </m:fPr>
                      <m:num>
                        <m:r>
                          <a:rPr lang="fr-FR" sz="2400" i="1">
                            <a:latin typeface="Cambria Math"/>
                            <a:ea typeface="Cambria Math"/>
                          </a:rPr>
                          <m:t>𝑑𝑃</m:t>
                        </m:r>
                      </m:num>
                      <m:den>
                        <m:r>
                          <a:rPr lang="fr-FR" sz="2400" i="1">
                            <a:latin typeface="Cambria Math"/>
                            <a:ea typeface="Cambria Math"/>
                          </a:rPr>
                          <m:t>𝑑𝑡</m:t>
                        </m:r>
                      </m:den>
                    </m:f>
                    <m:r>
                      <a:rPr lang="fr-FR" sz="2400" i="1">
                        <a:latin typeface="Cambria Math"/>
                        <a:ea typeface="Cambria Math"/>
                      </a:rPr>
                      <m:t>=</m:t>
                    </m:r>
                    <m:d>
                      <m:dPr>
                        <m:ctrlPr>
                          <a:rPr lang="fr-FR" sz="2400" i="1">
                            <a:latin typeface="Cambria Math"/>
                          </a:rPr>
                        </m:ctrlPr>
                      </m:dPr>
                      <m:e>
                        <m:sSub>
                          <m:sSubPr>
                            <m:ctrlPr>
                              <a:rPr lang="fr-FR" sz="2400" i="1">
                                <a:latin typeface="Cambria Math"/>
                                <a:ea typeface="Cambria Math"/>
                              </a:rPr>
                            </m:ctrlPr>
                          </m:sSubPr>
                          <m:e>
                            <m:r>
                              <a:rPr lang="fr-FR" sz="2400" i="1">
                                <a:latin typeface="Cambria Math"/>
                                <a:ea typeface="Cambria Math"/>
                              </a:rPr>
                              <m:t>𝑄</m:t>
                            </m:r>
                          </m:e>
                          <m:sub>
                            <m:r>
                              <a:rPr lang="fr-FR" sz="2400" i="1">
                                <a:latin typeface="Cambria Math"/>
                                <a:ea typeface="Cambria Math"/>
                              </a:rPr>
                              <m:t>𝑖𝑛</m:t>
                            </m:r>
                          </m:sub>
                        </m:sSub>
                        <m:r>
                          <a:rPr lang="fr-FR" sz="2400" i="1">
                            <a:latin typeface="Cambria Math"/>
                            <a:ea typeface="Cambria Math"/>
                          </a:rPr>
                          <m:t>−</m:t>
                        </m:r>
                        <m:sSub>
                          <m:sSubPr>
                            <m:ctrlPr>
                              <a:rPr lang="fr-FR" sz="2400" i="1">
                                <a:latin typeface="Cambria Math"/>
                                <a:ea typeface="Cambria Math"/>
                              </a:rPr>
                            </m:ctrlPr>
                          </m:sSubPr>
                          <m:e>
                            <m:r>
                              <a:rPr lang="fr-FR" sz="2400" i="1">
                                <a:latin typeface="Cambria Math"/>
                                <a:ea typeface="Cambria Math"/>
                              </a:rPr>
                              <m:t>𝑄</m:t>
                            </m:r>
                          </m:e>
                          <m:sub>
                            <m:r>
                              <a:rPr lang="fr-FR" sz="2400" i="1">
                                <a:latin typeface="Cambria Math"/>
                                <a:ea typeface="Cambria Math"/>
                              </a:rPr>
                              <m:t>𝑜𝑢𝑡</m:t>
                            </m:r>
                          </m:sub>
                        </m:sSub>
                      </m:e>
                    </m:d>
                  </m:oMath>
                </a14:m>
                <a:endParaRPr lang="fr-FR" sz="2400" dirty="0" smtClean="0">
                  <a:ea typeface="Cambria Math"/>
                </a:endParaRPr>
              </a:p>
              <a:p>
                <a:endParaRPr lang="fr-FR" dirty="0" smtClean="0"/>
              </a:p>
              <a:p>
                <a:r>
                  <a:rPr lang="fr-FR" dirty="0" smtClean="0"/>
                  <a:t>The </a:t>
                </a:r>
                <a:r>
                  <a:rPr lang="fr-FR" dirty="0" err="1" smtClean="0"/>
                  <a:t>pumped</a:t>
                </a:r>
                <a:r>
                  <a:rPr lang="fr-FR" dirty="0" smtClean="0"/>
                  <a:t> </a:t>
                </a:r>
                <a:r>
                  <a:rPr lang="fr-FR" dirty="0" err="1" smtClean="0"/>
                  <a:t>gas</a:t>
                </a:r>
                <a:r>
                  <a:rPr lang="fr-FR" dirty="0" smtClean="0"/>
                  <a:t> rate </a:t>
                </a:r>
                <a:r>
                  <a:rPr lang="fr-FR" dirty="0" err="1" smtClean="0"/>
                  <a:t>is</a:t>
                </a:r>
                <a:r>
                  <a:rPr lang="fr-FR" dirty="0" smtClean="0"/>
                  <a:t>: </a:t>
                </a:r>
                <a14:m>
                  <m:oMath xmlns:m="http://schemas.openxmlformats.org/officeDocument/2006/math">
                    <m:sSub>
                      <m:sSubPr>
                        <m:ctrlPr>
                          <a:rPr lang="fr-FR" sz="2400" i="1">
                            <a:latin typeface="Cambria Math"/>
                            <a:ea typeface="Cambria Math"/>
                          </a:rPr>
                        </m:ctrlPr>
                      </m:sSubPr>
                      <m:e>
                        <m:r>
                          <a:rPr lang="fr-FR" sz="2400" i="1">
                            <a:latin typeface="Cambria Math"/>
                            <a:ea typeface="Cambria Math"/>
                          </a:rPr>
                          <m:t>𝑄</m:t>
                        </m:r>
                      </m:e>
                      <m:sub>
                        <m:r>
                          <a:rPr lang="fr-FR" sz="2400" i="1">
                            <a:latin typeface="Cambria Math"/>
                            <a:ea typeface="Cambria Math"/>
                          </a:rPr>
                          <m:t>𝑜𝑢𝑡</m:t>
                        </m:r>
                      </m:sub>
                    </m:sSub>
                    <m:r>
                      <a:rPr lang="fr-FR" sz="2400" b="0" i="1" smtClean="0">
                        <a:latin typeface="Cambria Math"/>
                        <a:ea typeface="Cambria Math"/>
                      </a:rPr>
                      <m:t>=</m:t>
                    </m:r>
                    <m:r>
                      <a:rPr lang="fr-FR" sz="2400" b="0" i="1" smtClean="0">
                        <a:latin typeface="Cambria Math"/>
                        <a:ea typeface="Cambria Math"/>
                      </a:rPr>
                      <m:t>𝑆𝑃</m:t>
                    </m:r>
                    <m:r>
                      <a:rPr lang="fr-FR" sz="2400" b="0" i="1" smtClean="0">
                        <a:latin typeface="Cambria Math"/>
                        <a:ea typeface="Cambria Math"/>
                      </a:rPr>
                      <m:t>→</m:t>
                    </m:r>
                    <m:r>
                      <a:rPr lang="fr-FR" sz="2400" b="1" i="1">
                        <a:latin typeface="Cambria Math"/>
                        <a:ea typeface="Cambria Math"/>
                      </a:rPr>
                      <m:t>𝑽</m:t>
                    </m:r>
                    <m:f>
                      <m:fPr>
                        <m:ctrlPr>
                          <a:rPr lang="fr-FR" sz="2400" b="1" i="1">
                            <a:latin typeface="Cambria Math"/>
                            <a:ea typeface="Cambria Math"/>
                          </a:rPr>
                        </m:ctrlPr>
                      </m:fPr>
                      <m:num>
                        <m:r>
                          <a:rPr lang="fr-FR" sz="2400" b="1" i="1">
                            <a:latin typeface="Cambria Math"/>
                            <a:ea typeface="Cambria Math"/>
                          </a:rPr>
                          <m:t>𝒅𝑷</m:t>
                        </m:r>
                      </m:num>
                      <m:den>
                        <m:r>
                          <a:rPr lang="fr-FR" sz="2400" b="1" i="1">
                            <a:latin typeface="Cambria Math"/>
                            <a:ea typeface="Cambria Math"/>
                          </a:rPr>
                          <m:t>𝒅𝒕</m:t>
                        </m:r>
                      </m:den>
                    </m:f>
                    <m:r>
                      <a:rPr lang="fr-FR" sz="2400" b="1" i="1">
                        <a:latin typeface="Cambria Math"/>
                        <a:ea typeface="Cambria Math"/>
                      </a:rPr>
                      <m:t>=</m:t>
                    </m:r>
                    <m:sSub>
                      <m:sSubPr>
                        <m:ctrlPr>
                          <a:rPr lang="fr-FR" sz="2400" b="1" i="1">
                            <a:latin typeface="Cambria Math"/>
                            <a:ea typeface="Cambria Math"/>
                          </a:rPr>
                        </m:ctrlPr>
                      </m:sSubPr>
                      <m:e>
                        <m:r>
                          <a:rPr lang="fr-FR" sz="2400" b="1" i="1">
                            <a:latin typeface="Cambria Math"/>
                            <a:ea typeface="Cambria Math"/>
                          </a:rPr>
                          <m:t>𝑸</m:t>
                        </m:r>
                      </m:e>
                      <m:sub>
                        <m:r>
                          <a:rPr lang="fr-FR" sz="2400" b="1" i="1">
                            <a:latin typeface="Cambria Math"/>
                            <a:ea typeface="Cambria Math"/>
                          </a:rPr>
                          <m:t>𝒊𝒏</m:t>
                        </m:r>
                      </m:sub>
                    </m:sSub>
                    <m:r>
                      <a:rPr lang="fr-FR" sz="2400" b="1" i="1">
                        <a:latin typeface="Cambria Math"/>
                        <a:ea typeface="Cambria Math"/>
                      </a:rPr>
                      <m:t>−</m:t>
                    </m:r>
                    <m:r>
                      <a:rPr lang="fr-FR" sz="2400" b="1" i="1" smtClean="0">
                        <a:latin typeface="Cambria Math"/>
                        <a:ea typeface="Cambria Math"/>
                      </a:rPr>
                      <m:t>𝑺𝑷</m:t>
                    </m:r>
                  </m:oMath>
                </a14:m>
                <a:endParaRPr lang="fr-FR" sz="2400" b="1" dirty="0"/>
              </a:p>
            </p:txBody>
          </p:sp>
        </mc:Choice>
        <mc:Fallback xmlns="">
          <p:sp>
            <p:nvSpPr>
              <p:cNvPr id="5" name="ZoneTexte 4"/>
              <p:cNvSpPr txBox="1">
                <a:spLocks noRot="1" noChangeAspect="1" noMove="1" noResize="1" noEditPoints="1" noAdjustHandles="1" noChangeArrowheads="1" noChangeShapeType="1" noTextEdit="1"/>
              </p:cNvSpPr>
              <p:nvPr/>
            </p:nvSpPr>
            <p:spPr>
              <a:xfrm>
                <a:off x="1459247" y="2049088"/>
                <a:ext cx="7340017" cy="3867149"/>
              </a:xfrm>
              <a:prstGeom prst="rect">
                <a:avLst/>
              </a:prstGeom>
              <a:blipFill rotWithShape="1">
                <a:blip r:embed="rId2"/>
                <a:stretch>
                  <a:fillRect l="-664"/>
                </a:stretch>
              </a:blipFill>
            </p:spPr>
            <p:txBody>
              <a:bodyPr/>
              <a:lstStyle/>
              <a:p>
                <a:r>
                  <a:rPr lang="en-US">
                    <a:noFill/>
                  </a:rPr>
                  <a:t> </a:t>
                </a:r>
              </a:p>
            </p:txBody>
          </p:sp>
        </mc:Fallback>
      </mc:AlternateContent>
      <p:grpSp>
        <p:nvGrpSpPr>
          <p:cNvPr id="6" name="Group 5"/>
          <p:cNvGrpSpPr/>
          <p:nvPr/>
        </p:nvGrpSpPr>
        <p:grpSpPr>
          <a:xfrm>
            <a:off x="253684" y="3494717"/>
            <a:ext cx="1117146" cy="1728192"/>
            <a:chOff x="306097" y="2984454"/>
            <a:chExt cx="1117146" cy="1728192"/>
          </a:xfrm>
        </p:grpSpPr>
        <p:grpSp>
          <p:nvGrpSpPr>
            <p:cNvPr id="33" name="Groupe 32"/>
            <p:cNvGrpSpPr/>
            <p:nvPr/>
          </p:nvGrpSpPr>
          <p:grpSpPr>
            <a:xfrm>
              <a:off x="378105" y="3344494"/>
              <a:ext cx="1045138" cy="1368152"/>
              <a:chOff x="611560" y="4005064"/>
              <a:chExt cx="1512168" cy="2088232"/>
            </a:xfrm>
          </p:grpSpPr>
          <p:sp>
            <p:nvSpPr>
              <p:cNvPr id="34" name="Oval 6"/>
              <p:cNvSpPr/>
              <p:nvPr/>
            </p:nvSpPr>
            <p:spPr>
              <a:xfrm>
                <a:off x="611560" y="4005064"/>
                <a:ext cx="1512168" cy="1512168"/>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a:t>
                </a:r>
                <a:endParaRPr lang="en-US" dirty="0">
                  <a:solidFill>
                    <a:schemeClr val="tx1"/>
                  </a:solidFill>
                </a:endParaRPr>
              </a:p>
            </p:txBody>
          </p:sp>
          <p:sp>
            <p:nvSpPr>
              <p:cNvPr id="58" name="Rectangle 57"/>
              <p:cNvSpPr/>
              <p:nvPr/>
            </p:nvSpPr>
            <p:spPr>
              <a:xfrm>
                <a:off x="1187624" y="5445224"/>
                <a:ext cx="432048"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ounded Rectangle 8"/>
              <p:cNvSpPr/>
              <p:nvPr/>
            </p:nvSpPr>
            <p:spPr>
              <a:xfrm>
                <a:off x="899592" y="5733256"/>
                <a:ext cx="1008112" cy="36004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a:t>
                </a:r>
              </a:p>
            </p:txBody>
          </p:sp>
          <p:cxnSp>
            <p:nvCxnSpPr>
              <p:cNvPr id="65" name="Straight Connector 10"/>
              <p:cNvCxnSpPr/>
              <p:nvPr/>
            </p:nvCxnSpPr>
            <p:spPr>
              <a:xfrm>
                <a:off x="1619672" y="5471164"/>
                <a:ext cx="0" cy="2620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6" name="Straight Connector 12"/>
              <p:cNvCxnSpPr/>
              <p:nvPr/>
            </p:nvCxnSpPr>
            <p:spPr>
              <a:xfrm>
                <a:off x="1187624" y="5486236"/>
                <a:ext cx="0" cy="2620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cxnSp>
          <p:nvCxnSpPr>
            <p:cNvPr id="67" name="Connecteur droit avec flèche 66"/>
            <p:cNvCxnSpPr/>
            <p:nvPr/>
          </p:nvCxnSpPr>
          <p:spPr>
            <a:xfrm>
              <a:off x="378105" y="3200478"/>
              <a:ext cx="288032"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8" name="ZoneTexte 67"/>
            <p:cNvSpPr txBox="1"/>
            <p:nvPr/>
          </p:nvSpPr>
          <p:spPr>
            <a:xfrm>
              <a:off x="306097" y="2984454"/>
              <a:ext cx="455574" cy="369332"/>
            </a:xfrm>
            <a:prstGeom prst="rect">
              <a:avLst/>
            </a:prstGeom>
            <a:noFill/>
          </p:spPr>
          <p:txBody>
            <a:bodyPr wrap="none" rtlCol="0">
              <a:spAutoFit/>
            </a:bodyPr>
            <a:lstStyle/>
            <a:p>
              <a:r>
                <a:rPr lang="fr-FR" dirty="0" smtClean="0"/>
                <a:t>Q</a:t>
              </a:r>
              <a:r>
                <a:rPr lang="fr-FR" baseline="-25000" dirty="0" smtClean="0"/>
                <a:t>in</a:t>
              </a:r>
              <a:endParaRPr lang="fr-FR" dirty="0"/>
            </a:p>
          </p:txBody>
        </p:sp>
        <p:cxnSp>
          <p:nvCxnSpPr>
            <p:cNvPr id="69" name="Connecteur droit avec flèche 68"/>
            <p:cNvCxnSpPr/>
            <p:nvPr/>
          </p:nvCxnSpPr>
          <p:spPr>
            <a:xfrm flipH="1">
              <a:off x="919187" y="4208590"/>
              <a:ext cx="6372" cy="2805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0" name="ZoneTexte 69"/>
            <p:cNvSpPr txBox="1"/>
            <p:nvPr/>
          </p:nvSpPr>
          <p:spPr>
            <a:xfrm>
              <a:off x="703163" y="3920558"/>
              <a:ext cx="553357" cy="369332"/>
            </a:xfrm>
            <a:prstGeom prst="rect">
              <a:avLst/>
            </a:prstGeom>
            <a:noFill/>
          </p:spPr>
          <p:txBody>
            <a:bodyPr wrap="none" rtlCol="0">
              <a:spAutoFit/>
            </a:bodyPr>
            <a:lstStyle/>
            <a:p>
              <a:r>
                <a:rPr lang="fr-FR" dirty="0" err="1" smtClean="0"/>
                <a:t>Q</a:t>
              </a:r>
              <a:r>
                <a:rPr lang="fr-FR" baseline="-25000" dirty="0" err="1" smtClean="0"/>
                <a:t>out</a:t>
              </a:r>
              <a:endParaRPr lang="fr-FR" dirty="0"/>
            </a:p>
          </p:txBody>
        </p:sp>
      </p:grpSp>
      <p:sp>
        <p:nvSpPr>
          <p:cNvPr id="38" name="Rectangle 37"/>
          <p:cNvSpPr/>
          <p:nvPr/>
        </p:nvSpPr>
        <p:spPr>
          <a:xfrm>
            <a:off x="775475" y="94734"/>
            <a:ext cx="7364517" cy="461665"/>
          </a:xfrm>
          <a:prstGeom prst="rect">
            <a:avLst/>
          </a:prstGeom>
        </p:spPr>
        <p:txBody>
          <a:bodyPr wrap="none">
            <a:spAutoFit/>
          </a:bodyPr>
          <a:lstStyle/>
          <a:p>
            <a:pPr algn="ctr"/>
            <a:r>
              <a:rPr lang="en-US" sz="2400" b="1" dirty="0" smtClean="0"/>
              <a:t>Simple pressure profiles: time dependent values</a:t>
            </a:r>
            <a:endParaRPr lang="en-US" sz="2400" b="1" dirty="0"/>
          </a:p>
        </p:txBody>
      </p:sp>
      <mc:AlternateContent xmlns:mc="http://schemas.openxmlformats.org/markup-compatibility/2006" xmlns:a14="http://schemas.microsoft.com/office/drawing/2010/main">
        <mc:Choice Requires="a14">
          <p:sp>
            <p:nvSpPr>
              <p:cNvPr id="7" name="TextBox 6"/>
              <p:cNvSpPr txBox="1"/>
              <p:nvPr/>
            </p:nvSpPr>
            <p:spPr>
              <a:xfrm>
                <a:off x="121568" y="647699"/>
                <a:ext cx="8342064" cy="1569660"/>
              </a:xfrm>
              <a:prstGeom prst="rect">
                <a:avLst/>
              </a:prstGeom>
              <a:noFill/>
            </p:spPr>
            <p:txBody>
              <a:bodyPr wrap="square" rtlCol="0">
                <a:spAutoFit/>
              </a:bodyPr>
              <a:lstStyle/>
              <a:p>
                <a:r>
                  <a:rPr lang="en-US" dirty="0" smtClean="0"/>
                  <a:t>In time dependent condition:</a:t>
                </a:r>
              </a:p>
              <a:p>
                <a:pPr algn="ctr"/>
                <a14:m>
                  <m:oMath xmlns:m="http://schemas.openxmlformats.org/officeDocument/2006/math">
                    <m:sSub>
                      <m:sSubPr>
                        <m:ctrlPr>
                          <a:rPr lang="en-US" sz="2400" i="1" smtClean="0">
                            <a:latin typeface="Cambria Math"/>
                          </a:rPr>
                        </m:ctrlPr>
                      </m:sSubPr>
                      <m:e>
                        <m:r>
                          <a:rPr lang="fr-CH" sz="2400" b="0" i="1" smtClean="0">
                            <a:latin typeface="Cambria Math"/>
                          </a:rPr>
                          <m:t>𝑄</m:t>
                        </m:r>
                      </m:e>
                      <m:sub>
                        <m:r>
                          <a:rPr lang="fr-CH" sz="2400" b="0" i="1" smtClean="0">
                            <a:latin typeface="Cambria Math"/>
                          </a:rPr>
                          <m:t>𝑖𝑛</m:t>
                        </m:r>
                      </m:sub>
                    </m:sSub>
                    <m:r>
                      <a:rPr lang="en-US" sz="2400" i="1" smtClean="0">
                        <a:latin typeface="Cambria Math"/>
                        <a:ea typeface="Cambria Math"/>
                      </a:rPr>
                      <m:t>≠</m:t>
                    </m:r>
                  </m:oMath>
                </a14:m>
                <a:r>
                  <a:rPr lang="en-US" sz="2400" dirty="0"/>
                  <a:t> </a:t>
                </a:r>
                <a14:m>
                  <m:oMath xmlns:m="http://schemas.openxmlformats.org/officeDocument/2006/math">
                    <m:sSub>
                      <m:sSubPr>
                        <m:ctrlPr>
                          <a:rPr lang="en-US" sz="2400" i="1">
                            <a:latin typeface="Cambria Math"/>
                          </a:rPr>
                        </m:ctrlPr>
                      </m:sSubPr>
                      <m:e>
                        <m:r>
                          <a:rPr lang="fr-CH" sz="2400" i="1">
                            <a:latin typeface="Cambria Math"/>
                          </a:rPr>
                          <m:t>𝑄</m:t>
                        </m:r>
                      </m:e>
                      <m:sub>
                        <m:r>
                          <a:rPr lang="fr-CH" sz="2400" b="0" i="1" smtClean="0">
                            <a:latin typeface="Cambria Math"/>
                          </a:rPr>
                          <m:t>𝑜𝑢𝑡</m:t>
                        </m:r>
                      </m:sub>
                    </m:sSub>
                  </m:oMath>
                </a14:m>
                <a:endParaRPr lang="en-US" sz="2400" dirty="0"/>
              </a:p>
              <a:p>
                <a:endParaRPr lang="en-US" dirty="0" smtClean="0"/>
              </a:p>
              <a:p>
                <a:r>
                  <a:rPr lang="en-US" dirty="0" smtClean="0"/>
                  <a:t>Therefore, the variation of the gas density in the system has to be taken into account.</a:t>
                </a:r>
                <a:endParaRPr lang="en-US" dirty="0"/>
              </a:p>
            </p:txBody>
          </p:sp>
        </mc:Choice>
        <mc:Fallback xmlns="">
          <p:sp>
            <p:nvSpPr>
              <p:cNvPr id="7" name="TextBox 6"/>
              <p:cNvSpPr txBox="1">
                <a:spLocks noRot="1" noChangeAspect="1" noMove="1" noResize="1" noEditPoints="1" noAdjustHandles="1" noChangeArrowheads="1" noChangeShapeType="1" noTextEdit="1"/>
              </p:cNvSpPr>
              <p:nvPr/>
            </p:nvSpPr>
            <p:spPr>
              <a:xfrm>
                <a:off x="121568" y="647699"/>
                <a:ext cx="8342064" cy="1569660"/>
              </a:xfrm>
              <a:prstGeom prst="rect">
                <a:avLst/>
              </a:prstGeom>
              <a:blipFill rotWithShape="1">
                <a:blip r:embed="rId3"/>
                <a:stretch>
                  <a:fillRect l="-658" t="-1938" b="-5039"/>
                </a:stretch>
              </a:blipFill>
            </p:spPr>
            <p:txBody>
              <a:bodyPr/>
              <a:lstStyle/>
              <a:p>
                <a:r>
                  <a:rPr lang="en-US">
                    <a:noFill/>
                  </a:rPr>
                  <a:t> </a:t>
                </a:r>
              </a:p>
            </p:txBody>
          </p:sp>
        </mc:Fallback>
      </mc:AlternateContent>
      <p:sp>
        <p:nvSpPr>
          <p:cNvPr id="21"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22"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23"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54</a:t>
            </a:fld>
            <a:endParaRPr lang="en-US" dirty="0"/>
          </a:p>
        </p:txBody>
      </p:sp>
    </p:spTree>
    <p:extLst>
      <p:ext uri="{BB962C8B-B14F-4D97-AF65-F5344CB8AC3E}">
        <p14:creationId xmlns:p14="http://schemas.microsoft.com/office/powerpoint/2010/main" val="1982997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 Box 30"/>
          <p:cNvSpPr txBox="1">
            <a:spLocks noChangeArrowheads="1"/>
          </p:cNvSpPr>
          <p:nvPr/>
        </p:nvSpPr>
        <p:spPr bwMode="auto">
          <a:xfrm>
            <a:off x="2459038" y="2825750"/>
            <a:ext cx="1833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a:solidFill>
                  <a:schemeClr val="tx1"/>
                </a:solidFill>
                <a:latin typeface="Comic Sans MS" pitchFamily="66" charset="0"/>
              </a:defRPr>
            </a:lvl1pPr>
            <a:lvl2pPr marL="742950" indent="-285750">
              <a:defRPr sz="2000">
                <a:solidFill>
                  <a:schemeClr val="tx1"/>
                </a:solidFill>
                <a:latin typeface="Comic Sans MS" pitchFamily="66" charset="0"/>
              </a:defRPr>
            </a:lvl2pPr>
            <a:lvl3pPr marL="1143000" indent="-228600">
              <a:defRPr sz="2000">
                <a:solidFill>
                  <a:schemeClr val="tx1"/>
                </a:solidFill>
                <a:latin typeface="Comic Sans MS" pitchFamily="66" charset="0"/>
              </a:defRPr>
            </a:lvl3pPr>
            <a:lvl4pPr marL="1600200" indent="-228600">
              <a:defRPr sz="2000">
                <a:solidFill>
                  <a:schemeClr val="tx1"/>
                </a:solidFill>
                <a:latin typeface="Comic Sans MS" pitchFamily="66" charset="0"/>
              </a:defRPr>
            </a:lvl4pPr>
            <a:lvl5pPr marL="2057400" indent="-228600">
              <a:defRPr sz="2000">
                <a:solidFill>
                  <a:schemeClr val="tx1"/>
                </a:solidFill>
                <a:latin typeface="Comic Sans MS" pitchFamily="66" charset="0"/>
              </a:defRPr>
            </a:lvl5pPr>
            <a:lvl6pPr marL="2514600" indent="-228600" eaLnBrk="0" fontAlgn="base" hangingPunct="0">
              <a:spcBef>
                <a:spcPct val="0"/>
              </a:spcBef>
              <a:spcAft>
                <a:spcPct val="0"/>
              </a:spcAft>
              <a:defRPr sz="2000">
                <a:solidFill>
                  <a:schemeClr val="tx1"/>
                </a:solidFill>
                <a:latin typeface="Comic Sans MS" pitchFamily="66" charset="0"/>
              </a:defRPr>
            </a:lvl6pPr>
            <a:lvl7pPr marL="2971800" indent="-228600" eaLnBrk="0" fontAlgn="base" hangingPunct="0">
              <a:spcBef>
                <a:spcPct val="0"/>
              </a:spcBef>
              <a:spcAft>
                <a:spcPct val="0"/>
              </a:spcAft>
              <a:defRPr sz="2000">
                <a:solidFill>
                  <a:schemeClr val="tx1"/>
                </a:solidFill>
                <a:latin typeface="Comic Sans MS" pitchFamily="66" charset="0"/>
              </a:defRPr>
            </a:lvl7pPr>
            <a:lvl8pPr marL="3429000" indent="-228600" eaLnBrk="0" fontAlgn="base" hangingPunct="0">
              <a:spcBef>
                <a:spcPct val="0"/>
              </a:spcBef>
              <a:spcAft>
                <a:spcPct val="0"/>
              </a:spcAft>
              <a:defRPr sz="2000">
                <a:solidFill>
                  <a:schemeClr val="tx1"/>
                </a:solidFill>
                <a:latin typeface="Comic Sans MS" pitchFamily="66" charset="0"/>
              </a:defRPr>
            </a:lvl8pPr>
            <a:lvl9pPr marL="3886200" indent="-228600" eaLnBrk="0" fontAlgn="base" hangingPunct="0">
              <a:spcBef>
                <a:spcPct val="0"/>
              </a:spcBef>
              <a:spcAft>
                <a:spcPct val="0"/>
              </a:spcAft>
              <a:defRPr sz="2000">
                <a:solidFill>
                  <a:schemeClr val="tx1"/>
                </a:solidFill>
                <a:latin typeface="Comic Sans MS" pitchFamily="66" charset="0"/>
              </a:defRPr>
            </a:lvl9pPr>
          </a:lstStyle>
          <a:p>
            <a:endParaRPr lang="fr-FR" sz="1400">
              <a:latin typeface="Verdana" pitchFamily="34" charset="0"/>
            </a:endParaRPr>
          </a:p>
        </p:txBody>
      </p:sp>
      <p:grpSp>
        <p:nvGrpSpPr>
          <p:cNvPr id="7" name="Group 6"/>
          <p:cNvGrpSpPr/>
          <p:nvPr/>
        </p:nvGrpSpPr>
        <p:grpSpPr>
          <a:xfrm>
            <a:off x="308190" y="3816350"/>
            <a:ext cx="2100262" cy="2203450"/>
            <a:chOff x="230188" y="4197350"/>
            <a:chExt cx="2100262" cy="2203450"/>
          </a:xfrm>
        </p:grpSpPr>
        <p:sp>
          <p:nvSpPr>
            <p:cNvPr id="42" name="Line 13"/>
            <p:cNvSpPr>
              <a:spLocks noChangeShapeType="1"/>
            </p:cNvSpPr>
            <p:nvPr/>
          </p:nvSpPr>
          <p:spPr bwMode="auto">
            <a:xfrm flipV="1">
              <a:off x="577850" y="4572000"/>
              <a:ext cx="0" cy="16002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3" name="Line 14"/>
            <p:cNvSpPr>
              <a:spLocks noChangeShapeType="1"/>
            </p:cNvSpPr>
            <p:nvPr/>
          </p:nvSpPr>
          <p:spPr bwMode="auto">
            <a:xfrm>
              <a:off x="495300" y="6019800"/>
              <a:ext cx="1816100"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4" name="Text Box 15"/>
            <p:cNvSpPr txBox="1">
              <a:spLocks noChangeArrowheads="1"/>
            </p:cNvSpPr>
            <p:nvPr/>
          </p:nvSpPr>
          <p:spPr bwMode="auto">
            <a:xfrm>
              <a:off x="2046288" y="6003925"/>
              <a:ext cx="2841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a:solidFill>
                    <a:schemeClr val="tx1"/>
                  </a:solidFill>
                  <a:latin typeface="Comic Sans MS" pitchFamily="66" charset="0"/>
                </a:defRPr>
              </a:lvl1pPr>
              <a:lvl2pPr marL="742950" indent="-285750">
                <a:defRPr sz="2000">
                  <a:solidFill>
                    <a:schemeClr val="tx1"/>
                  </a:solidFill>
                  <a:latin typeface="Comic Sans MS" pitchFamily="66" charset="0"/>
                </a:defRPr>
              </a:lvl2pPr>
              <a:lvl3pPr marL="1143000" indent="-228600">
                <a:defRPr sz="2000">
                  <a:solidFill>
                    <a:schemeClr val="tx1"/>
                  </a:solidFill>
                  <a:latin typeface="Comic Sans MS" pitchFamily="66" charset="0"/>
                </a:defRPr>
              </a:lvl3pPr>
              <a:lvl4pPr marL="1600200" indent="-228600">
                <a:defRPr sz="2000">
                  <a:solidFill>
                    <a:schemeClr val="tx1"/>
                  </a:solidFill>
                  <a:latin typeface="Comic Sans MS" pitchFamily="66" charset="0"/>
                </a:defRPr>
              </a:lvl4pPr>
              <a:lvl5pPr marL="2057400" indent="-228600">
                <a:defRPr sz="2000">
                  <a:solidFill>
                    <a:schemeClr val="tx1"/>
                  </a:solidFill>
                  <a:latin typeface="Comic Sans MS" pitchFamily="66" charset="0"/>
                </a:defRPr>
              </a:lvl5pPr>
              <a:lvl6pPr marL="2514600" indent="-228600" eaLnBrk="0" fontAlgn="base" hangingPunct="0">
                <a:spcBef>
                  <a:spcPct val="0"/>
                </a:spcBef>
                <a:spcAft>
                  <a:spcPct val="0"/>
                </a:spcAft>
                <a:defRPr sz="2000">
                  <a:solidFill>
                    <a:schemeClr val="tx1"/>
                  </a:solidFill>
                  <a:latin typeface="Comic Sans MS" pitchFamily="66" charset="0"/>
                </a:defRPr>
              </a:lvl6pPr>
              <a:lvl7pPr marL="2971800" indent="-228600" eaLnBrk="0" fontAlgn="base" hangingPunct="0">
                <a:spcBef>
                  <a:spcPct val="0"/>
                </a:spcBef>
                <a:spcAft>
                  <a:spcPct val="0"/>
                </a:spcAft>
                <a:defRPr sz="2000">
                  <a:solidFill>
                    <a:schemeClr val="tx1"/>
                  </a:solidFill>
                  <a:latin typeface="Comic Sans MS" pitchFamily="66" charset="0"/>
                </a:defRPr>
              </a:lvl7pPr>
              <a:lvl8pPr marL="3429000" indent="-228600" eaLnBrk="0" fontAlgn="base" hangingPunct="0">
                <a:spcBef>
                  <a:spcPct val="0"/>
                </a:spcBef>
                <a:spcAft>
                  <a:spcPct val="0"/>
                </a:spcAft>
                <a:defRPr sz="2000">
                  <a:solidFill>
                    <a:schemeClr val="tx1"/>
                  </a:solidFill>
                  <a:latin typeface="Comic Sans MS" pitchFamily="66" charset="0"/>
                </a:defRPr>
              </a:lvl8pPr>
              <a:lvl9pPr marL="3886200" indent="-228600" eaLnBrk="0" fontAlgn="base" hangingPunct="0">
                <a:spcBef>
                  <a:spcPct val="0"/>
                </a:spcBef>
                <a:spcAft>
                  <a:spcPct val="0"/>
                </a:spcAft>
                <a:defRPr sz="2000">
                  <a:solidFill>
                    <a:schemeClr val="tx1"/>
                  </a:solidFill>
                  <a:latin typeface="Comic Sans MS" pitchFamily="66" charset="0"/>
                </a:defRPr>
              </a:lvl9pPr>
            </a:lstStyle>
            <a:p>
              <a:r>
                <a:rPr lang="en-US">
                  <a:latin typeface="Verdana" pitchFamily="34" charset="0"/>
                </a:rPr>
                <a:t>t</a:t>
              </a:r>
            </a:p>
          </p:txBody>
        </p:sp>
        <p:sp>
          <p:nvSpPr>
            <p:cNvPr id="45" name="Text Box 16"/>
            <p:cNvSpPr txBox="1">
              <a:spLocks noChangeArrowheads="1"/>
            </p:cNvSpPr>
            <p:nvPr/>
          </p:nvSpPr>
          <p:spPr bwMode="auto">
            <a:xfrm>
              <a:off x="230188" y="4197350"/>
              <a:ext cx="3381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a:solidFill>
                    <a:schemeClr val="tx1"/>
                  </a:solidFill>
                  <a:latin typeface="Comic Sans MS" pitchFamily="66" charset="0"/>
                </a:defRPr>
              </a:lvl1pPr>
              <a:lvl2pPr marL="742950" indent="-285750">
                <a:defRPr sz="2000">
                  <a:solidFill>
                    <a:schemeClr val="tx1"/>
                  </a:solidFill>
                  <a:latin typeface="Comic Sans MS" pitchFamily="66" charset="0"/>
                </a:defRPr>
              </a:lvl2pPr>
              <a:lvl3pPr marL="1143000" indent="-228600">
                <a:defRPr sz="2000">
                  <a:solidFill>
                    <a:schemeClr val="tx1"/>
                  </a:solidFill>
                  <a:latin typeface="Comic Sans MS" pitchFamily="66" charset="0"/>
                </a:defRPr>
              </a:lvl3pPr>
              <a:lvl4pPr marL="1600200" indent="-228600">
                <a:defRPr sz="2000">
                  <a:solidFill>
                    <a:schemeClr val="tx1"/>
                  </a:solidFill>
                  <a:latin typeface="Comic Sans MS" pitchFamily="66" charset="0"/>
                </a:defRPr>
              </a:lvl4pPr>
              <a:lvl5pPr marL="2057400" indent="-228600">
                <a:defRPr sz="2000">
                  <a:solidFill>
                    <a:schemeClr val="tx1"/>
                  </a:solidFill>
                  <a:latin typeface="Comic Sans MS" pitchFamily="66" charset="0"/>
                </a:defRPr>
              </a:lvl5pPr>
              <a:lvl6pPr marL="2514600" indent="-228600" eaLnBrk="0" fontAlgn="base" hangingPunct="0">
                <a:spcBef>
                  <a:spcPct val="0"/>
                </a:spcBef>
                <a:spcAft>
                  <a:spcPct val="0"/>
                </a:spcAft>
                <a:defRPr sz="2000">
                  <a:solidFill>
                    <a:schemeClr val="tx1"/>
                  </a:solidFill>
                  <a:latin typeface="Comic Sans MS" pitchFamily="66" charset="0"/>
                </a:defRPr>
              </a:lvl6pPr>
              <a:lvl7pPr marL="2971800" indent="-228600" eaLnBrk="0" fontAlgn="base" hangingPunct="0">
                <a:spcBef>
                  <a:spcPct val="0"/>
                </a:spcBef>
                <a:spcAft>
                  <a:spcPct val="0"/>
                </a:spcAft>
                <a:defRPr sz="2000">
                  <a:solidFill>
                    <a:schemeClr val="tx1"/>
                  </a:solidFill>
                  <a:latin typeface="Comic Sans MS" pitchFamily="66" charset="0"/>
                </a:defRPr>
              </a:lvl7pPr>
              <a:lvl8pPr marL="3429000" indent="-228600" eaLnBrk="0" fontAlgn="base" hangingPunct="0">
                <a:spcBef>
                  <a:spcPct val="0"/>
                </a:spcBef>
                <a:spcAft>
                  <a:spcPct val="0"/>
                </a:spcAft>
                <a:defRPr sz="2000">
                  <a:solidFill>
                    <a:schemeClr val="tx1"/>
                  </a:solidFill>
                  <a:latin typeface="Comic Sans MS" pitchFamily="66" charset="0"/>
                </a:defRPr>
              </a:lvl8pPr>
              <a:lvl9pPr marL="3886200" indent="-228600" eaLnBrk="0" fontAlgn="base" hangingPunct="0">
                <a:spcBef>
                  <a:spcPct val="0"/>
                </a:spcBef>
                <a:spcAft>
                  <a:spcPct val="0"/>
                </a:spcAft>
                <a:defRPr sz="2000">
                  <a:solidFill>
                    <a:schemeClr val="tx1"/>
                  </a:solidFill>
                  <a:latin typeface="Comic Sans MS" pitchFamily="66" charset="0"/>
                </a:defRPr>
              </a:lvl9pPr>
            </a:lstStyle>
            <a:p>
              <a:r>
                <a:rPr lang="en-US" dirty="0">
                  <a:latin typeface="Verdana" pitchFamily="34" charset="0"/>
                </a:rPr>
                <a:t>P</a:t>
              </a:r>
            </a:p>
          </p:txBody>
        </p:sp>
        <p:sp>
          <p:nvSpPr>
            <p:cNvPr id="53" name="Arc 53"/>
            <p:cNvSpPr>
              <a:spLocks/>
            </p:cNvSpPr>
            <p:nvPr/>
          </p:nvSpPr>
          <p:spPr bwMode="auto">
            <a:xfrm rot="10616011" flipV="1">
              <a:off x="577850" y="5486400"/>
              <a:ext cx="660400" cy="533400"/>
            </a:xfrm>
            <a:custGeom>
              <a:avLst/>
              <a:gdLst>
                <a:gd name="T0" fmla="*/ 0 w 21600"/>
                <a:gd name="T1" fmla="*/ 0 h 21600"/>
                <a:gd name="T2" fmla="*/ 660400 w 21600"/>
                <a:gd name="T3" fmla="*/ 533400 h 21600"/>
                <a:gd name="T4" fmla="*/ 0 w 21600"/>
                <a:gd name="T5" fmla="*/ 53340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54" name="Line 54"/>
            <p:cNvSpPr>
              <a:spLocks noChangeShapeType="1"/>
            </p:cNvSpPr>
            <p:nvPr/>
          </p:nvSpPr>
          <p:spPr bwMode="auto">
            <a:xfrm>
              <a:off x="1223963" y="5467350"/>
              <a:ext cx="660400"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0" name="Line 62"/>
            <p:cNvSpPr>
              <a:spLocks noChangeShapeType="1"/>
            </p:cNvSpPr>
            <p:nvPr/>
          </p:nvSpPr>
          <p:spPr bwMode="auto">
            <a:xfrm flipV="1">
              <a:off x="558800" y="5337175"/>
              <a:ext cx="312738" cy="68262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1" name="Line 63"/>
            <p:cNvSpPr>
              <a:spLocks noChangeShapeType="1"/>
            </p:cNvSpPr>
            <p:nvPr/>
          </p:nvSpPr>
          <p:spPr bwMode="auto">
            <a:xfrm>
              <a:off x="533400" y="5461000"/>
              <a:ext cx="76200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62" name="Text Box 64"/>
            <p:cNvSpPr txBox="1">
              <a:spLocks noChangeArrowheads="1"/>
            </p:cNvSpPr>
            <p:nvPr/>
          </p:nvSpPr>
          <p:spPr bwMode="auto">
            <a:xfrm>
              <a:off x="697473" y="4900059"/>
              <a:ext cx="762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a:solidFill>
                    <a:schemeClr val="tx1"/>
                  </a:solidFill>
                  <a:latin typeface="Comic Sans MS" pitchFamily="66" charset="0"/>
                </a:defRPr>
              </a:lvl1pPr>
              <a:lvl2pPr marL="742950" indent="-285750">
                <a:defRPr sz="2000">
                  <a:solidFill>
                    <a:schemeClr val="tx1"/>
                  </a:solidFill>
                  <a:latin typeface="Comic Sans MS" pitchFamily="66" charset="0"/>
                </a:defRPr>
              </a:lvl2pPr>
              <a:lvl3pPr marL="1143000" indent="-228600">
                <a:defRPr sz="2000">
                  <a:solidFill>
                    <a:schemeClr val="tx1"/>
                  </a:solidFill>
                  <a:latin typeface="Comic Sans MS" pitchFamily="66" charset="0"/>
                </a:defRPr>
              </a:lvl3pPr>
              <a:lvl4pPr marL="1600200" indent="-228600">
                <a:defRPr sz="2000">
                  <a:solidFill>
                    <a:schemeClr val="tx1"/>
                  </a:solidFill>
                  <a:latin typeface="Comic Sans MS" pitchFamily="66" charset="0"/>
                </a:defRPr>
              </a:lvl4pPr>
              <a:lvl5pPr marL="2057400" indent="-228600">
                <a:defRPr sz="2000">
                  <a:solidFill>
                    <a:schemeClr val="tx1"/>
                  </a:solidFill>
                  <a:latin typeface="Comic Sans MS" pitchFamily="66" charset="0"/>
                </a:defRPr>
              </a:lvl5pPr>
              <a:lvl6pPr marL="2514600" indent="-228600" eaLnBrk="0" fontAlgn="base" hangingPunct="0">
                <a:spcBef>
                  <a:spcPct val="0"/>
                </a:spcBef>
                <a:spcAft>
                  <a:spcPct val="0"/>
                </a:spcAft>
                <a:defRPr sz="2000">
                  <a:solidFill>
                    <a:schemeClr val="tx1"/>
                  </a:solidFill>
                  <a:latin typeface="Comic Sans MS" pitchFamily="66" charset="0"/>
                </a:defRPr>
              </a:lvl6pPr>
              <a:lvl7pPr marL="2971800" indent="-228600" eaLnBrk="0" fontAlgn="base" hangingPunct="0">
                <a:spcBef>
                  <a:spcPct val="0"/>
                </a:spcBef>
                <a:spcAft>
                  <a:spcPct val="0"/>
                </a:spcAft>
                <a:defRPr sz="2000">
                  <a:solidFill>
                    <a:schemeClr val="tx1"/>
                  </a:solidFill>
                  <a:latin typeface="Comic Sans MS" pitchFamily="66" charset="0"/>
                </a:defRPr>
              </a:lvl7pPr>
              <a:lvl8pPr marL="3429000" indent="-228600" eaLnBrk="0" fontAlgn="base" hangingPunct="0">
                <a:spcBef>
                  <a:spcPct val="0"/>
                </a:spcBef>
                <a:spcAft>
                  <a:spcPct val="0"/>
                </a:spcAft>
                <a:defRPr sz="2000">
                  <a:solidFill>
                    <a:schemeClr val="tx1"/>
                  </a:solidFill>
                  <a:latin typeface="Comic Sans MS" pitchFamily="66" charset="0"/>
                </a:defRPr>
              </a:lvl8pPr>
              <a:lvl9pPr marL="3886200" indent="-228600" eaLnBrk="0" fontAlgn="base" hangingPunct="0">
                <a:spcBef>
                  <a:spcPct val="0"/>
                </a:spcBef>
                <a:spcAft>
                  <a:spcPct val="0"/>
                </a:spcAft>
                <a:defRPr sz="2000">
                  <a:solidFill>
                    <a:schemeClr val="tx1"/>
                  </a:solidFill>
                  <a:latin typeface="Comic Sans MS" pitchFamily="66" charset="0"/>
                </a:defRPr>
              </a:lvl9pPr>
            </a:lstStyle>
            <a:p>
              <a:r>
                <a:rPr lang="en-US" dirty="0" err="1">
                  <a:latin typeface="Symbol" pitchFamily="18" charset="2"/>
                </a:rPr>
                <a:t>t</a:t>
              </a:r>
              <a:r>
                <a:rPr lang="en-US" baseline="-25000" dirty="0" err="1">
                  <a:latin typeface="Verdana" pitchFamily="34" charset="0"/>
                </a:rPr>
                <a:t>p</a:t>
              </a:r>
              <a:endParaRPr lang="en-US" baseline="-25000" dirty="0">
                <a:latin typeface="Verdana" pitchFamily="34" charset="0"/>
              </a:endParaRPr>
            </a:p>
          </p:txBody>
        </p:sp>
        <p:sp>
          <p:nvSpPr>
            <p:cNvPr id="63" name="Oval 65"/>
            <p:cNvSpPr>
              <a:spLocks noChangeArrowheads="1"/>
            </p:cNvSpPr>
            <p:nvPr/>
          </p:nvSpPr>
          <p:spPr bwMode="auto">
            <a:xfrm>
              <a:off x="774700" y="5422900"/>
              <a:ext cx="76200" cy="76200"/>
            </a:xfrm>
            <a:prstGeom prst="ellipse">
              <a:avLst/>
            </a:prstGeom>
            <a:solidFill>
              <a:srgbClr val="BBE0E3"/>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mc:AlternateContent xmlns:mc="http://schemas.openxmlformats.org/markup-compatibility/2006" xmlns:a14="http://schemas.microsoft.com/office/drawing/2010/main">
        <mc:Choice Requires="a14">
          <p:sp>
            <p:nvSpPr>
              <p:cNvPr id="5" name="ZoneTexte 4"/>
              <p:cNvSpPr txBox="1"/>
              <p:nvPr/>
            </p:nvSpPr>
            <p:spPr>
              <a:xfrm>
                <a:off x="1835696" y="980728"/>
                <a:ext cx="6912768" cy="61843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fr-FR" b="1" i="1">
                          <a:latin typeface="Cambria Math"/>
                          <a:ea typeface="Cambria Math"/>
                        </a:rPr>
                        <m:t>𝑽</m:t>
                      </m:r>
                      <m:f>
                        <m:fPr>
                          <m:ctrlPr>
                            <a:rPr lang="fr-FR" b="1" i="1">
                              <a:latin typeface="Cambria Math"/>
                              <a:ea typeface="Cambria Math"/>
                            </a:rPr>
                          </m:ctrlPr>
                        </m:fPr>
                        <m:num>
                          <m:r>
                            <a:rPr lang="fr-FR" b="1" i="1">
                              <a:latin typeface="Cambria Math"/>
                              <a:ea typeface="Cambria Math"/>
                            </a:rPr>
                            <m:t>𝒅𝑷</m:t>
                          </m:r>
                        </m:num>
                        <m:den>
                          <m:r>
                            <a:rPr lang="fr-FR" b="1" i="1">
                              <a:latin typeface="Cambria Math"/>
                              <a:ea typeface="Cambria Math"/>
                            </a:rPr>
                            <m:t>𝒅𝒕</m:t>
                          </m:r>
                        </m:den>
                      </m:f>
                      <m:r>
                        <a:rPr lang="fr-FR" b="1" i="1">
                          <a:latin typeface="Cambria Math"/>
                          <a:ea typeface="Cambria Math"/>
                        </a:rPr>
                        <m:t>=</m:t>
                      </m:r>
                      <m:sSub>
                        <m:sSubPr>
                          <m:ctrlPr>
                            <a:rPr lang="fr-FR" b="1" i="1">
                              <a:latin typeface="Cambria Math"/>
                              <a:ea typeface="Cambria Math"/>
                            </a:rPr>
                          </m:ctrlPr>
                        </m:sSubPr>
                        <m:e>
                          <m:r>
                            <a:rPr lang="fr-FR" b="1" i="1">
                              <a:latin typeface="Cambria Math"/>
                              <a:ea typeface="Cambria Math"/>
                            </a:rPr>
                            <m:t>𝑸</m:t>
                          </m:r>
                        </m:e>
                        <m:sub>
                          <m:r>
                            <a:rPr lang="fr-FR" b="1" i="1">
                              <a:latin typeface="Cambria Math"/>
                              <a:ea typeface="Cambria Math"/>
                            </a:rPr>
                            <m:t>𝒊𝒏</m:t>
                          </m:r>
                        </m:sub>
                      </m:sSub>
                      <m:r>
                        <a:rPr lang="fr-FR" b="1" i="1">
                          <a:latin typeface="Cambria Math"/>
                          <a:ea typeface="Cambria Math"/>
                        </a:rPr>
                        <m:t>−</m:t>
                      </m:r>
                      <m:r>
                        <a:rPr lang="fr-FR" b="1" i="1" smtClean="0">
                          <a:latin typeface="Cambria Math"/>
                          <a:ea typeface="Cambria Math"/>
                        </a:rPr>
                        <m:t>𝑺𝑷</m:t>
                      </m:r>
                    </m:oMath>
                  </m:oMathPara>
                </a14:m>
                <a:endParaRPr lang="fr-FR" b="1" dirty="0"/>
              </a:p>
            </p:txBody>
          </p:sp>
        </mc:Choice>
        <mc:Fallback xmlns="">
          <p:sp>
            <p:nvSpPr>
              <p:cNvPr id="5" name="ZoneTexte 4"/>
              <p:cNvSpPr txBox="1">
                <a:spLocks noRot="1" noChangeAspect="1" noMove="1" noResize="1" noEditPoints="1" noAdjustHandles="1" noChangeArrowheads="1" noChangeShapeType="1" noTextEdit="1"/>
              </p:cNvSpPr>
              <p:nvPr/>
            </p:nvSpPr>
            <p:spPr>
              <a:xfrm>
                <a:off x="1835696" y="980728"/>
                <a:ext cx="6912768" cy="618439"/>
              </a:xfrm>
              <a:prstGeom prst="rect">
                <a:avLst/>
              </a:prstGeom>
              <a:blipFill rotWithShape="1">
                <a:blip r:embed="rId2"/>
                <a:stretch>
                  <a:fillRect/>
                </a:stretch>
              </a:blipFill>
            </p:spPr>
            <p:txBody>
              <a:bodyPr/>
              <a:lstStyle/>
              <a:p>
                <a:r>
                  <a:rPr lang="en-US">
                    <a:noFill/>
                  </a:rPr>
                  <a:t> </a:t>
                </a:r>
              </a:p>
            </p:txBody>
          </p:sp>
        </mc:Fallback>
      </mc:AlternateContent>
      <p:grpSp>
        <p:nvGrpSpPr>
          <p:cNvPr id="6" name="Group 5"/>
          <p:cNvGrpSpPr/>
          <p:nvPr/>
        </p:nvGrpSpPr>
        <p:grpSpPr>
          <a:xfrm>
            <a:off x="342101" y="700145"/>
            <a:ext cx="1117146" cy="1728192"/>
            <a:chOff x="430518" y="260648"/>
            <a:chExt cx="1117146" cy="1728192"/>
          </a:xfrm>
        </p:grpSpPr>
        <p:grpSp>
          <p:nvGrpSpPr>
            <p:cNvPr id="33" name="Groupe 32"/>
            <p:cNvGrpSpPr/>
            <p:nvPr/>
          </p:nvGrpSpPr>
          <p:grpSpPr>
            <a:xfrm>
              <a:off x="502526" y="620688"/>
              <a:ext cx="1045138" cy="1368152"/>
              <a:chOff x="611560" y="4005064"/>
              <a:chExt cx="1512168" cy="2088232"/>
            </a:xfrm>
          </p:grpSpPr>
          <p:sp>
            <p:nvSpPr>
              <p:cNvPr id="34" name="Oval 6"/>
              <p:cNvSpPr/>
              <p:nvPr/>
            </p:nvSpPr>
            <p:spPr>
              <a:xfrm>
                <a:off x="611560" y="4005064"/>
                <a:ext cx="1512168" cy="1512168"/>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a:t>
                </a:r>
                <a:endParaRPr lang="en-US" dirty="0">
                  <a:solidFill>
                    <a:schemeClr val="tx1"/>
                  </a:solidFill>
                </a:endParaRPr>
              </a:p>
            </p:txBody>
          </p:sp>
          <p:sp>
            <p:nvSpPr>
              <p:cNvPr id="58" name="Rectangle 57"/>
              <p:cNvSpPr/>
              <p:nvPr/>
            </p:nvSpPr>
            <p:spPr>
              <a:xfrm>
                <a:off x="1187624" y="5445224"/>
                <a:ext cx="432048"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ounded Rectangle 8"/>
              <p:cNvSpPr/>
              <p:nvPr/>
            </p:nvSpPr>
            <p:spPr>
              <a:xfrm>
                <a:off x="899592" y="5733256"/>
                <a:ext cx="1008112" cy="36004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a:t>
                </a:r>
              </a:p>
            </p:txBody>
          </p:sp>
          <p:cxnSp>
            <p:nvCxnSpPr>
              <p:cNvPr id="65" name="Straight Connector 10"/>
              <p:cNvCxnSpPr/>
              <p:nvPr/>
            </p:nvCxnSpPr>
            <p:spPr>
              <a:xfrm>
                <a:off x="1619672" y="5471164"/>
                <a:ext cx="0" cy="2620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6" name="Straight Connector 12"/>
              <p:cNvCxnSpPr/>
              <p:nvPr/>
            </p:nvCxnSpPr>
            <p:spPr>
              <a:xfrm>
                <a:off x="1187624" y="5486236"/>
                <a:ext cx="0" cy="2620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cxnSp>
          <p:nvCxnSpPr>
            <p:cNvPr id="67" name="Connecteur droit avec flèche 66"/>
            <p:cNvCxnSpPr/>
            <p:nvPr/>
          </p:nvCxnSpPr>
          <p:spPr>
            <a:xfrm>
              <a:off x="502526" y="476672"/>
              <a:ext cx="288032"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8" name="ZoneTexte 67"/>
            <p:cNvSpPr txBox="1"/>
            <p:nvPr/>
          </p:nvSpPr>
          <p:spPr>
            <a:xfrm>
              <a:off x="430518" y="260648"/>
              <a:ext cx="455574" cy="369332"/>
            </a:xfrm>
            <a:prstGeom prst="rect">
              <a:avLst/>
            </a:prstGeom>
            <a:noFill/>
          </p:spPr>
          <p:txBody>
            <a:bodyPr wrap="none" rtlCol="0">
              <a:spAutoFit/>
            </a:bodyPr>
            <a:lstStyle/>
            <a:p>
              <a:r>
                <a:rPr lang="fr-FR" dirty="0" smtClean="0"/>
                <a:t>Q</a:t>
              </a:r>
              <a:r>
                <a:rPr lang="fr-FR" baseline="-25000" dirty="0" smtClean="0"/>
                <a:t>in</a:t>
              </a:r>
              <a:endParaRPr lang="fr-FR" dirty="0"/>
            </a:p>
          </p:txBody>
        </p:sp>
        <p:cxnSp>
          <p:nvCxnSpPr>
            <p:cNvPr id="69" name="Connecteur droit avec flèche 68"/>
            <p:cNvCxnSpPr/>
            <p:nvPr/>
          </p:nvCxnSpPr>
          <p:spPr>
            <a:xfrm flipH="1">
              <a:off x="1043608" y="1484784"/>
              <a:ext cx="6372" cy="2805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0" name="ZoneTexte 69"/>
            <p:cNvSpPr txBox="1"/>
            <p:nvPr/>
          </p:nvSpPr>
          <p:spPr>
            <a:xfrm>
              <a:off x="827584" y="1196752"/>
              <a:ext cx="553357" cy="369332"/>
            </a:xfrm>
            <a:prstGeom prst="rect">
              <a:avLst/>
            </a:prstGeom>
            <a:noFill/>
          </p:spPr>
          <p:txBody>
            <a:bodyPr wrap="none" rtlCol="0">
              <a:spAutoFit/>
            </a:bodyPr>
            <a:lstStyle/>
            <a:p>
              <a:r>
                <a:rPr lang="fr-FR" dirty="0" err="1" smtClean="0"/>
                <a:t>Q</a:t>
              </a:r>
              <a:r>
                <a:rPr lang="fr-FR" baseline="-25000" dirty="0" err="1" smtClean="0"/>
                <a:t>out</a:t>
              </a:r>
              <a:endParaRPr lang="fr-FR" dirty="0"/>
            </a:p>
          </p:txBody>
        </p:sp>
      </p:grpSp>
      <mc:AlternateContent xmlns:mc="http://schemas.openxmlformats.org/markup-compatibility/2006" xmlns:a14="http://schemas.microsoft.com/office/drawing/2010/main">
        <mc:Choice Requires="a14">
          <p:sp>
            <p:nvSpPr>
              <p:cNvPr id="8" name="ZoneTexte 7"/>
              <p:cNvSpPr txBox="1"/>
              <p:nvPr/>
            </p:nvSpPr>
            <p:spPr>
              <a:xfrm>
                <a:off x="2037844" y="1736277"/>
                <a:ext cx="2172711" cy="65659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fr-FR" b="0" i="1" smtClean="0">
                          <a:latin typeface="Cambria Math"/>
                        </a:rPr>
                        <m:t>𝑃</m:t>
                      </m:r>
                      <m:d>
                        <m:dPr>
                          <m:ctrlPr>
                            <a:rPr lang="fr-FR" b="0" i="1" smtClean="0">
                              <a:latin typeface="Cambria Math"/>
                            </a:rPr>
                          </m:ctrlPr>
                        </m:dPr>
                        <m:e>
                          <m:r>
                            <a:rPr lang="fr-FR" b="0" i="1" smtClean="0">
                              <a:latin typeface="Cambria Math"/>
                            </a:rPr>
                            <m:t>𝑡</m:t>
                          </m:r>
                        </m:e>
                      </m:d>
                      <m:r>
                        <a:rPr lang="fr-FR" b="0" i="1" smtClean="0">
                          <a:latin typeface="Cambria Math"/>
                        </a:rPr>
                        <m:t>=</m:t>
                      </m:r>
                      <m:r>
                        <a:rPr lang="fr-FR" b="0" i="1" smtClean="0">
                          <a:latin typeface="Cambria Math"/>
                        </a:rPr>
                        <m:t>𝐴</m:t>
                      </m:r>
                      <m:sSup>
                        <m:sSupPr>
                          <m:ctrlPr>
                            <a:rPr lang="fr-FR" b="0" i="1" smtClean="0">
                              <a:latin typeface="Cambria Math"/>
                            </a:rPr>
                          </m:ctrlPr>
                        </m:sSupPr>
                        <m:e>
                          <m:r>
                            <a:rPr lang="fr-FR" b="0" i="1" smtClean="0">
                              <a:latin typeface="Cambria Math"/>
                            </a:rPr>
                            <m:t>𝑒</m:t>
                          </m:r>
                        </m:e>
                        <m:sup>
                          <m:r>
                            <a:rPr lang="fr-FR" b="0" i="1" smtClean="0">
                              <a:latin typeface="Cambria Math"/>
                            </a:rPr>
                            <m:t>−</m:t>
                          </m:r>
                          <m:f>
                            <m:fPr>
                              <m:ctrlPr>
                                <a:rPr lang="fr-FR" b="0" i="1" smtClean="0">
                                  <a:latin typeface="Cambria Math"/>
                                </a:rPr>
                              </m:ctrlPr>
                            </m:fPr>
                            <m:num>
                              <m:r>
                                <a:rPr lang="fr-FR" b="0" i="1" smtClean="0">
                                  <a:latin typeface="Cambria Math"/>
                                </a:rPr>
                                <m:t>𝑡</m:t>
                              </m:r>
                            </m:num>
                            <m:den>
                              <m:sSub>
                                <m:sSubPr>
                                  <m:ctrlPr>
                                    <a:rPr lang="fr-FR" b="0" i="1" smtClean="0">
                                      <a:latin typeface="Cambria Math"/>
                                    </a:rPr>
                                  </m:ctrlPr>
                                </m:sSubPr>
                                <m:e>
                                  <m:r>
                                    <a:rPr lang="fr-FR" b="0" i="1" smtClean="0">
                                      <a:latin typeface="Cambria Math"/>
                                      <a:ea typeface="Cambria Math"/>
                                    </a:rPr>
                                    <m:t>𝜏</m:t>
                                  </m:r>
                                </m:e>
                                <m:sub>
                                  <m:r>
                                    <a:rPr lang="fr-FR" b="0" i="1" smtClean="0">
                                      <a:latin typeface="Cambria Math"/>
                                    </a:rPr>
                                    <m:t>𝑝</m:t>
                                  </m:r>
                                </m:sub>
                              </m:sSub>
                            </m:den>
                          </m:f>
                        </m:sup>
                      </m:sSup>
                      <m:r>
                        <a:rPr lang="fr-FR" b="0" i="1" smtClean="0">
                          <a:latin typeface="Cambria Math"/>
                        </a:rPr>
                        <m:t>+</m:t>
                      </m:r>
                      <m:f>
                        <m:fPr>
                          <m:ctrlPr>
                            <a:rPr lang="fr-FR" b="0" i="1" smtClean="0">
                              <a:latin typeface="Cambria Math"/>
                            </a:rPr>
                          </m:ctrlPr>
                        </m:fPr>
                        <m:num>
                          <m:sSub>
                            <m:sSubPr>
                              <m:ctrlPr>
                                <a:rPr lang="fr-FR" b="0" i="1" smtClean="0">
                                  <a:latin typeface="Cambria Math"/>
                                </a:rPr>
                              </m:ctrlPr>
                            </m:sSubPr>
                            <m:e>
                              <m:r>
                                <a:rPr lang="fr-FR" b="0" i="1" smtClean="0">
                                  <a:latin typeface="Cambria Math"/>
                                </a:rPr>
                                <m:t>𝑄</m:t>
                              </m:r>
                            </m:e>
                            <m:sub>
                              <m:r>
                                <a:rPr lang="fr-FR" b="0" i="1" smtClean="0">
                                  <a:latin typeface="Cambria Math"/>
                                </a:rPr>
                                <m:t>𝑖𝑛</m:t>
                              </m:r>
                            </m:sub>
                          </m:sSub>
                        </m:num>
                        <m:den>
                          <m:r>
                            <a:rPr lang="fr-FR" b="0" i="1" smtClean="0">
                              <a:latin typeface="Cambria Math"/>
                            </a:rPr>
                            <m:t>𝑆</m:t>
                          </m:r>
                        </m:den>
                      </m:f>
                    </m:oMath>
                  </m:oMathPara>
                </a14:m>
                <a:endParaRPr lang="fr-FR" dirty="0"/>
              </a:p>
            </p:txBody>
          </p:sp>
        </mc:Choice>
        <mc:Fallback xmlns="">
          <p:sp>
            <p:nvSpPr>
              <p:cNvPr id="8" name="ZoneTexte 7"/>
              <p:cNvSpPr txBox="1">
                <a:spLocks noRot="1" noChangeAspect="1" noMove="1" noResize="1" noEditPoints="1" noAdjustHandles="1" noChangeArrowheads="1" noChangeShapeType="1" noTextEdit="1"/>
              </p:cNvSpPr>
              <p:nvPr/>
            </p:nvSpPr>
            <p:spPr>
              <a:xfrm>
                <a:off x="2037844" y="1736277"/>
                <a:ext cx="2172711" cy="656590"/>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ZoneTexte 8"/>
              <p:cNvSpPr txBox="1"/>
              <p:nvPr/>
            </p:nvSpPr>
            <p:spPr>
              <a:xfrm>
                <a:off x="2349714" y="2703549"/>
                <a:ext cx="4752528" cy="73058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fr-FR" b="0" i="1" smtClean="0">
                          <a:latin typeface="Cambria Math"/>
                        </a:rPr>
                        <m:t>𝑃</m:t>
                      </m:r>
                      <m:d>
                        <m:dPr>
                          <m:ctrlPr>
                            <a:rPr lang="fr-FR" b="0" i="1" smtClean="0">
                              <a:latin typeface="Cambria Math"/>
                            </a:rPr>
                          </m:ctrlPr>
                        </m:dPr>
                        <m:e>
                          <m:r>
                            <a:rPr lang="fr-FR" b="0" i="1" smtClean="0">
                              <a:latin typeface="Cambria Math"/>
                            </a:rPr>
                            <m:t>0</m:t>
                          </m:r>
                        </m:e>
                      </m:d>
                      <m:r>
                        <a:rPr lang="fr-FR" b="0" i="1" smtClean="0">
                          <a:latin typeface="Cambria Math"/>
                        </a:rPr>
                        <m:t>=</m:t>
                      </m:r>
                      <m:sSub>
                        <m:sSubPr>
                          <m:ctrlPr>
                            <a:rPr lang="fr-FR" b="0" i="1" smtClean="0">
                              <a:latin typeface="Cambria Math"/>
                            </a:rPr>
                          </m:ctrlPr>
                        </m:sSubPr>
                        <m:e>
                          <m:r>
                            <a:rPr lang="fr-FR" b="0" i="1" smtClean="0">
                              <a:latin typeface="Cambria Math"/>
                            </a:rPr>
                            <m:t>𝑃</m:t>
                          </m:r>
                        </m:e>
                        <m:sub>
                          <m:r>
                            <a:rPr lang="fr-FR" b="0" i="1" smtClean="0">
                              <a:latin typeface="Cambria Math"/>
                            </a:rPr>
                            <m:t>0</m:t>
                          </m:r>
                        </m:sub>
                      </m:sSub>
                      <m:r>
                        <a:rPr lang="fr-FR" b="0" i="1" smtClean="0">
                          <a:latin typeface="Cambria Math"/>
                          <a:ea typeface="Cambria Math"/>
                        </a:rPr>
                        <m:t>→</m:t>
                      </m:r>
                      <m:r>
                        <a:rPr lang="fr-FR" i="1">
                          <a:latin typeface="Cambria Math"/>
                        </a:rPr>
                        <m:t>𝑃</m:t>
                      </m:r>
                      <m:d>
                        <m:dPr>
                          <m:ctrlPr>
                            <a:rPr lang="fr-FR" i="1">
                              <a:latin typeface="Cambria Math"/>
                            </a:rPr>
                          </m:ctrlPr>
                        </m:dPr>
                        <m:e>
                          <m:r>
                            <a:rPr lang="fr-FR" i="1">
                              <a:latin typeface="Cambria Math"/>
                            </a:rPr>
                            <m:t>𝑡</m:t>
                          </m:r>
                        </m:e>
                      </m:d>
                      <m:r>
                        <a:rPr lang="fr-FR" i="1">
                          <a:latin typeface="Cambria Math"/>
                        </a:rPr>
                        <m:t>=</m:t>
                      </m:r>
                      <m:d>
                        <m:dPr>
                          <m:ctrlPr>
                            <a:rPr lang="fr-FR" i="1" smtClean="0">
                              <a:latin typeface="Cambria Math"/>
                            </a:rPr>
                          </m:ctrlPr>
                        </m:dPr>
                        <m:e>
                          <m:sSub>
                            <m:sSubPr>
                              <m:ctrlPr>
                                <a:rPr lang="fr-FR" i="1">
                                  <a:latin typeface="Cambria Math"/>
                                </a:rPr>
                              </m:ctrlPr>
                            </m:sSubPr>
                            <m:e>
                              <m:r>
                                <a:rPr lang="fr-FR" i="1">
                                  <a:latin typeface="Cambria Math"/>
                                </a:rPr>
                                <m:t>𝑃</m:t>
                              </m:r>
                            </m:e>
                            <m:sub>
                              <m:r>
                                <a:rPr lang="fr-FR" i="1">
                                  <a:latin typeface="Cambria Math"/>
                                </a:rPr>
                                <m:t>0</m:t>
                              </m:r>
                            </m:sub>
                          </m:sSub>
                          <m:r>
                            <a:rPr lang="fr-FR" b="0" i="1" smtClean="0">
                              <a:latin typeface="Cambria Math"/>
                            </a:rPr>
                            <m:t>−</m:t>
                          </m:r>
                          <m:f>
                            <m:fPr>
                              <m:ctrlPr>
                                <a:rPr lang="fr-FR" i="1">
                                  <a:latin typeface="Cambria Math"/>
                                </a:rPr>
                              </m:ctrlPr>
                            </m:fPr>
                            <m:num>
                              <m:sSub>
                                <m:sSubPr>
                                  <m:ctrlPr>
                                    <a:rPr lang="fr-FR" i="1">
                                      <a:latin typeface="Cambria Math"/>
                                    </a:rPr>
                                  </m:ctrlPr>
                                </m:sSubPr>
                                <m:e>
                                  <m:r>
                                    <a:rPr lang="fr-FR" i="1">
                                      <a:latin typeface="Cambria Math"/>
                                    </a:rPr>
                                    <m:t>𝑄</m:t>
                                  </m:r>
                                </m:e>
                                <m:sub>
                                  <m:r>
                                    <a:rPr lang="fr-FR" i="1">
                                      <a:latin typeface="Cambria Math"/>
                                    </a:rPr>
                                    <m:t>𝑖𝑛</m:t>
                                  </m:r>
                                </m:sub>
                              </m:sSub>
                            </m:num>
                            <m:den>
                              <m:r>
                                <a:rPr lang="fr-FR" i="1">
                                  <a:latin typeface="Cambria Math"/>
                                </a:rPr>
                                <m:t>𝑆</m:t>
                              </m:r>
                            </m:den>
                          </m:f>
                        </m:e>
                      </m:d>
                      <m:sSup>
                        <m:sSupPr>
                          <m:ctrlPr>
                            <a:rPr lang="fr-FR" i="1">
                              <a:latin typeface="Cambria Math"/>
                            </a:rPr>
                          </m:ctrlPr>
                        </m:sSupPr>
                        <m:e>
                          <m:r>
                            <a:rPr lang="fr-FR" i="1">
                              <a:latin typeface="Cambria Math"/>
                            </a:rPr>
                            <m:t>𝑒</m:t>
                          </m:r>
                        </m:e>
                        <m:sup>
                          <m:r>
                            <a:rPr lang="fr-FR" i="1">
                              <a:latin typeface="Cambria Math"/>
                            </a:rPr>
                            <m:t>−</m:t>
                          </m:r>
                          <m:f>
                            <m:fPr>
                              <m:ctrlPr>
                                <a:rPr lang="fr-FR" i="1">
                                  <a:latin typeface="Cambria Math"/>
                                </a:rPr>
                              </m:ctrlPr>
                            </m:fPr>
                            <m:num>
                              <m:r>
                                <a:rPr lang="fr-FR" i="1">
                                  <a:latin typeface="Cambria Math"/>
                                </a:rPr>
                                <m:t>𝑡</m:t>
                              </m:r>
                            </m:num>
                            <m:den>
                              <m:sSub>
                                <m:sSubPr>
                                  <m:ctrlPr>
                                    <a:rPr lang="fr-FR" i="1">
                                      <a:latin typeface="Cambria Math"/>
                                    </a:rPr>
                                  </m:ctrlPr>
                                </m:sSubPr>
                                <m:e>
                                  <m:r>
                                    <a:rPr lang="fr-FR" i="1">
                                      <a:latin typeface="Cambria Math"/>
                                      <a:ea typeface="Cambria Math"/>
                                    </a:rPr>
                                    <m:t>𝜏</m:t>
                                  </m:r>
                                </m:e>
                                <m:sub>
                                  <m:r>
                                    <a:rPr lang="fr-FR" i="1">
                                      <a:latin typeface="Cambria Math"/>
                                    </a:rPr>
                                    <m:t>𝑝</m:t>
                                  </m:r>
                                </m:sub>
                              </m:sSub>
                            </m:den>
                          </m:f>
                        </m:sup>
                      </m:sSup>
                      <m:r>
                        <a:rPr lang="fr-FR" i="1">
                          <a:latin typeface="Cambria Math"/>
                        </a:rPr>
                        <m:t>+</m:t>
                      </m:r>
                      <m:f>
                        <m:fPr>
                          <m:ctrlPr>
                            <a:rPr lang="fr-FR" i="1">
                              <a:latin typeface="Cambria Math"/>
                            </a:rPr>
                          </m:ctrlPr>
                        </m:fPr>
                        <m:num>
                          <m:sSub>
                            <m:sSubPr>
                              <m:ctrlPr>
                                <a:rPr lang="fr-FR" i="1">
                                  <a:latin typeface="Cambria Math"/>
                                </a:rPr>
                              </m:ctrlPr>
                            </m:sSubPr>
                            <m:e>
                              <m:r>
                                <a:rPr lang="fr-FR" i="1">
                                  <a:latin typeface="Cambria Math"/>
                                </a:rPr>
                                <m:t>𝑄</m:t>
                              </m:r>
                            </m:e>
                            <m:sub>
                              <m:r>
                                <a:rPr lang="fr-FR" i="1">
                                  <a:latin typeface="Cambria Math"/>
                                </a:rPr>
                                <m:t>𝑖𝑛</m:t>
                              </m:r>
                            </m:sub>
                          </m:sSub>
                        </m:num>
                        <m:den>
                          <m:r>
                            <a:rPr lang="fr-FR" i="1">
                              <a:latin typeface="Cambria Math"/>
                            </a:rPr>
                            <m:t>𝑆</m:t>
                          </m:r>
                        </m:den>
                      </m:f>
                    </m:oMath>
                  </m:oMathPara>
                </a14:m>
                <a:endParaRPr lang="fr-FR" dirty="0"/>
              </a:p>
            </p:txBody>
          </p:sp>
        </mc:Choice>
        <mc:Fallback xmlns="">
          <p:sp>
            <p:nvSpPr>
              <p:cNvPr id="9" name="ZoneTexte 8"/>
              <p:cNvSpPr txBox="1">
                <a:spLocks noRot="1" noChangeAspect="1" noMove="1" noResize="1" noEditPoints="1" noAdjustHandles="1" noChangeArrowheads="1" noChangeShapeType="1" noTextEdit="1"/>
              </p:cNvSpPr>
              <p:nvPr/>
            </p:nvSpPr>
            <p:spPr>
              <a:xfrm>
                <a:off x="2349714" y="2703549"/>
                <a:ext cx="4752528" cy="730585"/>
              </a:xfrm>
              <a:prstGeom prst="rect">
                <a:avLst/>
              </a:prstGeom>
              <a:blipFill rotWithShape="1">
                <a:blip r:embed="rId4"/>
                <a:stretch>
                  <a:fillRect/>
                </a:stretch>
              </a:blipFill>
            </p:spPr>
            <p:txBody>
              <a:bodyPr/>
              <a:lstStyle/>
              <a:p>
                <a:r>
                  <a:rPr lang="en-US">
                    <a:noFill/>
                  </a:rPr>
                  <a:t> </a:t>
                </a:r>
              </a:p>
            </p:txBody>
          </p:sp>
        </mc:Fallback>
      </mc:AlternateContent>
      <p:sp>
        <p:nvSpPr>
          <p:cNvPr id="10" name="Accolade ouvrante 9"/>
          <p:cNvSpPr/>
          <p:nvPr/>
        </p:nvSpPr>
        <p:spPr>
          <a:xfrm>
            <a:off x="1917666" y="2570038"/>
            <a:ext cx="432048" cy="187220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71" name="ZoneTexte 70"/>
              <p:cNvSpPr txBox="1"/>
              <p:nvPr/>
            </p:nvSpPr>
            <p:spPr>
              <a:xfrm>
                <a:off x="2349714" y="3565400"/>
                <a:ext cx="5220072" cy="66082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fr-FR" b="0" i="1" smtClean="0">
                          <a:latin typeface="Cambria Math"/>
                        </a:rPr>
                        <m:t>𝑃</m:t>
                      </m:r>
                      <m:d>
                        <m:dPr>
                          <m:ctrlPr>
                            <a:rPr lang="fr-FR" b="0" i="1" smtClean="0">
                              <a:latin typeface="Cambria Math"/>
                            </a:rPr>
                          </m:ctrlPr>
                        </m:dPr>
                        <m:e>
                          <m:r>
                            <a:rPr lang="fr-FR" b="0" i="1" smtClean="0">
                              <a:latin typeface="Cambria Math"/>
                            </a:rPr>
                            <m:t>0</m:t>
                          </m:r>
                        </m:e>
                      </m:d>
                      <m:r>
                        <a:rPr lang="fr-FR" b="0" i="1" smtClean="0">
                          <a:latin typeface="Cambria Math"/>
                        </a:rPr>
                        <m:t>=0</m:t>
                      </m:r>
                      <m:r>
                        <a:rPr lang="fr-FR" b="0" i="1" smtClean="0">
                          <a:latin typeface="Cambria Math"/>
                          <a:ea typeface="Cambria Math"/>
                        </a:rPr>
                        <m:t>→</m:t>
                      </m:r>
                      <m:r>
                        <a:rPr lang="fr-FR" i="1">
                          <a:latin typeface="Cambria Math"/>
                        </a:rPr>
                        <m:t>𝑃</m:t>
                      </m:r>
                      <m:d>
                        <m:dPr>
                          <m:ctrlPr>
                            <a:rPr lang="fr-FR" i="1">
                              <a:latin typeface="Cambria Math"/>
                            </a:rPr>
                          </m:ctrlPr>
                        </m:dPr>
                        <m:e>
                          <m:r>
                            <a:rPr lang="fr-FR" i="1">
                              <a:latin typeface="Cambria Math"/>
                            </a:rPr>
                            <m:t>𝑡</m:t>
                          </m:r>
                        </m:e>
                      </m:d>
                      <m:r>
                        <a:rPr lang="fr-FR" b="0" i="1" smtClean="0">
                          <a:latin typeface="Cambria Math"/>
                        </a:rPr>
                        <m:t>=</m:t>
                      </m:r>
                      <m:f>
                        <m:fPr>
                          <m:ctrlPr>
                            <a:rPr lang="fr-FR" i="1">
                              <a:latin typeface="Cambria Math"/>
                            </a:rPr>
                          </m:ctrlPr>
                        </m:fPr>
                        <m:num>
                          <m:sSub>
                            <m:sSubPr>
                              <m:ctrlPr>
                                <a:rPr lang="fr-FR" i="1">
                                  <a:latin typeface="Cambria Math"/>
                                </a:rPr>
                              </m:ctrlPr>
                            </m:sSubPr>
                            <m:e>
                              <m:r>
                                <a:rPr lang="fr-FR" i="1">
                                  <a:latin typeface="Cambria Math"/>
                                </a:rPr>
                                <m:t>𝑄</m:t>
                              </m:r>
                            </m:e>
                            <m:sub>
                              <m:r>
                                <a:rPr lang="fr-FR" i="1">
                                  <a:latin typeface="Cambria Math"/>
                                </a:rPr>
                                <m:t>𝑖𝑛</m:t>
                              </m:r>
                            </m:sub>
                          </m:sSub>
                        </m:num>
                        <m:den>
                          <m:r>
                            <a:rPr lang="fr-FR" i="1">
                              <a:latin typeface="Cambria Math"/>
                            </a:rPr>
                            <m:t>𝑆</m:t>
                          </m:r>
                        </m:den>
                      </m:f>
                      <m:d>
                        <m:dPr>
                          <m:ctrlPr>
                            <a:rPr lang="fr-FR" b="0" i="1" smtClean="0">
                              <a:latin typeface="Cambria Math"/>
                            </a:rPr>
                          </m:ctrlPr>
                        </m:dPr>
                        <m:e>
                          <m:r>
                            <a:rPr lang="fr-FR" b="0" i="1" smtClean="0">
                              <a:latin typeface="Cambria Math"/>
                            </a:rPr>
                            <m:t>1−</m:t>
                          </m:r>
                          <m:sSup>
                            <m:sSupPr>
                              <m:ctrlPr>
                                <a:rPr lang="fr-FR" i="1">
                                  <a:latin typeface="Cambria Math"/>
                                </a:rPr>
                              </m:ctrlPr>
                            </m:sSupPr>
                            <m:e>
                              <m:r>
                                <a:rPr lang="fr-FR" i="1">
                                  <a:latin typeface="Cambria Math"/>
                                </a:rPr>
                                <m:t>𝑒</m:t>
                              </m:r>
                            </m:e>
                            <m:sup>
                              <m:r>
                                <a:rPr lang="fr-FR" i="1">
                                  <a:latin typeface="Cambria Math"/>
                                </a:rPr>
                                <m:t>−</m:t>
                              </m:r>
                              <m:f>
                                <m:fPr>
                                  <m:ctrlPr>
                                    <a:rPr lang="fr-FR" i="1">
                                      <a:latin typeface="Cambria Math"/>
                                    </a:rPr>
                                  </m:ctrlPr>
                                </m:fPr>
                                <m:num>
                                  <m:r>
                                    <a:rPr lang="fr-FR" i="1">
                                      <a:latin typeface="Cambria Math"/>
                                    </a:rPr>
                                    <m:t>𝑡</m:t>
                                  </m:r>
                                </m:num>
                                <m:den>
                                  <m:sSub>
                                    <m:sSubPr>
                                      <m:ctrlPr>
                                        <a:rPr lang="fr-FR" i="1">
                                          <a:latin typeface="Cambria Math"/>
                                        </a:rPr>
                                      </m:ctrlPr>
                                    </m:sSubPr>
                                    <m:e>
                                      <m:r>
                                        <a:rPr lang="fr-FR" i="1">
                                          <a:latin typeface="Cambria Math"/>
                                          <a:ea typeface="Cambria Math"/>
                                        </a:rPr>
                                        <m:t>𝜏</m:t>
                                      </m:r>
                                    </m:e>
                                    <m:sub>
                                      <m:r>
                                        <a:rPr lang="fr-FR" i="1">
                                          <a:latin typeface="Cambria Math"/>
                                        </a:rPr>
                                        <m:t>𝑝</m:t>
                                      </m:r>
                                    </m:sub>
                                  </m:sSub>
                                </m:den>
                              </m:f>
                            </m:sup>
                          </m:sSup>
                        </m:e>
                      </m:d>
                    </m:oMath>
                  </m:oMathPara>
                </a14:m>
                <a:endParaRPr lang="fr-FR" dirty="0"/>
              </a:p>
            </p:txBody>
          </p:sp>
        </mc:Choice>
        <mc:Fallback xmlns="">
          <p:sp>
            <p:nvSpPr>
              <p:cNvPr id="71" name="ZoneTexte 70"/>
              <p:cNvSpPr txBox="1">
                <a:spLocks noRot="1" noChangeAspect="1" noMove="1" noResize="1" noEditPoints="1" noAdjustHandles="1" noChangeArrowheads="1" noChangeShapeType="1" noTextEdit="1"/>
              </p:cNvSpPr>
              <p:nvPr/>
            </p:nvSpPr>
            <p:spPr>
              <a:xfrm>
                <a:off x="2349714" y="3565400"/>
                <a:ext cx="5220072" cy="660822"/>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ZoneTexte 10"/>
              <p:cNvSpPr txBox="1"/>
              <p:nvPr/>
            </p:nvSpPr>
            <p:spPr>
              <a:xfrm>
                <a:off x="3607532" y="4469714"/>
                <a:ext cx="4824536" cy="535468"/>
              </a:xfrm>
              <a:prstGeom prst="rect">
                <a:avLst/>
              </a:prstGeom>
              <a:noFill/>
            </p:spPr>
            <p:txBody>
              <a:bodyPr wrap="square" rtlCol="0">
                <a:spAutoFit/>
              </a:bodyPr>
              <a:lstStyle/>
              <a:p>
                <a14:m>
                  <m:oMath xmlns:m="http://schemas.openxmlformats.org/officeDocument/2006/math">
                    <m:sSub>
                      <m:sSubPr>
                        <m:ctrlPr>
                          <a:rPr lang="fr-FR" sz="2000" b="1" i="1" smtClean="0">
                            <a:latin typeface="Cambria Math"/>
                          </a:rPr>
                        </m:ctrlPr>
                      </m:sSubPr>
                      <m:e>
                        <m:r>
                          <a:rPr lang="fr-FR" sz="2000" b="1" i="1" smtClean="0">
                            <a:latin typeface="Cambria Math"/>
                            <a:ea typeface="Cambria Math"/>
                          </a:rPr>
                          <m:t>𝝉</m:t>
                        </m:r>
                      </m:e>
                      <m:sub>
                        <m:r>
                          <a:rPr lang="fr-FR" sz="2000" b="1" i="1" smtClean="0">
                            <a:latin typeface="Cambria Math"/>
                          </a:rPr>
                          <m:t>𝒑</m:t>
                        </m:r>
                      </m:sub>
                    </m:sSub>
                    <m:r>
                      <a:rPr lang="fr-FR" sz="2000" b="1" i="1" smtClean="0">
                        <a:latin typeface="Cambria Math"/>
                      </a:rPr>
                      <m:t>=</m:t>
                    </m:r>
                    <m:f>
                      <m:fPr>
                        <m:ctrlPr>
                          <a:rPr lang="fr-FR" sz="2000" b="1" i="1" smtClean="0">
                            <a:latin typeface="Cambria Math"/>
                          </a:rPr>
                        </m:ctrlPr>
                      </m:fPr>
                      <m:num>
                        <m:r>
                          <a:rPr lang="fr-FR" sz="2000" b="1" i="1" smtClean="0">
                            <a:latin typeface="Cambria Math"/>
                          </a:rPr>
                          <m:t>𝑽</m:t>
                        </m:r>
                      </m:num>
                      <m:den>
                        <m:r>
                          <a:rPr lang="fr-FR" sz="2000" b="1" i="1" smtClean="0">
                            <a:latin typeface="Cambria Math"/>
                          </a:rPr>
                          <m:t>𝑺</m:t>
                        </m:r>
                      </m:den>
                    </m:f>
                  </m:oMath>
                </a14:m>
                <a:r>
                  <a:rPr lang="fr-FR" sz="2000" b="1" dirty="0" smtClean="0"/>
                  <a:t>  </a:t>
                </a:r>
                <a:r>
                  <a:rPr lang="fr-FR" dirty="0" err="1" smtClean="0"/>
                  <a:t>characteristic</a:t>
                </a:r>
                <a:r>
                  <a:rPr lang="fr-FR" dirty="0" smtClean="0"/>
                  <a:t> time of </a:t>
                </a:r>
                <a:r>
                  <a:rPr lang="fr-FR" dirty="0" err="1" smtClean="0"/>
                  <a:t>pumping</a:t>
                </a:r>
                <a:endParaRPr lang="fr-FR" dirty="0"/>
              </a:p>
            </p:txBody>
          </p:sp>
        </mc:Choice>
        <mc:Fallback xmlns="">
          <p:sp>
            <p:nvSpPr>
              <p:cNvPr id="11" name="ZoneTexte 10"/>
              <p:cNvSpPr txBox="1">
                <a:spLocks noRot="1" noChangeAspect="1" noMove="1" noResize="1" noEditPoints="1" noAdjustHandles="1" noChangeArrowheads="1" noChangeShapeType="1" noTextEdit="1"/>
              </p:cNvSpPr>
              <p:nvPr/>
            </p:nvSpPr>
            <p:spPr>
              <a:xfrm>
                <a:off x="3607532" y="4469714"/>
                <a:ext cx="4824536" cy="535468"/>
              </a:xfrm>
              <a:prstGeom prst="rect">
                <a:avLst/>
              </a:prstGeom>
              <a:blipFill rotWithShape="1">
                <a:blip r:embed="rId6"/>
                <a:stretch>
                  <a:fillRect b="-3409"/>
                </a:stretch>
              </a:blipFill>
            </p:spPr>
            <p:txBody>
              <a:bodyPr/>
              <a:lstStyle/>
              <a:p>
                <a:r>
                  <a:rPr lang="en-US">
                    <a:noFill/>
                  </a:rPr>
                  <a:t> </a:t>
                </a:r>
              </a:p>
            </p:txBody>
          </p:sp>
        </mc:Fallback>
      </mc:AlternateContent>
      <p:sp>
        <p:nvSpPr>
          <p:cNvPr id="12" name="ZoneTexte 11"/>
          <p:cNvSpPr txBox="1"/>
          <p:nvPr/>
        </p:nvSpPr>
        <p:spPr>
          <a:xfrm>
            <a:off x="4805397" y="1913427"/>
            <a:ext cx="2428806" cy="369332"/>
          </a:xfrm>
          <a:prstGeom prst="rect">
            <a:avLst/>
          </a:prstGeom>
          <a:noFill/>
        </p:spPr>
        <p:txBody>
          <a:bodyPr wrap="none" rtlCol="0">
            <a:spAutoFit/>
          </a:bodyPr>
          <a:lstStyle/>
          <a:p>
            <a:r>
              <a:rPr lang="fr-FR" dirty="0" smtClean="0"/>
              <a:t>A = </a:t>
            </a:r>
            <a:r>
              <a:rPr lang="fr-FR" dirty="0" err="1" smtClean="0"/>
              <a:t>integration</a:t>
            </a:r>
            <a:r>
              <a:rPr lang="fr-FR" dirty="0" smtClean="0"/>
              <a:t> constant</a:t>
            </a:r>
            <a:endParaRPr lang="fr-FR" dirty="0"/>
          </a:p>
        </p:txBody>
      </p:sp>
      <p:sp>
        <p:nvSpPr>
          <p:cNvPr id="38" name="Rectangle 37"/>
          <p:cNvSpPr/>
          <p:nvPr/>
        </p:nvSpPr>
        <p:spPr>
          <a:xfrm>
            <a:off x="775475" y="94734"/>
            <a:ext cx="7364517" cy="461665"/>
          </a:xfrm>
          <a:prstGeom prst="rect">
            <a:avLst/>
          </a:prstGeom>
        </p:spPr>
        <p:txBody>
          <a:bodyPr wrap="none">
            <a:spAutoFit/>
          </a:bodyPr>
          <a:lstStyle/>
          <a:p>
            <a:pPr algn="ctr"/>
            <a:r>
              <a:rPr lang="en-US" sz="2400" b="1" dirty="0" smtClean="0"/>
              <a:t>Simple pressure profiles: time dependent values</a:t>
            </a:r>
            <a:endParaRPr lang="en-US" sz="2400" b="1" dirty="0"/>
          </a:p>
        </p:txBody>
      </p:sp>
      <p:sp>
        <p:nvSpPr>
          <p:cNvPr id="40" name="Text Box 16"/>
          <p:cNvSpPr txBox="1">
            <a:spLocks noChangeArrowheads="1"/>
          </p:cNvSpPr>
          <p:nvPr/>
        </p:nvSpPr>
        <p:spPr bwMode="auto">
          <a:xfrm>
            <a:off x="268387" y="4843462"/>
            <a:ext cx="44755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a:solidFill>
                  <a:schemeClr val="tx1"/>
                </a:solidFill>
                <a:latin typeface="Comic Sans MS" pitchFamily="66" charset="0"/>
              </a:defRPr>
            </a:lvl1pPr>
            <a:lvl2pPr marL="742950" indent="-285750">
              <a:defRPr sz="2000">
                <a:solidFill>
                  <a:schemeClr val="tx1"/>
                </a:solidFill>
                <a:latin typeface="Comic Sans MS" pitchFamily="66" charset="0"/>
              </a:defRPr>
            </a:lvl2pPr>
            <a:lvl3pPr marL="1143000" indent="-228600">
              <a:defRPr sz="2000">
                <a:solidFill>
                  <a:schemeClr val="tx1"/>
                </a:solidFill>
                <a:latin typeface="Comic Sans MS" pitchFamily="66" charset="0"/>
              </a:defRPr>
            </a:lvl3pPr>
            <a:lvl4pPr marL="1600200" indent="-228600">
              <a:defRPr sz="2000">
                <a:solidFill>
                  <a:schemeClr val="tx1"/>
                </a:solidFill>
                <a:latin typeface="Comic Sans MS" pitchFamily="66" charset="0"/>
              </a:defRPr>
            </a:lvl4pPr>
            <a:lvl5pPr marL="2057400" indent="-228600">
              <a:defRPr sz="2000">
                <a:solidFill>
                  <a:schemeClr val="tx1"/>
                </a:solidFill>
                <a:latin typeface="Comic Sans MS" pitchFamily="66" charset="0"/>
              </a:defRPr>
            </a:lvl5pPr>
            <a:lvl6pPr marL="2514600" indent="-228600" eaLnBrk="0" fontAlgn="base" hangingPunct="0">
              <a:spcBef>
                <a:spcPct val="0"/>
              </a:spcBef>
              <a:spcAft>
                <a:spcPct val="0"/>
              </a:spcAft>
              <a:defRPr sz="2000">
                <a:solidFill>
                  <a:schemeClr val="tx1"/>
                </a:solidFill>
                <a:latin typeface="Comic Sans MS" pitchFamily="66" charset="0"/>
              </a:defRPr>
            </a:lvl6pPr>
            <a:lvl7pPr marL="2971800" indent="-228600" eaLnBrk="0" fontAlgn="base" hangingPunct="0">
              <a:spcBef>
                <a:spcPct val="0"/>
              </a:spcBef>
              <a:spcAft>
                <a:spcPct val="0"/>
              </a:spcAft>
              <a:defRPr sz="2000">
                <a:solidFill>
                  <a:schemeClr val="tx1"/>
                </a:solidFill>
                <a:latin typeface="Comic Sans MS" pitchFamily="66" charset="0"/>
              </a:defRPr>
            </a:lvl7pPr>
            <a:lvl8pPr marL="3429000" indent="-228600" eaLnBrk="0" fontAlgn="base" hangingPunct="0">
              <a:spcBef>
                <a:spcPct val="0"/>
              </a:spcBef>
              <a:spcAft>
                <a:spcPct val="0"/>
              </a:spcAft>
              <a:defRPr sz="2000">
                <a:solidFill>
                  <a:schemeClr val="tx1"/>
                </a:solidFill>
                <a:latin typeface="Comic Sans MS" pitchFamily="66" charset="0"/>
              </a:defRPr>
            </a:lvl8pPr>
            <a:lvl9pPr marL="3886200" indent="-228600" eaLnBrk="0" fontAlgn="base" hangingPunct="0">
              <a:spcBef>
                <a:spcPct val="0"/>
              </a:spcBef>
              <a:spcAft>
                <a:spcPct val="0"/>
              </a:spcAft>
              <a:defRPr sz="2000">
                <a:solidFill>
                  <a:schemeClr val="tx1"/>
                </a:solidFill>
                <a:latin typeface="Comic Sans MS" pitchFamily="66" charset="0"/>
              </a:defRPr>
            </a:lvl9pPr>
          </a:lstStyle>
          <a:p>
            <a:r>
              <a:rPr lang="en-US" dirty="0" smtClean="0">
                <a:latin typeface="Verdana" pitchFamily="34" charset="0"/>
              </a:rPr>
              <a:t>P</a:t>
            </a:r>
            <a:r>
              <a:rPr lang="en-US" baseline="-25000" dirty="0" smtClean="0">
                <a:latin typeface="Verdana" pitchFamily="34" charset="0"/>
              </a:rPr>
              <a:t>0</a:t>
            </a:r>
            <a:endParaRPr lang="en-US" dirty="0">
              <a:latin typeface="Verdana" pitchFamily="34" charset="0"/>
            </a:endParaRPr>
          </a:p>
        </p:txBody>
      </p:sp>
      <p:sp>
        <p:nvSpPr>
          <p:cNvPr id="13" name="TextBox 12"/>
          <p:cNvSpPr txBox="1"/>
          <p:nvPr/>
        </p:nvSpPr>
        <p:spPr>
          <a:xfrm>
            <a:off x="2692400" y="5269468"/>
            <a:ext cx="6325771" cy="461665"/>
          </a:xfrm>
          <a:prstGeom prst="rect">
            <a:avLst/>
          </a:prstGeom>
          <a:noFill/>
        </p:spPr>
        <p:txBody>
          <a:bodyPr wrap="none" rtlCol="0">
            <a:spAutoFit/>
          </a:bodyPr>
          <a:lstStyle/>
          <a:p>
            <a:r>
              <a:rPr lang="en-US" sz="2400" b="1" dirty="0" err="1" smtClean="0">
                <a:latin typeface="Symbol" pitchFamily="18" charset="2"/>
              </a:rPr>
              <a:t>t</a:t>
            </a:r>
            <a:r>
              <a:rPr lang="en-US" sz="2400" b="1" baseline="-25000" dirty="0" err="1" smtClean="0"/>
              <a:t>p</a:t>
            </a:r>
            <a:r>
              <a:rPr lang="en-US" sz="2400" b="1" dirty="0" smtClean="0"/>
              <a:t> </a:t>
            </a:r>
            <a:r>
              <a:rPr lang="en-US" dirty="0" smtClean="0"/>
              <a:t>characterizes all pressure transients in a vacuum system</a:t>
            </a:r>
            <a:endParaRPr lang="en-US" dirty="0"/>
          </a:p>
        </p:txBody>
      </p:sp>
      <p:sp>
        <p:nvSpPr>
          <p:cNvPr id="39"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41"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46"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55</a:t>
            </a:fld>
            <a:endParaRPr lang="en-US" dirty="0"/>
          </a:p>
        </p:txBody>
      </p:sp>
    </p:spTree>
    <p:extLst>
      <p:ext uri="{BB962C8B-B14F-4D97-AF65-F5344CB8AC3E}">
        <p14:creationId xmlns:p14="http://schemas.microsoft.com/office/powerpoint/2010/main" val="1214540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P spid="10" grpId="0" animBg="1"/>
      <p:bldP spid="71" grpId="0"/>
      <p:bldP spid="11" grpId="0"/>
      <p:bldP spid="1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ZoneTexte 5"/>
              <p:cNvSpPr txBox="1"/>
              <p:nvPr/>
            </p:nvSpPr>
            <p:spPr>
              <a:xfrm>
                <a:off x="359532" y="692696"/>
                <a:ext cx="8424936" cy="1911292"/>
              </a:xfrm>
              <a:prstGeom prst="rect">
                <a:avLst/>
              </a:prstGeom>
              <a:noFill/>
            </p:spPr>
            <p:txBody>
              <a:bodyPr wrap="square" rtlCol="0">
                <a:spAutoFit/>
              </a:bodyPr>
              <a:lstStyle/>
              <a:p>
                <a:r>
                  <a:rPr lang="fr-FR" dirty="0" smtClean="0"/>
                  <a:t>When Q</a:t>
                </a:r>
                <a:r>
                  <a:rPr lang="fr-FR" baseline="-25000" dirty="0" smtClean="0"/>
                  <a:t>in</a:t>
                </a:r>
                <a:r>
                  <a:rPr lang="fr-FR" dirty="0" smtClean="0"/>
                  <a:t> </a:t>
                </a:r>
                <a:r>
                  <a:rPr lang="fr-FR" dirty="0" err="1" smtClean="0"/>
                  <a:t>is</a:t>
                </a:r>
                <a:r>
                  <a:rPr lang="fr-FR" dirty="0" smtClean="0"/>
                  <a:t> a </a:t>
                </a:r>
                <a:r>
                  <a:rPr lang="fr-FR" dirty="0" err="1" smtClean="0"/>
                  <a:t>function</a:t>
                </a:r>
                <a:r>
                  <a:rPr lang="fr-FR" dirty="0" smtClean="0"/>
                  <a:t> of time:</a:t>
                </a:r>
              </a:p>
              <a:p>
                <a:endParaRPr lang="fr-FR" dirty="0"/>
              </a:p>
              <a:p>
                <a:pPr/>
                <a14:m>
                  <m:oMathPara xmlns:m="http://schemas.openxmlformats.org/officeDocument/2006/math">
                    <m:oMathParaPr>
                      <m:jc m:val="centerGroup"/>
                    </m:oMathParaPr>
                    <m:oMath xmlns:m="http://schemas.openxmlformats.org/officeDocument/2006/math">
                      <m:r>
                        <a:rPr lang="fr-FR" b="0" i="1" smtClean="0">
                          <a:latin typeface="Cambria Math"/>
                        </a:rPr>
                        <m:t>𝑃</m:t>
                      </m:r>
                      <m:d>
                        <m:dPr>
                          <m:ctrlPr>
                            <a:rPr lang="fr-FR" b="0" i="1" smtClean="0">
                              <a:latin typeface="Cambria Math"/>
                            </a:rPr>
                          </m:ctrlPr>
                        </m:dPr>
                        <m:e>
                          <m:r>
                            <a:rPr lang="fr-FR" b="0" i="1" smtClean="0">
                              <a:latin typeface="Cambria Math"/>
                            </a:rPr>
                            <m:t>𝑡</m:t>
                          </m:r>
                        </m:e>
                      </m:d>
                      <m:r>
                        <a:rPr lang="fr-FR" b="0" i="1" smtClean="0">
                          <a:latin typeface="Cambria Math"/>
                        </a:rPr>
                        <m:t>=</m:t>
                      </m:r>
                      <m:f>
                        <m:fPr>
                          <m:ctrlPr>
                            <a:rPr lang="fr-FR" b="0" i="1" smtClean="0">
                              <a:latin typeface="Cambria Math"/>
                              <a:ea typeface="Cambria Math"/>
                            </a:rPr>
                          </m:ctrlPr>
                        </m:fPr>
                        <m:num>
                          <m:nary>
                            <m:naryPr>
                              <m:limLoc m:val="undOvr"/>
                              <m:subHide m:val="on"/>
                              <m:supHide m:val="on"/>
                              <m:ctrlPr>
                                <a:rPr lang="fr-FR" b="0" i="1" smtClean="0">
                                  <a:latin typeface="Cambria Math"/>
                                  <a:ea typeface="Cambria Math"/>
                                </a:rPr>
                              </m:ctrlPr>
                            </m:naryPr>
                            <m:sub/>
                            <m:sup/>
                            <m:e>
                              <m:sSup>
                                <m:sSupPr>
                                  <m:ctrlPr>
                                    <a:rPr lang="fr-FR" b="0" i="1" smtClean="0">
                                      <a:latin typeface="Cambria Math"/>
                                      <a:ea typeface="Cambria Math"/>
                                    </a:rPr>
                                  </m:ctrlPr>
                                </m:sSupPr>
                                <m:e>
                                  <m:r>
                                    <a:rPr lang="fr-FR" b="0" i="1" smtClean="0">
                                      <a:latin typeface="Cambria Math"/>
                                      <a:ea typeface="Cambria Math"/>
                                    </a:rPr>
                                    <m:t>𝑒</m:t>
                                  </m:r>
                                </m:e>
                                <m:sup>
                                  <m:f>
                                    <m:fPr>
                                      <m:ctrlPr>
                                        <a:rPr lang="fr-FR" b="0" i="1" smtClean="0">
                                          <a:latin typeface="Cambria Math"/>
                                          <a:ea typeface="Cambria Math"/>
                                        </a:rPr>
                                      </m:ctrlPr>
                                    </m:fPr>
                                    <m:num>
                                      <m:r>
                                        <a:rPr lang="fr-FR" b="0" i="1" smtClean="0">
                                          <a:latin typeface="Cambria Math"/>
                                          <a:ea typeface="Cambria Math"/>
                                        </a:rPr>
                                        <m:t>𝑡</m:t>
                                      </m:r>
                                    </m:num>
                                    <m:den>
                                      <m:sSub>
                                        <m:sSubPr>
                                          <m:ctrlPr>
                                            <a:rPr lang="fr-FR" b="0" i="1" smtClean="0">
                                              <a:latin typeface="Cambria Math"/>
                                              <a:ea typeface="Cambria Math"/>
                                            </a:rPr>
                                          </m:ctrlPr>
                                        </m:sSubPr>
                                        <m:e>
                                          <m:r>
                                            <a:rPr lang="fr-FR" b="0" i="1" smtClean="0">
                                              <a:latin typeface="Cambria Math"/>
                                              <a:ea typeface="Cambria Math"/>
                                            </a:rPr>
                                            <m:t>𝜏</m:t>
                                          </m:r>
                                        </m:e>
                                        <m:sub>
                                          <m:r>
                                            <a:rPr lang="fr-FR" b="0" i="1" smtClean="0">
                                              <a:latin typeface="Cambria Math"/>
                                              <a:ea typeface="Cambria Math"/>
                                            </a:rPr>
                                            <m:t>𝑝</m:t>
                                          </m:r>
                                        </m:sub>
                                      </m:sSub>
                                    </m:den>
                                  </m:f>
                                </m:sup>
                              </m:sSup>
                              <m:f>
                                <m:fPr>
                                  <m:ctrlPr>
                                    <a:rPr lang="fr-FR" i="1" smtClean="0">
                                      <a:latin typeface="Cambria Math"/>
                                    </a:rPr>
                                  </m:ctrlPr>
                                </m:fPr>
                                <m:num>
                                  <m:sSub>
                                    <m:sSubPr>
                                      <m:ctrlPr>
                                        <a:rPr lang="fr-FR" i="1">
                                          <a:latin typeface="Cambria Math"/>
                                        </a:rPr>
                                      </m:ctrlPr>
                                    </m:sSubPr>
                                    <m:e>
                                      <m:r>
                                        <a:rPr lang="fr-FR" i="1">
                                          <a:latin typeface="Cambria Math"/>
                                        </a:rPr>
                                        <m:t>𝑄</m:t>
                                      </m:r>
                                    </m:e>
                                    <m:sub>
                                      <m:r>
                                        <a:rPr lang="fr-FR" i="1">
                                          <a:latin typeface="Cambria Math"/>
                                        </a:rPr>
                                        <m:t>𝑖𝑛</m:t>
                                      </m:r>
                                    </m:sub>
                                  </m:sSub>
                                  <m:d>
                                    <m:dPr>
                                      <m:ctrlPr>
                                        <a:rPr lang="fr-FR" i="1" smtClean="0">
                                          <a:latin typeface="Cambria Math"/>
                                        </a:rPr>
                                      </m:ctrlPr>
                                    </m:dPr>
                                    <m:e>
                                      <m:r>
                                        <a:rPr lang="fr-FR" b="0" i="1" smtClean="0">
                                          <a:latin typeface="Cambria Math"/>
                                        </a:rPr>
                                        <m:t>𝑡</m:t>
                                      </m:r>
                                    </m:e>
                                  </m:d>
                                </m:num>
                                <m:den>
                                  <m:r>
                                    <a:rPr lang="fr-FR" b="0" i="1" smtClean="0">
                                      <a:latin typeface="Cambria Math"/>
                                    </a:rPr>
                                    <m:t>𝑉</m:t>
                                  </m:r>
                                </m:den>
                              </m:f>
                              <m:r>
                                <a:rPr lang="fr-FR" b="0" i="1" smtClean="0">
                                  <a:latin typeface="Cambria Math"/>
                                  <a:ea typeface="Cambria Math"/>
                                </a:rPr>
                                <m:t>𝑑𝑡</m:t>
                              </m:r>
                              <m:r>
                                <a:rPr lang="fr-FR" b="0" i="1" smtClean="0">
                                  <a:latin typeface="Cambria Math"/>
                                  <a:ea typeface="Cambria Math"/>
                                </a:rPr>
                                <m:t>+</m:t>
                              </m:r>
                              <m:r>
                                <a:rPr lang="fr-FR" b="0" i="1" smtClean="0">
                                  <a:latin typeface="Cambria Math"/>
                                  <a:ea typeface="Cambria Math"/>
                                </a:rPr>
                                <m:t>𝐴</m:t>
                              </m:r>
                            </m:e>
                          </m:nary>
                        </m:num>
                        <m:den>
                          <m:sSup>
                            <m:sSupPr>
                              <m:ctrlPr>
                                <a:rPr lang="fr-FR" b="0" i="1" smtClean="0">
                                  <a:latin typeface="Cambria Math"/>
                                  <a:ea typeface="Cambria Math"/>
                                </a:rPr>
                              </m:ctrlPr>
                            </m:sSupPr>
                            <m:e>
                              <m:r>
                                <a:rPr lang="fr-FR" b="0" i="1" smtClean="0">
                                  <a:latin typeface="Cambria Math"/>
                                  <a:ea typeface="Cambria Math"/>
                                </a:rPr>
                                <m:t>𝑒</m:t>
                              </m:r>
                            </m:e>
                            <m:sup>
                              <m:f>
                                <m:fPr>
                                  <m:ctrlPr>
                                    <a:rPr lang="fr-FR" b="0" i="1" smtClean="0">
                                      <a:latin typeface="Cambria Math"/>
                                      <a:ea typeface="Cambria Math"/>
                                    </a:rPr>
                                  </m:ctrlPr>
                                </m:fPr>
                                <m:num>
                                  <m:r>
                                    <a:rPr lang="fr-FR" b="0" i="1" smtClean="0">
                                      <a:latin typeface="Cambria Math"/>
                                      <a:ea typeface="Cambria Math"/>
                                    </a:rPr>
                                    <m:t>𝑡</m:t>
                                  </m:r>
                                </m:num>
                                <m:den>
                                  <m:sSub>
                                    <m:sSubPr>
                                      <m:ctrlPr>
                                        <a:rPr lang="fr-FR" b="0" i="1" smtClean="0">
                                          <a:latin typeface="Cambria Math"/>
                                          <a:ea typeface="Cambria Math"/>
                                        </a:rPr>
                                      </m:ctrlPr>
                                    </m:sSubPr>
                                    <m:e>
                                      <m:r>
                                        <a:rPr lang="fr-FR" b="0" i="1" smtClean="0">
                                          <a:latin typeface="Cambria Math"/>
                                          <a:ea typeface="Cambria Math"/>
                                        </a:rPr>
                                        <m:t>𝜏</m:t>
                                      </m:r>
                                    </m:e>
                                    <m:sub>
                                      <m:r>
                                        <a:rPr lang="fr-FR" b="0" i="1" smtClean="0">
                                          <a:latin typeface="Cambria Math"/>
                                          <a:ea typeface="Cambria Math"/>
                                        </a:rPr>
                                        <m:t>𝑝</m:t>
                                      </m:r>
                                    </m:sub>
                                  </m:sSub>
                                </m:den>
                              </m:f>
                            </m:sup>
                          </m:sSup>
                        </m:den>
                      </m:f>
                      <m:r>
                        <a:rPr lang="fr-FR" b="0" i="1" smtClean="0">
                          <a:latin typeface="Cambria Math"/>
                          <a:ea typeface="Cambria Math"/>
                        </a:rPr>
                        <m:t>=</m:t>
                      </m:r>
                      <m:f>
                        <m:fPr>
                          <m:ctrlPr>
                            <a:rPr lang="fr-FR" b="0" i="1" smtClean="0">
                              <a:latin typeface="Cambria Math"/>
                              <a:ea typeface="Cambria Math"/>
                            </a:rPr>
                          </m:ctrlPr>
                        </m:fPr>
                        <m:num>
                          <m:nary>
                            <m:naryPr>
                              <m:limLoc m:val="undOvr"/>
                              <m:subHide m:val="on"/>
                              <m:supHide m:val="on"/>
                              <m:ctrlPr>
                                <a:rPr lang="fr-FR" b="0" i="1" smtClean="0">
                                  <a:latin typeface="Cambria Math"/>
                                  <a:ea typeface="Cambria Math"/>
                                </a:rPr>
                              </m:ctrlPr>
                            </m:naryPr>
                            <m:sub/>
                            <m:sup/>
                            <m:e>
                              <m:sSub>
                                <m:sSubPr>
                                  <m:ctrlPr>
                                    <a:rPr lang="fr-FR" i="1">
                                      <a:latin typeface="Cambria Math"/>
                                    </a:rPr>
                                  </m:ctrlPr>
                                </m:sSubPr>
                                <m:e>
                                  <m:r>
                                    <a:rPr lang="fr-FR" i="1">
                                      <a:latin typeface="Cambria Math"/>
                                    </a:rPr>
                                    <m:t>𝑄</m:t>
                                  </m:r>
                                </m:e>
                                <m:sub>
                                  <m:r>
                                    <a:rPr lang="fr-FR" i="1">
                                      <a:latin typeface="Cambria Math"/>
                                    </a:rPr>
                                    <m:t>𝑖𝑛</m:t>
                                  </m:r>
                                </m:sub>
                              </m:sSub>
                              <m:d>
                                <m:dPr>
                                  <m:ctrlPr>
                                    <a:rPr lang="fr-FR" i="1">
                                      <a:latin typeface="Cambria Math"/>
                                    </a:rPr>
                                  </m:ctrlPr>
                                </m:dPr>
                                <m:e>
                                  <m:r>
                                    <a:rPr lang="fr-FR" i="1">
                                      <a:latin typeface="Cambria Math"/>
                                    </a:rPr>
                                    <m:t>𝑡</m:t>
                                  </m:r>
                                </m:e>
                              </m:d>
                              <m:r>
                                <a:rPr lang="fr-FR" b="0" i="1" smtClean="0">
                                  <a:latin typeface="Cambria Math"/>
                                </a:rPr>
                                <m:t>𝑑𝑡</m:t>
                              </m:r>
                            </m:e>
                          </m:nary>
                        </m:num>
                        <m:den>
                          <m:r>
                            <a:rPr lang="fr-FR" b="0" i="1" smtClean="0">
                              <a:latin typeface="Cambria Math"/>
                              <a:ea typeface="Cambria Math"/>
                            </a:rPr>
                            <m:t>𝑉</m:t>
                          </m:r>
                        </m:den>
                      </m:f>
                      <m:r>
                        <a:rPr lang="fr-FR" b="0" i="1" smtClean="0">
                          <a:latin typeface="Cambria Math"/>
                          <a:ea typeface="Cambria Math"/>
                        </a:rPr>
                        <m:t>−</m:t>
                      </m:r>
                      <m:f>
                        <m:fPr>
                          <m:ctrlPr>
                            <a:rPr lang="fr-FR" i="1" smtClean="0">
                              <a:latin typeface="Cambria Math"/>
                              <a:ea typeface="Cambria Math"/>
                            </a:rPr>
                          </m:ctrlPr>
                        </m:fPr>
                        <m:num>
                          <m:sSup>
                            <m:sSupPr>
                              <m:ctrlPr>
                                <a:rPr lang="fr-FR" i="1">
                                  <a:latin typeface="Cambria Math"/>
                                  <a:ea typeface="Cambria Math"/>
                                </a:rPr>
                              </m:ctrlPr>
                            </m:sSupPr>
                            <m:e>
                              <m:r>
                                <a:rPr lang="fr-FR" i="1">
                                  <a:latin typeface="Cambria Math"/>
                                  <a:ea typeface="Cambria Math"/>
                                </a:rPr>
                                <m:t>𝑒</m:t>
                              </m:r>
                            </m:e>
                            <m:sup>
                              <m:r>
                                <a:rPr lang="fr-FR" b="0" i="1" smtClean="0">
                                  <a:latin typeface="Cambria Math"/>
                                  <a:ea typeface="Cambria Math"/>
                                </a:rPr>
                                <m:t>−</m:t>
                              </m:r>
                              <m:f>
                                <m:fPr>
                                  <m:ctrlPr>
                                    <a:rPr lang="fr-FR" i="1">
                                      <a:latin typeface="Cambria Math"/>
                                      <a:ea typeface="Cambria Math"/>
                                    </a:rPr>
                                  </m:ctrlPr>
                                </m:fPr>
                                <m:num>
                                  <m:r>
                                    <a:rPr lang="fr-FR" i="1">
                                      <a:latin typeface="Cambria Math"/>
                                      <a:ea typeface="Cambria Math"/>
                                    </a:rPr>
                                    <m:t>𝑡</m:t>
                                  </m:r>
                                </m:num>
                                <m:den>
                                  <m:sSub>
                                    <m:sSubPr>
                                      <m:ctrlPr>
                                        <a:rPr lang="fr-FR" i="1">
                                          <a:latin typeface="Cambria Math"/>
                                          <a:ea typeface="Cambria Math"/>
                                        </a:rPr>
                                      </m:ctrlPr>
                                    </m:sSubPr>
                                    <m:e>
                                      <m:r>
                                        <a:rPr lang="fr-FR" i="1">
                                          <a:latin typeface="Cambria Math"/>
                                          <a:ea typeface="Cambria Math"/>
                                        </a:rPr>
                                        <m:t>𝜏</m:t>
                                      </m:r>
                                    </m:e>
                                    <m:sub>
                                      <m:r>
                                        <a:rPr lang="fr-FR" i="1">
                                          <a:latin typeface="Cambria Math"/>
                                          <a:ea typeface="Cambria Math"/>
                                        </a:rPr>
                                        <m:t>𝑝</m:t>
                                      </m:r>
                                    </m:sub>
                                  </m:sSub>
                                </m:den>
                              </m:f>
                            </m:sup>
                          </m:sSup>
                        </m:num>
                        <m:den>
                          <m:r>
                            <a:rPr lang="fr-FR" b="0" i="1" smtClean="0">
                              <a:latin typeface="Cambria Math"/>
                              <a:ea typeface="Cambria Math"/>
                            </a:rPr>
                            <m:t>𝑉</m:t>
                          </m:r>
                          <m:sSub>
                            <m:sSubPr>
                              <m:ctrlPr>
                                <a:rPr lang="fr-FR" b="0" i="1" smtClean="0">
                                  <a:latin typeface="Cambria Math"/>
                                  <a:ea typeface="Cambria Math"/>
                                </a:rPr>
                              </m:ctrlPr>
                            </m:sSubPr>
                            <m:e>
                              <m:r>
                                <a:rPr lang="fr-FR" b="0" i="1" smtClean="0">
                                  <a:latin typeface="Cambria Math"/>
                                  <a:ea typeface="Cambria Math"/>
                                </a:rPr>
                                <m:t>𝜏</m:t>
                              </m:r>
                            </m:e>
                            <m:sub>
                              <m:r>
                                <a:rPr lang="fr-FR" b="0" i="1" smtClean="0">
                                  <a:latin typeface="Cambria Math"/>
                                  <a:ea typeface="Cambria Math"/>
                                </a:rPr>
                                <m:t>𝑝</m:t>
                              </m:r>
                            </m:sub>
                          </m:sSub>
                        </m:den>
                      </m:f>
                      <m:nary>
                        <m:naryPr>
                          <m:limLoc m:val="undOvr"/>
                          <m:subHide m:val="on"/>
                          <m:supHide m:val="on"/>
                          <m:ctrlPr>
                            <a:rPr lang="fr-FR" i="1" smtClean="0">
                              <a:latin typeface="Cambria Math"/>
                              <a:ea typeface="Cambria Math"/>
                            </a:rPr>
                          </m:ctrlPr>
                        </m:naryPr>
                        <m:sub/>
                        <m:sup/>
                        <m:e>
                          <m:sSup>
                            <m:sSupPr>
                              <m:ctrlPr>
                                <a:rPr lang="fr-FR" i="1" smtClean="0">
                                  <a:latin typeface="Cambria Math"/>
                                  <a:ea typeface="Cambria Math"/>
                                </a:rPr>
                              </m:ctrlPr>
                            </m:sSupPr>
                            <m:e>
                              <m:r>
                                <a:rPr lang="fr-FR" b="0" i="1" smtClean="0">
                                  <a:latin typeface="Cambria Math"/>
                                  <a:ea typeface="Cambria Math"/>
                                </a:rPr>
                                <m:t>𝑒</m:t>
                              </m:r>
                            </m:e>
                            <m:sup>
                              <m:f>
                                <m:fPr>
                                  <m:ctrlPr>
                                    <a:rPr lang="fr-FR" i="1" smtClean="0">
                                      <a:latin typeface="Cambria Math"/>
                                      <a:ea typeface="Cambria Math"/>
                                    </a:rPr>
                                  </m:ctrlPr>
                                </m:fPr>
                                <m:num>
                                  <m:r>
                                    <a:rPr lang="fr-FR" b="0" i="1" smtClean="0">
                                      <a:latin typeface="Cambria Math"/>
                                      <a:ea typeface="Cambria Math"/>
                                    </a:rPr>
                                    <m:t>𝑡</m:t>
                                  </m:r>
                                </m:num>
                                <m:den>
                                  <m:sSub>
                                    <m:sSubPr>
                                      <m:ctrlPr>
                                        <a:rPr lang="fr-FR" i="1" smtClean="0">
                                          <a:latin typeface="Cambria Math"/>
                                          <a:ea typeface="Cambria Math"/>
                                        </a:rPr>
                                      </m:ctrlPr>
                                    </m:sSubPr>
                                    <m:e>
                                      <m:r>
                                        <a:rPr lang="fr-FR" i="1" smtClean="0">
                                          <a:latin typeface="Cambria Math"/>
                                          <a:ea typeface="Cambria Math"/>
                                        </a:rPr>
                                        <m:t>𝜏</m:t>
                                      </m:r>
                                    </m:e>
                                    <m:sub>
                                      <m:r>
                                        <a:rPr lang="fr-FR" b="0" i="1" smtClean="0">
                                          <a:latin typeface="Cambria Math"/>
                                          <a:ea typeface="Cambria Math"/>
                                        </a:rPr>
                                        <m:t>𝑝</m:t>
                                      </m:r>
                                    </m:sub>
                                  </m:sSub>
                                </m:den>
                              </m:f>
                            </m:sup>
                          </m:sSup>
                        </m:e>
                      </m:nary>
                      <m:d>
                        <m:dPr>
                          <m:begChr m:val="["/>
                          <m:endChr m:val="]"/>
                          <m:ctrlPr>
                            <a:rPr lang="fr-FR" i="1" smtClean="0">
                              <a:latin typeface="Cambria Math"/>
                              <a:ea typeface="Cambria Math"/>
                            </a:rPr>
                          </m:ctrlPr>
                        </m:dPr>
                        <m:e>
                          <m:nary>
                            <m:naryPr>
                              <m:limLoc m:val="undOvr"/>
                              <m:subHide m:val="on"/>
                              <m:supHide m:val="on"/>
                              <m:ctrlPr>
                                <a:rPr lang="fr-FR" i="1" smtClean="0">
                                  <a:latin typeface="Cambria Math"/>
                                  <a:ea typeface="Cambria Math"/>
                                </a:rPr>
                              </m:ctrlPr>
                            </m:naryPr>
                            <m:sub/>
                            <m:sup/>
                            <m:e>
                              <m:sSub>
                                <m:sSubPr>
                                  <m:ctrlPr>
                                    <a:rPr lang="fr-FR" i="1">
                                      <a:latin typeface="Cambria Math"/>
                                    </a:rPr>
                                  </m:ctrlPr>
                                </m:sSubPr>
                                <m:e>
                                  <m:r>
                                    <a:rPr lang="fr-FR" i="1">
                                      <a:latin typeface="Cambria Math"/>
                                    </a:rPr>
                                    <m:t>𝑄</m:t>
                                  </m:r>
                                </m:e>
                                <m:sub>
                                  <m:r>
                                    <a:rPr lang="fr-FR" i="1">
                                      <a:latin typeface="Cambria Math"/>
                                    </a:rPr>
                                    <m:t>𝑖𝑛</m:t>
                                  </m:r>
                                </m:sub>
                              </m:sSub>
                              <m:d>
                                <m:dPr>
                                  <m:ctrlPr>
                                    <a:rPr lang="fr-FR" i="1">
                                      <a:latin typeface="Cambria Math"/>
                                    </a:rPr>
                                  </m:ctrlPr>
                                </m:dPr>
                                <m:e>
                                  <m:r>
                                    <a:rPr lang="fr-FR" i="1">
                                      <a:latin typeface="Cambria Math"/>
                                    </a:rPr>
                                    <m:t>𝑡</m:t>
                                  </m:r>
                                </m:e>
                              </m:d>
                              <m:r>
                                <a:rPr lang="fr-FR" i="1">
                                  <a:latin typeface="Cambria Math"/>
                                </a:rPr>
                                <m:t>𝑑𝑡</m:t>
                              </m:r>
                            </m:e>
                          </m:nary>
                        </m:e>
                      </m:d>
                      <m:r>
                        <a:rPr lang="fr-FR" b="0" i="1" smtClean="0">
                          <a:latin typeface="Cambria Math"/>
                          <a:ea typeface="Cambria Math"/>
                        </a:rPr>
                        <m:t>𝑑𝑡</m:t>
                      </m:r>
                      <m:r>
                        <a:rPr lang="fr-FR" b="0" i="1" smtClean="0">
                          <a:latin typeface="Cambria Math"/>
                          <a:ea typeface="Cambria Math"/>
                        </a:rPr>
                        <m:t>+</m:t>
                      </m:r>
                      <m:r>
                        <a:rPr lang="fr-FR" i="1">
                          <a:latin typeface="Cambria Math"/>
                        </a:rPr>
                        <m:t>𝐴</m:t>
                      </m:r>
                      <m:sSup>
                        <m:sSupPr>
                          <m:ctrlPr>
                            <a:rPr lang="fr-FR" i="1">
                              <a:latin typeface="Cambria Math"/>
                            </a:rPr>
                          </m:ctrlPr>
                        </m:sSupPr>
                        <m:e>
                          <m:r>
                            <a:rPr lang="fr-FR" i="1">
                              <a:latin typeface="Cambria Math"/>
                            </a:rPr>
                            <m:t>𝑒</m:t>
                          </m:r>
                        </m:e>
                        <m:sup>
                          <m:r>
                            <a:rPr lang="fr-FR" i="1">
                              <a:latin typeface="Cambria Math"/>
                            </a:rPr>
                            <m:t>−</m:t>
                          </m:r>
                          <m:f>
                            <m:fPr>
                              <m:ctrlPr>
                                <a:rPr lang="fr-FR" i="1">
                                  <a:latin typeface="Cambria Math"/>
                                </a:rPr>
                              </m:ctrlPr>
                            </m:fPr>
                            <m:num>
                              <m:r>
                                <a:rPr lang="fr-FR" i="1">
                                  <a:latin typeface="Cambria Math"/>
                                </a:rPr>
                                <m:t>𝑡</m:t>
                              </m:r>
                            </m:num>
                            <m:den>
                              <m:sSub>
                                <m:sSubPr>
                                  <m:ctrlPr>
                                    <a:rPr lang="fr-FR" i="1">
                                      <a:latin typeface="Cambria Math"/>
                                    </a:rPr>
                                  </m:ctrlPr>
                                </m:sSubPr>
                                <m:e>
                                  <m:r>
                                    <a:rPr lang="fr-FR" i="1">
                                      <a:latin typeface="Cambria Math"/>
                                      <a:ea typeface="Cambria Math"/>
                                    </a:rPr>
                                    <m:t>𝜏</m:t>
                                  </m:r>
                                </m:e>
                                <m:sub>
                                  <m:r>
                                    <a:rPr lang="fr-FR" i="1">
                                      <a:latin typeface="Cambria Math"/>
                                    </a:rPr>
                                    <m:t>𝑝</m:t>
                                  </m:r>
                                </m:sub>
                              </m:sSub>
                            </m:den>
                          </m:f>
                        </m:sup>
                      </m:sSup>
                    </m:oMath>
                  </m:oMathPara>
                </a14:m>
                <a:endParaRPr lang="fr-FR" dirty="0" smtClean="0">
                  <a:latin typeface="Cambria Math"/>
                  <a:ea typeface="Cambria Math"/>
                </a:endParaRPr>
              </a:p>
              <a:p>
                <a:endParaRPr lang="fr-FR" dirty="0"/>
              </a:p>
            </p:txBody>
          </p:sp>
        </mc:Choice>
        <mc:Fallback xmlns="">
          <p:sp>
            <p:nvSpPr>
              <p:cNvPr id="6" name="ZoneTexte 5"/>
              <p:cNvSpPr txBox="1">
                <a:spLocks noRot="1" noChangeAspect="1" noMove="1" noResize="1" noEditPoints="1" noAdjustHandles="1" noChangeArrowheads="1" noChangeShapeType="1" noTextEdit="1"/>
              </p:cNvSpPr>
              <p:nvPr/>
            </p:nvSpPr>
            <p:spPr>
              <a:xfrm>
                <a:off x="359532" y="692696"/>
                <a:ext cx="8424936" cy="1911292"/>
              </a:xfrm>
              <a:prstGeom prst="rect">
                <a:avLst/>
              </a:prstGeom>
              <a:blipFill rotWithShape="1">
                <a:blip r:embed="rId2"/>
                <a:stretch>
                  <a:fillRect l="-651" t="-1597"/>
                </a:stretch>
              </a:blipFill>
            </p:spPr>
            <p:txBody>
              <a:bodyPr/>
              <a:lstStyle/>
              <a:p>
                <a:r>
                  <a:rPr lang="en-US">
                    <a:noFill/>
                  </a:rPr>
                  <a:t> </a:t>
                </a:r>
              </a:p>
            </p:txBody>
          </p:sp>
        </mc:Fallback>
      </mc:AlternateContent>
      <p:grpSp>
        <p:nvGrpSpPr>
          <p:cNvPr id="8" name="Group 7"/>
          <p:cNvGrpSpPr/>
          <p:nvPr/>
        </p:nvGrpSpPr>
        <p:grpSpPr>
          <a:xfrm>
            <a:off x="2248695" y="1962046"/>
            <a:ext cx="4392488" cy="2259434"/>
            <a:chOff x="-36512" y="2825750"/>
            <a:chExt cx="4392488" cy="2259434"/>
          </a:xfrm>
        </p:grpSpPr>
        <p:sp>
          <p:nvSpPr>
            <p:cNvPr id="42" name="Line 13"/>
            <p:cNvSpPr>
              <a:spLocks noChangeShapeType="1"/>
            </p:cNvSpPr>
            <p:nvPr/>
          </p:nvSpPr>
          <p:spPr bwMode="auto">
            <a:xfrm flipV="1">
              <a:off x="371128" y="3256384"/>
              <a:ext cx="0" cy="16002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3" name="Line 14"/>
            <p:cNvSpPr>
              <a:spLocks noChangeShapeType="1"/>
            </p:cNvSpPr>
            <p:nvPr/>
          </p:nvSpPr>
          <p:spPr bwMode="auto">
            <a:xfrm>
              <a:off x="288578" y="4704184"/>
              <a:ext cx="1816100"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4" name="Text Box 15"/>
            <p:cNvSpPr txBox="1">
              <a:spLocks noChangeArrowheads="1"/>
            </p:cNvSpPr>
            <p:nvPr/>
          </p:nvSpPr>
          <p:spPr bwMode="auto">
            <a:xfrm>
              <a:off x="1839566" y="4688309"/>
              <a:ext cx="2841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a:solidFill>
                    <a:schemeClr val="tx1"/>
                  </a:solidFill>
                  <a:latin typeface="Comic Sans MS" pitchFamily="66" charset="0"/>
                </a:defRPr>
              </a:lvl1pPr>
              <a:lvl2pPr marL="742950" indent="-285750">
                <a:defRPr sz="2000">
                  <a:solidFill>
                    <a:schemeClr val="tx1"/>
                  </a:solidFill>
                  <a:latin typeface="Comic Sans MS" pitchFamily="66" charset="0"/>
                </a:defRPr>
              </a:lvl2pPr>
              <a:lvl3pPr marL="1143000" indent="-228600">
                <a:defRPr sz="2000">
                  <a:solidFill>
                    <a:schemeClr val="tx1"/>
                  </a:solidFill>
                  <a:latin typeface="Comic Sans MS" pitchFamily="66" charset="0"/>
                </a:defRPr>
              </a:lvl3pPr>
              <a:lvl4pPr marL="1600200" indent="-228600">
                <a:defRPr sz="2000">
                  <a:solidFill>
                    <a:schemeClr val="tx1"/>
                  </a:solidFill>
                  <a:latin typeface="Comic Sans MS" pitchFamily="66" charset="0"/>
                </a:defRPr>
              </a:lvl4pPr>
              <a:lvl5pPr marL="2057400" indent="-228600">
                <a:defRPr sz="2000">
                  <a:solidFill>
                    <a:schemeClr val="tx1"/>
                  </a:solidFill>
                  <a:latin typeface="Comic Sans MS" pitchFamily="66" charset="0"/>
                </a:defRPr>
              </a:lvl5pPr>
              <a:lvl6pPr marL="2514600" indent="-228600" eaLnBrk="0" fontAlgn="base" hangingPunct="0">
                <a:spcBef>
                  <a:spcPct val="0"/>
                </a:spcBef>
                <a:spcAft>
                  <a:spcPct val="0"/>
                </a:spcAft>
                <a:defRPr sz="2000">
                  <a:solidFill>
                    <a:schemeClr val="tx1"/>
                  </a:solidFill>
                  <a:latin typeface="Comic Sans MS" pitchFamily="66" charset="0"/>
                </a:defRPr>
              </a:lvl6pPr>
              <a:lvl7pPr marL="2971800" indent="-228600" eaLnBrk="0" fontAlgn="base" hangingPunct="0">
                <a:spcBef>
                  <a:spcPct val="0"/>
                </a:spcBef>
                <a:spcAft>
                  <a:spcPct val="0"/>
                </a:spcAft>
                <a:defRPr sz="2000">
                  <a:solidFill>
                    <a:schemeClr val="tx1"/>
                  </a:solidFill>
                  <a:latin typeface="Comic Sans MS" pitchFamily="66" charset="0"/>
                </a:defRPr>
              </a:lvl7pPr>
              <a:lvl8pPr marL="3429000" indent="-228600" eaLnBrk="0" fontAlgn="base" hangingPunct="0">
                <a:spcBef>
                  <a:spcPct val="0"/>
                </a:spcBef>
                <a:spcAft>
                  <a:spcPct val="0"/>
                </a:spcAft>
                <a:defRPr sz="2000">
                  <a:solidFill>
                    <a:schemeClr val="tx1"/>
                  </a:solidFill>
                  <a:latin typeface="Comic Sans MS" pitchFamily="66" charset="0"/>
                </a:defRPr>
              </a:lvl8pPr>
              <a:lvl9pPr marL="3886200" indent="-228600" eaLnBrk="0" fontAlgn="base" hangingPunct="0">
                <a:spcBef>
                  <a:spcPct val="0"/>
                </a:spcBef>
                <a:spcAft>
                  <a:spcPct val="0"/>
                </a:spcAft>
                <a:defRPr sz="2000">
                  <a:solidFill>
                    <a:schemeClr val="tx1"/>
                  </a:solidFill>
                  <a:latin typeface="Comic Sans MS" pitchFamily="66" charset="0"/>
                </a:defRPr>
              </a:lvl9pPr>
            </a:lstStyle>
            <a:p>
              <a:r>
                <a:rPr lang="en-US">
                  <a:latin typeface="Verdana" pitchFamily="34" charset="0"/>
                </a:rPr>
                <a:t>t</a:t>
              </a:r>
            </a:p>
          </p:txBody>
        </p:sp>
        <p:sp>
          <p:nvSpPr>
            <p:cNvPr id="50" name="Text Box 30"/>
            <p:cNvSpPr txBox="1">
              <a:spLocks noChangeArrowheads="1"/>
            </p:cNvSpPr>
            <p:nvPr/>
          </p:nvSpPr>
          <p:spPr bwMode="auto">
            <a:xfrm>
              <a:off x="2459038" y="2825750"/>
              <a:ext cx="183356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a:solidFill>
                    <a:schemeClr val="tx1"/>
                  </a:solidFill>
                  <a:latin typeface="Comic Sans MS" pitchFamily="66" charset="0"/>
                </a:defRPr>
              </a:lvl1pPr>
              <a:lvl2pPr marL="742950" indent="-285750">
                <a:defRPr sz="2000">
                  <a:solidFill>
                    <a:schemeClr val="tx1"/>
                  </a:solidFill>
                  <a:latin typeface="Comic Sans MS" pitchFamily="66" charset="0"/>
                </a:defRPr>
              </a:lvl2pPr>
              <a:lvl3pPr marL="1143000" indent="-228600">
                <a:defRPr sz="2000">
                  <a:solidFill>
                    <a:schemeClr val="tx1"/>
                  </a:solidFill>
                  <a:latin typeface="Comic Sans MS" pitchFamily="66" charset="0"/>
                </a:defRPr>
              </a:lvl3pPr>
              <a:lvl4pPr marL="1600200" indent="-228600">
                <a:defRPr sz="2000">
                  <a:solidFill>
                    <a:schemeClr val="tx1"/>
                  </a:solidFill>
                  <a:latin typeface="Comic Sans MS" pitchFamily="66" charset="0"/>
                </a:defRPr>
              </a:lvl4pPr>
              <a:lvl5pPr marL="2057400" indent="-228600">
                <a:defRPr sz="2000">
                  <a:solidFill>
                    <a:schemeClr val="tx1"/>
                  </a:solidFill>
                  <a:latin typeface="Comic Sans MS" pitchFamily="66" charset="0"/>
                </a:defRPr>
              </a:lvl5pPr>
              <a:lvl6pPr marL="2514600" indent="-228600" eaLnBrk="0" fontAlgn="base" hangingPunct="0">
                <a:spcBef>
                  <a:spcPct val="0"/>
                </a:spcBef>
                <a:spcAft>
                  <a:spcPct val="0"/>
                </a:spcAft>
                <a:defRPr sz="2000">
                  <a:solidFill>
                    <a:schemeClr val="tx1"/>
                  </a:solidFill>
                  <a:latin typeface="Comic Sans MS" pitchFamily="66" charset="0"/>
                </a:defRPr>
              </a:lvl6pPr>
              <a:lvl7pPr marL="2971800" indent="-228600" eaLnBrk="0" fontAlgn="base" hangingPunct="0">
                <a:spcBef>
                  <a:spcPct val="0"/>
                </a:spcBef>
                <a:spcAft>
                  <a:spcPct val="0"/>
                </a:spcAft>
                <a:defRPr sz="2000">
                  <a:solidFill>
                    <a:schemeClr val="tx1"/>
                  </a:solidFill>
                  <a:latin typeface="Comic Sans MS" pitchFamily="66" charset="0"/>
                </a:defRPr>
              </a:lvl7pPr>
              <a:lvl8pPr marL="3429000" indent="-228600" eaLnBrk="0" fontAlgn="base" hangingPunct="0">
                <a:spcBef>
                  <a:spcPct val="0"/>
                </a:spcBef>
                <a:spcAft>
                  <a:spcPct val="0"/>
                </a:spcAft>
                <a:defRPr sz="2000">
                  <a:solidFill>
                    <a:schemeClr val="tx1"/>
                  </a:solidFill>
                  <a:latin typeface="Comic Sans MS" pitchFamily="66" charset="0"/>
                </a:defRPr>
              </a:lvl8pPr>
              <a:lvl9pPr marL="3886200" indent="-228600" eaLnBrk="0" fontAlgn="base" hangingPunct="0">
                <a:spcBef>
                  <a:spcPct val="0"/>
                </a:spcBef>
                <a:spcAft>
                  <a:spcPct val="0"/>
                </a:spcAft>
                <a:defRPr sz="2000">
                  <a:solidFill>
                    <a:schemeClr val="tx1"/>
                  </a:solidFill>
                  <a:latin typeface="Comic Sans MS" pitchFamily="66" charset="0"/>
                </a:defRPr>
              </a:lvl9pPr>
            </a:lstStyle>
            <a:p>
              <a:endParaRPr lang="fr-FR" sz="1400">
                <a:latin typeface="Verdana" pitchFamily="34" charset="0"/>
              </a:endParaRPr>
            </a:p>
          </p:txBody>
        </p:sp>
        <p:sp>
          <p:nvSpPr>
            <p:cNvPr id="7" name="Rectangle 6"/>
            <p:cNvSpPr/>
            <p:nvPr/>
          </p:nvSpPr>
          <p:spPr>
            <a:xfrm>
              <a:off x="382836" y="3475608"/>
              <a:ext cx="144016" cy="1224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p:cNvSpPr txBox="1"/>
            <p:nvPr/>
          </p:nvSpPr>
          <p:spPr>
            <a:xfrm>
              <a:off x="-36512" y="3284984"/>
              <a:ext cx="340158" cy="369332"/>
            </a:xfrm>
            <a:prstGeom prst="rect">
              <a:avLst/>
            </a:prstGeom>
            <a:noFill/>
          </p:spPr>
          <p:txBody>
            <a:bodyPr wrap="none" rtlCol="0">
              <a:spAutoFit/>
            </a:bodyPr>
            <a:lstStyle/>
            <a:p>
              <a:r>
                <a:rPr lang="fr-FR" dirty="0" smtClean="0"/>
                <a:t>Q</a:t>
              </a:r>
              <a:endParaRPr lang="fr-FR" dirty="0"/>
            </a:p>
          </p:txBody>
        </p:sp>
        <p:sp>
          <p:nvSpPr>
            <p:cNvPr id="36" name="Line 13"/>
            <p:cNvSpPr>
              <a:spLocks noChangeShapeType="1"/>
            </p:cNvSpPr>
            <p:nvPr/>
          </p:nvSpPr>
          <p:spPr bwMode="auto">
            <a:xfrm flipV="1">
              <a:off x="2603376" y="3256384"/>
              <a:ext cx="0" cy="16002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7" name="Line 14"/>
            <p:cNvSpPr>
              <a:spLocks noChangeShapeType="1"/>
            </p:cNvSpPr>
            <p:nvPr/>
          </p:nvSpPr>
          <p:spPr bwMode="auto">
            <a:xfrm>
              <a:off x="2520826" y="4704184"/>
              <a:ext cx="1816100"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38" name="Text Box 15"/>
            <p:cNvSpPr txBox="1">
              <a:spLocks noChangeArrowheads="1"/>
            </p:cNvSpPr>
            <p:nvPr/>
          </p:nvSpPr>
          <p:spPr bwMode="auto">
            <a:xfrm>
              <a:off x="4071814" y="4688309"/>
              <a:ext cx="2841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a:solidFill>
                    <a:schemeClr val="tx1"/>
                  </a:solidFill>
                  <a:latin typeface="Comic Sans MS" pitchFamily="66" charset="0"/>
                </a:defRPr>
              </a:lvl1pPr>
              <a:lvl2pPr marL="742950" indent="-285750">
                <a:defRPr sz="2000">
                  <a:solidFill>
                    <a:schemeClr val="tx1"/>
                  </a:solidFill>
                  <a:latin typeface="Comic Sans MS" pitchFamily="66" charset="0"/>
                </a:defRPr>
              </a:lvl2pPr>
              <a:lvl3pPr marL="1143000" indent="-228600">
                <a:defRPr sz="2000">
                  <a:solidFill>
                    <a:schemeClr val="tx1"/>
                  </a:solidFill>
                  <a:latin typeface="Comic Sans MS" pitchFamily="66" charset="0"/>
                </a:defRPr>
              </a:lvl3pPr>
              <a:lvl4pPr marL="1600200" indent="-228600">
                <a:defRPr sz="2000">
                  <a:solidFill>
                    <a:schemeClr val="tx1"/>
                  </a:solidFill>
                  <a:latin typeface="Comic Sans MS" pitchFamily="66" charset="0"/>
                </a:defRPr>
              </a:lvl4pPr>
              <a:lvl5pPr marL="2057400" indent="-228600">
                <a:defRPr sz="2000">
                  <a:solidFill>
                    <a:schemeClr val="tx1"/>
                  </a:solidFill>
                  <a:latin typeface="Comic Sans MS" pitchFamily="66" charset="0"/>
                </a:defRPr>
              </a:lvl5pPr>
              <a:lvl6pPr marL="2514600" indent="-228600" eaLnBrk="0" fontAlgn="base" hangingPunct="0">
                <a:spcBef>
                  <a:spcPct val="0"/>
                </a:spcBef>
                <a:spcAft>
                  <a:spcPct val="0"/>
                </a:spcAft>
                <a:defRPr sz="2000">
                  <a:solidFill>
                    <a:schemeClr val="tx1"/>
                  </a:solidFill>
                  <a:latin typeface="Comic Sans MS" pitchFamily="66" charset="0"/>
                </a:defRPr>
              </a:lvl6pPr>
              <a:lvl7pPr marL="2971800" indent="-228600" eaLnBrk="0" fontAlgn="base" hangingPunct="0">
                <a:spcBef>
                  <a:spcPct val="0"/>
                </a:spcBef>
                <a:spcAft>
                  <a:spcPct val="0"/>
                </a:spcAft>
                <a:defRPr sz="2000">
                  <a:solidFill>
                    <a:schemeClr val="tx1"/>
                  </a:solidFill>
                  <a:latin typeface="Comic Sans MS" pitchFamily="66" charset="0"/>
                </a:defRPr>
              </a:lvl7pPr>
              <a:lvl8pPr marL="3429000" indent="-228600" eaLnBrk="0" fontAlgn="base" hangingPunct="0">
                <a:spcBef>
                  <a:spcPct val="0"/>
                </a:spcBef>
                <a:spcAft>
                  <a:spcPct val="0"/>
                </a:spcAft>
                <a:defRPr sz="2000">
                  <a:solidFill>
                    <a:schemeClr val="tx1"/>
                  </a:solidFill>
                  <a:latin typeface="Comic Sans MS" pitchFamily="66" charset="0"/>
                </a:defRPr>
              </a:lvl8pPr>
              <a:lvl9pPr marL="3886200" indent="-228600" eaLnBrk="0" fontAlgn="base" hangingPunct="0">
                <a:spcBef>
                  <a:spcPct val="0"/>
                </a:spcBef>
                <a:spcAft>
                  <a:spcPct val="0"/>
                </a:spcAft>
                <a:defRPr sz="2000">
                  <a:solidFill>
                    <a:schemeClr val="tx1"/>
                  </a:solidFill>
                  <a:latin typeface="Comic Sans MS" pitchFamily="66" charset="0"/>
                </a:defRPr>
              </a:lvl9pPr>
            </a:lstStyle>
            <a:p>
              <a:r>
                <a:rPr lang="en-US">
                  <a:latin typeface="Verdana" pitchFamily="34" charset="0"/>
                </a:rPr>
                <a:t>t</a:t>
              </a:r>
            </a:p>
          </p:txBody>
        </p:sp>
        <p:sp>
          <p:nvSpPr>
            <p:cNvPr id="40" name="ZoneTexte 39"/>
            <p:cNvSpPr txBox="1"/>
            <p:nvPr/>
          </p:nvSpPr>
          <p:spPr>
            <a:xfrm>
              <a:off x="2195736" y="3284984"/>
              <a:ext cx="303288" cy="369332"/>
            </a:xfrm>
            <a:prstGeom prst="rect">
              <a:avLst/>
            </a:prstGeom>
            <a:noFill/>
          </p:spPr>
          <p:txBody>
            <a:bodyPr wrap="none" rtlCol="0">
              <a:spAutoFit/>
            </a:bodyPr>
            <a:lstStyle/>
            <a:p>
              <a:r>
                <a:rPr lang="fr-FR" dirty="0" smtClean="0"/>
                <a:t>P</a:t>
              </a:r>
              <a:endParaRPr lang="fr-FR" dirty="0"/>
            </a:p>
          </p:txBody>
        </p:sp>
        <p:cxnSp>
          <p:nvCxnSpPr>
            <p:cNvPr id="14" name="Connecteur droit 13"/>
            <p:cNvCxnSpPr/>
            <p:nvPr/>
          </p:nvCxnSpPr>
          <p:spPr>
            <a:xfrm flipV="1">
              <a:off x="2616584" y="3861048"/>
              <a:ext cx="155216" cy="840346"/>
            </a:xfrm>
            <a:prstGeom prst="line">
              <a:avLst/>
            </a:prstGeom>
          </p:spPr>
          <p:style>
            <a:lnRef idx="1">
              <a:schemeClr val="accent1"/>
            </a:lnRef>
            <a:fillRef idx="0">
              <a:schemeClr val="accent1"/>
            </a:fillRef>
            <a:effectRef idx="0">
              <a:schemeClr val="accent1"/>
            </a:effectRef>
            <a:fontRef idx="minor">
              <a:schemeClr val="tx1"/>
            </a:fontRef>
          </p:style>
        </p:cxnSp>
        <p:sp>
          <p:nvSpPr>
            <p:cNvPr id="16" name="Arc 15"/>
            <p:cNvSpPr/>
            <p:nvPr/>
          </p:nvSpPr>
          <p:spPr>
            <a:xfrm rot="10281135">
              <a:off x="2760542" y="3124049"/>
              <a:ext cx="1152128" cy="1368152"/>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sp>
        <p:nvSpPr>
          <p:cNvPr id="19" name="ZoneTexte 11"/>
          <p:cNvSpPr txBox="1"/>
          <p:nvPr/>
        </p:nvSpPr>
        <p:spPr>
          <a:xfrm>
            <a:off x="6476730" y="2348880"/>
            <a:ext cx="2428806" cy="369332"/>
          </a:xfrm>
          <a:prstGeom prst="rect">
            <a:avLst/>
          </a:prstGeom>
          <a:noFill/>
        </p:spPr>
        <p:txBody>
          <a:bodyPr wrap="none" rtlCol="0">
            <a:spAutoFit/>
          </a:bodyPr>
          <a:lstStyle/>
          <a:p>
            <a:r>
              <a:rPr lang="fr-FR" dirty="0" smtClean="0"/>
              <a:t>A = </a:t>
            </a:r>
            <a:r>
              <a:rPr lang="fr-FR" dirty="0" err="1" smtClean="0"/>
              <a:t>integration</a:t>
            </a:r>
            <a:r>
              <a:rPr lang="fr-FR" dirty="0" smtClean="0"/>
              <a:t> constant</a:t>
            </a:r>
            <a:endParaRPr lang="fr-FR" dirty="0"/>
          </a:p>
        </p:txBody>
      </p:sp>
      <p:sp>
        <p:nvSpPr>
          <p:cNvPr id="5" name="TextBox 4"/>
          <p:cNvSpPr txBox="1"/>
          <p:nvPr/>
        </p:nvSpPr>
        <p:spPr>
          <a:xfrm>
            <a:off x="308732" y="4390454"/>
            <a:ext cx="8604956" cy="646331"/>
          </a:xfrm>
          <a:prstGeom prst="rect">
            <a:avLst/>
          </a:prstGeom>
          <a:noFill/>
        </p:spPr>
        <p:txBody>
          <a:bodyPr wrap="square" rtlCol="0">
            <a:spAutoFit/>
          </a:bodyPr>
          <a:lstStyle/>
          <a:p>
            <a:r>
              <a:rPr lang="en-US" dirty="0" smtClean="0"/>
              <a:t>For a network of vacuum chambers, systems of coupled differential equations for each chamber have to be solved.</a:t>
            </a:r>
            <a:endParaRPr lang="en-US" dirty="0"/>
          </a:p>
        </p:txBody>
      </p:sp>
      <p:sp>
        <p:nvSpPr>
          <p:cNvPr id="21" name="TextBox 20"/>
          <p:cNvSpPr txBox="1"/>
          <p:nvPr/>
        </p:nvSpPr>
        <p:spPr>
          <a:xfrm>
            <a:off x="255590" y="5157192"/>
            <a:ext cx="8708898" cy="923330"/>
          </a:xfrm>
          <a:prstGeom prst="rect">
            <a:avLst/>
          </a:prstGeom>
          <a:noFill/>
        </p:spPr>
        <p:txBody>
          <a:bodyPr wrap="square" rtlCol="0">
            <a:spAutoFit/>
          </a:bodyPr>
          <a:lstStyle/>
          <a:p>
            <a:r>
              <a:rPr lang="en-US" dirty="0" smtClean="0"/>
              <a:t>However, a simpler method exists. It is based on the </a:t>
            </a:r>
            <a:r>
              <a:rPr lang="en-US" b="1" dirty="0" smtClean="0"/>
              <a:t>analogy between vacuum systems and electrical networks</a:t>
            </a:r>
            <a:r>
              <a:rPr lang="en-US" dirty="0" smtClean="0"/>
              <a:t>. Very powerful software is available for the time dependent analysis of electrical networks.  </a:t>
            </a:r>
            <a:endParaRPr lang="en-US" dirty="0"/>
          </a:p>
        </p:txBody>
      </p:sp>
      <p:sp>
        <p:nvSpPr>
          <p:cNvPr id="25" name="Rectangle 24"/>
          <p:cNvSpPr/>
          <p:nvPr/>
        </p:nvSpPr>
        <p:spPr>
          <a:xfrm>
            <a:off x="775475" y="94734"/>
            <a:ext cx="7364517" cy="461665"/>
          </a:xfrm>
          <a:prstGeom prst="rect">
            <a:avLst/>
          </a:prstGeom>
        </p:spPr>
        <p:txBody>
          <a:bodyPr wrap="none">
            <a:spAutoFit/>
          </a:bodyPr>
          <a:lstStyle/>
          <a:p>
            <a:pPr algn="ctr"/>
            <a:r>
              <a:rPr lang="en-US" sz="2400" b="1" dirty="0" smtClean="0"/>
              <a:t>Simple pressure profiles: time dependent values</a:t>
            </a:r>
            <a:endParaRPr lang="en-US" sz="2400" b="1" dirty="0"/>
          </a:p>
        </p:txBody>
      </p:sp>
      <p:grpSp>
        <p:nvGrpSpPr>
          <p:cNvPr id="27" name="Group 26"/>
          <p:cNvGrpSpPr/>
          <p:nvPr/>
        </p:nvGrpSpPr>
        <p:grpSpPr>
          <a:xfrm>
            <a:off x="414109" y="2364797"/>
            <a:ext cx="1117146" cy="1728192"/>
            <a:chOff x="430518" y="260648"/>
            <a:chExt cx="1117146" cy="1728192"/>
          </a:xfrm>
        </p:grpSpPr>
        <p:grpSp>
          <p:nvGrpSpPr>
            <p:cNvPr id="28" name="Groupe 32"/>
            <p:cNvGrpSpPr/>
            <p:nvPr/>
          </p:nvGrpSpPr>
          <p:grpSpPr>
            <a:xfrm>
              <a:off x="502526" y="620688"/>
              <a:ext cx="1045138" cy="1368152"/>
              <a:chOff x="611560" y="4005064"/>
              <a:chExt cx="1512168" cy="2088232"/>
            </a:xfrm>
          </p:grpSpPr>
          <p:sp>
            <p:nvSpPr>
              <p:cNvPr id="33" name="Oval 6"/>
              <p:cNvSpPr/>
              <p:nvPr/>
            </p:nvSpPr>
            <p:spPr>
              <a:xfrm>
                <a:off x="611560" y="4005064"/>
                <a:ext cx="1512168" cy="1512168"/>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a:t>
                </a:r>
                <a:endParaRPr lang="en-US" dirty="0">
                  <a:solidFill>
                    <a:schemeClr val="tx1"/>
                  </a:solidFill>
                </a:endParaRPr>
              </a:p>
            </p:txBody>
          </p:sp>
          <p:sp>
            <p:nvSpPr>
              <p:cNvPr id="34" name="Rectangle 33"/>
              <p:cNvSpPr/>
              <p:nvPr/>
            </p:nvSpPr>
            <p:spPr>
              <a:xfrm>
                <a:off x="1187624" y="5445224"/>
                <a:ext cx="432048" cy="2880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ounded Rectangle 8"/>
              <p:cNvSpPr/>
              <p:nvPr/>
            </p:nvSpPr>
            <p:spPr>
              <a:xfrm>
                <a:off x="899592" y="5733256"/>
                <a:ext cx="1008112" cy="360040"/>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a:t>
                </a:r>
              </a:p>
            </p:txBody>
          </p:sp>
          <p:cxnSp>
            <p:nvCxnSpPr>
              <p:cNvPr id="39" name="Straight Connector 10"/>
              <p:cNvCxnSpPr/>
              <p:nvPr/>
            </p:nvCxnSpPr>
            <p:spPr>
              <a:xfrm>
                <a:off x="1619672" y="5471164"/>
                <a:ext cx="0" cy="2620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1" name="Straight Connector 12"/>
              <p:cNvCxnSpPr/>
              <p:nvPr/>
            </p:nvCxnSpPr>
            <p:spPr>
              <a:xfrm>
                <a:off x="1187624" y="5486236"/>
                <a:ext cx="0" cy="262092"/>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cxnSp>
          <p:nvCxnSpPr>
            <p:cNvPr id="29" name="Connecteur droit avec flèche 66"/>
            <p:cNvCxnSpPr/>
            <p:nvPr/>
          </p:nvCxnSpPr>
          <p:spPr>
            <a:xfrm>
              <a:off x="502526" y="476672"/>
              <a:ext cx="288032"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ZoneTexte 67"/>
            <p:cNvSpPr txBox="1"/>
            <p:nvPr/>
          </p:nvSpPr>
          <p:spPr>
            <a:xfrm>
              <a:off x="430518" y="260648"/>
              <a:ext cx="455574" cy="369332"/>
            </a:xfrm>
            <a:prstGeom prst="rect">
              <a:avLst/>
            </a:prstGeom>
            <a:noFill/>
          </p:spPr>
          <p:txBody>
            <a:bodyPr wrap="none" rtlCol="0">
              <a:spAutoFit/>
            </a:bodyPr>
            <a:lstStyle/>
            <a:p>
              <a:r>
                <a:rPr lang="fr-FR" dirty="0" smtClean="0"/>
                <a:t>Q</a:t>
              </a:r>
              <a:r>
                <a:rPr lang="fr-FR" baseline="-25000" dirty="0" smtClean="0"/>
                <a:t>in</a:t>
              </a:r>
              <a:endParaRPr lang="fr-FR" dirty="0"/>
            </a:p>
          </p:txBody>
        </p:sp>
        <p:cxnSp>
          <p:nvCxnSpPr>
            <p:cNvPr id="31" name="Connecteur droit avec flèche 68"/>
            <p:cNvCxnSpPr/>
            <p:nvPr/>
          </p:nvCxnSpPr>
          <p:spPr>
            <a:xfrm flipH="1">
              <a:off x="1043608" y="1484784"/>
              <a:ext cx="6372" cy="2805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2" name="ZoneTexte 69"/>
            <p:cNvSpPr txBox="1"/>
            <p:nvPr/>
          </p:nvSpPr>
          <p:spPr>
            <a:xfrm>
              <a:off x="827584" y="1196752"/>
              <a:ext cx="553357" cy="369332"/>
            </a:xfrm>
            <a:prstGeom prst="rect">
              <a:avLst/>
            </a:prstGeom>
            <a:noFill/>
          </p:spPr>
          <p:txBody>
            <a:bodyPr wrap="none" rtlCol="0">
              <a:spAutoFit/>
            </a:bodyPr>
            <a:lstStyle/>
            <a:p>
              <a:r>
                <a:rPr lang="fr-FR" dirty="0" err="1" smtClean="0"/>
                <a:t>Q</a:t>
              </a:r>
              <a:r>
                <a:rPr lang="fr-FR" baseline="-25000" dirty="0" err="1" smtClean="0"/>
                <a:t>out</a:t>
              </a:r>
              <a:endParaRPr lang="fr-FR" dirty="0"/>
            </a:p>
          </p:txBody>
        </p:sp>
      </p:grpSp>
      <p:sp>
        <p:nvSpPr>
          <p:cNvPr id="45"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46"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47"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56</a:t>
            </a:fld>
            <a:endParaRPr lang="en-US" dirty="0"/>
          </a:p>
        </p:txBody>
      </p:sp>
    </p:spTree>
    <p:extLst>
      <p:ext uri="{BB962C8B-B14F-4D97-AF65-F5344CB8AC3E}">
        <p14:creationId xmlns:p14="http://schemas.microsoft.com/office/powerpoint/2010/main" val="2848007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9" grpId="0"/>
      <p:bldP spid="5" grpId="0"/>
      <p:bldP spid="2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3494412965"/>
              </p:ext>
            </p:extLst>
          </p:nvPr>
        </p:nvGraphicFramePr>
        <p:xfrm>
          <a:off x="395536" y="836712"/>
          <a:ext cx="4968552" cy="5167105"/>
        </p:xfrm>
        <a:graphic>
          <a:graphicData uri="http://schemas.openxmlformats.org/drawingml/2006/table">
            <a:tbl>
              <a:tblPr firstRow="1" bandRow="1">
                <a:tableStyleId>{5940675A-B579-460E-94D1-54222C63F5DA}</a:tableStyleId>
              </a:tblPr>
              <a:tblGrid>
                <a:gridCol w="1656184"/>
                <a:gridCol w="3312368"/>
              </a:tblGrid>
              <a:tr h="381745">
                <a:tc>
                  <a:txBody>
                    <a:bodyPr/>
                    <a:lstStyle/>
                    <a:p>
                      <a:pPr algn="ctr"/>
                      <a:r>
                        <a:rPr lang="en-US" sz="1400" b="1" dirty="0" smtClean="0"/>
                        <a:t>Vacuum element</a:t>
                      </a:r>
                      <a:endParaRPr lang="en-US" sz="1400" b="1" dirty="0"/>
                    </a:p>
                  </a:txBody>
                  <a:tcPr anchor="ctr"/>
                </a:tc>
                <a:tc>
                  <a:txBody>
                    <a:bodyPr/>
                    <a:lstStyle/>
                    <a:p>
                      <a:pPr algn="ctr"/>
                      <a:r>
                        <a:rPr lang="en-US" sz="1400" b="1" dirty="0" smtClean="0"/>
                        <a:t>Electrical elements</a:t>
                      </a:r>
                      <a:endParaRPr lang="en-US" sz="1400" b="1" dirty="0"/>
                    </a:p>
                  </a:txBody>
                  <a:tcPr anchor="ctr"/>
                </a:tc>
              </a:tr>
              <a:tr h="360040">
                <a:tc>
                  <a:txBody>
                    <a:bodyPr/>
                    <a:lstStyle/>
                    <a:p>
                      <a:r>
                        <a:rPr lang="en-US" sz="1400" dirty="0" smtClean="0"/>
                        <a:t>Conductance </a:t>
                      </a:r>
                      <a:r>
                        <a:rPr lang="en-US" sz="1400" baseline="0" dirty="0" smtClean="0"/>
                        <a:t> </a:t>
                      </a:r>
                      <a:r>
                        <a:rPr lang="en-US" sz="1400" dirty="0" smtClean="0"/>
                        <a:t>C</a:t>
                      </a:r>
                    </a:p>
                  </a:txBody>
                  <a:tcPr anchor="ctr"/>
                </a:tc>
                <a:tc>
                  <a:txBody>
                    <a:bodyPr/>
                    <a:lstStyle/>
                    <a:p>
                      <a:r>
                        <a:rPr lang="en-US" sz="1400" dirty="0" smtClean="0"/>
                        <a:t>Conductance</a:t>
                      </a:r>
                      <a:r>
                        <a:rPr lang="en-US" sz="1400" baseline="0" dirty="0" smtClean="0"/>
                        <a:t> </a:t>
                      </a:r>
                      <a:r>
                        <a:rPr lang="en-US" sz="1400" dirty="0" smtClean="0"/>
                        <a:t>1/R</a:t>
                      </a:r>
                    </a:p>
                    <a:p>
                      <a:endParaRPr lang="en-US" sz="1400" dirty="0"/>
                    </a:p>
                  </a:txBody>
                  <a:tcPr anchor="ctr"/>
                </a:tc>
              </a:tr>
              <a:tr h="288032">
                <a:tc>
                  <a:txBody>
                    <a:bodyPr/>
                    <a:lstStyle/>
                    <a:p>
                      <a:r>
                        <a:rPr lang="en-US" sz="1400" dirty="0" smtClean="0"/>
                        <a:t>Gas</a:t>
                      </a:r>
                      <a:r>
                        <a:rPr lang="en-US" sz="1400" baseline="0" dirty="0" smtClean="0"/>
                        <a:t> Flow Q  </a:t>
                      </a:r>
                      <a:endParaRPr lang="en-US" sz="1400" dirty="0"/>
                    </a:p>
                  </a:txBody>
                  <a:tcPr anchor="ctr"/>
                </a:tc>
                <a:tc>
                  <a:txBody>
                    <a:bodyPr/>
                    <a:lstStyle/>
                    <a:p>
                      <a:r>
                        <a:rPr lang="en-US" sz="1400" dirty="0" smtClean="0"/>
                        <a:t>Current I</a:t>
                      </a:r>
                      <a:endParaRPr lang="en-US" sz="1400" dirty="0"/>
                    </a:p>
                  </a:txBody>
                  <a:tcPr anchor="ctr"/>
                </a:tc>
              </a:tr>
              <a:tr h="271264">
                <a:tc>
                  <a:txBody>
                    <a:bodyPr/>
                    <a:lstStyle/>
                    <a:p>
                      <a:r>
                        <a:rPr lang="en-US" sz="1400" dirty="0" smtClean="0"/>
                        <a:t>Pressure P</a:t>
                      </a:r>
                      <a:endParaRPr lang="en-US" sz="1400" dirty="0"/>
                    </a:p>
                  </a:txBody>
                  <a:tcPr anchor="ctr"/>
                </a:tc>
                <a:tc>
                  <a:txBody>
                    <a:bodyPr/>
                    <a:lstStyle/>
                    <a:p>
                      <a:r>
                        <a:rPr lang="en-US" sz="1400" dirty="0" smtClean="0"/>
                        <a:t>Voltage V</a:t>
                      </a:r>
                      <a:endParaRPr lang="en-US" sz="1400" dirty="0"/>
                    </a:p>
                  </a:txBody>
                  <a:tcPr anchor="ctr"/>
                </a:tc>
              </a:tr>
              <a:tr h="254496">
                <a:tc>
                  <a:txBody>
                    <a:bodyPr/>
                    <a:lstStyle/>
                    <a:p>
                      <a:r>
                        <a:rPr lang="en-US" sz="1400" dirty="0" smtClean="0"/>
                        <a:t>Volume V</a:t>
                      </a:r>
                      <a:endParaRPr lang="en-US" sz="1400" dirty="0"/>
                    </a:p>
                  </a:txBody>
                  <a:tcPr anchor="ctr"/>
                </a:tc>
                <a:tc>
                  <a:txBody>
                    <a:bodyPr/>
                    <a:lstStyle/>
                    <a:p>
                      <a:r>
                        <a:rPr lang="en-US" sz="1400" dirty="0" smtClean="0"/>
                        <a:t>Capacitance C </a:t>
                      </a:r>
                    </a:p>
                    <a:p>
                      <a:endParaRPr lang="en-US" sz="1400" dirty="0" smtClean="0"/>
                    </a:p>
                    <a:p>
                      <a:endParaRPr lang="en-US" sz="1400" dirty="0"/>
                    </a:p>
                  </a:txBody>
                  <a:tcPr anchor="ctr"/>
                </a:tc>
              </a:tr>
              <a:tr h="254496">
                <a:tc>
                  <a:txBody>
                    <a:bodyPr/>
                    <a:lstStyle/>
                    <a:p>
                      <a:r>
                        <a:rPr lang="en-US" sz="1400" dirty="0" smtClean="0"/>
                        <a:t>Pump</a:t>
                      </a:r>
                      <a:endParaRPr lang="en-US" sz="1400" dirty="0"/>
                    </a:p>
                  </a:txBody>
                  <a:tcPr anchor="ctr"/>
                </a:tc>
                <a:tc>
                  <a:txBody>
                    <a:bodyPr/>
                    <a:lstStyle/>
                    <a:p>
                      <a:r>
                        <a:rPr lang="en-US" sz="1400" dirty="0" smtClean="0"/>
                        <a:t>Conductance</a:t>
                      </a:r>
                      <a:r>
                        <a:rPr lang="en-US" sz="1400" baseline="0" dirty="0" smtClean="0"/>
                        <a:t> to ground</a:t>
                      </a:r>
                    </a:p>
                    <a:p>
                      <a:endParaRPr lang="en-US" sz="1400" baseline="0" dirty="0" smtClean="0"/>
                    </a:p>
                    <a:p>
                      <a:endParaRPr lang="en-US" sz="1400" dirty="0"/>
                    </a:p>
                  </a:txBody>
                  <a:tcPr anchor="ctr"/>
                </a:tc>
              </a:tr>
              <a:tr h="254496">
                <a:tc>
                  <a:txBody>
                    <a:bodyPr/>
                    <a:lstStyle/>
                    <a:p>
                      <a:r>
                        <a:rPr lang="en-US" sz="1400" dirty="0" smtClean="0"/>
                        <a:t>Gas source</a:t>
                      </a:r>
                      <a:endParaRPr lang="en-US" sz="1400" dirty="0"/>
                    </a:p>
                  </a:txBody>
                  <a:tcPr anchor="ctr"/>
                </a:tc>
                <a:tc>
                  <a:txBody>
                    <a:bodyPr/>
                    <a:lstStyle/>
                    <a:p>
                      <a:r>
                        <a:rPr lang="en-US" sz="1400" dirty="0" smtClean="0"/>
                        <a:t>Current generator</a:t>
                      </a:r>
                    </a:p>
                    <a:p>
                      <a:endParaRPr lang="en-US" sz="1400" dirty="0" smtClean="0"/>
                    </a:p>
                    <a:p>
                      <a:endParaRPr lang="en-US" sz="1400" dirty="0"/>
                    </a:p>
                  </a:txBody>
                  <a:tcPr anchor="ctr"/>
                </a:tc>
              </a:tr>
              <a:tr h="254496">
                <a:tc>
                  <a:txBody>
                    <a:bodyPr/>
                    <a:lstStyle/>
                    <a:p>
                      <a:r>
                        <a:rPr lang="en-US" sz="1400" dirty="0" smtClean="0"/>
                        <a:t>Constant pressure</a:t>
                      </a:r>
                    </a:p>
                    <a:p>
                      <a:r>
                        <a:rPr lang="en-US" sz="1400" dirty="0" smtClean="0"/>
                        <a:t>source</a:t>
                      </a:r>
                      <a:endParaRPr lang="en-US" sz="1400" dirty="0"/>
                    </a:p>
                  </a:txBody>
                  <a:tcPr anchor="ctr"/>
                </a:tc>
                <a:tc>
                  <a:txBody>
                    <a:bodyPr/>
                    <a:lstStyle/>
                    <a:p>
                      <a:r>
                        <a:rPr lang="en-US" sz="1400" dirty="0" smtClean="0"/>
                        <a:t>Voltage supply</a:t>
                      </a:r>
                    </a:p>
                    <a:p>
                      <a:endParaRPr lang="en-US" sz="1400" dirty="0" smtClean="0"/>
                    </a:p>
                    <a:p>
                      <a:endParaRPr lang="en-US" sz="1400" dirty="0"/>
                    </a:p>
                  </a:txBody>
                  <a:tcPr anchor="ctr"/>
                </a:tc>
              </a:tr>
              <a:tr h="254496">
                <a:tc>
                  <a:txBody>
                    <a:bodyPr/>
                    <a:lstStyle/>
                    <a:p>
                      <a:r>
                        <a:rPr lang="en-US" sz="1400" dirty="0" smtClean="0"/>
                        <a:t>Vacuum chamber with conductance and volume</a:t>
                      </a:r>
                      <a:endParaRPr lang="en-US" sz="1400" dirty="0"/>
                    </a:p>
                  </a:txBody>
                  <a:tcPr anchor="ctr"/>
                </a:tc>
                <a:tc>
                  <a:txBody>
                    <a:bodyPr/>
                    <a:lstStyle/>
                    <a:p>
                      <a:endParaRPr lang="en-US" sz="1400" dirty="0"/>
                    </a:p>
                  </a:txBody>
                  <a:tcPr anchor="ctr"/>
                </a:tc>
              </a:tr>
            </a:tbl>
          </a:graphicData>
        </a:graphic>
      </p:graphicFrame>
      <p:grpSp>
        <p:nvGrpSpPr>
          <p:cNvPr id="79" name="Group 78"/>
          <p:cNvGrpSpPr/>
          <p:nvPr/>
        </p:nvGrpSpPr>
        <p:grpSpPr>
          <a:xfrm>
            <a:off x="4112736" y="2419118"/>
            <a:ext cx="632844" cy="216024"/>
            <a:chOff x="4112736" y="2637115"/>
            <a:chExt cx="632844" cy="216024"/>
          </a:xfrm>
        </p:grpSpPr>
        <p:cxnSp>
          <p:nvCxnSpPr>
            <p:cNvPr id="9" name="Straight Connector 8"/>
            <p:cNvCxnSpPr/>
            <p:nvPr/>
          </p:nvCxnSpPr>
          <p:spPr>
            <a:xfrm rot="16200000">
              <a:off x="4259763" y="2745127"/>
              <a:ext cx="21602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6200000">
              <a:off x="4316273" y="2745127"/>
              <a:ext cx="21602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a:off x="4259763" y="2637115"/>
              <a:ext cx="0" cy="21602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a:off x="4547795" y="2639856"/>
              <a:ext cx="0" cy="21602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a:off x="4547795" y="2745127"/>
              <a:ext cx="216024"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a:off x="4632568" y="2740127"/>
              <a:ext cx="1440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a:off x="4691580" y="2737460"/>
              <a:ext cx="108000"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23" name="Oval 22"/>
            <p:cNvSpPr/>
            <p:nvPr/>
          </p:nvSpPr>
          <p:spPr>
            <a:xfrm rot="16200000">
              <a:off x="4112736" y="2722350"/>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8" name="Group 77"/>
          <p:cNvGrpSpPr/>
          <p:nvPr/>
        </p:nvGrpSpPr>
        <p:grpSpPr>
          <a:xfrm>
            <a:off x="4089876" y="1411125"/>
            <a:ext cx="781606" cy="72008"/>
            <a:chOff x="4089876" y="1629122"/>
            <a:chExt cx="781606" cy="72008"/>
          </a:xfrm>
        </p:grpSpPr>
        <p:sp>
          <p:nvSpPr>
            <p:cNvPr id="19" name="Rectangle 18"/>
            <p:cNvSpPr/>
            <p:nvPr/>
          </p:nvSpPr>
          <p:spPr>
            <a:xfrm>
              <a:off x="4349410" y="1629122"/>
              <a:ext cx="277703" cy="72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p:cNvCxnSpPr/>
            <p:nvPr/>
          </p:nvCxnSpPr>
          <p:spPr>
            <a:xfrm flipH="1">
              <a:off x="4624153" y="1672875"/>
              <a:ext cx="22931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4120097" y="1680624"/>
              <a:ext cx="2293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4825763" y="1646118"/>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4089876" y="1650015"/>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1" name="Group 80"/>
          <p:cNvGrpSpPr/>
          <p:nvPr/>
        </p:nvGrpSpPr>
        <p:grpSpPr>
          <a:xfrm>
            <a:off x="2816753" y="5314733"/>
            <a:ext cx="1517493" cy="663030"/>
            <a:chOff x="2816753" y="5517232"/>
            <a:chExt cx="1517493" cy="663030"/>
          </a:xfrm>
        </p:grpSpPr>
        <p:sp>
          <p:nvSpPr>
            <p:cNvPr id="26" name="Rectangle 25"/>
            <p:cNvSpPr/>
            <p:nvPr/>
          </p:nvSpPr>
          <p:spPr>
            <a:xfrm>
              <a:off x="3076287" y="5526525"/>
              <a:ext cx="277703" cy="72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p:cNvCxnSpPr/>
            <p:nvPr/>
          </p:nvCxnSpPr>
          <p:spPr>
            <a:xfrm flipH="1">
              <a:off x="3351030" y="5570278"/>
              <a:ext cx="22931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2846974" y="5578027"/>
              <a:ext cx="2293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9" name="Oval 28"/>
            <p:cNvSpPr/>
            <p:nvPr/>
          </p:nvSpPr>
          <p:spPr>
            <a:xfrm>
              <a:off x="3552640" y="5543521"/>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2816753" y="5547418"/>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p:cNvGrpSpPr/>
            <p:nvPr/>
          </p:nvGrpSpPr>
          <p:grpSpPr>
            <a:xfrm>
              <a:off x="3552640" y="5517232"/>
              <a:ext cx="781606" cy="72008"/>
              <a:chOff x="1296514" y="4589512"/>
              <a:chExt cx="781606" cy="72008"/>
            </a:xfrm>
          </p:grpSpPr>
          <p:sp>
            <p:nvSpPr>
              <p:cNvPr id="31" name="Rectangle 30"/>
              <p:cNvSpPr/>
              <p:nvPr/>
            </p:nvSpPr>
            <p:spPr>
              <a:xfrm>
                <a:off x="1556048" y="4589512"/>
                <a:ext cx="277703" cy="72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p:cNvCxnSpPr/>
              <p:nvPr/>
            </p:nvCxnSpPr>
            <p:spPr>
              <a:xfrm flipH="1">
                <a:off x="1830791" y="4633265"/>
                <a:ext cx="22931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1326735" y="4641014"/>
                <a:ext cx="2293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4" name="Oval 33"/>
              <p:cNvSpPr/>
              <p:nvPr/>
            </p:nvSpPr>
            <p:spPr>
              <a:xfrm>
                <a:off x="2032401" y="4606508"/>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1296514" y="4610405"/>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 name="Group 44"/>
            <p:cNvGrpSpPr/>
            <p:nvPr/>
          </p:nvGrpSpPr>
          <p:grpSpPr>
            <a:xfrm>
              <a:off x="3461990" y="5547418"/>
              <a:ext cx="216024" cy="632844"/>
              <a:chOff x="1772072" y="3398369"/>
              <a:chExt cx="216024" cy="632844"/>
            </a:xfrm>
          </p:grpSpPr>
          <p:cxnSp>
            <p:nvCxnSpPr>
              <p:cNvPr id="37" name="Straight Connector 36"/>
              <p:cNvCxnSpPr/>
              <p:nvPr/>
            </p:nvCxnSpPr>
            <p:spPr>
              <a:xfrm>
                <a:off x="1772072" y="3653408"/>
                <a:ext cx="21602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1772072" y="3709918"/>
                <a:ext cx="21602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1880084" y="3437384"/>
                <a:ext cx="0" cy="21602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1877343" y="3725416"/>
                <a:ext cx="0" cy="21602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1772072" y="3941440"/>
                <a:ext cx="216024"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1813084" y="3982452"/>
                <a:ext cx="1440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1833751" y="4031213"/>
                <a:ext cx="108000"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44" name="Oval 43"/>
              <p:cNvSpPr/>
              <p:nvPr/>
            </p:nvSpPr>
            <p:spPr>
              <a:xfrm>
                <a:off x="1857142" y="3398369"/>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77" name="Group 76"/>
          <p:cNvGrpSpPr/>
          <p:nvPr/>
        </p:nvGrpSpPr>
        <p:grpSpPr>
          <a:xfrm>
            <a:off x="4089877" y="3239278"/>
            <a:ext cx="843379" cy="216024"/>
            <a:chOff x="4089877" y="3457275"/>
            <a:chExt cx="843379" cy="216024"/>
          </a:xfrm>
        </p:grpSpPr>
        <p:grpSp>
          <p:nvGrpSpPr>
            <p:cNvPr id="52" name="Group 51"/>
            <p:cNvGrpSpPr/>
            <p:nvPr/>
          </p:nvGrpSpPr>
          <p:grpSpPr>
            <a:xfrm rot="10800000">
              <a:off x="4089877" y="3534071"/>
              <a:ext cx="751385" cy="72008"/>
              <a:chOff x="3388567" y="4597262"/>
              <a:chExt cx="751385" cy="72008"/>
            </a:xfrm>
          </p:grpSpPr>
          <p:sp>
            <p:nvSpPr>
              <p:cNvPr id="47" name="Rectangle 46"/>
              <p:cNvSpPr/>
              <p:nvPr/>
            </p:nvSpPr>
            <p:spPr>
              <a:xfrm>
                <a:off x="3617880" y="4597262"/>
                <a:ext cx="277703" cy="72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Connector 47"/>
              <p:cNvCxnSpPr/>
              <p:nvPr/>
            </p:nvCxnSpPr>
            <p:spPr>
              <a:xfrm flipH="1">
                <a:off x="3892623" y="4633265"/>
                <a:ext cx="22931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3388567" y="4641014"/>
                <a:ext cx="2293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50" name="Oval 49"/>
              <p:cNvSpPr/>
              <p:nvPr/>
            </p:nvSpPr>
            <p:spPr>
              <a:xfrm>
                <a:off x="4094233" y="4606508"/>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53" name="Straight Connector 52"/>
            <p:cNvCxnSpPr/>
            <p:nvPr/>
          </p:nvCxnSpPr>
          <p:spPr>
            <a:xfrm rot="16200000">
              <a:off x="4735471" y="3565287"/>
              <a:ext cx="216024"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a:off x="4812495" y="3560287"/>
              <a:ext cx="1440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a:off x="4879256" y="3557620"/>
              <a:ext cx="108000" cy="0"/>
            </a:xfrm>
            <a:prstGeom prst="line">
              <a:avLst/>
            </a:prstGeom>
            <a:ln w="9525"/>
          </p:spPr>
          <p:style>
            <a:lnRef idx="1">
              <a:schemeClr val="accent1"/>
            </a:lnRef>
            <a:fillRef idx="0">
              <a:schemeClr val="accent1"/>
            </a:fillRef>
            <a:effectRef idx="0">
              <a:schemeClr val="accent1"/>
            </a:effectRef>
            <a:fontRef idx="minor">
              <a:schemeClr val="tx1"/>
            </a:fontRef>
          </p:style>
        </p:cxnSp>
      </p:grpSp>
      <p:grpSp>
        <p:nvGrpSpPr>
          <p:cNvPr id="76" name="Group 75"/>
          <p:cNvGrpSpPr/>
          <p:nvPr/>
        </p:nvGrpSpPr>
        <p:grpSpPr>
          <a:xfrm>
            <a:off x="4156555" y="4830131"/>
            <a:ext cx="652892" cy="147027"/>
            <a:chOff x="4156555" y="5048128"/>
            <a:chExt cx="652892" cy="147027"/>
          </a:xfrm>
        </p:grpSpPr>
        <p:sp>
          <p:nvSpPr>
            <p:cNvPr id="56" name="Oval 55"/>
            <p:cNvSpPr/>
            <p:nvPr/>
          </p:nvSpPr>
          <p:spPr>
            <a:xfrm rot="5400000">
              <a:off x="4407381" y="5048128"/>
              <a:ext cx="147027" cy="147027"/>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8" name="Straight Connector 57"/>
            <p:cNvCxnSpPr/>
            <p:nvPr/>
          </p:nvCxnSpPr>
          <p:spPr>
            <a:xfrm rot="5400000">
              <a:off x="4662420" y="5013629"/>
              <a:ext cx="0" cy="216024"/>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59" name="Oval 58"/>
            <p:cNvSpPr/>
            <p:nvPr/>
          </p:nvSpPr>
          <p:spPr>
            <a:xfrm rot="5400000">
              <a:off x="4763728" y="5098699"/>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2" name="Group 61"/>
            <p:cNvGrpSpPr/>
            <p:nvPr/>
          </p:nvGrpSpPr>
          <p:grpSpPr>
            <a:xfrm rot="16200000">
              <a:off x="4261215" y="4999979"/>
              <a:ext cx="45719" cy="255039"/>
              <a:chOff x="5271278" y="3143330"/>
              <a:chExt cx="45719" cy="255039"/>
            </a:xfrm>
          </p:grpSpPr>
          <p:cxnSp>
            <p:nvCxnSpPr>
              <p:cNvPr id="60" name="Straight Connector 59"/>
              <p:cNvCxnSpPr/>
              <p:nvPr/>
            </p:nvCxnSpPr>
            <p:spPr>
              <a:xfrm>
                <a:off x="5294220" y="3182345"/>
                <a:ext cx="0" cy="216024"/>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1" name="Oval 60"/>
              <p:cNvSpPr/>
              <p:nvPr/>
            </p:nvSpPr>
            <p:spPr>
              <a:xfrm>
                <a:off x="5271278" y="3143330"/>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80" name="Group 79"/>
          <p:cNvGrpSpPr/>
          <p:nvPr/>
        </p:nvGrpSpPr>
        <p:grpSpPr>
          <a:xfrm>
            <a:off x="4133695" y="4039661"/>
            <a:ext cx="709131" cy="147027"/>
            <a:chOff x="4133695" y="4257658"/>
            <a:chExt cx="709131" cy="147027"/>
          </a:xfrm>
        </p:grpSpPr>
        <p:sp>
          <p:nvSpPr>
            <p:cNvPr id="63" name="Oval 62"/>
            <p:cNvSpPr/>
            <p:nvPr/>
          </p:nvSpPr>
          <p:spPr>
            <a:xfrm rot="5400000">
              <a:off x="4440760" y="4257658"/>
              <a:ext cx="147027" cy="147027"/>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rot="5400000">
              <a:off x="4386991" y="4257658"/>
              <a:ext cx="147027" cy="147027"/>
            </a:xfrm>
            <a:prstGeom prst="ellipse">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5" name="Straight Connector 64"/>
            <p:cNvCxnSpPr/>
            <p:nvPr/>
          </p:nvCxnSpPr>
          <p:spPr>
            <a:xfrm rot="5400000">
              <a:off x="4695799" y="4223159"/>
              <a:ext cx="0" cy="216024"/>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6" name="Oval 65"/>
            <p:cNvSpPr/>
            <p:nvPr/>
          </p:nvSpPr>
          <p:spPr>
            <a:xfrm rot="5400000">
              <a:off x="4797107" y="4308229"/>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7" name="Group 66"/>
            <p:cNvGrpSpPr/>
            <p:nvPr/>
          </p:nvGrpSpPr>
          <p:grpSpPr>
            <a:xfrm rot="16200000">
              <a:off x="4238355" y="4209509"/>
              <a:ext cx="45719" cy="255039"/>
              <a:chOff x="5271278" y="3143330"/>
              <a:chExt cx="45719" cy="255039"/>
            </a:xfrm>
          </p:grpSpPr>
          <p:cxnSp>
            <p:nvCxnSpPr>
              <p:cNvPr id="68" name="Straight Connector 67"/>
              <p:cNvCxnSpPr/>
              <p:nvPr/>
            </p:nvCxnSpPr>
            <p:spPr>
              <a:xfrm>
                <a:off x="5294220" y="3182345"/>
                <a:ext cx="0" cy="216024"/>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9" name="Oval 68"/>
              <p:cNvSpPr/>
              <p:nvPr/>
            </p:nvSpPr>
            <p:spPr>
              <a:xfrm>
                <a:off x="5271278" y="3143330"/>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82" name="TextBox 81"/>
          <p:cNvSpPr txBox="1"/>
          <p:nvPr/>
        </p:nvSpPr>
        <p:spPr>
          <a:xfrm>
            <a:off x="5594910" y="843459"/>
            <a:ext cx="3384376" cy="5016758"/>
          </a:xfrm>
          <a:prstGeom prst="rect">
            <a:avLst/>
          </a:prstGeom>
          <a:noFill/>
        </p:spPr>
        <p:txBody>
          <a:bodyPr wrap="square" rtlCol="0">
            <a:spAutoFit/>
          </a:bodyPr>
          <a:lstStyle/>
          <a:p>
            <a:pPr marL="285750" indent="-285750">
              <a:buFont typeface="Arial" pitchFamily="34" charset="0"/>
              <a:buChar char="•"/>
            </a:pPr>
            <a:r>
              <a:rPr lang="en-US" sz="1600" dirty="0" smtClean="0"/>
              <a:t>The ground potential is equivalent to zero pressure.</a:t>
            </a:r>
          </a:p>
          <a:p>
            <a:pPr marL="285750" indent="-285750">
              <a:buFont typeface="Arial" pitchFamily="34" charset="0"/>
              <a:buChar char="•"/>
            </a:pPr>
            <a:endParaRPr lang="en-US" sz="1600" dirty="0" smtClean="0"/>
          </a:p>
          <a:p>
            <a:pPr marL="285750" indent="-285750">
              <a:buFont typeface="Arial" pitchFamily="34" charset="0"/>
              <a:buChar char="•"/>
            </a:pPr>
            <a:r>
              <a:rPr lang="en-US" sz="1600" dirty="0" smtClean="0"/>
              <a:t>Long tubes are subdivided in smaller units and considered as single vacuum chambers (conductance + volume) in series.</a:t>
            </a:r>
          </a:p>
          <a:p>
            <a:pPr marL="285750" indent="-285750">
              <a:buFont typeface="Arial" pitchFamily="34" charset="0"/>
              <a:buChar char="•"/>
            </a:pPr>
            <a:endParaRPr lang="en-US" sz="1600" dirty="0" smtClean="0"/>
          </a:p>
          <a:p>
            <a:pPr marL="285750" indent="-285750">
              <a:buFont typeface="Arial" pitchFamily="34" charset="0"/>
              <a:buChar char="•"/>
            </a:pPr>
            <a:r>
              <a:rPr lang="en-GB" sz="1600" dirty="0"/>
              <a:t>The conductance of a single small unit is equal to the conductance of the entire vacuum chamber times the number of </a:t>
            </a:r>
            <a:r>
              <a:rPr lang="en-GB" sz="1600" dirty="0" smtClean="0"/>
              <a:t>units</a:t>
            </a:r>
            <a:endParaRPr lang="en-US" sz="1600" dirty="0" smtClean="0"/>
          </a:p>
          <a:p>
            <a:pPr marL="285750" indent="-285750">
              <a:buFont typeface="Arial" pitchFamily="34" charset="0"/>
              <a:buChar char="•"/>
            </a:pPr>
            <a:endParaRPr lang="en-US" sz="1600" dirty="0" smtClean="0"/>
          </a:p>
          <a:p>
            <a:pPr marL="285750" indent="-285750">
              <a:buFont typeface="Arial" pitchFamily="34" charset="0"/>
              <a:buChar char="•"/>
            </a:pPr>
            <a:r>
              <a:rPr lang="en-US" sz="1600" dirty="0" smtClean="0"/>
              <a:t>Non-linear electric characteristics can be used to simulate pressure and time dependent conductances and pumping speeds.</a:t>
            </a:r>
          </a:p>
        </p:txBody>
      </p:sp>
      <p:sp>
        <p:nvSpPr>
          <p:cNvPr id="73" name="Rectangle 72"/>
          <p:cNvSpPr/>
          <p:nvPr/>
        </p:nvSpPr>
        <p:spPr>
          <a:xfrm>
            <a:off x="775475" y="94734"/>
            <a:ext cx="7364517" cy="461665"/>
          </a:xfrm>
          <a:prstGeom prst="rect">
            <a:avLst/>
          </a:prstGeom>
        </p:spPr>
        <p:txBody>
          <a:bodyPr wrap="none">
            <a:spAutoFit/>
          </a:bodyPr>
          <a:lstStyle/>
          <a:p>
            <a:pPr algn="ctr"/>
            <a:r>
              <a:rPr lang="en-US" sz="2400" b="1" dirty="0" smtClean="0"/>
              <a:t>Simple pressure profiles: time dependent values</a:t>
            </a:r>
            <a:endParaRPr lang="en-US" sz="2400" b="1" dirty="0"/>
          </a:p>
        </p:txBody>
      </p:sp>
      <p:sp>
        <p:nvSpPr>
          <p:cNvPr id="70"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71"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72"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57</a:t>
            </a:fld>
            <a:endParaRPr lang="en-US" dirty="0"/>
          </a:p>
        </p:txBody>
      </p:sp>
    </p:spTree>
    <p:extLst>
      <p:ext uri="{BB962C8B-B14F-4D97-AF65-F5344CB8AC3E}">
        <p14:creationId xmlns:p14="http://schemas.microsoft.com/office/powerpoint/2010/main" val="1328231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58</a:t>
            </a:fld>
            <a:endParaRPr lang="en-US" dirty="0"/>
          </a:p>
        </p:txBody>
      </p:sp>
      <p:pic>
        <p:nvPicPr>
          <p:cNvPr id="1331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5000" t="52741" r="40000" b="25781"/>
          <a:stretch/>
        </p:blipFill>
        <p:spPr bwMode="auto">
          <a:xfrm>
            <a:off x="1115135" y="911860"/>
            <a:ext cx="3810000" cy="1841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952500" y="657860"/>
            <a:ext cx="7622600" cy="369332"/>
          </a:xfrm>
          <a:prstGeom prst="rect">
            <a:avLst/>
          </a:prstGeom>
          <a:noFill/>
        </p:spPr>
        <p:txBody>
          <a:bodyPr wrap="none" rtlCol="0">
            <a:spAutoFit/>
          </a:bodyPr>
          <a:lstStyle/>
          <a:p>
            <a:r>
              <a:rPr lang="en-GB" dirty="0"/>
              <a:t>Electrical analogy of a </a:t>
            </a:r>
            <a:r>
              <a:rPr lang="en-GB" b="1" dirty="0"/>
              <a:t>vacuum chamber </a:t>
            </a:r>
            <a:r>
              <a:rPr lang="en-GB" dirty="0"/>
              <a:t>with gas injection and pumping</a:t>
            </a:r>
            <a:endParaRPr lang="en-US" dirty="0"/>
          </a:p>
        </p:txBody>
      </p:sp>
      <p:pic>
        <p:nvPicPr>
          <p:cNvPr id="1331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49000" t="40889" r="26875" b="25851"/>
          <a:stretch/>
        </p:blipFill>
        <p:spPr bwMode="auto">
          <a:xfrm>
            <a:off x="4401706" y="2895600"/>
            <a:ext cx="3676650" cy="285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004682" y="2673027"/>
            <a:ext cx="6913994" cy="369332"/>
          </a:xfrm>
          <a:prstGeom prst="rect">
            <a:avLst/>
          </a:prstGeom>
        </p:spPr>
        <p:txBody>
          <a:bodyPr wrap="square">
            <a:spAutoFit/>
          </a:bodyPr>
          <a:lstStyle/>
          <a:p>
            <a:r>
              <a:rPr lang="en-GB" dirty="0"/>
              <a:t>Electrical analogy of a vacuum system with </a:t>
            </a:r>
            <a:r>
              <a:rPr lang="en-GB" b="1" dirty="0"/>
              <a:t>differential pumping</a:t>
            </a:r>
            <a:endParaRPr lang="en-US" b="1" dirty="0"/>
          </a:p>
        </p:txBody>
      </p:sp>
      <p:sp>
        <p:nvSpPr>
          <p:cNvPr id="9" name="Rectangle 8"/>
          <p:cNvSpPr/>
          <p:nvPr/>
        </p:nvSpPr>
        <p:spPr>
          <a:xfrm>
            <a:off x="775475" y="94734"/>
            <a:ext cx="7364517" cy="461665"/>
          </a:xfrm>
          <a:prstGeom prst="rect">
            <a:avLst/>
          </a:prstGeom>
        </p:spPr>
        <p:txBody>
          <a:bodyPr wrap="none">
            <a:spAutoFit/>
          </a:bodyPr>
          <a:lstStyle/>
          <a:p>
            <a:pPr algn="ctr"/>
            <a:r>
              <a:rPr lang="en-US" sz="2400" b="1" dirty="0" smtClean="0"/>
              <a:t>Simple pressure profiles: time dependent values</a:t>
            </a:r>
            <a:endParaRPr lang="en-US" sz="2400" b="1" dirty="0"/>
          </a:p>
        </p:txBody>
      </p:sp>
      <p:sp>
        <p:nvSpPr>
          <p:cNvPr id="7" name="Rectangle 6"/>
          <p:cNvSpPr/>
          <p:nvPr/>
        </p:nvSpPr>
        <p:spPr>
          <a:xfrm>
            <a:off x="5817870" y="1653459"/>
            <a:ext cx="1680210" cy="35822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7498080" y="1485900"/>
            <a:ext cx="641912" cy="69723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a:t>
            </a:r>
            <a:endParaRPr lang="en-US" dirty="0"/>
          </a:p>
        </p:txBody>
      </p:sp>
      <p:cxnSp>
        <p:nvCxnSpPr>
          <p:cNvPr id="11" name="Straight Arrow Connector 10"/>
          <p:cNvCxnSpPr/>
          <p:nvPr/>
        </p:nvCxnSpPr>
        <p:spPr>
          <a:xfrm>
            <a:off x="5326380" y="1834515"/>
            <a:ext cx="44577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309235" y="1451367"/>
            <a:ext cx="364202" cy="369332"/>
          </a:xfrm>
          <a:prstGeom prst="rect">
            <a:avLst/>
          </a:prstGeom>
          <a:noFill/>
        </p:spPr>
        <p:txBody>
          <a:bodyPr wrap="none" rtlCol="0">
            <a:spAutoFit/>
          </a:bodyPr>
          <a:lstStyle/>
          <a:p>
            <a:r>
              <a:rPr lang="en-US" dirty="0" smtClean="0">
                <a:solidFill>
                  <a:schemeClr val="tx2"/>
                </a:solidFill>
              </a:rPr>
              <a:t>Q</a:t>
            </a:r>
            <a:endParaRPr lang="en-US" dirty="0">
              <a:solidFill>
                <a:schemeClr val="tx2"/>
              </a:solidFill>
            </a:endParaRPr>
          </a:p>
        </p:txBody>
      </p:sp>
      <p:grpSp>
        <p:nvGrpSpPr>
          <p:cNvPr id="15" name="Group 14"/>
          <p:cNvGrpSpPr/>
          <p:nvPr/>
        </p:nvGrpSpPr>
        <p:grpSpPr>
          <a:xfrm>
            <a:off x="1069518" y="3516794"/>
            <a:ext cx="2800200" cy="1980416"/>
            <a:chOff x="487426" y="1336248"/>
            <a:chExt cx="2068350" cy="1295205"/>
          </a:xfrm>
        </p:grpSpPr>
        <p:sp>
          <p:nvSpPr>
            <p:cNvPr id="16" name="Rectangle 15"/>
            <p:cNvSpPr/>
            <p:nvPr/>
          </p:nvSpPr>
          <p:spPr>
            <a:xfrm>
              <a:off x="1043608" y="1340768"/>
              <a:ext cx="1512168" cy="72008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a:off x="1475656" y="1340768"/>
              <a:ext cx="45719" cy="720080"/>
            </a:xfrm>
            <a:prstGeom prst="rect">
              <a:avLst/>
            </a:prstGeom>
            <a:solidFill>
              <a:schemeClr val="tx1">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475656" y="1595537"/>
              <a:ext cx="45719" cy="2076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p:cNvCxnSpPr>
              <a:endCxn id="16" idx="1"/>
            </p:cNvCxnSpPr>
            <p:nvPr/>
          </p:nvCxnSpPr>
          <p:spPr>
            <a:xfrm>
              <a:off x="611560" y="1699357"/>
              <a:ext cx="432048" cy="145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87426" y="1412776"/>
              <a:ext cx="304892" cy="307777"/>
            </a:xfrm>
            <a:prstGeom prst="rect">
              <a:avLst/>
            </a:prstGeom>
            <a:noFill/>
          </p:spPr>
          <p:txBody>
            <a:bodyPr wrap="none" rtlCol="0">
              <a:spAutoFit/>
            </a:bodyPr>
            <a:lstStyle/>
            <a:p>
              <a:r>
                <a:rPr lang="en-US" sz="1400" dirty="0" smtClean="0"/>
                <a:t>Q</a:t>
              </a:r>
              <a:endParaRPr lang="en-US" sz="1400" dirty="0"/>
            </a:p>
          </p:txBody>
        </p:sp>
        <p:sp>
          <p:nvSpPr>
            <p:cNvPr id="21" name="TextBox 20"/>
            <p:cNvSpPr txBox="1"/>
            <p:nvPr/>
          </p:nvSpPr>
          <p:spPr>
            <a:xfrm>
              <a:off x="1054674" y="1336248"/>
              <a:ext cx="338554" cy="307777"/>
            </a:xfrm>
            <a:prstGeom prst="rect">
              <a:avLst/>
            </a:prstGeom>
            <a:noFill/>
          </p:spPr>
          <p:txBody>
            <a:bodyPr wrap="none" rtlCol="0">
              <a:spAutoFit/>
            </a:bodyPr>
            <a:lstStyle/>
            <a:p>
              <a:r>
                <a:rPr lang="en-US" sz="1400" dirty="0" smtClean="0"/>
                <a:t>P</a:t>
              </a:r>
              <a:r>
                <a:rPr lang="en-US" sz="1400" baseline="-25000" dirty="0" smtClean="0"/>
                <a:t>1</a:t>
              </a:r>
              <a:endParaRPr lang="en-US" sz="1400" dirty="0"/>
            </a:p>
          </p:txBody>
        </p:sp>
        <p:sp>
          <p:nvSpPr>
            <p:cNvPr id="22" name="TextBox 21"/>
            <p:cNvSpPr txBox="1"/>
            <p:nvPr/>
          </p:nvSpPr>
          <p:spPr>
            <a:xfrm>
              <a:off x="1900026" y="1340768"/>
              <a:ext cx="338554" cy="307777"/>
            </a:xfrm>
            <a:prstGeom prst="rect">
              <a:avLst/>
            </a:prstGeom>
            <a:noFill/>
          </p:spPr>
          <p:txBody>
            <a:bodyPr wrap="none" rtlCol="0">
              <a:spAutoFit/>
            </a:bodyPr>
            <a:lstStyle/>
            <a:p>
              <a:r>
                <a:rPr lang="en-US" sz="1400" dirty="0" smtClean="0"/>
                <a:t>P</a:t>
              </a:r>
              <a:r>
                <a:rPr lang="en-US" sz="1400" baseline="-25000" dirty="0" smtClean="0"/>
                <a:t>2</a:t>
              </a:r>
              <a:endParaRPr lang="en-US" sz="1400" dirty="0"/>
            </a:p>
          </p:txBody>
        </p:sp>
        <p:sp>
          <p:nvSpPr>
            <p:cNvPr id="23" name="TextBox 22"/>
            <p:cNvSpPr txBox="1"/>
            <p:nvPr/>
          </p:nvSpPr>
          <p:spPr>
            <a:xfrm>
              <a:off x="1475656" y="1556211"/>
              <a:ext cx="280846" cy="307777"/>
            </a:xfrm>
            <a:prstGeom prst="rect">
              <a:avLst/>
            </a:prstGeom>
            <a:noFill/>
          </p:spPr>
          <p:txBody>
            <a:bodyPr wrap="none" rtlCol="0">
              <a:spAutoFit/>
            </a:bodyPr>
            <a:lstStyle/>
            <a:p>
              <a:r>
                <a:rPr lang="en-US" sz="1400" dirty="0" smtClean="0"/>
                <a:t>C</a:t>
              </a:r>
              <a:endParaRPr lang="en-US" sz="1400" dirty="0"/>
            </a:p>
          </p:txBody>
        </p:sp>
        <p:sp>
          <p:nvSpPr>
            <p:cNvPr id="24" name="TextBox 23"/>
            <p:cNvSpPr txBox="1"/>
            <p:nvPr/>
          </p:nvSpPr>
          <p:spPr>
            <a:xfrm>
              <a:off x="1043608" y="1742946"/>
              <a:ext cx="348172" cy="307777"/>
            </a:xfrm>
            <a:prstGeom prst="rect">
              <a:avLst/>
            </a:prstGeom>
            <a:noFill/>
          </p:spPr>
          <p:txBody>
            <a:bodyPr wrap="none" rtlCol="0">
              <a:spAutoFit/>
            </a:bodyPr>
            <a:lstStyle/>
            <a:p>
              <a:r>
                <a:rPr lang="en-US" sz="1400" dirty="0" smtClean="0"/>
                <a:t>V</a:t>
              </a:r>
              <a:r>
                <a:rPr lang="en-US" sz="1400" baseline="-25000" dirty="0" smtClean="0"/>
                <a:t>1</a:t>
              </a:r>
              <a:endParaRPr lang="en-US" sz="1400" dirty="0"/>
            </a:p>
          </p:txBody>
        </p:sp>
        <p:sp>
          <p:nvSpPr>
            <p:cNvPr id="25" name="TextBox 24"/>
            <p:cNvSpPr txBox="1"/>
            <p:nvPr/>
          </p:nvSpPr>
          <p:spPr>
            <a:xfrm>
              <a:off x="1919572" y="1753071"/>
              <a:ext cx="348172" cy="307777"/>
            </a:xfrm>
            <a:prstGeom prst="rect">
              <a:avLst/>
            </a:prstGeom>
            <a:noFill/>
          </p:spPr>
          <p:txBody>
            <a:bodyPr wrap="none" rtlCol="0">
              <a:spAutoFit/>
            </a:bodyPr>
            <a:lstStyle/>
            <a:p>
              <a:r>
                <a:rPr lang="en-US" sz="1400" dirty="0" smtClean="0"/>
                <a:t>V</a:t>
              </a:r>
              <a:r>
                <a:rPr lang="en-US" sz="1400" baseline="-25000" dirty="0" smtClean="0"/>
                <a:t>2</a:t>
              </a:r>
              <a:endParaRPr lang="en-US" sz="1400" dirty="0"/>
            </a:p>
          </p:txBody>
        </p:sp>
        <p:sp>
          <p:nvSpPr>
            <p:cNvPr id="26" name="Rectangle 25"/>
            <p:cNvSpPr/>
            <p:nvPr/>
          </p:nvSpPr>
          <p:spPr>
            <a:xfrm>
              <a:off x="1146612" y="2065947"/>
              <a:ext cx="214696" cy="11043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ounded Rectangle 26"/>
            <p:cNvSpPr/>
            <p:nvPr/>
          </p:nvSpPr>
          <p:spPr>
            <a:xfrm>
              <a:off x="1043608" y="2172905"/>
              <a:ext cx="432048" cy="1585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1936433" y="2060848"/>
              <a:ext cx="214696" cy="11043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ounded Rectangle 28"/>
            <p:cNvSpPr/>
            <p:nvPr/>
          </p:nvSpPr>
          <p:spPr>
            <a:xfrm>
              <a:off x="1833429" y="2167532"/>
              <a:ext cx="432048" cy="15852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1093008" y="2323676"/>
              <a:ext cx="327334" cy="307777"/>
            </a:xfrm>
            <a:prstGeom prst="rect">
              <a:avLst/>
            </a:prstGeom>
            <a:noFill/>
          </p:spPr>
          <p:txBody>
            <a:bodyPr wrap="none" rtlCol="0">
              <a:spAutoFit/>
            </a:bodyPr>
            <a:lstStyle/>
            <a:p>
              <a:r>
                <a:rPr lang="en-US" sz="1400" dirty="0" smtClean="0"/>
                <a:t>S</a:t>
              </a:r>
              <a:r>
                <a:rPr lang="en-US" sz="1400" baseline="-25000" dirty="0" smtClean="0"/>
                <a:t>1</a:t>
              </a:r>
              <a:endParaRPr lang="en-US" sz="1400" dirty="0"/>
            </a:p>
          </p:txBody>
        </p:sp>
        <p:sp>
          <p:nvSpPr>
            <p:cNvPr id="31" name="TextBox 30"/>
            <p:cNvSpPr txBox="1"/>
            <p:nvPr/>
          </p:nvSpPr>
          <p:spPr>
            <a:xfrm>
              <a:off x="1880114" y="2315617"/>
              <a:ext cx="327334" cy="307777"/>
            </a:xfrm>
            <a:prstGeom prst="rect">
              <a:avLst/>
            </a:prstGeom>
            <a:noFill/>
          </p:spPr>
          <p:txBody>
            <a:bodyPr wrap="none" rtlCol="0">
              <a:spAutoFit/>
            </a:bodyPr>
            <a:lstStyle/>
            <a:p>
              <a:r>
                <a:rPr lang="en-US" sz="1400" dirty="0" smtClean="0"/>
                <a:t>S</a:t>
              </a:r>
              <a:r>
                <a:rPr lang="en-US" sz="1400" baseline="-25000" dirty="0"/>
                <a:t>2</a:t>
              </a:r>
              <a:endParaRPr lang="en-US" sz="1400" dirty="0"/>
            </a:p>
          </p:txBody>
        </p:sp>
      </p:grpSp>
      <p:sp>
        <p:nvSpPr>
          <p:cNvPr id="13" name="TextBox 12"/>
          <p:cNvSpPr txBox="1"/>
          <p:nvPr/>
        </p:nvSpPr>
        <p:spPr>
          <a:xfrm>
            <a:off x="775475" y="5746750"/>
            <a:ext cx="7926081" cy="369332"/>
          </a:xfrm>
          <a:prstGeom prst="rect">
            <a:avLst/>
          </a:prstGeom>
          <a:noFill/>
        </p:spPr>
        <p:txBody>
          <a:bodyPr wrap="none" rtlCol="0">
            <a:spAutoFit/>
          </a:bodyPr>
          <a:lstStyle/>
          <a:p>
            <a:r>
              <a:rPr lang="en-GB" dirty="0"/>
              <a:t>The electrical network is solved by dedicated software, for example </a:t>
            </a:r>
            <a:r>
              <a:rPr lang="en-GB" dirty="0" err="1"/>
              <a:t>LTSpice</a:t>
            </a:r>
            <a:endParaRPr lang="en-US" dirty="0"/>
          </a:p>
        </p:txBody>
      </p:sp>
    </p:spTree>
    <p:extLst>
      <p:ext uri="{BB962C8B-B14F-4D97-AF65-F5344CB8AC3E}">
        <p14:creationId xmlns:p14="http://schemas.microsoft.com/office/powerpoint/2010/main" val="2205930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0" y="920552"/>
            <a:ext cx="9107488" cy="4953000"/>
            <a:chOff x="0" y="1295400"/>
            <a:chExt cx="9144000" cy="4953000"/>
          </a:xfrm>
        </p:grpSpPr>
        <p:pic>
          <p:nvPicPr>
            <p:cNvPr id="158" name="Picture 157" descr="ENA All.bmp"/>
            <p:cNvPicPr>
              <a:picLocks noChangeAspect="1"/>
            </p:cNvPicPr>
            <p:nvPr/>
          </p:nvPicPr>
          <p:blipFill>
            <a:blip r:embed="rId2" cstate="print"/>
            <a:stretch>
              <a:fillRect/>
            </a:stretch>
          </p:blipFill>
          <p:spPr>
            <a:xfrm>
              <a:off x="0" y="1295400"/>
              <a:ext cx="9144000" cy="2870133"/>
            </a:xfrm>
            <a:prstGeom prst="rect">
              <a:avLst/>
            </a:prstGeom>
          </p:spPr>
        </p:pic>
        <p:pic>
          <p:nvPicPr>
            <p:cNvPr id="159" name="Picture 158" descr="FIRST VOLUME_2.bmp"/>
            <p:cNvPicPr>
              <a:picLocks noChangeAspect="1"/>
            </p:cNvPicPr>
            <p:nvPr/>
          </p:nvPicPr>
          <p:blipFill>
            <a:blip r:embed="rId3" cstate="print"/>
            <a:srcRect l="46667" t="31333" r="30833" b="23333"/>
            <a:stretch>
              <a:fillRect/>
            </a:stretch>
          </p:blipFill>
          <p:spPr>
            <a:xfrm>
              <a:off x="228600" y="4191000"/>
              <a:ext cx="1633818" cy="2057400"/>
            </a:xfrm>
            <a:prstGeom prst="rect">
              <a:avLst/>
            </a:prstGeom>
          </p:spPr>
        </p:pic>
        <p:cxnSp>
          <p:nvCxnSpPr>
            <p:cNvPr id="160" name="Straight Arrow Connector 159"/>
            <p:cNvCxnSpPr/>
            <p:nvPr/>
          </p:nvCxnSpPr>
          <p:spPr>
            <a:xfrm rot="5400000" flipH="1" flipV="1">
              <a:off x="-723900" y="3619500"/>
              <a:ext cx="2590800" cy="2286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1" name="Straight Arrow Connector 160"/>
            <p:cNvCxnSpPr/>
            <p:nvPr/>
          </p:nvCxnSpPr>
          <p:spPr>
            <a:xfrm rot="5400000" flipH="1" flipV="1">
              <a:off x="-38100" y="3543300"/>
              <a:ext cx="1905000" cy="3048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62" name="Picture 161" descr="SECOND VOLUME_2.bmp"/>
            <p:cNvPicPr>
              <a:picLocks noChangeAspect="1"/>
            </p:cNvPicPr>
            <p:nvPr/>
          </p:nvPicPr>
          <p:blipFill>
            <a:blip r:embed="rId4" cstate="print"/>
            <a:srcRect l="44167" t="35333" r="27500" b="26000"/>
            <a:stretch>
              <a:fillRect/>
            </a:stretch>
          </p:blipFill>
          <p:spPr>
            <a:xfrm>
              <a:off x="2362200" y="3352800"/>
              <a:ext cx="2144110" cy="1828800"/>
            </a:xfrm>
            <a:prstGeom prst="rect">
              <a:avLst/>
            </a:prstGeom>
          </p:spPr>
        </p:pic>
        <p:cxnSp>
          <p:nvCxnSpPr>
            <p:cNvPr id="163" name="Straight Arrow Connector 162"/>
            <p:cNvCxnSpPr/>
            <p:nvPr/>
          </p:nvCxnSpPr>
          <p:spPr>
            <a:xfrm rot="5400000" flipH="1" flipV="1">
              <a:off x="762000" y="4800600"/>
              <a:ext cx="1524000"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4" name="Straight Arrow Connector 163"/>
            <p:cNvCxnSpPr/>
            <p:nvPr/>
          </p:nvCxnSpPr>
          <p:spPr>
            <a:xfrm rot="16200000" flipV="1">
              <a:off x="2133600" y="2819400"/>
              <a:ext cx="1143000" cy="9906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5" name="Straight Arrow Connector 164"/>
            <p:cNvCxnSpPr/>
            <p:nvPr/>
          </p:nvCxnSpPr>
          <p:spPr>
            <a:xfrm rot="16200000" flipV="1">
              <a:off x="2286000" y="3200400"/>
              <a:ext cx="1752600" cy="3810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6" name="Straight Arrow Connector 165"/>
            <p:cNvCxnSpPr/>
            <p:nvPr/>
          </p:nvCxnSpPr>
          <p:spPr>
            <a:xfrm rot="16200000" flipV="1">
              <a:off x="2286000" y="2286000"/>
              <a:ext cx="2057400" cy="11430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67" name="Picture 166" descr="LEBT.bmp"/>
            <p:cNvPicPr>
              <a:picLocks noChangeAspect="1"/>
            </p:cNvPicPr>
            <p:nvPr/>
          </p:nvPicPr>
          <p:blipFill>
            <a:blip r:embed="rId5" cstate="print"/>
            <a:srcRect l="44514" t="43778" r="37014" b="32889"/>
            <a:stretch>
              <a:fillRect/>
            </a:stretch>
          </p:blipFill>
          <p:spPr>
            <a:xfrm>
              <a:off x="5181600" y="3810000"/>
              <a:ext cx="2895600" cy="2286000"/>
            </a:xfrm>
            <a:prstGeom prst="rect">
              <a:avLst/>
            </a:prstGeom>
          </p:spPr>
        </p:pic>
        <p:cxnSp>
          <p:nvCxnSpPr>
            <p:cNvPr id="168" name="Straight Arrow Connector 167"/>
            <p:cNvCxnSpPr/>
            <p:nvPr/>
          </p:nvCxnSpPr>
          <p:spPr>
            <a:xfrm rot="16200000" flipV="1">
              <a:off x="4762500" y="3162300"/>
              <a:ext cx="1524000" cy="9906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9" name="Straight Arrow Connector 168"/>
            <p:cNvCxnSpPr/>
            <p:nvPr/>
          </p:nvCxnSpPr>
          <p:spPr>
            <a:xfrm rot="16200000" flipV="1">
              <a:off x="5600700" y="3238500"/>
              <a:ext cx="1600200" cy="13716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2" name="Espace réservé de la date 1"/>
          <p:cNvSpPr>
            <a:spLocks noGrp="1"/>
          </p:cNvSpPr>
          <p:nvPr>
            <p:ph type="dt" sz="half" idx="4294967295"/>
          </p:nvPr>
        </p:nvSpPr>
        <p:spPr>
          <a:xfrm>
            <a:off x="457200" y="6356350"/>
            <a:ext cx="2133600" cy="365125"/>
          </a:xfrm>
          <a:prstGeom prst="rect">
            <a:avLst/>
          </a:prstGeom>
        </p:spPr>
        <p:txBody>
          <a:bodyPr/>
          <a:lstStyle/>
          <a:p>
            <a:r>
              <a:rPr lang="en-US" smtClean="0"/>
              <a:t>February 13-14, 2013</a:t>
            </a:r>
            <a:endParaRPr lang="en-GB"/>
          </a:p>
        </p:txBody>
      </p:sp>
      <p:sp>
        <p:nvSpPr>
          <p:cNvPr id="3" name="Espace réservé du pied de page 2"/>
          <p:cNvSpPr>
            <a:spLocks noGrp="1"/>
          </p:cNvSpPr>
          <p:nvPr>
            <p:ph type="ftr" sz="quarter" idx="4294967295"/>
          </p:nvPr>
        </p:nvSpPr>
        <p:spPr>
          <a:xfrm>
            <a:off x="3124200" y="6356350"/>
            <a:ext cx="2895600" cy="365125"/>
          </a:xfrm>
          <a:prstGeom prst="rect">
            <a:avLst/>
          </a:prstGeom>
        </p:spPr>
        <p:txBody>
          <a:bodyPr/>
          <a:lstStyle/>
          <a:p>
            <a:r>
              <a:rPr lang="en-US" smtClean="0"/>
              <a:t>JUAS 2013 -- Vacuum Technology –   Paolo Chiggiato &amp; Roberto Kersevan</a:t>
            </a:r>
            <a:endParaRPr lang="en-GB"/>
          </a:p>
        </p:txBody>
      </p:sp>
      <p:sp>
        <p:nvSpPr>
          <p:cNvPr id="4" name="Espace réservé du numéro de diapositive 3"/>
          <p:cNvSpPr>
            <a:spLocks noGrp="1"/>
          </p:cNvSpPr>
          <p:nvPr>
            <p:ph type="sldNum" sz="quarter" idx="4294967295"/>
          </p:nvPr>
        </p:nvSpPr>
        <p:spPr>
          <a:xfrm>
            <a:off x="6553200" y="6356350"/>
            <a:ext cx="2133600" cy="365125"/>
          </a:xfrm>
          <a:prstGeom prst="rect">
            <a:avLst/>
          </a:prstGeom>
        </p:spPr>
        <p:txBody>
          <a:bodyPr/>
          <a:lstStyle/>
          <a:p>
            <a:fld id="{106E4E99-1EF7-4D38-A3D6-86A225475890}" type="slidenum">
              <a:rPr lang="en-GB" smtClean="0"/>
              <a:t>59</a:t>
            </a:fld>
            <a:endParaRPr lang="en-GB"/>
          </a:p>
        </p:txBody>
      </p:sp>
      <p:sp>
        <p:nvSpPr>
          <p:cNvPr id="114" name="Rectangle 113"/>
          <p:cNvSpPr/>
          <p:nvPr/>
        </p:nvSpPr>
        <p:spPr>
          <a:xfrm>
            <a:off x="775475" y="94734"/>
            <a:ext cx="7364517" cy="461665"/>
          </a:xfrm>
          <a:prstGeom prst="rect">
            <a:avLst/>
          </a:prstGeom>
        </p:spPr>
        <p:txBody>
          <a:bodyPr wrap="none">
            <a:spAutoFit/>
          </a:bodyPr>
          <a:lstStyle/>
          <a:p>
            <a:pPr algn="ctr"/>
            <a:r>
              <a:rPr lang="en-US" sz="2400" b="1" dirty="0" smtClean="0"/>
              <a:t>Simple pressure profiles: time dependent values</a:t>
            </a:r>
            <a:endParaRPr lang="en-US" sz="2400" b="1" dirty="0"/>
          </a:p>
        </p:txBody>
      </p:sp>
      <p:sp>
        <p:nvSpPr>
          <p:cNvPr id="6" name="TextBox 5"/>
          <p:cNvSpPr txBox="1"/>
          <p:nvPr/>
        </p:nvSpPr>
        <p:spPr>
          <a:xfrm>
            <a:off x="3237662" y="735886"/>
            <a:ext cx="3839513" cy="369332"/>
          </a:xfrm>
          <a:prstGeom prst="rect">
            <a:avLst/>
          </a:prstGeom>
          <a:noFill/>
        </p:spPr>
        <p:txBody>
          <a:bodyPr wrap="none" rtlCol="0">
            <a:spAutoFit/>
          </a:bodyPr>
          <a:lstStyle/>
          <a:p>
            <a:r>
              <a:rPr lang="en-US" b="1" dirty="0" smtClean="0"/>
              <a:t>Example 1: the Linac4 ion source</a:t>
            </a:r>
            <a:endParaRPr lang="en-US" b="1" dirty="0"/>
          </a:p>
        </p:txBody>
      </p:sp>
    </p:spTree>
    <p:extLst>
      <p:ext uri="{BB962C8B-B14F-4D97-AF65-F5344CB8AC3E}">
        <p14:creationId xmlns:p14="http://schemas.microsoft.com/office/powerpoint/2010/main" val="1305360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4" descr="IMG_4229"/>
          <p:cNvPicPr>
            <a:picLocks noChangeAspect="1" noChangeArrowheads="1"/>
          </p:cNvPicPr>
          <p:nvPr/>
        </p:nvPicPr>
        <p:blipFill>
          <a:blip r:embed="rId2" cstate="print"/>
          <a:srcRect/>
          <a:stretch>
            <a:fillRect/>
          </a:stretch>
        </p:blipFill>
        <p:spPr bwMode="auto">
          <a:xfrm>
            <a:off x="346551" y="942975"/>
            <a:ext cx="5645928" cy="4049077"/>
          </a:xfrm>
          <a:prstGeom prst="rect">
            <a:avLst/>
          </a:prstGeom>
          <a:noFill/>
          <a:ln w="9525">
            <a:noFill/>
            <a:miter lim="800000"/>
            <a:headEnd/>
            <a:tailEnd/>
          </a:ln>
        </p:spPr>
      </p:pic>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6</a:t>
            </a:fld>
            <a:endParaRPr lang="en-US" dirty="0"/>
          </a:p>
        </p:txBody>
      </p:sp>
      <p:cxnSp>
        <p:nvCxnSpPr>
          <p:cNvPr id="8" name="Straight Arrow Connector 7"/>
          <p:cNvCxnSpPr/>
          <p:nvPr/>
        </p:nvCxnSpPr>
        <p:spPr>
          <a:xfrm flipH="1">
            <a:off x="3957352" y="1579126"/>
            <a:ext cx="3603647" cy="15755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6122143" y="1209794"/>
            <a:ext cx="2877711" cy="369332"/>
          </a:xfrm>
          <a:prstGeom prst="rect">
            <a:avLst/>
          </a:prstGeom>
          <a:noFill/>
        </p:spPr>
        <p:txBody>
          <a:bodyPr wrap="none" rtlCol="0">
            <a:spAutoFit/>
          </a:bodyPr>
          <a:lstStyle/>
          <a:p>
            <a:r>
              <a:rPr lang="en-US" dirty="0" smtClean="0"/>
              <a:t>Beam pipe &amp; NEG coating</a:t>
            </a:r>
            <a:endParaRPr lang="en-US" dirty="0"/>
          </a:p>
        </p:txBody>
      </p:sp>
      <p:cxnSp>
        <p:nvCxnSpPr>
          <p:cNvPr id="13" name="Straight Arrow Connector 12"/>
          <p:cNvCxnSpPr>
            <a:stCxn id="17" idx="0"/>
          </p:cNvCxnSpPr>
          <p:nvPr/>
        </p:nvCxnSpPr>
        <p:spPr>
          <a:xfrm flipV="1">
            <a:off x="653003" y="3257550"/>
            <a:ext cx="1392967" cy="22481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208009" y="5505688"/>
            <a:ext cx="889987" cy="369332"/>
          </a:xfrm>
          <a:prstGeom prst="rect">
            <a:avLst/>
          </a:prstGeom>
          <a:noFill/>
        </p:spPr>
        <p:txBody>
          <a:bodyPr wrap="none" rtlCol="0">
            <a:spAutoFit/>
          </a:bodyPr>
          <a:lstStyle/>
          <a:p>
            <a:r>
              <a:rPr lang="en-US" dirty="0" smtClean="0"/>
              <a:t>Flange</a:t>
            </a:r>
            <a:endParaRPr lang="en-US" dirty="0"/>
          </a:p>
        </p:txBody>
      </p:sp>
      <p:cxnSp>
        <p:nvCxnSpPr>
          <p:cNvPr id="19" name="Straight Arrow Connector 18"/>
          <p:cNvCxnSpPr/>
          <p:nvPr/>
        </p:nvCxnSpPr>
        <p:spPr>
          <a:xfrm flipH="1" flipV="1">
            <a:off x="2594611" y="3646171"/>
            <a:ext cx="868679" cy="185951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2595441" y="5689878"/>
            <a:ext cx="2723823" cy="369332"/>
          </a:xfrm>
          <a:prstGeom prst="rect">
            <a:avLst/>
          </a:prstGeom>
          <a:noFill/>
        </p:spPr>
        <p:txBody>
          <a:bodyPr wrap="none" rtlCol="0">
            <a:spAutoFit/>
          </a:bodyPr>
          <a:lstStyle/>
          <a:p>
            <a:r>
              <a:rPr lang="en-US" dirty="0" smtClean="0"/>
              <a:t>Pump (sputter ion pump)</a:t>
            </a:r>
            <a:endParaRPr lang="en-US" dirty="0"/>
          </a:p>
        </p:txBody>
      </p:sp>
      <p:cxnSp>
        <p:nvCxnSpPr>
          <p:cNvPr id="21" name="Straight Arrow Connector 20"/>
          <p:cNvCxnSpPr/>
          <p:nvPr/>
        </p:nvCxnSpPr>
        <p:spPr>
          <a:xfrm flipH="1" flipV="1">
            <a:off x="2969336" y="3154681"/>
            <a:ext cx="2349928" cy="21602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5354533" y="5137904"/>
            <a:ext cx="2659702" cy="369332"/>
          </a:xfrm>
          <a:prstGeom prst="rect">
            <a:avLst/>
          </a:prstGeom>
          <a:noFill/>
        </p:spPr>
        <p:txBody>
          <a:bodyPr wrap="none" rtlCol="0">
            <a:spAutoFit/>
          </a:bodyPr>
          <a:lstStyle/>
          <a:p>
            <a:r>
              <a:rPr lang="en-US" dirty="0" smtClean="0"/>
              <a:t>Pressure measurement</a:t>
            </a:r>
            <a:endParaRPr lang="en-US" dirty="0"/>
          </a:p>
        </p:txBody>
      </p:sp>
      <p:cxnSp>
        <p:nvCxnSpPr>
          <p:cNvPr id="23" name="Straight Arrow Connector 22"/>
          <p:cNvCxnSpPr/>
          <p:nvPr/>
        </p:nvCxnSpPr>
        <p:spPr>
          <a:xfrm flipH="1">
            <a:off x="2595441" y="1209794"/>
            <a:ext cx="1142169" cy="15755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2969336" y="929402"/>
            <a:ext cx="1569660" cy="369332"/>
          </a:xfrm>
          <a:prstGeom prst="rect">
            <a:avLst/>
          </a:prstGeom>
          <a:noFill/>
        </p:spPr>
        <p:txBody>
          <a:bodyPr wrap="none" rtlCol="0">
            <a:spAutoFit/>
          </a:bodyPr>
          <a:lstStyle/>
          <a:p>
            <a:r>
              <a:rPr lang="en-US" dirty="0" smtClean="0">
                <a:solidFill>
                  <a:schemeClr val="bg1"/>
                </a:solidFill>
              </a:rPr>
              <a:t>Sector valves</a:t>
            </a:r>
            <a:endParaRPr lang="en-US" dirty="0">
              <a:solidFill>
                <a:schemeClr val="bg1"/>
              </a:solidFill>
            </a:endParaRPr>
          </a:p>
        </p:txBody>
      </p:sp>
      <p:sp>
        <p:nvSpPr>
          <p:cNvPr id="5" name="TextBox 4"/>
          <p:cNvSpPr txBox="1"/>
          <p:nvPr/>
        </p:nvSpPr>
        <p:spPr>
          <a:xfrm>
            <a:off x="490137" y="3198614"/>
            <a:ext cx="607859" cy="369332"/>
          </a:xfrm>
          <a:prstGeom prst="rect">
            <a:avLst/>
          </a:prstGeom>
          <a:noFill/>
        </p:spPr>
        <p:txBody>
          <a:bodyPr wrap="none" rtlCol="0">
            <a:spAutoFit/>
          </a:bodyPr>
          <a:lstStyle/>
          <a:p>
            <a:r>
              <a:rPr lang="en-US" dirty="0" smtClean="0">
                <a:solidFill>
                  <a:schemeClr val="bg1"/>
                </a:solidFill>
              </a:rPr>
              <a:t>cold</a:t>
            </a:r>
            <a:endParaRPr lang="en-US" dirty="0">
              <a:solidFill>
                <a:schemeClr val="bg1"/>
              </a:solidFill>
            </a:endParaRPr>
          </a:p>
        </p:txBody>
      </p:sp>
      <p:sp>
        <p:nvSpPr>
          <p:cNvPr id="18" name="TextBox 17"/>
          <p:cNvSpPr txBox="1"/>
          <p:nvPr/>
        </p:nvSpPr>
        <p:spPr>
          <a:xfrm>
            <a:off x="4633823" y="3008114"/>
            <a:ext cx="1441420" cy="369332"/>
          </a:xfrm>
          <a:prstGeom prst="rect">
            <a:avLst/>
          </a:prstGeom>
          <a:noFill/>
        </p:spPr>
        <p:txBody>
          <a:bodyPr wrap="none" rtlCol="0">
            <a:spAutoFit/>
          </a:bodyPr>
          <a:lstStyle/>
          <a:p>
            <a:r>
              <a:rPr lang="en-US" dirty="0" smtClean="0">
                <a:solidFill>
                  <a:schemeClr val="bg1"/>
                </a:solidFill>
              </a:rPr>
              <a:t>Room temp.</a:t>
            </a:r>
            <a:endParaRPr lang="en-US" dirty="0">
              <a:solidFill>
                <a:schemeClr val="bg1"/>
              </a:solidFill>
            </a:endParaRPr>
          </a:p>
        </p:txBody>
      </p:sp>
      <p:sp>
        <p:nvSpPr>
          <p:cNvPr id="7" name="TextBox 6"/>
          <p:cNvSpPr txBox="1"/>
          <p:nvPr/>
        </p:nvSpPr>
        <p:spPr>
          <a:xfrm>
            <a:off x="6075243" y="2103388"/>
            <a:ext cx="2877711" cy="2585323"/>
          </a:xfrm>
          <a:prstGeom prst="rect">
            <a:avLst/>
          </a:prstGeom>
          <a:noFill/>
        </p:spPr>
        <p:txBody>
          <a:bodyPr wrap="square" rtlCol="0">
            <a:spAutoFit/>
          </a:bodyPr>
          <a:lstStyle/>
          <a:p>
            <a:r>
              <a:rPr lang="en-US" dirty="0" smtClean="0"/>
              <a:t>A vacuum sector is delimited by </a:t>
            </a:r>
            <a:r>
              <a:rPr lang="en-US" b="1" dirty="0" smtClean="0"/>
              <a:t>gate valves</a:t>
            </a:r>
            <a:r>
              <a:rPr lang="en-US" dirty="0" smtClean="0"/>
              <a:t>.</a:t>
            </a:r>
          </a:p>
          <a:p>
            <a:endParaRPr lang="en-US" dirty="0"/>
          </a:p>
          <a:p>
            <a:r>
              <a:rPr lang="en-US" dirty="0" smtClean="0"/>
              <a:t>The pressure is monitored in each vacuum sector by </a:t>
            </a:r>
            <a:r>
              <a:rPr lang="en-US" b="1" dirty="0" smtClean="0"/>
              <a:t>gauges</a:t>
            </a:r>
            <a:r>
              <a:rPr lang="en-US" dirty="0" smtClean="0"/>
              <a:t>.</a:t>
            </a:r>
          </a:p>
          <a:p>
            <a:endParaRPr lang="en-US" dirty="0"/>
          </a:p>
          <a:p>
            <a:r>
              <a:rPr lang="en-US" dirty="0" smtClean="0"/>
              <a:t>The beam pipes can be at different temperatures</a:t>
            </a:r>
            <a:endParaRPr lang="en-US" dirty="0"/>
          </a:p>
        </p:txBody>
      </p:sp>
      <p:sp>
        <p:nvSpPr>
          <p:cNvPr id="25" name="Rectangle 24"/>
          <p:cNvSpPr/>
          <p:nvPr/>
        </p:nvSpPr>
        <p:spPr>
          <a:xfrm>
            <a:off x="208009" y="146804"/>
            <a:ext cx="8764541" cy="461665"/>
          </a:xfrm>
          <a:prstGeom prst="rect">
            <a:avLst/>
          </a:prstGeom>
        </p:spPr>
        <p:txBody>
          <a:bodyPr wrap="square">
            <a:spAutoFit/>
          </a:bodyPr>
          <a:lstStyle/>
          <a:p>
            <a:pPr algn="ctr"/>
            <a:r>
              <a:rPr lang="en-US" sz="2400" b="1" dirty="0"/>
              <a:t>A quick view of vacuum technology</a:t>
            </a:r>
          </a:p>
        </p:txBody>
      </p:sp>
    </p:spTree>
    <p:extLst>
      <p:ext uri="{BB962C8B-B14F-4D97-AF65-F5344CB8AC3E}">
        <p14:creationId xmlns:p14="http://schemas.microsoft.com/office/powerpoint/2010/main" val="415705727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60</a:t>
            </a:fld>
            <a:endParaRPr lang="en-US" dirty="0"/>
          </a:p>
        </p:txBody>
      </p:sp>
      <p:pic>
        <p:nvPicPr>
          <p:cNvPr id="5"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453646" y="1506661"/>
            <a:ext cx="6191053" cy="4402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2814752" y="917060"/>
            <a:ext cx="3839513" cy="369332"/>
          </a:xfrm>
          <a:prstGeom prst="rect">
            <a:avLst/>
          </a:prstGeom>
          <a:noFill/>
        </p:spPr>
        <p:txBody>
          <a:bodyPr wrap="none" rtlCol="0">
            <a:spAutoFit/>
          </a:bodyPr>
          <a:lstStyle/>
          <a:p>
            <a:r>
              <a:rPr lang="en-US" b="1" dirty="0" smtClean="0"/>
              <a:t>Example 1: the Linac4 ion source</a:t>
            </a:r>
            <a:endParaRPr lang="en-US" b="1" dirty="0"/>
          </a:p>
        </p:txBody>
      </p:sp>
      <p:sp>
        <p:nvSpPr>
          <p:cNvPr id="7" name="Rectangle 6"/>
          <p:cNvSpPr/>
          <p:nvPr/>
        </p:nvSpPr>
        <p:spPr>
          <a:xfrm>
            <a:off x="775475" y="94734"/>
            <a:ext cx="7364517" cy="461665"/>
          </a:xfrm>
          <a:prstGeom prst="rect">
            <a:avLst/>
          </a:prstGeom>
        </p:spPr>
        <p:txBody>
          <a:bodyPr wrap="none">
            <a:spAutoFit/>
          </a:bodyPr>
          <a:lstStyle/>
          <a:p>
            <a:pPr algn="ctr"/>
            <a:r>
              <a:rPr lang="en-US" sz="2400" b="1" dirty="0" smtClean="0"/>
              <a:t>Simple pressure profiles: time dependent values</a:t>
            </a:r>
            <a:endParaRPr lang="en-US" sz="2400" b="1" dirty="0"/>
          </a:p>
        </p:txBody>
      </p:sp>
    </p:spTree>
    <p:extLst>
      <p:ext uri="{BB962C8B-B14F-4D97-AF65-F5344CB8AC3E}">
        <p14:creationId xmlns:p14="http://schemas.microsoft.com/office/powerpoint/2010/main" val="1673310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4294967295"/>
          </p:nvPr>
        </p:nvSpPr>
        <p:spPr>
          <a:xfrm>
            <a:off x="457200" y="6356350"/>
            <a:ext cx="2133600" cy="365125"/>
          </a:xfrm>
          <a:prstGeom prst="rect">
            <a:avLst/>
          </a:prstGeom>
        </p:spPr>
        <p:txBody>
          <a:bodyPr/>
          <a:lstStyle/>
          <a:p>
            <a:r>
              <a:rPr lang="en-US" smtClean="0"/>
              <a:t>February 13-14, 2013</a:t>
            </a:r>
            <a:endParaRPr lang="en-GB"/>
          </a:p>
        </p:txBody>
      </p:sp>
      <p:sp>
        <p:nvSpPr>
          <p:cNvPr id="3" name="Espace réservé du pied de page 2"/>
          <p:cNvSpPr>
            <a:spLocks noGrp="1"/>
          </p:cNvSpPr>
          <p:nvPr>
            <p:ph type="ftr" sz="quarter" idx="4294967295"/>
          </p:nvPr>
        </p:nvSpPr>
        <p:spPr>
          <a:xfrm>
            <a:off x="3124200" y="6356350"/>
            <a:ext cx="2895600" cy="365125"/>
          </a:xfrm>
          <a:prstGeom prst="rect">
            <a:avLst/>
          </a:prstGeom>
        </p:spPr>
        <p:txBody>
          <a:bodyPr/>
          <a:lstStyle/>
          <a:p>
            <a:r>
              <a:rPr lang="en-US" smtClean="0"/>
              <a:t>JUAS 2013 -- Vacuum Technology –   Paolo Chiggiato &amp; Roberto Kersevan</a:t>
            </a:r>
            <a:endParaRPr lang="en-GB"/>
          </a:p>
        </p:txBody>
      </p:sp>
      <p:sp>
        <p:nvSpPr>
          <p:cNvPr id="4" name="Espace réservé du numéro de diapositive 3"/>
          <p:cNvSpPr>
            <a:spLocks noGrp="1"/>
          </p:cNvSpPr>
          <p:nvPr>
            <p:ph type="sldNum" sz="quarter" idx="4294967295"/>
          </p:nvPr>
        </p:nvSpPr>
        <p:spPr>
          <a:xfrm>
            <a:off x="6553200" y="6356350"/>
            <a:ext cx="2133600" cy="365125"/>
          </a:xfrm>
          <a:prstGeom prst="rect">
            <a:avLst/>
          </a:prstGeom>
        </p:spPr>
        <p:txBody>
          <a:bodyPr/>
          <a:lstStyle/>
          <a:p>
            <a:fld id="{106E4E99-1EF7-4D38-A3D6-86A225475890}" type="slidenum">
              <a:rPr lang="en-GB" smtClean="0"/>
              <a:t>61</a:t>
            </a:fld>
            <a:endParaRPr lang="en-GB"/>
          </a:p>
        </p:txBody>
      </p:sp>
      <p:pic>
        <p:nvPicPr>
          <p:cNvPr id="921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995654" y="1351444"/>
            <a:ext cx="7464353" cy="4237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Rectangle 15"/>
          <p:cNvSpPr/>
          <p:nvPr/>
        </p:nvSpPr>
        <p:spPr>
          <a:xfrm>
            <a:off x="775475" y="94734"/>
            <a:ext cx="7364517" cy="461665"/>
          </a:xfrm>
          <a:prstGeom prst="rect">
            <a:avLst/>
          </a:prstGeom>
        </p:spPr>
        <p:txBody>
          <a:bodyPr wrap="none">
            <a:spAutoFit/>
          </a:bodyPr>
          <a:lstStyle/>
          <a:p>
            <a:pPr algn="ctr"/>
            <a:r>
              <a:rPr lang="en-US" sz="2400" b="1" dirty="0" smtClean="0"/>
              <a:t>Simple pressure profiles: time dependent values</a:t>
            </a:r>
            <a:endParaRPr lang="en-US" sz="2400" b="1" dirty="0"/>
          </a:p>
        </p:txBody>
      </p:sp>
      <p:sp>
        <p:nvSpPr>
          <p:cNvPr id="17" name="TextBox 16"/>
          <p:cNvSpPr txBox="1"/>
          <p:nvPr/>
        </p:nvSpPr>
        <p:spPr>
          <a:xfrm>
            <a:off x="2624901" y="604922"/>
            <a:ext cx="4019049" cy="369332"/>
          </a:xfrm>
          <a:prstGeom prst="rect">
            <a:avLst/>
          </a:prstGeom>
          <a:noFill/>
        </p:spPr>
        <p:txBody>
          <a:bodyPr wrap="none" rtlCol="0">
            <a:spAutoFit/>
          </a:bodyPr>
          <a:lstStyle/>
          <a:p>
            <a:r>
              <a:rPr lang="en-US" b="1" dirty="0" smtClean="0"/>
              <a:t>Example 2: the </a:t>
            </a:r>
            <a:r>
              <a:rPr lang="en-US" b="1" dirty="0" err="1" smtClean="0"/>
              <a:t>MedAustron</a:t>
            </a:r>
            <a:r>
              <a:rPr lang="en-US" b="1" dirty="0" smtClean="0"/>
              <a:t> </a:t>
            </a:r>
            <a:r>
              <a:rPr lang="en-US" b="1" dirty="0"/>
              <a:t>facility</a:t>
            </a:r>
          </a:p>
        </p:txBody>
      </p:sp>
    </p:spTree>
    <p:extLst>
      <p:ext uri="{BB962C8B-B14F-4D97-AF65-F5344CB8AC3E}">
        <p14:creationId xmlns:p14="http://schemas.microsoft.com/office/powerpoint/2010/main" val="54673389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4294967295"/>
          </p:nvPr>
        </p:nvSpPr>
        <p:spPr>
          <a:xfrm>
            <a:off x="457200" y="6356350"/>
            <a:ext cx="2133600" cy="365125"/>
          </a:xfrm>
          <a:prstGeom prst="rect">
            <a:avLst/>
          </a:prstGeom>
        </p:spPr>
        <p:txBody>
          <a:bodyPr/>
          <a:lstStyle/>
          <a:p>
            <a:r>
              <a:rPr lang="en-US" smtClean="0"/>
              <a:t>February 13-14, 2013</a:t>
            </a:r>
            <a:endParaRPr lang="en-GB"/>
          </a:p>
        </p:txBody>
      </p:sp>
      <p:sp>
        <p:nvSpPr>
          <p:cNvPr id="3" name="Espace réservé du pied de page 2"/>
          <p:cNvSpPr>
            <a:spLocks noGrp="1"/>
          </p:cNvSpPr>
          <p:nvPr>
            <p:ph type="ftr" sz="quarter" idx="4294967295"/>
          </p:nvPr>
        </p:nvSpPr>
        <p:spPr>
          <a:xfrm>
            <a:off x="3124200" y="6356350"/>
            <a:ext cx="2895600" cy="365125"/>
          </a:xfrm>
          <a:prstGeom prst="rect">
            <a:avLst/>
          </a:prstGeom>
        </p:spPr>
        <p:txBody>
          <a:bodyPr/>
          <a:lstStyle/>
          <a:p>
            <a:r>
              <a:rPr lang="en-US" smtClean="0"/>
              <a:t>JUAS 2013 -- Vacuum Technology –   Paolo Chiggiato &amp; Roberto Kersevan</a:t>
            </a:r>
            <a:endParaRPr lang="en-GB"/>
          </a:p>
        </p:txBody>
      </p:sp>
      <p:sp>
        <p:nvSpPr>
          <p:cNvPr id="4" name="Espace réservé du numéro de diapositive 3"/>
          <p:cNvSpPr>
            <a:spLocks noGrp="1"/>
          </p:cNvSpPr>
          <p:nvPr>
            <p:ph type="sldNum" sz="quarter" idx="4294967295"/>
          </p:nvPr>
        </p:nvSpPr>
        <p:spPr>
          <a:xfrm>
            <a:off x="6553200" y="6356350"/>
            <a:ext cx="2133600" cy="365125"/>
          </a:xfrm>
          <a:prstGeom prst="rect">
            <a:avLst/>
          </a:prstGeom>
        </p:spPr>
        <p:txBody>
          <a:bodyPr/>
          <a:lstStyle/>
          <a:p>
            <a:fld id="{106E4E99-1EF7-4D38-A3D6-86A225475890}" type="slidenum">
              <a:rPr lang="en-GB" smtClean="0"/>
              <a:t>62</a:t>
            </a:fld>
            <a:endParaRPr lang="en-GB"/>
          </a:p>
        </p:txBody>
      </p:sp>
      <p:sp>
        <p:nvSpPr>
          <p:cNvPr id="16" name="Rectangle 15"/>
          <p:cNvSpPr/>
          <p:nvPr/>
        </p:nvSpPr>
        <p:spPr>
          <a:xfrm>
            <a:off x="775475" y="94734"/>
            <a:ext cx="7364517" cy="461665"/>
          </a:xfrm>
          <a:prstGeom prst="rect">
            <a:avLst/>
          </a:prstGeom>
        </p:spPr>
        <p:txBody>
          <a:bodyPr wrap="none">
            <a:spAutoFit/>
          </a:bodyPr>
          <a:lstStyle/>
          <a:p>
            <a:pPr algn="ctr"/>
            <a:r>
              <a:rPr lang="en-US" sz="2400" b="1" dirty="0" smtClean="0"/>
              <a:t>Simple pressure profiles: time dependent values</a:t>
            </a:r>
            <a:endParaRPr lang="en-US" sz="2400" b="1" dirty="0"/>
          </a:p>
        </p:txBody>
      </p:sp>
      <p:sp>
        <p:nvSpPr>
          <p:cNvPr id="17" name="TextBox 16"/>
          <p:cNvSpPr txBox="1"/>
          <p:nvPr/>
        </p:nvSpPr>
        <p:spPr>
          <a:xfrm>
            <a:off x="2624901" y="604922"/>
            <a:ext cx="4019049" cy="369332"/>
          </a:xfrm>
          <a:prstGeom prst="rect">
            <a:avLst/>
          </a:prstGeom>
          <a:noFill/>
        </p:spPr>
        <p:txBody>
          <a:bodyPr wrap="none" rtlCol="0">
            <a:spAutoFit/>
          </a:bodyPr>
          <a:lstStyle/>
          <a:p>
            <a:r>
              <a:rPr lang="en-US" b="1" dirty="0" smtClean="0"/>
              <a:t>Example 2: the </a:t>
            </a:r>
            <a:r>
              <a:rPr lang="en-US" b="1" dirty="0" err="1" smtClean="0"/>
              <a:t>MedAustron</a:t>
            </a:r>
            <a:r>
              <a:rPr lang="en-US" b="1" dirty="0" smtClean="0"/>
              <a:t> </a:t>
            </a:r>
            <a:r>
              <a:rPr lang="en-US" b="1" dirty="0"/>
              <a:t>facility</a:t>
            </a:r>
          </a:p>
        </p:txBody>
      </p:sp>
      <p:pic>
        <p:nvPicPr>
          <p:cNvPr id="19"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939436" y="1178642"/>
            <a:ext cx="7618578" cy="4307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128261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457200" y="6356350"/>
            <a:ext cx="2133600" cy="365125"/>
          </a:xfrm>
          <a:prstGeom prst="rect">
            <a:avLst/>
          </a:prstGeom>
        </p:spPr>
        <p:txBody>
          <a:bodyPr/>
          <a:lstStyle/>
          <a:p>
            <a:r>
              <a:rPr lang="en-US" smtClean="0"/>
              <a:t>February 13-14, 2013</a:t>
            </a:r>
            <a:endParaRPr lang="en-GB"/>
          </a:p>
        </p:txBody>
      </p:sp>
      <p:sp>
        <p:nvSpPr>
          <p:cNvPr id="3" name="Footer Placeholder 2"/>
          <p:cNvSpPr>
            <a:spLocks noGrp="1"/>
          </p:cNvSpPr>
          <p:nvPr>
            <p:ph type="ftr" sz="quarter" idx="4294967295"/>
          </p:nvPr>
        </p:nvSpPr>
        <p:spPr>
          <a:xfrm>
            <a:off x="3124200" y="6356350"/>
            <a:ext cx="2895600" cy="365125"/>
          </a:xfrm>
          <a:prstGeom prst="rect">
            <a:avLst/>
          </a:prstGeom>
        </p:spPr>
        <p:txBody>
          <a:bodyPr/>
          <a:lstStyle/>
          <a:p>
            <a:r>
              <a:rPr lang="en-US" smtClean="0"/>
              <a:t>JUAS 2013 -- Vacuum Technology –   Paolo Chiggiato &amp; Roberto Kersevan</a:t>
            </a:r>
            <a:endParaRPr lang="en-GB"/>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106E4E99-1EF7-4D38-A3D6-86A225475890}" type="slidenum">
              <a:rPr lang="en-GB" smtClean="0"/>
              <a:t>63</a:t>
            </a:fld>
            <a:endParaRPr lang="en-GB"/>
          </a:p>
        </p:txBody>
      </p:sp>
      <p:grpSp>
        <p:nvGrpSpPr>
          <p:cNvPr id="5" name="Group 4"/>
          <p:cNvGrpSpPr>
            <a:grpSpLocks noChangeAspect="1"/>
          </p:cNvGrpSpPr>
          <p:nvPr/>
        </p:nvGrpSpPr>
        <p:grpSpPr>
          <a:xfrm>
            <a:off x="646504" y="1044238"/>
            <a:ext cx="7640955" cy="2602865"/>
            <a:chOff x="0" y="0"/>
            <a:chExt cx="5591175" cy="1902460"/>
          </a:xfrm>
        </p:grpSpPr>
        <p:pic>
          <p:nvPicPr>
            <p:cNvPr id="9" name="Picture 8" descr="sector 560.png"/>
            <p:cNvPicPr/>
            <p:nvPr/>
          </p:nvPicPr>
          <p:blipFill>
            <a:blip r:embed="rId2" cstate="email">
              <a:extLst>
                <a:ext uri="{28A0092B-C50C-407E-A947-70E740481C1C}">
                  <a14:useLocalDpi xmlns:a14="http://schemas.microsoft.com/office/drawing/2010/main" val="0"/>
                </a:ext>
              </a:extLst>
            </a:blip>
            <a:stretch>
              <a:fillRect/>
            </a:stretch>
          </p:blipFill>
          <p:spPr>
            <a:xfrm>
              <a:off x="0" y="123825"/>
              <a:ext cx="5591175" cy="1495425"/>
            </a:xfrm>
            <a:prstGeom prst="rect">
              <a:avLst/>
            </a:prstGeom>
          </p:spPr>
        </p:pic>
        <p:grpSp>
          <p:nvGrpSpPr>
            <p:cNvPr id="10" name="Group 9"/>
            <p:cNvGrpSpPr>
              <a:grpSpLocks/>
            </p:cNvGrpSpPr>
            <p:nvPr/>
          </p:nvGrpSpPr>
          <p:grpSpPr bwMode="auto">
            <a:xfrm>
              <a:off x="3400425" y="0"/>
              <a:ext cx="1969135" cy="1902460"/>
              <a:chOff x="7382" y="7217"/>
              <a:chExt cx="3101" cy="2996"/>
            </a:xfrm>
          </p:grpSpPr>
          <p:sp>
            <p:nvSpPr>
              <p:cNvPr id="11" name="AutoShape 3"/>
              <p:cNvSpPr>
                <a:spLocks noChangeArrowheads="1"/>
              </p:cNvSpPr>
              <p:nvPr/>
            </p:nvSpPr>
            <p:spPr bwMode="auto">
              <a:xfrm>
                <a:off x="7382" y="7217"/>
                <a:ext cx="282" cy="302"/>
              </a:xfrm>
              <a:prstGeom prst="downArrow">
                <a:avLst>
                  <a:gd name="adj1" fmla="val 50000"/>
                  <a:gd name="adj2" fmla="val 26773"/>
                </a:avLst>
              </a:prstGeom>
              <a:solidFill>
                <a:srgbClr val="FFFFFF"/>
              </a:solidFill>
              <a:ln w="9525">
                <a:solidFill>
                  <a:srgbClr val="000000"/>
                </a:solidFill>
                <a:miter lim="800000"/>
                <a:headEnd/>
                <a:tailEnd/>
              </a:ln>
            </p:spPr>
            <p:txBody>
              <a:bodyPr rot="0" vert="eaVert" wrap="square" lIns="91440" tIns="45720" rIns="91440" bIns="45720" anchor="t" anchorCtr="0" upright="1">
                <a:noAutofit/>
              </a:bodyPr>
              <a:lstStyle/>
              <a:p>
                <a:endParaRPr lang="en-GB"/>
              </a:p>
            </p:txBody>
          </p:sp>
          <p:sp>
            <p:nvSpPr>
              <p:cNvPr id="12" name="AutoShape 4"/>
              <p:cNvSpPr>
                <a:spLocks noChangeArrowheads="1"/>
              </p:cNvSpPr>
              <p:nvPr/>
            </p:nvSpPr>
            <p:spPr bwMode="auto">
              <a:xfrm>
                <a:off x="10221" y="9870"/>
                <a:ext cx="262" cy="343"/>
              </a:xfrm>
              <a:prstGeom prst="upArrow">
                <a:avLst>
                  <a:gd name="adj1" fmla="val 50000"/>
                  <a:gd name="adj2" fmla="val 32729"/>
                </a:avLst>
              </a:prstGeom>
              <a:solidFill>
                <a:srgbClr val="FFFFFF"/>
              </a:solidFill>
              <a:ln w="9525">
                <a:solidFill>
                  <a:srgbClr val="000000"/>
                </a:solidFill>
                <a:miter lim="800000"/>
                <a:headEnd/>
                <a:tailEnd/>
              </a:ln>
            </p:spPr>
            <p:txBody>
              <a:bodyPr rot="0" vert="eaVert" wrap="square" lIns="91440" tIns="45720" rIns="91440" bIns="45720" anchor="t" anchorCtr="0" upright="1">
                <a:noAutofit/>
              </a:bodyPr>
              <a:lstStyle/>
              <a:p>
                <a:endParaRPr lang="en-GB"/>
              </a:p>
            </p:txBody>
          </p:sp>
        </p:grpSp>
      </p:grpSp>
      <p:sp>
        <p:nvSpPr>
          <p:cNvPr id="6" name="Text Box 23"/>
          <p:cNvSpPr txBox="1"/>
          <p:nvPr/>
        </p:nvSpPr>
        <p:spPr>
          <a:xfrm>
            <a:off x="2366360" y="5855890"/>
            <a:ext cx="4182745"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540385" algn="ctr">
              <a:spcBef>
                <a:spcPts val="250"/>
              </a:spcBef>
              <a:spcAft>
                <a:spcPts val="125"/>
              </a:spcAft>
            </a:pPr>
            <a:r>
              <a:rPr lang="en-GB" sz="1000" i="1" dirty="0" smtClean="0">
                <a:effectLst/>
                <a:latin typeface="Verdana"/>
                <a:ea typeface="Times New Roman"/>
                <a:cs typeface="Times New Roman"/>
              </a:rPr>
              <a:t>Equivalent </a:t>
            </a:r>
            <a:r>
              <a:rPr lang="en-GB" sz="1000" i="1" dirty="0">
                <a:effectLst/>
                <a:latin typeface="Verdana"/>
                <a:ea typeface="Times New Roman"/>
                <a:cs typeface="Times New Roman"/>
              </a:rPr>
              <a:t>electrical network for sector 560.</a:t>
            </a:r>
            <a:endParaRPr lang="en-GB" sz="1000" dirty="0">
              <a:effectLst/>
              <a:latin typeface="Verdana"/>
              <a:ea typeface="Times New Roman"/>
              <a:cs typeface="Times New Roman"/>
            </a:endParaRPr>
          </a:p>
        </p:txBody>
      </p:sp>
      <p:pic>
        <p:nvPicPr>
          <p:cNvPr id="7" name="Picture 6" descr="SPS -560 net.png"/>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457" b="75114"/>
          <a:stretch>
            <a:fillRect/>
          </a:stretch>
        </p:blipFill>
        <p:spPr>
          <a:xfrm rot="10800000">
            <a:off x="646504" y="3688379"/>
            <a:ext cx="7741920" cy="2159000"/>
          </a:xfrm>
          <a:prstGeom prst="rect">
            <a:avLst/>
          </a:prstGeom>
        </p:spPr>
      </p:pic>
      <p:sp>
        <p:nvSpPr>
          <p:cNvPr id="8" name="Text Box 24"/>
          <p:cNvSpPr txBox="1"/>
          <p:nvPr/>
        </p:nvSpPr>
        <p:spPr>
          <a:xfrm>
            <a:off x="2999452" y="3341351"/>
            <a:ext cx="2940699" cy="304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marL="540385" algn="ctr">
              <a:spcBef>
                <a:spcPts val="250"/>
              </a:spcBef>
              <a:spcAft>
                <a:spcPts val="125"/>
              </a:spcAft>
            </a:pPr>
            <a:r>
              <a:rPr lang="en-GB" sz="1000" i="1" dirty="0" smtClean="0">
                <a:latin typeface="Verdana"/>
                <a:ea typeface="Times New Roman"/>
                <a:cs typeface="Times New Roman"/>
              </a:rPr>
              <a:t>Lay-out of the SPS </a:t>
            </a:r>
            <a:r>
              <a:rPr lang="en-GB" sz="1000" i="1" dirty="0" smtClean="0">
                <a:effectLst/>
                <a:latin typeface="Verdana"/>
                <a:ea typeface="Times New Roman"/>
                <a:cs typeface="Times New Roman"/>
              </a:rPr>
              <a:t>vacuum sector 560.</a:t>
            </a:r>
            <a:endParaRPr lang="en-GB" sz="1000" dirty="0">
              <a:effectLst/>
              <a:latin typeface="Verdana"/>
              <a:ea typeface="Times New Roman"/>
              <a:cs typeface="Times New Roman"/>
            </a:endParaRPr>
          </a:p>
          <a:p>
            <a:pPr marL="540385" algn="ctr">
              <a:spcBef>
                <a:spcPts val="250"/>
              </a:spcBef>
              <a:spcAft>
                <a:spcPts val="125"/>
              </a:spcAft>
            </a:pPr>
            <a:r>
              <a:rPr lang="en-GB" sz="1000" i="1" dirty="0">
                <a:effectLst/>
                <a:latin typeface="Verdana"/>
                <a:ea typeface="Times New Roman"/>
                <a:cs typeface="Times New Roman"/>
              </a:rPr>
              <a:t> </a:t>
            </a:r>
            <a:endParaRPr lang="en-GB" sz="1000" dirty="0">
              <a:effectLst/>
              <a:latin typeface="Verdana"/>
              <a:ea typeface="Times New Roman"/>
              <a:cs typeface="Times New Roman"/>
            </a:endParaRPr>
          </a:p>
        </p:txBody>
      </p:sp>
      <p:sp>
        <p:nvSpPr>
          <p:cNvPr id="19" name="Rectangle 18"/>
          <p:cNvSpPr/>
          <p:nvPr/>
        </p:nvSpPr>
        <p:spPr>
          <a:xfrm>
            <a:off x="775475" y="94734"/>
            <a:ext cx="7364517" cy="461665"/>
          </a:xfrm>
          <a:prstGeom prst="rect">
            <a:avLst/>
          </a:prstGeom>
        </p:spPr>
        <p:txBody>
          <a:bodyPr wrap="none">
            <a:spAutoFit/>
          </a:bodyPr>
          <a:lstStyle/>
          <a:p>
            <a:pPr algn="ctr"/>
            <a:r>
              <a:rPr lang="en-US" sz="2400" b="1" dirty="0" smtClean="0"/>
              <a:t>Simple pressure profiles: time dependent values</a:t>
            </a:r>
            <a:endParaRPr lang="en-US" sz="2400" b="1" dirty="0"/>
          </a:p>
        </p:txBody>
      </p:sp>
      <p:sp>
        <p:nvSpPr>
          <p:cNvPr id="20" name="TextBox 19"/>
          <p:cNvSpPr txBox="1"/>
          <p:nvPr/>
        </p:nvSpPr>
        <p:spPr>
          <a:xfrm>
            <a:off x="1505070" y="641916"/>
            <a:ext cx="6365845" cy="369332"/>
          </a:xfrm>
          <a:prstGeom prst="rect">
            <a:avLst/>
          </a:prstGeom>
          <a:noFill/>
        </p:spPr>
        <p:txBody>
          <a:bodyPr wrap="none" rtlCol="0">
            <a:spAutoFit/>
          </a:bodyPr>
          <a:lstStyle/>
          <a:p>
            <a:r>
              <a:rPr lang="en-US" b="1" dirty="0" smtClean="0"/>
              <a:t>Example 3: </a:t>
            </a:r>
            <a:r>
              <a:rPr lang="en-US" b="1" dirty="0" err="1" smtClean="0"/>
              <a:t>pumpdown</a:t>
            </a:r>
            <a:r>
              <a:rPr lang="en-US" b="1" dirty="0" smtClean="0"/>
              <a:t> of one vacuum sector of the SPS</a:t>
            </a:r>
            <a:endParaRPr lang="en-US" b="1" dirty="0"/>
          </a:p>
        </p:txBody>
      </p:sp>
    </p:spTree>
    <p:extLst>
      <p:ext uri="{BB962C8B-B14F-4D97-AF65-F5344CB8AC3E}">
        <p14:creationId xmlns:p14="http://schemas.microsoft.com/office/powerpoint/2010/main" val="44137439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457200" y="6356350"/>
            <a:ext cx="2133600" cy="365125"/>
          </a:xfrm>
          <a:prstGeom prst="rect">
            <a:avLst/>
          </a:prstGeom>
        </p:spPr>
        <p:txBody>
          <a:bodyPr/>
          <a:lstStyle/>
          <a:p>
            <a:r>
              <a:rPr lang="en-US" smtClean="0"/>
              <a:t>February 13-14, 2013</a:t>
            </a:r>
            <a:endParaRPr lang="en-GB"/>
          </a:p>
        </p:txBody>
      </p:sp>
      <p:sp>
        <p:nvSpPr>
          <p:cNvPr id="3" name="Footer Placeholder 2"/>
          <p:cNvSpPr>
            <a:spLocks noGrp="1"/>
          </p:cNvSpPr>
          <p:nvPr>
            <p:ph type="ftr" sz="quarter" idx="4294967295"/>
          </p:nvPr>
        </p:nvSpPr>
        <p:spPr>
          <a:xfrm>
            <a:off x="3124200" y="6356350"/>
            <a:ext cx="2895600" cy="365125"/>
          </a:xfrm>
          <a:prstGeom prst="rect">
            <a:avLst/>
          </a:prstGeom>
        </p:spPr>
        <p:txBody>
          <a:bodyPr/>
          <a:lstStyle/>
          <a:p>
            <a:r>
              <a:rPr lang="en-US" smtClean="0"/>
              <a:t>JUAS 2013 -- Vacuum Technology –   Paolo Chiggiato &amp; Roberto Kersevan</a:t>
            </a:r>
            <a:endParaRPr lang="en-GB"/>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106E4E99-1EF7-4D38-A3D6-86A225475890}" type="slidenum">
              <a:rPr lang="en-GB" smtClean="0"/>
              <a:t>64</a:t>
            </a:fld>
            <a:endParaRPr lang="en-GB"/>
          </a:p>
        </p:txBody>
      </p:sp>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Verdana" pitchFamily="34" charset="0"/>
                <a:ea typeface="Times New Roman" pitchFamily="18" charset="0"/>
                <a:cs typeface="Times New Roman" pitchFamily="18" charset="0"/>
              </a:rPr>
              <a:t> </a:t>
            </a: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pic>
        <p:nvPicPr>
          <p:cNvPr id="11265" name="Picture 25"/>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96074" y="1336556"/>
            <a:ext cx="4905375" cy="40195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a:off x="5303520" y="3877906"/>
            <a:ext cx="356616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tabLst/>
            </a:pPr>
            <a:r>
              <a:rPr kumimoji="0" lang="en-GB" b="0" u="none" strike="noStrike" cap="none" normalizeH="0" baseline="0" dirty="0" smtClean="0">
                <a:ln>
                  <a:noFill/>
                </a:ln>
                <a:solidFill>
                  <a:schemeClr val="tx1"/>
                </a:solidFill>
                <a:effectLst/>
                <a:ea typeface="Times New Roman" pitchFamily="18" charset="0"/>
                <a:cs typeface="Times New Roman" pitchFamily="18" charset="0"/>
              </a:rPr>
              <a:t>Comparison between calculated </a:t>
            </a:r>
            <a:r>
              <a:rPr kumimoji="0" lang="en-GB" b="0" u="none" strike="noStrike" cap="none" normalizeH="0" baseline="0" dirty="0" err="1" smtClean="0">
                <a:ln>
                  <a:noFill/>
                </a:ln>
                <a:solidFill>
                  <a:schemeClr val="tx1"/>
                </a:solidFill>
                <a:effectLst/>
                <a:ea typeface="Times New Roman" pitchFamily="18" charset="0"/>
                <a:cs typeface="Times New Roman" pitchFamily="18" charset="0"/>
              </a:rPr>
              <a:t>pumpdown</a:t>
            </a:r>
            <a:r>
              <a:rPr kumimoji="0" lang="en-GB" b="0" u="none" strike="noStrike" cap="none" normalizeH="0" baseline="0" dirty="0" smtClean="0">
                <a:ln>
                  <a:noFill/>
                </a:ln>
                <a:solidFill>
                  <a:schemeClr val="tx1"/>
                </a:solidFill>
                <a:effectLst/>
                <a:ea typeface="Times New Roman" pitchFamily="18" charset="0"/>
                <a:cs typeface="Times New Roman" pitchFamily="18" charset="0"/>
              </a:rPr>
              <a:t> curves</a:t>
            </a:r>
            <a:r>
              <a:rPr kumimoji="0" lang="en-GB" b="0" u="none" strike="noStrike" cap="none" normalizeH="0" dirty="0" smtClean="0">
                <a:ln>
                  <a:noFill/>
                </a:ln>
                <a:solidFill>
                  <a:schemeClr val="tx1"/>
                </a:solidFill>
                <a:effectLst/>
                <a:ea typeface="Times New Roman" pitchFamily="18" charset="0"/>
                <a:cs typeface="Times New Roman" pitchFamily="18" charset="0"/>
              </a:rPr>
              <a:t> </a:t>
            </a:r>
            <a:r>
              <a:rPr kumimoji="0" lang="en-GB" b="0" u="none" strike="noStrike" cap="none" normalizeH="0" baseline="0" dirty="0" smtClean="0">
                <a:ln>
                  <a:noFill/>
                </a:ln>
                <a:solidFill>
                  <a:schemeClr val="tx1"/>
                </a:solidFill>
                <a:effectLst/>
                <a:ea typeface="Times New Roman" pitchFamily="18" charset="0"/>
                <a:cs typeface="Times New Roman" pitchFamily="18" charset="0"/>
              </a:rPr>
              <a:t>for original (green) and halved (orange) longest </a:t>
            </a:r>
            <a:r>
              <a:rPr lang="en-GB" dirty="0" smtClean="0">
                <a:ea typeface="Times New Roman" pitchFamily="18" charset="0"/>
                <a:cs typeface="Times New Roman" pitchFamily="18" charset="0"/>
              </a:rPr>
              <a:t>SPS </a:t>
            </a:r>
            <a:r>
              <a:rPr kumimoji="0" lang="en-GB" b="0" u="none" strike="noStrike" cap="none" normalizeH="0" baseline="0" dirty="0" smtClean="0">
                <a:ln>
                  <a:noFill/>
                </a:ln>
                <a:solidFill>
                  <a:schemeClr val="tx1"/>
                </a:solidFill>
                <a:effectLst/>
                <a:ea typeface="Times New Roman" pitchFamily="18" charset="0"/>
                <a:cs typeface="Times New Roman" pitchFamily="18" charset="0"/>
              </a:rPr>
              <a:t>vacuum sector. </a:t>
            </a:r>
            <a:endParaRPr kumimoji="0" lang="en-GB" b="0" u="none" strike="noStrike" cap="none" normalizeH="0" baseline="0" dirty="0" smtClean="0">
              <a:ln>
                <a:noFill/>
              </a:ln>
              <a:solidFill>
                <a:schemeClr val="tx1"/>
              </a:solidFill>
              <a:effectLst/>
              <a:cs typeface="Arial" pitchFamily="34" charset="0"/>
            </a:endParaRPr>
          </a:p>
        </p:txBody>
      </p:sp>
      <p:sp>
        <p:nvSpPr>
          <p:cNvPr id="7" name="ZoneTexte 6"/>
          <p:cNvSpPr txBox="1"/>
          <p:nvPr/>
        </p:nvSpPr>
        <p:spPr>
          <a:xfrm>
            <a:off x="5303520" y="1347634"/>
            <a:ext cx="3830953" cy="1200329"/>
          </a:xfrm>
          <a:prstGeom prst="rect">
            <a:avLst/>
          </a:prstGeom>
          <a:noFill/>
        </p:spPr>
        <p:txBody>
          <a:bodyPr wrap="square" rtlCol="0">
            <a:spAutoFit/>
          </a:bodyPr>
          <a:lstStyle/>
          <a:p>
            <a:r>
              <a:rPr lang="en-US" dirty="0" smtClean="0"/>
              <a:t>Current dependent resistances simulate conductance variations in the whole pressure range,  even in viscous regime.</a:t>
            </a:r>
            <a:endParaRPr lang="en-US" dirty="0"/>
          </a:p>
        </p:txBody>
      </p:sp>
      <p:sp>
        <p:nvSpPr>
          <p:cNvPr id="13" name="Rectangle 12"/>
          <p:cNvSpPr/>
          <p:nvPr/>
        </p:nvSpPr>
        <p:spPr>
          <a:xfrm>
            <a:off x="775475" y="94734"/>
            <a:ext cx="7364517" cy="461665"/>
          </a:xfrm>
          <a:prstGeom prst="rect">
            <a:avLst/>
          </a:prstGeom>
        </p:spPr>
        <p:txBody>
          <a:bodyPr wrap="none">
            <a:spAutoFit/>
          </a:bodyPr>
          <a:lstStyle/>
          <a:p>
            <a:pPr algn="ctr"/>
            <a:r>
              <a:rPr lang="en-US" sz="2400" b="1" dirty="0" smtClean="0"/>
              <a:t>Simple pressure profiles: time dependent values</a:t>
            </a:r>
            <a:endParaRPr lang="en-US" sz="2400" b="1" dirty="0"/>
          </a:p>
        </p:txBody>
      </p:sp>
      <p:sp>
        <p:nvSpPr>
          <p:cNvPr id="15" name="TextBox 14"/>
          <p:cNvSpPr txBox="1"/>
          <p:nvPr/>
        </p:nvSpPr>
        <p:spPr>
          <a:xfrm>
            <a:off x="1505070" y="641916"/>
            <a:ext cx="6365845" cy="369332"/>
          </a:xfrm>
          <a:prstGeom prst="rect">
            <a:avLst/>
          </a:prstGeom>
          <a:noFill/>
        </p:spPr>
        <p:txBody>
          <a:bodyPr wrap="none" rtlCol="0">
            <a:spAutoFit/>
          </a:bodyPr>
          <a:lstStyle/>
          <a:p>
            <a:r>
              <a:rPr lang="en-US" b="1" dirty="0" smtClean="0"/>
              <a:t>Example 3: </a:t>
            </a:r>
            <a:r>
              <a:rPr lang="en-US" b="1" dirty="0" err="1" smtClean="0"/>
              <a:t>pumpdown</a:t>
            </a:r>
            <a:r>
              <a:rPr lang="en-US" b="1" dirty="0" smtClean="0"/>
              <a:t> of one vacuum sector of the SPS</a:t>
            </a:r>
            <a:endParaRPr lang="en-US" b="1" dirty="0"/>
          </a:p>
        </p:txBody>
      </p:sp>
    </p:spTree>
    <p:extLst>
      <p:ext uri="{BB962C8B-B14F-4D97-AF65-F5344CB8AC3E}">
        <p14:creationId xmlns:p14="http://schemas.microsoft.com/office/powerpoint/2010/main" val="14994671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65</a:t>
            </a:fld>
            <a:endParaRPr lang="en-US" dirty="0"/>
          </a:p>
        </p:txBody>
      </p:sp>
      <p:sp>
        <p:nvSpPr>
          <p:cNvPr id="5" name="TextBox 4"/>
          <p:cNvSpPr txBox="1"/>
          <p:nvPr/>
        </p:nvSpPr>
        <p:spPr>
          <a:xfrm>
            <a:off x="266700" y="2582399"/>
            <a:ext cx="8420100" cy="1200329"/>
          </a:xfrm>
          <a:prstGeom prst="rect">
            <a:avLst/>
          </a:prstGeom>
          <a:noFill/>
        </p:spPr>
        <p:txBody>
          <a:bodyPr wrap="square" rtlCol="0">
            <a:spAutoFit/>
          </a:bodyPr>
          <a:lstStyle/>
          <a:p>
            <a:pPr algn="ctr"/>
            <a:r>
              <a:rPr lang="en-US" sz="3600" b="1" dirty="0" smtClean="0"/>
              <a:t>Part 4</a:t>
            </a:r>
          </a:p>
          <a:p>
            <a:pPr algn="ctr"/>
            <a:r>
              <a:rPr lang="en-US" sz="3600" b="1" dirty="0"/>
              <a:t>Gas </a:t>
            </a:r>
            <a:r>
              <a:rPr lang="en-US" sz="3600" b="1" dirty="0" smtClean="0"/>
              <a:t>sources in particle accelerators</a:t>
            </a:r>
            <a:endParaRPr lang="en-US" sz="3600" b="1" dirty="0"/>
          </a:p>
        </p:txBody>
      </p:sp>
    </p:spTree>
    <p:extLst>
      <p:ext uri="{BB962C8B-B14F-4D97-AF65-F5344CB8AC3E}">
        <p14:creationId xmlns:p14="http://schemas.microsoft.com/office/powerpoint/2010/main" val="247414661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66</a:t>
            </a:fld>
            <a:endParaRPr lang="en-US" dirty="0"/>
          </a:p>
        </p:txBody>
      </p:sp>
      <p:sp>
        <p:nvSpPr>
          <p:cNvPr id="5" name="Rectangle 3"/>
          <p:cNvSpPr txBox="1">
            <a:spLocks noChangeArrowheads="1"/>
          </p:cNvSpPr>
          <p:nvPr/>
        </p:nvSpPr>
        <p:spPr>
          <a:xfrm>
            <a:off x="87630" y="777240"/>
            <a:ext cx="9296400" cy="5029200"/>
          </a:xfrm>
          <a:prstGeom prst="rect">
            <a:avLst/>
          </a:prstGeom>
        </p:spPr>
        <p:txBody>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63500" indent="0"/>
            <a:r>
              <a:rPr lang="en-US" sz="2000" dirty="0" smtClean="0"/>
              <a:t> </a:t>
            </a:r>
            <a:r>
              <a:rPr lang="en-US" sz="2000" u="sng" dirty="0" smtClean="0"/>
              <a:t>Outgassing</a:t>
            </a:r>
            <a:r>
              <a:rPr lang="en-US" sz="2000" dirty="0" smtClean="0"/>
              <a:t> is the </a:t>
            </a:r>
            <a:r>
              <a:rPr lang="en-US" sz="2000" dirty="0" smtClean="0">
                <a:solidFill>
                  <a:srgbClr val="FF0000"/>
                </a:solidFill>
              </a:rPr>
              <a:t>spontaneous</a:t>
            </a:r>
            <a:r>
              <a:rPr lang="en-US" sz="2000" dirty="0" smtClean="0"/>
              <a:t> evolution of gas from solid or liquid.</a:t>
            </a:r>
          </a:p>
          <a:p>
            <a:pPr marL="63500" indent="0"/>
            <a:endParaRPr lang="en-US" dirty="0" smtClean="0"/>
          </a:p>
          <a:p>
            <a:pPr marL="63500" indent="0"/>
            <a:endParaRPr lang="en-US" u="sng" dirty="0" smtClean="0"/>
          </a:p>
          <a:p>
            <a:pPr marL="63500" indent="0"/>
            <a:endParaRPr lang="en-US" sz="2000" u="sng" dirty="0" smtClean="0"/>
          </a:p>
          <a:p>
            <a:pPr marL="63500" indent="0"/>
            <a:r>
              <a:rPr lang="en-US" sz="2000" dirty="0" smtClean="0"/>
              <a:t> </a:t>
            </a:r>
            <a:r>
              <a:rPr lang="en-US" sz="2000" u="sng" dirty="0" smtClean="0"/>
              <a:t>Degassing</a:t>
            </a:r>
            <a:r>
              <a:rPr lang="en-US" sz="2000" dirty="0" smtClean="0"/>
              <a:t> is the </a:t>
            </a:r>
            <a:r>
              <a:rPr lang="en-US" sz="2000" dirty="0" smtClean="0">
                <a:solidFill>
                  <a:srgbClr val="FF0000"/>
                </a:solidFill>
              </a:rPr>
              <a:t>deliberate</a:t>
            </a:r>
            <a:r>
              <a:rPr lang="en-US" sz="2000" dirty="0" smtClean="0"/>
              <a:t> removal of gas from a solid or a liquid.</a:t>
            </a:r>
          </a:p>
          <a:p>
            <a:pPr marL="63500" indent="0"/>
            <a:endParaRPr lang="en-US" sz="2000" dirty="0" smtClean="0"/>
          </a:p>
          <a:p>
            <a:pPr marL="63500" indent="0"/>
            <a:endParaRPr lang="en-US" u="sng" dirty="0" smtClean="0"/>
          </a:p>
          <a:p>
            <a:pPr marL="63500" indent="0"/>
            <a:endParaRPr lang="en-US" sz="2000" u="sng" dirty="0" smtClean="0"/>
          </a:p>
          <a:p>
            <a:pPr marL="63500" indent="0"/>
            <a:endParaRPr lang="en-US" sz="2000" u="sng" dirty="0" smtClean="0"/>
          </a:p>
          <a:p>
            <a:pPr marL="263525" indent="-263525"/>
            <a:r>
              <a:rPr lang="en-US" sz="2000" u="sng" dirty="0" smtClean="0"/>
              <a:t>Desorption</a:t>
            </a:r>
            <a:r>
              <a:rPr lang="en-US" sz="2000" dirty="0" smtClean="0"/>
              <a:t> is the release of adsorbed chemical species from the </a:t>
            </a:r>
            <a:r>
              <a:rPr lang="en-US" sz="2000" dirty="0" smtClean="0">
                <a:solidFill>
                  <a:srgbClr val="FF0000"/>
                </a:solidFill>
              </a:rPr>
              <a:t>surface</a:t>
            </a:r>
            <a:r>
              <a:rPr lang="en-US" sz="2000" dirty="0" smtClean="0"/>
              <a:t> of a solid or liquid</a:t>
            </a:r>
            <a:r>
              <a:rPr lang="en-US" dirty="0" smtClean="0"/>
              <a:t>.</a:t>
            </a:r>
          </a:p>
          <a:p>
            <a:pPr marL="63500" indent="0"/>
            <a:endParaRPr lang="en-US" dirty="0"/>
          </a:p>
        </p:txBody>
      </p:sp>
      <p:sp>
        <p:nvSpPr>
          <p:cNvPr id="6" name="Rectangle 4"/>
          <p:cNvSpPr>
            <a:spLocks noChangeArrowheads="1"/>
          </p:cNvSpPr>
          <p:nvPr/>
        </p:nvSpPr>
        <p:spPr bwMode="auto">
          <a:xfrm>
            <a:off x="3897630" y="1691640"/>
            <a:ext cx="1651000" cy="304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 name="Line 7"/>
          <p:cNvSpPr>
            <a:spLocks noChangeShapeType="1"/>
          </p:cNvSpPr>
          <p:nvPr/>
        </p:nvSpPr>
        <p:spPr bwMode="auto">
          <a:xfrm flipV="1">
            <a:off x="5300980" y="1463040"/>
            <a:ext cx="24765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Line 8"/>
          <p:cNvSpPr>
            <a:spLocks noChangeShapeType="1"/>
          </p:cNvSpPr>
          <p:nvPr/>
        </p:nvSpPr>
        <p:spPr bwMode="auto">
          <a:xfrm flipV="1">
            <a:off x="5466080" y="1844040"/>
            <a:ext cx="412750" cy="76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Line 9"/>
          <p:cNvSpPr>
            <a:spLocks noChangeShapeType="1"/>
          </p:cNvSpPr>
          <p:nvPr/>
        </p:nvSpPr>
        <p:spPr bwMode="auto">
          <a:xfrm flipV="1">
            <a:off x="4970780" y="1386840"/>
            <a:ext cx="8255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Line 10"/>
          <p:cNvSpPr>
            <a:spLocks noChangeShapeType="1"/>
          </p:cNvSpPr>
          <p:nvPr/>
        </p:nvSpPr>
        <p:spPr bwMode="auto">
          <a:xfrm flipH="1" flipV="1">
            <a:off x="4558030" y="1539240"/>
            <a:ext cx="8255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Line 11"/>
          <p:cNvSpPr>
            <a:spLocks noChangeShapeType="1"/>
          </p:cNvSpPr>
          <p:nvPr/>
        </p:nvSpPr>
        <p:spPr bwMode="auto">
          <a:xfrm flipH="1" flipV="1">
            <a:off x="4062730" y="1386840"/>
            <a:ext cx="8255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Line 12"/>
          <p:cNvSpPr>
            <a:spLocks noChangeShapeType="1"/>
          </p:cNvSpPr>
          <p:nvPr/>
        </p:nvSpPr>
        <p:spPr bwMode="auto">
          <a:xfrm flipH="1" flipV="1">
            <a:off x="3732530" y="1767840"/>
            <a:ext cx="330200" cy="76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Line 13"/>
          <p:cNvSpPr>
            <a:spLocks noChangeShapeType="1"/>
          </p:cNvSpPr>
          <p:nvPr/>
        </p:nvSpPr>
        <p:spPr bwMode="auto">
          <a:xfrm flipH="1">
            <a:off x="3980180" y="1996440"/>
            <a:ext cx="24765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Line 14"/>
          <p:cNvSpPr>
            <a:spLocks noChangeShapeType="1"/>
          </p:cNvSpPr>
          <p:nvPr/>
        </p:nvSpPr>
        <p:spPr bwMode="auto">
          <a:xfrm flipH="1">
            <a:off x="4558030" y="1996440"/>
            <a:ext cx="1651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 name="Line 15"/>
          <p:cNvSpPr>
            <a:spLocks noChangeShapeType="1"/>
          </p:cNvSpPr>
          <p:nvPr/>
        </p:nvSpPr>
        <p:spPr bwMode="auto">
          <a:xfrm>
            <a:off x="5135880" y="1920240"/>
            <a:ext cx="16510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 name="Rectangle 16"/>
          <p:cNvSpPr>
            <a:spLocks noChangeArrowheads="1"/>
          </p:cNvSpPr>
          <p:nvPr/>
        </p:nvSpPr>
        <p:spPr bwMode="auto">
          <a:xfrm>
            <a:off x="3897630" y="3749040"/>
            <a:ext cx="1651000" cy="304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 name="Rectangle 17"/>
          <p:cNvSpPr>
            <a:spLocks noChangeArrowheads="1"/>
          </p:cNvSpPr>
          <p:nvPr/>
        </p:nvSpPr>
        <p:spPr bwMode="auto">
          <a:xfrm>
            <a:off x="3897630" y="5349240"/>
            <a:ext cx="1651000" cy="304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 name="AutoShape 18"/>
          <p:cNvSpPr>
            <a:spLocks noChangeArrowheads="1"/>
          </p:cNvSpPr>
          <p:nvPr/>
        </p:nvSpPr>
        <p:spPr bwMode="auto">
          <a:xfrm rot="2664203">
            <a:off x="3815080" y="3368040"/>
            <a:ext cx="825500" cy="1524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sz="2400">
              <a:latin typeface="Times" pitchFamily="18" charset="0"/>
            </a:endParaRPr>
          </a:p>
        </p:txBody>
      </p:sp>
      <p:sp>
        <p:nvSpPr>
          <p:cNvPr id="19" name="Line 20"/>
          <p:cNvSpPr>
            <a:spLocks noChangeShapeType="1"/>
          </p:cNvSpPr>
          <p:nvPr/>
        </p:nvSpPr>
        <p:spPr bwMode="auto">
          <a:xfrm flipV="1">
            <a:off x="4805680" y="3444240"/>
            <a:ext cx="24765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 name="Line 21"/>
          <p:cNvSpPr>
            <a:spLocks noChangeShapeType="1"/>
          </p:cNvSpPr>
          <p:nvPr/>
        </p:nvSpPr>
        <p:spPr bwMode="auto">
          <a:xfrm flipV="1">
            <a:off x="4888230" y="3520440"/>
            <a:ext cx="330200" cy="457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 name="Line 22"/>
          <p:cNvSpPr>
            <a:spLocks noChangeShapeType="1"/>
          </p:cNvSpPr>
          <p:nvPr/>
        </p:nvSpPr>
        <p:spPr bwMode="auto">
          <a:xfrm flipV="1">
            <a:off x="4558030" y="3368040"/>
            <a:ext cx="165100" cy="533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 name="Line 23"/>
          <p:cNvSpPr>
            <a:spLocks noChangeShapeType="1"/>
          </p:cNvSpPr>
          <p:nvPr/>
        </p:nvSpPr>
        <p:spPr bwMode="auto">
          <a:xfrm flipH="1" flipV="1">
            <a:off x="4062730" y="3520440"/>
            <a:ext cx="41275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 name="Line 24"/>
          <p:cNvSpPr>
            <a:spLocks noChangeShapeType="1"/>
          </p:cNvSpPr>
          <p:nvPr/>
        </p:nvSpPr>
        <p:spPr bwMode="auto">
          <a:xfrm flipV="1">
            <a:off x="5053330" y="5120640"/>
            <a:ext cx="247650"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 name="Line 25"/>
          <p:cNvSpPr>
            <a:spLocks noChangeShapeType="1"/>
          </p:cNvSpPr>
          <p:nvPr/>
        </p:nvSpPr>
        <p:spPr bwMode="auto">
          <a:xfrm flipH="1" flipV="1">
            <a:off x="4805680" y="5044440"/>
            <a:ext cx="8255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 name="Line 26"/>
          <p:cNvSpPr>
            <a:spLocks noChangeShapeType="1"/>
          </p:cNvSpPr>
          <p:nvPr/>
        </p:nvSpPr>
        <p:spPr bwMode="auto">
          <a:xfrm flipH="1" flipV="1">
            <a:off x="4392930" y="5044440"/>
            <a:ext cx="24765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 name="Line 27"/>
          <p:cNvSpPr>
            <a:spLocks noChangeShapeType="1"/>
          </p:cNvSpPr>
          <p:nvPr/>
        </p:nvSpPr>
        <p:spPr bwMode="auto">
          <a:xfrm flipH="1" flipV="1">
            <a:off x="4640580" y="5044440"/>
            <a:ext cx="8255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 name="AutoShape 28"/>
          <p:cNvSpPr>
            <a:spLocks noChangeArrowheads="1"/>
          </p:cNvSpPr>
          <p:nvPr/>
        </p:nvSpPr>
        <p:spPr bwMode="auto">
          <a:xfrm rot="19859443">
            <a:off x="3897630" y="5768340"/>
            <a:ext cx="825500" cy="1524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sz="2400">
              <a:latin typeface="Times" pitchFamily="18" charset="0"/>
            </a:endParaRPr>
          </a:p>
        </p:txBody>
      </p:sp>
      <p:sp>
        <p:nvSpPr>
          <p:cNvPr id="28" name="Line 29"/>
          <p:cNvSpPr>
            <a:spLocks noChangeShapeType="1"/>
          </p:cNvSpPr>
          <p:nvPr/>
        </p:nvSpPr>
        <p:spPr bwMode="auto">
          <a:xfrm>
            <a:off x="4723130" y="5654040"/>
            <a:ext cx="16510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 name="Line 30"/>
          <p:cNvSpPr>
            <a:spLocks noChangeShapeType="1"/>
          </p:cNvSpPr>
          <p:nvPr/>
        </p:nvSpPr>
        <p:spPr bwMode="auto">
          <a:xfrm>
            <a:off x="4696143" y="565404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 name="Rectangle 30"/>
          <p:cNvSpPr/>
          <p:nvPr/>
        </p:nvSpPr>
        <p:spPr>
          <a:xfrm>
            <a:off x="3441271" y="94734"/>
            <a:ext cx="2032929" cy="461665"/>
          </a:xfrm>
          <a:prstGeom prst="rect">
            <a:avLst/>
          </a:prstGeom>
        </p:spPr>
        <p:txBody>
          <a:bodyPr wrap="none">
            <a:spAutoFit/>
          </a:bodyPr>
          <a:lstStyle/>
          <a:p>
            <a:pPr algn="ctr"/>
            <a:r>
              <a:rPr lang="en-US" sz="2400" b="1" dirty="0" smtClean="0"/>
              <a:t>Gas sources</a:t>
            </a:r>
            <a:endParaRPr lang="en-US" sz="2400" b="1" dirty="0"/>
          </a:p>
        </p:txBody>
      </p:sp>
    </p:spTree>
    <p:extLst>
      <p:ext uri="{BB962C8B-B14F-4D97-AF65-F5344CB8AC3E}">
        <p14:creationId xmlns:p14="http://schemas.microsoft.com/office/powerpoint/2010/main" val="3651510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heckerboard(across)">
                                      <p:cBhvr>
                                        <p:cTn id="7" dur="500"/>
                                        <p:tgtEl>
                                          <p:spTgt spid="5">
                                            <p:txEl>
                                              <p:pRg st="0" end="0"/>
                                            </p:txEl>
                                          </p:spTgt>
                                        </p:tgtEl>
                                      </p:cBhvr>
                                    </p:animEffect>
                                  </p:childTnLst>
                                </p:cTn>
                              </p:par>
                              <p:par>
                                <p:cTn id="8" presetID="1"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nodeType="click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checkerboard(across)">
                                      <p:cBhvr>
                                        <p:cTn id="32" dur="500"/>
                                        <p:tgtEl>
                                          <p:spTgt spid="5">
                                            <p:txEl>
                                              <p:pRg st="4" end="4"/>
                                            </p:txEl>
                                          </p:spTgt>
                                        </p:tgtEl>
                                      </p:cBhvr>
                                    </p:animEffect>
                                  </p:childTnLst>
                                </p:cTn>
                              </p:par>
                              <p:par>
                                <p:cTn id="33" presetID="1"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5" presetClass="entr" presetSubtype="10" fill="hold" nodeType="clickEffect">
                                  <p:stCondLst>
                                    <p:cond delay="0"/>
                                  </p:stCondLst>
                                  <p:childTnLst>
                                    <p:set>
                                      <p:cBhvr>
                                        <p:cTn id="50" dur="1" fill="hold">
                                          <p:stCondLst>
                                            <p:cond delay="0"/>
                                          </p:stCondLst>
                                        </p:cTn>
                                        <p:tgtEl>
                                          <p:spTgt spid="5">
                                            <p:txEl>
                                              <p:pRg st="9" end="9"/>
                                            </p:txEl>
                                          </p:spTgt>
                                        </p:tgtEl>
                                        <p:attrNameLst>
                                          <p:attrName>style.visibility</p:attrName>
                                        </p:attrNameLst>
                                      </p:cBhvr>
                                      <p:to>
                                        <p:strVal val="visible"/>
                                      </p:to>
                                    </p:set>
                                    <p:animEffect transition="in" filter="checkerboard(across)">
                                      <p:cBhvr>
                                        <p:cTn id="51" dur="500"/>
                                        <p:tgtEl>
                                          <p:spTgt spid="5">
                                            <p:txEl>
                                              <p:pRg st="9" end="9"/>
                                            </p:txEl>
                                          </p:spTgt>
                                        </p:tgtEl>
                                      </p:cBhvr>
                                    </p:animEffect>
                                  </p:childTnLst>
                                </p:cTn>
                              </p:par>
                              <p:par>
                                <p:cTn id="52" presetID="1" presetClass="entr" presetSubtype="0" fill="hold" grpId="0" nodeType="withEffect">
                                  <p:stCondLst>
                                    <p:cond delay="0"/>
                                  </p:stCondLst>
                                  <p:childTnLst>
                                    <p:set>
                                      <p:cBhvr>
                                        <p:cTn id="53" dur="1" fill="hold">
                                          <p:stCondLst>
                                            <p:cond delay="0"/>
                                          </p:stCondLst>
                                        </p:cTn>
                                        <p:tgtEl>
                                          <p:spTgt spid="17"/>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26"/>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25"/>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27"/>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29"/>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22275" y="1258706"/>
            <a:ext cx="8470920" cy="3012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4294967295"/>
          </p:nvPr>
        </p:nvSpPr>
        <p:spPr>
          <a:xfrm>
            <a:off x="457200" y="6356350"/>
            <a:ext cx="2133600" cy="365125"/>
          </a:xfrm>
          <a:prstGeom prst="rect">
            <a:avLst/>
          </a:prstGeom>
        </p:spPr>
        <p:txBody>
          <a:bodyPr/>
          <a:lstStyle/>
          <a:p>
            <a:r>
              <a:rPr lang="en-US" smtClean="0"/>
              <a:t>February 13-14, 2013</a:t>
            </a:r>
            <a:endParaRPr lang="en-GB"/>
          </a:p>
        </p:txBody>
      </p:sp>
      <p:sp>
        <p:nvSpPr>
          <p:cNvPr id="3" name="Footer Placeholder 2"/>
          <p:cNvSpPr>
            <a:spLocks noGrp="1"/>
          </p:cNvSpPr>
          <p:nvPr>
            <p:ph type="ftr" sz="quarter" idx="4294967295"/>
          </p:nvPr>
        </p:nvSpPr>
        <p:spPr>
          <a:xfrm>
            <a:off x="3124200" y="6356350"/>
            <a:ext cx="2895600" cy="365125"/>
          </a:xfrm>
          <a:prstGeom prst="rect">
            <a:avLst/>
          </a:prstGeom>
        </p:spPr>
        <p:txBody>
          <a:bodyPr/>
          <a:lstStyle/>
          <a:p>
            <a:r>
              <a:rPr lang="en-US" smtClean="0"/>
              <a:t>JUAS 2013 -- Vacuum Technology –   Paolo Chiggiato &amp; Roberto Kersevan</a:t>
            </a:r>
            <a:endParaRPr lang="en-GB"/>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106E4E99-1EF7-4D38-A3D6-86A225475890}" type="slidenum">
              <a:rPr lang="en-GB" smtClean="0"/>
              <a:t>67</a:t>
            </a:fld>
            <a:endParaRPr lang="en-GB" dirty="0"/>
          </a:p>
        </p:txBody>
      </p:sp>
      <p:sp>
        <p:nvSpPr>
          <p:cNvPr id="7" name="Text Box 30"/>
          <p:cNvSpPr txBox="1">
            <a:spLocks noChangeArrowheads="1"/>
          </p:cNvSpPr>
          <p:nvPr/>
        </p:nvSpPr>
        <p:spPr bwMode="auto">
          <a:xfrm>
            <a:off x="457200" y="3964197"/>
            <a:ext cx="8150840" cy="21083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800" b="1" dirty="0"/>
              <a:t>Solvents</a:t>
            </a:r>
            <a:r>
              <a:rPr lang="en-US" sz="1800" dirty="0"/>
              <a:t>: their molecules interact and transport </a:t>
            </a:r>
            <a:r>
              <a:rPr lang="en-US" sz="1800" dirty="0" smtClean="0"/>
              <a:t>contaminants away </a:t>
            </a:r>
            <a:r>
              <a:rPr lang="en-US" sz="1800" dirty="0"/>
              <a:t>by diffusion </a:t>
            </a:r>
            <a:r>
              <a:rPr lang="en-US" sz="1800" dirty="0" smtClean="0"/>
              <a:t>(</a:t>
            </a:r>
            <a:r>
              <a:rPr lang="en-US" sz="1800" dirty="0"/>
              <a:t>dilution) -&gt; quite selective! (C</a:t>
            </a:r>
            <a:r>
              <a:rPr lang="en-US" sz="1800" baseline="-25000" dirty="0"/>
              <a:t>2</a:t>
            </a:r>
            <a:r>
              <a:rPr lang="en-US" sz="1800" dirty="0"/>
              <a:t>Cl</a:t>
            </a:r>
            <a:r>
              <a:rPr lang="en-US" sz="1800" baseline="-25000" dirty="0"/>
              <a:t>4</a:t>
            </a:r>
            <a:r>
              <a:rPr lang="en-US" sz="1800" dirty="0"/>
              <a:t>, wide spectrum; HFC, more restricted action)</a:t>
            </a:r>
          </a:p>
          <a:p>
            <a:endParaRPr lang="en-US" sz="1800" dirty="0"/>
          </a:p>
          <a:p>
            <a:r>
              <a:rPr lang="en-US" sz="1800" b="1" dirty="0"/>
              <a:t>Detergents in water</a:t>
            </a:r>
            <a:r>
              <a:rPr lang="en-US" sz="1800" dirty="0"/>
              <a:t>: allows organics and water to combine by forming micelle (surfactant: </a:t>
            </a:r>
            <a:r>
              <a:rPr lang="en-US" sz="1800" b="1" dirty="0"/>
              <a:t>surf</a:t>
            </a:r>
            <a:r>
              <a:rPr lang="en-US" sz="1800" dirty="0"/>
              <a:t>ace </a:t>
            </a:r>
            <a:r>
              <a:rPr lang="en-US" sz="1800" b="1" dirty="0"/>
              <a:t>act</a:t>
            </a:r>
            <a:r>
              <a:rPr lang="en-US" sz="1800" dirty="0"/>
              <a:t>ing </a:t>
            </a:r>
            <a:r>
              <a:rPr lang="en-US" sz="1800" b="1" dirty="0"/>
              <a:t>a</a:t>
            </a:r>
            <a:r>
              <a:rPr lang="en-US" sz="1800" dirty="0"/>
              <a:t>ge</a:t>
            </a:r>
            <a:r>
              <a:rPr lang="en-US" sz="1800" b="1" dirty="0"/>
              <a:t>nt</a:t>
            </a:r>
            <a:r>
              <a:rPr lang="en-US" sz="1800" dirty="0"/>
              <a:t> ). Based on molecule with hydrophilic heads and lipophilic tail: less selective than solvents</a:t>
            </a:r>
          </a:p>
        </p:txBody>
      </p:sp>
      <p:sp>
        <p:nvSpPr>
          <p:cNvPr id="15" name="Rectangle 14"/>
          <p:cNvSpPr/>
          <p:nvPr/>
        </p:nvSpPr>
        <p:spPr>
          <a:xfrm>
            <a:off x="3441271" y="94734"/>
            <a:ext cx="2032929" cy="461665"/>
          </a:xfrm>
          <a:prstGeom prst="rect">
            <a:avLst/>
          </a:prstGeom>
        </p:spPr>
        <p:txBody>
          <a:bodyPr wrap="none">
            <a:spAutoFit/>
          </a:bodyPr>
          <a:lstStyle/>
          <a:p>
            <a:pPr algn="ctr"/>
            <a:r>
              <a:rPr lang="en-US" sz="2400" b="1" dirty="0" smtClean="0"/>
              <a:t>Gas sources</a:t>
            </a:r>
            <a:endParaRPr lang="en-US" sz="2400" b="1" dirty="0"/>
          </a:p>
        </p:txBody>
      </p:sp>
      <p:sp>
        <p:nvSpPr>
          <p:cNvPr id="5" name="TextBox 4"/>
          <p:cNvSpPr txBox="1"/>
          <p:nvPr/>
        </p:nvSpPr>
        <p:spPr>
          <a:xfrm>
            <a:off x="395535" y="636564"/>
            <a:ext cx="8212505" cy="646331"/>
          </a:xfrm>
          <a:prstGeom prst="rect">
            <a:avLst/>
          </a:prstGeom>
          <a:noFill/>
        </p:spPr>
        <p:txBody>
          <a:bodyPr wrap="none" rtlCol="0">
            <a:spAutoFit/>
          </a:bodyPr>
          <a:lstStyle/>
          <a:p>
            <a:r>
              <a:rPr lang="en-US" dirty="0" smtClean="0"/>
              <a:t>After production, the </a:t>
            </a:r>
            <a:r>
              <a:rPr lang="en-US" b="1" dirty="0" smtClean="0"/>
              <a:t>surface</a:t>
            </a:r>
            <a:r>
              <a:rPr lang="en-US" dirty="0" smtClean="0"/>
              <a:t> of vacuum components is </a:t>
            </a:r>
            <a:r>
              <a:rPr lang="en-US" b="1" dirty="0" smtClean="0"/>
              <a:t>always contaminated</a:t>
            </a:r>
            <a:r>
              <a:rPr lang="en-US" dirty="0" smtClean="0"/>
              <a:t>.</a:t>
            </a:r>
          </a:p>
          <a:p>
            <a:r>
              <a:rPr lang="en-US" dirty="0" smtClean="0"/>
              <a:t>They must be </a:t>
            </a:r>
            <a:r>
              <a:rPr lang="en-US" b="1" dirty="0" smtClean="0"/>
              <a:t>thoroughly cleaned </a:t>
            </a:r>
            <a:r>
              <a:rPr lang="en-US" dirty="0" smtClean="0"/>
              <a:t>before installation. </a:t>
            </a:r>
            <a:endParaRPr lang="en-US" dirty="0"/>
          </a:p>
        </p:txBody>
      </p:sp>
    </p:spTree>
    <p:extLst>
      <p:ext uri="{BB962C8B-B14F-4D97-AF65-F5344CB8AC3E}">
        <p14:creationId xmlns:p14="http://schemas.microsoft.com/office/powerpoint/2010/main" val="262509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68</a:t>
            </a:fld>
            <a:endParaRPr lang="en-US" dirty="0"/>
          </a:p>
        </p:txBody>
      </p:sp>
      <p:sp>
        <p:nvSpPr>
          <p:cNvPr id="6" name="TextBox 5"/>
          <p:cNvSpPr txBox="1"/>
          <p:nvPr/>
        </p:nvSpPr>
        <p:spPr>
          <a:xfrm>
            <a:off x="395535" y="636564"/>
            <a:ext cx="8565585" cy="1200329"/>
          </a:xfrm>
          <a:prstGeom prst="rect">
            <a:avLst/>
          </a:prstGeom>
          <a:noFill/>
        </p:spPr>
        <p:txBody>
          <a:bodyPr wrap="square" rtlCol="0">
            <a:spAutoFit/>
          </a:bodyPr>
          <a:lstStyle/>
          <a:p>
            <a:r>
              <a:rPr lang="en-US" dirty="0" smtClean="0"/>
              <a:t>The </a:t>
            </a:r>
            <a:r>
              <a:rPr lang="en-US" b="1" dirty="0" smtClean="0"/>
              <a:t>bulk of materials </a:t>
            </a:r>
            <a:r>
              <a:rPr lang="en-US" dirty="0" smtClean="0"/>
              <a:t>is also a source of gas.</a:t>
            </a:r>
          </a:p>
          <a:p>
            <a:endParaRPr lang="en-US" dirty="0" smtClean="0"/>
          </a:p>
          <a:p>
            <a:r>
              <a:rPr lang="en-US" dirty="0" smtClean="0"/>
              <a:t>Gas molecules dissolved in the materials diffuse towards the surfaces and are then released</a:t>
            </a:r>
            <a:endParaRPr lang="en-US" dirty="0"/>
          </a:p>
        </p:txBody>
      </p:sp>
      <p:sp>
        <p:nvSpPr>
          <p:cNvPr id="7" name="TextBox 6"/>
          <p:cNvSpPr txBox="1"/>
          <p:nvPr/>
        </p:nvSpPr>
        <p:spPr>
          <a:xfrm>
            <a:off x="395535" y="2103120"/>
            <a:ext cx="8291265" cy="3970318"/>
          </a:xfrm>
          <a:prstGeom prst="rect">
            <a:avLst/>
          </a:prstGeom>
          <a:noFill/>
        </p:spPr>
        <p:txBody>
          <a:bodyPr wrap="square" rtlCol="0">
            <a:spAutoFit/>
          </a:bodyPr>
          <a:lstStyle/>
          <a:p>
            <a:r>
              <a:rPr lang="en-GB" b="1" dirty="0" smtClean="0"/>
              <a:t>Polymers </a:t>
            </a:r>
            <a:r>
              <a:rPr lang="en-GB" dirty="0" smtClean="0"/>
              <a:t>dissolve </a:t>
            </a:r>
            <a:r>
              <a:rPr lang="en-GB" b="1" dirty="0" smtClean="0"/>
              <a:t>huge quantity</a:t>
            </a:r>
            <a:r>
              <a:rPr lang="en-GB" dirty="0" smtClean="0"/>
              <a:t> of molecules </a:t>
            </a:r>
            <a:r>
              <a:rPr lang="en-GB" dirty="0"/>
              <a:t>in the voids between the molecular </a:t>
            </a:r>
            <a:r>
              <a:rPr lang="en-GB" dirty="0" smtClean="0"/>
              <a:t>chains.</a:t>
            </a:r>
          </a:p>
          <a:p>
            <a:endParaRPr lang="en-GB" dirty="0"/>
          </a:p>
          <a:p>
            <a:r>
              <a:rPr lang="en-GB" b="1" dirty="0" smtClean="0"/>
              <a:t>Metals</a:t>
            </a:r>
            <a:r>
              <a:rPr lang="en-GB" dirty="0" smtClean="0"/>
              <a:t> can </a:t>
            </a:r>
            <a:r>
              <a:rPr lang="en-GB" dirty="0"/>
              <a:t>dissolve only </a:t>
            </a:r>
            <a:r>
              <a:rPr lang="en-GB" b="1" dirty="0"/>
              <a:t>limited quantities </a:t>
            </a:r>
            <a:r>
              <a:rPr lang="en-GB" dirty="0"/>
              <a:t>of small atoms that are immobile in the lattice at room temperature, except for hydrogen. </a:t>
            </a:r>
            <a:endParaRPr lang="en-GB" dirty="0" smtClean="0"/>
          </a:p>
          <a:p>
            <a:endParaRPr lang="en-GB" dirty="0"/>
          </a:p>
          <a:p>
            <a:r>
              <a:rPr lang="en-GB" dirty="0"/>
              <a:t>I</a:t>
            </a:r>
            <a:r>
              <a:rPr lang="en-GB" dirty="0" smtClean="0"/>
              <a:t>n </a:t>
            </a:r>
            <a:r>
              <a:rPr lang="en-GB" dirty="0"/>
              <a:t>one day, H atoms travel in average 4 </a:t>
            </a:r>
            <a:r>
              <a:rPr lang="en-GB" dirty="0">
                <a:latin typeface="Symbol" pitchFamily="18" charset="2"/>
              </a:rPr>
              <a:t>m</a:t>
            </a:r>
            <a:r>
              <a:rPr lang="en-GB" dirty="0"/>
              <a:t>m in austenitic stainless </a:t>
            </a:r>
            <a:r>
              <a:rPr lang="en-GB" dirty="0" smtClean="0"/>
              <a:t>steels, </a:t>
            </a:r>
            <a:r>
              <a:rPr lang="en-GB" dirty="0"/>
              <a:t>while O atoms travel the same distance in 1000 years. </a:t>
            </a:r>
          </a:p>
          <a:p>
            <a:endParaRPr lang="en-GB" dirty="0" smtClean="0"/>
          </a:p>
          <a:p>
            <a:r>
              <a:rPr lang="en-GB" dirty="0" smtClean="0"/>
              <a:t>Therefore</a:t>
            </a:r>
            <a:r>
              <a:rPr lang="en-GB" dirty="0"/>
              <a:t>, amongst the dissolved elements in the bulk of metals, </a:t>
            </a:r>
            <a:r>
              <a:rPr lang="en-GB" b="1" dirty="0"/>
              <a:t>only H</a:t>
            </a:r>
            <a:r>
              <a:rPr lang="en-GB" b="1" baseline="-25000" dirty="0"/>
              <a:t>2</a:t>
            </a:r>
            <a:r>
              <a:rPr lang="en-GB" b="1" dirty="0"/>
              <a:t> is released at room temperature</a:t>
            </a:r>
            <a:r>
              <a:rPr lang="en-GB" dirty="0"/>
              <a:t>. </a:t>
            </a:r>
            <a:endParaRPr lang="en-GB" dirty="0" smtClean="0"/>
          </a:p>
          <a:p>
            <a:endParaRPr lang="en-GB" dirty="0"/>
          </a:p>
          <a:p>
            <a:r>
              <a:rPr lang="en-GB" dirty="0" smtClean="0"/>
              <a:t>For </a:t>
            </a:r>
            <a:r>
              <a:rPr lang="en-GB" dirty="0"/>
              <a:t>comparison, in one day, H</a:t>
            </a:r>
            <a:r>
              <a:rPr lang="en-GB" baseline="-25000" dirty="0"/>
              <a:t>2</a:t>
            </a:r>
            <a:r>
              <a:rPr lang="en-GB" dirty="0"/>
              <a:t>O molecules move </a:t>
            </a:r>
            <a:r>
              <a:rPr lang="en-GB" dirty="0" smtClean="0"/>
              <a:t>along about </a:t>
            </a:r>
            <a:r>
              <a:rPr lang="en-GB" dirty="0"/>
              <a:t>20 </a:t>
            </a:r>
            <a:r>
              <a:rPr lang="en-GB" dirty="0">
                <a:latin typeface="Symbol" pitchFamily="18" charset="2"/>
              </a:rPr>
              <a:t>m</a:t>
            </a:r>
            <a:r>
              <a:rPr lang="en-GB" dirty="0"/>
              <a:t>m in PEEK, a high performance polymer.</a:t>
            </a:r>
            <a:endParaRPr lang="en-US" dirty="0"/>
          </a:p>
        </p:txBody>
      </p:sp>
      <p:sp>
        <p:nvSpPr>
          <p:cNvPr id="8" name="Rectangle 7"/>
          <p:cNvSpPr/>
          <p:nvPr/>
        </p:nvSpPr>
        <p:spPr>
          <a:xfrm>
            <a:off x="2527563" y="94734"/>
            <a:ext cx="3860352" cy="461665"/>
          </a:xfrm>
          <a:prstGeom prst="rect">
            <a:avLst/>
          </a:prstGeom>
        </p:spPr>
        <p:txBody>
          <a:bodyPr wrap="none">
            <a:spAutoFit/>
          </a:bodyPr>
          <a:lstStyle/>
          <a:p>
            <a:pPr algn="ctr"/>
            <a:r>
              <a:rPr lang="en-US" sz="2400" b="1" dirty="0" smtClean="0"/>
              <a:t>Gas sources: outgassing</a:t>
            </a:r>
            <a:endParaRPr lang="en-US" sz="2400" b="1" dirty="0"/>
          </a:p>
        </p:txBody>
      </p:sp>
    </p:spTree>
    <p:extLst>
      <p:ext uri="{BB962C8B-B14F-4D97-AF65-F5344CB8AC3E}">
        <p14:creationId xmlns:p14="http://schemas.microsoft.com/office/powerpoint/2010/main" val="11344733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69</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677620294"/>
              </p:ext>
            </p:extLst>
          </p:nvPr>
        </p:nvGraphicFramePr>
        <p:xfrm>
          <a:off x="1128302" y="935670"/>
          <a:ext cx="7004890" cy="4836483"/>
        </p:xfrm>
        <a:graphic>
          <a:graphicData uri="http://schemas.openxmlformats.org/drawingml/2006/table">
            <a:tbl>
              <a:tblPr firstRow="1" bandRow="1"/>
              <a:tblGrid>
                <a:gridCol w="1978345"/>
                <a:gridCol w="5026545"/>
              </a:tblGrid>
              <a:tr h="632711">
                <a:tc>
                  <a:txBody>
                    <a:bodyPr/>
                    <a:lstStyle/>
                    <a:p>
                      <a:pPr algn="just">
                        <a:lnSpc>
                          <a:spcPts val="1300"/>
                        </a:lnSpc>
                        <a:spcBef>
                          <a:spcPts val="600"/>
                        </a:spcBef>
                        <a:spcAft>
                          <a:spcPts val="0"/>
                        </a:spcAft>
                      </a:pPr>
                      <a:r>
                        <a:rPr lang="en-GB" sz="1800" b="1" dirty="0">
                          <a:effectLst/>
                          <a:latin typeface="+mn-lt"/>
                          <a:ea typeface="Times New Roman"/>
                        </a:rPr>
                        <a:t>Materials</a:t>
                      </a:r>
                      <a:endParaRPr lang="en-GB" sz="1800" dirty="0">
                        <a:effectLst/>
                        <a:latin typeface="+mn-lt"/>
                        <a:ea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spcBef>
                          <a:spcPts val="600"/>
                        </a:spcBef>
                        <a:spcAft>
                          <a:spcPts val="0"/>
                        </a:spcAft>
                      </a:pPr>
                      <a:r>
                        <a:rPr lang="fr-CH" sz="1800" b="1" dirty="0" err="1">
                          <a:effectLst/>
                          <a:latin typeface="+mn-lt"/>
                          <a:ea typeface="Times New Roman"/>
                        </a:rPr>
                        <a:t>Characteristics</a:t>
                      </a:r>
                      <a:r>
                        <a:rPr lang="fr-CH" sz="1800" b="1" dirty="0">
                          <a:effectLst/>
                          <a:latin typeface="+mn-lt"/>
                          <a:ea typeface="Times New Roman"/>
                        </a:rPr>
                        <a:t> </a:t>
                      </a:r>
                      <a:r>
                        <a:rPr lang="fr-CH" sz="1800" b="1" dirty="0" err="1">
                          <a:effectLst/>
                          <a:latin typeface="+mn-lt"/>
                          <a:ea typeface="Times New Roman"/>
                        </a:rPr>
                        <a:t>that</a:t>
                      </a:r>
                      <a:r>
                        <a:rPr lang="fr-CH" sz="1800" b="1" dirty="0">
                          <a:effectLst/>
                          <a:latin typeface="+mn-lt"/>
                          <a:ea typeface="Times New Roman"/>
                        </a:rPr>
                        <a:t> </a:t>
                      </a:r>
                      <a:r>
                        <a:rPr lang="fr-CH" sz="1800" b="1" dirty="0" err="1">
                          <a:effectLst/>
                          <a:latin typeface="+mn-lt"/>
                          <a:ea typeface="Times New Roman"/>
                        </a:rPr>
                        <a:t>determine</a:t>
                      </a:r>
                      <a:r>
                        <a:rPr lang="fr-CH" sz="1800" b="1" dirty="0">
                          <a:effectLst/>
                          <a:latin typeface="+mn-lt"/>
                          <a:ea typeface="Times New Roman"/>
                        </a:rPr>
                        <a:t> </a:t>
                      </a:r>
                      <a:r>
                        <a:rPr lang="fr-CH" sz="1800" b="1" dirty="0" err="1" smtClean="0">
                          <a:effectLst/>
                          <a:latin typeface="+mn-lt"/>
                          <a:ea typeface="Times New Roman"/>
                        </a:rPr>
                        <a:t>outgassing</a:t>
                      </a:r>
                      <a:endParaRPr lang="fr-CH" sz="1800" b="1" dirty="0" smtClean="0">
                        <a:effectLst/>
                        <a:latin typeface="+mn-lt"/>
                        <a:ea typeface="Times New Roman"/>
                      </a:endParaRPr>
                    </a:p>
                    <a:p>
                      <a:pPr algn="ctr">
                        <a:lnSpc>
                          <a:spcPts val="1300"/>
                        </a:lnSpc>
                        <a:spcBef>
                          <a:spcPts val="600"/>
                        </a:spcBef>
                        <a:spcAft>
                          <a:spcPts val="0"/>
                        </a:spcAft>
                      </a:pPr>
                      <a:r>
                        <a:rPr lang="fr-CH" sz="1800" b="1" dirty="0" smtClean="0">
                          <a:effectLst/>
                          <a:latin typeface="+mn-lt"/>
                          <a:ea typeface="Times New Roman"/>
                        </a:rPr>
                        <a:t> rates</a:t>
                      </a:r>
                      <a:endParaRPr lang="en-GB" sz="1800" dirty="0">
                        <a:effectLst/>
                        <a:latin typeface="+mn-lt"/>
                        <a:ea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2711">
                <a:tc rowSpan="3">
                  <a:txBody>
                    <a:bodyPr/>
                    <a:lstStyle/>
                    <a:p>
                      <a:pPr algn="ctr">
                        <a:lnSpc>
                          <a:spcPts val="1300"/>
                        </a:lnSpc>
                        <a:spcBef>
                          <a:spcPts val="600"/>
                        </a:spcBef>
                        <a:spcAft>
                          <a:spcPts val="0"/>
                        </a:spcAft>
                      </a:pPr>
                      <a:r>
                        <a:rPr lang="en-GB" sz="1800" b="1" dirty="0">
                          <a:effectLst/>
                          <a:latin typeface="+mn-lt"/>
                          <a:ea typeface="Times New Roman"/>
                        </a:rPr>
                        <a:t>Polymers</a:t>
                      </a:r>
                      <a:endParaRPr lang="en-GB" sz="1800" dirty="0">
                        <a:effectLst/>
                        <a:latin typeface="+mn-lt"/>
                        <a:ea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300"/>
                        </a:lnSpc>
                        <a:spcBef>
                          <a:spcPts val="600"/>
                        </a:spcBef>
                        <a:spcAft>
                          <a:spcPts val="0"/>
                        </a:spcAft>
                      </a:pPr>
                      <a:r>
                        <a:rPr lang="en-GB" sz="1800" dirty="0">
                          <a:effectLst/>
                          <a:latin typeface="+mn-lt"/>
                          <a:ea typeface="Times New Roman"/>
                        </a:rPr>
                        <a:t>Dissolve entire molecules, for example H</a:t>
                      </a:r>
                      <a:r>
                        <a:rPr lang="en-GB" sz="1800" baseline="-25000" dirty="0">
                          <a:effectLst/>
                          <a:latin typeface="+mn-lt"/>
                          <a:ea typeface="Times New Roman"/>
                        </a:rPr>
                        <a:t>2</a:t>
                      </a:r>
                      <a:r>
                        <a:rPr lang="en-GB" sz="1800" dirty="0">
                          <a:effectLst/>
                          <a:latin typeface="+mn-lt"/>
                          <a:ea typeface="Times New Roman"/>
                        </a:rPr>
                        <a:t>O, O</a:t>
                      </a:r>
                      <a:r>
                        <a:rPr lang="en-GB" sz="1800" baseline="-25000" dirty="0">
                          <a:effectLst/>
                          <a:latin typeface="+mn-lt"/>
                          <a:ea typeface="Times New Roman"/>
                        </a:rPr>
                        <a:t>2</a:t>
                      </a:r>
                      <a:r>
                        <a:rPr lang="en-GB" sz="1800" dirty="0" smtClean="0">
                          <a:effectLst/>
                          <a:latin typeface="+mn-lt"/>
                          <a:ea typeface="Times New Roman"/>
                        </a:rPr>
                        <a:t>,</a:t>
                      </a:r>
                    </a:p>
                    <a:p>
                      <a:pPr algn="l">
                        <a:lnSpc>
                          <a:spcPts val="1300"/>
                        </a:lnSpc>
                        <a:spcBef>
                          <a:spcPts val="600"/>
                        </a:spcBef>
                        <a:spcAft>
                          <a:spcPts val="0"/>
                        </a:spcAft>
                      </a:pPr>
                      <a:r>
                        <a:rPr lang="en-GB" sz="1800" dirty="0" smtClean="0">
                          <a:effectLst/>
                          <a:latin typeface="+mn-lt"/>
                          <a:ea typeface="Times New Roman"/>
                        </a:rPr>
                        <a:t> </a:t>
                      </a:r>
                      <a:r>
                        <a:rPr lang="en-GB" sz="1800" dirty="0">
                          <a:effectLst/>
                          <a:latin typeface="+mn-lt"/>
                          <a:ea typeface="Times New Roman"/>
                        </a:rPr>
                        <a:t>CO</a:t>
                      </a:r>
                      <a:r>
                        <a:rPr lang="en-GB" sz="1800" baseline="-25000" dirty="0">
                          <a:effectLst/>
                          <a:latin typeface="+mn-lt"/>
                          <a:ea typeface="Times New Roman"/>
                        </a:rPr>
                        <a:t>2</a:t>
                      </a:r>
                      <a:r>
                        <a:rPr lang="en-GB" sz="1800" dirty="0">
                          <a:effectLst/>
                          <a:latin typeface="+mn-lt"/>
                          <a:ea typeface="Times New Roman"/>
                        </a:rPr>
                        <a:t>, solvents, etc.</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6464">
                <a:tc vMerge="1">
                  <a:txBody>
                    <a:bodyPr/>
                    <a:lstStyle/>
                    <a:p>
                      <a:endParaRPr lang="en-US"/>
                    </a:p>
                  </a:txBody>
                  <a:tcPr/>
                </a:tc>
                <a:tc>
                  <a:txBody>
                    <a:bodyPr/>
                    <a:lstStyle/>
                    <a:p>
                      <a:pPr algn="l">
                        <a:lnSpc>
                          <a:spcPts val="1300"/>
                        </a:lnSpc>
                        <a:spcBef>
                          <a:spcPts val="600"/>
                        </a:spcBef>
                        <a:spcAft>
                          <a:spcPts val="0"/>
                        </a:spcAft>
                      </a:pPr>
                      <a:r>
                        <a:rPr lang="en-GB" sz="1800" dirty="0">
                          <a:effectLst/>
                          <a:latin typeface="+mn-lt"/>
                          <a:ea typeface="Times New Roman"/>
                        </a:rPr>
                        <a:t>The solubility in the bulk can be very high </a:t>
                      </a:r>
                      <a:r>
                        <a:rPr lang="en-GB" sz="1800" dirty="0" smtClean="0">
                          <a:effectLst/>
                          <a:latin typeface="+mn-lt"/>
                          <a:ea typeface="Times New Roman"/>
                        </a:rPr>
                        <a:t>in</a:t>
                      </a:r>
                    </a:p>
                    <a:p>
                      <a:pPr algn="l">
                        <a:lnSpc>
                          <a:spcPts val="1300"/>
                        </a:lnSpc>
                        <a:spcBef>
                          <a:spcPts val="600"/>
                        </a:spcBef>
                        <a:spcAft>
                          <a:spcPts val="0"/>
                        </a:spcAft>
                      </a:pPr>
                      <a:r>
                        <a:rPr lang="en-GB" sz="1800" dirty="0" smtClean="0">
                          <a:effectLst/>
                          <a:latin typeface="+mn-lt"/>
                          <a:ea typeface="Times New Roman"/>
                        </a:rPr>
                        <a:t> </a:t>
                      </a:r>
                      <a:r>
                        <a:rPr lang="en-GB" sz="1800" dirty="0">
                          <a:effectLst/>
                          <a:latin typeface="+mn-lt"/>
                          <a:ea typeface="Times New Roman"/>
                        </a:rPr>
                        <a:t>particular for H</a:t>
                      </a:r>
                      <a:r>
                        <a:rPr lang="en-GB" sz="1800" baseline="-25000" dirty="0">
                          <a:effectLst/>
                          <a:latin typeface="+mn-lt"/>
                          <a:ea typeface="Times New Roman"/>
                        </a:rPr>
                        <a:t>2</a:t>
                      </a:r>
                      <a:r>
                        <a:rPr lang="en-GB" sz="1800" dirty="0">
                          <a:effectLst/>
                          <a:latin typeface="+mn-lt"/>
                          <a:ea typeface="Times New Roman"/>
                        </a:rPr>
                        <a:t>O (up to a few weight </a:t>
                      </a:r>
                      <a:endParaRPr lang="en-GB" sz="1800" dirty="0" smtClean="0">
                        <a:effectLst/>
                        <a:latin typeface="+mn-lt"/>
                        <a:ea typeface="Times New Roman"/>
                      </a:endParaRPr>
                    </a:p>
                    <a:p>
                      <a:pPr algn="l">
                        <a:lnSpc>
                          <a:spcPts val="1300"/>
                        </a:lnSpc>
                        <a:spcBef>
                          <a:spcPts val="600"/>
                        </a:spcBef>
                        <a:spcAft>
                          <a:spcPts val="0"/>
                        </a:spcAft>
                      </a:pPr>
                      <a:r>
                        <a:rPr lang="en-GB" sz="1800" dirty="0" smtClean="0">
                          <a:effectLst/>
                          <a:latin typeface="+mn-lt"/>
                          <a:ea typeface="Times New Roman"/>
                        </a:rPr>
                        <a:t>percentage</a:t>
                      </a:r>
                      <a:r>
                        <a:rPr lang="en-GB" sz="1800" dirty="0">
                          <a:effectLst/>
                          <a:latin typeface="+mn-lt"/>
                          <a:ea typeface="Times New Roman"/>
                        </a:rPr>
                        <a:t>)</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2711">
                <a:tc vMerge="1">
                  <a:txBody>
                    <a:bodyPr/>
                    <a:lstStyle/>
                    <a:p>
                      <a:endParaRPr lang="en-US"/>
                    </a:p>
                  </a:txBody>
                  <a:tcPr/>
                </a:tc>
                <a:tc>
                  <a:txBody>
                    <a:bodyPr/>
                    <a:lstStyle/>
                    <a:p>
                      <a:pPr algn="l">
                        <a:lnSpc>
                          <a:spcPts val="1300"/>
                        </a:lnSpc>
                        <a:spcBef>
                          <a:spcPts val="600"/>
                        </a:spcBef>
                        <a:spcAft>
                          <a:spcPts val="0"/>
                        </a:spcAft>
                      </a:pPr>
                      <a:r>
                        <a:rPr lang="en-GB" sz="1800" dirty="0">
                          <a:effectLst/>
                          <a:latin typeface="+mn-lt"/>
                          <a:ea typeface="Times New Roman"/>
                        </a:rPr>
                        <a:t>The dissolved molecules have a relatively </a:t>
                      </a:r>
                      <a:r>
                        <a:rPr lang="en-GB" sz="1800" dirty="0" smtClean="0">
                          <a:effectLst/>
                          <a:latin typeface="+mn-lt"/>
                          <a:ea typeface="Times New Roman"/>
                        </a:rPr>
                        <a:t>high</a:t>
                      </a:r>
                    </a:p>
                    <a:p>
                      <a:pPr algn="l">
                        <a:lnSpc>
                          <a:spcPts val="1300"/>
                        </a:lnSpc>
                        <a:spcBef>
                          <a:spcPts val="600"/>
                        </a:spcBef>
                        <a:spcAft>
                          <a:spcPts val="0"/>
                        </a:spcAft>
                      </a:pPr>
                      <a:r>
                        <a:rPr lang="en-GB" sz="1800" dirty="0" smtClean="0">
                          <a:effectLst/>
                          <a:latin typeface="+mn-lt"/>
                          <a:ea typeface="Times New Roman"/>
                        </a:rPr>
                        <a:t> </a:t>
                      </a:r>
                      <a:r>
                        <a:rPr lang="en-GB" sz="1800" dirty="0">
                          <a:effectLst/>
                          <a:latin typeface="+mn-lt"/>
                          <a:ea typeface="Times New Roman"/>
                        </a:rPr>
                        <a:t>mobility</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2711">
                <a:tc rowSpan="3">
                  <a:txBody>
                    <a:bodyPr/>
                    <a:lstStyle/>
                    <a:p>
                      <a:pPr algn="ctr">
                        <a:lnSpc>
                          <a:spcPts val="1300"/>
                        </a:lnSpc>
                        <a:spcBef>
                          <a:spcPts val="600"/>
                        </a:spcBef>
                        <a:spcAft>
                          <a:spcPts val="0"/>
                        </a:spcAft>
                      </a:pPr>
                      <a:r>
                        <a:rPr lang="en-GB" sz="1800" b="1">
                          <a:effectLst/>
                          <a:latin typeface="+mn-lt"/>
                          <a:ea typeface="Times New Roman"/>
                        </a:rPr>
                        <a:t>Metals</a:t>
                      </a:r>
                      <a:endParaRPr lang="en-GB" sz="1800">
                        <a:effectLst/>
                        <a:latin typeface="+mn-lt"/>
                        <a:ea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l">
                        <a:lnSpc>
                          <a:spcPts val="1300"/>
                        </a:lnSpc>
                        <a:spcBef>
                          <a:spcPts val="600"/>
                        </a:spcBef>
                        <a:spcAft>
                          <a:spcPts val="0"/>
                        </a:spcAft>
                      </a:pPr>
                      <a:r>
                        <a:rPr lang="en-GB" sz="1800" dirty="0">
                          <a:effectLst/>
                          <a:latin typeface="+mn-lt"/>
                          <a:ea typeface="Times New Roman"/>
                        </a:rPr>
                        <a:t>Only single atoms are dissolved (H, O, C, S, </a:t>
                      </a:r>
                      <a:endParaRPr lang="en-GB" sz="1800" dirty="0" smtClean="0">
                        <a:effectLst/>
                        <a:latin typeface="+mn-lt"/>
                        <a:ea typeface="Times New Roman"/>
                      </a:endParaRPr>
                    </a:p>
                    <a:p>
                      <a:pPr algn="l">
                        <a:lnSpc>
                          <a:spcPts val="1300"/>
                        </a:lnSpc>
                        <a:spcBef>
                          <a:spcPts val="600"/>
                        </a:spcBef>
                        <a:spcAft>
                          <a:spcPts val="0"/>
                        </a:spcAft>
                      </a:pPr>
                      <a:r>
                        <a:rPr lang="en-GB" sz="1800" dirty="0" smtClean="0">
                          <a:effectLst/>
                          <a:latin typeface="+mn-lt"/>
                          <a:ea typeface="Times New Roman"/>
                        </a:rPr>
                        <a:t>etc</a:t>
                      </a:r>
                      <a:r>
                        <a:rPr lang="en-GB" sz="1800" dirty="0">
                          <a:effectLst/>
                          <a:latin typeface="+mn-lt"/>
                          <a:ea typeface="Times New Roman"/>
                        </a:rPr>
                        <a:t>.)</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6464">
                <a:tc vMerge="1">
                  <a:txBody>
                    <a:bodyPr/>
                    <a:lstStyle/>
                    <a:p>
                      <a:endParaRPr lang="en-US"/>
                    </a:p>
                  </a:txBody>
                  <a:tcPr/>
                </a:tc>
                <a:tc>
                  <a:txBody>
                    <a:bodyPr/>
                    <a:lstStyle/>
                    <a:p>
                      <a:pPr algn="l">
                        <a:lnSpc>
                          <a:spcPts val="1300"/>
                        </a:lnSpc>
                        <a:spcBef>
                          <a:spcPts val="600"/>
                        </a:spcBef>
                        <a:spcAft>
                          <a:spcPts val="0"/>
                        </a:spcAft>
                      </a:pPr>
                      <a:r>
                        <a:rPr lang="en-GB" sz="1800" dirty="0">
                          <a:effectLst/>
                          <a:latin typeface="+mn-lt"/>
                          <a:ea typeface="Times New Roman"/>
                        </a:rPr>
                        <a:t>The atom solubility is in general very low at </a:t>
                      </a:r>
                      <a:endParaRPr lang="en-GB" sz="1800" dirty="0" smtClean="0">
                        <a:effectLst/>
                        <a:latin typeface="+mn-lt"/>
                        <a:ea typeface="Times New Roman"/>
                      </a:endParaRPr>
                    </a:p>
                    <a:p>
                      <a:pPr algn="l">
                        <a:lnSpc>
                          <a:spcPts val="1300"/>
                        </a:lnSpc>
                        <a:spcBef>
                          <a:spcPts val="600"/>
                        </a:spcBef>
                        <a:spcAft>
                          <a:spcPts val="0"/>
                        </a:spcAft>
                      </a:pPr>
                      <a:r>
                        <a:rPr lang="en-GB" sz="1800" dirty="0" smtClean="0">
                          <a:effectLst/>
                          <a:latin typeface="+mn-lt"/>
                          <a:ea typeface="Times New Roman"/>
                        </a:rPr>
                        <a:t>room </a:t>
                      </a:r>
                      <a:r>
                        <a:rPr lang="en-GB" sz="1800" dirty="0">
                          <a:effectLst/>
                          <a:latin typeface="+mn-lt"/>
                          <a:ea typeface="Times New Roman"/>
                        </a:rPr>
                        <a:t>temperature (typically up to 10</a:t>
                      </a:r>
                      <a:r>
                        <a:rPr lang="en-GB" sz="1800" baseline="30000" dirty="0">
                          <a:effectLst/>
                          <a:latin typeface="+mn-lt"/>
                          <a:ea typeface="Times New Roman"/>
                        </a:rPr>
                        <a:t>3</a:t>
                      </a:r>
                      <a:r>
                        <a:rPr lang="en-GB" sz="1800" dirty="0">
                          <a:effectLst/>
                          <a:latin typeface="+mn-lt"/>
                          <a:ea typeface="Times New Roman"/>
                        </a:rPr>
                        <a:t> at. ppm)</a:t>
                      </a: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2711">
                <a:tc vMerge="1">
                  <a:txBody>
                    <a:bodyPr/>
                    <a:lstStyle/>
                    <a:p>
                      <a:endParaRPr lang="en-US"/>
                    </a:p>
                  </a:txBody>
                  <a:tcPr/>
                </a:tc>
                <a:tc>
                  <a:txBody>
                    <a:bodyPr/>
                    <a:lstStyle/>
                    <a:p>
                      <a:pPr algn="l">
                        <a:lnSpc>
                          <a:spcPts val="1300"/>
                        </a:lnSpc>
                        <a:spcBef>
                          <a:spcPts val="600"/>
                        </a:spcBef>
                        <a:spcAft>
                          <a:spcPts val="0"/>
                        </a:spcAft>
                      </a:pPr>
                      <a:r>
                        <a:rPr lang="en-GB" sz="1800" dirty="0">
                          <a:effectLst/>
                          <a:latin typeface="+mn-lt"/>
                          <a:ea typeface="Times New Roman"/>
                        </a:rPr>
                        <a:t>Only H has a significant mobility at room </a:t>
                      </a:r>
                      <a:endParaRPr lang="en-GB" sz="1800" dirty="0" smtClean="0">
                        <a:effectLst/>
                        <a:latin typeface="+mn-lt"/>
                        <a:ea typeface="Times New Roman"/>
                      </a:endParaRPr>
                    </a:p>
                    <a:p>
                      <a:pPr algn="l">
                        <a:lnSpc>
                          <a:spcPts val="1300"/>
                        </a:lnSpc>
                        <a:spcBef>
                          <a:spcPts val="600"/>
                        </a:spcBef>
                        <a:spcAft>
                          <a:spcPts val="0"/>
                        </a:spcAft>
                      </a:pPr>
                      <a:r>
                        <a:rPr lang="en-GB" sz="1800" dirty="0" smtClean="0">
                          <a:effectLst/>
                          <a:latin typeface="+mn-lt"/>
                          <a:ea typeface="Times New Roman"/>
                        </a:rPr>
                        <a:t>temperature</a:t>
                      </a:r>
                      <a:endParaRPr lang="en-GB" sz="1800" dirty="0">
                        <a:effectLst/>
                        <a:latin typeface="+mn-lt"/>
                        <a:ea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sp>
        <p:nvSpPr>
          <p:cNvPr id="8" name="Rectangle 7"/>
          <p:cNvSpPr/>
          <p:nvPr/>
        </p:nvSpPr>
        <p:spPr>
          <a:xfrm>
            <a:off x="2527563" y="94734"/>
            <a:ext cx="3860352" cy="461665"/>
          </a:xfrm>
          <a:prstGeom prst="rect">
            <a:avLst/>
          </a:prstGeom>
        </p:spPr>
        <p:txBody>
          <a:bodyPr wrap="none">
            <a:spAutoFit/>
          </a:bodyPr>
          <a:lstStyle/>
          <a:p>
            <a:pPr algn="ctr"/>
            <a:r>
              <a:rPr lang="en-US" sz="2400" b="1" dirty="0" smtClean="0"/>
              <a:t>Gas sources: outgassing</a:t>
            </a:r>
            <a:endParaRPr lang="en-US" sz="2400" b="1" dirty="0"/>
          </a:p>
        </p:txBody>
      </p:sp>
    </p:spTree>
    <p:extLst>
      <p:ext uri="{BB962C8B-B14F-4D97-AF65-F5344CB8AC3E}">
        <p14:creationId xmlns:p14="http://schemas.microsoft.com/office/powerpoint/2010/main" val="859869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4" descr="IMG_4217-1"/>
          <p:cNvPicPr>
            <a:picLocks noChangeAspect="1" noChangeArrowheads="1"/>
          </p:cNvPicPr>
          <p:nvPr/>
        </p:nvPicPr>
        <p:blipFill>
          <a:blip r:embed="rId2" cstate="print"/>
          <a:srcRect/>
          <a:stretch>
            <a:fillRect/>
          </a:stretch>
        </p:blipFill>
        <p:spPr bwMode="auto">
          <a:xfrm>
            <a:off x="208008" y="929402"/>
            <a:ext cx="5735591" cy="4294828"/>
          </a:xfrm>
          <a:prstGeom prst="rect">
            <a:avLst/>
          </a:prstGeom>
          <a:noFill/>
          <a:ln w="9525">
            <a:noFill/>
            <a:miter lim="800000"/>
            <a:headEnd/>
            <a:tailEnd/>
          </a:ln>
        </p:spPr>
      </p:pic>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7</a:t>
            </a:fld>
            <a:endParaRPr lang="en-US" dirty="0"/>
          </a:p>
        </p:txBody>
      </p:sp>
      <p:cxnSp>
        <p:nvCxnSpPr>
          <p:cNvPr id="8" name="Straight Arrow Connector 7"/>
          <p:cNvCxnSpPr/>
          <p:nvPr/>
        </p:nvCxnSpPr>
        <p:spPr>
          <a:xfrm flipH="1">
            <a:off x="5319264" y="1579126"/>
            <a:ext cx="2241736" cy="135838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6122143" y="1209794"/>
            <a:ext cx="2877711" cy="369332"/>
          </a:xfrm>
          <a:prstGeom prst="rect">
            <a:avLst/>
          </a:prstGeom>
          <a:noFill/>
        </p:spPr>
        <p:txBody>
          <a:bodyPr wrap="none" rtlCol="0">
            <a:spAutoFit/>
          </a:bodyPr>
          <a:lstStyle/>
          <a:p>
            <a:r>
              <a:rPr lang="en-US" dirty="0" smtClean="0"/>
              <a:t>Beam pipe &amp; NEG coating</a:t>
            </a:r>
            <a:endParaRPr lang="en-US" dirty="0"/>
          </a:p>
        </p:txBody>
      </p:sp>
      <p:cxnSp>
        <p:nvCxnSpPr>
          <p:cNvPr id="13" name="Straight Arrow Connector 12"/>
          <p:cNvCxnSpPr/>
          <p:nvPr/>
        </p:nvCxnSpPr>
        <p:spPr>
          <a:xfrm flipH="1" flipV="1">
            <a:off x="3827559" y="3076816"/>
            <a:ext cx="515841" cy="26130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3898406" y="5701308"/>
            <a:ext cx="889987" cy="369332"/>
          </a:xfrm>
          <a:prstGeom prst="rect">
            <a:avLst/>
          </a:prstGeom>
          <a:noFill/>
        </p:spPr>
        <p:txBody>
          <a:bodyPr wrap="none" rtlCol="0">
            <a:spAutoFit/>
          </a:bodyPr>
          <a:lstStyle/>
          <a:p>
            <a:r>
              <a:rPr lang="en-US" dirty="0" smtClean="0"/>
              <a:t>Flange</a:t>
            </a:r>
            <a:endParaRPr lang="en-US" dirty="0"/>
          </a:p>
        </p:txBody>
      </p:sp>
      <p:cxnSp>
        <p:nvCxnSpPr>
          <p:cNvPr id="19" name="Straight Arrow Connector 18"/>
          <p:cNvCxnSpPr>
            <a:stCxn id="20" idx="0"/>
          </p:cNvCxnSpPr>
          <p:nvPr/>
        </p:nvCxnSpPr>
        <p:spPr>
          <a:xfrm flipV="1">
            <a:off x="1607425" y="3059314"/>
            <a:ext cx="827167" cy="263056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245513" y="5689878"/>
            <a:ext cx="2723823" cy="369332"/>
          </a:xfrm>
          <a:prstGeom prst="rect">
            <a:avLst/>
          </a:prstGeom>
          <a:noFill/>
        </p:spPr>
        <p:txBody>
          <a:bodyPr wrap="none" rtlCol="0">
            <a:spAutoFit/>
          </a:bodyPr>
          <a:lstStyle/>
          <a:p>
            <a:r>
              <a:rPr lang="en-US" dirty="0" smtClean="0"/>
              <a:t>Pump (sputter ion pump)</a:t>
            </a:r>
            <a:endParaRPr lang="en-US" dirty="0"/>
          </a:p>
        </p:txBody>
      </p:sp>
      <p:cxnSp>
        <p:nvCxnSpPr>
          <p:cNvPr id="21" name="Straight Arrow Connector 20"/>
          <p:cNvCxnSpPr/>
          <p:nvPr/>
        </p:nvCxnSpPr>
        <p:spPr>
          <a:xfrm flipH="1" flipV="1">
            <a:off x="4144300" y="2566036"/>
            <a:ext cx="2349928" cy="21602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6122143" y="4734163"/>
            <a:ext cx="877163" cy="369332"/>
          </a:xfrm>
          <a:prstGeom prst="rect">
            <a:avLst/>
          </a:prstGeom>
          <a:noFill/>
        </p:spPr>
        <p:txBody>
          <a:bodyPr wrap="none" rtlCol="0">
            <a:spAutoFit/>
          </a:bodyPr>
          <a:lstStyle/>
          <a:p>
            <a:r>
              <a:rPr lang="en-US" dirty="0" smtClean="0"/>
              <a:t>Gauge</a:t>
            </a:r>
            <a:endParaRPr lang="en-US" dirty="0"/>
          </a:p>
        </p:txBody>
      </p:sp>
      <p:cxnSp>
        <p:nvCxnSpPr>
          <p:cNvPr id="23" name="Straight Arrow Connector 22"/>
          <p:cNvCxnSpPr/>
          <p:nvPr/>
        </p:nvCxnSpPr>
        <p:spPr>
          <a:xfrm flipH="1">
            <a:off x="2708910" y="1209794"/>
            <a:ext cx="1028701" cy="145339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2969336" y="929402"/>
            <a:ext cx="1569660" cy="369332"/>
          </a:xfrm>
          <a:prstGeom prst="rect">
            <a:avLst/>
          </a:prstGeom>
          <a:noFill/>
        </p:spPr>
        <p:txBody>
          <a:bodyPr wrap="none" rtlCol="0">
            <a:spAutoFit/>
          </a:bodyPr>
          <a:lstStyle/>
          <a:p>
            <a:r>
              <a:rPr lang="en-US" dirty="0" smtClean="0">
                <a:solidFill>
                  <a:schemeClr val="bg1"/>
                </a:solidFill>
              </a:rPr>
              <a:t>Sector valves</a:t>
            </a:r>
            <a:endParaRPr lang="en-US" dirty="0">
              <a:solidFill>
                <a:schemeClr val="bg1"/>
              </a:solidFill>
            </a:endParaRPr>
          </a:p>
        </p:txBody>
      </p:sp>
      <p:sp>
        <p:nvSpPr>
          <p:cNvPr id="26" name="Rectangle 25"/>
          <p:cNvSpPr/>
          <p:nvPr/>
        </p:nvSpPr>
        <p:spPr>
          <a:xfrm>
            <a:off x="208009" y="146804"/>
            <a:ext cx="8764541" cy="461665"/>
          </a:xfrm>
          <a:prstGeom prst="rect">
            <a:avLst/>
          </a:prstGeom>
        </p:spPr>
        <p:txBody>
          <a:bodyPr wrap="square">
            <a:spAutoFit/>
          </a:bodyPr>
          <a:lstStyle/>
          <a:p>
            <a:pPr algn="ctr"/>
            <a:r>
              <a:rPr lang="en-US" sz="2400" b="1" dirty="0"/>
              <a:t>A quick view of vacuum technology</a:t>
            </a:r>
          </a:p>
        </p:txBody>
      </p:sp>
    </p:spTree>
    <p:extLst>
      <p:ext uri="{BB962C8B-B14F-4D97-AF65-F5344CB8AC3E}">
        <p14:creationId xmlns:p14="http://schemas.microsoft.com/office/powerpoint/2010/main" val="307599254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457200" y="6356350"/>
            <a:ext cx="2133600" cy="365125"/>
          </a:xfrm>
          <a:prstGeom prst="rect">
            <a:avLst/>
          </a:prstGeom>
        </p:spPr>
        <p:txBody>
          <a:bodyPr/>
          <a:lstStyle/>
          <a:p>
            <a:r>
              <a:rPr lang="en-US" smtClean="0"/>
              <a:t>February 13-14, 2013</a:t>
            </a:r>
            <a:endParaRPr lang="en-GB"/>
          </a:p>
        </p:txBody>
      </p:sp>
      <p:sp>
        <p:nvSpPr>
          <p:cNvPr id="3" name="Footer Placeholder 2"/>
          <p:cNvSpPr>
            <a:spLocks noGrp="1"/>
          </p:cNvSpPr>
          <p:nvPr>
            <p:ph type="ftr" sz="quarter" idx="4294967295"/>
          </p:nvPr>
        </p:nvSpPr>
        <p:spPr>
          <a:xfrm>
            <a:off x="3124200" y="6356350"/>
            <a:ext cx="2895600" cy="365125"/>
          </a:xfrm>
          <a:prstGeom prst="rect">
            <a:avLst/>
          </a:prstGeom>
        </p:spPr>
        <p:txBody>
          <a:bodyPr/>
          <a:lstStyle/>
          <a:p>
            <a:r>
              <a:rPr lang="en-US" smtClean="0"/>
              <a:t>JUAS 2013 -- Vacuum Technology –   Paolo Chiggiato &amp; Roberto Kersevan</a:t>
            </a:r>
            <a:endParaRPr lang="en-GB"/>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106E4E99-1EF7-4D38-A3D6-86A225475890}" type="slidenum">
              <a:rPr lang="en-GB" smtClean="0"/>
              <a:t>70</a:t>
            </a:fld>
            <a:endParaRPr lang="en-GB" dirty="0"/>
          </a:p>
        </p:txBody>
      </p:sp>
      <mc:AlternateContent xmlns:mc="http://schemas.openxmlformats.org/markup-compatibility/2006" xmlns:a14="http://schemas.microsoft.com/office/drawing/2010/main">
        <mc:Choice Requires="a14">
          <p:sp>
            <p:nvSpPr>
              <p:cNvPr id="6" name="TextBox 5"/>
              <p:cNvSpPr txBox="1"/>
              <p:nvPr/>
            </p:nvSpPr>
            <p:spPr>
              <a:xfrm>
                <a:off x="467544" y="844704"/>
                <a:ext cx="4058736" cy="5149295"/>
              </a:xfrm>
              <a:prstGeom prst="rect">
                <a:avLst/>
              </a:prstGeom>
              <a:noFill/>
              <a:ln>
                <a:solidFill>
                  <a:schemeClr val="accent1"/>
                </a:solidFill>
              </a:ln>
            </p:spPr>
            <p:txBody>
              <a:bodyPr wrap="square" rtlCol="0">
                <a:spAutoFit/>
              </a:bodyPr>
              <a:lstStyle/>
              <a:p>
                <a:pPr algn="ctr"/>
                <a:r>
                  <a:rPr lang="en-US" b="1" dirty="0" smtClean="0"/>
                  <a:t>Metals</a:t>
                </a:r>
              </a:p>
              <a:p>
                <a:endParaRPr lang="en-US" dirty="0"/>
              </a:p>
              <a:p>
                <a:r>
                  <a:rPr lang="en-US" dirty="0" smtClean="0"/>
                  <a:t>After state-of-art surface cleaning</a:t>
                </a:r>
              </a:p>
              <a:p>
                <a:endParaRPr lang="en-US" dirty="0"/>
              </a:p>
              <a:p>
                <a:pPr marL="285750" indent="-285750">
                  <a:buFont typeface="Arial" pitchFamily="34" charset="0"/>
                  <a:buChar char="•"/>
                </a:pPr>
                <a:r>
                  <a:rPr lang="en-US" u="sng" dirty="0" smtClean="0"/>
                  <a:t>If </a:t>
                </a:r>
                <a:r>
                  <a:rPr lang="en-US" u="sng" dirty="0"/>
                  <a:t>not heated in </a:t>
                </a:r>
                <a:r>
                  <a:rPr lang="en-US" u="sng" dirty="0" smtClean="0"/>
                  <a:t>situ</a:t>
                </a:r>
                <a:r>
                  <a:rPr lang="en-US" dirty="0" smtClean="0"/>
                  <a:t>: mainly </a:t>
                </a:r>
                <a:r>
                  <a:rPr lang="en-US" b="1" dirty="0" smtClean="0"/>
                  <a:t>H</a:t>
                </a:r>
                <a:r>
                  <a:rPr lang="en-US" b="1" baseline="-25000" dirty="0" smtClean="0"/>
                  <a:t>2</a:t>
                </a:r>
                <a:r>
                  <a:rPr lang="en-US" b="1" dirty="0" smtClean="0"/>
                  <a:t>O</a:t>
                </a:r>
                <a:r>
                  <a:rPr lang="en-US" dirty="0" smtClean="0"/>
                  <a:t> for the first months in vacuum, then also H</a:t>
                </a:r>
                <a:r>
                  <a:rPr lang="en-US" baseline="-25000" dirty="0" smtClean="0"/>
                  <a:t>2</a:t>
                </a:r>
                <a:r>
                  <a:rPr lang="en-US" dirty="0" smtClean="0"/>
                  <a:t>. </a:t>
                </a:r>
              </a:p>
              <a:p>
                <a:pPr/>
                <a14:m>
                  <m:oMathPara xmlns:m="http://schemas.openxmlformats.org/officeDocument/2006/math">
                    <m:oMathParaPr>
                      <m:jc m:val="centerGroup"/>
                    </m:oMathParaPr>
                    <m:oMath xmlns:m="http://schemas.openxmlformats.org/officeDocument/2006/math">
                      <m:sSub>
                        <m:sSubPr>
                          <m:ctrlPr>
                            <a:rPr lang="en-US" i="1" smtClean="0">
                              <a:latin typeface="Cambria Math"/>
                            </a:rPr>
                          </m:ctrlPr>
                        </m:sSubPr>
                        <m:e>
                          <m:r>
                            <a:rPr lang="fr-CH" b="0" i="1" smtClean="0">
                              <a:latin typeface="Cambria Math"/>
                            </a:rPr>
                            <m:t>𝑞</m:t>
                          </m:r>
                        </m:e>
                        <m:sub>
                          <m:sSub>
                            <m:sSubPr>
                              <m:ctrlPr>
                                <a:rPr lang="en-US" i="1" smtClean="0">
                                  <a:latin typeface="Cambria Math"/>
                                </a:rPr>
                              </m:ctrlPr>
                            </m:sSubPr>
                            <m:e>
                              <m:r>
                                <a:rPr lang="fr-CH" b="0" i="1" smtClean="0">
                                  <a:latin typeface="Cambria Math"/>
                                </a:rPr>
                                <m:t>𝐻</m:t>
                              </m:r>
                            </m:e>
                            <m:sub>
                              <m:r>
                                <a:rPr lang="fr-CH" b="0" i="1" smtClean="0">
                                  <a:latin typeface="Cambria Math"/>
                                </a:rPr>
                                <m:t>2</m:t>
                              </m:r>
                            </m:sub>
                          </m:sSub>
                          <m:r>
                            <a:rPr lang="fr-CH" b="0" i="1" smtClean="0">
                              <a:latin typeface="Cambria Math"/>
                            </a:rPr>
                            <m:t>𝑂</m:t>
                          </m:r>
                        </m:sub>
                      </m:sSub>
                      <m:r>
                        <a:rPr lang="en-US" i="1" smtClean="0">
                          <a:latin typeface="Cambria Math"/>
                          <a:ea typeface="Cambria Math"/>
                        </a:rPr>
                        <m:t>≈</m:t>
                      </m:r>
                      <m:f>
                        <m:fPr>
                          <m:ctrlPr>
                            <a:rPr lang="en-US" i="1" smtClean="0">
                              <a:latin typeface="Cambria Math"/>
                              <a:ea typeface="Cambria Math"/>
                            </a:rPr>
                          </m:ctrlPr>
                        </m:fPr>
                        <m:num>
                          <m:r>
                            <a:rPr lang="fr-CH" b="0" i="1" smtClean="0">
                              <a:latin typeface="Cambria Math"/>
                              <a:ea typeface="Cambria Math"/>
                            </a:rPr>
                            <m:t>3×</m:t>
                          </m:r>
                          <m:sSup>
                            <m:sSupPr>
                              <m:ctrlPr>
                                <a:rPr lang="fr-CH" b="0" i="1" smtClean="0">
                                  <a:latin typeface="Cambria Math"/>
                                  <a:ea typeface="Cambria Math"/>
                                </a:rPr>
                              </m:ctrlPr>
                            </m:sSupPr>
                            <m:e>
                              <m:r>
                                <a:rPr lang="fr-CH" b="0" i="1" smtClean="0">
                                  <a:latin typeface="Cambria Math"/>
                                  <a:ea typeface="Cambria Math"/>
                                </a:rPr>
                                <m:t>10</m:t>
                              </m:r>
                            </m:e>
                            <m:sup>
                              <m:r>
                                <a:rPr lang="fr-CH" b="0" i="1" smtClean="0">
                                  <a:latin typeface="Cambria Math"/>
                                  <a:ea typeface="Cambria Math"/>
                                </a:rPr>
                                <m:t>−9</m:t>
                              </m:r>
                            </m:sup>
                          </m:sSup>
                        </m:num>
                        <m:den>
                          <m:r>
                            <a:rPr lang="fr-CH" b="0" i="1" smtClean="0">
                              <a:latin typeface="Cambria Math"/>
                              <a:ea typeface="Cambria Math"/>
                            </a:rPr>
                            <m:t>𝑡</m:t>
                          </m:r>
                          <m:d>
                            <m:dPr>
                              <m:begChr m:val="["/>
                              <m:endChr m:val="]"/>
                              <m:ctrlPr>
                                <a:rPr lang="fr-CH" b="0" i="1" smtClean="0">
                                  <a:latin typeface="Cambria Math"/>
                                  <a:ea typeface="Cambria Math"/>
                                </a:rPr>
                              </m:ctrlPr>
                            </m:dPr>
                            <m:e>
                              <m:r>
                                <a:rPr lang="fr-CH" b="0" i="1" smtClean="0">
                                  <a:latin typeface="Cambria Math"/>
                                  <a:ea typeface="Cambria Math"/>
                                </a:rPr>
                                <m:t>h</m:t>
                              </m:r>
                            </m:e>
                          </m:d>
                        </m:den>
                      </m:f>
                      <m:d>
                        <m:dPr>
                          <m:begChr m:val="["/>
                          <m:endChr m:val="]"/>
                          <m:ctrlPr>
                            <a:rPr lang="en-US" i="1" smtClean="0">
                              <a:latin typeface="Cambria Math"/>
                              <a:ea typeface="Cambria Math"/>
                            </a:rPr>
                          </m:ctrlPr>
                        </m:dPr>
                        <m:e>
                          <m:f>
                            <m:fPr>
                              <m:ctrlPr>
                                <a:rPr lang="en-US" i="1" smtClean="0">
                                  <a:latin typeface="Cambria Math"/>
                                  <a:ea typeface="Cambria Math"/>
                                </a:rPr>
                              </m:ctrlPr>
                            </m:fPr>
                            <m:num>
                              <m:r>
                                <a:rPr lang="fr-CH" b="0" i="1" smtClean="0">
                                  <a:latin typeface="Cambria Math"/>
                                  <a:ea typeface="Cambria Math"/>
                                </a:rPr>
                                <m:t>𝑚𝑏𝑎𝑟</m:t>
                              </m:r>
                              <m:r>
                                <a:rPr lang="fr-CH" b="0" i="1" smtClean="0">
                                  <a:latin typeface="Cambria Math"/>
                                  <a:ea typeface="Cambria Math"/>
                                </a:rPr>
                                <m:t> </m:t>
                              </m:r>
                              <m:r>
                                <a:rPr lang="fr-CH" b="0" i="1" smtClean="0">
                                  <a:latin typeface="Cambria Math"/>
                                  <a:ea typeface="Cambria Math"/>
                                </a:rPr>
                                <m:t>𝑙</m:t>
                              </m:r>
                            </m:num>
                            <m:den>
                              <m:r>
                                <a:rPr lang="fr-CH" b="0" i="1" smtClean="0">
                                  <a:latin typeface="Cambria Math"/>
                                  <a:ea typeface="Cambria Math"/>
                                </a:rPr>
                                <m:t>𝑠</m:t>
                              </m:r>
                              <m:r>
                                <a:rPr lang="fr-CH" b="0" i="1" smtClean="0">
                                  <a:latin typeface="Cambria Math"/>
                                  <a:ea typeface="Cambria Math"/>
                                </a:rPr>
                                <m:t> </m:t>
                              </m:r>
                              <m:sSup>
                                <m:sSupPr>
                                  <m:ctrlPr>
                                    <a:rPr lang="fr-CH" b="0" i="1" smtClean="0">
                                      <a:latin typeface="Cambria Math"/>
                                      <a:ea typeface="Cambria Math"/>
                                    </a:rPr>
                                  </m:ctrlPr>
                                </m:sSupPr>
                                <m:e>
                                  <m:r>
                                    <a:rPr lang="fr-CH" b="0" i="1" smtClean="0">
                                      <a:latin typeface="Cambria Math"/>
                                      <a:ea typeface="Cambria Math"/>
                                    </a:rPr>
                                    <m:t>𝑐𝑚</m:t>
                                  </m:r>
                                </m:e>
                                <m:sup>
                                  <m:r>
                                    <a:rPr lang="fr-CH" b="0" i="1" smtClean="0">
                                      <a:latin typeface="Cambria Math"/>
                                      <a:ea typeface="Cambria Math"/>
                                    </a:rPr>
                                    <m:t>2</m:t>
                                  </m:r>
                                </m:sup>
                              </m:sSup>
                            </m:den>
                          </m:f>
                          <m:r>
                            <a:rPr lang="fr-CH" b="0" i="1" smtClean="0">
                              <a:latin typeface="Cambria Math"/>
                              <a:ea typeface="Cambria Math"/>
                            </a:rPr>
                            <m:t> </m:t>
                          </m:r>
                        </m:e>
                      </m:d>
                    </m:oMath>
                  </m:oMathPara>
                </a14:m>
                <a:endParaRPr lang="fr-CH" dirty="0" smtClean="0">
                  <a:ea typeface="Cambria Math"/>
                </a:endParaRPr>
              </a:p>
              <a:p>
                <a:pPr marL="271463"/>
                <a:endParaRPr lang="en-US" dirty="0" smtClean="0"/>
              </a:p>
              <a:p>
                <a:pPr marL="271463"/>
                <a:r>
                  <a:rPr lang="en-US" dirty="0" smtClean="0"/>
                  <a:t>The source of H</a:t>
                </a:r>
                <a:r>
                  <a:rPr lang="en-US" baseline="-25000" dirty="0" smtClean="0"/>
                  <a:t>2</a:t>
                </a:r>
                <a:r>
                  <a:rPr lang="en-US" dirty="0" smtClean="0"/>
                  <a:t>O is recharged after each venting to air.</a:t>
                </a:r>
              </a:p>
              <a:p>
                <a:pPr marL="271463"/>
                <a:endParaRPr lang="en-US" dirty="0"/>
              </a:p>
              <a:p>
                <a:pPr marL="285750" indent="-285750">
                  <a:buFont typeface="Arial" pitchFamily="34" charset="0"/>
                  <a:buChar char="•"/>
                </a:pPr>
                <a:r>
                  <a:rPr lang="en-US" u="sng" dirty="0" smtClean="0"/>
                  <a:t>If heated in situ </a:t>
                </a:r>
                <a:r>
                  <a:rPr lang="en-US" dirty="0" smtClean="0"/>
                  <a:t>(baked-out): mainly </a:t>
                </a:r>
                <a:r>
                  <a:rPr lang="en-US" b="1" dirty="0" smtClean="0"/>
                  <a:t>H</a:t>
                </a:r>
                <a:r>
                  <a:rPr lang="en-US" b="1" baseline="-25000" dirty="0" smtClean="0"/>
                  <a:t>2</a:t>
                </a:r>
                <a:r>
                  <a:rPr lang="en-US" dirty="0" smtClean="0"/>
                  <a:t>. The outgassing rate can be assumed as constant; it depends on the accumulated effect of the previous thermal treatments</a:t>
                </a:r>
              </a:p>
            </p:txBody>
          </p:sp>
        </mc:Choice>
        <mc:Fallback xmlns="">
          <p:sp>
            <p:nvSpPr>
              <p:cNvPr id="6" name="TextBox 5"/>
              <p:cNvSpPr txBox="1">
                <a:spLocks noRot="1" noChangeAspect="1" noMove="1" noResize="1" noEditPoints="1" noAdjustHandles="1" noChangeArrowheads="1" noChangeShapeType="1" noTextEdit="1"/>
              </p:cNvSpPr>
              <p:nvPr/>
            </p:nvSpPr>
            <p:spPr>
              <a:xfrm>
                <a:off x="467544" y="844704"/>
                <a:ext cx="4058736" cy="5149295"/>
              </a:xfrm>
              <a:prstGeom prst="rect">
                <a:avLst/>
              </a:prstGeom>
              <a:blipFill rotWithShape="1">
                <a:blip r:embed="rId2"/>
                <a:stretch>
                  <a:fillRect l="-1198" t="-473" r="-2096" b="-946"/>
                </a:stretch>
              </a:blipFill>
              <a:ln>
                <a:solidFill>
                  <a:schemeClr val="accent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4788024" y="856134"/>
                <a:ext cx="4207386" cy="5144616"/>
              </a:xfrm>
              <a:prstGeom prst="rect">
                <a:avLst/>
              </a:prstGeom>
              <a:noFill/>
              <a:ln>
                <a:solidFill>
                  <a:schemeClr val="accent1"/>
                </a:solidFill>
              </a:ln>
            </p:spPr>
            <p:txBody>
              <a:bodyPr wrap="square" rtlCol="0">
                <a:spAutoFit/>
              </a:bodyPr>
              <a:lstStyle/>
              <a:p>
                <a:pPr algn="ctr"/>
                <a:r>
                  <a:rPr lang="en-US" b="1" dirty="0" smtClean="0"/>
                  <a:t>Organics (Polymers)</a:t>
                </a:r>
              </a:p>
              <a:p>
                <a:endParaRPr lang="en-US" dirty="0"/>
              </a:p>
              <a:p>
                <a:pPr marL="285750" indent="-285750">
                  <a:buFont typeface="Arial" pitchFamily="34" charset="0"/>
                  <a:buChar char="•"/>
                </a:pPr>
                <a:r>
                  <a:rPr lang="en-US" dirty="0" smtClean="0"/>
                  <a:t>High solubility of gas in the bulk, in particular</a:t>
                </a:r>
                <a:r>
                  <a:rPr lang="en-US" b="1" dirty="0"/>
                  <a:t> </a:t>
                </a:r>
                <a:r>
                  <a:rPr lang="en-US" b="1" dirty="0" smtClean="0"/>
                  <a:t>H</a:t>
                </a:r>
                <a:r>
                  <a:rPr lang="en-US" b="1" baseline="-25000" dirty="0" smtClean="0"/>
                  <a:t>2</a:t>
                </a:r>
                <a:r>
                  <a:rPr lang="en-US" b="1" dirty="0" smtClean="0"/>
                  <a:t>O.</a:t>
                </a:r>
              </a:p>
              <a:p>
                <a:pPr marL="285750" indent="-285750">
                  <a:buFont typeface="Arial" pitchFamily="34" charset="0"/>
                  <a:buChar char="•"/>
                </a:pPr>
                <a:endParaRPr lang="en-US" b="1" dirty="0" smtClean="0"/>
              </a:p>
              <a:p>
                <a:pPr marL="285750" indent="-285750">
                  <a:buFont typeface="Arial" pitchFamily="34" charset="0"/>
                  <a:buChar char="•"/>
                </a:pPr>
                <a:r>
                  <a:rPr lang="en-US" dirty="0" smtClean="0"/>
                  <a:t>In general, the outgassing process is dominated by H</a:t>
                </a:r>
                <a:r>
                  <a:rPr lang="en-US" baseline="-25000" dirty="0" smtClean="0"/>
                  <a:t>2</a:t>
                </a:r>
                <a:r>
                  <a:rPr lang="en-US" dirty="0" smtClean="0"/>
                  <a:t>O release.</a:t>
                </a:r>
              </a:p>
              <a:p>
                <a:pPr marL="285750" indent="-285750">
                  <a:buFont typeface="Arial" pitchFamily="34" charset="0"/>
                  <a:buChar char="•"/>
                </a:pPr>
                <a:endParaRPr lang="en-US" dirty="0" smtClean="0"/>
              </a:p>
              <a:p>
                <a:pPr marL="285750" indent="-285750">
                  <a:buFont typeface="Arial" pitchFamily="34" charset="0"/>
                  <a:buChar char="•"/>
                </a:pPr>
                <a:r>
                  <a:rPr lang="en-US" dirty="0" smtClean="0"/>
                  <a:t>In the initial phase of pumping:</a:t>
                </a:r>
              </a:p>
              <a:p>
                <a:pPr/>
                <a14:m>
                  <m:oMathPara xmlns:m="http://schemas.openxmlformats.org/officeDocument/2006/math">
                    <m:oMathParaPr>
                      <m:jc m:val="centerGroup"/>
                    </m:oMathParaPr>
                    <m:oMath xmlns:m="http://schemas.openxmlformats.org/officeDocument/2006/math">
                      <m:sSub>
                        <m:sSubPr>
                          <m:ctrlPr>
                            <a:rPr lang="en-US" i="1">
                              <a:latin typeface="Cambria Math"/>
                            </a:rPr>
                          </m:ctrlPr>
                        </m:sSubPr>
                        <m:e>
                          <m:r>
                            <a:rPr lang="fr-CH" i="1">
                              <a:latin typeface="Cambria Math"/>
                            </a:rPr>
                            <m:t>𝑞</m:t>
                          </m:r>
                        </m:e>
                        <m:sub>
                          <m:sSub>
                            <m:sSubPr>
                              <m:ctrlPr>
                                <a:rPr lang="en-US" i="1">
                                  <a:latin typeface="Cambria Math"/>
                                </a:rPr>
                              </m:ctrlPr>
                            </m:sSubPr>
                            <m:e>
                              <m:r>
                                <a:rPr lang="fr-CH" i="1">
                                  <a:latin typeface="Cambria Math"/>
                                </a:rPr>
                                <m:t>𝐻</m:t>
                              </m:r>
                            </m:e>
                            <m:sub>
                              <m:r>
                                <a:rPr lang="fr-CH" i="1">
                                  <a:latin typeface="Cambria Math"/>
                                </a:rPr>
                                <m:t>2</m:t>
                              </m:r>
                            </m:sub>
                          </m:sSub>
                          <m:r>
                            <a:rPr lang="fr-CH" i="1">
                              <a:latin typeface="Cambria Math"/>
                            </a:rPr>
                            <m:t>𝑂</m:t>
                          </m:r>
                        </m:sub>
                      </m:sSub>
                      <m:r>
                        <a:rPr lang="en-US" i="1" smtClean="0">
                          <a:latin typeface="Cambria Math"/>
                          <a:ea typeface="Cambria Math"/>
                        </a:rPr>
                        <m:t>∝</m:t>
                      </m:r>
                      <m:f>
                        <m:fPr>
                          <m:ctrlPr>
                            <a:rPr lang="en-US" i="1">
                              <a:latin typeface="Cambria Math"/>
                              <a:ea typeface="Cambria Math"/>
                            </a:rPr>
                          </m:ctrlPr>
                        </m:fPr>
                        <m:num>
                          <m:r>
                            <a:rPr lang="fr-CH" b="0" i="1" smtClean="0">
                              <a:latin typeface="Cambria Math"/>
                              <a:ea typeface="Cambria Math"/>
                            </a:rPr>
                            <m:t>1</m:t>
                          </m:r>
                        </m:num>
                        <m:den>
                          <m:rad>
                            <m:radPr>
                              <m:degHide m:val="on"/>
                              <m:ctrlPr>
                                <a:rPr lang="fr-CH" i="1" smtClean="0">
                                  <a:latin typeface="Cambria Math"/>
                                  <a:ea typeface="Cambria Math"/>
                                </a:rPr>
                              </m:ctrlPr>
                            </m:radPr>
                            <m:deg/>
                            <m:e>
                              <m:r>
                                <a:rPr lang="fr-CH" b="0" i="1" smtClean="0">
                                  <a:latin typeface="Cambria Math"/>
                                  <a:ea typeface="Cambria Math"/>
                                </a:rPr>
                                <m:t>𝑡</m:t>
                              </m:r>
                            </m:e>
                          </m:rad>
                        </m:den>
                      </m:f>
                    </m:oMath>
                  </m:oMathPara>
                </a14:m>
                <a:endParaRPr lang="en-US" dirty="0" smtClean="0"/>
              </a:p>
              <a:p>
                <a:pPr marL="285750" indent="-285750">
                  <a:buFont typeface="Arial" pitchFamily="34" charset="0"/>
                  <a:buChar char="•"/>
                </a:pPr>
                <a:r>
                  <a:rPr lang="en-US" dirty="0" smtClean="0"/>
                  <a:t>Heavier gas molecules can be outgassed (remnant of </a:t>
                </a:r>
                <a:r>
                  <a:rPr lang="en-US" dirty="0" err="1" smtClean="0"/>
                  <a:t>polymerisation</a:t>
                </a:r>
                <a:r>
                  <a:rPr lang="en-US" dirty="0" smtClean="0"/>
                  <a:t>, fraction of polymeric chains)</a:t>
                </a:r>
              </a:p>
              <a:p>
                <a:pPr marL="285750" indent="-285750">
                  <a:buFont typeface="Arial" pitchFamily="34" charset="0"/>
                  <a:buChar char="•"/>
                </a:pPr>
                <a:endParaRPr lang="en-US" dirty="0" smtClean="0"/>
              </a:p>
              <a:p>
                <a:pPr marL="285750" indent="-285750">
                  <a:buFont typeface="Arial" pitchFamily="34" charset="0"/>
                  <a:buChar char="•"/>
                </a:pPr>
                <a:r>
                  <a:rPr lang="en-US" dirty="0" smtClean="0"/>
                  <a:t>The permeation of light molecules is not negligible, in particular He.</a:t>
                </a:r>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4788024" y="856134"/>
                <a:ext cx="4207386" cy="5144616"/>
              </a:xfrm>
              <a:prstGeom prst="rect">
                <a:avLst/>
              </a:prstGeom>
              <a:blipFill rotWithShape="1">
                <a:blip r:embed="rId3"/>
                <a:stretch>
                  <a:fillRect l="-722" t="-473" r="-2165"/>
                </a:stretch>
              </a:blipFill>
              <a:ln>
                <a:solidFill>
                  <a:schemeClr val="accent1"/>
                </a:solidFill>
              </a:ln>
            </p:spPr>
            <p:txBody>
              <a:bodyPr/>
              <a:lstStyle/>
              <a:p>
                <a:r>
                  <a:rPr lang="en-US">
                    <a:noFill/>
                  </a:rPr>
                  <a:t> </a:t>
                </a:r>
              </a:p>
            </p:txBody>
          </p:sp>
        </mc:Fallback>
      </mc:AlternateContent>
      <p:sp>
        <p:nvSpPr>
          <p:cNvPr id="12" name="Rectangle 11"/>
          <p:cNvSpPr/>
          <p:nvPr/>
        </p:nvSpPr>
        <p:spPr>
          <a:xfrm>
            <a:off x="2527563" y="94734"/>
            <a:ext cx="3860352" cy="461665"/>
          </a:xfrm>
          <a:prstGeom prst="rect">
            <a:avLst/>
          </a:prstGeom>
        </p:spPr>
        <p:txBody>
          <a:bodyPr wrap="none">
            <a:spAutoFit/>
          </a:bodyPr>
          <a:lstStyle/>
          <a:p>
            <a:pPr algn="ctr"/>
            <a:r>
              <a:rPr lang="en-US" sz="2400" b="1" dirty="0" smtClean="0"/>
              <a:t>Gas sources: outgassing</a:t>
            </a:r>
            <a:endParaRPr lang="en-US" sz="2400" b="1" dirty="0"/>
          </a:p>
        </p:txBody>
      </p:sp>
    </p:spTree>
    <p:extLst>
      <p:ext uri="{BB962C8B-B14F-4D97-AF65-F5344CB8AC3E}">
        <p14:creationId xmlns:p14="http://schemas.microsoft.com/office/powerpoint/2010/main" val="2166442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457200" y="6356350"/>
            <a:ext cx="2133600" cy="365125"/>
          </a:xfrm>
          <a:prstGeom prst="rect">
            <a:avLst/>
          </a:prstGeom>
        </p:spPr>
        <p:txBody>
          <a:bodyPr/>
          <a:lstStyle/>
          <a:p>
            <a:r>
              <a:rPr lang="en-US" smtClean="0"/>
              <a:t>February 13-14, 2013</a:t>
            </a:r>
            <a:endParaRPr lang="en-GB"/>
          </a:p>
        </p:txBody>
      </p:sp>
      <p:sp>
        <p:nvSpPr>
          <p:cNvPr id="3" name="Footer Placeholder 2"/>
          <p:cNvSpPr>
            <a:spLocks noGrp="1"/>
          </p:cNvSpPr>
          <p:nvPr>
            <p:ph type="ftr" sz="quarter" idx="4294967295"/>
          </p:nvPr>
        </p:nvSpPr>
        <p:spPr>
          <a:xfrm>
            <a:off x="3124200" y="6356350"/>
            <a:ext cx="2895600" cy="365125"/>
          </a:xfrm>
          <a:prstGeom prst="rect">
            <a:avLst/>
          </a:prstGeom>
        </p:spPr>
        <p:txBody>
          <a:bodyPr/>
          <a:lstStyle/>
          <a:p>
            <a:r>
              <a:rPr lang="en-US" smtClean="0"/>
              <a:t>JUAS 2013 -- Vacuum Technology –   Paolo Chiggiato &amp; Roberto Kersevan</a:t>
            </a:r>
            <a:endParaRPr lang="en-GB"/>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106E4E99-1EF7-4D38-A3D6-86A225475890}" type="slidenum">
              <a:rPr lang="en-GB" smtClean="0"/>
              <a:t>71</a:t>
            </a:fld>
            <a:endParaRPr lang="en-GB" dirty="0"/>
          </a:p>
        </p:txBody>
      </p:sp>
      <p:sp>
        <p:nvSpPr>
          <p:cNvPr id="39" name="Text Box 70"/>
          <p:cNvSpPr txBox="1">
            <a:spLocks noChangeArrowheads="1"/>
          </p:cNvSpPr>
          <p:nvPr/>
        </p:nvSpPr>
        <p:spPr bwMode="auto">
          <a:xfrm>
            <a:off x="2400248" y="945329"/>
            <a:ext cx="4476750" cy="5172075"/>
          </a:xfrm>
          <a:prstGeom prst="rect">
            <a:avLst/>
          </a:prstGeom>
          <a:noFill/>
          <a:ln w="9525">
            <a:solidFill>
              <a:schemeClr val="fo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sz="1600" dirty="0">
                <a:solidFill>
                  <a:srgbClr val="FF0000"/>
                </a:solidFill>
              </a:rPr>
              <a:t>Neoprene (10 h pumping):</a:t>
            </a:r>
          </a:p>
          <a:p>
            <a:pPr algn="ctr"/>
            <a:r>
              <a:rPr lang="en-US" sz="1600" dirty="0"/>
              <a:t>q</a:t>
            </a:r>
            <a:r>
              <a:rPr lang="en-US" sz="1600" baseline="-25000" dirty="0"/>
              <a:t>H2O </a:t>
            </a:r>
            <a:r>
              <a:rPr lang="en-US" sz="1600" dirty="0"/>
              <a:t>≈ 10</a:t>
            </a:r>
            <a:r>
              <a:rPr lang="en-US" sz="1600" baseline="30000" dirty="0"/>
              <a:t>-5</a:t>
            </a:r>
            <a:r>
              <a:rPr lang="en-US" sz="1600" dirty="0"/>
              <a:t> </a:t>
            </a:r>
            <a:r>
              <a:rPr lang="en-US" sz="1600" dirty="0" err="1"/>
              <a:t>Torr</a:t>
            </a:r>
            <a:r>
              <a:rPr lang="en-US" sz="1600" dirty="0"/>
              <a:t> </a:t>
            </a:r>
            <a:r>
              <a:rPr lang="en-US" sz="1800" dirty="0"/>
              <a:t>l </a:t>
            </a:r>
            <a:r>
              <a:rPr lang="en-US" sz="1600" dirty="0"/>
              <a:t>s</a:t>
            </a:r>
            <a:r>
              <a:rPr lang="en-US" sz="1600" baseline="30000" dirty="0"/>
              <a:t>-1</a:t>
            </a:r>
            <a:r>
              <a:rPr lang="en-US" sz="1600" dirty="0"/>
              <a:t> cm</a:t>
            </a:r>
            <a:r>
              <a:rPr lang="en-US" sz="1600" baseline="30000" dirty="0"/>
              <a:t>-2</a:t>
            </a:r>
          </a:p>
          <a:p>
            <a:pPr algn="ctr">
              <a:lnSpc>
                <a:spcPct val="120000"/>
              </a:lnSpc>
            </a:pPr>
            <a:r>
              <a:rPr lang="en-US" sz="1600" dirty="0"/>
              <a:t>q</a:t>
            </a:r>
            <a:r>
              <a:rPr lang="en-US" sz="1600" baseline="-25000" dirty="0"/>
              <a:t>H2O</a:t>
            </a:r>
            <a:r>
              <a:rPr lang="en-US" sz="1600" dirty="0"/>
              <a:t>=3.3x10</a:t>
            </a:r>
            <a:r>
              <a:rPr lang="en-US" sz="1600" baseline="30000" dirty="0"/>
              <a:t>14</a:t>
            </a:r>
            <a:r>
              <a:rPr lang="en-US" sz="1600" dirty="0"/>
              <a:t> molecules cm</a:t>
            </a:r>
            <a:r>
              <a:rPr lang="en-US" sz="1600" baseline="30000" dirty="0"/>
              <a:t>-2</a:t>
            </a:r>
          </a:p>
          <a:p>
            <a:pPr algn="ctr"/>
            <a:endParaRPr lang="en-US" sz="1600" dirty="0">
              <a:solidFill>
                <a:srgbClr val="FF0000"/>
              </a:solidFill>
            </a:endParaRPr>
          </a:p>
          <a:p>
            <a:pPr algn="ctr"/>
            <a:r>
              <a:rPr lang="en-US" sz="1600" dirty="0">
                <a:solidFill>
                  <a:srgbClr val="FF0000"/>
                </a:solidFill>
              </a:rPr>
              <a:t>Unbaked stainless steel (10 h pumping):</a:t>
            </a:r>
          </a:p>
          <a:p>
            <a:pPr algn="ctr"/>
            <a:r>
              <a:rPr lang="en-US" sz="1600" dirty="0"/>
              <a:t> </a:t>
            </a:r>
          </a:p>
          <a:p>
            <a:pPr algn="ctr"/>
            <a:r>
              <a:rPr lang="en-US" sz="1600" dirty="0"/>
              <a:t>q</a:t>
            </a:r>
            <a:r>
              <a:rPr lang="en-US" sz="1600" baseline="-25000" dirty="0"/>
              <a:t>H2O</a:t>
            </a:r>
            <a:r>
              <a:rPr lang="en-US" sz="1600" dirty="0"/>
              <a:t>=2x10</a:t>
            </a:r>
            <a:r>
              <a:rPr lang="en-US" sz="1600" baseline="30000" dirty="0"/>
              <a:t>-10</a:t>
            </a:r>
            <a:r>
              <a:rPr lang="en-US" sz="1600" dirty="0"/>
              <a:t> </a:t>
            </a:r>
            <a:r>
              <a:rPr lang="en-US" sz="1600" dirty="0" err="1"/>
              <a:t>Torr</a:t>
            </a:r>
            <a:r>
              <a:rPr lang="en-US" sz="1600" dirty="0"/>
              <a:t> </a:t>
            </a:r>
            <a:r>
              <a:rPr lang="en-US" sz="1800" dirty="0"/>
              <a:t>l </a:t>
            </a:r>
            <a:r>
              <a:rPr lang="en-US" sz="1600" dirty="0"/>
              <a:t>s</a:t>
            </a:r>
            <a:r>
              <a:rPr lang="en-US" sz="1600" baseline="30000" dirty="0"/>
              <a:t>-1</a:t>
            </a:r>
            <a:r>
              <a:rPr lang="en-US" sz="1600" dirty="0"/>
              <a:t> cm</a:t>
            </a:r>
            <a:r>
              <a:rPr lang="en-US" sz="1600" baseline="30000" dirty="0"/>
              <a:t>-2</a:t>
            </a:r>
          </a:p>
          <a:p>
            <a:pPr algn="ctr"/>
            <a:endParaRPr lang="en-US" sz="1600" baseline="30000" dirty="0"/>
          </a:p>
          <a:p>
            <a:pPr algn="ctr">
              <a:lnSpc>
                <a:spcPct val="120000"/>
              </a:lnSpc>
            </a:pPr>
            <a:r>
              <a:rPr lang="en-US" sz="1600" dirty="0"/>
              <a:t>q</a:t>
            </a:r>
            <a:r>
              <a:rPr lang="en-US" sz="1600" baseline="-25000" dirty="0"/>
              <a:t>H2O</a:t>
            </a:r>
            <a:r>
              <a:rPr lang="en-US" sz="1600" dirty="0"/>
              <a:t>=6.6x10</a:t>
            </a:r>
            <a:r>
              <a:rPr lang="en-US" sz="1600" baseline="30000" dirty="0"/>
              <a:t>9</a:t>
            </a:r>
            <a:r>
              <a:rPr lang="en-US" sz="1600" dirty="0"/>
              <a:t> molecules cm</a:t>
            </a:r>
            <a:r>
              <a:rPr lang="en-US" sz="1600" baseline="30000" dirty="0"/>
              <a:t>-2</a:t>
            </a:r>
          </a:p>
          <a:p>
            <a:pPr algn="ctr"/>
            <a:endParaRPr lang="en-US" sz="1600" baseline="30000" dirty="0"/>
          </a:p>
          <a:p>
            <a:pPr algn="ctr"/>
            <a:r>
              <a:rPr lang="en-US" sz="1600" dirty="0">
                <a:solidFill>
                  <a:srgbClr val="FF0000"/>
                </a:solidFill>
              </a:rPr>
              <a:t>Baked stainless steel (150º C x 24 h):</a:t>
            </a:r>
          </a:p>
          <a:p>
            <a:pPr algn="ctr"/>
            <a:r>
              <a:rPr lang="en-US" sz="1600" dirty="0"/>
              <a:t> </a:t>
            </a:r>
          </a:p>
          <a:p>
            <a:pPr algn="ctr"/>
            <a:r>
              <a:rPr lang="en-US" sz="1600" dirty="0"/>
              <a:t>q</a:t>
            </a:r>
            <a:r>
              <a:rPr lang="en-US" sz="1600" baseline="-25000" dirty="0"/>
              <a:t>H2</a:t>
            </a:r>
            <a:r>
              <a:rPr lang="en-US" sz="1600" dirty="0"/>
              <a:t>=2x10</a:t>
            </a:r>
            <a:r>
              <a:rPr lang="en-US" sz="1600" baseline="30000" dirty="0"/>
              <a:t>-12</a:t>
            </a:r>
            <a:r>
              <a:rPr lang="en-US" sz="1600" dirty="0"/>
              <a:t> </a:t>
            </a:r>
            <a:r>
              <a:rPr lang="en-US" sz="1600" dirty="0" err="1"/>
              <a:t>Torr</a:t>
            </a:r>
            <a:r>
              <a:rPr lang="en-US" sz="1600" dirty="0"/>
              <a:t> </a:t>
            </a:r>
            <a:r>
              <a:rPr lang="en-US" sz="1800" dirty="0"/>
              <a:t>l </a:t>
            </a:r>
            <a:r>
              <a:rPr lang="en-US" sz="1600" dirty="0"/>
              <a:t>s</a:t>
            </a:r>
            <a:r>
              <a:rPr lang="en-US" sz="1600" baseline="30000" dirty="0"/>
              <a:t>-1</a:t>
            </a:r>
            <a:r>
              <a:rPr lang="en-US" sz="1600" dirty="0"/>
              <a:t> cm</a:t>
            </a:r>
            <a:r>
              <a:rPr lang="en-US" sz="1600" baseline="30000" dirty="0"/>
              <a:t>-2</a:t>
            </a:r>
          </a:p>
          <a:p>
            <a:pPr algn="ctr"/>
            <a:endParaRPr lang="en-US" sz="1600" baseline="30000" dirty="0"/>
          </a:p>
          <a:p>
            <a:pPr algn="ctr">
              <a:lnSpc>
                <a:spcPct val="120000"/>
              </a:lnSpc>
            </a:pPr>
            <a:r>
              <a:rPr lang="en-US" sz="1600" dirty="0"/>
              <a:t>q</a:t>
            </a:r>
            <a:r>
              <a:rPr lang="en-US" sz="1600" baseline="-25000" dirty="0"/>
              <a:t>H2</a:t>
            </a:r>
            <a:r>
              <a:rPr lang="en-US" sz="1600" dirty="0"/>
              <a:t>=6.6x10</a:t>
            </a:r>
            <a:r>
              <a:rPr lang="en-US" sz="1600" baseline="30000" dirty="0"/>
              <a:t>7</a:t>
            </a:r>
            <a:r>
              <a:rPr lang="en-US" sz="1600" dirty="0"/>
              <a:t> molecules s</a:t>
            </a:r>
            <a:r>
              <a:rPr lang="en-US" sz="1600" baseline="30000" dirty="0"/>
              <a:t>-1</a:t>
            </a:r>
            <a:r>
              <a:rPr lang="en-US" sz="1600" dirty="0"/>
              <a:t> cm</a:t>
            </a:r>
            <a:r>
              <a:rPr lang="en-US" sz="1600" baseline="30000" dirty="0"/>
              <a:t>-2</a:t>
            </a:r>
          </a:p>
          <a:p>
            <a:pPr algn="ctr"/>
            <a:endParaRPr lang="en-US" sz="1600" baseline="30000" dirty="0"/>
          </a:p>
          <a:p>
            <a:pPr algn="ctr"/>
            <a:r>
              <a:rPr lang="en-US" sz="1600" dirty="0">
                <a:solidFill>
                  <a:srgbClr val="FF0000"/>
                </a:solidFill>
              </a:rPr>
              <a:t>Baked OFS Copper (200º C x 24 h):</a:t>
            </a:r>
          </a:p>
          <a:p>
            <a:pPr algn="ctr"/>
            <a:r>
              <a:rPr lang="en-US" sz="1600" dirty="0"/>
              <a:t> </a:t>
            </a:r>
          </a:p>
          <a:p>
            <a:pPr algn="ctr"/>
            <a:r>
              <a:rPr lang="en-US" sz="1600" dirty="0"/>
              <a:t>q</a:t>
            </a:r>
            <a:r>
              <a:rPr lang="en-US" sz="1600" baseline="-25000" dirty="0"/>
              <a:t>H2</a:t>
            </a:r>
            <a:r>
              <a:rPr lang="en-US" sz="1600" dirty="0"/>
              <a:t>=2x10</a:t>
            </a:r>
            <a:r>
              <a:rPr lang="en-US" sz="1600" baseline="30000" dirty="0"/>
              <a:t>-14</a:t>
            </a:r>
            <a:r>
              <a:rPr lang="en-US" sz="1600" dirty="0"/>
              <a:t> </a:t>
            </a:r>
            <a:r>
              <a:rPr lang="en-US" sz="1600" dirty="0" err="1"/>
              <a:t>Torr</a:t>
            </a:r>
            <a:r>
              <a:rPr lang="en-US" sz="1600" dirty="0"/>
              <a:t> </a:t>
            </a:r>
            <a:r>
              <a:rPr lang="en-US" sz="1800" dirty="0"/>
              <a:t>l </a:t>
            </a:r>
            <a:r>
              <a:rPr lang="en-US" sz="1600" dirty="0"/>
              <a:t>s</a:t>
            </a:r>
            <a:r>
              <a:rPr lang="en-US" sz="1600" baseline="30000" dirty="0"/>
              <a:t>-1</a:t>
            </a:r>
            <a:r>
              <a:rPr lang="en-US" sz="1600" dirty="0"/>
              <a:t> cm</a:t>
            </a:r>
            <a:r>
              <a:rPr lang="en-US" sz="1600" baseline="30000" dirty="0"/>
              <a:t>-2</a:t>
            </a:r>
          </a:p>
          <a:p>
            <a:pPr algn="ctr"/>
            <a:endParaRPr lang="en-US" sz="1600" baseline="30000" dirty="0"/>
          </a:p>
          <a:p>
            <a:pPr algn="ctr">
              <a:lnSpc>
                <a:spcPct val="120000"/>
              </a:lnSpc>
            </a:pPr>
            <a:r>
              <a:rPr lang="en-US" sz="1600" dirty="0"/>
              <a:t>q</a:t>
            </a:r>
            <a:r>
              <a:rPr lang="en-US" sz="1600" baseline="-25000" dirty="0"/>
              <a:t>H2</a:t>
            </a:r>
            <a:r>
              <a:rPr lang="en-US" sz="1600" dirty="0"/>
              <a:t>=6.6x10</a:t>
            </a:r>
            <a:r>
              <a:rPr lang="en-US" sz="1600" baseline="30000" dirty="0"/>
              <a:t>5</a:t>
            </a:r>
            <a:r>
              <a:rPr lang="en-US" sz="1600" dirty="0"/>
              <a:t> molecules s</a:t>
            </a:r>
            <a:r>
              <a:rPr lang="en-US" sz="1600" baseline="30000" dirty="0"/>
              <a:t>-1</a:t>
            </a:r>
            <a:r>
              <a:rPr lang="en-US" sz="1600" dirty="0"/>
              <a:t> cm</a:t>
            </a:r>
            <a:r>
              <a:rPr lang="en-US" sz="1600" baseline="30000" dirty="0"/>
              <a:t>-2</a:t>
            </a:r>
          </a:p>
        </p:txBody>
      </p:sp>
      <p:sp>
        <p:nvSpPr>
          <p:cNvPr id="41" name="Rectangle 40"/>
          <p:cNvSpPr/>
          <p:nvPr/>
        </p:nvSpPr>
        <p:spPr>
          <a:xfrm>
            <a:off x="2527563" y="94734"/>
            <a:ext cx="3860352" cy="461665"/>
          </a:xfrm>
          <a:prstGeom prst="rect">
            <a:avLst/>
          </a:prstGeom>
        </p:spPr>
        <p:txBody>
          <a:bodyPr wrap="none">
            <a:spAutoFit/>
          </a:bodyPr>
          <a:lstStyle/>
          <a:p>
            <a:pPr algn="ctr"/>
            <a:r>
              <a:rPr lang="en-US" sz="2400" b="1" dirty="0" smtClean="0"/>
              <a:t>Gas sources: outgassing</a:t>
            </a:r>
            <a:endParaRPr lang="en-US" sz="2400" b="1" dirty="0"/>
          </a:p>
        </p:txBody>
      </p:sp>
      <p:sp>
        <p:nvSpPr>
          <p:cNvPr id="5" name="TextBox 4"/>
          <p:cNvSpPr txBox="1"/>
          <p:nvPr/>
        </p:nvSpPr>
        <p:spPr>
          <a:xfrm rot="17902164">
            <a:off x="-651313" y="2042609"/>
            <a:ext cx="3852337" cy="369332"/>
          </a:xfrm>
          <a:prstGeom prst="rect">
            <a:avLst/>
          </a:prstGeom>
          <a:noFill/>
        </p:spPr>
        <p:txBody>
          <a:bodyPr wrap="none" rtlCol="0">
            <a:spAutoFit/>
          </a:bodyPr>
          <a:lstStyle/>
          <a:p>
            <a:r>
              <a:rPr lang="en-US" dirty="0" smtClean="0"/>
              <a:t>Some examples of outgassing rates</a:t>
            </a:r>
            <a:endParaRPr lang="en-US" dirty="0"/>
          </a:p>
        </p:txBody>
      </p:sp>
    </p:spTree>
    <p:extLst>
      <p:ext uri="{BB962C8B-B14F-4D97-AF65-F5344CB8AC3E}">
        <p14:creationId xmlns:p14="http://schemas.microsoft.com/office/powerpoint/2010/main" val="2187401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9">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9">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9">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9">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9">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9">
                                            <p:txEl>
                                              <p:pRg st="10" end="1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9">
                                            <p:txEl>
                                              <p:pRg st="11" end="11"/>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9">
                                            <p:txEl>
                                              <p:pRg st="12" end="12"/>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9">
                                            <p:txEl>
                                              <p:pRg st="14" end="14"/>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9">
                                            <p:txEl>
                                              <p:pRg st="16" end="1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9">
                                            <p:txEl>
                                              <p:pRg st="17" end="17"/>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9">
                                            <p:txEl>
                                              <p:pRg st="18" end="18"/>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9">
                                            <p:txEl>
                                              <p:pRg st="20" end="2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26" presetClass="emph" presetSubtype="0" fill="hold" nodeType="clickEffect">
                                  <p:stCondLst>
                                    <p:cond delay="0"/>
                                  </p:stCondLst>
                                  <p:childTnLst>
                                    <p:animEffect transition="out" filter="fade">
                                      <p:cBhvr>
                                        <p:cTn id="40" dur="500" tmFilter="0, 0; .2, .5; .8, .5; 1, 0"/>
                                        <p:tgtEl>
                                          <p:spTgt spid="39">
                                            <p:txEl>
                                              <p:pRg st="0" end="0"/>
                                            </p:txEl>
                                          </p:spTgt>
                                        </p:tgtEl>
                                      </p:cBhvr>
                                    </p:animEffect>
                                    <p:animScale>
                                      <p:cBhvr>
                                        <p:cTn id="41" dur="250" autoRev="1" fill="hold"/>
                                        <p:tgtEl>
                                          <p:spTgt spid="39">
                                            <p:txEl>
                                              <p:pRg st="0" end="0"/>
                                            </p:txEl>
                                          </p:spTgt>
                                        </p:tgtEl>
                                      </p:cBhvr>
                                      <p:by x="105000" y="105000"/>
                                    </p:animScale>
                                  </p:childTnLst>
                                </p:cTn>
                              </p:par>
                            </p:childTnLst>
                          </p:cTn>
                        </p:par>
                      </p:childTnLst>
                    </p:cTn>
                  </p:par>
                  <p:par>
                    <p:cTn id="42" fill="hold">
                      <p:stCondLst>
                        <p:cond delay="indefinite"/>
                      </p:stCondLst>
                      <p:childTnLst>
                        <p:par>
                          <p:cTn id="43" fill="hold">
                            <p:stCondLst>
                              <p:cond delay="0"/>
                            </p:stCondLst>
                            <p:childTnLst>
                              <p:par>
                                <p:cTn id="44" presetID="26" presetClass="emph" presetSubtype="0" fill="hold" nodeType="clickEffect">
                                  <p:stCondLst>
                                    <p:cond delay="0"/>
                                  </p:stCondLst>
                                  <p:childTnLst>
                                    <p:animEffect transition="out" filter="fade">
                                      <p:cBhvr>
                                        <p:cTn id="45" dur="500" tmFilter="0, 0; .2, .5; .8, .5; 1, 0"/>
                                        <p:tgtEl>
                                          <p:spTgt spid="39">
                                            <p:txEl>
                                              <p:pRg st="4" end="4"/>
                                            </p:txEl>
                                          </p:spTgt>
                                        </p:tgtEl>
                                      </p:cBhvr>
                                    </p:animEffect>
                                    <p:animScale>
                                      <p:cBhvr>
                                        <p:cTn id="46" dur="250" autoRev="1" fill="hold"/>
                                        <p:tgtEl>
                                          <p:spTgt spid="39">
                                            <p:txEl>
                                              <p:pRg st="4" end="4"/>
                                            </p:txEl>
                                          </p:spTgt>
                                        </p:tgtEl>
                                      </p:cBhvr>
                                      <p:by x="105000" y="105000"/>
                                    </p:animScale>
                                  </p:childTnLst>
                                </p:cTn>
                              </p:par>
                            </p:childTnLst>
                          </p:cTn>
                        </p:par>
                      </p:childTnLst>
                    </p:cTn>
                  </p:par>
                  <p:par>
                    <p:cTn id="47" fill="hold">
                      <p:stCondLst>
                        <p:cond delay="indefinite"/>
                      </p:stCondLst>
                      <p:childTnLst>
                        <p:par>
                          <p:cTn id="48" fill="hold">
                            <p:stCondLst>
                              <p:cond delay="0"/>
                            </p:stCondLst>
                            <p:childTnLst>
                              <p:par>
                                <p:cTn id="49" presetID="26" presetClass="emph" presetSubtype="0" fill="hold" nodeType="clickEffect">
                                  <p:stCondLst>
                                    <p:cond delay="0"/>
                                  </p:stCondLst>
                                  <p:childTnLst>
                                    <p:animEffect transition="out" filter="fade">
                                      <p:cBhvr>
                                        <p:cTn id="50" dur="500" tmFilter="0, 0; .2, .5; .8, .5; 1, 0"/>
                                        <p:tgtEl>
                                          <p:spTgt spid="39">
                                            <p:txEl>
                                              <p:pRg st="10" end="10"/>
                                            </p:txEl>
                                          </p:spTgt>
                                        </p:tgtEl>
                                      </p:cBhvr>
                                    </p:animEffect>
                                    <p:animScale>
                                      <p:cBhvr>
                                        <p:cTn id="51" dur="250" autoRev="1" fill="hold"/>
                                        <p:tgtEl>
                                          <p:spTgt spid="39">
                                            <p:txEl>
                                              <p:pRg st="10" end="10"/>
                                            </p:txEl>
                                          </p:spTgt>
                                        </p:tgtEl>
                                      </p:cBhvr>
                                      <p:by x="105000" y="105000"/>
                                    </p:animScale>
                                  </p:childTnLst>
                                </p:cTn>
                              </p:par>
                            </p:childTnLst>
                          </p:cTn>
                        </p:par>
                      </p:childTnLst>
                    </p:cTn>
                  </p:par>
                  <p:par>
                    <p:cTn id="52" fill="hold">
                      <p:stCondLst>
                        <p:cond delay="indefinite"/>
                      </p:stCondLst>
                      <p:childTnLst>
                        <p:par>
                          <p:cTn id="53" fill="hold">
                            <p:stCondLst>
                              <p:cond delay="0"/>
                            </p:stCondLst>
                            <p:childTnLst>
                              <p:par>
                                <p:cTn id="54" presetID="26" presetClass="emph" presetSubtype="0" fill="hold" nodeType="clickEffect">
                                  <p:stCondLst>
                                    <p:cond delay="0"/>
                                  </p:stCondLst>
                                  <p:childTnLst>
                                    <p:animEffect transition="out" filter="fade">
                                      <p:cBhvr>
                                        <p:cTn id="55" dur="500" tmFilter="0, 0; .2, .5; .8, .5; 1, 0"/>
                                        <p:tgtEl>
                                          <p:spTgt spid="39">
                                            <p:txEl>
                                              <p:pRg st="16" end="16"/>
                                            </p:txEl>
                                          </p:spTgt>
                                        </p:tgtEl>
                                      </p:cBhvr>
                                    </p:animEffect>
                                    <p:animScale>
                                      <p:cBhvr>
                                        <p:cTn id="56" dur="250" autoRev="1" fill="hold"/>
                                        <p:tgtEl>
                                          <p:spTgt spid="39">
                                            <p:txEl>
                                              <p:pRg st="16" end="16"/>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build="allAtOnce"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p:nvPr/>
        </p:nvPicPr>
        <p:blipFill>
          <a:blip r:embed="rId2">
            <a:extLst>
              <a:ext uri="{28A0092B-C50C-407E-A947-70E740481C1C}">
                <a14:useLocalDpi xmlns:a14="http://schemas.microsoft.com/office/drawing/2010/main" val="0"/>
              </a:ext>
            </a:extLst>
          </a:blip>
          <a:srcRect/>
          <a:stretch>
            <a:fillRect/>
          </a:stretch>
        </p:blipFill>
        <p:spPr bwMode="auto">
          <a:xfrm>
            <a:off x="486092" y="1645919"/>
            <a:ext cx="4209415" cy="3348355"/>
          </a:xfrm>
          <a:prstGeom prst="rect">
            <a:avLst/>
          </a:prstGeom>
          <a:noFill/>
          <a:ln>
            <a:noFill/>
          </a:ln>
        </p:spPr>
      </p:pic>
      <p:sp>
        <p:nvSpPr>
          <p:cNvPr id="2" name="Date Placeholder 1"/>
          <p:cNvSpPr>
            <a:spLocks noGrp="1"/>
          </p:cNvSpPr>
          <p:nvPr>
            <p:ph type="dt" sz="half" idx="4294967295"/>
          </p:nvPr>
        </p:nvSpPr>
        <p:spPr>
          <a:xfrm>
            <a:off x="457200" y="6356350"/>
            <a:ext cx="2133600" cy="365125"/>
          </a:xfrm>
          <a:prstGeom prst="rect">
            <a:avLst/>
          </a:prstGeom>
        </p:spPr>
        <p:txBody>
          <a:bodyPr/>
          <a:lstStyle/>
          <a:p>
            <a:r>
              <a:rPr lang="en-US" smtClean="0"/>
              <a:t>February 13-14, 2013</a:t>
            </a:r>
            <a:endParaRPr lang="en-GB"/>
          </a:p>
        </p:txBody>
      </p:sp>
      <p:sp>
        <p:nvSpPr>
          <p:cNvPr id="3" name="Footer Placeholder 2"/>
          <p:cNvSpPr>
            <a:spLocks noGrp="1"/>
          </p:cNvSpPr>
          <p:nvPr>
            <p:ph type="ftr" sz="quarter" idx="4294967295"/>
          </p:nvPr>
        </p:nvSpPr>
        <p:spPr>
          <a:xfrm>
            <a:off x="3124200" y="6356350"/>
            <a:ext cx="2895600" cy="365125"/>
          </a:xfrm>
          <a:prstGeom prst="rect">
            <a:avLst/>
          </a:prstGeom>
        </p:spPr>
        <p:txBody>
          <a:bodyPr/>
          <a:lstStyle/>
          <a:p>
            <a:r>
              <a:rPr lang="en-US" smtClean="0"/>
              <a:t>JUAS 2013 -- Vacuum Technology –   Paolo Chiggiato &amp; Roberto Kersevan</a:t>
            </a:r>
            <a:endParaRPr lang="en-GB"/>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106E4E99-1EF7-4D38-A3D6-86A225475890}" type="slidenum">
              <a:rPr lang="en-GB" smtClean="0"/>
              <a:t>72</a:t>
            </a:fld>
            <a:endParaRPr lang="en-GB"/>
          </a:p>
        </p:txBody>
      </p:sp>
      <p:sp>
        <p:nvSpPr>
          <p:cNvPr id="13" name="Text Box 9"/>
          <p:cNvSpPr txBox="1">
            <a:spLocks noChangeArrowheads="1"/>
          </p:cNvSpPr>
          <p:nvPr/>
        </p:nvSpPr>
        <p:spPr bwMode="auto">
          <a:xfrm>
            <a:off x="1323275" y="1543049"/>
            <a:ext cx="299224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000">
                <a:solidFill>
                  <a:schemeClr val="tx1"/>
                </a:solidFill>
                <a:latin typeface="Comic Sans MS" pitchFamily="66" charset="0"/>
              </a:defRPr>
            </a:lvl1pPr>
            <a:lvl2pPr marL="742950" indent="-285750">
              <a:defRPr sz="2000">
                <a:solidFill>
                  <a:schemeClr val="tx1"/>
                </a:solidFill>
                <a:latin typeface="Comic Sans MS" pitchFamily="66" charset="0"/>
              </a:defRPr>
            </a:lvl2pPr>
            <a:lvl3pPr marL="1143000" indent="-228600">
              <a:defRPr sz="2000">
                <a:solidFill>
                  <a:schemeClr val="tx1"/>
                </a:solidFill>
                <a:latin typeface="Comic Sans MS" pitchFamily="66" charset="0"/>
              </a:defRPr>
            </a:lvl3pPr>
            <a:lvl4pPr marL="1600200" indent="-228600">
              <a:defRPr sz="2000">
                <a:solidFill>
                  <a:schemeClr val="tx1"/>
                </a:solidFill>
                <a:latin typeface="Comic Sans MS" pitchFamily="66" charset="0"/>
              </a:defRPr>
            </a:lvl4pPr>
            <a:lvl5pPr marL="2057400" indent="-228600">
              <a:defRPr sz="2000">
                <a:solidFill>
                  <a:schemeClr val="tx1"/>
                </a:solidFill>
                <a:latin typeface="Comic Sans MS" pitchFamily="66" charset="0"/>
              </a:defRPr>
            </a:lvl5pPr>
            <a:lvl6pPr marL="2514600" indent="-228600" eaLnBrk="0" fontAlgn="base" hangingPunct="0">
              <a:spcBef>
                <a:spcPct val="0"/>
              </a:spcBef>
              <a:spcAft>
                <a:spcPct val="0"/>
              </a:spcAft>
              <a:defRPr sz="2000">
                <a:solidFill>
                  <a:schemeClr val="tx1"/>
                </a:solidFill>
                <a:latin typeface="Comic Sans MS" pitchFamily="66" charset="0"/>
              </a:defRPr>
            </a:lvl6pPr>
            <a:lvl7pPr marL="2971800" indent="-228600" eaLnBrk="0" fontAlgn="base" hangingPunct="0">
              <a:spcBef>
                <a:spcPct val="0"/>
              </a:spcBef>
              <a:spcAft>
                <a:spcPct val="0"/>
              </a:spcAft>
              <a:defRPr sz="2000">
                <a:solidFill>
                  <a:schemeClr val="tx1"/>
                </a:solidFill>
                <a:latin typeface="Comic Sans MS" pitchFamily="66" charset="0"/>
              </a:defRPr>
            </a:lvl7pPr>
            <a:lvl8pPr marL="3429000" indent="-228600" eaLnBrk="0" fontAlgn="base" hangingPunct="0">
              <a:spcBef>
                <a:spcPct val="0"/>
              </a:spcBef>
              <a:spcAft>
                <a:spcPct val="0"/>
              </a:spcAft>
              <a:defRPr sz="2000">
                <a:solidFill>
                  <a:schemeClr val="tx1"/>
                </a:solidFill>
                <a:latin typeface="Comic Sans MS" pitchFamily="66" charset="0"/>
              </a:defRPr>
            </a:lvl8pPr>
            <a:lvl9pPr marL="3886200" indent="-228600" eaLnBrk="0" fontAlgn="base" hangingPunct="0">
              <a:spcBef>
                <a:spcPct val="0"/>
              </a:spcBef>
              <a:spcAft>
                <a:spcPct val="0"/>
              </a:spcAft>
              <a:defRPr sz="2000">
                <a:solidFill>
                  <a:schemeClr val="tx1"/>
                </a:solidFill>
                <a:latin typeface="Comic Sans MS" pitchFamily="66" charset="0"/>
              </a:defRPr>
            </a:lvl9pPr>
          </a:lstStyle>
          <a:p>
            <a:r>
              <a:rPr lang="en-US" sz="1000" i="1" dirty="0">
                <a:latin typeface="Verdana" pitchFamily="34" charset="0"/>
              </a:rPr>
              <a:t>H.F. </a:t>
            </a:r>
            <a:r>
              <a:rPr lang="en-US" sz="1000" i="1" dirty="0" err="1">
                <a:latin typeface="Verdana" pitchFamily="34" charset="0"/>
              </a:rPr>
              <a:t>Dylla</a:t>
            </a:r>
            <a:r>
              <a:rPr lang="en-US" sz="1000" i="1" dirty="0">
                <a:latin typeface="Verdana" pitchFamily="34" charset="0"/>
              </a:rPr>
              <a:t>, D. M. Manos, P.H. </a:t>
            </a:r>
            <a:r>
              <a:rPr lang="en-US" sz="1000" i="1" dirty="0" err="1">
                <a:latin typeface="Verdana" pitchFamily="34" charset="0"/>
              </a:rPr>
              <a:t>LaMarche</a:t>
            </a:r>
            <a:r>
              <a:rPr lang="en-US" sz="1000" i="1" dirty="0">
                <a:latin typeface="Verdana" pitchFamily="34" charset="0"/>
              </a:rPr>
              <a:t> </a:t>
            </a:r>
            <a:endParaRPr lang="en-US" sz="1000" i="1" dirty="0" smtClean="0">
              <a:latin typeface="Verdana" pitchFamily="34" charset="0"/>
            </a:endParaRPr>
          </a:p>
          <a:p>
            <a:r>
              <a:rPr lang="en-US" sz="1000" i="1" dirty="0" smtClean="0">
                <a:latin typeface="Verdana" pitchFamily="34" charset="0"/>
              </a:rPr>
              <a:t>Jr</a:t>
            </a:r>
            <a:r>
              <a:rPr lang="en-US" sz="1000" i="1" dirty="0">
                <a:latin typeface="Verdana" pitchFamily="34" charset="0"/>
              </a:rPr>
              <a:t>. </a:t>
            </a:r>
            <a:r>
              <a:rPr lang="en-US" sz="1000" i="1" dirty="0" smtClean="0">
                <a:latin typeface="Verdana" pitchFamily="34" charset="0"/>
              </a:rPr>
              <a:t>J. Vac. Sci. </a:t>
            </a:r>
            <a:r>
              <a:rPr lang="en-US" sz="1000" i="1" dirty="0">
                <a:latin typeface="Verdana" pitchFamily="34" charset="0"/>
              </a:rPr>
              <a:t>and Tech. A, 11(1993)2623</a:t>
            </a:r>
          </a:p>
        </p:txBody>
      </p:sp>
      <p:sp>
        <p:nvSpPr>
          <p:cNvPr id="14" name="TextBox 13"/>
          <p:cNvSpPr txBox="1"/>
          <p:nvPr/>
        </p:nvSpPr>
        <p:spPr>
          <a:xfrm>
            <a:off x="2169270" y="907255"/>
            <a:ext cx="5052473" cy="369332"/>
          </a:xfrm>
          <a:prstGeom prst="rect">
            <a:avLst/>
          </a:prstGeom>
          <a:noFill/>
        </p:spPr>
        <p:txBody>
          <a:bodyPr wrap="none" rtlCol="0">
            <a:spAutoFit/>
          </a:bodyPr>
          <a:lstStyle/>
          <a:p>
            <a:r>
              <a:rPr lang="en-US" dirty="0" smtClean="0"/>
              <a:t>Outgassing rate of water </a:t>
            </a:r>
            <a:r>
              <a:rPr lang="en-US" dirty="0" err="1" smtClean="0"/>
              <a:t>vapour</a:t>
            </a:r>
            <a:r>
              <a:rPr lang="en-US" dirty="0" smtClean="0"/>
              <a:t> for unbaked metals</a:t>
            </a:r>
            <a:endParaRPr lang="en-US" dirty="0"/>
          </a:p>
        </p:txBody>
      </p:sp>
      <p:sp>
        <p:nvSpPr>
          <p:cNvPr id="21" name="Rectangle 20"/>
          <p:cNvSpPr/>
          <p:nvPr/>
        </p:nvSpPr>
        <p:spPr>
          <a:xfrm>
            <a:off x="1809419" y="94734"/>
            <a:ext cx="5296643" cy="461665"/>
          </a:xfrm>
          <a:prstGeom prst="rect">
            <a:avLst/>
          </a:prstGeom>
        </p:spPr>
        <p:txBody>
          <a:bodyPr wrap="none">
            <a:spAutoFit/>
          </a:bodyPr>
          <a:lstStyle/>
          <a:p>
            <a:pPr algn="ctr"/>
            <a:r>
              <a:rPr lang="en-US" sz="2400" b="1" dirty="0" smtClean="0"/>
              <a:t>Gas sources: outgassing of metals</a:t>
            </a:r>
            <a:endParaRPr lang="en-US" sz="2400" b="1" dirty="0"/>
          </a:p>
        </p:txBody>
      </p:sp>
      <mc:AlternateContent xmlns:mc="http://schemas.openxmlformats.org/markup-compatibility/2006" xmlns:a14="http://schemas.microsoft.com/office/drawing/2010/main">
        <mc:Choice Requires="a14">
          <p:sp>
            <p:nvSpPr>
              <p:cNvPr id="23" name="TextBox 5"/>
              <p:cNvSpPr txBox="1"/>
              <p:nvPr/>
            </p:nvSpPr>
            <p:spPr>
              <a:xfrm>
                <a:off x="4609147" y="1943159"/>
                <a:ext cx="3888105" cy="925703"/>
              </a:xfrm>
              <a:prstGeom prst="rect">
                <a:avLst/>
              </a:prstGeom>
              <a:noFill/>
              <a:ln>
                <a:noFill/>
              </a:ln>
            </p:spPr>
            <p:txBody>
              <a:bodyPr wrap="square" rtlCol="0">
                <a:spAutoFit/>
              </a:bodyPr>
              <a:lstStyle/>
              <a:p>
                <a:pPr>
                  <a:spcAft>
                    <a:spcPts val="0"/>
                  </a:spcAft>
                </a:pPr>
                <a14:m>
                  <m:oMathPara xmlns:m="http://schemas.openxmlformats.org/officeDocument/2006/math">
                    <m:oMathParaPr>
                      <m:jc m:val="centerGroup"/>
                    </m:oMathParaPr>
                    <m:oMath xmlns:m="http://schemas.openxmlformats.org/officeDocument/2006/math">
                      <m:sSub>
                        <m:sSubPr>
                          <m:ctrlPr>
                            <a:rPr lang="en-GB" sz="2400" i="1" kern="1200" smtClean="0">
                              <a:solidFill>
                                <a:schemeClr val="tx1"/>
                              </a:solidFill>
                              <a:effectLst/>
                              <a:latin typeface="Cambria Math"/>
                              <a:ea typeface="Times New Roman"/>
                              <a:cs typeface="Times New Roman"/>
                            </a:rPr>
                          </m:ctrlPr>
                        </m:sSubPr>
                        <m:e>
                          <m:r>
                            <a:rPr lang="fr-CH" sz="2400" i="1" kern="1200">
                              <a:solidFill>
                                <a:schemeClr val="tx1"/>
                              </a:solidFill>
                              <a:effectLst/>
                              <a:latin typeface="Cambria Math"/>
                              <a:ea typeface="Times New Roman"/>
                              <a:cs typeface="Times New Roman"/>
                            </a:rPr>
                            <m:t>𝑞</m:t>
                          </m:r>
                        </m:e>
                        <m:sub>
                          <m:sSub>
                            <m:sSubPr>
                              <m:ctrlPr>
                                <a:rPr lang="en-GB" sz="2400" i="1" kern="1200">
                                  <a:solidFill>
                                    <a:schemeClr val="tx1"/>
                                  </a:solidFill>
                                  <a:effectLst/>
                                  <a:latin typeface="Cambria Math"/>
                                  <a:ea typeface="Times New Roman"/>
                                  <a:cs typeface="Times New Roman"/>
                                </a:rPr>
                              </m:ctrlPr>
                            </m:sSubPr>
                            <m:e>
                              <m:r>
                                <a:rPr lang="fr-CH" sz="2400" i="1" kern="1200">
                                  <a:solidFill>
                                    <a:schemeClr val="tx1"/>
                                  </a:solidFill>
                                  <a:effectLst/>
                                  <a:latin typeface="Cambria Math"/>
                                  <a:ea typeface="Times New Roman"/>
                                  <a:cs typeface="Times New Roman"/>
                                </a:rPr>
                                <m:t>𝐻</m:t>
                              </m:r>
                            </m:e>
                            <m:sub>
                              <m:r>
                                <a:rPr lang="fr-CH" sz="2400" i="1" kern="1200">
                                  <a:solidFill>
                                    <a:schemeClr val="tx1"/>
                                  </a:solidFill>
                                  <a:effectLst/>
                                  <a:latin typeface="Cambria Math"/>
                                  <a:ea typeface="Times New Roman"/>
                                  <a:cs typeface="Times New Roman"/>
                                </a:rPr>
                                <m:t>2</m:t>
                              </m:r>
                            </m:sub>
                          </m:sSub>
                          <m:r>
                            <a:rPr lang="fr-CH" sz="2400" i="1" kern="1200">
                              <a:solidFill>
                                <a:schemeClr val="tx1"/>
                              </a:solidFill>
                              <a:effectLst/>
                              <a:latin typeface="Cambria Math"/>
                              <a:ea typeface="Times New Roman"/>
                              <a:cs typeface="Times New Roman"/>
                            </a:rPr>
                            <m:t>𝑂</m:t>
                          </m:r>
                        </m:sub>
                      </m:sSub>
                      <m:r>
                        <a:rPr lang="en-US" sz="2400" i="1" kern="1200">
                          <a:solidFill>
                            <a:schemeClr val="tx1"/>
                          </a:solidFill>
                          <a:effectLst/>
                          <a:latin typeface="Cambria Math"/>
                          <a:ea typeface="Cambria Math"/>
                          <a:cs typeface="Times New Roman"/>
                        </a:rPr>
                        <m:t>≈</m:t>
                      </m:r>
                      <m:f>
                        <m:fPr>
                          <m:ctrlPr>
                            <a:rPr lang="en-GB" sz="2400" i="1" kern="1200">
                              <a:solidFill>
                                <a:schemeClr val="tx1"/>
                              </a:solidFill>
                              <a:effectLst/>
                              <a:latin typeface="Cambria Math"/>
                              <a:ea typeface="Cambria Math"/>
                              <a:cs typeface="Times New Roman"/>
                            </a:rPr>
                          </m:ctrlPr>
                        </m:fPr>
                        <m:num>
                          <m:r>
                            <a:rPr lang="fr-CH" sz="2400" i="1" kern="1200">
                              <a:solidFill>
                                <a:schemeClr val="tx1"/>
                              </a:solidFill>
                              <a:effectLst/>
                              <a:latin typeface="Cambria Math"/>
                              <a:ea typeface="Cambria Math"/>
                              <a:cs typeface="Times New Roman"/>
                            </a:rPr>
                            <m:t>3×</m:t>
                          </m:r>
                          <m:sSup>
                            <m:sSupPr>
                              <m:ctrlPr>
                                <a:rPr lang="en-GB" sz="2400" i="1" kern="1200">
                                  <a:solidFill>
                                    <a:schemeClr val="tx1"/>
                                  </a:solidFill>
                                  <a:effectLst/>
                                  <a:latin typeface="Cambria Math"/>
                                  <a:ea typeface="Cambria Math"/>
                                  <a:cs typeface="Times New Roman"/>
                                </a:rPr>
                              </m:ctrlPr>
                            </m:sSupPr>
                            <m:e>
                              <m:r>
                                <a:rPr lang="fr-CH" sz="2400" i="1" kern="1200">
                                  <a:solidFill>
                                    <a:schemeClr val="tx1"/>
                                  </a:solidFill>
                                  <a:effectLst/>
                                  <a:latin typeface="Cambria Math"/>
                                  <a:ea typeface="Cambria Math"/>
                                  <a:cs typeface="Times New Roman"/>
                                </a:rPr>
                                <m:t>10</m:t>
                              </m:r>
                            </m:e>
                            <m:sup>
                              <m:r>
                                <a:rPr lang="fr-CH" sz="2400" i="1" kern="1200">
                                  <a:solidFill>
                                    <a:schemeClr val="tx1"/>
                                  </a:solidFill>
                                  <a:effectLst/>
                                  <a:latin typeface="Cambria Math"/>
                                  <a:ea typeface="Cambria Math"/>
                                  <a:cs typeface="Times New Roman"/>
                                </a:rPr>
                                <m:t>−9</m:t>
                              </m:r>
                            </m:sup>
                          </m:sSup>
                        </m:num>
                        <m:den>
                          <m:r>
                            <a:rPr lang="fr-CH" sz="2400" i="1" kern="1200">
                              <a:solidFill>
                                <a:schemeClr val="tx1"/>
                              </a:solidFill>
                              <a:effectLst/>
                              <a:latin typeface="Cambria Math"/>
                              <a:ea typeface="Cambria Math"/>
                              <a:cs typeface="Times New Roman"/>
                            </a:rPr>
                            <m:t>𝑡</m:t>
                          </m:r>
                          <m:d>
                            <m:dPr>
                              <m:begChr m:val="["/>
                              <m:endChr m:val="]"/>
                              <m:ctrlPr>
                                <a:rPr lang="en-GB" sz="2400" i="1" kern="1200">
                                  <a:solidFill>
                                    <a:schemeClr val="tx1"/>
                                  </a:solidFill>
                                  <a:effectLst/>
                                  <a:latin typeface="Cambria Math"/>
                                  <a:ea typeface="Cambria Math"/>
                                  <a:cs typeface="Times New Roman"/>
                                </a:rPr>
                              </m:ctrlPr>
                            </m:dPr>
                            <m:e>
                              <m:r>
                                <a:rPr lang="fr-CH" sz="2400" i="1" kern="1200">
                                  <a:solidFill>
                                    <a:schemeClr val="tx1"/>
                                  </a:solidFill>
                                  <a:effectLst/>
                                  <a:latin typeface="Cambria Math"/>
                                  <a:ea typeface="Cambria Math"/>
                                  <a:cs typeface="Times New Roman"/>
                                </a:rPr>
                                <m:t>h</m:t>
                              </m:r>
                            </m:e>
                          </m:d>
                        </m:den>
                      </m:f>
                      <m:d>
                        <m:dPr>
                          <m:begChr m:val="["/>
                          <m:endChr m:val="]"/>
                          <m:ctrlPr>
                            <a:rPr lang="en-GB" sz="2400" i="1" kern="1200">
                              <a:solidFill>
                                <a:schemeClr val="tx1"/>
                              </a:solidFill>
                              <a:effectLst/>
                              <a:latin typeface="Cambria Math"/>
                              <a:ea typeface="Cambria Math"/>
                              <a:cs typeface="Times New Roman"/>
                            </a:rPr>
                          </m:ctrlPr>
                        </m:dPr>
                        <m:e>
                          <m:f>
                            <m:fPr>
                              <m:ctrlPr>
                                <a:rPr lang="en-GB" sz="2400" i="1" kern="1200">
                                  <a:solidFill>
                                    <a:schemeClr val="tx1"/>
                                  </a:solidFill>
                                  <a:effectLst/>
                                  <a:latin typeface="Cambria Math"/>
                                  <a:ea typeface="Cambria Math"/>
                                  <a:cs typeface="Times New Roman"/>
                                </a:rPr>
                              </m:ctrlPr>
                            </m:fPr>
                            <m:num>
                              <m:r>
                                <a:rPr lang="fr-CH" sz="2400" i="1" kern="1200">
                                  <a:solidFill>
                                    <a:schemeClr val="tx1"/>
                                  </a:solidFill>
                                  <a:effectLst/>
                                  <a:latin typeface="Cambria Math"/>
                                  <a:ea typeface="Cambria Math"/>
                                  <a:cs typeface="Times New Roman"/>
                                </a:rPr>
                                <m:t>𝑚𝑏𝑎𝑟</m:t>
                              </m:r>
                              <m:r>
                                <a:rPr lang="fr-CH" sz="2400" i="1" kern="1200">
                                  <a:solidFill>
                                    <a:schemeClr val="tx1"/>
                                  </a:solidFill>
                                  <a:effectLst/>
                                  <a:latin typeface="Cambria Math"/>
                                  <a:ea typeface="Cambria Math"/>
                                  <a:cs typeface="Times New Roman"/>
                                </a:rPr>
                                <m:t> </m:t>
                              </m:r>
                              <m:r>
                                <a:rPr lang="fr-CH" sz="2400" i="1" kern="1200">
                                  <a:solidFill>
                                    <a:schemeClr val="tx1"/>
                                  </a:solidFill>
                                  <a:effectLst/>
                                  <a:latin typeface="Cambria Math"/>
                                  <a:ea typeface="Cambria Math"/>
                                  <a:cs typeface="Times New Roman"/>
                                </a:rPr>
                                <m:t>𝑙</m:t>
                              </m:r>
                            </m:num>
                            <m:den>
                              <m:r>
                                <a:rPr lang="fr-CH" sz="2400" i="1" kern="1200">
                                  <a:solidFill>
                                    <a:schemeClr val="tx1"/>
                                  </a:solidFill>
                                  <a:effectLst/>
                                  <a:latin typeface="Cambria Math"/>
                                  <a:ea typeface="Cambria Math"/>
                                  <a:cs typeface="Times New Roman"/>
                                </a:rPr>
                                <m:t>𝑠</m:t>
                              </m:r>
                              <m:r>
                                <a:rPr lang="fr-CH" sz="2400" i="1" kern="1200">
                                  <a:solidFill>
                                    <a:schemeClr val="tx1"/>
                                  </a:solidFill>
                                  <a:effectLst/>
                                  <a:latin typeface="Cambria Math"/>
                                  <a:ea typeface="Cambria Math"/>
                                  <a:cs typeface="Times New Roman"/>
                                </a:rPr>
                                <m:t> </m:t>
                              </m:r>
                              <m:sSup>
                                <m:sSupPr>
                                  <m:ctrlPr>
                                    <a:rPr lang="en-GB" sz="2400" i="1" kern="1200">
                                      <a:solidFill>
                                        <a:schemeClr val="tx1"/>
                                      </a:solidFill>
                                      <a:effectLst/>
                                      <a:latin typeface="Cambria Math"/>
                                      <a:ea typeface="Cambria Math"/>
                                      <a:cs typeface="Times New Roman"/>
                                    </a:rPr>
                                  </m:ctrlPr>
                                </m:sSupPr>
                                <m:e>
                                  <m:r>
                                    <a:rPr lang="fr-CH" sz="2400" i="1" kern="1200">
                                      <a:solidFill>
                                        <a:schemeClr val="tx1"/>
                                      </a:solidFill>
                                      <a:effectLst/>
                                      <a:latin typeface="Cambria Math"/>
                                      <a:ea typeface="Cambria Math"/>
                                      <a:cs typeface="Times New Roman"/>
                                    </a:rPr>
                                    <m:t>𝑐𝑚</m:t>
                                  </m:r>
                                </m:e>
                                <m:sup>
                                  <m:r>
                                    <a:rPr lang="fr-CH" sz="2400" i="1" kern="1200">
                                      <a:solidFill>
                                        <a:schemeClr val="tx1"/>
                                      </a:solidFill>
                                      <a:effectLst/>
                                      <a:latin typeface="Cambria Math"/>
                                      <a:ea typeface="Cambria Math"/>
                                      <a:cs typeface="Times New Roman"/>
                                    </a:rPr>
                                    <m:t>2</m:t>
                                  </m:r>
                                </m:sup>
                              </m:sSup>
                            </m:den>
                          </m:f>
                        </m:e>
                      </m:d>
                    </m:oMath>
                  </m:oMathPara>
                </a14:m>
                <a:endParaRPr lang="en-GB" sz="2400" dirty="0">
                  <a:solidFill>
                    <a:schemeClr val="tx1"/>
                  </a:solidFill>
                  <a:effectLst/>
                  <a:latin typeface="Times New Roman"/>
                  <a:ea typeface="Times New Roman"/>
                </a:endParaRPr>
              </a:p>
            </p:txBody>
          </p:sp>
        </mc:Choice>
        <mc:Fallback xmlns="">
          <p:sp>
            <p:nvSpPr>
              <p:cNvPr id="23" name="TextBox 5"/>
              <p:cNvSpPr txBox="1">
                <a:spLocks noRot="1" noChangeAspect="1" noMove="1" noResize="1" noEditPoints="1" noAdjustHandles="1" noChangeArrowheads="1" noChangeShapeType="1" noTextEdit="1"/>
              </p:cNvSpPr>
              <p:nvPr/>
            </p:nvSpPr>
            <p:spPr>
              <a:xfrm>
                <a:off x="4609147" y="1943159"/>
                <a:ext cx="3888105" cy="925703"/>
              </a:xfrm>
              <a:prstGeom prst="rect">
                <a:avLst/>
              </a:prstGeom>
              <a:blipFill rotWithShape="1">
                <a:blip r:embed="rId3"/>
                <a:stretch>
                  <a:fillRect/>
                </a:stretch>
              </a:blipFill>
              <a:ln>
                <a:noFill/>
              </a:ln>
            </p:spPr>
            <p:txBody>
              <a:bodyPr/>
              <a:lstStyle/>
              <a:p>
                <a:r>
                  <a:rPr lang="en-US">
                    <a:noFill/>
                  </a:rPr>
                  <a:t> </a:t>
                </a:r>
              </a:p>
            </p:txBody>
          </p:sp>
        </mc:Fallback>
      </mc:AlternateContent>
      <p:sp>
        <p:nvSpPr>
          <p:cNvPr id="15" name="TextBox 14"/>
          <p:cNvSpPr txBox="1"/>
          <p:nvPr/>
        </p:nvSpPr>
        <p:spPr>
          <a:xfrm>
            <a:off x="346502" y="4994274"/>
            <a:ext cx="4663440" cy="923330"/>
          </a:xfrm>
          <a:prstGeom prst="rect">
            <a:avLst/>
          </a:prstGeom>
          <a:noFill/>
        </p:spPr>
        <p:txBody>
          <a:bodyPr wrap="square" rtlCol="0">
            <a:spAutoFit/>
          </a:bodyPr>
          <a:lstStyle/>
          <a:p>
            <a:r>
              <a:rPr lang="en-GB" dirty="0"/>
              <a:t>Water vapour outgassing rate of stainless steel that underwent four different surface treatments </a:t>
            </a:r>
            <a:endParaRPr lang="en-US" dirty="0"/>
          </a:p>
        </p:txBody>
      </p:sp>
      <p:sp>
        <p:nvSpPr>
          <p:cNvPr id="16" name="TextBox 15"/>
          <p:cNvSpPr txBox="1"/>
          <p:nvPr/>
        </p:nvSpPr>
        <p:spPr>
          <a:xfrm>
            <a:off x="4609147" y="3234690"/>
            <a:ext cx="4157663" cy="1477328"/>
          </a:xfrm>
          <a:prstGeom prst="rect">
            <a:avLst/>
          </a:prstGeom>
          <a:noFill/>
        </p:spPr>
        <p:txBody>
          <a:bodyPr wrap="square" rtlCol="0">
            <a:spAutoFit/>
          </a:bodyPr>
          <a:lstStyle/>
          <a:p>
            <a:r>
              <a:rPr lang="en-US" dirty="0" smtClean="0"/>
              <a:t>The most effective way to accelerate the water </a:t>
            </a:r>
            <a:r>
              <a:rPr lang="en-US" dirty="0" err="1" smtClean="0"/>
              <a:t>vapour</a:t>
            </a:r>
            <a:r>
              <a:rPr lang="en-US" dirty="0" smtClean="0"/>
              <a:t> outgassing rate is by in situ bakeout.</a:t>
            </a:r>
          </a:p>
          <a:p>
            <a:endParaRPr lang="en-US" dirty="0" smtClean="0"/>
          </a:p>
          <a:p>
            <a:r>
              <a:rPr lang="en-US" dirty="0" smtClean="0"/>
              <a:t>At least 120°C for 12 hours</a:t>
            </a:r>
            <a:endParaRPr lang="en-US" dirty="0"/>
          </a:p>
        </p:txBody>
      </p:sp>
    </p:spTree>
    <p:extLst>
      <p:ext uri="{BB962C8B-B14F-4D97-AF65-F5344CB8AC3E}">
        <p14:creationId xmlns:p14="http://schemas.microsoft.com/office/powerpoint/2010/main" val="151008163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73</a:t>
            </a:fld>
            <a:endParaRPr lang="en-US" dirty="0"/>
          </a:p>
        </p:txBody>
      </p:sp>
      <p:sp>
        <p:nvSpPr>
          <p:cNvPr id="5" name="Rectangle 4"/>
          <p:cNvSpPr/>
          <p:nvPr/>
        </p:nvSpPr>
        <p:spPr>
          <a:xfrm>
            <a:off x="1809419" y="94734"/>
            <a:ext cx="5296643" cy="461665"/>
          </a:xfrm>
          <a:prstGeom prst="rect">
            <a:avLst/>
          </a:prstGeom>
        </p:spPr>
        <p:txBody>
          <a:bodyPr wrap="none">
            <a:spAutoFit/>
          </a:bodyPr>
          <a:lstStyle/>
          <a:p>
            <a:pPr algn="ctr"/>
            <a:r>
              <a:rPr lang="en-US" sz="2400" b="1" dirty="0" smtClean="0"/>
              <a:t>Gas sources: outgassing of metals</a:t>
            </a:r>
            <a:endParaRPr lang="en-US" sz="2400" b="1" dirty="0"/>
          </a:p>
        </p:txBody>
      </p:sp>
      <p:sp>
        <p:nvSpPr>
          <p:cNvPr id="6" name="TextBox 5"/>
          <p:cNvSpPr txBox="1"/>
          <p:nvPr/>
        </p:nvSpPr>
        <p:spPr>
          <a:xfrm>
            <a:off x="422910" y="822960"/>
            <a:ext cx="8355330" cy="1754326"/>
          </a:xfrm>
          <a:prstGeom prst="rect">
            <a:avLst/>
          </a:prstGeom>
          <a:noFill/>
        </p:spPr>
        <p:txBody>
          <a:bodyPr wrap="square" rtlCol="0">
            <a:spAutoFit/>
          </a:bodyPr>
          <a:lstStyle/>
          <a:p>
            <a:r>
              <a:rPr lang="en-GB" dirty="0"/>
              <a:t>When water vapour outgassing is strongly reduced, by either long pumping or bakeout, the </a:t>
            </a:r>
            <a:r>
              <a:rPr lang="en-GB" b="1" dirty="0"/>
              <a:t>outgassing process is led by H</a:t>
            </a:r>
            <a:r>
              <a:rPr lang="en-GB" b="1" baseline="-25000" dirty="0"/>
              <a:t>2</a:t>
            </a:r>
            <a:r>
              <a:rPr lang="en-GB" dirty="0"/>
              <a:t>. </a:t>
            </a:r>
            <a:endParaRPr lang="en-GB" dirty="0" smtClean="0"/>
          </a:p>
          <a:p>
            <a:endParaRPr lang="en-GB" dirty="0"/>
          </a:p>
          <a:p>
            <a:r>
              <a:rPr lang="en-GB" dirty="0" smtClean="0"/>
              <a:t>This </a:t>
            </a:r>
            <a:r>
              <a:rPr lang="en-GB" dirty="0"/>
              <a:t>gas is dissolved in metals as single H atoms. Its </a:t>
            </a:r>
            <a:r>
              <a:rPr lang="en-GB" b="1" dirty="0"/>
              <a:t>diffusion is relatively fast </a:t>
            </a:r>
            <a:r>
              <a:rPr lang="en-GB" dirty="0"/>
              <a:t>and, after recombination on the surface, it can be released as molecular hydrogen</a:t>
            </a:r>
            <a:endParaRPr lang="en-US" dirty="0"/>
          </a:p>
        </p:txBody>
      </p:sp>
      <p:sp>
        <p:nvSpPr>
          <p:cNvPr id="7" name="TextBox 6"/>
          <p:cNvSpPr txBox="1"/>
          <p:nvPr/>
        </p:nvSpPr>
        <p:spPr>
          <a:xfrm>
            <a:off x="422910" y="2577286"/>
            <a:ext cx="8355330" cy="3416320"/>
          </a:xfrm>
          <a:prstGeom prst="rect">
            <a:avLst/>
          </a:prstGeom>
          <a:noFill/>
        </p:spPr>
        <p:txBody>
          <a:bodyPr wrap="square" rtlCol="0">
            <a:spAutoFit/>
          </a:bodyPr>
          <a:lstStyle/>
          <a:p>
            <a:r>
              <a:rPr lang="en-GB" dirty="0"/>
              <a:t>Most of the </a:t>
            </a:r>
            <a:r>
              <a:rPr lang="en-GB" b="1" dirty="0"/>
              <a:t>H atoms are dissolved in metals at the liquid state</a:t>
            </a:r>
            <a:r>
              <a:rPr lang="en-GB" dirty="0"/>
              <a:t>, during the production process. </a:t>
            </a:r>
            <a:endParaRPr lang="en-GB" dirty="0" smtClean="0"/>
          </a:p>
          <a:p>
            <a:endParaRPr lang="en-GB" dirty="0"/>
          </a:p>
          <a:p>
            <a:r>
              <a:rPr lang="en-GB" dirty="0" smtClean="0"/>
              <a:t>H </a:t>
            </a:r>
            <a:r>
              <a:rPr lang="en-GB" dirty="0"/>
              <a:t>atoms mobility and solubility in the liquid are higher than in the solid. </a:t>
            </a:r>
            <a:endParaRPr lang="en-GB" dirty="0" smtClean="0"/>
          </a:p>
          <a:p>
            <a:endParaRPr lang="en-GB" dirty="0"/>
          </a:p>
          <a:p>
            <a:r>
              <a:rPr lang="en-GB" dirty="0" smtClean="0"/>
              <a:t>Typical </a:t>
            </a:r>
            <a:r>
              <a:rPr lang="en-GB" dirty="0"/>
              <a:t>sources of H are:</a:t>
            </a:r>
          </a:p>
          <a:p>
            <a:pPr marL="285750" indent="-285750">
              <a:buFont typeface="Arial" pitchFamily="34" charset="0"/>
              <a:buChar char="•"/>
            </a:pPr>
            <a:r>
              <a:rPr lang="en-GB" dirty="0" smtClean="0"/>
              <a:t>metals ores;</a:t>
            </a:r>
          </a:p>
          <a:p>
            <a:pPr marL="285750" indent="-285750">
              <a:buFont typeface="Arial" pitchFamily="34" charset="0"/>
              <a:buChar char="•"/>
            </a:pPr>
            <a:r>
              <a:rPr lang="en-GB" dirty="0" smtClean="0"/>
              <a:t>tools </a:t>
            </a:r>
            <a:r>
              <a:rPr lang="en-GB" dirty="0"/>
              <a:t>needed for </a:t>
            </a:r>
            <a:r>
              <a:rPr lang="en-GB" dirty="0" smtClean="0"/>
              <a:t>fusion;</a:t>
            </a:r>
          </a:p>
          <a:p>
            <a:pPr marL="285750" indent="-285750">
              <a:buFont typeface="Arial" pitchFamily="34" charset="0"/>
              <a:buChar char="•"/>
            </a:pPr>
            <a:r>
              <a:rPr lang="en-GB" dirty="0" smtClean="0"/>
              <a:t>refractory </a:t>
            </a:r>
            <a:r>
              <a:rPr lang="en-GB" dirty="0"/>
              <a:t>materials of </a:t>
            </a:r>
            <a:r>
              <a:rPr lang="en-GB" dirty="0" smtClean="0"/>
              <a:t>furnaces;</a:t>
            </a:r>
          </a:p>
          <a:p>
            <a:pPr marL="285750" indent="-285750">
              <a:buFont typeface="Arial" pitchFamily="34" charset="0"/>
              <a:buChar char="•"/>
            </a:pPr>
            <a:r>
              <a:rPr lang="en-GB" dirty="0" smtClean="0"/>
              <a:t>combustion </a:t>
            </a:r>
            <a:r>
              <a:rPr lang="en-GB" dirty="0"/>
              <a:t>and treatment </a:t>
            </a:r>
            <a:r>
              <a:rPr lang="en-GB" dirty="0" smtClean="0"/>
              <a:t>gas;</a:t>
            </a:r>
          </a:p>
          <a:p>
            <a:pPr marL="285750" indent="-285750">
              <a:buFont typeface="Arial" pitchFamily="34" charset="0"/>
              <a:buChar char="•"/>
            </a:pPr>
            <a:r>
              <a:rPr lang="en-GB" dirty="0" smtClean="0"/>
              <a:t>water </a:t>
            </a:r>
            <a:r>
              <a:rPr lang="en-GB" dirty="0"/>
              <a:t>vapour and fluids used for quenching (for example the </a:t>
            </a:r>
            <a:r>
              <a:rPr lang="en-GB" dirty="0" err="1"/>
              <a:t>hyperquench</a:t>
            </a:r>
            <a:r>
              <a:rPr lang="en-GB" dirty="0"/>
              <a:t> of austenitic stainless steels is carried out from 1100°C in water, air, or oil</a:t>
            </a:r>
            <a:r>
              <a:rPr lang="en-GB" dirty="0" smtClean="0"/>
              <a:t>).</a:t>
            </a:r>
            <a:endParaRPr lang="en-GB" dirty="0"/>
          </a:p>
        </p:txBody>
      </p:sp>
    </p:spTree>
    <p:extLst>
      <p:ext uri="{BB962C8B-B14F-4D97-AF65-F5344CB8AC3E}">
        <p14:creationId xmlns:p14="http://schemas.microsoft.com/office/powerpoint/2010/main" val="49108949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180318" y="2045256"/>
            <a:ext cx="3851488" cy="3912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74</a:t>
            </a:fld>
            <a:endParaRPr lang="en-US" dirty="0"/>
          </a:p>
        </p:txBody>
      </p:sp>
      <p:pic>
        <p:nvPicPr>
          <p:cNvPr id="24578"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05740" y="1653742"/>
            <a:ext cx="5814472" cy="3693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809419" y="94734"/>
            <a:ext cx="5296643" cy="461665"/>
          </a:xfrm>
          <a:prstGeom prst="rect">
            <a:avLst/>
          </a:prstGeom>
        </p:spPr>
        <p:txBody>
          <a:bodyPr wrap="none">
            <a:spAutoFit/>
          </a:bodyPr>
          <a:lstStyle/>
          <a:p>
            <a:pPr algn="ctr"/>
            <a:r>
              <a:rPr lang="en-US" sz="2400" b="1" dirty="0" smtClean="0"/>
              <a:t>Gas sources: outgassing of metals</a:t>
            </a:r>
            <a:endParaRPr lang="en-US" sz="2400" b="1" dirty="0"/>
          </a:p>
        </p:txBody>
      </p:sp>
      <p:sp>
        <p:nvSpPr>
          <p:cNvPr id="5" name="TextBox 4"/>
          <p:cNvSpPr txBox="1"/>
          <p:nvPr/>
        </p:nvSpPr>
        <p:spPr>
          <a:xfrm>
            <a:off x="468630" y="1078610"/>
            <a:ext cx="4193777" cy="646331"/>
          </a:xfrm>
          <a:prstGeom prst="rect">
            <a:avLst/>
          </a:prstGeom>
          <a:noFill/>
        </p:spPr>
        <p:txBody>
          <a:bodyPr wrap="none" rtlCol="0">
            <a:spAutoFit/>
          </a:bodyPr>
          <a:lstStyle/>
          <a:p>
            <a:r>
              <a:rPr lang="en-US" dirty="0" smtClean="0"/>
              <a:t>Example of a process of H</a:t>
            </a:r>
            <a:r>
              <a:rPr lang="en-US" baseline="-25000" dirty="0" smtClean="0"/>
              <a:t>2</a:t>
            </a:r>
            <a:r>
              <a:rPr lang="en-US" dirty="0" smtClean="0"/>
              <a:t> dissolution </a:t>
            </a:r>
          </a:p>
          <a:p>
            <a:r>
              <a:rPr lang="en-US" dirty="0" smtClean="0"/>
              <a:t>in liquid Al</a:t>
            </a:r>
            <a:endParaRPr lang="en-US" dirty="0"/>
          </a:p>
        </p:txBody>
      </p:sp>
      <p:sp>
        <p:nvSpPr>
          <p:cNvPr id="9" name="TextBox 8"/>
          <p:cNvSpPr txBox="1"/>
          <p:nvPr/>
        </p:nvSpPr>
        <p:spPr>
          <a:xfrm>
            <a:off x="5102934" y="1027592"/>
            <a:ext cx="3942105" cy="923330"/>
          </a:xfrm>
          <a:prstGeom prst="rect">
            <a:avLst/>
          </a:prstGeom>
          <a:noFill/>
        </p:spPr>
        <p:txBody>
          <a:bodyPr wrap="none" rtlCol="0">
            <a:spAutoFit/>
          </a:bodyPr>
          <a:lstStyle/>
          <a:p>
            <a:r>
              <a:rPr lang="en-US" dirty="0" smtClean="0"/>
              <a:t>If the solidification is fast, </a:t>
            </a:r>
            <a:r>
              <a:rPr lang="en-US" b="1" dirty="0" smtClean="0"/>
              <a:t>the gas is </a:t>
            </a:r>
          </a:p>
          <a:p>
            <a:r>
              <a:rPr lang="en-US" b="1" dirty="0" smtClean="0"/>
              <a:t>trapped in the solid</a:t>
            </a:r>
            <a:r>
              <a:rPr lang="en-US" dirty="0" smtClean="0"/>
              <a:t> far form the </a:t>
            </a:r>
          </a:p>
          <a:p>
            <a:r>
              <a:rPr lang="en-US" dirty="0" smtClean="0"/>
              <a:t>equilibrium</a:t>
            </a:r>
            <a:endParaRPr lang="en-US" dirty="0"/>
          </a:p>
        </p:txBody>
      </p:sp>
      <p:sp>
        <p:nvSpPr>
          <p:cNvPr id="7" name="TextBox 6"/>
          <p:cNvSpPr txBox="1"/>
          <p:nvPr/>
        </p:nvSpPr>
        <p:spPr>
          <a:xfrm>
            <a:off x="102870" y="5370194"/>
            <a:ext cx="5173276" cy="646331"/>
          </a:xfrm>
          <a:prstGeom prst="rect">
            <a:avLst/>
          </a:prstGeom>
          <a:noFill/>
        </p:spPr>
        <p:txBody>
          <a:bodyPr wrap="none" rtlCol="0">
            <a:spAutoFit/>
          </a:bodyPr>
          <a:lstStyle/>
          <a:p>
            <a:r>
              <a:rPr lang="en-US" dirty="0" smtClean="0"/>
              <a:t>Typical H</a:t>
            </a:r>
            <a:r>
              <a:rPr lang="en-US" baseline="-25000" dirty="0" smtClean="0"/>
              <a:t>2</a:t>
            </a:r>
            <a:r>
              <a:rPr lang="en-US" dirty="0" smtClean="0"/>
              <a:t> contents are about </a:t>
            </a:r>
            <a:r>
              <a:rPr lang="en-US" b="1" dirty="0" smtClean="0"/>
              <a:t>1 wt. ppm </a:t>
            </a:r>
            <a:r>
              <a:rPr lang="en-US" dirty="0" smtClean="0"/>
              <a:t>for </a:t>
            </a:r>
          </a:p>
          <a:p>
            <a:r>
              <a:rPr lang="en-US" dirty="0" smtClean="0"/>
              <a:t>copper, aluminum, and austenitic stainless steel</a:t>
            </a:r>
            <a:endParaRPr lang="en-US" dirty="0"/>
          </a:p>
        </p:txBody>
      </p:sp>
    </p:spTree>
    <p:extLst>
      <p:ext uri="{BB962C8B-B14F-4D97-AF65-F5344CB8AC3E}">
        <p14:creationId xmlns:p14="http://schemas.microsoft.com/office/powerpoint/2010/main" val="10173915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75</a:t>
            </a:fld>
            <a:endParaRPr lang="en-US" dirty="0"/>
          </a:p>
        </p:txBody>
      </p:sp>
      <p:sp>
        <p:nvSpPr>
          <p:cNvPr id="5" name="Rectangle 4"/>
          <p:cNvSpPr/>
          <p:nvPr/>
        </p:nvSpPr>
        <p:spPr>
          <a:xfrm>
            <a:off x="1809419" y="94734"/>
            <a:ext cx="5296643" cy="461665"/>
          </a:xfrm>
          <a:prstGeom prst="rect">
            <a:avLst/>
          </a:prstGeom>
        </p:spPr>
        <p:txBody>
          <a:bodyPr wrap="none">
            <a:spAutoFit/>
          </a:bodyPr>
          <a:lstStyle/>
          <a:p>
            <a:pPr algn="ctr"/>
            <a:r>
              <a:rPr lang="en-US" sz="2400" b="1" dirty="0" smtClean="0"/>
              <a:t>Gas sources: outgassing of metals</a:t>
            </a:r>
            <a:endParaRPr lang="en-US" sz="2400" b="1" dirty="0"/>
          </a:p>
        </p:txBody>
      </p:sp>
      <p:sp>
        <p:nvSpPr>
          <p:cNvPr id="6" name="TextBox 5"/>
          <p:cNvSpPr txBox="1"/>
          <p:nvPr/>
        </p:nvSpPr>
        <p:spPr>
          <a:xfrm>
            <a:off x="217170" y="868680"/>
            <a:ext cx="8675370" cy="5078313"/>
          </a:xfrm>
          <a:prstGeom prst="rect">
            <a:avLst/>
          </a:prstGeom>
          <a:noFill/>
        </p:spPr>
        <p:txBody>
          <a:bodyPr wrap="square" rtlCol="0">
            <a:spAutoFit/>
          </a:bodyPr>
          <a:lstStyle/>
          <a:p>
            <a:r>
              <a:rPr lang="en-GB" dirty="0"/>
              <a:t>As for water vapour, hydrogen-outgassing rate is </a:t>
            </a:r>
            <a:r>
              <a:rPr lang="en-GB" b="1" dirty="0"/>
              <a:t>reduced by </a:t>
            </a:r>
            <a:r>
              <a:rPr lang="en-GB" b="1" dirty="0" smtClean="0"/>
              <a:t>heating</a:t>
            </a:r>
            <a:r>
              <a:rPr lang="en-GB" dirty="0" smtClean="0"/>
              <a:t>.</a:t>
            </a:r>
          </a:p>
          <a:p>
            <a:endParaRPr lang="en-GB" dirty="0" smtClean="0"/>
          </a:p>
          <a:p>
            <a:r>
              <a:rPr lang="en-GB" dirty="0" smtClean="0"/>
              <a:t>The high temperatures </a:t>
            </a:r>
            <a:r>
              <a:rPr lang="en-GB" b="1" dirty="0"/>
              <a:t>increase the H atoms mobility</a:t>
            </a:r>
            <a:r>
              <a:rPr lang="en-GB" dirty="0"/>
              <a:t> and, as a result, accelerate the depletion of the residual hydrogen content. </a:t>
            </a:r>
            <a:endParaRPr lang="en-GB" dirty="0" smtClean="0"/>
          </a:p>
          <a:p>
            <a:endParaRPr lang="en-GB" dirty="0"/>
          </a:p>
          <a:p>
            <a:r>
              <a:rPr lang="en-GB" dirty="0" smtClean="0"/>
              <a:t>However</a:t>
            </a:r>
            <a:r>
              <a:rPr lang="en-GB" dirty="0"/>
              <a:t>, there is a </a:t>
            </a:r>
            <a:r>
              <a:rPr lang="en-GB" b="1" dirty="0"/>
              <a:t>crucial difference between water vapour and hydrogen</a:t>
            </a:r>
            <a:r>
              <a:rPr lang="en-GB" dirty="0"/>
              <a:t>. </a:t>
            </a:r>
            <a:endParaRPr lang="en-GB" dirty="0" smtClean="0"/>
          </a:p>
          <a:p>
            <a:endParaRPr lang="en-GB" dirty="0"/>
          </a:p>
          <a:p>
            <a:r>
              <a:rPr lang="en-GB" dirty="0" smtClean="0"/>
              <a:t>Each </a:t>
            </a:r>
            <a:r>
              <a:rPr lang="en-GB" dirty="0"/>
              <a:t>time the vacuum system is exposed to air, water molecules re-adsorb on the surface, while </a:t>
            </a:r>
            <a:r>
              <a:rPr lang="en-GB" b="1" dirty="0"/>
              <a:t>hydrogen is not recharged </a:t>
            </a:r>
            <a:r>
              <a:rPr lang="en-GB" dirty="0"/>
              <a:t>in the bulk of the metal. </a:t>
            </a:r>
            <a:endParaRPr lang="en-GB" dirty="0" smtClean="0"/>
          </a:p>
          <a:p>
            <a:endParaRPr lang="en-GB" dirty="0"/>
          </a:p>
          <a:p>
            <a:r>
              <a:rPr lang="en-GB" dirty="0" smtClean="0"/>
              <a:t>For </a:t>
            </a:r>
            <a:r>
              <a:rPr lang="en-GB" dirty="0"/>
              <a:t>most of the materials used for the manufacturing of vacuum </a:t>
            </a:r>
            <a:r>
              <a:rPr lang="en-GB" dirty="0" smtClean="0"/>
              <a:t>chambers, </a:t>
            </a:r>
            <a:r>
              <a:rPr lang="en-GB" dirty="0"/>
              <a:t>the H </a:t>
            </a:r>
            <a:r>
              <a:rPr lang="en-GB" b="1" dirty="0"/>
              <a:t>solubility is very </a:t>
            </a:r>
            <a:r>
              <a:rPr lang="en-GB" b="1" dirty="0" smtClean="0"/>
              <a:t>low </a:t>
            </a:r>
            <a:r>
              <a:rPr lang="en-GB" dirty="0" smtClean="0"/>
              <a:t>in the solid state.     </a:t>
            </a:r>
          </a:p>
          <a:p>
            <a:endParaRPr lang="en-GB" dirty="0"/>
          </a:p>
          <a:p>
            <a:r>
              <a:rPr lang="en-GB" dirty="0" smtClean="0"/>
              <a:t>For </a:t>
            </a:r>
            <a:r>
              <a:rPr lang="en-GB" dirty="0"/>
              <a:t>example, to recharge </a:t>
            </a:r>
            <a:r>
              <a:rPr lang="en-GB" b="1" dirty="0"/>
              <a:t>1 wt. ppm </a:t>
            </a:r>
            <a:r>
              <a:rPr lang="en-GB" dirty="0"/>
              <a:t>of hydrogen at room temperature in stainless steel, the material has to be in equilibrium with the gas at </a:t>
            </a:r>
            <a:r>
              <a:rPr lang="en-GB" b="1" dirty="0"/>
              <a:t>7 bar</a:t>
            </a:r>
            <a:r>
              <a:rPr lang="en-GB" dirty="0"/>
              <a:t>. The hydrogen pressure in air is roughly 10</a:t>
            </a:r>
            <a:r>
              <a:rPr lang="en-GB" baseline="30000" dirty="0"/>
              <a:t>-4</a:t>
            </a:r>
            <a:r>
              <a:rPr lang="en-GB" dirty="0"/>
              <a:t> mbar, which gives a maximum recharging of about </a:t>
            </a:r>
            <a:r>
              <a:rPr lang="en-GB" dirty="0" smtClean="0"/>
              <a:t>2.10</a:t>
            </a:r>
            <a:r>
              <a:rPr lang="en-GB" baseline="30000" dirty="0" smtClean="0"/>
              <a:t>-4</a:t>
            </a:r>
            <a:r>
              <a:rPr lang="en-GB" dirty="0" smtClean="0"/>
              <a:t> </a:t>
            </a:r>
            <a:r>
              <a:rPr lang="en-GB" dirty="0"/>
              <a:t>wt. ppm. </a:t>
            </a:r>
          </a:p>
          <a:p>
            <a:endParaRPr lang="en-US" dirty="0"/>
          </a:p>
        </p:txBody>
      </p:sp>
    </p:spTree>
    <p:extLst>
      <p:ext uri="{BB962C8B-B14F-4D97-AF65-F5344CB8AC3E}">
        <p14:creationId xmlns:p14="http://schemas.microsoft.com/office/powerpoint/2010/main" val="342044013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76</a:t>
            </a:fld>
            <a:endParaRPr lang="en-US" dirty="0"/>
          </a:p>
        </p:txBody>
      </p:sp>
      <p:sp>
        <p:nvSpPr>
          <p:cNvPr id="5" name="TextBox 4"/>
          <p:cNvSpPr txBox="1"/>
          <p:nvPr/>
        </p:nvSpPr>
        <p:spPr>
          <a:xfrm>
            <a:off x="251460" y="708660"/>
            <a:ext cx="8606790" cy="1754326"/>
          </a:xfrm>
          <a:prstGeom prst="rect">
            <a:avLst/>
          </a:prstGeom>
          <a:noFill/>
        </p:spPr>
        <p:txBody>
          <a:bodyPr wrap="square" rtlCol="0">
            <a:spAutoFit/>
          </a:bodyPr>
          <a:lstStyle/>
          <a:p>
            <a:r>
              <a:rPr lang="en-GB" dirty="0"/>
              <a:t>For </a:t>
            </a:r>
            <a:r>
              <a:rPr lang="en-GB" b="1" dirty="0"/>
              <a:t>copper and aluminium alloys</a:t>
            </a:r>
            <a:r>
              <a:rPr lang="en-GB" dirty="0"/>
              <a:t>, a few bakeout at 150-200°C for 24 hours are sufficient to reduce the hydrogen-outgassing rate to less than 10</a:t>
            </a:r>
            <a:r>
              <a:rPr lang="en-GB" baseline="30000" dirty="0"/>
              <a:t>-13</a:t>
            </a:r>
            <a:r>
              <a:rPr lang="en-GB" dirty="0"/>
              <a:t> mbar l s</a:t>
            </a:r>
            <a:r>
              <a:rPr lang="en-GB" baseline="30000" dirty="0"/>
              <a:t>-1</a:t>
            </a:r>
            <a:r>
              <a:rPr lang="en-GB" dirty="0"/>
              <a:t> cm</a:t>
            </a:r>
            <a:r>
              <a:rPr lang="en-GB" baseline="30000" dirty="0"/>
              <a:t>-2</a:t>
            </a:r>
            <a:r>
              <a:rPr lang="en-GB" dirty="0" smtClean="0"/>
              <a:t>.</a:t>
            </a:r>
          </a:p>
          <a:p>
            <a:endParaRPr lang="en-GB" dirty="0"/>
          </a:p>
          <a:p>
            <a:r>
              <a:rPr lang="en-GB" dirty="0" smtClean="0"/>
              <a:t>For </a:t>
            </a:r>
            <a:r>
              <a:rPr lang="en-GB" b="1" dirty="0"/>
              <a:t>austenitic stainless steel</a:t>
            </a:r>
            <a:r>
              <a:rPr lang="en-GB" dirty="0"/>
              <a:t>, higher temperatures are needed to have a similar effect for a few mm thick vacuum chambers. Repeated bakeout at temperature higher than 200°C may have a significant influence. </a:t>
            </a:r>
            <a:endParaRPr lang="en-US" dirty="0"/>
          </a:p>
        </p:txBody>
      </p:sp>
      <p:sp>
        <p:nvSpPr>
          <p:cNvPr id="6" name="Rectangle 5"/>
          <p:cNvSpPr/>
          <p:nvPr/>
        </p:nvSpPr>
        <p:spPr>
          <a:xfrm>
            <a:off x="1809419" y="94734"/>
            <a:ext cx="5296643" cy="461665"/>
          </a:xfrm>
          <a:prstGeom prst="rect">
            <a:avLst/>
          </a:prstGeom>
        </p:spPr>
        <p:txBody>
          <a:bodyPr wrap="none">
            <a:spAutoFit/>
          </a:bodyPr>
          <a:lstStyle/>
          <a:p>
            <a:pPr algn="ctr"/>
            <a:r>
              <a:rPr lang="en-US" sz="2400" b="1" dirty="0" smtClean="0"/>
              <a:t>Gas sources: outgassing of metals</a:t>
            </a:r>
            <a:endParaRPr lang="en-US" sz="2400" b="1" dirty="0"/>
          </a:p>
        </p:txBody>
      </p:sp>
      <p:graphicFrame>
        <p:nvGraphicFramePr>
          <p:cNvPr id="8" name="Table 7"/>
          <p:cNvGraphicFramePr>
            <a:graphicFrameLocks noGrp="1"/>
          </p:cNvGraphicFramePr>
          <p:nvPr>
            <p:extLst>
              <p:ext uri="{D42A27DB-BD31-4B8C-83A1-F6EECF244321}">
                <p14:modId xmlns:p14="http://schemas.microsoft.com/office/powerpoint/2010/main" val="2091279497"/>
              </p:ext>
            </p:extLst>
          </p:nvPr>
        </p:nvGraphicFramePr>
        <p:xfrm>
          <a:off x="1468056" y="2634436"/>
          <a:ext cx="6694500" cy="3382327"/>
        </p:xfrm>
        <a:graphic>
          <a:graphicData uri="http://schemas.openxmlformats.org/drawingml/2006/table">
            <a:tbl>
              <a:tblPr firstRow="1" bandRow="1"/>
              <a:tblGrid>
                <a:gridCol w="3125359"/>
                <a:gridCol w="1461438"/>
                <a:gridCol w="2107703"/>
              </a:tblGrid>
              <a:tr h="566969">
                <a:tc>
                  <a:txBody>
                    <a:bodyPr/>
                    <a:lstStyle/>
                    <a:p>
                      <a:pPr algn="ctr">
                        <a:lnSpc>
                          <a:spcPts val="1300"/>
                        </a:lnSpc>
                        <a:spcBef>
                          <a:spcPts val="600"/>
                        </a:spcBef>
                        <a:spcAft>
                          <a:spcPts val="0"/>
                        </a:spcAft>
                      </a:pPr>
                      <a:r>
                        <a:rPr lang="en-GB" sz="1600" b="1" dirty="0">
                          <a:effectLst/>
                          <a:latin typeface="+mn-lt"/>
                          <a:ea typeface="Times New Roman"/>
                        </a:rPr>
                        <a:t>Materials</a:t>
                      </a:r>
                      <a:endParaRPr lang="en-GB" sz="1600" dirty="0">
                        <a:effectLst/>
                        <a:latin typeface="+mn-lt"/>
                        <a:ea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spcBef>
                          <a:spcPts val="600"/>
                        </a:spcBef>
                        <a:spcAft>
                          <a:spcPts val="0"/>
                        </a:spcAft>
                      </a:pPr>
                      <a:r>
                        <a:rPr lang="fr-CH" sz="1600" b="1" dirty="0">
                          <a:effectLst/>
                          <a:latin typeface="+mn-lt"/>
                          <a:ea typeface="Times New Roman"/>
                        </a:rPr>
                        <a:t>Bakeout</a:t>
                      </a:r>
                      <a:endParaRPr lang="en-GB" sz="1600" dirty="0">
                        <a:effectLst/>
                        <a:latin typeface="+mn-lt"/>
                        <a:ea typeface="Times New Roman"/>
                      </a:endParaRPr>
                    </a:p>
                    <a:p>
                      <a:pPr algn="ctr">
                        <a:lnSpc>
                          <a:spcPts val="1300"/>
                        </a:lnSpc>
                        <a:spcBef>
                          <a:spcPts val="600"/>
                        </a:spcBef>
                        <a:spcAft>
                          <a:spcPts val="0"/>
                        </a:spcAft>
                      </a:pPr>
                      <a:r>
                        <a:rPr lang="fr-CH" sz="1600" b="1" dirty="0">
                          <a:effectLst/>
                          <a:latin typeface="+mn-lt"/>
                          <a:ea typeface="Times New Roman"/>
                        </a:rPr>
                        <a:t>T[°C] x 24 h</a:t>
                      </a:r>
                      <a:endParaRPr lang="en-GB" sz="1600" dirty="0">
                        <a:effectLst/>
                        <a:latin typeface="+mn-lt"/>
                        <a:ea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00"/>
                        </a:lnSpc>
                        <a:spcBef>
                          <a:spcPts val="600"/>
                        </a:spcBef>
                        <a:spcAft>
                          <a:spcPts val="0"/>
                        </a:spcAft>
                      </a:pPr>
                      <a:r>
                        <a:rPr lang="en-GB" sz="1600" b="1" dirty="0">
                          <a:effectLst/>
                          <a:latin typeface="+mn-lt"/>
                          <a:ea typeface="Times New Roman"/>
                        </a:rPr>
                        <a:t>q</a:t>
                      </a:r>
                      <a:endParaRPr lang="en-GB" sz="1600" dirty="0">
                        <a:effectLst/>
                        <a:latin typeface="+mn-lt"/>
                        <a:ea typeface="Times New Roman"/>
                      </a:endParaRPr>
                    </a:p>
                    <a:p>
                      <a:pPr algn="ctr">
                        <a:lnSpc>
                          <a:spcPts val="1300"/>
                        </a:lnSpc>
                        <a:spcBef>
                          <a:spcPts val="600"/>
                        </a:spcBef>
                        <a:spcAft>
                          <a:spcPts val="0"/>
                        </a:spcAft>
                      </a:pPr>
                      <a:r>
                        <a:rPr lang="en-GB" sz="1600" b="1" dirty="0">
                          <a:effectLst/>
                          <a:latin typeface="+mn-lt"/>
                          <a:ea typeface="Times New Roman"/>
                        </a:rPr>
                        <a:t>[mbar l s</a:t>
                      </a:r>
                      <a:r>
                        <a:rPr lang="en-GB" sz="1600" b="1" baseline="30000" dirty="0">
                          <a:effectLst/>
                          <a:latin typeface="+mn-lt"/>
                          <a:ea typeface="Times New Roman"/>
                        </a:rPr>
                        <a:t>-1</a:t>
                      </a:r>
                      <a:r>
                        <a:rPr lang="en-GB" sz="1600" b="1" dirty="0">
                          <a:effectLst/>
                          <a:latin typeface="+mn-lt"/>
                          <a:ea typeface="Times New Roman"/>
                        </a:rPr>
                        <a:t> cm</a:t>
                      </a:r>
                      <a:r>
                        <a:rPr lang="en-GB" sz="1600" b="1" baseline="30000" dirty="0">
                          <a:effectLst/>
                          <a:latin typeface="+mn-lt"/>
                          <a:ea typeface="Times New Roman"/>
                        </a:rPr>
                        <a:t>-2</a:t>
                      </a:r>
                      <a:r>
                        <a:rPr lang="en-GB" sz="1600" b="1" dirty="0">
                          <a:effectLst/>
                          <a:latin typeface="+mn-lt"/>
                          <a:ea typeface="Times New Roman"/>
                        </a:rPr>
                        <a:t>]</a:t>
                      </a:r>
                      <a:endParaRPr lang="en-GB" sz="1600" dirty="0">
                        <a:effectLst/>
                        <a:latin typeface="+mn-lt"/>
                        <a:ea typeface="Times New Roman"/>
                      </a:endParaRPr>
                    </a:p>
                  </a:txBody>
                  <a:tcPr marL="68580" marR="68580" marT="0" marB="0" anchor="ctr">
                    <a:lnL>
                      <a:noFill/>
                    </a:lnL>
                    <a:lnR>
                      <a:noFill/>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2194">
                <a:tc>
                  <a:txBody>
                    <a:bodyPr/>
                    <a:lstStyle/>
                    <a:p>
                      <a:pPr algn="ctr">
                        <a:lnSpc>
                          <a:spcPts val="1300"/>
                        </a:lnSpc>
                        <a:spcBef>
                          <a:spcPts val="600"/>
                        </a:spcBef>
                        <a:spcAft>
                          <a:spcPts val="0"/>
                        </a:spcAft>
                      </a:pPr>
                      <a:r>
                        <a:rPr lang="en-GB" sz="1600">
                          <a:effectLst/>
                          <a:latin typeface="+mn-lt"/>
                          <a:ea typeface="Times New Roman"/>
                        </a:rPr>
                        <a:t>Austenitic st. steel</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1300"/>
                        </a:lnSpc>
                        <a:spcBef>
                          <a:spcPts val="600"/>
                        </a:spcBef>
                        <a:spcAft>
                          <a:spcPts val="0"/>
                        </a:spcAft>
                      </a:pPr>
                      <a:r>
                        <a:rPr lang="en-GB" sz="1600">
                          <a:effectLst/>
                          <a:latin typeface="+mn-lt"/>
                          <a:ea typeface="Times New Roman"/>
                        </a:rPr>
                        <a:t>150</a:t>
                      </a: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a:lnSpc>
                          <a:spcPts val="1300"/>
                        </a:lnSpc>
                        <a:spcBef>
                          <a:spcPts val="600"/>
                        </a:spcBef>
                        <a:spcAft>
                          <a:spcPts val="0"/>
                        </a:spcAft>
                      </a:pPr>
                      <a:r>
                        <a:rPr lang="en-GB" sz="1600">
                          <a:effectLst/>
                          <a:latin typeface="+mn-lt"/>
                          <a:ea typeface="Times New Roman"/>
                        </a:rPr>
                        <a:t>3 10</a:t>
                      </a:r>
                      <a:r>
                        <a:rPr lang="en-GB" sz="1600" baseline="30000">
                          <a:effectLst/>
                          <a:latin typeface="+mn-lt"/>
                          <a:ea typeface="Times New Roman"/>
                        </a:rPr>
                        <a:t>-12</a:t>
                      </a:r>
                      <a:endParaRPr lang="en-GB" sz="1600">
                        <a:effectLst/>
                        <a:latin typeface="+mn-lt"/>
                        <a:ea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r>
              <a:tr h="402194">
                <a:tc>
                  <a:txBody>
                    <a:bodyPr/>
                    <a:lstStyle/>
                    <a:p>
                      <a:pPr algn="ctr">
                        <a:lnSpc>
                          <a:spcPts val="1300"/>
                        </a:lnSpc>
                        <a:spcBef>
                          <a:spcPts val="600"/>
                        </a:spcBef>
                        <a:spcAft>
                          <a:spcPts val="0"/>
                        </a:spcAft>
                      </a:pPr>
                      <a:r>
                        <a:rPr lang="en-GB" sz="1600">
                          <a:effectLst/>
                          <a:latin typeface="+mn-lt"/>
                          <a:ea typeface="Times New Roman"/>
                        </a:rPr>
                        <a:t>Austenitic st. steel</a:t>
                      </a:r>
                    </a:p>
                  </a:txBody>
                  <a:tcPr marL="68580" marR="68580" marT="0" marB="0" anchor="ctr">
                    <a:lnL>
                      <a:noFill/>
                    </a:lnL>
                    <a:lnR>
                      <a:noFill/>
                    </a:lnR>
                    <a:lnT>
                      <a:noFill/>
                    </a:lnT>
                    <a:lnB>
                      <a:noFill/>
                    </a:lnB>
                  </a:tcPr>
                </a:tc>
                <a:tc>
                  <a:txBody>
                    <a:bodyPr/>
                    <a:lstStyle/>
                    <a:p>
                      <a:pPr algn="ctr">
                        <a:lnSpc>
                          <a:spcPts val="1300"/>
                        </a:lnSpc>
                        <a:spcBef>
                          <a:spcPts val="600"/>
                        </a:spcBef>
                        <a:spcAft>
                          <a:spcPts val="0"/>
                        </a:spcAft>
                      </a:pPr>
                      <a:r>
                        <a:rPr lang="en-GB" sz="1600">
                          <a:effectLst/>
                          <a:latin typeface="+mn-lt"/>
                          <a:ea typeface="Times New Roman"/>
                        </a:rPr>
                        <a:t>200</a:t>
                      </a:r>
                    </a:p>
                  </a:txBody>
                  <a:tcPr marL="68580" marR="68580" marT="0" marB="0" anchor="ctr">
                    <a:lnL>
                      <a:noFill/>
                    </a:lnL>
                    <a:lnR>
                      <a:noFill/>
                    </a:lnR>
                    <a:lnT>
                      <a:noFill/>
                    </a:lnT>
                    <a:lnB>
                      <a:noFill/>
                    </a:lnB>
                  </a:tcPr>
                </a:tc>
                <a:tc>
                  <a:txBody>
                    <a:bodyPr/>
                    <a:lstStyle/>
                    <a:p>
                      <a:pPr algn="l">
                        <a:lnSpc>
                          <a:spcPts val="1300"/>
                        </a:lnSpc>
                        <a:spcBef>
                          <a:spcPts val="600"/>
                        </a:spcBef>
                        <a:spcAft>
                          <a:spcPts val="0"/>
                        </a:spcAft>
                      </a:pPr>
                      <a:r>
                        <a:rPr lang="en-GB" sz="1600">
                          <a:effectLst/>
                          <a:latin typeface="+mn-lt"/>
                          <a:ea typeface="Times New Roman"/>
                        </a:rPr>
                        <a:t>2 10</a:t>
                      </a:r>
                      <a:r>
                        <a:rPr lang="en-GB" sz="1600" baseline="30000">
                          <a:effectLst/>
                          <a:latin typeface="+mn-lt"/>
                          <a:ea typeface="Times New Roman"/>
                        </a:rPr>
                        <a:t>-12</a:t>
                      </a:r>
                      <a:endParaRPr lang="en-GB" sz="1600">
                        <a:effectLst/>
                        <a:latin typeface="+mn-lt"/>
                        <a:ea typeface="Times New Roman"/>
                      </a:endParaRPr>
                    </a:p>
                  </a:txBody>
                  <a:tcPr marL="68580" marR="68580" marT="0" marB="0" anchor="ctr">
                    <a:lnL>
                      <a:noFill/>
                    </a:lnL>
                    <a:lnR>
                      <a:noFill/>
                    </a:lnR>
                    <a:lnT>
                      <a:noFill/>
                    </a:lnT>
                    <a:lnB>
                      <a:noFill/>
                    </a:lnB>
                  </a:tcPr>
                </a:tc>
              </a:tr>
              <a:tr h="402194">
                <a:tc>
                  <a:txBody>
                    <a:bodyPr/>
                    <a:lstStyle/>
                    <a:p>
                      <a:pPr algn="ctr">
                        <a:lnSpc>
                          <a:spcPts val="1300"/>
                        </a:lnSpc>
                        <a:spcBef>
                          <a:spcPts val="600"/>
                        </a:spcBef>
                        <a:spcAft>
                          <a:spcPts val="0"/>
                        </a:spcAft>
                      </a:pPr>
                      <a:r>
                        <a:rPr lang="en-GB" sz="1600">
                          <a:effectLst/>
                          <a:latin typeface="+mn-lt"/>
                          <a:ea typeface="Times New Roman"/>
                        </a:rPr>
                        <a:t>Austenitic st. steel</a:t>
                      </a:r>
                    </a:p>
                  </a:txBody>
                  <a:tcPr marL="68580" marR="68580" marT="0" marB="0" anchor="ctr">
                    <a:lnL>
                      <a:noFill/>
                    </a:lnL>
                    <a:lnR>
                      <a:noFill/>
                    </a:lnR>
                    <a:lnT>
                      <a:noFill/>
                    </a:lnT>
                    <a:lnB>
                      <a:noFill/>
                    </a:lnB>
                  </a:tcPr>
                </a:tc>
                <a:tc>
                  <a:txBody>
                    <a:bodyPr/>
                    <a:lstStyle/>
                    <a:p>
                      <a:pPr algn="ctr">
                        <a:lnSpc>
                          <a:spcPts val="1300"/>
                        </a:lnSpc>
                        <a:spcBef>
                          <a:spcPts val="600"/>
                        </a:spcBef>
                        <a:spcAft>
                          <a:spcPts val="0"/>
                        </a:spcAft>
                      </a:pPr>
                      <a:r>
                        <a:rPr lang="en-GB" sz="1600">
                          <a:effectLst/>
                          <a:latin typeface="+mn-lt"/>
                          <a:ea typeface="Times New Roman"/>
                        </a:rPr>
                        <a:t>300</a:t>
                      </a:r>
                    </a:p>
                  </a:txBody>
                  <a:tcPr marL="68580" marR="68580" marT="0" marB="0" anchor="ctr">
                    <a:lnL>
                      <a:noFill/>
                    </a:lnL>
                    <a:lnR>
                      <a:noFill/>
                    </a:lnR>
                    <a:lnT>
                      <a:noFill/>
                    </a:lnT>
                    <a:lnB>
                      <a:noFill/>
                    </a:lnB>
                  </a:tcPr>
                </a:tc>
                <a:tc>
                  <a:txBody>
                    <a:bodyPr/>
                    <a:lstStyle/>
                    <a:p>
                      <a:pPr algn="l">
                        <a:lnSpc>
                          <a:spcPts val="1300"/>
                        </a:lnSpc>
                        <a:spcBef>
                          <a:spcPts val="600"/>
                        </a:spcBef>
                        <a:spcAft>
                          <a:spcPts val="0"/>
                        </a:spcAft>
                      </a:pPr>
                      <a:r>
                        <a:rPr lang="en-GB" sz="1600">
                          <a:effectLst/>
                          <a:latin typeface="+mn-lt"/>
                          <a:ea typeface="Times New Roman"/>
                        </a:rPr>
                        <a:t>5 10</a:t>
                      </a:r>
                      <a:r>
                        <a:rPr lang="en-GB" sz="1600" baseline="30000">
                          <a:effectLst/>
                          <a:latin typeface="+mn-lt"/>
                          <a:ea typeface="Times New Roman"/>
                        </a:rPr>
                        <a:t>-13</a:t>
                      </a:r>
                      <a:endParaRPr lang="en-GB" sz="1600">
                        <a:effectLst/>
                        <a:latin typeface="+mn-lt"/>
                        <a:ea typeface="Times New Roman"/>
                      </a:endParaRPr>
                    </a:p>
                  </a:txBody>
                  <a:tcPr marL="68580" marR="68580" marT="0" marB="0" anchor="ctr">
                    <a:lnL>
                      <a:noFill/>
                    </a:lnL>
                    <a:lnR>
                      <a:noFill/>
                    </a:lnR>
                    <a:lnT>
                      <a:noFill/>
                    </a:lnT>
                    <a:lnB>
                      <a:noFill/>
                    </a:lnB>
                  </a:tcPr>
                </a:tc>
              </a:tr>
              <a:tr h="402194">
                <a:tc>
                  <a:txBody>
                    <a:bodyPr/>
                    <a:lstStyle/>
                    <a:p>
                      <a:pPr algn="ctr">
                        <a:lnSpc>
                          <a:spcPts val="1300"/>
                        </a:lnSpc>
                        <a:spcBef>
                          <a:spcPts val="600"/>
                        </a:spcBef>
                        <a:spcAft>
                          <a:spcPts val="0"/>
                        </a:spcAft>
                      </a:pPr>
                      <a:r>
                        <a:rPr lang="en-GB" sz="1600">
                          <a:effectLst/>
                          <a:latin typeface="+mn-lt"/>
                          <a:ea typeface="Times New Roman"/>
                        </a:rPr>
                        <a:t>Copper Silver added (OFS)</a:t>
                      </a:r>
                    </a:p>
                  </a:txBody>
                  <a:tcPr marL="68580" marR="68580" marT="0" marB="0" anchor="ctr">
                    <a:lnL>
                      <a:noFill/>
                    </a:lnL>
                    <a:lnR>
                      <a:noFill/>
                    </a:lnR>
                    <a:lnT>
                      <a:noFill/>
                    </a:lnT>
                    <a:lnB>
                      <a:noFill/>
                    </a:lnB>
                  </a:tcPr>
                </a:tc>
                <a:tc>
                  <a:txBody>
                    <a:bodyPr/>
                    <a:lstStyle/>
                    <a:p>
                      <a:pPr algn="ctr">
                        <a:lnSpc>
                          <a:spcPts val="1300"/>
                        </a:lnSpc>
                        <a:spcBef>
                          <a:spcPts val="600"/>
                        </a:spcBef>
                        <a:spcAft>
                          <a:spcPts val="0"/>
                        </a:spcAft>
                      </a:pPr>
                      <a:r>
                        <a:rPr lang="en-GB" sz="1600">
                          <a:effectLst/>
                          <a:latin typeface="+mn-lt"/>
                          <a:ea typeface="Times New Roman"/>
                        </a:rPr>
                        <a:t>150</a:t>
                      </a:r>
                    </a:p>
                  </a:txBody>
                  <a:tcPr marL="68580" marR="68580" marT="0" marB="0" anchor="ctr">
                    <a:lnL>
                      <a:noFill/>
                    </a:lnL>
                    <a:lnR>
                      <a:noFill/>
                    </a:lnR>
                    <a:lnT>
                      <a:noFill/>
                    </a:lnT>
                    <a:lnB>
                      <a:noFill/>
                    </a:lnB>
                  </a:tcPr>
                </a:tc>
                <a:tc>
                  <a:txBody>
                    <a:bodyPr/>
                    <a:lstStyle/>
                    <a:p>
                      <a:pPr algn="l">
                        <a:lnSpc>
                          <a:spcPts val="1300"/>
                        </a:lnSpc>
                        <a:spcBef>
                          <a:spcPts val="600"/>
                        </a:spcBef>
                        <a:spcAft>
                          <a:spcPts val="0"/>
                        </a:spcAft>
                      </a:pPr>
                      <a:r>
                        <a:rPr lang="en-GB" sz="1600">
                          <a:effectLst/>
                          <a:latin typeface="+mn-lt"/>
                          <a:ea typeface="Times New Roman"/>
                        </a:rPr>
                        <a:t>3 10</a:t>
                      </a:r>
                      <a:r>
                        <a:rPr lang="en-GB" sz="1600" baseline="30000">
                          <a:effectLst/>
                          <a:latin typeface="+mn-lt"/>
                          <a:ea typeface="Times New Roman"/>
                        </a:rPr>
                        <a:t>-12</a:t>
                      </a:r>
                      <a:endParaRPr lang="en-GB" sz="1600">
                        <a:effectLst/>
                        <a:latin typeface="+mn-lt"/>
                        <a:ea typeface="Times New Roman"/>
                      </a:endParaRPr>
                    </a:p>
                  </a:txBody>
                  <a:tcPr marL="68580" marR="68580" marT="0" marB="0" anchor="ctr">
                    <a:lnL>
                      <a:noFill/>
                    </a:lnL>
                    <a:lnR>
                      <a:noFill/>
                    </a:lnR>
                    <a:lnT>
                      <a:noFill/>
                    </a:lnT>
                    <a:lnB>
                      <a:noFill/>
                    </a:lnB>
                  </a:tcPr>
                </a:tc>
              </a:tr>
              <a:tr h="402194">
                <a:tc>
                  <a:txBody>
                    <a:bodyPr/>
                    <a:lstStyle/>
                    <a:p>
                      <a:pPr algn="ctr">
                        <a:lnSpc>
                          <a:spcPts val="1300"/>
                        </a:lnSpc>
                        <a:spcBef>
                          <a:spcPts val="600"/>
                        </a:spcBef>
                        <a:spcAft>
                          <a:spcPts val="0"/>
                        </a:spcAft>
                      </a:pPr>
                      <a:r>
                        <a:rPr lang="en-GB" sz="1600">
                          <a:effectLst/>
                          <a:latin typeface="+mn-lt"/>
                          <a:ea typeface="Times New Roman"/>
                        </a:rPr>
                        <a:t>Copper Silver added (OFS)</a:t>
                      </a:r>
                    </a:p>
                  </a:txBody>
                  <a:tcPr marL="68580" marR="68580" marT="0" marB="0" anchor="ctr">
                    <a:lnL>
                      <a:noFill/>
                    </a:lnL>
                    <a:lnR>
                      <a:noFill/>
                    </a:lnR>
                    <a:lnT>
                      <a:noFill/>
                    </a:lnT>
                    <a:lnB>
                      <a:noFill/>
                    </a:lnB>
                  </a:tcPr>
                </a:tc>
                <a:tc>
                  <a:txBody>
                    <a:bodyPr/>
                    <a:lstStyle/>
                    <a:p>
                      <a:pPr algn="ctr">
                        <a:lnSpc>
                          <a:spcPts val="1300"/>
                        </a:lnSpc>
                        <a:spcBef>
                          <a:spcPts val="600"/>
                        </a:spcBef>
                        <a:spcAft>
                          <a:spcPts val="0"/>
                        </a:spcAft>
                      </a:pPr>
                      <a:r>
                        <a:rPr lang="en-GB" sz="1600">
                          <a:effectLst/>
                          <a:latin typeface="+mn-lt"/>
                          <a:ea typeface="Times New Roman"/>
                        </a:rPr>
                        <a:t>200</a:t>
                      </a:r>
                    </a:p>
                  </a:txBody>
                  <a:tcPr marL="68580" marR="68580" marT="0" marB="0" anchor="ctr">
                    <a:lnL>
                      <a:noFill/>
                    </a:lnL>
                    <a:lnR>
                      <a:noFill/>
                    </a:lnR>
                    <a:lnT>
                      <a:noFill/>
                    </a:lnT>
                    <a:lnB>
                      <a:noFill/>
                    </a:lnB>
                  </a:tcPr>
                </a:tc>
                <a:tc>
                  <a:txBody>
                    <a:bodyPr/>
                    <a:lstStyle/>
                    <a:p>
                      <a:pPr algn="l">
                        <a:lnSpc>
                          <a:spcPts val="1300"/>
                        </a:lnSpc>
                        <a:spcBef>
                          <a:spcPts val="600"/>
                        </a:spcBef>
                        <a:spcAft>
                          <a:spcPts val="0"/>
                        </a:spcAft>
                      </a:pPr>
                      <a:r>
                        <a:rPr lang="en-GB" sz="1600">
                          <a:effectLst/>
                          <a:latin typeface="+mn-lt"/>
                          <a:ea typeface="Times New Roman"/>
                        </a:rPr>
                        <a:t>≈ 10</a:t>
                      </a:r>
                      <a:r>
                        <a:rPr lang="en-GB" sz="1600" baseline="30000">
                          <a:effectLst/>
                          <a:latin typeface="+mn-lt"/>
                          <a:ea typeface="Times New Roman"/>
                        </a:rPr>
                        <a:t>-14</a:t>
                      </a:r>
                      <a:endParaRPr lang="en-GB" sz="1600">
                        <a:effectLst/>
                        <a:latin typeface="+mn-lt"/>
                        <a:ea typeface="Times New Roman"/>
                      </a:endParaRPr>
                    </a:p>
                  </a:txBody>
                  <a:tcPr marL="68580" marR="68580" marT="0" marB="0" anchor="ctr">
                    <a:lnL>
                      <a:noFill/>
                    </a:lnL>
                    <a:lnR>
                      <a:noFill/>
                    </a:lnR>
                    <a:lnT>
                      <a:noFill/>
                    </a:lnT>
                    <a:lnB>
                      <a:noFill/>
                    </a:lnB>
                  </a:tcPr>
                </a:tc>
              </a:tr>
              <a:tr h="402194">
                <a:tc>
                  <a:txBody>
                    <a:bodyPr/>
                    <a:lstStyle/>
                    <a:p>
                      <a:pPr algn="ctr">
                        <a:lnSpc>
                          <a:spcPts val="1300"/>
                        </a:lnSpc>
                        <a:spcBef>
                          <a:spcPts val="600"/>
                        </a:spcBef>
                        <a:spcAft>
                          <a:spcPts val="0"/>
                        </a:spcAft>
                      </a:pPr>
                      <a:r>
                        <a:rPr lang="en-GB" sz="1600">
                          <a:effectLst/>
                          <a:latin typeface="+mn-lt"/>
                          <a:ea typeface="Times New Roman"/>
                        </a:rPr>
                        <a:t>Beryllium</a:t>
                      </a:r>
                    </a:p>
                  </a:txBody>
                  <a:tcPr marL="68580" marR="68580" marT="0" marB="0" anchor="ctr">
                    <a:lnL>
                      <a:noFill/>
                    </a:lnL>
                    <a:lnR>
                      <a:noFill/>
                    </a:lnR>
                    <a:lnT>
                      <a:noFill/>
                    </a:lnT>
                    <a:lnB>
                      <a:noFill/>
                    </a:lnB>
                  </a:tcPr>
                </a:tc>
                <a:tc>
                  <a:txBody>
                    <a:bodyPr/>
                    <a:lstStyle/>
                    <a:p>
                      <a:pPr algn="ctr">
                        <a:lnSpc>
                          <a:spcPts val="1300"/>
                        </a:lnSpc>
                        <a:spcBef>
                          <a:spcPts val="600"/>
                        </a:spcBef>
                        <a:spcAft>
                          <a:spcPts val="0"/>
                        </a:spcAft>
                      </a:pPr>
                      <a:r>
                        <a:rPr lang="en-GB" sz="1600">
                          <a:effectLst/>
                          <a:latin typeface="+mn-lt"/>
                          <a:ea typeface="Times New Roman"/>
                        </a:rPr>
                        <a:t>150</a:t>
                      </a:r>
                    </a:p>
                  </a:txBody>
                  <a:tcPr marL="68580" marR="68580" marT="0" marB="0" anchor="ctr">
                    <a:lnL>
                      <a:noFill/>
                    </a:lnL>
                    <a:lnR>
                      <a:noFill/>
                    </a:lnR>
                    <a:lnT>
                      <a:noFill/>
                    </a:lnT>
                    <a:lnB>
                      <a:noFill/>
                    </a:lnB>
                  </a:tcPr>
                </a:tc>
                <a:tc>
                  <a:txBody>
                    <a:bodyPr/>
                    <a:lstStyle/>
                    <a:p>
                      <a:pPr algn="l">
                        <a:lnSpc>
                          <a:spcPts val="1300"/>
                        </a:lnSpc>
                        <a:spcBef>
                          <a:spcPts val="600"/>
                        </a:spcBef>
                        <a:spcAft>
                          <a:spcPts val="0"/>
                        </a:spcAft>
                      </a:pPr>
                      <a:r>
                        <a:rPr lang="en-GB" sz="1600">
                          <a:effectLst/>
                          <a:latin typeface="+mn-lt"/>
                          <a:ea typeface="Times New Roman"/>
                        </a:rPr>
                        <a:t>&lt; 10</a:t>
                      </a:r>
                      <a:r>
                        <a:rPr lang="en-GB" sz="1600" baseline="30000">
                          <a:effectLst/>
                          <a:latin typeface="+mn-lt"/>
                          <a:ea typeface="Times New Roman"/>
                        </a:rPr>
                        <a:t>-14</a:t>
                      </a:r>
                      <a:endParaRPr lang="en-GB" sz="1600">
                        <a:effectLst/>
                        <a:latin typeface="+mn-lt"/>
                        <a:ea typeface="Times New Roman"/>
                      </a:endParaRPr>
                    </a:p>
                  </a:txBody>
                  <a:tcPr marL="68580" marR="68580" marT="0" marB="0" anchor="ctr">
                    <a:lnL>
                      <a:noFill/>
                    </a:lnL>
                    <a:lnR>
                      <a:noFill/>
                    </a:lnR>
                    <a:lnT>
                      <a:noFill/>
                    </a:lnT>
                    <a:lnB>
                      <a:noFill/>
                    </a:lnB>
                  </a:tcPr>
                </a:tc>
              </a:tr>
              <a:tr h="402194">
                <a:tc>
                  <a:txBody>
                    <a:bodyPr/>
                    <a:lstStyle/>
                    <a:p>
                      <a:pPr algn="ctr">
                        <a:lnSpc>
                          <a:spcPts val="1300"/>
                        </a:lnSpc>
                        <a:spcBef>
                          <a:spcPts val="600"/>
                        </a:spcBef>
                        <a:spcAft>
                          <a:spcPts val="0"/>
                        </a:spcAft>
                      </a:pPr>
                      <a:r>
                        <a:rPr lang="en-GB" sz="1600">
                          <a:effectLst/>
                          <a:latin typeface="+mn-lt"/>
                          <a:ea typeface="Times New Roman"/>
                        </a:rPr>
                        <a:t>Al alloys</a:t>
                      </a: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algn="ctr">
                        <a:lnSpc>
                          <a:spcPts val="1300"/>
                        </a:lnSpc>
                        <a:spcBef>
                          <a:spcPts val="600"/>
                        </a:spcBef>
                        <a:spcAft>
                          <a:spcPts val="0"/>
                        </a:spcAft>
                      </a:pPr>
                      <a:r>
                        <a:rPr lang="en-GB" sz="1600" dirty="0">
                          <a:effectLst/>
                          <a:latin typeface="+mn-lt"/>
                          <a:ea typeface="Times New Roman"/>
                        </a:rPr>
                        <a:t>150</a:t>
                      </a: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tcPr>
                </a:tc>
                <a:tc>
                  <a:txBody>
                    <a:bodyPr/>
                    <a:lstStyle/>
                    <a:p>
                      <a:pPr algn="l">
                        <a:lnSpc>
                          <a:spcPts val="1300"/>
                        </a:lnSpc>
                        <a:spcBef>
                          <a:spcPts val="600"/>
                        </a:spcBef>
                        <a:spcAft>
                          <a:spcPts val="0"/>
                        </a:spcAft>
                      </a:pPr>
                      <a:r>
                        <a:rPr lang="en-GB" sz="1600" dirty="0">
                          <a:effectLst/>
                          <a:latin typeface="+mn-lt"/>
                          <a:ea typeface="Times New Roman"/>
                        </a:rPr>
                        <a:t>&lt; 10</a:t>
                      </a:r>
                      <a:r>
                        <a:rPr lang="en-GB" sz="1600" baseline="30000" dirty="0">
                          <a:effectLst/>
                          <a:latin typeface="+mn-lt"/>
                          <a:ea typeface="Times New Roman"/>
                        </a:rPr>
                        <a:t>-13</a:t>
                      </a:r>
                      <a:endParaRPr lang="en-GB" sz="1600" dirty="0">
                        <a:effectLst/>
                        <a:latin typeface="+mn-lt"/>
                        <a:ea typeface="Times New Roman"/>
                      </a:endParaRPr>
                    </a:p>
                  </a:txBody>
                  <a:tcPr marL="68580" marR="68580" marT="0" marB="0" anchor="ctr">
                    <a:lnL>
                      <a:noFill/>
                    </a:lnL>
                    <a:lnR>
                      <a:noFill/>
                    </a:lnR>
                    <a:lnT>
                      <a:noFill/>
                    </a:lnT>
                    <a:lnB w="19050" cap="flat" cmpd="dbl"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69634924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77</a:t>
            </a:fld>
            <a:endParaRPr lang="en-US" dirty="0"/>
          </a:p>
        </p:txBody>
      </p:sp>
      <p:sp>
        <p:nvSpPr>
          <p:cNvPr id="5" name="TextBox 4"/>
          <p:cNvSpPr txBox="1"/>
          <p:nvPr/>
        </p:nvSpPr>
        <p:spPr>
          <a:xfrm>
            <a:off x="251460" y="593547"/>
            <a:ext cx="8606790" cy="1477328"/>
          </a:xfrm>
          <a:prstGeom prst="rect">
            <a:avLst/>
          </a:prstGeom>
          <a:noFill/>
        </p:spPr>
        <p:txBody>
          <a:bodyPr wrap="square" rtlCol="0">
            <a:spAutoFit/>
          </a:bodyPr>
          <a:lstStyle/>
          <a:p>
            <a:r>
              <a:rPr lang="en-GB" dirty="0" smtClean="0"/>
              <a:t>For austenitic stainless steels, a </a:t>
            </a:r>
            <a:r>
              <a:rPr lang="en-GB" dirty="0"/>
              <a:t>radical effect is obtained by heating in a vacuum furnace to temperature up to about 1000°C. </a:t>
            </a:r>
            <a:endParaRPr lang="en-GB" dirty="0" smtClean="0"/>
          </a:p>
          <a:p>
            <a:endParaRPr lang="en-GB" dirty="0"/>
          </a:p>
          <a:p>
            <a:r>
              <a:rPr lang="en-GB" dirty="0" smtClean="0"/>
              <a:t>Such </a:t>
            </a:r>
            <a:r>
              <a:rPr lang="en-GB" dirty="0"/>
              <a:t>a treatment is called ‘</a:t>
            </a:r>
            <a:r>
              <a:rPr lang="en-GB" b="1" dirty="0"/>
              <a:t>vacuum firing</a:t>
            </a:r>
            <a:r>
              <a:rPr lang="en-GB" dirty="0"/>
              <a:t>’. At CERN it is carried out at </a:t>
            </a:r>
            <a:r>
              <a:rPr lang="en-GB" b="1" dirty="0"/>
              <a:t>950°C for 2 h</a:t>
            </a:r>
            <a:r>
              <a:rPr lang="en-GB" dirty="0"/>
              <a:t> in a vacuum better than 10</a:t>
            </a:r>
            <a:r>
              <a:rPr lang="en-GB" baseline="30000" dirty="0"/>
              <a:t>-5</a:t>
            </a:r>
            <a:r>
              <a:rPr lang="en-GB" dirty="0"/>
              <a:t> mbar at the highest temperature.</a:t>
            </a:r>
          </a:p>
        </p:txBody>
      </p:sp>
      <p:sp>
        <p:nvSpPr>
          <p:cNvPr id="6" name="Rectangle 5"/>
          <p:cNvSpPr/>
          <p:nvPr/>
        </p:nvSpPr>
        <p:spPr>
          <a:xfrm>
            <a:off x="1809419" y="94734"/>
            <a:ext cx="5296643" cy="461665"/>
          </a:xfrm>
          <a:prstGeom prst="rect">
            <a:avLst/>
          </a:prstGeom>
        </p:spPr>
        <p:txBody>
          <a:bodyPr wrap="none">
            <a:spAutoFit/>
          </a:bodyPr>
          <a:lstStyle/>
          <a:p>
            <a:pPr algn="ctr"/>
            <a:r>
              <a:rPr lang="en-US" sz="2400" b="1" dirty="0" smtClean="0"/>
              <a:t>Gas sources: outgassing of metals</a:t>
            </a:r>
            <a:endParaRPr lang="en-US" sz="2400" b="1" dirty="0"/>
          </a:p>
        </p:txBody>
      </p:sp>
      <p:pic>
        <p:nvPicPr>
          <p:cNvPr id="9" name="Picture 8"/>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79755" y="2295842"/>
            <a:ext cx="3641090" cy="2744788"/>
          </a:xfrm>
          <a:prstGeom prst="rect">
            <a:avLst/>
          </a:prstGeom>
          <a:noFill/>
          <a:extLst/>
        </p:spPr>
      </p:pic>
      <p:pic>
        <p:nvPicPr>
          <p:cNvPr id="10" name="Picture 8"/>
          <p:cNvPicPr>
            <a:picLocks noChangeAspect="1" noChangeArrowheads="1"/>
          </p:cNvPicPr>
          <p:nvPr/>
        </p:nvPicPr>
        <p:blipFill>
          <a:blip r:embed="rId3" cstate="print"/>
          <a:srcRect/>
          <a:stretch>
            <a:fillRect/>
          </a:stretch>
        </p:blipFill>
        <p:spPr bwMode="auto">
          <a:xfrm>
            <a:off x="5026611" y="2295842"/>
            <a:ext cx="3660189" cy="2744788"/>
          </a:xfrm>
          <a:prstGeom prst="rect">
            <a:avLst/>
          </a:prstGeom>
          <a:noFill/>
          <a:ln w="9525">
            <a:noFill/>
            <a:miter lim="800000"/>
            <a:headEnd/>
            <a:tailEnd/>
          </a:ln>
          <a:effectLst/>
        </p:spPr>
      </p:pic>
      <p:sp>
        <p:nvSpPr>
          <p:cNvPr id="7" name="TextBox 6"/>
          <p:cNvSpPr txBox="1"/>
          <p:nvPr/>
        </p:nvSpPr>
        <p:spPr>
          <a:xfrm>
            <a:off x="377190" y="5101710"/>
            <a:ext cx="8481060" cy="923330"/>
          </a:xfrm>
          <a:prstGeom prst="rect">
            <a:avLst/>
          </a:prstGeom>
          <a:noFill/>
        </p:spPr>
        <p:txBody>
          <a:bodyPr wrap="square" rtlCol="0">
            <a:spAutoFit/>
          </a:bodyPr>
          <a:lstStyle/>
          <a:p>
            <a:r>
              <a:rPr lang="en-GB" dirty="0"/>
              <a:t>The </a:t>
            </a:r>
            <a:r>
              <a:rPr lang="en-GB" b="1" dirty="0"/>
              <a:t>CERN’s large </a:t>
            </a:r>
            <a:r>
              <a:rPr lang="en-GB" b="1" dirty="0" smtClean="0"/>
              <a:t>furnace</a:t>
            </a:r>
            <a:r>
              <a:rPr lang="en-GB" dirty="0" smtClean="0"/>
              <a:t>: useful </a:t>
            </a:r>
            <a:r>
              <a:rPr lang="en-GB" dirty="0"/>
              <a:t>height and diameter: 6 m and 1 m, respectively. Maximum charge weight: 1000 Kg. Ultimate pressure: about 10</a:t>
            </a:r>
            <a:r>
              <a:rPr lang="en-GB" baseline="30000" dirty="0"/>
              <a:t>-7</a:t>
            </a:r>
            <a:r>
              <a:rPr lang="en-GB" dirty="0"/>
              <a:t> mbar; pressure at the end of the 950°Cx2h treatments: 10</a:t>
            </a:r>
            <a:r>
              <a:rPr lang="en-GB" baseline="30000" dirty="0"/>
              <a:t>-5</a:t>
            </a:r>
            <a:r>
              <a:rPr lang="en-GB" dirty="0"/>
              <a:t>mbar.</a:t>
            </a:r>
            <a:endParaRPr lang="en-US" dirty="0"/>
          </a:p>
        </p:txBody>
      </p:sp>
    </p:spTree>
    <p:extLst>
      <p:ext uri="{BB962C8B-B14F-4D97-AF65-F5344CB8AC3E}">
        <p14:creationId xmlns:p14="http://schemas.microsoft.com/office/powerpoint/2010/main" val="256719896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78</a:t>
            </a:fld>
            <a:endParaRPr lang="en-US" dirty="0"/>
          </a:p>
        </p:txBody>
      </p:sp>
      <p:sp>
        <p:nvSpPr>
          <p:cNvPr id="5" name="Text Box 3"/>
          <p:cNvSpPr txBox="1">
            <a:spLocks noChangeArrowheads="1"/>
          </p:cNvSpPr>
          <p:nvPr/>
        </p:nvSpPr>
        <p:spPr bwMode="auto">
          <a:xfrm>
            <a:off x="2497898" y="729645"/>
            <a:ext cx="391968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pitchFamily="18" charset="0"/>
              </a:defRPr>
            </a:lvl1pPr>
            <a:lvl2pPr marL="977900" indent="-457200">
              <a:defRPr sz="2400">
                <a:solidFill>
                  <a:schemeClr val="tx1"/>
                </a:solidFill>
                <a:latin typeface="Times" pitchFamily="18" charset="0"/>
              </a:defRPr>
            </a:lvl2pPr>
            <a:lvl3pPr marL="1549400" indent="-457200">
              <a:defRPr sz="2400">
                <a:solidFill>
                  <a:schemeClr val="tx1"/>
                </a:solidFill>
                <a:latin typeface="Times" pitchFamily="18" charset="0"/>
              </a:defRPr>
            </a:lvl3pPr>
            <a:lvl4pPr marL="2120900" indent="-457200">
              <a:defRPr sz="2400">
                <a:solidFill>
                  <a:schemeClr val="tx1"/>
                </a:solidFill>
                <a:latin typeface="Times" pitchFamily="18" charset="0"/>
              </a:defRPr>
            </a:lvl4pPr>
            <a:lvl5pPr marL="2692400" indent="-457200">
              <a:defRPr sz="2400">
                <a:solidFill>
                  <a:schemeClr val="tx1"/>
                </a:solidFill>
                <a:latin typeface="Times" pitchFamily="18" charset="0"/>
              </a:defRPr>
            </a:lvl5pPr>
            <a:lvl6pPr marL="3149600" indent="-457200" eaLnBrk="0" fontAlgn="base" hangingPunct="0">
              <a:spcBef>
                <a:spcPct val="0"/>
              </a:spcBef>
              <a:spcAft>
                <a:spcPct val="0"/>
              </a:spcAft>
              <a:defRPr sz="2400">
                <a:solidFill>
                  <a:schemeClr val="tx1"/>
                </a:solidFill>
                <a:latin typeface="Times" pitchFamily="18" charset="0"/>
              </a:defRPr>
            </a:lvl6pPr>
            <a:lvl7pPr marL="3606800" indent="-457200" eaLnBrk="0" fontAlgn="base" hangingPunct="0">
              <a:spcBef>
                <a:spcPct val="0"/>
              </a:spcBef>
              <a:spcAft>
                <a:spcPct val="0"/>
              </a:spcAft>
              <a:defRPr sz="2400">
                <a:solidFill>
                  <a:schemeClr val="tx1"/>
                </a:solidFill>
                <a:latin typeface="Times" pitchFamily="18" charset="0"/>
              </a:defRPr>
            </a:lvl7pPr>
            <a:lvl8pPr marL="4064000" indent="-457200" eaLnBrk="0" fontAlgn="base" hangingPunct="0">
              <a:spcBef>
                <a:spcPct val="0"/>
              </a:spcBef>
              <a:spcAft>
                <a:spcPct val="0"/>
              </a:spcAft>
              <a:defRPr sz="2400">
                <a:solidFill>
                  <a:schemeClr val="tx1"/>
                </a:solidFill>
                <a:latin typeface="Times" pitchFamily="18" charset="0"/>
              </a:defRPr>
            </a:lvl8pPr>
            <a:lvl9pPr marL="4521200" indent="-457200" eaLnBrk="0" fontAlgn="base" hangingPunct="0">
              <a:spcBef>
                <a:spcPct val="0"/>
              </a:spcBef>
              <a:spcAft>
                <a:spcPct val="0"/>
              </a:spcAft>
              <a:defRPr sz="2400">
                <a:solidFill>
                  <a:schemeClr val="tx1"/>
                </a:solidFill>
                <a:latin typeface="Times" pitchFamily="18" charset="0"/>
              </a:defRPr>
            </a:lvl9pPr>
          </a:lstStyle>
          <a:p>
            <a:r>
              <a:rPr lang="en-US" sz="2000" dirty="0">
                <a:solidFill>
                  <a:srgbClr val="FF0000"/>
                </a:solidFill>
                <a:latin typeface="+mn-lt"/>
              </a:rPr>
              <a:t>Diffusion </a:t>
            </a:r>
            <a:r>
              <a:rPr lang="en-US" sz="2000" dirty="0" smtClean="0">
                <a:solidFill>
                  <a:srgbClr val="FF0000"/>
                </a:solidFill>
                <a:latin typeface="+mn-lt"/>
              </a:rPr>
              <a:t>model of H</a:t>
            </a:r>
            <a:r>
              <a:rPr lang="en-US" sz="2000" baseline="-25000" dirty="0" smtClean="0">
                <a:solidFill>
                  <a:srgbClr val="FF0000"/>
                </a:solidFill>
                <a:latin typeface="+mn-lt"/>
              </a:rPr>
              <a:t>2</a:t>
            </a:r>
            <a:r>
              <a:rPr lang="en-US" sz="2000" dirty="0" smtClean="0">
                <a:solidFill>
                  <a:srgbClr val="FF0000"/>
                </a:solidFill>
                <a:latin typeface="+mn-lt"/>
              </a:rPr>
              <a:t> </a:t>
            </a:r>
            <a:r>
              <a:rPr lang="en-US" sz="2000" dirty="0">
                <a:solidFill>
                  <a:srgbClr val="FF0000"/>
                </a:solidFill>
                <a:latin typeface="+mn-lt"/>
              </a:rPr>
              <a:t>outgassing</a:t>
            </a:r>
          </a:p>
        </p:txBody>
      </p:sp>
      <p:grpSp>
        <p:nvGrpSpPr>
          <p:cNvPr id="6" name="Group 14"/>
          <p:cNvGrpSpPr>
            <a:grpSpLocks/>
          </p:cNvGrpSpPr>
          <p:nvPr/>
        </p:nvGrpSpPr>
        <p:grpSpPr bwMode="auto">
          <a:xfrm>
            <a:off x="220028" y="1981200"/>
            <a:ext cx="2571481" cy="838200"/>
            <a:chOff x="1199" y="1392"/>
            <a:chExt cx="1495" cy="528"/>
          </a:xfrm>
        </p:grpSpPr>
        <p:sp>
          <p:nvSpPr>
            <p:cNvPr id="7" name="Rectangle 15"/>
            <p:cNvSpPr>
              <a:spLocks noChangeArrowheads="1"/>
            </p:cNvSpPr>
            <p:nvPr/>
          </p:nvSpPr>
          <p:spPr bwMode="auto">
            <a:xfrm rot="10800000">
              <a:off x="2112" y="1440"/>
              <a:ext cx="96" cy="432"/>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 name="Rectangle 16"/>
            <p:cNvSpPr>
              <a:spLocks noChangeArrowheads="1"/>
            </p:cNvSpPr>
            <p:nvPr/>
          </p:nvSpPr>
          <p:spPr bwMode="auto">
            <a:xfrm rot="10800000">
              <a:off x="1919" y="1440"/>
              <a:ext cx="96" cy="432"/>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Rectangle 17"/>
            <p:cNvSpPr>
              <a:spLocks noChangeArrowheads="1"/>
            </p:cNvSpPr>
            <p:nvPr/>
          </p:nvSpPr>
          <p:spPr bwMode="auto">
            <a:xfrm rot="10800000">
              <a:off x="1727" y="1440"/>
              <a:ext cx="96" cy="432"/>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 name="Rectangle 18"/>
            <p:cNvSpPr>
              <a:spLocks noChangeArrowheads="1"/>
            </p:cNvSpPr>
            <p:nvPr/>
          </p:nvSpPr>
          <p:spPr bwMode="auto">
            <a:xfrm rot="10800000">
              <a:off x="1535" y="1440"/>
              <a:ext cx="96" cy="432"/>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 name="Rectangle 19"/>
            <p:cNvSpPr>
              <a:spLocks noChangeArrowheads="1"/>
            </p:cNvSpPr>
            <p:nvPr/>
          </p:nvSpPr>
          <p:spPr bwMode="auto">
            <a:xfrm rot="10800000">
              <a:off x="1343" y="1440"/>
              <a:ext cx="96" cy="432"/>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 name="Rectangle 20"/>
            <p:cNvSpPr>
              <a:spLocks noChangeArrowheads="1"/>
            </p:cNvSpPr>
            <p:nvPr/>
          </p:nvSpPr>
          <p:spPr bwMode="auto">
            <a:xfrm rot="10800000">
              <a:off x="1199" y="1824"/>
              <a:ext cx="1104" cy="96"/>
            </a:xfrm>
            <a:prstGeom prst="rect">
              <a:avLst/>
            </a:prstGeom>
            <a:solidFill>
              <a:srgbClr val="DDDDDD"/>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 name="Line 21"/>
            <p:cNvSpPr>
              <a:spLocks noChangeShapeType="1"/>
            </p:cNvSpPr>
            <p:nvPr/>
          </p:nvSpPr>
          <p:spPr bwMode="auto">
            <a:xfrm rot="10800000">
              <a:off x="2016" y="1824"/>
              <a:ext cx="9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Line 22"/>
            <p:cNvSpPr>
              <a:spLocks noChangeShapeType="1"/>
            </p:cNvSpPr>
            <p:nvPr/>
          </p:nvSpPr>
          <p:spPr bwMode="auto">
            <a:xfrm rot="10800000">
              <a:off x="1823" y="1824"/>
              <a:ext cx="9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 name="Line 23"/>
            <p:cNvSpPr>
              <a:spLocks noChangeShapeType="1"/>
            </p:cNvSpPr>
            <p:nvPr/>
          </p:nvSpPr>
          <p:spPr bwMode="auto">
            <a:xfrm rot="10800000">
              <a:off x="1631" y="1824"/>
              <a:ext cx="9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 name="Line 24"/>
            <p:cNvSpPr>
              <a:spLocks noChangeShapeType="1"/>
            </p:cNvSpPr>
            <p:nvPr/>
          </p:nvSpPr>
          <p:spPr bwMode="auto">
            <a:xfrm rot="10800000">
              <a:off x="1439" y="1824"/>
              <a:ext cx="9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 name="Line 25"/>
            <p:cNvSpPr>
              <a:spLocks noChangeShapeType="1"/>
            </p:cNvSpPr>
            <p:nvPr/>
          </p:nvSpPr>
          <p:spPr bwMode="auto">
            <a:xfrm rot="10800000">
              <a:off x="1247" y="1824"/>
              <a:ext cx="9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 name="Line 26"/>
            <p:cNvSpPr>
              <a:spLocks noChangeShapeType="1"/>
            </p:cNvSpPr>
            <p:nvPr/>
          </p:nvSpPr>
          <p:spPr bwMode="auto">
            <a:xfrm rot="10800000">
              <a:off x="2208" y="1824"/>
              <a:ext cx="96"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 name="Oval 27"/>
            <p:cNvSpPr>
              <a:spLocks noChangeArrowheads="1"/>
            </p:cNvSpPr>
            <p:nvPr/>
          </p:nvSpPr>
          <p:spPr bwMode="auto">
            <a:xfrm>
              <a:off x="1248" y="1776"/>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 name="Line 28"/>
            <p:cNvSpPr>
              <a:spLocks noChangeShapeType="1"/>
            </p:cNvSpPr>
            <p:nvPr/>
          </p:nvSpPr>
          <p:spPr bwMode="auto">
            <a:xfrm flipV="1">
              <a:off x="1275" y="1392"/>
              <a:ext cx="0" cy="38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 name="Line 29"/>
            <p:cNvSpPr>
              <a:spLocks noChangeShapeType="1"/>
            </p:cNvSpPr>
            <p:nvPr/>
          </p:nvSpPr>
          <p:spPr bwMode="auto">
            <a:xfrm flipV="1">
              <a:off x="1278" y="1392"/>
              <a:ext cx="2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 name="Line 30"/>
            <p:cNvSpPr>
              <a:spLocks noChangeShapeType="1"/>
            </p:cNvSpPr>
            <p:nvPr/>
          </p:nvSpPr>
          <p:spPr bwMode="auto">
            <a:xfrm>
              <a:off x="1493" y="1392"/>
              <a:ext cx="0"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 name="Line 31"/>
            <p:cNvSpPr>
              <a:spLocks noChangeShapeType="1"/>
            </p:cNvSpPr>
            <p:nvPr/>
          </p:nvSpPr>
          <p:spPr bwMode="auto">
            <a:xfrm>
              <a:off x="2352" y="1824"/>
              <a:ext cx="1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 name="Line 32"/>
            <p:cNvSpPr>
              <a:spLocks noChangeShapeType="1"/>
            </p:cNvSpPr>
            <p:nvPr/>
          </p:nvSpPr>
          <p:spPr bwMode="auto">
            <a:xfrm>
              <a:off x="2336" y="1440"/>
              <a:ext cx="14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 name="Line 33"/>
            <p:cNvSpPr>
              <a:spLocks noChangeShapeType="1"/>
            </p:cNvSpPr>
            <p:nvPr/>
          </p:nvSpPr>
          <p:spPr bwMode="auto">
            <a:xfrm>
              <a:off x="2448" y="1440"/>
              <a:ext cx="0" cy="384"/>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 name="Text Box 34"/>
            <p:cNvSpPr txBox="1">
              <a:spLocks noChangeArrowheads="1"/>
            </p:cNvSpPr>
            <p:nvPr/>
          </p:nvSpPr>
          <p:spPr bwMode="auto">
            <a:xfrm>
              <a:off x="2448" y="1488"/>
              <a:ext cx="246"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E</a:t>
              </a:r>
              <a:r>
                <a:rPr lang="en-US" baseline="-25000"/>
                <a:t>b</a:t>
              </a:r>
            </a:p>
          </p:txBody>
        </p:sp>
      </p:grpSp>
      <p:sp>
        <p:nvSpPr>
          <p:cNvPr id="27" name="Text Box 39"/>
          <p:cNvSpPr txBox="1">
            <a:spLocks noChangeArrowheads="1"/>
          </p:cNvSpPr>
          <p:nvPr/>
        </p:nvSpPr>
        <p:spPr bwMode="auto">
          <a:xfrm>
            <a:off x="2969335" y="1483995"/>
            <a:ext cx="5868988"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dirty="0" smtClean="0"/>
              <a:t>Diffusion, in </a:t>
            </a:r>
            <a:r>
              <a:rPr lang="en-US" sz="1600" dirty="0"/>
              <a:t>most of the cases of </a:t>
            </a:r>
            <a:r>
              <a:rPr lang="en-US" sz="1600" dirty="0" smtClean="0"/>
              <a:t>interest, </a:t>
            </a:r>
            <a:r>
              <a:rPr lang="en-US" sz="1600" dirty="0"/>
              <a:t>is described by the </a:t>
            </a:r>
            <a:r>
              <a:rPr lang="en-US" sz="1600" b="1" dirty="0"/>
              <a:t>Fick’s equations</a:t>
            </a:r>
            <a:r>
              <a:rPr lang="en-US" sz="1600" dirty="0"/>
              <a:t>:</a:t>
            </a:r>
          </a:p>
        </p:txBody>
      </p:sp>
      <p:graphicFrame>
        <p:nvGraphicFramePr>
          <p:cNvPr id="28" name="Object 40"/>
          <p:cNvGraphicFramePr>
            <a:graphicFrameLocks noChangeAspect="1"/>
          </p:cNvGraphicFramePr>
          <p:nvPr>
            <p:extLst>
              <p:ext uri="{D42A27DB-BD31-4B8C-83A1-F6EECF244321}">
                <p14:modId xmlns:p14="http://schemas.microsoft.com/office/powerpoint/2010/main" val="2945746229"/>
              </p:ext>
            </p:extLst>
          </p:nvPr>
        </p:nvGraphicFramePr>
        <p:xfrm>
          <a:off x="3238183" y="3087688"/>
          <a:ext cx="2135187" cy="684212"/>
        </p:xfrm>
        <a:graphic>
          <a:graphicData uri="http://schemas.openxmlformats.org/presentationml/2006/ole">
            <mc:AlternateContent xmlns:mc="http://schemas.openxmlformats.org/markup-compatibility/2006">
              <mc:Choice xmlns:v="urn:schemas-microsoft-com:vml" Requires="v">
                <p:oleObj spid="_x0000_s31958" name="Equation" r:id="rId3" imgW="1307880" imgH="419040" progId="Equation.3">
                  <p:embed/>
                </p:oleObj>
              </mc:Choice>
              <mc:Fallback>
                <p:oleObj name="Equation" r:id="rId3" imgW="1307880" imgH="419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183" y="3087688"/>
                        <a:ext cx="2135187" cy="684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9" name="Object 41"/>
          <p:cNvGraphicFramePr>
            <a:graphicFrameLocks noChangeAspect="1"/>
          </p:cNvGraphicFramePr>
          <p:nvPr>
            <p:extLst>
              <p:ext uri="{D42A27DB-BD31-4B8C-83A1-F6EECF244321}">
                <p14:modId xmlns:p14="http://schemas.microsoft.com/office/powerpoint/2010/main" val="3309920247"/>
              </p:ext>
            </p:extLst>
          </p:nvPr>
        </p:nvGraphicFramePr>
        <p:xfrm>
          <a:off x="339090" y="2819400"/>
          <a:ext cx="1722438" cy="601663"/>
        </p:xfrm>
        <a:graphic>
          <a:graphicData uri="http://schemas.openxmlformats.org/presentationml/2006/ole">
            <mc:AlternateContent xmlns:mc="http://schemas.openxmlformats.org/markup-compatibility/2006">
              <mc:Choice xmlns:v="urn:schemas-microsoft-com:vml" Requires="v">
                <p:oleObj spid="_x0000_s31959" name="Equation" r:id="rId5" imgW="1054080" imgH="368280" progId="Equation.3">
                  <p:embed/>
                </p:oleObj>
              </mc:Choice>
              <mc:Fallback>
                <p:oleObj name="Equation" r:id="rId5" imgW="1054080" imgH="3682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090" y="2819400"/>
                        <a:ext cx="1722438" cy="601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 name="Text Box 42"/>
          <p:cNvSpPr txBox="1">
            <a:spLocks noChangeArrowheads="1"/>
          </p:cNvSpPr>
          <p:nvPr/>
        </p:nvSpPr>
        <p:spPr bwMode="auto">
          <a:xfrm>
            <a:off x="5712460" y="2672189"/>
            <a:ext cx="321730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600" dirty="0"/>
              <a:t>where c(</a:t>
            </a:r>
            <a:r>
              <a:rPr lang="en-US" sz="1600" dirty="0" err="1"/>
              <a:t>x,t</a:t>
            </a:r>
            <a:r>
              <a:rPr lang="en-US" sz="1600" dirty="0"/>
              <a:t>) is the concentration in the solid and </a:t>
            </a:r>
            <a:r>
              <a:rPr lang="en-US" sz="1600" dirty="0">
                <a:latin typeface="Symbol" pitchFamily="18" charset="2"/>
              </a:rPr>
              <a:t>G</a:t>
            </a:r>
            <a:r>
              <a:rPr lang="en-US" sz="1600" dirty="0"/>
              <a:t> is the </a:t>
            </a:r>
            <a:r>
              <a:rPr lang="en-US" sz="1600" dirty="0" smtClean="0"/>
              <a:t>flow </a:t>
            </a:r>
            <a:r>
              <a:rPr lang="en-US" sz="1600" dirty="0"/>
              <a:t>of molecules per cm</a:t>
            </a:r>
            <a:r>
              <a:rPr lang="en-US" sz="1600" baseline="30000" dirty="0"/>
              <a:t>2</a:t>
            </a:r>
            <a:endParaRPr lang="en-US" sz="1600" dirty="0"/>
          </a:p>
        </p:txBody>
      </p:sp>
      <p:graphicFrame>
        <p:nvGraphicFramePr>
          <p:cNvPr id="31" name="Object 43"/>
          <p:cNvGraphicFramePr>
            <a:graphicFrameLocks noChangeAspect="1"/>
          </p:cNvGraphicFramePr>
          <p:nvPr>
            <p:extLst>
              <p:ext uri="{D42A27DB-BD31-4B8C-83A1-F6EECF244321}">
                <p14:modId xmlns:p14="http://schemas.microsoft.com/office/powerpoint/2010/main" val="809513692"/>
              </p:ext>
            </p:extLst>
          </p:nvPr>
        </p:nvGraphicFramePr>
        <p:xfrm>
          <a:off x="3236595" y="2324100"/>
          <a:ext cx="2095500" cy="642938"/>
        </p:xfrm>
        <a:graphic>
          <a:graphicData uri="http://schemas.openxmlformats.org/presentationml/2006/ole">
            <mc:AlternateContent xmlns:mc="http://schemas.openxmlformats.org/markup-compatibility/2006">
              <mc:Choice xmlns:v="urn:schemas-microsoft-com:vml" Requires="v">
                <p:oleObj spid="_x0000_s31960" name="Equation" r:id="rId7" imgW="1282680" imgH="393480" progId="Equation.3">
                  <p:embed/>
                </p:oleObj>
              </mc:Choice>
              <mc:Fallback>
                <p:oleObj name="Equation" r:id="rId7" imgW="1282680" imgH="393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36595" y="2324100"/>
                        <a:ext cx="2095500"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2" name="AutoShape 44"/>
          <p:cNvSpPr>
            <a:spLocks/>
          </p:cNvSpPr>
          <p:nvPr/>
        </p:nvSpPr>
        <p:spPr bwMode="auto">
          <a:xfrm>
            <a:off x="5455920" y="2400300"/>
            <a:ext cx="165100" cy="1447800"/>
          </a:xfrm>
          <a:prstGeom prst="rightBrace">
            <a:avLst>
              <a:gd name="adj1" fmla="val 73077"/>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33" name="Object 45"/>
          <p:cNvGraphicFramePr>
            <a:graphicFrameLocks noChangeAspect="1"/>
          </p:cNvGraphicFramePr>
          <p:nvPr>
            <p:extLst>
              <p:ext uri="{D42A27DB-BD31-4B8C-83A1-F6EECF244321}">
                <p14:modId xmlns:p14="http://schemas.microsoft.com/office/powerpoint/2010/main" val="4272510639"/>
              </p:ext>
            </p:extLst>
          </p:nvPr>
        </p:nvGraphicFramePr>
        <p:xfrm>
          <a:off x="3124200" y="5105400"/>
          <a:ext cx="2598738" cy="715963"/>
        </p:xfrm>
        <a:graphic>
          <a:graphicData uri="http://schemas.openxmlformats.org/presentationml/2006/ole">
            <mc:AlternateContent xmlns:mc="http://schemas.openxmlformats.org/markup-compatibility/2006">
              <mc:Choice xmlns:v="urn:schemas-microsoft-com:vml" Requires="v">
                <p:oleObj spid="_x0000_s31961" name="Equation" r:id="rId9" imgW="1612800" imgH="444240" progId="Equation.3">
                  <p:embed/>
                </p:oleObj>
              </mc:Choice>
              <mc:Fallback>
                <p:oleObj name="Equation" r:id="rId9" imgW="1612800" imgH="444240" progId="Equation.3">
                  <p:embed/>
                  <p:pic>
                    <p:nvPicPr>
                      <p:cNvPr id="0" name=""/>
                      <p:cNvPicPr>
                        <a:picLocks noChangeAspect="1" noChangeArrowheads="1"/>
                      </p:cNvPicPr>
                      <p:nvPr/>
                    </p:nvPicPr>
                    <p:blipFill>
                      <a:blip r:embed="rId10"/>
                      <a:srcRect/>
                      <a:stretch>
                        <a:fillRect/>
                      </a:stretch>
                    </p:blipFill>
                    <p:spPr bwMode="auto">
                      <a:xfrm>
                        <a:off x="3124200" y="5105400"/>
                        <a:ext cx="2598738" cy="715963"/>
                      </a:xfrm>
                      <a:prstGeom prst="rect">
                        <a:avLst/>
                      </a:prstGeom>
                      <a:noFill/>
                      <a:ln w="9525">
                        <a:solidFill>
                          <a:schemeClr val="folHlink"/>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 name="Text Box 46"/>
          <p:cNvSpPr txBox="1">
            <a:spLocks noChangeArrowheads="1"/>
          </p:cNvSpPr>
          <p:nvPr/>
        </p:nvSpPr>
        <p:spPr bwMode="auto">
          <a:xfrm>
            <a:off x="102870" y="4343400"/>
            <a:ext cx="882689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1600" dirty="0"/>
              <a:t>In the limit of this model, the outgassing rate is equal </a:t>
            </a:r>
            <a:r>
              <a:rPr lang="en-US" sz="1600" dirty="0" smtClean="0"/>
              <a:t>to a half of </a:t>
            </a:r>
            <a:r>
              <a:rPr lang="en-US" sz="1600" dirty="0"/>
              <a:t>the flux of </a:t>
            </a:r>
            <a:r>
              <a:rPr lang="en-US" sz="1600" dirty="0" smtClean="0"/>
              <a:t>atoms </a:t>
            </a:r>
            <a:r>
              <a:rPr lang="en-US" sz="1600" dirty="0"/>
              <a:t>arriving at the surface by </a:t>
            </a:r>
            <a:r>
              <a:rPr lang="en-US" sz="1600" dirty="0" smtClean="0"/>
              <a:t>diffusion (2 H atoms = 1 H</a:t>
            </a:r>
            <a:r>
              <a:rPr lang="en-US" sz="1600" baseline="-25000" dirty="0" smtClean="0"/>
              <a:t>2</a:t>
            </a:r>
            <a:r>
              <a:rPr lang="en-US" sz="1600" dirty="0" smtClean="0"/>
              <a:t> molecule):</a:t>
            </a:r>
            <a:endParaRPr lang="en-US" sz="1600" dirty="0"/>
          </a:p>
        </p:txBody>
      </p:sp>
      <p:sp>
        <p:nvSpPr>
          <p:cNvPr id="37" name="Rectangle 36"/>
          <p:cNvSpPr/>
          <p:nvPr/>
        </p:nvSpPr>
        <p:spPr>
          <a:xfrm>
            <a:off x="1809419" y="94734"/>
            <a:ext cx="5296643" cy="461665"/>
          </a:xfrm>
          <a:prstGeom prst="rect">
            <a:avLst/>
          </a:prstGeom>
        </p:spPr>
        <p:txBody>
          <a:bodyPr wrap="none">
            <a:spAutoFit/>
          </a:bodyPr>
          <a:lstStyle/>
          <a:p>
            <a:pPr algn="ctr"/>
            <a:r>
              <a:rPr lang="en-US" sz="2400" b="1" dirty="0" smtClean="0"/>
              <a:t>Gas sources: outgassing of metals</a:t>
            </a:r>
            <a:endParaRPr lang="en-US" sz="2400" b="1" dirty="0"/>
          </a:p>
        </p:txBody>
      </p:sp>
    </p:spTree>
    <p:extLst>
      <p:ext uri="{BB962C8B-B14F-4D97-AF65-F5344CB8AC3E}">
        <p14:creationId xmlns:p14="http://schemas.microsoft.com/office/powerpoint/2010/main" val="1079063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2"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Scale>
                                      <p:cBhvr>
                                        <p:cTn id="17"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8"/>
                                        </p:tgtEl>
                                        <p:attrNameLst>
                                          <p:attrName>ppt_x</p:attrName>
                                          <p:attrName>ppt_y</p:attrName>
                                        </p:attrNameLst>
                                      </p:cBhvr>
                                    </p:animMotion>
                                    <p:animEffect transition="in" filter="fade">
                                      <p:cBhvr>
                                        <p:cTn id="19" dur="1000"/>
                                        <p:tgtEl>
                                          <p:spTgt spid="28"/>
                                        </p:tgtEl>
                                      </p:cBhvr>
                                    </p:animEffect>
                                  </p:childTnLst>
                                </p:cTn>
                              </p:par>
                              <p:par>
                                <p:cTn id="20" presetID="52"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Scale>
                                      <p:cBhvr>
                                        <p:cTn id="22"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31"/>
                                        </p:tgtEl>
                                        <p:attrNameLst>
                                          <p:attrName>ppt_x</p:attrName>
                                          <p:attrName>ppt_y</p:attrName>
                                        </p:attrNameLst>
                                      </p:cBhvr>
                                    </p:animMotion>
                                    <p:animEffect transition="in" filter="fade">
                                      <p:cBhvr>
                                        <p:cTn id="24" dur="1000"/>
                                        <p:tgtEl>
                                          <p:spTgt spid="3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2000"/>
                                        <p:tgtEl>
                                          <p:spTgt spid="32"/>
                                        </p:tgtEl>
                                      </p:cBhvr>
                                    </p:animEffect>
                                  </p:childTnLst>
                                </p:cTn>
                              </p:par>
                              <p:par>
                                <p:cTn id="28" presetID="1" presetClass="entr" presetSubtype="0"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34"/>
                                        </p:tgtEl>
                                        <p:attrNameLst>
                                          <p:attrName>style.visibility</p:attrName>
                                        </p:attrNameLst>
                                      </p:cBhvr>
                                      <p:to>
                                        <p:strVal val="visible"/>
                                      </p:to>
                                    </p:set>
                                  </p:childTnLst>
                                </p:cTn>
                              </p:par>
                              <p:par>
                                <p:cTn id="34" presetID="29" presetClass="entr" presetSubtype="0" fill="hold" nodeType="with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p:cTn id="36" dur="1000" fill="hold"/>
                                        <p:tgtEl>
                                          <p:spTgt spid="33"/>
                                        </p:tgtEl>
                                        <p:attrNameLst>
                                          <p:attrName>ppt_x</p:attrName>
                                        </p:attrNameLst>
                                      </p:cBhvr>
                                      <p:tavLst>
                                        <p:tav tm="0">
                                          <p:val>
                                            <p:strVal val="#ppt_x-.2"/>
                                          </p:val>
                                        </p:tav>
                                        <p:tav tm="100000">
                                          <p:val>
                                            <p:strVal val="#ppt_x"/>
                                          </p:val>
                                        </p:tav>
                                      </p:tavLst>
                                    </p:anim>
                                    <p:anim calcmode="lin" valueType="num">
                                      <p:cBhvr>
                                        <p:cTn id="37" dur="1000" fill="hold"/>
                                        <p:tgtEl>
                                          <p:spTgt spid="33"/>
                                        </p:tgtEl>
                                        <p:attrNameLst>
                                          <p:attrName>ppt_y</p:attrName>
                                        </p:attrNameLst>
                                      </p:cBhvr>
                                      <p:tavLst>
                                        <p:tav tm="0">
                                          <p:val>
                                            <p:strVal val="#ppt_y"/>
                                          </p:val>
                                        </p:tav>
                                        <p:tav tm="100000">
                                          <p:val>
                                            <p:strVal val="#ppt_y"/>
                                          </p:val>
                                        </p:tav>
                                      </p:tavLst>
                                    </p:anim>
                                    <p:animEffect transition="in" filter="wipe(right)" prLst="gradientSize: 0.1">
                                      <p:cBhvr>
                                        <p:cTn id="38"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0" grpId="0"/>
      <p:bldP spid="32" grpId="0" animBg="1"/>
      <p:bldP spid="34"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79</a:t>
            </a:fld>
            <a:endParaRPr lang="en-US" dirty="0"/>
          </a:p>
        </p:txBody>
      </p:sp>
      <p:sp>
        <p:nvSpPr>
          <p:cNvPr id="5" name="Oval 38"/>
          <p:cNvSpPr>
            <a:spLocks noChangeArrowheads="1"/>
          </p:cNvSpPr>
          <p:nvPr/>
        </p:nvSpPr>
        <p:spPr bwMode="auto">
          <a:xfrm>
            <a:off x="5605463" y="2170748"/>
            <a:ext cx="457200" cy="381000"/>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 name="Rectangle 5"/>
          <p:cNvSpPr>
            <a:spLocks noChangeArrowheads="1"/>
          </p:cNvSpPr>
          <p:nvPr/>
        </p:nvSpPr>
        <p:spPr bwMode="auto">
          <a:xfrm>
            <a:off x="609600" y="1623060"/>
            <a:ext cx="1219200" cy="16002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8" name="Object 8"/>
          <p:cNvGraphicFramePr>
            <a:graphicFrameLocks noChangeAspect="1"/>
          </p:cNvGraphicFramePr>
          <p:nvPr>
            <p:extLst>
              <p:ext uri="{D42A27DB-BD31-4B8C-83A1-F6EECF244321}">
                <p14:modId xmlns:p14="http://schemas.microsoft.com/office/powerpoint/2010/main" val="895439697"/>
              </p:ext>
            </p:extLst>
          </p:nvPr>
        </p:nvGraphicFramePr>
        <p:xfrm>
          <a:off x="1858963" y="1546860"/>
          <a:ext cx="1985962" cy="1357313"/>
        </p:xfrm>
        <a:graphic>
          <a:graphicData uri="http://schemas.openxmlformats.org/presentationml/2006/ole">
            <mc:AlternateContent xmlns:mc="http://schemas.openxmlformats.org/markup-compatibility/2006">
              <mc:Choice xmlns:v="urn:schemas-microsoft-com:vml" Requires="v">
                <p:oleObj spid="_x0000_s33030" name="Equation" r:id="rId3" imgW="1244520" imgH="850680" progId="Equation.3">
                  <p:embed/>
                </p:oleObj>
              </mc:Choice>
              <mc:Fallback>
                <p:oleObj name="Equation" r:id="rId3" imgW="1244520" imgH="8506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8963" y="1546860"/>
                        <a:ext cx="1985962" cy="1357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 name="AutoShape 9"/>
          <p:cNvSpPr>
            <a:spLocks/>
          </p:cNvSpPr>
          <p:nvPr/>
        </p:nvSpPr>
        <p:spPr bwMode="auto">
          <a:xfrm>
            <a:off x="3663950" y="1470660"/>
            <a:ext cx="330200" cy="1600200"/>
          </a:xfrm>
          <a:prstGeom prst="rightBrace">
            <a:avLst>
              <a:gd name="adj1" fmla="val 40385"/>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0" name="Object 10"/>
          <p:cNvGraphicFramePr>
            <a:graphicFrameLocks noChangeAspect="1"/>
          </p:cNvGraphicFramePr>
          <p:nvPr>
            <p:extLst>
              <p:ext uri="{D42A27DB-BD31-4B8C-83A1-F6EECF244321}">
                <p14:modId xmlns:p14="http://schemas.microsoft.com/office/powerpoint/2010/main" val="587362826"/>
              </p:ext>
            </p:extLst>
          </p:nvPr>
        </p:nvGraphicFramePr>
        <p:xfrm>
          <a:off x="4117975" y="1927860"/>
          <a:ext cx="1943100" cy="593725"/>
        </p:xfrm>
        <a:graphic>
          <a:graphicData uri="http://schemas.openxmlformats.org/presentationml/2006/ole">
            <mc:AlternateContent xmlns:mc="http://schemas.openxmlformats.org/markup-compatibility/2006">
              <mc:Choice xmlns:v="urn:schemas-microsoft-com:vml" Requires="v">
                <p:oleObj spid="_x0000_s33031" name="Equation" r:id="rId5" imgW="1371600" imgH="419040" progId="Equation.3">
                  <p:embed/>
                </p:oleObj>
              </mc:Choice>
              <mc:Fallback>
                <p:oleObj name="Equation" r:id="rId5" imgW="1371600" imgH="4190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17975" y="1927860"/>
                        <a:ext cx="1943100" cy="593725"/>
                      </a:xfrm>
                      <a:prstGeom prst="rect">
                        <a:avLst/>
                      </a:prstGeom>
                      <a:noFill/>
                      <a:ln w="9525">
                        <a:solidFill>
                          <a:schemeClr val="folHlink"/>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 name="Object 11"/>
          <p:cNvGraphicFramePr>
            <a:graphicFrameLocks noChangeAspect="1"/>
          </p:cNvGraphicFramePr>
          <p:nvPr>
            <p:extLst>
              <p:ext uri="{D42A27DB-BD31-4B8C-83A1-F6EECF244321}">
                <p14:modId xmlns:p14="http://schemas.microsoft.com/office/powerpoint/2010/main" val="1089140141"/>
              </p:ext>
            </p:extLst>
          </p:nvPr>
        </p:nvGraphicFramePr>
        <p:xfrm>
          <a:off x="6515100" y="1933298"/>
          <a:ext cx="1903413" cy="682625"/>
        </p:xfrm>
        <a:graphic>
          <a:graphicData uri="http://schemas.openxmlformats.org/presentationml/2006/ole">
            <mc:AlternateContent xmlns:mc="http://schemas.openxmlformats.org/markup-compatibility/2006">
              <mc:Choice xmlns:v="urn:schemas-microsoft-com:vml" Requires="v">
                <p:oleObj spid="_x0000_s33032" name="Equation" r:id="rId7" imgW="1346040" imgH="482400" progId="Equation.3">
                  <p:embed/>
                </p:oleObj>
              </mc:Choice>
              <mc:Fallback>
                <p:oleObj name="Equation" r:id="rId7" imgW="1346040" imgH="4824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15100" y="1933298"/>
                        <a:ext cx="1903413" cy="682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 name="Line 26"/>
          <p:cNvSpPr>
            <a:spLocks noChangeShapeType="1"/>
          </p:cNvSpPr>
          <p:nvPr/>
        </p:nvSpPr>
        <p:spPr bwMode="auto">
          <a:xfrm>
            <a:off x="609600" y="937260"/>
            <a:ext cx="0" cy="2514600"/>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Line 27"/>
          <p:cNvSpPr>
            <a:spLocks noChangeShapeType="1"/>
          </p:cNvSpPr>
          <p:nvPr/>
        </p:nvSpPr>
        <p:spPr bwMode="auto">
          <a:xfrm>
            <a:off x="0" y="3223260"/>
            <a:ext cx="1905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Text Box 28"/>
          <p:cNvSpPr txBox="1">
            <a:spLocks noChangeArrowheads="1"/>
          </p:cNvSpPr>
          <p:nvPr/>
        </p:nvSpPr>
        <p:spPr bwMode="auto">
          <a:xfrm>
            <a:off x="762000" y="1242060"/>
            <a:ext cx="38504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c</a:t>
            </a:r>
            <a:r>
              <a:rPr lang="en-US" baseline="-25000"/>
              <a:t>o</a:t>
            </a:r>
            <a:endParaRPr lang="en-US"/>
          </a:p>
        </p:txBody>
      </p:sp>
      <p:sp>
        <p:nvSpPr>
          <p:cNvPr id="15" name="Line 29"/>
          <p:cNvSpPr>
            <a:spLocks noChangeShapeType="1"/>
          </p:cNvSpPr>
          <p:nvPr/>
        </p:nvSpPr>
        <p:spPr bwMode="auto">
          <a:xfrm flipH="1">
            <a:off x="382588" y="2842260"/>
            <a:ext cx="379412" cy="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 name="Text Box 30"/>
          <p:cNvSpPr txBox="1">
            <a:spLocks noChangeArrowheads="1"/>
          </p:cNvSpPr>
          <p:nvPr/>
        </p:nvSpPr>
        <p:spPr bwMode="auto">
          <a:xfrm rot="16200000">
            <a:off x="59968" y="1410613"/>
            <a:ext cx="69762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t>c(x,t)</a:t>
            </a:r>
          </a:p>
        </p:txBody>
      </p:sp>
      <p:sp>
        <p:nvSpPr>
          <p:cNvPr id="17" name="Text Box 31"/>
          <p:cNvSpPr txBox="1">
            <a:spLocks noChangeArrowheads="1"/>
          </p:cNvSpPr>
          <p:nvPr/>
        </p:nvSpPr>
        <p:spPr bwMode="auto">
          <a:xfrm>
            <a:off x="1584325" y="3204210"/>
            <a:ext cx="28725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a:t>x</a:t>
            </a:r>
          </a:p>
        </p:txBody>
      </p:sp>
      <p:graphicFrame>
        <p:nvGraphicFramePr>
          <p:cNvPr id="21" name="Object 37"/>
          <p:cNvGraphicFramePr>
            <a:graphicFrameLocks noChangeAspect="1"/>
          </p:cNvGraphicFramePr>
          <p:nvPr>
            <p:extLst>
              <p:ext uri="{D42A27DB-BD31-4B8C-83A1-F6EECF244321}">
                <p14:modId xmlns:p14="http://schemas.microsoft.com/office/powerpoint/2010/main" val="1510469478"/>
              </p:ext>
            </p:extLst>
          </p:nvPr>
        </p:nvGraphicFramePr>
        <p:xfrm>
          <a:off x="3113088" y="3436620"/>
          <a:ext cx="3681412" cy="715963"/>
        </p:xfrm>
        <a:graphic>
          <a:graphicData uri="http://schemas.openxmlformats.org/presentationml/2006/ole">
            <mc:AlternateContent xmlns:mc="http://schemas.openxmlformats.org/markup-compatibility/2006">
              <mc:Choice xmlns:v="urn:schemas-microsoft-com:vml" Requires="v">
                <p:oleObj spid="_x0000_s33033" name="Equation" r:id="rId9" imgW="2286000" imgH="444240" progId="Equation.3">
                  <p:embed/>
                </p:oleObj>
              </mc:Choice>
              <mc:Fallback>
                <p:oleObj name="Equation" r:id="rId9" imgW="2286000" imgH="4442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13088" y="3436620"/>
                        <a:ext cx="3681412" cy="715963"/>
                      </a:xfrm>
                      <a:prstGeom prst="rect">
                        <a:avLst/>
                      </a:prstGeom>
                      <a:noFill/>
                      <a:ln w="9525">
                        <a:solidFill>
                          <a:schemeClr val="folHlink"/>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 name="Line 39"/>
          <p:cNvSpPr>
            <a:spLocks noChangeShapeType="1"/>
          </p:cNvSpPr>
          <p:nvPr/>
        </p:nvSpPr>
        <p:spPr bwMode="auto">
          <a:xfrm flipH="1">
            <a:off x="5181600" y="2537460"/>
            <a:ext cx="533400" cy="3810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 name="Text Box 40"/>
          <p:cNvSpPr txBox="1">
            <a:spLocks noChangeArrowheads="1"/>
          </p:cNvSpPr>
          <p:nvPr/>
        </p:nvSpPr>
        <p:spPr bwMode="auto">
          <a:xfrm>
            <a:off x="4267200" y="2823210"/>
            <a:ext cx="155952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a:solidFill>
                  <a:srgbClr val="FF0000"/>
                </a:solidFill>
              </a:rPr>
              <a:t>diffusion length</a:t>
            </a:r>
          </a:p>
        </p:txBody>
      </p:sp>
      <p:sp>
        <p:nvSpPr>
          <p:cNvPr id="24" name="Text Box 41"/>
          <p:cNvSpPr txBox="1">
            <a:spLocks noChangeArrowheads="1"/>
          </p:cNvSpPr>
          <p:nvPr/>
        </p:nvSpPr>
        <p:spPr bwMode="auto">
          <a:xfrm>
            <a:off x="212725" y="4414520"/>
            <a:ext cx="760539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600" dirty="0"/>
              <a:t>The t</a:t>
            </a:r>
            <a:r>
              <a:rPr lang="en-US" sz="1600" baseline="30000" dirty="0"/>
              <a:t>-0.5</a:t>
            </a:r>
            <a:r>
              <a:rPr lang="en-US" sz="1600" dirty="0"/>
              <a:t> evolution holds also for solid of finite dimension L (slab) when L&gt;&gt;(</a:t>
            </a:r>
            <a:r>
              <a:rPr lang="en-US" sz="1600" dirty="0" err="1"/>
              <a:t>Dt</a:t>
            </a:r>
            <a:r>
              <a:rPr lang="en-US" sz="1600" dirty="0"/>
              <a:t>)</a:t>
            </a:r>
            <a:r>
              <a:rPr lang="en-US" sz="1600" baseline="30000" dirty="0"/>
              <a:t>0.5</a:t>
            </a:r>
          </a:p>
        </p:txBody>
      </p:sp>
      <p:sp>
        <p:nvSpPr>
          <p:cNvPr id="25" name="Text Box 42"/>
          <p:cNvSpPr txBox="1">
            <a:spLocks noChangeArrowheads="1"/>
          </p:cNvSpPr>
          <p:nvPr/>
        </p:nvSpPr>
        <p:spPr bwMode="auto">
          <a:xfrm>
            <a:off x="228601" y="4827270"/>
            <a:ext cx="606933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600" dirty="0"/>
              <a:t>The total amount of substance M(t) which has left the solid is:</a:t>
            </a:r>
            <a:endParaRPr lang="en-US" dirty="0"/>
          </a:p>
        </p:txBody>
      </p:sp>
      <p:graphicFrame>
        <p:nvGraphicFramePr>
          <p:cNvPr id="26" name="Object 43"/>
          <p:cNvGraphicFramePr>
            <a:graphicFrameLocks noChangeAspect="1"/>
          </p:cNvGraphicFramePr>
          <p:nvPr>
            <p:extLst>
              <p:ext uri="{D42A27DB-BD31-4B8C-83A1-F6EECF244321}">
                <p14:modId xmlns:p14="http://schemas.microsoft.com/office/powerpoint/2010/main" val="695420225"/>
              </p:ext>
            </p:extLst>
          </p:nvPr>
        </p:nvGraphicFramePr>
        <p:xfrm>
          <a:off x="3924904" y="5293043"/>
          <a:ext cx="1901825" cy="674687"/>
        </p:xfrm>
        <a:graphic>
          <a:graphicData uri="http://schemas.openxmlformats.org/presentationml/2006/ole">
            <mc:AlternateContent xmlns:mc="http://schemas.openxmlformats.org/markup-compatibility/2006">
              <mc:Choice xmlns:v="urn:schemas-microsoft-com:vml" Requires="v">
                <p:oleObj spid="_x0000_s33034" name="Equation" r:id="rId11" imgW="1180800" imgH="419040" progId="Equation.3">
                  <p:embed/>
                </p:oleObj>
              </mc:Choice>
              <mc:Fallback>
                <p:oleObj name="Equation" r:id="rId11" imgW="1180800" imgH="41904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924904" y="5293043"/>
                        <a:ext cx="1901825" cy="674687"/>
                      </a:xfrm>
                      <a:prstGeom prst="rect">
                        <a:avLst/>
                      </a:prstGeom>
                      <a:noFill/>
                      <a:ln w="9525">
                        <a:solidFill>
                          <a:schemeClr val="folHlink"/>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7" name="Text Box 3"/>
          <p:cNvSpPr txBox="1">
            <a:spLocks noChangeArrowheads="1"/>
          </p:cNvSpPr>
          <p:nvPr/>
        </p:nvSpPr>
        <p:spPr bwMode="auto">
          <a:xfrm>
            <a:off x="1147042" y="556399"/>
            <a:ext cx="7081203"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pitchFamily="18" charset="0"/>
              </a:defRPr>
            </a:lvl1pPr>
            <a:lvl2pPr marL="977900" indent="-457200">
              <a:defRPr sz="2400">
                <a:solidFill>
                  <a:schemeClr val="tx1"/>
                </a:solidFill>
                <a:latin typeface="Times" pitchFamily="18" charset="0"/>
              </a:defRPr>
            </a:lvl2pPr>
            <a:lvl3pPr marL="1549400" indent="-457200">
              <a:defRPr sz="2400">
                <a:solidFill>
                  <a:schemeClr val="tx1"/>
                </a:solidFill>
                <a:latin typeface="Times" pitchFamily="18" charset="0"/>
              </a:defRPr>
            </a:lvl3pPr>
            <a:lvl4pPr marL="2120900" indent="-457200">
              <a:defRPr sz="2400">
                <a:solidFill>
                  <a:schemeClr val="tx1"/>
                </a:solidFill>
                <a:latin typeface="Times" pitchFamily="18" charset="0"/>
              </a:defRPr>
            </a:lvl4pPr>
            <a:lvl5pPr marL="2692400" indent="-457200">
              <a:defRPr sz="2400">
                <a:solidFill>
                  <a:schemeClr val="tx1"/>
                </a:solidFill>
                <a:latin typeface="Times" pitchFamily="18" charset="0"/>
              </a:defRPr>
            </a:lvl5pPr>
            <a:lvl6pPr marL="3149600" indent="-457200" eaLnBrk="0" fontAlgn="base" hangingPunct="0">
              <a:spcBef>
                <a:spcPct val="0"/>
              </a:spcBef>
              <a:spcAft>
                <a:spcPct val="0"/>
              </a:spcAft>
              <a:defRPr sz="2400">
                <a:solidFill>
                  <a:schemeClr val="tx1"/>
                </a:solidFill>
                <a:latin typeface="Times" pitchFamily="18" charset="0"/>
              </a:defRPr>
            </a:lvl6pPr>
            <a:lvl7pPr marL="3606800" indent="-457200" eaLnBrk="0" fontAlgn="base" hangingPunct="0">
              <a:spcBef>
                <a:spcPct val="0"/>
              </a:spcBef>
              <a:spcAft>
                <a:spcPct val="0"/>
              </a:spcAft>
              <a:defRPr sz="2400">
                <a:solidFill>
                  <a:schemeClr val="tx1"/>
                </a:solidFill>
                <a:latin typeface="Times" pitchFamily="18" charset="0"/>
              </a:defRPr>
            </a:lvl7pPr>
            <a:lvl8pPr marL="4064000" indent="-457200" eaLnBrk="0" fontAlgn="base" hangingPunct="0">
              <a:spcBef>
                <a:spcPct val="0"/>
              </a:spcBef>
              <a:spcAft>
                <a:spcPct val="0"/>
              </a:spcAft>
              <a:defRPr sz="2400">
                <a:solidFill>
                  <a:schemeClr val="tx1"/>
                </a:solidFill>
                <a:latin typeface="Times" pitchFamily="18" charset="0"/>
              </a:defRPr>
            </a:lvl8pPr>
            <a:lvl9pPr marL="4521200" indent="-457200" eaLnBrk="0" fontAlgn="base" hangingPunct="0">
              <a:spcBef>
                <a:spcPct val="0"/>
              </a:spcBef>
              <a:spcAft>
                <a:spcPct val="0"/>
              </a:spcAft>
              <a:defRPr sz="2400">
                <a:solidFill>
                  <a:schemeClr val="tx1"/>
                </a:solidFill>
                <a:latin typeface="Times" pitchFamily="18" charset="0"/>
              </a:defRPr>
            </a:lvl9pPr>
          </a:lstStyle>
          <a:p>
            <a:r>
              <a:rPr lang="en-US" sz="1800" dirty="0">
                <a:solidFill>
                  <a:srgbClr val="FF0000"/>
                </a:solidFill>
                <a:latin typeface="+mn-lt"/>
              </a:rPr>
              <a:t>Diffusion </a:t>
            </a:r>
            <a:r>
              <a:rPr lang="en-US" sz="1800" dirty="0" smtClean="0">
                <a:solidFill>
                  <a:srgbClr val="FF0000"/>
                </a:solidFill>
                <a:latin typeface="+mn-lt"/>
              </a:rPr>
              <a:t>model of H</a:t>
            </a:r>
            <a:r>
              <a:rPr lang="en-US" sz="1800" baseline="-25000" dirty="0" smtClean="0">
                <a:solidFill>
                  <a:srgbClr val="FF0000"/>
                </a:solidFill>
                <a:latin typeface="+mn-lt"/>
              </a:rPr>
              <a:t>2</a:t>
            </a:r>
            <a:r>
              <a:rPr lang="en-US" sz="1800" dirty="0" smtClean="0">
                <a:solidFill>
                  <a:srgbClr val="FF0000"/>
                </a:solidFill>
                <a:latin typeface="+mn-lt"/>
              </a:rPr>
              <a:t> outgassing: semi-infinite </a:t>
            </a:r>
            <a:r>
              <a:rPr lang="en-US" sz="1800" dirty="0">
                <a:solidFill>
                  <a:srgbClr val="FF0000"/>
                </a:solidFill>
                <a:latin typeface="+mn-lt"/>
              </a:rPr>
              <a:t>solid </a:t>
            </a:r>
            <a:r>
              <a:rPr lang="en-US" sz="1800" dirty="0" smtClean="0">
                <a:solidFill>
                  <a:srgbClr val="FF0000"/>
                </a:solidFill>
                <a:latin typeface="+mn-lt"/>
              </a:rPr>
              <a:t>approximation</a:t>
            </a:r>
            <a:endParaRPr lang="en-US" sz="1800" dirty="0">
              <a:solidFill>
                <a:srgbClr val="FF0000"/>
              </a:solidFill>
              <a:latin typeface="+mn-lt"/>
            </a:endParaRPr>
          </a:p>
          <a:p>
            <a:endParaRPr lang="en-US" sz="2000" dirty="0">
              <a:solidFill>
                <a:srgbClr val="FF0000"/>
              </a:solidFill>
              <a:latin typeface="+mn-lt"/>
            </a:endParaRPr>
          </a:p>
        </p:txBody>
      </p:sp>
      <p:sp>
        <p:nvSpPr>
          <p:cNvPr id="28" name="Rectangle 27"/>
          <p:cNvSpPr/>
          <p:nvPr/>
        </p:nvSpPr>
        <p:spPr>
          <a:xfrm>
            <a:off x="2039322" y="94734"/>
            <a:ext cx="5296643" cy="461665"/>
          </a:xfrm>
          <a:prstGeom prst="rect">
            <a:avLst/>
          </a:prstGeom>
        </p:spPr>
        <p:txBody>
          <a:bodyPr wrap="none">
            <a:spAutoFit/>
          </a:bodyPr>
          <a:lstStyle/>
          <a:p>
            <a:pPr algn="ctr"/>
            <a:r>
              <a:rPr lang="en-US" sz="2400" b="1" dirty="0" smtClean="0"/>
              <a:t>Gas sources: outgassing of metals</a:t>
            </a:r>
            <a:endParaRPr lang="en-US" sz="2400" b="1" dirty="0"/>
          </a:p>
        </p:txBody>
      </p:sp>
    </p:spTree>
    <p:extLst>
      <p:ext uri="{BB962C8B-B14F-4D97-AF65-F5344CB8AC3E}">
        <p14:creationId xmlns:p14="http://schemas.microsoft.com/office/powerpoint/2010/main" val="4008467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52"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Scale>
                                      <p:cBhvr>
                                        <p:cTn id="23"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8"/>
                                        </p:tgtEl>
                                        <p:attrNameLst>
                                          <p:attrName>ppt_x</p:attrName>
                                          <p:attrName>ppt_y</p:attrName>
                                        </p:attrNameLst>
                                      </p:cBhvr>
                                    </p:animMotion>
                                    <p:animEffect transition="in" filter="fade">
                                      <p:cBhvr>
                                        <p:cTn id="25" dur="1000"/>
                                        <p:tgtEl>
                                          <p:spTgt spid="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20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29" presetClass="entr" presetSubtype="0"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1000" fill="hold"/>
                                        <p:tgtEl>
                                          <p:spTgt spid="10"/>
                                        </p:tgtEl>
                                        <p:attrNameLst>
                                          <p:attrName>ppt_x</p:attrName>
                                        </p:attrNameLst>
                                      </p:cBhvr>
                                      <p:tavLst>
                                        <p:tav tm="0">
                                          <p:val>
                                            <p:strVal val="#ppt_x-.2"/>
                                          </p:val>
                                        </p:tav>
                                        <p:tav tm="100000">
                                          <p:val>
                                            <p:strVal val="#ppt_x"/>
                                          </p:val>
                                        </p:tav>
                                      </p:tavLst>
                                    </p:anim>
                                    <p:anim calcmode="lin" valueType="num">
                                      <p:cBhvr>
                                        <p:cTn id="34"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35" dur="1000"/>
                                        <p:tgtEl>
                                          <p:spTgt spid="10"/>
                                        </p:tgtEl>
                                      </p:cBhvr>
                                    </p:animEffect>
                                  </p:childTnLst>
                                </p:cTn>
                              </p:par>
                              <p:par>
                                <p:cTn id="36" presetID="1" presetClass="entr" presetSubtype="0" fill="hold" nodeType="withEffect">
                                  <p:stCondLst>
                                    <p:cond delay="0"/>
                                  </p:stCondLst>
                                  <p:childTnLst>
                                    <p:set>
                                      <p:cBhvr>
                                        <p:cTn id="37" dur="1" fill="hold">
                                          <p:stCondLst>
                                            <p:cond delay="0"/>
                                          </p:stCondLst>
                                        </p:cTn>
                                        <p:tgtEl>
                                          <p:spTgt spid="11"/>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1000"/>
                                        <p:tgtEl>
                                          <p:spTgt spid="5"/>
                                        </p:tgtEl>
                                      </p:cBhvr>
                                    </p:animEffect>
                                    <p:anim calcmode="lin" valueType="num">
                                      <p:cBhvr>
                                        <p:cTn id="43" dur="1000" fill="hold"/>
                                        <p:tgtEl>
                                          <p:spTgt spid="5"/>
                                        </p:tgtEl>
                                        <p:attrNameLst>
                                          <p:attrName>ppt_x</p:attrName>
                                        </p:attrNameLst>
                                      </p:cBhvr>
                                      <p:tavLst>
                                        <p:tav tm="0">
                                          <p:val>
                                            <p:strVal val="#ppt_x"/>
                                          </p:val>
                                        </p:tav>
                                        <p:tav tm="100000">
                                          <p:val>
                                            <p:strVal val="#ppt_x"/>
                                          </p:val>
                                        </p:tav>
                                      </p:tavLst>
                                    </p:anim>
                                    <p:anim calcmode="lin" valueType="num">
                                      <p:cBhvr>
                                        <p:cTn id="44" dur="1000" fill="hold"/>
                                        <p:tgtEl>
                                          <p:spTgt spid="5"/>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1000"/>
                                        <p:tgtEl>
                                          <p:spTgt spid="22"/>
                                        </p:tgtEl>
                                      </p:cBhvr>
                                    </p:animEffect>
                                    <p:anim calcmode="lin" valueType="num">
                                      <p:cBhvr>
                                        <p:cTn id="48" dur="1000" fill="hold"/>
                                        <p:tgtEl>
                                          <p:spTgt spid="22"/>
                                        </p:tgtEl>
                                        <p:attrNameLst>
                                          <p:attrName>ppt_x</p:attrName>
                                        </p:attrNameLst>
                                      </p:cBhvr>
                                      <p:tavLst>
                                        <p:tav tm="0">
                                          <p:val>
                                            <p:strVal val="#ppt_x"/>
                                          </p:val>
                                        </p:tav>
                                        <p:tav tm="100000">
                                          <p:val>
                                            <p:strVal val="#ppt_x"/>
                                          </p:val>
                                        </p:tav>
                                      </p:tavLst>
                                    </p:anim>
                                    <p:anim calcmode="lin" valueType="num">
                                      <p:cBhvr>
                                        <p:cTn id="49" dur="1000" fill="hold"/>
                                        <p:tgtEl>
                                          <p:spTgt spid="22"/>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1000"/>
                                        <p:tgtEl>
                                          <p:spTgt spid="23"/>
                                        </p:tgtEl>
                                      </p:cBhvr>
                                    </p:animEffect>
                                    <p:anim calcmode="lin" valueType="num">
                                      <p:cBhvr>
                                        <p:cTn id="53" dur="1000" fill="hold"/>
                                        <p:tgtEl>
                                          <p:spTgt spid="23"/>
                                        </p:tgtEl>
                                        <p:attrNameLst>
                                          <p:attrName>ppt_x</p:attrName>
                                        </p:attrNameLst>
                                      </p:cBhvr>
                                      <p:tavLst>
                                        <p:tav tm="0">
                                          <p:val>
                                            <p:strVal val="#ppt_x"/>
                                          </p:val>
                                        </p:tav>
                                        <p:tav tm="100000">
                                          <p:val>
                                            <p:strVal val="#ppt_x"/>
                                          </p:val>
                                        </p:tav>
                                      </p:tavLst>
                                    </p:anim>
                                    <p:anim calcmode="lin" valueType="num">
                                      <p:cBhvr>
                                        <p:cTn id="5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9" presetClass="entr" presetSubtype="0" fill="hold" nodeType="click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p:cTn id="59" dur="1000" fill="hold"/>
                                        <p:tgtEl>
                                          <p:spTgt spid="21"/>
                                        </p:tgtEl>
                                        <p:attrNameLst>
                                          <p:attrName>ppt_x</p:attrName>
                                        </p:attrNameLst>
                                      </p:cBhvr>
                                      <p:tavLst>
                                        <p:tav tm="0">
                                          <p:val>
                                            <p:strVal val="#ppt_x-.2"/>
                                          </p:val>
                                        </p:tav>
                                        <p:tav tm="100000">
                                          <p:val>
                                            <p:strVal val="#ppt_x"/>
                                          </p:val>
                                        </p:tav>
                                      </p:tavLst>
                                    </p:anim>
                                    <p:anim calcmode="lin" valueType="num">
                                      <p:cBhvr>
                                        <p:cTn id="60" dur="1000" fill="hold"/>
                                        <p:tgtEl>
                                          <p:spTgt spid="21"/>
                                        </p:tgtEl>
                                        <p:attrNameLst>
                                          <p:attrName>ppt_y</p:attrName>
                                        </p:attrNameLst>
                                      </p:cBhvr>
                                      <p:tavLst>
                                        <p:tav tm="0">
                                          <p:val>
                                            <p:strVal val="#ppt_y"/>
                                          </p:val>
                                        </p:tav>
                                        <p:tav tm="100000">
                                          <p:val>
                                            <p:strVal val="#ppt_y"/>
                                          </p:val>
                                        </p:tav>
                                      </p:tavLst>
                                    </p:anim>
                                    <p:animEffect transition="in" filter="wipe(right)" prLst="gradientSize: 0.1">
                                      <p:cBhvr>
                                        <p:cTn id="61" dur="1000"/>
                                        <p:tgtEl>
                                          <p:spTgt spid="21"/>
                                        </p:tgtEl>
                                      </p:cBhvr>
                                    </p:animEffect>
                                  </p:childTnLst>
                                </p:cTn>
                              </p:par>
                              <p:par>
                                <p:cTn id="62" presetID="1" presetClass="entr" presetSubtype="0"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25"/>
                                        </p:tgtEl>
                                        <p:attrNameLst>
                                          <p:attrName>style.visibility</p:attrName>
                                        </p:attrNameLst>
                                      </p:cBhvr>
                                      <p:to>
                                        <p:strVal val="visible"/>
                                      </p:to>
                                    </p:set>
                                  </p:childTnLst>
                                </p:cTn>
                              </p:par>
                              <p:par>
                                <p:cTn id="68" presetID="1" presetClass="entr" presetSubtype="0" fill="hold" nodeType="withEffect">
                                  <p:stCondLst>
                                    <p:cond delay="0"/>
                                  </p:stCondLst>
                                  <p:childTnLst>
                                    <p:set>
                                      <p:cBhvr>
                                        <p:cTn id="69"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animBg="1"/>
      <p:bldP spid="12" grpId="0" animBg="1"/>
      <p:bldP spid="13" grpId="0" animBg="1"/>
      <p:bldP spid="14" grpId="0"/>
      <p:bldP spid="15" grpId="0" animBg="1"/>
      <p:bldP spid="16" grpId="0"/>
      <p:bldP spid="17" grpId="0"/>
      <p:bldP spid="22" grpId="0" animBg="1"/>
      <p:bldP spid="23" grpId="0"/>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8</a:t>
            </a:fld>
            <a:endParaRPr lang="en-US" dirty="0"/>
          </a:p>
        </p:txBody>
      </p:sp>
      <p:sp>
        <p:nvSpPr>
          <p:cNvPr id="24" name="TextBox 23"/>
          <p:cNvSpPr txBox="1"/>
          <p:nvPr/>
        </p:nvSpPr>
        <p:spPr>
          <a:xfrm>
            <a:off x="2969336" y="929402"/>
            <a:ext cx="1569660" cy="369332"/>
          </a:xfrm>
          <a:prstGeom prst="rect">
            <a:avLst/>
          </a:prstGeom>
          <a:noFill/>
        </p:spPr>
        <p:txBody>
          <a:bodyPr wrap="none" rtlCol="0">
            <a:spAutoFit/>
          </a:bodyPr>
          <a:lstStyle/>
          <a:p>
            <a:r>
              <a:rPr lang="en-US" dirty="0" smtClean="0">
                <a:solidFill>
                  <a:schemeClr val="bg1"/>
                </a:solidFill>
              </a:rPr>
              <a:t>Sector valves</a:t>
            </a:r>
            <a:endParaRPr lang="en-US" dirty="0">
              <a:solidFill>
                <a:schemeClr val="bg1"/>
              </a:solidFill>
            </a:endParaRPr>
          </a:p>
        </p:txBody>
      </p:sp>
      <p:pic>
        <p:nvPicPr>
          <p:cNvPr id="26" name="Picture 4" descr="Module 1"/>
          <p:cNvPicPr>
            <a:picLocks noChangeAspect="1" noChangeArrowheads="1"/>
          </p:cNvPicPr>
          <p:nvPr/>
        </p:nvPicPr>
        <p:blipFill>
          <a:blip r:embed="rId2" cstate="print"/>
          <a:srcRect/>
          <a:stretch>
            <a:fillRect/>
          </a:stretch>
        </p:blipFill>
        <p:spPr bwMode="auto">
          <a:xfrm>
            <a:off x="305435" y="929402"/>
            <a:ext cx="3789363" cy="2771775"/>
          </a:xfrm>
          <a:prstGeom prst="rect">
            <a:avLst/>
          </a:prstGeom>
          <a:noFill/>
          <a:ln w="9525">
            <a:noFill/>
            <a:miter lim="800000"/>
            <a:headEnd/>
            <a:tailEnd/>
          </a:ln>
        </p:spPr>
      </p:pic>
      <p:pic>
        <p:nvPicPr>
          <p:cNvPr id="27" name="Picture 5" descr="Module 3"/>
          <p:cNvPicPr>
            <a:picLocks noChangeAspect="1" noChangeArrowheads="1"/>
          </p:cNvPicPr>
          <p:nvPr/>
        </p:nvPicPr>
        <p:blipFill>
          <a:blip r:embed="rId3" cstate="print"/>
          <a:srcRect/>
          <a:stretch>
            <a:fillRect/>
          </a:stretch>
        </p:blipFill>
        <p:spPr bwMode="auto">
          <a:xfrm>
            <a:off x="4590279" y="929401"/>
            <a:ext cx="3690434" cy="2771775"/>
          </a:xfrm>
          <a:prstGeom prst="rect">
            <a:avLst/>
          </a:prstGeom>
          <a:noFill/>
          <a:ln w="9525">
            <a:noFill/>
            <a:miter lim="800000"/>
            <a:headEnd/>
            <a:tailEnd/>
          </a:ln>
        </p:spPr>
      </p:pic>
      <p:pic>
        <p:nvPicPr>
          <p:cNvPr id="29" name="Picture 1"/>
          <p:cNvPicPr>
            <a:picLocks noChangeAspect="1" noChangeArrowheads="1"/>
          </p:cNvPicPr>
          <p:nvPr/>
        </p:nvPicPr>
        <p:blipFill>
          <a:blip r:embed="rId4" cstate="print"/>
          <a:srcRect/>
          <a:stretch>
            <a:fillRect/>
          </a:stretch>
        </p:blipFill>
        <p:spPr bwMode="auto">
          <a:xfrm>
            <a:off x="5556564" y="3873500"/>
            <a:ext cx="2724149" cy="2171700"/>
          </a:xfrm>
          <a:prstGeom prst="rect">
            <a:avLst/>
          </a:prstGeom>
          <a:noFill/>
          <a:ln w="9525">
            <a:noFill/>
            <a:miter lim="800000"/>
            <a:headEnd/>
            <a:tailEnd/>
          </a:ln>
          <a:effectLst/>
        </p:spPr>
      </p:pic>
      <p:sp>
        <p:nvSpPr>
          <p:cNvPr id="30" name="TextBox 29"/>
          <p:cNvSpPr txBox="1"/>
          <p:nvPr/>
        </p:nvSpPr>
        <p:spPr>
          <a:xfrm>
            <a:off x="474543" y="4345801"/>
            <a:ext cx="4708213" cy="1477328"/>
          </a:xfrm>
          <a:prstGeom prst="rect">
            <a:avLst/>
          </a:prstGeom>
          <a:noFill/>
        </p:spPr>
        <p:txBody>
          <a:bodyPr wrap="square" rtlCol="0">
            <a:spAutoFit/>
          </a:bodyPr>
          <a:lstStyle/>
          <a:p>
            <a:r>
              <a:rPr lang="en-US" dirty="0" smtClean="0"/>
              <a:t>Example of vacuum components:</a:t>
            </a:r>
          </a:p>
          <a:p>
            <a:pPr marL="285750" indent="-285750">
              <a:buFont typeface="Arial" pitchFamily="34" charset="0"/>
              <a:buChar char="•"/>
            </a:pPr>
            <a:r>
              <a:rPr lang="en-US" dirty="0" smtClean="0"/>
              <a:t>pumping ports</a:t>
            </a:r>
          </a:p>
          <a:p>
            <a:pPr marL="285750" indent="-285750">
              <a:buFont typeface="Arial" pitchFamily="34" charset="0"/>
              <a:buChar char="•"/>
            </a:pPr>
            <a:r>
              <a:rPr lang="en-US" dirty="0" smtClean="0"/>
              <a:t>bellows</a:t>
            </a:r>
          </a:p>
          <a:p>
            <a:pPr marL="285750" indent="-285750">
              <a:buFont typeface="Arial" pitchFamily="34" charset="0"/>
              <a:buChar char="•"/>
            </a:pPr>
            <a:r>
              <a:rPr lang="en-US" dirty="0" smtClean="0"/>
              <a:t>RF shield</a:t>
            </a:r>
          </a:p>
          <a:p>
            <a:pPr marL="285750" indent="-285750">
              <a:buFont typeface="Arial" pitchFamily="34" charset="0"/>
              <a:buChar char="•"/>
            </a:pPr>
            <a:r>
              <a:rPr lang="en-US" dirty="0" smtClean="0"/>
              <a:t>flanges</a:t>
            </a:r>
          </a:p>
        </p:txBody>
      </p:sp>
      <p:sp>
        <p:nvSpPr>
          <p:cNvPr id="31" name="Rectangle 30"/>
          <p:cNvSpPr/>
          <p:nvPr/>
        </p:nvSpPr>
        <p:spPr>
          <a:xfrm>
            <a:off x="208009" y="146804"/>
            <a:ext cx="8764541" cy="461665"/>
          </a:xfrm>
          <a:prstGeom prst="rect">
            <a:avLst/>
          </a:prstGeom>
        </p:spPr>
        <p:txBody>
          <a:bodyPr wrap="square">
            <a:spAutoFit/>
          </a:bodyPr>
          <a:lstStyle/>
          <a:p>
            <a:pPr algn="ctr"/>
            <a:r>
              <a:rPr lang="en-US" sz="2400" b="1" dirty="0"/>
              <a:t>A quick view of vacuum technology</a:t>
            </a:r>
          </a:p>
        </p:txBody>
      </p:sp>
    </p:spTree>
    <p:extLst>
      <p:ext uri="{BB962C8B-B14F-4D97-AF65-F5344CB8AC3E}">
        <p14:creationId xmlns:p14="http://schemas.microsoft.com/office/powerpoint/2010/main" val="179363194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80</a:t>
            </a:fld>
            <a:endParaRPr lang="en-US" dirty="0"/>
          </a:p>
        </p:txBody>
      </p:sp>
      <p:sp>
        <p:nvSpPr>
          <p:cNvPr id="5" name="Text Box 3"/>
          <p:cNvSpPr txBox="1">
            <a:spLocks noChangeArrowheads="1"/>
          </p:cNvSpPr>
          <p:nvPr/>
        </p:nvSpPr>
        <p:spPr bwMode="auto">
          <a:xfrm>
            <a:off x="1867028" y="670600"/>
            <a:ext cx="569159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pitchFamily="18" charset="0"/>
              </a:defRPr>
            </a:lvl1pPr>
            <a:lvl2pPr marL="977900" indent="-457200">
              <a:defRPr sz="2400">
                <a:solidFill>
                  <a:schemeClr val="tx1"/>
                </a:solidFill>
                <a:latin typeface="Times" pitchFamily="18" charset="0"/>
              </a:defRPr>
            </a:lvl2pPr>
            <a:lvl3pPr marL="1549400" indent="-457200">
              <a:defRPr sz="2400">
                <a:solidFill>
                  <a:schemeClr val="tx1"/>
                </a:solidFill>
                <a:latin typeface="Times" pitchFamily="18" charset="0"/>
              </a:defRPr>
            </a:lvl3pPr>
            <a:lvl4pPr marL="2120900" indent="-457200">
              <a:defRPr sz="2400">
                <a:solidFill>
                  <a:schemeClr val="tx1"/>
                </a:solidFill>
                <a:latin typeface="Times" pitchFamily="18" charset="0"/>
              </a:defRPr>
            </a:lvl4pPr>
            <a:lvl5pPr marL="2692400" indent="-457200">
              <a:defRPr sz="2400">
                <a:solidFill>
                  <a:schemeClr val="tx1"/>
                </a:solidFill>
                <a:latin typeface="Times" pitchFamily="18" charset="0"/>
              </a:defRPr>
            </a:lvl5pPr>
            <a:lvl6pPr marL="3149600" indent="-457200" eaLnBrk="0" fontAlgn="base" hangingPunct="0">
              <a:spcBef>
                <a:spcPct val="0"/>
              </a:spcBef>
              <a:spcAft>
                <a:spcPct val="0"/>
              </a:spcAft>
              <a:defRPr sz="2400">
                <a:solidFill>
                  <a:schemeClr val="tx1"/>
                </a:solidFill>
                <a:latin typeface="Times" pitchFamily="18" charset="0"/>
              </a:defRPr>
            </a:lvl6pPr>
            <a:lvl7pPr marL="3606800" indent="-457200" eaLnBrk="0" fontAlgn="base" hangingPunct="0">
              <a:spcBef>
                <a:spcPct val="0"/>
              </a:spcBef>
              <a:spcAft>
                <a:spcPct val="0"/>
              </a:spcAft>
              <a:defRPr sz="2400">
                <a:solidFill>
                  <a:schemeClr val="tx1"/>
                </a:solidFill>
                <a:latin typeface="Times" pitchFamily="18" charset="0"/>
              </a:defRPr>
            </a:lvl7pPr>
            <a:lvl8pPr marL="4064000" indent="-457200" eaLnBrk="0" fontAlgn="base" hangingPunct="0">
              <a:spcBef>
                <a:spcPct val="0"/>
              </a:spcBef>
              <a:spcAft>
                <a:spcPct val="0"/>
              </a:spcAft>
              <a:defRPr sz="2400">
                <a:solidFill>
                  <a:schemeClr val="tx1"/>
                </a:solidFill>
                <a:latin typeface="Times" pitchFamily="18" charset="0"/>
              </a:defRPr>
            </a:lvl8pPr>
            <a:lvl9pPr marL="4521200" indent="-457200" eaLnBrk="0" fontAlgn="base" hangingPunct="0">
              <a:spcBef>
                <a:spcPct val="0"/>
              </a:spcBef>
              <a:spcAft>
                <a:spcPct val="0"/>
              </a:spcAft>
              <a:defRPr sz="2400">
                <a:solidFill>
                  <a:schemeClr val="tx1"/>
                </a:solidFill>
                <a:latin typeface="Times" pitchFamily="18" charset="0"/>
              </a:defRPr>
            </a:lvl9pPr>
          </a:lstStyle>
          <a:p>
            <a:r>
              <a:rPr lang="en-US" sz="1800" dirty="0">
                <a:solidFill>
                  <a:srgbClr val="FF0000"/>
                </a:solidFill>
                <a:latin typeface="+mn-lt"/>
              </a:rPr>
              <a:t>Diffusion </a:t>
            </a:r>
            <a:r>
              <a:rPr lang="en-US" sz="1800" dirty="0" smtClean="0">
                <a:solidFill>
                  <a:srgbClr val="FF0000"/>
                </a:solidFill>
                <a:latin typeface="+mn-lt"/>
              </a:rPr>
              <a:t>model of H</a:t>
            </a:r>
            <a:r>
              <a:rPr lang="en-US" sz="1800" baseline="-25000" dirty="0" smtClean="0">
                <a:solidFill>
                  <a:srgbClr val="FF0000"/>
                </a:solidFill>
                <a:latin typeface="+mn-lt"/>
              </a:rPr>
              <a:t>2</a:t>
            </a:r>
            <a:r>
              <a:rPr lang="en-US" sz="1800" dirty="0" smtClean="0">
                <a:solidFill>
                  <a:srgbClr val="FF0000"/>
                </a:solidFill>
                <a:latin typeface="+mn-lt"/>
              </a:rPr>
              <a:t> outgassing: slab approximation</a:t>
            </a:r>
            <a:endParaRPr lang="en-US" sz="1800" dirty="0">
              <a:solidFill>
                <a:srgbClr val="FF0000"/>
              </a:solidFill>
              <a:latin typeface="+mn-lt"/>
            </a:endParaRPr>
          </a:p>
        </p:txBody>
      </p:sp>
      <p:sp>
        <p:nvSpPr>
          <p:cNvPr id="6" name="Rectangle 5"/>
          <p:cNvSpPr/>
          <p:nvPr/>
        </p:nvSpPr>
        <p:spPr>
          <a:xfrm>
            <a:off x="2064506" y="94734"/>
            <a:ext cx="5296643" cy="461665"/>
          </a:xfrm>
          <a:prstGeom prst="rect">
            <a:avLst/>
          </a:prstGeom>
        </p:spPr>
        <p:txBody>
          <a:bodyPr wrap="none">
            <a:spAutoFit/>
          </a:bodyPr>
          <a:lstStyle/>
          <a:p>
            <a:pPr algn="ctr"/>
            <a:r>
              <a:rPr lang="en-US" sz="2400" b="1" dirty="0" smtClean="0"/>
              <a:t>Gas sources: outgassing of metals</a:t>
            </a:r>
            <a:endParaRPr lang="en-US" sz="2400" b="1" dirty="0"/>
          </a:p>
        </p:txBody>
      </p:sp>
      <p:sp>
        <p:nvSpPr>
          <p:cNvPr id="8" name="Rectangle 4"/>
          <p:cNvSpPr>
            <a:spLocks noChangeArrowheads="1"/>
          </p:cNvSpPr>
          <p:nvPr/>
        </p:nvSpPr>
        <p:spPr bwMode="auto">
          <a:xfrm>
            <a:off x="1143000" y="1733550"/>
            <a:ext cx="533400" cy="12954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 name="Line 5"/>
          <p:cNvSpPr>
            <a:spLocks noChangeShapeType="1"/>
          </p:cNvSpPr>
          <p:nvPr/>
        </p:nvSpPr>
        <p:spPr bwMode="auto">
          <a:xfrm>
            <a:off x="304800" y="3028950"/>
            <a:ext cx="2209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Line 7"/>
          <p:cNvSpPr>
            <a:spLocks noChangeShapeType="1"/>
          </p:cNvSpPr>
          <p:nvPr/>
        </p:nvSpPr>
        <p:spPr bwMode="auto">
          <a:xfrm flipV="1">
            <a:off x="1414463" y="1200150"/>
            <a:ext cx="0" cy="1828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Line 8"/>
          <p:cNvSpPr>
            <a:spLocks noChangeShapeType="1"/>
          </p:cNvSpPr>
          <p:nvPr/>
        </p:nvSpPr>
        <p:spPr bwMode="auto">
          <a:xfrm>
            <a:off x="1143000" y="302895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Line 9"/>
          <p:cNvSpPr>
            <a:spLocks noChangeShapeType="1"/>
          </p:cNvSpPr>
          <p:nvPr/>
        </p:nvSpPr>
        <p:spPr bwMode="auto">
          <a:xfrm>
            <a:off x="1662113" y="3028950"/>
            <a:ext cx="0" cy="228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Line 10"/>
          <p:cNvSpPr>
            <a:spLocks noChangeShapeType="1"/>
          </p:cNvSpPr>
          <p:nvPr/>
        </p:nvSpPr>
        <p:spPr bwMode="auto">
          <a:xfrm>
            <a:off x="1143000" y="3257550"/>
            <a:ext cx="5334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Text Box 11"/>
          <p:cNvSpPr txBox="1">
            <a:spLocks noChangeArrowheads="1"/>
          </p:cNvSpPr>
          <p:nvPr/>
        </p:nvSpPr>
        <p:spPr bwMode="auto">
          <a:xfrm>
            <a:off x="1295400" y="3028950"/>
            <a:ext cx="28416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L</a:t>
            </a:r>
          </a:p>
        </p:txBody>
      </p:sp>
      <p:sp>
        <p:nvSpPr>
          <p:cNvPr id="15" name="Text Box 12"/>
          <p:cNvSpPr txBox="1">
            <a:spLocks noChangeArrowheads="1"/>
          </p:cNvSpPr>
          <p:nvPr/>
        </p:nvSpPr>
        <p:spPr bwMode="auto">
          <a:xfrm rot="16200000">
            <a:off x="825143" y="1140103"/>
            <a:ext cx="69762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t>c(x,t)</a:t>
            </a:r>
          </a:p>
        </p:txBody>
      </p:sp>
      <p:sp>
        <p:nvSpPr>
          <p:cNvPr id="16" name="Text Box 13"/>
          <p:cNvSpPr txBox="1">
            <a:spLocks noChangeArrowheads="1"/>
          </p:cNvSpPr>
          <p:nvPr/>
        </p:nvSpPr>
        <p:spPr bwMode="auto">
          <a:xfrm>
            <a:off x="2133600" y="2997200"/>
            <a:ext cx="28725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a:t>x</a:t>
            </a:r>
          </a:p>
        </p:txBody>
      </p:sp>
      <p:graphicFrame>
        <p:nvGraphicFramePr>
          <p:cNvPr id="17" name="Object 14"/>
          <p:cNvGraphicFramePr>
            <a:graphicFrameLocks noChangeAspect="1"/>
          </p:cNvGraphicFramePr>
          <p:nvPr>
            <p:extLst>
              <p:ext uri="{D42A27DB-BD31-4B8C-83A1-F6EECF244321}">
                <p14:modId xmlns:p14="http://schemas.microsoft.com/office/powerpoint/2010/main" val="3261815559"/>
              </p:ext>
            </p:extLst>
          </p:nvPr>
        </p:nvGraphicFramePr>
        <p:xfrm>
          <a:off x="1905000" y="1276350"/>
          <a:ext cx="1984375" cy="1660525"/>
        </p:xfrm>
        <a:graphic>
          <a:graphicData uri="http://schemas.openxmlformats.org/presentationml/2006/ole">
            <mc:AlternateContent xmlns:mc="http://schemas.openxmlformats.org/markup-compatibility/2006">
              <mc:Choice xmlns:v="urn:schemas-microsoft-com:vml" Requires="v">
                <p:oleObj spid="_x0000_s33998" name="Equation" r:id="rId3" imgW="1244520" imgH="1041120" progId="Equation.3">
                  <p:embed/>
                </p:oleObj>
              </mc:Choice>
              <mc:Fallback>
                <p:oleObj name="Equation" r:id="rId3" imgW="1244520" imgH="10411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1276350"/>
                        <a:ext cx="1984375" cy="1660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 name="AutoShape 15"/>
          <p:cNvSpPr>
            <a:spLocks/>
          </p:cNvSpPr>
          <p:nvPr/>
        </p:nvSpPr>
        <p:spPr bwMode="auto">
          <a:xfrm>
            <a:off x="3937000" y="1352550"/>
            <a:ext cx="330200" cy="1600200"/>
          </a:xfrm>
          <a:prstGeom prst="rightBrace">
            <a:avLst>
              <a:gd name="adj1" fmla="val 40385"/>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9" name="Object 16"/>
          <p:cNvGraphicFramePr>
            <a:graphicFrameLocks noChangeAspect="1"/>
          </p:cNvGraphicFramePr>
          <p:nvPr>
            <p:extLst>
              <p:ext uri="{D42A27DB-BD31-4B8C-83A1-F6EECF244321}">
                <p14:modId xmlns:p14="http://schemas.microsoft.com/office/powerpoint/2010/main" val="1562856533"/>
              </p:ext>
            </p:extLst>
          </p:nvPr>
        </p:nvGraphicFramePr>
        <p:xfrm>
          <a:off x="4267200" y="1801019"/>
          <a:ext cx="4767262" cy="703262"/>
        </p:xfrm>
        <a:graphic>
          <a:graphicData uri="http://schemas.openxmlformats.org/presentationml/2006/ole">
            <mc:AlternateContent xmlns:mc="http://schemas.openxmlformats.org/markup-compatibility/2006">
              <mc:Choice xmlns:v="urn:schemas-microsoft-com:vml" Requires="v">
                <p:oleObj spid="_x0000_s33999" name="Equation" r:id="rId5" imgW="3365280" imgH="495000" progId="Equation.3">
                  <p:embed/>
                </p:oleObj>
              </mc:Choice>
              <mc:Fallback>
                <p:oleObj name="Equation" r:id="rId5" imgW="3365280" imgH="4950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7200" y="1801019"/>
                        <a:ext cx="4767262" cy="703262"/>
                      </a:xfrm>
                      <a:prstGeom prst="rect">
                        <a:avLst/>
                      </a:prstGeom>
                      <a:noFill/>
                      <a:ln w="9525">
                        <a:solidFill>
                          <a:schemeClr val="folHlink"/>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2" name="Text Box 21"/>
          <p:cNvSpPr txBox="1">
            <a:spLocks noChangeArrowheads="1"/>
          </p:cNvSpPr>
          <p:nvPr/>
        </p:nvSpPr>
        <p:spPr bwMode="auto">
          <a:xfrm>
            <a:off x="230465" y="4199255"/>
            <a:ext cx="691328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For </a:t>
            </a:r>
            <a:r>
              <a:rPr lang="en-US" dirty="0" err="1"/>
              <a:t>Dt</a:t>
            </a:r>
            <a:r>
              <a:rPr lang="en-US" dirty="0"/>
              <a:t>&gt;0.05 L</a:t>
            </a:r>
            <a:r>
              <a:rPr lang="en-US" baseline="30000" dirty="0"/>
              <a:t>2 </a:t>
            </a:r>
            <a:r>
              <a:rPr lang="en-US" dirty="0"/>
              <a:t>only the first term of the series is relevant :</a:t>
            </a:r>
          </a:p>
        </p:txBody>
      </p:sp>
      <p:graphicFrame>
        <p:nvGraphicFramePr>
          <p:cNvPr id="23" name="Object 24"/>
          <p:cNvGraphicFramePr>
            <a:graphicFrameLocks noChangeAspect="1"/>
          </p:cNvGraphicFramePr>
          <p:nvPr>
            <p:extLst>
              <p:ext uri="{D42A27DB-BD31-4B8C-83A1-F6EECF244321}">
                <p14:modId xmlns:p14="http://schemas.microsoft.com/office/powerpoint/2010/main" val="4084426206"/>
              </p:ext>
            </p:extLst>
          </p:nvPr>
        </p:nvGraphicFramePr>
        <p:xfrm>
          <a:off x="3581400" y="3265170"/>
          <a:ext cx="3130550" cy="649288"/>
        </p:xfrm>
        <a:graphic>
          <a:graphicData uri="http://schemas.openxmlformats.org/presentationml/2006/ole">
            <mc:AlternateContent xmlns:mc="http://schemas.openxmlformats.org/markup-compatibility/2006">
              <mc:Choice xmlns:v="urn:schemas-microsoft-com:vml" Requires="v">
                <p:oleObj spid="_x0000_s34000" name="Equation" r:id="rId7" imgW="2209680" imgH="457200" progId="Equation.3">
                  <p:embed/>
                </p:oleObj>
              </mc:Choice>
              <mc:Fallback>
                <p:oleObj name="Equation" r:id="rId7" imgW="2209680" imgH="457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81400" y="3265170"/>
                        <a:ext cx="3130550" cy="649288"/>
                      </a:xfrm>
                      <a:prstGeom prst="rect">
                        <a:avLst/>
                      </a:prstGeom>
                      <a:noFill/>
                      <a:ln w="9525">
                        <a:solidFill>
                          <a:schemeClr val="folHlink"/>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4" name="Object 25"/>
          <p:cNvGraphicFramePr>
            <a:graphicFrameLocks noChangeAspect="1"/>
          </p:cNvGraphicFramePr>
          <p:nvPr>
            <p:extLst>
              <p:ext uri="{D42A27DB-BD31-4B8C-83A1-F6EECF244321}">
                <p14:modId xmlns:p14="http://schemas.microsoft.com/office/powerpoint/2010/main" val="1276309799"/>
              </p:ext>
            </p:extLst>
          </p:nvPr>
        </p:nvGraphicFramePr>
        <p:xfrm>
          <a:off x="3889375" y="4841081"/>
          <a:ext cx="2413000" cy="614363"/>
        </p:xfrm>
        <a:graphic>
          <a:graphicData uri="http://schemas.openxmlformats.org/presentationml/2006/ole">
            <mc:AlternateContent xmlns:mc="http://schemas.openxmlformats.org/markup-compatibility/2006">
              <mc:Choice xmlns:v="urn:schemas-microsoft-com:vml" Requires="v">
                <p:oleObj spid="_x0000_s34001" name="Equation" r:id="rId9" imgW="1701720" imgH="431640" progId="Equation.3">
                  <p:embed/>
                </p:oleObj>
              </mc:Choice>
              <mc:Fallback>
                <p:oleObj name="Equation" r:id="rId9" imgW="1701720" imgH="4316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89375" y="4841081"/>
                        <a:ext cx="2413000" cy="614363"/>
                      </a:xfrm>
                      <a:prstGeom prst="rect">
                        <a:avLst/>
                      </a:prstGeom>
                      <a:noFill/>
                      <a:ln w="9525">
                        <a:solidFill>
                          <a:schemeClr val="folHlink"/>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102022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52"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Scale>
                                      <p:cBhvr>
                                        <p:cTn id="27"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7"/>
                                        </p:tgtEl>
                                        <p:attrNameLst>
                                          <p:attrName>ppt_x</p:attrName>
                                          <p:attrName>ppt_y</p:attrName>
                                        </p:attrNameLst>
                                      </p:cBhvr>
                                    </p:animMotion>
                                    <p:animEffect transition="in" filter="fade">
                                      <p:cBhvr>
                                        <p:cTn id="29" dur="10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20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29" presetClass="entr" presetSubtype="0" fill="hold"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1000" fill="hold"/>
                                        <p:tgtEl>
                                          <p:spTgt spid="19"/>
                                        </p:tgtEl>
                                        <p:attrNameLst>
                                          <p:attrName>ppt_x</p:attrName>
                                        </p:attrNameLst>
                                      </p:cBhvr>
                                      <p:tavLst>
                                        <p:tav tm="0">
                                          <p:val>
                                            <p:strVal val="#ppt_x-.2"/>
                                          </p:val>
                                        </p:tav>
                                        <p:tav tm="100000">
                                          <p:val>
                                            <p:strVal val="#ppt_x"/>
                                          </p:val>
                                        </p:tav>
                                      </p:tavLst>
                                    </p:anim>
                                    <p:anim calcmode="lin" valueType="num">
                                      <p:cBhvr>
                                        <p:cTn id="38" dur="10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39" dur="1000"/>
                                        <p:tgtEl>
                                          <p:spTgt spid="19"/>
                                        </p:tgtEl>
                                      </p:cBhvr>
                                    </p:animEffect>
                                  </p:childTnLst>
                                </p:cTn>
                              </p:par>
                            </p:childTnLst>
                          </p:cTn>
                        </p:par>
                      </p:childTnLst>
                    </p:cTn>
                  </p:par>
                  <p:par>
                    <p:cTn id="40" fill="hold">
                      <p:stCondLst>
                        <p:cond delay="indefinite"/>
                      </p:stCondLst>
                      <p:childTnLst>
                        <p:par>
                          <p:cTn id="41" fill="hold">
                            <p:stCondLst>
                              <p:cond delay="0"/>
                            </p:stCondLst>
                            <p:childTnLst>
                              <p:par>
                                <p:cTn id="42" presetID="29" presetClass="entr" presetSubtype="0" fill="hold" nodeType="click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p:cTn id="44" dur="1000" fill="hold"/>
                                        <p:tgtEl>
                                          <p:spTgt spid="23"/>
                                        </p:tgtEl>
                                        <p:attrNameLst>
                                          <p:attrName>ppt_x</p:attrName>
                                        </p:attrNameLst>
                                      </p:cBhvr>
                                      <p:tavLst>
                                        <p:tav tm="0">
                                          <p:val>
                                            <p:strVal val="#ppt_x-.2"/>
                                          </p:val>
                                        </p:tav>
                                        <p:tav tm="100000">
                                          <p:val>
                                            <p:strVal val="#ppt_x"/>
                                          </p:val>
                                        </p:tav>
                                      </p:tavLst>
                                    </p:anim>
                                    <p:anim calcmode="lin" valueType="num">
                                      <p:cBhvr>
                                        <p:cTn id="45" dur="1000" fill="hold"/>
                                        <p:tgtEl>
                                          <p:spTgt spid="23"/>
                                        </p:tgtEl>
                                        <p:attrNameLst>
                                          <p:attrName>ppt_y</p:attrName>
                                        </p:attrNameLst>
                                      </p:cBhvr>
                                      <p:tavLst>
                                        <p:tav tm="0">
                                          <p:val>
                                            <p:strVal val="#ppt_y"/>
                                          </p:val>
                                        </p:tav>
                                        <p:tav tm="100000">
                                          <p:val>
                                            <p:strVal val="#ppt_y"/>
                                          </p:val>
                                        </p:tav>
                                      </p:tavLst>
                                    </p:anim>
                                    <p:animEffect transition="in" filter="wipe(right)" prLst="gradientSize: 0.1">
                                      <p:cBhvr>
                                        <p:cTn id="46" dur="1000"/>
                                        <p:tgtEl>
                                          <p:spTgt spid="23"/>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p:bldP spid="15" grpId="0"/>
      <p:bldP spid="16" grpId="0"/>
      <p:bldP spid="18" grpId="0" animBg="1"/>
      <p:bldP spid="22"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81</a:t>
            </a:fld>
            <a:endParaRPr lang="en-US" dirty="0"/>
          </a:p>
        </p:txBody>
      </p:sp>
      <p:sp>
        <p:nvSpPr>
          <p:cNvPr id="5" name="Text Box 3"/>
          <p:cNvSpPr txBox="1">
            <a:spLocks noChangeArrowheads="1"/>
          </p:cNvSpPr>
          <p:nvPr/>
        </p:nvSpPr>
        <p:spPr bwMode="auto">
          <a:xfrm>
            <a:off x="2236277" y="590590"/>
            <a:ext cx="491188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pitchFamily="18" charset="0"/>
              </a:defRPr>
            </a:lvl1pPr>
            <a:lvl2pPr marL="977900" indent="-457200">
              <a:defRPr sz="2400">
                <a:solidFill>
                  <a:schemeClr val="tx1"/>
                </a:solidFill>
                <a:latin typeface="Times" pitchFamily="18" charset="0"/>
              </a:defRPr>
            </a:lvl2pPr>
            <a:lvl3pPr marL="1549400" indent="-457200">
              <a:defRPr sz="2400">
                <a:solidFill>
                  <a:schemeClr val="tx1"/>
                </a:solidFill>
                <a:latin typeface="Times" pitchFamily="18" charset="0"/>
              </a:defRPr>
            </a:lvl3pPr>
            <a:lvl4pPr marL="2120900" indent="-457200">
              <a:defRPr sz="2400">
                <a:solidFill>
                  <a:schemeClr val="tx1"/>
                </a:solidFill>
                <a:latin typeface="Times" pitchFamily="18" charset="0"/>
              </a:defRPr>
            </a:lvl4pPr>
            <a:lvl5pPr marL="2692400" indent="-457200">
              <a:defRPr sz="2400">
                <a:solidFill>
                  <a:schemeClr val="tx1"/>
                </a:solidFill>
                <a:latin typeface="Times" pitchFamily="18" charset="0"/>
              </a:defRPr>
            </a:lvl5pPr>
            <a:lvl6pPr marL="3149600" indent="-457200" eaLnBrk="0" fontAlgn="base" hangingPunct="0">
              <a:spcBef>
                <a:spcPct val="0"/>
              </a:spcBef>
              <a:spcAft>
                <a:spcPct val="0"/>
              </a:spcAft>
              <a:defRPr sz="2400">
                <a:solidFill>
                  <a:schemeClr val="tx1"/>
                </a:solidFill>
                <a:latin typeface="Times" pitchFamily="18" charset="0"/>
              </a:defRPr>
            </a:lvl6pPr>
            <a:lvl7pPr marL="3606800" indent="-457200" eaLnBrk="0" fontAlgn="base" hangingPunct="0">
              <a:spcBef>
                <a:spcPct val="0"/>
              </a:spcBef>
              <a:spcAft>
                <a:spcPct val="0"/>
              </a:spcAft>
              <a:defRPr sz="2400">
                <a:solidFill>
                  <a:schemeClr val="tx1"/>
                </a:solidFill>
                <a:latin typeface="Times" pitchFamily="18" charset="0"/>
              </a:defRPr>
            </a:lvl7pPr>
            <a:lvl8pPr marL="4064000" indent="-457200" eaLnBrk="0" fontAlgn="base" hangingPunct="0">
              <a:spcBef>
                <a:spcPct val="0"/>
              </a:spcBef>
              <a:spcAft>
                <a:spcPct val="0"/>
              </a:spcAft>
              <a:defRPr sz="2400">
                <a:solidFill>
                  <a:schemeClr val="tx1"/>
                </a:solidFill>
                <a:latin typeface="Times" pitchFamily="18" charset="0"/>
              </a:defRPr>
            </a:lvl8pPr>
            <a:lvl9pPr marL="4521200" indent="-457200" eaLnBrk="0" fontAlgn="base" hangingPunct="0">
              <a:spcBef>
                <a:spcPct val="0"/>
              </a:spcBef>
              <a:spcAft>
                <a:spcPct val="0"/>
              </a:spcAft>
              <a:defRPr sz="2400">
                <a:solidFill>
                  <a:schemeClr val="tx1"/>
                </a:solidFill>
                <a:latin typeface="Times" pitchFamily="18" charset="0"/>
              </a:defRPr>
            </a:lvl9pPr>
          </a:lstStyle>
          <a:p>
            <a:r>
              <a:rPr lang="en-US" sz="1800" dirty="0">
                <a:solidFill>
                  <a:srgbClr val="FF0000"/>
                </a:solidFill>
                <a:latin typeface="+mn-lt"/>
              </a:rPr>
              <a:t>Diffusion </a:t>
            </a:r>
            <a:r>
              <a:rPr lang="en-US" sz="1800" dirty="0" smtClean="0">
                <a:solidFill>
                  <a:srgbClr val="FF0000"/>
                </a:solidFill>
                <a:latin typeface="+mn-lt"/>
              </a:rPr>
              <a:t>model of H</a:t>
            </a:r>
            <a:r>
              <a:rPr lang="en-US" sz="1800" baseline="-25000" dirty="0" smtClean="0">
                <a:solidFill>
                  <a:srgbClr val="FF0000"/>
                </a:solidFill>
                <a:latin typeface="+mn-lt"/>
              </a:rPr>
              <a:t>2</a:t>
            </a:r>
            <a:r>
              <a:rPr lang="en-US" sz="1800" dirty="0" smtClean="0">
                <a:solidFill>
                  <a:srgbClr val="FF0000"/>
                </a:solidFill>
                <a:latin typeface="+mn-lt"/>
              </a:rPr>
              <a:t> outgassing: Sievert’s law</a:t>
            </a:r>
            <a:endParaRPr lang="en-US" sz="1800" dirty="0">
              <a:solidFill>
                <a:srgbClr val="FF0000"/>
              </a:solidFill>
              <a:latin typeface="+mn-lt"/>
            </a:endParaRPr>
          </a:p>
        </p:txBody>
      </p:sp>
      <p:sp>
        <p:nvSpPr>
          <p:cNvPr id="6" name="Rectangle 5"/>
          <p:cNvSpPr/>
          <p:nvPr/>
        </p:nvSpPr>
        <p:spPr>
          <a:xfrm>
            <a:off x="2043896" y="94734"/>
            <a:ext cx="5296643" cy="461665"/>
          </a:xfrm>
          <a:prstGeom prst="rect">
            <a:avLst/>
          </a:prstGeom>
        </p:spPr>
        <p:txBody>
          <a:bodyPr wrap="none">
            <a:spAutoFit/>
          </a:bodyPr>
          <a:lstStyle/>
          <a:p>
            <a:pPr algn="ctr"/>
            <a:r>
              <a:rPr lang="en-US" sz="2400" b="1" dirty="0" smtClean="0"/>
              <a:t>Gas sources: outgassing of metals</a:t>
            </a:r>
            <a:endParaRPr lang="en-US" sz="2400" b="1" dirty="0"/>
          </a:p>
        </p:txBody>
      </p:sp>
      <p:sp>
        <p:nvSpPr>
          <p:cNvPr id="7" name="TextBox 6"/>
          <p:cNvSpPr txBox="1"/>
          <p:nvPr/>
        </p:nvSpPr>
        <p:spPr>
          <a:xfrm>
            <a:off x="217170" y="1039932"/>
            <a:ext cx="8538210" cy="646331"/>
          </a:xfrm>
          <a:prstGeom prst="rect">
            <a:avLst/>
          </a:prstGeom>
          <a:noFill/>
        </p:spPr>
        <p:txBody>
          <a:bodyPr wrap="square" rtlCol="0">
            <a:spAutoFit/>
          </a:bodyPr>
          <a:lstStyle/>
          <a:p>
            <a:r>
              <a:rPr lang="en-GB" dirty="0"/>
              <a:t>If hydrogen in the gas phase and on the surface are in equilibrium, the surface concentration </a:t>
            </a:r>
            <a:r>
              <a:rPr lang="en-GB" dirty="0" err="1"/>
              <a:t>c</a:t>
            </a:r>
            <a:r>
              <a:rPr lang="en-GB" baseline="-25000" dirty="0" err="1"/>
              <a:t>w</a:t>
            </a:r>
            <a:r>
              <a:rPr lang="en-GB" dirty="0"/>
              <a:t> may</a:t>
            </a:r>
            <a:r>
              <a:rPr lang="en-GB" baseline="-25000" dirty="0"/>
              <a:t> </a:t>
            </a:r>
            <a:r>
              <a:rPr lang="en-GB" dirty="0"/>
              <a:t>be calculated by the Sievert’s law:</a:t>
            </a:r>
          </a:p>
        </p:txBody>
      </p:sp>
      <p:sp>
        <p:nvSpPr>
          <p:cNvPr id="13"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p:cNvGraphicFramePr>
            <a:graphicFrameLocks noChangeAspect="1"/>
          </p:cNvGraphicFramePr>
          <p:nvPr>
            <p:extLst>
              <p:ext uri="{D42A27DB-BD31-4B8C-83A1-F6EECF244321}">
                <p14:modId xmlns:p14="http://schemas.microsoft.com/office/powerpoint/2010/main" val="2379876189"/>
              </p:ext>
            </p:extLst>
          </p:nvPr>
        </p:nvGraphicFramePr>
        <p:xfrm>
          <a:off x="1728036" y="1843355"/>
          <a:ext cx="2135304" cy="1351706"/>
        </p:xfrm>
        <a:graphic>
          <a:graphicData uri="http://schemas.openxmlformats.org/presentationml/2006/ole">
            <mc:AlternateContent xmlns:mc="http://schemas.openxmlformats.org/markup-compatibility/2006">
              <mc:Choice xmlns:v="urn:schemas-microsoft-com:vml" Requires="v">
                <p:oleObj spid="_x0000_s34928" name="Equation" r:id="rId3" imgW="1041120" imgH="660240" progId="Equation.3">
                  <p:embed/>
                </p:oleObj>
              </mc:Choice>
              <mc:Fallback>
                <p:oleObj name="Equation" r:id="rId3" imgW="1041120" imgH="660240" progId="Equation.3">
                  <p:embed/>
                  <p:pic>
                    <p:nvPicPr>
                      <p:cNvPr id="0" name="Object 6"/>
                      <p:cNvPicPr>
                        <a:picLocks noChangeAspect="1" noChangeArrowheads="1"/>
                      </p:cNvPicPr>
                      <p:nvPr/>
                    </p:nvPicPr>
                    <p:blipFill>
                      <a:blip r:embed="rId4"/>
                      <a:srcRect/>
                      <a:stretch>
                        <a:fillRect/>
                      </a:stretch>
                    </p:blipFill>
                    <p:spPr bwMode="auto">
                      <a:xfrm>
                        <a:off x="1728036" y="1843355"/>
                        <a:ext cx="2135304" cy="1351706"/>
                      </a:xfrm>
                      <a:prstGeom prst="rect">
                        <a:avLst/>
                      </a:prstGeom>
                      <a:noFill/>
                    </p:spPr>
                  </p:pic>
                </p:oleObj>
              </mc:Fallback>
            </mc:AlternateContent>
          </a:graphicData>
        </a:graphic>
      </p:graphicFrame>
      <p:sp>
        <p:nvSpPr>
          <p:cNvPr id="15" name="TextBox 14"/>
          <p:cNvSpPr txBox="1"/>
          <p:nvPr/>
        </p:nvSpPr>
        <p:spPr>
          <a:xfrm>
            <a:off x="217170" y="3122533"/>
            <a:ext cx="8663940" cy="1477328"/>
          </a:xfrm>
          <a:prstGeom prst="rect">
            <a:avLst/>
          </a:prstGeom>
          <a:noFill/>
        </p:spPr>
        <p:txBody>
          <a:bodyPr wrap="square" rtlCol="0">
            <a:spAutoFit/>
          </a:bodyPr>
          <a:lstStyle/>
          <a:p>
            <a:endParaRPr lang="en-GB" dirty="0"/>
          </a:p>
          <a:p>
            <a:r>
              <a:rPr lang="en-GB" dirty="0" smtClean="0"/>
              <a:t>For stainless steel, </a:t>
            </a:r>
            <a:r>
              <a:rPr lang="en-GB" dirty="0" err="1"/>
              <a:t>E</a:t>
            </a:r>
            <a:r>
              <a:rPr lang="en-GB" baseline="-25000" dirty="0" err="1"/>
              <a:t>s</a:t>
            </a:r>
            <a:r>
              <a:rPr lang="en-GB" dirty="0"/>
              <a:t> is positive; therefore, the solubility increases with temperature. At </a:t>
            </a:r>
            <a:r>
              <a:rPr lang="en-GB" b="1" dirty="0"/>
              <a:t>room temperature </a:t>
            </a:r>
            <a:r>
              <a:rPr lang="en-GB" dirty="0"/>
              <a:t>and for typical hydrogen pressure, </a:t>
            </a:r>
            <a:r>
              <a:rPr lang="en-GB" b="1" dirty="0" err="1"/>
              <a:t>c</a:t>
            </a:r>
            <a:r>
              <a:rPr lang="en-GB" b="1" baseline="-25000" dirty="0" err="1"/>
              <a:t>w</a:t>
            </a:r>
            <a:r>
              <a:rPr lang="en-GB" b="1" dirty="0"/>
              <a:t> is negligible</a:t>
            </a:r>
            <a:r>
              <a:rPr lang="en-GB" dirty="0"/>
              <a:t> with respect to the residual hydrogen content. This is not true at higher temperature; for example during a vacuum firing treatment. </a:t>
            </a:r>
          </a:p>
        </p:txBody>
      </p:sp>
      <p:sp>
        <p:nvSpPr>
          <p:cNvPr id="16"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7" name="Object 16"/>
          <p:cNvGraphicFramePr>
            <a:graphicFrameLocks noChangeAspect="1"/>
          </p:cNvGraphicFramePr>
          <p:nvPr>
            <p:extLst>
              <p:ext uri="{D42A27DB-BD31-4B8C-83A1-F6EECF244321}">
                <p14:modId xmlns:p14="http://schemas.microsoft.com/office/powerpoint/2010/main" val="1085306303"/>
              </p:ext>
            </p:extLst>
          </p:nvPr>
        </p:nvGraphicFramePr>
        <p:xfrm>
          <a:off x="1286485" y="4599861"/>
          <a:ext cx="4779739" cy="1420178"/>
        </p:xfrm>
        <a:graphic>
          <a:graphicData uri="http://schemas.openxmlformats.org/presentationml/2006/ole">
            <mc:AlternateContent xmlns:mc="http://schemas.openxmlformats.org/markup-compatibility/2006">
              <mc:Choice xmlns:v="urn:schemas-microsoft-com:vml" Requires="v">
                <p:oleObj spid="_x0000_s34929" name="Equation" r:id="rId5" imgW="2984500" imgH="889000" progId="Equation.3">
                  <p:embed/>
                </p:oleObj>
              </mc:Choice>
              <mc:Fallback>
                <p:oleObj name="Equation" r:id="rId5" imgW="2984500" imgH="889000" progId="Equation.3">
                  <p:embed/>
                  <p:pic>
                    <p:nvPicPr>
                      <p:cNvPr id="0"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86485" y="4599861"/>
                        <a:ext cx="4779739" cy="1420178"/>
                      </a:xfrm>
                      <a:prstGeom prst="rect">
                        <a:avLst/>
                      </a:prstGeom>
                      <a:noFill/>
                    </p:spPr>
                  </p:pic>
                </p:oleObj>
              </mc:Fallback>
            </mc:AlternateContent>
          </a:graphicData>
        </a:graphic>
      </p:graphicFrame>
      <p:sp>
        <p:nvSpPr>
          <p:cNvPr id="18" name="TextBox 17"/>
          <p:cNvSpPr txBox="1"/>
          <p:nvPr/>
        </p:nvSpPr>
        <p:spPr>
          <a:xfrm>
            <a:off x="4114800" y="1689388"/>
            <a:ext cx="4640580" cy="1815882"/>
          </a:xfrm>
          <a:prstGeom prst="rect">
            <a:avLst/>
          </a:prstGeom>
          <a:noFill/>
        </p:spPr>
        <p:txBody>
          <a:bodyPr wrap="square" rtlCol="0">
            <a:spAutoFit/>
          </a:bodyPr>
          <a:lstStyle/>
          <a:p>
            <a:r>
              <a:rPr lang="en-GB" sz="1400" b="1" dirty="0"/>
              <a:t>P</a:t>
            </a:r>
            <a:r>
              <a:rPr lang="en-GB" sz="1400" b="1" baseline="-25000" dirty="0"/>
              <a:t>H2</a:t>
            </a:r>
            <a:r>
              <a:rPr lang="en-GB" sz="1400" b="1" dirty="0"/>
              <a:t> </a:t>
            </a:r>
            <a:r>
              <a:rPr lang="en-GB" sz="1400" dirty="0"/>
              <a:t>is the pressure of hydrogen in the gas </a:t>
            </a:r>
            <a:r>
              <a:rPr lang="en-GB" sz="1400" dirty="0" smtClean="0"/>
              <a:t>phase</a:t>
            </a:r>
            <a:endParaRPr lang="en-GB" sz="1400" dirty="0"/>
          </a:p>
          <a:p>
            <a:endParaRPr lang="en-GB" sz="1400" dirty="0"/>
          </a:p>
          <a:p>
            <a:r>
              <a:rPr lang="en-GB" sz="1400" b="1" dirty="0"/>
              <a:t>K</a:t>
            </a:r>
            <a:r>
              <a:rPr lang="en-GB" sz="1400" b="1" baseline="-25000" dirty="0"/>
              <a:t>s</a:t>
            </a:r>
            <a:r>
              <a:rPr lang="en-GB" sz="1400" b="1" dirty="0"/>
              <a:t>(T) </a:t>
            </a:r>
            <a:r>
              <a:rPr lang="en-GB" sz="1400" dirty="0"/>
              <a:t>is the hydrogen solubility in the </a:t>
            </a:r>
            <a:r>
              <a:rPr lang="en-GB" sz="1400" dirty="0" smtClean="0"/>
              <a:t>metal</a:t>
            </a:r>
            <a:endParaRPr lang="en-GB" sz="1400" dirty="0"/>
          </a:p>
          <a:p>
            <a:endParaRPr lang="en-GB" sz="1400" dirty="0"/>
          </a:p>
          <a:p>
            <a:r>
              <a:rPr lang="en-GB" sz="1400" b="1" dirty="0" err="1"/>
              <a:t>E</a:t>
            </a:r>
            <a:r>
              <a:rPr lang="en-GB" sz="1400" b="1" baseline="-25000" dirty="0" err="1"/>
              <a:t>s</a:t>
            </a:r>
            <a:r>
              <a:rPr lang="en-GB" sz="1400" dirty="0"/>
              <a:t> is the </a:t>
            </a:r>
            <a:r>
              <a:rPr lang="en-GB" sz="1400" dirty="0" smtClean="0"/>
              <a:t>H</a:t>
            </a:r>
            <a:r>
              <a:rPr lang="en-GB" sz="1400" baseline="-25000" dirty="0" smtClean="0"/>
              <a:t>2</a:t>
            </a:r>
            <a:r>
              <a:rPr lang="en-GB" sz="1400" dirty="0" smtClean="0"/>
              <a:t> </a:t>
            </a:r>
            <a:r>
              <a:rPr lang="en-GB" sz="1400" dirty="0"/>
              <a:t>solubility </a:t>
            </a:r>
            <a:r>
              <a:rPr lang="en-GB" sz="1400" dirty="0" smtClean="0"/>
              <a:t>energy</a:t>
            </a:r>
            <a:endParaRPr lang="en-GB" sz="1400" dirty="0"/>
          </a:p>
          <a:p>
            <a:endParaRPr lang="en-GB" sz="1400" dirty="0" smtClean="0"/>
          </a:p>
          <a:p>
            <a:r>
              <a:rPr lang="en-GB" sz="1400" b="1" dirty="0" smtClean="0"/>
              <a:t>K</a:t>
            </a:r>
            <a:r>
              <a:rPr lang="en-GB" sz="1400" b="1" baseline="-25000" dirty="0" smtClean="0"/>
              <a:t>0 </a:t>
            </a:r>
            <a:r>
              <a:rPr lang="en-GB" sz="1400" dirty="0"/>
              <a:t>a constant. </a:t>
            </a:r>
          </a:p>
          <a:p>
            <a:endParaRPr lang="en-US" sz="1400" dirty="0"/>
          </a:p>
        </p:txBody>
      </p:sp>
      <p:sp>
        <p:nvSpPr>
          <p:cNvPr id="19" name="TextBox 18"/>
          <p:cNvSpPr txBox="1"/>
          <p:nvPr/>
        </p:nvSpPr>
        <p:spPr>
          <a:xfrm>
            <a:off x="6320790" y="4833818"/>
            <a:ext cx="2366010" cy="923330"/>
          </a:xfrm>
          <a:prstGeom prst="rect">
            <a:avLst/>
          </a:prstGeom>
          <a:noFill/>
        </p:spPr>
        <p:txBody>
          <a:bodyPr wrap="square" rtlCol="0">
            <a:spAutoFit/>
          </a:bodyPr>
          <a:lstStyle/>
          <a:p>
            <a:r>
              <a:rPr lang="en-GB" dirty="0"/>
              <a:t>Sievert’s law for austenitic stainless steel</a:t>
            </a:r>
            <a:endParaRPr lang="en-US" dirty="0"/>
          </a:p>
        </p:txBody>
      </p:sp>
    </p:spTree>
    <p:extLst>
      <p:ext uri="{BB962C8B-B14F-4D97-AF65-F5344CB8AC3E}">
        <p14:creationId xmlns:p14="http://schemas.microsoft.com/office/powerpoint/2010/main" val="266819846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82</a:t>
            </a:fld>
            <a:endParaRPr lang="en-US" dirty="0"/>
          </a:p>
        </p:txBody>
      </p:sp>
      <p:sp>
        <p:nvSpPr>
          <p:cNvPr id="5" name="Text Box 3"/>
          <p:cNvSpPr txBox="1">
            <a:spLocks noChangeArrowheads="1"/>
          </p:cNvSpPr>
          <p:nvPr/>
        </p:nvSpPr>
        <p:spPr bwMode="auto">
          <a:xfrm>
            <a:off x="1898174" y="601822"/>
            <a:ext cx="534543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pitchFamily="18" charset="0"/>
              </a:defRPr>
            </a:lvl1pPr>
            <a:lvl2pPr marL="977900" indent="-457200">
              <a:defRPr sz="2400">
                <a:solidFill>
                  <a:schemeClr val="tx1"/>
                </a:solidFill>
                <a:latin typeface="Times" pitchFamily="18" charset="0"/>
              </a:defRPr>
            </a:lvl2pPr>
            <a:lvl3pPr marL="1549400" indent="-457200">
              <a:defRPr sz="2400">
                <a:solidFill>
                  <a:schemeClr val="tx1"/>
                </a:solidFill>
                <a:latin typeface="Times" pitchFamily="18" charset="0"/>
              </a:defRPr>
            </a:lvl3pPr>
            <a:lvl4pPr marL="2120900" indent="-457200">
              <a:defRPr sz="2400">
                <a:solidFill>
                  <a:schemeClr val="tx1"/>
                </a:solidFill>
                <a:latin typeface="Times" pitchFamily="18" charset="0"/>
              </a:defRPr>
            </a:lvl4pPr>
            <a:lvl5pPr marL="2692400" indent="-457200">
              <a:defRPr sz="2400">
                <a:solidFill>
                  <a:schemeClr val="tx1"/>
                </a:solidFill>
                <a:latin typeface="Times" pitchFamily="18" charset="0"/>
              </a:defRPr>
            </a:lvl5pPr>
            <a:lvl6pPr marL="3149600" indent="-457200" eaLnBrk="0" fontAlgn="base" hangingPunct="0">
              <a:spcBef>
                <a:spcPct val="0"/>
              </a:spcBef>
              <a:spcAft>
                <a:spcPct val="0"/>
              </a:spcAft>
              <a:defRPr sz="2400">
                <a:solidFill>
                  <a:schemeClr val="tx1"/>
                </a:solidFill>
                <a:latin typeface="Times" pitchFamily="18" charset="0"/>
              </a:defRPr>
            </a:lvl6pPr>
            <a:lvl7pPr marL="3606800" indent="-457200" eaLnBrk="0" fontAlgn="base" hangingPunct="0">
              <a:spcBef>
                <a:spcPct val="0"/>
              </a:spcBef>
              <a:spcAft>
                <a:spcPct val="0"/>
              </a:spcAft>
              <a:defRPr sz="2400">
                <a:solidFill>
                  <a:schemeClr val="tx1"/>
                </a:solidFill>
                <a:latin typeface="Times" pitchFamily="18" charset="0"/>
              </a:defRPr>
            </a:lvl7pPr>
            <a:lvl8pPr marL="4064000" indent="-457200" eaLnBrk="0" fontAlgn="base" hangingPunct="0">
              <a:spcBef>
                <a:spcPct val="0"/>
              </a:spcBef>
              <a:spcAft>
                <a:spcPct val="0"/>
              </a:spcAft>
              <a:defRPr sz="2400">
                <a:solidFill>
                  <a:schemeClr val="tx1"/>
                </a:solidFill>
                <a:latin typeface="Times" pitchFamily="18" charset="0"/>
              </a:defRPr>
            </a:lvl8pPr>
            <a:lvl9pPr marL="4521200" indent="-457200" eaLnBrk="0" fontAlgn="base" hangingPunct="0">
              <a:spcBef>
                <a:spcPct val="0"/>
              </a:spcBef>
              <a:spcAft>
                <a:spcPct val="0"/>
              </a:spcAft>
              <a:defRPr sz="2400">
                <a:solidFill>
                  <a:schemeClr val="tx1"/>
                </a:solidFill>
                <a:latin typeface="Times" pitchFamily="18" charset="0"/>
              </a:defRPr>
            </a:lvl9pPr>
          </a:lstStyle>
          <a:p>
            <a:r>
              <a:rPr lang="en-US" sz="1800" dirty="0">
                <a:solidFill>
                  <a:srgbClr val="FF0000"/>
                </a:solidFill>
                <a:latin typeface="+mn-lt"/>
              </a:rPr>
              <a:t>Diffusion </a:t>
            </a:r>
            <a:r>
              <a:rPr lang="en-US" sz="1800" dirty="0" smtClean="0">
                <a:solidFill>
                  <a:srgbClr val="FF0000"/>
                </a:solidFill>
                <a:latin typeface="+mn-lt"/>
              </a:rPr>
              <a:t>model of H</a:t>
            </a:r>
            <a:r>
              <a:rPr lang="en-US" sz="1800" baseline="-25000" dirty="0" smtClean="0">
                <a:solidFill>
                  <a:srgbClr val="FF0000"/>
                </a:solidFill>
                <a:latin typeface="+mn-lt"/>
              </a:rPr>
              <a:t>2</a:t>
            </a:r>
            <a:r>
              <a:rPr lang="en-US" sz="1800" dirty="0" smtClean="0">
                <a:solidFill>
                  <a:srgbClr val="FF0000"/>
                </a:solidFill>
                <a:latin typeface="+mn-lt"/>
              </a:rPr>
              <a:t> outgassing: Fourier number</a:t>
            </a:r>
            <a:endParaRPr lang="en-US" sz="1800" dirty="0">
              <a:solidFill>
                <a:srgbClr val="FF0000"/>
              </a:solidFill>
              <a:latin typeface="+mn-lt"/>
            </a:endParaRPr>
          </a:p>
        </p:txBody>
      </p:sp>
      <p:sp>
        <p:nvSpPr>
          <p:cNvPr id="6" name="Rectangle 5"/>
          <p:cNvSpPr/>
          <p:nvPr/>
        </p:nvSpPr>
        <p:spPr>
          <a:xfrm>
            <a:off x="1922568" y="105966"/>
            <a:ext cx="5296643" cy="461665"/>
          </a:xfrm>
          <a:prstGeom prst="rect">
            <a:avLst/>
          </a:prstGeom>
        </p:spPr>
        <p:txBody>
          <a:bodyPr wrap="none">
            <a:spAutoFit/>
          </a:bodyPr>
          <a:lstStyle/>
          <a:p>
            <a:pPr algn="ctr"/>
            <a:r>
              <a:rPr lang="en-US" sz="2400" b="1" dirty="0" smtClean="0"/>
              <a:t>Gas sources: outgassing of metals</a:t>
            </a:r>
            <a:endParaRPr lang="en-US" sz="2400" b="1" dirty="0"/>
          </a:p>
        </p:txBody>
      </p:sp>
      <p:sp>
        <p:nvSpPr>
          <p:cNvPr id="8" name="Text Box 18"/>
          <p:cNvSpPr txBox="1">
            <a:spLocks noChangeArrowheads="1"/>
          </p:cNvSpPr>
          <p:nvPr/>
        </p:nvSpPr>
        <p:spPr bwMode="auto">
          <a:xfrm>
            <a:off x="294164" y="1006306"/>
            <a:ext cx="855345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600" dirty="0">
                <a:latin typeface="Verdana" pitchFamily="34" charset="0"/>
              </a:rPr>
              <a:t>If the slab is heated to a temperature T</a:t>
            </a:r>
            <a:r>
              <a:rPr lang="en-US" sz="1600" baseline="-25000" dirty="0">
                <a:latin typeface="Verdana" pitchFamily="34" charset="0"/>
              </a:rPr>
              <a:t>H</a:t>
            </a:r>
            <a:r>
              <a:rPr lang="en-US" sz="1600" dirty="0">
                <a:latin typeface="Verdana" pitchFamily="34" charset="0"/>
              </a:rPr>
              <a:t> for a time </a:t>
            </a:r>
            <a:r>
              <a:rPr lang="en-US" sz="1600" dirty="0" err="1">
                <a:latin typeface="Verdana" pitchFamily="34" charset="0"/>
              </a:rPr>
              <a:t>t</a:t>
            </a:r>
            <a:r>
              <a:rPr lang="en-US" sz="1600" baseline="-25000" dirty="0" err="1">
                <a:latin typeface="Verdana" pitchFamily="34" charset="0"/>
              </a:rPr>
              <a:t>H</a:t>
            </a:r>
            <a:r>
              <a:rPr lang="en-US" sz="1600" dirty="0">
                <a:latin typeface="Verdana" pitchFamily="34" charset="0"/>
              </a:rPr>
              <a:t>, the outgassing rate, when back at room temperature is: </a:t>
            </a:r>
          </a:p>
        </p:txBody>
      </p:sp>
      <p:graphicFrame>
        <p:nvGraphicFramePr>
          <p:cNvPr id="9" name="Object 20"/>
          <p:cNvGraphicFramePr>
            <a:graphicFrameLocks noChangeAspect="1"/>
          </p:cNvGraphicFramePr>
          <p:nvPr>
            <p:extLst>
              <p:ext uri="{D42A27DB-BD31-4B8C-83A1-F6EECF244321}">
                <p14:modId xmlns:p14="http://schemas.microsoft.com/office/powerpoint/2010/main" val="725462303"/>
              </p:ext>
            </p:extLst>
          </p:nvPr>
        </p:nvGraphicFramePr>
        <p:xfrm>
          <a:off x="3339222" y="2069642"/>
          <a:ext cx="3527425" cy="614363"/>
        </p:xfrm>
        <a:graphic>
          <a:graphicData uri="http://schemas.openxmlformats.org/presentationml/2006/ole">
            <mc:AlternateContent xmlns:mc="http://schemas.openxmlformats.org/markup-compatibility/2006">
              <mc:Choice xmlns:v="urn:schemas-microsoft-com:vml" Requires="v">
                <p:oleObj spid="_x0000_s37019" name="Equation" r:id="rId3" imgW="2489040" imgH="431640" progId="Equation.3">
                  <p:embed/>
                </p:oleObj>
              </mc:Choice>
              <mc:Fallback>
                <p:oleObj name="Equation" r:id="rId3" imgW="2489040" imgH="431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9222" y="2069642"/>
                        <a:ext cx="3527425" cy="614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fo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10" name="Group 39"/>
          <p:cNvGrpSpPr>
            <a:grpSpLocks/>
          </p:cNvGrpSpPr>
          <p:nvPr/>
        </p:nvGrpSpPr>
        <p:grpSpPr bwMode="auto">
          <a:xfrm>
            <a:off x="618650" y="1610131"/>
            <a:ext cx="2093912" cy="1600200"/>
            <a:chOff x="7" y="1296"/>
            <a:chExt cx="1319" cy="1008"/>
          </a:xfrm>
        </p:grpSpPr>
        <p:sp>
          <p:nvSpPr>
            <p:cNvPr id="11" name="Line 26"/>
            <p:cNvSpPr>
              <a:spLocks noChangeShapeType="1"/>
            </p:cNvSpPr>
            <p:nvPr/>
          </p:nvSpPr>
          <p:spPr bwMode="auto">
            <a:xfrm>
              <a:off x="192" y="1344"/>
              <a:ext cx="0" cy="912"/>
            </a:xfrm>
            <a:prstGeom prst="line">
              <a:avLst/>
            </a:prstGeom>
            <a:noFill/>
            <a:ln w="952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Line 27"/>
            <p:cNvSpPr>
              <a:spLocks noChangeShapeType="1"/>
            </p:cNvSpPr>
            <p:nvPr/>
          </p:nvSpPr>
          <p:spPr bwMode="auto">
            <a:xfrm>
              <a:off x="144" y="2112"/>
              <a:ext cx="115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Text Box 28"/>
            <p:cNvSpPr txBox="1">
              <a:spLocks noChangeArrowheads="1"/>
            </p:cNvSpPr>
            <p:nvPr/>
          </p:nvSpPr>
          <p:spPr bwMode="auto">
            <a:xfrm>
              <a:off x="7" y="1296"/>
              <a:ext cx="18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latin typeface="Verdana" pitchFamily="34" charset="0"/>
                </a:rPr>
                <a:t>T</a:t>
              </a:r>
            </a:p>
          </p:txBody>
        </p:sp>
        <p:sp>
          <p:nvSpPr>
            <p:cNvPr id="14" name="Text Box 29"/>
            <p:cNvSpPr txBox="1">
              <a:spLocks noChangeArrowheads="1"/>
            </p:cNvSpPr>
            <p:nvPr/>
          </p:nvSpPr>
          <p:spPr bwMode="auto">
            <a:xfrm>
              <a:off x="1152" y="2112"/>
              <a:ext cx="16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latin typeface="Verdana" pitchFamily="34" charset="0"/>
                </a:rPr>
                <a:t>t</a:t>
              </a:r>
            </a:p>
          </p:txBody>
        </p:sp>
        <p:sp>
          <p:nvSpPr>
            <p:cNvPr id="15" name="Line 30"/>
            <p:cNvSpPr>
              <a:spLocks noChangeShapeType="1"/>
            </p:cNvSpPr>
            <p:nvPr/>
          </p:nvSpPr>
          <p:spPr bwMode="auto">
            <a:xfrm>
              <a:off x="192" y="2016"/>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 name="Line 31"/>
            <p:cNvSpPr>
              <a:spLocks noChangeShapeType="1"/>
            </p:cNvSpPr>
            <p:nvPr/>
          </p:nvSpPr>
          <p:spPr bwMode="auto">
            <a:xfrm flipV="1">
              <a:off x="384" y="1680"/>
              <a:ext cx="0" cy="33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 name="Line 32"/>
            <p:cNvSpPr>
              <a:spLocks noChangeShapeType="1"/>
            </p:cNvSpPr>
            <p:nvPr/>
          </p:nvSpPr>
          <p:spPr bwMode="auto">
            <a:xfrm>
              <a:off x="384" y="1680"/>
              <a:ext cx="528" cy="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 name="Line 33"/>
            <p:cNvSpPr>
              <a:spLocks noChangeShapeType="1"/>
            </p:cNvSpPr>
            <p:nvPr/>
          </p:nvSpPr>
          <p:spPr bwMode="auto">
            <a:xfrm>
              <a:off x="912" y="1680"/>
              <a:ext cx="0" cy="33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 name="Line 34"/>
            <p:cNvSpPr>
              <a:spLocks noChangeShapeType="1"/>
            </p:cNvSpPr>
            <p:nvPr/>
          </p:nvSpPr>
          <p:spPr bwMode="auto">
            <a:xfrm>
              <a:off x="912" y="2016"/>
              <a:ext cx="19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 name="Text Box 36"/>
            <p:cNvSpPr txBox="1">
              <a:spLocks noChangeArrowheads="1"/>
            </p:cNvSpPr>
            <p:nvPr/>
          </p:nvSpPr>
          <p:spPr bwMode="auto">
            <a:xfrm>
              <a:off x="391" y="1488"/>
              <a:ext cx="420"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latin typeface="Verdana" pitchFamily="34" charset="0"/>
                </a:rPr>
                <a:t>T</a:t>
              </a:r>
              <a:r>
                <a:rPr lang="en-US" sz="1400" baseline="-25000">
                  <a:latin typeface="Verdana" pitchFamily="34" charset="0"/>
                </a:rPr>
                <a:t>H - </a:t>
              </a:r>
              <a:r>
                <a:rPr lang="en-US" sz="1400">
                  <a:latin typeface="Verdana" pitchFamily="34" charset="0"/>
                </a:rPr>
                <a:t>t</a:t>
              </a:r>
              <a:r>
                <a:rPr lang="en-US" sz="1400" baseline="-25000">
                  <a:latin typeface="Verdana" pitchFamily="34" charset="0"/>
                </a:rPr>
                <a:t>H</a:t>
              </a:r>
            </a:p>
          </p:txBody>
        </p:sp>
        <p:sp>
          <p:nvSpPr>
            <p:cNvPr id="21" name="Rectangle 38"/>
            <p:cNvSpPr>
              <a:spLocks noChangeArrowheads="1"/>
            </p:cNvSpPr>
            <p:nvPr/>
          </p:nvSpPr>
          <p:spPr bwMode="auto">
            <a:xfrm>
              <a:off x="1047" y="1884"/>
              <a:ext cx="279"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latin typeface="Verdana" pitchFamily="34" charset="0"/>
                </a:rPr>
                <a:t>T</a:t>
              </a:r>
              <a:r>
                <a:rPr lang="en-US" sz="1400" baseline="-25000">
                  <a:latin typeface="Verdana" pitchFamily="34" charset="0"/>
                </a:rPr>
                <a:t>RT</a:t>
              </a:r>
            </a:p>
          </p:txBody>
        </p:sp>
      </p:grpSp>
      <p:sp>
        <p:nvSpPr>
          <p:cNvPr id="22" name="Text Box 40"/>
          <p:cNvSpPr txBox="1">
            <a:spLocks noChangeArrowheads="1"/>
          </p:cNvSpPr>
          <p:nvPr/>
        </p:nvSpPr>
        <p:spPr bwMode="auto">
          <a:xfrm>
            <a:off x="294164" y="3230810"/>
            <a:ext cx="837057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600" dirty="0">
                <a:latin typeface="Verdana" pitchFamily="34" charset="0"/>
              </a:rPr>
              <a:t>For an arbitrary </a:t>
            </a:r>
            <a:r>
              <a:rPr lang="en-US" sz="1600" dirty="0" smtClean="0">
                <a:latin typeface="Verdana" pitchFamily="34" charset="0"/>
              </a:rPr>
              <a:t>thermal cycle </a:t>
            </a:r>
            <a:r>
              <a:rPr lang="en-US" sz="1600" dirty="0">
                <a:latin typeface="Verdana" pitchFamily="34" charset="0"/>
              </a:rPr>
              <a:t>T=T(t</a:t>
            </a:r>
            <a:r>
              <a:rPr lang="en-US" sz="1600" dirty="0" smtClean="0">
                <a:latin typeface="Verdana" pitchFamily="34" charset="0"/>
              </a:rPr>
              <a:t>), it </a:t>
            </a:r>
            <a:r>
              <a:rPr lang="en-US" sz="1600" dirty="0">
                <a:latin typeface="Verdana" pitchFamily="34" charset="0"/>
              </a:rPr>
              <a:t>can be show that: </a:t>
            </a:r>
          </a:p>
        </p:txBody>
      </p:sp>
      <p:graphicFrame>
        <p:nvGraphicFramePr>
          <p:cNvPr id="23" name="Object 42"/>
          <p:cNvGraphicFramePr>
            <a:graphicFrameLocks noChangeAspect="1"/>
          </p:cNvGraphicFramePr>
          <p:nvPr>
            <p:extLst>
              <p:ext uri="{D42A27DB-BD31-4B8C-83A1-F6EECF244321}">
                <p14:modId xmlns:p14="http://schemas.microsoft.com/office/powerpoint/2010/main" val="582484885"/>
              </p:ext>
            </p:extLst>
          </p:nvPr>
        </p:nvGraphicFramePr>
        <p:xfrm>
          <a:off x="1603375" y="3568700"/>
          <a:ext cx="6132513" cy="1373188"/>
        </p:xfrm>
        <a:graphic>
          <a:graphicData uri="http://schemas.openxmlformats.org/presentationml/2006/ole">
            <mc:AlternateContent xmlns:mc="http://schemas.openxmlformats.org/markup-compatibility/2006">
              <mc:Choice xmlns:v="urn:schemas-microsoft-com:vml" Requires="v">
                <p:oleObj spid="_x0000_s37020" name="Equation" r:id="rId5" imgW="4330440" imgH="965160" progId="Equation.3">
                  <p:embed/>
                </p:oleObj>
              </mc:Choice>
              <mc:Fallback>
                <p:oleObj name="Equation" r:id="rId5" imgW="4330440" imgH="965160" progId="Equation.3">
                  <p:embed/>
                  <p:pic>
                    <p:nvPicPr>
                      <p:cNvPr id="0" name=""/>
                      <p:cNvPicPr>
                        <a:picLocks noChangeAspect="1" noChangeArrowheads="1"/>
                      </p:cNvPicPr>
                      <p:nvPr/>
                    </p:nvPicPr>
                    <p:blipFill>
                      <a:blip r:embed="rId6"/>
                      <a:srcRect/>
                      <a:stretch>
                        <a:fillRect/>
                      </a:stretch>
                    </p:blipFill>
                    <p:spPr bwMode="auto">
                      <a:xfrm>
                        <a:off x="1603375" y="3568700"/>
                        <a:ext cx="6132513" cy="1373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folHlink"/>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4" name="Object 43"/>
          <p:cNvGraphicFramePr>
            <a:graphicFrameLocks noChangeAspect="1"/>
          </p:cNvGraphicFramePr>
          <p:nvPr>
            <p:extLst>
              <p:ext uri="{D42A27DB-BD31-4B8C-83A1-F6EECF244321}">
                <p14:modId xmlns:p14="http://schemas.microsoft.com/office/powerpoint/2010/main" val="3420253244"/>
              </p:ext>
            </p:extLst>
          </p:nvPr>
        </p:nvGraphicFramePr>
        <p:xfrm>
          <a:off x="3360971" y="4909185"/>
          <a:ext cx="1601788" cy="1054100"/>
        </p:xfrm>
        <a:graphic>
          <a:graphicData uri="http://schemas.openxmlformats.org/presentationml/2006/ole">
            <mc:AlternateContent xmlns:mc="http://schemas.openxmlformats.org/markup-compatibility/2006">
              <mc:Choice xmlns:v="urn:schemas-microsoft-com:vml" Requires="v">
                <p:oleObj spid="_x0000_s37021" name="Equation" r:id="rId7" imgW="1002960" imgH="660240" progId="Equation.3">
                  <p:embed/>
                </p:oleObj>
              </mc:Choice>
              <mc:Fallback>
                <p:oleObj name="Equation" r:id="rId7" imgW="1002960" imgH="6602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60971" y="4909185"/>
                        <a:ext cx="1601788"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5" name="Text Box 44"/>
          <p:cNvSpPr txBox="1">
            <a:spLocks noChangeArrowheads="1"/>
          </p:cNvSpPr>
          <p:nvPr/>
        </p:nvSpPr>
        <p:spPr bwMode="auto">
          <a:xfrm>
            <a:off x="189231" y="5436235"/>
            <a:ext cx="31226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600" dirty="0">
                <a:latin typeface="Verdana" pitchFamily="34" charset="0"/>
              </a:rPr>
              <a:t>The dimensionless number: </a:t>
            </a:r>
          </a:p>
        </p:txBody>
      </p:sp>
      <p:sp>
        <p:nvSpPr>
          <p:cNvPr id="26" name="Text Box 45"/>
          <p:cNvSpPr txBox="1">
            <a:spLocks noChangeArrowheads="1"/>
          </p:cNvSpPr>
          <p:nvPr/>
        </p:nvSpPr>
        <p:spPr bwMode="auto">
          <a:xfrm>
            <a:off x="5182756" y="5436235"/>
            <a:ext cx="3124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600" dirty="0">
                <a:latin typeface="Verdana" pitchFamily="34" charset="0"/>
              </a:rPr>
              <a:t>is called the </a:t>
            </a:r>
            <a:r>
              <a:rPr lang="en-US" sz="1600" dirty="0">
                <a:solidFill>
                  <a:srgbClr val="FF0000"/>
                </a:solidFill>
                <a:latin typeface="Verdana" pitchFamily="34" charset="0"/>
              </a:rPr>
              <a:t>Fourier number</a:t>
            </a:r>
            <a:r>
              <a:rPr lang="en-US" sz="1600" dirty="0">
                <a:latin typeface="Verdana" pitchFamily="34" charset="0"/>
              </a:rPr>
              <a:t> </a:t>
            </a:r>
          </a:p>
        </p:txBody>
      </p:sp>
    </p:spTree>
    <p:extLst>
      <p:ext uri="{BB962C8B-B14F-4D97-AF65-F5344CB8AC3E}">
        <p14:creationId xmlns:p14="http://schemas.microsoft.com/office/powerpoint/2010/main" val="424777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52"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Scale>
                                      <p:cBhvr>
                                        <p:cTn id="13"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9"/>
                                        </p:tgtEl>
                                        <p:attrNameLst>
                                          <p:attrName>ppt_x</p:attrName>
                                          <p:attrName>ppt_y</p:attrName>
                                        </p:attrNameLst>
                                      </p:cBhvr>
                                    </p:animMotion>
                                    <p:animEffect transition="in" filter="fade">
                                      <p:cBhvr>
                                        <p:cTn id="15" dur="10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2"/>
                                        </p:tgtEl>
                                        <p:attrNameLst>
                                          <p:attrName>style.visibility</p:attrName>
                                        </p:attrNameLst>
                                      </p:cBhvr>
                                      <p:to>
                                        <p:strVal val="visible"/>
                                      </p:to>
                                    </p:set>
                                  </p:childTnLst>
                                </p:cTn>
                              </p:par>
                              <p:par>
                                <p:cTn id="20" presetID="52" presetClass="entr" presetSubtype="0"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Scale>
                                      <p:cBhvr>
                                        <p:cTn id="22"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23"/>
                                        </p:tgtEl>
                                        <p:attrNameLst>
                                          <p:attrName>ppt_x</p:attrName>
                                          <p:attrName>ppt_y</p:attrName>
                                        </p:attrNameLst>
                                      </p:cBhvr>
                                    </p:animMotion>
                                    <p:animEffect transition="in" filter="fade">
                                      <p:cBhvr>
                                        <p:cTn id="24" dur="100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2" grpId="0"/>
      <p:bldP spid="25" grpId="0"/>
      <p:bldP spid="26"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83</a:t>
            </a:fld>
            <a:endParaRPr lang="en-US" dirty="0"/>
          </a:p>
        </p:txBody>
      </p:sp>
      <p:sp>
        <p:nvSpPr>
          <p:cNvPr id="6" name="Text Box 46"/>
          <p:cNvSpPr txBox="1">
            <a:spLocks noChangeArrowheads="1"/>
          </p:cNvSpPr>
          <p:nvPr/>
        </p:nvSpPr>
        <p:spPr bwMode="auto">
          <a:xfrm>
            <a:off x="217170" y="1337309"/>
            <a:ext cx="860679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b="1" dirty="0" err="1"/>
              <a:t>F</a:t>
            </a:r>
            <a:r>
              <a:rPr lang="en-US" b="1" baseline="-25000" dirty="0" err="1"/>
              <a:t>o</a:t>
            </a:r>
            <a:r>
              <a:rPr lang="en-US" b="1" dirty="0"/>
              <a:t> </a:t>
            </a:r>
            <a:r>
              <a:rPr lang="en-US" b="1" dirty="0" smtClean="0"/>
              <a:t>‘records’ </a:t>
            </a:r>
            <a:r>
              <a:rPr lang="en-US" b="1" dirty="0"/>
              <a:t>the thermal history </a:t>
            </a:r>
            <a:r>
              <a:rPr lang="en-US" dirty="0"/>
              <a:t>of the material and determines how much of the initial concentration is depleted. </a:t>
            </a:r>
            <a:endParaRPr lang="en-US" dirty="0" smtClean="0"/>
          </a:p>
          <a:p>
            <a:endParaRPr lang="en-US" dirty="0"/>
          </a:p>
          <a:p>
            <a:r>
              <a:rPr lang="en-US" dirty="0"/>
              <a:t>When thermal treatment of </a:t>
            </a:r>
            <a:r>
              <a:rPr lang="en-US" b="1" dirty="0" err="1"/>
              <a:t>F</a:t>
            </a:r>
            <a:r>
              <a:rPr lang="en-US" b="1" baseline="-25000" dirty="0" err="1"/>
              <a:t>o</a:t>
            </a:r>
            <a:r>
              <a:rPr lang="en-US" b="1" dirty="0"/>
              <a:t>≈ 3 </a:t>
            </a:r>
            <a:r>
              <a:rPr lang="en-US" dirty="0"/>
              <a:t>are applied, the solid is actually emptied or in equilibrium with the surrounding gas phase. </a:t>
            </a:r>
          </a:p>
        </p:txBody>
      </p:sp>
      <p:sp>
        <p:nvSpPr>
          <p:cNvPr id="7" name="Text Box 3"/>
          <p:cNvSpPr txBox="1">
            <a:spLocks noChangeArrowheads="1"/>
          </p:cNvSpPr>
          <p:nvPr/>
        </p:nvSpPr>
        <p:spPr bwMode="auto">
          <a:xfrm>
            <a:off x="1680210" y="601822"/>
            <a:ext cx="58864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pitchFamily="18" charset="0"/>
              </a:defRPr>
            </a:lvl1pPr>
            <a:lvl2pPr marL="977900" indent="-457200">
              <a:defRPr sz="2400">
                <a:solidFill>
                  <a:schemeClr val="tx1"/>
                </a:solidFill>
                <a:latin typeface="Times" pitchFamily="18" charset="0"/>
              </a:defRPr>
            </a:lvl2pPr>
            <a:lvl3pPr marL="1549400" indent="-457200">
              <a:defRPr sz="2400">
                <a:solidFill>
                  <a:schemeClr val="tx1"/>
                </a:solidFill>
                <a:latin typeface="Times" pitchFamily="18" charset="0"/>
              </a:defRPr>
            </a:lvl3pPr>
            <a:lvl4pPr marL="2120900" indent="-457200">
              <a:defRPr sz="2400">
                <a:solidFill>
                  <a:schemeClr val="tx1"/>
                </a:solidFill>
                <a:latin typeface="Times" pitchFamily="18" charset="0"/>
              </a:defRPr>
            </a:lvl4pPr>
            <a:lvl5pPr marL="2692400" indent="-457200">
              <a:defRPr sz="2400">
                <a:solidFill>
                  <a:schemeClr val="tx1"/>
                </a:solidFill>
                <a:latin typeface="Times" pitchFamily="18" charset="0"/>
              </a:defRPr>
            </a:lvl5pPr>
            <a:lvl6pPr marL="3149600" indent="-457200" eaLnBrk="0" fontAlgn="base" hangingPunct="0">
              <a:spcBef>
                <a:spcPct val="0"/>
              </a:spcBef>
              <a:spcAft>
                <a:spcPct val="0"/>
              </a:spcAft>
              <a:defRPr sz="2400">
                <a:solidFill>
                  <a:schemeClr val="tx1"/>
                </a:solidFill>
                <a:latin typeface="Times" pitchFamily="18" charset="0"/>
              </a:defRPr>
            </a:lvl6pPr>
            <a:lvl7pPr marL="3606800" indent="-457200" eaLnBrk="0" fontAlgn="base" hangingPunct="0">
              <a:spcBef>
                <a:spcPct val="0"/>
              </a:spcBef>
              <a:spcAft>
                <a:spcPct val="0"/>
              </a:spcAft>
              <a:defRPr sz="2400">
                <a:solidFill>
                  <a:schemeClr val="tx1"/>
                </a:solidFill>
                <a:latin typeface="Times" pitchFamily="18" charset="0"/>
              </a:defRPr>
            </a:lvl7pPr>
            <a:lvl8pPr marL="4064000" indent="-457200" eaLnBrk="0" fontAlgn="base" hangingPunct="0">
              <a:spcBef>
                <a:spcPct val="0"/>
              </a:spcBef>
              <a:spcAft>
                <a:spcPct val="0"/>
              </a:spcAft>
              <a:defRPr sz="2400">
                <a:solidFill>
                  <a:schemeClr val="tx1"/>
                </a:solidFill>
                <a:latin typeface="Times" pitchFamily="18" charset="0"/>
              </a:defRPr>
            </a:lvl8pPr>
            <a:lvl9pPr marL="4521200" indent="-457200" eaLnBrk="0" fontAlgn="base" hangingPunct="0">
              <a:spcBef>
                <a:spcPct val="0"/>
              </a:spcBef>
              <a:spcAft>
                <a:spcPct val="0"/>
              </a:spcAft>
              <a:defRPr sz="2400">
                <a:solidFill>
                  <a:schemeClr val="tx1"/>
                </a:solidFill>
                <a:latin typeface="Times" pitchFamily="18" charset="0"/>
              </a:defRPr>
            </a:lvl9pPr>
          </a:lstStyle>
          <a:p>
            <a:r>
              <a:rPr lang="en-US" sz="1800" dirty="0">
                <a:solidFill>
                  <a:srgbClr val="FF0000"/>
                </a:solidFill>
                <a:latin typeface="+mn-lt"/>
              </a:rPr>
              <a:t>Diffusion </a:t>
            </a:r>
            <a:r>
              <a:rPr lang="en-US" sz="1800" dirty="0" smtClean="0">
                <a:solidFill>
                  <a:srgbClr val="FF0000"/>
                </a:solidFill>
                <a:latin typeface="+mn-lt"/>
              </a:rPr>
              <a:t>model of H</a:t>
            </a:r>
            <a:r>
              <a:rPr lang="en-US" sz="1800" baseline="-25000" dirty="0" smtClean="0">
                <a:solidFill>
                  <a:srgbClr val="FF0000"/>
                </a:solidFill>
                <a:latin typeface="+mn-lt"/>
              </a:rPr>
              <a:t>2</a:t>
            </a:r>
            <a:r>
              <a:rPr lang="en-US" sz="1800" dirty="0" smtClean="0">
                <a:solidFill>
                  <a:srgbClr val="FF0000"/>
                </a:solidFill>
                <a:latin typeface="+mn-lt"/>
              </a:rPr>
              <a:t> outgassing: consecutive </a:t>
            </a:r>
            <a:r>
              <a:rPr lang="en-US" sz="1800" dirty="0" err="1" smtClean="0">
                <a:solidFill>
                  <a:srgbClr val="FF0000"/>
                </a:solidFill>
                <a:latin typeface="+mn-lt"/>
              </a:rPr>
              <a:t>bakeouts</a:t>
            </a:r>
            <a:endParaRPr lang="en-US" sz="1800" dirty="0">
              <a:solidFill>
                <a:srgbClr val="FF0000"/>
              </a:solidFill>
              <a:latin typeface="+mn-lt"/>
            </a:endParaRPr>
          </a:p>
        </p:txBody>
      </p:sp>
      <p:sp>
        <p:nvSpPr>
          <p:cNvPr id="8" name="Rectangle 7"/>
          <p:cNvSpPr/>
          <p:nvPr/>
        </p:nvSpPr>
        <p:spPr>
          <a:xfrm>
            <a:off x="1909974" y="105966"/>
            <a:ext cx="5296643" cy="461665"/>
          </a:xfrm>
          <a:prstGeom prst="rect">
            <a:avLst/>
          </a:prstGeom>
        </p:spPr>
        <p:txBody>
          <a:bodyPr wrap="none">
            <a:spAutoFit/>
          </a:bodyPr>
          <a:lstStyle/>
          <a:p>
            <a:pPr algn="ctr"/>
            <a:r>
              <a:rPr lang="en-US" sz="2400" b="1" dirty="0" smtClean="0"/>
              <a:t>Gas sources: outgassing of metals</a:t>
            </a:r>
            <a:endParaRPr lang="en-US" sz="2400" b="1" dirty="0"/>
          </a:p>
        </p:txBody>
      </p:sp>
      <p:sp>
        <p:nvSpPr>
          <p:cNvPr id="9" name="TextBox 8"/>
          <p:cNvSpPr txBox="1"/>
          <p:nvPr/>
        </p:nvSpPr>
        <p:spPr>
          <a:xfrm>
            <a:off x="217170" y="3063240"/>
            <a:ext cx="8469630" cy="1200329"/>
          </a:xfrm>
          <a:prstGeom prst="rect">
            <a:avLst/>
          </a:prstGeom>
          <a:noFill/>
        </p:spPr>
        <p:txBody>
          <a:bodyPr wrap="square" rtlCol="0">
            <a:spAutoFit/>
          </a:bodyPr>
          <a:lstStyle/>
          <a:p>
            <a:r>
              <a:rPr lang="en-GB" dirty="0"/>
              <a:t>In case of </a:t>
            </a:r>
            <a:r>
              <a:rPr lang="en-GB" b="1" dirty="0"/>
              <a:t>multiple identical thermal treatments </a:t>
            </a:r>
            <a:r>
              <a:rPr lang="en-GB" dirty="0"/>
              <a:t>(for example </a:t>
            </a:r>
            <a:r>
              <a:rPr lang="en-GB" dirty="0" err="1"/>
              <a:t>bakeouts</a:t>
            </a:r>
            <a:r>
              <a:rPr lang="en-GB" dirty="0"/>
              <a:t>) </a:t>
            </a:r>
            <a:r>
              <a:rPr lang="en-GB" dirty="0" smtClean="0"/>
              <a:t>with a given constant F</a:t>
            </a:r>
            <a:r>
              <a:rPr lang="en-GB" baseline="-25000" dirty="0" smtClean="0"/>
              <a:t>0</a:t>
            </a:r>
            <a:r>
              <a:rPr lang="en-GB" dirty="0" smtClean="0"/>
              <a:t>, </a:t>
            </a:r>
            <a:r>
              <a:rPr lang="en-GB" dirty="0"/>
              <a:t>the calculated ratio of the outgassing rate at room temperature after two successive thermal cycles is:</a:t>
            </a:r>
          </a:p>
          <a:p>
            <a:endParaRPr lang="en-US" dirty="0"/>
          </a:p>
        </p:txBody>
      </p:sp>
      <mc:AlternateContent xmlns:mc="http://schemas.openxmlformats.org/markup-compatibility/2006" xmlns:a14="http://schemas.microsoft.com/office/drawing/2010/main">
        <mc:Choice Requires="a14">
          <p:sp>
            <p:nvSpPr>
              <p:cNvPr id="10" name="Rectangle 9"/>
              <p:cNvSpPr/>
              <p:nvPr/>
            </p:nvSpPr>
            <p:spPr>
              <a:xfrm>
                <a:off x="3205264" y="4004641"/>
                <a:ext cx="2165336" cy="66800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GB" i="1" smtClean="0">
                              <a:latin typeface="Cambria Math"/>
                            </a:rPr>
                          </m:ctrlPr>
                        </m:fPr>
                        <m:num>
                          <m:sSub>
                            <m:sSubPr>
                              <m:ctrlPr>
                                <a:rPr lang="en-GB" i="1">
                                  <a:latin typeface="Cambria Math"/>
                                </a:rPr>
                              </m:ctrlPr>
                            </m:sSubPr>
                            <m:e>
                              <m:r>
                                <a:rPr lang="en-GB" i="1">
                                  <a:latin typeface="Cambria Math"/>
                                </a:rPr>
                                <m:t>𝑞</m:t>
                              </m:r>
                            </m:e>
                            <m:sub>
                              <m:r>
                                <a:rPr lang="en-GB" i="1">
                                  <a:latin typeface="Cambria Math"/>
                                </a:rPr>
                                <m:t>𝑛</m:t>
                              </m:r>
                              <m:r>
                                <a:rPr lang="en-GB" i="1">
                                  <a:latin typeface="Cambria Math"/>
                                </a:rPr>
                                <m:t>+1</m:t>
                              </m:r>
                            </m:sub>
                          </m:sSub>
                        </m:num>
                        <m:den>
                          <m:sSub>
                            <m:sSubPr>
                              <m:ctrlPr>
                                <a:rPr lang="en-GB" i="1">
                                  <a:latin typeface="Cambria Math"/>
                                </a:rPr>
                              </m:ctrlPr>
                            </m:sSubPr>
                            <m:e>
                              <m:r>
                                <a:rPr lang="en-GB" i="1">
                                  <a:latin typeface="Cambria Math"/>
                                </a:rPr>
                                <m:t>𝑞</m:t>
                              </m:r>
                            </m:e>
                            <m:sub>
                              <m:r>
                                <a:rPr lang="en-GB" i="1">
                                  <a:latin typeface="Cambria Math"/>
                                </a:rPr>
                                <m:t>𝑛</m:t>
                              </m:r>
                            </m:sub>
                          </m:sSub>
                        </m:den>
                      </m:f>
                      <m:r>
                        <a:rPr lang="en-GB" i="1">
                          <a:latin typeface="Cambria Math"/>
                        </a:rPr>
                        <m:t>=</m:t>
                      </m:r>
                      <m:r>
                        <a:rPr lang="en-GB" i="1">
                          <a:latin typeface="Cambria Math"/>
                        </a:rPr>
                        <m:t>𝑒𝑥𝑝</m:t>
                      </m:r>
                      <m:d>
                        <m:dPr>
                          <m:begChr m:val="["/>
                          <m:endChr m:val="]"/>
                          <m:ctrlPr>
                            <a:rPr lang="en-GB" i="1">
                              <a:latin typeface="Cambria Math"/>
                            </a:rPr>
                          </m:ctrlPr>
                        </m:dPr>
                        <m:e>
                          <m:sSup>
                            <m:sSupPr>
                              <m:ctrlPr>
                                <a:rPr lang="en-GB" i="1">
                                  <a:latin typeface="Cambria Math"/>
                                </a:rPr>
                              </m:ctrlPr>
                            </m:sSupPr>
                            <m:e>
                              <m:r>
                                <a:rPr lang="fr-CH" b="0" i="1" smtClean="0">
                                  <a:latin typeface="Cambria Math"/>
                                </a:rPr>
                                <m:t>−</m:t>
                              </m:r>
                              <m:r>
                                <a:rPr lang="en-GB" i="1">
                                  <a:latin typeface="Cambria Math"/>
                                </a:rPr>
                                <m:t>𝜋</m:t>
                              </m:r>
                            </m:e>
                            <m:sup>
                              <m:r>
                                <a:rPr lang="en-GB" i="1">
                                  <a:latin typeface="Cambria Math"/>
                                </a:rPr>
                                <m:t>2</m:t>
                              </m:r>
                            </m:sup>
                          </m:sSup>
                          <m:sSub>
                            <m:sSubPr>
                              <m:ctrlPr>
                                <a:rPr lang="en-GB" i="1" smtClean="0">
                                  <a:latin typeface="Cambria Math"/>
                                </a:rPr>
                              </m:ctrlPr>
                            </m:sSubPr>
                            <m:e>
                              <m:r>
                                <a:rPr lang="fr-CH" b="0" i="1" smtClean="0">
                                  <a:latin typeface="Cambria Math"/>
                                </a:rPr>
                                <m:t>𝐹</m:t>
                              </m:r>
                            </m:e>
                            <m:sub>
                              <m:r>
                                <a:rPr lang="fr-CH" b="0" i="1" smtClean="0">
                                  <a:latin typeface="Cambria Math"/>
                                </a:rPr>
                                <m:t>0</m:t>
                              </m:r>
                            </m:sub>
                          </m:sSub>
                        </m:e>
                      </m:d>
                    </m:oMath>
                  </m:oMathPara>
                </a14:m>
                <a:endParaRPr lang="en-US" dirty="0"/>
              </a:p>
            </p:txBody>
          </p:sp>
        </mc:Choice>
        <mc:Fallback xmlns="">
          <p:sp>
            <p:nvSpPr>
              <p:cNvPr id="10" name="Rectangle 9"/>
              <p:cNvSpPr>
                <a:spLocks noRot="1" noChangeAspect="1" noMove="1" noResize="1" noEditPoints="1" noAdjustHandles="1" noChangeArrowheads="1" noChangeShapeType="1" noTextEdit="1"/>
              </p:cNvSpPr>
              <p:nvPr/>
            </p:nvSpPr>
            <p:spPr>
              <a:xfrm>
                <a:off x="3205264" y="4004641"/>
                <a:ext cx="2165336" cy="668003"/>
              </a:xfrm>
              <a:prstGeom prst="rect">
                <a:avLst/>
              </a:prstGeom>
              <a:blipFill rotWithShape="1">
                <a:blip r:embed="rId2"/>
                <a:stretch>
                  <a:fillRect/>
                </a:stretch>
              </a:blipFill>
            </p:spPr>
            <p:txBody>
              <a:bodyPr/>
              <a:lstStyle/>
              <a:p>
                <a:r>
                  <a:rPr lang="en-US">
                    <a:noFill/>
                  </a:rPr>
                  <a:t> </a:t>
                </a:r>
              </a:p>
            </p:txBody>
          </p:sp>
        </mc:Fallback>
      </mc:AlternateContent>
      <p:sp>
        <p:nvSpPr>
          <p:cNvPr id="11" name="TextBox 10"/>
          <p:cNvSpPr txBox="1"/>
          <p:nvPr/>
        </p:nvSpPr>
        <p:spPr>
          <a:xfrm>
            <a:off x="377190" y="4766310"/>
            <a:ext cx="8446770" cy="646331"/>
          </a:xfrm>
          <a:prstGeom prst="rect">
            <a:avLst/>
          </a:prstGeom>
          <a:noFill/>
        </p:spPr>
        <p:txBody>
          <a:bodyPr wrap="square" rtlCol="0">
            <a:spAutoFit/>
          </a:bodyPr>
          <a:lstStyle/>
          <a:p>
            <a:r>
              <a:rPr lang="en-GB" dirty="0"/>
              <a:t>That is to say that each bakeout reduces the outgassing rete of hydrogen by the same constant factor. This is in line with the experimental </a:t>
            </a:r>
            <a:r>
              <a:rPr lang="en-GB" dirty="0" smtClean="0"/>
              <a:t>results.</a:t>
            </a:r>
            <a:endParaRPr lang="en-US" dirty="0"/>
          </a:p>
        </p:txBody>
      </p:sp>
    </p:spTree>
    <p:extLst>
      <p:ext uri="{BB962C8B-B14F-4D97-AF65-F5344CB8AC3E}">
        <p14:creationId xmlns:p14="http://schemas.microsoft.com/office/powerpoint/2010/main" val="2693862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84</a:t>
            </a:fld>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4040406290"/>
              </p:ext>
            </p:extLst>
          </p:nvPr>
        </p:nvGraphicFramePr>
        <p:xfrm>
          <a:off x="275590" y="1202690"/>
          <a:ext cx="4597400" cy="4584700"/>
        </p:xfrm>
        <a:graphic>
          <a:graphicData uri="http://schemas.openxmlformats.org/presentationml/2006/ole">
            <mc:AlternateContent xmlns:mc="http://schemas.openxmlformats.org/markup-compatibility/2006">
              <mc:Choice xmlns:v="urn:schemas-microsoft-com:vml" Requires="v">
                <p:oleObj spid="_x0000_s37941" name="KGPlot" r:id="rId3" imgW="4599432" imgH="4585716" progId="KGraph_Plot">
                  <p:embed/>
                </p:oleObj>
              </mc:Choice>
              <mc:Fallback>
                <p:oleObj name="KGPlot" r:id="rId3" imgW="4599432" imgH="4585716" progId="KGraph_Plot">
                  <p:embed/>
                  <p:pic>
                    <p:nvPicPr>
                      <p:cNvPr id="0" name="Object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590" y="1202690"/>
                        <a:ext cx="4597400" cy="458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6" name="Group 5"/>
          <p:cNvGrpSpPr/>
          <p:nvPr/>
        </p:nvGrpSpPr>
        <p:grpSpPr>
          <a:xfrm>
            <a:off x="5071745" y="1250950"/>
            <a:ext cx="3975100" cy="4791075"/>
            <a:chOff x="990600" y="1676400"/>
            <a:chExt cx="3975100" cy="4791075"/>
          </a:xfrm>
        </p:grpSpPr>
        <p:sp>
          <p:nvSpPr>
            <p:cNvPr id="8" name="Rectangle 14"/>
            <p:cNvSpPr>
              <a:spLocks noChangeArrowheads="1"/>
            </p:cNvSpPr>
            <p:nvPr/>
          </p:nvSpPr>
          <p:spPr bwMode="auto">
            <a:xfrm>
              <a:off x="2173288" y="1738313"/>
              <a:ext cx="2546350" cy="41989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9" name="Line 15"/>
            <p:cNvSpPr>
              <a:spLocks noChangeShapeType="1"/>
            </p:cNvSpPr>
            <p:nvPr/>
          </p:nvSpPr>
          <p:spPr bwMode="auto">
            <a:xfrm>
              <a:off x="2173288" y="5618163"/>
              <a:ext cx="2546350" cy="1587"/>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Line 16"/>
            <p:cNvSpPr>
              <a:spLocks noChangeShapeType="1"/>
            </p:cNvSpPr>
            <p:nvPr/>
          </p:nvSpPr>
          <p:spPr bwMode="auto">
            <a:xfrm>
              <a:off x="2173288" y="5435600"/>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Line 17"/>
            <p:cNvSpPr>
              <a:spLocks noChangeShapeType="1"/>
            </p:cNvSpPr>
            <p:nvPr/>
          </p:nvSpPr>
          <p:spPr bwMode="auto">
            <a:xfrm>
              <a:off x="2173288" y="5300663"/>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 name="Line 18"/>
            <p:cNvSpPr>
              <a:spLocks noChangeShapeType="1"/>
            </p:cNvSpPr>
            <p:nvPr/>
          </p:nvSpPr>
          <p:spPr bwMode="auto">
            <a:xfrm>
              <a:off x="2173288" y="5202238"/>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 name="Line 19"/>
            <p:cNvSpPr>
              <a:spLocks noChangeShapeType="1"/>
            </p:cNvSpPr>
            <p:nvPr/>
          </p:nvSpPr>
          <p:spPr bwMode="auto">
            <a:xfrm>
              <a:off x="2173288" y="5116513"/>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 name="Line 20"/>
            <p:cNvSpPr>
              <a:spLocks noChangeShapeType="1"/>
            </p:cNvSpPr>
            <p:nvPr/>
          </p:nvSpPr>
          <p:spPr bwMode="auto">
            <a:xfrm>
              <a:off x="2173288" y="5056188"/>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 name="Line 21"/>
            <p:cNvSpPr>
              <a:spLocks noChangeShapeType="1"/>
            </p:cNvSpPr>
            <p:nvPr/>
          </p:nvSpPr>
          <p:spPr bwMode="auto">
            <a:xfrm>
              <a:off x="2173288" y="4994275"/>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 name="Line 22"/>
            <p:cNvSpPr>
              <a:spLocks noChangeShapeType="1"/>
            </p:cNvSpPr>
            <p:nvPr/>
          </p:nvSpPr>
          <p:spPr bwMode="auto">
            <a:xfrm>
              <a:off x="2173288" y="4932363"/>
              <a:ext cx="2546350" cy="1587"/>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 name="Line 23"/>
            <p:cNvSpPr>
              <a:spLocks noChangeShapeType="1"/>
            </p:cNvSpPr>
            <p:nvPr/>
          </p:nvSpPr>
          <p:spPr bwMode="auto">
            <a:xfrm>
              <a:off x="2173288" y="4565650"/>
              <a:ext cx="2546350" cy="1588"/>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8" name="Line 24"/>
            <p:cNvSpPr>
              <a:spLocks noChangeShapeType="1"/>
            </p:cNvSpPr>
            <p:nvPr/>
          </p:nvSpPr>
          <p:spPr bwMode="auto">
            <a:xfrm>
              <a:off x="2173288" y="4381500"/>
              <a:ext cx="2546350" cy="1588"/>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 name="Line 25"/>
            <p:cNvSpPr>
              <a:spLocks noChangeShapeType="1"/>
            </p:cNvSpPr>
            <p:nvPr/>
          </p:nvSpPr>
          <p:spPr bwMode="auto">
            <a:xfrm>
              <a:off x="2173288" y="4259263"/>
              <a:ext cx="2546350" cy="1587"/>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 name="Line 26"/>
            <p:cNvSpPr>
              <a:spLocks noChangeShapeType="1"/>
            </p:cNvSpPr>
            <p:nvPr/>
          </p:nvSpPr>
          <p:spPr bwMode="auto">
            <a:xfrm>
              <a:off x="2173288" y="4149725"/>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1" name="Line 27"/>
            <p:cNvSpPr>
              <a:spLocks noChangeShapeType="1"/>
            </p:cNvSpPr>
            <p:nvPr/>
          </p:nvSpPr>
          <p:spPr bwMode="auto">
            <a:xfrm>
              <a:off x="2173288" y="4075113"/>
              <a:ext cx="2546350" cy="1587"/>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 name="Line 28"/>
            <p:cNvSpPr>
              <a:spLocks noChangeShapeType="1"/>
            </p:cNvSpPr>
            <p:nvPr/>
          </p:nvSpPr>
          <p:spPr bwMode="auto">
            <a:xfrm>
              <a:off x="2173288" y="4002088"/>
              <a:ext cx="2546350" cy="1587"/>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3" name="Line 29"/>
            <p:cNvSpPr>
              <a:spLocks noChangeShapeType="1"/>
            </p:cNvSpPr>
            <p:nvPr/>
          </p:nvSpPr>
          <p:spPr bwMode="auto">
            <a:xfrm>
              <a:off x="2173288" y="3941763"/>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 name="Line 30"/>
            <p:cNvSpPr>
              <a:spLocks noChangeShapeType="1"/>
            </p:cNvSpPr>
            <p:nvPr/>
          </p:nvSpPr>
          <p:spPr bwMode="auto">
            <a:xfrm>
              <a:off x="2173288" y="3879850"/>
              <a:ext cx="2546350" cy="1588"/>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 name="Line 31"/>
            <p:cNvSpPr>
              <a:spLocks noChangeShapeType="1"/>
            </p:cNvSpPr>
            <p:nvPr/>
          </p:nvSpPr>
          <p:spPr bwMode="auto">
            <a:xfrm>
              <a:off x="2173288" y="3525838"/>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 name="Line 32"/>
            <p:cNvSpPr>
              <a:spLocks noChangeShapeType="1"/>
            </p:cNvSpPr>
            <p:nvPr/>
          </p:nvSpPr>
          <p:spPr bwMode="auto">
            <a:xfrm>
              <a:off x="2173288" y="3341688"/>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 name="Line 33"/>
            <p:cNvSpPr>
              <a:spLocks noChangeShapeType="1"/>
            </p:cNvSpPr>
            <p:nvPr/>
          </p:nvSpPr>
          <p:spPr bwMode="auto">
            <a:xfrm>
              <a:off x="2173288" y="3206750"/>
              <a:ext cx="2546350" cy="1588"/>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8" name="Line 34"/>
            <p:cNvSpPr>
              <a:spLocks noChangeShapeType="1"/>
            </p:cNvSpPr>
            <p:nvPr/>
          </p:nvSpPr>
          <p:spPr bwMode="auto">
            <a:xfrm>
              <a:off x="2173288" y="3108325"/>
              <a:ext cx="2546350" cy="1588"/>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 name="Line 35"/>
            <p:cNvSpPr>
              <a:spLocks noChangeShapeType="1"/>
            </p:cNvSpPr>
            <p:nvPr/>
          </p:nvSpPr>
          <p:spPr bwMode="auto">
            <a:xfrm>
              <a:off x="2173288" y="3022600"/>
              <a:ext cx="2546350" cy="1588"/>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 name="Line 36"/>
            <p:cNvSpPr>
              <a:spLocks noChangeShapeType="1"/>
            </p:cNvSpPr>
            <p:nvPr/>
          </p:nvSpPr>
          <p:spPr bwMode="auto">
            <a:xfrm>
              <a:off x="2173288" y="2949575"/>
              <a:ext cx="2546350" cy="1588"/>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 name="Line 37"/>
            <p:cNvSpPr>
              <a:spLocks noChangeShapeType="1"/>
            </p:cNvSpPr>
            <p:nvPr/>
          </p:nvSpPr>
          <p:spPr bwMode="auto">
            <a:xfrm>
              <a:off x="2173288" y="2887663"/>
              <a:ext cx="2546350" cy="1587"/>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 name="Line 38"/>
            <p:cNvSpPr>
              <a:spLocks noChangeShapeType="1"/>
            </p:cNvSpPr>
            <p:nvPr/>
          </p:nvSpPr>
          <p:spPr bwMode="auto">
            <a:xfrm>
              <a:off x="2173288" y="2840038"/>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3" name="Line 39"/>
            <p:cNvSpPr>
              <a:spLocks noChangeShapeType="1"/>
            </p:cNvSpPr>
            <p:nvPr/>
          </p:nvSpPr>
          <p:spPr bwMode="auto">
            <a:xfrm>
              <a:off x="2173288" y="2471738"/>
              <a:ext cx="2546350" cy="1587"/>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4" name="Line 40"/>
            <p:cNvSpPr>
              <a:spLocks noChangeShapeType="1"/>
            </p:cNvSpPr>
            <p:nvPr/>
          </p:nvSpPr>
          <p:spPr bwMode="auto">
            <a:xfrm>
              <a:off x="2173288" y="2289175"/>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5" name="Line 41"/>
            <p:cNvSpPr>
              <a:spLocks noChangeShapeType="1"/>
            </p:cNvSpPr>
            <p:nvPr/>
          </p:nvSpPr>
          <p:spPr bwMode="auto">
            <a:xfrm>
              <a:off x="2173288" y="2154238"/>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6" name="Line 42"/>
            <p:cNvSpPr>
              <a:spLocks noChangeShapeType="1"/>
            </p:cNvSpPr>
            <p:nvPr/>
          </p:nvSpPr>
          <p:spPr bwMode="auto">
            <a:xfrm>
              <a:off x="2173288" y="2055813"/>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7" name="Line 43"/>
            <p:cNvSpPr>
              <a:spLocks noChangeShapeType="1"/>
            </p:cNvSpPr>
            <p:nvPr/>
          </p:nvSpPr>
          <p:spPr bwMode="auto">
            <a:xfrm>
              <a:off x="2173288" y="1970088"/>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8" name="Line 44"/>
            <p:cNvSpPr>
              <a:spLocks noChangeShapeType="1"/>
            </p:cNvSpPr>
            <p:nvPr/>
          </p:nvSpPr>
          <p:spPr bwMode="auto">
            <a:xfrm>
              <a:off x="2173288" y="1897063"/>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9" name="Line 45"/>
            <p:cNvSpPr>
              <a:spLocks noChangeShapeType="1"/>
            </p:cNvSpPr>
            <p:nvPr/>
          </p:nvSpPr>
          <p:spPr bwMode="auto">
            <a:xfrm>
              <a:off x="2173288" y="1835150"/>
              <a:ext cx="2546350" cy="1588"/>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 name="Line 46"/>
            <p:cNvSpPr>
              <a:spLocks noChangeShapeType="1"/>
            </p:cNvSpPr>
            <p:nvPr/>
          </p:nvSpPr>
          <p:spPr bwMode="auto">
            <a:xfrm>
              <a:off x="2173288" y="1785938"/>
              <a:ext cx="2546350" cy="1587"/>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 name="Line 47"/>
            <p:cNvSpPr>
              <a:spLocks noChangeShapeType="1"/>
            </p:cNvSpPr>
            <p:nvPr/>
          </p:nvSpPr>
          <p:spPr bwMode="auto">
            <a:xfrm>
              <a:off x="2173288" y="4884738"/>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2" name="Line 48"/>
            <p:cNvSpPr>
              <a:spLocks noChangeShapeType="1"/>
            </p:cNvSpPr>
            <p:nvPr/>
          </p:nvSpPr>
          <p:spPr bwMode="auto">
            <a:xfrm>
              <a:off x="2173288" y="3843338"/>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3" name="Line 49"/>
            <p:cNvSpPr>
              <a:spLocks noChangeShapeType="1"/>
            </p:cNvSpPr>
            <p:nvPr/>
          </p:nvSpPr>
          <p:spPr bwMode="auto">
            <a:xfrm>
              <a:off x="2173288" y="2790825"/>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4" name="Line 50"/>
            <p:cNvSpPr>
              <a:spLocks noChangeShapeType="1"/>
            </p:cNvSpPr>
            <p:nvPr/>
          </p:nvSpPr>
          <p:spPr bwMode="auto">
            <a:xfrm>
              <a:off x="2173288" y="1738313"/>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5" name="Line 51"/>
            <p:cNvSpPr>
              <a:spLocks noChangeShapeType="1"/>
            </p:cNvSpPr>
            <p:nvPr/>
          </p:nvSpPr>
          <p:spPr bwMode="auto">
            <a:xfrm>
              <a:off x="2809875" y="1738313"/>
              <a:ext cx="1588" cy="4198937"/>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 name="Line 52"/>
            <p:cNvSpPr>
              <a:spLocks noChangeShapeType="1"/>
            </p:cNvSpPr>
            <p:nvPr/>
          </p:nvSpPr>
          <p:spPr bwMode="auto">
            <a:xfrm>
              <a:off x="3446463" y="1738313"/>
              <a:ext cx="1587" cy="4198937"/>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7" name="Line 53"/>
            <p:cNvSpPr>
              <a:spLocks noChangeShapeType="1"/>
            </p:cNvSpPr>
            <p:nvPr/>
          </p:nvSpPr>
          <p:spPr bwMode="auto">
            <a:xfrm>
              <a:off x="4083050" y="1738313"/>
              <a:ext cx="1588" cy="4198937"/>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 name="Line 54"/>
            <p:cNvSpPr>
              <a:spLocks noChangeShapeType="1"/>
            </p:cNvSpPr>
            <p:nvPr/>
          </p:nvSpPr>
          <p:spPr bwMode="auto">
            <a:xfrm>
              <a:off x="4719638" y="1738313"/>
              <a:ext cx="1587" cy="4198937"/>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9" name="Line 55"/>
            <p:cNvSpPr>
              <a:spLocks noChangeShapeType="1"/>
            </p:cNvSpPr>
            <p:nvPr/>
          </p:nvSpPr>
          <p:spPr bwMode="auto">
            <a:xfrm>
              <a:off x="2173288" y="1738313"/>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0" name="Line 56"/>
            <p:cNvSpPr>
              <a:spLocks noChangeShapeType="1"/>
            </p:cNvSpPr>
            <p:nvPr/>
          </p:nvSpPr>
          <p:spPr bwMode="auto">
            <a:xfrm>
              <a:off x="4719638" y="1738313"/>
              <a:ext cx="1587" cy="4198937"/>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 name="Line 57"/>
            <p:cNvSpPr>
              <a:spLocks noChangeShapeType="1"/>
            </p:cNvSpPr>
            <p:nvPr/>
          </p:nvSpPr>
          <p:spPr bwMode="auto">
            <a:xfrm flipH="1">
              <a:off x="2173288" y="5937250"/>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2" name="Line 58"/>
            <p:cNvSpPr>
              <a:spLocks noChangeShapeType="1"/>
            </p:cNvSpPr>
            <p:nvPr/>
          </p:nvSpPr>
          <p:spPr bwMode="auto">
            <a:xfrm flipV="1">
              <a:off x="2173288" y="1738313"/>
              <a:ext cx="1587" cy="4198937"/>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 name="Line 59"/>
            <p:cNvSpPr>
              <a:spLocks noChangeShapeType="1"/>
            </p:cNvSpPr>
            <p:nvPr/>
          </p:nvSpPr>
          <p:spPr bwMode="auto">
            <a:xfrm>
              <a:off x="2173288" y="1738313"/>
              <a:ext cx="1587" cy="4198937"/>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 name="Line 60"/>
            <p:cNvSpPr>
              <a:spLocks noChangeShapeType="1"/>
            </p:cNvSpPr>
            <p:nvPr/>
          </p:nvSpPr>
          <p:spPr bwMode="auto">
            <a:xfrm flipH="1">
              <a:off x="2136775" y="5937250"/>
              <a:ext cx="36513"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 name="Line 61"/>
            <p:cNvSpPr>
              <a:spLocks noChangeShapeType="1"/>
            </p:cNvSpPr>
            <p:nvPr/>
          </p:nvSpPr>
          <p:spPr bwMode="auto">
            <a:xfrm>
              <a:off x="2136775" y="4884738"/>
              <a:ext cx="36513"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6" name="Line 62"/>
            <p:cNvSpPr>
              <a:spLocks noChangeShapeType="1"/>
            </p:cNvSpPr>
            <p:nvPr/>
          </p:nvSpPr>
          <p:spPr bwMode="auto">
            <a:xfrm>
              <a:off x="2136775" y="3843338"/>
              <a:ext cx="36513"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7" name="Line 63"/>
            <p:cNvSpPr>
              <a:spLocks noChangeShapeType="1"/>
            </p:cNvSpPr>
            <p:nvPr/>
          </p:nvSpPr>
          <p:spPr bwMode="auto">
            <a:xfrm>
              <a:off x="2136775" y="2790825"/>
              <a:ext cx="36513"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8" name="Line 64"/>
            <p:cNvSpPr>
              <a:spLocks noChangeShapeType="1"/>
            </p:cNvSpPr>
            <p:nvPr/>
          </p:nvSpPr>
          <p:spPr bwMode="auto">
            <a:xfrm>
              <a:off x="2136775" y="1738313"/>
              <a:ext cx="36513"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9" name="Line 65"/>
            <p:cNvSpPr>
              <a:spLocks noChangeShapeType="1"/>
            </p:cNvSpPr>
            <p:nvPr/>
          </p:nvSpPr>
          <p:spPr bwMode="auto">
            <a:xfrm>
              <a:off x="2173288" y="5937250"/>
              <a:ext cx="2546350" cy="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 name="Line 66"/>
            <p:cNvSpPr>
              <a:spLocks noChangeShapeType="1"/>
            </p:cNvSpPr>
            <p:nvPr/>
          </p:nvSpPr>
          <p:spPr bwMode="auto">
            <a:xfrm flipV="1">
              <a:off x="2173288" y="5937250"/>
              <a:ext cx="1587" cy="36513"/>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 name="Line 67"/>
            <p:cNvSpPr>
              <a:spLocks noChangeShapeType="1"/>
            </p:cNvSpPr>
            <p:nvPr/>
          </p:nvSpPr>
          <p:spPr bwMode="auto">
            <a:xfrm flipV="1">
              <a:off x="2809875" y="5937250"/>
              <a:ext cx="1588" cy="36513"/>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 name="Line 68"/>
            <p:cNvSpPr>
              <a:spLocks noChangeShapeType="1"/>
            </p:cNvSpPr>
            <p:nvPr/>
          </p:nvSpPr>
          <p:spPr bwMode="auto">
            <a:xfrm flipV="1">
              <a:off x="3446463" y="5937250"/>
              <a:ext cx="1587" cy="36513"/>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 name="Line 69"/>
            <p:cNvSpPr>
              <a:spLocks noChangeShapeType="1"/>
            </p:cNvSpPr>
            <p:nvPr/>
          </p:nvSpPr>
          <p:spPr bwMode="auto">
            <a:xfrm flipV="1">
              <a:off x="4083050" y="5937250"/>
              <a:ext cx="1588" cy="36513"/>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 name="Line 70"/>
            <p:cNvSpPr>
              <a:spLocks noChangeShapeType="1"/>
            </p:cNvSpPr>
            <p:nvPr/>
          </p:nvSpPr>
          <p:spPr bwMode="auto">
            <a:xfrm flipV="1">
              <a:off x="4719638" y="5937250"/>
              <a:ext cx="1587" cy="36513"/>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 name="Rectangle 71"/>
            <p:cNvSpPr>
              <a:spLocks noChangeArrowheads="1"/>
            </p:cNvSpPr>
            <p:nvPr/>
          </p:nvSpPr>
          <p:spPr bwMode="auto">
            <a:xfrm>
              <a:off x="2143125" y="2122488"/>
              <a:ext cx="61913" cy="61912"/>
            </a:xfrm>
            <a:prstGeom prst="rect">
              <a:avLst/>
            </a:prstGeom>
            <a:solidFill>
              <a:srgbClr val="F20884"/>
            </a:solidFill>
            <a:ln w="12065">
              <a:solidFill>
                <a:srgbClr val="F20884"/>
              </a:solidFill>
              <a:miter lim="800000"/>
              <a:headEnd/>
              <a:tailEnd/>
            </a:ln>
          </p:spPr>
          <p:txBody>
            <a:bodyPr/>
            <a:lstStyle/>
            <a:p>
              <a:endParaRPr lang="en-US"/>
            </a:p>
          </p:txBody>
        </p:sp>
        <p:sp>
          <p:nvSpPr>
            <p:cNvPr id="66" name="Rectangle 72"/>
            <p:cNvSpPr>
              <a:spLocks noChangeArrowheads="1"/>
            </p:cNvSpPr>
            <p:nvPr/>
          </p:nvSpPr>
          <p:spPr bwMode="auto">
            <a:xfrm>
              <a:off x="2779713" y="3213100"/>
              <a:ext cx="61912" cy="61913"/>
            </a:xfrm>
            <a:prstGeom prst="rect">
              <a:avLst/>
            </a:prstGeom>
            <a:solidFill>
              <a:srgbClr val="F20884"/>
            </a:solidFill>
            <a:ln w="12065">
              <a:solidFill>
                <a:srgbClr val="F20884"/>
              </a:solidFill>
              <a:miter lim="800000"/>
              <a:headEnd/>
              <a:tailEnd/>
            </a:ln>
          </p:spPr>
          <p:txBody>
            <a:bodyPr/>
            <a:lstStyle/>
            <a:p>
              <a:endParaRPr lang="en-US"/>
            </a:p>
          </p:txBody>
        </p:sp>
        <p:sp>
          <p:nvSpPr>
            <p:cNvPr id="67" name="Rectangle 73"/>
            <p:cNvSpPr>
              <a:spLocks noChangeArrowheads="1"/>
            </p:cNvSpPr>
            <p:nvPr/>
          </p:nvSpPr>
          <p:spPr bwMode="auto">
            <a:xfrm>
              <a:off x="3416300" y="3543300"/>
              <a:ext cx="61913" cy="61913"/>
            </a:xfrm>
            <a:prstGeom prst="rect">
              <a:avLst/>
            </a:prstGeom>
            <a:solidFill>
              <a:srgbClr val="F20884"/>
            </a:solidFill>
            <a:ln w="12065">
              <a:solidFill>
                <a:srgbClr val="F20884"/>
              </a:solidFill>
              <a:miter lim="800000"/>
              <a:headEnd/>
              <a:tailEnd/>
            </a:ln>
          </p:spPr>
          <p:txBody>
            <a:bodyPr/>
            <a:lstStyle/>
            <a:p>
              <a:endParaRPr lang="en-US"/>
            </a:p>
          </p:txBody>
        </p:sp>
        <p:sp>
          <p:nvSpPr>
            <p:cNvPr id="68" name="Rectangle 74"/>
            <p:cNvSpPr>
              <a:spLocks noChangeArrowheads="1"/>
            </p:cNvSpPr>
            <p:nvPr/>
          </p:nvSpPr>
          <p:spPr bwMode="auto">
            <a:xfrm>
              <a:off x="4052888" y="3811588"/>
              <a:ext cx="61912" cy="63500"/>
            </a:xfrm>
            <a:prstGeom prst="rect">
              <a:avLst/>
            </a:prstGeom>
            <a:solidFill>
              <a:srgbClr val="F20884"/>
            </a:solidFill>
            <a:ln w="12065">
              <a:solidFill>
                <a:srgbClr val="F20884"/>
              </a:solidFill>
              <a:miter lim="800000"/>
              <a:headEnd/>
              <a:tailEnd/>
            </a:ln>
          </p:spPr>
          <p:txBody>
            <a:bodyPr/>
            <a:lstStyle/>
            <a:p>
              <a:endParaRPr lang="en-US"/>
            </a:p>
          </p:txBody>
        </p:sp>
        <p:sp>
          <p:nvSpPr>
            <p:cNvPr id="69" name="Line 75"/>
            <p:cNvSpPr>
              <a:spLocks noChangeShapeType="1"/>
            </p:cNvSpPr>
            <p:nvPr/>
          </p:nvSpPr>
          <p:spPr bwMode="auto">
            <a:xfrm flipH="1" flipV="1">
              <a:off x="2136775" y="4125913"/>
              <a:ext cx="36513" cy="34925"/>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0" name="Line 76"/>
            <p:cNvSpPr>
              <a:spLocks noChangeShapeType="1"/>
            </p:cNvSpPr>
            <p:nvPr/>
          </p:nvSpPr>
          <p:spPr bwMode="auto">
            <a:xfrm>
              <a:off x="2173288" y="4160838"/>
              <a:ext cx="36512" cy="3810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 name="Line 77"/>
            <p:cNvSpPr>
              <a:spLocks noChangeShapeType="1"/>
            </p:cNvSpPr>
            <p:nvPr/>
          </p:nvSpPr>
          <p:spPr bwMode="auto">
            <a:xfrm flipH="1">
              <a:off x="2136775" y="4160838"/>
              <a:ext cx="36513" cy="3810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2" name="Line 78"/>
            <p:cNvSpPr>
              <a:spLocks noChangeShapeType="1"/>
            </p:cNvSpPr>
            <p:nvPr/>
          </p:nvSpPr>
          <p:spPr bwMode="auto">
            <a:xfrm flipV="1">
              <a:off x="2173288" y="4125913"/>
              <a:ext cx="36512" cy="34925"/>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3" name="Line 79"/>
            <p:cNvSpPr>
              <a:spLocks noChangeShapeType="1"/>
            </p:cNvSpPr>
            <p:nvPr/>
          </p:nvSpPr>
          <p:spPr bwMode="auto">
            <a:xfrm flipH="1" flipV="1">
              <a:off x="2773363" y="4492625"/>
              <a:ext cx="36512" cy="36513"/>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4" name="Line 80"/>
            <p:cNvSpPr>
              <a:spLocks noChangeShapeType="1"/>
            </p:cNvSpPr>
            <p:nvPr/>
          </p:nvSpPr>
          <p:spPr bwMode="auto">
            <a:xfrm>
              <a:off x="2809875" y="4529138"/>
              <a:ext cx="38100" cy="36512"/>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5" name="Line 81"/>
            <p:cNvSpPr>
              <a:spLocks noChangeShapeType="1"/>
            </p:cNvSpPr>
            <p:nvPr/>
          </p:nvSpPr>
          <p:spPr bwMode="auto">
            <a:xfrm flipH="1">
              <a:off x="2773363" y="4529138"/>
              <a:ext cx="36512" cy="36512"/>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6" name="Line 82"/>
            <p:cNvSpPr>
              <a:spLocks noChangeShapeType="1"/>
            </p:cNvSpPr>
            <p:nvPr/>
          </p:nvSpPr>
          <p:spPr bwMode="auto">
            <a:xfrm flipV="1">
              <a:off x="2809875" y="4492625"/>
              <a:ext cx="38100" cy="36513"/>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7" name="Line 83"/>
            <p:cNvSpPr>
              <a:spLocks noChangeShapeType="1"/>
            </p:cNvSpPr>
            <p:nvPr/>
          </p:nvSpPr>
          <p:spPr bwMode="auto">
            <a:xfrm flipH="1" flipV="1">
              <a:off x="3409950" y="4760913"/>
              <a:ext cx="36513" cy="3810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 name="Line 84"/>
            <p:cNvSpPr>
              <a:spLocks noChangeShapeType="1"/>
            </p:cNvSpPr>
            <p:nvPr/>
          </p:nvSpPr>
          <p:spPr bwMode="auto">
            <a:xfrm>
              <a:off x="3446463" y="4799013"/>
              <a:ext cx="36512" cy="36512"/>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 name="Line 85"/>
            <p:cNvSpPr>
              <a:spLocks noChangeShapeType="1"/>
            </p:cNvSpPr>
            <p:nvPr/>
          </p:nvSpPr>
          <p:spPr bwMode="auto">
            <a:xfrm flipH="1">
              <a:off x="3409950" y="4799013"/>
              <a:ext cx="36513" cy="36512"/>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0" name="Line 86"/>
            <p:cNvSpPr>
              <a:spLocks noChangeShapeType="1"/>
            </p:cNvSpPr>
            <p:nvPr/>
          </p:nvSpPr>
          <p:spPr bwMode="auto">
            <a:xfrm flipV="1">
              <a:off x="3446463" y="4760913"/>
              <a:ext cx="36512" cy="38100"/>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1" name="Line 87"/>
            <p:cNvSpPr>
              <a:spLocks noChangeShapeType="1"/>
            </p:cNvSpPr>
            <p:nvPr/>
          </p:nvSpPr>
          <p:spPr bwMode="auto">
            <a:xfrm flipH="1" flipV="1">
              <a:off x="4046538" y="5030788"/>
              <a:ext cx="36512" cy="36512"/>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2" name="Line 88"/>
            <p:cNvSpPr>
              <a:spLocks noChangeShapeType="1"/>
            </p:cNvSpPr>
            <p:nvPr/>
          </p:nvSpPr>
          <p:spPr bwMode="auto">
            <a:xfrm>
              <a:off x="4083050" y="5067300"/>
              <a:ext cx="38100" cy="36513"/>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 name="Line 89"/>
            <p:cNvSpPr>
              <a:spLocks noChangeShapeType="1"/>
            </p:cNvSpPr>
            <p:nvPr/>
          </p:nvSpPr>
          <p:spPr bwMode="auto">
            <a:xfrm flipH="1">
              <a:off x="4046538" y="5067300"/>
              <a:ext cx="36512" cy="36513"/>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 name="Line 90"/>
            <p:cNvSpPr>
              <a:spLocks noChangeShapeType="1"/>
            </p:cNvSpPr>
            <p:nvPr/>
          </p:nvSpPr>
          <p:spPr bwMode="auto">
            <a:xfrm flipV="1">
              <a:off x="4083050" y="5030788"/>
              <a:ext cx="38100" cy="36512"/>
            </a:xfrm>
            <a:prstGeom prst="line">
              <a:avLst/>
            </a:prstGeom>
            <a:noFill/>
            <a:ln w="1206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5" name="Rectangle 91"/>
            <p:cNvSpPr>
              <a:spLocks noChangeArrowheads="1"/>
            </p:cNvSpPr>
            <p:nvPr/>
          </p:nvSpPr>
          <p:spPr bwMode="auto">
            <a:xfrm>
              <a:off x="1549400" y="5875338"/>
              <a:ext cx="4635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000000"/>
                  </a:solidFill>
                  <a:latin typeface="Geneva" charset="0"/>
                </a:rPr>
                <a:t>1.00E-16</a:t>
              </a:r>
              <a:endParaRPr lang="en-US"/>
            </a:p>
          </p:txBody>
        </p:sp>
        <p:sp>
          <p:nvSpPr>
            <p:cNvPr id="86" name="Rectangle 92"/>
            <p:cNvSpPr>
              <a:spLocks noChangeArrowheads="1"/>
            </p:cNvSpPr>
            <p:nvPr/>
          </p:nvSpPr>
          <p:spPr bwMode="auto">
            <a:xfrm>
              <a:off x="1549400" y="4822825"/>
              <a:ext cx="4635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000000"/>
                  </a:solidFill>
                  <a:latin typeface="Geneva" charset="0"/>
                </a:rPr>
                <a:t>1.00E-15</a:t>
              </a:r>
              <a:endParaRPr lang="en-US"/>
            </a:p>
          </p:txBody>
        </p:sp>
        <p:sp>
          <p:nvSpPr>
            <p:cNvPr id="87" name="Rectangle 93"/>
            <p:cNvSpPr>
              <a:spLocks noChangeArrowheads="1"/>
            </p:cNvSpPr>
            <p:nvPr/>
          </p:nvSpPr>
          <p:spPr bwMode="auto">
            <a:xfrm>
              <a:off x="1549400" y="3781425"/>
              <a:ext cx="4635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000000"/>
                  </a:solidFill>
                  <a:latin typeface="Geneva" charset="0"/>
                </a:rPr>
                <a:t>1.00E-14</a:t>
              </a:r>
              <a:endParaRPr lang="en-US"/>
            </a:p>
          </p:txBody>
        </p:sp>
        <p:sp>
          <p:nvSpPr>
            <p:cNvPr id="88" name="Rectangle 94"/>
            <p:cNvSpPr>
              <a:spLocks noChangeArrowheads="1"/>
            </p:cNvSpPr>
            <p:nvPr/>
          </p:nvSpPr>
          <p:spPr bwMode="auto">
            <a:xfrm>
              <a:off x="1549400" y="2728913"/>
              <a:ext cx="4635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000000"/>
                  </a:solidFill>
                  <a:latin typeface="Geneva" charset="0"/>
                </a:rPr>
                <a:t>1.00E-13</a:t>
              </a:r>
              <a:endParaRPr lang="en-US"/>
            </a:p>
          </p:txBody>
        </p:sp>
        <p:sp>
          <p:nvSpPr>
            <p:cNvPr id="89" name="Rectangle 95"/>
            <p:cNvSpPr>
              <a:spLocks noChangeArrowheads="1"/>
            </p:cNvSpPr>
            <p:nvPr/>
          </p:nvSpPr>
          <p:spPr bwMode="auto">
            <a:xfrm>
              <a:off x="1549400" y="1676400"/>
              <a:ext cx="4635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000000"/>
                  </a:solidFill>
                  <a:latin typeface="Geneva" charset="0"/>
                </a:rPr>
                <a:t>1.00E-12</a:t>
              </a:r>
              <a:endParaRPr lang="en-US"/>
            </a:p>
          </p:txBody>
        </p:sp>
        <p:sp>
          <p:nvSpPr>
            <p:cNvPr id="90" name="Rectangle 96"/>
            <p:cNvSpPr>
              <a:spLocks noChangeArrowheads="1"/>
            </p:cNvSpPr>
            <p:nvPr/>
          </p:nvSpPr>
          <p:spPr bwMode="auto">
            <a:xfrm>
              <a:off x="2136775" y="6046788"/>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000000"/>
                  </a:solidFill>
                  <a:latin typeface="Geneva" charset="0"/>
                </a:rPr>
                <a:t>1</a:t>
              </a:r>
              <a:endParaRPr lang="en-US"/>
            </a:p>
          </p:txBody>
        </p:sp>
        <p:sp>
          <p:nvSpPr>
            <p:cNvPr id="91" name="Rectangle 97"/>
            <p:cNvSpPr>
              <a:spLocks noChangeArrowheads="1"/>
            </p:cNvSpPr>
            <p:nvPr/>
          </p:nvSpPr>
          <p:spPr bwMode="auto">
            <a:xfrm>
              <a:off x="2773363" y="6046788"/>
              <a:ext cx="65087"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000000"/>
                  </a:solidFill>
                  <a:latin typeface="Geneva" charset="0"/>
                </a:rPr>
                <a:t>2</a:t>
              </a:r>
              <a:endParaRPr lang="en-US"/>
            </a:p>
          </p:txBody>
        </p:sp>
        <p:sp>
          <p:nvSpPr>
            <p:cNvPr id="92" name="Rectangle 98"/>
            <p:cNvSpPr>
              <a:spLocks noChangeArrowheads="1"/>
            </p:cNvSpPr>
            <p:nvPr/>
          </p:nvSpPr>
          <p:spPr bwMode="auto">
            <a:xfrm>
              <a:off x="3409950" y="6046788"/>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000000"/>
                  </a:solidFill>
                  <a:latin typeface="Geneva" charset="0"/>
                </a:rPr>
                <a:t>3</a:t>
              </a:r>
              <a:endParaRPr lang="en-US"/>
            </a:p>
          </p:txBody>
        </p:sp>
        <p:sp>
          <p:nvSpPr>
            <p:cNvPr id="93" name="Rectangle 99"/>
            <p:cNvSpPr>
              <a:spLocks noChangeArrowheads="1"/>
            </p:cNvSpPr>
            <p:nvPr/>
          </p:nvSpPr>
          <p:spPr bwMode="auto">
            <a:xfrm>
              <a:off x="4046538" y="6046788"/>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000000"/>
                  </a:solidFill>
                  <a:latin typeface="Geneva" charset="0"/>
                </a:rPr>
                <a:t>4</a:t>
              </a:r>
              <a:endParaRPr lang="en-US"/>
            </a:p>
          </p:txBody>
        </p:sp>
        <p:sp>
          <p:nvSpPr>
            <p:cNvPr id="94" name="Rectangle 100"/>
            <p:cNvSpPr>
              <a:spLocks noChangeArrowheads="1"/>
            </p:cNvSpPr>
            <p:nvPr/>
          </p:nvSpPr>
          <p:spPr bwMode="auto">
            <a:xfrm>
              <a:off x="4683125" y="6046788"/>
              <a:ext cx="635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900">
                  <a:solidFill>
                    <a:srgbClr val="000000"/>
                  </a:solidFill>
                  <a:latin typeface="Geneva" charset="0"/>
                </a:rPr>
                <a:t>5</a:t>
              </a:r>
              <a:endParaRPr lang="en-US"/>
            </a:p>
          </p:txBody>
        </p:sp>
        <p:sp>
          <p:nvSpPr>
            <p:cNvPr id="95" name="Rectangle 101"/>
            <p:cNvSpPr>
              <a:spLocks noChangeArrowheads="1"/>
            </p:cNvSpPr>
            <p:nvPr/>
          </p:nvSpPr>
          <p:spPr bwMode="auto">
            <a:xfrm>
              <a:off x="2847975" y="6254750"/>
              <a:ext cx="13287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a:solidFill>
                    <a:srgbClr val="000000"/>
                  </a:solidFill>
                  <a:latin typeface="Verdana" pitchFamily="34" charset="0"/>
                </a:rPr>
                <a:t>Bakeout cycles</a:t>
              </a:r>
              <a:endParaRPr lang="en-US"/>
            </a:p>
          </p:txBody>
        </p:sp>
        <p:sp>
          <p:nvSpPr>
            <p:cNvPr id="96" name="Freeform 102"/>
            <p:cNvSpPr>
              <a:spLocks/>
            </p:cNvSpPr>
            <p:nvPr/>
          </p:nvSpPr>
          <p:spPr bwMode="auto">
            <a:xfrm>
              <a:off x="4891088" y="2876550"/>
              <a:ext cx="74612" cy="73025"/>
            </a:xfrm>
            <a:custGeom>
              <a:avLst/>
              <a:gdLst>
                <a:gd name="T0" fmla="*/ 58 w 116"/>
                <a:gd name="T1" fmla="*/ 0 h 116"/>
                <a:gd name="T2" fmla="*/ 116 w 116"/>
                <a:gd name="T3" fmla="*/ 58 h 116"/>
                <a:gd name="T4" fmla="*/ 58 w 116"/>
                <a:gd name="T5" fmla="*/ 116 h 116"/>
                <a:gd name="T6" fmla="*/ 0 w 116"/>
                <a:gd name="T7" fmla="*/ 58 h 116"/>
                <a:gd name="T8" fmla="*/ 58 w 116"/>
                <a:gd name="T9" fmla="*/ 0 h 116"/>
              </a:gdLst>
              <a:ahLst/>
              <a:cxnLst>
                <a:cxn ang="0">
                  <a:pos x="T0" y="T1"/>
                </a:cxn>
                <a:cxn ang="0">
                  <a:pos x="T2" y="T3"/>
                </a:cxn>
                <a:cxn ang="0">
                  <a:pos x="T4" y="T5"/>
                </a:cxn>
                <a:cxn ang="0">
                  <a:pos x="T6" y="T7"/>
                </a:cxn>
                <a:cxn ang="0">
                  <a:pos x="T8" y="T9"/>
                </a:cxn>
              </a:cxnLst>
              <a:rect l="0" t="0" r="r" b="b"/>
              <a:pathLst>
                <a:path w="116" h="116">
                  <a:moveTo>
                    <a:pt x="58" y="0"/>
                  </a:moveTo>
                  <a:lnTo>
                    <a:pt x="116" y="58"/>
                  </a:lnTo>
                  <a:lnTo>
                    <a:pt x="58" y="116"/>
                  </a:lnTo>
                  <a:lnTo>
                    <a:pt x="0" y="58"/>
                  </a:lnTo>
                  <a:lnTo>
                    <a:pt x="58" y="0"/>
                  </a:lnTo>
                  <a:close/>
                </a:path>
              </a:pathLst>
            </a:custGeom>
            <a:solidFill>
              <a:srgbClr val="FFFFFF"/>
            </a:solidFill>
            <a:ln w="12065">
              <a:solidFill>
                <a:srgbClr val="FFFFFF"/>
              </a:solidFill>
              <a:prstDash val="solid"/>
              <a:round/>
              <a:headEnd/>
              <a:tailEnd/>
            </a:ln>
          </p:spPr>
          <p:txBody>
            <a:bodyPr/>
            <a:lstStyle/>
            <a:p>
              <a:endParaRPr lang="en-US"/>
            </a:p>
          </p:txBody>
        </p:sp>
        <p:sp>
          <p:nvSpPr>
            <p:cNvPr id="102" name="Line 110"/>
            <p:cNvSpPr>
              <a:spLocks noChangeShapeType="1"/>
            </p:cNvSpPr>
            <p:nvPr/>
          </p:nvSpPr>
          <p:spPr bwMode="auto">
            <a:xfrm>
              <a:off x="2228850" y="2903538"/>
              <a:ext cx="2400300" cy="1257300"/>
            </a:xfrm>
            <a:prstGeom prst="line">
              <a:avLst/>
            </a:prstGeom>
            <a:noFill/>
            <a:ln w="28575">
              <a:pattFill prst="pct90">
                <a:fgClr>
                  <a:srgbClr val="FF6600"/>
                </a:fgClr>
                <a:bgClr>
                  <a:srgbClr val="FFFFFF"/>
                </a:bgClr>
              </a:patt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 name="Line 111"/>
            <p:cNvSpPr>
              <a:spLocks noChangeShapeType="1"/>
            </p:cNvSpPr>
            <p:nvPr/>
          </p:nvSpPr>
          <p:spPr bwMode="auto">
            <a:xfrm>
              <a:off x="2228850" y="4151313"/>
              <a:ext cx="2400300" cy="1257300"/>
            </a:xfrm>
            <a:prstGeom prst="line">
              <a:avLst/>
            </a:prstGeom>
            <a:noFill/>
            <a:ln w="28575">
              <a:pattFill prst="pct90">
                <a:fgClr>
                  <a:srgbClr val="FF6600"/>
                </a:fgClr>
                <a:bgClr>
                  <a:srgbClr val="FFFFFF"/>
                </a:bgClr>
              </a:patt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 name="Text Box 112"/>
            <p:cNvSpPr txBox="1">
              <a:spLocks noChangeArrowheads="1"/>
            </p:cNvSpPr>
            <p:nvPr/>
          </p:nvSpPr>
          <p:spPr bwMode="auto">
            <a:xfrm>
              <a:off x="2428875" y="1865313"/>
              <a:ext cx="2057400" cy="342900"/>
            </a:xfrm>
            <a:prstGeom prst="rect">
              <a:avLst/>
            </a:prstGeom>
            <a:solidFill>
              <a:srgbClr val="FFFFFF"/>
            </a:solidFill>
            <a:ln w="9525">
              <a:solidFill>
                <a:srgbClr val="000000"/>
              </a:solidFill>
              <a:miter lim="800000"/>
              <a:headEnd/>
              <a:tailEnd/>
            </a:ln>
          </p:spPr>
          <p:txBody>
            <a:bodyPr/>
            <a:lstStyle/>
            <a:p>
              <a:r>
                <a:rPr lang="fr-CH" sz="1200">
                  <a:latin typeface="Verdana" pitchFamily="34" charset="0"/>
                </a:rPr>
                <a:t>bakeout at 300°C, 24 h</a:t>
              </a:r>
              <a:endParaRPr lang="en-US"/>
            </a:p>
          </p:txBody>
        </p:sp>
        <p:sp>
          <p:nvSpPr>
            <p:cNvPr id="105" name="Text Box 113"/>
            <p:cNvSpPr txBox="1">
              <a:spLocks noChangeArrowheads="1"/>
            </p:cNvSpPr>
            <p:nvPr/>
          </p:nvSpPr>
          <p:spPr bwMode="auto">
            <a:xfrm rot="16200000">
              <a:off x="-494507" y="3542507"/>
              <a:ext cx="32750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latin typeface="Verdana" pitchFamily="34" charset="0"/>
                </a:rPr>
                <a:t>H</a:t>
              </a:r>
              <a:r>
                <a:rPr lang="en-US" sz="1400" baseline="-25000">
                  <a:latin typeface="Verdana" pitchFamily="34" charset="0"/>
                </a:rPr>
                <a:t>2</a:t>
              </a:r>
              <a:r>
                <a:rPr lang="en-US" sz="1400">
                  <a:latin typeface="Verdana" pitchFamily="34" charset="0"/>
                </a:rPr>
                <a:t> outgassing rate [Torr l s</a:t>
              </a:r>
              <a:r>
                <a:rPr lang="en-US" sz="1400" baseline="30000">
                  <a:latin typeface="Verdana" pitchFamily="34" charset="0"/>
                </a:rPr>
                <a:t>-1</a:t>
              </a:r>
              <a:r>
                <a:rPr lang="en-US" sz="1400">
                  <a:latin typeface="Verdana" pitchFamily="34" charset="0"/>
                </a:rPr>
                <a:t> cm</a:t>
              </a:r>
              <a:r>
                <a:rPr lang="en-US" sz="1400" baseline="30000">
                  <a:latin typeface="Verdana" pitchFamily="34" charset="0"/>
                </a:rPr>
                <a:t>-2</a:t>
              </a:r>
              <a:r>
                <a:rPr lang="en-US" sz="1400">
                  <a:latin typeface="Verdana" pitchFamily="34" charset="0"/>
                </a:rPr>
                <a:t>]</a:t>
              </a:r>
            </a:p>
          </p:txBody>
        </p:sp>
      </p:grpSp>
      <p:sp>
        <p:nvSpPr>
          <p:cNvPr id="106" name="Text Box 3"/>
          <p:cNvSpPr txBox="1">
            <a:spLocks noChangeArrowheads="1"/>
          </p:cNvSpPr>
          <p:nvPr/>
        </p:nvSpPr>
        <p:spPr bwMode="auto">
          <a:xfrm>
            <a:off x="1680210" y="601822"/>
            <a:ext cx="58864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pitchFamily="18" charset="0"/>
              </a:defRPr>
            </a:lvl1pPr>
            <a:lvl2pPr marL="977900" indent="-457200">
              <a:defRPr sz="2400">
                <a:solidFill>
                  <a:schemeClr val="tx1"/>
                </a:solidFill>
                <a:latin typeface="Times" pitchFamily="18" charset="0"/>
              </a:defRPr>
            </a:lvl2pPr>
            <a:lvl3pPr marL="1549400" indent="-457200">
              <a:defRPr sz="2400">
                <a:solidFill>
                  <a:schemeClr val="tx1"/>
                </a:solidFill>
                <a:latin typeface="Times" pitchFamily="18" charset="0"/>
              </a:defRPr>
            </a:lvl3pPr>
            <a:lvl4pPr marL="2120900" indent="-457200">
              <a:defRPr sz="2400">
                <a:solidFill>
                  <a:schemeClr val="tx1"/>
                </a:solidFill>
                <a:latin typeface="Times" pitchFamily="18" charset="0"/>
              </a:defRPr>
            </a:lvl4pPr>
            <a:lvl5pPr marL="2692400" indent="-457200">
              <a:defRPr sz="2400">
                <a:solidFill>
                  <a:schemeClr val="tx1"/>
                </a:solidFill>
                <a:latin typeface="Times" pitchFamily="18" charset="0"/>
              </a:defRPr>
            </a:lvl5pPr>
            <a:lvl6pPr marL="3149600" indent="-457200" eaLnBrk="0" fontAlgn="base" hangingPunct="0">
              <a:spcBef>
                <a:spcPct val="0"/>
              </a:spcBef>
              <a:spcAft>
                <a:spcPct val="0"/>
              </a:spcAft>
              <a:defRPr sz="2400">
                <a:solidFill>
                  <a:schemeClr val="tx1"/>
                </a:solidFill>
                <a:latin typeface="Times" pitchFamily="18" charset="0"/>
              </a:defRPr>
            </a:lvl6pPr>
            <a:lvl7pPr marL="3606800" indent="-457200" eaLnBrk="0" fontAlgn="base" hangingPunct="0">
              <a:spcBef>
                <a:spcPct val="0"/>
              </a:spcBef>
              <a:spcAft>
                <a:spcPct val="0"/>
              </a:spcAft>
              <a:defRPr sz="2400">
                <a:solidFill>
                  <a:schemeClr val="tx1"/>
                </a:solidFill>
                <a:latin typeface="Times" pitchFamily="18" charset="0"/>
              </a:defRPr>
            </a:lvl7pPr>
            <a:lvl8pPr marL="4064000" indent="-457200" eaLnBrk="0" fontAlgn="base" hangingPunct="0">
              <a:spcBef>
                <a:spcPct val="0"/>
              </a:spcBef>
              <a:spcAft>
                <a:spcPct val="0"/>
              </a:spcAft>
              <a:defRPr sz="2400">
                <a:solidFill>
                  <a:schemeClr val="tx1"/>
                </a:solidFill>
                <a:latin typeface="Times" pitchFamily="18" charset="0"/>
              </a:defRPr>
            </a:lvl8pPr>
            <a:lvl9pPr marL="4521200" indent="-457200" eaLnBrk="0" fontAlgn="base" hangingPunct="0">
              <a:spcBef>
                <a:spcPct val="0"/>
              </a:spcBef>
              <a:spcAft>
                <a:spcPct val="0"/>
              </a:spcAft>
              <a:defRPr sz="2400">
                <a:solidFill>
                  <a:schemeClr val="tx1"/>
                </a:solidFill>
                <a:latin typeface="Times" pitchFamily="18" charset="0"/>
              </a:defRPr>
            </a:lvl9pPr>
          </a:lstStyle>
          <a:p>
            <a:r>
              <a:rPr lang="en-US" sz="1800" dirty="0">
                <a:solidFill>
                  <a:srgbClr val="FF0000"/>
                </a:solidFill>
                <a:latin typeface="+mn-lt"/>
              </a:rPr>
              <a:t>Diffusion </a:t>
            </a:r>
            <a:r>
              <a:rPr lang="en-US" sz="1800" dirty="0" smtClean="0">
                <a:solidFill>
                  <a:srgbClr val="FF0000"/>
                </a:solidFill>
                <a:latin typeface="+mn-lt"/>
              </a:rPr>
              <a:t>model of H</a:t>
            </a:r>
            <a:r>
              <a:rPr lang="en-US" sz="1800" baseline="-25000" dirty="0" smtClean="0">
                <a:solidFill>
                  <a:srgbClr val="FF0000"/>
                </a:solidFill>
                <a:latin typeface="+mn-lt"/>
              </a:rPr>
              <a:t>2</a:t>
            </a:r>
            <a:r>
              <a:rPr lang="en-US" sz="1800" dirty="0" smtClean="0">
                <a:solidFill>
                  <a:srgbClr val="FF0000"/>
                </a:solidFill>
                <a:latin typeface="+mn-lt"/>
              </a:rPr>
              <a:t> outgassing: consecutive </a:t>
            </a:r>
            <a:r>
              <a:rPr lang="en-US" sz="1800" dirty="0" err="1" smtClean="0">
                <a:solidFill>
                  <a:srgbClr val="FF0000"/>
                </a:solidFill>
                <a:latin typeface="+mn-lt"/>
              </a:rPr>
              <a:t>bakeouts</a:t>
            </a:r>
            <a:endParaRPr lang="en-US" sz="1800" dirty="0">
              <a:solidFill>
                <a:srgbClr val="FF0000"/>
              </a:solidFill>
              <a:latin typeface="+mn-lt"/>
            </a:endParaRPr>
          </a:p>
        </p:txBody>
      </p:sp>
      <p:sp>
        <p:nvSpPr>
          <p:cNvPr id="107" name="Rectangle 106"/>
          <p:cNvSpPr/>
          <p:nvPr/>
        </p:nvSpPr>
        <p:spPr>
          <a:xfrm>
            <a:off x="1909974" y="105966"/>
            <a:ext cx="5296643" cy="461665"/>
          </a:xfrm>
          <a:prstGeom prst="rect">
            <a:avLst/>
          </a:prstGeom>
        </p:spPr>
        <p:txBody>
          <a:bodyPr wrap="none">
            <a:spAutoFit/>
          </a:bodyPr>
          <a:lstStyle/>
          <a:p>
            <a:pPr algn="ctr"/>
            <a:r>
              <a:rPr lang="en-US" sz="2400" b="1" dirty="0" smtClean="0"/>
              <a:t>Gas sources: outgassing of metals</a:t>
            </a:r>
            <a:endParaRPr lang="en-US" sz="2400" b="1" dirty="0"/>
          </a:p>
        </p:txBody>
      </p:sp>
    </p:spTree>
    <p:extLst>
      <p:ext uri="{BB962C8B-B14F-4D97-AF65-F5344CB8AC3E}">
        <p14:creationId xmlns:p14="http://schemas.microsoft.com/office/powerpoint/2010/main" val="214434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Table 18"/>
          <p:cNvGraphicFramePr>
            <a:graphicFrameLocks noGrp="1"/>
          </p:cNvGraphicFramePr>
          <p:nvPr>
            <p:extLst>
              <p:ext uri="{D42A27DB-BD31-4B8C-83A1-F6EECF244321}">
                <p14:modId xmlns:p14="http://schemas.microsoft.com/office/powerpoint/2010/main" val="2259693946"/>
              </p:ext>
            </p:extLst>
          </p:nvPr>
        </p:nvGraphicFramePr>
        <p:xfrm>
          <a:off x="4869180" y="1687916"/>
          <a:ext cx="4114799" cy="4583309"/>
        </p:xfrm>
        <a:graphic>
          <a:graphicData uri="http://schemas.openxmlformats.org/drawingml/2006/table">
            <a:tbl>
              <a:tblPr firstRow="1" firstCol="1" bandRow="1">
                <a:tableStyleId>{8EC20E35-A176-4012-BC5E-935CFFF8708E}</a:tableStyleId>
              </a:tblPr>
              <a:tblGrid>
                <a:gridCol w="1819307"/>
                <a:gridCol w="798163"/>
                <a:gridCol w="1497329"/>
              </a:tblGrid>
              <a:tr h="460924">
                <a:tc>
                  <a:txBody>
                    <a:bodyPr/>
                    <a:lstStyle/>
                    <a:p>
                      <a:pPr algn="ctr">
                        <a:lnSpc>
                          <a:spcPts val="1300"/>
                        </a:lnSpc>
                        <a:spcBef>
                          <a:spcPts val="600"/>
                        </a:spcBef>
                        <a:spcAft>
                          <a:spcPts val="0"/>
                        </a:spcAft>
                      </a:pPr>
                      <a:r>
                        <a:rPr lang="en-GB" sz="1400" dirty="0" smtClean="0">
                          <a:effectLst/>
                        </a:rPr>
                        <a:t>Parameters</a:t>
                      </a:r>
                      <a:endParaRPr lang="en-GB" sz="1400" dirty="0" smtClean="0">
                        <a:effectLst/>
                        <a:latin typeface="Times New Roman"/>
                      </a:endParaRPr>
                    </a:p>
                  </a:txBody>
                  <a:tcPr marL="68580" marR="68580" marT="0" marB="0" anchor="ctr"/>
                </a:tc>
                <a:tc>
                  <a:txBody>
                    <a:bodyPr/>
                    <a:lstStyle/>
                    <a:p>
                      <a:pPr algn="ctr">
                        <a:lnSpc>
                          <a:spcPts val="1300"/>
                        </a:lnSpc>
                        <a:spcBef>
                          <a:spcPts val="600"/>
                        </a:spcBef>
                        <a:spcAft>
                          <a:spcPts val="0"/>
                        </a:spcAft>
                      </a:pPr>
                      <a:r>
                        <a:rPr lang="en-GB" sz="1400" dirty="0">
                          <a:effectLst/>
                        </a:rPr>
                        <a:t>Symbol </a:t>
                      </a:r>
                      <a:endParaRPr lang="en-GB" sz="1400" dirty="0">
                        <a:effectLst/>
                        <a:latin typeface="Times New Roman"/>
                        <a:ea typeface="Times New Roman"/>
                      </a:endParaRPr>
                    </a:p>
                  </a:txBody>
                  <a:tcPr marL="68580" marR="68580" marT="0" marB="0" anchor="ctr"/>
                </a:tc>
                <a:tc>
                  <a:txBody>
                    <a:bodyPr/>
                    <a:lstStyle/>
                    <a:p>
                      <a:pPr algn="ctr">
                        <a:lnSpc>
                          <a:spcPts val="1300"/>
                        </a:lnSpc>
                        <a:spcBef>
                          <a:spcPts val="600"/>
                        </a:spcBef>
                        <a:spcAft>
                          <a:spcPts val="0"/>
                        </a:spcAft>
                      </a:pPr>
                      <a:r>
                        <a:rPr lang="en-GB" sz="1400" dirty="0">
                          <a:effectLst/>
                        </a:rPr>
                        <a:t>Values</a:t>
                      </a:r>
                      <a:endParaRPr lang="en-GB" sz="1400" dirty="0">
                        <a:effectLst/>
                        <a:latin typeface="Times New Roman"/>
                        <a:ea typeface="Times New Roman"/>
                      </a:endParaRPr>
                    </a:p>
                  </a:txBody>
                  <a:tcPr marL="68580" marR="68580" marT="0" marB="0" anchor="ctr"/>
                </a:tc>
              </a:tr>
              <a:tr h="408086">
                <a:tc>
                  <a:txBody>
                    <a:bodyPr/>
                    <a:lstStyle/>
                    <a:p>
                      <a:pPr algn="l">
                        <a:lnSpc>
                          <a:spcPts val="1300"/>
                        </a:lnSpc>
                        <a:spcBef>
                          <a:spcPts val="600"/>
                        </a:spcBef>
                        <a:spcAft>
                          <a:spcPts val="0"/>
                        </a:spcAft>
                      </a:pPr>
                      <a:r>
                        <a:rPr lang="en-GB" sz="1400" dirty="0">
                          <a:effectLst/>
                        </a:rPr>
                        <a:t>Temperature of the firing </a:t>
                      </a:r>
                      <a:r>
                        <a:rPr lang="en-GB" sz="1400" dirty="0" smtClean="0">
                          <a:effectLst/>
                        </a:rPr>
                        <a:t>treatment</a:t>
                      </a:r>
                    </a:p>
                    <a:p>
                      <a:pPr algn="l">
                        <a:lnSpc>
                          <a:spcPts val="1300"/>
                        </a:lnSpc>
                        <a:spcBef>
                          <a:spcPts val="600"/>
                        </a:spcBef>
                        <a:spcAft>
                          <a:spcPts val="0"/>
                        </a:spcAft>
                      </a:pPr>
                      <a:endParaRPr lang="en-GB" sz="1400" dirty="0">
                        <a:effectLst/>
                        <a:latin typeface="Times New Roman"/>
                        <a:ea typeface="Times New Roman"/>
                      </a:endParaRPr>
                    </a:p>
                  </a:txBody>
                  <a:tcPr marL="68580" marR="68580" marT="0" marB="0" anchor="ctr"/>
                </a:tc>
                <a:tc>
                  <a:txBody>
                    <a:bodyPr/>
                    <a:lstStyle/>
                    <a:p>
                      <a:pPr algn="ctr">
                        <a:lnSpc>
                          <a:spcPts val="1300"/>
                        </a:lnSpc>
                        <a:spcBef>
                          <a:spcPts val="600"/>
                        </a:spcBef>
                        <a:spcAft>
                          <a:spcPts val="0"/>
                        </a:spcAft>
                      </a:pPr>
                      <a:r>
                        <a:rPr lang="en-GB" sz="1400">
                          <a:effectLst/>
                        </a:rPr>
                        <a:t>T</a:t>
                      </a:r>
                      <a:r>
                        <a:rPr lang="en-GB" sz="1400" baseline="-25000">
                          <a:effectLst/>
                        </a:rPr>
                        <a:t>f</a:t>
                      </a:r>
                      <a:endParaRPr lang="en-GB" sz="1400">
                        <a:effectLst/>
                        <a:latin typeface="Times New Roman"/>
                        <a:ea typeface="Times New Roman"/>
                      </a:endParaRPr>
                    </a:p>
                  </a:txBody>
                  <a:tcPr marL="68580" marR="68580" marT="0" marB="0" anchor="ctr"/>
                </a:tc>
                <a:tc>
                  <a:txBody>
                    <a:bodyPr/>
                    <a:lstStyle/>
                    <a:p>
                      <a:pPr algn="ctr">
                        <a:lnSpc>
                          <a:spcPts val="1300"/>
                        </a:lnSpc>
                        <a:spcBef>
                          <a:spcPts val="600"/>
                        </a:spcBef>
                        <a:spcAft>
                          <a:spcPts val="0"/>
                        </a:spcAft>
                      </a:pPr>
                      <a:r>
                        <a:rPr lang="en-GB" sz="1400">
                          <a:effectLst/>
                        </a:rPr>
                        <a:t>950°C</a:t>
                      </a:r>
                      <a:endParaRPr lang="en-GB" sz="1400">
                        <a:effectLst/>
                        <a:latin typeface="Times New Roman"/>
                        <a:ea typeface="Times New Roman"/>
                      </a:endParaRPr>
                    </a:p>
                  </a:txBody>
                  <a:tcPr marL="68580" marR="68580" marT="0" marB="0" anchor="ctr"/>
                </a:tc>
              </a:tr>
              <a:tr h="408086">
                <a:tc>
                  <a:txBody>
                    <a:bodyPr/>
                    <a:lstStyle/>
                    <a:p>
                      <a:pPr algn="l">
                        <a:lnSpc>
                          <a:spcPts val="1300"/>
                        </a:lnSpc>
                        <a:spcBef>
                          <a:spcPts val="600"/>
                        </a:spcBef>
                        <a:spcAft>
                          <a:spcPts val="0"/>
                        </a:spcAft>
                      </a:pPr>
                      <a:r>
                        <a:rPr lang="en-GB" sz="1400" dirty="0">
                          <a:effectLst/>
                        </a:rPr>
                        <a:t>Duration of the firing </a:t>
                      </a:r>
                      <a:r>
                        <a:rPr lang="en-GB" sz="1400" dirty="0" smtClean="0">
                          <a:effectLst/>
                        </a:rPr>
                        <a:t>treatment</a:t>
                      </a:r>
                    </a:p>
                    <a:p>
                      <a:pPr algn="l">
                        <a:lnSpc>
                          <a:spcPts val="1300"/>
                        </a:lnSpc>
                        <a:spcBef>
                          <a:spcPts val="600"/>
                        </a:spcBef>
                        <a:spcAft>
                          <a:spcPts val="0"/>
                        </a:spcAft>
                      </a:pPr>
                      <a:endParaRPr lang="en-GB" sz="1400" dirty="0">
                        <a:effectLst/>
                        <a:latin typeface="Times New Roman"/>
                        <a:ea typeface="Times New Roman"/>
                      </a:endParaRPr>
                    </a:p>
                  </a:txBody>
                  <a:tcPr marL="68580" marR="68580" marT="0" marB="0" anchor="ctr"/>
                </a:tc>
                <a:tc>
                  <a:txBody>
                    <a:bodyPr/>
                    <a:lstStyle/>
                    <a:p>
                      <a:pPr algn="ctr">
                        <a:lnSpc>
                          <a:spcPts val="1300"/>
                        </a:lnSpc>
                        <a:spcBef>
                          <a:spcPts val="600"/>
                        </a:spcBef>
                        <a:spcAft>
                          <a:spcPts val="0"/>
                        </a:spcAft>
                      </a:pPr>
                      <a:r>
                        <a:rPr lang="en-GB" sz="1400">
                          <a:effectLst/>
                        </a:rPr>
                        <a:t>t</a:t>
                      </a:r>
                      <a:r>
                        <a:rPr lang="en-GB" sz="1400" baseline="-25000">
                          <a:effectLst/>
                        </a:rPr>
                        <a:t>f</a:t>
                      </a:r>
                      <a:endParaRPr lang="en-GB" sz="1400">
                        <a:effectLst/>
                        <a:latin typeface="Times New Roman"/>
                        <a:ea typeface="Times New Roman"/>
                      </a:endParaRPr>
                    </a:p>
                  </a:txBody>
                  <a:tcPr marL="68580" marR="68580" marT="0" marB="0" anchor="ctr"/>
                </a:tc>
                <a:tc>
                  <a:txBody>
                    <a:bodyPr/>
                    <a:lstStyle/>
                    <a:p>
                      <a:pPr algn="ctr">
                        <a:lnSpc>
                          <a:spcPts val="1300"/>
                        </a:lnSpc>
                        <a:spcBef>
                          <a:spcPts val="600"/>
                        </a:spcBef>
                        <a:spcAft>
                          <a:spcPts val="0"/>
                        </a:spcAft>
                      </a:pPr>
                      <a:r>
                        <a:rPr lang="en-GB" sz="1400" dirty="0">
                          <a:effectLst/>
                        </a:rPr>
                        <a:t>2 hours</a:t>
                      </a:r>
                      <a:endParaRPr lang="en-GB" sz="1400" dirty="0">
                        <a:effectLst/>
                        <a:latin typeface="Times New Roman"/>
                        <a:ea typeface="Times New Roman"/>
                      </a:endParaRPr>
                    </a:p>
                  </a:txBody>
                  <a:tcPr marL="68580" marR="68580" marT="0" marB="0" anchor="ctr"/>
                </a:tc>
              </a:tr>
              <a:tr h="408086">
                <a:tc>
                  <a:txBody>
                    <a:bodyPr/>
                    <a:lstStyle/>
                    <a:p>
                      <a:pPr algn="l">
                        <a:lnSpc>
                          <a:spcPts val="1300"/>
                        </a:lnSpc>
                        <a:spcBef>
                          <a:spcPts val="600"/>
                        </a:spcBef>
                        <a:spcAft>
                          <a:spcPts val="0"/>
                        </a:spcAft>
                      </a:pPr>
                      <a:r>
                        <a:rPr lang="en-GB" sz="1400" dirty="0">
                          <a:effectLst/>
                        </a:rPr>
                        <a:t>In situ bakeout </a:t>
                      </a:r>
                      <a:r>
                        <a:rPr lang="en-GB" sz="1400" dirty="0" smtClean="0">
                          <a:effectLst/>
                        </a:rPr>
                        <a:t>temperature</a:t>
                      </a:r>
                    </a:p>
                    <a:p>
                      <a:pPr algn="l">
                        <a:lnSpc>
                          <a:spcPts val="1300"/>
                        </a:lnSpc>
                        <a:spcBef>
                          <a:spcPts val="600"/>
                        </a:spcBef>
                        <a:spcAft>
                          <a:spcPts val="0"/>
                        </a:spcAft>
                      </a:pPr>
                      <a:endParaRPr lang="en-GB" sz="1400" dirty="0">
                        <a:effectLst/>
                        <a:latin typeface="Times New Roman"/>
                        <a:ea typeface="Times New Roman"/>
                      </a:endParaRPr>
                    </a:p>
                  </a:txBody>
                  <a:tcPr marL="68580" marR="68580" marT="0" marB="0" anchor="ctr"/>
                </a:tc>
                <a:tc>
                  <a:txBody>
                    <a:bodyPr/>
                    <a:lstStyle/>
                    <a:p>
                      <a:pPr algn="ctr">
                        <a:lnSpc>
                          <a:spcPts val="1300"/>
                        </a:lnSpc>
                        <a:spcBef>
                          <a:spcPts val="600"/>
                        </a:spcBef>
                        <a:spcAft>
                          <a:spcPts val="0"/>
                        </a:spcAft>
                      </a:pPr>
                      <a:r>
                        <a:rPr lang="en-GB" sz="1400" dirty="0" err="1">
                          <a:effectLst/>
                        </a:rPr>
                        <a:t>T</a:t>
                      </a:r>
                      <a:r>
                        <a:rPr lang="en-GB" sz="1400" baseline="-25000" dirty="0" err="1">
                          <a:effectLst/>
                        </a:rPr>
                        <a:t>bo</a:t>
                      </a:r>
                      <a:endParaRPr lang="en-GB" sz="1400" dirty="0">
                        <a:effectLst/>
                        <a:latin typeface="Times New Roman"/>
                        <a:ea typeface="Times New Roman"/>
                      </a:endParaRPr>
                    </a:p>
                  </a:txBody>
                  <a:tcPr marL="68580" marR="68580" marT="0" marB="0" anchor="ctr"/>
                </a:tc>
                <a:tc>
                  <a:txBody>
                    <a:bodyPr/>
                    <a:lstStyle/>
                    <a:p>
                      <a:pPr algn="ctr">
                        <a:lnSpc>
                          <a:spcPts val="1300"/>
                        </a:lnSpc>
                        <a:spcBef>
                          <a:spcPts val="600"/>
                        </a:spcBef>
                        <a:spcAft>
                          <a:spcPts val="0"/>
                        </a:spcAft>
                      </a:pPr>
                      <a:r>
                        <a:rPr lang="en-GB" sz="1400" dirty="0">
                          <a:effectLst/>
                        </a:rPr>
                        <a:t>150°C </a:t>
                      </a:r>
                      <a:endParaRPr lang="en-GB" sz="1400" dirty="0">
                        <a:effectLst/>
                        <a:latin typeface="Times New Roman"/>
                        <a:ea typeface="Times New Roman"/>
                      </a:endParaRPr>
                    </a:p>
                  </a:txBody>
                  <a:tcPr marL="68580" marR="68580" marT="0" marB="0" anchor="ctr"/>
                </a:tc>
              </a:tr>
              <a:tr h="408086">
                <a:tc>
                  <a:txBody>
                    <a:bodyPr/>
                    <a:lstStyle/>
                    <a:p>
                      <a:pPr algn="l">
                        <a:lnSpc>
                          <a:spcPts val="1300"/>
                        </a:lnSpc>
                        <a:spcBef>
                          <a:spcPts val="600"/>
                        </a:spcBef>
                        <a:spcAft>
                          <a:spcPts val="0"/>
                        </a:spcAft>
                      </a:pPr>
                      <a:r>
                        <a:rPr lang="en-GB" sz="1400" dirty="0">
                          <a:effectLst/>
                        </a:rPr>
                        <a:t>Duration of the in situ </a:t>
                      </a:r>
                      <a:r>
                        <a:rPr lang="en-GB" sz="1400" dirty="0" smtClean="0">
                          <a:effectLst/>
                        </a:rPr>
                        <a:t>bakeout</a:t>
                      </a:r>
                    </a:p>
                    <a:p>
                      <a:pPr algn="l">
                        <a:lnSpc>
                          <a:spcPts val="1300"/>
                        </a:lnSpc>
                        <a:spcBef>
                          <a:spcPts val="600"/>
                        </a:spcBef>
                        <a:spcAft>
                          <a:spcPts val="0"/>
                        </a:spcAft>
                      </a:pPr>
                      <a:endParaRPr lang="en-GB" sz="1400" dirty="0">
                        <a:effectLst/>
                        <a:latin typeface="Times New Roman"/>
                        <a:ea typeface="Times New Roman"/>
                      </a:endParaRPr>
                    </a:p>
                  </a:txBody>
                  <a:tcPr marL="68580" marR="68580" marT="0" marB="0" anchor="ctr"/>
                </a:tc>
                <a:tc>
                  <a:txBody>
                    <a:bodyPr/>
                    <a:lstStyle/>
                    <a:p>
                      <a:pPr algn="ctr">
                        <a:lnSpc>
                          <a:spcPts val="1300"/>
                        </a:lnSpc>
                        <a:spcBef>
                          <a:spcPts val="600"/>
                        </a:spcBef>
                        <a:spcAft>
                          <a:spcPts val="0"/>
                        </a:spcAft>
                      </a:pPr>
                      <a:r>
                        <a:rPr lang="en-GB" sz="1400" dirty="0" err="1">
                          <a:effectLst/>
                        </a:rPr>
                        <a:t>t</a:t>
                      </a:r>
                      <a:r>
                        <a:rPr lang="en-GB" sz="1400" baseline="-25000" dirty="0" err="1">
                          <a:effectLst/>
                        </a:rPr>
                        <a:t>bo</a:t>
                      </a:r>
                      <a:endParaRPr lang="en-GB" sz="1400" dirty="0">
                        <a:effectLst/>
                        <a:latin typeface="Times New Roman"/>
                        <a:ea typeface="Times New Roman"/>
                      </a:endParaRPr>
                    </a:p>
                  </a:txBody>
                  <a:tcPr marL="68580" marR="68580" marT="0" marB="0" anchor="ctr"/>
                </a:tc>
                <a:tc>
                  <a:txBody>
                    <a:bodyPr/>
                    <a:lstStyle/>
                    <a:p>
                      <a:pPr algn="ctr">
                        <a:lnSpc>
                          <a:spcPts val="1300"/>
                        </a:lnSpc>
                        <a:spcBef>
                          <a:spcPts val="600"/>
                        </a:spcBef>
                        <a:spcAft>
                          <a:spcPts val="0"/>
                        </a:spcAft>
                      </a:pPr>
                      <a:r>
                        <a:rPr lang="en-GB" sz="1400" dirty="0">
                          <a:effectLst/>
                        </a:rPr>
                        <a:t>24 hours</a:t>
                      </a:r>
                      <a:endParaRPr lang="en-GB" sz="1400" dirty="0">
                        <a:effectLst/>
                        <a:latin typeface="Times New Roman"/>
                        <a:ea typeface="Times New Roman"/>
                      </a:endParaRPr>
                    </a:p>
                  </a:txBody>
                  <a:tcPr marL="68580" marR="68580" marT="0" marB="0" anchor="ctr"/>
                </a:tc>
              </a:tr>
              <a:tr h="612128">
                <a:tc>
                  <a:txBody>
                    <a:bodyPr/>
                    <a:lstStyle/>
                    <a:p>
                      <a:pPr algn="l">
                        <a:lnSpc>
                          <a:spcPts val="1300"/>
                        </a:lnSpc>
                        <a:spcBef>
                          <a:spcPts val="600"/>
                        </a:spcBef>
                        <a:spcAft>
                          <a:spcPts val="0"/>
                        </a:spcAft>
                      </a:pPr>
                      <a:r>
                        <a:rPr lang="en-GB" sz="1400" dirty="0">
                          <a:effectLst/>
                        </a:rPr>
                        <a:t>Initial content of residual hydrogen</a:t>
                      </a:r>
                      <a:endParaRPr lang="en-GB" sz="1400" dirty="0">
                        <a:effectLst/>
                        <a:latin typeface="Times New Roman"/>
                        <a:ea typeface="Times New Roman"/>
                      </a:endParaRPr>
                    </a:p>
                  </a:txBody>
                  <a:tcPr marL="68580" marR="68580" marT="0" marB="0" anchor="ctr"/>
                </a:tc>
                <a:tc>
                  <a:txBody>
                    <a:bodyPr/>
                    <a:lstStyle/>
                    <a:p>
                      <a:pPr algn="ctr">
                        <a:lnSpc>
                          <a:spcPts val="1300"/>
                        </a:lnSpc>
                        <a:spcBef>
                          <a:spcPts val="600"/>
                        </a:spcBef>
                        <a:spcAft>
                          <a:spcPts val="0"/>
                        </a:spcAft>
                      </a:pPr>
                      <a:r>
                        <a:rPr lang="en-GB" sz="1400">
                          <a:effectLst/>
                        </a:rPr>
                        <a:t>c</a:t>
                      </a:r>
                      <a:r>
                        <a:rPr lang="en-GB" sz="1400" baseline="-25000">
                          <a:effectLst/>
                        </a:rPr>
                        <a:t>o</a:t>
                      </a:r>
                      <a:endParaRPr lang="en-GB" sz="1400">
                        <a:effectLst/>
                        <a:latin typeface="Times New Roman"/>
                        <a:ea typeface="Times New Roman"/>
                      </a:endParaRPr>
                    </a:p>
                  </a:txBody>
                  <a:tcPr marL="68580" marR="68580" marT="0" marB="0" anchor="ctr"/>
                </a:tc>
                <a:tc>
                  <a:txBody>
                    <a:bodyPr/>
                    <a:lstStyle/>
                    <a:p>
                      <a:pPr algn="ctr">
                        <a:lnSpc>
                          <a:spcPts val="1300"/>
                        </a:lnSpc>
                        <a:spcBef>
                          <a:spcPts val="600"/>
                        </a:spcBef>
                        <a:spcAft>
                          <a:spcPts val="0"/>
                        </a:spcAft>
                      </a:pPr>
                      <a:r>
                        <a:rPr lang="en-GB" sz="1400" dirty="0">
                          <a:effectLst/>
                        </a:rPr>
                        <a:t>1 ppm </a:t>
                      </a:r>
                      <a:r>
                        <a:rPr lang="en-GB" sz="1400" dirty="0" err="1">
                          <a:effectLst/>
                        </a:rPr>
                        <a:t>wt</a:t>
                      </a:r>
                      <a:r>
                        <a:rPr lang="en-GB" sz="1400" dirty="0">
                          <a:effectLst/>
                        </a:rPr>
                        <a:t> (≈50 ppm at.)</a:t>
                      </a:r>
                      <a:endParaRPr lang="en-GB" sz="1400" dirty="0">
                        <a:effectLst/>
                        <a:latin typeface="Times New Roman"/>
                        <a:ea typeface="Times New Roman"/>
                      </a:endParaRPr>
                    </a:p>
                  </a:txBody>
                  <a:tcPr marL="68580" marR="68580" marT="0" marB="0" anchor="ctr"/>
                </a:tc>
              </a:tr>
              <a:tr h="1224257">
                <a:tc>
                  <a:txBody>
                    <a:bodyPr/>
                    <a:lstStyle/>
                    <a:p>
                      <a:pPr algn="l">
                        <a:lnSpc>
                          <a:spcPts val="1300"/>
                        </a:lnSpc>
                        <a:spcBef>
                          <a:spcPts val="600"/>
                        </a:spcBef>
                        <a:spcAft>
                          <a:spcPts val="0"/>
                        </a:spcAft>
                      </a:pPr>
                      <a:r>
                        <a:rPr lang="en-GB" sz="1400" dirty="0">
                          <a:effectLst/>
                        </a:rPr>
                        <a:t>Hydrogen equilibrium concentration on slab surfaces during firing</a:t>
                      </a:r>
                      <a:endParaRPr lang="en-GB" sz="1400" dirty="0">
                        <a:effectLst/>
                        <a:latin typeface="Times New Roman"/>
                        <a:ea typeface="Times New Roman"/>
                      </a:endParaRPr>
                    </a:p>
                  </a:txBody>
                  <a:tcPr marL="68580" marR="68580" marT="0" marB="0" anchor="ctr"/>
                </a:tc>
                <a:tc>
                  <a:txBody>
                    <a:bodyPr/>
                    <a:lstStyle/>
                    <a:p>
                      <a:pPr algn="ctr">
                        <a:lnSpc>
                          <a:spcPts val="1300"/>
                        </a:lnSpc>
                        <a:spcBef>
                          <a:spcPts val="600"/>
                        </a:spcBef>
                        <a:spcAft>
                          <a:spcPts val="0"/>
                        </a:spcAft>
                      </a:pPr>
                      <a:r>
                        <a:rPr lang="en-GB" sz="1400">
                          <a:effectLst/>
                        </a:rPr>
                        <a:t>c</a:t>
                      </a:r>
                      <a:r>
                        <a:rPr lang="en-GB" sz="1400" baseline="-25000">
                          <a:effectLst/>
                        </a:rPr>
                        <a:t>w</a:t>
                      </a:r>
                      <a:endParaRPr lang="en-GB" sz="1400">
                        <a:effectLst/>
                        <a:latin typeface="Times New Roman"/>
                        <a:ea typeface="Times New Roman"/>
                      </a:endParaRPr>
                    </a:p>
                  </a:txBody>
                  <a:tcPr marL="68580" marR="68580" marT="0" marB="0" anchor="ctr"/>
                </a:tc>
                <a:tc>
                  <a:txBody>
                    <a:bodyPr/>
                    <a:lstStyle/>
                    <a:p>
                      <a:pPr algn="ctr">
                        <a:lnSpc>
                          <a:spcPts val="1300"/>
                        </a:lnSpc>
                        <a:spcBef>
                          <a:spcPts val="600"/>
                        </a:spcBef>
                        <a:spcAft>
                          <a:spcPts val="0"/>
                        </a:spcAft>
                      </a:pPr>
                      <a:r>
                        <a:rPr lang="en-GB" sz="1400" dirty="0">
                          <a:effectLst/>
                        </a:rPr>
                        <a:t>0.06 ppm wt. Equivalent to P</a:t>
                      </a:r>
                      <a:r>
                        <a:rPr lang="en-GB" sz="1400" baseline="-25000" dirty="0">
                          <a:effectLst/>
                        </a:rPr>
                        <a:t>H2</a:t>
                      </a:r>
                      <a:r>
                        <a:rPr lang="en-GB" sz="1400" dirty="0">
                          <a:effectLst/>
                        </a:rPr>
                        <a:t>=1.3x10</a:t>
                      </a:r>
                      <a:r>
                        <a:rPr lang="en-GB" sz="1400" baseline="30000" dirty="0">
                          <a:effectLst/>
                        </a:rPr>
                        <a:t>-5</a:t>
                      </a:r>
                      <a:r>
                        <a:rPr lang="en-GB" sz="1400" dirty="0">
                          <a:effectLst/>
                        </a:rPr>
                        <a:t> mbar</a:t>
                      </a:r>
                      <a:endParaRPr lang="en-GB" sz="1400" dirty="0">
                        <a:effectLst/>
                        <a:latin typeface="Times New Roman"/>
                        <a:ea typeface="Times New Roman"/>
                      </a:endParaRPr>
                    </a:p>
                  </a:txBody>
                  <a:tcPr marL="68580" marR="68580" marT="0" marB="0" anchor="ctr"/>
                </a:tc>
              </a:tr>
            </a:tbl>
          </a:graphicData>
        </a:graphic>
      </p:graphicFrame>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85</a:t>
            </a:fld>
            <a:endParaRPr lang="en-US" dirty="0"/>
          </a:p>
        </p:txBody>
      </p:sp>
      <p:sp>
        <p:nvSpPr>
          <p:cNvPr id="5" name="Text Box 3"/>
          <p:cNvSpPr txBox="1">
            <a:spLocks noChangeArrowheads="1"/>
          </p:cNvSpPr>
          <p:nvPr/>
        </p:nvSpPr>
        <p:spPr bwMode="auto">
          <a:xfrm>
            <a:off x="1977161" y="544672"/>
            <a:ext cx="514577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pitchFamily="18" charset="0"/>
              </a:defRPr>
            </a:lvl1pPr>
            <a:lvl2pPr marL="977900" indent="-457200">
              <a:defRPr sz="2400">
                <a:solidFill>
                  <a:schemeClr val="tx1"/>
                </a:solidFill>
                <a:latin typeface="Times" pitchFamily="18" charset="0"/>
              </a:defRPr>
            </a:lvl2pPr>
            <a:lvl3pPr marL="1549400" indent="-457200">
              <a:defRPr sz="2400">
                <a:solidFill>
                  <a:schemeClr val="tx1"/>
                </a:solidFill>
                <a:latin typeface="Times" pitchFamily="18" charset="0"/>
              </a:defRPr>
            </a:lvl3pPr>
            <a:lvl4pPr marL="2120900" indent="-457200">
              <a:defRPr sz="2400">
                <a:solidFill>
                  <a:schemeClr val="tx1"/>
                </a:solidFill>
                <a:latin typeface="Times" pitchFamily="18" charset="0"/>
              </a:defRPr>
            </a:lvl4pPr>
            <a:lvl5pPr marL="2692400" indent="-457200">
              <a:defRPr sz="2400">
                <a:solidFill>
                  <a:schemeClr val="tx1"/>
                </a:solidFill>
                <a:latin typeface="Times" pitchFamily="18" charset="0"/>
              </a:defRPr>
            </a:lvl5pPr>
            <a:lvl6pPr marL="3149600" indent="-457200" eaLnBrk="0" fontAlgn="base" hangingPunct="0">
              <a:spcBef>
                <a:spcPct val="0"/>
              </a:spcBef>
              <a:spcAft>
                <a:spcPct val="0"/>
              </a:spcAft>
              <a:defRPr sz="2400">
                <a:solidFill>
                  <a:schemeClr val="tx1"/>
                </a:solidFill>
                <a:latin typeface="Times" pitchFamily="18" charset="0"/>
              </a:defRPr>
            </a:lvl6pPr>
            <a:lvl7pPr marL="3606800" indent="-457200" eaLnBrk="0" fontAlgn="base" hangingPunct="0">
              <a:spcBef>
                <a:spcPct val="0"/>
              </a:spcBef>
              <a:spcAft>
                <a:spcPct val="0"/>
              </a:spcAft>
              <a:defRPr sz="2400">
                <a:solidFill>
                  <a:schemeClr val="tx1"/>
                </a:solidFill>
                <a:latin typeface="Times" pitchFamily="18" charset="0"/>
              </a:defRPr>
            </a:lvl7pPr>
            <a:lvl8pPr marL="4064000" indent="-457200" eaLnBrk="0" fontAlgn="base" hangingPunct="0">
              <a:spcBef>
                <a:spcPct val="0"/>
              </a:spcBef>
              <a:spcAft>
                <a:spcPct val="0"/>
              </a:spcAft>
              <a:defRPr sz="2400">
                <a:solidFill>
                  <a:schemeClr val="tx1"/>
                </a:solidFill>
                <a:latin typeface="Times" pitchFamily="18" charset="0"/>
              </a:defRPr>
            </a:lvl8pPr>
            <a:lvl9pPr marL="4521200" indent="-457200" eaLnBrk="0" fontAlgn="base" hangingPunct="0">
              <a:spcBef>
                <a:spcPct val="0"/>
              </a:spcBef>
              <a:spcAft>
                <a:spcPct val="0"/>
              </a:spcAft>
              <a:defRPr sz="2400">
                <a:solidFill>
                  <a:schemeClr val="tx1"/>
                </a:solidFill>
                <a:latin typeface="Times" pitchFamily="18" charset="0"/>
              </a:defRPr>
            </a:lvl9pPr>
          </a:lstStyle>
          <a:p>
            <a:r>
              <a:rPr lang="en-US" sz="1800" dirty="0">
                <a:solidFill>
                  <a:srgbClr val="FF0000"/>
                </a:solidFill>
                <a:latin typeface="+mn-lt"/>
              </a:rPr>
              <a:t>Diffusion </a:t>
            </a:r>
            <a:r>
              <a:rPr lang="en-US" sz="1800" dirty="0" smtClean="0">
                <a:solidFill>
                  <a:srgbClr val="FF0000"/>
                </a:solidFill>
                <a:latin typeface="+mn-lt"/>
              </a:rPr>
              <a:t>model of H</a:t>
            </a:r>
            <a:r>
              <a:rPr lang="en-US" sz="1800" baseline="-25000" dirty="0" smtClean="0">
                <a:solidFill>
                  <a:srgbClr val="FF0000"/>
                </a:solidFill>
                <a:latin typeface="+mn-lt"/>
              </a:rPr>
              <a:t>2</a:t>
            </a:r>
            <a:r>
              <a:rPr lang="en-US" sz="1800" dirty="0" smtClean="0">
                <a:solidFill>
                  <a:srgbClr val="FF0000"/>
                </a:solidFill>
                <a:latin typeface="+mn-lt"/>
              </a:rPr>
              <a:t> outgassing: vacuum firing</a:t>
            </a:r>
            <a:endParaRPr lang="en-US" sz="1800" dirty="0">
              <a:solidFill>
                <a:srgbClr val="FF0000"/>
              </a:solidFill>
              <a:latin typeface="+mn-lt"/>
            </a:endParaRPr>
          </a:p>
        </p:txBody>
      </p:sp>
      <p:sp>
        <p:nvSpPr>
          <p:cNvPr id="6" name="Rectangle 5"/>
          <p:cNvSpPr/>
          <p:nvPr/>
        </p:nvSpPr>
        <p:spPr>
          <a:xfrm>
            <a:off x="1884812" y="105966"/>
            <a:ext cx="5296643" cy="461665"/>
          </a:xfrm>
          <a:prstGeom prst="rect">
            <a:avLst/>
          </a:prstGeom>
        </p:spPr>
        <p:txBody>
          <a:bodyPr wrap="none">
            <a:spAutoFit/>
          </a:bodyPr>
          <a:lstStyle/>
          <a:p>
            <a:pPr algn="ctr"/>
            <a:r>
              <a:rPr lang="en-US" sz="2400" b="1" dirty="0" smtClean="0"/>
              <a:t>Gas sources: outgassing of metals</a:t>
            </a:r>
            <a:endParaRPr lang="en-US" sz="2400" b="1" dirty="0"/>
          </a:p>
        </p:txBody>
      </p:sp>
      <p:grpSp>
        <p:nvGrpSpPr>
          <p:cNvPr id="18" name="Group 17"/>
          <p:cNvGrpSpPr/>
          <p:nvPr/>
        </p:nvGrpSpPr>
        <p:grpSpPr>
          <a:xfrm>
            <a:off x="-21821" y="914400"/>
            <a:ext cx="6094674" cy="5142822"/>
            <a:chOff x="-25029" y="914400"/>
            <a:chExt cx="6929908" cy="5675896"/>
          </a:xfrm>
        </p:grpSpPr>
        <p:pic>
          <p:nvPicPr>
            <p:cNvPr id="7"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939800"/>
              <a:ext cx="4679950" cy="561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Line 11"/>
            <p:cNvSpPr>
              <a:spLocks noChangeShapeType="1"/>
            </p:cNvSpPr>
            <p:nvPr/>
          </p:nvSpPr>
          <p:spPr bwMode="auto">
            <a:xfrm flipH="1">
              <a:off x="1295400" y="1766888"/>
              <a:ext cx="3810000" cy="0"/>
            </a:xfrm>
            <a:prstGeom prst="line">
              <a:avLst/>
            </a:prstGeom>
            <a:noFill/>
            <a:ln w="2540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Text Box 12"/>
            <p:cNvSpPr txBox="1">
              <a:spLocks noChangeArrowheads="1"/>
            </p:cNvSpPr>
            <p:nvPr/>
          </p:nvSpPr>
          <p:spPr bwMode="auto">
            <a:xfrm>
              <a:off x="1219200" y="1524000"/>
              <a:ext cx="1662653" cy="305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200"/>
                <a:t>semi-infinite model</a:t>
              </a:r>
            </a:p>
          </p:txBody>
        </p:sp>
        <p:sp>
          <p:nvSpPr>
            <p:cNvPr id="10" name="Line 14"/>
            <p:cNvSpPr>
              <a:spLocks noChangeShapeType="1"/>
            </p:cNvSpPr>
            <p:nvPr/>
          </p:nvSpPr>
          <p:spPr bwMode="auto">
            <a:xfrm flipH="1" flipV="1">
              <a:off x="1828800" y="5105400"/>
              <a:ext cx="1143000" cy="0"/>
            </a:xfrm>
            <a:prstGeom prst="line">
              <a:avLst/>
            </a:prstGeom>
            <a:noFill/>
            <a:ln w="31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Text Box 15"/>
            <p:cNvSpPr txBox="1">
              <a:spLocks noChangeArrowheads="1"/>
            </p:cNvSpPr>
            <p:nvPr/>
          </p:nvSpPr>
          <p:spPr bwMode="auto">
            <a:xfrm>
              <a:off x="2971800" y="4800600"/>
              <a:ext cx="1828800" cy="577454"/>
            </a:xfrm>
            <a:prstGeom prst="rect">
              <a:avLst/>
            </a:prstGeom>
            <a:solidFill>
              <a:schemeClr val="bg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400"/>
                <a:t>For zero pressure in the furnace  </a:t>
              </a:r>
            </a:p>
          </p:txBody>
        </p:sp>
        <p:sp>
          <p:nvSpPr>
            <p:cNvPr id="12" name="Line 16"/>
            <p:cNvSpPr>
              <a:spLocks noChangeShapeType="1"/>
            </p:cNvSpPr>
            <p:nvPr/>
          </p:nvSpPr>
          <p:spPr bwMode="auto">
            <a:xfrm flipH="1" flipV="1">
              <a:off x="1752600" y="4267200"/>
              <a:ext cx="990600" cy="0"/>
            </a:xfrm>
            <a:prstGeom prst="line">
              <a:avLst/>
            </a:prstGeom>
            <a:noFill/>
            <a:ln w="31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Text Box 17"/>
            <p:cNvSpPr txBox="1">
              <a:spLocks noChangeArrowheads="1"/>
            </p:cNvSpPr>
            <p:nvPr/>
          </p:nvSpPr>
          <p:spPr bwMode="auto">
            <a:xfrm>
              <a:off x="2743200" y="3962400"/>
              <a:ext cx="1905000" cy="577454"/>
            </a:xfrm>
            <a:prstGeom prst="rect">
              <a:avLst/>
            </a:prstGeom>
            <a:solidFill>
              <a:schemeClr val="bg1"/>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400"/>
                <a:t>10</a:t>
              </a:r>
              <a:r>
                <a:rPr lang="en-US" sz="1400" baseline="30000"/>
                <a:t>-5</a:t>
              </a:r>
              <a:r>
                <a:rPr lang="en-US" sz="1400"/>
                <a:t> Torr pressure in the furnace</a:t>
              </a:r>
            </a:p>
          </p:txBody>
        </p:sp>
        <p:sp>
          <p:nvSpPr>
            <p:cNvPr id="14" name="Line 22"/>
            <p:cNvSpPr>
              <a:spLocks noChangeShapeType="1"/>
            </p:cNvSpPr>
            <p:nvPr/>
          </p:nvSpPr>
          <p:spPr bwMode="auto">
            <a:xfrm flipH="1">
              <a:off x="2819398" y="1371600"/>
              <a:ext cx="1447801"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aphicFrame>
          <p:nvGraphicFramePr>
            <p:cNvPr id="15" name="Object 23"/>
            <p:cNvGraphicFramePr>
              <a:graphicFrameLocks noChangeAspect="1"/>
            </p:cNvGraphicFramePr>
            <p:nvPr>
              <p:extLst>
                <p:ext uri="{D42A27DB-BD31-4B8C-83A1-F6EECF244321}">
                  <p14:modId xmlns:p14="http://schemas.microsoft.com/office/powerpoint/2010/main" val="1763238399"/>
                </p:ext>
              </p:extLst>
            </p:nvPr>
          </p:nvGraphicFramePr>
          <p:xfrm>
            <a:off x="4267200" y="914400"/>
            <a:ext cx="2637679" cy="762455"/>
          </p:xfrm>
          <a:graphic>
            <a:graphicData uri="http://schemas.openxmlformats.org/presentationml/2006/ole">
              <mc:AlternateContent xmlns:mc="http://schemas.openxmlformats.org/markup-compatibility/2006">
                <mc:Choice xmlns:v="urn:schemas-microsoft-com:vml" Requires="v">
                  <p:oleObj spid="_x0000_s38964" name="Equation" r:id="rId4" imgW="1625400" imgH="469800" progId="Equation.3">
                    <p:embed/>
                  </p:oleObj>
                </mc:Choice>
                <mc:Fallback>
                  <p:oleObj name="Equation" r:id="rId4" imgW="1625400" imgH="469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200" y="914400"/>
                          <a:ext cx="2637679" cy="762455"/>
                        </a:xfrm>
                        <a:prstGeom prst="rect">
                          <a:avLst/>
                        </a:prstGeom>
                        <a:noFill/>
                        <a:ln>
                          <a:noFill/>
                        </a:ln>
                        <a:effectLst/>
                      </p:spPr>
                    </p:pic>
                  </p:oleObj>
                </mc:Fallback>
              </mc:AlternateContent>
            </a:graphicData>
          </a:graphic>
        </p:graphicFrame>
        <p:sp>
          <p:nvSpPr>
            <p:cNvPr id="16" name="Text Box 24"/>
            <p:cNvSpPr txBox="1">
              <a:spLocks noChangeArrowheads="1"/>
            </p:cNvSpPr>
            <p:nvPr/>
          </p:nvSpPr>
          <p:spPr bwMode="auto">
            <a:xfrm rot="16200000">
              <a:off x="-756250" y="3261096"/>
              <a:ext cx="1882387" cy="419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q [</a:t>
              </a:r>
              <a:r>
                <a:rPr lang="en-US" sz="1600" dirty="0" err="1"/>
                <a:t>Torr</a:t>
              </a:r>
              <a:r>
                <a:rPr lang="en-US" sz="1600" dirty="0"/>
                <a:t> </a:t>
              </a:r>
              <a:r>
                <a:rPr lang="en-US" sz="1800" dirty="0"/>
                <a:t>l</a:t>
              </a:r>
              <a:r>
                <a:rPr lang="en-US" sz="1600" dirty="0"/>
                <a:t> s</a:t>
              </a:r>
              <a:r>
                <a:rPr lang="en-US" sz="1600" baseline="30000" dirty="0"/>
                <a:t>-1</a:t>
              </a:r>
              <a:r>
                <a:rPr lang="en-US" sz="1600" dirty="0"/>
                <a:t> cm</a:t>
              </a:r>
              <a:r>
                <a:rPr lang="en-US" sz="1600" baseline="30000" dirty="0"/>
                <a:t>-2</a:t>
              </a:r>
              <a:r>
                <a:rPr lang="en-US" sz="1600" dirty="0"/>
                <a:t>]</a:t>
              </a:r>
              <a:r>
                <a:rPr lang="en-US" sz="1600" baseline="30000" dirty="0"/>
                <a:t> </a:t>
              </a:r>
            </a:p>
          </p:txBody>
        </p:sp>
        <p:sp>
          <p:nvSpPr>
            <p:cNvPr id="17" name="Text Box 25"/>
            <p:cNvSpPr txBox="1">
              <a:spLocks noChangeArrowheads="1"/>
            </p:cNvSpPr>
            <p:nvPr/>
          </p:nvSpPr>
          <p:spPr bwMode="auto">
            <a:xfrm>
              <a:off x="2727325" y="6216650"/>
              <a:ext cx="839237" cy="373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a:t>L [cm]</a:t>
              </a:r>
            </a:p>
          </p:txBody>
        </p:sp>
      </p:grpSp>
    </p:spTree>
    <p:extLst>
      <p:ext uri="{BB962C8B-B14F-4D97-AF65-F5344CB8AC3E}">
        <p14:creationId xmlns:p14="http://schemas.microsoft.com/office/powerpoint/2010/main" val="174137923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86</a:t>
            </a:fld>
            <a:endParaRPr lang="en-US" dirty="0"/>
          </a:p>
        </p:txBody>
      </p:sp>
      <p:sp>
        <p:nvSpPr>
          <p:cNvPr id="5" name="Rectangle 4"/>
          <p:cNvSpPr/>
          <p:nvPr/>
        </p:nvSpPr>
        <p:spPr>
          <a:xfrm>
            <a:off x="1688445" y="105966"/>
            <a:ext cx="5689379" cy="461665"/>
          </a:xfrm>
          <a:prstGeom prst="rect">
            <a:avLst/>
          </a:prstGeom>
        </p:spPr>
        <p:txBody>
          <a:bodyPr wrap="none">
            <a:spAutoFit/>
          </a:bodyPr>
          <a:lstStyle/>
          <a:p>
            <a:pPr algn="ctr"/>
            <a:r>
              <a:rPr lang="en-US" sz="2400" b="1" dirty="0" smtClean="0"/>
              <a:t>Gas sources: outgassing of polymers</a:t>
            </a:r>
            <a:endParaRPr lang="en-US" sz="2400" b="1" dirty="0"/>
          </a:p>
        </p:txBody>
      </p:sp>
      <p:sp>
        <p:nvSpPr>
          <p:cNvPr id="6" name="TextBox 5"/>
          <p:cNvSpPr txBox="1"/>
          <p:nvPr/>
        </p:nvSpPr>
        <p:spPr>
          <a:xfrm>
            <a:off x="297180" y="582930"/>
            <a:ext cx="8389620" cy="2862322"/>
          </a:xfrm>
          <a:prstGeom prst="rect">
            <a:avLst/>
          </a:prstGeom>
          <a:noFill/>
        </p:spPr>
        <p:txBody>
          <a:bodyPr wrap="square" rtlCol="0">
            <a:spAutoFit/>
          </a:bodyPr>
          <a:lstStyle/>
          <a:p>
            <a:r>
              <a:rPr lang="en-US" dirty="0"/>
              <a:t>Polymers, in particular their amorphous structures, can </a:t>
            </a:r>
            <a:r>
              <a:rPr lang="en-US" b="1" dirty="0"/>
              <a:t>dissolve huge quantities of gas</a:t>
            </a:r>
            <a:r>
              <a:rPr lang="en-US" dirty="0"/>
              <a:t>. </a:t>
            </a:r>
            <a:endParaRPr lang="en-US" dirty="0" smtClean="0"/>
          </a:p>
          <a:p>
            <a:endParaRPr lang="en-US" dirty="0"/>
          </a:p>
          <a:p>
            <a:r>
              <a:rPr lang="en-US" dirty="0" smtClean="0"/>
              <a:t>The </a:t>
            </a:r>
            <a:r>
              <a:rPr lang="en-US" dirty="0"/>
              <a:t>water </a:t>
            </a:r>
            <a:r>
              <a:rPr lang="en-US" dirty="0" err="1"/>
              <a:t>vapour</a:t>
            </a:r>
            <a:r>
              <a:rPr lang="en-US" dirty="0"/>
              <a:t> solubility is very high; for example for common materials like Viton, PEEK, and </a:t>
            </a:r>
            <a:r>
              <a:rPr lang="en-US" dirty="0" err="1"/>
              <a:t>Vespel</a:t>
            </a:r>
            <a:r>
              <a:rPr lang="en-US" dirty="0"/>
              <a:t> the content of water in equilibrium with 50% humidity air at 20°C is 0.21, 0.2, and 1 wt. %, respectively. </a:t>
            </a:r>
            <a:endParaRPr lang="en-US" dirty="0" smtClean="0"/>
          </a:p>
          <a:p>
            <a:endParaRPr lang="en-US" dirty="0"/>
          </a:p>
          <a:p>
            <a:r>
              <a:rPr lang="en-US" dirty="0" smtClean="0"/>
              <a:t>The </a:t>
            </a:r>
            <a:r>
              <a:rPr lang="en-US" dirty="0"/>
              <a:t>huge quantity of dissolved gas and the relatively high mobility through the polymeric chains result in much higher outgassing rates than the ones for metals. This is particularly marked for </a:t>
            </a:r>
            <a:r>
              <a:rPr lang="en-US" b="1" dirty="0"/>
              <a:t>water </a:t>
            </a:r>
            <a:r>
              <a:rPr lang="en-US" b="1" dirty="0" err="1"/>
              <a:t>vapour</a:t>
            </a:r>
            <a:r>
              <a:rPr lang="en-US" dirty="0"/>
              <a:t>. </a:t>
            </a:r>
            <a:endParaRPr lang="en-US" dirty="0" smtClean="0"/>
          </a:p>
        </p:txBody>
      </p:sp>
      <p:pic>
        <p:nvPicPr>
          <p:cNvPr id="7" name="Picture 6"/>
          <p:cNvPicPr/>
          <p:nvPr/>
        </p:nvPicPr>
        <p:blipFill rotWithShape="1">
          <a:blip r:embed="rId2" cstate="email">
            <a:extLst>
              <a:ext uri="{28A0092B-C50C-407E-A947-70E740481C1C}">
                <a14:useLocalDpi xmlns:a14="http://schemas.microsoft.com/office/drawing/2010/main" val="0"/>
              </a:ext>
            </a:extLst>
          </a:blip>
          <a:srcRect t="7637"/>
          <a:stretch/>
        </p:blipFill>
        <p:spPr bwMode="auto">
          <a:xfrm>
            <a:off x="345626" y="3456464"/>
            <a:ext cx="6340475" cy="2680017"/>
          </a:xfrm>
          <a:prstGeom prst="rect">
            <a:avLst/>
          </a:prstGeom>
          <a:noFill/>
          <a:ln>
            <a:noFill/>
          </a:ln>
          <a:extLst>
            <a:ext uri="{53640926-AAD7-44D8-BBD7-CCE9431645EC}">
              <a14:shadowObscured xmlns:a14="http://schemas.microsoft.com/office/drawing/2010/main"/>
            </a:ext>
          </a:extLst>
        </p:spPr>
      </p:pic>
      <p:sp>
        <p:nvSpPr>
          <p:cNvPr id="8" name="TextBox 7"/>
          <p:cNvSpPr txBox="1"/>
          <p:nvPr/>
        </p:nvSpPr>
        <p:spPr>
          <a:xfrm>
            <a:off x="6835140" y="3780809"/>
            <a:ext cx="2080260" cy="2031325"/>
          </a:xfrm>
          <a:prstGeom prst="rect">
            <a:avLst/>
          </a:prstGeom>
          <a:noFill/>
        </p:spPr>
        <p:txBody>
          <a:bodyPr wrap="square" rtlCol="0">
            <a:spAutoFit/>
          </a:bodyPr>
          <a:lstStyle/>
          <a:p>
            <a:r>
              <a:rPr lang="en-US" dirty="0"/>
              <a:t>The maximum bakeout temperature depend on the type of polymer; it is limited to about 200 °C for Viton</a:t>
            </a:r>
            <a:r>
              <a:rPr lang="en-US" baseline="30000" dirty="0"/>
              <a:t>®</a:t>
            </a:r>
            <a:r>
              <a:rPr lang="en-US" dirty="0"/>
              <a:t>.</a:t>
            </a:r>
          </a:p>
        </p:txBody>
      </p:sp>
    </p:spTree>
    <p:extLst>
      <p:ext uri="{BB962C8B-B14F-4D97-AF65-F5344CB8AC3E}">
        <p14:creationId xmlns:p14="http://schemas.microsoft.com/office/powerpoint/2010/main" val="49922024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87</a:t>
            </a:fld>
            <a:endParaRPr lang="en-US" dirty="0"/>
          </a:p>
        </p:txBody>
      </p:sp>
      <p:sp>
        <p:nvSpPr>
          <p:cNvPr id="5" name="Rectangle 4"/>
          <p:cNvSpPr/>
          <p:nvPr/>
        </p:nvSpPr>
        <p:spPr>
          <a:xfrm>
            <a:off x="1688445" y="105966"/>
            <a:ext cx="5689379" cy="461665"/>
          </a:xfrm>
          <a:prstGeom prst="rect">
            <a:avLst/>
          </a:prstGeom>
        </p:spPr>
        <p:txBody>
          <a:bodyPr wrap="none">
            <a:spAutoFit/>
          </a:bodyPr>
          <a:lstStyle/>
          <a:p>
            <a:pPr algn="ctr"/>
            <a:r>
              <a:rPr lang="en-US" sz="2400" b="1" dirty="0" smtClean="0"/>
              <a:t>Gas sources: outgassing of polymers</a:t>
            </a:r>
            <a:endParaRPr lang="en-US" sz="2400" b="1" dirty="0"/>
          </a:p>
        </p:txBody>
      </p:sp>
      <p:sp>
        <p:nvSpPr>
          <p:cNvPr id="6" name="TextBox 5"/>
          <p:cNvSpPr txBox="1"/>
          <p:nvPr/>
        </p:nvSpPr>
        <p:spPr>
          <a:xfrm>
            <a:off x="251460" y="914400"/>
            <a:ext cx="8561070" cy="646331"/>
          </a:xfrm>
          <a:prstGeom prst="rect">
            <a:avLst/>
          </a:prstGeom>
          <a:noFill/>
        </p:spPr>
        <p:txBody>
          <a:bodyPr wrap="square" rtlCol="0">
            <a:spAutoFit/>
          </a:bodyPr>
          <a:lstStyle/>
          <a:p>
            <a:r>
              <a:rPr lang="en-US" dirty="0"/>
              <a:t>The outgassing rates of thick ( L&gt;</a:t>
            </a:r>
            <a:r>
              <a:rPr lang="en-US" dirty="0" err="1"/>
              <a:t>Dt</a:t>
            </a:r>
            <a:r>
              <a:rPr lang="en-US" dirty="0"/>
              <a:t>)  slab of </a:t>
            </a:r>
            <a:r>
              <a:rPr lang="en-US" dirty="0" smtClean="0"/>
              <a:t>polymers, as expected by the diffusion model, decrease </a:t>
            </a:r>
            <a:r>
              <a:rPr lang="en-US" dirty="0"/>
              <a:t>with the inverse of the square root of the pumping time </a:t>
            </a:r>
            <a:r>
              <a:rPr lang="en-US" dirty="0" smtClean="0"/>
              <a:t>t: </a:t>
            </a:r>
            <a:endParaRPr lang="en-US" dirty="0"/>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2105543889"/>
              </p:ext>
            </p:extLst>
          </p:nvPr>
        </p:nvGraphicFramePr>
        <p:xfrm>
          <a:off x="1085850" y="1805940"/>
          <a:ext cx="2023840" cy="1303020"/>
        </p:xfrm>
        <a:graphic>
          <a:graphicData uri="http://schemas.openxmlformats.org/presentationml/2006/ole">
            <mc:AlternateContent xmlns:mc="http://schemas.openxmlformats.org/markup-compatibility/2006">
              <mc:Choice xmlns:v="urn:schemas-microsoft-com:vml" Requires="v">
                <p:oleObj spid="_x0000_s41063" name="Equation" r:id="rId3" imgW="698197" imgH="444307" progId="Equation.3">
                  <p:embed/>
                </p:oleObj>
              </mc:Choice>
              <mc:Fallback>
                <p:oleObj name="Equation" r:id="rId3" imgW="698197" imgH="444307"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5850" y="1805940"/>
                        <a:ext cx="2023840" cy="1303020"/>
                      </a:xfrm>
                      <a:prstGeom prst="rect">
                        <a:avLst/>
                      </a:prstGeom>
                      <a:noFill/>
                    </p:spPr>
                  </p:pic>
                </p:oleObj>
              </mc:Fallback>
            </mc:AlternateContent>
          </a:graphicData>
        </a:graphic>
      </p:graphicFrame>
      <p:sp>
        <p:nvSpPr>
          <p:cNvPr id="9" name="Rectangle 8"/>
          <p:cNvSpPr/>
          <p:nvPr/>
        </p:nvSpPr>
        <p:spPr>
          <a:xfrm>
            <a:off x="251460" y="3241654"/>
            <a:ext cx="3666376" cy="1200329"/>
          </a:xfrm>
          <a:prstGeom prst="rect">
            <a:avLst/>
          </a:prstGeom>
        </p:spPr>
        <p:txBody>
          <a:bodyPr wrap="square">
            <a:spAutoFit/>
          </a:bodyPr>
          <a:lstStyle/>
          <a:p>
            <a:r>
              <a:rPr lang="en-US" dirty="0"/>
              <a:t>C</a:t>
            </a:r>
            <a:r>
              <a:rPr lang="en-US" dirty="0" smtClean="0"/>
              <a:t>ompared </a:t>
            </a:r>
            <a:r>
              <a:rPr lang="en-US" dirty="0"/>
              <a:t>to unbaked metals, thick polymers experience a much slower reduction of water outgassing </a:t>
            </a:r>
            <a:r>
              <a:rPr lang="en-US" dirty="0" smtClean="0"/>
              <a:t>rate. </a:t>
            </a:r>
            <a:endParaRPr lang="en-US" dirty="0"/>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131928442"/>
              </p:ext>
            </p:extLst>
          </p:nvPr>
        </p:nvGraphicFramePr>
        <p:xfrm>
          <a:off x="3917836" y="1574864"/>
          <a:ext cx="4654664" cy="4434412"/>
        </p:xfrm>
        <a:graphic>
          <a:graphicData uri="http://schemas.openxmlformats.org/presentationml/2006/ole">
            <mc:AlternateContent xmlns:mc="http://schemas.openxmlformats.org/markup-compatibility/2006">
              <mc:Choice xmlns:v="urn:schemas-microsoft-com:vml" Requires="v">
                <p:oleObj spid="_x0000_s41064" r:id="rId5" imgW="5773390" imgH="5510825" progId="KGraph_Plot">
                  <p:embed/>
                </p:oleObj>
              </mc:Choice>
              <mc:Fallback>
                <p:oleObj r:id="rId5" imgW="5773390" imgH="5510825" progId="KGraph_Plot">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17836" y="1574864"/>
                        <a:ext cx="4654664" cy="4434412"/>
                      </a:xfrm>
                      <a:prstGeom prst="rect">
                        <a:avLst/>
                      </a:prstGeom>
                      <a:noFill/>
                    </p:spPr>
                  </p:pic>
                </p:oleObj>
              </mc:Fallback>
            </mc:AlternateContent>
          </a:graphicData>
        </a:graphic>
      </p:graphicFrame>
    </p:spTree>
    <p:extLst>
      <p:ext uri="{BB962C8B-B14F-4D97-AF65-F5344CB8AC3E}">
        <p14:creationId xmlns:p14="http://schemas.microsoft.com/office/powerpoint/2010/main" val="11686210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1136104"/>
            <a:ext cx="3505200"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Box 10"/>
          <p:cNvSpPr txBox="1">
            <a:spLocks noChangeArrowheads="1"/>
          </p:cNvSpPr>
          <p:nvPr/>
        </p:nvSpPr>
        <p:spPr bwMode="auto">
          <a:xfrm>
            <a:off x="228600" y="1510208"/>
            <a:ext cx="26670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a:solidFill>
                  <a:schemeClr val="tx1"/>
                </a:solidFill>
                <a:latin typeface="Comic Sans MS" pitchFamily="66" charset="0"/>
              </a:defRPr>
            </a:lvl1pPr>
            <a:lvl2pPr marL="742950" indent="-285750">
              <a:defRPr sz="2000">
                <a:solidFill>
                  <a:schemeClr val="tx1"/>
                </a:solidFill>
                <a:latin typeface="Comic Sans MS" pitchFamily="66" charset="0"/>
              </a:defRPr>
            </a:lvl2pPr>
            <a:lvl3pPr marL="1143000" indent="-228600">
              <a:defRPr sz="2000">
                <a:solidFill>
                  <a:schemeClr val="tx1"/>
                </a:solidFill>
                <a:latin typeface="Comic Sans MS" pitchFamily="66" charset="0"/>
              </a:defRPr>
            </a:lvl3pPr>
            <a:lvl4pPr marL="1600200" indent="-228600">
              <a:defRPr sz="2000">
                <a:solidFill>
                  <a:schemeClr val="tx1"/>
                </a:solidFill>
                <a:latin typeface="Comic Sans MS" pitchFamily="66" charset="0"/>
              </a:defRPr>
            </a:lvl4pPr>
            <a:lvl5pPr marL="2057400" indent="-228600">
              <a:defRPr sz="2000">
                <a:solidFill>
                  <a:schemeClr val="tx1"/>
                </a:solidFill>
                <a:latin typeface="Comic Sans MS" pitchFamily="66" charset="0"/>
              </a:defRPr>
            </a:lvl5pPr>
            <a:lvl6pPr marL="2514600" indent="-228600" eaLnBrk="0" fontAlgn="base" hangingPunct="0">
              <a:spcBef>
                <a:spcPct val="0"/>
              </a:spcBef>
              <a:spcAft>
                <a:spcPct val="0"/>
              </a:spcAft>
              <a:defRPr sz="2000">
                <a:solidFill>
                  <a:schemeClr val="tx1"/>
                </a:solidFill>
                <a:latin typeface="Comic Sans MS" pitchFamily="66" charset="0"/>
              </a:defRPr>
            </a:lvl6pPr>
            <a:lvl7pPr marL="2971800" indent="-228600" eaLnBrk="0" fontAlgn="base" hangingPunct="0">
              <a:spcBef>
                <a:spcPct val="0"/>
              </a:spcBef>
              <a:spcAft>
                <a:spcPct val="0"/>
              </a:spcAft>
              <a:defRPr sz="2000">
                <a:solidFill>
                  <a:schemeClr val="tx1"/>
                </a:solidFill>
                <a:latin typeface="Comic Sans MS" pitchFamily="66" charset="0"/>
              </a:defRPr>
            </a:lvl7pPr>
            <a:lvl8pPr marL="3429000" indent="-228600" eaLnBrk="0" fontAlgn="base" hangingPunct="0">
              <a:spcBef>
                <a:spcPct val="0"/>
              </a:spcBef>
              <a:spcAft>
                <a:spcPct val="0"/>
              </a:spcAft>
              <a:defRPr sz="2000">
                <a:solidFill>
                  <a:schemeClr val="tx1"/>
                </a:solidFill>
                <a:latin typeface="Comic Sans MS" pitchFamily="66" charset="0"/>
              </a:defRPr>
            </a:lvl8pPr>
            <a:lvl9pPr marL="3886200" indent="-228600" eaLnBrk="0" fontAlgn="base" hangingPunct="0">
              <a:spcBef>
                <a:spcPct val="0"/>
              </a:spcBef>
              <a:spcAft>
                <a:spcPct val="0"/>
              </a:spcAft>
              <a:defRPr sz="2000">
                <a:solidFill>
                  <a:schemeClr val="tx1"/>
                </a:solidFill>
                <a:latin typeface="Comic Sans MS" pitchFamily="66" charset="0"/>
              </a:defRPr>
            </a:lvl9pPr>
          </a:lstStyle>
          <a:p>
            <a:r>
              <a:rPr lang="en-US" sz="1100" i="1" dirty="0">
                <a:latin typeface="Verdana" pitchFamily="34" charset="0"/>
              </a:rPr>
              <a:t>R. N. Peacock, J. Vac. Sci. Technol., 17(1), p.330, 1980</a:t>
            </a:r>
          </a:p>
        </p:txBody>
      </p:sp>
      <p:sp>
        <p:nvSpPr>
          <p:cNvPr id="7" name="Line 11"/>
          <p:cNvSpPr>
            <a:spLocks noChangeShapeType="1"/>
          </p:cNvSpPr>
          <p:nvPr/>
        </p:nvSpPr>
        <p:spPr bwMode="auto">
          <a:xfrm flipH="1">
            <a:off x="5105400" y="4488904"/>
            <a:ext cx="1295400" cy="5334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Text Box 12"/>
          <p:cNvSpPr txBox="1">
            <a:spLocks noChangeArrowheads="1"/>
          </p:cNvSpPr>
          <p:nvPr/>
        </p:nvSpPr>
        <p:spPr bwMode="auto">
          <a:xfrm>
            <a:off x="6384925" y="4190454"/>
            <a:ext cx="130670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a:solidFill>
                  <a:schemeClr val="tx1"/>
                </a:solidFill>
                <a:latin typeface="Comic Sans MS" pitchFamily="66" charset="0"/>
              </a:defRPr>
            </a:lvl1pPr>
            <a:lvl2pPr marL="742950" indent="-285750">
              <a:defRPr sz="2000">
                <a:solidFill>
                  <a:schemeClr val="tx1"/>
                </a:solidFill>
                <a:latin typeface="Comic Sans MS" pitchFamily="66" charset="0"/>
              </a:defRPr>
            </a:lvl2pPr>
            <a:lvl3pPr marL="1143000" indent="-228600">
              <a:defRPr sz="2000">
                <a:solidFill>
                  <a:schemeClr val="tx1"/>
                </a:solidFill>
                <a:latin typeface="Comic Sans MS" pitchFamily="66" charset="0"/>
              </a:defRPr>
            </a:lvl3pPr>
            <a:lvl4pPr marL="1600200" indent="-228600">
              <a:defRPr sz="2000">
                <a:solidFill>
                  <a:schemeClr val="tx1"/>
                </a:solidFill>
                <a:latin typeface="Comic Sans MS" pitchFamily="66" charset="0"/>
              </a:defRPr>
            </a:lvl4pPr>
            <a:lvl5pPr marL="2057400" indent="-228600">
              <a:defRPr sz="2000">
                <a:solidFill>
                  <a:schemeClr val="tx1"/>
                </a:solidFill>
                <a:latin typeface="Comic Sans MS" pitchFamily="66" charset="0"/>
              </a:defRPr>
            </a:lvl5pPr>
            <a:lvl6pPr marL="2514600" indent="-228600" eaLnBrk="0" fontAlgn="base" hangingPunct="0">
              <a:spcBef>
                <a:spcPct val="0"/>
              </a:spcBef>
              <a:spcAft>
                <a:spcPct val="0"/>
              </a:spcAft>
              <a:defRPr sz="2000">
                <a:solidFill>
                  <a:schemeClr val="tx1"/>
                </a:solidFill>
                <a:latin typeface="Comic Sans MS" pitchFamily="66" charset="0"/>
              </a:defRPr>
            </a:lvl6pPr>
            <a:lvl7pPr marL="2971800" indent="-228600" eaLnBrk="0" fontAlgn="base" hangingPunct="0">
              <a:spcBef>
                <a:spcPct val="0"/>
              </a:spcBef>
              <a:spcAft>
                <a:spcPct val="0"/>
              </a:spcAft>
              <a:defRPr sz="2000">
                <a:solidFill>
                  <a:schemeClr val="tx1"/>
                </a:solidFill>
                <a:latin typeface="Comic Sans MS" pitchFamily="66" charset="0"/>
              </a:defRPr>
            </a:lvl7pPr>
            <a:lvl8pPr marL="3429000" indent="-228600" eaLnBrk="0" fontAlgn="base" hangingPunct="0">
              <a:spcBef>
                <a:spcPct val="0"/>
              </a:spcBef>
              <a:spcAft>
                <a:spcPct val="0"/>
              </a:spcAft>
              <a:defRPr sz="2000">
                <a:solidFill>
                  <a:schemeClr val="tx1"/>
                </a:solidFill>
                <a:latin typeface="Comic Sans MS" pitchFamily="66" charset="0"/>
              </a:defRPr>
            </a:lvl8pPr>
            <a:lvl9pPr marL="3886200" indent="-228600" eaLnBrk="0" fontAlgn="base" hangingPunct="0">
              <a:spcBef>
                <a:spcPct val="0"/>
              </a:spcBef>
              <a:spcAft>
                <a:spcPct val="0"/>
              </a:spcAft>
              <a:defRPr sz="2000">
                <a:solidFill>
                  <a:schemeClr val="tx1"/>
                </a:solidFill>
                <a:latin typeface="Comic Sans MS" pitchFamily="66" charset="0"/>
              </a:defRPr>
            </a:lvl9pPr>
          </a:lstStyle>
          <a:p>
            <a:r>
              <a:rPr lang="en-US" sz="1800">
                <a:latin typeface="+mn-lt"/>
              </a:rPr>
              <a:t>baked Viton</a:t>
            </a:r>
          </a:p>
        </p:txBody>
      </p:sp>
      <p:sp>
        <p:nvSpPr>
          <p:cNvPr id="9" name="Line 13"/>
          <p:cNvSpPr>
            <a:spLocks noChangeShapeType="1"/>
          </p:cNvSpPr>
          <p:nvPr/>
        </p:nvSpPr>
        <p:spPr bwMode="auto">
          <a:xfrm flipH="1">
            <a:off x="5335588" y="2812504"/>
            <a:ext cx="1293812" cy="5334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Text Box 14"/>
          <p:cNvSpPr txBox="1">
            <a:spLocks noChangeArrowheads="1"/>
          </p:cNvSpPr>
          <p:nvPr/>
        </p:nvSpPr>
        <p:spPr bwMode="auto">
          <a:xfrm>
            <a:off x="6615113" y="2514054"/>
            <a:ext cx="155036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a:solidFill>
                  <a:schemeClr val="tx1"/>
                </a:solidFill>
                <a:latin typeface="Comic Sans MS" pitchFamily="66" charset="0"/>
              </a:defRPr>
            </a:lvl1pPr>
            <a:lvl2pPr marL="742950" indent="-285750">
              <a:defRPr sz="2000">
                <a:solidFill>
                  <a:schemeClr val="tx1"/>
                </a:solidFill>
                <a:latin typeface="Comic Sans MS" pitchFamily="66" charset="0"/>
              </a:defRPr>
            </a:lvl2pPr>
            <a:lvl3pPr marL="1143000" indent="-228600">
              <a:defRPr sz="2000">
                <a:solidFill>
                  <a:schemeClr val="tx1"/>
                </a:solidFill>
                <a:latin typeface="Comic Sans MS" pitchFamily="66" charset="0"/>
              </a:defRPr>
            </a:lvl3pPr>
            <a:lvl4pPr marL="1600200" indent="-228600">
              <a:defRPr sz="2000">
                <a:solidFill>
                  <a:schemeClr val="tx1"/>
                </a:solidFill>
                <a:latin typeface="Comic Sans MS" pitchFamily="66" charset="0"/>
              </a:defRPr>
            </a:lvl4pPr>
            <a:lvl5pPr marL="2057400" indent="-228600">
              <a:defRPr sz="2000">
                <a:solidFill>
                  <a:schemeClr val="tx1"/>
                </a:solidFill>
                <a:latin typeface="Comic Sans MS" pitchFamily="66" charset="0"/>
              </a:defRPr>
            </a:lvl5pPr>
            <a:lvl6pPr marL="2514600" indent="-228600" eaLnBrk="0" fontAlgn="base" hangingPunct="0">
              <a:spcBef>
                <a:spcPct val="0"/>
              </a:spcBef>
              <a:spcAft>
                <a:spcPct val="0"/>
              </a:spcAft>
              <a:defRPr sz="2000">
                <a:solidFill>
                  <a:schemeClr val="tx1"/>
                </a:solidFill>
                <a:latin typeface="Comic Sans MS" pitchFamily="66" charset="0"/>
              </a:defRPr>
            </a:lvl6pPr>
            <a:lvl7pPr marL="2971800" indent="-228600" eaLnBrk="0" fontAlgn="base" hangingPunct="0">
              <a:spcBef>
                <a:spcPct val="0"/>
              </a:spcBef>
              <a:spcAft>
                <a:spcPct val="0"/>
              </a:spcAft>
              <a:defRPr sz="2000">
                <a:solidFill>
                  <a:schemeClr val="tx1"/>
                </a:solidFill>
                <a:latin typeface="Comic Sans MS" pitchFamily="66" charset="0"/>
              </a:defRPr>
            </a:lvl7pPr>
            <a:lvl8pPr marL="3429000" indent="-228600" eaLnBrk="0" fontAlgn="base" hangingPunct="0">
              <a:spcBef>
                <a:spcPct val="0"/>
              </a:spcBef>
              <a:spcAft>
                <a:spcPct val="0"/>
              </a:spcAft>
              <a:defRPr sz="2000">
                <a:solidFill>
                  <a:schemeClr val="tx1"/>
                </a:solidFill>
                <a:latin typeface="Comic Sans MS" pitchFamily="66" charset="0"/>
              </a:defRPr>
            </a:lvl8pPr>
            <a:lvl9pPr marL="3886200" indent="-228600" eaLnBrk="0" fontAlgn="base" hangingPunct="0">
              <a:spcBef>
                <a:spcPct val="0"/>
              </a:spcBef>
              <a:spcAft>
                <a:spcPct val="0"/>
              </a:spcAft>
              <a:defRPr sz="2000">
                <a:solidFill>
                  <a:schemeClr val="tx1"/>
                </a:solidFill>
                <a:latin typeface="Comic Sans MS" pitchFamily="66" charset="0"/>
              </a:defRPr>
            </a:lvl9pPr>
          </a:lstStyle>
          <a:p>
            <a:r>
              <a:rPr lang="en-US" sz="1800">
                <a:latin typeface="+mn-lt"/>
              </a:rPr>
              <a:t>unbaked Viton</a:t>
            </a:r>
          </a:p>
        </p:txBody>
      </p:sp>
      <p:sp>
        <p:nvSpPr>
          <p:cNvPr id="11" name="Oval 15"/>
          <p:cNvSpPr>
            <a:spLocks noChangeArrowheads="1"/>
          </p:cNvSpPr>
          <p:nvPr/>
        </p:nvSpPr>
        <p:spPr bwMode="auto">
          <a:xfrm>
            <a:off x="3354388" y="5555704"/>
            <a:ext cx="531812" cy="533400"/>
          </a:xfrm>
          <a:prstGeom prst="ellipse">
            <a:avLst/>
          </a:prstGeom>
          <a:solidFill>
            <a:srgbClr val="FF8000">
              <a:alpha val="30196"/>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 name="Line 16"/>
          <p:cNvSpPr>
            <a:spLocks noChangeShapeType="1"/>
          </p:cNvSpPr>
          <p:nvPr/>
        </p:nvSpPr>
        <p:spPr bwMode="auto">
          <a:xfrm flipH="1" flipV="1">
            <a:off x="2438400" y="5555704"/>
            <a:ext cx="915988"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Text Box 17"/>
          <p:cNvSpPr txBox="1">
            <a:spLocks noChangeArrowheads="1"/>
          </p:cNvSpPr>
          <p:nvPr/>
        </p:nvSpPr>
        <p:spPr bwMode="auto">
          <a:xfrm>
            <a:off x="1889125" y="5181054"/>
            <a:ext cx="6222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a:solidFill>
                  <a:schemeClr val="tx1"/>
                </a:solidFill>
                <a:latin typeface="Comic Sans MS" pitchFamily="66" charset="0"/>
              </a:defRPr>
            </a:lvl1pPr>
            <a:lvl2pPr marL="742950" indent="-285750">
              <a:defRPr sz="2000">
                <a:solidFill>
                  <a:schemeClr val="tx1"/>
                </a:solidFill>
                <a:latin typeface="Comic Sans MS" pitchFamily="66" charset="0"/>
              </a:defRPr>
            </a:lvl2pPr>
            <a:lvl3pPr marL="1143000" indent="-228600">
              <a:defRPr sz="2000">
                <a:solidFill>
                  <a:schemeClr val="tx1"/>
                </a:solidFill>
                <a:latin typeface="Comic Sans MS" pitchFamily="66" charset="0"/>
              </a:defRPr>
            </a:lvl3pPr>
            <a:lvl4pPr marL="1600200" indent="-228600">
              <a:defRPr sz="2000">
                <a:solidFill>
                  <a:schemeClr val="tx1"/>
                </a:solidFill>
                <a:latin typeface="Comic Sans MS" pitchFamily="66" charset="0"/>
              </a:defRPr>
            </a:lvl4pPr>
            <a:lvl5pPr marL="2057400" indent="-228600">
              <a:defRPr sz="2000">
                <a:solidFill>
                  <a:schemeClr val="tx1"/>
                </a:solidFill>
                <a:latin typeface="Comic Sans MS" pitchFamily="66" charset="0"/>
              </a:defRPr>
            </a:lvl5pPr>
            <a:lvl6pPr marL="2514600" indent="-228600" eaLnBrk="0" fontAlgn="base" hangingPunct="0">
              <a:spcBef>
                <a:spcPct val="0"/>
              </a:spcBef>
              <a:spcAft>
                <a:spcPct val="0"/>
              </a:spcAft>
              <a:defRPr sz="2000">
                <a:solidFill>
                  <a:schemeClr val="tx1"/>
                </a:solidFill>
                <a:latin typeface="Comic Sans MS" pitchFamily="66" charset="0"/>
              </a:defRPr>
            </a:lvl6pPr>
            <a:lvl7pPr marL="2971800" indent="-228600" eaLnBrk="0" fontAlgn="base" hangingPunct="0">
              <a:spcBef>
                <a:spcPct val="0"/>
              </a:spcBef>
              <a:spcAft>
                <a:spcPct val="0"/>
              </a:spcAft>
              <a:defRPr sz="2000">
                <a:solidFill>
                  <a:schemeClr val="tx1"/>
                </a:solidFill>
                <a:latin typeface="Comic Sans MS" pitchFamily="66" charset="0"/>
              </a:defRPr>
            </a:lvl7pPr>
            <a:lvl8pPr marL="3429000" indent="-228600" eaLnBrk="0" fontAlgn="base" hangingPunct="0">
              <a:spcBef>
                <a:spcPct val="0"/>
              </a:spcBef>
              <a:spcAft>
                <a:spcPct val="0"/>
              </a:spcAft>
              <a:defRPr sz="2000">
                <a:solidFill>
                  <a:schemeClr val="tx1"/>
                </a:solidFill>
                <a:latin typeface="Comic Sans MS" pitchFamily="66" charset="0"/>
              </a:defRPr>
            </a:lvl8pPr>
            <a:lvl9pPr marL="3886200" indent="-228600" eaLnBrk="0" fontAlgn="base" hangingPunct="0">
              <a:spcBef>
                <a:spcPct val="0"/>
              </a:spcBef>
              <a:spcAft>
                <a:spcPct val="0"/>
              </a:spcAft>
              <a:defRPr sz="2000">
                <a:solidFill>
                  <a:schemeClr val="tx1"/>
                </a:solidFill>
                <a:latin typeface="Comic Sans MS" pitchFamily="66" charset="0"/>
              </a:defRPr>
            </a:lvl9pPr>
          </a:lstStyle>
          <a:p>
            <a:r>
              <a:rPr lang="en-US" sz="1800">
                <a:latin typeface="+mn-lt"/>
              </a:rPr>
              <a:t>10</a:t>
            </a:r>
            <a:r>
              <a:rPr lang="en-US" sz="1800" baseline="30000">
                <a:latin typeface="+mn-lt"/>
              </a:rPr>
              <a:t>-10</a:t>
            </a:r>
          </a:p>
        </p:txBody>
      </p:sp>
      <p:sp>
        <p:nvSpPr>
          <p:cNvPr id="14" name="Text Box 18"/>
          <p:cNvSpPr txBox="1">
            <a:spLocks noChangeArrowheads="1"/>
          </p:cNvSpPr>
          <p:nvPr/>
        </p:nvSpPr>
        <p:spPr bwMode="auto">
          <a:xfrm>
            <a:off x="1981200" y="2263229"/>
            <a:ext cx="54373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000">
                <a:solidFill>
                  <a:schemeClr val="tx1"/>
                </a:solidFill>
                <a:latin typeface="Comic Sans MS" pitchFamily="66" charset="0"/>
              </a:defRPr>
            </a:lvl1pPr>
            <a:lvl2pPr marL="742950" indent="-285750">
              <a:defRPr sz="2000">
                <a:solidFill>
                  <a:schemeClr val="tx1"/>
                </a:solidFill>
                <a:latin typeface="Comic Sans MS" pitchFamily="66" charset="0"/>
              </a:defRPr>
            </a:lvl2pPr>
            <a:lvl3pPr marL="1143000" indent="-228600">
              <a:defRPr sz="2000">
                <a:solidFill>
                  <a:schemeClr val="tx1"/>
                </a:solidFill>
                <a:latin typeface="Comic Sans MS" pitchFamily="66" charset="0"/>
              </a:defRPr>
            </a:lvl3pPr>
            <a:lvl4pPr marL="1600200" indent="-228600">
              <a:defRPr sz="2000">
                <a:solidFill>
                  <a:schemeClr val="tx1"/>
                </a:solidFill>
                <a:latin typeface="Comic Sans MS" pitchFamily="66" charset="0"/>
              </a:defRPr>
            </a:lvl4pPr>
            <a:lvl5pPr marL="2057400" indent="-228600">
              <a:defRPr sz="2000">
                <a:solidFill>
                  <a:schemeClr val="tx1"/>
                </a:solidFill>
                <a:latin typeface="Comic Sans MS" pitchFamily="66" charset="0"/>
              </a:defRPr>
            </a:lvl5pPr>
            <a:lvl6pPr marL="2514600" indent="-228600" eaLnBrk="0" fontAlgn="base" hangingPunct="0">
              <a:spcBef>
                <a:spcPct val="0"/>
              </a:spcBef>
              <a:spcAft>
                <a:spcPct val="0"/>
              </a:spcAft>
              <a:defRPr sz="2000">
                <a:solidFill>
                  <a:schemeClr val="tx1"/>
                </a:solidFill>
                <a:latin typeface="Comic Sans MS" pitchFamily="66" charset="0"/>
              </a:defRPr>
            </a:lvl6pPr>
            <a:lvl7pPr marL="2971800" indent="-228600" eaLnBrk="0" fontAlgn="base" hangingPunct="0">
              <a:spcBef>
                <a:spcPct val="0"/>
              </a:spcBef>
              <a:spcAft>
                <a:spcPct val="0"/>
              </a:spcAft>
              <a:defRPr sz="2000">
                <a:solidFill>
                  <a:schemeClr val="tx1"/>
                </a:solidFill>
                <a:latin typeface="Comic Sans MS" pitchFamily="66" charset="0"/>
              </a:defRPr>
            </a:lvl7pPr>
            <a:lvl8pPr marL="3429000" indent="-228600" eaLnBrk="0" fontAlgn="base" hangingPunct="0">
              <a:spcBef>
                <a:spcPct val="0"/>
              </a:spcBef>
              <a:spcAft>
                <a:spcPct val="0"/>
              </a:spcAft>
              <a:defRPr sz="2000">
                <a:solidFill>
                  <a:schemeClr val="tx1"/>
                </a:solidFill>
                <a:latin typeface="Comic Sans MS" pitchFamily="66" charset="0"/>
              </a:defRPr>
            </a:lvl8pPr>
            <a:lvl9pPr marL="3886200" indent="-228600" eaLnBrk="0" fontAlgn="base" hangingPunct="0">
              <a:spcBef>
                <a:spcPct val="0"/>
              </a:spcBef>
              <a:spcAft>
                <a:spcPct val="0"/>
              </a:spcAft>
              <a:defRPr sz="2000">
                <a:solidFill>
                  <a:schemeClr val="tx1"/>
                </a:solidFill>
                <a:latin typeface="Comic Sans MS" pitchFamily="66" charset="0"/>
              </a:defRPr>
            </a:lvl9pPr>
          </a:lstStyle>
          <a:p>
            <a:r>
              <a:rPr lang="en-US" sz="1800">
                <a:latin typeface="+mn-lt"/>
              </a:rPr>
              <a:t>10</a:t>
            </a:r>
            <a:r>
              <a:rPr lang="en-US" sz="1800" baseline="30000">
                <a:latin typeface="+mn-lt"/>
              </a:rPr>
              <a:t>-6</a:t>
            </a:r>
          </a:p>
        </p:txBody>
      </p:sp>
      <p:sp>
        <p:nvSpPr>
          <p:cNvPr id="15" name="Oval 19"/>
          <p:cNvSpPr>
            <a:spLocks noChangeArrowheads="1"/>
          </p:cNvSpPr>
          <p:nvPr/>
        </p:nvSpPr>
        <p:spPr bwMode="auto">
          <a:xfrm>
            <a:off x="3354388" y="2583904"/>
            <a:ext cx="531812" cy="533400"/>
          </a:xfrm>
          <a:prstGeom prst="ellipse">
            <a:avLst/>
          </a:prstGeom>
          <a:solidFill>
            <a:srgbClr val="FF8000">
              <a:alpha val="30196"/>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 name="Line 20"/>
          <p:cNvSpPr>
            <a:spLocks noChangeShapeType="1"/>
          </p:cNvSpPr>
          <p:nvPr/>
        </p:nvSpPr>
        <p:spPr bwMode="auto">
          <a:xfrm flipH="1" flipV="1">
            <a:off x="2438400" y="2583904"/>
            <a:ext cx="915988"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 name="TextBox 20"/>
          <p:cNvSpPr txBox="1"/>
          <p:nvPr/>
        </p:nvSpPr>
        <p:spPr>
          <a:xfrm>
            <a:off x="2337007" y="766772"/>
            <a:ext cx="4429995" cy="369332"/>
          </a:xfrm>
          <a:prstGeom prst="rect">
            <a:avLst/>
          </a:prstGeom>
          <a:noFill/>
        </p:spPr>
        <p:txBody>
          <a:bodyPr wrap="none" rtlCol="0">
            <a:spAutoFit/>
          </a:bodyPr>
          <a:lstStyle/>
          <a:p>
            <a:r>
              <a:rPr lang="en-US" dirty="0" smtClean="0"/>
              <a:t>Outgassing rate of water </a:t>
            </a:r>
            <a:r>
              <a:rPr lang="en-US" dirty="0" err="1" smtClean="0"/>
              <a:t>vapour</a:t>
            </a:r>
            <a:r>
              <a:rPr lang="en-US" dirty="0" smtClean="0"/>
              <a:t> for polymers</a:t>
            </a:r>
            <a:endParaRPr lang="en-US" dirty="0"/>
          </a:p>
        </p:txBody>
      </p:sp>
      <p:sp>
        <p:nvSpPr>
          <p:cNvPr id="22" name="Rectangle 21"/>
          <p:cNvSpPr/>
          <p:nvPr/>
        </p:nvSpPr>
        <p:spPr>
          <a:xfrm>
            <a:off x="1688445" y="105966"/>
            <a:ext cx="5689379" cy="461665"/>
          </a:xfrm>
          <a:prstGeom prst="rect">
            <a:avLst/>
          </a:prstGeom>
        </p:spPr>
        <p:txBody>
          <a:bodyPr wrap="none">
            <a:spAutoFit/>
          </a:bodyPr>
          <a:lstStyle/>
          <a:p>
            <a:pPr algn="ctr"/>
            <a:r>
              <a:rPr lang="en-US" sz="2400" b="1" dirty="0" smtClean="0"/>
              <a:t>Gas sources: outgassing of polymers</a:t>
            </a:r>
            <a:endParaRPr lang="en-US" sz="2400" b="1" dirty="0"/>
          </a:p>
        </p:txBody>
      </p:sp>
      <p:sp>
        <p:nvSpPr>
          <p:cNvPr id="19"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20"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23"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88</a:t>
            </a:fld>
            <a:endParaRPr lang="en-US" dirty="0"/>
          </a:p>
        </p:txBody>
      </p:sp>
    </p:spTree>
    <p:extLst>
      <p:ext uri="{BB962C8B-B14F-4D97-AF65-F5344CB8AC3E}">
        <p14:creationId xmlns:p14="http://schemas.microsoft.com/office/powerpoint/2010/main" val="365488210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89</a:t>
            </a:fld>
            <a:endParaRPr lang="en-US" dirty="0"/>
          </a:p>
        </p:txBody>
      </p:sp>
      <p:sp>
        <p:nvSpPr>
          <p:cNvPr id="5" name="TextBox 4"/>
          <p:cNvSpPr txBox="1"/>
          <p:nvPr/>
        </p:nvSpPr>
        <p:spPr>
          <a:xfrm>
            <a:off x="285750" y="1737360"/>
            <a:ext cx="8538210" cy="3139321"/>
          </a:xfrm>
          <a:prstGeom prst="rect">
            <a:avLst/>
          </a:prstGeom>
          <a:noFill/>
        </p:spPr>
        <p:txBody>
          <a:bodyPr wrap="square" rtlCol="0">
            <a:spAutoFit/>
          </a:bodyPr>
          <a:lstStyle/>
          <a:p>
            <a:pPr marL="285750" indent="-285750">
              <a:buFont typeface="Arial" pitchFamily="34" charset="0"/>
              <a:buChar char="•"/>
            </a:pPr>
            <a:r>
              <a:rPr lang="en-US" dirty="0"/>
              <a:t>Another important limitation of polymers used as seals is </a:t>
            </a:r>
            <a:r>
              <a:rPr lang="en-US" b="1" dirty="0"/>
              <a:t>the high gas </a:t>
            </a:r>
            <a:r>
              <a:rPr lang="en-US" b="1" dirty="0" smtClean="0"/>
              <a:t>permeability.</a:t>
            </a:r>
            <a:endParaRPr lang="en-US" dirty="0"/>
          </a:p>
          <a:p>
            <a:pPr marL="285750" indent="-285750">
              <a:buFont typeface="Arial" pitchFamily="34" charset="0"/>
              <a:buChar char="•"/>
            </a:pPr>
            <a:endParaRPr lang="en-US" dirty="0" smtClean="0"/>
          </a:p>
          <a:p>
            <a:pPr marL="285750" indent="-285750">
              <a:buFont typeface="Arial" pitchFamily="34" charset="0"/>
              <a:buChar char="•"/>
            </a:pPr>
            <a:r>
              <a:rPr lang="en-US" dirty="0" smtClean="0"/>
              <a:t>Gas </a:t>
            </a:r>
            <a:r>
              <a:rPr lang="en-US" dirty="0"/>
              <a:t>penetrates into the material and diffuses towards the vacuum system. The permeation flow may </a:t>
            </a:r>
            <a:r>
              <a:rPr lang="en-US" b="1" dirty="0"/>
              <a:t>limit the ultimate water </a:t>
            </a:r>
            <a:r>
              <a:rPr lang="en-US" b="1" dirty="0" err="1"/>
              <a:t>vapour</a:t>
            </a:r>
            <a:r>
              <a:rPr lang="en-US" b="1" dirty="0"/>
              <a:t> pressure </a:t>
            </a:r>
            <a:r>
              <a:rPr lang="en-US" dirty="0"/>
              <a:t>in vacuum systems and </a:t>
            </a:r>
            <a:r>
              <a:rPr lang="en-US" b="1" dirty="0"/>
              <a:t>affect the sensitivity of helium leak-detection</a:t>
            </a:r>
            <a:r>
              <a:rPr lang="en-US" dirty="0"/>
              <a:t>. </a:t>
            </a:r>
            <a:endParaRPr lang="en-US" dirty="0" smtClean="0"/>
          </a:p>
          <a:p>
            <a:pPr marL="285750" indent="-285750">
              <a:buFont typeface="Arial" pitchFamily="34" charset="0"/>
              <a:buChar char="•"/>
            </a:pPr>
            <a:endParaRPr lang="en-US" dirty="0"/>
          </a:p>
          <a:p>
            <a:pPr marL="285750" indent="-285750">
              <a:buFont typeface="Arial" pitchFamily="34" charset="0"/>
              <a:buChar char="•"/>
            </a:pPr>
            <a:r>
              <a:rPr lang="en-US" dirty="0" smtClean="0"/>
              <a:t>As </a:t>
            </a:r>
            <a:r>
              <a:rPr lang="en-US" dirty="0"/>
              <a:t>an example, the permeation flow of atmospheric water through a Viton O-ring, 5 mm cross section diameter, 6 cm torus diameter, is about </a:t>
            </a:r>
            <a:r>
              <a:rPr lang="en-US" b="1" dirty="0"/>
              <a:t>10</a:t>
            </a:r>
            <a:r>
              <a:rPr lang="en-US" b="1" baseline="30000" dirty="0"/>
              <a:t>-7</a:t>
            </a:r>
            <a:r>
              <a:rPr lang="en-US" b="1" dirty="0"/>
              <a:t> mbar l </a:t>
            </a:r>
            <a:r>
              <a:rPr lang="en-US" b="1" dirty="0" smtClean="0"/>
              <a:t>s</a:t>
            </a:r>
            <a:r>
              <a:rPr lang="en-US" b="1" baseline="30000" dirty="0" smtClean="0"/>
              <a:t>-1</a:t>
            </a:r>
            <a:r>
              <a:rPr lang="en-US" dirty="0"/>
              <a:t> </a:t>
            </a:r>
            <a:r>
              <a:rPr lang="en-US" dirty="0" smtClean="0"/>
              <a:t>This value is equivalent to the outgassing of </a:t>
            </a:r>
            <a:r>
              <a:rPr lang="en-US" b="1" dirty="0" smtClean="0"/>
              <a:t>1 m</a:t>
            </a:r>
            <a:r>
              <a:rPr lang="en-US" b="1" baseline="30000" dirty="0" smtClean="0"/>
              <a:t>2</a:t>
            </a:r>
            <a:r>
              <a:rPr lang="en-US" b="1" dirty="0" smtClean="0"/>
              <a:t> of stainless steel </a:t>
            </a:r>
            <a:r>
              <a:rPr lang="en-US" dirty="0" smtClean="0"/>
              <a:t>after 100 h of pumping. </a:t>
            </a:r>
            <a:endParaRPr lang="en-US" dirty="0"/>
          </a:p>
        </p:txBody>
      </p:sp>
      <p:sp>
        <p:nvSpPr>
          <p:cNvPr id="6" name="Rectangle 5"/>
          <p:cNvSpPr/>
          <p:nvPr/>
        </p:nvSpPr>
        <p:spPr>
          <a:xfrm>
            <a:off x="1688445" y="105966"/>
            <a:ext cx="5689379" cy="461665"/>
          </a:xfrm>
          <a:prstGeom prst="rect">
            <a:avLst/>
          </a:prstGeom>
        </p:spPr>
        <p:txBody>
          <a:bodyPr wrap="none">
            <a:spAutoFit/>
          </a:bodyPr>
          <a:lstStyle/>
          <a:p>
            <a:pPr algn="ctr"/>
            <a:r>
              <a:rPr lang="en-US" sz="2400" b="1" dirty="0" smtClean="0"/>
              <a:t>Gas sources: outgassing of polymers</a:t>
            </a:r>
            <a:endParaRPr lang="en-US" sz="2400" b="1" dirty="0"/>
          </a:p>
        </p:txBody>
      </p:sp>
    </p:spTree>
    <p:extLst>
      <p:ext uri="{BB962C8B-B14F-4D97-AF65-F5344CB8AC3E}">
        <p14:creationId xmlns:p14="http://schemas.microsoft.com/office/powerpoint/2010/main" val="3985766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9</a:t>
            </a:fld>
            <a:endParaRPr lang="en-US" dirty="0"/>
          </a:p>
        </p:txBody>
      </p:sp>
      <p:sp>
        <p:nvSpPr>
          <p:cNvPr id="24" name="TextBox 23"/>
          <p:cNvSpPr txBox="1"/>
          <p:nvPr/>
        </p:nvSpPr>
        <p:spPr>
          <a:xfrm>
            <a:off x="2969336" y="929402"/>
            <a:ext cx="1569660" cy="369332"/>
          </a:xfrm>
          <a:prstGeom prst="rect">
            <a:avLst/>
          </a:prstGeom>
          <a:noFill/>
        </p:spPr>
        <p:txBody>
          <a:bodyPr wrap="none" rtlCol="0">
            <a:spAutoFit/>
          </a:bodyPr>
          <a:lstStyle/>
          <a:p>
            <a:r>
              <a:rPr lang="en-US" dirty="0" smtClean="0">
                <a:solidFill>
                  <a:schemeClr val="bg1"/>
                </a:solidFill>
              </a:rPr>
              <a:t>Sector valves</a:t>
            </a:r>
            <a:endParaRPr lang="en-US" dirty="0">
              <a:solidFill>
                <a:schemeClr val="bg1"/>
              </a:solidFill>
            </a:endParaRPr>
          </a:p>
        </p:txBody>
      </p:sp>
      <p:pic>
        <p:nvPicPr>
          <p:cNvPr id="9" name="Picture 22" descr="Immagine2 copy"/>
          <p:cNvPicPr>
            <a:picLocks noChangeAspect="1" noChangeArrowheads="1"/>
          </p:cNvPicPr>
          <p:nvPr/>
        </p:nvPicPr>
        <p:blipFill>
          <a:blip r:embed="rId2" cstate="print"/>
          <a:srcRect b="9857"/>
          <a:stretch>
            <a:fillRect/>
          </a:stretch>
        </p:blipFill>
        <p:spPr bwMode="auto">
          <a:xfrm>
            <a:off x="1100482" y="929401"/>
            <a:ext cx="6531460" cy="4254263"/>
          </a:xfrm>
          <a:prstGeom prst="rect">
            <a:avLst/>
          </a:prstGeom>
          <a:noFill/>
          <a:ln w="9525">
            <a:noFill/>
            <a:miter lim="800000"/>
            <a:headEnd/>
            <a:tailEnd/>
          </a:ln>
        </p:spPr>
      </p:pic>
      <p:sp>
        <p:nvSpPr>
          <p:cNvPr id="10" name="TextBox 9"/>
          <p:cNvSpPr txBox="1"/>
          <p:nvPr/>
        </p:nvSpPr>
        <p:spPr>
          <a:xfrm>
            <a:off x="1893933" y="5285264"/>
            <a:ext cx="5392691" cy="646331"/>
          </a:xfrm>
          <a:prstGeom prst="rect">
            <a:avLst/>
          </a:prstGeom>
          <a:noFill/>
        </p:spPr>
        <p:txBody>
          <a:bodyPr wrap="square" rtlCol="0">
            <a:spAutoFit/>
          </a:bodyPr>
          <a:lstStyle/>
          <a:p>
            <a:r>
              <a:rPr lang="en-US" dirty="0" smtClean="0"/>
              <a:t>Example of vacuum components: </a:t>
            </a:r>
          </a:p>
          <a:p>
            <a:pPr marL="285750" indent="-285750">
              <a:buFont typeface="Arial" pitchFamily="34" charset="0"/>
              <a:buChar char="•"/>
            </a:pPr>
            <a:r>
              <a:rPr lang="en-US" dirty="0" smtClean="0"/>
              <a:t>Copper beam pipes with stainless steel flanges</a:t>
            </a:r>
          </a:p>
        </p:txBody>
      </p:sp>
      <p:sp>
        <p:nvSpPr>
          <p:cNvPr id="11" name="Rectangle 10"/>
          <p:cNvSpPr/>
          <p:nvPr/>
        </p:nvSpPr>
        <p:spPr>
          <a:xfrm>
            <a:off x="208009" y="146804"/>
            <a:ext cx="8764541" cy="461665"/>
          </a:xfrm>
          <a:prstGeom prst="rect">
            <a:avLst/>
          </a:prstGeom>
        </p:spPr>
        <p:txBody>
          <a:bodyPr wrap="square">
            <a:spAutoFit/>
          </a:bodyPr>
          <a:lstStyle/>
          <a:p>
            <a:pPr algn="ctr"/>
            <a:r>
              <a:rPr lang="en-US" sz="2400" b="1" dirty="0"/>
              <a:t>A quick view of vacuum technology</a:t>
            </a:r>
          </a:p>
        </p:txBody>
      </p:sp>
    </p:spTree>
    <p:extLst>
      <p:ext uri="{BB962C8B-B14F-4D97-AF65-F5344CB8AC3E}">
        <p14:creationId xmlns:p14="http://schemas.microsoft.com/office/powerpoint/2010/main" val="1465947120"/>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3"/>
          <p:cNvSpPr>
            <a:spLocks noChangeArrowheads="1"/>
          </p:cNvSpPr>
          <p:nvPr/>
        </p:nvSpPr>
        <p:spPr bwMode="auto">
          <a:xfrm>
            <a:off x="2743200" y="228600"/>
            <a:ext cx="60198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eaLnBrk="1" hangingPunct="1"/>
            <a:r>
              <a:rPr lang="en-US" sz="2400">
                <a:solidFill>
                  <a:schemeClr val="bg1"/>
                </a:solidFill>
                <a:latin typeface="Verdana" pitchFamily="34" charset="0"/>
              </a:rPr>
              <a:t>Part 3: Outgassing of polymers</a:t>
            </a:r>
          </a:p>
        </p:txBody>
      </p:sp>
      <p:sp>
        <p:nvSpPr>
          <p:cNvPr id="176134" name="Text Box 6"/>
          <p:cNvSpPr txBox="1">
            <a:spLocks noChangeArrowheads="1"/>
          </p:cNvSpPr>
          <p:nvPr/>
        </p:nvSpPr>
        <p:spPr bwMode="auto">
          <a:xfrm>
            <a:off x="281354" y="3330894"/>
            <a:ext cx="8510954" cy="2723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4625" indent="-174625">
              <a:defRPr sz="2400">
                <a:solidFill>
                  <a:schemeClr val="tx1"/>
                </a:solidFill>
                <a:latin typeface="Times" pitchFamily="18" charset="0"/>
              </a:defRPr>
            </a:lvl1pPr>
            <a:lvl2pPr>
              <a:defRPr sz="2400">
                <a:solidFill>
                  <a:schemeClr val="tx1"/>
                </a:solidFill>
                <a:latin typeface="Times" pitchFamily="18" charset="0"/>
              </a:defRPr>
            </a:lvl2pPr>
            <a:lvl3pPr>
              <a:defRPr sz="2400">
                <a:solidFill>
                  <a:schemeClr val="tx1"/>
                </a:solidFill>
                <a:latin typeface="Times" pitchFamily="18" charset="0"/>
              </a:defRPr>
            </a:lvl3pPr>
            <a:lvl4pPr>
              <a:defRPr sz="2400">
                <a:solidFill>
                  <a:schemeClr val="tx1"/>
                </a:solidFill>
                <a:latin typeface="Times" pitchFamily="18" charset="0"/>
              </a:defRPr>
            </a:lvl4pPr>
            <a:lvl5pPr>
              <a:defRPr sz="2400">
                <a:solidFill>
                  <a:schemeClr val="tx1"/>
                </a:solidFill>
                <a:latin typeface="Times" pitchFamily="18" charset="0"/>
              </a:defRPr>
            </a:lvl5pPr>
            <a:lvl6pPr eaLnBrk="0" fontAlgn="base" hangingPunct="0">
              <a:spcBef>
                <a:spcPct val="0"/>
              </a:spcBef>
              <a:spcAft>
                <a:spcPct val="0"/>
              </a:spcAft>
              <a:defRPr sz="2400">
                <a:solidFill>
                  <a:schemeClr val="tx1"/>
                </a:solidFill>
                <a:latin typeface="Times" pitchFamily="18" charset="0"/>
              </a:defRPr>
            </a:lvl6pPr>
            <a:lvl7pPr eaLnBrk="0" fontAlgn="base" hangingPunct="0">
              <a:spcBef>
                <a:spcPct val="0"/>
              </a:spcBef>
              <a:spcAft>
                <a:spcPct val="0"/>
              </a:spcAft>
              <a:defRPr sz="2400">
                <a:solidFill>
                  <a:schemeClr val="tx1"/>
                </a:solidFill>
                <a:latin typeface="Times" pitchFamily="18" charset="0"/>
              </a:defRPr>
            </a:lvl7pPr>
            <a:lvl8pPr eaLnBrk="0" fontAlgn="base" hangingPunct="0">
              <a:spcBef>
                <a:spcPct val="0"/>
              </a:spcBef>
              <a:spcAft>
                <a:spcPct val="0"/>
              </a:spcAft>
              <a:defRPr sz="2400">
                <a:solidFill>
                  <a:schemeClr val="tx1"/>
                </a:solidFill>
                <a:latin typeface="Times" pitchFamily="18" charset="0"/>
              </a:defRPr>
            </a:lvl8pPr>
            <a:lvl9pPr eaLnBrk="0" fontAlgn="base" hangingPunct="0">
              <a:spcBef>
                <a:spcPct val="0"/>
              </a:spcBef>
              <a:spcAft>
                <a:spcPct val="0"/>
              </a:spcAft>
              <a:defRPr sz="2400">
                <a:solidFill>
                  <a:schemeClr val="tx1"/>
                </a:solidFill>
                <a:latin typeface="Times" pitchFamily="18" charset="0"/>
              </a:defRPr>
            </a:lvl9pPr>
          </a:lstStyle>
          <a:p>
            <a:pPr>
              <a:spcBef>
                <a:spcPct val="50000"/>
              </a:spcBef>
              <a:buClr>
                <a:srgbClr val="FF8000"/>
              </a:buClr>
              <a:buFont typeface="Wingdings" pitchFamily="2" charset="2"/>
              <a:buChar char="Ø"/>
            </a:pPr>
            <a:r>
              <a:rPr lang="en-US" sz="1800" dirty="0">
                <a:latin typeface="+mn-lt"/>
              </a:rPr>
              <a:t>Since the permeability of metals is negligible for all gases, metallic coatings should entirely block the polymer outgassing and permeation. </a:t>
            </a:r>
          </a:p>
          <a:p>
            <a:pPr>
              <a:spcBef>
                <a:spcPct val="50000"/>
              </a:spcBef>
              <a:buClr>
                <a:srgbClr val="FF8000"/>
              </a:buClr>
              <a:buFont typeface="Wingdings" pitchFamily="2" charset="2"/>
              <a:buChar char="Ø"/>
            </a:pPr>
            <a:r>
              <a:rPr lang="en-US" sz="1800" dirty="0">
                <a:latin typeface="+mn-lt"/>
              </a:rPr>
              <a:t>However, experimental results show that only a partial reduction of the flux is attained.</a:t>
            </a:r>
          </a:p>
          <a:p>
            <a:pPr>
              <a:spcBef>
                <a:spcPct val="50000"/>
              </a:spcBef>
              <a:buClr>
                <a:srgbClr val="FF8000"/>
              </a:buClr>
              <a:buFont typeface="Wingdings" pitchFamily="2" charset="2"/>
              <a:buChar char="Ø"/>
            </a:pPr>
            <a:r>
              <a:rPr lang="en-US" sz="1800" dirty="0">
                <a:latin typeface="+mn-lt"/>
              </a:rPr>
              <a:t>This is attributed to defects on the coating (</a:t>
            </a:r>
            <a:r>
              <a:rPr lang="en-US" sz="1800" dirty="0">
                <a:solidFill>
                  <a:srgbClr val="FF0000"/>
                </a:solidFill>
                <a:latin typeface="+mn-lt"/>
              </a:rPr>
              <a:t>pinholes or scratches</a:t>
            </a:r>
            <a:r>
              <a:rPr lang="en-US" sz="1800" dirty="0">
                <a:latin typeface="+mn-lt"/>
              </a:rPr>
              <a:t>) that cause discontinuity on the surface coverage.</a:t>
            </a:r>
          </a:p>
          <a:p>
            <a:pPr>
              <a:spcBef>
                <a:spcPct val="50000"/>
              </a:spcBef>
              <a:buClr>
                <a:srgbClr val="FF8000"/>
              </a:buClr>
              <a:buFont typeface="Wingdings" pitchFamily="2" charset="2"/>
              <a:buChar char="Ø"/>
            </a:pPr>
            <a:r>
              <a:rPr lang="en-US" sz="1800" dirty="0">
                <a:latin typeface="+mn-lt"/>
              </a:rPr>
              <a:t>Pinholes are produced during the deposition process and they are presumably due to atmospheric dust particles. </a:t>
            </a:r>
          </a:p>
        </p:txBody>
      </p:sp>
      <p:sp>
        <p:nvSpPr>
          <p:cNvPr id="11" name="Rectangle 3"/>
          <p:cNvSpPr>
            <a:spLocks noChangeArrowheads="1"/>
          </p:cNvSpPr>
          <p:nvPr/>
        </p:nvSpPr>
        <p:spPr bwMode="auto">
          <a:xfrm>
            <a:off x="281354" y="819150"/>
            <a:ext cx="8386983" cy="23057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487" tIns="44450" rIns="90487" bIns="44450">
            <a:spAutoFit/>
          </a:bodyPr>
          <a:lstStyle/>
          <a:p>
            <a:r>
              <a:rPr lang="en-US" dirty="0"/>
              <a:t>Application of polymers in UHV technology is hindered by the </a:t>
            </a:r>
            <a:r>
              <a:rPr lang="en-US" b="1" dirty="0"/>
              <a:t>huge outgassing and permeability</a:t>
            </a:r>
            <a:r>
              <a:rPr lang="en-US" dirty="0"/>
              <a:t>.</a:t>
            </a:r>
          </a:p>
          <a:p>
            <a:endParaRPr lang="en-US" dirty="0"/>
          </a:p>
          <a:p>
            <a:r>
              <a:rPr lang="en-US" dirty="0"/>
              <a:t>This drawback has been partially overcome in other technological domains (i.e. packaging) by </a:t>
            </a:r>
            <a:r>
              <a:rPr lang="en-US" b="1" dirty="0"/>
              <a:t>coating polymers with metals </a:t>
            </a:r>
            <a:r>
              <a:rPr lang="en-US" dirty="0"/>
              <a:t>or metal oxides (more recently also with a:C-H).</a:t>
            </a:r>
          </a:p>
          <a:p>
            <a:endParaRPr lang="en-US" dirty="0"/>
          </a:p>
          <a:p>
            <a:r>
              <a:rPr lang="en-US" dirty="0"/>
              <a:t>How effective are coatings in reducing outgassing and permeation rate?</a:t>
            </a:r>
          </a:p>
        </p:txBody>
      </p:sp>
      <p:sp>
        <p:nvSpPr>
          <p:cNvPr id="12" name="Rectangle 11"/>
          <p:cNvSpPr/>
          <p:nvPr/>
        </p:nvSpPr>
        <p:spPr>
          <a:xfrm>
            <a:off x="1688445" y="105966"/>
            <a:ext cx="5689379" cy="461665"/>
          </a:xfrm>
          <a:prstGeom prst="rect">
            <a:avLst/>
          </a:prstGeom>
        </p:spPr>
        <p:txBody>
          <a:bodyPr wrap="none">
            <a:spAutoFit/>
          </a:bodyPr>
          <a:lstStyle/>
          <a:p>
            <a:pPr algn="ctr"/>
            <a:r>
              <a:rPr lang="en-US" sz="2400" b="1" dirty="0" smtClean="0"/>
              <a:t>Gas sources: outgassing of polymers</a:t>
            </a:r>
            <a:endParaRPr lang="en-US" sz="2400" b="1" dirty="0"/>
          </a:p>
        </p:txBody>
      </p:sp>
      <p:sp>
        <p:nvSpPr>
          <p:cNvPr id="13"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4"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5"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90</a:t>
            </a:fld>
            <a:endParaRPr lang="en-US" dirty="0"/>
          </a:p>
        </p:txBody>
      </p:sp>
    </p:spTree>
    <p:extLst>
      <p:ext uri="{BB962C8B-B14F-4D97-AF65-F5344CB8AC3E}">
        <p14:creationId xmlns:p14="http://schemas.microsoft.com/office/powerpoint/2010/main" val="3949129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6134">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76134">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76134">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7613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5" name="Rectangle 3"/>
          <p:cNvSpPr>
            <a:spLocks noChangeArrowheads="1"/>
          </p:cNvSpPr>
          <p:nvPr/>
        </p:nvSpPr>
        <p:spPr bwMode="auto">
          <a:xfrm>
            <a:off x="2743200" y="228600"/>
            <a:ext cx="60198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eaLnBrk="1" hangingPunct="1"/>
            <a:r>
              <a:rPr lang="en-US" sz="2400">
                <a:solidFill>
                  <a:schemeClr val="bg1"/>
                </a:solidFill>
                <a:latin typeface="Verdana" pitchFamily="34" charset="0"/>
              </a:rPr>
              <a:t>Part 3: Outgassing of polymers</a:t>
            </a:r>
          </a:p>
        </p:txBody>
      </p:sp>
      <p:grpSp>
        <p:nvGrpSpPr>
          <p:cNvPr id="177157" name="Group 5"/>
          <p:cNvGrpSpPr>
            <a:grpSpLocks/>
          </p:cNvGrpSpPr>
          <p:nvPr/>
        </p:nvGrpSpPr>
        <p:grpSpPr bwMode="auto">
          <a:xfrm>
            <a:off x="76200" y="1828800"/>
            <a:ext cx="4267200" cy="3200400"/>
            <a:chOff x="192" y="1536"/>
            <a:chExt cx="2688" cy="1947"/>
          </a:xfrm>
        </p:grpSpPr>
        <p:pic>
          <p:nvPicPr>
            <p:cNvPr id="177158" name="Picture 6"/>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55" y="1584"/>
              <a:ext cx="2625" cy="1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7159" name="Line 7"/>
            <p:cNvSpPr>
              <a:spLocks noChangeShapeType="1"/>
            </p:cNvSpPr>
            <p:nvPr/>
          </p:nvSpPr>
          <p:spPr bwMode="auto">
            <a:xfrm>
              <a:off x="384" y="1968"/>
              <a:ext cx="432" cy="0"/>
            </a:xfrm>
            <a:prstGeom prst="line">
              <a:avLst/>
            </a:prstGeom>
            <a:noFill/>
            <a:ln w="9525">
              <a:solidFill>
                <a:srgbClr val="FFFF66"/>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7160" name="Text Box 8"/>
            <p:cNvSpPr txBox="1">
              <a:spLocks noChangeArrowheads="1"/>
            </p:cNvSpPr>
            <p:nvPr/>
          </p:nvSpPr>
          <p:spPr bwMode="auto">
            <a:xfrm>
              <a:off x="328" y="2024"/>
              <a:ext cx="912" cy="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a:solidFill>
                    <a:srgbClr val="FFFF66"/>
                  </a:solidFill>
                  <a:latin typeface="Verdana" pitchFamily="34" charset="0"/>
                </a:rPr>
                <a:t>2.00 </a:t>
              </a:r>
              <a:r>
                <a:rPr lang="en-US" sz="1800">
                  <a:solidFill>
                    <a:srgbClr val="FFFF66"/>
                  </a:solidFill>
                  <a:latin typeface="Symbol" pitchFamily="18" charset="2"/>
                </a:rPr>
                <a:t>m</a:t>
              </a:r>
              <a:r>
                <a:rPr lang="en-US" sz="1800">
                  <a:solidFill>
                    <a:srgbClr val="FFFF66"/>
                  </a:solidFill>
                  <a:latin typeface="Verdana" pitchFamily="34" charset="0"/>
                </a:rPr>
                <a:t>m</a:t>
              </a:r>
            </a:p>
          </p:txBody>
        </p:sp>
        <p:sp>
          <p:nvSpPr>
            <p:cNvPr id="177161" name="Rectangle 9"/>
            <p:cNvSpPr>
              <a:spLocks noChangeArrowheads="1"/>
            </p:cNvSpPr>
            <p:nvPr/>
          </p:nvSpPr>
          <p:spPr bwMode="auto">
            <a:xfrm>
              <a:off x="192" y="1536"/>
              <a:ext cx="2688" cy="288"/>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177162" name="Group 10"/>
          <p:cNvGrpSpPr>
            <a:grpSpLocks/>
          </p:cNvGrpSpPr>
          <p:nvPr/>
        </p:nvGrpSpPr>
        <p:grpSpPr bwMode="auto">
          <a:xfrm>
            <a:off x="4800600" y="2000251"/>
            <a:ext cx="3962400" cy="3025775"/>
            <a:chOff x="3024" y="1260"/>
            <a:chExt cx="2496" cy="1906"/>
          </a:xfrm>
        </p:grpSpPr>
        <p:pic>
          <p:nvPicPr>
            <p:cNvPr id="177163" name="Picture 11" descr="Alpeek0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24" y="1260"/>
              <a:ext cx="2496" cy="1906"/>
            </a:xfrm>
            <a:prstGeom prst="rect">
              <a:avLst/>
            </a:prstGeom>
            <a:noFill/>
            <a:extLst>
              <a:ext uri="{909E8E84-426E-40DD-AFC4-6F175D3DCCD1}">
                <a14:hiddenFill xmlns:a14="http://schemas.microsoft.com/office/drawing/2010/main">
                  <a:solidFill>
                    <a:srgbClr val="FFFFFF"/>
                  </a:solidFill>
                </a14:hiddenFill>
              </a:ext>
            </a:extLst>
          </p:spPr>
        </p:pic>
        <p:sp>
          <p:nvSpPr>
            <p:cNvPr id="177164" name="Line 12"/>
            <p:cNvSpPr>
              <a:spLocks noChangeShapeType="1"/>
            </p:cNvSpPr>
            <p:nvPr/>
          </p:nvSpPr>
          <p:spPr bwMode="auto">
            <a:xfrm>
              <a:off x="3168" y="1596"/>
              <a:ext cx="672" cy="0"/>
            </a:xfrm>
            <a:prstGeom prst="line">
              <a:avLst/>
            </a:prstGeom>
            <a:noFill/>
            <a:ln w="9525">
              <a:solidFill>
                <a:srgbClr val="FFFF66"/>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7165" name="Text Box 13"/>
            <p:cNvSpPr txBox="1">
              <a:spLocks noChangeArrowheads="1"/>
            </p:cNvSpPr>
            <p:nvPr/>
          </p:nvSpPr>
          <p:spPr bwMode="auto">
            <a:xfrm>
              <a:off x="3168" y="1644"/>
              <a:ext cx="100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a:solidFill>
                    <a:srgbClr val="FFFF66"/>
                  </a:solidFill>
                  <a:latin typeface="Verdana" pitchFamily="34" charset="0"/>
                </a:rPr>
                <a:t>20.0 </a:t>
              </a:r>
              <a:r>
                <a:rPr lang="en-US" sz="1800">
                  <a:solidFill>
                    <a:srgbClr val="FFFF66"/>
                  </a:solidFill>
                  <a:latin typeface="Symbol" pitchFamily="18" charset="2"/>
                </a:rPr>
                <a:t>m</a:t>
              </a:r>
              <a:r>
                <a:rPr lang="en-US" sz="1800">
                  <a:solidFill>
                    <a:srgbClr val="FFFF66"/>
                  </a:solidFill>
                  <a:latin typeface="Verdana" pitchFamily="34" charset="0"/>
                </a:rPr>
                <a:t>m</a:t>
              </a:r>
            </a:p>
          </p:txBody>
        </p:sp>
      </p:grpSp>
      <p:sp>
        <p:nvSpPr>
          <p:cNvPr id="177166" name="Rectangle 14"/>
          <p:cNvSpPr>
            <a:spLocks noChangeArrowheads="1"/>
          </p:cNvSpPr>
          <p:nvPr/>
        </p:nvSpPr>
        <p:spPr bwMode="auto">
          <a:xfrm>
            <a:off x="4724400" y="1870075"/>
            <a:ext cx="4267200" cy="4572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7167" name="Text Box 15"/>
          <p:cNvSpPr txBox="1">
            <a:spLocks noChangeArrowheads="1"/>
          </p:cNvSpPr>
          <p:nvPr/>
        </p:nvSpPr>
        <p:spPr bwMode="auto">
          <a:xfrm>
            <a:off x="1688445" y="1431926"/>
            <a:ext cx="589142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Examples of pinholes on Al coating deposited on PEEK </a:t>
            </a:r>
          </a:p>
        </p:txBody>
      </p:sp>
      <p:sp>
        <p:nvSpPr>
          <p:cNvPr id="19" name="Rectangle 18"/>
          <p:cNvSpPr/>
          <p:nvPr/>
        </p:nvSpPr>
        <p:spPr>
          <a:xfrm>
            <a:off x="1688445" y="105966"/>
            <a:ext cx="5689379" cy="461665"/>
          </a:xfrm>
          <a:prstGeom prst="rect">
            <a:avLst/>
          </a:prstGeom>
        </p:spPr>
        <p:txBody>
          <a:bodyPr wrap="none">
            <a:spAutoFit/>
          </a:bodyPr>
          <a:lstStyle/>
          <a:p>
            <a:pPr algn="ctr"/>
            <a:r>
              <a:rPr lang="en-US" sz="2400" b="1" dirty="0" smtClean="0"/>
              <a:t>Gas sources: outgassing of polymers</a:t>
            </a:r>
            <a:endParaRPr lang="en-US" sz="2400" b="1" dirty="0"/>
          </a:p>
        </p:txBody>
      </p:sp>
      <p:sp>
        <p:nvSpPr>
          <p:cNvPr id="20"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21"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22"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91</a:t>
            </a:fld>
            <a:endParaRPr lang="en-US" dirty="0"/>
          </a:p>
        </p:txBody>
      </p:sp>
    </p:spTree>
    <p:extLst>
      <p:ext uri="{BB962C8B-B14F-4D97-AF65-F5344CB8AC3E}">
        <p14:creationId xmlns:p14="http://schemas.microsoft.com/office/powerpoint/2010/main" val="522609651"/>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706" name="Picture 10"/>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81354" y="2076450"/>
            <a:ext cx="4724400" cy="387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7707" name="Text Box 11"/>
          <p:cNvSpPr txBox="1">
            <a:spLocks noChangeArrowheads="1"/>
          </p:cNvSpPr>
          <p:nvPr/>
        </p:nvSpPr>
        <p:spPr bwMode="auto">
          <a:xfrm>
            <a:off x="5005754" y="3547111"/>
            <a:ext cx="3757246" cy="925513"/>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sz="1800" dirty="0"/>
              <a:t>Normalised uncoated surface areas of the order of 10</a:t>
            </a:r>
            <a:r>
              <a:rPr lang="en-GB" sz="1800" baseline="30000" dirty="0"/>
              <a:t>-4</a:t>
            </a:r>
            <a:r>
              <a:rPr lang="en-GB" sz="1800" dirty="0"/>
              <a:t> are measured</a:t>
            </a:r>
            <a:endParaRPr lang="en-GB" dirty="0"/>
          </a:p>
        </p:txBody>
      </p:sp>
      <p:sp>
        <p:nvSpPr>
          <p:cNvPr id="157708" name="Text Box 12"/>
          <p:cNvSpPr txBox="1">
            <a:spLocks noChangeArrowheads="1"/>
          </p:cNvSpPr>
          <p:nvPr/>
        </p:nvSpPr>
        <p:spPr bwMode="auto">
          <a:xfrm>
            <a:off x="281354" y="1143001"/>
            <a:ext cx="8510954" cy="64633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dirty="0"/>
              <a:t>Transmitted light optical microscopy has been used to detect uncoated surfaces on metal films, showing that they mainly consist of  pinholes of different diameters.</a:t>
            </a:r>
          </a:p>
        </p:txBody>
      </p:sp>
      <p:sp>
        <p:nvSpPr>
          <p:cNvPr id="157716" name="Rectangle 20"/>
          <p:cNvSpPr>
            <a:spLocks noChangeArrowheads="1"/>
          </p:cNvSpPr>
          <p:nvPr/>
        </p:nvSpPr>
        <p:spPr bwMode="auto">
          <a:xfrm>
            <a:off x="2743200" y="228600"/>
            <a:ext cx="60198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eaLnBrk="1" hangingPunct="1"/>
            <a:r>
              <a:rPr lang="en-US" sz="2400">
                <a:solidFill>
                  <a:schemeClr val="bg1"/>
                </a:solidFill>
                <a:latin typeface="Verdana" pitchFamily="34" charset="0"/>
              </a:rPr>
              <a:t>Part 3: Outgassing of polymers</a:t>
            </a:r>
          </a:p>
        </p:txBody>
      </p:sp>
      <p:sp>
        <p:nvSpPr>
          <p:cNvPr id="157717" name="Text Box 21"/>
          <p:cNvSpPr txBox="1">
            <a:spLocks noChangeArrowheads="1"/>
          </p:cNvSpPr>
          <p:nvPr/>
        </p:nvSpPr>
        <p:spPr bwMode="auto">
          <a:xfrm>
            <a:off x="2361028" y="1888729"/>
            <a:ext cx="110158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Al/PEEK</a:t>
            </a:r>
          </a:p>
        </p:txBody>
      </p:sp>
      <p:sp>
        <p:nvSpPr>
          <p:cNvPr id="9" name="Rectangle 8"/>
          <p:cNvSpPr/>
          <p:nvPr/>
        </p:nvSpPr>
        <p:spPr>
          <a:xfrm>
            <a:off x="1688445" y="105966"/>
            <a:ext cx="5689379" cy="461665"/>
          </a:xfrm>
          <a:prstGeom prst="rect">
            <a:avLst/>
          </a:prstGeom>
        </p:spPr>
        <p:txBody>
          <a:bodyPr wrap="none">
            <a:spAutoFit/>
          </a:bodyPr>
          <a:lstStyle/>
          <a:p>
            <a:pPr algn="ctr"/>
            <a:r>
              <a:rPr lang="en-US" sz="2400" b="1" dirty="0" smtClean="0"/>
              <a:t>Gas sources: outgassing of polymers</a:t>
            </a:r>
            <a:endParaRPr lang="en-US" sz="2400" b="1" dirty="0"/>
          </a:p>
        </p:txBody>
      </p:sp>
      <p:sp>
        <p:nvSpPr>
          <p:cNvPr id="11"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2"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3"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92</a:t>
            </a:fld>
            <a:endParaRPr lang="en-US" dirty="0"/>
          </a:p>
        </p:txBody>
      </p:sp>
    </p:spTree>
    <p:extLst>
      <p:ext uri="{BB962C8B-B14F-4D97-AF65-F5344CB8AC3E}">
        <p14:creationId xmlns:p14="http://schemas.microsoft.com/office/powerpoint/2010/main" val="310408149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7" name="Picture 17"/>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11016" y="1981200"/>
            <a:ext cx="5835454" cy="4099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3618" name="Rectangle 18"/>
          <p:cNvSpPr>
            <a:spLocks noChangeArrowheads="1"/>
          </p:cNvSpPr>
          <p:nvPr/>
        </p:nvSpPr>
        <p:spPr bwMode="auto">
          <a:xfrm>
            <a:off x="2743200" y="228600"/>
            <a:ext cx="60198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eaLnBrk="1" hangingPunct="1"/>
            <a:r>
              <a:rPr lang="en-US" sz="2400">
                <a:solidFill>
                  <a:schemeClr val="bg1"/>
                </a:solidFill>
                <a:latin typeface="Verdana" pitchFamily="34" charset="0"/>
              </a:rPr>
              <a:t>Part 3: Outgassing of polymers</a:t>
            </a:r>
          </a:p>
        </p:txBody>
      </p:sp>
      <p:sp>
        <p:nvSpPr>
          <p:cNvPr id="153619" name="Text Box 19"/>
          <p:cNvSpPr txBox="1">
            <a:spLocks noChangeArrowheads="1"/>
          </p:cNvSpPr>
          <p:nvPr/>
        </p:nvSpPr>
        <p:spPr bwMode="auto">
          <a:xfrm>
            <a:off x="281354" y="1143000"/>
            <a:ext cx="8510954" cy="64633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a:t>However, experiments have shown that the permeability is </a:t>
            </a:r>
            <a:r>
              <a:rPr lang="en-US" b="1" dirty="0"/>
              <a:t>reduced much less than expected</a:t>
            </a:r>
            <a:r>
              <a:rPr lang="en-US" dirty="0"/>
              <a:t>  from the uncoated fraction </a:t>
            </a:r>
          </a:p>
        </p:txBody>
      </p:sp>
      <p:sp>
        <p:nvSpPr>
          <p:cNvPr id="153620" name="Text Box 20"/>
          <p:cNvSpPr txBox="1">
            <a:spLocks noChangeArrowheads="1"/>
          </p:cNvSpPr>
          <p:nvPr/>
        </p:nvSpPr>
        <p:spPr bwMode="auto">
          <a:xfrm>
            <a:off x="6196556" y="2884170"/>
            <a:ext cx="2775439" cy="175432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dirty="0"/>
              <a:t>Example:</a:t>
            </a:r>
          </a:p>
          <a:p>
            <a:r>
              <a:rPr lang="en-US" dirty="0"/>
              <a:t>Al/PEEK(0.125 mm thick)</a:t>
            </a:r>
          </a:p>
          <a:p>
            <a:r>
              <a:rPr lang="en-US" dirty="0"/>
              <a:t>The uncoated fraction is </a:t>
            </a:r>
            <a:r>
              <a:rPr lang="en-US" b="1" dirty="0"/>
              <a:t>10</a:t>
            </a:r>
            <a:r>
              <a:rPr lang="en-US" b="1" baseline="30000" dirty="0"/>
              <a:t>-4</a:t>
            </a:r>
            <a:r>
              <a:rPr lang="en-US" dirty="0"/>
              <a:t>, but the permeability of He is </a:t>
            </a:r>
            <a:r>
              <a:rPr lang="en-US" b="1" dirty="0"/>
              <a:t>10</a:t>
            </a:r>
            <a:r>
              <a:rPr lang="en-US" b="1" baseline="30000" dirty="0"/>
              <a:t>-2</a:t>
            </a:r>
            <a:r>
              <a:rPr lang="en-US" dirty="0"/>
              <a:t> of that of the uncoated polymer.</a:t>
            </a:r>
          </a:p>
        </p:txBody>
      </p:sp>
      <p:sp>
        <p:nvSpPr>
          <p:cNvPr id="153621" name="Line 21"/>
          <p:cNvSpPr>
            <a:spLocks noChangeShapeType="1"/>
          </p:cNvSpPr>
          <p:nvPr/>
        </p:nvSpPr>
        <p:spPr bwMode="auto">
          <a:xfrm flipH="1">
            <a:off x="1107538" y="2429510"/>
            <a:ext cx="4218842" cy="0"/>
          </a:xfrm>
          <a:prstGeom prst="line">
            <a:avLst/>
          </a:prstGeom>
          <a:noFill/>
          <a:ln w="9525">
            <a:solidFill>
              <a:srgbClr val="FF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Rectangle 12"/>
          <p:cNvSpPr/>
          <p:nvPr/>
        </p:nvSpPr>
        <p:spPr>
          <a:xfrm>
            <a:off x="1688445" y="105966"/>
            <a:ext cx="5689379" cy="461665"/>
          </a:xfrm>
          <a:prstGeom prst="rect">
            <a:avLst/>
          </a:prstGeom>
        </p:spPr>
        <p:txBody>
          <a:bodyPr wrap="none">
            <a:spAutoFit/>
          </a:bodyPr>
          <a:lstStyle/>
          <a:p>
            <a:pPr algn="ctr"/>
            <a:r>
              <a:rPr lang="en-US" sz="2400" b="1" dirty="0" smtClean="0"/>
              <a:t>Gas sources: outgassing of polymers</a:t>
            </a:r>
            <a:endParaRPr lang="en-US" sz="2400" b="1" dirty="0"/>
          </a:p>
        </p:txBody>
      </p:sp>
      <p:sp>
        <p:nvSpPr>
          <p:cNvPr id="14"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5"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16"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93</a:t>
            </a:fld>
            <a:endParaRPr lang="en-US" dirty="0"/>
          </a:p>
        </p:txBody>
      </p:sp>
    </p:spTree>
    <p:extLst>
      <p:ext uri="{BB962C8B-B14F-4D97-AF65-F5344CB8AC3E}">
        <p14:creationId xmlns:p14="http://schemas.microsoft.com/office/powerpoint/2010/main" val="19439039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53617"/>
                                        </p:tgtEl>
                                        <p:attrNameLst>
                                          <p:attrName>style.visibility</p:attrName>
                                        </p:attrNameLst>
                                      </p:cBhvr>
                                      <p:to>
                                        <p:strVal val="visible"/>
                                      </p:to>
                                    </p:set>
                                    <p:animEffect transition="in" filter="box(in)">
                                      <p:cBhvr>
                                        <p:cTn id="7" dur="500"/>
                                        <p:tgtEl>
                                          <p:spTgt spid="153617"/>
                                        </p:tgtEl>
                                      </p:cBhvr>
                                    </p:animEffect>
                                  </p:childTnLst>
                                </p:cTn>
                              </p:par>
                              <p:par>
                                <p:cTn id="8" presetID="1" presetClass="entr" presetSubtype="0" fill="hold" grpId="0" nodeType="withEffect">
                                  <p:stCondLst>
                                    <p:cond delay="0"/>
                                  </p:stCondLst>
                                  <p:childTnLst>
                                    <p:set>
                                      <p:cBhvr>
                                        <p:cTn id="9" dur="1" fill="hold">
                                          <p:stCondLst>
                                            <p:cond delay="0"/>
                                          </p:stCondLst>
                                        </p:cTn>
                                        <p:tgtEl>
                                          <p:spTgt spid="153621"/>
                                        </p:tgtEl>
                                        <p:attrNameLst>
                                          <p:attrName>style.visibility</p:attrName>
                                        </p:attrNameLst>
                                      </p:cBhvr>
                                      <p:to>
                                        <p:strVal val="visible"/>
                                      </p:to>
                                    </p:set>
                                  </p:childTnLst>
                                </p:cTn>
                              </p:par>
                              <p:par>
                                <p:cTn id="10" presetID="4" presetClass="entr" presetSubtype="16" fill="hold" grpId="0" nodeType="withEffect">
                                  <p:stCondLst>
                                    <p:cond delay="0"/>
                                  </p:stCondLst>
                                  <p:childTnLst>
                                    <p:set>
                                      <p:cBhvr>
                                        <p:cTn id="11" dur="1" fill="hold">
                                          <p:stCondLst>
                                            <p:cond delay="0"/>
                                          </p:stCondLst>
                                        </p:cTn>
                                        <p:tgtEl>
                                          <p:spTgt spid="153620"/>
                                        </p:tgtEl>
                                        <p:attrNameLst>
                                          <p:attrName>style.visibility</p:attrName>
                                        </p:attrNameLst>
                                      </p:cBhvr>
                                      <p:to>
                                        <p:strVal val="visible"/>
                                      </p:to>
                                    </p:set>
                                    <p:animEffect transition="in" filter="box(in)">
                                      <p:cBhvr>
                                        <p:cTn id="12" dur="500"/>
                                        <p:tgtEl>
                                          <p:spTgt spid="1536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0" grpId="0"/>
      <p:bldP spid="153621"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Text Box 2"/>
          <p:cNvSpPr txBox="1">
            <a:spLocks noChangeArrowheads="1"/>
          </p:cNvSpPr>
          <p:nvPr/>
        </p:nvSpPr>
        <p:spPr bwMode="auto">
          <a:xfrm>
            <a:off x="685800" y="1600200"/>
            <a:ext cx="739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fr-FR" sz="2400">
              <a:latin typeface="Times New Roman" pitchFamily="18" charset="0"/>
            </a:endParaRPr>
          </a:p>
        </p:txBody>
      </p:sp>
      <p:sp>
        <p:nvSpPr>
          <p:cNvPr id="158723" name="Text Box 3"/>
          <p:cNvSpPr txBox="1">
            <a:spLocks noChangeArrowheads="1"/>
          </p:cNvSpPr>
          <p:nvPr/>
        </p:nvSpPr>
        <p:spPr bwMode="auto">
          <a:xfrm>
            <a:off x="429358" y="1981200"/>
            <a:ext cx="6324600" cy="784830"/>
          </a:xfrm>
          <a:prstGeom prst="rect">
            <a:avLst/>
          </a:prstGeom>
          <a:noFill/>
          <a:ln w="9525">
            <a:solidFill>
              <a:srgbClr val="00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1800" dirty="0">
                <a:latin typeface="Symbol" pitchFamily="18" charset="2"/>
                <a:sym typeface="Math1" pitchFamily="2" charset="2"/>
              </a:rPr>
              <a:t>r</a:t>
            </a:r>
            <a:r>
              <a:rPr lang="en-GB" sz="1800" dirty="0">
                <a:sym typeface="Math1" pitchFamily="2" charset="2"/>
              </a:rPr>
              <a:t> =Normalised</a:t>
            </a:r>
            <a:r>
              <a:rPr lang="en-GB" sz="1800" dirty="0"/>
              <a:t> permeability </a:t>
            </a:r>
            <a:r>
              <a:rPr lang="en-GB" sz="1800" dirty="0">
                <a:sym typeface="Wingdings" pitchFamily="2" charset="2"/>
              </a:rPr>
              <a:t></a:t>
            </a:r>
            <a:r>
              <a:rPr lang="en-GB" sz="1800" dirty="0">
                <a:sym typeface="Math1" pitchFamily="2" charset="2"/>
              </a:rPr>
              <a:t> order of 10</a:t>
            </a:r>
            <a:r>
              <a:rPr lang="en-GB" sz="1800" baseline="30000" dirty="0">
                <a:sym typeface="Math1" pitchFamily="2" charset="2"/>
              </a:rPr>
              <a:t>-2</a:t>
            </a:r>
          </a:p>
          <a:p>
            <a:pPr>
              <a:spcBef>
                <a:spcPct val="50000"/>
              </a:spcBef>
            </a:pPr>
            <a:r>
              <a:rPr lang="en-GB" sz="1800" dirty="0">
                <a:latin typeface="Symbol" pitchFamily="18" charset="2"/>
                <a:sym typeface="Math1" pitchFamily="2" charset="2"/>
              </a:rPr>
              <a:t>Q</a:t>
            </a:r>
            <a:r>
              <a:rPr lang="en-GB" sz="1800" dirty="0">
                <a:sym typeface="Math1" pitchFamily="2" charset="2"/>
              </a:rPr>
              <a:t> =Normalised uncoated area </a:t>
            </a:r>
            <a:r>
              <a:rPr lang="en-GB" dirty="0">
                <a:sym typeface="Wingdings" pitchFamily="2" charset="2"/>
              </a:rPr>
              <a:t></a:t>
            </a:r>
            <a:r>
              <a:rPr lang="en-GB" dirty="0">
                <a:sym typeface="Math1" pitchFamily="2" charset="2"/>
              </a:rPr>
              <a:t> </a:t>
            </a:r>
            <a:r>
              <a:rPr lang="en-GB" sz="1800" dirty="0">
                <a:sym typeface="Math1" pitchFamily="2" charset="2"/>
              </a:rPr>
              <a:t>order of 10</a:t>
            </a:r>
            <a:r>
              <a:rPr lang="en-GB" sz="1800" baseline="30000" dirty="0">
                <a:sym typeface="Math1" pitchFamily="2" charset="2"/>
              </a:rPr>
              <a:t>-4</a:t>
            </a:r>
          </a:p>
        </p:txBody>
      </p:sp>
      <p:sp>
        <p:nvSpPr>
          <p:cNvPr id="158724" name="Text Box 4"/>
          <p:cNvSpPr txBox="1">
            <a:spLocks noChangeArrowheads="1"/>
          </p:cNvSpPr>
          <p:nvPr/>
        </p:nvSpPr>
        <p:spPr bwMode="auto">
          <a:xfrm>
            <a:off x="422031" y="1219201"/>
            <a:ext cx="8229600" cy="650875"/>
          </a:xfrm>
          <a:prstGeom prst="rect">
            <a:avLst/>
          </a:prstGeom>
          <a:noFill/>
          <a:ln w="9525">
            <a:solidFill>
              <a:srgbClr val="00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dirty="0"/>
              <a:t>This apparent inconsistency  can be justified considering that the pinhole gas throughput is enhanced by lateral diffusion. </a:t>
            </a:r>
          </a:p>
        </p:txBody>
      </p:sp>
      <p:grpSp>
        <p:nvGrpSpPr>
          <p:cNvPr id="158725" name="Group 5"/>
          <p:cNvGrpSpPr>
            <a:grpSpLocks/>
          </p:cNvGrpSpPr>
          <p:nvPr/>
        </p:nvGrpSpPr>
        <p:grpSpPr bwMode="auto">
          <a:xfrm>
            <a:off x="228600" y="3098800"/>
            <a:ext cx="4399085" cy="2921000"/>
            <a:chOff x="144" y="1904"/>
            <a:chExt cx="2771" cy="1840"/>
          </a:xfrm>
        </p:grpSpPr>
        <p:pic>
          <p:nvPicPr>
            <p:cNvPr id="158726" name="Picture 6"/>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4" y="1920"/>
              <a:ext cx="2736" cy="18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58727" name="Object 7"/>
            <p:cNvGraphicFramePr>
              <a:graphicFrameLocks noChangeAspect="1"/>
            </p:cNvGraphicFramePr>
            <p:nvPr/>
          </p:nvGraphicFramePr>
          <p:xfrm>
            <a:off x="2844" y="2092"/>
            <a:ext cx="71" cy="135"/>
          </p:xfrm>
          <a:graphic>
            <a:graphicData uri="http://schemas.openxmlformats.org/presentationml/2006/ole">
              <mc:AlternateContent xmlns:mc="http://schemas.openxmlformats.org/markup-compatibility/2006">
                <mc:Choice xmlns:v="urn:schemas-microsoft-com:vml" Requires="v">
                  <p:oleObj spid="_x0000_s43108" name="Equation" r:id="rId5" imgW="114120" imgH="215640" progId="Equation.3">
                    <p:embed/>
                  </p:oleObj>
                </mc:Choice>
                <mc:Fallback>
                  <p:oleObj name="Equation" r:id="rId5" imgW="114120" imgH="2156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44" y="2092"/>
                          <a:ext cx="71" cy="1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8728" name="Rectangle 8"/>
            <p:cNvSpPr>
              <a:spLocks noChangeArrowheads="1"/>
            </p:cNvSpPr>
            <p:nvPr/>
          </p:nvSpPr>
          <p:spPr bwMode="auto">
            <a:xfrm>
              <a:off x="528" y="3504"/>
              <a:ext cx="2016" cy="24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8729" name="Rectangle 9"/>
            <p:cNvSpPr>
              <a:spLocks noChangeArrowheads="1"/>
            </p:cNvSpPr>
            <p:nvPr/>
          </p:nvSpPr>
          <p:spPr bwMode="auto">
            <a:xfrm>
              <a:off x="1344" y="1904"/>
              <a:ext cx="336" cy="192"/>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58730" name="Text Box 10"/>
          <p:cNvSpPr txBox="1">
            <a:spLocks noChangeArrowheads="1"/>
          </p:cNvSpPr>
          <p:nvPr/>
        </p:nvSpPr>
        <p:spPr bwMode="auto">
          <a:xfrm>
            <a:off x="5105400" y="3911600"/>
            <a:ext cx="3124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fr-FR" sz="2400">
              <a:latin typeface="Times New Roman" pitchFamily="18" charset="0"/>
            </a:endParaRPr>
          </a:p>
        </p:txBody>
      </p:sp>
      <p:graphicFrame>
        <p:nvGraphicFramePr>
          <p:cNvPr id="158731" name="Object 11"/>
          <p:cNvGraphicFramePr>
            <a:graphicFrameLocks noChangeAspect="1"/>
          </p:cNvGraphicFramePr>
          <p:nvPr/>
        </p:nvGraphicFramePr>
        <p:xfrm>
          <a:off x="5370635" y="3683000"/>
          <a:ext cx="2518996" cy="882650"/>
        </p:xfrm>
        <a:graphic>
          <a:graphicData uri="http://schemas.openxmlformats.org/presentationml/2006/ole">
            <mc:AlternateContent xmlns:mc="http://schemas.openxmlformats.org/markup-compatibility/2006">
              <mc:Choice xmlns:v="urn:schemas-microsoft-com:vml" Requires="v">
                <p:oleObj spid="_x0000_s43109" name="Equation" r:id="rId7" imgW="1371600" imgH="482400" progId="Equation.3">
                  <p:embed/>
                </p:oleObj>
              </mc:Choice>
              <mc:Fallback>
                <p:oleObj name="Equation" r:id="rId7" imgW="1371600" imgH="4824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70635" y="3683000"/>
                        <a:ext cx="2518996" cy="882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8732" name="Rectangle 12"/>
          <p:cNvSpPr>
            <a:spLocks noChangeArrowheads="1"/>
          </p:cNvSpPr>
          <p:nvPr/>
        </p:nvSpPr>
        <p:spPr bwMode="auto">
          <a:xfrm>
            <a:off x="7212623" y="3759200"/>
            <a:ext cx="417635" cy="304800"/>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8733" name="Text Box 13"/>
          <p:cNvSpPr txBox="1">
            <a:spLocks noChangeArrowheads="1"/>
          </p:cNvSpPr>
          <p:nvPr/>
        </p:nvSpPr>
        <p:spPr bwMode="auto">
          <a:xfrm>
            <a:off x="7274169" y="3794126"/>
            <a:ext cx="50116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b="1">
                <a:solidFill>
                  <a:srgbClr val="FF0000"/>
                </a:solidFill>
                <a:latin typeface="Times New Roman" pitchFamily="18" charset="0"/>
              </a:rPr>
              <a:t>L</a:t>
            </a:r>
          </a:p>
        </p:txBody>
      </p:sp>
      <p:sp>
        <p:nvSpPr>
          <p:cNvPr id="158734" name="Rectangle 14"/>
          <p:cNvSpPr>
            <a:spLocks noChangeArrowheads="1"/>
          </p:cNvSpPr>
          <p:nvPr/>
        </p:nvSpPr>
        <p:spPr bwMode="auto">
          <a:xfrm>
            <a:off x="7246328" y="4183063"/>
            <a:ext cx="417634" cy="306387"/>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8735" name="Text Box 15"/>
          <p:cNvSpPr txBox="1">
            <a:spLocks noChangeArrowheads="1"/>
          </p:cNvSpPr>
          <p:nvPr/>
        </p:nvSpPr>
        <p:spPr bwMode="auto">
          <a:xfrm>
            <a:off x="7280031" y="4067176"/>
            <a:ext cx="49969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b="1">
                <a:solidFill>
                  <a:srgbClr val="FF0000"/>
                </a:solidFill>
                <a:latin typeface="Times New Roman" pitchFamily="18" charset="0"/>
              </a:rPr>
              <a:t>R</a:t>
            </a:r>
            <a:r>
              <a:rPr lang="en-US" b="1" baseline="-25000">
                <a:solidFill>
                  <a:srgbClr val="FF0000"/>
                </a:solidFill>
                <a:latin typeface="Times New Roman" pitchFamily="18" charset="0"/>
              </a:rPr>
              <a:t>0</a:t>
            </a:r>
            <a:endParaRPr lang="en-US" b="1">
              <a:solidFill>
                <a:srgbClr val="FF0000"/>
              </a:solidFill>
              <a:latin typeface="Times New Roman" pitchFamily="18" charset="0"/>
            </a:endParaRPr>
          </a:p>
        </p:txBody>
      </p:sp>
      <p:sp>
        <p:nvSpPr>
          <p:cNvPr id="158736" name="Rectangle 16"/>
          <p:cNvSpPr>
            <a:spLocks noChangeArrowheads="1"/>
          </p:cNvSpPr>
          <p:nvPr/>
        </p:nvSpPr>
        <p:spPr bwMode="auto">
          <a:xfrm>
            <a:off x="6718789" y="3886201"/>
            <a:ext cx="501162" cy="415925"/>
          </a:xfrm>
          <a:prstGeom prst="rect">
            <a:avLst/>
          </a:prstGeom>
          <a:solidFill>
            <a:schemeClr val="bg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8737" name="Text Box 17"/>
          <p:cNvSpPr txBox="1">
            <a:spLocks noChangeArrowheads="1"/>
          </p:cNvSpPr>
          <p:nvPr/>
        </p:nvSpPr>
        <p:spPr bwMode="auto">
          <a:xfrm>
            <a:off x="6629400" y="3902076"/>
            <a:ext cx="75027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b="1">
                <a:solidFill>
                  <a:srgbClr val="FF0000"/>
                </a:solidFill>
                <a:latin typeface="Times New Roman" pitchFamily="18" charset="0"/>
              </a:rPr>
              <a:t>1.18</a:t>
            </a:r>
          </a:p>
        </p:txBody>
      </p:sp>
      <p:sp>
        <p:nvSpPr>
          <p:cNvPr id="158738" name="Line 18"/>
          <p:cNvSpPr>
            <a:spLocks noChangeShapeType="1"/>
          </p:cNvSpPr>
          <p:nvPr/>
        </p:nvSpPr>
        <p:spPr bwMode="auto">
          <a:xfrm>
            <a:off x="7239000" y="4521200"/>
            <a:ext cx="304800" cy="609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8739" name="Text Box 19"/>
          <p:cNvSpPr txBox="1">
            <a:spLocks noChangeArrowheads="1"/>
          </p:cNvSpPr>
          <p:nvPr/>
        </p:nvSpPr>
        <p:spPr bwMode="auto">
          <a:xfrm>
            <a:off x="6705600" y="5130800"/>
            <a:ext cx="169790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a:t>Amplification factor</a:t>
            </a:r>
          </a:p>
        </p:txBody>
      </p:sp>
      <p:sp>
        <p:nvSpPr>
          <p:cNvPr id="158740" name="Text Box 20"/>
          <p:cNvSpPr txBox="1">
            <a:spLocks noChangeArrowheads="1"/>
          </p:cNvSpPr>
          <p:nvPr/>
        </p:nvSpPr>
        <p:spPr bwMode="auto">
          <a:xfrm>
            <a:off x="4114800" y="5821364"/>
            <a:ext cx="51054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600" baseline="30000">
                <a:latin typeface="Verdana" pitchFamily="34" charset="0"/>
                <a:sym typeface="Math1" pitchFamily="2" charset="2"/>
              </a:rPr>
              <a:t>*</a:t>
            </a:r>
            <a:r>
              <a:rPr lang="en-US" sz="1200">
                <a:latin typeface="Verdana" pitchFamily="34" charset="0"/>
              </a:rPr>
              <a:t> After W.Prins and J.J.Hermans, J.Phys.Chem., </a:t>
            </a:r>
            <a:r>
              <a:rPr lang="en-US" sz="1200" b="1">
                <a:latin typeface="Verdana" pitchFamily="34" charset="0"/>
              </a:rPr>
              <a:t>63</a:t>
            </a:r>
            <a:r>
              <a:rPr lang="en-US" sz="1200">
                <a:latin typeface="Verdana" pitchFamily="34" charset="0"/>
              </a:rPr>
              <a:t> (1959) 716. </a:t>
            </a:r>
          </a:p>
        </p:txBody>
      </p:sp>
      <p:sp>
        <p:nvSpPr>
          <p:cNvPr id="158741" name="Text Box 21"/>
          <p:cNvSpPr txBox="1">
            <a:spLocks noChangeArrowheads="1"/>
          </p:cNvSpPr>
          <p:nvPr/>
        </p:nvSpPr>
        <p:spPr bwMode="auto">
          <a:xfrm>
            <a:off x="5511312" y="2971801"/>
            <a:ext cx="31754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a:t>For L/R</a:t>
            </a:r>
            <a:r>
              <a:rPr lang="en-US" sz="1800" baseline="-25000"/>
              <a:t>0  </a:t>
            </a:r>
            <a:r>
              <a:rPr lang="en-US" sz="1800"/>
              <a:t>&gt;0.3 :</a:t>
            </a:r>
          </a:p>
        </p:txBody>
      </p:sp>
      <p:sp>
        <p:nvSpPr>
          <p:cNvPr id="158755" name="Text Box 35"/>
          <p:cNvSpPr txBox="1">
            <a:spLocks noChangeArrowheads="1"/>
          </p:cNvSpPr>
          <p:nvPr/>
        </p:nvSpPr>
        <p:spPr bwMode="auto">
          <a:xfrm flipH="1" flipV="1">
            <a:off x="7737231" y="3505201"/>
            <a:ext cx="47185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atin typeface="Verdana" pitchFamily="34" charset="0"/>
                <a:sym typeface="Math1" pitchFamily="2" charset="2"/>
              </a:rPr>
              <a:t>*</a:t>
            </a:r>
            <a:endParaRPr lang="en-US" sz="1600" baseline="30000">
              <a:latin typeface="Verdana" pitchFamily="34" charset="0"/>
              <a:sym typeface="Math1" pitchFamily="2" charset="2"/>
            </a:endParaRPr>
          </a:p>
        </p:txBody>
      </p:sp>
      <p:sp>
        <p:nvSpPr>
          <p:cNvPr id="158758" name="Rectangle 38"/>
          <p:cNvSpPr>
            <a:spLocks noChangeArrowheads="1"/>
          </p:cNvSpPr>
          <p:nvPr/>
        </p:nvSpPr>
        <p:spPr bwMode="auto">
          <a:xfrm>
            <a:off x="2743200" y="228600"/>
            <a:ext cx="60198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eaLnBrk="1" hangingPunct="1"/>
            <a:r>
              <a:rPr lang="en-US" sz="2400">
                <a:solidFill>
                  <a:schemeClr val="bg1"/>
                </a:solidFill>
                <a:latin typeface="Verdana" pitchFamily="34" charset="0"/>
              </a:rPr>
              <a:t>Part 3: Outgassing of polymers</a:t>
            </a:r>
          </a:p>
        </p:txBody>
      </p:sp>
      <p:sp>
        <p:nvSpPr>
          <p:cNvPr id="29" name="Rectangle 28"/>
          <p:cNvSpPr/>
          <p:nvPr/>
        </p:nvSpPr>
        <p:spPr>
          <a:xfrm>
            <a:off x="1688445" y="105966"/>
            <a:ext cx="5689379" cy="461665"/>
          </a:xfrm>
          <a:prstGeom prst="rect">
            <a:avLst/>
          </a:prstGeom>
        </p:spPr>
        <p:txBody>
          <a:bodyPr wrap="none">
            <a:spAutoFit/>
          </a:bodyPr>
          <a:lstStyle/>
          <a:p>
            <a:pPr algn="ctr"/>
            <a:r>
              <a:rPr lang="en-US" sz="2400" b="1" dirty="0" smtClean="0"/>
              <a:t>Gas sources: outgassing of polymers</a:t>
            </a:r>
            <a:endParaRPr lang="en-US" sz="2400" b="1" dirty="0"/>
          </a:p>
        </p:txBody>
      </p:sp>
      <p:sp>
        <p:nvSpPr>
          <p:cNvPr id="30"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31"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32"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94</a:t>
            </a:fld>
            <a:endParaRPr lang="en-US" dirty="0"/>
          </a:p>
        </p:txBody>
      </p:sp>
    </p:spTree>
    <p:extLst>
      <p:ext uri="{BB962C8B-B14F-4D97-AF65-F5344CB8AC3E}">
        <p14:creationId xmlns:p14="http://schemas.microsoft.com/office/powerpoint/2010/main" val="7705760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8724"/>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158725"/>
                                        </p:tgtEl>
                                        <p:attrNameLst>
                                          <p:attrName>style.visibility</p:attrName>
                                        </p:attrNameLst>
                                      </p:cBhvr>
                                      <p:to>
                                        <p:strVal val="visible"/>
                                      </p:to>
                                    </p:set>
                                    <p:animEffect transition="in" filter="fade">
                                      <p:cBhvr>
                                        <p:cTn id="9" dur="2000"/>
                                        <p:tgtEl>
                                          <p:spTgt spid="15872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nodePh="1">
                                  <p:stCondLst>
                                    <p:cond delay="0"/>
                                  </p:stCondLst>
                                  <p:endCondLst>
                                    <p:cond evt="begin" delay="0">
                                      <p:tn val="12"/>
                                    </p:cond>
                                  </p:endCondLst>
                                  <p:childTnLst>
                                    <p:set>
                                      <p:cBhvr>
                                        <p:cTn id="13" dur="1" fill="hold">
                                          <p:stCondLst>
                                            <p:cond delay="0"/>
                                          </p:stCondLst>
                                        </p:cTn>
                                        <p:tgtEl>
                                          <p:spTgt spid="158730"/>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58731"/>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158732"/>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58733"/>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58734"/>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58735"/>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58736"/>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58737"/>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58738"/>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158739"/>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158741"/>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58755"/>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158740"/>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1587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3" grpId="0" animBg="1"/>
      <p:bldP spid="158724" grpId="0" animBg="1"/>
      <p:bldP spid="158730" grpId="0"/>
      <p:bldP spid="158732" grpId="0" animBg="1"/>
      <p:bldP spid="158733" grpId="0"/>
      <p:bldP spid="158734" grpId="0" animBg="1"/>
      <p:bldP spid="158735" grpId="0"/>
      <p:bldP spid="158736" grpId="0" animBg="1"/>
      <p:bldP spid="158737" grpId="0"/>
      <p:bldP spid="158738" grpId="0" animBg="1"/>
      <p:bldP spid="158739" grpId="0"/>
      <p:bldP spid="158740" grpId="0"/>
      <p:bldP spid="158741" grpId="0"/>
      <p:bldP spid="158755"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9762" name="Group 18"/>
          <p:cNvGrpSpPr>
            <a:grpSpLocks/>
          </p:cNvGrpSpPr>
          <p:nvPr/>
        </p:nvGrpSpPr>
        <p:grpSpPr bwMode="auto">
          <a:xfrm>
            <a:off x="4712677" y="1981200"/>
            <a:ext cx="3657600" cy="1828800"/>
            <a:chOff x="432" y="624"/>
            <a:chExt cx="2304" cy="1152"/>
          </a:xfrm>
        </p:grpSpPr>
        <p:sp>
          <p:nvSpPr>
            <p:cNvPr id="159763" name="Text Box 19"/>
            <p:cNvSpPr txBox="1">
              <a:spLocks noChangeArrowheads="1"/>
            </p:cNvSpPr>
            <p:nvPr/>
          </p:nvSpPr>
          <p:spPr bwMode="auto">
            <a:xfrm>
              <a:off x="480" y="624"/>
              <a:ext cx="2256" cy="237"/>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a:t>Barrier </a:t>
              </a:r>
              <a:r>
                <a:rPr lang="en-GB" sz="1800"/>
                <a:t>improvement factor:</a:t>
              </a:r>
              <a:endParaRPr lang="en-US" sz="1800"/>
            </a:p>
          </p:txBody>
        </p:sp>
        <p:graphicFrame>
          <p:nvGraphicFramePr>
            <p:cNvPr id="159764" name="Object 20"/>
            <p:cNvGraphicFramePr>
              <a:graphicFrameLocks noChangeAspect="1"/>
            </p:cNvGraphicFramePr>
            <p:nvPr/>
          </p:nvGraphicFramePr>
          <p:xfrm>
            <a:off x="560" y="1047"/>
            <a:ext cx="1808" cy="688"/>
          </p:xfrm>
          <a:graphic>
            <a:graphicData uri="http://schemas.openxmlformats.org/presentationml/2006/ole">
              <mc:AlternateContent xmlns:mc="http://schemas.openxmlformats.org/markup-compatibility/2006">
                <mc:Choice xmlns:v="urn:schemas-microsoft-com:vml" Requires="v">
                  <p:oleObj spid="_x0000_s44132" name="Equation" r:id="rId4" imgW="1765080" imgH="672840" progId="Equation.3">
                    <p:embed/>
                  </p:oleObj>
                </mc:Choice>
                <mc:Fallback>
                  <p:oleObj name="Equation" r:id="rId4" imgW="1765080" imgH="6728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0" y="1047"/>
                          <a:ext cx="1808" cy="688"/>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9765" name="Line 21"/>
            <p:cNvSpPr>
              <a:spLocks noChangeShapeType="1"/>
            </p:cNvSpPr>
            <p:nvPr/>
          </p:nvSpPr>
          <p:spPr bwMode="auto">
            <a:xfrm>
              <a:off x="432" y="624"/>
              <a:ext cx="2256"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766" name="Line 22"/>
            <p:cNvSpPr>
              <a:spLocks noChangeShapeType="1"/>
            </p:cNvSpPr>
            <p:nvPr/>
          </p:nvSpPr>
          <p:spPr bwMode="auto">
            <a:xfrm>
              <a:off x="432" y="624"/>
              <a:ext cx="0" cy="1152"/>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767" name="Line 23"/>
            <p:cNvSpPr>
              <a:spLocks noChangeShapeType="1"/>
            </p:cNvSpPr>
            <p:nvPr/>
          </p:nvSpPr>
          <p:spPr bwMode="auto">
            <a:xfrm>
              <a:off x="2688" y="624"/>
              <a:ext cx="0" cy="1152"/>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768" name="Line 24"/>
            <p:cNvSpPr>
              <a:spLocks noChangeShapeType="1"/>
            </p:cNvSpPr>
            <p:nvPr/>
          </p:nvSpPr>
          <p:spPr bwMode="auto">
            <a:xfrm>
              <a:off x="432" y="1776"/>
              <a:ext cx="2256"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59771" name="Rectangle 27"/>
          <p:cNvSpPr>
            <a:spLocks noChangeArrowheads="1"/>
          </p:cNvSpPr>
          <p:nvPr/>
        </p:nvSpPr>
        <p:spPr bwMode="auto">
          <a:xfrm>
            <a:off x="2743200" y="228600"/>
            <a:ext cx="60198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eaLnBrk="1" hangingPunct="1"/>
            <a:r>
              <a:rPr lang="en-US" sz="2400">
                <a:solidFill>
                  <a:schemeClr val="bg1"/>
                </a:solidFill>
                <a:latin typeface="Verdana" pitchFamily="34" charset="0"/>
              </a:rPr>
              <a:t>Part 3: Outgassing of polymers</a:t>
            </a:r>
          </a:p>
        </p:txBody>
      </p:sp>
      <p:sp>
        <p:nvSpPr>
          <p:cNvPr id="159772" name="Text Box 28"/>
          <p:cNvSpPr txBox="1">
            <a:spLocks noChangeArrowheads="1"/>
          </p:cNvSpPr>
          <p:nvPr/>
        </p:nvSpPr>
        <p:spPr bwMode="auto">
          <a:xfrm>
            <a:off x="196362" y="996951"/>
            <a:ext cx="859594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In the literature the barrier efficiency is called “</a:t>
            </a:r>
            <a:r>
              <a:rPr lang="en-US" b="1" dirty="0"/>
              <a:t>barrier improvement factor</a:t>
            </a:r>
            <a:r>
              <a:rPr lang="en-US" dirty="0"/>
              <a:t>” or BIF. It is the inverse of normalized permeability. </a:t>
            </a:r>
          </a:p>
        </p:txBody>
      </p:sp>
      <p:sp>
        <p:nvSpPr>
          <p:cNvPr id="159773" name="Text Box 29"/>
          <p:cNvSpPr txBox="1">
            <a:spLocks noChangeArrowheads="1"/>
          </p:cNvSpPr>
          <p:nvPr/>
        </p:nvSpPr>
        <p:spPr bwMode="auto">
          <a:xfrm>
            <a:off x="337039" y="4133216"/>
            <a:ext cx="8314592"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t>The fact that </a:t>
            </a:r>
            <a:r>
              <a:rPr lang="en-US" dirty="0">
                <a:latin typeface="Symbol" pitchFamily="18" charset="2"/>
              </a:rPr>
              <a:t>r </a:t>
            </a:r>
            <a:r>
              <a:rPr lang="en-US" dirty="0"/>
              <a:t>depends on L means that for L&gt;10R  the flux value does not depend on the polymer thickness. In other terms, all the concentration gradient is localized near the pin-hole.</a:t>
            </a:r>
          </a:p>
          <a:p>
            <a:r>
              <a:rPr lang="en-US" dirty="0"/>
              <a:t> </a:t>
            </a:r>
          </a:p>
          <a:p>
            <a:r>
              <a:rPr lang="en-US" dirty="0"/>
              <a:t>It follows also that, for similar coating, </a:t>
            </a:r>
            <a:r>
              <a:rPr lang="en-US" b="1" dirty="0"/>
              <a:t>the improvement due to the coating is less significant for thicker polymer substrates. </a:t>
            </a:r>
          </a:p>
        </p:txBody>
      </p:sp>
      <p:sp>
        <p:nvSpPr>
          <p:cNvPr id="159775" name="Text Box 31"/>
          <p:cNvSpPr txBox="1">
            <a:spLocks noChangeArrowheads="1"/>
          </p:cNvSpPr>
          <p:nvPr/>
        </p:nvSpPr>
        <p:spPr bwMode="auto">
          <a:xfrm>
            <a:off x="849923" y="1981200"/>
            <a:ext cx="3581400" cy="376238"/>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dirty="0"/>
              <a:t>Normalized permeability</a:t>
            </a:r>
            <a:r>
              <a:rPr lang="en-GB" sz="1800" dirty="0"/>
              <a:t>:</a:t>
            </a:r>
            <a:endParaRPr lang="en-US" sz="1800" dirty="0"/>
          </a:p>
        </p:txBody>
      </p:sp>
      <p:graphicFrame>
        <p:nvGraphicFramePr>
          <p:cNvPr id="159776" name="Object 32"/>
          <p:cNvGraphicFramePr>
            <a:graphicFrameLocks noChangeAspect="1"/>
          </p:cNvGraphicFramePr>
          <p:nvPr/>
        </p:nvGraphicFramePr>
        <p:xfrm>
          <a:off x="1431681" y="2667000"/>
          <a:ext cx="1957754" cy="782638"/>
        </p:xfrm>
        <a:graphic>
          <a:graphicData uri="http://schemas.openxmlformats.org/presentationml/2006/ole">
            <mc:AlternateContent xmlns:mc="http://schemas.openxmlformats.org/markup-compatibility/2006">
              <mc:Choice xmlns:v="urn:schemas-microsoft-com:vml" Requires="v">
                <p:oleObj spid="_x0000_s44133" name="Equation" r:id="rId6" imgW="1307880" imgH="482400" progId="Equation.3">
                  <p:embed/>
                </p:oleObj>
              </mc:Choice>
              <mc:Fallback>
                <p:oleObj name="Equation" r:id="rId6" imgW="1307880" imgH="4824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31681" y="2667000"/>
                        <a:ext cx="1957754" cy="782638"/>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59777" name="Line 33"/>
          <p:cNvSpPr>
            <a:spLocks noChangeShapeType="1"/>
          </p:cNvSpPr>
          <p:nvPr/>
        </p:nvSpPr>
        <p:spPr bwMode="auto">
          <a:xfrm>
            <a:off x="773723" y="1981200"/>
            <a:ext cx="3581400"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778" name="Line 34"/>
          <p:cNvSpPr>
            <a:spLocks noChangeShapeType="1"/>
          </p:cNvSpPr>
          <p:nvPr/>
        </p:nvSpPr>
        <p:spPr bwMode="auto">
          <a:xfrm>
            <a:off x="773723" y="1981200"/>
            <a:ext cx="0" cy="182880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779" name="Line 35"/>
          <p:cNvSpPr>
            <a:spLocks noChangeShapeType="1"/>
          </p:cNvSpPr>
          <p:nvPr/>
        </p:nvSpPr>
        <p:spPr bwMode="auto">
          <a:xfrm>
            <a:off x="4355123" y="1981200"/>
            <a:ext cx="0" cy="182880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780" name="Line 36"/>
          <p:cNvSpPr>
            <a:spLocks noChangeShapeType="1"/>
          </p:cNvSpPr>
          <p:nvPr/>
        </p:nvSpPr>
        <p:spPr bwMode="auto">
          <a:xfrm>
            <a:off x="773723" y="3810000"/>
            <a:ext cx="3581400"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Rectangle 22"/>
          <p:cNvSpPr/>
          <p:nvPr/>
        </p:nvSpPr>
        <p:spPr>
          <a:xfrm>
            <a:off x="1688445" y="105966"/>
            <a:ext cx="5689379" cy="461665"/>
          </a:xfrm>
          <a:prstGeom prst="rect">
            <a:avLst/>
          </a:prstGeom>
        </p:spPr>
        <p:txBody>
          <a:bodyPr wrap="none">
            <a:spAutoFit/>
          </a:bodyPr>
          <a:lstStyle/>
          <a:p>
            <a:pPr algn="ctr"/>
            <a:r>
              <a:rPr lang="en-US" sz="2400" b="1" dirty="0" smtClean="0"/>
              <a:t>Gas sources: outgassing of polymers</a:t>
            </a:r>
            <a:endParaRPr lang="en-US" sz="2400" b="1" dirty="0"/>
          </a:p>
        </p:txBody>
      </p:sp>
      <p:sp>
        <p:nvSpPr>
          <p:cNvPr id="24"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25" name="Footer Placeholder 2"/>
          <p:cNvSpPr>
            <a:spLocks noGrp="1"/>
          </p:cNvSpPr>
          <p:nvPr>
            <p:ph type="ftr" sz="quarter" idx="3"/>
          </p:nvPr>
        </p:nvSpPr>
        <p:spPr>
          <a:xfrm>
            <a:off x="5182756" y="6356350"/>
            <a:ext cx="2895600" cy="365125"/>
          </a:xfrm>
        </p:spPr>
        <p:txBody>
          <a:bodyPr/>
          <a:lstStyle/>
          <a:p>
            <a:r>
              <a:rPr lang="en-GB" smtClean="0"/>
              <a:t>JUAS 2013 -- Vacuum Technology –   Paolo Chiggiato &amp; Roberto Kersevan</a:t>
            </a:r>
            <a:endParaRPr lang="en-US" dirty="0"/>
          </a:p>
        </p:txBody>
      </p:sp>
      <p:sp>
        <p:nvSpPr>
          <p:cNvPr id="26"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95</a:t>
            </a:fld>
            <a:endParaRPr lang="en-US" dirty="0"/>
          </a:p>
        </p:txBody>
      </p:sp>
    </p:spTree>
    <p:extLst>
      <p:ext uri="{BB962C8B-B14F-4D97-AF65-F5344CB8AC3E}">
        <p14:creationId xmlns:p14="http://schemas.microsoft.com/office/powerpoint/2010/main" val="40802419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977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47" presetClass="entr" presetSubtype="0" fill="hold" nodeType="clickEffect">
                                  <p:stCondLst>
                                    <p:cond delay="0"/>
                                  </p:stCondLst>
                                  <p:childTnLst>
                                    <p:set>
                                      <p:cBhvr>
                                        <p:cTn id="10" dur="1" fill="hold">
                                          <p:stCondLst>
                                            <p:cond delay="0"/>
                                          </p:stCondLst>
                                        </p:cTn>
                                        <p:tgtEl>
                                          <p:spTgt spid="159762"/>
                                        </p:tgtEl>
                                        <p:attrNameLst>
                                          <p:attrName>style.visibility</p:attrName>
                                        </p:attrNameLst>
                                      </p:cBhvr>
                                      <p:to>
                                        <p:strVal val="visible"/>
                                      </p:to>
                                    </p:set>
                                    <p:animEffect transition="in" filter="fade">
                                      <p:cBhvr>
                                        <p:cTn id="11" dur="1000"/>
                                        <p:tgtEl>
                                          <p:spTgt spid="159762"/>
                                        </p:tgtEl>
                                      </p:cBhvr>
                                    </p:animEffect>
                                    <p:anim calcmode="lin" valueType="num">
                                      <p:cBhvr>
                                        <p:cTn id="12" dur="1000" fill="hold"/>
                                        <p:tgtEl>
                                          <p:spTgt spid="159762"/>
                                        </p:tgtEl>
                                        <p:attrNameLst>
                                          <p:attrName>ppt_x</p:attrName>
                                        </p:attrNameLst>
                                      </p:cBhvr>
                                      <p:tavLst>
                                        <p:tav tm="0">
                                          <p:val>
                                            <p:strVal val="#ppt_x"/>
                                          </p:val>
                                        </p:tav>
                                        <p:tav tm="100000">
                                          <p:val>
                                            <p:strVal val="#ppt_x"/>
                                          </p:val>
                                        </p:tav>
                                      </p:tavLst>
                                    </p:anim>
                                    <p:anim calcmode="lin" valueType="num">
                                      <p:cBhvr>
                                        <p:cTn id="13" dur="1000" fill="hold"/>
                                        <p:tgtEl>
                                          <p:spTgt spid="159762"/>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159775"/>
                                        </p:tgtEl>
                                        <p:attrNameLst>
                                          <p:attrName>style.visibility</p:attrName>
                                        </p:attrNameLst>
                                      </p:cBhvr>
                                      <p:to>
                                        <p:strVal val="visible"/>
                                      </p:to>
                                    </p:set>
                                    <p:animEffect transition="in" filter="fade">
                                      <p:cBhvr>
                                        <p:cTn id="16" dur="1000"/>
                                        <p:tgtEl>
                                          <p:spTgt spid="159775"/>
                                        </p:tgtEl>
                                      </p:cBhvr>
                                    </p:animEffect>
                                    <p:anim calcmode="lin" valueType="num">
                                      <p:cBhvr>
                                        <p:cTn id="17" dur="1000" fill="hold"/>
                                        <p:tgtEl>
                                          <p:spTgt spid="159775"/>
                                        </p:tgtEl>
                                        <p:attrNameLst>
                                          <p:attrName>ppt_x</p:attrName>
                                        </p:attrNameLst>
                                      </p:cBhvr>
                                      <p:tavLst>
                                        <p:tav tm="0">
                                          <p:val>
                                            <p:strVal val="#ppt_x"/>
                                          </p:val>
                                        </p:tav>
                                        <p:tav tm="100000">
                                          <p:val>
                                            <p:strVal val="#ppt_x"/>
                                          </p:val>
                                        </p:tav>
                                      </p:tavLst>
                                    </p:anim>
                                    <p:anim calcmode="lin" valueType="num">
                                      <p:cBhvr>
                                        <p:cTn id="18" dur="1000" fill="hold"/>
                                        <p:tgtEl>
                                          <p:spTgt spid="159775"/>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0"/>
                                  </p:stCondLst>
                                  <p:childTnLst>
                                    <p:set>
                                      <p:cBhvr>
                                        <p:cTn id="20" dur="1" fill="hold">
                                          <p:stCondLst>
                                            <p:cond delay="0"/>
                                          </p:stCondLst>
                                        </p:cTn>
                                        <p:tgtEl>
                                          <p:spTgt spid="159776"/>
                                        </p:tgtEl>
                                        <p:attrNameLst>
                                          <p:attrName>style.visibility</p:attrName>
                                        </p:attrNameLst>
                                      </p:cBhvr>
                                      <p:to>
                                        <p:strVal val="visible"/>
                                      </p:to>
                                    </p:set>
                                    <p:animEffect transition="in" filter="fade">
                                      <p:cBhvr>
                                        <p:cTn id="21" dur="1000"/>
                                        <p:tgtEl>
                                          <p:spTgt spid="159776"/>
                                        </p:tgtEl>
                                      </p:cBhvr>
                                    </p:animEffect>
                                    <p:anim calcmode="lin" valueType="num">
                                      <p:cBhvr>
                                        <p:cTn id="22" dur="1000" fill="hold"/>
                                        <p:tgtEl>
                                          <p:spTgt spid="159776"/>
                                        </p:tgtEl>
                                        <p:attrNameLst>
                                          <p:attrName>ppt_x</p:attrName>
                                        </p:attrNameLst>
                                      </p:cBhvr>
                                      <p:tavLst>
                                        <p:tav tm="0">
                                          <p:val>
                                            <p:strVal val="#ppt_x"/>
                                          </p:val>
                                        </p:tav>
                                        <p:tav tm="100000">
                                          <p:val>
                                            <p:strVal val="#ppt_x"/>
                                          </p:val>
                                        </p:tav>
                                      </p:tavLst>
                                    </p:anim>
                                    <p:anim calcmode="lin" valueType="num">
                                      <p:cBhvr>
                                        <p:cTn id="23" dur="1000" fill="hold"/>
                                        <p:tgtEl>
                                          <p:spTgt spid="159776"/>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159777"/>
                                        </p:tgtEl>
                                        <p:attrNameLst>
                                          <p:attrName>style.visibility</p:attrName>
                                        </p:attrNameLst>
                                      </p:cBhvr>
                                      <p:to>
                                        <p:strVal val="visible"/>
                                      </p:to>
                                    </p:set>
                                    <p:animEffect transition="in" filter="fade">
                                      <p:cBhvr>
                                        <p:cTn id="26" dur="1000"/>
                                        <p:tgtEl>
                                          <p:spTgt spid="159777"/>
                                        </p:tgtEl>
                                      </p:cBhvr>
                                    </p:animEffect>
                                    <p:anim calcmode="lin" valueType="num">
                                      <p:cBhvr>
                                        <p:cTn id="27" dur="1000" fill="hold"/>
                                        <p:tgtEl>
                                          <p:spTgt spid="159777"/>
                                        </p:tgtEl>
                                        <p:attrNameLst>
                                          <p:attrName>ppt_x</p:attrName>
                                        </p:attrNameLst>
                                      </p:cBhvr>
                                      <p:tavLst>
                                        <p:tav tm="0">
                                          <p:val>
                                            <p:strVal val="#ppt_x"/>
                                          </p:val>
                                        </p:tav>
                                        <p:tav tm="100000">
                                          <p:val>
                                            <p:strVal val="#ppt_x"/>
                                          </p:val>
                                        </p:tav>
                                      </p:tavLst>
                                    </p:anim>
                                    <p:anim calcmode="lin" valueType="num">
                                      <p:cBhvr>
                                        <p:cTn id="28" dur="1000" fill="hold"/>
                                        <p:tgtEl>
                                          <p:spTgt spid="159777"/>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159778"/>
                                        </p:tgtEl>
                                        <p:attrNameLst>
                                          <p:attrName>style.visibility</p:attrName>
                                        </p:attrNameLst>
                                      </p:cBhvr>
                                      <p:to>
                                        <p:strVal val="visible"/>
                                      </p:to>
                                    </p:set>
                                    <p:animEffect transition="in" filter="fade">
                                      <p:cBhvr>
                                        <p:cTn id="31" dur="1000"/>
                                        <p:tgtEl>
                                          <p:spTgt spid="159778"/>
                                        </p:tgtEl>
                                      </p:cBhvr>
                                    </p:animEffect>
                                    <p:anim calcmode="lin" valueType="num">
                                      <p:cBhvr>
                                        <p:cTn id="32" dur="1000" fill="hold"/>
                                        <p:tgtEl>
                                          <p:spTgt spid="159778"/>
                                        </p:tgtEl>
                                        <p:attrNameLst>
                                          <p:attrName>ppt_x</p:attrName>
                                        </p:attrNameLst>
                                      </p:cBhvr>
                                      <p:tavLst>
                                        <p:tav tm="0">
                                          <p:val>
                                            <p:strVal val="#ppt_x"/>
                                          </p:val>
                                        </p:tav>
                                        <p:tav tm="100000">
                                          <p:val>
                                            <p:strVal val="#ppt_x"/>
                                          </p:val>
                                        </p:tav>
                                      </p:tavLst>
                                    </p:anim>
                                    <p:anim calcmode="lin" valueType="num">
                                      <p:cBhvr>
                                        <p:cTn id="33" dur="1000" fill="hold"/>
                                        <p:tgtEl>
                                          <p:spTgt spid="159778"/>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159779"/>
                                        </p:tgtEl>
                                        <p:attrNameLst>
                                          <p:attrName>style.visibility</p:attrName>
                                        </p:attrNameLst>
                                      </p:cBhvr>
                                      <p:to>
                                        <p:strVal val="visible"/>
                                      </p:to>
                                    </p:set>
                                    <p:animEffect transition="in" filter="fade">
                                      <p:cBhvr>
                                        <p:cTn id="36" dur="1000"/>
                                        <p:tgtEl>
                                          <p:spTgt spid="159779"/>
                                        </p:tgtEl>
                                      </p:cBhvr>
                                    </p:animEffect>
                                    <p:anim calcmode="lin" valueType="num">
                                      <p:cBhvr>
                                        <p:cTn id="37" dur="1000" fill="hold"/>
                                        <p:tgtEl>
                                          <p:spTgt spid="159779"/>
                                        </p:tgtEl>
                                        <p:attrNameLst>
                                          <p:attrName>ppt_x</p:attrName>
                                        </p:attrNameLst>
                                      </p:cBhvr>
                                      <p:tavLst>
                                        <p:tav tm="0">
                                          <p:val>
                                            <p:strVal val="#ppt_x"/>
                                          </p:val>
                                        </p:tav>
                                        <p:tav tm="100000">
                                          <p:val>
                                            <p:strVal val="#ppt_x"/>
                                          </p:val>
                                        </p:tav>
                                      </p:tavLst>
                                    </p:anim>
                                    <p:anim calcmode="lin" valueType="num">
                                      <p:cBhvr>
                                        <p:cTn id="38" dur="1000" fill="hold"/>
                                        <p:tgtEl>
                                          <p:spTgt spid="159779"/>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159780"/>
                                        </p:tgtEl>
                                        <p:attrNameLst>
                                          <p:attrName>style.visibility</p:attrName>
                                        </p:attrNameLst>
                                      </p:cBhvr>
                                      <p:to>
                                        <p:strVal val="visible"/>
                                      </p:to>
                                    </p:set>
                                    <p:animEffect transition="in" filter="fade">
                                      <p:cBhvr>
                                        <p:cTn id="41" dur="1000"/>
                                        <p:tgtEl>
                                          <p:spTgt spid="159780"/>
                                        </p:tgtEl>
                                      </p:cBhvr>
                                    </p:animEffect>
                                    <p:anim calcmode="lin" valueType="num">
                                      <p:cBhvr>
                                        <p:cTn id="42" dur="1000" fill="hold"/>
                                        <p:tgtEl>
                                          <p:spTgt spid="159780"/>
                                        </p:tgtEl>
                                        <p:attrNameLst>
                                          <p:attrName>ppt_x</p:attrName>
                                        </p:attrNameLst>
                                      </p:cBhvr>
                                      <p:tavLst>
                                        <p:tav tm="0">
                                          <p:val>
                                            <p:strVal val="#ppt_x"/>
                                          </p:val>
                                        </p:tav>
                                        <p:tav tm="100000">
                                          <p:val>
                                            <p:strVal val="#ppt_x"/>
                                          </p:val>
                                        </p:tav>
                                      </p:tavLst>
                                    </p:anim>
                                    <p:anim calcmode="lin" valueType="num">
                                      <p:cBhvr>
                                        <p:cTn id="43" dur="1000" fill="hold"/>
                                        <p:tgtEl>
                                          <p:spTgt spid="159780"/>
                                        </p:tgtEl>
                                        <p:attrNameLst>
                                          <p:attrName>ppt_y</p:attrName>
                                        </p:attrNameLst>
                                      </p:cBhvr>
                                      <p:tavLst>
                                        <p:tav tm="0">
                                          <p:val>
                                            <p:strVal val="#ppt_y-.1"/>
                                          </p:val>
                                        </p:tav>
                                        <p:tav tm="100000">
                                          <p:val>
                                            <p:strVal val="#ppt_y"/>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1" presetClass="entr" presetSubtype="0" fill="hold" nodeType="clickEffect">
                                  <p:stCondLst>
                                    <p:cond delay="0"/>
                                  </p:stCondLst>
                                  <p:childTnLst>
                                    <p:set>
                                      <p:cBhvr>
                                        <p:cTn id="47" dur="1" fill="hold">
                                          <p:stCondLst>
                                            <p:cond delay="0"/>
                                          </p:stCondLst>
                                        </p:cTn>
                                        <p:tgtEl>
                                          <p:spTgt spid="159773">
                                            <p:txEl>
                                              <p:pRg st="0" end="0"/>
                                            </p:txEl>
                                          </p:spTgt>
                                        </p:tgtEl>
                                        <p:attrNameLst>
                                          <p:attrName>style.visibility</p:attrName>
                                        </p:attrNameLst>
                                      </p:cBhvr>
                                      <p:to>
                                        <p:strVal val="visible"/>
                                      </p:to>
                                    </p:set>
                                  </p:childTnLst>
                                </p:cTn>
                              </p:par>
                            </p:childTnLst>
                          </p:cTn>
                        </p:par>
                      </p:childTnLst>
                    </p:cTn>
                  </p:par>
                  <p:par>
                    <p:cTn id="48" fill="hold" nodeType="clickPar">
                      <p:stCondLst>
                        <p:cond delay="indefinite"/>
                      </p:stCondLst>
                      <p:childTnLst>
                        <p:par>
                          <p:cTn id="49" fill="hold" nodeType="withGroup">
                            <p:stCondLst>
                              <p:cond delay="0"/>
                            </p:stCondLst>
                            <p:childTnLst>
                              <p:par>
                                <p:cTn id="50" presetID="1" presetClass="entr" presetSubtype="0" fill="hold" nodeType="clickEffect">
                                  <p:stCondLst>
                                    <p:cond delay="0"/>
                                  </p:stCondLst>
                                  <p:childTnLst>
                                    <p:set>
                                      <p:cBhvr>
                                        <p:cTn id="51" dur="1" fill="hold">
                                          <p:stCondLst>
                                            <p:cond delay="0"/>
                                          </p:stCondLst>
                                        </p:cTn>
                                        <p:tgtEl>
                                          <p:spTgt spid="15977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75" grpId="0" animBg="1"/>
      <p:bldP spid="159777" grpId="0" animBg="1"/>
      <p:bldP spid="159778" grpId="0" animBg="1"/>
      <p:bldP spid="159779" grpId="0" animBg="1"/>
      <p:bldP spid="159780" grpId="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9210" name="Picture 10"/>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327280" y="1775460"/>
            <a:ext cx="4137524" cy="3215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9212" name="Rectangle 12"/>
          <p:cNvSpPr>
            <a:spLocks noChangeArrowheads="1"/>
          </p:cNvSpPr>
          <p:nvPr/>
        </p:nvSpPr>
        <p:spPr bwMode="auto">
          <a:xfrm>
            <a:off x="2743200" y="228600"/>
            <a:ext cx="60198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eaLnBrk="1" hangingPunct="1"/>
            <a:r>
              <a:rPr lang="en-US" sz="2400">
                <a:solidFill>
                  <a:schemeClr val="bg1"/>
                </a:solidFill>
                <a:latin typeface="Verdana" pitchFamily="34" charset="0"/>
              </a:rPr>
              <a:t>Part 3: Outgassing of polymers</a:t>
            </a:r>
          </a:p>
        </p:txBody>
      </p:sp>
      <p:sp>
        <p:nvSpPr>
          <p:cNvPr id="179213" name="Text Box 13"/>
          <p:cNvSpPr txBox="1">
            <a:spLocks noChangeArrowheads="1"/>
          </p:cNvSpPr>
          <p:nvPr/>
        </p:nvSpPr>
        <p:spPr bwMode="auto">
          <a:xfrm>
            <a:off x="4216283" y="762000"/>
            <a:ext cx="4359519"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sz="1800" b="1" dirty="0"/>
              <a:t>The BIF for Al coated PEEK.</a:t>
            </a:r>
          </a:p>
          <a:p>
            <a:r>
              <a:rPr lang="en-US" sz="1800" dirty="0"/>
              <a:t> For thickness larger than 5 mm, the coating is useless.</a:t>
            </a:r>
          </a:p>
        </p:txBody>
      </p:sp>
      <p:pic>
        <p:nvPicPr>
          <p:cNvPr id="179214" name="Picture 14" descr="P8282215"/>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51046" y="762000"/>
            <a:ext cx="3291840" cy="4389120"/>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a:xfrm>
            <a:off x="1688445" y="105966"/>
            <a:ext cx="5689379" cy="461665"/>
          </a:xfrm>
          <a:prstGeom prst="rect">
            <a:avLst/>
          </a:prstGeom>
        </p:spPr>
        <p:txBody>
          <a:bodyPr wrap="none">
            <a:spAutoFit/>
          </a:bodyPr>
          <a:lstStyle/>
          <a:p>
            <a:pPr algn="ctr"/>
            <a:r>
              <a:rPr lang="en-US" sz="2400" b="1" dirty="0" smtClean="0"/>
              <a:t>Gas sources: outgassing of polymers</a:t>
            </a:r>
            <a:endParaRPr lang="en-US" sz="2400" b="1" dirty="0"/>
          </a:p>
        </p:txBody>
      </p:sp>
      <p:sp>
        <p:nvSpPr>
          <p:cNvPr id="2" name="TextBox 1"/>
          <p:cNvSpPr txBox="1"/>
          <p:nvPr/>
        </p:nvSpPr>
        <p:spPr>
          <a:xfrm>
            <a:off x="184019" y="5208190"/>
            <a:ext cx="8721090" cy="923330"/>
          </a:xfrm>
          <a:prstGeom prst="rect">
            <a:avLst/>
          </a:prstGeom>
          <a:noFill/>
        </p:spPr>
        <p:txBody>
          <a:bodyPr wrap="square" rtlCol="0">
            <a:spAutoFit/>
          </a:bodyPr>
          <a:lstStyle/>
          <a:p>
            <a:r>
              <a:rPr lang="en-US" dirty="0"/>
              <a:t>In conclusion, metallic coatings are very efficient in the reduction of the permeation and outgassing </a:t>
            </a:r>
            <a:r>
              <a:rPr lang="en-US" dirty="0" smtClean="0"/>
              <a:t>rate </a:t>
            </a:r>
            <a:r>
              <a:rPr lang="en-US" dirty="0"/>
              <a:t>in thin polymers. For polymers thicker than 5 mm, the benefit of the coating is negligible. </a:t>
            </a:r>
          </a:p>
        </p:txBody>
      </p:sp>
      <p:sp>
        <p:nvSpPr>
          <p:cNvPr id="16" name="Date Placeholder 1"/>
          <p:cNvSpPr>
            <a:spLocks noGrp="1"/>
          </p:cNvSpPr>
          <p:nvPr>
            <p:ph type="dt" sz="half" idx="2"/>
          </p:nvPr>
        </p:nvSpPr>
        <p:spPr>
          <a:xfrm>
            <a:off x="2969335" y="6362377"/>
            <a:ext cx="2133600" cy="365125"/>
          </a:xfrm>
        </p:spPr>
        <p:txBody>
          <a:bodyPr/>
          <a:lstStyle/>
          <a:p>
            <a:r>
              <a:rPr lang="en-US" smtClean="0"/>
              <a:t>February 13-14, 2013</a:t>
            </a:r>
            <a:endParaRPr lang="en-US" dirty="0"/>
          </a:p>
        </p:txBody>
      </p:sp>
      <p:sp>
        <p:nvSpPr>
          <p:cNvPr id="17" name="Footer Placeholder 2"/>
          <p:cNvSpPr>
            <a:spLocks noGrp="1"/>
          </p:cNvSpPr>
          <p:nvPr>
            <p:ph type="ftr" sz="quarter" idx="3"/>
          </p:nvPr>
        </p:nvSpPr>
        <p:spPr>
          <a:xfrm>
            <a:off x="5182756" y="6356350"/>
            <a:ext cx="2895600" cy="365125"/>
          </a:xfrm>
        </p:spPr>
        <p:txBody>
          <a:bodyPr/>
          <a:lstStyle/>
          <a:p>
            <a:r>
              <a:rPr lang="en-GB" dirty="0" smtClean="0"/>
              <a:t>JUAS 2013 -- Vacuum Technology –   Paolo Chiggiato &amp; Roberto </a:t>
            </a:r>
            <a:r>
              <a:rPr lang="en-GB" dirty="0" err="1" smtClean="0"/>
              <a:t>Kersevan</a:t>
            </a:r>
            <a:endParaRPr lang="en-US" dirty="0"/>
          </a:p>
        </p:txBody>
      </p:sp>
      <p:sp>
        <p:nvSpPr>
          <p:cNvPr id="18" name="Slide Number Placeholder 3"/>
          <p:cNvSpPr>
            <a:spLocks noGrp="1"/>
          </p:cNvSpPr>
          <p:nvPr>
            <p:ph type="sldNum" sz="quarter" idx="4"/>
          </p:nvPr>
        </p:nvSpPr>
        <p:spPr>
          <a:xfrm>
            <a:off x="8185376" y="6356350"/>
            <a:ext cx="501424" cy="365125"/>
          </a:xfrm>
        </p:spPr>
        <p:txBody>
          <a:bodyPr/>
          <a:lstStyle/>
          <a:p>
            <a:fld id="{17918391-D411-FE40-AAD7-861AE5233E0E}" type="slidenum">
              <a:rPr lang="en-US" smtClean="0"/>
              <a:pPr/>
              <a:t>96</a:t>
            </a:fld>
            <a:endParaRPr lang="en-US" dirty="0"/>
          </a:p>
        </p:txBody>
      </p:sp>
    </p:spTree>
    <p:extLst>
      <p:ext uri="{BB962C8B-B14F-4D97-AF65-F5344CB8AC3E}">
        <p14:creationId xmlns:p14="http://schemas.microsoft.com/office/powerpoint/2010/main" val="2171010026"/>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061" name="Group 21"/>
          <p:cNvGrpSpPr>
            <a:grpSpLocks/>
          </p:cNvGrpSpPr>
          <p:nvPr/>
        </p:nvGrpSpPr>
        <p:grpSpPr bwMode="auto">
          <a:xfrm>
            <a:off x="888024" y="1752600"/>
            <a:ext cx="1714500" cy="1066800"/>
            <a:chOff x="2160" y="1104"/>
            <a:chExt cx="1170" cy="672"/>
          </a:xfrm>
        </p:grpSpPr>
        <p:sp>
          <p:nvSpPr>
            <p:cNvPr id="87047" name="Rectangle 7"/>
            <p:cNvSpPr>
              <a:spLocks noChangeArrowheads="1"/>
            </p:cNvSpPr>
            <p:nvPr/>
          </p:nvSpPr>
          <p:spPr bwMode="auto">
            <a:xfrm>
              <a:off x="2496" y="1680"/>
              <a:ext cx="768" cy="96"/>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048" name="Line 8"/>
            <p:cNvSpPr>
              <a:spLocks noChangeShapeType="1"/>
            </p:cNvSpPr>
            <p:nvPr/>
          </p:nvSpPr>
          <p:spPr bwMode="auto">
            <a:xfrm>
              <a:off x="2256" y="1296"/>
              <a:ext cx="528" cy="33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049" name="Oval 9"/>
            <p:cNvSpPr>
              <a:spLocks noChangeArrowheads="1"/>
            </p:cNvSpPr>
            <p:nvPr/>
          </p:nvSpPr>
          <p:spPr bwMode="auto">
            <a:xfrm>
              <a:off x="2160" y="1209"/>
              <a:ext cx="48" cy="48"/>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051" name="Oval 11"/>
            <p:cNvSpPr>
              <a:spLocks noChangeArrowheads="1"/>
            </p:cNvSpPr>
            <p:nvPr/>
          </p:nvSpPr>
          <p:spPr bwMode="auto">
            <a:xfrm>
              <a:off x="2928" y="1344"/>
              <a:ext cx="96" cy="96"/>
            </a:xfrm>
            <a:prstGeom prst="ellipse">
              <a:avLst/>
            </a:prstGeom>
            <a:solidFill>
              <a:schemeClr va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052" name="Oval 12"/>
            <p:cNvSpPr>
              <a:spLocks noChangeArrowheads="1"/>
            </p:cNvSpPr>
            <p:nvPr/>
          </p:nvSpPr>
          <p:spPr bwMode="auto">
            <a:xfrm>
              <a:off x="3024" y="1344"/>
              <a:ext cx="96" cy="96"/>
            </a:xfrm>
            <a:prstGeom prst="ellipse">
              <a:avLst/>
            </a:prstGeom>
            <a:solidFill>
              <a:schemeClr va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053" name="Line 13"/>
            <p:cNvSpPr>
              <a:spLocks noChangeShapeType="1"/>
            </p:cNvSpPr>
            <p:nvPr/>
          </p:nvSpPr>
          <p:spPr bwMode="auto">
            <a:xfrm flipV="1">
              <a:off x="3072" y="1104"/>
              <a:ext cx="144"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054" name="Oval 14"/>
            <p:cNvSpPr>
              <a:spLocks noChangeArrowheads="1"/>
            </p:cNvSpPr>
            <p:nvPr/>
          </p:nvSpPr>
          <p:spPr bwMode="auto">
            <a:xfrm>
              <a:off x="3024" y="1536"/>
              <a:ext cx="96" cy="96"/>
            </a:xfrm>
            <a:prstGeom prst="ellipse">
              <a:avLst/>
            </a:prstGeom>
            <a:solidFill>
              <a:srgbClr val="99CCFF"/>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056" name="Line 16"/>
            <p:cNvSpPr>
              <a:spLocks noChangeShapeType="1"/>
            </p:cNvSpPr>
            <p:nvPr/>
          </p:nvSpPr>
          <p:spPr bwMode="auto">
            <a:xfrm flipV="1">
              <a:off x="3138" y="1458"/>
              <a:ext cx="192"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057" name="Oval 17"/>
            <p:cNvSpPr>
              <a:spLocks noChangeArrowheads="1"/>
            </p:cNvSpPr>
            <p:nvPr/>
          </p:nvSpPr>
          <p:spPr bwMode="auto">
            <a:xfrm>
              <a:off x="2640" y="1392"/>
              <a:ext cx="96" cy="96"/>
            </a:xfrm>
            <a:prstGeom prst="ellipse">
              <a:avLst/>
            </a:prstGeom>
            <a:solidFill>
              <a:schemeClr val="hlink"/>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058" name="Oval 18"/>
            <p:cNvSpPr>
              <a:spLocks noChangeArrowheads="1"/>
            </p:cNvSpPr>
            <p:nvPr/>
          </p:nvSpPr>
          <p:spPr bwMode="auto">
            <a:xfrm>
              <a:off x="2736" y="1392"/>
              <a:ext cx="96" cy="96"/>
            </a:xfrm>
            <a:prstGeom prst="ellipse">
              <a:avLst/>
            </a:prstGeom>
            <a:solidFill>
              <a:srgbClr val="FFFF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059" name="Line 19"/>
            <p:cNvSpPr>
              <a:spLocks noChangeShapeType="1"/>
            </p:cNvSpPr>
            <p:nvPr/>
          </p:nvSpPr>
          <p:spPr bwMode="auto">
            <a:xfrm flipH="1" flipV="1">
              <a:off x="2592" y="1200"/>
              <a:ext cx="144" cy="19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060" name="AutoShape 20"/>
            <p:cNvSpPr>
              <a:spLocks noChangeArrowheads="1"/>
            </p:cNvSpPr>
            <p:nvPr/>
          </p:nvSpPr>
          <p:spPr bwMode="auto">
            <a:xfrm>
              <a:off x="2766" y="1575"/>
              <a:ext cx="240" cy="144"/>
            </a:xfrm>
            <a:prstGeom prst="irregularSeal2">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87062" name="Text Box 22"/>
          <p:cNvSpPr txBox="1">
            <a:spLocks noChangeArrowheads="1"/>
          </p:cNvSpPr>
          <p:nvPr/>
        </p:nvSpPr>
        <p:spPr bwMode="auto">
          <a:xfrm>
            <a:off x="211016" y="796291"/>
            <a:ext cx="858129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a:t>The impingement of electrons and photons, of energy higher than some </a:t>
            </a:r>
            <a:r>
              <a:rPr lang="en-US" dirty="0" err="1"/>
              <a:t>eV</a:t>
            </a:r>
            <a:r>
              <a:rPr lang="en-US" dirty="0"/>
              <a:t>, on solid surfaces can result in ions and neutral molecules desorption. </a:t>
            </a:r>
          </a:p>
        </p:txBody>
      </p:sp>
      <p:sp>
        <p:nvSpPr>
          <p:cNvPr id="87063" name="Text Box 23"/>
          <p:cNvSpPr txBox="1">
            <a:spLocks noChangeArrowheads="1"/>
          </p:cNvSpPr>
          <p:nvPr/>
        </p:nvSpPr>
        <p:spPr bwMode="auto">
          <a:xfrm>
            <a:off x="353158" y="3255963"/>
            <a:ext cx="3585796" cy="2446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a:t>The first observations of induced desorption are very old and they go back to the origin of modern vacuum technology.</a:t>
            </a:r>
          </a:p>
          <a:p>
            <a:pPr>
              <a:spcBef>
                <a:spcPct val="50000"/>
              </a:spcBef>
              <a:buFontTx/>
              <a:buChar char="•"/>
            </a:pPr>
            <a:r>
              <a:rPr lang="en-US" dirty="0"/>
              <a:t> In </a:t>
            </a:r>
            <a:r>
              <a:rPr lang="en-US" dirty="0">
                <a:solidFill>
                  <a:srgbClr val="FF0000"/>
                </a:solidFill>
              </a:rPr>
              <a:t>1918, </a:t>
            </a:r>
            <a:r>
              <a:rPr lang="en-US" dirty="0" err="1">
                <a:solidFill>
                  <a:srgbClr val="FF0000"/>
                </a:solidFill>
              </a:rPr>
              <a:t>Dempster</a:t>
            </a:r>
            <a:r>
              <a:rPr lang="en-US" dirty="0"/>
              <a:t> </a:t>
            </a:r>
            <a:r>
              <a:rPr lang="en-US" b="1" dirty="0"/>
              <a:t>observed ion desorption from electron</a:t>
            </a:r>
            <a:r>
              <a:rPr lang="en-US" dirty="0"/>
              <a:t> bombarded salts                    </a:t>
            </a:r>
            <a:r>
              <a:rPr lang="en-US" dirty="0">
                <a:solidFill>
                  <a:srgbClr val="000000"/>
                </a:solidFill>
              </a:rPr>
              <a:t>(Phys. Rev. 11, 323)</a:t>
            </a:r>
            <a:r>
              <a:rPr lang="en-US" dirty="0"/>
              <a:t> </a:t>
            </a:r>
          </a:p>
        </p:txBody>
      </p:sp>
      <p:pic>
        <p:nvPicPr>
          <p:cNvPr id="87064" name="Picture 2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290646" y="1554480"/>
            <a:ext cx="4615962" cy="460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7065" name="Oval 25"/>
          <p:cNvSpPr>
            <a:spLocks noChangeArrowheads="1"/>
          </p:cNvSpPr>
          <p:nvPr/>
        </p:nvSpPr>
        <p:spPr bwMode="auto">
          <a:xfrm>
            <a:off x="4010758" y="5321787"/>
            <a:ext cx="3867150" cy="762000"/>
          </a:xfrm>
          <a:prstGeom prst="ellipse">
            <a:avLst/>
          </a:prstGeom>
          <a:noFill/>
          <a:ln w="19050">
            <a:solidFill>
              <a:srgbClr val="FF0000"/>
            </a:solidFill>
            <a:round/>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066" name="Line 26"/>
          <p:cNvSpPr>
            <a:spLocks noChangeShapeType="1"/>
          </p:cNvSpPr>
          <p:nvPr/>
        </p:nvSpPr>
        <p:spPr bwMode="auto">
          <a:xfrm>
            <a:off x="2391508" y="5029200"/>
            <a:ext cx="1619250" cy="6735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 name="Rectangle 23"/>
          <p:cNvSpPr/>
          <p:nvPr/>
        </p:nvSpPr>
        <p:spPr>
          <a:xfrm>
            <a:off x="1619146" y="105966"/>
            <a:ext cx="5961890" cy="461665"/>
          </a:xfrm>
          <a:prstGeom prst="rect">
            <a:avLst/>
          </a:prstGeom>
        </p:spPr>
        <p:txBody>
          <a:bodyPr wrap="none">
            <a:spAutoFit/>
          </a:bodyPr>
          <a:lstStyle/>
          <a:p>
            <a:pPr algn="ctr"/>
            <a:r>
              <a:rPr lang="en-US" sz="2400" b="1" dirty="0" smtClean="0"/>
              <a:t>Gas sources: beam induced desorption</a:t>
            </a:r>
            <a:endParaRPr lang="en-US" sz="2400" b="1" dirty="0"/>
          </a:p>
        </p:txBody>
      </p:sp>
      <p:sp>
        <p:nvSpPr>
          <p:cNvPr id="22" name="Date Placeholder 1"/>
          <p:cNvSpPr>
            <a:spLocks noGrp="1"/>
          </p:cNvSpPr>
          <p:nvPr>
            <p:ph type="dt" sz="half" idx="2"/>
          </p:nvPr>
        </p:nvSpPr>
        <p:spPr>
          <a:xfrm>
            <a:off x="2969335" y="6362377"/>
            <a:ext cx="2133600" cy="365125"/>
          </a:xfrm>
        </p:spPr>
        <p:txBody>
          <a:bodyPr>
            <a:normAutofit/>
          </a:bodyPr>
          <a:lstStyle/>
          <a:p>
            <a:r>
              <a:rPr lang="en-US" sz="900" smtClean="0">
                <a:solidFill>
                  <a:schemeClr val="accent2"/>
                </a:solidFill>
              </a:rPr>
              <a:t>February 13-14, 2013</a:t>
            </a:r>
            <a:endParaRPr lang="en-US" sz="900" dirty="0">
              <a:solidFill>
                <a:schemeClr val="accent2"/>
              </a:solidFill>
            </a:endParaRPr>
          </a:p>
        </p:txBody>
      </p:sp>
      <p:sp>
        <p:nvSpPr>
          <p:cNvPr id="25" name="Footer Placeholder 2"/>
          <p:cNvSpPr>
            <a:spLocks noGrp="1"/>
          </p:cNvSpPr>
          <p:nvPr>
            <p:ph type="ftr" sz="quarter" idx="3"/>
          </p:nvPr>
        </p:nvSpPr>
        <p:spPr>
          <a:xfrm>
            <a:off x="5182756" y="6356350"/>
            <a:ext cx="2895600" cy="365125"/>
          </a:xfrm>
        </p:spPr>
        <p:txBody>
          <a:bodyPr>
            <a:normAutofit lnSpcReduction="10000"/>
          </a:bodyPr>
          <a:lstStyle/>
          <a:p>
            <a:r>
              <a:rPr lang="en-GB" sz="900" dirty="0" smtClean="0">
                <a:solidFill>
                  <a:schemeClr val="accent2"/>
                </a:solidFill>
              </a:rPr>
              <a:t>JUAS 2013 -- Vacuum Technology –   Paolo Chiggiato &amp; Roberto </a:t>
            </a:r>
            <a:r>
              <a:rPr lang="en-GB" sz="900" dirty="0" err="1" smtClean="0">
                <a:solidFill>
                  <a:schemeClr val="accent2"/>
                </a:solidFill>
              </a:rPr>
              <a:t>Kersevan</a:t>
            </a:r>
            <a:endParaRPr lang="en-US" sz="900" dirty="0">
              <a:solidFill>
                <a:schemeClr val="accent2"/>
              </a:solidFill>
            </a:endParaRPr>
          </a:p>
        </p:txBody>
      </p:sp>
      <p:sp>
        <p:nvSpPr>
          <p:cNvPr id="26" name="Slide Number Placeholder 3"/>
          <p:cNvSpPr>
            <a:spLocks noGrp="1"/>
          </p:cNvSpPr>
          <p:nvPr>
            <p:ph type="sldNum" sz="quarter" idx="4"/>
          </p:nvPr>
        </p:nvSpPr>
        <p:spPr>
          <a:xfrm>
            <a:off x="8185376" y="6356350"/>
            <a:ext cx="501424" cy="365125"/>
          </a:xfrm>
          <a:prstGeom prst="rect">
            <a:avLst/>
          </a:prstGeom>
        </p:spPr>
        <p:txBody>
          <a:bodyPr/>
          <a:lstStyle/>
          <a:p>
            <a:fld id="{17918391-D411-FE40-AAD7-861AE5233E0E}" type="slidenum">
              <a:rPr lang="en-US" sz="900" smtClean="0">
                <a:solidFill>
                  <a:schemeClr val="accent2"/>
                </a:solidFill>
              </a:rPr>
              <a:pPr/>
              <a:t>97</a:t>
            </a:fld>
            <a:endParaRPr lang="en-US" sz="900" dirty="0">
              <a:solidFill>
                <a:schemeClr val="accent2"/>
              </a:solidFill>
            </a:endParaRPr>
          </a:p>
        </p:txBody>
      </p:sp>
      <p:sp>
        <p:nvSpPr>
          <p:cNvPr id="2" name="TextBox 1"/>
          <p:cNvSpPr txBox="1"/>
          <p:nvPr/>
        </p:nvSpPr>
        <p:spPr>
          <a:xfrm>
            <a:off x="211016" y="5703025"/>
            <a:ext cx="3865161" cy="369332"/>
          </a:xfrm>
          <a:prstGeom prst="rect">
            <a:avLst/>
          </a:prstGeom>
          <a:noFill/>
        </p:spPr>
        <p:txBody>
          <a:bodyPr wrap="none" rtlCol="0">
            <a:spAutoFit/>
          </a:bodyPr>
          <a:lstStyle/>
          <a:p>
            <a:r>
              <a:rPr lang="en-US" b="1" dirty="0" smtClean="0"/>
              <a:t>ESD</a:t>
            </a:r>
            <a:r>
              <a:rPr lang="en-US" dirty="0" smtClean="0"/>
              <a:t>: electron stimulated desorption</a:t>
            </a:r>
            <a:endParaRPr lang="en-US" dirty="0"/>
          </a:p>
        </p:txBody>
      </p:sp>
    </p:spTree>
    <p:extLst>
      <p:ext uri="{BB962C8B-B14F-4D97-AF65-F5344CB8AC3E}">
        <p14:creationId xmlns:p14="http://schemas.microsoft.com/office/powerpoint/2010/main" val="2547531157"/>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1" name="Text Box 3"/>
          <p:cNvSpPr txBox="1">
            <a:spLocks noChangeArrowheads="1"/>
          </p:cNvSpPr>
          <p:nvPr/>
        </p:nvSpPr>
        <p:spPr bwMode="auto">
          <a:xfrm>
            <a:off x="125730" y="1371600"/>
            <a:ext cx="4024239"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dirty="0"/>
              <a:t>Millikan reported the first evidence of </a:t>
            </a:r>
            <a:r>
              <a:rPr lang="en-US" b="1" dirty="0"/>
              <a:t>photon induced desorption </a:t>
            </a:r>
            <a:r>
              <a:rPr lang="en-US" dirty="0"/>
              <a:t>in 1909 during the measurement of the photoelectric current of metals exposed to ultraviolet radiation. The first interpretation is given by Winch in 1930 (Phys. Rev. </a:t>
            </a:r>
            <a:r>
              <a:rPr lang="en-US" b="1" dirty="0"/>
              <a:t>36</a:t>
            </a:r>
            <a:r>
              <a:rPr lang="en-US" dirty="0"/>
              <a:t>, 601).</a:t>
            </a:r>
          </a:p>
          <a:p>
            <a:endParaRPr lang="en-US" dirty="0"/>
          </a:p>
          <a:p>
            <a:r>
              <a:rPr lang="en-US" dirty="0"/>
              <a:t>Winch was the first to see the implication of photoelectrons on photon induced desorption.</a:t>
            </a:r>
          </a:p>
        </p:txBody>
      </p:sp>
      <p:pic>
        <p:nvPicPr>
          <p:cNvPr id="186373" name="Picture 5"/>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149969" y="771525"/>
            <a:ext cx="4818185" cy="578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6374" name="Oval 6"/>
          <p:cNvSpPr>
            <a:spLocks noChangeArrowheads="1"/>
          </p:cNvSpPr>
          <p:nvPr/>
        </p:nvSpPr>
        <p:spPr bwMode="auto">
          <a:xfrm>
            <a:off x="6471138" y="3429000"/>
            <a:ext cx="2672862" cy="990600"/>
          </a:xfrm>
          <a:prstGeom prst="ellipse">
            <a:avLst/>
          </a:prstGeom>
          <a:noFill/>
          <a:ln w="190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r-FR">
              <a:solidFill>
                <a:srgbClr val="FF0000"/>
              </a:solidFill>
              <a:latin typeface="Verdana" pitchFamily="34" charset="0"/>
            </a:endParaRPr>
          </a:p>
        </p:txBody>
      </p:sp>
      <p:sp>
        <p:nvSpPr>
          <p:cNvPr id="186375" name="Line 7"/>
          <p:cNvSpPr>
            <a:spLocks noChangeShapeType="1"/>
          </p:cNvSpPr>
          <p:nvPr/>
        </p:nvSpPr>
        <p:spPr bwMode="auto">
          <a:xfrm flipV="1">
            <a:off x="3520440" y="3924300"/>
            <a:ext cx="2880360" cy="8763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Rectangle 9"/>
          <p:cNvSpPr/>
          <p:nvPr/>
        </p:nvSpPr>
        <p:spPr>
          <a:xfrm>
            <a:off x="1619146" y="105966"/>
            <a:ext cx="5961890" cy="461665"/>
          </a:xfrm>
          <a:prstGeom prst="rect">
            <a:avLst/>
          </a:prstGeom>
        </p:spPr>
        <p:txBody>
          <a:bodyPr wrap="none">
            <a:spAutoFit/>
          </a:bodyPr>
          <a:lstStyle/>
          <a:p>
            <a:pPr algn="ctr"/>
            <a:r>
              <a:rPr lang="en-US" sz="2400" b="1" dirty="0" smtClean="0"/>
              <a:t>Gas sources: beam induced desorption</a:t>
            </a:r>
            <a:endParaRPr lang="en-US" sz="2400" b="1" dirty="0"/>
          </a:p>
        </p:txBody>
      </p:sp>
      <p:sp>
        <p:nvSpPr>
          <p:cNvPr id="8" name="Date Placeholder 1"/>
          <p:cNvSpPr>
            <a:spLocks noGrp="1"/>
          </p:cNvSpPr>
          <p:nvPr>
            <p:ph type="dt" sz="half" idx="2"/>
          </p:nvPr>
        </p:nvSpPr>
        <p:spPr>
          <a:xfrm>
            <a:off x="2969335" y="6362377"/>
            <a:ext cx="2133600" cy="365125"/>
          </a:xfrm>
        </p:spPr>
        <p:txBody>
          <a:bodyPr>
            <a:normAutofit/>
          </a:bodyPr>
          <a:lstStyle/>
          <a:p>
            <a:r>
              <a:rPr lang="en-US" sz="900" smtClean="0">
                <a:solidFill>
                  <a:schemeClr val="accent2"/>
                </a:solidFill>
              </a:rPr>
              <a:t>February 13-14, 2013</a:t>
            </a:r>
            <a:endParaRPr lang="en-US" sz="900" dirty="0">
              <a:solidFill>
                <a:schemeClr val="accent2"/>
              </a:solidFill>
            </a:endParaRPr>
          </a:p>
        </p:txBody>
      </p:sp>
      <p:sp>
        <p:nvSpPr>
          <p:cNvPr id="11" name="Footer Placeholder 2"/>
          <p:cNvSpPr>
            <a:spLocks noGrp="1"/>
          </p:cNvSpPr>
          <p:nvPr>
            <p:ph type="ftr" sz="quarter" idx="3"/>
          </p:nvPr>
        </p:nvSpPr>
        <p:spPr>
          <a:xfrm>
            <a:off x="5182756" y="6356350"/>
            <a:ext cx="2895600" cy="365125"/>
          </a:xfrm>
        </p:spPr>
        <p:txBody>
          <a:bodyPr>
            <a:normAutofit lnSpcReduction="10000"/>
          </a:bodyPr>
          <a:lstStyle/>
          <a:p>
            <a:r>
              <a:rPr lang="en-GB" sz="900" dirty="0" smtClean="0">
                <a:solidFill>
                  <a:schemeClr val="accent2"/>
                </a:solidFill>
              </a:rPr>
              <a:t>JUAS 2013 -- Vacuum Technology –   Paolo Chiggiato &amp; Roberto </a:t>
            </a:r>
            <a:r>
              <a:rPr lang="en-GB" sz="900" dirty="0" err="1" smtClean="0">
                <a:solidFill>
                  <a:schemeClr val="accent2"/>
                </a:solidFill>
              </a:rPr>
              <a:t>Kersevan</a:t>
            </a:r>
            <a:endParaRPr lang="en-US" sz="900" dirty="0">
              <a:solidFill>
                <a:schemeClr val="accent2"/>
              </a:solidFill>
            </a:endParaRPr>
          </a:p>
        </p:txBody>
      </p:sp>
      <p:sp>
        <p:nvSpPr>
          <p:cNvPr id="12" name="Slide Number Placeholder 3"/>
          <p:cNvSpPr>
            <a:spLocks noGrp="1"/>
          </p:cNvSpPr>
          <p:nvPr>
            <p:ph type="sldNum" sz="quarter" idx="4"/>
          </p:nvPr>
        </p:nvSpPr>
        <p:spPr>
          <a:xfrm>
            <a:off x="8185376" y="6356350"/>
            <a:ext cx="501424" cy="365125"/>
          </a:xfrm>
          <a:prstGeom prst="rect">
            <a:avLst/>
          </a:prstGeom>
        </p:spPr>
        <p:txBody>
          <a:bodyPr/>
          <a:lstStyle/>
          <a:p>
            <a:fld id="{17918391-D411-FE40-AAD7-861AE5233E0E}" type="slidenum">
              <a:rPr lang="en-US" sz="900" smtClean="0">
                <a:solidFill>
                  <a:schemeClr val="accent2"/>
                </a:solidFill>
              </a:rPr>
              <a:pPr/>
              <a:t>98</a:t>
            </a:fld>
            <a:endParaRPr lang="en-US" sz="900" dirty="0">
              <a:solidFill>
                <a:schemeClr val="accent2"/>
              </a:solidFill>
            </a:endParaRPr>
          </a:p>
        </p:txBody>
      </p:sp>
      <p:sp>
        <p:nvSpPr>
          <p:cNvPr id="13" name="TextBox 12"/>
          <p:cNvSpPr txBox="1"/>
          <p:nvPr/>
        </p:nvSpPr>
        <p:spPr>
          <a:xfrm>
            <a:off x="211016" y="5703025"/>
            <a:ext cx="3749744" cy="369332"/>
          </a:xfrm>
          <a:prstGeom prst="rect">
            <a:avLst/>
          </a:prstGeom>
          <a:noFill/>
        </p:spPr>
        <p:txBody>
          <a:bodyPr wrap="none" rtlCol="0">
            <a:spAutoFit/>
          </a:bodyPr>
          <a:lstStyle/>
          <a:p>
            <a:r>
              <a:rPr lang="en-US" b="1" dirty="0" smtClean="0"/>
              <a:t>PSD</a:t>
            </a:r>
            <a:r>
              <a:rPr lang="en-US" dirty="0" smtClean="0"/>
              <a:t>: photon stimulated desorption</a:t>
            </a:r>
            <a:endParaRPr lang="en-US" dirty="0"/>
          </a:p>
        </p:txBody>
      </p:sp>
    </p:spTree>
    <p:extLst>
      <p:ext uri="{BB962C8B-B14F-4D97-AF65-F5344CB8AC3E}">
        <p14:creationId xmlns:p14="http://schemas.microsoft.com/office/powerpoint/2010/main" val="279202153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smtClean="0"/>
              <a:t>February 13-14, 2013</a:t>
            </a:r>
            <a:endParaRPr lang="en-US" dirty="0"/>
          </a:p>
        </p:txBody>
      </p:sp>
      <p:sp>
        <p:nvSpPr>
          <p:cNvPr id="3" name="Footer Placeholder 2"/>
          <p:cNvSpPr>
            <a:spLocks noGrp="1"/>
          </p:cNvSpPr>
          <p:nvPr>
            <p:ph type="ftr" sz="quarter" idx="3"/>
          </p:nvPr>
        </p:nvSpPr>
        <p:spPr/>
        <p:txBody>
          <a:bodyPr/>
          <a:lstStyle/>
          <a:p>
            <a:r>
              <a:rPr lang="en-GB" smtClean="0"/>
              <a:t>JUAS 2013 -- Vacuum Technology –   Paolo Chiggiato &amp; Roberto Kersevan</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99</a:t>
            </a:fld>
            <a:endParaRPr lang="en-US" dirty="0"/>
          </a:p>
        </p:txBody>
      </p:sp>
      <p:sp>
        <p:nvSpPr>
          <p:cNvPr id="5" name="Rectangle 4"/>
          <p:cNvSpPr/>
          <p:nvPr/>
        </p:nvSpPr>
        <p:spPr>
          <a:xfrm>
            <a:off x="1619146" y="105966"/>
            <a:ext cx="5961890" cy="461665"/>
          </a:xfrm>
          <a:prstGeom prst="rect">
            <a:avLst/>
          </a:prstGeom>
        </p:spPr>
        <p:txBody>
          <a:bodyPr wrap="none">
            <a:spAutoFit/>
          </a:bodyPr>
          <a:lstStyle/>
          <a:p>
            <a:pPr algn="ctr"/>
            <a:r>
              <a:rPr lang="en-US" sz="2400" b="1" dirty="0" smtClean="0"/>
              <a:t>Gas sources: beam induced desorption</a:t>
            </a:r>
            <a:endParaRPr lang="en-US" sz="2400" b="1" dirty="0"/>
          </a:p>
        </p:txBody>
      </p:sp>
      <mc:AlternateContent xmlns:mc="http://schemas.openxmlformats.org/markup-compatibility/2006" xmlns:a14="http://schemas.microsoft.com/office/drawing/2010/main">
        <mc:Choice Requires="a14">
          <p:sp>
            <p:nvSpPr>
              <p:cNvPr id="6" name="TextBox 5"/>
              <p:cNvSpPr txBox="1"/>
              <p:nvPr/>
            </p:nvSpPr>
            <p:spPr>
              <a:xfrm>
                <a:off x="331470" y="845820"/>
                <a:ext cx="8492490" cy="5516382"/>
              </a:xfrm>
              <a:prstGeom prst="rect">
                <a:avLst/>
              </a:prstGeom>
              <a:noFill/>
            </p:spPr>
            <p:txBody>
              <a:bodyPr wrap="square" rtlCol="0">
                <a:spAutoFit/>
              </a:bodyPr>
              <a:lstStyle/>
              <a:p>
                <a:r>
                  <a:rPr lang="en-GB" dirty="0" smtClean="0"/>
                  <a:t>The </a:t>
                </a:r>
                <a:r>
                  <a:rPr lang="en-GB" b="1" dirty="0"/>
                  <a:t>desorption yield</a:t>
                </a:r>
                <a:r>
                  <a:rPr lang="en-GB" dirty="0"/>
                  <a:t> </a:t>
                </a:r>
                <a:r>
                  <a:rPr lang="en-GB" dirty="0">
                    <a:latin typeface="Symbol" pitchFamily="18" charset="2"/>
                  </a:rPr>
                  <a:t>h</a:t>
                </a:r>
                <a:r>
                  <a:rPr lang="en-GB" dirty="0"/>
                  <a:t>, i.e. the number of molecules desorbed per impinging particle, is needed to design the vacuum system of particle accelerators</a:t>
                </a:r>
                <a:r>
                  <a:rPr lang="en-GB" dirty="0" smtClean="0"/>
                  <a:t>.</a:t>
                </a:r>
                <a:endParaRPr lang="en-GB" dirty="0"/>
              </a:p>
              <a:p>
                <a:endParaRPr lang="en-GB" dirty="0"/>
              </a:p>
              <a:p>
                <a:pPr/>
                <a14:m>
                  <m:oMathPara xmlns:m="http://schemas.openxmlformats.org/officeDocument/2006/math">
                    <m:oMathParaPr>
                      <m:jc m:val="centerGroup"/>
                    </m:oMathParaPr>
                    <m:oMath xmlns:m="http://schemas.openxmlformats.org/officeDocument/2006/math">
                      <m:r>
                        <a:rPr lang="en-GB" i="1" smtClean="0">
                          <a:latin typeface="Cambria Math"/>
                          <a:ea typeface="Cambria Math"/>
                        </a:rPr>
                        <m:t>𝜂</m:t>
                      </m:r>
                      <m:r>
                        <a:rPr lang="fr-CH" b="0" i="1" smtClean="0">
                          <a:latin typeface="Cambria Math"/>
                          <a:ea typeface="Cambria Math"/>
                        </a:rPr>
                        <m:t>=</m:t>
                      </m:r>
                      <m:f>
                        <m:fPr>
                          <m:ctrlPr>
                            <a:rPr lang="en-GB" i="1">
                              <a:latin typeface="Cambria Math"/>
                            </a:rPr>
                          </m:ctrlPr>
                        </m:fPr>
                        <m:num>
                          <m:r>
                            <m:rPr>
                              <m:nor/>
                            </m:rPr>
                            <a:rPr lang="en-GB"/>
                            <m:t>number</m:t>
                          </m:r>
                          <m:r>
                            <m:rPr>
                              <m:nor/>
                            </m:rPr>
                            <a:rPr lang="en-GB"/>
                            <m:t> </m:t>
                          </m:r>
                          <m:r>
                            <m:rPr>
                              <m:nor/>
                            </m:rPr>
                            <a:rPr lang="en-GB"/>
                            <m:t>of</m:t>
                          </m:r>
                          <m:r>
                            <m:rPr>
                              <m:nor/>
                            </m:rPr>
                            <a:rPr lang="en-GB"/>
                            <m:t> </m:t>
                          </m:r>
                          <m:r>
                            <m:rPr>
                              <m:nor/>
                            </m:rPr>
                            <a:rPr lang="en-GB"/>
                            <m:t>molecules</m:t>
                          </m:r>
                          <m:r>
                            <m:rPr>
                              <m:nor/>
                            </m:rPr>
                            <a:rPr lang="en-GB"/>
                            <m:t> </m:t>
                          </m:r>
                          <m:r>
                            <m:rPr>
                              <m:nor/>
                            </m:rPr>
                            <a:rPr lang="en-GB"/>
                            <m:t>desorbed</m:t>
                          </m:r>
                        </m:num>
                        <m:den>
                          <m:r>
                            <m:rPr>
                              <m:nor/>
                            </m:rPr>
                            <a:rPr lang="en-GB"/>
                            <m:t>number</m:t>
                          </m:r>
                          <m:r>
                            <m:rPr>
                              <m:nor/>
                            </m:rPr>
                            <a:rPr lang="en-GB"/>
                            <m:t> </m:t>
                          </m:r>
                          <m:r>
                            <m:rPr>
                              <m:nor/>
                            </m:rPr>
                            <a:rPr lang="en-GB"/>
                            <m:t>of</m:t>
                          </m:r>
                          <m:r>
                            <m:rPr>
                              <m:nor/>
                            </m:rPr>
                            <a:rPr lang="en-GB"/>
                            <m:t> </m:t>
                          </m:r>
                          <m:r>
                            <m:rPr>
                              <m:nor/>
                            </m:rPr>
                            <a:rPr lang="en-GB"/>
                            <m:t>particules</m:t>
                          </m:r>
                          <m:r>
                            <m:rPr>
                              <m:nor/>
                            </m:rPr>
                            <a:rPr lang="en-GB"/>
                            <m:t> </m:t>
                          </m:r>
                          <m:r>
                            <m:rPr>
                              <m:nor/>
                            </m:rPr>
                            <a:rPr lang="en-GB"/>
                            <m:t>impinging</m:t>
                          </m:r>
                          <m:r>
                            <m:rPr>
                              <m:nor/>
                            </m:rPr>
                            <a:rPr lang="en-GB"/>
                            <m:t> </m:t>
                          </m:r>
                          <m:r>
                            <m:rPr>
                              <m:nor/>
                            </m:rPr>
                            <a:rPr lang="en-GB"/>
                            <m:t>on</m:t>
                          </m:r>
                          <m:r>
                            <m:rPr>
                              <m:nor/>
                            </m:rPr>
                            <a:rPr lang="en-GB"/>
                            <m:t> </m:t>
                          </m:r>
                          <m:r>
                            <m:rPr>
                              <m:nor/>
                            </m:rPr>
                            <a:rPr lang="en-GB"/>
                            <m:t>the</m:t>
                          </m:r>
                          <m:r>
                            <m:rPr>
                              <m:nor/>
                            </m:rPr>
                            <a:rPr lang="en-GB"/>
                            <m:t> </m:t>
                          </m:r>
                          <m:r>
                            <m:rPr>
                              <m:nor/>
                            </m:rPr>
                            <a:rPr lang="en-GB"/>
                            <m:t>surface</m:t>
                          </m:r>
                        </m:den>
                      </m:f>
                    </m:oMath>
                  </m:oMathPara>
                </a14:m>
                <a:endParaRPr lang="en-GB" dirty="0" smtClean="0"/>
              </a:p>
              <a:p>
                <a:endParaRPr lang="en-GB" dirty="0"/>
              </a:p>
              <a:p>
                <a:pPr marL="285750" indent="-285750">
                  <a:buFont typeface="Symbol" pitchFamily="18" charset="2"/>
                  <a:buChar char="h"/>
                </a:pPr>
                <a:r>
                  <a:rPr lang="en-GB" dirty="0" smtClean="0"/>
                  <a:t>depends </a:t>
                </a:r>
                <a:r>
                  <a:rPr lang="en-GB" dirty="0"/>
                  <a:t>on many parameters, in </a:t>
                </a:r>
                <a:r>
                  <a:rPr lang="en-GB" dirty="0" smtClean="0"/>
                  <a:t>particular:</a:t>
                </a:r>
              </a:p>
              <a:p>
                <a:endParaRPr lang="en-GB" dirty="0" smtClean="0"/>
              </a:p>
              <a:p>
                <a:pPr marL="285750" indent="-285750">
                  <a:buFont typeface="Wingdings" pitchFamily="2" charset="2"/>
                  <a:buChar char="§"/>
                </a:pPr>
                <a:r>
                  <a:rPr lang="en-GB" dirty="0" smtClean="0"/>
                  <a:t>on </a:t>
                </a:r>
                <a:r>
                  <a:rPr lang="en-GB" dirty="0"/>
                  <a:t>the </a:t>
                </a:r>
                <a:r>
                  <a:rPr lang="en-GB" dirty="0" smtClean="0"/>
                  <a:t>nature and energy </a:t>
                </a:r>
                <a:r>
                  <a:rPr lang="en-GB" dirty="0"/>
                  <a:t>of the </a:t>
                </a:r>
                <a:r>
                  <a:rPr lang="en-GB" dirty="0" smtClean="0"/>
                  <a:t>impinging particle; </a:t>
                </a:r>
              </a:p>
              <a:p>
                <a:pPr marL="285750" indent="-285750">
                  <a:buFont typeface="Wingdings" pitchFamily="2" charset="2"/>
                  <a:buChar char="§"/>
                </a:pPr>
                <a:endParaRPr lang="en-GB" dirty="0" smtClean="0"/>
              </a:p>
              <a:p>
                <a:pPr marL="285750" indent="-285750">
                  <a:buFont typeface="Wingdings" pitchFamily="2" charset="2"/>
                  <a:buChar char="§"/>
                </a:pPr>
                <a:r>
                  <a:rPr lang="en-GB" dirty="0" smtClean="0"/>
                  <a:t>the material of the vacuum chamber;</a:t>
                </a:r>
              </a:p>
              <a:p>
                <a:pPr marL="285750" indent="-285750">
                  <a:buFont typeface="Wingdings" pitchFamily="2" charset="2"/>
                  <a:buChar char="§"/>
                </a:pPr>
                <a:endParaRPr lang="en-GB" dirty="0" smtClean="0"/>
              </a:p>
              <a:p>
                <a:pPr marL="285750" indent="-285750">
                  <a:buFont typeface="Wingdings" pitchFamily="2" charset="2"/>
                  <a:buChar char="§"/>
                </a:pPr>
                <a:r>
                  <a:rPr lang="en-GB" dirty="0" smtClean="0"/>
                  <a:t>the nature of the desorbed gas;</a:t>
                </a:r>
              </a:p>
              <a:p>
                <a:pPr marL="285750" indent="-285750">
                  <a:buFont typeface="Wingdings" pitchFamily="2" charset="2"/>
                  <a:buChar char="§"/>
                </a:pPr>
                <a:endParaRPr lang="en-GB" dirty="0" smtClean="0"/>
              </a:p>
              <a:p>
                <a:pPr marL="285750" indent="-285750">
                  <a:buFont typeface="Wingdings" pitchFamily="2" charset="2"/>
                  <a:buChar char="§"/>
                </a:pPr>
                <a:r>
                  <a:rPr lang="en-GB" dirty="0" smtClean="0"/>
                  <a:t>quantity </a:t>
                </a:r>
                <a:r>
                  <a:rPr lang="en-GB" dirty="0"/>
                  <a:t>of particles that have already impinged on the surface, namely the dose D </a:t>
                </a:r>
                <a14:m>
                  <m:oMath xmlns:m="http://schemas.openxmlformats.org/officeDocument/2006/math">
                    <m:d>
                      <m:dPr>
                        <m:begChr m:val="["/>
                        <m:endChr m:val="]"/>
                        <m:ctrlPr>
                          <a:rPr lang="en-GB" i="1">
                            <a:latin typeface="Cambria Math"/>
                          </a:rPr>
                        </m:ctrlPr>
                      </m:dPr>
                      <m:e>
                        <m:f>
                          <m:fPr>
                            <m:type m:val="lin"/>
                            <m:ctrlPr>
                              <a:rPr lang="en-GB" i="1">
                                <a:latin typeface="Cambria Math"/>
                              </a:rPr>
                            </m:ctrlPr>
                          </m:fPr>
                          <m:num>
                            <m:r>
                              <m:rPr>
                                <m:nor/>
                              </m:rPr>
                              <a:rPr lang="en-GB"/>
                              <m:t>particles</m:t>
                            </m:r>
                          </m:num>
                          <m:den>
                            <m:sSup>
                              <m:sSupPr>
                                <m:ctrlPr>
                                  <a:rPr lang="en-GB" i="1">
                                    <a:latin typeface="Cambria Math"/>
                                  </a:rPr>
                                </m:ctrlPr>
                              </m:sSupPr>
                              <m:e>
                                <m:r>
                                  <m:rPr>
                                    <m:nor/>
                                  </m:rPr>
                                  <a:rPr lang="en-GB"/>
                                  <m:t>cm</m:t>
                                </m:r>
                              </m:e>
                              <m:sup>
                                <m:r>
                                  <m:rPr>
                                    <m:nor/>
                                  </m:rPr>
                                  <a:rPr lang="en-GB"/>
                                  <m:t>2</m:t>
                                </m:r>
                              </m:sup>
                            </m:sSup>
                          </m:den>
                        </m:f>
                      </m:e>
                    </m:d>
                  </m:oMath>
                </a14:m>
                <a:r>
                  <a:rPr lang="en-GB" dirty="0"/>
                  <a:t>. </a:t>
                </a:r>
                <a:endParaRPr lang="en-GB" dirty="0" smtClean="0"/>
              </a:p>
              <a:p>
                <a:pPr marL="285750" indent="-285750">
                  <a:buFont typeface="Wingdings" pitchFamily="2" charset="2"/>
                  <a:buChar char="§"/>
                </a:pPr>
                <a:endParaRPr lang="en-GB" dirty="0"/>
              </a:p>
              <a:p>
                <a:r>
                  <a:rPr lang="en-GB" dirty="0" smtClean="0"/>
                  <a:t>The </a:t>
                </a:r>
                <a:r>
                  <a:rPr lang="en-GB" dirty="0"/>
                  <a:t>cleanliness of the surfaces has also a crucial influence.</a:t>
                </a:r>
              </a:p>
              <a:p>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331470" y="845820"/>
                <a:ext cx="8492490" cy="5516382"/>
              </a:xfrm>
              <a:prstGeom prst="rect">
                <a:avLst/>
              </a:prstGeom>
              <a:blipFill rotWithShape="1">
                <a:blip r:embed="rId2"/>
                <a:stretch>
                  <a:fillRect l="-574" t="-552"/>
                </a:stretch>
              </a:blipFill>
            </p:spPr>
            <p:txBody>
              <a:bodyPr/>
              <a:lstStyle/>
              <a:p>
                <a:r>
                  <a:rPr lang="en-US">
                    <a:noFill/>
                  </a:rPr>
                  <a:t> </a:t>
                </a:r>
              </a:p>
            </p:txBody>
          </p:sp>
        </mc:Fallback>
      </mc:AlternateContent>
    </p:spTree>
    <p:extLst>
      <p:ext uri="{BB962C8B-B14F-4D97-AF65-F5344CB8AC3E}">
        <p14:creationId xmlns:p14="http://schemas.microsoft.com/office/powerpoint/2010/main" val="3835970780"/>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011_PV-E">
  <a:themeElements>
    <a:clrScheme name="2011_PV-E 13">
      <a:dk1>
        <a:srgbClr val="000000"/>
      </a:dk1>
      <a:lt1>
        <a:srgbClr val="FFFFFF"/>
      </a:lt1>
      <a:dk2>
        <a:srgbClr val="000000"/>
      </a:dk2>
      <a:lt2>
        <a:srgbClr val="808080"/>
      </a:lt2>
      <a:accent1>
        <a:srgbClr val="DD1541"/>
      </a:accent1>
      <a:accent2>
        <a:srgbClr val="515151"/>
      </a:accent2>
      <a:accent3>
        <a:srgbClr val="FFFFFF"/>
      </a:accent3>
      <a:accent4>
        <a:srgbClr val="000000"/>
      </a:accent4>
      <a:accent5>
        <a:srgbClr val="EBAAB0"/>
      </a:accent5>
      <a:accent6>
        <a:srgbClr val="494949"/>
      </a:accent6>
      <a:hlink>
        <a:srgbClr val="E4E4E4"/>
      </a:hlink>
      <a:folHlink>
        <a:srgbClr val="C0C0C0"/>
      </a:folHlink>
    </a:clrScheme>
    <a:fontScheme name="2011_PV-E">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011_PV-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011_PV-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011_PV-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011_PV-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011_PV-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011_PV-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011_PV-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011_PV-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011_PV-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011_PV-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011_PV-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011_PV-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011_PV-E 13">
        <a:dk1>
          <a:srgbClr val="000000"/>
        </a:dk1>
        <a:lt1>
          <a:srgbClr val="FFFFFF"/>
        </a:lt1>
        <a:dk2>
          <a:srgbClr val="000000"/>
        </a:dk2>
        <a:lt2>
          <a:srgbClr val="808080"/>
        </a:lt2>
        <a:accent1>
          <a:srgbClr val="DD1541"/>
        </a:accent1>
        <a:accent2>
          <a:srgbClr val="515151"/>
        </a:accent2>
        <a:accent3>
          <a:srgbClr val="FFFFFF"/>
        </a:accent3>
        <a:accent4>
          <a:srgbClr val="000000"/>
        </a:accent4>
        <a:accent5>
          <a:srgbClr val="EBAAB0"/>
        </a:accent5>
        <a:accent6>
          <a:srgbClr val="494949"/>
        </a:accent6>
        <a:hlink>
          <a:srgbClr val="E4E4E4"/>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CERN(4-3).thmx</Template>
  <TotalTime>2874</TotalTime>
  <Words>19799</Words>
  <Application>Microsoft Office PowerPoint</Application>
  <PresentationFormat>On-screen Show (4:3)</PresentationFormat>
  <Paragraphs>2943</Paragraphs>
  <Slides>231</Slides>
  <Notes>33</Notes>
  <HiddenSlides>0</HiddenSlides>
  <MMClips>0</MMClips>
  <ScaleCrop>false</ScaleCrop>
  <HeadingPairs>
    <vt:vector size="6" baseType="variant">
      <vt:variant>
        <vt:lpstr>Theme</vt:lpstr>
      </vt:variant>
      <vt:variant>
        <vt:i4>2</vt:i4>
      </vt:variant>
      <vt:variant>
        <vt:lpstr>Embedded OLE Servers</vt:lpstr>
      </vt:variant>
      <vt:variant>
        <vt:i4>9</vt:i4>
      </vt:variant>
      <vt:variant>
        <vt:lpstr>Slide Titles</vt:lpstr>
      </vt:variant>
      <vt:variant>
        <vt:i4>231</vt:i4>
      </vt:variant>
    </vt:vector>
  </HeadingPairs>
  <TitlesOfParts>
    <vt:vector size="242" baseType="lpstr">
      <vt:lpstr>CERN(4-3)</vt:lpstr>
      <vt:lpstr>2011_PV-E</vt:lpstr>
      <vt:lpstr>KGPlot</vt:lpstr>
      <vt:lpstr>Equation</vt:lpstr>
      <vt:lpstr>KGraph_Plot</vt:lpstr>
      <vt:lpstr>Équation</vt:lpstr>
      <vt:lpstr>Designer Drawing</vt:lpstr>
      <vt:lpstr>Photo Editor Photo</vt:lpstr>
      <vt:lpstr>CorelPhotoPaint.Image.6</vt:lpstr>
      <vt:lpstr>Microsoft Equation 3.0</vt:lpstr>
      <vt:lpstr>Formel</vt:lpstr>
      <vt:lpstr>PowerPoint Presentation</vt:lpstr>
      <vt:lpstr>Vacuum Technology for Particle Accelerators JUAS 2013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Maglev Turbopump Design</vt:lpstr>
      <vt:lpstr>Different Flow Areas</vt:lpstr>
      <vt:lpstr>Theory of Turbo Pumping Effect</vt:lpstr>
      <vt:lpstr>Gas Type dependant Compression Ratio</vt:lpstr>
      <vt:lpstr>Theory of Turbo Pumping Effect</vt:lpstr>
      <vt:lpstr>Gas Type dependant Pumping Speed</vt:lpstr>
      <vt:lpstr>History of the Turbopump</vt:lpstr>
      <vt:lpstr>Turbopumps today</vt:lpstr>
      <vt:lpstr>General Turbopump Design</vt:lpstr>
      <vt:lpstr>Different Bearing Concepts</vt:lpstr>
      <vt:lpstr>Different Rotor Concepts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Thermal Conductivity Gauges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Paolo Chiggiato</cp:lastModifiedBy>
  <cp:revision>169</cp:revision>
  <dcterms:created xsi:type="dcterms:W3CDTF">2012-11-30T11:04:26Z</dcterms:created>
  <dcterms:modified xsi:type="dcterms:W3CDTF">2014-02-10T22:18:43Z</dcterms:modified>
</cp:coreProperties>
</file>