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3" autoAdjust="0"/>
  </p:normalViewPr>
  <p:slideViewPr>
    <p:cSldViewPr snapToGrid="0" snapToObjects="1"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54D75-EA3E-45C0-97CF-1F0484EAC02E}" type="datetimeFigureOut">
              <a:rPr lang="en-GB" smtClean="0"/>
              <a:t>02/12/2013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E13ADF-23E3-4D75-8078-42CF18F83C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994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E13ADF-23E3-4D75-8078-42CF18F83C9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211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12/2/2013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12/2/2013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12/2/2013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12/2/2013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12/2/2013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baseline="0">
                <a:latin typeface="Cambria" panose="02040503050406030204" pitchFamily="18" charset="0"/>
              </a:defRPr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Cambria" panose="02040503050406030204" pitchFamily="18" charset="0"/>
              </a:defRPr>
            </a:lvl1pPr>
            <a:lvl2pPr>
              <a:defRPr baseline="0">
                <a:latin typeface="Cambria" panose="02040503050406030204" pitchFamily="18" charset="0"/>
              </a:defRPr>
            </a:lvl2pPr>
            <a:lvl3pPr>
              <a:defRPr baseline="0">
                <a:latin typeface="Cambria" panose="02040503050406030204" pitchFamily="18" charset="0"/>
              </a:defRPr>
            </a:lvl3pPr>
            <a:lvl4pPr>
              <a:defRPr baseline="0">
                <a:latin typeface="Cambria" panose="02040503050406030204" pitchFamily="18" charset="0"/>
              </a:defRPr>
            </a:lvl4pPr>
            <a:lvl5pPr>
              <a:defRPr baseline="0">
                <a:latin typeface="Cambria" panose="02040503050406030204" pitchFamily="18" charset="0"/>
              </a:defRPr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B4BFD808-6B56-4447-9401-2398D08EE3C0}" type="datetime1">
              <a:rPr lang="en-US" smtClean="0"/>
              <a:pPr/>
              <a:t>12/2/2013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pPr/>
              <a:t>12/2/2013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12/2/2013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12/2/2013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12/2/2013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12/2/2013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0" dirty="0" smtClean="0">
                <a:latin typeface="Cambria" panose="02040503050406030204" pitchFamily="18" charset="0"/>
              </a:rPr>
              <a:t>OTR Interference test  in CTF3</a:t>
            </a:r>
            <a:endParaRPr lang="en-GB" sz="3600" dirty="0">
              <a:latin typeface="Cambria" panose="02040503050406030204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smtClean="0">
                <a:latin typeface="Cambria" panose="02040503050406030204" pitchFamily="18" charset="0"/>
              </a:rPr>
              <a:t>BE-BI-PM</a:t>
            </a:r>
            <a:endParaRPr lang="en-US" sz="1800" dirty="0" smtClean="0">
              <a:latin typeface="Cambria" panose="020405030504060302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53D12-6D71-EA48-94D4-F90E3FF291D2}" type="datetime1">
              <a:rPr lang="en-US" smtClean="0"/>
              <a:t>12/2/2013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25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Installation - 2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8166"/>
            <a:ext cx="8226854" cy="4667421"/>
          </a:xfrm>
        </p:spPr>
        <p:txBody>
          <a:bodyPr/>
          <a:lstStyle/>
          <a:p>
            <a:r>
              <a:rPr lang="en-US" dirty="0" smtClean="0"/>
              <a:t>Modification of an existing MTV (390).</a:t>
            </a:r>
          </a:p>
          <a:p>
            <a:r>
              <a:rPr lang="en-US" dirty="0" smtClean="0"/>
              <a:t>Feasibility to be studied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10</a:t>
            </a:fld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81" y="2190964"/>
            <a:ext cx="7305675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928048" y="3545006"/>
            <a:ext cx="3657600" cy="262720"/>
          </a:xfrm>
          <a:prstGeom prst="rightArrow">
            <a:avLst/>
          </a:prstGeom>
          <a:solidFill>
            <a:srgbClr val="000000">
              <a:alpha val="30196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467134" y="3807726"/>
            <a:ext cx="1440786" cy="81545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668137" y="3336878"/>
            <a:ext cx="566382" cy="771098"/>
          </a:xfrm>
          <a:prstGeom prst="line">
            <a:avLst/>
          </a:prstGeom>
          <a:ln w="5715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 rot="16200000">
            <a:off x="8068006" y="3282408"/>
            <a:ext cx="429325" cy="808264"/>
            <a:chOff x="3234519" y="3152633"/>
            <a:chExt cx="764275" cy="2019868"/>
          </a:xfrm>
        </p:grpSpPr>
        <p:sp>
          <p:nvSpPr>
            <p:cNvPr id="19" name="Rectangle 18"/>
            <p:cNvSpPr/>
            <p:nvPr/>
          </p:nvSpPr>
          <p:spPr>
            <a:xfrm>
              <a:off x="3234519" y="3725839"/>
              <a:ext cx="764275" cy="144666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Flowchart: Manual Operation 19"/>
            <p:cNvSpPr/>
            <p:nvPr/>
          </p:nvSpPr>
          <p:spPr>
            <a:xfrm>
              <a:off x="3382847" y="3152633"/>
              <a:ext cx="467618" cy="600502"/>
            </a:xfrm>
            <a:prstGeom prst="flowChartManualOperation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/>
          <p:cNvGrpSpPr/>
          <p:nvPr/>
        </p:nvGrpSpPr>
        <p:grpSpPr>
          <a:xfrm rot="3860564">
            <a:off x="481921" y="4719002"/>
            <a:ext cx="429325" cy="808264"/>
            <a:chOff x="3234519" y="3152633"/>
            <a:chExt cx="764275" cy="2019868"/>
          </a:xfrm>
        </p:grpSpPr>
        <p:sp>
          <p:nvSpPr>
            <p:cNvPr id="22" name="Rectangle 21"/>
            <p:cNvSpPr/>
            <p:nvPr/>
          </p:nvSpPr>
          <p:spPr>
            <a:xfrm>
              <a:off x="3234519" y="3725839"/>
              <a:ext cx="764275" cy="144666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Flowchart: Manual Operation 22"/>
            <p:cNvSpPr/>
            <p:nvPr/>
          </p:nvSpPr>
          <p:spPr>
            <a:xfrm>
              <a:off x="3382847" y="3152633"/>
              <a:ext cx="467618" cy="600502"/>
            </a:xfrm>
            <a:prstGeom prst="flowChartManualOperation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4" name="Straight Arrow Connector 23"/>
          <p:cNvCxnSpPr/>
          <p:nvPr/>
        </p:nvCxnSpPr>
        <p:spPr>
          <a:xfrm flipV="1">
            <a:off x="6388311" y="3722427"/>
            <a:ext cx="1341559" cy="68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Flowchart: Manual Operation 16"/>
          <p:cNvSpPr/>
          <p:nvPr/>
        </p:nvSpPr>
        <p:spPr>
          <a:xfrm rot="16200000">
            <a:off x="6117181" y="3497239"/>
            <a:ext cx="542260" cy="457200"/>
          </a:xfrm>
          <a:prstGeom prst="flowChartManualOperation">
            <a:avLst/>
          </a:prstGeom>
          <a:solidFill>
            <a:srgbClr val="000000">
              <a:alpha val="30196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109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Summary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OTR interference test is proposed in </a:t>
            </a:r>
            <a:r>
              <a:rPr lang="en-US" dirty="0" err="1" smtClean="0"/>
              <a:t>Califes</a:t>
            </a:r>
            <a:r>
              <a:rPr lang="en-US" dirty="0" smtClean="0"/>
              <a:t>/TBTS line</a:t>
            </a:r>
          </a:p>
          <a:p>
            <a:endParaRPr lang="en-US" dirty="0"/>
          </a:p>
          <a:p>
            <a:r>
              <a:rPr lang="en-US" dirty="0" smtClean="0"/>
              <a:t>As stand-alone: still possible (but critical) during winter shutdown. Not compatible with new module</a:t>
            </a:r>
          </a:p>
          <a:p>
            <a:endParaRPr lang="en-US" dirty="0"/>
          </a:p>
          <a:p>
            <a:r>
              <a:rPr lang="en-US" dirty="0" smtClean="0"/>
              <a:t>As modified MTV chamber. No time constraints, feasibility to be studied.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432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Background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R&amp;D on beam size measurements techniques: Optical Diffraction Radiation (ODR – non invasive) and high resolution OTR.</a:t>
            </a:r>
          </a:p>
          <a:p>
            <a:r>
              <a:rPr lang="en-US" sz="2400" dirty="0" smtClean="0"/>
              <a:t>Since Dec. 2012: ODR installation at CESR (Cornell) to perform beam size measurements at 2 </a:t>
            </a:r>
            <a:r>
              <a:rPr lang="en-US" sz="2400" dirty="0" err="1" smtClean="0"/>
              <a:t>GeV</a:t>
            </a:r>
            <a:r>
              <a:rPr lang="en-US" sz="2400" dirty="0"/>
              <a:t> </a:t>
            </a:r>
            <a:r>
              <a:rPr lang="en-US" sz="2400" dirty="0" smtClean="0"/>
              <a:t>(plus test for materials, alignment, experimental procedure etc. )</a:t>
            </a:r>
          </a:p>
          <a:p>
            <a:r>
              <a:rPr lang="en-US" sz="2400" dirty="0" smtClean="0"/>
              <a:t>Plan to complement with high resolution ODR at ATF2 (KEK)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4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</a:t>
            </a:fld>
            <a:endParaRPr lang="en-US" dirty="0"/>
          </a:p>
        </p:txBody>
      </p:sp>
      <p:sp>
        <p:nvSpPr>
          <p:cNvPr id="72" name="Slide Number Placeholder 4"/>
          <p:cNvSpPr txBox="1">
            <a:spLocks/>
          </p:cNvSpPr>
          <p:nvPr/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AA9C015-AC99-4318-B800-2F682B828B60}" type="slidenum">
              <a:rPr lang="en-GB" smtClean="0"/>
              <a:pPr/>
              <a:t>3</a:t>
            </a:fld>
            <a:endParaRPr lang="en-GB"/>
          </a:p>
        </p:txBody>
      </p:sp>
      <p:grpSp>
        <p:nvGrpSpPr>
          <p:cNvPr id="82" name="Group 81"/>
          <p:cNvGrpSpPr/>
          <p:nvPr/>
        </p:nvGrpSpPr>
        <p:grpSpPr>
          <a:xfrm>
            <a:off x="46362" y="-65958"/>
            <a:ext cx="4148919" cy="6058985"/>
            <a:chOff x="1433015" y="-65958"/>
            <a:chExt cx="4148919" cy="6058985"/>
          </a:xfrm>
        </p:grpSpPr>
        <p:sp>
          <p:nvSpPr>
            <p:cNvPr id="19" name="Isosceles Triangle 18"/>
            <p:cNvSpPr/>
            <p:nvPr/>
          </p:nvSpPr>
          <p:spPr>
            <a:xfrm rot="16200000" flipH="1">
              <a:off x="3458422" y="2249750"/>
              <a:ext cx="330119" cy="2579431"/>
            </a:xfrm>
            <a:prstGeom prst="triangle">
              <a:avLst/>
            </a:prstGeom>
            <a:solidFill>
              <a:srgbClr val="FF0000">
                <a:alpha val="50196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Isosceles Triangle 17"/>
            <p:cNvSpPr/>
            <p:nvPr/>
          </p:nvSpPr>
          <p:spPr>
            <a:xfrm rot="16200000" flipH="1">
              <a:off x="3128397" y="2086971"/>
              <a:ext cx="270699" cy="1831078"/>
            </a:xfrm>
            <a:prstGeom prst="triangle">
              <a:avLst/>
            </a:prstGeom>
            <a:solidFill>
              <a:srgbClr val="FF0000">
                <a:alpha val="50196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Isosceles Triangle 20"/>
            <p:cNvSpPr/>
            <p:nvPr/>
          </p:nvSpPr>
          <p:spPr>
            <a:xfrm flipH="1">
              <a:off x="3617987" y="1910687"/>
              <a:ext cx="468676" cy="3045753"/>
            </a:xfrm>
            <a:prstGeom prst="triangle">
              <a:avLst/>
            </a:prstGeom>
            <a:solidFill>
              <a:srgbClr val="FF0000">
                <a:alpha val="50196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Isosceles Triangle 21"/>
            <p:cNvSpPr/>
            <p:nvPr/>
          </p:nvSpPr>
          <p:spPr>
            <a:xfrm flipH="1">
              <a:off x="4125379" y="1910687"/>
              <a:ext cx="468676" cy="3045753"/>
            </a:xfrm>
            <a:prstGeom prst="triangle">
              <a:avLst/>
            </a:prstGeom>
            <a:solidFill>
              <a:srgbClr val="FF0000">
                <a:alpha val="50196"/>
              </a:srgb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Isosceles Triangle 19"/>
            <p:cNvSpPr/>
            <p:nvPr/>
          </p:nvSpPr>
          <p:spPr>
            <a:xfrm rot="16200000">
              <a:off x="1943723" y="1410333"/>
              <a:ext cx="4962731" cy="201014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 9"/>
            <p:cNvGrpSpPr/>
            <p:nvPr/>
          </p:nvGrpSpPr>
          <p:grpSpPr>
            <a:xfrm flipH="1">
              <a:off x="2333765" y="2047164"/>
              <a:ext cx="45720" cy="2445230"/>
              <a:chOff x="2210937" y="2047164"/>
              <a:chExt cx="122830" cy="244523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2210937" y="2047164"/>
                <a:ext cx="122830" cy="98263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210937" y="3509755"/>
                <a:ext cx="122830" cy="98263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 rot="19200000" flipV="1">
              <a:off x="4095273" y="2210940"/>
              <a:ext cx="45720" cy="2117678"/>
              <a:chOff x="5050617" y="2513468"/>
              <a:chExt cx="45719" cy="2117678"/>
            </a:xfrm>
          </p:grpSpPr>
          <p:sp>
            <p:nvSpPr>
              <p:cNvPr id="15" name="Rectangle 14"/>
              <p:cNvSpPr/>
              <p:nvPr/>
            </p:nvSpPr>
            <p:spPr>
              <a:xfrm flipH="1">
                <a:off x="5050617" y="2513468"/>
                <a:ext cx="45719" cy="98263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 flipH="1">
                <a:off x="5050617" y="3648507"/>
                <a:ext cx="45719" cy="98263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3" name="Right Arrow 72"/>
            <p:cNvSpPr/>
            <p:nvPr/>
          </p:nvSpPr>
          <p:spPr>
            <a:xfrm>
              <a:off x="2053988" y="3137860"/>
              <a:ext cx="3527946" cy="175598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433015" y="4694830"/>
              <a:ext cx="15777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Cambria" panose="02040503050406030204" pitchFamily="18" charset="0"/>
                </a:rPr>
                <a:t>SR mask</a:t>
              </a:r>
              <a:endParaRPr lang="en-GB" sz="2800" dirty="0">
                <a:latin typeface="Cambria" panose="02040503050406030204" pitchFamily="18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195281" y="2538483"/>
              <a:ext cx="12419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latin typeface="Cambria" panose="02040503050406030204" pitchFamily="18" charset="0"/>
                </a:rPr>
                <a:t>target</a:t>
              </a:r>
              <a:endParaRPr lang="en-GB" sz="2800" dirty="0">
                <a:latin typeface="Cambria" panose="02040503050406030204" pitchFamily="18" charset="0"/>
              </a:endParaRPr>
            </a:p>
          </p:txBody>
        </p:sp>
        <p:sp>
          <p:nvSpPr>
            <p:cNvPr id="77" name="Isosceles Triangle 76"/>
            <p:cNvSpPr/>
            <p:nvPr/>
          </p:nvSpPr>
          <p:spPr>
            <a:xfrm>
              <a:off x="3753338" y="3099615"/>
              <a:ext cx="333325" cy="1856826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Isosceles Triangle 77"/>
            <p:cNvSpPr/>
            <p:nvPr/>
          </p:nvSpPr>
          <p:spPr>
            <a:xfrm>
              <a:off x="4138485" y="3539465"/>
              <a:ext cx="344443" cy="1416975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674960" y="5285141"/>
              <a:ext cx="27521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Cambria" panose="02040503050406030204" pitchFamily="18" charset="0"/>
                </a:rPr>
                <a:t>Mask (FW) and target (BW interference</a:t>
              </a:r>
              <a:endParaRPr lang="en-GB" sz="2000" dirty="0">
                <a:latin typeface="Cambria" panose="02040503050406030204" pitchFamily="18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Actually an ODR Interference experiment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ODR Interference</a:t>
            </a:r>
            <a:endParaRPr lang="en-GB" sz="4000" dirty="0"/>
          </a:p>
        </p:txBody>
      </p:sp>
      <p:sp>
        <p:nvSpPr>
          <p:cNvPr id="83" name="TextBox 82"/>
          <p:cNvSpPr txBox="1"/>
          <p:nvPr/>
        </p:nvSpPr>
        <p:spPr>
          <a:xfrm>
            <a:off x="4490113" y="2169994"/>
            <a:ext cx="41966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ambria" panose="02040503050406030204" pitchFamily="18" charset="0"/>
              </a:rPr>
              <a:t>Cianchi</a:t>
            </a:r>
            <a:r>
              <a:rPr lang="en-US" dirty="0" smtClean="0">
                <a:latin typeface="Cambria" panose="02040503050406030204" pitchFamily="18" charset="0"/>
              </a:rPr>
              <a:t> et al, PRST </a:t>
            </a:r>
            <a:r>
              <a:rPr lang="en-US" b="1" dirty="0" smtClean="0">
                <a:latin typeface="Cambria" panose="02040503050406030204" pitchFamily="18" charset="0"/>
              </a:rPr>
              <a:t>14 </a:t>
            </a:r>
            <a:r>
              <a:rPr lang="en-US" dirty="0" smtClean="0">
                <a:latin typeface="Cambria" panose="02040503050406030204" pitchFamily="18" charset="0"/>
              </a:rPr>
              <a:t>102803 (2011)</a:t>
            </a:r>
          </a:p>
          <a:p>
            <a:r>
              <a:rPr lang="en-US" dirty="0" err="1" smtClean="0">
                <a:latin typeface="Cambria" panose="02040503050406030204" pitchFamily="18" charset="0"/>
              </a:rPr>
              <a:t>Fiorito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smtClean="0">
                <a:latin typeface="Cambria" panose="02040503050406030204" pitchFamily="18" charset="0"/>
              </a:rPr>
              <a:t>and Rule, </a:t>
            </a:r>
            <a:r>
              <a:rPr lang="en-GB" dirty="0" err="1">
                <a:latin typeface="Cambria" panose="02040503050406030204" pitchFamily="18" charset="0"/>
              </a:rPr>
              <a:t>Nucl</a:t>
            </a:r>
            <a:r>
              <a:rPr lang="en-GB" dirty="0">
                <a:latin typeface="Cambria" panose="02040503050406030204" pitchFamily="18" charset="0"/>
              </a:rPr>
              <a:t>. Instr. and Meth. in Phys. Res. B </a:t>
            </a:r>
            <a:r>
              <a:rPr lang="en-GB" b="1" dirty="0" smtClean="0">
                <a:latin typeface="Cambria" panose="02040503050406030204" pitchFamily="18" charset="0"/>
              </a:rPr>
              <a:t>173, </a:t>
            </a:r>
            <a:r>
              <a:rPr lang="en-GB" dirty="0" smtClean="0">
                <a:latin typeface="Cambria" panose="02040503050406030204" pitchFamily="18" charset="0"/>
              </a:rPr>
              <a:t>67-82 </a:t>
            </a:r>
            <a:r>
              <a:rPr lang="en-GB" dirty="0">
                <a:latin typeface="Cambria" panose="02040503050406030204" pitchFamily="18" charset="0"/>
              </a:rPr>
              <a:t>(2001</a:t>
            </a:r>
            <a:r>
              <a:rPr lang="en-GB" dirty="0" smtClean="0">
                <a:latin typeface="Cambria" panose="02040503050406030204" pitchFamily="18" charset="0"/>
              </a:rPr>
              <a:t>)</a:t>
            </a:r>
            <a:endParaRPr lang="en-GB" dirty="0">
              <a:latin typeface="Cambria" panose="020405030504060302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307" y="3225659"/>
            <a:ext cx="3711577" cy="2804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5965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ODR interference - continued</a:t>
            </a:r>
            <a:endParaRPr lang="en-GB" sz="4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 smtClean="0"/>
                  <a:t>When ODR screen distance is &lt;&lt; than coherence length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/>
                        </m:ctrlPr>
                      </m:sSubPr>
                      <m:e>
                        <m:r>
                          <a:rPr lang="en-GB" sz="2400" i="1"/>
                          <m:t>𝐿</m:t>
                        </m:r>
                      </m:e>
                      <m:sub>
                        <m:r>
                          <a:rPr lang="en-GB" sz="2400" i="1"/>
                          <m:t>𝑐</m:t>
                        </m:r>
                      </m:sub>
                    </m:sSub>
                    <m:r>
                      <a:rPr lang="en-GB" sz="2400" i="1"/>
                      <m:t>= </m:t>
                    </m:r>
                    <m:f>
                      <m:fPr>
                        <m:ctrlPr>
                          <a:rPr lang="en-GB" sz="2400" i="1"/>
                        </m:ctrlPr>
                      </m:fPr>
                      <m:num>
                        <m:r>
                          <a:rPr lang="en-GB" sz="2400" i="1"/>
                          <m:t>𝜆</m:t>
                        </m:r>
                      </m:num>
                      <m:den>
                        <m:r>
                          <a:rPr lang="en-GB" sz="2400" i="1"/>
                          <m:t>𝜋</m:t>
                        </m:r>
                        <m:d>
                          <m:dPr>
                            <m:ctrlPr>
                              <a:rPr lang="en-GB" sz="2400" i="1"/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sz="2400" i="1"/>
                                </m:ctrlPr>
                              </m:sSupPr>
                              <m:e>
                                <m:r>
                                  <a:rPr lang="en-GB" sz="2400" i="1"/>
                                  <m:t>𝛾</m:t>
                                </m:r>
                              </m:e>
                              <m:sup>
                                <m:r>
                                  <a:rPr lang="en-GB" sz="2400" i="1"/>
                                  <m:t>−2</m:t>
                                </m:r>
                              </m:sup>
                            </m:sSup>
                            <m:r>
                              <a:rPr lang="en-GB" sz="2400" i="1"/>
                              <m:t>+</m:t>
                            </m:r>
                            <m:sSup>
                              <m:sSupPr>
                                <m:ctrlPr>
                                  <a:rPr lang="en-GB" sz="2400" i="1"/>
                                </m:ctrlPr>
                              </m:sSupPr>
                              <m:e>
                                <m:r>
                                  <a:rPr lang="en-GB" sz="2400" i="1"/>
                                  <m:t>𝜗</m:t>
                                </m:r>
                              </m:e>
                              <m:sup>
                                <m:r>
                                  <a:rPr lang="en-GB" sz="2400" i="1"/>
                                  <m:t>2</m:t>
                                </m:r>
                              </m:sup>
                            </m:sSup>
                          </m:e>
                        </m:d>
                      </m:den>
                    </m:f>
                  </m:oMath>
                </a14:m>
                <a:r>
                  <a:rPr lang="en-GB" sz="2400" dirty="0" smtClean="0"/>
                  <a:t> : fields interfere </a:t>
                </a:r>
                <a:r>
                  <a:rPr lang="en-GB" sz="2400" i="1" dirty="0" smtClean="0"/>
                  <a:t>coherently </a:t>
                </a:r>
                <a:r>
                  <a:rPr lang="en-GB" sz="2400" i="1" dirty="0" err="1" smtClean="0"/>
                  <a:t>i</a:t>
                </a:r>
                <a:r>
                  <a:rPr lang="en-GB" sz="2400" i="1" dirty="0" smtClean="0"/>
                  <a:t>. e. </a:t>
                </a:r>
                <a:r>
                  <a:rPr lang="en-GB" sz="2400" dirty="0" smtClean="0"/>
                  <a:t>signal only when mask, target have different width.</a:t>
                </a:r>
              </a:p>
              <a:p>
                <a:endParaRPr lang="en-GB" sz="2400" dirty="0" smtClean="0"/>
              </a:p>
              <a:p>
                <a:r>
                  <a:rPr lang="en-US" sz="2400" dirty="0" smtClean="0"/>
                  <a:t>Need for simulation tool of interference: </a:t>
                </a:r>
                <a:r>
                  <a:rPr lang="en-US" sz="2400" dirty="0" err="1" smtClean="0"/>
                  <a:t>Zemax</a:t>
                </a:r>
                <a:r>
                  <a:rPr lang="en-US" sz="2400" dirty="0" smtClean="0"/>
                  <a:t>, physical propagation (B. </a:t>
                </a:r>
                <a:r>
                  <a:rPr lang="en-US" sz="2400" dirty="0" err="1" smtClean="0"/>
                  <a:t>Bolzon</a:t>
                </a:r>
                <a:r>
                  <a:rPr lang="en-US" sz="2400" dirty="0" smtClean="0"/>
                  <a:t>, T. </a:t>
                </a:r>
                <a:r>
                  <a:rPr lang="en-US" sz="2400" dirty="0" err="1" smtClean="0"/>
                  <a:t>Aumeyr</a:t>
                </a:r>
                <a:r>
                  <a:rPr lang="en-US" sz="2400" dirty="0" smtClean="0"/>
                  <a:t>). </a:t>
                </a:r>
              </a:p>
              <a:p>
                <a:endParaRPr lang="en-US" sz="2400" dirty="0"/>
              </a:p>
              <a:p>
                <a:r>
                  <a:rPr lang="en-US" sz="2400" dirty="0" smtClean="0"/>
                  <a:t>Need for an experimental benchmark</a:t>
                </a:r>
                <a:endParaRPr lang="en-GB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4" t="-10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055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OTR interference</a:t>
            </a:r>
            <a:endParaRPr lang="en-GB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4213610" cy="466742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Experimental results : </a:t>
            </a:r>
            <a:r>
              <a:rPr lang="en-US" sz="2800" dirty="0" err="1" smtClean="0"/>
              <a:t>Wartski</a:t>
            </a:r>
            <a:r>
              <a:rPr lang="en-US" sz="2800" dirty="0" smtClean="0"/>
              <a:t> (1975) for distances &gt;&gt; </a:t>
            </a:r>
            <a:r>
              <a:rPr lang="en-US" sz="2800" dirty="0" err="1" smtClean="0"/>
              <a:t>L</a:t>
            </a:r>
            <a:r>
              <a:rPr lang="en-US" sz="2800" baseline="-25000" dirty="0" err="1" smtClean="0"/>
              <a:t>c</a:t>
            </a:r>
            <a:endParaRPr lang="en-US" sz="2800" baseline="-25000" dirty="0" smtClean="0"/>
          </a:p>
          <a:p>
            <a:r>
              <a:rPr lang="en-US" sz="2800" dirty="0" err="1" smtClean="0"/>
              <a:t>Califes</a:t>
            </a:r>
            <a:r>
              <a:rPr lang="en-US" sz="2800" dirty="0" smtClean="0"/>
              <a:t>: </a:t>
            </a:r>
            <a:r>
              <a:rPr lang="en-US" sz="2800" dirty="0" err="1" smtClean="0"/>
              <a:t>L</a:t>
            </a:r>
            <a:r>
              <a:rPr lang="en-US" sz="2800" baseline="-25000" dirty="0" err="1" smtClean="0"/>
              <a:t>c</a:t>
            </a:r>
            <a:r>
              <a:rPr lang="en-US" sz="2800" dirty="0" smtClean="0"/>
              <a:t> ≅ 2.5 cm @ 200 MeV, </a:t>
            </a:r>
            <a:r>
              <a:rPr lang="en-US" sz="2800" dirty="0" smtClean="0">
                <a:latin typeface="Symbol" panose="05050102010706020507" pitchFamily="18" charset="2"/>
              </a:rPr>
              <a:t>l</a:t>
            </a:r>
            <a:r>
              <a:rPr lang="en-US" sz="2800" dirty="0" smtClean="0"/>
              <a:t> = 500 nm</a:t>
            </a:r>
          </a:p>
          <a:p>
            <a:r>
              <a:rPr lang="en-US" sz="2800" dirty="0" smtClean="0"/>
              <a:t>Ideal to study the coherent regime</a:t>
            </a:r>
            <a:endParaRPr lang="en-GB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690" y="0"/>
            <a:ext cx="3758110" cy="2763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318" y="2975213"/>
            <a:ext cx="4819965" cy="2906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109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OTR interference</a:t>
            </a:r>
            <a:endParaRPr lang="en-GB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12/2/2013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779368" y="1173935"/>
            <a:ext cx="45719" cy="1405492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 rot="18900000">
            <a:off x="3782655" y="790689"/>
            <a:ext cx="45719" cy="272734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1815151" y="1880025"/>
            <a:ext cx="2947917" cy="27433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3253488" y="4492326"/>
            <a:ext cx="615947" cy="1201003"/>
            <a:chOff x="3234519" y="3152633"/>
            <a:chExt cx="764275" cy="2019868"/>
          </a:xfrm>
        </p:grpSpPr>
        <p:sp>
          <p:nvSpPr>
            <p:cNvPr id="12" name="Rectangle 11"/>
            <p:cNvSpPr/>
            <p:nvPr/>
          </p:nvSpPr>
          <p:spPr>
            <a:xfrm>
              <a:off x="3234519" y="3725839"/>
              <a:ext cx="764275" cy="144666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Flowchart: Manual Operation 12"/>
            <p:cNvSpPr/>
            <p:nvPr/>
          </p:nvSpPr>
          <p:spPr>
            <a:xfrm>
              <a:off x="3382847" y="3152633"/>
              <a:ext cx="467618" cy="600502"/>
            </a:xfrm>
            <a:prstGeom prst="flowChartManualOperation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3" name="Freeform 32"/>
          <p:cNvSpPr/>
          <p:nvPr/>
        </p:nvSpPr>
        <p:spPr>
          <a:xfrm rot="16200000">
            <a:off x="3014956" y="2963609"/>
            <a:ext cx="734593" cy="186286"/>
          </a:xfrm>
          <a:custGeom>
            <a:avLst/>
            <a:gdLst>
              <a:gd name="connsiteX0" fmla="*/ 0 w 956467"/>
              <a:gd name="connsiteY0" fmla="*/ 168384 h 319542"/>
              <a:gd name="connsiteX1" fmla="*/ 90684 w 956467"/>
              <a:gd name="connsiteY1" fmla="*/ 32358 h 319542"/>
              <a:gd name="connsiteX2" fmla="*/ 204040 w 956467"/>
              <a:gd name="connsiteY2" fmla="*/ 319525 h 319542"/>
              <a:gd name="connsiteX3" fmla="*/ 309838 w 956467"/>
              <a:gd name="connsiteY3" fmla="*/ 17244 h 319542"/>
              <a:gd name="connsiteX4" fmla="*/ 400522 w 956467"/>
              <a:gd name="connsiteY4" fmla="*/ 304411 h 319542"/>
              <a:gd name="connsiteX5" fmla="*/ 513878 w 956467"/>
              <a:gd name="connsiteY5" fmla="*/ 17244 h 319542"/>
              <a:gd name="connsiteX6" fmla="*/ 604562 w 956467"/>
              <a:gd name="connsiteY6" fmla="*/ 311968 h 319542"/>
              <a:gd name="connsiteX7" fmla="*/ 695246 w 956467"/>
              <a:gd name="connsiteY7" fmla="*/ 2130 h 319542"/>
              <a:gd name="connsiteX8" fmla="*/ 763260 w 956467"/>
              <a:gd name="connsiteY8" fmla="*/ 175941 h 319542"/>
              <a:gd name="connsiteX9" fmla="*/ 937071 w 956467"/>
              <a:gd name="connsiteY9" fmla="*/ 191055 h 319542"/>
              <a:gd name="connsiteX10" fmla="*/ 944628 w 956467"/>
              <a:gd name="connsiteY10" fmla="*/ 191055 h 319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56467" h="319542">
                <a:moveTo>
                  <a:pt x="0" y="168384"/>
                </a:moveTo>
                <a:cubicBezTo>
                  <a:pt x="28338" y="87776"/>
                  <a:pt x="56677" y="7168"/>
                  <a:pt x="90684" y="32358"/>
                </a:cubicBezTo>
                <a:cubicBezTo>
                  <a:pt x="124691" y="57548"/>
                  <a:pt x="167514" y="322044"/>
                  <a:pt x="204040" y="319525"/>
                </a:cubicBezTo>
                <a:cubicBezTo>
                  <a:pt x="240566" y="317006"/>
                  <a:pt x="277091" y="19763"/>
                  <a:pt x="309838" y="17244"/>
                </a:cubicBezTo>
                <a:cubicBezTo>
                  <a:pt x="342585" y="14725"/>
                  <a:pt x="366515" y="304411"/>
                  <a:pt x="400522" y="304411"/>
                </a:cubicBezTo>
                <a:cubicBezTo>
                  <a:pt x="434529" y="304411"/>
                  <a:pt x="479871" y="15984"/>
                  <a:pt x="513878" y="17244"/>
                </a:cubicBezTo>
                <a:cubicBezTo>
                  <a:pt x="547885" y="18504"/>
                  <a:pt x="574334" y="314487"/>
                  <a:pt x="604562" y="311968"/>
                </a:cubicBezTo>
                <a:cubicBezTo>
                  <a:pt x="634790" y="309449"/>
                  <a:pt x="668797" y="24801"/>
                  <a:pt x="695246" y="2130"/>
                </a:cubicBezTo>
                <a:cubicBezTo>
                  <a:pt x="721695" y="-20541"/>
                  <a:pt x="722956" y="144454"/>
                  <a:pt x="763260" y="175941"/>
                </a:cubicBezTo>
                <a:cubicBezTo>
                  <a:pt x="803564" y="207428"/>
                  <a:pt x="906843" y="188536"/>
                  <a:pt x="937071" y="191055"/>
                </a:cubicBezTo>
                <a:cubicBezTo>
                  <a:pt x="967299" y="193574"/>
                  <a:pt x="955963" y="192314"/>
                  <a:pt x="944628" y="191055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Freeform 33"/>
          <p:cNvSpPr/>
          <p:nvPr/>
        </p:nvSpPr>
        <p:spPr>
          <a:xfrm rot="16200000">
            <a:off x="3194166" y="3358203"/>
            <a:ext cx="734593" cy="186286"/>
          </a:xfrm>
          <a:custGeom>
            <a:avLst/>
            <a:gdLst>
              <a:gd name="connsiteX0" fmla="*/ 0 w 956467"/>
              <a:gd name="connsiteY0" fmla="*/ 168384 h 319542"/>
              <a:gd name="connsiteX1" fmla="*/ 90684 w 956467"/>
              <a:gd name="connsiteY1" fmla="*/ 32358 h 319542"/>
              <a:gd name="connsiteX2" fmla="*/ 204040 w 956467"/>
              <a:gd name="connsiteY2" fmla="*/ 319525 h 319542"/>
              <a:gd name="connsiteX3" fmla="*/ 309838 w 956467"/>
              <a:gd name="connsiteY3" fmla="*/ 17244 h 319542"/>
              <a:gd name="connsiteX4" fmla="*/ 400522 w 956467"/>
              <a:gd name="connsiteY4" fmla="*/ 304411 h 319542"/>
              <a:gd name="connsiteX5" fmla="*/ 513878 w 956467"/>
              <a:gd name="connsiteY5" fmla="*/ 17244 h 319542"/>
              <a:gd name="connsiteX6" fmla="*/ 604562 w 956467"/>
              <a:gd name="connsiteY6" fmla="*/ 311968 h 319542"/>
              <a:gd name="connsiteX7" fmla="*/ 695246 w 956467"/>
              <a:gd name="connsiteY7" fmla="*/ 2130 h 319542"/>
              <a:gd name="connsiteX8" fmla="*/ 763260 w 956467"/>
              <a:gd name="connsiteY8" fmla="*/ 175941 h 319542"/>
              <a:gd name="connsiteX9" fmla="*/ 937071 w 956467"/>
              <a:gd name="connsiteY9" fmla="*/ 191055 h 319542"/>
              <a:gd name="connsiteX10" fmla="*/ 944628 w 956467"/>
              <a:gd name="connsiteY10" fmla="*/ 191055 h 319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56467" h="319542">
                <a:moveTo>
                  <a:pt x="0" y="168384"/>
                </a:moveTo>
                <a:cubicBezTo>
                  <a:pt x="28338" y="87776"/>
                  <a:pt x="56677" y="7168"/>
                  <a:pt x="90684" y="32358"/>
                </a:cubicBezTo>
                <a:cubicBezTo>
                  <a:pt x="124691" y="57548"/>
                  <a:pt x="167514" y="322044"/>
                  <a:pt x="204040" y="319525"/>
                </a:cubicBezTo>
                <a:cubicBezTo>
                  <a:pt x="240566" y="317006"/>
                  <a:pt x="277091" y="19763"/>
                  <a:pt x="309838" y="17244"/>
                </a:cubicBezTo>
                <a:cubicBezTo>
                  <a:pt x="342585" y="14725"/>
                  <a:pt x="366515" y="304411"/>
                  <a:pt x="400522" y="304411"/>
                </a:cubicBezTo>
                <a:cubicBezTo>
                  <a:pt x="434529" y="304411"/>
                  <a:pt x="479871" y="15984"/>
                  <a:pt x="513878" y="17244"/>
                </a:cubicBezTo>
                <a:cubicBezTo>
                  <a:pt x="547885" y="18504"/>
                  <a:pt x="574334" y="314487"/>
                  <a:pt x="604562" y="311968"/>
                </a:cubicBezTo>
                <a:cubicBezTo>
                  <a:pt x="634790" y="309449"/>
                  <a:pt x="668797" y="24801"/>
                  <a:pt x="695246" y="2130"/>
                </a:cubicBezTo>
                <a:cubicBezTo>
                  <a:pt x="721695" y="-20541"/>
                  <a:pt x="722956" y="144454"/>
                  <a:pt x="763260" y="175941"/>
                </a:cubicBezTo>
                <a:cubicBezTo>
                  <a:pt x="803564" y="207428"/>
                  <a:pt x="906843" y="188536"/>
                  <a:pt x="937071" y="191055"/>
                </a:cubicBezTo>
                <a:cubicBezTo>
                  <a:pt x="967299" y="193574"/>
                  <a:pt x="955963" y="192314"/>
                  <a:pt x="944628" y="191055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Freeform 34"/>
          <p:cNvSpPr/>
          <p:nvPr/>
        </p:nvSpPr>
        <p:spPr>
          <a:xfrm rot="16200000">
            <a:off x="3445212" y="2963610"/>
            <a:ext cx="734593" cy="186286"/>
          </a:xfrm>
          <a:custGeom>
            <a:avLst/>
            <a:gdLst>
              <a:gd name="connsiteX0" fmla="*/ 0 w 956467"/>
              <a:gd name="connsiteY0" fmla="*/ 168384 h 319542"/>
              <a:gd name="connsiteX1" fmla="*/ 90684 w 956467"/>
              <a:gd name="connsiteY1" fmla="*/ 32358 h 319542"/>
              <a:gd name="connsiteX2" fmla="*/ 204040 w 956467"/>
              <a:gd name="connsiteY2" fmla="*/ 319525 h 319542"/>
              <a:gd name="connsiteX3" fmla="*/ 309838 w 956467"/>
              <a:gd name="connsiteY3" fmla="*/ 17244 h 319542"/>
              <a:gd name="connsiteX4" fmla="*/ 400522 w 956467"/>
              <a:gd name="connsiteY4" fmla="*/ 304411 h 319542"/>
              <a:gd name="connsiteX5" fmla="*/ 513878 w 956467"/>
              <a:gd name="connsiteY5" fmla="*/ 17244 h 319542"/>
              <a:gd name="connsiteX6" fmla="*/ 604562 w 956467"/>
              <a:gd name="connsiteY6" fmla="*/ 311968 h 319542"/>
              <a:gd name="connsiteX7" fmla="*/ 695246 w 956467"/>
              <a:gd name="connsiteY7" fmla="*/ 2130 h 319542"/>
              <a:gd name="connsiteX8" fmla="*/ 763260 w 956467"/>
              <a:gd name="connsiteY8" fmla="*/ 175941 h 319542"/>
              <a:gd name="connsiteX9" fmla="*/ 937071 w 956467"/>
              <a:gd name="connsiteY9" fmla="*/ 191055 h 319542"/>
              <a:gd name="connsiteX10" fmla="*/ 944628 w 956467"/>
              <a:gd name="connsiteY10" fmla="*/ 191055 h 319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56467" h="319542">
                <a:moveTo>
                  <a:pt x="0" y="168384"/>
                </a:moveTo>
                <a:cubicBezTo>
                  <a:pt x="28338" y="87776"/>
                  <a:pt x="56677" y="7168"/>
                  <a:pt x="90684" y="32358"/>
                </a:cubicBezTo>
                <a:cubicBezTo>
                  <a:pt x="124691" y="57548"/>
                  <a:pt x="167514" y="322044"/>
                  <a:pt x="204040" y="319525"/>
                </a:cubicBezTo>
                <a:cubicBezTo>
                  <a:pt x="240566" y="317006"/>
                  <a:pt x="277091" y="19763"/>
                  <a:pt x="309838" y="17244"/>
                </a:cubicBezTo>
                <a:cubicBezTo>
                  <a:pt x="342585" y="14725"/>
                  <a:pt x="366515" y="304411"/>
                  <a:pt x="400522" y="304411"/>
                </a:cubicBezTo>
                <a:cubicBezTo>
                  <a:pt x="434529" y="304411"/>
                  <a:pt x="479871" y="15984"/>
                  <a:pt x="513878" y="17244"/>
                </a:cubicBezTo>
                <a:cubicBezTo>
                  <a:pt x="547885" y="18504"/>
                  <a:pt x="574334" y="314487"/>
                  <a:pt x="604562" y="311968"/>
                </a:cubicBezTo>
                <a:cubicBezTo>
                  <a:pt x="634790" y="309449"/>
                  <a:pt x="668797" y="24801"/>
                  <a:pt x="695246" y="2130"/>
                </a:cubicBezTo>
                <a:cubicBezTo>
                  <a:pt x="721695" y="-20541"/>
                  <a:pt x="722956" y="144454"/>
                  <a:pt x="763260" y="175941"/>
                </a:cubicBezTo>
                <a:cubicBezTo>
                  <a:pt x="803564" y="207428"/>
                  <a:pt x="906843" y="188536"/>
                  <a:pt x="937071" y="191055"/>
                </a:cubicBezTo>
                <a:cubicBezTo>
                  <a:pt x="967299" y="193574"/>
                  <a:pt x="955963" y="192314"/>
                  <a:pt x="944628" y="191055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Up-Down Arrow 37"/>
          <p:cNvSpPr/>
          <p:nvPr/>
        </p:nvSpPr>
        <p:spPr>
          <a:xfrm>
            <a:off x="1349757" y="1062166"/>
            <a:ext cx="465394" cy="2063171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4929592" y="1107301"/>
            <a:ext cx="375446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mbria" panose="02040503050406030204" pitchFamily="18" charset="0"/>
              </a:rPr>
              <a:t>Vertical position of OTR screen assembly determines distance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mbria" panose="02040503050406030204" pitchFamily="18" charset="0"/>
              </a:rPr>
              <a:t>Same ODR geometrical configuration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mbria" panose="02040503050406030204" pitchFamily="18" charset="0"/>
              </a:rPr>
              <a:t>Single screen OTR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mbria" panose="02040503050406030204" pitchFamily="18" charset="0"/>
              </a:rPr>
              <a:t>Between 0.5 and 1 </a:t>
            </a:r>
            <a:r>
              <a:rPr lang="en-US" sz="2800" dirty="0" err="1" smtClean="0">
                <a:latin typeface="Cambria" panose="02040503050406030204" pitchFamily="18" charset="0"/>
              </a:rPr>
              <a:t>L</a:t>
            </a:r>
            <a:r>
              <a:rPr lang="en-US" sz="2800" baseline="-25000" dirty="0" err="1" smtClean="0">
                <a:latin typeface="Cambria" panose="02040503050406030204" pitchFamily="18" charset="0"/>
              </a:rPr>
              <a:t>c</a:t>
            </a:r>
            <a:r>
              <a:rPr lang="en-US" sz="2800" dirty="0">
                <a:latin typeface="Cambria" panose="02040503050406030204" pitchFamily="18" charset="0"/>
              </a:rPr>
              <a:t> </a:t>
            </a:r>
            <a:r>
              <a:rPr lang="en-US" sz="2800" dirty="0" smtClean="0">
                <a:latin typeface="Cambria" panose="02040503050406030204" pitchFamily="18" charset="0"/>
              </a:rPr>
              <a:t> fourfold increase of OTR signal</a:t>
            </a:r>
            <a:endParaRPr lang="en-US" sz="2800" baseline="-25000" dirty="0" smtClean="0">
              <a:latin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514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Installation - 1</a:t>
            </a:r>
            <a:endParaRPr lang="en-GB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7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56625" y="1043395"/>
            <a:ext cx="7492620" cy="51010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Oval 7"/>
          <p:cNvSpPr/>
          <p:nvPr/>
        </p:nvSpPr>
        <p:spPr>
          <a:xfrm>
            <a:off x="6921500" y="2711450"/>
            <a:ext cx="1047750" cy="1327150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1668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Installation - 1</a:t>
            </a:r>
            <a:endParaRPr lang="en-GB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8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7" t="7227" r="11823" b="14649"/>
          <a:stretch/>
        </p:blipFill>
        <p:spPr bwMode="auto">
          <a:xfrm>
            <a:off x="114300" y="1302522"/>
            <a:ext cx="8572500" cy="4690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3876675" y="2711450"/>
            <a:ext cx="1047750" cy="1327150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625264" y="233492"/>
            <a:ext cx="38909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 panose="02040503050406030204" pitchFamily="18" charset="0"/>
              </a:rPr>
              <a:t>299 mm segment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 panose="02040503050406030204" pitchFamily="18" charset="0"/>
              </a:rPr>
              <a:t>Small beam size (down to 50 um)</a:t>
            </a:r>
            <a:endParaRPr lang="en-GB" sz="2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467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9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Installation - 1</a:t>
            </a:r>
            <a:endParaRPr lang="en-GB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9" t="7422" r="18910" b="18554"/>
          <a:stretch/>
        </p:blipFill>
        <p:spPr bwMode="auto">
          <a:xfrm>
            <a:off x="3545351" y="706475"/>
            <a:ext cx="5138703" cy="282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4" t="6317" r="7414" b="33629"/>
          <a:stretch/>
        </p:blipFill>
        <p:spPr bwMode="auto">
          <a:xfrm>
            <a:off x="2614643" y="3574547"/>
            <a:ext cx="6069443" cy="240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8613" y="1173935"/>
            <a:ext cx="3028950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 panose="02040503050406030204" pitchFamily="18" charset="0"/>
              </a:rPr>
              <a:t>Installation incompatible with new module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 panose="02040503050406030204" pitchFamily="18" charset="0"/>
              </a:rPr>
              <a:t>Install during winter shutdown, remove in summer 2014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ambria" panose="02040503050406030204" pitchFamily="18" charset="0"/>
              </a:rPr>
              <a:t>Critical item: 9 weeks delivery for actuator</a:t>
            </a:r>
            <a:endParaRPr lang="en-GB" sz="24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818741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868</TotalTime>
  <Words>403</Words>
  <Application>Microsoft Office PowerPoint</Application>
  <PresentationFormat>On-screen Show (4:3)</PresentationFormat>
  <Paragraphs>79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CERN(4-3)</vt:lpstr>
      <vt:lpstr>OTR Interference test  in CTF3</vt:lpstr>
      <vt:lpstr>Background</vt:lpstr>
      <vt:lpstr>ODR Interference</vt:lpstr>
      <vt:lpstr>ODR interference - continued</vt:lpstr>
      <vt:lpstr>OTR interference</vt:lpstr>
      <vt:lpstr>OTR interference</vt:lpstr>
      <vt:lpstr>Installation - 1</vt:lpstr>
      <vt:lpstr>Installation - 1</vt:lpstr>
      <vt:lpstr>Installation - 1</vt:lpstr>
      <vt:lpstr>Installation - 2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Stefano Mazzoni</cp:lastModifiedBy>
  <cp:revision>166</cp:revision>
  <dcterms:created xsi:type="dcterms:W3CDTF">2012-11-30T11:04:26Z</dcterms:created>
  <dcterms:modified xsi:type="dcterms:W3CDTF">2013-12-02T22:06:39Z</dcterms:modified>
</cp:coreProperties>
</file>