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2" r:id="rId1"/>
    <p:sldMasterId id="2147486908" r:id="rId2"/>
    <p:sldMasterId id="2147486914" r:id="rId3"/>
  </p:sldMasterIdLst>
  <p:notesMasterIdLst>
    <p:notesMasterId r:id="rId7"/>
  </p:notesMasterIdLst>
  <p:handoutMasterIdLst>
    <p:handoutMasterId r:id="rId8"/>
  </p:handoutMasterIdLst>
  <p:sldIdLst>
    <p:sldId id="1185" r:id="rId4"/>
    <p:sldId id="1186" r:id="rId5"/>
    <p:sldId id="1187" r:id="rId6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60093"/>
    <a:srgbClr val="009900"/>
    <a:srgbClr val="FFFF99"/>
    <a:srgbClr val="CC3399"/>
    <a:srgbClr val="FFFF66"/>
    <a:srgbClr val="CC0000"/>
    <a:srgbClr val="3784C3"/>
    <a:srgbClr val="C0BC00"/>
    <a:srgbClr val="008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194" autoAdjust="0"/>
  </p:normalViewPr>
  <p:slideViewPr>
    <p:cSldViewPr>
      <p:cViewPr varScale="1">
        <p:scale>
          <a:sx n="51" d="100"/>
          <a:sy n="51" d="100"/>
        </p:scale>
        <p:origin x="-355" y="-86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7930D-A41F-431B-BDA1-F3A9BC6EEF3D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A9604-5852-4251-BFB3-71752EC9AE18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6CF78-42FE-4FF4-92D8-0A9DD020D3C0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4393A-44A9-455C-BE19-D0D0B0FE66B9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FB9E3-F11B-49C8-AF11-25254210DE49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0E6222-944D-4473-B05A-64D988CB857B}" type="datetime1">
              <a:rPr lang="en-US" smtClean="0"/>
              <a:t>12/9/2013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2CF5D-5B35-467C-8E94-DAFA8B780EAC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7F046-7B13-43BD-9856-0AF2166FE788}" type="datetime1">
              <a:rPr lang="en-US" smtClean="0"/>
              <a:t>12/9/2013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846A2-20FC-421D-976D-50270480365B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TLEP beam separation-recombination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EB498FAC-3061-4D43-BEB6-7E71C56DD44B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12/9/2013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12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sz="1400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39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3FD55-8790-43C3-BC4C-51E64D797E20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A135F-A854-435C-8FD8-EBF183628643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4D4A2D-A4D1-4102-B4EB-993E5E7C3842}" type="datetime1">
              <a:rPr lang="en-US" smtClean="0"/>
              <a:t>12/9/2013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/>
          <p:nvPr userDrawn="1"/>
        </p:nvPicPr>
        <p:blipFill rotWithShape="1">
          <a:blip r:embed="rId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8305800" y="10955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33CAC-FB30-403D-BDDA-3F5FA481036A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61273-5BEB-4A95-8F30-F710AE23E89E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318D4-5F77-4E9A-99AA-4AD65797EB14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18B6D6-9574-4FCF-A37E-0D6E01191B15}" type="datetime1">
              <a:rPr lang="en-US" smtClean="0"/>
              <a:t>12/9/2013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TLEP beam separation-recombination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/>
              <a:t>09.12.2013</a:t>
            </a:fld>
            <a:endParaRPr lang="fr-CH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538887" y="6504342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FCC CG 2013-12-06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Future Circular Colliders Study Kickoff Meeting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11" t="34618" r="4047" b="30764"/>
          <a:stretch/>
        </p:blipFill>
        <p:spPr bwMode="auto">
          <a:xfrm>
            <a:off x="-1" y="0"/>
            <a:ext cx="1469986" cy="93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55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15" r:id="rId1"/>
    <p:sldLayoutId id="2147486916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dates for 2014 meetings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4D4A2D-A4D1-4102-B4EB-993E5E7C3842}" type="datetime1">
              <a:rPr lang="en-US" smtClean="0"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TLEP beam separation-recombination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065" y="799046"/>
            <a:ext cx="5969128" cy="6053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0143" y="1479435"/>
            <a:ext cx="3144922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Tentative dates for first 5 meetings in 2014. 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86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FCC kick-off meeting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4D4A2D-A4D1-4102-B4EB-993E5E7C3842}" type="datetime1">
              <a:rPr lang="en-US" smtClean="0"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TLEP beam separation-recombination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5082" y="901629"/>
            <a:ext cx="79498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http://indico.cern.ch/conferenceDisplay.py?ovw=True&amp;confId=282344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59" y="1316725"/>
            <a:ext cx="8494916" cy="5300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19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5711" y="776674"/>
            <a:ext cx="85479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b="1" dirty="0" smtClean="0">
                <a:solidFill>
                  <a:srgbClr val="0000CC"/>
                </a:solidFill>
                <a:latin typeface="Calibri"/>
              </a:rPr>
              <a:t>Friday afternoon and Saturday morning at University </a:t>
            </a:r>
            <a:endParaRPr lang="en-US" sz="2000" b="1" dirty="0" smtClean="0">
              <a:solidFill>
                <a:srgbClr val="0000CC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endParaRPr lang="en-US" sz="2000" b="1" dirty="0">
              <a:solidFill>
                <a:srgbClr val="0000CC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r>
              <a:rPr lang="en-US" sz="2000" b="1" dirty="0" smtClean="0">
                <a:solidFill>
                  <a:srgbClr val="0000CC"/>
                </a:solidFill>
                <a:latin typeface="Calibri"/>
              </a:rPr>
              <a:t>14:00 break out sessions (coffee break at 16:00) </a:t>
            </a:r>
            <a:endParaRPr lang="en-US" sz="2000" b="1" dirty="0" smtClean="0">
              <a:solidFill>
                <a:srgbClr val="0000CC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-- </a:t>
            </a:r>
            <a:r>
              <a:rPr lang="fr-CH" sz="2000" b="1" dirty="0" err="1" smtClean="0">
                <a:solidFill>
                  <a:prstClr val="black"/>
                </a:solidFill>
                <a:latin typeface="Calibri"/>
              </a:rPr>
              <a:t>Technical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infrastructure and civil engineering 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                                       </a:t>
            </a:r>
            <a:r>
              <a:rPr lang="fr-CH" sz="2000" b="1" dirty="0" smtClean="0">
                <a:solidFill>
                  <a:srgbClr val="FF9933"/>
                </a:solidFill>
                <a:latin typeface="Calibri"/>
              </a:rPr>
              <a:t>Lebrun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/>
            </a:r>
            <a:br>
              <a:rPr lang="fr-CH" sz="2000" b="1" dirty="0">
                <a:solidFill>
                  <a:prstClr val="black"/>
                </a:solidFill>
                <a:latin typeface="Calibri"/>
              </a:rPr>
            </a:b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-- Hadron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collider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 design (+ SC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magnet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technology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, +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injectors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) 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           </a:t>
            </a:r>
            <a:r>
              <a:rPr lang="fr-CH" sz="2000" b="1" dirty="0" err="1" smtClean="0">
                <a:solidFill>
                  <a:srgbClr val="FF9933"/>
                </a:solidFill>
                <a:latin typeface="Calibri"/>
              </a:rPr>
              <a:t>Schulte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/>
            </a:r>
            <a:br>
              <a:rPr lang="fr-CH" sz="2000" b="1" dirty="0">
                <a:solidFill>
                  <a:prstClr val="black"/>
                </a:solidFill>
                <a:latin typeface="Calibri"/>
              </a:rPr>
            </a:b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-- 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Lepton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collider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 design (+ SC RF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technology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 +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injectors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) 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                   </a:t>
            </a:r>
            <a:r>
              <a:rPr lang="fr-CH" sz="2000" b="1" dirty="0" err="1" smtClean="0">
                <a:solidFill>
                  <a:srgbClr val="FF9933"/>
                </a:solidFill>
                <a:latin typeface="Calibri"/>
              </a:rPr>
              <a:t>Wenninger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/>
            </a:r>
            <a:br>
              <a:rPr lang="fr-CH" sz="2000" b="1" dirty="0">
                <a:solidFill>
                  <a:prstClr val="black"/>
                </a:solidFill>
                <a:latin typeface="Calibri"/>
              </a:rPr>
            </a:b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-- Hadron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Physics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,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Experiments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, Detectors 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                                     </a:t>
            </a:r>
            <a:r>
              <a:rPr lang="fr-CH" sz="2000" b="1" dirty="0">
                <a:solidFill>
                  <a:srgbClr val="FF9933"/>
                </a:solidFill>
                <a:latin typeface="Calibri"/>
              </a:rPr>
              <a:t>Ball +</a:t>
            </a:r>
            <a:r>
              <a:rPr lang="fr-CH" sz="2000" b="1" dirty="0" err="1">
                <a:solidFill>
                  <a:srgbClr val="FF9933"/>
                </a:solidFill>
                <a:latin typeface="Calibri"/>
              </a:rPr>
              <a:t>Gianotti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 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/>
            </a:r>
            <a:br>
              <a:rPr lang="fr-CH" sz="2000" b="1" dirty="0">
                <a:solidFill>
                  <a:prstClr val="black"/>
                </a:solidFill>
                <a:latin typeface="Calibri"/>
              </a:rPr>
            </a:b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-- Lepton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Physics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,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Experiments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, Detectors 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                                      </a:t>
            </a:r>
            <a:r>
              <a:rPr lang="fr-CH" sz="2000" b="1" dirty="0" err="1">
                <a:solidFill>
                  <a:srgbClr val="FF9933"/>
                </a:solidFill>
                <a:latin typeface="Calibri"/>
              </a:rPr>
              <a:t>Blondel+Janot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 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/>
            </a:r>
            <a:br>
              <a:rPr lang="fr-CH" sz="2000" b="1" dirty="0">
                <a:solidFill>
                  <a:prstClr val="black"/>
                </a:solidFill>
                <a:latin typeface="Calibri"/>
              </a:rPr>
            </a:b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-- e-p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Physics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,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Experiments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, Detectors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                                          </a:t>
            </a:r>
            <a:r>
              <a:rPr lang="fr-CH" sz="2000" b="1" dirty="0" smtClean="0">
                <a:solidFill>
                  <a:srgbClr val="FF9933"/>
                </a:solidFill>
                <a:latin typeface="Calibri"/>
              </a:rPr>
              <a:t>Klein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/>
            </a:r>
            <a:br>
              <a:rPr lang="fr-CH" sz="2000" b="1" dirty="0">
                <a:solidFill>
                  <a:prstClr val="black"/>
                </a:solidFill>
                <a:latin typeface="Calibri"/>
              </a:rPr>
            </a:b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-- FCC </a:t>
            </a:r>
            <a:r>
              <a:rPr lang="fr-CH" sz="2000" b="1" dirty="0" err="1" smtClean="0">
                <a:solidFill>
                  <a:prstClr val="black"/>
                </a:solidFill>
                <a:latin typeface="Calibri"/>
              </a:rPr>
              <a:t>Overall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b="1" dirty="0" err="1">
                <a:solidFill>
                  <a:prstClr val="black"/>
                </a:solidFill>
                <a:latin typeface="Calibri"/>
              </a:rPr>
              <a:t>physics</a:t>
            </a:r>
            <a:r>
              <a:rPr lang="fr-CH" sz="2000" b="1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fr-CH" sz="2000" b="1" dirty="0" err="1" smtClean="0">
                <a:solidFill>
                  <a:prstClr val="black"/>
                </a:solidFill>
                <a:latin typeface="Calibri"/>
              </a:rPr>
              <a:t>phenomenology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                                   </a:t>
            </a:r>
            <a:r>
              <a:rPr lang="fr-CH" sz="2000" b="1" dirty="0" smtClean="0">
                <a:solidFill>
                  <a:srgbClr val="FF9933"/>
                </a:solidFill>
                <a:latin typeface="Calibri"/>
              </a:rPr>
              <a:t>Ellis + </a:t>
            </a:r>
            <a:r>
              <a:rPr lang="fr-CH" sz="2000" b="1" dirty="0" err="1" smtClean="0">
                <a:solidFill>
                  <a:srgbClr val="FF9933"/>
                </a:solidFill>
                <a:latin typeface="Calibri"/>
              </a:rPr>
              <a:t>Mangano</a:t>
            </a:r>
            <a:endParaRPr lang="fr-CH" sz="2000" b="1" dirty="0">
              <a:solidFill>
                <a:srgbClr val="FF9933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endParaRPr lang="fr-CH" sz="2000" b="1" dirty="0">
              <a:solidFill>
                <a:prstClr val="black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r>
              <a:rPr lang="fr-CH" sz="2000" b="1" dirty="0" smtClean="0">
                <a:solidFill>
                  <a:srgbClr val="0000FF"/>
                </a:solidFill>
                <a:latin typeface="Calibri"/>
              </a:rPr>
              <a:t>Saturday </a:t>
            </a:r>
            <a:r>
              <a:rPr lang="fr-CH" sz="2000" b="1" dirty="0" err="1" smtClean="0">
                <a:solidFill>
                  <a:srgbClr val="0000FF"/>
                </a:solidFill>
                <a:latin typeface="Calibri"/>
              </a:rPr>
              <a:t>morning</a:t>
            </a:r>
            <a:r>
              <a:rPr lang="fr-CH" sz="2000" b="1" dirty="0" smtClean="0">
                <a:solidFill>
                  <a:srgbClr val="0000FF"/>
                </a:solidFill>
                <a:latin typeface="Calibri"/>
              </a:rPr>
              <a:t> 9:00 (coffee break </a:t>
            </a:r>
            <a:r>
              <a:rPr lang="fr-CH" sz="2000" b="1" dirty="0" err="1" smtClean="0">
                <a:solidFill>
                  <a:srgbClr val="0000FF"/>
                </a:solidFill>
                <a:latin typeface="Calibri"/>
              </a:rPr>
              <a:t>at</a:t>
            </a:r>
            <a:r>
              <a:rPr lang="fr-CH" sz="2000" b="1" dirty="0" smtClean="0">
                <a:solidFill>
                  <a:srgbClr val="0000FF"/>
                </a:solidFill>
                <a:latin typeface="Calibri"/>
              </a:rPr>
              <a:t> 11:00)</a:t>
            </a:r>
          </a:p>
          <a:p>
            <a:pPr>
              <a:spcBef>
                <a:spcPct val="20000"/>
              </a:spcBef>
            </a:pP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-- reports by </a:t>
            </a:r>
            <a:r>
              <a:rPr lang="fr-CH" sz="2000" b="1" u="sng" dirty="0" err="1" smtClean="0">
                <a:solidFill>
                  <a:srgbClr val="FF9933"/>
                </a:solidFill>
                <a:latin typeface="Calibri"/>
              </a:rPr>
              <a:t>conveners</a:t>
            </a:r>
            <a:r>
              <a:rPr lang="fr-CH" sz="2000" b="1" dirty="0" smtClean="0">
                <a:solidFill>
                  <a:srgbClr val="FF9933"/>
                </a:solidFill>
                <a:latin typeface="Calibri"/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-- Warp-up and </a:t>
            </a:r>
            <a:r>
              <a:rPr lang="fr-CH" sz="2000" b="1" dirty="0" err="1" smtClean="0">
                <a:solidFill>
                  <a:prstClr val="black"/>
                </a:solidFill>
                <a:latin typeface="Calibri"/>
              </a:rPr>
              <a:t>next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  <a:latin typeface="Calibri"/>
              </a:rPr>
              <a:t>steps</a:t>
            </a:r>
            <a:r>
              <a:rPr lang="fr-CH" sz="2000" b="1" dirty="0" smtClean="0">
                <a:solidFill>
                  <a:prstClr val="black"/>
                </a:solidFill>
                <a:latin typeface="Calibri"/>
              </a:rPr>
              <a:t> (Michael Benedikt)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2794" y="5987803"/>
            <a:ext cx="880394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latin typeface="+mn-lt"/>
                <a:sym typeface="Wingdings" panose="05000000000000000000" pitchFamily="2" charset="2"/>
              </a:rPr>
              <a:t></a:t>
            </a:r>
            <a:r>
              <a:rPr lang="fr-CH" sz="2400" b="1" dirty="0" smtClean="0">
                <a:latin typeface="+mn-lt"/>
              </a:rPr>
              <a:t>Do enter </a:t>
            </a:r>
            <a:r>
              <a:rPr lang="fr-CH" sz="2400" b="1" dirty="0" err="1" smtClean="0">
                <a:latin typeface="+mn-lt"/>
              </a:rPr>
              <a:t>your</a:t>
            </a:r>
            <a:r>
              <a:rPr lang="fr-CH" sz="2400" b="1" dirty="0" smtClean="0">
                <a:latin typeface="+mn-lt"/>
              </a:rPr>
              <a:t> </a:t>
            </a:r>
            <a:r>
              <a:rPr lang="fr-CH" sz="2400" b="1" dirty="0" err="1" smtClean="0">
                <a:latin typeface="+mn-lt"/>
              </a:rPr>
              <a:t>name</a:t>
            </a:r>
            <a:r>
              <a:rPr lang="fr-CH" sz="2400" b="1" dirty="0" smtClean="0">
                <a:latin typeface="+mn-lt"/>
              </a:rPr>
              <a:t> and </a:t>
            </a:r>
            <a:r>
              <a:rPr lang="fr-CH" sz="2400" b="1" dirty="0" err="1" smtClean="0">
                <a:latin typeface="+mn-lt"/>
              </a:rPr>
              <a:t>subject</a:t>
            </a:r>
            <a:r>
              <a:rPr lang="fr-CH" sz="2400" b="1" dirty="0" smtClean="0">
                <a:latin typeface="+mn-lt"/>
              </a:rPr>
              <a:t> </a:t>
            </a:r>
            <a:r>
              <a:rPr lang="fr-CH" sz="2400" b="1" dirty="0" err="1" smtClean="0">
                <a:latin typeface="+mn-lt"/>
              </a:rPr>
              <a:t>you</a:t>
            </a:r>
            <a:r>
              <a:rPr lang="fr-CH" sz="2400" b="1" dirty="0" smtClean="0">
                <a:latin typeface="+mn-lt"/>
              </a:rPr>
              <a:t> </a:t>
            </a:r>
            <a:r>
              <a:rPr lang="fr-CH" sz="2400" b="1" dirty="0" err="1" smtClean="0">
                <a:latin typeface="+mn-lt"/>
              </a:rPr>
              <a:t>would</a:t>
            </a:r>
            <a:r>
              <a:rPr lang="fr-CH" sz="2400" b="1" dirty="0" smtClean="0">
                <a:latin typeface="+mn-lt"/>
              </a:rPr>
              <a:t> </a:t>
            </a:r>
            <a:r>
              <a:rPr lang="fr-CH" sz="2400" b="1" dirty="0" err="1" smtClean="0">
                <a:latin typeface="+mn-lt"/>
              </a:rPr>
              <a:t>like</a:t>
            </a:r>
            <a:r>
              <a:rPr lang="fr-CH" sz="2400" b="1" dirty="0" smtClean="0">
                <a:latin typeface="+mn-lt"/>
              </a:rPr>
              <a:t> to </a:t>
            </a:r>
            <a:r>
              <a:rPr lang="fr-CH" sz="2400" b="1" dirty="0" err="1" smtClean="0">
                <a:latin typeface="+mn-lt"/>
              </a:rPr>
              <a:t>see</a:t>
            </a:r>
            <a:r>
              <a:rPr lang="fr-CH" sz="2400" b="1" dirty="0" smtClean="0">
                <a:latin typeface="+mn-lt"/>
              </a:rPr>
              <a:t> </a:t>
            </a:r>
            <a:r>
              <a:rPr lang="fr-CH" sz="2400" b="1" dirty="0" err="1" smtClean="0">
                <a:latin typeface="+mn-lt"/>
              </a:rPr>
              <a:t>discussed</a:t>
            </a:r>
            <a:endParaRPr lang="fr-CH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488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>
            <a:latin typeface="+mn-l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22789</TotalTime>
  <Words>68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Theme1</vt:lpstr>
      <vt:lpstr>Default Design</vt:lpstr>
      <vt:lpstr>1_Office Theme</vt:lpstr>
      <vt:lpstr>Preliminary dates for 2014 meetings</vt:lpstr>
      <vt:lpstr>The FCC kick-off meeting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bdl</cp:lastModifiedBy>
  <cp:revision>6116</cp:revision>
  <cp:lastPrinted>2013-09-23T09:57:18Z</cp:lastPrinted>
  <dcterms:created xsi:type="dcterms:W3CDTF">1601-01-01T00:00:00Z</dcterms:created>
  <dcterms:modified xsi:type="dcterms:W3CDTF">2013-12-09T13:45:25Z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