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2" r:id="rId1"/>
    <p:sldMasterId id="2147486908" r:id="rId2"/>
  </p:sldMasterIdLst>
  <p:notesMasterIdLst>
    <p:notesMasterId r:id="rId13"/>
  </p:notesMasterIdLst>
  <p:handoutMasterIdLst>
    <p:handoutMasterId r:id="rId14"/>
  </p:handoutMasterIdLst>
  <p:sldIdLst>
    <p:sldId id="1140" r:id="rId3"/>
    <p:sldId id="1208" r:id="rId4"/>
    <p:sldId id="1210" r:id="rId5"/>
    <p:sldId id="1188" r:id="rId6"/>
    <p:sldId id="1202" r:id="rId7"/>
    <p:sldId id="1203" r:id="rId8"/>
    <p:sldId id="1205" r:id="rId9"/>
    <p:sldId id="1209" r:id="rId10"/>
    <p:sldId id="1207" r:id="rId11"/>
    <p:sldId id="1204" r:id="rId12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  <a:srgbClr val="D60093"/>
    <a:srgbClr val="009900"/>
    <a:srgbClr val="CC3399"/>
    <a:srgbClr val="FFFF66"/>
    <a:srgbClr val="CC0000"/>
    <a:srgbClr val="3784C3"/>
    <a:srgbClr val="C0BC00"/>
    <a:srgbClr val="008E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194" autoAdjust="0"/>
  </p:normalViewPr>
  <p:slideViewPr>
    <p:cSldViewPr>
      <p:cViewPr varScale="1">
        <p:scale>
          <a:sx n="74" d="100"/>
          <a:sy n="74" d="100"/>
        </p:scale>
        <p:origin x="-1122" y="-102"/>
      </p:cViewPr>
      <p:guideLst>
        <p:guide orient="horz" pos="18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237" y="-96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EB8F9-3166-466F-9FE8-505CAA1C97F0}" type="datetime1">
              <a:rPr lang="en-US" smtClean="0"/>
              <a:t>12/8/2013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injector requirements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DF1D6-367D-4A84-9F35-1B46D60C6EB9}" type="datetime1">
              <a:rPr lang="en-US" smtClean="0"/>
              <a:t>12/8/2013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injector requirements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C7FC1-ABEB-4701-97C3-0B30F8D5CF44}" type="datetime1">
              <a:rPr lang="en-US" smtClean="0"/>
              <a:t>12/8/2013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injector requirements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5375A-8E34-41F0-969C-4EA19924F5BA}" type="datetime1">
              <a:rPr lang="en-US" smtClean="0"/>
              <a:t>12/8/2013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injector requirements - J. Wenninger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376AF-DA2D-439D-ABE4-619E20D49FE8}" type="datetime1">
              <a:rPr lang="en-US" smtClean="0"/>
              <a:t>12/8/2013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injector requirements -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866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147FD92-F7F8-4D7B-B34A-BA0D8A2BEFA6}" type="datetime1">
              <a:rPr lang="en-US" smtClean="0"/>
              <a:t>12/8/2013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TLEP injector requirements - J. Wenninger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3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650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41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63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555DC-7A1E-44EF-83EC-7015243A05C0}" type="datetime1">
              <a:rPr lang="en-US" smtClean="0"/>
              <a:t>12/8/2013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injector requirements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C8149-C993-45F1-BCEF-AC57B063A525}" type="datetime1">
              <a:rPr lang="en-US" smtClean="0"/>
              <a:t>12/8/2013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injector requirements - J. Wenninger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9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23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931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429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084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97089497-6043-4A13-B4D8-5E09838C7E08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/>
              <a:t>Text Level 1 20 Pt. </a:t>
            </a:r>
          </a:p>
          <a:p>
            <a:pPr lvl="1"/>
            <a:r>
              <a:rPr lang="de-CH"/>
              <a:t>Text Level 2 18 Pt.</a:t>
            </a:r>
          </a:p>
          <a:p>
            <a:pPr lvl="2"/>
            <a:r>
              <a:rPr lang="de-CH"/>
              <a:t>Text Level 3 16 Pt.</a:t>
            </a:r>
          </a:p>
          <a:p>
            <a:pPr lvl="3"/>
            <a:r>
              <a:rPr lang="de-CH"/>
              <a:t>Text Level 4 14 Pt.</a:t>
            </a:r>
          </a:p>
          <a:p>
            <a:pPr lvl="4"/>
            <a:r>
              <a:rPr lang="de-CH"/>
              <a:t>Text Level 5 14 Pt.</a:t>
            </a:r>
            <a:endParaRPr lang="en-US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76502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376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5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5C9BA-4F9A-479F-B963-6241D3BF8F34}" type="datetime1">
              <a:rPr lang="en-US" smtClean="0"/>
              <a:t>12/8/2013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injector requirements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7761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fld id="{57C3E7D3-E8A8-4E1B-881E-DBC7929F1526}" type="slidenum">
              <a:rPr lang="en-US" sz="1400">
                <a:solidFill>
                  <a:srgbClr val="000000"/>
                </a:solidFill>
                <a:latin typeface="Arial" pitchFamily="34" charset="0"/>
              </a:rPr>
              <a:pPr eaLnBrk="1" hangingPunct="1"/>
              <a:t>‹#›</a:t>
            </a:fld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TLEP injector requirements - J. Wenninger</a:t>
            </a: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  <a:prstGeom prst="rect">
            <a:avLst/>
          </a:prstGeom>
        </p:spPr>
        <p:txBody>
          <a:bodyPr/>
          <a:lstStyle/>
          <a:p>
            <a:pPr eaLnBrk="1" hangingPunct="1"/>
            <a:fld id="{1EFD4E0E-B495-4283-B8FA-75C1B7D30B3D}" type="datetime1"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12/8/2013</a:t>
            </a:fld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8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8762C-B39C-422A-ADC9-FEF70620616B}" type="datetime1">
              <a:rPr lang="en-US" smtClean="0"/>
              <a:t>12/8/2013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injector requirements -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1CBD2-45BE-49DC-A93F-BB23F0BEE9FA}" type="datetime1">
              <a:rPr lang="en-US" smtClean="0"/>
              <a:t>12/8/2013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injector requirements -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C50A597-D60F-488B-AF50-CA3325661EBE}" type="datetime1">
              <a:rPr lang="en-US" smtClean="0"/>
              <a:t>12/8/2013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TLEP injector requirements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/>
          <p:cNvPicPr/>
          <p:nvPr userDrawn="1"/>
        </p:nvPicPr>
        <p:blipFill rotWithShape="1">
          <a:blip r:embed="rId4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8305800" y="10955"/>
            <a:ext cx="821802" cy="798653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6BC8A-E4A1-409F-8E9D-C814AF191BB4}" type="datetime1">
              <a:rPr lang="en-US" smtClean="0"/>
              <a:t>12/8/2013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injector requirements - J. Wenninger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DC0C0-425A-4169-8885-472A38EDEF3C}" type="datetime1">
              <a:rPr lang="en-US" smtClean="0"/>
              <a:t>12/8/2013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injector requirements -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F4892-92E6-43D7-8E19-EAE8288C1A9F}" type="datetime1">
              <a:rPr lang="en-US" smtClean="0"/>
              <a:t>12/8/2013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injector requirements -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46CD501-AE70-4E41-8D65-D50203A4037D}" type="datetime1">
              <a:rPr lang="en-US" smtClean="0"/>
              <a:t>12/8/2013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TLEP injector requirements - J. Wenninger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93C8C17-11B6-4841-AA6C-480BD23B03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82" r:id="rId1"/>
    <p:sldLayoutId id="2147486883" r:id="rId2"/>
    <p:sldLayoutId id="2147486884" r:id="rId3"/>
    <p:sldLayoutId id="2147486885" r:id="rId4"/>
    <p:sldLayoutId id="2147486886" r:id="rId5"/>
    <p:sldLayoutId id="2147486894" r:id="rId6"/>
    <p:sldLayoutId id="2147486887" r:id="rId7"/>
    <p:sldLayoutId id="2147486888" r:id="rId8"/>
    <p:sldLayoutId id="2147486889" r:id="rId9"/>
    <p:sldLayoutId id="2147486890" r:id="rId10"/>
    <p:sldLayoutId id="2147486891" r:id="rId11"/>
    <p:sldLayoutId id="2147486892" r:id="rId12"/>
    <p:sldLayoutId id="2147486893" r:id="rId13"/>
    <p:sldLayoutId id="2147486895" r:id="rId14"/>
    <p:sldLayoutId id="2147486896" r:id="rId15"/>
    <p:sldLayoutId id="2147486897" r:id="rId16"/>
    <p:sldLayoutId id="2147486898" r:id="rId17"/>
    <p:sldLayoutId id="2147486899" r:id="rId18"/>
    <p:sldLayoutId id="2147486900" r:id="rId19"/>
    <p:sldLayoutId id="2147486901" r:id="rId20"/>
    <p:sldLayoutId id="2147486902" r:id="rId21"/>
    <p:sldLayoutId id="2147486903" r:id="rId22"/>
    <p:sldLayoutId id="2147486904" r:id="rId23"/>
    <p:sldLayoutId id="2147486905" r:id="rId24"/>
    <p:sldLayoutId id="2147486906" r:id="rId25"/>
    <p:sldLayoutId id="2147486907" r:id="rId26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85813"/>
            <a:ext cx="82296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209800" y="6556375"/>
            <a:ext cx="46482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2012-03-26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81000" y="6542088"/>
            <a:ext cx="33861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LHC 8:30 meeting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5727700" y="6542088"/>
            <a:ext cx="2667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EBH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63550" y="79375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D9D0EF41-8BD5-4BA3-B152-07B4757AE79F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09" r:id="rId1"/>
    <p:sldLayoutId id="2147486910" r:id="rId2"/>
    <p:sldLayoutId id="2147486911" r:id="rId3"/>
    <p:sldLayoutId id="2147486912" r:id="rId4"/>
    <p:sldLayoutId id="2147486913" r:id="rId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08310" y="1201510"/>
            <a:ext cx="7335355" cy="136242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3600" i="1" dirty="0" smtClean="0">
                <a:solidFill>
                  <a:srgbClr val="0000FF"/>
                </a:solidFill>
                <a:latin typeface="+mj-lt"/>
              </a:rPr>
              <a:t>TLEP </a:t>
            </a:r>
            <a:r>
              <a:rPr lang="en-US" sz="3600" i="1" dirty="0">
                <a:solidFill>
                  <a:srgbClr val="0000FF"/>
                </a:solidFill>
                <a:latin typeface="+mj-lt"/>
              </a:rPr>
              <a:t>i</a:t>
            </a:r>
            <a:r>
              <a:rPr lang="en-US" sz="3600" i="1" dirty="0" smtClean="0">
                <a:solidFill>
                  <a:srgbClr val="0000FF"/>
                </a:solidFill>
                <a:latin typeface="+mj-lt"/>
              </a:rPr>
              <a:t>njector requirements - 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3600" i="1" kern="0" dirty="0">
                <a:solidFill>
                  <a:srgbClr val="0000FF"/>
                </a:solidFill>
                <a:latin typeface="+mj-lt"/>
              </a:rPr>
              <a:t>b</a:t>
            </a:r>
            <a:r>
              <a:rPr lang="en-US" sz="3600" i="1" kern="0" dirty="0" smtClean="0">
                <a:solidFill>
                  <a:srgbClr val="0000FF"/>
                </a:solidFill>
                <a:latin typeface="+mj-lt"/>
              </a:rPr>
              <a:t>eam production rates</a:t>
            </a:r>
            <a:endParaRPr lang="en-GB" sz="3600" i="1" kern="0" dirty="0" smtClean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63244" y="3928265"/>
            <a:ext cx="1999265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400" kern="0" dirty="0" smtClean="0">
                <a:latin typeface="+mn-lt"/>
              </a:rPr>
              <a:t>J. </a:t>
            </a:r>
            <a:r>
              <a:rPr lang="en-US" sz="2400" kern="0" dirty="0" err="1" smtClean="0">
                <a:latin typeface="+mn-lt"/>
              </a:rPr>
              <a:t>Wenninger</a:t>
            </a:r>
            <a:endParaRPr lang="en-US" sz="2400" kern="0" dirty="0" smtClean="0"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0360D4-B21C-43A6-A115-95B1D1EC36FE}" type="datetime1">
              <a:rPr lang="en-US" smtClean="0"/>
              <a:t>12/8/2013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TLEP injector requirements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59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50A597-D60F-488B-AF50-CA3325661EBE}" type="datetime1">
              <a:rPr lang="en-US" smtClean="0"/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TLEP injector requirements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3703" y="1154233"/>
            <a:ext cx="8194442" cy="308186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Requirements on the injector complex for top-up and for filling at Z in ~30 minutes:</a:t>
            </a: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2000" i="1" kern="0" dirty="0" smtClean="0">
                <a:solidFill>
                  <a:srgbClr val="0000FF"/>
                </a:solidFill>
                <a:latin typeface="+mn-lt"/>
              </a:rPr>
              <a:t>Production rate of ≥ 2 </a:t>
            </a:r>
            <a:r>
              <a:rPr lang="en-US" sz="2000" i="1" kern="0" dirty="0" smtClean="0">
                <a:solidFill>
                  <a:srgbClr val="0000FF"/>
                </a:solidFill>
                <a:latin typeface="+mn-lt"/>
                <a:sym typeface="Symbol"/>
              </a:rPr>
              <a:t></a:t>
            </a:r>
            <a:r>
              <a:rPr lang="en-US" sz="2000" i="1" kern="0" dirty="0" smtClean="0">
                <a:solidFill>
                  <a:srgbClr val="0000FF"/>
                </a:solidFill>
                <a:latin typeface="+mn-lt"/>
              </a:rPr>
              <a:t>10</a:t>
            </a:r>
            <a:r>
              <a:rPr lang="en-US" sz="2000" i="1" kern="0" baseline="30000" dirty="0" smtClean="0">
                <a:solidFill>
                  <a:srgbClr val="0000FF"/>
                </a:solidFill>
                <a:latin typeface="+mn-lt"/>
              </a:rPr>
              <a:t>12</a:t>
            </a:r>
            <a:r>
              <a:rPr lang="en-US" sz="2000" i="1" kern="0" dirty="0" smtClean="0">
                <a:solidFill>
                  <a:srgbClr val="0000FF"/>
                </a:solidFill>
                <a:latin typeface="+mn-lt"/>
              </a:rPr>
              <a:t> /s	(100% efficiency of transfers)</a:t>
            </a:r>
          </a:p>
          <a:p>
            <a:pPr marL="1257300" lvl="2" indent="-342900">
              <a:spcBef>
                <a:spcPct val="20000"/>
              </a:spcBef>
              <a:spcAft>
                <a:spcPts val="4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i="1" kern="0" dirty="0" smtClean="0">
                <a:latin typeface="+mn-lt"/>
              </a:rPr>
              <a:t>Production of ~</a:t>
            </a:r>
            <a:r>
              <a:rPr lang="en-US" i="1" kern="0" dirty="0">
                <a:latin typeface="Arial"/>
              </a:rPr>
              <a:t> 10</a:t>
            </a:r>
            <a:r>
              <a:rPr lang="en-US" i="1" kern="0" baseline="30000" dirty="0">
                <a:latin typeface="Arial"/>
              </a:rPr>
              <a:t>12</a:t>
            </a:r>
            <a:r>
              <a:rPr lang="en-US" i="1" kern="0" dirty="0">
                <a:latin typeface="Arial"/>
              </a:rPr>
              <a:t> /</a:t>
            </a:r>
            <a:r>
              <a:rPr lang="en-US" i="1" kern="0" dirty="0" smtClean="0">
                <a:latin typeface="Arial"/>
              </a:rPr>
              <a:t>s for 1 hour filling and top up at Z.</a:t>
            </a:r>
            <a:endParaRPr lang="en-US" i="1" kern="0" dirty="0" smtClean="0">
              <a:latin typeface="+mn-lt"/>
            </a:endParaRP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2000" i="1" kern="0" dirty="0" smtClean="0">
                <a:solidFill>
                  <a:srgbClr val="0000FF"/>
                </a:solidFill>
                <a:latin typeface="+mn-lt"/>
              </a:rPr>
              <a:t>Booster cycle time ~4 s</a:t>
            </a:r>
            <a:endParaRPr lang="en-US" sz="2000" i="1" kern="0" dirty="0" smtClean="0">
              <a:solidFill>
                <a:srgbClr val="0000FF"/>
              </a:solidFill>
              <a:latin typeface="+mn-lt"/>
            </a:endParaRPr>
          </a:p>
          <a:p>
            <a:pPr marL="684213" lvl="1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US" sz="2000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With those parameters it seems not very likely that a chain passing through PS and SPS can be used (duty </a:t>
            </a:r>
            <a:r>
              <a:rPr lang="en-US" sz="2000" kern="0" smtClean="0">
                <a:latin typeface="+mn-lt"/>
              </a:rPr>
              <a:t>cycle).</a:t>
            </a:r>
            <a:endParaRPr lang="en-US" sz="20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9116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into TLEP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50A597-D60F-488B-AF50-CA3325661EBE}" type="datetime1">
              <a:rPr lang="en-US" smtClean="0"/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TLEP injector requirements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08310" y="932675"/>
            <a:ext cx="7949835" cy="30962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>
                <a:latin typeface="+mn-lt"/>
              </a:rPr>
              <a:t>I</a:t>
            </a:r>
            <a:r>
              <a:rPr lang="en-US" sz="2000" kern="0" dirty="0" smtClean="0">
                <a:latin typeface="+mn-lt"/>
              </a:rPr>
              <a:t>njection into the TLEP ring has to be done in top-up mode since the beam lifetime from </a:t>
            </a:r>
            <a:r>
              <a:rPr lang="en-US" sz="2000" kern="0" dirty="0" err="1" smtClean="0">
                <a:latin typeface="+mn-lt"/>
              </a:rPr>
              <a:t>Beamstrahlung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smtClean="0">
                <a:latin typeface="+mn-lt"/>
              </a:rPr>
              <a:t>&amp; luminosity will be &lt; 1 h. The ring is operated at constant energy.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solidFill>
                  <a:srgbClr val="D60093"/>
                </a:solidFill>
                <a:latin typeface="+mn-lt"/>
              </a:rPr>
              <a:t>Full energy injector (TLEP booster) </a:t>
            </a:r>
            <a:r>
              <a:rPr lang="en-US" sz="2000" kern="0" dirty="0" smtClean="0">
                <a:latin typeface="+mn-lt"/>
              </a:rPr>
              <a:t>in the same ring than TLEP. Reuse magnets and main lattice, but no low beta and no collisions.</a:t>
            </a:r>
          </a:p>
          <a:p>
            <a:pPr marL="541338" lvl="1" indent="-2714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Energy range: ~10-20 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</a:rPr>
              <a:t>GeV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 (injection) to 175 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</a:rPr>
              <a:t>GeV</a:t>
            </a:r>
            <a:r>
              <a:rPr lang="en-US" i="1" kern="0" dirty="0">
                <a:solidFill>
                  <a:srgbClr val="0000FF"/>
                </a:solidFill>
                <a:latin typeface="+mn-lt"/>
              </a:rPr>
              <a:t> (TLEP max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).</a:t>
            </a:r>
          </a:p>
          <a:p>
            <a:pPr marL="541338" lvl="1" indent="-2714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Question: do we accelerate e+ and e- at the same time or in separate cycles? If separate cycles: no need for beam separation schemes, no issue with one RF system for 2 beams… but double cycling rate.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8310" y="4120290"/>
            <a:ext cx="7565785" cy="197182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Pre-injector complex delivering 10-20 </a:t>
            </a:r>
            <a:r>
              <a:rPr lang="en-US" sz="2000" kern="0" dirty="0" err="1" smtClean="0">
                <a:latin typeface="+mn-lt"/>
              </a:rPr>
              <a:t>GeV</a:t>
            </a:r>
            <a:r>
              <a:rPr lang="en-US" sz="2000" kern="0" dirty="0" smtClean="0">
                <a:latin typeface="+mn-lt"/>
              </a:rPr>
              <a:t> beams.</a:t>
            </a:r>
          </a:p>
          <a:p>
            <a:pPr marL="541338" lvl="1" indent="-2714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Revive LEP chain,</a:t>
            </a:r>
          </a:p>
          <a:p>
            <a:pPr marL="541338" lvl="1" indent="-2714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Re-circulating 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</a:rPr>
              <a:t>linac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, </a:t>
            </a:r>
          </a:p>
          <a:p>
            <a:pPr marL="541338" lvl="1" indent="-2714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‘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</a:rPr>
              <a:t>SuperKEKB</a:t>
            </a:r>
            <a:r>
              <a:rPr lang="en-US" i="1" kern="0" dirty="0">
                <a:solidFill>
                  <a:srgbClr val="0000FF"/>
                </a:solidFill>
                <a:latin typeface="+mn-lt"/>
              </a:rPr>
              <a:t>-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like’ 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</a:rPr>
              <a:t>linac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 , </a:t>
            </a:r>
          </a:p>
          <a:p>
            <a:pPr marL="541338" lvl="1" indent="-2714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…. 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92985" y="4811580"/>
            <a:ext cx="2185214" cy="461665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400" kern="0" dirty="0" smtClean="0">
                <a:latin typeface="+mn-lt"/>
              </a:rPr>
              <a:t>Injector study !</a:t>
            </a:r>
            <a:endParaRPr lang="en-GB" sz="24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7488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50A597-D60F-488B-AF50-CA3325661EBE}" type="datetime1">
              <a:rPr lang="en-US" smtClean="0"/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TLEP injector requirements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95" y="1086295"/>
            <a:ext cx="8259832" cy="3414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 bwMode="auto">
          <a:xfrm rot="19285863">
            <a:off x="4602841" y="4215031"/>
            <a:ext cx="1038652" cy="33932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51750" y="4841119"/>
            <a:ext cx="4661854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To be defined what this ‘circle’ will be…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42430" y="894400"/>
            <a:ext cx="106792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Booster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400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Boundary conditions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5D2070-FC1B-476B-925A-930E4C0F6125}" type="datetime1">
              <a:rPr lang="en-US" smtClean="0"/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TLEP injector requirements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880" y="1009485"/>
            <a:ext cx="8081312" cy="27227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For simplicity the cases for 45 </a:t>
            </a:r>
            <a:r>
              <a:rPr lang="en-US" sz="2000" kern="0" dirty="0" err="1" smtClean="0">
                <a:latin typeface="+mn-lt"/>
              </a:rPr>
              <a:t>GeV</a:t>
            </a:r>
            <a:r>
              <a:rPr lang="en-US" sz="2000" kern="0" dirty="0" smtClean="0">
                <a:latin typeface="+mn-lt"/>
              </a:rPr>
              <a:t> and 175 </a:t>
            </a:r>
            <a:r>
              <a:rPr lang="en-US" sz="2000" kern="0" dirty="0" err="1" smtClean="0">
                <a:latin typeface="+mn-lt"/>
              </a:rPr>
              <a:t>GeV</a:t>
            </a:r>
            <a:r>
              <a:rPr lang="en-US" sz="2000" kern="0" dirty="0" smtClean="0">
                <a:latin typeface="+mn-lt"/>
              </a:rPr>
              <a:t> are considered here, as they are at the extreme of the spectrum.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US" sz="2000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The total number of particles per beam for a synchrotron power loss </a:t>
            </a:r>
            <a:r>
              <a:rPr lang="en-US" sz="2000" kern="0" dirty="0">
                <a:latin typeface="+mn-lt"/>
              </a:rPr>
              <a:t>o</a:t>
            </a:r>
            <a:r>
              <a:rPr lang="en-US" sz="2000" kern="0" dirty="0" smtClean="0">
                <a:latin typeface="+mn-lt"/>
              </a:rPr>
              <a:t>f </a:t>
            </a:r>
            <a:r>
              <a:rPr lang="en-US" sz="2000" u="sng" kern="0" dirty="0" smtClean="0">
                <a:latin typeface="+mn-lt"/>
              </a:rPr>
              <a:t>50 MW</a:t>
            </a:r>
            <a:r>
              <a:rPr lang="en-US" sz="2000" kern="0" dirty="0" smtClean="0">
                <a:latin typeface="+mn-lt"/>
              </a:rPr>
              <a:t> per beam (</a:t>
            </a:r>
            <a:r>
              <a:rPr lang="en-US" sz="2000" kern="0" dirty="0" smtClean="0">
                <a:solidFill>
                  <a:srgbClr val="D60093"/>
                </a:solidFill>
                <a:latin typeface="+mn-lt"/>
              </a:rPr>
              <a:t>100 km option – more current</a:t>
            </a:r>
            <a:r>
              <a:rPr lang="en-US" sz="2000" kern="0" dirty="0" smtClean="0">
                <a:latin typeface="+mn-lt"/>
              </a:rPr>
              <a:t>):</a:t>
            </a:r>
          </a:p>
          <a:p>
            <a:pPr marL="742950" lvl="1" indent="-285750">
              <a:spcBef>
                <a:spcPts val="12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45 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</a:rPr>
              <a:t>GeV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 :		3.5x10</a:t>
            </a:r>
            <a:r>
              <a:rPr lang="en-US" i="1" kern="0" baseline="30000" dirty="0" smtClean="0">
                <a:solidFill>
                  <a:srgbClr val="0000FF"/>
                </a:solidFill>
                <a:latin typeface="+mn-lt"/>
              </a:rPr>
              <a:t>15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	e</a:t>
            </a:r>
            <a:r>
              <a:rPr lang="en-US" i="1" kern="0" baseline="30000" dirty="0" smtClean="0">
                <a:solidFill>
                  <a:srgbClr val="0000FF"/>
                </a:solidFill>
                <a:latin typeface="+mn-lt"/>
              </a:rPr>
              <a:t>+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/e</a:t>
            </a:r>
            <a:r>
              <a:rPr lang="en-US" i="1" kern="0" baseline="30000" dirty="0" smtClean="0">
                <a:solidFill>
                  <a:srgbClr val="0000FF"/>
                </a:solidFill>
                <a:latin typeface="+mn-lt"/>
              </a:rPr>
              <a:t>-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	I = 1540 mA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175 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</a:rPr>
              <a:t>GeV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 : 	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1.5x10</a:t>
            </a:r>
            <a:r>
              <a:rPr lang="en-US" i="1" kern="0" baseline="30000" dirty="0" smtClean="0">
                <a:solidFill>
                  <a:srgbClr val="0000FF"/>
                </a:solidFill>
                <a:latin typeface="+mn-lt"/>
              </a:rPr>
              <a:t>13</a:t>
            </a:r>
            <a:r>
              <a:rPr lang="en-US" i="1" kern="0" dirty="0">
                <a:solidFill>
                  <a:srgbClr val="0000FF"/>
                </a:solidFill>
                <a:latin typeface="+mn-lt"/>
              </a:rPr>
              <a:t>	e</a:t>
            </a:r>
            <a:r>
              <a:rPr lang="en-US" i="1" kern="0" baseline="30000" dirty="0">
                <a:solidFill>
                  <a:srgbClr val="0000FF"/>
                </a:solidFill>
                <a:latin typeface="+mn-lt"/>
              </a:rPr>
              <a:t>+</a:t>
            </a:r>
            <a:r>
              <a:rPr lang="en-US" i="1" kern="0" dirty="0">
                <a:solidFill>
                  <a:srgbClr val="0000FF"/>
                </a:solidFill>
                <a:latin typeface="+mn-lt"/>
              </a:rPr>
              <a:t>/e</a:t>
            </a:r>
            <a:r>
              <a:rPr lang="en-US" i="1" kern="0" baseline="30000" dirty="0">
                <a:solidFill>
                  <a:srgbClr val="0000FF"/>
                </a:solidFill>
                <a:latin typeface="+mn-lt"/>
              </a:rPr>
              <a:t>-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	I = 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6.7 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mA</a:t>
            </a:r>
            <a:endParaRPr lang="en-US" i="1" kern="0" dirty="0" smtClean="0">
              <a:solidFill>
                <a:srgbClr val="0000FF"/>
              </a:solidFill>
              <a:latin typeface="+mn-lt"/>
              <a:sym typeface="Wingdings" panose="05000000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06969" y="4252502"/>
            <a:ext cx="6837128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Values depend of course on filling </a:t>
            </a:r>
            <a:r>
              <a:rPr lang="en-US" sz="2000" kern="0" dirty="0" smtClean="0">
                <a:latin typeface="+mn-lt"/>
              </a:rPr>
              <a:t>factor and other details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8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the machine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50A597-D60F-488B-AF50-CA3325661EBE}" type="datetime1">
              <a:rPr lang="en-US" smtClean="0"/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TLEP injector requirements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880" y="1009485"/>
            <a:ext cx="8081312" cy="282128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Even though we aim to operate in top-up mode, we have to also consider filling from scratch after beam loss, stop etc.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Let’s consider that the complete filling process from </a:t>
            </a:r>
            <a:r>
              <a:rPr lang="en-US" sz="2000" i="1" u="sng" kern="0" dirty="0" smtClean="0">
                <a:latin typeface="+mn-lt"/>
              </a:rPr>
              <a:t>empty to full</a:t>
            </a:r>
            <a:r>
              <a:rPr lang="en-US" sz="2000" kern="0" dirty="0" smtClean="0">
                <a:latin typeface="+mn-lt"/>
              </a:rPr>
              <a:t> machine should take </a:t>
            </a:r>
            <a:r>
              <a:rPr lang="en-US" sz="2000" kern="0" dirty="0" smtClean="0">
                <a:solidFill>
                  <a:srgbClr val="D60093"/>
                </a:solidFill>
                <a:latin typeface="+mn-lt"/>
              </a:rPr>
              <a:t>~30 minutes</a:t>
            </a:r>
            <a:r>
              <a:rPr lang="en-US" sz="2000" kern="0" dirty="0" smtClean="0">
                <a:latin typeface="+mn-lt"/>
              </a:rPr>
              <a:t>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For 100% injection efficiency, the beam production rate must be:</a:t>
            </a:r>
          </a:p>
          <a:p>
            <a:pPr marL="541338" lvl="1" indent="-180975">
              <a:spcBef>
                <a:spcPts val="12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45 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</a:rPr>
              <a:t>GeV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 :	3.5x10</a:t>
            </a:r>
            <a:r>
              <a:rPr lang="en-US" i="1" kern="0" baseline="30000" dirty="0" smtClean="0">
                <a:solidFill>
                  <a:srgbClr val="0000FF"/>
                </a:solidFill>
                <a:latin typeface="+mn-lt"/>
              </a:rPr>
              <a:t>15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	 in 30 minutes 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 	</a:t>
            </a:r>
            <a:r>
              <a:rPr lang="en-US" i="1" kern="0" dirty="0">
                <a:solidFill>
                  <a:srgbClr val="0000FF"/>
                </a:solidFill>
                <a:latin typeface="Arial"/>
                <a:sym typeface="Wingdings" panose="05000000000000000000" pitchFamily="2" charset="2"/>
              </a:rPr>
              <a:t>2</a:t>
            </a:r>
            <a:r>
              <a:rPr lang="en-US" i="1" kern="0" dirty="0" smtClean="0">
                <a:solidFill>
                  <a:srgbClr val="0000FF"/>
                </a:solidFill>
                <a:latin typeface="Arial"/>
              </a:rPr>
              <a:t>x10</a:t>
            </a:r>
            <a:r>
              <a:rPr lang="en-US" i="1" kern="0" baseline="30000" dirty="0" smtClean="0">
                <a:solidFill>
                  <a:srgbClr val="0000FF"/>
                </a:solidFill>
                <a:latin typeface="Arial"/>
              </a:rPr>
              <a:t>12  </a:t>
            </a:r>
            <a:r>
              <a:rPr lang="en-US" i="1" kern="0" dirty="0" smtClean="0">
                <a:solidFill>
                  <a:srgbClr val="0000FF"/>
                </a:solidFill>
                <a:latin typeface="Arial"/>
              </a:rPr>
              <a:t>e</a:t>
            </a:r>
            <a:r>
              <a:rPr lang="en-US" i="1" kern="0" baseline="30000" dirty="0">
                <a:solidFill>
                  <a:srgbClr val="0000FF"/>
                </a:solidFill>
                <a:latin typeface="Arial"/>
              </a:rPr>
              <a:t>+-</a:t>
            </a:r>
            <a:r>
              <a:rPr lang="en-US" i="1" kern="0" dirty="0" smtClean="0">
                <a:solidFill>
                  <a:srgbClr val="0000FF"/>
                </a:solidFill>
                <a:latin typeface="Arial"/>
              </a:rPr>
              <a:t>/s</a:t>
            </a:r>
            <a:endParaRPr lang="en-US" i="1" kern="0" dirty="0" smtClean="0">
              <a:solidFill>
                <a:srgbClr val="0000FF"/>
              </a:solidFill>
              <a:latin typeface="+mn-lt"/>
            </a:endParaRPr>
          </a:p>
          <a:p>
            <a:pPr marL="541338" lvl="1" indent="-180975">
              <a:spcBef>
                <a:spcPts val="12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175 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</a:rPr>
              <a:t>GeV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 : 	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1.5x10</a:t>
            </a:r>
            <a:r>
              <a:rPr lang="en-US" i="1" kern="0" baseline="30000" dirty="0" smtClean="0">
                <a:solidFill>
                  <a:srgbClr val="0000FF"/>
                </a:solidFill>
                <a:latin typeface="+mn-lt"/>
              </a:rPr>
              <a:t>13</a:t>
            </a:r>
            <a:r>
              <a:rPr lang="en-US" i="1" kern="0" dirty="0">
                <a:solidFill>
                  <a:srgbClr val="0000FF"/>
                </a:solidFill>
                <a:latin typeface="+mn-lt"/>
              </a:rPr>
              <a:t>	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 	</a:t>
            </a:r>
            <a:r>
              <a:rPr lang="en-US" i="1" kern="0" dirty="0">
                <a:solidFill>
                  <a:srgbClr val="0000FF"/>
                </a:solidFill>
                <a:latin typeface="+mn-lt"/>
              </a:rPr>
              <a:t>	</a:t>
            </a:r>
            <a:r>
              <a:rPr lang="en-US" i="1" kern="0" dirty="0">
                <a:solidFill>
                  <a:srgbClr val="0000FF"/>
                </a:solidFill>
                <a:latin typeface="Arial"/>
              </a:rPr>
              <a:t>8</a:t>
            </a:r>
            <a:r>
              <a:rPr lang="en-US" i="1" kern="0" dirty="0" smtClean="0">
                <a:solidFill>
                  <a:srgbClr val="0000FF"/>
                </a:solidFill>
                <a:latin typeface="Arial"/>
              </a:rPr>
              <a:t>x10</a:t>
            </a:r>
            <a:r>
              <a:rPr lang="en-US" i="1" kern="0" baseline="30000" dirty="0" smtClean="0">
                <a:solidFill>
                  <a:srgbClr val="0000FF"/>
                </a:solidFill>
                <a:latin typeface="Arial"/>
              </a:rPr>
              <a:t>9  </a:t>
            </a:r>
            <a:r>
              <a:rPr lang="en-US" i="1" kern="0" dirty="0" smtClean="0">
                <a:solidFill>
                  <a:srgbClr val="0000FF"/>
                </a:solidFill>
                <a:latin typeface="Arial"/>
              </a:rPr>
              <a:t>e</a:t>
            </a:r>
            <a:r>
              <a:rPr lang="en-US" i="1" kern="0" baseline="30000" dirty="0">
                <a:solidFill>
                  <a:srgbClr val="0000FF"/>
                </a:solidFill>
                <a:latin typeface="Arial"/>
              </a:rPr>
              <a:t>+-</a:t>
            </a:r>
            <a:r>
              <a:rPr lang="en-US" i="1" kern="0" dirty="0" smtClean="0">
                <a:solidFill>
                  <a:srgbClr val="0000FF"/>
                </a:solidFill>
                <a:latin typeface="Arial"/>
              </a:rPr>
              <a:t>/s</a:t>
            </a:r>
            <a:endParaRPr lang="en-US" i="1" kern="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4690" y="4053192"/>
            <a:ext cx="8081312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lvl="1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With a 50% transfer efficiency from damping ring (e+) to TLEP, the required production rate should be </a:t>
            </a:r>
            <a:r>
              <a:rPr lang="en-US" b="1" kern="0" dirty="0" smtClean="0">
                <a:solidFill>
                  <a:srgbClr val="0000FF"/>
                </a:solidFill>
                <a:latin typeface="Arial"/>
              </a:rPr>
              <a:t>4x10</a:t>
            </a:r>
            <a:r>
              <a:rPr lang="en-US" b="1" kern="0" baseline="30000" dirty="0" smtClean="0">
                <a:solidFill>
                  <a:srgbClr val="0000FF"/>
                </a:solidFill>
                <a:latin typeface="Arial"/>
              </a:rPr>
              <a:t>12  </a:t>
            </a:r>
            <a:r>
              <a:rPr lang="en-US" b="1" kern="0" dirty="0" smtClean="0">
                <a:solidFill>
                  <a:srgbClr val="0000FF"/>
                </a:solidFill>
                <a:latin typeface="Arial"/>
              </a:rPr>
              <a:t>e</a:t>
            </a:r>
            <a:r>
              <a:rPr lang="en-US" b="1" kern="0" baseline="30000" dirty="0" smtClean="0">
                <a:solidFill>
                  <a:srgbClr val="0000FF"/>
                </a:solidFill>
                <a:latin typeface="Arial"/>
              </a:rPr>
              <a:t>+-</a:t>
            </a:r>
            <a:r>
              <a:rPr lang="en-US" b="1" kern="0" dirty="0" smtClean="0">
                <a:solidFill>
                  <a:srgbClr val="0000FF"/>
                </a:solidFill>
                <a:latin typeface="Arial"/>
              </a:rPr>
              <a:t>/s.</a:t>
            </a:r>
            <a:endParaRPr lang="en-US" sz="2000" b="1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2990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Top-up operation (1)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50A597-D60F-488B-AF50-CA3325661EBE}" type="datetime1">
              <a:rPr lang="en-US" smtClean="0"/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TLEP injector requirements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880" y="855865"/>
            <a:ext cx="8081312" cy="247247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The average top-up rate depends on total no. particles </a:t>
            </a:r>
            <a:r>
              <a:rPr lang="en-US" sz="2000" kern="0" dirty="0" err="1" smtClean="0">
                <a:latin typeface="+mn-lt"/>
              </a:rPr>
              <a:t>N</a:t>
            </a:r>
            <a:r>
              <a:rPr lang="en-US" sz="2000" kern="0" baseline="-25000" dirty="0" err="1" smtClean="0">
                <a:latin typeface="+mn-lt"/>
              </a:rPr>
              <a:t>tot</a:t>
            </a:r>
            <a:r>
              <a:rPr lang="en-US" sz="2000" kern="0" dirty="0" smtClean="0">
                <a:latin typeface="+mn-lt"/>
              </a:rPr>
              <a:t> and lifetime </a:t>
            </a:r>
            <a:r>
              <a:rPr lang="en-US" sz="2000" kern="0" dirty="0" smtClean="0">
                <a:latin typeface="Symbol" panose="05050102010706020507" pitchFamily="18" charset="2"/>
              </a:rPr>
              <a:t>t</a:t>
            </a:r>
            <a:r>
              <a:rPr lang="en-US" sz="2000" kern="0" dirty="0" smtClean="0">
                <a:latin typeface="+mn-lt"/>
              </a:rPr>
              <a:t>. The top-up frequency depends on the tolerable luminosity drop and other technical considerations.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For the luminosity drop it is assumed here that operation is not beam-beam limited and L ~ N</a:t>
            </a:r>
            <a:r>
              <a:rPr lang="en-US" sz="2000" kern="0" baseline="30000" dirty="0" smtClean="0">
                <a:latin typeface="+mn-lt"/>
              </a:rPr>
              <a:t>2</a:t>
            </a:r>
            <a:r>
              <a:rPr lang="en-US" sz="2000" kern="0" dirty="0" smtClean="0">
                <a:latin typeface="+mn-lt"/>
              </a:rPr>
              <a:t>.</a:t>
            </a:r>
            <a:endParaRPr lang="en-US" sz="2000" kern="0" dirty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The tolerable luminosity drop is set to </a:t>
            </a:r>
            <a:r>
              <a:rPr lang="en-US" sz="2000" kern="0" dirty="0" smtClean="0">
                <a:solidFill>
                  <a:srgbClr val="D60093"/>
                </a:solidFill>
                <a:latin typeface="+mn-lt"/>
              </a:rPr>
              <a:t>5%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smtClean="0">
                <a:latin typeface="+mn-lt"/>
                <a:sym typeface="Wingdings" panose="05000000000000000000" pitchFamily="2" charset="2"/>
              </a:rPr>
              <a:t> 2.5% loss in </a:t>
            </a:r>
            <a:r>
              <a:rPr lang="en-US" sz="2000" kern="0" dirty="0" err="1" smtClean="0">
                <a:latin typeface="+mn-lt"/>
                <a:sym typeface="Wingdings" panose="05000000000000000000" pitchFamily="2" charset="2"/>
              </a:rPr>
              <a:t>N</a:t>
            </a:r>
            <a:r>
              <a:rPr lang="en-US" sz="2000" kern="0" baseline="-25000" dirty="0" err="1" smtClean="0">
                <a:latin typeface="+mn-lt"/>
                <a:sym typeface="Wingdings" panose="05000000000000000000" pitchFamily="2" charset="2"/>
              </a:rPr>
              <a:t>tot</a:t>
            </a:r>
            <a:r>
              <a:rPr lang="en-US" sz="2000" kern="0" dirty="0" smtClean="0">
                <a:latin typeface="+mn-lt"/>
                <a:sym typeface="Wingdings" panose="05000000000000000000" pitchFamily="2" charset="2"/>
              </a:rPr>
              <a:t>. This defines the top-up period </a:t>
            </a:r>
            <a:r>
              <a:rPr lang="en-US" sz="2000" kern="0" dirty="0" err="1" smtClean="0">
                <a:latin typeface="+mn-lt"/>
                <a:sym typeface="Wingdings" panose="05000000000000000000" pitchFamily="2" charset="2"/>
              </a:rPr>
              <a:t>T</a:t>
            </a:r>
            <a:r>
              <a:rPr lang="en-US" sz="2000" kern="0" baseline="-25000" dirty="0" err="1" smtClean="0">
                <a:latin typeface="+mn-lt"/>
                <a:sym typeface="Wingdings" panose="05000000000000000000" pitchFamily="2" charset="2"/>
              </a:rPr>
              <a:t>tu</a:t>
            </a:r>
            <a:r>
              <a:rPr lang="en-US" sz="2000" kern="0" dirty="0" smtClean="0">
                <a:latin typeface="+mn-lt"/>
                <a:sym typeface="Wingdings" panose="05000000000000000000" pitchFamily="2" charset="2"/>
              </a:rPr>
              <a:t>(i.e. time between 2 top-up phases).</a:t>
            </a:r>
            <a:endParaRPr lang="en-US" sz="2000" kern="0" dirty="0" smtClean="0">
              <a:latin typeface="+mn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064687"/>
              </p:ext>
            </p:extLst>
          </p:nvPr>
        </p:nvGraphicFramePr>
        <p:xfrm>
          <a:off x="769905" y="3774645"/>
          <a:ext cx="7697262" cy="1483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52150"/>
                <a:gridCol w="1228960"/>
                <a:gridCol w="1190555"/>
                <a:gridCol w="1689820"/>
                <a:gridCol w="1305770"/>
                <a:gridCol w="113000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 (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tot</a:t>
                      </a:r>
                      <a:r>
                        <a:rPr lang="en-US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US" dirty="0" smtClean="0"/>
                        <a:t> (s)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dN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dt</a:t>
                      </a:r>
                      <a:r>
                        <a:rPr lang="en-US" dirty="0" smtClean="0"/>
                        <a:t> (1/s)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0" dirty="0" err="1" smtClean="0">
                          <a:latin typeface="+mn-lt"/>
                          <a:sym typeface="Wingdings" panose="05000000000000000000" pitchFamily="2" charset="2"/>
                        </a:rPr>
                        <a:t>T</a:t>
                      </a:r>
                      <a:r>
                        <a:rPr lang="en-US" sz="1800" kern="0" baseline="-25000" dirty="0" err="1" smtClean="0">
                          <a:latin typeface="+mn-lt"/>
                          <a:sym typeface="Wingdings" panose="05000000000000000000" pitchFamily="2" charset="2"/>
                        </a:rPr>
                        <a:t>tu</a:t>
                      </a:r>
                      <a:r>
                        <a:rPr lang="en-US" sz="1800" kern="0" baseline="-25000" dirty="0" smtClean="0">
                          <a:latin typeface="+mn-lt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800" kern="0" baseline="0" dirty="0" smtClean="0">
                          <a:latin typeface="+mn-lt"/>
                          <a:sym typeface="Wingdings" panose="05000000000000000000" pitchFamily="2" charset="2"/>
                        </a:rPr>
                        <a:t>(s)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tu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15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8.9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11</a:t>
                      </a:r>
                      <a:endParaRPr lang="en-GB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8.8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13</a:t>
                      </a:r>
                      <a:endParaRPr lang="en-GB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15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2.0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r>
                        <a:rPr lang="en-US" b="1" baseline="30000" dirty="0" smtClean="0">
                          <a:solidFill>
                            <a:srgbClr val="0000FF"/>
                          </a:solidFill>
                        </a:rPr>
                        <a:t>12</a:t>
                      </a:r>
                      <a:endParaRPr lang="en-GB" b="1" baseline="30000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8.8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13</a:t>
                      </a:r>
                      <a:endParaRPr lang="en-GB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1.5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13</a:t>
                      </a:r>
                      <a:endParaRPr lang="en-GB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4.8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10</a:t>
                      </a:r>
                      <a:endParaRPr lang="en-GB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3.6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11</a:t>
                      </a:r>
                      <a:endParaRPr lang="en-GB" baseline="300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8535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Top-up operation (2)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50A597-D60F-488B-AF50-CA3325661EBE}" type="datetime1">
              <a:rPr lang="en-US" smtClean="0"/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TLEP injector requirements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34048" y="3006545"/>
            <a:ext cx="8081312" cy="26673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ts val="6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At 45 </a:t>
            </a:r>
            <a:r>
              <a:rPr lang="en-US" sz="2000" kern="0" dirty="0" err="1" smtClean="0">
                <a:latin typeface="+mn-lt"/>
              </a:rPr>
              <a:t>GeV</a:t>
            </a:r>
            <a:r>
              <a:rPr lang="en-US" sz="2000" kern="0" dirty="0" smtClean="0">
                <a:latin typeface="+mn-lt"/>
              </a:rPr>
              <a:t> one can top-up every ~ </a:t>
            </a:r>
            <a:r>
              <a:rPr lang="en-US" sz="2000" kern="0" dirty="0">
                <a:latin typeface="+mn-lt"/>
              </a:rPr>
              <a:t>minute for </a:t>
            </a:r>
            <a:r>
              <a:rPr lang="en-US" sz="2000" kern="0" dirty="0" smtClean="0">
                <a:latin typeface="+mn-lt"/>
              </a:rPr>
              <a:t>lifetimes ≥ </a:t>
            </a:r>
            <a:r>
              <a:rPr lang="en-US" sz="2000" kern="0" dirty="0">
                <a:latin typeface="+mn-lt"/>
              </a:rPr>
              <a:t>1 </a:t>
            </a:r>
            <a:r>
              <a:rPr lang="en-US" sz="2000" kern="0" dirty="0" smtClean="0">
                <a:latin typeface="+mn-lt"/>
              </a:rPr>
              <a:t>hour.</a:t>
            </a:r>
          </a:p>
          <a:p>
            <a:pPr marL="227013" indent="-227013">
              <a:spcBef>
                <a:spcPts val="6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For a lifetime below ~1/2 hour at 45 </a:t>
            </a:r>
            <a:r>
              <a:rPr lang="en-US" sz="2000" kern="0" dirty="0" err="1" smtClean="0">
                <a:latin typeface="+mn-lt"/>
              </a:rPr>
              <a:t>GeV</a:t>
            </a:r>
            <a:r>
              <a:rPr lang="en-US" sz="2000" kern="0" dirty="0" smtClean="0">
                <a:latin typeface="+mn-lt"/>
              </a:rPr>
              <a:t> the beam production rate is higher than for injection from ‘scratch’.</a:t>
            </a:r>
            <a:endParaRPr lang="en-US" i="1" kern="0" dirty="0" smtClean="0">
              <a:solidFill>
                <a:srgbClr val="0000FF"/>
              </a:solidFill>
              <a:latin typeface="+mn-lt"/>
            </a:endParaRPr>
          </a:p>
          <a:p>
            <a:pPr marL="227013" indent="-227013">
              <a:spcBef>
                <a:spcPts val="6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 At 175 </a:t>
            </a:r>
            <a:r>
              <a:rPr lang="en-US" sz="2000" kern="0" dirty="0" err="1" smtClean="0">
                <a:latin typeface="+mn-lt"/>
              </a:rPr>
              <a:t>GeV</a:t>
            </a:r>
            <a:r>
              <a:rPr lang="en-US" sz="2000" kern="0" dirty="0" smtClean="0">
                <a:latin typeface="+mn-lt"/>
              </a:rPr>
              <a:t> and for very low lifetimes, one has to top-up at ~0.1 Hz.</a:t>
            </a:r>
          </a:p>
          <a:p>
            <a:pPr marL="541338" lvl="1" indent="-180975">
              <a:spcBef>
                <a:spcPts val="6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For alternate e</a:t>
            </a:r>
            <a:r>
              <a:rPr lang="en-US" i="1" kern="0" baseline="3000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+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 and e</a:t>
            </a:r>
            <a:r>
              <a:rPr lang="en-US" i="1" kern="0" baseline="3000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-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 injection, the booster cycle time is ~4 seconds.</a:t>
            </a:r>
          </a:p>
          <a:p>
            <a:pPr marL="541338" lvl="1" indent="-180975">
              <a:spcBef>
                <a:spcPts val="6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Such a top-up rate almost excludes re-activation of old LEP chain, since the proton injectors would be &gt; 50% busy filling TLEP !</a:t>
            </a:r>
            <a:endParaRPr lang="en-US" i="1" kern="0" dirty="0" smtClean="0">
              <a:solidFill>
                <a:srgbClr val="0000FF"/>
              </a:solidFill>
              <a:latin typeface="+mn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743196"/>
              </p:ext>
            </p:extLst>
          </p:nvPr>
        </p:nvGraphicFramePr>
        <p:xfrm>
          <a:off x="923525" y="1086295"/>
          <a:ext cx="7697262" cy="1483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52150"/>
                <a:gridCol w="1228960"/>
                <a:gridCol w="1190555"/>
                <a:gridCol w="1689820"/>
                <a:gridCol w="1305770"/>
                <a:gridCol w="113000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 (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tot</a:t>
                      </a:r>
                      <a:r>
                        <a:rPr lang="en-US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US" dirty="0" smtClean="0"/>
                        <a:t> (s)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dN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dt</a:t>
                      </a:r>
                      <a:r>
                        <a:rPr lang="en-US" dirty="0" smtClean="0"/>
                        <a:t> (1/s)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0" dirty="0" err="1" smtClean="0">
                          <a:latin typeface="+mn-lt"/>
                          <a:sym typeface="Wingdings" panose="05000000000000000000" pitchFamily="2" charset="2"/>
                        </a:rPr>
                        <a:t>T</a:t>
                      </a:r>
                      <a:r>
                        <a:rPr lang="en-US" sz="1800" kern="0" baseline="-25000" dirty="0" err="1" smtClean="0">
                          <a:latin typeface="+mn-lt"/>
                          <a:sym typeface="Wingdings" panose="05000000000000000000" pitchFamily="2" charset="2"/>
                        </a:rPr>
                        <a:t>tu</a:t>
                      </a:r>
                      <a:r>
                        <a:rPr lang="en-US" sz="1800" kern="0" baseline="-25000" dirty="0" smtClean="0">
                          <a:latin typeface="+mn-lt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800" kern="0" baseline="0" dirty="0" smtClean="0">
                          <a:latin typeface="+mn-lt"/>
                          <a:sym typeface="Wingdings" panose="05000000000000000000" pitchFamily="2" charset="2"/>
                        </a:rPr>
                        <a:t>(s)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tu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15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8.9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11</a:t>
                      </a:r>
                      <a:endParaRPr lang="en-GB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8.8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13</a:t>
                      </a:r>
                      <a:endParaRPr lang="en-GB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15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2.0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r>
                        <a:rPr lang="en-US" b="1" baseline="30000" dirty="0" smtClean="0">
                          <a:solidFill>
                            <a:srgbClr val="0000FF"/>
                          </a:solidFill>
                        </a:rPr>
                        <a:t>12</a:t>
                      </a:r>
                      <a:endParaRPr lang="en-GB" b="1" baseline="30000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8.8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13</a:t>
                      </a:r>
                      <a:endParaRPr lang="en-GB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1.5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13</a:t>
                      </a:r>
                      <a:endParaRPr lang="en-GB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4.8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10</a:t>
                      </a:r>
                      <a:endParaRPr lang="en-GB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3.6 </a:t>
                      </a:r>
                      <a:r>
                        <a:rPr lang="en-US" dirty="0" smtClean="0">
                          <a:sym typeface="Symbol"/>
                        </a:rPr>
                        <a:t>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11</a:t>
                      </a:r>
                      <a:endParaRPr lang="en-GB" baseline="300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0061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LEP chain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50A597-D60F-488B-AF50-CA3325661EBE}" type="datetime1">
              <a:rPr lang="en-US" smtClean="0"/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TLEP injector requirements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385" y="2117972"/>
            <a:ext cx="5929789" cy="442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8309" y="1047890"/>
            <a:ext cx="7084312" cy="82073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SPS : injection at 3 </a:t>
            </a:r>
            <a:r>
              <a:rPr lang="en-US" sz="2000" kern="0" dirty="0" err="1" smtClean="0">
                <a:latin typeface="+mn-lt"/>
              </a:rPr>
              <a:t>GeV</a:t>
            </a:r>
            <a:r>
              <a:rPr lang="en-US" sz="2000" kern="0" dirty="0" smtClean="0">
                <a:latin typeface="+mn-lt"/>
              </a:rPr>
              <a:t>, extraction at 22 </a:t>
            </a:r>
            <a:r>
              <a:rPr lang="en-US" sz="2000" kern="0" dirty="0" err="1" smtClean="0">
                <a:latin typeface="+mn-lt"/>
              </a:rPr>
              <a:t>GeV</a:t>
            </a:r>
            <a:r>
              <a:rPr lang="en-US" sz="2000" kern="0" dirty="0" smtClean="0">
                <a:latin typeface="+mn-lt"/>
              </a:rPr>
              <a:t>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Max. flux ~1.5 </a:t>
            </a:r>
            <a:r>
              <a:rPr lang="en-US" sz="2000" kern="0" dirty="0" smtClean="0">
                <a:latin typeface="+mn-lt"/>
                <a:sym typeface="Symbol"/>
              </a:rPr>
              <a:t></a:t>
            </a:r>
            <a:r>
              <a:rPr lang="en-US" sz="2000" kern="0" dirty="0" smtClean="0">
                <a:latin typeface="+mn-lt"/>
              </a:rPr>
              <a:t>10</a:t>
            </a:r>
            <a:r>
              <a:rPr lang="en-US" sz="2000" kern="0" baseline="30000" dirty="0" smtClean="0">
                <a:latin typeface="+mn-lt"/>
              </a:rPr>
              <a:t>11</a:t>
            </a:r>
            <a:r>
              <a:rPr lang="en-US" sz="2000" kern="0" dirty="0" smtClean="0">
                <a:latin typeface="+mn-lt"/>
              </a:rPr>
              <a:t> e</a:t>
            </a:r>
            <a:r>
              <a:rPr lang="en-US" sz="2000" kern="0" baseline="30000" dirty="0" smtClean="0">
                <a:latin typeface="+mn-lt"/>
              </a:rPr>
              <a:t>+</a:t>
            </a:r>
            <a:r>
              <a:rPr lang="en-US" sz="2000" kern="0" dirty="0" smtClean="0">
                <a:latin typeface="+mn-lt"/>
              </a:rPr>
              <a:t>/cycle, 1 cycle every 14.4 seconds.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52841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superKEKB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50A597-D60F-488B-AF50-CA3325661EBE}" type="datetime1">
              <a:rPr lang="en-US" smtClean="0"/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TLEP injector requirements - J. </a:t>
            </a:r>
            <a:r>
              <a:rPr lang="en-US" dirty="0" err="1" smtClean="0"/>
              <a:t>Wenninger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10" y="993125"/>
            <a:ext cx="7406257" cy="270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01695" y="970085"/>
            <a:ext cx="3687228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latin typeface="+mn-lt"/>
              </a:rPr>
              <a:t>Y. Funakoshi</a:t>
            </a:r>
            <a:r>
              <a:rPr lang="en-US" sz="1600" i="1" kern="0" dirty="0">
                <a:latin typeface="+mn-lt"/>
              </a:rPr>
              <a:t>,</a:t>
            </a:r>
            <a:r>
              <a:rPr lang="en-US" sz="1600" i="1" kern="0" dirty="0" smtClean="0">
                <a:latin typeface="+mn-lt"/>
              </a:rPr>
              <a:t> 6</a:t>
            </a:r>
            <a:r>
              <a:rPr lang="en-US" sz="1600" i="1" kern="0" baseline="30000" dirty="0" smtClean="0">
                <a:latin typeface="+mn-lt"/>
              </a:rPr>
              <a:t>th</a:t>
            </a:r>
            <a:r>
              <a:rPr lang="en-US" sz="1600" i="1" kern="0" dirty="0" smtClean="0">
                <a:latin typeface="+mn-lt"/>
              </a:rPr>
              <a:t> TLEP WS, Oct 2013</a:t>
            </a:r>
            <a:endParaRPr lang="en-GB" sz="1600" i="1" kern="0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030" y="3889860"/>
            <a:ext cx="7757573" cy="208262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Rate : 50 Hz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pt-BR" sz="2000" kern="0" dirty="0" smtClean="0">
                <a:latin typeface="+mn-lt"/>
              </a:rPr>
              <a:t>Particles/pulse </a:t>
            </a:r>
            <a:r>
              <a:rPr lang="pt-BR" sz="2000" kern="0" dirty="0">
                <a:latin typeface="+mn-lt"/>
              </a:rPr>
              <a:t>: N e</a:t>
            </a:r>
            <a:r>
              <a:rPr lang="pt-BR" sz="2000" kern="0" baseline="30000" dirty="0">
                <a:latin typeface="+mn-lt"/>
              </a:rPr>
              <a:t>+</a:t>
            </a:r>
            <a:r>
              <a:rPr lang="pt-BR" sz="2000" kern="0" dirty="0">
                <a:latin typeface="+mn-lt"/>
              </a:rPr>
              <a:t>/e</a:t>
            </a:r>
            <a:r>
              <a:rPr lang="pt-BR" sz="2000" kern="0" baseline="30000" dirty="0">
                <a:latin typeface="+mn-lt"/>
              </a:rPr>
              <a:t>-</a:t>
            </a:r>
            <a:r>
              <a:rPr lang="pt-BR" sz="2000" kern="0" dirty="0">
                <a:latin typeface="+mn-lt"/>
              </a:rPr>
              <a:t> = 5</a:t>
            </a:r>
            <a:r>
              <a:rPr lang="pt-BR" sz="2000" kern="0" dirty="0" smtClean="0">
                <a:latin typeface="+mn-lt"/>
              </a:rPr>
              <a:t> </a:t>
            </a:r>
            <a:r>
              <a:rPr lang="pt-BR" sz="2000" kern="0" dirty="0" smtClean="0">
                <a:latin typeface="+mn-lt"/>
                <a:sym typeface="Symbol"/>
              </a:rPr>
              <a:t></a:t>
            </a:r>
            <a:r>
              <a:rPr lang="pt-BR" sz="2000" kern="0" dirty="0" smtClean="0">
                <a:latin typeface="+mn-lt"/>
              </a:rPr>
              <a:t>10</a:t>
            </a:r>
            <a:r>
              <a:rPr lang="pt-BR" sz="2000" kern="0" baseline="30000" dirty="0" smtClean="0">
                <a:latin typeface="+mn-lt"/>
              </a:rPr>
              <a:t>10</a:t>
            </a:r>
            <a:r>
              <a:rPr lang="pt-BR" sz="2000" kern="0" dirty="0" smtClean="0">
                <a:latin typeface="+mn-lt"/>
              </a:rPr>
              <a:t> </a:t>
            </a:r>
            <a:r>
              <a:rPr lang="pt-BR" sz="2000" kern="0" dirty="0">
                <a:latin typeface="+mn-lt"/>
              </a:rPr>
              <a:t>/ </a:t>
            </a:r>
            <a:r>
              <a:rPr lang="pt-BR" sz="2000" kern="0" dirty="0" smtClean="0">
                <a:latin typeface="+mn-lt"/>
              </a:rPr>
              <a:t>6.3 </a:t>
            </a:r>
            <a:r>
              <a:rPr lang="pt-BR" sz="2000" kern="0" dirty="0" smtClean="0">
                <a:latin typeface="+mn-lt"/>
                <a:sym typeface="Symbol"/>
              </a:rPr>
              <a:t></a:t>
            </a:r>
            <a:r>
              <a:rPr lang="pt-BR" sz="2000" kern="0" dirty="0" smtClean="0">
                <a:latin typeface="+mn-lt"/>
              </a:rPr>
              <a:t>10</a:t>
            </a:r>
            <a:r>
              <a:rPr lang="pt-BR" sz="2000" kern="0" baseline="30000" dirty="0" smtClean="0">
                <a:latin typeface="+mn-lt"/>
              </a:rPr>
              <a:t>10</a:t>
            </a:r>
            <a:r>
              <a:rPr lang="pt-BR" sz="2000" kern="0" dirty="0" smtClean="0">
                <a:latin typeface="+mn-lt"/>
              </a:rPr>
              <a:t> </a:t>
            </a:r>
            <a:r>
              <a:rPr lang="pt-BR" sz="2000" kern="0" dirty="0">
                <a:latin typeface="+mn-lt"/>
              </a:rPr>
              <a:t> </a:t>
            </a:r>
            <a:r>
              <a:rPr lang="pt-BR" sz="2000" kern="0" dirty="0" smtClean="0">
                <a:latin typeface="+mn-lt"/>
              </a:rPr>
              <a:t>  [</a:t>
            </a:r>
            <a:r>
              <a:rPr lang="pt-BR" sz="2000" kern="0" dirty="0" smtClean="0">
                <a:latin typeface="+mn-lt"/>
              </a:rPr>
              <a:t>2x4 nCb/ </a:t>
            </a:r>
            <a:r>
              <a:rPr lang="pt-BR" sz="2000" kern="0" dirty="0" smtClean="0">
                <a:latin typeface="+mn-lt"/>
              </a:rPr>
              <a:t>2x5 nCb]</a:t>
            </a:r>
            <a:endParaRPr lang="en-US" sz="2000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Particles/s : N e</a:t>
            </a:r>
            <a:r>
              <a:rPr lang="en-US" sz="2000" kern="0" baseline="30000" dirty="0" smtClean="0">
                <a:latin typeface="+mn-lt"/>
              </a:rPr>
              <a:t>+</a:t>
            </a:r>
            <a:r>
              <a:rPr lang="en-US" sz="2000" kern="0" dirty="0" smtClean="0">
                <a:latin typeface="+mn-lt"/>
              </a:rPr>
              <a:t>/e</a:t>
            </a:r>
            <a:r>
              <a:rPr lang="en-US" sz="2000" kern="0" baseline="30000" dirty="0" smtClean="0">
                <a:latin typeface="+mn-lt"/>
              </a:rPr>
              <a:t>-</a:t>
            </a:r>
            <a:r>
              <a:rPr lang="en-US" sz="2000" kern="0" dirty="0" smtClean="0">
                <a:latin typeface="+mn-lt"/>
              </a:rPr>
              <a:t> = 2.5 </a:t>
            </a:r>
            <a:r>
              <a:rPr lang="en-US" sz="2000" kern="0" dirty="0" smtClean="0">
                <a:latin typeface="+mn-lt"/>
                <a:sym typeface="Symbol"/>
              </a:rPr>
              <a:t></a:t>
            </a:r>
            <a:r>
              <a:rPr lang="en-US" sz="2000" kern="0" dirty="0" smtClean="0">
                <a:latin typeface="+mn-lt"/>
              </a:rPr>
              <a:t>10</a:t>
            </a:r>
            <a:r>
              <a:rPr lang="en-US" sz="2000" kern="0" baseline="30000" dirty="0" smtClean="0">
                <a:latin typeface="+mn-lt"/>
              </a:rPr>
              <a:t>12</a:t>
            </a:r>
            <a:r>
              <a:rPr lang="en-US" sz="2000" kern="0" dirty="0" smtClean="0">
                <a:latin typeface="+mn-lt"/>
              </a:rPr>
              <a:t> / 3.2 </a:t>
            </a:r>
            <a:r>
              <a:rPr lang="en-US" sz="2000" kern="0" dirty="0" smtClean="0">
                <a:latin typeface="+mn-lt"/>
                <a:sym typeface="Symbol"/>
              </a:rPr>
              <a:t></a:t>
            </a:r>
            <a:r>
              <a:rPr lang="en-US" sz="2000" kern="0" dirty="0" smtClean="0">
                <a:latin typeface="+mn-lt"/>
              </a:rPr>
              <a:t>10</a:t>
            </a:r>
            <a:r>
              <a:rPr lang="en-US" sz="2000" kern="0" baseline="30000" dirty="0" smtClean="0">
                <a:latin typeface="+mn-lt"/>
              </a:rPr>
              <a:t>12 </a:t>
            </a:r>
            <a:r>
              <a:rPr lang="en-US" sz="2000" kern="0" dirty="0" smtClean="0">
                <a:latin typeface="+mn-lt"/>
              </a:rPr>
              <a:t>(1/s)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US" sz="2000" kern="0" dirty="0">
              <a:latin typeface="+mn-lt"/>
            </a:endParaRP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We need (a bit) more (+more E), but not far off.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133385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22938</TotalTime>
  <Words>833</Words>
  <Application>Microsoft Office PowerPoint</Application>
  <PresentationFormat>On-screen Show (4:3)</PresentationFormat>
  <Paragraphs>135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Theme1</vt:lpstr>
      <vt:lpstr>Default Design</vt:lpstr>
      <vt:lpstr>PowerPoint Presentation</vt:lpstr>
      <vt:lpstr>Injection into TLEP</vt:lpstr>
      <vt:lpstr>PowerPoint Presentation</vt:lpstr>
      <vt:lpstr>Boundary conditions</vt:lpstr>
      <vt:lpstr>Filling the machine</vt:lpstr>
      <vt:lpstr>Top-up operation (1)</vt:lpstr>
      <vt:lpstr>Top-up operation (2)</vt:lpstr>
      <vt:lpstr>LEP chain</vt:lpstr>
      <vt:lpstr>superKEKB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6219</cp:revision>
  <cp:lastPrinted>2013-09-23T09:57:18Z</cp:lastPrinted>
  <dcterms:created xsi:type="dcterms:W3CDTF">1601-01-01T00:00:00Z</dcterms:created>
  <dcterms:modified xsi:type="dcterms:W3CDTF">2013-12-08T20:16:52Z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