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BC28C-B4B6-4670-B1ED-853CAA7F112D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88101-852C-4BF6-9B7A-217E8D1C9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777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BC28C-B4B6-4670-B1ED-853CAA7F112D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88101-852C-4BF6-9B7A-217E8D1C9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69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BC28C-B4B6-4670-B1ED-853CAA7F112D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88101-852C-4BF6-9B7A-217E8D1C9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497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BC28C-B4B6-4670-B1ED-853CAA7F112D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88101-852C-4BF6-9B7A-217E8D1C9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83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BC28C-B4B6-4670-B1ED-853CAA7F112D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88101-852C-4BF6-9B7A-217E8D1C9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183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BC28C-B4B6-4670-B1ED-853CAA7F112D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88101-852C-4BF6-9B7A-217E8D1C9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18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BC28C-B4B6-4670-B1ED-853CAA7F112D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88101-852C-4BF6-9B7A-217E8D1C9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139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BC28C-B4B6-4670-B1ED-853CAA7F112D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88101-852C-4BF6-9B7A-217E8D1C9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316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BC28C-B4B6-4670-B1ED-853CAA7F112D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88101-852C-4BF6-9B7A-217E8D1C9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193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BC28C-B4B6-4670-B1ED-853CAA7F112D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88101-852C-4BF6-9B7A-217E8D1C9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953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BC28C-B4B6-4670-B1ED-853CAA7F112D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88101-852C-4BF6-9B7A-217E8D1C9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624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BC28C-B4B6-4670-B1ED-853CAA7F112D}" type="datetimeFigureOut">
              <a:rPr lang="en-GB" smtClean="0"/>
              <a:t>03/12/2013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88101-852C-4BF6-9B7A-217E8D1C9E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506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dirty="0" smtClean="0"/>
              <a:t>Discussion of CLIC beam loss parameters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GB" dirty="0" smtClean="0"/>
              <a:t>E. </a:t>
            </a:r>
            <a:r>
              <a:rPr lang="en-GB" dirty="0" err="1" smtClean="0"/>
              <a:t>Nebot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7680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836712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CLIC parameters and BLM requirements</a:t>
            </a:r>
            <a:endParaRPr lang="en-GB" sz="36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95536" y="836712"/>
            <a:ext cx="84249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125" y="1052736"/>
            <a:ext cx="6734388" cy="2160240"/>
          </a:xfrm>
          <a:prstGeom prst="rect">
            <a:avLst/>
          </a:prstGeom>
        </p:spPr>
      </p:pic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503548" y="3501008"/>
            <a:ext cx="8208912" cy="2232248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 smtClean="0"/>
              <a:t>BLM </a:t>
            </a:r>
            <a:r>
              <a:rPr lang="en-GB" sz="2400" dirty="0" smtClean="0"/>
              <a:t>requirements (CDR):</a:t>
            </a:r>
          </a:p>
          <a:p>
            <a:pPr marL="914400" lvl="1" indent="-457200" algn="l">
              <a:buFont typeface="Wingdings" panose="05000000000000000000" pitchFamily="2" charset="2"/>
              <a:buChar char="Ø"/>
            </a:pPr>
            <a:r>
              <a:rPr lang="en-GB" sz="1800" dirty="0" smtClean="0"/>
              <a:t>Time response 8 </a:t>
            </a:r>
            <a:r>
              <a:rPr lang="en-GB" sz="1800" dirty="0" err="1" smtClean="0"/>
              <a:t>ms</a:t>
            </a:r>
            <a:r>
              <a:rPr lang="en-GB" sz="1800" dirty="0" smtClean="0"/>
              <a:t> (CLIC@100Hz) to allow for  after pulse </a:t>
            </a:r>
            <a:r>
              <a:rPr lang="en-GB" sz="1800" dirty="0" smtClean="0"/>
              <a:t>analysis. But for diagnostics the faster the better</a:t>
            </a:r>
          </a:p>
          <a:p>
            <a:pPr marL="914400" lvl="1" indent="-457200" algn="l">
              <a:buFont typeface="Wingdings" panose="05000000000000000000" pitchFamily="2" charset="2"/>
              <a:buChar char="Ø"/>
            </a:pPr>
            <a:r>
              <a:rPr lang="en-GB" sz="1800" dirty="0" smtClean="0"/>
              <a:t>Sensitivity</a:t>
            </a:r>
            <a:r>
              <a:rPr lang="en-GB" sz="1800" dirty="0"/>
              <a:t>. Beam dynamics considerations (luminosity losses due to beam </a:t>
            </a:r>
            <a:r>
              <a:rPr lang="en-GB" sz="1800" dirty="0" smtClean="0"/>
              <a:t>loading). FLUKA simulations distributed</a:t>
            </a:r>
          </a:p>
          <a:p>
            <a:pPr marL="914400" lvl="1" indent="-457200" algn="l">
              <a:buFont typeface="Wingdings" panose="05000000000000000000" pitchFamily="2" charset="2"/>
              <a:buChar char="Ø"/>
            </a:pPr>
            <a:r>
              <a:rPr lang="en-GB" sz="1800" dirty="0" smtClean="0"/>
              <a:t>Dynamic </a:t>
            </a:r>
            <a:r>
              <a:rPr lang="en-GB" sz="1800" dirty="0" smtClean="0"/>
              <a:t>range. Onset of dangerous losses (10% desirable</a:t>
            </a:r>
            <a:r>
              <a:rPr lang="en-GB" sz="1800" dirty="0" smtClean="0"/>
              <a:t>). FLUKA simulations single aperture</a:t>
            </a:r>
            <a:endParaRPr lang="en-GB" sz="1800" dirty="0" smtClean="0"/>
          </a:p>
          <a:p>
            <a:pPr algn="l"/>
            <a:endParaRPr lang="en-GB" dirty="0" smtClean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6105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62" y="811303"/>
            <a:ext cx="7552075" cy="5235394"/>
          </a:xfrm>
          <a:prstGeom prst="rect">
            <a:avLst/>
          </a:prstGeom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611560" y="1"/>
            <a:ext cx="7772400" cy="8367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CLIC BLM requirements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95536" y="836712"/>
            <a:ext cx="84249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6542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73" y="2883129"/>
            <a:ext cx="4183743" cy="2850127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4696172" y="1954709"/>
            <a:ext cx="4196308" cy="3778547"/>
          </a:xfrm>
          <a:prstGeom prst="rect">
            <a:avLst/>
          </a:prstGeom>
        </p:spPr>
      </p:pic>
      <p:sp>
        <p:nvSpPr>
          <p:cNvPr id="8" name="Title 3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836712"/>
          </a:xfrm>
        </p:spPr>
        <p:txBody>
          <a:bodyPr>
            <a:normAutofit/>
          </a:bodyPr>
          <a:lstStyle/>
          <a:p>
            <a:r>
              <a:rPr lang="en-GB" dirty="0" smtClean="0"/>
              <a:t>Photon yield estimation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95536" y="836712"/>
            <a:ext cx="84249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95536" y="1014259"/>
            <a:ext cx="8208912" cy="2232248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 smtClean="0"/>
              <a:t>Translating into photon yield:</a:t>
            </a:r>
            <a:endParaRPr lang="en-GB" dirty="0" smtClean="0"/>
          </a:p>
          <a:p>
            <a:pPr algn="l"/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444208" y="2204864"/>
            <a:ext cx="0" cy="2304256"/>
          </a:xfrm>
          <a:prstGeom prst="line">
            <a:avLst/>
          </a:prstGeom>
          <a:ln w="50800" cmpd="sng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524328" y="2204864"/>
            <a:ext cx="0" cy="2304256"/>
          </a:xfrm>
          <a:prstGeom prst="line">
            <a:avLst/>
          </a:prstGeom>
          <a:ln w="50800" cmpd="sng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350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83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Discussion of CLIC beam loss parameters</vt:lpstr>
      <vt:lpstr>CLIC parameters and BLM requirements</vt:lpstr>
      <vt:lpstr>PowerPoint Presentation</vt:lpstr>
      <vt:lpstr>Photon yield estimation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Eduardo Nebot Del Busto</dc:creator>
  <cp:lastModifiedBy>Eduardo Nebot Del Busto</cp:lastModifiedBy>
  <cp:revision>3</cp:revision>
  <dcterms:created xsi:type="dcterms:W3CDTF">2013-12-03T13:16:26Z</dcterms:created>
  <dcterms:modified xsi:type="dcterms:W3CDTF">2013-12-03T13:43:55Z</dcterms:modified>
</cp:coreProperties>
</file>