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80" r:id="rId2"/>
    <p:sldId id="281" r:id="rId3"/>
    <p:sldId id="279" r:id="rId4"/>
    <p:sldId id="282" r:id="rId5"/>
    <p:sldId id="284" r:id="rId6"/>
    <p:sldId id="285" r:id="rId7"/>
    <p:sldId id="283" r:id="rId8"/>
  </p:sldIdLst>
  <p:sldSz cx="9144000" cy="6858000" type="screen4x3"/>
  <p:notesSz cx="6669088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B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3944" autoAdjust="0"/>
  </p:normalViewPr>
  <p:slideViewPr>
    <p:cSldViewPr>
      <p:cViewPr varScale="1">
        <p:scale>
          <a:sx n="82" d="100"/>
          <a:sy n="82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5E1A4-9532-4EDB-9443-5D4C35D89031}" type="datetimeFigureOut">
              <a:rPr lang="de-DE" smtClean="0"/>
              <a:pPr/>
              <a:t>03.12.2013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7762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1383"/>
            <a:ext cx="533527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AFDF8-6C81-49C5-B6D1-E1BA95B0E9CF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FDF8-6C81-49C5-B6D1-E1BA95B0E9C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FDF8-6C81-49C5-B6D1-E1BA95B0E9CF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FDF8-6C81-49C5-B6D1-E1BA95B0E9CF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FDF8-6C81-49C5-B6D1-E1BA95B0E9CF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AFDF8-6C81-49C5-B6D1-E1BA95B0E9CF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July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Lee Project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AB4BE-E4B6-4B20-B524-E44D83106E8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57158" y="6286520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November 25</a:t>
            </a:r>
            <a:r>
              <a:rPr lang="en-GB" baseline="30000" dirty="0" smtClean="0"/>
              <a:t>th</a:t>
            </a:r>
            <a:r>
              <a:rPr lang="en-GB" dirty="0" smtClean="0"/>
              <a:t> 2013</a:t>
            </a:r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1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792000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357158" y="1928802"/>
            <a:ext cx="8429684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700" dirty="0" smtClean="0">
                <a:latin typeface="Adobe Garamond Pro Bold" pitchFamily="18" charset="0"/>
                <a:ea typeface="+mj-ea"/>
                <a:cs typeface="+mj-cs"/>
              </a:rPr>
              <a:t>Deconvolution of fibre signals with single electron response (SER)</a:t>
            </a:r>
            <a:endParaRPr kumimoji="0" lang="en-GB" sz="5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Garamond Pro Bold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>Part 2-</a:t>
            </a:r>
            <a:r>
              <a:rPr kumimoji="0" lang="en-GB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> Update and corrections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</a:br>
            <a:r>
              <a:rPr kumimoji="0" lang="en-GB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>Lee  </a:t>
            </a:r>
            <a:endParaRPr kumimoji="0" lang="de-DE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Garamond Pro Bold" pitchFamily="18" charset="0"/>
              <a:ea typeface="+mj-ea"/>
              <a:cs typeface="+mj-cs"/>
            </a:endParaRPr>
          </a:p>
        </p:txBody>
      </p:sp>
      <p:pic>
        <p:nvPicPr>
          <p:cNvPr id="16" name="Picture 2" descr="C:\Users\Lee\Desktop\quasar_logo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730769"/>
            <a:ext cx="180022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C:\Users\Lee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3345" y="4714884"/>
            <a:ext cx="18002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Lee\Desktop\L41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00636"/>
            <a:ext cx="2357454" cy="91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357158" y="214290"/>
            <a:ext cx="8358246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 smtClean="0">
              <a:latin typeface="Adobe Garamond Pro Bold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>BLM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 Bold" pitchFamily="18" charset="0"/>
                <a:ea typeface="+mj-ea"/>
                <a:cs typeface="+mj-cs"/>
              </a:rPr>
              <a:t> Quasar working group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Garamond Pro Bol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2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792000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357166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Adobe Garamond Pro Bold" pitchFamily="18" charset="0"/>
              </a:rPr>
              <a:t>Reminder</a:t>
            </a:r>
            <a:endParaRPr lang="de-DE" b="1" dirty="0">
              <a:latin typeface="Adobe Garamond Pro Bold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6400" y="792000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5"/>
          <p:cNvGrpSpPr/>
          <p:nvPr/>
        </p:nvGrpSpPr>
        <p:grpSpPr>
          <a:xfrm>
            <a:off x="1357290" y="1785926"/>
            <a:ext cx="6286544" cy="642942"/>
            <a:chOff x="785786" y="1857364"/>
            <a:chExt cx="6286544" cy="64294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1071538" y="2214554"/>
              <a:ext cx="1857388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2928926" y="2000240"/>
              <a:ext cx="2000264" cy="500066"/>
            </a:xfrm>
            <a:prstGeom prst="round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4929190" y="2214554"/>
              <a:ext cx="214314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928926" y="2071678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Adobe Garamond Pro Bold" pitchFamily="18" charset="0"/>
                </a:rPr>
                <a:t>Detector   h(t)</a:t>
              </a:r>
              <a:endParaRPr lang="de-DE" dirty="0">
                <a:latin typeface="Adobe Garamond Pro Bold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5786" y="1857364"/>
              <a:ext cx="2286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Adobe Garamond Pro Bold" pitchFamily="18" charset="0"/>
                </a:rPr>
                <a:t>  Input Signal    s(t)</a:t>
              </a:r>
              <a:endParaRPr lang="de-DE" dirty="0">
                <a:latin typeface="Adobe Garamond Pro Bold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29190" y="1857364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Adobe Garamond Pro Bold" pitchFamily="18" charset="0"/>
                </a:rPr>
                <a:t>Output Signal v(t)</a:t>
              </a:r>
              <a:endParaRPr lang="de-DE" dirty="0">
                <a:latin typeface="Adobe Garamond Pro Bold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0034" y="928670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output of a detector is a mixture of the input into the detector and the signal response of that detector (the fingerprint of the detector) </a:t>
            </a:r>
            <a:endParaRPr lang="de-DE" dirty="0"/>
          </a:p>
        </p:txBody>
      </p:sp>
      <p:sp>
        <p:nvSpPr>
          <p:cNvPr id="25" name="TextBox 24"/>
          <p:cNvSpPr txBox="1"/>
          <p:nvPr/>
        </p:nvSpPr>
        <p:spPr>
          <a:xfrm>
            <a:off x="500034" y="271462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“Convolution” of the input signal and the detector input response is given by the convolution integral:</a:t>
            </a:r>
            <a:endParaRPr lang="de-DE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2895600" y="3512576"/>
          <a:ext cx="3263900" cy="422275"/>
        </p:xfrm>
        <a:graphic>
          <a:graphicData uri="http://schemas.openxmlformats.org/presentationml/2006/ole">
            <p:oleObj spid="_x0000_s2050" name="Equation" r:id="rId3" imgW="2158920" imgH="279360" progId="Equation.3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429520" y="350043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Eq</a:t>
            </a:r>
            <a:r>
              <a:rPr lang="en-GB" dirty="0" smtClean="0"/>
              <a:t> 1)</a:t>
            </a:r>
            <a:endParaRPr lang="de-DE" dirty="0"/>
          </a:p>
        </p:txBody>
      </p:sp>
      <p:graphicFrame>
        <p:nvGraphicFramePr>
          <p:cNvPr id="30" name="Object 9"/>
          <p:cNvGraphicFramePr>
            <a:graphicFrameLocks noChangeAspect="1"/>
          </p:cNvGraphicFramePr>
          <p:nvPr/>
        </p:nvGraphicFramePr>
        <p:xfrm>
          <a:off x="285720" y="5130349"/>
          <a:ext cx="4500594" cy="370353"/>
        </p:xfrm>
        <a:graphic>
          <a:graphicData uri="http://schemas.openxmlformats.org/presentationml/2006/ole">
            <p:oleObj spid="_x0000_s2051" name="Equation" r:id="rId4" imgW="2870200" imgH="241300" progId="Equation.3">
              <p:embed/>
            </p:oleObj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5230817" y="4929198"/>
          <a:ext cx="3413149" cy="714380"/>
        </p:xfrm>
        <a:graphic>
          <a:graphicData uri="http://schemas.openxmlformats.org/presentationml/2006/ole">
            <p:oleObj spid="_x0000_s2052" name="Equation" r:id="rId5" imgW="2184120" imgH="444240" progId="Equation.3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00034" y="428625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terms of fibre and SiPM using </a:t>
            </a:r>
            <a:r>
              <a:rPr lang="en-GB" dirty="0" smtClean="0"/>
              <a:t> the Fourier transform and a convolution in the time domain is equal to a multiplication in the frequency domain.</a:t>
            </a:r>
            <a:endParaRPr lang="de-DE" dirty="0"/>
          </a:p>
        </p:txBody>
      </p:sp>
      <p:sp>
        <p:nvSpPr>
          <p:cNvPr id="34" name="TextBox 33"/>
          <p:cNvSpPr txBox="1"/>
          <p:nvPr/>
        </p:nvSpPr>
        <p:spPr>
          <a:xfrm>
            <a:off x="500034" y="570287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Inverse FFT to recover Fibre signal in</a:t>
            </a:r>
            <a:endParaRPr lang="de-DE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929190" y="5284800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7158" y="6286520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e\Desktop\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429132"/>
            <a:ext cx="2500330" cy="187190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357158" y="6286520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3</a:t>
            </a:fld>
            <a:endParaRPr lang="de-DE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712768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6" name="Picture 2" descr="C:\Users\Lee\Desktop\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357298"/>
            <a:ext cx="2428892" cy="1818421"/>
          </a:xfrm>
          <a:prstGeom prst="rect">
            <a:avLst/>
          </a:prstGeom>
          <a:noFill/>
        </p:spPr>
      </p:pic>
      <p:pic>
        <p:nvPicPr>
          <p:cNvPr id="1027" name="Picture 3" descr="C:\Users\Lee\Desktop\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357298"/>
            <a:ext cx="2500330" cy="1871905"/>
          </a:xfrm>
          <a:prstGeom prst="rect">
            <a:avLst/>
          </a:prstGeom>
          <a:noFill/>
        </p:spPr>
      </p:pic>
      <p:pic>
        <p:nvPicPr>
          <p:cNvPr id="1028" name="Picture 4" descr="C:\Users\Lee\Desktop\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1307253"/>
            <a:ext cx="2643206" cy="1978871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714612" y="205953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*</a:t>
            </a:r>
            <a:endParaRPr lang="de-DE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5643570" y="2000240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=</a:t>
            </a:r>
            <a:endParaRPr lang="de-DE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3286124"/>
            <a:ext cx="878684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In </a:t>
            </a:r>
            <a:r>
              <a:rPr lang="en-GB" sz="1500" dirty="0" err="1" smtClean="0"/>
              <a:t>Matlab</a:t>
            </a:r>
            <a:r>
              <a:rPr lang="en-GB" sz="1500" dirty="0" smtClean="0"/>
              <a:t>:   To convolve two signals x and y to a signal z: </a:t>
            </a:r>
            <a:r>
              <a:rPr lang="de-DE" sz="1500" dirty="0" smtClean="0"/>
              <a:t>z=abs(ifftshift(ifft(fftshift(fft(x)).*fftshift(fft(y)))));</a:t>
            </a:r>
            <a:endParaRPr lang="en-GB" sz="1500" dirty="0" smtClean="0"/>
          </a:p>
          <a:p>
            <a:r>
              <a:rPr lang="en-GB" sz="1500" dirty="0" smtClean="0"/>
              <a:t>	To </a:t>
            </a:r>
            <a:r>
              <a:rPr lang="en-GB" sz="1500" dirty="0" err="1" smtClean="0"/>
              <a:t>deconvolve</a:t>
            </a:r>
            <a:r>
              <a:rPr lang="en-GB" sz="1500" dirty="0" smtClean="0"/>
              <a:t>  (reverse above convolution): </a:t>
            </a:r>
            <a:r>
              <a:rPr lang="de-DE" sz="1500" dirty="0" smtClean="0"/>
              <a:t>y= abs(ifft((z)./ftshift(fft(x))));</a:t>
            </a:r>
            <a:endParaRPr lang="en-GB" sz="1500" dirty="0" smtClean="0"/>
          </a:p>
          <a:p>
            <a:r>
              <a:rPr lang="en-GB" sz="1500" dirty="0" smtClean="0"/>
              <a:t>	To </a:t>
            </a:r>
            <a:r>
              <a:rPr lang="en-GB" sz="1500" dirty="0" err="1" smtClean="0"/>
              <a:t>deconvolve</a:t>
            </a:r>
            <a:r>
              <a:rPr lang="en-GB" sz="1500" dirty="0" smtClean="0"/>
              <a:t> a signal calculated from </a:t>
            </a:r>
            <a:r>
              <a:rPr lang="en-GB" sz="1500" dirty="0" err="1" smtClean="0"/>
              <a:t>eq</a:t>
            </a:r>
            <a:r>
              <a:rPr lang="en-GB" sz="1500" dirty="0" smtClean="0"/>
              <a:t>(1):y=abs(</a:t>
            </a:r>
            <a:r>
              <a:rPr lang="en-GB" sz="1500" dirty="0" err="1" smtClean="0"/>
              <a:t>ifftshift</a:t>
            </a:r>
            <a:r>
              <a:rPr lang="en-GB" sz="1500" dirty="0" smtClean="0"/>
              <a:t>(</a:t>
            </a:r>
            <a:r>
              <a:rPr lang="en-GB" sz="1500" dirty="0" err="1" smtClean="0"/>
              <a:t>ifft</a:t>
            </a:r>
            <a:r>
              <a:rPr lang="en-GB" sz="1500" dirty="0" smtClean="0"/>
              <a:t>(</a:t>
            </a:r>
            <a:r>
              <a:rPr lang="en-GB" sz="1500" dirty="0" err="1" smtClean="0"/>
              <a:t>fftshift</a:t>
            </a:r>
            <a:r>
              <a:rPr lang="en-GB" sz="1500" dirty="0" smtClean="0"/>
              <a:t>(</a:t>
            </a:r>
            <a:r>
              <a:rPr lang="en-GB" sz="1500" dirty="0" err="1" smtClean="0"/>
              <a:t>fft</a:t>
            </a:r>
            <a:r>
              <a:rPr lang="en-GB" sz="1500" dirty="0" smtClean="0"/>
              <a:t>(</a:t>
            </a:r>
            <a:r>
              <a:rPr lang="en-GB" sz="1500" dirty="0" err="1" smtClean="0"/>
              <a:t>zcalc</a:t>
            </a:r>
            <a:r>
              <a:rPr lang="en-GB" sz="1500" dirty="0" smtClean="0"/>
              <a:t>))./</a:t>
            </a:r>
            <a:r>
              <a:rPr lang="en-GB" sz="1500" dirty="0" err="1" smtClean="0"/>
              <a:t>fftshift</a:t>
            </a:r>
            <a:r>
              <a:rPr lang="en-GB" sz="1500" dirty="0" smtClean="0"/>
              <a:t>(</a:t>
            </a:r>
            <a:r>
              <a:rPr lang="en-GB" sz="1500" dirty="0" err="1" smtClean="0"/>
              <a:t>fft</a:t>
            </a:r>
            <a:r>
              <a:rPr lang="en-GB" sz="1500" dirty="0" smtClean="0"/>
              <a:t>(x)))));</a:t>
            </a:r>
            <a:endParaRPr lang="de-DE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1285852" y="114298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x</a:t>
            </a:r>
            <a:endParaRPr lang="de-DE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143372" y="114298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y</a:t>
            </a:r>
            <a:endParaRPr lang="de-DE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114298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z</a:t>
            </a:r>
            <a:endParaRPr lang="de-DE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819819"/>
            <a:ext cx="8429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New approach. Start from simple shapes, calculate convolution mathematically and </a:t>
            </a:r>
            <a:r>
              <a:rPr lang="en-GB" sz="1500" dirty="0" err="1" smtClean="0"/>
              <a:t>deconvolute</a:t>
            </a:r>
            <a:r>
              <a:rPr lang="en-GB" sz="1500" dirty="0" smtClean="0"/>
              <a:t> in </a:t>
            </a:r>
            <a:r>
              <a:rPr lang="en-GB" sz="1500" dirty="0" err="1" smtClean="0"/>
              <a:t>Matlab</a:t>
            </a:r>
            <a:endParaRPr lang="de-DE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357158" y="35716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dobe Garamond Pro Bold" pitchFamily="18" charset="0"/>
              </a:rPr>
              <a:t>Testing the method with simple shapes</a:t>
            </a:r>
            <a:endParaRPr lang="de-DE" b="1" dirty="0">
              <a:latin typeface="Adobe Garamond Pro Bold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8860" y="250030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Not exactly zero, otherwise it doesn’t work</a:t>
            </a:r>
            <a:endParaRPr lang="de-DE" sz="800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2143108" y="2643182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214678" y="2714620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7158" y="4214818"/>
            <a:ext cx="46339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Z is easy to define mathematically so using x to recover y:</a:t>
            </a:r>
            <a:endParaRPr lang="de-DE" sz="1500" dirty="0"/>
          </a:p>
        </p:txBody>
      </p:sp>
      <p:sp>
        <p:nvSpPr>
          <p:cNvPr id="34" name="TextBox 33"/>
          <p:cNvSpPr txBox="1"/>
          <p:nvPr/>
        </p:nvSpPr>
        <p:spPr>
          <a:xfrm>
            <a:off x="4224334" y="5143512"/>
            <a:ext cx="46339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Next: I know my technique works for a ‘simple’ (though not exactly simple for FFT) and apply it to the fibre.</a:t>
            </a:r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57158" y="6286520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4</a:t>
            </a:fld>
            <a:endParaRPr lang="de-DE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712768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9" name="TextBox 18"/>
          <p:cNvSpPr txBox="1"/>
          <p:nvPr/>
        </p:nvSpPr>
        <p:spPr>
          <a:xfrm>
            <a:off x="2714612" y="205953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*</a:t>
            </a:r>
            <a:endParaRPr lang="de-DE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5643570" y="2000240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=</a:t>
            </a:r>
            <a:endParaRPr lang="de-DE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819819"/>
            <a:ext cx="8429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New approach. Start from simple shapes, calculate convolution mathematically and </a:t>
            </a:r>
            <a:r>
              <a:rPr lang="en-GB" sz="1500" dirty="0" err="1" smtClean="0"/>
              <a:t>deconvolute</a:t>
            </a:r>
            <a:r>
              <a:rPr lang="en-GB" sz="1500" dirty="0" smtClean="0"/>
              <a:t> in </a:t>
            </a:r>
            <a:r>
              <a:rPr lang="en-GB" sz="1500" dirty="0" err="1" smtClean="0"/>
              <a:t>Matlab</a:t>
            </a:r>
            <a:endParaRPr lang="de-DE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357158" y="35716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dobe Garamond Pro Bold" pitchFamily="18" charset="0"/>
              </a:rPr>
              <a:t>Testing the method with simple shapes</a:t>
            </a:r>
            <a:endParaRPr lang="de-DE" b="1" dirty="0">
              <a:latin typeface="Adobe Garamond Pro Bold" pitchFamily="18" charset="0"/>
            </a:endParaRPr>
          </a:p>
        </p:txBody>
      </p:sp>
      <p:pic>
        <p:nvPicPr>
          <p:cNvPr id="28" name="Picture 2" descr="C:\Users\Lee\Desktop\untitled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357298"/>
            <a:ext cx="2428892" cy="1818422"/>
          </a:xfrm>
          <a:prstGeom prst="rect">
            <a:avLst/>
          </a:prstGeom>
          <a:noFill/>
        </p:spPr>
      </p:pic>
      <p:pic>
        <p:nvPicPr>
          <p:cNvPr id="3074" name="Picture 2" descr="C:\Users\Lee\Desktop\outpu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344604"/>
            <a:ext cx="2402474" cy="1798644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714348" y="1500174"/>
            <a:ext cx="1857388" cy="1428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Box 31"/>
          <p:cNvSpPr txBox="1"/>
          <p:nvPr/>
        </p:nvSpPr>
        <p:spPr>
          <a:xfrm>
            <a:off x="714348" y="1946308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/>
              <a:t>Input from fibre before SiPM</a:t>
            </a:r>
            <a:endParaRPr lang="de-DE" sz="1500" dirty="0"/>
          </a:p>
        </p:txBody>
      </p:sp>
      <p:sp>
        <p:nvSpPr>
          <p:cNvPr id="35" name="TextBox 34"/>
          <p:cNvSpPr txBox="1"/>
          <p:nvPr/>
        </p:nvSpPr>
        <p:spPr>
          <a:xfrm>
            <a:off x="1081062" y="3286124"/>
            <a:ext cx="2419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err="1" smtClean="0"/>
              <a:t>Deconvoluting</a:t>
            </a:r>
            <a:r>
              <a:rPr lang="en-GB" sz="1500" dirty="0" smtClean="0"/>
              <a:t> in </a:t>
            </a:r>
            <a:r>
              <a:rPr lang="en-GB" sz="1500" dirty="0" err="1" smtClean="0"/>
              <a:t>matlab</a:t>
            </a:r>
            <a:endParaRPr lang="de-DE" sz="1500" dirty="0"/>
          </a:p>
        </p:txBody>
      </p:sp>
      <p:sp>
        <p:nvSpPr>
          <p:cNvPr id="36" name="TextBox 35"/>
          <p:cNvSpPr txBox="1"/>
          <p:nvPr/>
        </p:nvSpPr>
        <p:spPr>
          <a:xfrm>
            <a:off x="4071966" y="4143380"/>
            <a:ext cx="52863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Input signal looks noisy. What could cause this?</a:t>
            </a:r>
          </a:p>
          <a:p>
            <a:r>
              <a:rPr lang="en-GB" sz="1500" dirty="0" smtClean="0"/>
              <a:t> Sample rate?  Currently is 1 point each 5 ns (order or rise time)</a:t>
            </a:r>
          </a:p>
          <a:p>
            <a:r>
              <a:rPr lang="en-GB" sz="1500" dirty="0" smtClean="0"/>
              <a:t>More points are needed?</a:t>
            </a:r>
          </a:p>
          <a:p>
            <a:r>
              <a:rPr lang="en-GB" sz="1500" dirty="0" smtClean="0"/>
              <a:t>How does sample rate effect </a:t>
            </a:r>
            <a:r>
              <a:rPr lang="en-GB" sz="1500" dirty="0" smtClean="0"/>
              <a:t>reconstruction</a:t>
            </a:r>
          </a:p>
          <a:p>
            <a:r>
              <a:rPr lang="en-GB" sz="1500" dirty="0" smtClean="0"/>
              <a:t>Is Analytical solution for SER better?</a:t>
            </a:r>
            <a:endParaRPr lang="de-DE" sz="1500" dirty="0"/>
          </a:p>
        </p:txBody>
      </p:sp>
      <p:sp>
        <p:nvSpPr>
          <p:cNvPr id="37" name="TextBox 36"/>
          <p:cNvSpPr txBox="1"/>
          <p:nvPr/>
        </p:nvSpPr>
        <p:spPr>
          <a:xfrm>
            <a:off x="8286776" y="1500174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Positive because in all cases background fibre sees higher signal than TBL fibre</a:t>
            </a:r>
            <a:endParaRPr lang="de-DE" sz="800" dirty="0"/>
          </a:p>
        </p:txBody>
      </p:sp>
      <p:cxnSp>
        <p:nvCxnSpPr>
          <p:cNvPr id="38" name="Straight Arrow Connector 37"/>
          <p:cNvCxnSpPr>
            <a:stCxn id="37" idx="1"/>
          </p:cNvCxnSpPr>
          <p:nvPr/>
        </p:nvCxnSpPr>
        <p:spPr>
          <a:xfrm rot="10800000" flipV="1">
            <a:off x="7358082" y="1854116"/>
            <a:ext cx="928694" cy="74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57752" y="1728747"/>
            <a:ext cx="642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/>
              <a:t>Stretched</a:t>
            </a:r>
            <a:endParaRPr lang="de-DE" sz="700" dirty="0"/>
          </a:p>
        </p:txBody>
      </p:sp>
      <p:sp>
        <p:nvSpPr>
          <p:cNvPr id="24" name="TextBox 23"/>
          <p:cNvSpPr txBox="1"/>
          <p:nvPr/>
        </p:nvSpPr>
        <p:spPr>
          <a:xfrm>
            <a:off x="3714744" y="1728747"/>
            <a:ext cx="642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/>
              <a:t>Stretched</a:t>
            </a:r>
            <a:endParaRPr lang="de-DE" sz="7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214942" y="171448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3857620" y="171448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72264" y="3198168"/>
            <a:ext cx="1643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Upstream corrected signal</a:t>
            </a:r>
            <a:endParaRPr lang="de-DE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3857620" y="3198168"/>
            <a:ext cx="1643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Single photoelectron response</a:t>
            </a:r>
            <a:endParaRPr lang="de-DE" sz="900" dirty="0"/>
          </a:p>
        </p:txBody>
      </p:sp>
      <p:pic>
        <p:nvPicPr>
          <p:cNvPr id="17410" name="Picture 2" descr="C:\Users\Lee\Desktop\FIBMINU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876"/>
            <a:ext cx="3786214" cy="2675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Lee\Desktop\100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428736"/>
            <a:ext cx="1956381" cy="1464670"/>
          </a:xfrm>
          <a:prstGeom prst="rect">
            <a:avLst/>
          </a:prstGeom>
          <a:noFill/>
        </p:spPr>
      </p:pic>
      <p:pic>
        <p:nvPicPr>
          <p:cNvPr id="18437" name="Picture 5" descr="C:\Users\Lee\Desktop\19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14818"/>
            <a:ext cx="2052293" cy="1536476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357158" y="6427808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5</a:t>
            </a:fld>
            <a:endParaRPr lang="de-DE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569892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3" name="TextBox 22"/>
          <p:cNvSpPr txBox="1"/>
          <p:nvPr/>
        </p:nvSpPr>
        <p:spPr>
          <a:xfrm>
            <a:off x="642910" y="588986"/>
            <a:ext cx="8429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Going back to my simple shapes and see how the number of data points effects the </a:t>
            </a:r>
            <a:r>
              <a:rPr lang="en-GB" sz="1500" dirty="0" err="1" smtClean="0"/>
              <a:t>deconvolution</a:t>
            </a:r>
            <a:r>
              <a:rPr lang="en-GB" sz="1500" dirty="0" smtClean="0"/>
              <a:t>.</a:t>
            </a:r>
          </a:p>
          <a:p>
            <a:r>
              <a:rPr lang="en-GB" sz="1500" dirty="0" smtClean="0"/>
              <a:t>This time, </a:t>
            </a:r>
            <a:r>
              <a:rPr lang="en-GB" sz="1500" dirty="0" err="1" smtClean="0"/>
              <a:t>deconvolving</a:t>
            </a:r>
            <a:r>
              <a:rPr lang="en-GB" sz="1500" dirty="0" smtClean="0"/>
              <a:t> the convolution of a 4s pulse with a 0.5s pulse (similar to fibre analysis)</a:t>
            </a:r>
            <a:endParaRPr lang="de-DE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357158" y="21429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dobe Garamond Pro Bold" pitchFamily="18" charset="0"/>
              </a:rPr>
              <a:t>Sample rate?</a:t>
            </a:r>
            <a:endParaRPr lang="de-DE" b="1" dirty="0">
              <a:latin typeface="Adobe Garamond Pro Bol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1142984"/>
            <a:ext cx="84296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Number of data points n:                            Deconvolution to recover y		Comments</a:t>
            </a:r>
          </a:p>
          <a:p>
            <a:endParaRPr lang="en-GB" sz="1500" dirty="0" smtClean="0"/>
          </a:p>
          <a:p>
            <a:r>
              <a:rPr lang="en-GB" sz="1500" dirty="0" smtClean="0"/>
              <a:t>10000							Perfect reconstruction </a:t>
            </a:r>
          </a:p>
          <a:p>
            <a:r>
              <a:rPr lang="en-GB" sz="1500" dirty="0" smtClean="0"/>
              <a:t>							of y</a:t>
            </a:r>
          </a:p>
          <a:p>
            <a:endParaRPr lang="en-GB" sz="1500" dirty="0" smtClean="0"/>
          </a:p>
          <a:p>
            <a:endParaRPr lang="en-GB" sz="1500" dirty="0" smtClean="0"/>
          </a:p>
          <a:p>
            <a:endParaRPr lang="en-GB" sz="1500" dirty="0" smtClean="0"/>
          </a:p>
          <a:p>
            <a:endParaRPr lang="en-GB" sz="1500" dirty="0" smtClean="0"/>
          </a:p>
          <a:p>
            <a:r>
              <a:rPr lang="en-GB" sz="1500" dirty="0" smtClean="0"/>
              <a:t>250</a:t>
            </a:r>
          </a:p>
          <a:p>
            <a:r>
              <a:rPr lang="en-GB" sz="1500" dirty="0" smtClean="0"/>
              <a:t>							Artificial spikes appear </a:t>
            </a:r>
          </a:p>
          <a:p>
            <a:endParaRPr lang="en-GB" sz="1500" dirty="0" smtClean="0"/>
          </a:p>
          <a:p>
            <a:endParaRPr lang="en-GB" sz="1500" dirty="0" smtClean="0"/>
          </a:p>
          <a:p>
            <a:endParaRPr lang="en-GB" sz="1500" dirty="0" smtClean="0"/>
          </a:p>
          <a:p>
            <a:endParaRPr lang="en-GB" sz="1500" dirty="0" smtClean="0"/>
          </a:p>
          <a:p>
            <a:pPr marL="342900" indent="-342900"/>
            <a:endParaRPr lang="en-GB" sz="1500" dirty="0" smtClean="0"/>
          </a:p>
          <a:p>
            <a:pPr marL="342900" indent="-342900"/>
            <a:r>
              <a:rPr lang="en-GB" sz="1500" dirty="0" smtClean="0"/>
              <a:t>192                                                                                                                                        Slight improvement 							                (maybe luck) but 							               spikes appear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57158" y="1142984"/>
            <a:ext cx="8501122" cy="4572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Straight Connector 29"/>
          <p:cNvCxnSpPr/>
          <p:nvPr/>
        </p:nvCxnSpPr>
        <p:spPr>
          <a:xfrm>
            <a:off x="357158" y="1428736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33352" y="5820479"/>
            <a:ext cx="90106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err="1" smtClean="0"/>
              <a:t>Matlab</a:t>
            </a:r>
            <a:r>
              <a:rPr lang="en-GB" sz="1500" dirty="0" smtClean="0"/>
              <a:t> offers the ability to increase the number of Fourier points but with such a low sample rate it does not help, In short, sample rate of OASIS might not be not enough for these measurements</a:t>
            </a:r>
            <a:endParaRPr lang="de-DE" sz="1500" dirty="0"/>
          </a:p>
        </p:txBody>
      </p:sp>
      <p:pic>
        <p:nvPicPr>
          <p:cNvPr id="18435" name="Picture 3" descr="C:\Users\Lee\Desktop\25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1" y="2786058"/>
            <a:ext cx="2003836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57158" y="6427808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569892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357158" y="21429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dobe Garamond Pro Bold" pitchFamily="18" charset="0"/>
              </a:rPr>
              <a:t>Bonus Slides- Fibre placement</a:t>
            </a:r>
            <a:endParaRPr lang="de-DE" b="1" dirty="0">
              <a:latin typeface="Adobe Garamond Pro Bold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8219399" cy="450059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57158" y="6286520"/>
            <a:ext cx="8387438" cy="1588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B4BE-E4B6-4B20-B524-E44D83106E8B}" type="slidenum">
              <a:rPr lang="de-DE" smtClean="0"/>
              <a:pPr/>
              <a:t>7</a:t>
            </a:fld>
            <a:endParaRPr lang="de-DE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6400" y="712768"/>
            <a:ext cx="83874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357158" y="35716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dobe Garamond Pro Bold" pitchFamily="18" charset="0"/>
              </a:rPr>
              <a:t>Bonus slides- </a:t>
            </a:r>
            <a:r>
              <a:rPr lang="en-GB" b="1" dirty="0" err="1" smtClean="0">
                <a:latin typeface="Adobe Garamond Pro Bold" pitchFamily="18" charset="0"/>
              </a:rPr>
              <a:t>Deconvolutions</a:t>
            </a:r>
            <a:r>
              <a:rPr lang="en-GB" b="1" dirty="0" smtClean="0">
                <a:latin typeface="Adobe Garamond Pro Bold" pitchFamily="18" charset="0"/>
              </a:rPr>
              <a:t> with individual fibres</a:t>
            </a:r>
            <a:endParaRPr lang="de-DE" b="1" dirty="0">
              <a:latin typeface="Adobe Garamond Pro Bol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868" y="2248579"/>
            <a:ext cx="15716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Upstream TBL</a:t>
            </a:r>
            <a:endParaRPr lang="de-DE" sz="1500" dirty="0"/>
          </a:p>
        </p:txBody>
      </p:sp>
      <p:sp>
        <p:nvSpPr>
          <p:cNvPr id="24" name="TextBox 23"/>
          <p:cNvSpPr txBox="1"/>
          <p:nvPr/>
        </p:nvSpPr>
        <p:spPr>
          <a:xfrm>
            <a:off x="3500430" y="4786322"/>
            <a:ext cx="22145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Upstream Background</a:t>
            </a:r>
            <a:endParaRPr lang="de-DE" sz="1500" dirty="0"/>
          </a:p>
        </p:txBody>
      </p:sp>
      <p:sp>
        <p:nvSpPr>
          <p:cNvPr id="25" name="TextBox 24"/>
          <p:cNvSpPr txBox="1"/>
          <p:nvPr/>
        </p:nvSpPr>
        <p:spPr>
          <a:xfrm>
            <a:off x="4143372" y="3000372"/>
            <a:ext cx="15001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Downstream TBL</a:t>
            </a:r>
            <a:endParaRPr lang="de-DE" sz="1500" dirty="0"/>
          </a:p>
        </p:txBody>
      </p:sp>
      <p:pic>
        <p:nvPicPr>
          <p:cNvPr id="17410" name="Picture 2" descr="C:\Users\Lee\Desktop\uptb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1214422"/>
            <a:ext cx="3500462" cy="2620667"/>
          </a:xfrm>
          <a:prstGeom prst="rect">
            <a:avLst/>
          </a:prstGeom>
          <a:noFill/>
        </p:spPr>
      </p:pic>
      <p:pic>
        <p:nvPicPr>
          <p:cNvPr id="17411" name="Picture 3" descr="C:\Users\Lee\Desktop\upbk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35" y="3789342"/>
            <a:ext cx="3240095" cy="2425740"/>
          </a:xfrm>
          <a:prstGeom prst="rect">
            <a:avLst/>
          </a:prstGeom>
          <a:noFill/>
        </p:spPr>
      </p:pic>
      <p:pic>
        <p:nvPicPr>
          <p:cNvPr id="17412" name="Picture 4" descr="C:\Users\Lee\Desktop\dow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8628" y="1214422"/>
            <a:ext cx="3615372" cy="270669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429388" y="4857760"/>
            <a:ext cx="23574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Downstream Background- Damaged. No Signal</a:t>
            </a:r>
            <a:endParaRPr lang="de-DE" sz="15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857752" y="33575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3929058" y="264318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4286248" y="52149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</Words>
  <Application>Microsoft Office PowerPoint</Application>
  <PresentationFormat>On-screen Show (4:3)</PresentationFormat>
  <Paragraphs>81</Paragraphs>
  <Slides>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</dc:title>
  <dc:creator>Lee</dc:creator>
  <cp:lastModifiedBy>Lee</cp:lastModifiedBy>
  <cp:revision>294</cp:revision>
  <dcterms:created xsi:type="dcterms:W3CDTF">2013-03-01T15:25:29Z</dcterms:created>
  <dcterms:modified xsi:type="dcterms:W3CDTF">2013-12-03T09:44:19Z</dcterms:modified>
</cp:coreProperties>
</file>