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0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3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E685-5B5A-2C42-A7C2-13CED65BD995}" type="datetimeFigureOut"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B700-7AE9-A446-AC81-804A5EFF8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6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E685-5B5A-2C42-A7C2-13CED65BD995}" type="datetimeFigureOut"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B700-7AE9-A446-AC81-804A5EFF8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1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E685-5B5A-2C42-A7C2-13CED65BD995}" type="datetimeFigureOut"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B700-7AE9-A446-AC81-804A5EFF8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182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E685-5B5A-2C42-A7C2-13CED65BD995}" type="datetimeFigureOut"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B700-7AE9-A446-AC81-804A5EFF8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049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E685-5B5A-2C42-A7C2-13CED65BD995}" type="datetimeFigureOut"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B700-7AE9-A446-AC81-804A5EFF8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03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E685-5B5A-2C42-A7C2-13CED65BD995}" type="datetimeFigureOut"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B700-7AE9-A446-AC81-804A5EFF8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55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E685-5B5A-2C42-A7C2-13CED65BD995}" type="datetimeFigureOut">
              <a:t>12/11/13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B700-7AE9-A446-AC81-804A5EFF8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497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E685-5B5A-2C42-A7C2-13CED65BD995}" type="datetimeFigureOut">
              <a:t>12/11/13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B700-7AE9-A446-AC81-804A5EFF8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00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E685-5B5A-2C42-A7C2-13CED65BD995}" type="datetimeFigureOut">
              <a:t>12/11/13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B700-7AE9-A446-AC81-804A5EFF8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56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E685-5B5A-2C42-A7C2-13CED65BD995}" type="datetimeFigureOut"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B700-7AE9-A446-AC81-804A5EFF8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96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E685-5B5A-2C42-A7C2-13CED65BD995}" type="datetimeFigureOut"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B700-7AE9-A446-AC81-804A5EFF8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172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195"/>
            <a:ext cx="8229600" cy="783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7778"/>
            <a:ext cx="8229600" cy="5138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FE685-5B5A-2C42-A7C2-13CED65BD995}" type="datetimeFigureOut"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B700-7AE9-A446-AC81-804A5EFF8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127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/>
              <a:t>YBCO - Cable reference designs and open issues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86600" cy="1752600"/>
          </a:xfrm>
        </p:spPr>
        <p:txBody>
          <a:bodyPr/>
          <a:lstStyle/>
          <a:p>
            <a:pPr algn="r"/>
            <a:r>
              <a:rPr lang="en-US"/>
              <a:t>L. Bottura</a:t>
            </a:r>
          </a:p>
          <a:p>
            <a:pPr algn="r"/>
            <a:r>
              <a:rPr lang="en-US"/>
              <a:t>12.12.13</a:t>
            </a:r>
          </a:p>
        </p:txBody>
      </p:sp>
      <p:pic>
        <p:nvPicPr>
          <p:cNvPr id="4" name="Picture 3" descr="Screen Shot 2013-11-03 at 4.36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" y="5223829"/>
            <a:ext cx="3213323" cy="135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515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Cable design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Attempt to achieve </a:t>
            </a:r>
          </a:p>
          <a:p>
            <a:pPr lvl="1"/>
            <a:r>
              <a:rPr lang="en-US"/>
              <a:t>Comparable critical current (target 600 A/mm</a:t>
            </a:r>
            <a:r>
              <a:rPr lang="en-US" baseline="30000"/>
              <a:t>2</a:t>
            </a:r>
            <a:r>
              <a:rPr lang="en-US"/>
              <a:t>, aim at least at 400 A/mm</a:t>
            </a:r>
            <a:r>
              <a:rPr lang="en-US" baseline="30000"/>
              <a:t>2</a:t>
            </a:r>
            <a:r>
              <a:rPr lang="en-US"/>
              <a:t> for initial magnet work)</a:t>
            </a:r>
          </a:p>
          <a:p>
            <a:pPr lvl="1"/>
            <a:r>
              <a:rPr lang="en-US"/>
              <a:t>High compaction for high current density and homogeneous stress distribution</a:t>
            </a:r>
          </a:p>
          <a:p>
            <a:pPr lvl="1"/>
            <a:r>
              <a:rPr lang="en-US"/>
              <a:t>Cable transposition</a:t>
            </a:r>
          </a:p>
          <a:p>
            <a:pPr lvl="1"/>
            <a:r>
              <a:rPr lang="en-US"/>
              <a:t>Comparable dimensions</a:t>
            </a:r>
          </a:p>
          <a:p>
            <a:r>
              <a:rPr lang="en-US"/>
              <a:t>YBCO tape: consider Roebel as a baseline. Stack of tapes pursued by INPG. Drop other concepts (e.g. CORC, twisted pair) for magnet design purposes</a:t>
            </a:r>
          </a:p>
          <a:p>
            <a:r>
              <a:rPr lang="en-US">
                <a:solidFill>
                  <a:schemeClr val="bg1">
                    <a:lumMod val="50000"/>
                  </a:schemeClr>
                </a:solidFill>
              </a:rPr>
              <a:t>BSCCO wires: consider only Rutherford as the baseline. Other configurations (e.g. 6-around-1) are presently pursued by other laboratories (e.g. LBNL, FNAL)</a:t>
            </a:r>
          </a:p>
        </p:txBody>
      </p:sp>
    </p:spTree>
    <p:extLst>
      <p:ext uri="{BB962C8B-B14F-4D97-AF65-F5344CB8AC3E}">
        <p14:creationId xmlns:p14="http://schemas.microsoft.com/office/powerpoint/2010/main" val="3090593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REBCO Roebel – tape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Tape parameters</a:t>
            </a:r>
          </a:p>
          <a:p>
            <a:pPr lvl="1"/>
            <a:r>
              <a:rPr lang="en-US" sz="2400" dirty="0"/>
              <a:t>Tape width: 12 (mm)</a:t>
            </a:r>
          </a:p>
          <a:p>
            <a:pPr lvl="1"/>
            <a:r>
              <a:rPr lang="en-US" sz="2400" dirty="0"/>
              <a:t>Tape thickness: 0.15 (mm)</a:t>
            </a:r>
          </a:p>
          <a:p>
            <a:pPr lvl="1"/>
            <a:r>
              <a:rPr lang="en-US" sz="2400" dirty="0"/>
              <a:t>Engineering current density (15 T, 4.2 K): 450 (A/mm</a:t>
            </a:r>
            <a:r>
              <a:rPr lang="en-US" sz="2400" baseline="30000" dirty="0"/>
              <a:t>2</a:t>
            </a:r>
            <a:r>
              <a:rPr lang="en-US" sz="2400" dirty="0"/>
              <a:t>)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Critical current (15 T, 4.2 K): </a:t>
            </a:r>
            <a:r>
              <a:rPr lang="en-US" sz="2400" dirty="0" smtClean="0">
                <a:solidFill>
                  <a:srgbClr val="FF0000"/>
                </a:solidFill>
              </a:rPr>
              <a:t>810 A </a:t>
            </a:r>
          </a:p>
          <a:p>
            <a:pPr lvl="2"/>
            <a:r>
              <a:rPr lang="en-US" sz="2000" dirty="0">
                <a:solidFill>
                  <a:srgbClr val="FF0000"/>
                </a:solidFill>
              </a:rPr>
              <a:t>NOTE:</a:t>
            </a:r>
            <a:r>
              <a:rPr lang="en-US" sz="2000" dirty="0" smtClean="0">
                <a:solidFill>
                  <a:srgbClr val="FF0000"/>
                </a:solidFill>
              </a:rPr>
              <a:t> this implies a critical current of about 500 A at 77 K and SF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1"/>
            <a:r>
              <a:rPr lang="en-US" sz="2400" dirty="0"/>
              <a:t>SC layer: 1.5… 2 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m, or larger ? Effectiveness of YBCO layer ?</a:t>
            </a:r>
          </a:p>
          <a:p>
            <a:pPr lvl="1"/>
            <a:r>
              <a:rPr lang="en-US" sz="2400" dirty="0"/>
              <a:t>Cu layer: 75…100 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m ? Can we reduce the substrate to 50 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m ?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Homogeneity and defects TBD to assess the effect of punching (see later)</a:t>
            </a:r>
          </a:p>
        </p:txBody>
      </p:sp>
    </p:spTree>
    <p:extLst>
      <p:ext uri="{BB962C8B-B14F-4D97-AF65-F5344CB8AC3E}">
        <p14:creationId xmlns:p14="http://schemas.microsoft.com/office/powerpoint/2010/main" val="3313102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REBCO Roebel – cable design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Cable proposal:</a:t>
            </a:r>
          </a:p>
          <a:p>
            <a:pPr lvl="1"/>
            <a:r>
              <a:rPr lang="en-US"/>
              <a:t>Number of tapes: 16</a:t>
            </a:r>
          </a:p>
          <a:p>
            <a:pPr lvl="1"/>
            <a:r>
              <a:rPr lang="en-US"/>
              <a:t>Cable width: 12 (mm)</a:t>
            </a:r>
          </a:p>
          <a:p>
            <a:pPr lvl="1"/>
            <a:r>
              <a:rPr lang="en-US"/>
              <a:t>Cable thickness: 1.2 (mm)</a:t>
            </a:r>
          </a:p>
          <a:p>
            <a:pPr lvl="1"/>
            <a:r>
              <a:rPr lang="en-US"/>
              <a:t>Transposition pitch: ≈ 250 mm – estimated, depends on punched tape geometry</a:t>
            </a:r>
          </a:p>
          <a:p>
            <a:pPr lvl="1"/>
            <a:r>
              <a:rPr lang="en-US"/>
              <a:t>Cable critical current: 5350 (A) (10 % degradation assumed)</a:t>
            </a:r>
          </a:p>
          <a:p>
            <a:pPr lvl="1"/>
            <a:r>
              <a:rPr lang="en-US" dirty="0"/>
              <a:t>Engineering current density (15 T, 4.2 K): 400 (A/mm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46350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REBCO Roebel – KIT “stock”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79512" y="1052736"/>
            <a:ext cx="5256584" cy="5805264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Transposition 226 mm</a:t>
            </a:r>
          </a:p>
          <a:p>
            <a:pPr lvl="1"/>
            <a:r>
              <a:rPr lang="en-US"/>
              <a:t>15 tapes (only SC)</a:t>
            </a:r>
          </a:p>
          <a:p>
            <a:pPr lvl="2"/>
            <a:r>
              <a:rPr lang="en-US"/>
              <a:t>cable thickness: 1.1 mm</a:t>
            </a:r>
          </a:p>
          <a:p>
            <a:pPr lvl="2"/>
            <a:r>
              <a:rPr lang="en-US"/>
              <a:t>critical current with 10% degradation: 5030 A</a:t>
            </a:r>
          </a:p>
          <a:p>
            <a:r>
              <a:rPr lang="en-US"/>
              <a:t>Transposition 426 mm</a:t>
            </a:r>
          </a:p>
          <a:p>
            <a:pPr lvl="1"/>
            <a:r>
              <a:rPr lang="en-US"/>
              <a:t>28 tapes (only sc)</a:t>
            </a:r>
          </a:p>
          <a:p>
            <a:pPr lvl="2"/>
            <a:r>
              <a:rPr lang="en-US"/>
              <a:t>cable thickness: 2.1 mm</a:t>
            </a:r>
          </a:p>
          <a:p>
            <a:pPr lvl="2"/>
            <a:r>
              <a:rPr lang="en-US"/>
              <a:t>critical current with 10% degradation: 9390 A</a:t>
            </a:r>
          </a:p>
          <a:p>
            <a:pPr lvl="1"/>
            <a:r>
              <a:rPr lang="en-US"/>
              <a:t>27 superconducting tapes and 27*0.15 mm Cu</a:t>
            </a:r>
          </a:p>
          <a:p>
            <a:pPr lvl="2"/>
            <a:r>
              <a:rPr lang="en-US"/>
              <a:t>cable thickness: 4.2 mm</a:t>
            </a:r>
          </a:p>
          <a:p>
            <a:pPr lvl="2"/>
            <a:r>
              <a:rPr lang="en-US"/>
              <a:t>critical current with 10% degradation: 9054 A</a:t>
            </a:r>
          </a:p>
          <a:p>
            <a:pPr lvl="1"/>
            <a:r>
              <a:rPr lang="en-US"/>
              <a:t>14 superconducting tapes (loose cable)</a:t>
            </a:r>
          </a:p>
          <a:p>
            <a:pPr lvl="2"/>
            <a:r>
              <a:rPr lang="en-US"/>
              <a:t>critical current with 10% degradation: 5350 A</a:t>
            </a:r>
          </a:p>
        </p:txBody>
      </p:sp>
      <p:pic>
        <p:nvPicPr>
          <p:cNvPr id="8" name="Picture 7" descr="Screen Shot 2013-11-03 at 4.18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576" y="1871705"/>
            <a:ext cx="3707904" cy="37175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76657" y="6381328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/>
              <a:t>By courtesy of A. Karlo, ITEP KIT</a:t>
            </a:r>
          </a:p>
        </p:txBody>
      </p:sp>
    </p:spTree>
    <p:extLst>
      <p:ext uri="{BB962C8B-B14F-4D97-AF65-F5344CB8AC3E}">
        <p14:creationId xmlns:p14="http://schemas.microsoft.com/office/powerpoint/2010/main" val="738576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</a:t>
            </a:r>
            <a:r>
              <a:rPr lang="en-US" dirty="0"/>
              <a:t>tape geometry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2726871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Optimal geometry as proposed (KIT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1183604" y="1196752"/>
            <a:ext cx="6844780" cy="2046892"/>
            <a:chOff x="836951" y="2035070"/>
            <a:chExt cx="6844780" cy="2046892"/>
          </a:xfrm>
        </p:grpSpPr>
        <p:grpSp>
          <p:nvGrpSpPr>
            <p:cNvPr id="6" name="Gruppieren 5"/>
            <p:cNvGrpSpPr/>
            <p:nvPr/>
          </p:nvGrpSpPr>
          <p:grpSpPr>
            <a:xfrm>
              <a:off x="836951" y="2364116"/>
              <a:ext cx="6844780" cy="1717846"/>
              <a:chOff x="967580" y="4081962"/>
              <a:chExt cx="6844780" cy="17178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 flipV="1">
                <a:off x="4140204" y="4081962"/>
                <a:ext cx="1440160" cy="1008112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" name="Gruppieren 4"/>
              <p:cNvGrpSpPr/>
              <p:nvPr/>
            </p:nvGrpSpPr>
            <p:grpSpPr>
              <a:xfrm>
                <a:off x="967580" y="4093045"/>
                <a:ext cx="6844780" cy="1706763"/>
                <a:chOff x="967580" y="4084881"/>
                <a:chExt cx="6844780" cy="1706763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987605" y="4405369"/>
                  <a:ext cx="6818405" cy="504056"/>
                </a:xfrm>
                <a:custGeom>
                  <a:avLst/>
                  <a:gdLst>
                    <a:gd name="connsiteX0" fmla="*/ 0 w 6875555"/>
                    <a:gd name="connsiteY0" fmla="*/ 0 h 415174"/>
                    <a:gd name="connsiteX1" fmla="*/ 1025838 w 6875555"/>
                    <a:gd name="connsiteY1" fmla="*/ 0 h 415174"/>
                    <a:gd name="connsiteX2" fmla="*/ 1624243 w 6875555"/>
                    <a:gd name="connsiteY2" fmla="*/ 378541 h 415174"/>
                    <a:gd name="connsiteX3" fmla="*/ 3114150 w 6875555"/>
                    <a:gd name="connsiteY3" fmla="*/ 378541 h 415174"/>
                    <a:gd name="connsiteX4" fmla="*/ 3810255 w 6875555"/>
                    <a:gd name="connsiteY4" fmla="*/ 12211 h 415174"/>
                    <a:gd name="connsiteX5" fmla="*/ 5483347 w 6875555"/>
                    <a:gd name="connsiteY5" fmla="*/ 12211 h 415174"/>
                    <a:gd name="connsiteX6" fmla="*/ 6057328 w 6875555"/>
                    <a:gd name="connsiteY6" fmla="*/ 378541 h 415174"/>
                    <a:gd name="connsiteX7" fmla="*/ 6875555 w 6875555"/>
                    <a:gd name="connsiteY7" fmla="*/ 415174 h 415174"/>
                    <a:gd name="connsiteX0" fmla="*/ 0 w 6869205"/>
                    <a:gd name="connsiteY0" fmla="*/ 0 h 389774"/>
                    <a:gd name="connsiteX1" fmla="*/ 1025838 w 6869205"/>
                    <a:gd name="connsiteY1" fmla="*/ 0 h 389774"/>
                    <a:gd name="connsiteX2" fmla="*/ 1624243 w 6869205"/>
                    <a:gd name="connsiteY2" fmla="*/ 378541 h 389774"/>
                    <a:gd name="connsiteX3" fmla="*/ 3114150 w 6869205"/>
                    <a:gd name="connsiteY3" fmla="*/ 378541 h 389774"/>
                    <a:gd name="connsiteX4" fmla="*/ 3810255 w 6869205"/>
                    <a:gd name="connsiteY4" fmla="*/ 12211 h 389774"/>
                    <a:gd name="connsiteX5" fmla="*/ 5483347 w 6869205"/>
                    <a:gd name="connsiteY5" fmla="*/ 12211 h 389774"/>
                    <a:gd name="connsiteX6" fmla="*/ 6057328 w 6869205"/>
                    <a:gd name="connsiteY6" fmla="*/ 378541 h 389774"/>
                    <a:gd name="connsiteX7" fmla="*/ 6869205 w 6869205"/>
                    <a:gd name="connsiteY7" fmla="*/ 389774 h 389774"/>
                    <a:gd name="connsiteX0" fmla="*/ 0 w 6818405"/>
                    <a:gd name="connsiteY0" fmla="*/ 0 h 389774"/>
                    <a:gd name="connsiteX1" fmla="*/ 975038 w 6818405"/>
                    <a:gd name="connsiteY1" fmla="*/ 0 h 389774"/>
                    <a:gd name="connsiteX2" fmla="*/ 1573443 w 6818405"/>
                    <a:gd name="connsiteY2" fmla="*/ 378541 h 389774"/>
                    <a:gd name="connsiteX3" fmla="*/ 3063350 w 6818405"/>
                    <a:gd name="connsiteY3" fmla="*/ 378541 h 389774"/>
                    <a:gd name="connsiteX4" fmla="*/ 3759455 w 6818405"/>
                    <a:gd name="connsiteY4" fmla="*/ 12211 h 389774"/>
                    <a:gd name="connsiteX5" fmla="*/ 5432547 w 6818405"/>
                    <a:gd name="connsiteY5" fmla="*/ 12211 h 389774"/>
                    <a:gd name="connsiteX6" fmla="*/ 6006528 w 6818405"/>
                    <a:gd name="connsiteY6" fmla="*/ 378541 h 389774"/>
                    <a:gd name="connsiteX7" fmla="*/ 6818405 w 6818405"/>
                    <a:gd name="connsiteY7" fmla="*/ 389774 h 389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18405" h="389774">
                      <a:moveTo>
                        <a:pt x="0" y="0"/>
                      </a:moveTo>
                      <a:lnTo>
                        <a:pt x="975038" y="0"/>
                      </a:lnTo>
                      <a:lnTo>
                        <a:pt x="1573443" y="378541"/>
                      </a:lnTo>
                      <a:lnTo>
                        <a:pt x="3063350" y="378541"/>
                      </a:lnTo>
                      <a:lnTo>
                        <a:pt x="3759455" y="12211"/>
                      </a:lnTo>
                      <a:lnTo>
                        <a:pt x="5432547" y="12211"/>
                      </a:lnTo>
                      <a:lnTo>
                        <a:pt x="6006528" y="378541"/>
                      </a:lnTo>
                      <a:lnTo>
                        <a:pt x="6818405" y="389774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967580" y="4837417"/>
                  <a:ext cx="6844780" cy="463791"/>
                </a:xfrm>
                <a:custGeom>
                  <a:avLst/>
                  <a:gdLst>
                    <a:gd name="connsiteX0" fmla="*/ 0 w 6851130"/>
                    <a:gd name="connsiteY0" fmla="*/ 0 h 390751"/>
                    <a:gd name="connsiteX1" fmla="*/ 891502 w 6851130"/>
                    <a:gd name="connsiteY1" fmla="*/ 24422 h 390751"/>
                    <a:gd name="connsiteX2" fmla="*/ 1477695 w 6851130"/>
                    <a:gd name="connsiteY2" fmla="*/ 390751 h 390751"/>
                    <a:gd name="connsiteX3" fmla="*/ 3163000 w 6851130"/>
                    <a:gd name="connsiteY3" fmla="*/ 390751 h 390751"/>
                    <a:gd name="connsiteX4" fmla="*/ 3822467 w 6851130"/>
                    <a:gd name="connsiteY4" fmla="*/ 12211 h 390751"/>
                    <a:gd name="connsiteX5" fmla="*/ 5361223 w 6851130"/>
                    <a:gd name="connsiteY5" fmla="*/ 24422 h 390751"/>
                    <a:gd name="connsiteX6" fmla="*/ 5922992 w 6851130"/>
                    <a:gd name="connsiteY6" fmla="*/ 378540 h 390751"/>
                    <a:gd name="connsiteX7" fmla="*/ 6851130 w 6851130"/>
                    <a:gd name="connsiteY7" fmla="*/ 390751 h 390751"/>
                    <a:gd name="connsiteX0" fmla="*/ 0 w 6851130"/>
                    <a:gd name="connsiteY0" fmla="*/ 0 h 390751"/>
                    <a:gd name="connsiteX1" fmla="*/ 891502 w 6851130"/>
                    <a:gd name="connsiteY1" fmla="*/ 24422 h 390751"/>
                    <a:gd name="connsiteX2" fmla="*/ 1477695 w 6851130"/>
                    <a:gd name="connsiteY2" fmla="*/ 390751 h 390751"/>
                    <a:gd name="connsiteX3" fmla="*/ 3163000 w 6851130"/>
                    <a:gd name="connsiteY3" fmla="*/ 390751 h 390751"/>
                    <a:gd name="connsiteX4" fmla="*/ 3822467 w 6851130"/>
                    <a:gd name="connsiteY4" fmla="*/ 12211 h 390751"/>
                    <a:gd name="connsiteX5" fmla="*/ 5380273 w 6851130"/>
                    <a:gd name="connsiteY5" fmla="*/ 5372 h 390751"/>
                    <a:gd name="connsiteX6" fmla="*/ 5922992 w 6851130"/>
                    <a:gd name="connsiteY6" fmla="*/ 378540 h 390751"/>
                    <a:gd name="connsiteX7" fmla="*/ 6851130 w 6851130"/>
                    <a:gd name="connsiteY7" fmla="*/ 390751 h 390751"/>
                    <a:gd name="connsiteX0" fmla="*/ 0 w 6844780"/>
                    <a:gd name="connsiteY0" fmla="*/ 20028 h 385379"/>
                    <a:gd name="connsiteX1" fmla="*/ 885152 w 6844780"/>
                    <a:gd name="connsiteY1" fmla="*/ 19050 h 385379"/>
                    <a:gd name="connsiteX2" fmla="*/ 1471345 w 6844780"/>
                    <a:gd name="connsiteY2" fmla="*/ 385379 h 385379"/>
                    <a:gd name="connsiteX3" fmla="*/ 3156650 w 6844780"/>
                    <a:gd name="connsiteY3" fmla="*/ 385379 h 385379"/>
                    <a:gd name="connsiteX4" fmla="*/ 3816117 w 6844780"/>
                    <a:gd name="connsiteY4" fmla="*/ 6839 h 385379"/>
                    <a:gd name="connsiteX5" fmla="*/ 5373923 w 6844780"/>
                    <a:gd name="connsiteY5" fmla="*/ 0 h 385379"/>
                    <a:gd name="connsiteX6" fmla="*/ 5916642 w 6844780"/>
                    <a:gd name="connsiteY6" fmla="*/ 373168 h 385379"/>
                    <a:gd name="connsiteX7" fmla="*/ 6844780 w 6844780"/>
                    <a:gd name="connsiteY7" fmla="*/ 385379 h 385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44780" h="385379">
                      <a:moveTo>
                        <a:pt x="0" y="20028"/>
                      </a:moveTo>
                      <a:lnTo>
                        <a:pt x="885152" y="19050"/>
                      </a:lnTo>
                      <a:lnTo>
                        <a:pt x="1471345" y="385379"/>
                      </a:lnTo>
                      <a:lnTo>
                        <a:pt x="3156650" y="385379"/>
                      </a:lnTo>
                      <a:lnTo>
                        <a:pt x="3816117" y="6839"/>
                      </a:lnTo>
                      <a:lnTo>
                        <a:pt x="5373923" y="0"/>
                      </a:lnTo>
                      <a:lnTo>
                        <a:pt x="5916642" y="373168"/>
                      </a:lnTo>
                      <a:lnTo>
                        <a:pt x="6844780" y="385379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4777076" y="4644752"/>
                  <a:ext cx="1644224" cy="0"/>
                </a:xfrm>
                <a:prstGeom prst="line">
                  <a:avLst/>
                </a:prstGeom>
                <a:ln>
                  <a:prstDash val="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1846111" y="4861839"/>
                  <a:ext cx="0" cy="929805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6335816" y="4857132"/>
                  <a:ext cx="0" cy="929805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1770791" y="5699466"/>
                  <a:ext cx="4674933" cy="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3312989" y="4462006"/>
                  <a:ext cx="0" cy="929805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3769572" y="4848370"/>
                  <a:ext cx="1970234" cy="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3856187" y="4473672"/>
                  <a:ext cx="0" cy="467999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 rot="16200000">
                  <a:off x="2997330" y="4486148"/>
                  <a:ext cx="2619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t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 rot="16200000">
                  <a:off x="3500476" y="4475295"/>
                  <a:ext cx="29331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g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847353" y="5296312"/>
                  <a:ext cx="30594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p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5409916" y="4084881"/>
                  <a:ext cx="3302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>
                      <a:latin typeface="Symbol" charset="2"/>
                      <a:cs typeface="Symbol" charset="2"/>
                    </a:rPr>
                    <a:t>a</a:t>
                  </a:r>
                </a:p>
              </p:txBody>
            </p:sp>
          </p:grpSp>
        </p:grpSp>
        <p:sp>
          <p:nvSpPr>
            <p:cNvPr id="37" name="Arc 36"/>
            <p:cNvSpPr/>
            <p:nvPr/>
          </p:nvSpPr>
          <p:spPr>
            <a:xfrm>
              <a:off x="3516506" y="2035070"/>
              <a:ext cx="1800000" cy="1800000"/>
            </a:xfrm>
            <a:prstGeom prst="arc">
              <a:avLst>
                <a:gd name="adj1" fmla="val 19955687"/>
                <a:gd name="adj2" fmla="val 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625119" y="3717032"/>
            <a:ext cx="23788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0000"/>
                </a:solidFill>
              </a:rPr>
              <a:t>Present baseline </a:t>
            </a:r>
            <a:r>
              <a:rPr lang="de-DE" dirty="0" err="1" smtClean="0">
                <a:solidFill>
                  <a:srgbClr val="000000"/>
                </a:solidFill>
              </a:rPr>
              <a:t>at</a:t>
            </a:r>
            <a:r>
              <a:rPr lang="de-DE" dirty="0" smtClean="0">
                <a:solidFill>
                  <a:srgbClr val="000000"/>
                </a:solidFill>
              </a:rPr>
              <a:t> KIT:</a:t>
            </a:r>
          </a:p>
          <a:p>
            <a:r>
              <a:rPr lang="de-DE" dirty="0" smtClean="0">
                <a:solidFill>
                  <a:srgbClr val="000000"/>
                </a:solidFill>
              </a:rPr>
              <a:t>t= 5.5 </a:t>
            </a:r>
            <a:r>
              <a:rPr lang="de-DE" dirty="0">
                <a:solidFill>
                  <a:srgbClr val="000000"/>
                </a:solidFill>
              </a:rPr>
              <a:t>mm</a:t>
            </a:r>
          </a:p>
          <a:p>
            <a:r>
              <a:rPr lang="de-DE" dirty="0">
                <a:solidFill>
                  <a:srgbClr val="000000"/>
                </a:solidFill>
              </a:rPr>
              <a:t>g</a:t>
            </a:r>
            <a:r>
              <a:rPr lang="de-DE" dirty="0" smtClean="0">
                <a:solidFill>
                  <a:srgbClr val="000000"/>
                </a:solidFill>
              </a:rPr>
              <a:t>= 1 </a:t>
            </a:r>
            <a:r>
              <a:rPr lang="de-DE" dirty="0">
                <a:solidFill>
                  <a:srgbClr val="000000"/>
                </a:solidFill>
              </a:rPr>
              <a:t>mm</a:t>
            </a:r>
          </a:p>
          <a:p>
            <a:r>
              <a:rPr lang="el-GR" dirty="0">
                <a:solidFill>
                  <a:srgbClr val="000000"/>
                </a:solidFill>
              </a:rPr>
              <a:t>α</a:t>
            </a:r>
            <a:r>
              <a:rPr lang="de-DE" dirty="0">
                <a:solidFill>
                  <a:srgbClr val="000000"/>
                </a:solidFill>
              </a:rPr>
              <a:t> = 30 </a:t>
            </a:r>
            <a:r>
              <a:rPr lang="de-DE" dirty="0" smtClean="0">
                <a:solidFill>
                  <a:srgbClr val="000000"/>
                </a:solidFill>
              </a:rPr>
              <a:t>°</a:t>
            </a:r>
          </a:p>
          <a:p>
            <a:r>
              <a:rPr lang="de-DE" dirty="0">
                <a:solidFill>
                  <a:srgbClr val="000000"/>
                </a:solidFill>
              </a:rPr>
              <a:t>p</a:t>
            </a:r>
            <a:r>
              <a:rPr lang="de-DE" dirty="0" smtClean="0">
                <a:solidFill>
                  <a:srgbClr val="000000"/>
                </a:solidFill>
              </a:rPr>
              <a:t>=126, 226, 426 mm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38"/>
          <a:stretch/>
        </p:blipFill>
        <p:spPr>
          <a:xfrm>
            <a:off x="3037517" y="3717032"/>
            <a:ext cx="5926971" cy="1363072"/>
          </a:xfrm>
          <a:prstGeom prst="rect">
            <a:avLst/>
          </a:prstGeom>
        </p:spPr>
      </p:pic>
      <p:cxnSp>
        <p:nvCxnSpPr>
          <p:cNvPr id="16" name="Gerade Verbindung mit Pfeil 15"/>
          <p:cNvCxnSpPr/>
          <p:nvPr/>
        </p:nvCxnSpPr>
        <p:spPr>
          <a:xfrm flipH="1">
            <a:off x="5649399" y="4088889"/>
            <a:ext cx="162574" cy="3096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 flipV="1">
            <a:off x="5126952" y="4393911"/>
            <a:ext cx="104192" cy="3662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745958" y="5229200"/>
            <a:ext cx="799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R = 1-2 mm </a:t>
            </a:r>
            <a:r>
              <a:rPr lang="fr-FR" sz="1400" dirty="0" smtClean="0">
                <a:solidFill>
                  <a:srgbClr val="000000"/>
                </a:solidFill>
              </a:rPr>
              <a:t>to </a:t>
            </a:r>
            <a:r>
              <a:rPr lang="fr-FR" sz="1400" dirty="0" err="1" smtClean="0">
                <a:solidFill>
                  <a:srgbClr val="000000"/>
                </a:solidFill>
              </a:rPr>
              <a:t>reduce</a:t>
            </a:r>
            <a:r>
              <a:rPr lang="fr-FR" sz="1400" dirty="0" smtClean="0">
                <a:solidFill>
                  <a:srgbClr val="000000"/>
                </a:solidFill>
              </a:rPr>
              <a:t> stresses , </a:t>
            </a:r>
            <a:r>
              <a:rPr lang="fr-FR" sz="1400" dirty="0" err="1" smtClean="0">
                <a:solidFill>
                  <a:srgbClr val="000000"/>
                </a:solidFill>
              </a:rPr>
              <a:t>see</a:t>
            </a:r>
            <a:r>
              <a:rPr lang="fr-FR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smtClean="0">
                <a:solidFill>
                  <a:srgbClr val="000000"/>
                </a:solidFill>
              </a:rPr>
              <a:t>C</a:t>
            </a:r>
            <a:r>
              <a:rPr lang="de-DE" sz="1400" dirty="0">
                <a:solidFill>
                  <a:srgbClr val="000000"/>
                </a:solidFill>
              </a:rPr>
              <a:t>. Barth, et al. </a:t>
            </a:r>
            <a:r>
              <a:rPr lang="fr-FR" sz="1400" dirty="0" err="1">
                <a:solidFill>
                  <a:srgbClr val="000000"/>
                </a:solidFill>
              </a:rPr>
              <a:t>Supercond</a:t>
            </a:r>
            <a:r>
              <a:rPr lang="fr-FR" sz="1400" dirty="0">
                <a:solidFill>
                  <a:srgbClr val="000000"/>
                </a:solidFill>
              </a:rPr>
              <a:t>. </a:t>
            </a:r>
            <a:r>
              <a:rPr lang="fr-FR" sz="1400" dirty="0" err="1">
                <a:solidFill>
                  <a:srgbClr val="000000"/>
                </a:solidFill>
              </a:rPr>
              <a:t>Sci</a:t>
            </a:r>
            <a:r>
              <a:rPr lang="fr-FR" sz="1400" dirty="0">
                <a:solidFill>
                  <a:srgbClr val="000000"/>
                </a:solidFill>
              </a:rPr>
              <a:t>. </a:t>
            </a:r>
            <a:r>
              <a:rPr lang="fr-FR" sz="1400" dirty="0" err="1">
                <a:solidFill>
                  <a:srgbClr val="000000"/>
                </a:solidFill>
              </a:rPr>
              <a:t>Technol</a:t>
            </a:r>
            <a:r>
              <a:rPr lang="fr-FR" sz="1400" dirty="0">
                <a:solidFill>
                  <a:srgbClr val="000000"/>
                </a:solidFill>
              </a:rPr>
              <a:t>. 25 (2012) 025007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876657" y="6381328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/>
              <a:t>By courtesy of A. Karlo, ITEP KIT</a:t>
            </a:r>
          </a:p>
        </p:txBody>
      </p:sp>
    </p:spTree>
    <p:extLst>
      <p:ext uri="{BB962C8B-B14F-4D97-AF65-F5344CB8AC3E}">
        <p14:creationId xmlns:p14="http://schemas.microsoft.com/office/powerpoint/2010/main" val="3190407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FZK_ITeP\Laboratorium\Roebel_CERN\pictures\Roebel_Cern_2013_Bilder\DSC_044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3" t="48966" r="12339" b="26863"/>
          <a:stretch/>
        </p:blipFill>
        <p:spPr bwMode="auto">
          <a:xfrm>
            <a:off x="1659950" y="836712"/>
            <a:ext cx="5504338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Comments from KIT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176464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Tape sample for Roebel assembly needed (punching test, different substrate and tape architecture for Superpower and Theva which was used up to now) </a:t>
            </a:r>
            <a:r>
              <a:rPr lang="en-US">
                <a:solidFill>
                  <a:srgbClr val="FF0000"/>
                </a:solidFill>
              </a:rPr>
              <a:t>– need material for tests</a:t>
            </a:r>
          </a:p>
          <a:p>
            <a:r>
              <a:rPr lang="en-US"/>
              <a:t>Bruker tape has steel substrate replacing Hastelloy, thicker YBCO, thicker tape in comparison to SP</a:t>
            </a:r>
          </a:p>
          <a:p>
            <a:r>
              <a:rPr lang="en-US"/>
              <a:t>Winding properties: denser strands packing or looser? May have consequences for transverse stress situation (we can offer dummy preparation, experiments with transverse stress possible in Twente) </a:t>
            </a:r>
            <a:r>
              <a:rPr lang="en-US">
                <a:solidFill>
                  <a:srgbClr val="FF0000"/>
                </a:solidFill>
              </a:rPr>
              <a:t>– need feedback from WP10.3</a:t>
            </a:r>
          </a:p>
          <a:p>
            <a:r>
              <a:rPr lang="en-US"/>
              <a:t>Fitting transposition pitch to no. of strands and current regarding the remarks above !</a:t>
            </a:r>
          </a:p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76657" y="6381328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/>
              <a:t>By courtesy of A. Karlo, ITEP KIT</a:t>
            </a:r>
          </a:p>
        </p:txBody>
      </p:sp>
    </p:spTree>
    <p:extLst>
      <p:ext uri="{BB962C8B-B14F-4D97-AF65-F5344CB8AC3E}">
        <p14:creationId xmlns:p14="http://schemas.microsoft.com/office/powerpoint/2010/main" val="3545737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Roebel cable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7778"/>
            <a:ext cx="8229600" cy="5759097"/>
          </a:xfrm>
        </p:spPr>
        <p:txBody>
          <a:bodyPr>
            <a:normAutofit fontScale="85000" lnSpcReduction="20000"/>
          </a:bodyPr>
          <a:lstStyle/>
          <a:p>
            <a:r>
              <a:rPr lang="en-US">
                <a:solidFill>
                  <a:srgbClr val="FF0000"/>
                </a:solidFill>
              </a:rPr>
              <a:t>Material is needed: </a:t>
            </a:r>
            <a:r>
              <a:rPr lang="en-US"/>
              <a:t>test the punching, check the degradation, assembly, striation, develop first-hand experience, and optimize the parameters to reduce degradation</a:t>
            </a:r>
          </a:p>
          <a:p>
            <a:r>
              <a:rPr lang="en-US">
                <a:solidFill>
                  <a:srgbClr val="FF0000"/>
                </a:solidFill>
              </a:rPr>
              <a:t>Current distribution/redistribution:</a:t>
            </a:r>
            <a:r>
              <a:rPr lang="en-US"/>
              <a:t> to what extent ? What is the effect on field quality ? Is there a need for striation ?</a:t>
            </a:r>
          </a:p>
          <a:p>
            <a:r>
              <a:rPr lang="en-US">
                <a:solidFill>
                  <a:srgbClr val="FF0000"/>
                </a:solidFill>
              </a:rPr>
              <a:t>Detection and protection:</a:t>
            </a:r>
            <a:r>
              <a:rPr lang="en-US"/>
              <a:t> how much copper is required ?</a:t>
            </a:r>
          </a:p>
          <a:p>
            <a:r>
              <a:rPr lang="en-US">
                <a:solidFill>
                  <a:srgbClr val="FF0000"/>
                </a:solidFill>
              </a:rPr>
              <a:t>Effect of strain and stress:</a:t>
            </a:r>
            <a:r>
              <a:rPr lang="en-US"/>
              <a:t> measure a cable prototype</a:t>
            </a:r>
          </a:p>
          <a:p>
            <a:r>
              <a:rPr lang="en-US">
                <a:solidFill>
                  <a:srgbClr val="FF0000"/>
                </a:solidFill>
              </a:rPr>
              <a:t>A number of somewhat </a:t>
            </a:r>
            <a:r>
              <a:rPr lang="en-US" i="1">
                <a:solidFill>
                  <a:srgbClr val="FF0000"/>
                </a:solidFill>
              </a:rPr>
              <a:t>trivial and practical </a:t>
            </a:r>
            <a:r>
              <a:rPr lang="en-US">
                <a:solidFill>
                  <a:srgbClr val="FF0000"/>
                </a:solidFill>
              </a:rPr>
              <a:t>matters: </a:t>
            </a:r>
            <a:r>
              <a:rPr lang="en-US"/>
              <a:t>insulation (how ?), winding (cable geometry stable ? Bending radius ?), impregnation (does it work ?)</a:t>
            </a:r>
          </a:p>
          <a:p>
            <a:endParaRPr lang="en-US"/>
          </a:p>
          <a:p>
            <a:pPr marL="0" indent="0" algn="ctr">
              <a:buNone/>
            </a:pPr>
            <a:r>
              <a:rPr lang="en-US" sz="4200" b="1">
                <a:solidFill>
                  <a:srgbClr val="FF0000"/>
                </a:solidFill>
              </a:rPr>
              <a:t>We need to get movin’</a:t>
            </a:r>
          </a:p>
        </p:txBody>
      </p:sp>
    </p:spTree>
    <p:extLst>
      <p:ext uri="{BB962C8B-B14F-4D97-AF65-F5344CB8AC3E}">
        <p14:creationId xmlns:p14="http://schemas.microsoft.com/office/powerpoint/2010/main" val="2987518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708</Words>
  <Application>Microsoft Macintosh PowerPoint</Application>
  <PresentationFormat>On-screen Show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YBCO - Cable reference designs and open issues</vt:lpstr>
      <vt:lpstr>Cable design principles</vt:lpstr>
      <vt:lpstr>REBCO Roebel – tape</vt:lpstr>
      <vt:lpstr>REBCO Roebel – cable design</vt:lpstr>
      <vt:lpstr>REBCO Roebel – KIT “stock”</vt:lpstr>
      <vt:lpstr>Cut tape geometry</vt:lpstr>
      <vt:lpstr>Comments from KIT</vt:lpstr>
      <vt:lpstr>Roebel cable issues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YBCO cable design</dc:title>
  <dc:creator>Luca Bottura</dc:creator>
  <cp:lastModifiedBy>Luca Bottura</cp:lastModifiedBy>
  <cp:revision>7</cp:revision>
  <dcterms:created xsi:type="dcterms:W3CDTF">2013-12-11T18:34:47Z</dcterms:created>
  <dcterms:modified xsi:type="dcterms:W3CDTF">2013-12-11T21:07:53Z</dcterms:modified>
</cp:coreProperties>
</file>