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22"/>
  </p:notesMasterIdLst>
  <p:sldIdLst>
    <p:sldId id="361" r:id="rId2"/>
    <p:sldId id="363" r:id="rId3"/>
    <p:sldId id="401" r:id="rId4"/>
    <p:sldId id="402" r:id="rId5"/>
    <p:sldId id="365" r:id="rId6"/>
    <p:sldId id="369" r:id="rId7"/>
    <p:sldId id="404" r:id="rId8"/>
    <p:sldId id="390" r:id="rId9"/>
    <p:sldId id="392" r:id="rId10"/>
    <p:sldId id="405" r:id="rId11"/>
    <p:sldId id="406" r:id="rId12"/>
    <p:sldId id="407" r:id="rId13"/>
    <p:sldId id="366" r:id="rId14"/>
    <p:sldId id="395" r:id="rId15"/>
    <p:sldId id="388" r:id="rId16"/>
    <p:sldId id="367" r:id="rId17"/>
    <p:sldId id="400" r:id="rId18"/>
    <p:sldId id="403" r:id="rId19"/>
    <p:sldId id="338" r:id="rId20"/>
    <p:sldId id="35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B68DD95-57A5-EA45-B232-40144A86617D}">
          <p14:sldIdLst>
            <p14:sldId id="361"/>
            <p14:sldId id="363"/>
            <p14:sldId id="401"/>
            <p14:sldId id="402"/>
            <p14:sldId id="365"/>
            <p14:sldId id="369"/>
            <p14:sldId id="404"/>
            <p14:sldId id="390"/>
            <p14:sldId id="392"/>
            <p14:sldId id="405"/>
            <p14:sldId id="406"/>
            <p14:sldId id="407"/>
            <p14:sldId id="366"/>
            <p14:sldId id="395"/>
            <p14:sldId id="388"/>
            <p14:sldId id="367"/>
            <p14:sldId id="400"/>
            <p14:sldId id="403"/>
            <p14:sldId id="338"/>
            <p14:sldId id="3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8FAA"/>
    <a:srgbClr val="204CBE"/>
    <a:srgbClr val="7193E5"/>
    <a:srgbClr val="5990E5"/>
    <a:srgbClr val="975550"/>
    <a:srgbClr val="970D11"/>
    <a:srgbClr val="E56F68"/>
    <a:srgbClr val="1E6D37"/>
    <a:srgbClr val="8E210A"/>
    <a:srgbClr val="5D73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23" autoAdjust="0"/>
    <p:restoredTop sz="99659" autoAdjust="0"/>
  </p:normalViewPr>
  <p:slideViewPr>
    <p:cSldViewPr snapToGrid="0" snapToObjects="1">
      <p:cViewPr varScale="1">
        <p:scale>
          <a:sx n="187" d="100"/>
          <a:sy n="187" d="100"/>
        </p:scale>
        <p:origin x="-10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B5D0D-0429-7D41-BE67-394C590C6A78}" type="datetimeFigureOut">
              <a:rPr lang="en-US" smtClean="0"/>
              <a:t>03/02/14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FE225-6EB2-DB40-ABAD-A03E4A7BF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220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358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27CDAD-5CE0-1648-8D68-68748E5D638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487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Enhancements:</a:t>
            </a:r>
          </a:p>
          <a:p>
            <a:r>
              <a:rPr lang="en-US" dirty="0" smtClean="0"/>
              <a:t>	cleaning up old interfaces</a:t>
            </a:r>
          </a:p>
          <a:p>
            <a:r>
              <a:rPr lang="en-US" dirty="0" smtClean="0"/>
              <a:t>	standardizing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FE225-6EB2-DB40-ABAD-A03E4A7BFD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53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Enhancements:</a:t>
            </a:r>
          </a:p>
          <a:p>
            <a:r>
              <a:rPr lang="en-US" dirty="0" smtClean="0"/>
              <a:t>	cleaning up old interfaces</a:t>
            </a:r>
          </a:p>
          <a:p>
            <a:r>
              <a:rPr lang="en-US" dirty="0" smtClean="0"/>
              <a:t>	standardizing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FE225-6EB2-DB40-ABAD-A03E4A7BFD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5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Enhancements:</a:t>
            </a:r>
          </a:p>
          <a:p>
            <a:r>
              <a:rPr lang="en-US" dirty="0" smtClean="0"/>
              <a:t>	cleaning up old interfaces</a:t>
            </a:r>
          </a:p>
          <a:p>
            <a:r>
              <a:rPr lang="en-US" dirty="0" smtClean="0"/>
              <a:t>	standardizing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FE225-6EB2-DB40-ABAD-A03E4A7BFD6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5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358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27CDAD-5CE0-1648-8D68-68748E5D638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386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3588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27CDAD-5CE0-1648-8D68-68748E5D638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976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0">
              <a:srgbClr val="E1E1E1"/>
            </a:gs>
            <a:gs pos="100000">
              <a:srgbClr val="C7C7C7"/>
            </a:gs>
            <a:gs pos="50000">
              <a:srgbClr val="EEEEEE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9890"/>
            <a:ext cx="7772400" cy="670278"/>
          </a:xfrm>
        </p:spPr>
        <p:txBody>
          <a:bodyPr/>
          <a:lstStyle>
            <a:lvl1pPr algn="ctr">
              <a:defRPr sz="5400">
                <a:solidFill>
                  <a:srgbClr val="999999"/>
                </a:solidFill>
                <a:effectLst>
                  <a:outerShdw dist="12700" dir="2700000" algn="tl" rotWithShape="0">
                    <a:schemeClr val="bg1">
                      <a:alpha val="47000"/>
                    </a:schemeClr>
                  </a:outerShdw>
                </a:effectLst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938365"/>
            <a:ext cx="6400800" cy="557389"/>
          </a:xfrm>
        </p:spPr>
        <p:txBody>
          <a:bodyPr>
            <a:normAutofit/>
          </a:bodyPr>
          <a:lstStyle>
            <a:lvl1pPr marL="0" indent="0" algn="ctr">
              <a:buNone/>
              <a:defRPr sz="4000">
                <a:solidFill>
                  <a:srgbClr val="8EA1B7"/>
                </a:solidFill>
                <a:latin typeface="Bebas Neue"/>
                <a:cs typeface="Bebas Neue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6C38-E7E4-7F41-85AF-1050D2BB20FC}" type="datetimeFigureOut">
              <a:rPr lang="en-US" smtClean="0"/>
              <a:pPr/>
              <a:t>03/02/14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C49AC-185F-F54F-A8FE-BE649D0968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5150095"/>
            <a:ext cx="8229600" cy="1087025"/>
          </a:xfrm>
        </p:spPr>
        <p:txBody>
          <a:bodyPr/>
          <a:lstStyle>
            <a:lvl1pPr algn="ctr">
              <a:defRPr>
                <a:latin typeface="Bebas Neue"/>
                <a:cs typeface="Bebas Neue"/>
              </a:defRPr>
            </a:lvl1pPr>
          </a:lstStyle>
          <a:p>
            <a:r>
              <a:rPr lang="en-US" dirty="0" smtClean="0">
                <a:solidFill>
                  <a:srgbClr val="808080"/>
                </a:solidFill>
              </a:rPr>
              <a:t>SUB-SUB-TITLE</a:t>
            </a:r>
            <a:endParaRPr lang="en-US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9460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6C38-E7E4-7F41-85AF-1050D2BB20FC}" type="datetimeFigureOut">
              <a:rPr lang="en-US" smtClean="0"/>
              <a:pPr/>
              <a:t>03/02/14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C49AC-185F-F54F-A8FE-BE649D0968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41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6C38-E7E4-7F41-85AF-1050D2BB20FC}" type="datetimeFigureOut">
              <a:rPr lang="en-US" smtClean="0"/>
              <a:pPr/>
              <a:t>03/02/14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C49AC-185F-F54F-A8FE-BE649D0968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64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4668"/>
            <a:ext cx="8229600" cy="1241776"/>
          </a:xfrm>
        </p:spPr>
        <p:txBody>
          <a:bodyPr/>
          <a:lstStyle>
            <a:lvl1pPr marL="0" indent="0">
              <a:buNone/>
              <a:defRPr b="1" i="0">
                <a:latin typeface="Economica"/>
                <a:cs typeface="Economica"/>
              </a:defRPr>
            </a:lvl1pPr>
            <a:lvl2pPr marL="457200" indent="0">
              <a:buNone/>
              <a:defRPr>
                <a:latin typeface="Bebas Neue"/>
                <a:cs typeface="Bebas Neue"/>
              </a:defRPr>
            </a:lvl2pPr>
            <a:lvl3pPr>
              <a:defRPr>
                <a:latin typeface="Bebas Neue"/>
                <a:cs typeface="Bebas Neue"/>
              </a:defRPr>
            </a:lvl3pPr>
            <a:lvl4pPr>
              <a:defRPr>
                <a:latin typeface="Bebas Neue"/>
                <a:cs typeface="Bebas Neue"/>
              </a:defRPr>
            </a:lvl4pPr>
            <a:lvl5pPr>
              <a:defRPr>
                <a:latin typeface="Bebas Neue"/>
                <a:cs typeface="Bebas Neue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r>
              <a:rPr lang="en-US" dirty="0" smtClean="0"/>
              <a:t>Second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6C38-E7E4-7F41-85AF-1050D2BB20FC}" type="datetimeFigureOut">
              <a:rPr lang="en-US" smtClean="0"/>
              <a:pPr/>
              <a:t>03/02/14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C49AC-185F-F54F-A8FE-BE649D0968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57200" y="2596444"/>
            <a:ext cx="8229600" cy="3556706"/>
          </a:xfrm>
        </p:spPr>
        <p:txBody>
          <a:bodyPr/>
          <a:lstStyle>
            <a:lvl1pPr>
              <a:defRPr>
                <a:solidFill>
                  <a:srgbClr val="8EA1B7"/>
                </a:solidFill>
                <a:latin typeface="Economica"/>
                <a:cs typeface="Economica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5279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0"/>
            <a:ext cx="7772400" cy="1362075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Economica"/>
                <a:cs typeface="Economica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6C38-E7E4-7F41-85AF-1050D2BB20FC}" type="datetimeFigureOut">
              <a:rPr lang="en-US" smtClean="0"/>
              <a:pPr/>
              <a:t>03/02/14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C49AC-185F-F54F-A8FE-BE649D09686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Untitled-2.png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8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380" y="2031876"/>
            <a:ext cx="3019004" cy="209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337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6C38-E7E4-7F41-85AF-1050D2BB20FC}" type="datetimeFigureOut">
              <a:rPr lang="en-US" smtClean="0"/>
              <a:pPr/>
              <a:t>03/02/14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C49AC-185F-F54F-A8FE-BE649D0968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349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6C38-E7E4-7F41-85AF-1050D2BB20FC}" type="datetimeFigureOut">
              <a:rPr lang="en-US" smtClean="0"/>
              <a:pPr/>
              <a:t>03/02/14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C49AC-185F-F54F-A8FE-BE649D0968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176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6C38-E7E4-7F41-85AF-1050D2BB20FC}" type="datetimeFigureOut">
              <a:rPr lang="en-US" smtClean="0"/>
              <a:pPr/>
              <a:t>03/02/14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C49AC-185F-F54F-A8FE-BE649D0968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358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6C38-E7E4-7F41-85AF-1050D2BB20FC}" type="datetimeFigureOut">
              <a:rPr lang="en-US" smtClean="0"/>
              <a:pPr/>
              <a:t>03/02/14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C49AC-185F-F54F-A8FE-BE649D0968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854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6C38-E7E4-7F41-85AF-1050D2BB20FC}" type="datetimeFigureOut">
              <a:rPr lang="en-US" smtClean="0"/>
              <a:pPr/>
              <a:t>03/02/14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C49AC-185F-F54F-A8FE-BE649D0968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96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6C38-E7E4-7F41-85AF-1050D2BB20FC}" type="datetimeFigureOut">
              <a:rPr lang="en-US" smtClean="0"/>
              <a:pPr/>
              <a:t>03/02/14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C49AC-185F-F54F-A8FE-BE649D0968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802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1E1E1"/>
            </a:gs>
            <a:gs pos="100000">
              <a:srgbClr val="C7C7C7"/>
            </a:gs>
            <a:gs pos="50000">
              <a:srgbClr val="EEEEEE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8"/>
            <a:ext cx="8229600" cy="10800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</a:t>
            </a:r>
            <a:r>
              <a:rPr lang="en-US" dirty="0" err="1" smtClean="0"/>
              <a:t>ediT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54668"/>
            <a:ext cx="8229600" cy="4771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36C38-E7E4-7F41-85AF-1050D2BB20FC}" type="datetimeFigureOut">
              <a:rPr lang="en-US" smtClean="0"/>
              <a:pPr/>
              <a:t>03/02/14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C49AC-185F-F54F-A8FE-BE649D0968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962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 typeface="Arial"/>
        <a:buNone/>
        <a:defRPr lang="en-US" sz="7200" kern="1200" dirty="0">
          <a:solidFill>
            <a:srgbClr val="8EA1B7"/>
          </a:solidFill>
          <a:effectLst>
            <a:outerShdw dist="12700" dir="2700000" algn="tl" rotWithShape="0">
              <a:schemeClr val="bg1">
                <a:alpha val="43000"/>
              </a:schemeClr>
            </a:outerShdw>
          </a:effectLst>
          <a:latin typeface="Bebas Neue"/>
          <a:ea typeface="+mn-ea"/>
          <a:cs typeface="Bebas Neue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lang="en-US" sz="3200" kern="1200" dirty="0">
          <a:solidFill>
            <a:srgbClr val="808080"/>
          </a:solidFill>
          <a:latin typeface="Aller"/>
          <a:ea typeface="+mn-ea"/>
          <a:cs typeface="Aller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.jpeg"/><Relationship Id="rId5" Type="http://schemas.microsoft.com/office/2007/relationships/hdphoto" Target="../media/hdphoto1.wdp"/><Relationship Id="rId6" Type="http://schemas.openxmlformats.org/officeDocument/2006/relationships/image" Target="../media/image3.png"/><Relationship Id="rId1" Type="http://schemas.openxmlformats.org/officeDocument/2006/relationships/themeOverride" Target="../theme/themeOverride2.x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3.png"/><Relationship Id="rId7" Type="http://schemas.openxmlformats.org/officeDocument/2006/relationships/image" Target="../media/image17.png"/><Relationship Id="rId8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-software.org/milestone/v1.2" TargetMode="External"/><Relationship Id="rId4" Type="http://schemas.openxmlformats.org/officeDocument/2006/relationships/hyperlink" Target="http://indico-software.org/blog/Indico1.0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dico-next.cern.ch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-software.org/blog/Indico1.0" TargetMode="External"/><Relationship Id="rId4" Type="http://schemas.openxmlformats.org/officeDocument/2006/relationships/hyperlink" Target="http://indico-software.org/blog/Indico1.1" TargetMode="External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3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1E1E1"/>
            </a:gs>
            <a:gs pos="100000">
              <a:srgbClr val="C7C7C7"/>
            </a:gs>
            <a:gs pos="50000">
              <a:srgbClr val="EEEEEE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1205187_08 (1).jpg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633" r="9978"/>
          <a:stretch/>
        </p:blipFill>
        <p:spPr>
          <a:xfrm>
            <a:off x="0" y="-614945"/>
            <a:ext cx="9144000" cy="74854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4" y="462922"/>
            <a:ext cx="7760676" cy="6702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l"/>
            <a:r>
              <a:rPr lang="en-US" sz="8000" dirty="0" smtClean="0">
                <a:solidFill>
                  <a:srgbClr val="7187A3"/>
                </a:solidFill>
                <a:effectLst/>
              </a:rPr>
              <a:t>Indico 1.2</a:t>
            </a:r>
            <a:endParaRPr lang="en-US" sz="8000" dirty="0">
              <a:solidFill>
                <a:srgbClr val="919EB2"/>
              </a:solidFill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078526" y="2126132"/>
            <a:ext cx="4474442" cy="909478"/>
          </a:xfrm>
          <a:effectLst/>
        </p:spPr>
        <p:txBody>
          <a:bodyPr>
            <a:noAutofit/>
          </a:bodyPr>
          <a:lstStyle/>
          <a:p>
            <a:pPr algn="l"/>
            <a:r>
              <a:rPr lang="en-US" sz="2400" dirty="0">
                <a:solidFill>
                  <a:srgbClr val="7F7F7F"/>
                </a:solidFill>
                <a:latin typeface="Economica"/>
                <a:cs typeface="Economica"/>
              </a:rPr>
              <a:t>José Benito González </a:t>
            </a:r>
            <a:r>
              <a:rPr lang="en-US" sz="2400" dirty="0" err="1" smtClean="0">
                <a:solidFill>
                  <a:srgbClr val="7F7F7F"/>
                </a:solidFill>
                <a:latin typeface="Economica"/>
                <a:cs typeface="Economica"/>
              </a:rPr>
              <a:t>López</a:t>
            </a:r>
            <a:endParaRPr lang="en-US" sz="2400" dirty="0">
              <a:solidFill>
                <a:srgbClr val="7F7F7F"/>
              </a:solidFill>
              <a:latin typeface="Economica"/>
              <a:cs typeface="Economica"/>
            </a:endParaRPr>
          </a:p>
          <a:p>
            <a:pPr algn="l"/>
            <a:r>
              <a:rPr lang="en-US" sz="2400" dirty="0" smtClean="0">
                <a:solidFill>
                  <a:srgbClr val="7F7F7F"/>
                </a:solidFill>
                <a:latin typeface="Economica"/>
                <a:cs typeface="Economica"/>
              </a:rPr>
              <a:t>IT-CIS-AVC</a:t>
            </a:r>
            <a:endParaRPr lang="en-US" sz="2400" dirty="0">
              <a:solidFill>
                <a:srgbClr val="7F7F7F"/>
              </a:solidFill>
              <a:latin typeface="Economica"/>
              <a:cs typeface="Economica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-1914769" y="1507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8" name="Title 1"/>
          <p:cNvSpPr txBox="1">
            <a:spLocks/>
          </p:cNvSpPr>
          <p:nvPr/>
        </p:nvSpPr>
        <p:spPr>
          <a:xfrm>
            <a:off x="1078526" y="1270000"/>
            <a:ext cx="7901353" cy="67027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None/>
              <a:defRPr lang="en-US" sz="5400" kern="1200">
                <a:solidFill>
                  <a:srgbClr val="999999"/>
                </a:solidFill>
                <a:effectLst>
                  <a:outerShdw dist="12700" dir="2700000" algn="tl" rotWithShape="0">
                    <a:schemeClr val="bg1">
                      <a:alpha val="47000"/>
                    </a:schemeClr>
                  </a:outerShdw>
                </a:effectLst>
                <a:latin typeface="Bebas Neue"/>
                <a:ea typeface="+mn-ea"/>
                <a:cs typeface="Bebas Neue"/>
              </a:defRPr>
            </a:lvl1pPr>
          </a:lstStyle>
          <a:p>
            <a:pPr algn="l"/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4 February 2014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-2625969" y="11091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alphaModFix amt="52000"/>
          </a:blip>
          <a:stretch>
            <a:fillRect/>
          </a:stretch>
        </p:blipFill>
        <p:spPr>
          <a:xfrm>
            <a:off x="7858894" y="149015"/>
            <a:ext cx="1120985" cy="112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7615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 advTm="26309"/>
    </mc:Choice>
    <mc:Fallback xmlns="">
      <p:transition xmlns:p14="http://schemas.microsoft.com/office/powerpoint/2010/main" advTm="2630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52"/>
          <p:cNvSpPr/>
          <p:nvPr/>
        </p:nvSpPr>
        <p:spPr>
          <a:xfrm>
            <a:off x="2024447" y="2166280"/>
            <a:ext cx="5113427" cy="3828464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>
            <a:outerShdw blurRad="69850" dist="38100" dir="2700000" algn="tl" rotWithShape="0">
              <a:srgbClr val="000000">
                <a:alpha val="43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E-Ticket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600805" y="174601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6819" y="917265"/>
            <a:ext cx="2082800" cy="1832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67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9917"/>
    </mc:Choice>
    <mc:Fallback xmlns="">
      <p:transition xmlns:p14="http://schemas.microsoft.com/office/powerpoint/2010/main" advTm="39917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4-02-03 at 15.45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140" y="1645124"/>
            <a:ext cx="6759493" cy="372038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E-Ticket</a:t>
            </a:r>
            <a:endParaRPr lang="en-US" dirty="0"/>
          </a:p>
        </p:txBody>
      </p:sp>
      <p:pic>
        <p:nvPicPr>
          <p:cNvPr id="5" name="Picture 4" descr="image[2]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6" y="1714640"/>
            <a:ext cx="2130322" cy="3781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ounded Rectangle 9"/>
          <p:cNvSpPr/>
          <p:nvPr/>
        </p:nvSpPr>
        <p:spPr>
          <a:xfrm>
            <a:off x="794615" y="5107419"/>
            <a:ext cx="713114" cy="509383"/>
          </a:xfrm>
          <a:prstGeom prst="roundRect">
            <a:avLst/>
          </a:prstGeom>
          <a:noFill/>
          <a:ln>
            <a:solidFill>
              <a:srgbClr val="D8020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1435" y="3235952"/>
            <a:ext cx="2082800" cy="1832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Rounded Rectangle 18"/>
          <p:cNvSpPr/>
          <p:nvPr/>
        </p:nvSpPr>
        <p:spPr>
          <a:xfrm>
            <a:off x="4940458" y="1965806"/>
            <a:ext cx="713114" cy="509383"/>
          </a:xfrm>
          <a:prstGeom prst="roundRect">
            <a:avLst/>
          </a:prstGeom>
          <a:noFill/>
          <a:ln>
            <a:solidFill>
              <a:srgbClr val="D8020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5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9917"/>
    </mc:Choice>
    <mc:Fallback xmlns="">
      <p:transition xmlns:p14="http://schemas.microsoft.com/office/powerpoint/2010/main" advTm="39917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4253" y="2843850"/>
            <a:ext cx="2082800" cy="1832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image[1]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732" y="1714640"/>
            <a:ext cx="2130321" cy="3781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image[3]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957" y="1714640"/>
            <a:ext cx="2130322" cy="3781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E-Ticket</a:t>
            </a:r>
            <a:endParaRPr lang="en-US" dirty="0"/>
          </a:p>
        </p:txBody>
      </p:sp>
      <p:pic>
        <p:nvPicPr>
          <p:cNvPr id="2" name="Picture 1" descr="imag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456" y="1714640"/>
            <a:ext cx="2130322" cy="3781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image[2]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6" y="1714640"/>
            <a:ext cx="2130322" cy="3781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ounded Rectangle 11"/>
          <p:cNvSpPr/>
          <p:nvPr/>
        </p:nvSpPr>
        <p:spPr>
          <a:xfrm>
            <a:off x="6035255" y="5068817"/>
            <a:ext cx="559360" cy="560737"/>
          </a:xfrm>
          <a:prstGeom prst="roundRect">
            <a:avLst/>
          </a:prstGeom>
          <a:noFill/>
          <a:ln>
            <a:solidFill>
              <a:srgbClr val="D8020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7686819" y="2843850"/>
            <a:ext cx="559360" cy="560737"/>
          </a:xfrm>
          <a:prstGeom prst="roundRect">
            <a:avLst/>
          </a:prstGeom>
          <a:noFill/>
          <a:ln>
            <a:solidFill>
              <a:srgbClr val="D8020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YPS__mobile_iphone_touch_hand_finger_telephone_call_talk-256_png__256×256_.png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0244" l="1183" r="982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191" y="2784630"/>
            <a:ext cx="565876" cy="411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23583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9917"/>
    </mc:Choice>
    <mc:Fallback xmlns="">
      <p:transition xmlns:p14="http://schemas.microsoft.com/office/powerpoint/2010/main" advTm="39917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7200" y="1426067"/>
            <a:ext cx="8229600" cy="127997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STORE</a:t>
            </a:r>
            <a:r>
              <a:rPr lang="en-US" dirty="0" smtClean="0"/>
              <a:t>			</a:t>
            </a:r>
            <a:r>
              <a:rPr lang="en-US" dirty="0" smtClean="0">
                <a:solidFill>
                  <a:srgbClr val="808080"/>
                </a:solidFill>
              </a:rPr>
              <a:t>your event in a </a:t>
            </a:r>
            <a:r>
              <a:rPr lang="en-US" dirty="0" err="1" smtClean="0">
                <a:solidFill>
                  <a:srgbClr val="808080"/>
                </a:solidFill>
              </a:rPr>
              <a:t>pendrive</a:t>
            </a:r>
            <a:r>
              <a:rPr lang="en-US" dirty="0" smtClean="0">
                <a:solidFill>
                  <a:srgbClr val="808080"/>
                </a:solidFill>
              </a:rPr>
              <a:t>, </a:t>
            </a:r>
            <a:r>
              <a:rPr lang="en-US" dirty="0" err="1" smtClean="0">
                <a:solidFill>
                  <a:srgbClr val="808080"/>
                </a:solidFill>
              </a:rPr>
              <a:t>etc</a:t>
            </a:r>
            <a:endParaRPr lang="en-US" dirty="0" smtClean="0">
              <a:solidFill>
                <a:srgbClr val="808080"/>
              </a:solidFill>
            </a:endParaRPr>
          </a:p>
          <a:p>
            <a:r>
              <a:rPr lang="en-US" dirty="0">
                <a:solidFill>
                  <a:srgbClr val="808080"/>
                </a:solidFill>
              </a:rPr>
              <a:t>	</a:t>
            </a:r>
            <a:r>
              <a:rPr lang="en-US" dirty="0" smtClean="0">
                <a:solidFill>
                  <a:srgbClr val="808080"/>
                </a:solidFill>
              </a:rPr>
              <a:t>				works off-line</a:t>
            </a:r>
          </a:p>
          <a:p>
            <a:r>
              <a:rPr lang="en-US" dirty="0">
                <a:solidFill>
                  <a:srgbClr val="808080"/>
                </a:solidFill>
              </a:rPr>
              <a:t>	</a:t>
            </a:r>
            <a:r>
              <a:rPr lang="en-US" dirty="0" smtClean="0">
                <a:solidFill>
                  <a:srgbClr val="808080"/>
                </a:solidFill>
              </a:rPr>
              <a:t>				access to files</a:t>
            </a:r>
            <a:endParaRPr lang="en-US" dirty="0">
              <a:solidFill>
                <a:srgbClr val="80808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OFF-line</a:t>
            </a:r>
            <a:r>
              <a:rPr lang="en-US" dirty="0" smtClean="0"/>
              <a:t> website</a:t>
            </a:r>
            <a:endParaRPr lang="en-US" dirty="0"/>
          </a:p>
        </p:txBody>
      </p:sp>
      <p:pic>
        <p:nvPicPr>
          <p:cNvPr id="10" name="Picture 9" descr="Screen Shot 2013-05-23 at 2.52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678" y="2706037"/>
            <a:ext cx="6954904" cy="406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8476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80522"/>
    </mc:Choice>
    <mc:Fallback xmlns="">
      <p:transition xmlns:p14="http://schemas.microsoft.com/office/powerpoint/2010/main" advTm="80522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212265_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03" y="887289"/>
            <a:ext cx="9229939" cy="615998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2"/>
            <a:ext cx="9160722" cy="98860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22137" y="887289"/>
            <a:ext cx="7772400" cy="6641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3200" kern="1200" dirty="0">
                <a:solidFill>
                  <a:srgbClr val="808080"/>
                </a:solidFill>
                <a:latin typeface="Aller"/>
                <a:ea typeface="+mn-ea"/>
                <a:cs typeface="Aller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 smtClean="0">
                <a:solidFill>
                  <a:schemeClr val="bg1">
                    <a:lumMod val="95000"/>
                  </a:schemeClr>
                </a:solidFill>
                <a:latin typeface="Economica"/>
                <a:cs typeface="Economica"/>
              </a:rPr>
              <a:t>Version 1.2</a:t>
            </a:r>
            <a:r>
              <a:rPr lang="de-DE" dirty="0" smtClean="0">
                <a:latin typeface="Economica"/>
                <a:cs typeface="Economica"/>
              </a:rPr>
              <a:t>			</a:t>
            </a:r>
            <a:endParaRPr lang="de-DE" dirty="0">
              <a:latin typeface="Economica"/>
              <a:cs typeface="Economica"/>
            </a:endParaRPr>
          </a:p>
        </p:txBody>
      </p:sp>
      <p:sp>
        <p:nvSpPr>
          <p:cNvPr id="13" name="Title 3"/>
          <p:cNvSpPr>
            <a:spLocks noGrp="1"/>
          </p:cNvSpPr>
          <p:nvPr>
            <p:ph type="title"/>
          </p:nvPr>
        </p:nvSpPr>
        <p:spPr>
          <a:xfrm>
            <a:off x="122137" y="128238"/>
            <a:ext cx="7772400" cy="952436"/>
          </a:xfrm>
        </p:spPr>
        <p:txBody>
          <a:bodyPr/>
          <a:lstStyle/>
          <a:p>
            <a:r>
              <a:rPr lang="en-US" sz="5400" dirty="0" smtClean="0">
                <a:solidFill>
                  <a:schemeClr val="bg1">
                    <a:lumMod val="95000"/>
                  </a:schemeClr>
                </a:solidFill>
              </a:rPr>
              <a:t>technology</a:t>
            </a:r>
            <a:endParaRPr lang="en-US" sz="5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61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992"/>
    </mc:Choice>
    <mc:Fallback xmlns="">
      <p:transition xmlns:p14="http://schemas.microsoft.com/office/powerpoint/2010/main" advTm="599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FLASK &amp; URLs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3360"/>
            <a:ext cx="8602754" cy="5175360"/>
          </a:xfrm>
        </p:spPr>
        <p:txBody>
          <a:bodyPr>
            <a:noAutofit/>
          </a:bodyPr>
          <a:lstStyle/>
          <a:p>
            <a:r>
              <a:rPr lang="en-GB" b="0" dirty="0" smtClean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Homemade framework (2002)</a:t>
            </a:r>
          </a:p>
          <a:p>
            <a:r>
              <a:rPr lang="en-GB" b="0" dirty="0" smtClean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Moved to Flask: micro-framework, well documented</a:t>
            </a:r>
          </a:p>
          <a:p>
            <a:r>
              <a:rPr lang="en-GB" b="0" dirty="0" smtClean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Benefit to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shorten and beautify URLs</a:t>
            </a:r>
            <a:r>
              <a:rPr lang="en-GB" b="0" dirty="0" smtClean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:</a:t>
            </a:r>
            <a:br>
              <a:rPr lang="en-GB" b="0" dirty="0" smtClean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</a:br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>  </a:t>
            </a:r>
            <a:r>
              <a:rPr lang="en-GB" b="0" dirty="0" smtClean="0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http://</a:t>
            </a:r>
            <a:r>
              <a:rPr lang="en-GB" b="0" dirty="0" err="1" smtClean="0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indico.cern.ch</a:t>
            </a:r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>/</a:t>
            </a:r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>user/dashboard</a:t>
            </a:r>
          </a:p>
          <a:p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> </a:t>
            </a:r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> </a:t>
            </a:r>
            <a:r>
              <a:rPr lang="en-GB" b="0" dirty="0">
                <a:solidFill>
                  <a:srgbClr val="BFBFBF"/>
                </a:solidFill>
                <a:sym typeface="Wingdings" pitchFamily="2" charset="2"/>
              </a:rPr>
              <a:t>http://</a:t>
            </a:r>
            <a:r>
              <a:rPr lang="en-GB" b="0" dirty="0" err="1">
                <a:solidFill>
                  <a:srgbClr val="BFBFBF"/>
                </a:solidFill>
                <a:sym typeface="Wingdings" pitchFamily="2" charset="2"/>
              </a:rPr>
              <a:t>indico.cern.ch</a:t>
            </a:r>
            <a:r>
              <a:rPr lang="en-GB" b="0" dirty="0">
                <a:solidFill>
                  <a:srgbClr val="919EB2"/>
                </a:solidFill>
                <a:sym typeface="Wingdings" pitchFamily="2" charset="2"/>
              </a:rPr>
              <a:t>/</a:t>
            </a:r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>event/1234/</a:t>
            </a:r>
            <a:b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</a:br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> </a:t>
            </a:r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> </a:t>
            </a:r>
            <a:r>
              <a:rPr lang="en-GB" b="0" dirty="0">
                <a:solidFill>
                  <a:srgbClr val="BFBFBF"/>
                </a:solidFill>
                <a:sym typeface="Wingdings" pitchFamily="2" charset="2"/>
              </a:rPr>
              <a:t>http://</a:t>
            </a:r>
            <a:r>
              <a:rPr lang="en-GB" b="0" dirty="0" err="1" smtClean="0">
                <a:solidFill>
                  <a:srgbClr val="BFBFBF"/>
                </a:solidFill>
                <a:sym typeface="Wingdings" pitchFamily="2" charset="2"/>
              </a:rPr>
              <a:t>indico.cern.ch</a:t>
            </a:r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>/</a:t>
            </a:r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>category/123/</a:t>
            </a:r>
            <a:b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</a:br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> </a:t>
            </a:r>
            <a:r>
              <a:rPr lang="en-GB" b="0" dirty="0">
                <a:solidFill>
                  <a:srgbClr val="919EB2"/>
                </a:solidFill>
                <a:sym typeface="Wingdings" pitchFamily="2" charset="2"/>
              </a:rPr>
              <a:t> </a:t>
            </a:r>
            <a:r>
              <a:rPr lang="en-GB" b="0" dirty="0">
                <a:solidFill>
                  <a:srgbClr val="BFBFBF"/>
                </a:solidFill>
                <a:sym typeface="Wingdings" pitchFamily="2" charset="2"/>
              </a:rPr>
              <a:t>http://</a:t>
            </a:r>
            <a:r>
              <a:rPr lang="en-GB" b="0" dirty="0" err="1" smtClean="0">
                <a:solidFill>
                  <a:srgbClr val="BFBFBF"/>
                </a:solidFill>
                <a:sym typeface="Wingdings" pitchFamily="2" charset="2"/>
              </a:rPr>
              <a:t>indico.cern.ch</a:t>
            </a:r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>/</a:t>
            </a:r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>category/123/create/event/meeting</a:t>
            </a:r>
            <a:b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</a:br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> </a:t>
            </a:r>
            <a:r>
              <a:rPr lang="en-GB" b="0" dirty="0">
                <a:solidFill>
                  <a:srgbClr val="919EB2"/>
                </a:solidFill>
                <a:sym typeface="Wingdings" pitchFamily="2" charset="2"/>
              </a:rPr>
              <a:t> </a:t>
            </a:r>
            <a:r>
              <a:rPr lang="en-GB" b="0" dirty="0">
                <a:solidFill>
                  <a:srgbClr val="BFBFBF"/>
                </a:solidFill>
                <a:sym typeface="Wingdings" pitchFamily="2" charset="2"/>
              </a:rPr>
              <a:t>http://</a:t>
            </a:r>
            <a:r>
              <a:rPr lang="en-GB" b="0" dirty="0" err="1" smtClean="0">
                <a:solidFill>
                  <a:srgbClr val="BFBFBF"/>
                </a:solidFill>
                <a:sym typeface="Wingdings" pitchFamily="2" charset="2"/>
              </a:rPr>
              <a:t>indico.cern.ch</a:t>
            </a:r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>/</a:t>
            </a:r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>event/456/call-for-abstracts/my-abstracts</a:t>
            </a:r>
            <a:b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</a:br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> </a:t>
            </a:r>
            <a:r>
              <a:rPr lang="en-GB" b="0" dirty="0">
                <a:solidFill>
                  <a:srgbClr val="919EB2"/>
                </a:solidFill>
                <a:sym typeface="Wingdings" pitchFamily="2" charset="2"/>
              </a:rPr>
              <a:t> </a:t>
            </a:r>
            <a:r>
              <a:rPr lang="en-GB" b="0" dirty="0">
                <a:solidFill>
                  <a:srgbClr val="BFBFBF"/>
                </a:solidFill>
                <a:sym typeface="Wingdings" pitchFamily="2" charset="2"/>
              </a:rPr>
              <a:t>http://</a:t>
            </a:r>
            <a:r>
              <a:rPr lang="en-GB" b="0" dirty="0" err="1" smtClean="0">
                <a:solidFill>
                  <a:srgbClr val="BFBFBF"/>
                </a:solidFill>
                <a:sym typeface="Wingdings" pitchFamily="2" charset="2"/>
              </a:rPr>
              <a:t>indico.cern.ch</a:t>
            </a:r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>/</a:t>
            </a:r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>rooms/book/</a:t>
            </a:r>
            <a:b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</a:br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/>
            </a:r>
            <a:b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</a:br>
            <a:r>
              <a:rPr lang="en-GB" b="0" dirty="0" smtClean="0">
                <a:solidFill>
                  <a:srgbClr val="919EB2"/>
                </a:solidFill>
                <a:sym typeface="Wingdings" pitchFamily="2" charset="2"/>
              </a:rPr>
              <a:t>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2355" y="274648"/>
            <a:ext cx="2997782" cy="11731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84146" y="309312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17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6591"/>
    </mc:Choice>
    <mc:Fallback xmlns="">
      <p:transition xmlns:p14="http://schemas.microsoft.com/office/powerpoint/2010/main" advTm="5659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7200" y="1509940"/>
            <a:ext cx="8229600" cy="5049494"/>
          </a:xfrm>
        </p:spPr>
        <p:txBody>
          <a:bodyPr>
            <a:normAutofit/>
          </a:bodyPr>
          <a:lstStyle/>
          <a:p>
            <a:endParaRPr lang="en-US" b="1" dirty="0" smtClean="0"/>
          </a:p>
          <a:p>
            <a:r>
              <a:rPr lang="en-US" b="1" dirty="0" smtClean="0"/>
              <a:t>Indico </a:t>
            </a:r>
            <a:r>
              <a:rPr lang="en-US" b="1" dirty="0"/>
              <a:t>core</a:t>
            </a:r>
            <a:r>
              <a:rPr lang="en-US" dirty="0">
                <a:solidFill>
                  <a:srgbClr val="808080"/>
                </a:solidFill>
              </a:rPr>
              <a:t>				Redesigned, </a:t>
            </a:r>
            <a:r>
              <a:rPr lang="en-US" dirty="0" smtClean="0">
                <a:solidFill>
                  <a:srgbClr val="808080"/>
                </a:solidFill>
              </a:rPr>
              <a:t>easier </a:t>
            </a:r>
            <a:r>
              <a:rPr lang="en-US" dirty="0">
                <a:solidFill>
                  <a:srgbClr val="808080"/>
                </a:solidFill>
              </a:rPr>
              <a:t>to extend, </a:t>
            </a:r>
            <a:r>
              <a:rPr lang="en-US" dirty="0" smtClean="0">
                <a:solidFill>
                  <a:srgbClr val="808080"/>
                </a:solidFill>
              </a:rPr>
              <a:t>faster </a:t>
            </a:r>
          </a:p>
          <a:p>
            <a:endParaRPr lang="en-US" b="1" dirty="0" smtClean="0"/>
          </a:p>
          <a:p>
            <a:r>
              <a:rPr lang="en-US" b="1" dirty="0" err="1" smtClean="0"/>
              <a:t>indico.conf</a:t>
            </a:r>
            <a:r>
              <a:rPr lang="en-US" dirty="0" smtClean="0">
                <a:solidFill>
                  <a:srgbClr val="808080"/>
                </a:solidFill>
              </a:rPr>
              <a:t>			</a:t>
            </a:r>
            <a:r>
              <a:rPr lang="en-US" dirty="0">
                <a:solidFill>
                  <a:srgbClr val="808080"/>
                </a:solidFill>
              </a:rPr>
              <a:t>	</a:t>
            </a:r>
            <a:r>
              <a:rPr lang="en-US" dirty="0" smtClean="0">
                <a:solidFill>
                  <a:srgbClr val="808080"/>
                </a:solidFill>
              </a:rPr>
              <a:t>Local, LDAP, </a:t>
            </a:r>
            <a:r>
              <a:rPr lang="en-US" b="1" dirty="0" smtClean="0">
                <a:solidFill>
                  <a:srgbClr val="808080"/>
                </a:solidFill>
              </a:rPr>
              <a:t>SSO</a:t>
            </a:r>
          </a:p>
          <a:p>
            <a:r>
              <a:rPr lang="en-US" dirty="0">
                <a:solidFill>
                  <a:srgbClr val="808080"/>
                </a:solidFill>
              </a:rPr>
              <a:t>	</a:t>
            </a:r>
            <a:r>
              <a:rPr lang="en-US" dirty="0" smtClean="0">
                <a:solidFill>
                  <a:srgbClr val="808080"/>
                </a:solidFill>
              </a:rPr>
              <a:t>				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Authentication system</a:t>
            </a:r>
            <a:endParaRPr lang="en-US" dirty="0"/>
          </a:p>
        </p:txBody>
      </p:sp>
      <p:pic>
        <p:nvPicPr>
          <p:cNvPr id="2" name="Picture 1" descr="shibbolet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737" y="3944150"/>
            <a:ext cx="2401092" cy="83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70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8628"/>
    </mc:Choice>
    <mc:Fallback xmlns="">
      <p:transition xmlns:p14="http://schemas.microsoft.com/office/powerpoint/2010/main" advTm="2862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 4 developers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7200" y="1498228"/>
            <a:ext cx="8229600" cy="4654923"/>
          </a:xfrm>
        </p:spPr>
        <p:txBody>
          <a:bodyPr/>
          <a:lstStyle/>
          <a:p>
            <a:r>
              <a:rPr lang="en-US" b="1" dirty="0" smtClean="0"/>
              <a:t>Backend 	</a:t>
            </a:r>
            <a:r>
              <a:rPr lang="en-US" dirty="0" smtClean="0">
                <a:solidFill>
                  <a:srgbClr val="808080"/>
                </a:solidFill>
              </a:rPr>
              <a:t>On-going migration to Flask</a:t>
            </a:r>
          </a:p>
          <a:p>
            <a:r>
              <a:rPr lang="en-US" b="1" dirty="0" smtClean="0"/>
              <a:t>Frontend 	</a:t>
            </a:r>
            <a:r>
              <a:rPr lang="en-US" dirty="0" smtClean="0">
                <a:solidFill>
                  <a:srgbClr val="808080"/>
                </a:solidFill>
              </a:rPr>
              <a:t>SASS, COMPASS, </a:t>
            </a:r>
            <a:r>
              <a:rPr lang="en-US" dirty="0" err="1" smtClean="0">
                <a:solidFill>
                  <a:srgbClr val="808080"/>
                </a:solidFill>
              </a:rPr>
              <a:t>AngularJS</a:t>
            </a:r>
            <a:endParaRPr lang="en-US" dirty="0" smtClean="0">
              <a:solidFill>
                <a:srgbClr val="808080"/>
              </a:solidFill>
            </a:endParaRPr>
          </a:p>
          <a:p>
            <a:r>
              <a:rPr lang="en-US" b="1" dirty="0" smtClean="0"/>
              <a:t>GOAL		</a:t>
            </a:r>
            <a:r>
              <a:rPr lang="en-US" b="1" dirty="0"/>
              <a:t>	</a:t>
            </a:r>
            <a:r>
              <a:rPr lang="en-US" dirty="0" smtClean="0">
                <a:solidFill>
                  <a:srgbClr val="808080"/>
                </a:solidFill>
              </a:rPr>
              <a:t>Easy/Fast development, enhance collaboration</a:t>
            </a:r>
            <a:endParaRPr lang="en-US" dirty="0">
              <a:solidFill>
                <a:srgbClr val="808080"/>
              </a:solidFill>
            </a:endParaRPr>
          </a:p>
          <a:p>
            <a:endParaRPr lang="en-US" dirty="0">
              <a:solidFill>
                <a:srgbClr val="80808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236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1.2?</a:t>
            </a:r>
            <a:endParaRPr lang="en-US" dirty="0"/>
          </a:p>
        </p:txBody>
      </p:sp>
      <p:sp>
        <p:nvSpPr>
          <p:cNvPr id="6" name="Content Placeholder 4"/>
          <p:cNvSpPr>
            <a:spLocks noGrp="1"/>
          </p:cNvSpPr>
          <p:nvPr>
            <p:ph idx="1"/>
          </p:nvPr>
        </p:nvSpPr>
        <p:spPr>
          <a:xfrm>
            <a:off x="457200" y="1354674"/>
            <a:ext cx="8229600" cy="395649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Give it a try now!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http://indico-next.cern.ch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Check our project website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dirty="0">
                <a:hlinkClick r:id="rId3"/>
              </a:rPr>
              <a:t>http://indico-software.org/milestone/v1.2</a:t>
            </a:r>
            <a:endParaRPr lang="en-US" dirty="0"/>
          </a:p>
          <a:p>
            <a:r>
              <a:rPr lang="en-US" dirty="0">
                <a:hlinkClick r:id="rId4"/>
              </a:rPr>
              <a:t>https://indico.cern.ch/news.py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91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5961"/>
    </mc:Choice>
    <mc:Fallback xmlns="">
      <p:transition xmlns:p14="http://schemas.microsoft.com/office/powerpoint/2010/main" advTm="2596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Thanks to all collaborators!</a:t>
            </a:r>
            <a:endParaRPr lang="en-US" sz="6000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354670"/>
            <a:ext cx="8564758" cy="5596497"/>
          </a:xfrm>
        </p:spPr>
        <p:txBody>
          <a:bodyPr>
            <a:normAutofit/>
          </a:bodyPr>
          <a:lstStyle/>
          <a:p>
            <a:r>
              <a:rPr lang="en-US" b="0" dirty="0"/>
              <a:t>	</a:t>
            </a:r>
            <a:r>
              <a:rPr lang="en-US" b="0" dirty="0" smtClean="0"/>
              <a:t>		</a:t>
            </a:r>
          </a:p>
          <a:p>
            <a:r>
              <a:rPr lang="en-US" b="0" dirty="0"/>
              <a:t>	</a:t>
            </a:r>
            <a:r>
              <a:rPr lang="en-US" b="0" dirty="0" smtClean="0"/>
              <a:t>					http</a:t>
            </a:r>
            <a:r>
              <a:rPr lang="en-US" b="0" dirty="0"/>
              <a:t>://</a:t>
            </a:r>
            <a:r>
              <a:rPr lang="en-US" b="0" dirty="0" err="1"/>
              <a:t>github.com</a:t>
            </a:r>
            <a:r>
              <a:rPr lang="en-US" b="0" dirty="0"/>
              <a:t>/</a:t>
            </a:r>
            <a:r>
              <a:rPr lang="en-US" b="0" dirty="0" err="1" smtClean="0"/>
              <a:t>indico</a:t>
            </a:r>
            <a:endParaRPr lang="en-US" b="0" dirty="0" smtClean="0"/>
          </a:p>
          <a:p>
            <a:endParaRPr lang="en-US" b="0" dirty="0" smtClean="0"/>
          </a:p>
          <a:p>
            <a:r>
              <a:rPr lang="en-US" b="0" dirty="0" smtClean="0"/>
              <a:t>					</a:t>
            </a:r>
            <a:r>
              <a:rPr lang="en-US" b="0" dirty="0" err="1" smtClean="0"/>
              <a:t>project</a:t>
            </a:r>
            <a:r>
              <a:rPr lang="en-US" b="0" dirty="0" err="1"/>
              <a:t>-indico-</a:t>
            </a:r>
            <a:r>
              <a:rPr lang="en-US" b="0" dirty="0" err="1" smtClean="0"/>
              <a:t>administrators@cern.ch</a:t>
            </a:r>
            <a:r>
              <a:rPr lang="en-US" b="0" dirty="0" smtClean="0"/>
              <a:t>							       	</a:t>
            </a:r>
            <a:r>
              <a:rPr lang="en-US" b="0" dirty="0" err="1" smtClean="0"/>
              <a:t>project</a:t>
            </a:r>
            <a:r>
              <a:rPr lang="en-US" b="0" dirty="0" err="1"/>
              <a:t>-indico-</a:t>
            </a:r>
            <a:r>
              <a:rPr lang="en-US" b="0" dirty="0" err="1" smtClean="0"/>
              <a:t>devel@cern.ch</a:t>
            </a:r>
            <a:endParaRPr lang="en-US" b="0" dirty="0" smtClean="0"/>
          </a:p>
          <a:p>
            <a:endParaRPr lang="en-US" b="0" dirty="0"/>
          </a:p>
          <a:p>
            <a:r>
              <a:rPr lang="en-US" b="0" dirty="0" smtClean="0"/>
              <a:t>					</a:t>
            </a:r>
            <a:r>
              <a:rPr lang="en-US" b="0" dirty="0" err="1" smtClean="0"/>
              <a:t>indico@conference.jabber.cern.ch</a:t>
            </a:r>
            <a:endParaRPr lang="en-US" b="0" dirty="0" smtClean="0"/>
          </a:p>
          <a:p>
            <a:r>
              <a:rPr lang="en-US" b="0" dirty="0"/>
              <a:t>	</a:t>
            </a:r>
            <a:r>
              <a:rPr lang="en-US" b="0" dirty="0" smtClean="0"/>
              <a:t>				</a:t>
            </a:r>
            <a:r>
              <a:rPr lang="en-US" b="0" dirty="0" err="1" smtClean="0"/>
              <a:t>irc.freenode.net</a:t>
            </a:r>
            <a:r>
              <a:rPr lang="en-US" b="0" dirty="0" smtClean="0"/>
              <a:t> #</a:t>
            </a:r>
            <a:r>
              <a:rPr lang="en-US" b="0" dirty="0" err="1" smtClean="0"/>
              <a:t>indico</a:t>
            </a:r>
            <a:endParaRPr lang="en-US" b="0" dirty="0" smtClean="0"/>
          </a:p>
          <a:p>
            <a:endParaRPr lang="en-US" b="0" dirty="0" smtClean="0"/>
          </a:p>
        </p:txBody>
      </p:sp>
      <p:pic>
        <p:nvPicPr>
          <p:cNvPr id="5" name="Picture 4" descr="g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70" y="3219840"/>
            <a:ext cx="1349542" cy="971670"/>
          </a:xfrm>
          <a:prstGeom prst="rect">
            <a:avLst/>
          </a:prstGeom>
        </p:spPr>
      </p:pic>
      <p:pic>
        <p:nvPicPr>
          <p:cNvPr id="6" name="Picture 5" descr="g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71" y="4557625"/>
            <a:ext cx="1414931" cy="1212124"/>
          </a:xfrm>
          <a:prstGeom prst="rect">
            <a:avLst/>
          </a:prstGeom>
        </p:spPr>
      </p:pic>
      <p:pic>
        <p:nvPicPr>
          <p:cNvPr id="7" name="Picture 6" descr="Logos-Github-ic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70" y="1402220"/>
            <a:ext cx="1414931" cy="1414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41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1023"/>
    </mc:Choice>
    <mc:Fallback xmlns="">
      <p:transition xmlns:p14="http://schemas.microsoft.com/office/powerpoint/2010/main" advTm="4102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year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54674"/>
            <a:ext cx="8229600" cy="693373"/>
          </a:xfrm>
        </p:spPr>
        <p:txBody>
          <a:bodyPr/>
          <a:lstStyle/>
          <a:p>
            <a:r>
              <a:rPr lang="en-US" dirty="0" smtClean="0">
                <a:solidFill>
                  <a:srgbClr val="376092"/>
                </a:solidFill>
              </a:rPr>
              <a:t>1.0  released </a:t>
            </a:r>
            <a:r>
              <a:rPr lang="en-US" dirty="0" smtClean="0"/>
              <a:t>- 31</a:t>
            </a:r>
            <a:r>
              <a:rPr lang="en-US" baseline="30000" dirty="0" smtClean="0"/>
              <a:t>th</a:t>
            </a:r>
            <a:r>
              <a:rPr lang="en-US" dirty="0" smtClean="0"/>
              <a:t> June 2013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411082"/>
            <a:ext cx="8229600" cy="3818358"/>
          </a:xfrm>
        </p:spPr>
        <p:txBody>
          <a:bodyPr>
            <a:normAutofit/>
          </a:bodyPr>
          <a:lstStyle/>
          <a:p>
            <a:r>
              <a:rPr lang="en-US" dirty="0"/>
              <a:t>Many enhancements and some new features </a:t>
            </a:r>
            <a:endParaRPr lang="en-US" dirty="0" smtClean="0"/>
          </a:p>
          <a:p>
            <a:r>
              <a:rPr lang="en-US" dirty="0" smtClean="0"/>
              <a:t>11 </a:t>
            </a:r>
            <a:r>
              <a:rPr lang="en-US" dirty="0" smtClean="0"/>
              <a:t>years of development</a:t>
            </a:r>
          </a:p>
          <a:p>
            <a:r>
              <a:rPr lang="en-US" dirty="0" smtClean="0"/>
              <a:t>9 years in production at CERN </a:t>
            </a:r>
            <a:r>
              <a:rPr lang="en-US" dirty="0" smtClean="0">
                <a:sym typeface="Wingdings"/>
              </a:rPr>
              <a:t> (CHEP 2004)</a:t>
            </a:r>
            <a:endParaRPr lang="en-US" dirty="0" smtClean="0"/>
          </a:p>
          <a:p>
            <a:r>
              <a:rPr lang="en-US" b="1" dirty="0" smtClean="0"/>
              <a:t>Stable</a:t>
            </a:r>
            <a:r>
              <a:rPr lang="en-US" b="1" dirty="0" smtClean="0"/>
              <a:t>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5474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8122"/>
    </mc:Choice>
    <mc:Fallback xmlns="">
      <p:transition xmlns:p14="http://schemas.microsoft.com/office/powerpoint/2010/main" advTm="6812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4" y="3020500"/>
            <a:ext cx="4617929" cy="797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5000" dirty="0" smtClean="0">
                <a:solidFill>
                  <a:srgbClr val="8EA1B7"/>
                </a:solidFill>
                <a:latin typeface="Bebas Neue"/>
                <a:cs typeface="Bebas Neue"/>
              </a:rPr>
              <a:t>Jose Benito Gonzalez</a:t>
            </a:r>
            <a:endParaRPr lang="en-US" sz="5000" dirty="0">
              <a:solidFill>
                <a:srgbClr val="8EA1B7"/>
              </a:solidFill>
              <a:latin typeface="Bebas Neue"/>
              <a:cs typeface="Bebas Neue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3846084"/>
            <a:ext cx="5268672" cy="9612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American Typewriter"/>
                <a:cs typeface="American Typewriter"/>
              </a:rPr>
              <a:t>http://</a:t>
            </a:r>
            <a:r>
              <a:rPr lang="en-US" sz="2800" b="1" dirty="0" err="1" smtClean="0">
                <a:solidFill>
                  <a:schemeClr val="bg1">
                    <a:lumMod val="50000"/>
                  </a:schemeClr>
                </a:solidFill>
                <a:latin typeface="American Typewriter"/>
                <a:cs typeface="American Typewriter"/>
              </a:rPr>
              <a:t>github.com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American Typewriter"/>
                <a:cs typeface="American Typewriter"/>
              </a:rPr>
              <a:t>/</a:t>
            </a:r>
            <a:r>
              <a:rPr lang="en-US" sz="2800" b="1" dirty="0" smtClean="0">
                <a:solidFill>
                  <a:schemeClr val="bg1">
                    <a:lumMod val="65000"/>
                  </a:schemeClr>
                </a:solidFill>
                <a:latin typeface="American Typewriter"/>
                <a:cs typeface="American Typewriter"/>
              </a:rPr>
              <a:t>jbenito3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err="1" smtClean="0">
                <a:solidFill>
                  <a:srgbClr val="A6A6A6"/>
                </a:solidFill>
                <a:latin typeface="American Typewriter"/>
                <a:cs typeface="American Typewriter"/>
              </a:rPr>
              <a:t>jbenito@cern.ch</a:t>
            </a:r>
            <a:endParaRPr lang="en-US" sz="2800" b="1" dirty="0">
              <a:solidFill>
                <a:srgbClr val="A6A6A6"/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65545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7798"/>
    </mc:Choice>
    <mc:Fallback xmlns="">
      <p:transition xmlns:p14="http://schemas.microsoft.com/office/powerpoint/2010/main" advTm="779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918"/>
            <a:ext cx="8229600" cy="1080029"/>
          </a:xfrm>
        </p:spPr>
        <p:txBody>
          <a:bodyPr/>
          <a:lstStyle/>
          <a:p>
            <a:r>
              <a:rPr lang="en-US" dirty="0" smtClean="0"/>
              <a:t>Last year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86947"/>
            <a:ext cx="8229600" cy="108696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376092"/>
                </a:solidFill>
              </a:rPr>
              <a:t>1.1  released</a:t>
            </a:r>
          </a:p>
          <a:p>
            <a:r>
              <a:rPr lang="en-US" sz="2600" dirty="0" smtClean="0"/>
              <a:t>2</a:t>
            </a:r>
            <a:r>
              <a:rPr lang="en-US" sz="2600" baseline="30000" dirty="0" smtClean="0"/>
              <a:t>nd</a:t>
            </a:r>
            <a:r>
              <a:rPr lang="en-US" sz="2600" dirty="0" smtClean="0"/>
              <a:t> September </a:t>
            </a:r>
            <a:r>
              <a:rPr lang="en-US" sz="2600" dirty="0"/>
              <a:t>2013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704756"/>
            <a:ext cx="8229600" cy="370317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User Dashboard</a:t>
            </a:r>
          </a:p>
          <a:p>
            <a:r>
              <a:rPr lang="en-US" dirty="0" smtClean="0"/>
              <a:t>Indico Mobile</a:t>
            </a:r>
          </a:p>
          <a:p>
            <a:r>
              <a:rPr lang="en-US" dirty="0" err="1" smtClean="0"/>
              <a:t>Redis</a:t>
            </a:r>
            <a:r>
              <a:rPr lang="en-US" dirty="0" smtClean="0"/>
              <a:t> for caching</a:t>
            </a:r>
          </a:p>
          <a:p>
            <a:r>
              <a:rPr lang="en-US" dirty="0" smtClean="0"/>
              <a:t>More:</a:t>
            </a:r>
          </a:p>
          <a:p>
            <a:pPr lvl="1"/>
            <a:r>
              <a:rPr lang="en-US" dirty="0">
                <a:hlinkClick r:id="rId3"/>
              </a:rPr>
              <a:t>https://indico.cern.ch/news.py</a:t>
            </a:r>
          </a:p>
          <a:p>
            <a:pPr lvl="1"/>
            <a:r>
              <a:rPr lang="en-US" dirty="0">
                <a:hlinkClick r:id="rId3"/>
              </a:rPr>
              <a:t>http://indico-software.org/blog/Indico1.0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http://indico-software.org/blog/</a:t>
            </a:r>
            <a:r>
              <a:rPr lang="en-US" dirty="0" smtClean="0">
                <a:hlinkClick r:id="rId4"/>
              </a:rPr>
              <a:t>Indico1.1</a:t>
            </a:r>
            <a:endParaRPr lang="en-US" dirty="0"/>
          </a:p>
        </p:txBody>
      </p:sp>
      <p:pic>
        <p:nvPicPr>
          <p:cNvPr id="6" name="Picture 5" descr="Screen Shot 2013-05-23 at 3.14.34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243" y="1086947"/>
            <a:ext cx="4720594" cy="3386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627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8122"/>
    </mc:Choice>
    <mc:Fallback xmlns="">
      <p:transition xmlns:p14="http://schemas.microsoft.com/office/powerpoint/2010/main" advTm="6812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918"/>
            <a:ext cx="8229600" cy="1080029"/>
          </a:xfrm>
        </p:spPr>
        <p:txBody>
          <a:bodyPr/>
          <a:lstStyle/>
          <a:p>
            <a:r>
              <a:rPr lang="en-US" dirty="0" smtClean="0"/>
              <a:t>Release 1.2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86947"/>
            <a:ext cx="8229600" cy="1086966"/>
          </a:xfrm>
        </p:spPr>
        <p:txBody>
          <a:bodyPr>
            <a:normAutofit/>
          </a:bodyPr>
          <a:lstStyle/>
          <a:p>
            <a:r>
              <a:rPr lang="en-US" sz="2600" dirty="0"/>
              <a:t>6</a:t>
            </a:r>
            <a:r>
              <a:rPr lang="en-US" sz="2600" baseline="30000" dirty="0" smtClean="0"/>
              <a:t>th</a:t>
            </a:r>
            <a:r>
              <a:rPr lang="en-US" sz="2600" dirty="0" smtClean="0"/>
              <a:t> February 2014 @ CERN</a:t>
            </a:r>
            <a:endParaRPr lang="en-US" sz="2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275246"/>
            <a:ext cx="8229600" cy="4132680"/>
          </a:xfrm>
        </p:spPr>
        <p:txBody>
          <a:bodyPr>
            <a:normAutofit/>
          </a:bodyPr>
          <a:lstStyle/>
          <a:p>
            <a:r>
              <a:rPr lang="en-US" dirty="0" smtClean="0"/>
              <a:t>New features and improvements</a:t>
            </a:r>
          </a:p>
          <a:p>
            <a:r>
              <a:rPr lang="en-US" dirty="0" smtClean="0"/>
              <a:t>End of Indico 1.x series</a:t>
            </a:r>
          </a:p>
          <a:p>
            <a:r>
              <a:rPr lang="en-US" dirty="0" smtClean="0"/>
              <a:t>Next version </a:t>
            </a:r>
            <a:r>
              <a:rPr lang="en-US" dirty="0" smtClean="0"/>
              <a:t>will be Indico </a:t>
            </a:r>
            <a:r>
              <a:rPr lang="en-US" dirty="0" smtClean="0"/>
              <a:t>2.0 </a:t>
            </a:r>
            <a:r>
              <a:rPr lang="en-US" dirty="0" smtClean="0"/>
              <a:t>(New DB)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01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8122"/>
    </mc:Choice>
    <mc:Fallback xmlns="">
      <p:transition xmlns:p14="http://schemas.microsoft.com/office/powerpoint/2010/main" advTm="68122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2000" contrast="-3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-8699"/>
            <a:ext cx="11107623" cy="690894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2137" y="128237"/>
            <a:ext cx="7772400" cy="1362075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New FEATURES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type="body" idx="1"/>
          </p:nvPr>
        </p:nvSpPr>
        <p:spPr>
          <a:xfrm>
            <a:off x="122137" y="887289"/>
            <a:ext cx="7772400" cy="66417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  <a:t>Version 1.2</a:t>
            </a:r>
            <a:r>
              <a:rPr lang="en-US" b="0" dirty="0" smtClean="0"/>
              <a:t>			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04615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9673"/>
    </mc:Choice>
    <mc:Fallback xmlns="">
      <p:transition xmlns:p14="http://schemas.microsoft.com/office/powerpoint/2010/main" advTm="967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4-02-04 at 11.11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937" y="977110"/>
            <a:ext cx="5819544" cy="5765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3"/>
            <a:ext cx="8229600" cy="1080029"/>
          </a:xfrm>
        </p:spPr>
        <p:txBody>
          <a:bodyPr/>
          <a:lstStyle/>
          <a:p>
            <a:r>
              <a:rPr lang="en-US" dirty="0" smtClean="0"/>
              <a:t>RICH ABSTRACT EDITOR</a:t>
            </a:r>
            <a:endParaRPr lang="en-US" dirty="0"/>
          </a:p>
        </p:txBody>
      </p:sp>
      <p:pic>
        <p:nvPicPr>
          <p:cNvPr id="3" name="Picture 2" descr="Screen Shot 2014-02-04 at 10.05.5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296" y="977110"/>
            <a:ext cx="5212674" cy="49630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1364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429"/>
    </mc:Choice>
    <mc:Fallback xmlns="">
      <p:transition xmlns:p14="http://schemas.microsoft.com/office/powerpoint/2010/main" advTm="30429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3"/>
            <a:ext cx="8229600" cy="1080029"/>
          </a:xfrm>
        </p:spPr>
        <p:txBody>
          <a:bodyPr/>
          <a:lstStyle/>
          <a:p>
            <a:r>
              <a:rPr lang="en-US" dirty="0" smtClean="0"/>
              <a:t>RICH ABSTRACT EDITOR</a:t>
            </a:r>
            <a:endParaRPr lang="en-US" dirty="0"/>
          </a:p>
        </p:txBody>
      </p:sp>
      <p:pic>
        <p:nvPicPr>
          <p:cNvPr id="2" name="Picture 1" descr="https___indicodev2_cern_ch_event_181055_call-for-abstracts_94_Abstract_pdf-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694" y="1161394"/>
            <a:ext cx="3948178" cy="4834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438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429"/>
    </mc:Choice>
    <mc:Fallback xmlns="">
      <p:transition xmlns:p14="http://schemas.microsoft.com/office/powerpoint/2010/main" advTm="3042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7200" y="1498228"/>
            <a:ext cx="8229600" cy="4654923"/>
          </a:xfrm>
        </p:spPr>
        <p:txBody>
          <a:bodyPr/>
          <a:lstStyle/>
          <a:p>
            <a:r>
              <a:rPr lang="en-US" dirty="0" smtClean="0">
                <a:solidFill>
                  <a:srgbClr val="808080"/>
                </a:solidFill>
              </a:rPr>
              <a:t>One of the most popular modules</a:t>
            </a:r>
          </a:p>
          <a:p>
            <a:r>
              <a:rPr lang="en-US" b="1" dirty="0" smtClean="0"/>
              <a:t>WYSIWYG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808080"/>
                </a:solidFill>
              </a:rPr>
              <a:t>Easy to create and edit</a:t>
            </a:r>
            <a:endParaRPr lang="en-US" dirty="0">
              <a:solidFill>
                <a:srgbClr val="80808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Registration 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18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6800"/>
    </mc:Choice>
    <mc:Fallback xmlns="">
      <p:transition xmlns:p14="http://schemas.microsoft.com/office/powerpoint/2010/main" advTm="168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2-03 at 15.10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801" y="1256054"/>
            <a:ext cx="4946810" cy="55204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Registration 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34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2324"/>
    </mc:Choice>
    <mc:Fallback xmlns="">
      <p:transition xmlns:p14="http://schemas.microsoft.com/office/powerpoint/2010/main" advTm="2232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18060</TotalTime>
  <Words>260</Words>
  <Application>Microsoft Macintosh PowerPoint</Application>
  <PresentationFormat>On-screen Show (4:3)</PresentationFormat>
  <Paragraphs>94</Paragraphs>
  <Slides>20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Indico 1.2</vt:lpstr>
      <vt:lpstr>Last year</vt:lpstr>
      <vt:lpstr>Last year</vt:lpstr>
      <vt:lpstr>Release 1.2</vt:lpstr>
      <vt:lpstr>New FEATURES</vt:lpstr>
      <vt:lpstr>RICH ABSTRACT EDITOR</vt:lpstr>
      <vt:lpstr>RICH ABSTRACT EDITOR</vt:lpstr>
      <vt:lpstr>Registration form</vt:lpstr>
      <vt:lpstr>Registration form</vt:lpstr>
      <vt:lpstr>E-Ticket</vt:lpstr>
      <vt:lpstr>E-Ticket</vt:lpstr>
      <vt:lpstr>E-Ticket</vt:lpstr>
      <vt:lpstr>OFF-line website</vt:lpstr>
      <vt:lpstr>technology</vt:lpstr>
      <vt:lpstr>FLASK &amp; URLs</vt:lpstr>
      <vt:lpstr>Authentication system</vt:lpstr>
      <vt:lpstr>Tech 4 developers</vt:lpstr>
      <vt:lpstr>More about 1.2?</vt:lpstr>
      <vt:lpstr>Thanks to all collaborators!</vt:lpstr>
      <vt:lpstr>Questions?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Benito Gonzalez Lopez</dc:creator>
  <cp:lastModifiedBy>Jose Benito Gonzalez Lopez</cp:lastModifiedBy>
  <cp:revision>293</cp:revision>
  <cp:lastPrinted>2013-10-14T15:58:57Z</cp:lastPrinted>
  <dcterms:created xsi:type="dcterms:W3CDTF">2012-05-14T16:58:51Z</dcterms:created>
  <dcterms:modified xsi:type="dcterms:W3CDTF">2014-02-04T13:07:01Z</dcterms:modified>
</cp:coreProperties>
</file>