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Default Extension="docx" ContentType="application/vnd.openxmlformats-officedocument.wordprocessingml.document"/>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emf" ContentType="image/x-emf"/>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1"/>
  </p:sldMasterIdLst>
  <p:notesMasterIdLst>
    <p:notesMasterId r:id="rId51"/>
  </p:notesMasterIdLst>
  <p:handoutMasterIdLst>
    <p:handoutMasterId r:id="rId52"/>
  </p:handoutMasterIdLst>
  <p:sldIdLst>
    <p:sldId id="256" r:id="rId2"/>
    <p:sldId id="741" r:id="rId3"/>
    <p:sldId id="801" r:id="rId4"/>
    <p:sldId id="802" r:id="rId5"/>
    <p:sldId id="804" r:id="rId6"/>
    <p:sldId id="803" r:id="rId7"/>
    <p:sldId id="806" r:id="rId8"/>
    <p:sldId id="836" r:id="rId9"/>
    <p:sldId id="809" r:id="rId10"/>
    <p:sldId id="800" r:id="rId11"/>
    <p:sldId id="745" r:id="rId12"/>
    <p:sldId id="777" r:id="rId13"/>
    <p:sldId id="759" r:id="rId14"/>
    <p:sldId id="811" r:id="rId15"/>
    <p:sldId id="808" r:id="rId16"/>
    <p:sldId id="812" r:id="rId17"/>
    <p:sldId id="813" r:id="rId18"/>
    <p:sldId id="778" r:id="rId19"/>
    <p:sldId id="814" r:id="rId20"/>
    <p:sldId id="815" r:id="rId21"/>
    <p:sldId id="817" r:id="rId22"/>
    <p:sldId id="818" r:id="rId23"/>
    <p:sldId id="819" r:id="rId24"/>
    <p:sldId id="820" r:id="rId25"/>
    <p:sldId id="821" r:id="rId26"/>
    <p:sldId id="827" r:id="rId27"/>
    <p:sldId id="828" r:id="rId28"/>
    <p:sldId id="834" r:id="rId29"/>
    <p:sldId id="829" r:id="rId30"/>
    <p:sldId id="830" r:id="rId31"/>
    <p:sldId id="831" r:id="rId32"/>
    <p:sldId id="832" r:id="rId33"/>
    <p:sldId id="822" r:id="rId34"/>
    <p:sldId id="823" r:id="rId35"/>
    <p:sldId id="824" r:id="rId36"/>
    <p:sldId id="825" r:id="rId37"/>
    <p:sldId id="837" r:id="rId38"/>
    <p:sldId id="774" r:id="rId39"/>
    <p:sldId id="734" r:id="rId40"/>
    <p:sldId id="795" r:id="rId41"/>
    <p:sldId id="796" r:id="rId42"/>
    <p:sldId id="797" r:id="rId43"/>
    <p:sldId id="798" r:id="rId44"/>
    <p:sldId id="799" r:id="rId45"/>
    <p:sldId id="727" r:id="rId46"/>
    <p:sldId id="742" r:id="rId47"/>
    <p:sldId id="743" r:id="rId48"/>
    <p:sldId id="771" r:id="rId49"/>
    <p:sldId id="772" r:id="rId50"/>
  </p:sldIdLst>
  <p:sldSz cx="9144000" cy="6858000" type="screen4x3"/>
  <p:notesSz cx="6669088" cy="9775825"/>
  <p:defaultTextStyle>
    <a:defPPr>
      <a:defRPr lang="en-US"/>
    </a:defPPr>
    <a:lvl1pPr algn="l" rtl="0" fontAlgn="base">
      <a:spcBef>
        <a:spcPct val="0"/>
      </a:spcBef>
      <a:spcAft>
        <a:spcPct val="0"/>
      </a:spcAft>
      <a:defRPr sz="2000" i="1" kern="1200">
        <a:solidFill>
          <a:srgbClr val="7979FF"/>
        </a:solidFill>
        <a:latin typeface="Calibri" pitchFamily="34" charset="0"/>
        <a:ea typeface="+mn-ea"/>
        <a:cs typeface="Arial" charset="0"/>
      </a:defRPr>
    </a:lvl1pPr>
    <a:lvl2pPr marL="457200" algn="l" rtl="0" fontAlgn="base">
      <a:spcBef>
        <a:spcPct val="0"/>
      </a:spcBef>
      <a:spcAft>
        <a:spcPct val="0"/>
      </a:spcAft>
      <a:defRPr sz="2000" i="1" kern="1200">
        <a:solidFill>
          <a:srgbClr val="7979FF"/>
        </a:solidFill>
        <a:latin typeface="Calibri" pitchFamily="34" charset="0"/>
        <a:ea typeface="+mn-ea"/>
        <a:cs typeface="Arial" charset="0"/>
      </a:defRPr>
    </a:lvl2pPr>
    <a:lvl3pPr marL="914400" algn="l" rtl="0" fontAlgn="base">
      <a:spcBef>
        <a:spcPct val="0"/>
      </a:spcBef>
      <a:spcAft>
        <a:spcPct val="0"/>
      </a:spcAft>
      <a:defRPr sz="2000" i="1" kern="1200">
        <a:solidFill>
          <a:srgbClr val="7979FF"/>
        </a:solidFill>
        <a:latin typeface="Calibri" pitchFamily="34" charset="0"/>
        <a:ea typeface="+mn-ea"/>
        <a:cs typeface="Arial" charset="0"/>
      </a:defRPr>
    </a:lvl3pPr>
    <a:lvl4pPr marL="1371600" algn="l" rtl="0" fontAlgn="base">
      <a:spcBef>
        <a:spcPct val="0"/>
      </a:spcBef>
      <a:spcAft>
        <a:spcPct val="0"/>
      </a:spcAft>
      <a:defRPr sz="2000" i="1" kern="1200">
        <a:solidFill>
          <a:srgbClr val="7979FF"/>
        </a:solidFill>
        <a:latin typeface="Calibri" pitchFamily="34" charset="0"/>
        <a:ea typeface="+mn-ea"/>
        <a:cs typeface="Arial" charset="0"/>
      </a:defRPr>
    </a:lvl4pPr>
    <a:lvl5pPr marL="1828800" algn="l" rtl="0" fontAlgn="base">
      <a:spcBef>
        <a:spcPct val="0"/>
      </a:spcBef>
      <a:spcAft>
        <a:spcPct val="0"/>
      </a:spcAft>
      <a:defRPr sz="2000" i="1" kern="1200">
        <a:solidFill>
          <a:srgbClr val="7979FF"/>
        </a:solidFill>
        <a:latin typeface="Calibri" pitchFamily="34" charset="0"/>
        <a:ea typeface="+mn-ea"/>
        <a:cs typeface="Arial" charset="0"/>
      </a:defRPr>
    </a:lvl5pPr>
    <a:lvl6pPr marL="2286000" algn="l" defTabSz="914400" rtl="0" eaLnBrk="1" latinLnBrk="0" hangingPunct="1">
      <a:defRPr sz="2000" i="1" kern="1200">
        <a:solidFill>
          <a:srgbClr val="7979FF"/>
        </a:solidFill>
        <a:latin typeface="Calibri" pitchFamily="34" charset="0"/>
        <a:ea typeface="+mn-ea"/>
        <a:cs typeface="Arial" charset="0"/>
      </a:defRPr>
    </a:lvl6pPr>
    <a:lvl7pPr marL="2743200" algn="l" defTabSz="914400" rtl="0" eaLnBrk="1" latinLnBrk="0" hangingPunct="1">
      <a:defRPr sz="2000" i="1" kern="1200">
        <a:solidFill>
          <a:srgbClr val="7979FF"/>
        </a:solidFill>
        <a:latin typeface="Calibri" pitchFamily="34" charset="0"/>
        <a:ea typeface="+mn-ea"/>
        <a:cs typeface="Arial" charset="0"/>
      </a:defRPr>
    </a:lvl7pPr>
    <a:lvl8pPr marL="3200400" algn="l" defTabSz="914400" rtl="0" eaLnBrk="1" latinLnBrk="0" hangingPunct="1">
      <a:defRPr sz="2000" i="1" kern="1200">
        <a:solidFill>
          <a:srgbClr val="7979FF"/>
        </a:solidFill>
        <a:latin typeface="Calibri" pitchFamily="34" charset="0"/>
        <a:ea typeface="+mn-ea"/>
        <a:cs typeface="Arial" charset="0"/>
      </a:defRPr>
    </a:lvl8pPr>
    <a:lvl9pPr marL="3657600" algn="l" defTabSz="914400" rtl="0" eaLnBrk="1" latinLnBrk="0" hangingPunct="1">
      <a:defRPr sz="2000" i="1" kern="1200">
        <a:solidFill>
          <a:srgbClr val="7979FF"/>
        </a:solidFill>
        <a:latin typeface="Calibri" pitchFamily="34"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34313"/>
    <a:srgbClr val="00FF00"/>
    <a:srgbClr val="2A1BEB"/>
    <a:srgbClr val="7979FF"/>
    <a:srgbClr val="AFAFFF"/>
    <a:srgbClr val="DBD9E7"/>
    <a:srgbClr val="66FFCC"/>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593" autoAdjust="0"/>
    <p:restoredTop sz="86378" autoAdjust="0"/>
  </p:normalViewPr>
  <p:slideViewPr>
    <p:cSldViewPr>
      <p:cViewPr varScale="1">
        <p:scale>
          <a:sx n="60" d="100"/>
          <a:sy n="60" d="100"/>
        </p:scale>
        <p:origin x="-1410" y="-96"/>
      </p:cViewPr>
      <p:guideLst>
        <p:guide orient="horz" pos="2160"/>
        <p:guide pos="2880"/>
      </p:guideLst>
    </p:cSldViewPr>
  </p:slideViewPr>
  <p:outlineViewPr>
    <p:cViewPr>
      <p:scale>
        <a:sx n="33" d="100"/>
        <a:sy n="33" d="100"/>
      </p:scale>
      <p:origin x="0" y="4674"/>
    </p:cViewPr>
  </p:outlineViewPr>
  <p:notesTextViewPr>
    <p:cViewPr>
      <p:scale>
        <a:sx n="100" d="100"/>
        <a:sy n="100" d="100"/>
      </p:scale>
      <p:origin x="0" y="0"/>
    </p:cViewPr>
  </p:notesTextViewPr>
  <p:sorterViewPr>
    <p:cViewPr>
      <p:scale>
        <a:sx n="120" d="100"/>
        <a:sy n="120" d="100"/>
      </p:scale>
      <p:origin x="0" y="0"/>
    </p:cViewPr>
  </p:sorterViewPr>
  <p:notesViewPr>
    <p:cSldViewPr>
      <p:cViewPr varScale="1">
        <p:scale>
          <a:sx n="50" d="100"/>
          <a:sy n="50" d="100"/>
        </p:scale>
        <p:origin x="-2904" y="-84"/>
      </p:cViewPr>
      <p:guideLst>
        <p:guide orient="horz" pos="3079"/>
        <p:guide pos="2101"/>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0.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506" name="Rectangle 2"/>
          <p:cNvSpPr>
            <a:spLocks noGrp="1" noChangeArrowheads="1"/>
          </p:cNvSpPr>
          <p:nvPr>
            <p:ph type="hdr" sz="quarter"/>
          </p:nvPr>
        </p:nvSpPr>
        <p:spPr bwMode="auto">
          <a:xfrm>
            <a:off x="0" y="0"/>
            <a:ext cx="2890838" cy="488950"/>
          </a:xfrm>
          <a:prstGeom prst="rect">
            <a:avLst/>
          </a:prstGeom>
          <a:noFill/>
          <a:ln w="9525">
            <a:noFill/>
            <a:miter lim="800000"/>
            <a:headEnd/>
            <a:tailEnd/>
          </a:ln>
          <a:effectLst/>
        </p:spPr>
        <p:txBody>
          <a:bodyPr vert="horz" wrap="square" lIns="93967" tIns="46983" rIns="93967" bIns="46983" numCol="1" anchor="t" anchorCtr="0" compatLnSpc="1">
            <a:prstTxWarp prst="textNoShape">
              <a:avLst/>
            </a:prstTxWarp>
          </a:bodyPr>
          <a:lstStyle>
            <a:lvl1pPr algn="l" defTabSz="939800">
              <a:lnSpc>
                <a:spcPct val="100000"/>
              </a:lnSpc>
              <a:spcBef>
                <a:spcPct val="0"/>
              </a:spcBef>
              <a:buClrTx/>
              <a:buSzTx/>
              <a:buFontTx/>
              <a:buNone/>
              <a:defRPr sz="1200" i="0">
                <a:solidFill>
                  <a:schemeClr val="tx1"/>
                </a:solidFill>
                <a:latin typeface="Arial" charset="0"/>
                <a:cs typeface="+mn-cs"/>
              </a:defRPr>
            </a:lvl1pPr>
          </a:lstStyle>
          <a:p>
            <a:pPr>
              <a:defRPr/>
            </a:pPr>
            <a:endParaRPr lang="en-US"/>
          </a:p>
        </p:txBody>
      </p:sp>
      <p:sp>
        <p:nvSpPr>
          <p:cNvPr id="21507" name="Rectangle 3"/>
          <p:cNvSpPr>
            <a:spLocks noGrp="1" noChangeArrowheads="1"/>
          </p:cNvSpPr>
          <p:nvPr>
            <p:ph type="dt" sz="quarter" idx="1"/>
          </p:nvPr>
        </p:nvSpPr>
        <p:spPr bwMode="auto">
          <a:xfrm>
            <a:off x="3778250" y="0"/>
            <a:ext cx="2889250" cy="488950"/>
          </a:xfrm>
          <a:prstGeom prst="rect">
            <a:avLst/>
          </a:prstGeom>
          <a:noFill/>
          <a:ln w="9525">
            <a:noFill/>
            <a:miter lim="800000"/>
            <a:headEnd/>
            <a:tailEnd/>
          </a:ln>
          <a:effectLst/>
        </p:spPr>
        <p:txBody>
          <a:bodyPr vert="horz" wrap="square" lIns="93967" tIns="46983" rIns="93967" bIns="46983" numCol="1" anchor="t" anchorCtr="0" compatLnSpc="1">
            <a:prstTxWarp prst="textNoShape">
              <a:avLst/>
            </a:prstTxWarp>
          </a:bodyPr>
          <a:lstStyle>
            <a:lvl1pPr algn="r" defTabSz="939800">
              <a:lnSpc>
                <a:spcPct val="100000"/>
              </a:lnSpc>
              <a:spcBef>
                <a:spcPct val="0"/>
              </a:spcBef>
              <a:buClrTx/>
              <a:buSzTx/>
              <a:buFontTx/>
              <a:buNone/>
              <a:defRPr sz="1200" i="0">
                <a:solidFill>
                  <a:schemeClr val="tx1"/>
                </a:solidFill>
                <a:latin typeface="Arial" charset="0"/>
                <a:cs typeface="+mn-cs"/>
              </a:defRPr>
            </a:lvl1pPr>
          </a:lstStyle>
          <a:p>
            <a:pPr>
              <a:defRPr/>
            </a:pPr>
            <a:endParaRPr lang="en-US"/>
          </a:p>
        </p:txBody>
      </p:sp>
      <p:sp>
        <p:nvSpPr>
          <p:cNvPr id="21508" name="Rectangle 4"/>
          <p:cNvSpPr>
            <a:spLocks noGrp="1" noChangeArrowheads="1"/>
          </p:cNvSpPr>
          <p:nvPr>
            <p:ph type="ftr" sz="quarter" idx="2"/>
          </p:nvPr>
        </p:nvSpPr>
        <p:spPr bwMode="auto">
          <a:xfrm>
            <a:off x="0" y="9285288"/>
            <a:ext cx="2890838" cy="488950"/>
          </a:xfrm>
          <a:prstGeom prst="rect">
            <a:avLst/>
          </a:prstGeom>
          <a:noFill/>
          <a:ln w="9525">
            <a:noFill/>
            <a:miter lim="800000"/>
            <a:headEnd/>
            <a:tailEnd/>
          </a:ln>
          <a:effectLst/>
        </p:spPr>
        <p:txBody>
          <a:bodyPr vert="horz" wrap="square" lIns="93967" tIns="46983" rIns="93967" bIns="46983" numCol="1" anchor="b" anchorCtr="0" compatLnSpc="1">
            <a:prstTxWarp prst="textNoShape">
              <a:avLst/>
            </a:prstTxWarp>
          </a:bodyPr>
          <a:lstStyle>
            <a:lvl1pPr algn="l" defTabSz="939800">
              <a:lnSpc>
                <a:spcPct val="100000"/>
              </a:lnSpc>
              <a:spcBef>
                <a:spcPct val="0"/>
              </a:spcBef>
              <a:buClrTx/>
              <a:buSzTx/>
              <a:buFontTx/>
              <a:buNone/>
              <a:defRPr sz="1200" i="0">
                <a:solidFill>
                  <a:schemeClr val="tx1"/>
                </a:solidFill>
                <a:latin typeface="Arial" charset="0"/>
                <a:cs typeface="+mn-cs"/>
              </a:defRPr>
            </a:lvl1pPr>
          </a:lstStyle>
          <a:p>
            <a:pPr>
              <a:defRPr/>
            </a:pPr>
            <a:endParaRPr lang="en-US"/>
          </a:p>
        </p:txBody>
      </p:sp>
      <p:sp>
        <p:nvSpPr>
          <p:cNvPr id="21509" name="Rectangle 5"/>
          <p:cNvSpPr>
            <a:spLocks noGrp="1" noChangeArrowheads="1"/>
          </p:cNvSpPr>
          <p:nvPr>
            <p:ph type="sldNum" sz="quarter" idx="3"/>
          </p:nvPr>
        </p:nvSpPr>
        <p:spPr bwMode="auto">
          <a:xfrm>
            <a:off x="3778250" y="9285288"/>
            <a:ext cx="2889250" cy="488950"/>
          </a:xfrm>
          <a:prstGeom prst="rect">
            <a:avLst/>
          </a:prstGeom>
          <a:noFill/>
          <a:ln w="9525">
            <a:noFill/>
            <a:miter lim="800000"/>
            <a:headEnd/>
            <a:tailEnd/>
          </a:ln>
          <a:effectLst/>
        </p:spPr>
        <p:txBody>
          <a:bodyPr vert="horz" wrap="square" lIns="93967" tIns="46983" rIns="93967" bIns="46983" numCol="1" anchor="b" anchorCtr="0" compatLnSpc="1">
            <a:prstTxWarp prst="textNoShape">
              <a:avLst/>
            </a:prstTxWarp>
          </a:bodyPr>
          <a:lstStyle>
            <a:lvl1pPr algn="r" defTabSz="939800">
              <a:lnSpc>
                <a:spcPct val="100000"/>
              </a:lnSpc>
              <a:spcBef>
                <a:spcPct val="0"/>
              </a:spcBef>
              <a:buClrTx/>
              <a:buSzTx/>
              <a:buFontTx/>
              <a:buNone/>
              <a:defRPr sz="1200" i="0">
                <a:solidFill>
                  <a:schemeClr val="tx1"/>
                </a:solidFill>
                <a:latin typeface="Arial" charset="0"/>
                <a:cs typeface="+mn-cs"/>
              </a:defRPr>
            </a:lvl1pPr>
          </a:lstStyle>
          <a:p>
            <a:pPr>
              <a:defRPr/>
            </a:pPr>
            <a:fld id="{3C358AED-9BBE-408C-BD43-D09A559965FF}" type="slidenum">
              <a:rPr lang="en-US"/>
              <a:pPr>
                <a:defRPr/>
              </a:pPr>
              <a:t>‹Nº›</a:t>
            </a:fld>
            <a:endParaRPr lang="en-US"/>
          </a:p>
        </p:txBody>
      </p:sp>
    </p:spTree>
    <p:extLst>
      <p:ext uri="{BB962C8B-B14F-4D97-AF65-F5344CB8AC3E}">
        <p14:creationId xmlns:p14="http://schemas.microsoft.com/office/powerpoint/2010/main" xmlns="" val="15646516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890838" cy="488950"/>
          </a:xfrm>
          <a:prstGeom prst="rect">
            <a:avLst/>
          </a:prstGeom>
          <a:noFill/>
          <a:ln w="9525">
            <a:noFill/>
            <a:miter lim="800000"/>
            <a:headEnd/>
            <a:tailEnd/>
          </a:ln>
          <a:effectLst/>
        </p:spPr>
        <p:txBody>
          <a:bodyPr vert="horz" wrap="square" lIns="93967" tIns="46983" rIns="93967" bIns="46983" numCol="1" anchor="t" anchorCtr="0" compatLnSpc="1">
            <a:prstTxWarp prst="textNoShape">
              <a:avLst/>
            </a:prstTxWarp>
          </a:bodyPr>
          <a:lstStyle>
            <a:lvl1pPr algn="l" defTabSz="939800">
              <a:lnSpc>
                <a:spcPct val="100000"/>
              </a:lnSpc>
              <a:spcBef>
                <a:spcPct val="0"/>
              </a:spcBef>
              <a:buClrTx/>
              <a:buSzTx/>
              <a:buFontTx/>
              <a:buNone/>
              <a:defRPr sz="1200" i="0">
                <a:solidFill>
                  <a:schemeClr val="tx1"/>
                </a:solidFill>
                <a:latin typeface="Arial" charset="0"/>
                <a:cs typeface="+mn-cs"/>
              </a:defRPr>
            </a:lvl1pPr>
          </a:lstStyle>
          <a:p>
            <a:pPr>
              <a:defRPr/>
            </a:pPr>
            <a:endParaRPr lang="en-US"/>
          </a:p>
        </p:txBody>
      </p:sp>
      <p:sp>
        <p:nvSpPr>
          <p:cNvPr id="6147" name="Rectangle 3"/>
          <p:cNvSpPr>
            <a:spLocks noGrp="1" noChangeArrowheads="1"/>
          </p:cNvSpPr>
          <p:nvPr>
            <p:ph type="dt" idx="1"/>
          </p:nvPr>
        </p:nvSpPr>
        <p:spPr bwMode="auto">
          <a:xfrm>
            <a:off x="3778250" y="0"/>
            <a:ext cx="2889250" cy="488950"/>
          </a:xfrm>
          <a:prstGeom prst="rect">
            <a:avLst/>
          </a:prstGeom>
          <a:noFill/>
          <a:ln w="9525">
            <a:noFill/>
            <a:miter lim="800000"/>
            <a:headEnd/>
            <a:tailEnd/>
          </a:ln>
          <a:effectLst/>
        </p:spPr>
        <p:txBody>
          <a:bodyPr vert="horz" wrap="square" lIns="93967" tIns="46983" rIns="93967" bIns="46983" numCol="1" anchor="t" anchorCtr="0" compatLnSpc="1">
            <a:prstTxWarp prst="textNoShape">
              <a:avLst/>
            </a:prstTxWarp>
          </a:bodyPr>
          <a:lstStyle>
            <a:lvl1pPr algn="r" defTabSz="939800">
              <a:lnSpc>
                <a:spcPct val="100000"/>
              </a:lnSpc>
              <a:spcBef>
                <a:spcPct val="0"/>
              </a:spcBef>
              <a:buClrTx/>
              <a:buSzTx/>
              <a:buFontTx/>
              <a:buNone/>
              <a:defRPr sz="1200" i="0">
                <a:solidFill>
                  <a:schemeClr val="tx1"/>
                </a:solidFill>
                <a:latin typeface="Arial" charset="0"/>
                <a:cs typeface="+mn-cs"/>
              </a:defRPr>
            </a:lvl1pPr>
          </a:lstStyle>
          <a:p>
            <a:pPr>
              <a:defRPr/>
            </a:pPr>
            <a:endParaRPr lang="en-US"/>
          </a:p>
        </p:txBody>
      </p:sp>
      <p:sp>
        <p:nvSpPr>
          <p:cNvPr id="29700" name="Rectangle 4"/>
          <p:cNvSpPr>
            <a:spLocks noGrp="1" noRot="1" noChangeAspect="1" noChangeArrowheads="1" noTextEdit="1"/>
          </p:cNvSpPr>
          <p:nvPr>
            <p:ph type="sldImg" idx="2"/>
          </p:nvPr>
        </p:nvSpPr>
        <p:spPr bwMode="auto">
          <a:xfrm>
            <a:off x="890588" y="733425"/>
            <a:ext cx="4887912" cy="3665538"/>
          </a:xfrm>
          <a:prstGeom prst="rect">
            <a:avLst/>
          </a:prstGeom>
          <a:noFill/>
          <a:ln w="9525">
            <a:solidFill>
              <a:srgbClr val="000000"/>
            </a:solidFill>
            <a:miter lim="800000"/>
            <a:headEnd/>
            <a:tailEnd/>
          </a:ln>
        </p:spPr>
      </p:sp>
      <p:sp>
        <p:nvSpPr>
          <p:cNvPr id="6149" name="Rectangle 5"/>
          <p:cNvSpPr>
            <a:spLocks noGrp="1" noChangeArrowheads="1"/>
          </p:cNvSpPr>
          <p:nvPr>
            <p:ph type="body" sz="quarter" idx="3"/>
          </p:nvPr>
        </p:nvSpPr>
        <p:spPr bwMode="auto">
          <a:xfrm>
            <a:off x="666750" y="4643438"/>
            <a:ext cx="5335588" cy="4398962"/>
          </a:xfrm>
          <a:prstGeom prst="rect">
            <a:avLst/>
          </a:prstGeom>
          <a:noFill/>
          <a:ln w="9525">
            <a:noFill/>
            <a:miter lim="800000"/>
            <a:headEnd/>
            <a:tailEnd/>
          </a:ln>
          <a:effectLst/>
        </p:spPr>
        <p:txBody>
          <a:bodyPr vert="horz" wrap="square" lIns="93967" tIns="46983" rIns="93967" bIns="46983" numCol="1" anchor="t" anchorCtr="0" compatLnSpc="1">
            <a:prstTxWarp prst="textNoShape">
              <a:avLst/>
            </a:prstTxWarp>
          </a:bodyPr>
          <a:lstStyle/>
          <a:p>
            <a:pPr lvl="0"/>
            <a:r>
              <a:rPr lang="en-US" noProof="0" smtClean="0"/>
              <a:t>Haga clic para modificar el estilo de texto del patrón</a:t>
            </a:r>
          </a:p>
          <a:p>
            <a:pPr lvl="1"/>
            <a:r>
              <a:rPr lang="en-US" noProof="0" smtClean="0"/>
              <a:t>Segundo nivel</a:t>
            </a:r>
          </a:p>
          <a:p>
            <a:pPr lvl="2"/>
            <a:r>
              <a:rPr lang="en-US" noProof="0" smtClean="0"/>
              <a:t>Tercer nivel</a:t>
            </a:r>
          </a:p>
          <a:p>
            <a:pPr lvl="3"/>
            <a:r>
              <a:rPr lang="en-US" noProof="0" smtClean="0"/>
              <a:t>Cuarto nivel</a:t>
            </a:r>
          </a:p>
          <a:p>
            <a:pPr lvl="4"/>
            <a:r>
              <a:rPr lang="en-US" noProof="0" smtClean="0"/>
              <a:t>Quinto nivel</a:t>
            </a:r>
          </a:p>
        </p:txBody>
      </p:sp>
      <p:sp>
        <p:nvSpPr>
          <p:cNvPr id="6150" name="Rectangle 6"/>
          <p:cNvSpPr>
            <a:spLocks noGrp="1" noChangeArrowheads="1"/>
          </p:cNvSpPr>
          <p:nvPr>
            <p:ph type="ftr" sz="quarter" idx="4"/>
          </p:nvPr>
        </p:nvSpPr>
        <p:spPr bwMode="auto">
          <a:xfrm>
            <a:off x="0" y="9285288"/>
            <a:ext cx="2890838" cy="488950"/>
          </a:xfrm>
          <a:prstGeom prst="rect">
            <a:avLst/>
          </a:prstGeom>
          <a:noFill/>
          <a:ln w="9525">
            <a:noFill/>
            <a:miter lim="800000"/>
            <a:headEnd/>
            <a:tailEnd/>
          </a:ln>
          <a:effectLst/>
        </p:spPr>
        <p:txBody>
          <a:bodyPr vert="horz" wrap="square" lIns="93967" tIns="46983" rIns="93967" bIns="46983" numCol="1" anchor="b" anchorCtr="0" compatLnSpc="1">
            <a:prstTxWarp prst="textNoShape">
              <a:avLst/>
            </a:prstTxWarp>
          </a:bodyPr>
          <a:lstStyle>
            <a:lvl1pPr algn="l" defTabSz="939800">
              <a:lnSpc>
                <a:spcPct val="100000"/>
              </a:lnSpc>
              <a:spcBef>
                <a:spcPct val="0"/>
              </a:spcBef>
              <a:buClrTx/>
              <a:buSzTx/>
              <a:buFontTx/>
              <a:buNone/>
              <a:defRPr sz="1200" i="0">
                <a:solidFill>
                  <a:schemeClr val="tx1"/>
                </a:solidFill>
                <a:latin typeface="Arial" charset="0"/>
                <a:cs typeface="+mn-cs"/>
              </a:defRPr>
            </a:lvl1pPr>
          </a:lstStyle>
          <a:p>
            <a:pPr>
              <a:defRPr/>
            </a:pPr>
            <a:endParaRPr lang="en-US"/>
          </a:p>
        </p:txBody>
      </p:sp>
      <p:sp>
        <p:nvSpPr>
          <p:cNvPr id="6151" name="Rectangle 7"/>
          <p:cNvSpPr>
            <a:spLocks noGrp="1" noChangeArrowheads="1"/>
          </p:cNvSpPr>
          <p:nvPr>
            <p:ph type="sldNum" sz="quarter" idx="5"/>
          </p:nvPr>
        </p:nvSpPr>
        <p:spPr bwMode="auto">
          <a:xfrm>
            <a:off x="3778250" y="9285288"/>
            <a:ext cx="2889250" cy="488950"/>
          </a:xfrm>
          <a:prstGeom prst="rect">
            <a:avLst/>
          </a:prstGeom>
          <a:noFill/>
          <a:ln w="9525">
            <a:noFill/>
            <a:miter lim="800000"/>
            <a:headEnd/>
            <a:tailEnd/>
          </a:ln>
          <a:effectLst/>
        </p:spPr>
        <p:txBody>
          <a:bodyPr vert="horz" wrap="square" lIns="93967" tIns="46983" rIns="93967" bIns="46983" numCol="1" anchor="b" anchorCtr="0" compatLnSpc="1">
            <a:prstTxWarp prst="textNoShape">
              <a:avLst/>
            </a:prstTxWarp>
          </a:bodyPr>
          <a:lstStyle>
            <a:lvl1pPr algn="r" defTabSz="939800">
              <a:lnSpc>
                <a:spcPct val="100000"/>
              </a:lnSpc>
              <a:spcBef>
                <a:spcPct val="0"/>
              </a:spcBef>
              <a:buClrTx/>
              <a:buSzTx/>
              <a:buFontTx/>
              <a:buNone/>
              <a:defRPr sz="1200" i="0">
                <a:solidFill>
                  <a:schemeClr val="tx1"/>
                </a:solidFill>
                <a:latin typeface="Arial" charset="0"/>
                <a:cs typeface="+mn-cs"/>
              </a:defRPr>
            </a:lvl1pPr>
          </a:lstStyle>
          <a:p>
            <a:pPr>
              <a:defRPr/>
            </a:pPr>
            <a:fld id="{1E44C185-8ADA-4BBC-8D95-D8E4E592272A}" type="slidenum">
              <a:rPr lang="en-US"/>
              <a:pPr>
                <a:defRPr/>
              </a:pPr>
              <a:t>‹Nº›</a:t>
            </a:fld>
            <a:endParaRPr lang="en-US"/>
          </a:p>
        </p:txBody>
      </p:sp>
    </p:spTree>
    <p:extLst>
      <p:ext uri="{BB962C8B-B14F-4D97-AF65-F5344CB8AC3E}">
        <p14:creationId xmlns:p14="http://schemas.microsoft.com/office/powerpoint/2010/main" xmlns="" val="418094538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p:spPr>
        <p:txBody>
          <a:bodyPr/>
          <a:lstStyle/>
          <a:p>
            <a:fld id="{F3FC0E5C-7771-4516-8C46-5FB44ED3ADBC}" type="slidenum">
              <a:rPr lang="en-US" smtClean="0">
                <a:cs typeface="Arial" charset="0"/>
              </a:rPr>
              <a:pPr/>
              <a:t>1</a:t>
            </a:fld>
            <a:endParaRPr lang="en-US" smtClean="0">
              <a:cs typeface="Arial" charset="0"/>
            </a:endParaRPr>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noFill/>
          <a:ln/>
        </p:spPr>
        <p:txBody>
          <a:bodyPr/>
          <a:lstStyle/>
          <a:p>
            <a:pPr eaLnBrk="1" hangingPunct="1"/>
            <a:r>
              <a:rPr lang="es-ES_tradnl" dirty="0" smtClean="0"/>
              <a:t>Cambios</a:t>
            </a:r>
            <a:r>
              <a:rPr lang="es-ES_tradnl" baseline="0" dirty="0" smtClean="0"/>
              <a:t> cosméticos menores, centrado cambio tamaña de letra… </a:t>
            </a:r>
            <a:endParaRPr lang="es-ES_tradnl"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890588" y="733425"/>
            <a:ext cx="4887912" cy="3665538"/>
          </a:xfrm>
          <a:solidFill>
            <a:schemeClr val="accent1"/>
          </a:solidFill>
          <a:ln w="3240">
            <a:solidFill>
              <a:srgbClr val="FF0000"/>
            </a:solidFill>
            <a:prstDash val="solid"/>
            <a:round/>
          </a:ln>
        </p:spPr>
      </p:sp>
      <p:sp>
        <p:nvSpPr>
          <p:cNvPr id="3" name="Notes Placeholder 2"/>
          <p:cNvSpPr txBox="1">
            <a:spLocks noGrp="1"/>
          </p:cNvSpPr>
          <p:nvPr>
            <p:ph type="body" idx="1"/>
          </p:nvPr>
        </p:nvSpPr>
        <p:spPr>
          <a:xfrm>
            <a:off x="666720" y="4643279"/>
            <a:ext cx="5334840" cy="4398839"/>
          </a:xfrm>
          <a:prstGeom prst="rect">
            <a:avLst/>
          </a:prstGeom>
          <a:noFill/>
          <a:ln>
            <a:noFill/>
          </a:ln>
        </p:spPr>
        <p:txBody>
          <a:bodyPr lIns="0" tIns="0" rIns="0" bIns="0"/>
          <a:lstStyle/>
          <a:p>
            <a:pPr marL="216000" indent="-216000" hangingPunct="0"/>
            <a:r>
              <a:rPr lang="en-GB" sz="2000" dirty="0" smtClean="0">
                <a:latin typeface="Arial" pitchFamily="18"/>
              </a:rPr>
              <a:t>211 (¿</a:t>
            </a:r>
            <a:r>
              <a:rPr lang="en-GB" sz="2000" dirty="0" err="1" smtClean="0">
                <a:latin typeface="Arial" pitchFamily="18"/>
              </a:rPr>
              <a:t>fue</a:t>
            </a:r>
            <a:r>
              <a:rPr lang="en-GB" sz="2000" baseline="0" dirty="0" smtClean="0">
                <a:latin typeface="Arial" pitchFamily="18"/>
              </a:rPr>
              <a:t> </a:t>
            </a:r>
            <a:r>
              <a:rPr lang="en-GB" sz="2000" baseline="0" dirty="0" err="1" smtClean="0">
                <a:latin typeface="Arial" pitchFamily="18"/>
              </a:rPr>
              <a:t>irradiada</a:t>
            </a:r>
            <a:r>
              <a:rPr lang="en-GB" sz="2000" baseline="0" dirty="0" smtClean="0">
                <a:latin typeface="Arial" pitchFamily="18"/>
              </a:rPr>
              <a:t>?)</a:t>
            </a:r>
            <a:endParaRPr lang="en-GB" sz="2000" dirty="0">
              <a:latin typeface="Arial" pitchFamily="18"/>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890588" y="733425"/>
            <a:ext cx="4887912" cy="3665538"/>
          </a:xfrm>
          <a:solidFill>
            <a:schemeClr val="accent1"/>
          </a:solidFill>
          <a:ln w="3240">
            <a:solidFill>
              <a:srgbClr val="FF0000"/>
            </a:solidFill>
            <a:prstDash val="solid"/>
            <a:round/>
          </a:ln>
        </p:spPr>
      </p:sp>
      <p:sp>
        <p:nvSpPr>
          <p:cNvPr id="3" name="Notes Placeholder 2"/>
          <p:cNvSpPr txBox="1">
            <a:spLocks noGrp="1"/>
          </p:cNvSpPr>
          <p:nvPr>
            <p:ph type="body" idx="1"/>
          </p:nvPr>
        </p:nvSpPr>
        <p:spPr>
          <a:xfrm>
            <a:off x="666720" y="4643279"/>
            <a:ext cx="5334840" cy="4398839"/>
          </a:xfrm>
          <a:prstGeom prst="rect">
            <a:avLst/>
          </a:prstGeom>
          <a:noFill/>
          <a:ln>
            <a:noFill/>
          </a:ln>
        </p:spPr>
        <p:txBody>
          <a:bodyPr lIns="0" tIns="0" rIns="0" bIns="0"/>
          <a:lstStyle/>
          <a:p>
            <a:pPr marL="216000" indent="-216000" hangingPunct="0"/>
            <a:r>
              <a:rPr lang="en-GB" sz="2000" dirty="0" smtClean="0">
                <a:latin typeface="Arial" pitchFamily="18"/>
              </a:rPr>
              <a:t>211 (¿</a:t>
            </a:r>
            <a:r>
              <a:rPr lang="en-GB" sz="2000" dirty="0" err="1" smtClean="0">
                <a:latin typeface="Arial" pitchFamily="18"/>
              </a:rPr>
              <a:t>fue</a:t>
            </a:r>
            <a:r>
              <a:rPr lang="en-GB" sz="2000" baseline="0" dirty="0" smtClean="0">
                <a:latin typeface="Arial" pitchFamily="18"/>
              </a:rPr>
              <a:t> </a:t>
            </a:r>
            <a:r>
              <a:rPr lang="en-GB" sz="2000" baseline="0" dirty="0" err="1" smtClean="0">
                <a:latin typeface="Arial" pitchFamily="18"/>
              </a:rPr>
              <a:t>irradiada</a:t>
            </a:r>
            <a:r>
              <a:rPr lang="en-GB" sz="2000" baseline="0" dirty="0" smtClean="0">
                <a:latin typeface="Arial" pitchFamily="18"/>
              </a:rPr>
              <a:t>?)</a:t>
            </a:r>
            <a:endParaRPr lang="en-GB" sz="2000" dirty="0">
              <a:latin typeface="Arial" pitchFamily="18"/>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890588" y="733425"/>
            <a:ext cx="4887912" cy="3665538"/>
          </a:xfrm>
          <a:solidFill>
            <a:schemeClr val="accent1"/>
          </a:solidFill>
          <a:ln w="3240">
            <a:solidFill>
              <a:srgbClr val="FF0000"/>
            </a:solidFill>
            <a:prstDash val="solid"/>
            <a:round/>
          </a:ln>
        </p:spPr>
      </p:sp>
      <p:sp>
        <p:nvSpPr>
          <p:cNvPr id="3" name="Notes Placeholder 2"/>
          <p:cNvSpPr txBox="1">
            <a:spLocks noGrp="1"/>
          </p:cNvSpPr>
          <p:nvPr>
            <p:ph type="body" idx="1"/>
          </p:nvPr>
        </p:nvSpPr>
        <p:spPr>
          <a:xfrm>
            <a:off x="666720" y="4643279"/>
            <a:ext cx="5334840" cy="4398839"/>
          </a:xfrm>
          <a:prstGeom prst="rect">
            <a:avLst/>
          </a:prstGeom>
          <a:noFill/>
          <a:ln>
            <a:noFill/>
          </a:ln>
        </p:spPr>
        <p:txBody>
          <a:bodyPr lIns="0" tIns="0" rIns="0" bIns="0"/>
          <a:lstStyle/>
          <a:p>
            <a:pPr marL="216000" indent="-216000" hangingPunct="0"/>
            <a:r>
              <a:rPr lang="en-GB" sz="2000" dirty="0" smtClean="0">
                <a:latin typeface="Arial" pitchFamily="18"/>
              </a:rPr>
              <a:t>He </a:t>
            </a:r>
            <a:r>
              <a:rPr lang="en-GB" sz="2000" dirty="0" err="1" smtClean="0">
                <a:latin typeface="Arial" pitchFamily="18"/>
              </a:rPr>
              <a:t>cambiado</a:t>
            </a:r>
            <a:r>
              <a:rPr lang="en-GB" sz="2000" dirty="0" smtClean="0">
                <a:latin typeface="Arial" pitchFamily="18"/>
              </a:rPr>
              <a:t> el </a:t>
            </a:r>
            <a:r>
              <a:rPr lang="en-GB" sz="2000" dirty="0" err="1" smtClean="0">
                <a:latin typeface="Arial" pitchFamily="18"/>
              </a:rPr>
              <a:t>orden</a:t>
            </a:r>
            <a:r>
              <a:rPr lang="en-GB" sz="2000" dirty="0" smtClean="0">
                <a:latin typeface="Arial" pitchFamily="18"/>
              </a:rPr>
              <a:t> de</a:t>
            </a:r>
            <a:r>
              <a:rPr lang="en-GB" sz="2000" baseline="0" dirty="0" smtClean="0">
                <a:latin typeface="Arial" pitchFamily="18"/>
              </a:rPr>
              <a:t> </a:t>
            </a:r>
            <a:r>
              <a:rPr lang="en-GB" sz="2000" baseline="0" dirty="0" err="1" smtClean="0">
                <a:latin typeface="Arial" pitchFamily="18"/>
              </a:rPr>
              <a:t>esta</a:t>
            </a:r>
            <a:r>
              <a:rPr lang="en-GB" sz="2000" baseline="0" dirty="0" smtClean="0">
                <a:latin typeface="Arial" pitchFamily="18"/>
              </a:rPr>
              <a:t>… </a:t>
            </a:r>
            <a:r>
              <a:rPr lang="en-GB" sz="2000" baseline="0" dirty="0" err="1" smtClean="0">
                <a:latin typeface="Arial" pitchFamily="18"/>
              </a:rPr>
              <a:t>creo</a:t>
            </a:r>
            <a:r>
              <a:rPr lang="en-GB" sz="2000" baseline="0" dirty="0" smtClean="0">
                <a:latin typeface="Arial" pitchFamily="18"/>
              </a:rPr>
              <a:t> </a:t>
            </a:r>
            <a:r>
              <a:rPr lang="en-GB" sz="2000" baseline="0" dirty="0" err="1" smtClean="0">
                <a:latin typeface="Arial" pitchFamily="18"/>
              </a:rPr>
              <a:t>que</a:t>
            </a:r>
            <a:r>
              <a:rPr lang="en-GB" sz="2000" baseline="0" dirty="0" smtClean="0">
                <a:latin typeface="Arial" pitchFamily="18"/>
              </a:rPr>
              <a:t> </a:t>
            </a:r>
            <a:r>
              <a:rPr lang="en-GB" sz="2000" baseline="0" dirty="0" err="1" smtClean="0">
                <a:latin typeface="Arial" pitchFamily="18"/>
              </a:rPr>
              <a:t>va</a:t>
            </a:r>
            <a:r>
              <a:rPr lang="en-GB" sz="2000" baseline="0" dirty="0" smtClean="0">
                <a:latin typeface="Arial" pitchFamily="18"/>
              </a:rPr>
              <a:t> </a:t>
            </a:r>
            <a:r>
              <a:rPr lang="en-GB" sz="2000" baseline="0" dirty="0" err="1" smtClean="0">
                <a:latin typeface="Arial" pitchFamily="18"/>
              </a:rPr>
              <a:t>mejor</a:t>
            </a:r>
            <a:r>
              <a:rPr lang="en-GB" sz="2000" baseline="0" dirty="0" smtClean="0">
                <a:latin typeface="Arial" pitchFamily="18"/>
              </a:rPr>
              <a:t> </a:t>
            </a:r>
            <a:r>
              <a:rPr lang="en-GB" sz="2000" baseline="0" dirty="0" err="1" smtClean="0">
                <a:latin typeface="Arial" pitchFamily="18"/>
              </a:rPr>
              <a:t>después</a:t>
            </a:r>
            <a:r>
              <a:rPr lang="en-GB" sz="2000" baseline="0" dirty="0" smtClean="0">
                <a:latin typeface="Arial" pitchFamily="18"/>
              </a:rPr>
              <a:t> de la </a:t>
            </a:r>
            <a:r>
              <a:rPr lang="en-GB" sz="2000" baseline="0" dirty="0" err="1" smtClean="0">
                <a:latin typeface="Arial" pitchFamily="18"/>
              </a:rPr>
              <a:t>calibración</a:t>
            </a:r>
            <a:r>
              <a:rPr lang="en-GB" sz="2000" baseline="0" dirty="0" smtClean="0">
                <a:latin typeface="Arial" pitchFamily="18"/>
              </a:rPr>
              <a:t> </a:t>
            </a:r>
            <a:r>
              <a:rPr lang="en-GB" sz="2000" baseline="0" dirty="0" err="1" smtClean="0">
                <a:latin typeface="Arial" pitchFamily="18"/>
              </a:rPr>
              <a:t>térmica</a:t>
            </a:r>
            <a:r>
              <a:rPr lang="en-GB" sz="2000" baseline="0" dirty="0" smtClean="0">
                <a:latin typeface="Arial" pitchFamily="18"/>
              </a:rPr>
              <a:t>.</a:t>
            </a:r>
          </a:p>
          <a:p>
            <a:pPr marL="216000" indent="-216000" hangingPunct="0"/>
            <a:endParaRPr lang="en-GB" sz="2000" dirty="0">
              <a:latin typeface="Arial" pitchFamily="18"/>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890588" y="733425"/>
            <a:ext cx="4887912" cy="3665538"/>
          </a:xfrm>
          <a:solidFill>
            <a:schemeClr val="accent1"/>
          </a:solidFill>
          <a:ln w="3240">
            <a:solidFill>
              <a:srgbClr val="FF0000"/>
            </a:solidFill>
            <a:prstDash val="solid"/>
            <a:round/>
          </a:ln>
        </p:spPr>
      </p:sp>
      <p:sp>
        <p:nvSpPr>
          <p:cNvPr id="3" name="Notes Placeholder 2"/>
          <p:cNvSpPr txBox="1">
            <a:spLocks noGrp="1"/>
          </p:cNvSpPr>
          <p:nvPr>
            <p:ph type="body" idx="1"/>
          </p:nvPr>
        </p:nvSpPr>
        <p:spPr>
          <a:xfrm>
            <a:off x="666720" y="4643279"/>
            <a:ext cx="5334840" cy="4398839"/>
          </a:xfrm>
          <a:prstGeom prst="rect">
            <a:avLst/>
          </a:prstGeom>
          <a:noFill/>
          <a:ln>
            <a:noFill/>
          </a:ln>
        </p:spPr>
        <p:txBody>
          <a:bodyPr lIns="0" tIns="0" rIns="0" bIns="0"/>
          <a:lstStyle/>
          <a:p>
            <a:pPr marL="216000" indent="-216000" hangingPunct="0"/>
            <a:r>
              <a:rPr lang="en-GB" sz="2000" dirty="0" err="1" smtClean="0">
                <a:latin typeface="Arial" pitchFamily="18"/>
              </a:rPr>
              <a:t>Cambios</a:t>
            </a:r>
            <a:r>
              <a:rPr lang="en-GB" sz="2000" baseline="0" dirty="0" smtClean="0">
                <a:latin typeface="Arial" pitchFamily="18"/>
              </a:rPr>
              <a:t> </a:t>
            </a:r>
            <a:r>
              <a:rPr lang="en-GB" sz="2000" baseline="0" dirty="0" err="1" smtClean="0">
                <a:latin typeface="Arial" pitchFamily="18"/>
              </a:rPr>
              <a:t>menores</a:t>
            </a:r>
            <a:r>
              <a:rPr lang="en-GB" sz="2000" baseline="0" dirty="0" smtClean="0">
                <a:latin typeface="Arial" pitchFamily="18"/>
              </a:rPr>
              <a:t> de </a:t>
            </a:r>
            <a:r>
              <a:rPr lang="en-GB" sz="2000" baseline="0" dirty="0" err="1" smtClean="0">
                <a:latin typeface="Arial" pitchFamily="18"/>
              </a:rPr>
              <a:t>inglés</a:t>
            </a:r>
            <a:endParaRPr lang="en-GB" sz="2000" dirty="0">
              <a:latin typeface="Arial" pitchFamily="18"/>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890588" y="733425"/>
            <a:ext cx="4887912" cy="3665538"/>
          </a:xfrm>
          <a:solidFill>
            <a:schemeClr val="accent1"/>
          </a:solidFill>
          <a:ln w="3240">
            <a:solidFill>
              <a:srgbClr val="FF0000"/>
            </a:solidFill>
            <a:prstDash val="solid"/>
            <a:round/>
          </a:ln>
        </p:spPr>
      </p:sp>
      <p:sp>
        <p:nvSpPr>
          <p:cNvPr id="3" name="Notes Placeholder 2"/>
          <p:cNvSpPr txBox="1">
            <a:spLocks noGrp="1"/>
          </p:cNvSpPr>
          <p:nvPr>
            <p:ph type="body" idx="1"/>
          </p:nvPr>
        </p:nvSpPr>
        <p:spPr>
          <a:xfrm>
            <a:off x="666720" y="4643279"/>
            <a:ext cx="5334840" cy="4398839"/>
          </a:xfrm>
          <a:prstGeom prst="rect">
            <a:avLst/>
          </a:prstGeom>
          <a:noFill/>
          <a:ln>
            <a:noFill/>
          </a:ln>
        </p:spPr>
        <p:txBody>
          <a:bodyPr lIns="0" tIns="0" rIns="0" bIns="0"/>
          <a:lstStyle/>
          <a:p>
            <a:pPr marL="216000" indent="-216000" hangingPunct="0"/>
            <a:r>
              <a:rPr lang="en-GB" sz="2000" dirty="0" smtClean="0">
                <a:latin typeface="Arial" pitchFamily="18"/>
              </a:rPr>
              <a:t>211 (¿</a:t>
            </a:r>
            <a:r>
              <a:rPr lang="en-GB" sz="2000" dirty="0" err="1" smtClean="0">
                <a:latin typeface="Arial" pitchFamily="18"/>
              </a:rPr>
              <a:t>fue</a:t>
            </a:r>
            <a:r>
              <a:rPr lang="en-GB" sz="2000" baseline="0" dirty="0" smtClean="0">
                <a:latin typeface="Arial" pitchFamily="18"/>
              </a:rPr>
              <a:t> </a:t>
            </a:r>
            <a:r>
              <a:rPr lang="en-GB" sz="2000" baseline="0" dirty="0" err="1" smtClean="0">
                <a:latin typeface="Arial" pitchFamily="18"/>
              </a:rPr>
              <a:t>irradiada</a:t>
            </a:r>
            <a:r>
              <a:rPr lang="en-GB" sz="2000" baseline="0" dirty="0" smtClean="0">
                <a:latin typeface="Arial" pitchFamily="18"/>
              </a:rPr>
              <a:t>?)</a:t>
            </a:r>
            <a:endParaRPr lang="en-GB" sz="2000" dirty="0">
              <a:latin typeface="Arial" pitchFamily="18"/>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err="1" smtClean="0"/>
              <a:t>Apply</a:t>
            </a:r>
            <a:r>
              <a:rPr lang="es-ES" dirty="0" smtClean="0"/>
              <a:t> a </a:t>
            </a:r>
            <a:r>
              <a:rPr lang="es-ES" dirty="0" err="1" smtClean="0"/>
              <a:t>displacement</a:t>
            </a:r>
            <a:endParaRPr lang="es-ES" dirty="0"/>
          </a:p>
        </p:txBody>
      </p:sp>
      <p:sp>
        <p:nvSpPr>
          <p:cNvPr id="4" name="3 Marcador de número de diapositiva"/>
          <p:cNvSpPr>
            <a:spLocks noGrp="1"/>
          </p:cNvSpPr>
          <p:nvPr>
            <p:ph type="sldNum" sz="quarter" idx="10"/>
          </p:nvPr>
        </p:nvSpPr>
        <p:spPr/>
        <p:txBody>
          <a:bodyPr/>
          <a:lstStyle/>
          <a:p>
            <a:pPr>
              <a:defRPr/>
            </a:pPr>
            <a:fld id="{1E44C185-8ADA-4BBC-8D95-D8E4E592272A}" type="slidenum">
              <a:rPr lang="en-US" smtClean="0"/>
              <a:pPr>
                <a:defRPr/>
              </a:pPr>
              <a:t>19</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a:xfrm>
            <a:off x="666802" y="4643634"/>
            <a:ext cx="5335485" cy="4399355"/>
          </a:xfrm>
          <a:prstGeom prst="rect">
            <a:avLst/>
          </a:prstGeom>
        </p:spPr>
        <p:txBody>
          <a:bodyPr/>
          <a:lstStyle/>
          <a:p>
            <a:r>
              <a:rPr lang="es-ES_tradnl" dirty="0" err="1" smtClean="0"/>
              <a:t>Rougness</a:t>
            </a:r>
            <a:r>
              <a:rPr lang="es-ES_tradnl" dirty="0" smtClean="0"/>
              <a:t> and </a:t>
            </a:r>
            <a:r>
              <a:rPr lang="es-ES_tradnl" dirty="0" err="1" smtClean="0"/>
              <a:t>friction</a:t>
            </a:r>
            <a:r>
              <a:rPr lang="es-ES_tradnl" baseline="0" dirty="0" smtClean="0"/>
              <a:t> (</a:t>
            </a:r>
            <a:r>
              <a:rPr lang="es-ES_tradnl" baseline="0" dirty="0" err="1" smtClean="0"/>
              <a:t>wear</a:t>
            </a:r>
            <a:r>
              <a:rPr lang="es-ES_tradnl" baseline="0" dirty="0" smtClean="0"/>
              <a:t>)</a:t>
            </a:r>
            <a:endParaRPr lang="es-ES_tradnl" dirty="0"/>
          </a:p>
        </p:txBody>
      </p:sp>
      <p:sp>
        <p:nvSpPr>
          <p:cNvPr id="4" name="3 Marcador de número de diapositiva"/>
          <p:cNvSpPr>
            <a:spLocks noGrp="1"/>
          </p:cNvSpPr>
          <p:nvPr>
            <p:ph type="sldNum" sz="quarter" idx="10"/>
          </p:nvPr>
        </p:nvSpPr>
        <p:spPr/>
        <p:txBody>
          <a:bodyPr/>
          <a:lstStyle/>
          <a:p>
            <a:pPr>
              <a:defRPr/>
            </a:pPr>
            <a:fld id="{D803D7F9-FAF6-443E-B929-0F0EFB9553AF}" type="slidenum">
              <a:rPr lang="en-US" smtClean="0"/>
              <a:pPr>
                <a:defRPr/>
              </a:pPr>
              <a:t>20</a:t>
            </a:fld>
            <a:endParaRPr lang="en-US" dirty="0"/>
          </a:p>
        </p:txBody>
      </p:sp>
    </p:spTree>
    <p:extLst>
      <p:ext uri="{BB962C8B-B14F-4D97-AF65-F5344CB8AC3E}">
        <p14:creationId xmlns:p14="http://schemas.microsoft.com/office/powerpoint/2010/main" xmlns="" val="194056663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ES"/>
          </a:p>
        </p:txBody>
      </p:sp>
      <p:sp>
        <p:nvSpPr>
          <p:cNvPr id="4" name="Slide Number Placeholder 3"/>
          <p:cNvSpPr>
            <a:spLocks noGrp="1"/>
          </p:cNvSpPr>
          <p:nvPr>
            <p:ph type="sldNum" sz="quarter" idx="10"/>
          </p:nvPr>
        </p:nvSpPr>
        <p:spPr/>
        <p:txBody>
          <a:bodyPr/>
          <a:lstStyle/>
          <a:p>
            <a:pPr>
              <a:defRPr/>
            </a:pPr>
            <a:fld id="{1E44C185-8ADA-4BBC-8D95-D8E4E592272A}" type="slidenum">
              <a:rPr lang="en-US" smtClean="0"/>
              <a:pPr>
                <a:defRPr/>
              </a:pPr>
              <a:t>24</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pPr lvl="1" eaLnBrk="1" hangingPunct="1">
              <a:lnSpc>
                <a:spcPct val="90000"/>
              </a:lnSpc>
            </a:pPr>
            <a:r>
              <a:rPr lang="en-US" sz="2400" dirty="0" smtClean="0"/>
              <a:t>L shape, combinable</a:t>
            </a:r>
            <a:r>
              <a:rPr lang="en-US" sz="2400" baseline="0" dirty="0" smtClean="0"/>
              <a:t> con la anterior. </a:t>
            </a:r>
            <a:r>
              <a:rPr lang="en-US" sz="2400" dirty="0" smtClean="0"/>
              <a:t> Solo L-shape</a:t>
            </a:r>
          </a:p>
          <a:p>
            <a:pPr lvl="1" eaLnBrk="1" hangingPunct="1">
              <a:lnSpc>
                <a:spcPct val="90000"/>
              </a:lnSpc>
            </a:pPr>
            <a:endParaRPr lang="en-US" sz="2400" dirty="0" smtClean="0"/>
          </a:p>
          <a:p>
            <a:pPr lvl="1" eaLnBrk="1" hangingPunct="1">
              <a:lnSpc>
                <a:spcPct val="90000"/>
              </a:lnSpc>
            </a:pPr>
            <a:r>
              <a:rPr lang="en-US" sz="2400" dirty="0" smtClean="0"/>
              <a:t>Relative PXD-SVD radial positioning. Using displacement – strain transducers ( Omega and L-shape) we will be able to measure online, radial relative displacements between PXD and SVD. This is a degree of freedom of the detector (PXD and SVD are mechanically independent)  to which software alignment is blind</a:t>
            </a:r>
          </a:p>
          <a:p>
            <a:pPr lvl="1" eaLnBrk="1" hangingPunct="1">
              <a:lnSpc>
                <a:spcPct val="90000"/>
              </a:lnSpc>
            </a:pPr>
            <a:r>
              <a:rPr lang="en-US" sz="2400" dirty="0" smtClean="0"/>
              <a:t>Environmental measurement inside PXD-SVD volume. The PXD-SVD will be inside a thermal envelop. PXD will be cooled with CO2, and forced air convection ,and SVD will also need forced air convection. In the thermal envelop we will have a dry atmosphere ( Dry air or Nitrogen). Having a distributed FBG system for temperature and humidity monitoring, will allow us to know what is happening inside the thermal envelop at every moment, and fast detection of possible cooling problems or leakage of the cooling system. </a:t>
            </a:r>
          </a:p>
          <a:p>
            <a:endParaRPr lang="es-ES" dirty="0"/>
          </a:p>
        </p:txBody>
      </p:sp>
      <p:sp>
        <p:nvSpPr>
          <p:cNvPr id="4" name="Slide Number Placeholder 3"/>
          <p:cNvSpPr>
            <a:spLocks noGrp="1"/>
          </p:cNvSpPr>
          <p:nvPr>
            <p:ph type="sldNum" sz="quarter" idx="10"/>
          </p:nvPr>
        </p:nvSpPr>
        <p:spPr/>
        <p:txBody>
          <a:bodyPr/>
          <a:lstStyle/>
          <a:p>
            <a:pPr>
              <a:defRPr/>
            </a:pPr>
            <a:fld id="{1E44C185-8ADA-4BBC-8D95-D8E4E592272A}" type="slidenum">
              <a:rPr lang="en-US" smtClean="0"/>
              <a:pPr>
                <a:defRPr/>
              </a:pPr>
              <a:t>27</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r>
              <a:rPr lang="es-ES" dirty="0" smtClean="0"/>
              <a:t>Co2</a:t>
            </a:r>
            <a:r>
              <a:rPr lang="es-ES" baseline="0" dirty="0" smtClean="0"/>
              <a:t> </a:t>
            </a:r>
            <a:r>
              <a:rPr lang="es-ES" baseline="0" dirty="0" err="1" smtClean="0"/>
              <a:t>cooling</a:t>
            </a:r>
            <a:r>
              <a:rPr lang="es-ES" baseline="0" dirty="0" smtClean="0"/>
              <a:t> </a:t>
            </a:r>
            <a:r>
              <a:rPr lang="es-ES" baseline="0" dirty="0" err="1" smtClean="0"/>
              <a:t>profile</a:t>
            </a:r>
            <a:endParaRPr lang="es-ES" dirty="0"/>
          </a:p>
        </p:txBody>
      </p:sp>
      <p:sp>
        <p:nvSpPr>
          <p:cNvPr id="4" name="3 Marcador de número de diapositiva"/>
          <p:cNvSpPr>
            <a:spLocks noGrp="1"/>
          </p:cNvSpPr>
          <p:nvPr>
            <p:ph type="sldNum" sz="quarter" idx="10"/>
          </p:nvPr>
        </p:nvSpPr>
        <p:spPr/>
        <p:txBody>
          <a:bodyPr/>
          <a:lstStyle/>
          <a:p>
            <a:pPr>
              <a:defRPr/>
            </a:pPr>
            <a:fld id="{1E44C185-8ADA-4BBC-8D95-D8E4E592272A}" type="slidenum">
              <a:rPr lang="en-US" smtClean="0"/>
              <a:pPr>
                <a:defRPr/>
              </a:pPr>
              <a:t>31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ES_tradnl" dirty="0" smtClean="0"/>
              <a:t>	</a:t>
            </a:r>
            <a:endParaRPr lang="en-US" dirty="0"/>
          </a:p>
        </p:txBody>
      </p:sp>
      <p:sp>
        <p:nvSpPr>
          <p:cNvPr id="4" name="3 Marcador de número de diapositiva"/>
          <p:cNvSpPr>
            <a:spLocks noGrp="1"/>
          </p:cNvSpPr>
          <p:nvPr>
            <p:ph type="sldNum" sz="quarter" idx="10"/>
          </p:nvPr>
        </p:nvSpPr>
        <p:spPr/>
        <p:txBody>
          <a:bodyPr/>
          <a:lstStyle/>
          <a:p>
            <a:pPr>
              <a:defRPr/>
            </a:pPr>
            <a:fld id="{1E44C185-8ADA-4BBC-8D95-D8E4E592272A}" type="slidenum">
              <a:rPr lang="en-US" smtClean="0"/>
              <a:pPr>
                <a:defRPr/>
              </a:pPr>
              <a:t>2</a:t>
            </a:fld>
            <a:endParaRPr lang="en-US"/>
          </a:p>
        </p:txBody>
      </p:sp>
    </p:spTree>
    <p:extLst>
      <p:ext uri="{BB962C8B-B14F-4D97-AF65-F5344CB8AC3E}">
        <p14:creationId xmlns:p14="http://schemas.microsoft.com/office/powerpoint/2010/main" xmlns="" val="33761805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ES" dirty="0"/>
          </a:p>
        </p:txBody>
      </p:sp>
      <p:sp>
        <p:nvSpPr>
          <p:cNvPr id="4" name="Slide Number Placeholder 3"/>
          <p:cNvSpPr>
            <a:spLocks noGrp="1"/>
          </p:cNvSpPr>
          <p:nvPr>
            <p:ph type="sldNum" sz="quarter" idx="10"/>
          </p:nvPr>
        </p:nvSpPr>
        <p:spPr/>
        <p:txBody>
          <a:bodyPr/>
          <a:lstStyle/>
          <a:p>
            <a:pPr>
              <a:defRPr/>
            </a:pPr>
            <a:fld id="{1E44C185-8ADA-4BBC-8D95-D8E4E592272A}" type="slidenum">
              <a:rPr lang="en-US" smtClean="0"/>
              <a:pPr>
                <a:defRPr/>
              </a:pPr>
              <a:t>38</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s-ES" dirty="0" err="1" smtClean="0"/>
              <a:t>Overall</a:t>
            </a:r>
            <a:r>
              <a:rPr lang="es-ES" baseline="0" dirty="0" smtClean="0"/>
              <a:t> </a:t>
            </a:r>
            <a:r>
              <a:rPr lang="es-ES" baseline="0" dirty="0" err="1" smtClean="0"/>
              <a:t>geometry</a:t>
            </a:r>
            <a:r>
              <a:rPr lang="es-ES" baseline="0" dirty="0" smtClean="0"/>
              <a:t> and </a:t>
            </a:r>
            <a:r>
              <a:rPr lang="es-ES" baseline="0" dirty="0" err="1" smtClean="0"/>
              <a:t>technology</a:t>
            </a:r>
            <a:endParaRPr lang="es-ES" baseline="0" dirty="0" smtClean="0"/>
          </a:p>
          <a:p>
            <a:r>
              <a:rPr lang="es-ES" baseline="0" dirty="0" err="1" smtClean="0"/>
              <a:t>Independent</a:t>
            </a:r>
            <a:r>
              <a:rPr lang="es-ES" baseline="0" dirty="0" smtClean="0"/>
              <a:t> </a:t>
            </a:r>
            <a:r>
              <a:rPr lang="es-ES" baseline="0" dirty="0" err="1" smtClean="0"/>
              <a:t>support</a:t>
            </a:r>
            <a:r>
              <a:rPr lang="es-ES" baseline="0" dirty="0" smtClean="0"/>
              <a:t> </a:t>
            </a:r>
          </a:p>
          <a:p>
            <a:r>
              <a:rPr lang="es-ES" baseline="0" dirty="0" smtClean="0"/>
              <a:t>Central </a:t>
            </a:r>
            <a:r>
              <a:rPr lang="es-ES" baseline="0" dirty="0" err="1" smtClean="0"/>
              <a:t>drift</a:t>
            </a:r>
            <a:r>
              <a:rPr lang="es-ES" baseline="0" dirty="0" smtClean="0"/>
              <a:t> </a:t>
            </a:r>
            <a:r>
              <a:rPr lang="es-ES" baseline="0" dirty="0" err="1" smtClean="0"/>
              <a:t>chamber</a:t>
            </a:r>
            <a:endParaRPr lang="es-ES" baseline="0" dirty="0" smtClean="0"/>
          </a:p>
          <a:p>
            <a:r>
              <a:rPr lang="es-ES" baseline="0" dirty="0" err="1" smtClean="0"/>
              <a:t>Thermal</a:t>
            </a:r>
            <a:r>
              <a:rPr lang="es-ES" baseline="0" dirty="0" smtClean="0"/>
              <a:t> </a:t>
            </a:r>
            <a:r>
              <a:rPr lang="es-ES" baseline="0" dirty="0" err="1" smtClean="0"/>
              <a:t>envelope</a:t>
            </a:r>
            <a:endParaRPr lang="es-ES" baseline="0" dirty="0" smtClean="0"/>
          </a:p>
          <a:p>
            <a:r>
              <a:rPr lang="es-ES" baseline="0" dirty="0" smtClean="0"/>
              <a:t>SVD </a:t>
            </a:r>
            <a:r>
              <a:rPr lang="es-ES" baseline="0" dirty="0" err="1" smtClean="0"/>
              <a:t>sensors</a:t>
            </a:r>
            <a:r>
              <a:rPr lang="es-ES" baseline="0" dirty="0" smtClean="0"/>
              <a:t>, </a:t>
            </a:r>
            <a:r>
              <a:rPr lang="es-ES" baseline="0" dirty="0" err="1" smtClean="0"/>
              <a:t>origami</a:t>
            </a:r>
            <a:r>
              <a:rPr lang="es-ES" baseline="0" dirty="0" smtClean="0"/>
              <a:t> </a:t>
            </a:r>
            <a:r>
              <a:rPr lang="es-ES" baseline="0" dirty="0" err="1" smtClean="0"/>
              <a:t>sensors</a:t>
            </a:r>
            <a:r>
              <a:rPr lang="es-ES" baseline="0" dirty="0" smtClean="0"/>
              <a:t> </a:t>
            </a:r>
            <a:r>
              <a:rPr lang="es-ES" baseline="0" dirty="0" err="1" smtClean="0"/>
              <a:t>Supported</a:t>
            </a:r>
            <a:r>
              <a:rPr lang="es-ES" baseline="0" dirty="0" smtClean="0"/>
              <a:t> </a:t>
            </a:r>
            <a:r>
              <a:rPr lang="es-ES" baseline="0" dirty="0" err="1" smtClean="0"/>
              <a:t>by</a:t>
            </a:r>
            <a:r>
              <a:rPr lang="es-ES" baseline="0" dirty="0" smtClean="0"/>
              <a:t> </a:t>
            </a:r>
            <a:r>
              <a:rPr lang="es-ES" baseline="0" dirty="0" err="1" smtClean="0"/>
              <a:t>rips</a:t>
            </a:r>
            <a:r>
              <a:rPr lang="es-ES" baseline="0" dirty="0" smtClean="0"/>
              <a:t>, and </a:t>
            </a:r>
            <a:r>
              <a:rPr lang="es-ES" baseline="0" dirty="0" err="1" smtClean="0"/>
              <a:t>endrings</a:t>
            </a:r>
            <a:r>
              <a:rPr lang="es-ES" baseline="0" dirty="0" smtClean="0"/>
              <a:t>.</a:t>
            </a:r>
          </a:p>
          <a:p>
            <a:endParaRPr lang="es-ES" baseline="0" dirty="0" smtClean="0"/>
          </a:p>
        </p:txBody>
      </p:sp>
      <p:sp>
        <p:nvSpPr>
          <p:cNvPr id="4" name="Slide Number Placeholder 3"/>
          <p:cNvSpPr>
            <a:spLocks noGrp="1"/>
          </p:cNvSpPr>
          <p:nvPr>
            <p:ph type="sldNum" sz="quarter" idx="10"/>
          </p:nvPr>
        </p:nvSpPr>
        <p:spPr/>
        <p:txBody>
          <a:bodyPr/>
          <a:lstStyle/>
          <a:p>
            <a:pPr>
              <a:defRPr/>
            </a:pPr>
            <a:fld id="{1E44C185-8ADA-4BBC-8D95-D8E4E592272A}" type="slidenum">
              <a:rPr lang="en-US" smtClean="0"/>
              <a:pPr>
                <a:defRPr/>
              </a:pPr>
              <a:t>39</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a:xfrm>
            <a:off x="666802" y="4643634"/>
            <a:ext cx="5335485" cy="4399355"/>
          </a:xfrm>
          <a:prstGeom prst="rect">
            <a:avLst/>
          </a:prstGeom>
        </p:spPr>
        <p:txBody>
          <a:bodyPr/>
          <a:lstStyle/>
          <a:p>
            <a:r>
              <a:rPr lang="es-ES_tradnl" dirty="0" smtClean="0"/>
              <a:t>Esquema del posible sistema</a:t>
            </a:r>
            <a:r>
              <a:rPr lang="es-ES_tradnl" baseline="0" dirty="0" smtClean="0"/>
              <a:t> de adquisición final para el PXD y una estimación del coste ( no se incluye el coste de las fibras )</a:t>
            </a:r>
            <a:endParaRPr lang="en-US" dirty="0"/>
          </a:p>
        </p:txBody>
      </p:sp>
      <p:sp>
        <p:nvSpPr>
          <p:cNvPr id="4" name="3 Marcador de número de diapositiva"/>
          <p:cNvSpPr>
            <a:spLocks noGrp="1"/>
          </p:cNvSpPr>
          <p:nvPr>
            <p:ph type="sldNum" sz="quarter" idx="10"/>
          </p:nvPr>
        </p:nvSpPr>
        <p:spPr/>
        <p:txBody>
          <a:bodyPr/>
          <a:lstStyle/>
          <a:p>
            <a:pPr>
              <a:defRPr/>
            </a:pPr>
            <a:fld id="{D803D7F9-FAF6-443E-B929-0F0EFB9553AF}" type="slidenum">
              <a:rPr lang="en-US" smtClean="0"/>
              <a:pPr>
                <a:defRPr/>
              </a:pPr>
              <a:t>40</a:t>
            </a:fld>
            <a:endParaRPr lang="en-US" dirty="0"/>
          </a:p>
        </p:txBody>
      </p:sp>
    </p:spTree>
    <p:extLst>
      <p:ext uri="{BB962C8B-B14F-4D97-AF65-F5344CB8AC3E}">
        <p14:creationId xmlns:p14="http://schemas.microsoft.com/office/powerpoint/2010/main" xmlns="" val="75418350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n-US" dirty="0"/>
          </a:p>
        </p:txBody>
      </p:sp>
      <p:sp>
        <p:nvSpPr>
          <p:cNvPr id="4" name="3 Marcador de número de diapositiva"/>
          <p:cNvSpPr>
            <a:spLocks noGrp="1"/>
          </p:cNvSpPr>
          <p:nvPr>
            <p:ph type="sldNum" sz="quarter" idx="10"/>
          </p:nvPr>
        </p:nvSpPr>
        <p:spPr/>
        <p:txBody>
          <a:bodyPr/>
          <a:lstStyle/>
          <a:p>
            <a:pPr>
              <a:defRPr/>
            </a:pPr>
            <a:fld id="{D803D7F9-FAF6-443E-B929-0F0EFB9553AF}" type="slidenum">
              <a:rPr lang="en-US" smtClean="0"/>
              <a:pPr>
                <a:defRPr/>
              </a:pPr>
              <a:t>46</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n-US" dirty="0" err="1" smtClean="0"/>
              <a:t>Cambios</a:t>
            </a:r>
            <a:r>
              <a:rPr lang="en-US" dirty="0" smtClean="0"/>
              <a:t> </a:t>
            </a:r>
            <a:r>
              <a:rPr lang="en-US" dirty="0" err="1" smtClean="0"/>
              <a:t>menores</a:t>
            </a:r>
            <a:r>
              <a:rPr lang="en-US" baseline="0" dirty="0" smtClean="0"/>
              <a:t> (</a:t>
            </a:r>
            <a:r>
              <a:rPr lang="en-US" baseline="0" dirty="0" err="1" smtClean="0"/>
              <a:t>colocar</a:t>
            </a:r>
            <a:r>
              <a:rPr lang="en-US" baseline="0" dirty="0" smtClean="0"/>
              <a:t> </a:t>
            </a:r>
            <a:r>
              <a:rPr lang="en-US" baseline="0" dirty="0" err="1" smtClean="0"/>
              <a:t>figuras</a:t>
            </a:r>
            <a:r>
              <a:rPr lang="en-US" baseline="0" dirty="0" smtClean="0"/>
              <a:t>)</a:t>
            </a:r>
            <a:endParaRPr lang="en-US" dirty="0"/>
          </a:p>
        </p:txBody>
      </p:sp>
      <p:sp>
        <p:nvSpPr>
          <p:cNvPr id="4" name="3 Marcador de número de diapositiva"/>
          <p:cNvSpPr>
            <a:spLocks noGrp="1"/>
          </p:cNvSpPr>
          <p:nvPr>
            <p:ph type="sldNum" sz="quarter" idx="10"/>
          </p:nvPr>
        </p:nvSpPr>
        <p:spPr/>
        <p:txBody>
          <a:bodyPr/>
          <a:lstStyle/>
          <a:p>
            <a:pPr>
              <a:defRPr/>
            </a:pPr>
            <a:fld id="{1E44C185-8ADA-4BBC-8D95-D8E4E592272A}" type="slidenum">
              <a:rPr lang="en-US" smtClean="0"/>
              <a:pPr>
                <a:defRPr/>
              </a:pPr>
              <a:t>3</a:t>
            </a:fld>
            <a:endParaRPr lang="en-US"/>
          </a:p>
        </p:txBody>
      </p:sp>
    </p:spTree>
    <p:extLst>
      <p:ext uri="{BB962C8B-B14F-4D97-AF65-F5344CB8AC3E}">
        <p14:creationId xmlns:p14="http://schemas.microsoft.com/office/powerpoint/2010/main" xmlns="" val="27561570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ES" dirty="0" smtClean="0"/>
          </a:p>
          <a:p>
            <a:endParaRPr lang="es-ES" dirty="0" smtClean="0"/>
          </a:p>
          <a:p>
            <a:r>
              <a:rPr lang="es-ES" dirty="0" err="1" smtClean="0"/>
              <a:t>Overall</a:t>
            </a:r>
            <a:r>
              <a:rPr lang="es-ES" baseline="0" dirty="0" smtClean="0"/>
              <a:t> </a:t>
            </a:r>
            <a:r>
              <a:rPr lang="es-ES" baseline="0" dirty="0" err="1" smtClean="0"/>
              <a:t>geometry</a:t>
            </a:r>
            <a:r>
              <a:rPr lang="es-ES" baseline="0" dirty="0" smtClean="0"/>
              <a:t> and </a:t>
            </a:r>
            <a:r>
              <a:rPr lang="es-ES" baseline="0" dirty="0" err="1" smtClean="0"/>
              <a:t>technology</a:t>
            </a:r>
            <a:endParaRPr lang="es-ES" baseline="0" dirty="0" smtClean="0"/>
          </a:p>
          <a:p>
            <a:r>
              <a:rPr lang="es-ES" baseline="0" dirty="0" err="1" smtClean="0"/>
              <a:t>Independent</a:t>
            </a:r>
            <a:r>
              <a:rPr lang="es-ES" baseline="0" dirty="0" smtClean="0"/>
              <a:t> </a:t>
            </a:r>
            <a:r>
              <a:rPr lang="es-ES" baseline="0" dirty="0" err="1" smtClean="0"/>
              <a:t>support</a:t>
            </a:r>
            <a:r>
              <a:rPr lang="es-ES" baseline="0" dirty="0" smtClean="0"/>
              <a:t> </a:t>
            </a:r>
          </a:p>
          <a:p>
            <a:r>
              <a:rPr lang="es-ES" baseline="0" dirty="0" smtClean="0"/>
              <a:t>Central </a:t>
            </a:r>
            <a:r>
              <a:rPr lang="es-ES" baseline="0" dirty="0" err="1" smtClean="0"/>
              <a:t>drift</a:t>
            </a:r>
            <a:r>
              <a:rPr lang="es-ES" baseline="0" dirty="0" smtClean="0"/>
              <a:t> </a:t>
            </a:r>
            <a:r>
              <a:rPr lang="es-ES" baseline="0" dirty="0" err="1" smtClean="0"/>
              <a:t>chamber</a:t>
            </a:r>
            <a:endParaRPr lang="es-ES" baseline="0" dirty="0" smtClean="0"/>
          </a:p>
          <a:p>
            <a:r>
              <a:rPr lang="es-ES" baseline="0" dirty="0" err="1" smtClean="0"/>
              <a:t>Thermal</a:t>
            </a:r>
            <a:r>
              <a:rPr lang="es-ES" baseline="0" dirty="0" smtClean="0"/>
              <a:t> </a:t>
            </a:r>
            <a:r>
              <a:rPr lang="es-ES" baseline="0" dirty="0" err="1" smtClean="0"/>
              <a:t>envelope</a:t>
            </a:r>
            <a:endParaRPr lang="es-ES" baseline="0" dirty="0" smtClean="0"/>
          </a:p>
          <a:p>
            <a:r>
              <a:rPr lang="es-ES" baseline="0" dirty="0" smtClean="0"/>
              <a:t>SVD </a:t>
            </a:r>
            <a:r>
              <a:rPr lang="es-ES" baseline="0" dirty="0" err="1" smtClean="0"/>
              <a:t>sensors</a:t>
            </a:r>
            <a:r>
              <a:rPr lang="es-ES" baseline="0" dirty="0" smtClean="0"/>
              <a:t>, </a:t>
            </a:r>
            <a:r>
              <a:rPr lang="es-ES" baseline="0" dirty="0" err="1" smtClean="0"/>
              <a:t>origami</a:t>
            </a:r>
            <a:r>
              <a:rPr lang="es-ES" baseline="0" dirty="0" smtClean="0"/>
              <a:t> </a:t>
            </a:r>
            <a:r>
              <a:rPr lang="es-ES" baseline="0" dirty="0" err="1" smtClean="0"/>
              <a:t>sensors</a:t>
            </a:r>
            <a:r>
              <a:rPr lang="es-ES" baseline="0" dirty="0" smtClean="0"/>
              <a:t> </a:t>
            </a:r>
            <a:r>
              <a:rPr lang="es-ES" baseline="0" dirty="0" err="1" smtClean="0"/>
              <a:t>Supported</a:t>
            </a:r>
            <a:r>
              <a:rPr lang="es-ES" baseline="0" dirty="0" smtClean="0"/>
              <a:t> </a:t>
            </a:r>
            <a:r>
              <a:rPr lang="es-ES" baseline="0" dirty="0" err="1" smtClean="0"/>
              <a:t>by</a:t>
            </a:r>
            <a:r>
              <a:rPr lang="es-ES" baseline="0" dirty="0" smtClean="0"/>
              <a:t> </a:t>
            </a:r>
            <a:r>
              <a:rPr lang="es-ES" baseline="0" dirty="0" err="1" smtClean="0"/>
              <a:t>rips</a:t>
            </a:r>
            <a:r>
              <a:rPr lang="es-ES" baseline="0" dirty="0" smtClean="0"/>
              <a:t>, and </a:t>
            </a:r>
            <a:r>
              <a:rPr lang="es-ES" baseline="0" dirty="0" err="1" smtClean="0"/>
              <a:t>endrings</a:t>
            </a:r>
            <a:r>
              <a:rPr lang="es-ES" baseline="0" dirty="0" smtClean="0"/>
              <a:t>.</a:t>
            </a:r>
          </a:p>
          <a:p>
            <a:endParaRPr lang="es-ES" baseline="0" dirty="0" smtClean="0"/>
          </a:p>
        </p:txBody>
      </p:sp>
      <p:sp>
        <p:nvSpPr>
          <p:cNvPr id="4" name="Slide Number Placeholder 3"/>
          <p:cNvSpPr>
            <a:spLocks noGrp="1"/>
          </p:cNvSpPr>
          <p:nvPr>
            <p:ph type="sldNum" sz="quarter" idx="10"/>
          </p:nvPr>
        </p:nvSpPr>
        <p:spPr/>
        <p:txBody>
          <a:bodyPr/>
          <a:lstStyle/>
          <a:p>
            <a:pPr>
              <a:defRPr/>
            </a:pPr>
            <a:fld id="{1E44C185-8ADA-4BBC-8D95-D8E4E592272A}" type="slidenum">
              <a:rPr lang="en-US" smtClean="0"/>
              <a:pPr>
                <a:defRPr/>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s-ES" dirty="0" smtClean="0"/>
              <a:t>ESTA ME GUSTA MÁS QUE LA ANTERIOR </a:t>
            </a:r>
            <a:r>
              <a:rPr lang="es-ES" dirty="0" err="1" smtClean="0"/>
              <a:t>DEJARíA</a:t>
            </a:r>
            <a:r>
              <a:rPr lang="es-ES" baseline="0" dirty="0" smtClean="0"/>
              <a:t> ESTA Y </a:t>
            </a:r>
            <a:r>
              <a:rPr lang="es-ES" baseline="0" dirty="0" err="1" smtClean="0"/>
              <a:t>QUITARIA</a:t>
            </a:r>
            <a:r>
              <a:rPr lang="es-ES" baseline="0" dirty="0" smtClean="0"/>
              <a:t> LA ANTERIOR:</a:t>
            </a:r>
            <a:endParaRPr lang="es-ES" dirty="0" smtClean="0"/>
          </a:p>
          <a:p>
            <a:endParaRPr lang="es-ES" dirty="0" smtClean="0"/>
          </a:p>
          <a:p>
            <a:r>
              <a:rPr lang="es-ES" dirty="0" err="1" smtClean="0"/>
              <a:t>Overall</a:t>
            </a:r>
            <a:r>
              <a:rPr lang="es-ES" baseline="0" dirty="0" smtClean="0"/>
              <a:t> </a:t>
            </a:r>
            <a:r>
              <a:rPr lang="es-ES" baseline="0" dirty="0" err="1" smtClean="0"/>
              <a:t>geometry</a:t>
            </a:r>
            <a:r>
              <a:rPr lang="es-ES" baseline="0" dirty="0" smtClean="0"/>
              <a:t> and </a:t>
            </a:r>
            <a:r>
              <a:rPr lang="es-ES" baseline="0" dirty="0" err="1" smtClean="0"/>
              <a:t>technology</a:t>
            </a:r>
            <a:endParaRPr lang="es-ES" baseline="0" dirty="0" smtClean="0"/>
          </a:p>
          <a:p>
            <a:r>
              <a:rPr lang="es-ES" baseline="0" dirty="0" err="1" smtClean="0"/>
              <a:t>Independent</a:t>
            </a:r>
            <a:r>
              <a:rPr lang="es-ES" baseline="0" dirty="0" smtClean="0"/>
              <a:t> </a:t>
            </a:r>
            <a:r>
              <a:rPr lang="es-ES" baseline="0" dirty="0" err="1" smtClean="0"/>
              <a:t>support</a:t>
            </a:r>
            <a:r>
              <a:rPr lang="es-ES" baseline="0" dirty="0" smtClean="0"/>
              <a:t> </a:t>
            </a:r>
          </a:p>
          <a:p>
            <a:r>
              <a:rPr lang="es-ES" baseline="0" dirty="0" smtClean="0"/>
              <a:t>Central </a:t>
            </a:r>
            <a:r>
              <a:rPr lang="es-ES" baseline="0" dirty="0" err="1" smtClean="0"/>
              <a:t>drift</a:t>
            </a:r>
            <a:r>
              <a:rPr lang="es-ES" baseline="0" dirty="0" smtClean="0"/>
              <a:t> </a:t>
            </a:r>
            <a:r>
              <a:rPr lang="es-ES" baseline="0" dirty="0" err="1" smtClean="0"/>
              <a:t>chamber</a:t>
            </a:r>
            <a:endParaRPr lang="es-ES" baseline="0" dirty="0" smtClean="0"/>
          </a:p>
          <a:p>
            <a:r>
              <a:rPr lang="es-ES" baseline="0" dirty="0" err="1" smtClean="0"/>
              <a:t>Thermal</a:t>
            </a:r>
            <a:r>
              <a:rPr lang="es-ES" baseline="0" dirty="0" smtClean="0"/>
              <a:t> </a:t>
            </a:r>
            <a:r>
              <a:rPr lang="es-ES" baseline="0" dirty="0" err="1" smtClean="0"/>
              <a:t>envelope</a:t>
            </a:r>
            <a:endParaRPr lang="es-ES" baseline="0" dirty="0" smtClean="0"/>
          </a:p>
          <a:p>
            <a:r>
              <a:rPr lang="es-ES" baseline="0" dirty="0" smtClean="0"/>
              <a:t>SVD </a:t>
            </a:r>
            <a:r>
              <a:rPr lang="es-ES" baseline="0" dirty="0" err="1" smtClean="0"/>
              <a:t>sensors</a:t>
            </a:r>
            <a:r>
              <a:rPr lang="es-ES" baseline="0" dirty="0" smtClean="0"/>
              <a:t>, </a:t>
            </a:r>
            <a:r>
              <a:rPr lang="es-ES" baseline="0" dirty="0" err="1" smtClean="0"/>
              <a:t>origami</a:t>
            </a:r>
            <a:r>
              <a:rPr lang="es-ES" baseline="0" dirty="0" smtClean="0"/>
              <a:t> </a:t>
            </a:r>
            <a:r>
              <a:rPr lang="es-ES" baseline="0" dirty="0" err="1" smtClean="0"/>
              <a:t>sensors</a:t>
            </a:r>
            <a:r>
              <a:rPr lang="es-ES" baseline="0" dirty="0" smtClean="0"/>
              <a:t> </a:t>
            </a:r>
            <a:r>
              <a:rPr lang="es-ES" baseline="0" dirty="0" err="1" smtClean="0"/>
              <a:t>Supported</a:t>
            </a:r>
            <a:r>
              <a:rPr lang="es-ES" baseline="0" dirty="0" smtClean="0"/>
              <a:t> </a:t>
            </a:r>
            <a:r>
              <a:rPr lang="es-ES" baseline="0" dirty="0" err="1" smtClean="0"/>
              <a:t>by</a:t>
            </a:r>
            <a:r>
              <a:rPr lang="es-ES" baseline="0" dirty="0" smtClean="0"/>
              <a:t> </a:t>
            </a:r>
            <a:r>
              <a:rPr lang="es-ES" baseline="0" dirty="0" err="1" smtClean="0"/>
              <a:t>rips</a:t>
            </a:r>
            <a:r>
              <a:rPr lang="es-ES" baseline="0" dirty="0" smtClean="0"/>
              <a:t>, and </a:t>
            </a:r>
            <a:r>
              <a:rPr lang="es-ES" baseline="0" dirty="0" err="1" smtClean="0"/>
              <a:t>endrings</a:t>
            </a:r>
            <a:r>
              <a:rPr lang="es-ES" baseline="0" dirty="0" smtClean="0"/>
              <a:t>.</a:t>
            </a:r>
          </a:p>
          <a:p>
            <a:endParaRPr lang="es-ES" baseline="0" dirty="0" smtClean="0"/>
          </a:p>
        </p:txBody>
      </p:sp>
      <p:sp>
        <p:nvSpPr>
          <p:cNvPr id="4" name="Slide Number Placeholder 3"/>
          <p:cNvSpPr>
            <a:spLocks noGrp="1"/>
          </p:cNvSpPr>
          <p:nvPr>
            <p:ph type="sldNum" sz="quarter" idx="10"/>
          </p:nvPr>
        </p:nvSpPr>
        <p:spPr/>
        <p:txBody>
          <a:bodyPr/>
          <a:lstStyle/>
          <a:p>
            <a:pPr>
              <a:defRPr/>
            </a:pPr>
            <a:fld id="{1E44C185-8ADA-4BBC-8D95-D8E4E592272A}" type="slidenum">
              <a:rPr lang="en-US" smtClean="0"/>
              <a:pPr>
                <a:defRPr/>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s-ES" dirty="0" smtClean="0"/>
              <a:t>Foto PXD especifica</a:t>
            </a:r>
          </a:p>
          <a:p>
            <a:r>
              <a:rPr lang="es-ES" baseline="0" dirty="0" err="1" smtClean="0"/>
              <a:t>Cooling</a:t>
            </a:r>
            <a:r>
              <a:rPr lang="es-ES" baseline="0" dirty="0" smtClean="0"/>
              <a:t> PXD (Co2 </a:t>
            </a:r>
            <a:r>
              <a:rPr lang="es-ES" baseline="0" dirty="0" err="1" smtClean="0"/>
              <a:t>cooling</a:t>
            </a:r>
            <a:r>
              <a:rPr lang="es-ES" baseline="0" dirty="0" smtClean="0"/>
              <a:t>, </a:t>
            </a:r>
            <a:r>
              <a:rPr lang="es-ES" baseline="0" dirty="0" err="1" smtClean="0"/>
              <a:t>beampipe</a:t>
            </a:r>
            <a:r>
              <a:rPr lang="es-ES" baseline="0" dirty="0" smtClean="0"/>
              <a:t>, </a:t>
            </a:r>
            <a:r>
              <a:rPr lang="es-ES" baseline="0" dirty="0" err="1" smtClean="0"/>
              <a:t>blowing</a:t>
            </a:r>
            <a:r>
              <a:rPr lang="es-ES" baseline="0" dirty="0" smtClean="0"/>
              <a:t> air)</a:t>
            </a:r>
          </a:p>
          <a:p>
            <a:r>
              <a:rPr lang="es-ES" baseline="0" dirty="0" err="1" smtClean="0"/>
              <a:t>Support</a:t>
            </a:r>
            <a:r>
              <a:rPr lang="es-ES" baseline="0" dirty="0" smtClean="0"/>
              <a:t> </a:t>
            </a:r>
            <a:r>
              <a:rPr lang="es-ES" baseline="0" dirty="0" err="1" smtClean="0"/>
              <a:t>on</a:t>
            </a:r>
            <a:r>
              <a:rPr lang="es-ES" baseline="0" dirty="0" smtClean="0"/>
              <a:t> </a:t>
            </a:r>
            <a:r>
              <a:rPr lang="es-ES" baseline="0" dirty="0" err="1" smtClean="0"/>
              <a:t>beampipe</a:t>
            </a:r>
            <a:endParaRPr lang="es-ES" baseline="0" dirty="0" smtClean="0"/>
          </a:p>
          <a:p>
            <a:r>
              <a:rPr lang="es-ES" baseline="0" dirty="0" smtClean="0"/>
              <a:t>Air </a:t>
            </a:r>
            <a:r>
              <a:rPr lang="es-ES" baseline="0" dirty="0" err="1" smtClean="0"/>
              <a:t>cooling</a:t>
            </a:r>
            <a:endParaRPr lang="es-ES" baseline="0" dirty="0" smtClean="0"/>
          </a:p>
          <a:p>
            <a:r>
              <a:rPr lang="es-ES" baseline="0" dirty="0" smtClean="0"/>
              <a:t>Para el </a:t>
            </a:r>
            <a:r>
              <a:rPr lang="es-ES" baseline="0" dirty="0" err="1" smtClean="0"/>
              <a:t>SVd</a:t>
            </a:r>
            <a:r>
              <a:rPr lang="es-ES" baseline="0" dirty="0" smtClean="0"/>
              <a:t> lo mismo. </a:t>
            </a:r>
          </a:p>
          <a:p>
            <a:r>
              <a:rPr lang="es-ES" baseline="0" dirty="0" smtClean="0"/>
              <a:t>In </a:t>
            </a:r>
            <a:r>
              <a:rPr lang="es-ES" baseline="0" dirty="0" err="1" smtClean="0"/>
              <a:t>consequience</a:t>
            </a:r>
            <a:r>
              <a:rPr lang="es-ES" baseline="0" dirty="0" smtClean="0"/>
              <a:t> </a:t>
            </a:r>
            <a:r>
              <a:rPr lang="es-ES" baseline="0" dirty="0" err="1" smtClean="0"/>
              <a:t>thermal</a:t>
            </a:r>
            <a:r>
              <a:rPr lang="es-ES" baseline="0" dirty="0" smtClean="0"/>
              <a:t> </a:t>
            </a:r>
            <a:r>
              <a:rPr lang="es-ES" baseline="0" dirty="0" err="1" smtClean="0"/>
              <a:t>gradients</a:t>
            </a:r>
            <a:r>
              <a:rPr lang="es-ES" baseline="0" dirty="0" smtClean="0"/>
              <a:t>, </a:t>
            </a:r>
            <a:r>
              <a:rPr lang="es-ES" baseline="0" dirty="0" err="1" smtClean="0"/>
              <a:t>vibrations</a:t>
            </a:r>
            <a:r>
              <a:rPr lang="es-ES" baseline="0" dirty="0" smtClean="0"/>
              <a:t>…..</a:t>
            </a:r>
          </a:p>
          <a:p>
            <a:endParaRPr lang="es-ES" baseline="0" dirty="0" smtClean="0"/>
          </a:p>
          <a:p>
            <a:endParaRPr lang="es-ES" baseline="0" dirty="0" smtClean="0"/>
          </a:p>
        </p:txBody>
      </p:sp>
      <p:sp>
        <p:nvSpPr>
          <p:cNvPr id="4" name="Slide Number Placeholder 3"/>
          <p:cNvSpPr>
            <a:spLocks noGrp="1"/>
          </p:cNvSpPr>
          <p:nvPr>
            <p:ph type="sldNum" sz="quarter" idx="10"/>
          </p:nvPr>
        </p:nvSpPr>
        <p:spPr/>
        <p:txBody>
          <a:bodyPr/>
          <a:lstStyle/>
          <a:p>
            <a:pPr>
              <a:defRPr/>
            </a:pPr>
            <a:fld id="{1E44C185-8ADA-4BBC-8D95-D8E4E592272A}" type="slidenum">
              <a:rPr lang="en-US" smtClean="0"/>
              <a:pPr>
                <a:defRPr/>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a:xfrm>
            <a:off x="666802" y="4643634"/>
            <a:ext cx="5335485" cy="4399355"/>
          </a:xfrm>
          <a:prstGeom prst="rect">
            <a:avLst/>
          </a:prstGeom>
        </p:spPr>
        <p:txBody>
          <a:bodyPr/>
          <a:lstStyle/>
          <a:p>
            <a:r>
              <a:rPr lang="es-ES_tradnl" dirty="0" smtClean="0"/>
              <a:t>Esquema de instalación de sistema para medida ambiental con un resumen del numero</a:t>
            </a:r>
            <a:r>
              <a:rPr lang="es-ES_tradnl" baseline="0" dirty="0" smtClean="0"/>
              <a:t> de fibras que vamos a tener. Las fibras con las que queremos medir temperatura </a:t>
            </a:r>
            <a:r>
              <a:rPr lang="es-ES_tradnl" baseline="0" dirty="0" err="1" smtClean="0"/>
              <a:t>quizas</a:t>
            </a:r>
            <a:r>
              <a:rPr lang="es-ES_tradnl" baseline="0" dirty="0" smtClean="0"/>
              <a:t> deban de ir empaquetadas ( de ahí el </a:t>
            </a:r>
            <a:r>
              <a:rPr lang="es-ES_tradnl" baseline="0" dirty="0" err="1" smtClean="0"/>
              <a:t>milimetro</a:t>
            </a:r>
            <a:r>
              <a:rPr lang="es-ES_tradnl" baseline="0" dirty="0" smtClean="0"/>
              <a:t> de </a:t>
            </a:r>
            <a:r>
              <a:rPr lang="es-ES_tradnl" baseline="0" dirty="0" err="1" smtClean="0"/>
              <a:t>diametro</a:t>
            </a:r>
            <a:r>
              <a:rPr lang="es-ES_tradnl" baseline="0" dirty="0" smtClean="0"/>
              <a:t> en la zona de medida ) para evitar el efecto de la humedad, pero esto es algo que tenemos que estudiar</a:t>
            </a:r>
            <a:endParaRPr lang="en-US" dirty="0"/>
          </a:p>
        </p:txBody>
      </p:sp>
      <p:sp>
        <p:nvSpPr>
          <p:cNvPr id="4" name="3 Marcador de número de diapositiva"/>
          <p:cNvSpPr>
            <a:spLocks noGrp="1"/>
          </p:cNvSpPr>
          <p:nvPr>
            <p:ph type="sldNum" sz="quarter" idx="10"/>
          </p:nvPr>
        </p:nvSpPr>
        <p:spPr/>
        <p:txBody>
          <a:bodyPr/>
          <a:lstStyle/>
          <a:p>
            <a:pPr>
              <a:defRPr/>
            </a:pPr>
            <a:fld id="{D803D7F9-FAF6-443E-B929-0F0EFB9553AF}" type="slidenum">
              <a:rPr lang="en-US" smtClean="0"/>
              <a:pPr>
                <a:defRPr/>
              </a:pPr>
              <a:t>7</a:t>
            </a:fld>
            <a:endParaRPr lang="en-US" dirty="0"/>
          </a:p>
        </p:txBody>
      </p:sp>
    </p:spTree>
    <p:extLst>
      <p:ext uri="{BB962C8B-B14F-4D97-AF65-F5344CB8AC3E}">
        <p14:creationId xmlns:p14="http://schemas.microsoft.com/office/powerpoint/2010/main" xmlns="" val="12871923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n-US" noProof="0" dirty="0" smtClean="0"/>
              <a:t>Message:</a:t>
            </a:r>
            <a:r>
              <a:rPr lang="en-US" baseline="0" noProof="0" dirty="0" smtClean="0"/>
              <a:t> FOS  (</a:t>
            </a:r>
            <a:r>
              <a:rPr lang="en-US" baseline="0" noProof="0" dirty="0" err="1" smtClean="0"/>
              <a:t>FBG</a:t>
            </a:r>
            <a:r>
              <a:rPr lang="en-US" baseline="0" noProof="0" dirty="0" smtClean="0"/>
              <a:t> is a established technology)</a:t>
            </a:r>
            <a:endParaRPr lang="en-US" noProof="0" dirty="0"/>
          </a:p>
        </p:txBody>
      </p:sp>
      <p:sp>
        <p:nvSpPr>
          <p:cNvPr id="4" name="3 Marcador de número de diapositiva"/>
          <p:cNvSpPr>
            <a:spLocks noGrp="1"/>
          </p:cNvSpPr>
          <p:nvPr>
            <p:ph type="sldNum" sz="quarter" idx="10"/>
          </p:nvPr>
        </p:nvSpPr>
        <p:spPr/>
        <p:txBody>
          <a:bodyPr/>
          <a:lstStyle/>
          <a:p>
            <a:pPr>
              <a:defRPr/>
            </a:pPr>
            <a:fld id="{1E44C185-8ADA-4BBC-8D95-D8E4E592272A}" type="slidenum">
              <a:rPr lang="en-US" smtClean="0"/>
              <a:pPr>
                <a:defRPr/>
              </a:pPr>
              <a:t>9</a:t>
            </a:fld>
            <a:endParaRPr lang="en-US"/>
          </a:p>
        </p:txBody>
      </p:sp>
    </p:spTree>
    <p:extLst>
      <p:ext uri="{BB962C8B-B14F-4D97-AF65-F5344CB8AC3E}">
        <p14:creationId xmlns:p14="http://schemas.microsoft.com/office/powerpoint/2010/main" xmlns="" val="175905427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ES" dirty="0" err="1" smtClean="0"/>
              <a:t>FBG</a:t>
            </a:r>
            <a:r>
              <a:rPr lang="es-ES" dirty="0" smtClean="0"/>
              <a:t> </a:t>
            </a:r>
            <a:r>
              <a:rPr lang="es-ES" dirty="0" err="1" smtClean="0"/>
              <a:t>is</a:t>
            </a:r>
            <a:r>
              <a:rPr lang="es-ES" dirty="0" smtClean="0"/>
              <a:t> a </a:t>
            </a:r>
            <a:r>
              <a:rPr lang="es-ES" dirty="0" err="1" smtClean="0"/>
              <a:t>direct</a:t>
            </a:r>
            <a:r>
              <a:rPr lang="es-ES" baseline="0" dirty="0" smtClean="0"/>
              <a:t> </a:t>
            </a:r>
            <a:r>
              <a:rPr lang="es-ES" baseline="0" dirty="0" err="1" smtClean="0"/>
              <a:t>transducer</a:t>
            </a:r>
            <a:r>
              <a:rPr lang="es-ES" baseline="0" dirty="0" smtClean="0"/>
              <a:t> </a:t>
            </a:r>
            <a:r>
              <a:rPr lang="es-ES" baseline="0" dirty="0" err="1" smtClean="0"/>
              <a:t>for</a:t>
            </a:r>
            <a:r>
              <a:rPr lang="es-ES" baseline="0" dirty="0" smtClean="0"/>
              <a:t> </a:t>
            </a:r>
            <a:r>
              <a:rPr lang="es-ES" baseline="0" dirty="0" err="1" smtClean="0"/>
              <a:t>temperarute</a:t>
            </a:r>
            <a:r>
              <a:rPr lang="es-ES" baseline="0" dirty="0" smtClean="0"/>
              <a:t> and </a:t>
            </a:r>
            <a:r>
              <a:rPr lang="es-ES" baseline="0" dirty="0" err="1" smtClean="0"/>
              <a:t>strain</a:t>
            </a:r>
            <a:r>
              <a:rPr lang="es-ES" baseline="0" dirty="0" smtClean="0"/>
              <a:t>. </a:t>
            </a:r>
            <a:r>
              <a:rPr lang="es-ES" baseline="0" dirty="0" err="1" smtClean="0"/>
              <a:t>Overall</a:t>
            </a:r>
            <a:r>
              <a:rPr lang="es-ES" baseline="0" dirty="0" smtClean="0"/>
              <a:t> </a:t>
            </a:r>
            <a:r>
              <a:rPr lang="es-ES" baseline="0" dirty="0" err="1" smtClean="0"/>
              <a:t>sensitivy</a:t>
            </a:r>
            <a:r>
              <a:rPr lang="es-ES" baseline="0" dirty="0" smtClean="0"/>
              <a:t> 10pm/kelvin &amp; 1pm/</a:t>
            </a:r>
            <a:r>
              <a:rPr lang="es-ES" baseline="0" dirty="0" err="1" smtClean="0"/>
              <a:t>uepsilon</a:t>
            </a:r>
            <a:r>
              <a:rPr lang="es-ES" baseline="0" dirty="0" smtClean="0"/>
              <a:t> (</a:t>
            </a:r>
            <a:r>
              <a:rPr lang="es-ES" baseline="0" dirty="0" err="1" smtClean="0"/>
              <a:t>recall</a:t>
            </a:r>
            <a:r>
              <a:rPr lang="es-ES" baseline="0" dirty="0" smtClean="0"/>
              <a:t> </a:t>
            </a:r>
            <a:r>
              <a:rPr lang="es-ES" baseline="0" dirty="0" err="1" smtClean="0"/>
              <a:t>the</a:t>
            </a:r>
            <a:r>
              <a:rPr lang="es-ES" baseline="0" dirty="0" smtClean="0"/>
              <a:t> </a:t>
            </a:r>
            <a:r>
              <a:rPr lang="es-ES" baseline="0" dirty="0" err="1" smtClean="0"/>
              <a:t>typical</a:t>
            </a:r>
            <a:r>
              <a:rPr lang="es-ES" baseline="0" dirty="0" smtClean="0"/>
              <a:t> </a:t>
            </a:r>
            <a:r>
              <a:rPr lang="es-ES" baseline="0" dirty="0" err="1" smtClean="0"/>
              <a:t>resolution</a:t>
            </a:r>
            <a:endParaRPr lang="es-ES" baseline="0" dirty="0" smtClean="0"/>
          </a:p>
          <a:p>
            <a:r>
              <a:rPr lang="es-ES" baseline="0" dirty="0" err="1" smtClean="0"/>
              <a:t>Scientific</a:t>
            </a:r>
            <a:r>
              <a:rPr lang="es-ES" baseline="0" dirty="0" smtClean="0"/>
              <a:t> </a:t>
            </a:r>
            <a:r>
              <a:rPr lang="es-ES" baseline="0" dirty="0" err="1" smtClean="0"/>
              <a:t>quality</a:t>
            </a:r>
            <a:r>
              <a:rPr lang="es-ES" baseline="0" dirty="0" smtClean="0"/>
              <a:t> </a:t>
            </a:r>
            <a:r>
              <a:rPr lang="es-ES" baseline="0" dirty="0" err="1" smtClean="0"/>
              <a:t>interrogator</a:t>
            </a:r>
            <a:r>
              <a:rPr lang="es-ES" baseline="0" dirty="0" smtClean="0"/>
              <a:t> </a:t>
            </a:r>
            <a:r>
              <a:rPr lang="es-ES" baseline="0" dirty="0" err="1" smtClean="0"/>
              <a:t>is</a:t>
            </a:r>
            <a:r>
              <a:rPr lang="es-ES" baseline="0" dirty="0" smtClean="0"/>
              <a:t> 0.1-0.2 pm</a:t>
            </a:r>
            <a:endParaRPr lang="es-ES_tradnl" dirty="0"/>
          </a:p>
        </p:txBody>
      </p:sp>
      <p:sp>
        <p:nvSpPr>
          <p:cNvPr id="4" name="3 Marcador de número de diapositiva"/>
          <p:cNvSpPr>
            <a:spLocks noGrp="1"/>
          </p:cNvSpPr>
          <p:nvPr>
            <p:ph type="sldNum" sz="quarter" idx="10"/>
          </p:nvPr>
        </p:nvSpPr>
        <p:spPr/>
        <p:txBody>
          <a:bodyPr/>
          <a:lstStyle/>
          <a:p>
            <a:pPr>
              <a:defRPr/>
            </a:pPr>
            <a:fld id="{1E44C185-8ADA-4BBC-8D95-D8E4E592272A}" type="slidenum">
              <a:rPr lang="en-US" smtClean="0"/>
              <a:pPr>
                <a:defRPr/>
              </a:pPr>
              <a:t>11</a:t>
            </a:fld>
            <a:endParaRPr lang="en-US"/>
          </a:p>
        </p:txBody>
      </p:sp>
    </p:spTree>
    <p:extLst>
      <p:ext uri="{BB962C8B-B14F-4D97-AF65-F5344CB8AC3E}">
        <p14:creationId xmlns:p14="http://schemas.microsoft.com/office/powerpoint/2010/main" xmlns="" val="18884847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19458" name="Rectangle 2"/>
          <p:cNvSpPr>
            <a:spLocks noGrp="1" noChangeArrowheads="1"/>
          </p:cNvSpPr>
          <p:nvPr>
            <p:ph type="ctrTitle"/>
          </p:nvPr>
        </p:nvSpPr>
        <p:spPr>
          <a:xfrm>
            <a:off x="609600" y="685800"/>
            <a:ext cx="7623175" cy="1752600"/>
          </a:xfrm>
        </p:spPr>
        <p:txBody>
          <a:bodyPr/>
          <a:lstStyle>
            <a:lvl1pPr>
              <a:defRPr sz="3800" baseline="0">
                <a:solidFill>
                  <a:srgbClr val="2A1BEB"/>
                </a:solidFill>
                <a:latin typeface="Calibri" pitchFamily="34" charset="0"/>
              </a:defRPr>
            </a:lvl1pPr>
          </a:lstStyle>
          <a:p>
            <a:r>
              <a:rPr lang="es-ES_tradnl" altLang="en-US" dirty="0"/>
              <a:t>Haga clic para cambiar el estilo de título	</a:t>
            </a:r>
          </a:p>
        </p:txBody>
      </p:sp>
      <p:sp>
        <p:nvSpPr>
          <p:cNvPr id="19459" name="Rectangle 3"/>
          <p:cNvSpPr>
            <a:spLocks noGrp="1" noChangeArrowheads="1"/>
          </p:cNvSpPr>
          <p:nvPr>
            <p:ph type="subTitle" idx="1"/>
          </p:nvPr>
        </p:nvSpPr>
        <p:spPr>
          <a:xfrm>
            <a:off x="1981200" y="4648200"/>
            <a:ext cx="6553200" cy="1752600"/>
          </a:xfrm>
        </p:spPr>
        <p:txBody>
          <a:bodyPr/>
          <a:lstStyle>
            <a:lvl1pPr marL="0" indent="0">
              <a:buFont typeface="Wingdings" pitchFamily="2" charset="2"/>
              <a:buNone/>
              <a:defRPr sz="2800" baseline="0">
                <a:solidFill>
                  <a:srgbClr val="B1EBA5"/>
                </a:solidFill>
                <a:latin typeface="Calibri" pitchFamily="34" charset="0"/>
              </a:defRPr>
            </a:lvl1pPr>
          </a:lstStyle>
          <a:p>
            <a:r>
              <a:rPr lang="es-ES_tradnl" altLang="en-US" dirty="0"/>
              <a:t>Haga clic para modificar el estilo de subtítulo del patrón</a:t>
            </a:r>
          </a:p>
        </p:txBody>
      </p:sp>
      <p:sp>
        <p:nvSpPr>
          <p:cNvPr id="4" name="Rectangle 10"/>
          <p:cNvSpPr>
            <a:spLocks noGrp="1" noChangeArrowheads="1"/>
          </p:cNvSpPr>
          <p:nvPr>
            <p:ph type="dt" sz="half" idx="10"/>
          </p:nvPr>
        </p:nvSpPr>
        <p:spPr bwMode="auto">
          <a:xfrm>
            <a:off x="6378575" y="6467475"/>
            <a:ext cx="2133600" cy="152400"/>
          </a:xfrm>
          <a:prstGeom prst="rect">
            <a:avLst/>
          </a:prstGeom>
          <a:ln>
            <a:miter lim="800000"/>
            <a:headEnd/>
            <a:tailEnd/>
          </a:ln>
        </p:spPr>
        <p:txBody>
          <a:bodyPr vert="horz" wrap="square" lIns="91440" tIns="45720" rIns="91440" bIns="45720" numCol="1" anchor="b" anchorCtr="0" compatLnSpc="1">
            <a:prstTxWarp prst="textNoShape">
              <a:avLst/>
            </a:prstTxWarp>
          </a:bodyPr>
          <a:lstStyle>
            <a:lvl1pPr algn="r">
              <a:lnSpc>
                <a:spcPct val="100000"/>
              </a:lnSpc>
              <a:spcBef>
                <a:spcPct val="0"/>
              </a:spcBef>
              <a:buClrTx/>
              <a:buSzTx/>
              <a:buFontTx/>
              <a:buNone/>
              <a:defRPr sz="1200" i="0">
                <a:solidFill>
                  <a:srgbClr val="44ADC2"/>
                </a:solidFill>
                <a:latin typeface="+mn-lt"/>
                <a:cs typeface="+mn-cs"/>
              </a:defRPr>
            </a:lvl1pPr>
          </a:lstStyle>
          <a:p>
            <a:pPr>
              <a:defRPr/>
            </a:pPr>
            <a:endParaRPr lang="es-ES_tradnl" altLang="en-US"/>
          </a:p>
        </p:txBody>
      </p:sp>
      <p:sp>
        <p:nvSpPr>
          <p:cNvPr id="5" name="Rectangle 11"/>
          <p:cNvSpPr>
            <a:spLocks noGrp="1" noChangeArrowheads="1"/>
          </p:cNvSpPr>
          <p:nvPr>
            <p:ph type="ftr" sz="quarter" idx="11"/>
          </p:nvPr>
        </p:nvSpPr>
        <p:spPr>
          <a:xfrm>
            <a:off x="5257800" y="6543675"/>
            <a:ext cx="3276600" cy="228600"/>
          </a:xfrm>
        </p:spPr>
        <p:txBody>
          <a:bodyPr/>
          <a:lstStyle>
            <a:lvl1pPr>
              <a:defRPr baseline="0">
                <a:solidFill>
                  <a:srgbClr val="47A4E3"/>
                </a:solidFill>
                <a:latin typeface="Calibri" pitchFamily="34" charset="0"/>
              </a:defRPr>
            </a:lvl1pPr>
          </a:lstStyle>
          <a:p>
            <a:pPr>
              <a:defRPr/>
            </a:pPr>
            <a:r>
              <a:rPr lang="en-US" altLang="en-US" smtClean="0"/>
              <a:t>D.Moya, Forum on Tracking Detector Mechanics , Desy June 30th  2014  </a:t>
            </a:r>
            <a:endParaRPr lang="es-ES_tradnl" altLang="en-US"/>
          </a:p>
        </p:txBody>
      </p:sp>
      <p:sp>
        <p:nvSpPr>
          <p:cNvPr id="6" name="Rectangle 12"/>
          <p:cNvSpPr>
            <a:spLocks noGrp="1" noChangeArrowheads="1"/>
          </p:cNvSpPr>
          <p:nvPr>
            <p:ph type="sldNum" sz="quarter" idx="12"/>
          </p:nvPr>
        </p:nvSpPr>
        <p:spPr>
          <a:xfrm>
            <a:off x="8577263" y="6324600"/>
            <a:ext cx="533400" cy="457200"/>
          </a:xfrm>
          <a:prstGeom prst="rect">
            <a:avLst/>
          </a:prstGeom>
        </p:spPr>
        <p:txBody>
          <a:bodyPr/>
          <a:lstStyle>
            <a:lvl1pPr>
              <a:defRPr baseline="0">
                <a:solidFill>
                  <a:srgbClr val="47A4E3"/>
                </a:solidFill>
                <a:latin typeface="Calibri" pitchFamily="34" charset="0"/>
              </a:defRPr>
            </a:lvl1pPr>
          </a:lstStyle>
          <a:p>
            <a:pPr>
              <a:defRPr/>
            </a:pPr>
            <a:fld id="{91247D56-85F9-4BBA-95E7-D204FF297E1D}" type="slidenum">
              <a:rPr lang="es-ES_tradnl" altLang="en-US"/>
              <a:pPr>
                <a:defRPr/>
              </a:pPr>
              <a:t>‹Nº›</a:t>
            </a:fld>
            <a:endParaRPr lang="es-ES_tradnl"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xAndTwoObj" preserve="1">
  <p:cSld name="Título, texto y 2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57150"/>
            <a:ext cx="7391400" cy="1139825"/>
          </a:xfrm>
        </p:spPr>
        <p:txBody>
          <a:bodyPr/>
          <a:lstStyle/>
          <a:p>
            <a:r>
              <a:rPr lang="es-ES" smtClean="0"/>
              <a:t>Haga clic para modificar el estilo de título del patrón</a:t>
            </a:r>
            <a:endParaRPr lang="en-US"/>
          </a:p>
        </p:txBody>
      </p:sp>
      <p:sp>
        <p:nvSpPr>
          <p:cNvPr id="3" name="2 Marcador de texto"/>
          <p:cNvSpPr>
            <a:spLocks noGrp="1"/>
          </p:cNvSpPr>
          <p:nvPr>
            <p:ph type="body" sz="half" idx="1"/>
          </p:nvPr>
        </p:nvSpPr>
        <p:spPr>
          <a:xfrm>
            <a:off x="457200" y="1600200"/>
            <a:ext cx="4038600" cy="45307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quarter" idx="2"/>
          </p:nvPr>
        </p:nvSpPr>
        <p:spPr>
          <a:xfrm>
            <a:off x="4648200" y="1600200"/>
            <a:ext cx="4038600" cy="21891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4 Marcador de contenido"/>
          <p:cNvSpPr>
            <a:spLocks noGrp="1"/>
          </p:cNvSpPr>
          <p:nvPr>
            <p:ph sz="quarter" idx="3"/>
          </p:nvPr>
        </p:nvSpPr>
        <p:spPr>
          <a:xfrm>
            <a:off x="4648200" y="3941763"/>
            <a:ext cx="4038600" cy="218916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Rectangle 5"/>
          <p:cNvSpPr>
            <a:spLocks noGrp="1" noChangeArrowheads="1"/>
          </p:cNvSpPr>
          <p:nvPr>
            <p:ph type="ftr" sz="quarter" idx="11"/>
          </p:nvPr>
        </p:nvSpPr>
        <p:spPr>
          <a:ln/>
        </p:spPr>
        <p:txBody>
          <a:bodyPr/>
          <a:lstStyle>
            <a:lvl1pPr>
              <a:defRPr/>
            </a:lvl1pPr>
          </a:lstStyle>
          <a:p>
            <a:pPr>
              <a:defRPr/>
            </a:pPr>
            <a:r>
              <a:rPr lang="en-US" altLang="en-US" smtClean="0"/>
              <a:t>D.Moya, Forum on Tracking Detector Mechanics , Desy June 30th  2014  </a:t>
            </a:r>
            <a:endParaRPr lang="es-ES_tradnl" altLang="en-US" dirty="0"/>
          </a:p>
        </p:txBody>
      </p:sp>
      <p:sp>
        <p:nvSpPr>
          <p:cNvPr id="8" name="Rectangle 6"/>
          <p:cNvSpPr>
            <a:spLocks noGrp="1" noChangeArrowheads="1"/>
          </p:cNvSpPr>
          <p:nvPr>
            <p:ph type="sldNum" sz="quarter" idx="10"/>
          </p:nvPr>
        </p:nvSpPr>
        <p:spPr>
          <a:xfrm>
            <a:off x="8382000" y="6248400"/>
            <a:ext cx="533400" cy="457200"/>
          </a:xfrm>
          <a:prstGeom prst="rect">
            <a:avLst/>
          </a:prstGeom>
          <a:ln/>
        </p:spPr>
        <p:txBody>
          <a:bodyPr/>
          <a:lstStyle>
            <a:lvl1pPr>
              <a:defRPr/>
            </a:lvl1pPr>
          </a:lstStyle>
          <a:p>
            <a:pPr>
              <a:defRPr/>
            </a:pPr>
            <a:fld id="{2EC0FF87-9B26-4D2D-84DC-7CE1C1FDCA97}" type="slidenum">
              <a:rPr lang="es-ES_tradnl" altLang="en-US"/>
              <a:pPr>
                <a:defRPr/>
              </a:pPr>
              <a:t>‹Nº›</a:t>
            </a:fld>
            <a:endParaRPr lang="es-ES_tradnl" alt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obj">
  <p:cSld name="mio2">
    <p:bg>
      <p:bgRef idx="1001">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0" y="0"/>
            <a:ext cx="7620000" cy="1143000"/>
          </a:xfrm>
        </p:spPr>
        <p:txBody>
          <a:bodyPr/>
          <a:lstStyle>
            <a:lvl1pPr>
              <a:defRPr sz="3600" cap="none" baseline="0">
                <a:solidFill>
                  <a:srgbClr val="AFAFFF"/>
                </a:solidFill>
              </a:defRPr>
            </a:lvl1pPr>
          </a:lstStyle>
          <a:p>
            <a:r>
              <a:rPr lang="es-ES" dirty="0" smtClean="0"/>
              <a:t>Haga clic para modificar el estilo de título del patrón</a:t>
            </a:r>
            <a:endParaRPr lang="en-US" dirty="0"/>
          </a:p>
        </p:txBody>
      </p:sp>
      <p:sp>
        <p:nvSpPr>
          <p:cNvPr id="3" name="2 Marcador de contenido"/>
          <p:cNvSpPr>
            <a:spLocks noGrp="1"/>
          </p:cNvSpPr>
          <p:nvPr>
            <p:ph idx="1"/>
          </p:nvPr>
        </p:nvSpPr>
        <p:spPr>
          <a:xfrm>
            <a:off x="381000" y="1371600"/>
            <a:ext cx="8458200" cy="4800600"/>
          </a:xfrm>
        </p:spPr>
        <p:txBody>
          <a:bodyPr/>
          <a:lstStyle>
            <a:lvl1pPr marL="342900" indent="-342900">
              <a:buSzPct val="100000"/>
              <a:buFont typeface="Wingdings" pitchFamily="2" charset="2"/>
              <a:buChar char="§"/>
              <a:defRPr/>
            </a:lvl1pPr>
            <a:lvl2pPr marL="669925" indent="-325438">
              <a:buSzPct val="64000"/>
              <a:buFont typeface="Wingdings" pitchFamily="2" charset="2"/>
              <a:buChar char="q"/>
              <a:defRPr baseline="0">
                <a:solidFill>
                  <a:srgbClr val="AFAFFF"/>
                </a:solidFill>
              </a:defRPr>
            </a:lvl2p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n-US" dirty="0"/>
          </a:p>
        </p:txBody>
      </p:sp>
      <p:sp>
        <p:nvSpPr>
          <p:cNvPr id="8" name="7 Marcador de pie de página"/>
          <p:cNvSpPr>
            <a:spLocks noGrp="1"/>
          </p:cNvSpPr>
          <p:nvPr>
            <p:ph type="ftr" sz="quarter" idx="11"/>
          </p:nvPr>
        </p:nvSpPr>
        <p:spPr>
          <a:xfrm>
            <a:off x="1835696" y="6324600"/>
            <a:ext cx="6477000" cy="457200"/>
          </a:xfrm>
        </p:spPr>
        <p:txBody>
          <a:bodyPr/>
          <a:lstStyle>
            <a:lvl1pPr>
              <a:defRPr baseline="0">
                <a:solidFill>
                  <a:srgbClr val="7030A0"/>
                </a:solidFill>
              </a:defRPr>
            </a:lvl1pPr>
          </a:lstStyle>
          <a:p>
            <a:pPr>
              <a:defRPr/>
            </a:pPr>
            <a:r>
              <a:rPr lang="en-US" altLang="en-US" smtClean="0"/>
              <a:t>D.Moya, Forum on Tracking Detector Mechanics , Desy June 30th  2014  </a:t>
            </a:r>
            <a:endParaRPr lang="es-ES_tradnl" altLang="en-US" dirty="0"/>
          </a:p>
        </p:txBody>
      </p:sp>
      <p:pic>
        <p:nvPicPr>
          <p:cNvPr id="9" name="Picture 9" descr="ifca3"/>
          <p:cNvPicPr>
            <a:picLocks noChangeAspect="1" noChangeArrowheads="1"/>
          </p:cNvPicPr>
          <p:nvPr userDrawn="1"/>
        </p:nvPicPr>
        <p:blipFill>
          <a:blip r:embed="rId2" cstate="print"/>
          <a:srcRect/>
          <a:stretch>
            <a:fillRect/>
          </a:stretch>
        </p:blipFill>
        <p:spPr bwMode="auto">
          <a:xfrm>
            <a:off x="8244408" y="152400"/>
            <a:ext cx="709092" cy="945456"/>
          </a:xfrm>
          <a:prstGeom prst="rect">
            <a:avLst/>
          </a:prstGeom>
          <a:noFill/>
          <a:ln w="9525">
            <a:noFill/>
            <a:miter lim="800000"/>
            <a:headEnd/>
            <a:tailEnd/>
          </a:ln>
        </p:spPr>
      </p:pic>
      <p:sp>
        <p:nvSpPr>
          <p:cNvPr id="6" name="Rectangle 6"/>
          <p:cNvSpPr>
            <a:spLocks noGrp="1" noChangeArrowheads="1"/>
          </p:cNvSpPr>
          <p:nvPr>
            <p:ph type="sldNum" sz="quarter" idx="10"/>
          </p:nvPr>
        </p:nvSpPr>
        <p:spPr>
          <a:xfrm>
            <a:off x="8382000" y="6248400"/>
            <a:ext cx="533400" cy="457200"/>
          </a:xfrm>
          <a:prstGeom prst="rect">
            <a:avLst/>
          </a:prstGeom>
          <a:ln/>
        </p:spPr>
        <p:txBody>
          <a:bodyPr/>
          <a:lstStyle>
            <a:lvl1pPr>
              <a:defRPr/>
            </a:lvl1pPr>
          </a:lstStyle>
          <a:p>
            <a:pPr>
              <a:defRPr/>
            </a:pPr>
            <a:fld id="{2EC0FF87-9B26-4D2D-84DC-7CE1C1FDCA97}" type="slidenum">
              <a:rPr lang="es-ES_tradnl" altLang="en-US"/>
              <a:pPr>
                <a:defRPr/>
              </a:pPr>
              <a:t>‹Nº›</a:t>
            </a:fld>
            <a:endParaRPr lang="es-ES_tradnl" altLang="en-US" dirty="0"/>
          </a:p>
        </p:txBody>
      </p:sp>
    </p:spTree>
    <p:extLst>
      <p:ext uri="{BB962C8B-B14F-4D97-AF65-F5344CB8AC3E}">
        <p14:creationId xmlns:p14="http://schemas.microsoft.com/office/powerpoint/2010/main" xmlns="" val="1722586751"/>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ítulo y objetos">
    <p:bg>
      <p:bgRef idx="1001">
        <a:schemeClr val="bg1"/>
      </p:bgRef>
    </p:bg>
    <p:spTree>
      <p:nvGrpSpPr>
        <p:cNvPr id="1" name=""/>
        <p:cNvGrpSpPr/>
        <p:nvPr/>
      </p:nvGrpSpPr>
      <p:grpSpPr>
        <a:xfrm>
          <a:off x="0" y="0"/>
          <a:ext cx="0" cy="0"/>
          <a:chOff x="0" y="0"/>
          <a:chExt cx="0" cy="0"/>
        </a:xfrm>
      </p:grpSpPr>
      <p:sp>
        <p:nvSpPr>
          <p:cNvPr id="3" name="7 Marcador de pie de página"/>
          <p:cNvSpPr>
            <a:spLocks noGrp="1"/>
          </p:cNvSpPr>
          <p:nvPr>
            <p:ph type="ftr" sz="quarter" idx="11"/>
          </p:nvPr>
        </p:nvSpPr>
        <p:spPr>
          <a:xfrm>
            <a:off x="3095781" y="6237312"/>
            <a:ext cx="5487144" cy="457200"/>
          </a:xfrm>
        </p:spPr>
        <p:txBody>
          <a:bodyPr/>
          <a:lstStyle>
            <a:lvl1pPr>
              <a:defRPr baseline="0">
                <a:solidFill>
                  <a:srgbClr val="7030A0"/>
                </a:solidFill>
              </a:defRPr>
            </a:lvl1pPr>
          </a:lstStyle>
          <a:p>
            <a:pPr>
              <a:defRPr/>
            </a:pPr>
            <a:r>
              <a:rPr lang="en-US" altLang="en-US" dirty="0" err="1" smtClean="0"/>
              <a:t>D.Moya</a:t>
            </a:r>
            <a:r>
              <a:rPr lang="en-US" altLang="en-US" dirty="0" smtClean="0"/>
              <a:t>, Forum on Tracking Detector Mechanics , </a:t>
            </a:r>
            <a:r>
              <a:rPr lang="en-US" altLang="en-US" dirty="0" err="1" smtClean="0"/>
              <a:t>Desy</a:t>
            </a:r>
            <a:r>
              <a:rPr lang="en-US" altLang="en-US" dirty="0" smtClean="0"/>
              <a:t> June 30th  2014  </a:t>
            </a:r>
            <a:endParaRPr lang="es-ES_tradnl" altLang="en-US" dirty="0"/>
          </a:p>
        </p:txBody>
      </p:sp>
      <p:sp>
        <p:nvSpPr>
          <p:cNvPr id="4" name="Rectangle 1"/>
          <p:cNvSpPr txBox="1">
            <a:spLocks noChangeArrowheads="1"/>
          </p:cNvSpPr>
          <p:nvPr userDrawn="1"/>
        </p:nvSpPr>
        <p:spPr>
          <a:xfrm>
            <a:off x="8582925" y="6237312"/>
            <a:ext cx="533400" cy="457200"/>
          </a:xfrm>
          <a:prstGeom prst="rect">
            <a:avLst/>
          </a:prstGeom>
        </p:spPr>
        <p:txBody>
          <a:bodyPr/>
          <a:lstStyle>
            <a:defPPr>
              <a:defRPr lang="en-US"/>
            </a:defPPr>
            <a:lvl1pPr algn="l" rtl="0" fontAlgn="base">
              <a:spcBef>
                <a:spcPct val="0"/>
              </a:spcBef>
              <a:spcAft>
                <a:spcPct val="0"/>
              </a:spcAft>
              <a:defRPr sz="2000" i="1" kern="1200" baseline="0">
                <a:solidFill>
                  <a:srgbClr val="7030A0"/>
                </a:solidFill>
                <a:latin typeface="Calibri" pitchFamily="34" charset="0"/>
                <a:ea typeface="+mn-ea"/>
                <a:cs typeface="Arial" charset="0"/>
              </a:defRPr>
            </a:lvl1pPr>
            <a:lvl2pPr marL="457200" algn="l" rtl="0" fontAlgn="base">
              <a:spcBef>
                <a:spcPct val="0"/>
              </a:spcBef>
              <a:spcAft>
                <a:spcPct val="0"/>
              </a:spcAft>
              <a:defRPr sz="2000" i="1" kern="1200">
                <a:solidFill>
                  <a:srgbClr val="7979FF"/>
                </a:solidFill>
                <a:latin typeface="Calibri" pitchFamily="34" charset="0"/>
                <a:ea typeface="+mn-ea"/>
                <a:cs typeface="Arial" charset="0"/>
              </a:defRPr>
            </a:lvl2pPr>
            <a:lvl3pPr marL="914400" algn="l" rtl="0" fontAlgn="base">
              <a:spcBef>
                <a:spcPct val="0"/>
              </a:spcBef>
              <a:spcAft>
                <a:spcPct val="0"/>
              </a:spcAft>
              <a:defRPr sz="2000" i="1" kern="1200">
                <a:solidFill>
                  <a:srgbClr val="7979FF"/>
                </a:solidFill>
                <a:latin typeface="Calibri" pitchFamily="34" charset="0"/>
                <a:ea typeface="+mn-ea"/>
                <a:cs typeface="Arial" charset="0"/>
              </a:defRPr>
            </a:lvl3pPr>
            <a:lvl4pPr marL="1371600" algn="l" rtl="0" fontAlgn="base">
              <a:spcBef>
                <a:spcPct val="0"/>
              </a:spcBef>
              <a:spcAft>
                <a:spcPct val="0"/>
              </a:spcAft>
              <a:defRPr sz="2000" i="1" kern="1200">
                <a:solidFill>
                  <a:srgbClr val="7979FF"/>
                </a:solidFill>
                <a:latin typeface="Calibri" pitchFamily="34" charset="0"/>
                <a:ea typeface="+mn-ea"/>
                <a:cs typeface="Arial" charset="0"/>
              </a:defRPr>
            </a:lvl4pPr>
            <a:lvl5pPr marL="1828800" algn="l" rtl="0" fontAlgn="base">
              <a:spcBef>
                <a:spcPct val="0"/>
              </a:spcBef>
              <a:spcAft>
                <a:spcPct val="0"/>
              </a:spcAft>
              <a:defRPr sz="2000" i="1" kern="1200">
                <a:solidFill>
                  <a:srgbClr val="7979FF"/>
                </a:solidFill>
                <a:latin typeface="Calibri" pitchFamily="34" charset="0"/>
                <a:ea typeface="+mn-ea"/>
                <a:cs typeface="Arial" charset="0"/>
              </a:defRPr>
            </a:lvl5pPr>
            <a:lvl6pPr marL="2286000" algn="l" defTabSz="914400" rtl="0" eaLnBrk="1" latinLnBrk="0" hangingPunct="1">
              <a:defRPr sz="2000" i="1" kern="1200">
                <a:solidFill>
                  <a:srgbClr val="7979FF"/>
                </a:solidFill>
                <a:latin typeface="Calibri" pitchFamily="34" charset="0"/>
                <a:ea typeface="+mn-ea"/>
                <a:cs typeface="Arial" charset="0"/>
              </a:defRPr>
            </a:lvl6pPr>
            <a:lvl7pPr marL="2743200" algn="l" defTabSz="914400" rtl="0" eaLnBrk="1" latinLnBrk="0" hangingPunct="1">
              <a:defRPr sz="2000" i="1" kern="1200">
                <a:solidFill>
                  <a:srgbClr val="7979FF"/>
                </a:solidFill>
                <a:latin typeface="Calibri" pitchFamily="34" charset="0"/>
                <a:ea typeface="+mn-ea"/>
                <a:cs typeface="Arial" charset="0"/>
              </a:defRPr>
            </a:lvl7pPr>
            <a:lvl8pPr marL="3200400" algn="l" defTabSz="914400" rtl="0" eaLnBrk="1" latinLnBrk="0" hangingPunct="1">
              <a:defRPr sz="2000" i="1" kern="1200">
                <a:solidFill>
                  <a:srgbClr val="7979FF"/>
                </a:solidFill>
                <a:latin typeface="Calibri" pitchFamily="34" charset="0"/>
                <a:ea typeface="+mn-ea"/>
                <a:cs typeface="Arial" charset="0"/>
              </a:defRPr>
            </a:lvl8pPr>
            <a:lvl9pPr marL="3657600" algn="l" defTabSz="914400" rtl="0" eaLnBrk="1" latinLnBrk="0" hangingPunct="1">
              <a:defRPr sz="2000" i="1" kern="1200">
                <a:solidFill>
                  <a:srgbClr val="7979FF"/>
                </a:solidFill>
                <a:latin typeface="Calibri" pitchFamily="34" charset="0"/>
                <a:ea typeface="+mn-ea"/>
                <a:cs typeface="Arial" charset="0"/>
              </a:defRPr>
            </a:lvl9pPr>
          </a:lstStyle>
          <a:p>
            <a:pPr>
              <a:defRPr/>
            </a:pPr>
            <a:fld id="{6FE4F4B8-546B-4655-8B7D-7E5F0E211980}" type="slidenum">
              <a:rPr lang="es-ES_tradnl" altLang="en-US" smtClean="0"/>
              <a:pPr>
                <a:defRPr/>
              </a:pPr>
              <a:t>‹Nº›</a:t>
            </a:fld>
            <a:endParaRPr lang="es-ES_tradnl" alt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lstStyle>
            <a:lvl1pPr algn="l">
              <a:defRPr sz="4000" b="1" cap="all"/>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6"/>
          <p:cNvSpPr>
            <a:spLocks noGrp="1" noChangeArrowheads="1"/>
          </p:cNvSpPr>
          <p:nvPr>
            <p:ph type="sldNum" sz="quarter" idx="10"/>
          </p:nvPr>
        </p:nvSpPr>
        <p:spPr>
          <a:xfrm>
            <a:off x="8382000" y="6248400"/>
            <a:ext cx="533400" cy="457200"/>
          </a:xfrm>
          <a:prstGeom prst="rect">
            <a:avLst/>
          </a:prstGeom>
          <a:ln/>
        </p:spPr>
        <p:txBody>
          <a:bodyPr/>
          <a:lstStyle>
            <a:lvl1pPr>
              <a:defRPr/>
            </a:lvl1pPr>
          </a:lstStyle>
          <a:p>
            <a:pPr>
              <a:defRPr/>
            </a:pPr>
            <a:fld id="{D621F1A6-2A23-4400-96CE-4EC9B6BC6AEA}" type="slidenum">
              <a:rPr lang="es-ES_tradnl" altLang="en-US"/>
              <a:pPr>
                <a:defRPr/>
              </a:pPr>
              <a:t>‹Nº›</a:t>
            </a:fld>
            <a:endParaRPr lang="es-ES_tradnl" alt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en-US" smtClean="0"/>
              <a:t>D.Moya, Forum on Tracking Detector Mechanics , Desy June 30th  2014  </a:t>
            </a:r>
            <a:endParaRPr lang="es-ES_tradnl" alt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contenido"/>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Rectangle 6"/>
          <p:cNvSpPr>
            <a:spLocks noGrp="1" noChangeArrowheads="1"/>
          </p:cNvSpPr>
          <p:nvPr>
            <p:ph type="sldNum" sz="quarter" idx="10"/>
          </p:nvPr>
        </p:nvSpPr>
        <p:spPr>
          <a:xfrm>
            <a:off x="8382000" y="6248400"/>
            <a:ext cx="533400" cy="457200"/>
          </a:xfrm>
          <a:prstGeom prst="rect">
            <a:avLst/>
          </a:prstGeom>
          <a:ln/>
        </p:spPr>
        <p:txBody>
          <a:bodyPr/>
          <a:lstStyle>
            <a:lvl1pPr>
              <a:defRPr/>
            </a:lvl1pPr>
          </a:lstStyle>
          <a:p>
            <a:pPr>
              <a:defRPr/>
            </a:pPr>
            <a:fld id="{2EC0FF87-9B26-4D2D-84DC-7CE1C1FDCA97}" type="slidenum">
              <a:rPr lang="es-ES_tradnl" altLang="en-US"/>
              <a:pPr>
                <a:defRPr/>
              </a:pPr>
              <a:t>‹Nº›</a:t>
            </a:fld>
            <a:endParaRPr lang="es-ES_tradnl" alt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altLang="en-US" smtClean="0"/>
              <a:t>D.Moya, Forum on Tracking Detector Mechanics , Desy June 30th  2014  </a:t>
            </a:r>
            <a:endParaRPr lang="es-ES_tradnl" alt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Rectangle 6"/>
          <p:cNvSpPr>
            <a:spLocks noGrp="1" noChangeArrowheads="1"/>
          </p:cNvSpPr>
          <p:nvPr>
            <p:ph type="sldNum" sz="quarter" idx="10"/>
          </p:nvPr>
        </p:nvSpPr>
        <p:spPr>
          <a:xfrm>
            <a:off x="8382000" y="6248400"/>
            <a:ext cx="533400" cy="457200"/>
          </a:xfrm>
          <a:prstGeom prst="rect">
            <a:avLst/>
          </a:prstGeom>
          <a:ln/>
        </p:spPr>
        <p:txBody>
          <a:bodyPr/>
          <a:lstStyle>
            <a:lvl1pPr>
              <a:defRPr/>
            </a:lvl1pPr>
          </a:lstStyle>
          <a:p>
            <a:pPr>
              <a:defRPr/>
            </a:pPr>
            <a:fld id="{F9D93F29-D135-4574-A6F1-F5CE3BE94B25}" type="slidenum">
              <a:rPr lang="es-ES_tradnl" altLang="en-US"/>
              <a:pPr>
                <a:defRPr/>
              </a:pPr>
              <a:t>‹Nº›</a:t>
            </a:fld>
            <a:endParaRPr lang="es-ES_tradnl" altLang="en-US" dirty="0"/>
          </a:p>
        </p:txBody>
      </p:sp>
      <p:sp>
        <p:nvSpPr>
          <p:cNvPr id="8" name="Rectangle 5"/>
          <p:cNvSpPr>
            <a:spLocks noGrp="1" noChangeArrowheads="1"/>
          </p:cNvSpPr>
          <p:nvPr>
            <p:ph type="ftr" sz="quarter" idx="11"/>
          </p:nvPr>
        </p:nvSpPr>
        <p:spPr>
          <a:ln/>
        </p:spPr>
        <p:txBody>
          <a:bodyPr/>
          <a:lstStyle>
            <a:lvl1pPr>
              <a:defRPr/>
            </a:lvl1pPr>
          </a:lstStyle>
          <a:p>
            <a:pPr>
              <a:defRPr/>
            </a:pPr>
            <a:r>
              <a:rPr lang="en-US" altLang="en-US" smtClean="0"/>
              <a:t>D.Moya, Forum on Tracking Detector Mechanics , Desy June 30th  2014  </a:t>
            </a:r>
            <a:endParaRPr lang="es-ES_tradnl" alt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Rectangle 6"/>
          <p:cNvSpPr>
            <a:spLocks noGrp="1" noChangeArrowheads="1"/>
          </p:cNvSpPr>
          <p:nvPr>
            <p:ph type="sldNum" sz="quarter" idx="10"/>
          </p:nvPr>
        </p:nvSpPr>
        <p:spPr>
          <a:xfrm>
            <a:off x="8460432" y="6381328"/>
            <a:ext cx="762000" cy="609600"/>
          </a:xfrm>
          <a:prstGeom prst="rect">
            <a:avLst/>
          </a:prstGeom>
          <a:ln/>
        </p:spPr>
        <p:txBody>
          <a:bodyPr/>
          <a:lstStyle>
            <a:lvl1pPr>
              <a:defRPr sz="1600" i="0"/>
            </a:lvl1pPr>
          </a:lstStyle>
          <a:p>
            <a:pPr>
              <a:defRPr/>
            </a:pPr>
            <a:fld id="{215A28EB-2861-486D-BE8B-045F5F35EFBB}" type="slidenum">
              <a:rPr lang="es-ES_tradnl" altLang="en-US" smtClean="0"/>
              <a:pPr>
                <a:defRPr/>
              </a:pPr>
              <a:t>‹Nº›</a:t>
            </a:fld>
            <a:endParaRPr lang="es-ES_tradnl" altLang="en-US" dirty="0"/>
          </a:p>
        </p:txBody>
      </p:sp>
      <p:sp>
        <p:nvSpPr>
          <p:cNvPr id="4" name="Rectangle 5"/>
          <p:cNvSpPr>
            <a:spLocks noGrp="1" noChangeArrowheads="1"/>
          </p:cNvSpPr>
          <p:nvPr>
            <p:ph type="ftr" sz="quarter" idx="11"/>
          </p:nvPr>
        </p:nvSpPr>
        <p:spPr>
          <a:ln/>
        </p:spPr>
        <p:txBody>
          <a:bodyPr/>
          <a:lstStyle>
            <a:lvl1pPr>
              <a:defRPr/>
            </a:lvl1pPr>
          </a:lstStyle>
          <a:p>
            <a:pPr>
              <a:defRPr/>
            </a:pPr>
            <a:r>
              <a:rPr lang="en-US" altLang="en-US" smtClean="0"/>
              <a:t>D.Moya, Forum on Tracking Detector Mechanics , Desy June 30th  2014  </a:t>
            </a:r>
            <a:endParaRPr lang="es-ES_tradnl" alt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n-U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dirty="0" smtClean="0"/>
              <a:t>Haga clic para modificar el estilo de texto del patrón</a:t>
            </a:r>
          </a:p>
          <a:p>
            <a:pPr lvl="2"/>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en-US" dirty="0"/>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6"/>
          <p:cNvSpPr>
            <a:spLocks noGrp="1" noChangeArrowheads="1"/>
          </p:cNvSpPr>
          <p:nvPr>
            <p:ph type="sldNum" sz="quarter" idx="10"/>
          </p:nvPr>
        </p:nvSpPr>
        <p:spPr>
          <a:xfrm>
            <a:off x="8382000" y="6248400"/>
            <a:ext cx="533400" cy="457200"/>
          </a:xfrm>
          <a:prstGeom prst="rect">
            <a:avLst/>
          </a:prstGeom>
          <a:ln/>
        </p:spPr>
        <p:txBody>
          <a:bodyPr/>
          <a:lstStyle>
            <a:lvl1pPr>
              <a:defRPr/>
            </a:lvl1pPr>
          </a:lstStyle>
          <a:p>
            <a:pPr>
              <a:defRPr/>
            </a:pPr>
            <a:fld id="{389F3320-AA75-4FBF-BE20-28CC9E8056B6}" type="slidenum">
              <a:rPr lang="es-ES_tradnl" altLang="en-US"/>
              <a:pPr>
                <a:defRPr/>
              </a:pPr>
              <a:t>‹Nº›</a:t>
            </a:fld>
            <a:endParaRPr lang="es-ES_tradnl" alt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altLang="en-US" smtClean="0"/>
              <a:t>D.Moya, Forum on Tracking Detector Mechanics , Desy June 30th  2014  </a:t>
            </a:r>
            <a:endParaRPr lang="es-ES_tradnl" alt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n-U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6"/>
          <p:cNvSpPr>
            <a:spLocks noGrp="1" noChangeArrowheads="1"/>
          </p:cNvSpPr>
          <p:nvPr>
            <p:ph type="sldNum" sz="quarter" idx="10"/>
          </p:nvPr>
        </p:nvSpPr>
        <p:spPr>
          <a:xfrm>
            <a:off x="8382000" y="6248400"/>
            <a:ext cx="533400" cy="457200"/>
          </a:xfrm>
          <a:prstGeom prst="rect">
            <a:avLst/>
          </a:prstGeom>
          <a:ln/>
        </p:spPr>
        <p:txBody>
          <a:bodyPr/>
          <a:lstStyle>
            <a:lvl1pPr>
              <a:defRPr/>
            </a:lvl1pPr>
          </a:lstStyle>
          <a:p>
            <a:pPr>
              <a:defRPr/>
            </a:pPr>
            <a:fld id="{3BE6D12A-E58D-4947-BD17-1EAA1BA461CB}" type="slidenum">
              <a:rPr lang="es-ES_tradnl" altLang="en-US"/>
              <a:pPr>
                <a:defRPr/>
              </a:pPr>
              <a:t>‹Nº›</a:t>
            </a:fld>
            <a:endParaRPr lang="es-ES_tradnl" alt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altLang="en-US" smtClean="0"/>
              <a:t>D.Moya, Forum on Tracking Detector Mechanics , Desy June 30th  2014  </a:t>
            </a:r>
            <a:endParaRPr lang="es-ES_tradnl" alt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Rectangle 6"/>
          <p:cNvSpPr>
            <a:spLocks noGrp="1" noChangeArrowheads="1"/>
          </p:cNvSpPr>
          <p:nvPr>
            <p:ph type="sldNum" sz="quarter" idx="10"/>
          </p:nvPr>
        </p:nvSpPr>
        <p:spPr>
          <a:xfrm>
            <a:off x="8382000" y="6248400"/>
            <a:ext cx="533400" cy="457200"/>
          </a:xfrm>
          <a:prstGeom prst="rect">
            <a:avLst/>
          </a:prstGeom>
          <a:ln/>
        </p:spPr>
        <p:txBody>
          <a:bodyPr/>
          <a:lstStyle>
            <a:lvl1pPr>
              <a:defRPr/>
            </a:lvl1pPr>
          </a:lstStyle>
          <a:p>
            <a:pPr>
              <a:defRPr/>
            </a:pPr>
            <a:fld id="{F4F3B3FF-FF08-477A-A718-6209CDC79FAC}" type="slidenum">
              <a:rPr lang="es-ES_tradnl" altLang="en-US"/>
              <a:pPr>
                <a:defRPr/>
              </a:pPr>
              <a:t>‹Nº›</a:t>
            </a:fld>
            <a:endParaRPr lang="es-ES_tradnl" alt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en-US" smtClean="0"/>
              <a:t>D.Moya, Forum on Tracking Detector Mechanics , Desy June 30th  2014  </a:t>
            </a:r>
            <a:endParaRPr lang="es-ES_tradnl" alt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bwMode="auto">
          <a:xfrm>
            <a:off x="457200" y="57150"/>
            <a:ext cx="7010400" cy="11398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_tradnl" altLang="en-US" smtClean="0"/>
              <a:t>Haga clic para cambiar el estilo de título	</a:t>
            </a:r>
          </a:p>
        </p:txBody>
      </p:sp>
      <p:sp>
        <p:nvSpPr>
          <p:cNvPr id="20483" name="Rectangle 3"/>
          <p:cNvSpPr>
            <a:spLocks noGrp="1" noChangeArrowheads="1"/>
          </p:cNvSpPr>
          <p:nvPr>
            <p:ph type="body" idx="1"/>
          </p:nvPr>
        </p:nvSpPr>
        <p:spPr bwMode="auto">
          <a:xfrm>
            <a:off x="457200" y="1600200"/>
            <a:ext cx="8229600" cy="45307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_tradnl" altLang="en-US" dirty="0" smtClean="0"/>
              <a:t>Haga clic para modificar el estilo de texto del patrón</a:t>
            </a:r>
          </a:p>
          <a:p>
            <a:pPr lvl="1"/>
            <a:r>
              <a:rPr lang="es-ES_tradnl" altLang="en-US" dirty="0" smtClean="0"/>
              <a:t>Segundo nivel</a:t>
            </a:r>
          </a:p>
          <a:p>
            <a:pPr lvl="2"/>
            <a:r>
              <a:rPr lang="es-ES_tradnl" altLang="en-US" dirty="0" smtClean="0"/>
              <a:t>Tercer nivel</a:t>
            </a:r>
          </a:p>
          <a:p>
            <a:pPr lvl="3"/>
            <a:r>
              <a:rPr lang="es-ES_tradnl" altLang="en-US" dirty="0" smtClean="0"/>
              <a:t>Cuarto nivel</a:t>
            </a:r>
          </a:p>
          <a:p>
            <a:pPr lvl="4"/>
            <a:r>
              <a:rPr lang="es-ES_tradnl" altLang="en-US" dirty="0" smtClean="0"/>
              <a:t>Quinto nivel</a:t>
            </a:r>
          </a:p>
        </p:txBody>
      </p:sp>
      <p:sp>
        <p:nvSpPr>
          <p:cNvPr id="18437" name="Rectangle 5"/>
          <p:cNvSpPr>
            <a:spLocks noGrp="1" noChangeArrowheads="1"/>
          </p:cNvSpPr>
          <p:nvPr>
            <p:ph type="ftr" sz="quarter" idx="3"/>
          </p:nvPr>
        </p:nvSpPr>
        <p:spPr bwMode="auto">
          <a:xfrm>
            <a:off x="2743200" y="6232525"/>
            <a:ext cx="5562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lnSpc>
                <a:spcPct val="100000"/>
              </a:lnSpc>
              <a:spcBef>
                <a:spcPct val="0"/>
              </a:spcBef>
              <a:buClrTx/>
              <a:buSzTx/>
              <a:buFontTx/>
              <a:buNone/>
              <a:defRPr sz="1400" i="0" cap="none" baseline="0">
                <a:solidFill>
                  <a:srgbClr val="7030A0"/>
                </a:solidFill>
                <a:latin typeface="Calibri" pitchFamily="34" charset="0"/>
                <a:cs typeface="+mn-cs"/>
              </a:defRPr>
            </a:lvl1pPr>
          </a:lstStyle>
          <a:p>
            <a:pPr>
              <a:defRPr/>
            </a:pPr>
            <a:r>
              <a:rPr lang="en-US" altLang="en-US" smtClean="0"/>
              <a:t>D.Moya, Forum on Tracking Detector Mechanics , Desy June 30th  2014  </a:t>
            </a:r>
            <a:endParaRPr lang="es-ES_tradnl" altLang="en-US" dirty="0"/>
          </a:p>
        </p:txBody>
      </p:sp>
      <p:pic>
        <p:nvPicPr>
          <p:cNvPr id="20486" name="Picture 9" descr="ifca3"/>
          <p:cNvPicPr>
            <a:picLocks noChangeAspect="1" noChangeArrowheads="1"/>
          </p:cNvPicPr>
          <p:nvPr/>
        </p:nvPicPr>
        <p:blipFill>
          <a:blip r:embed="rId13" cstate="print"/>
          <a:srcRect/>
          <a:stretch>
            <a:fillRect/>
          </a:stretch>
        </p:blipFill>
        <p:spPr bwMode="auto">
          <a:xfrm>
            <a:off x="8382000" y="152400"/>
            <a:ext cx="571500" cy="762000"/>
          </a:xfrm>
          <a:prstGeom prst="rect">
            <a:avLst/>
          </a:prstGeom>
          <a:noFill/>
          <a:ln w="9525">
            <a:noFill/>
            <a:miter lim="800000"/>
            <a:headEnd/>
            <a:tailEnd/>
          </a:ln>
        </p:spPr>
      </p:pic>
      <p:sp>
        <p:nvSpPr>
          <p:cNvPr id="6" name="Rectangle 1"/>
          <p:cNvSpPr>
            <a:spLocks noGrp="1" noChangeArrowheads="1"/>
          </p:cNvSpPr>
          <p:nvPr>
            <p:ph type="sldNum" sz="quarter" idx="4"/>
          </p:nvPr>
        </p:nvSpPr>
        <p:spPr>
          <a:xfrm>
            <a:off x="8582925" y="6237312"/>
            <a:ext cx="533400" cy="457200"/>
          </a:xfrm>
          <a:prstGeom prst="rect">
            <a:avLst/>
          </a:prstGeom>
        </p:spPr>
        <p:txBody>
          <a:bodyPr/>
          <a:lstStyle>
            <a:lvl1pPr>
              <a:defRPr baseline="0">
                <a:solidFill>
                  <a:srgbClr val="7030A0"/>
                </a:solidFill>
              </a:defRPr>
            </a:lvl1pPr>
          </a:lstStyle>
          <a:p>
            <a:pPr>
              <a:defRPr/>
            </a:pPr>
            <a:fld id="{6FE4F4B8-546B-4655-8B7D-7E5F0E211980}" type="slidenum">
              <a:rPr lang="es-ES_tradnl" altLang="en-US"/>
              <a:pPr>
                <a:defRPr/>
              </a:pPr>
              <a:t>‹Nº›</a:t>
            </a:fld>
            <a:endParaRPr lang="es-ES_tradnl" altLang="en-US" dirty="0"/>
          </a:p>
        </p:txBody>
      </p:sp>
    </p:spTree>
  </p:cSld>
  <p:clrMap bg1="lt1" tx1="dk1" bg2="lt2" tx2="dk2" accent1="accent1" accent2="accent2" accent3="accent3" accent4="accent4" accent5="accent5" accent6="accent6" hlink="hlink" folHlink="folHlink"/>
  <p:sldLayoutIdLst>
    <p:sldLayoutId id="2147483817" r:id="rId1"/>
    <p:sldLayoutId id="2147483818" r:id="rId2"/>
    <p:sldLayoutId id="2147483807" r:id="rId3"/>
    <p:sldLayoutId id="2147483808" r:id="rId4"/>
    <p:sldLayoutId id="2147483809" r:id="rId5"/>
    <p:sldLayoutId id="2147483810" r:id="rId6"/>
    <p:sldLayoutId id="2147483812" r:id="rId7"/>
    <p:sldLayoutId id="2147483813" r:id="rId8"/>
    <p:sldLayoutId id="2147483814" r:id="rId9"/>
    <p:sldLayoutId id="2147483816" r:id="rId10"/>
    <p:sldLayoutId id="2147483819" r:id="rId11"/>
  </p:sldLayoutIdLst>
  <p:timing>
    <p:tnLst>
      <p:par>
        <p:cTn id="1" dur="indefinite" restart="never" nodeType="tmRoot"/>
      </p:par>
    </p:tnLst>
  </p:timing>
  <p:hf hdr="0" dt="0"/>
  <p:txStyles>
    <p:titleStyle>
      <a:lvl1pPr algn="l" rtl="0" eaLnBrk="0" fontAlgn="base" hangingPunct="0">
        <a:spcBef>
          <a:spcPct val="0"/>
        </a:spcBef>
        <a:spcAft>
          <a:spcPct val="0"/>
        </a:spcAft>
        <a:defRPr sz="3000">
          <a:solidFill>
            <a:srgbClr val="AFAFFF"/>
          </a:solidFill>
          <a:latin typeface="Calibri" pitchFamily="34" charset="0"/>
          <a:ea typeface="+mj-ea"/>
          <a:cs typeface="+mj-cs"/>
        </a:defRPr>
      </a:lvl1pPr>
      <a:lvl2pPr algn="l" rtl="0" eaLnBrk="0" fontAlgn="base" hangingPunct="0">
        <a:spcBef>
          <a:spcPct val="0"/>
        </a:spcBef>
        <a:spcAft>
          <a:spcPct val="0"/>
        </a:spcAft>
        <a:defRPr sz="3000">
          <a:solidFill>
            <a:srgbClr val="AFAFFF"/>
          </a:solidFill>
          <a:latin typeface="Calibri" pitchFamily="34" charset="0"/>
        </a:defRPr>
      </a:lvl2pPr>
      <a:lvl3pPr algn="l" rtl="0" eaLnBrk="0" fontAlgn="base" hangingPunct="0">
        <a:spcBef>
          <a:spcPct val="0"/>
        </a:spcBef>
        <a:spcAft>
          <a:spcPct val="0"/>
        </a:spcAft>
        <a:defRPr sz="3000">
          <a:solidFill>
            <a:srgbClr val="AFAFFF"/>
          </a:solidFill>
          <a:latin typeface="Calibri" pitchFamily="34" charset="0"/>
        </a:defRPr>
      </a:lvl3pPr>
      <a:lvl4pPr algn="l" rtl="0" eaLnBrk="0" fontAlgn="base" hangingPunct="0">
        <a:spcBef>
          <a:spcPct val="0"/>
        </a:spcBef>
        <a:spcAft>
          <a:spcPct val="0"/>
        </a:spcAft>
        <a:defRPr sz="3000">
          <a:solidFill>
            <a:srgbClr val="AFAFFF"/>
          </a:solidFill>
          <a:latin typeface="Calibri" pitchFamily="34" charset="0"/>
        </a:defRPr>
      </a:lvl4pPr>
      <a:lvl5pPr algn="l" rtl="0" eaLnBrk="0" fontAlgn="base" hangingPunct="0">
        <a:spcBef>
          <a:spcPct val="0"/>
        </a:spcBef>
        <a:spcAft>
          <a:spcPct val="0"/>
        </a:spcAft>
        <a:defRPr sz="3000">
          <a:solidFill>
            <a:srgbClr val="AFAFFF"/>
          </a:solidFill>
          <a:latin typeface="Calibri" pitchFamily="34" charset="0"/>
        </a:defRPr>
      </a:lvl5pPr>
      <a:lvl6pPr marL="457200" algn="l" rtl="0" fontAlgn="base">
        <a:spcBef>
          <a:spcPct val="0"/>
        </a:spcBef>
        <a:spcAft>
          <a:spcPct val="0"/>
        </a:spcAft>
        <a:defRPr sz="3000">
          <a:solidFill>
            <a:schemeClr val="bg1"/>
          </a:solidFill>
          <a:latin typeface="Tahoma" pitchFamily="34" charset="0"/>
        </a:defRPr>
      </a:lvl6pPr>
      <a:lvl7pPr marL="914400" algn="l" rtl="0" fontAlgn="base">
        <a:spcBef>
          <a:spcPct val="0"/>
        </a:spcBef>
        <a:spcAft>
          <a:spcPct val="0"/>
        </a:spcAft>
        <a:defRPr sz="3000">
          <a:solidFill>
            <a:schemeClr val="bg1"/>
          </a:solidFill>
          <a:latin typeface="Tahoma" pitchFamily="34" charset="0"/>
        </a:defRPr>
      </a:lvl7pPr>
      <a:lvl8pPr marL="1371600" algn="l" rtl="0" fontAlgn="base">
        <a:spcBef>
          <a:spcPct val="0"/>
        </a:spcBef>
        <a:spcAft>
          <a:spcPct val="0"/>
        </a:spcAft>
        <a:defRPr sz="3000">
          <a:solidFill>
            <a:schemeClr val="bg1"/>
          </a:solidFill>
          <a:latin typeface="Tahoma" pitchFamily="34" charset="0"/>
        </a:defRPr>
      </a:lvl8pPr>
      <a:lvl9pPr marL="1828800" algn="l" rtl="0" fontAlgn="base">
        <a:spcBef>
          <a:spcPct val="0"/>
        </a:spcBef>
        <a:spcAft>
          <a:spcPct val="0"/>
        </a:spcAft>
        <a:defRPr sz="3000">
          <a:solidFill>
            <a:schemeClr val="bg1"/>
          </a:solidFill>
          <a:latin typeface="Tahoma" pitchFamily="34" charset="0"/>
        </a:defRPr>
      </a:lvl9pPr>
    </p:titleStyle>
    <p:bodyStyle>
      <a:lvl1pPr marL="342900" indent="-342900" algn="l" rtl="0" eaLnBrk="0" fontAlgn="base" hangingPunct="0">
        <a:spcBef>
          <a:spcPct val="20000"/>
        </a:spcBef>
        <a:spcAft>
          <a:spcPct val="0"/>
        </a:spcAft>
        <a:buClr>
          <a:srgbClr val="0E3E58"/>
        </a:buClr>
        <a:buSzPct val="65000"/>
        <a:buFont typeface="Wingdings" pitchFamily="2" charset="2"/>
        <a:buChar char="n"/>
        <a:defRPr sz="3000">
          <a:solidFill>
            <a:srgbClr val="0E3E58"/>
          </a:solidFill>
          <a:latin typeface="Calibri" pitchFamily="34" charset="0"/>
          <a:ea typeface="+mn-ea"/>
          <a:cs typeface="+mn-cs"/>
        </a:defRPr>
      </a:lvl1pPr>
      <a:lvl2pPr marL="669925" indent="-325438" algn="l" rtl="0" eaLnBrk="0" fontAlgn="base" hangingPunct="0">
        <a:spcBef>
          <a:spcPct val="20000"/>
        </a:spcBef>
        <a:spcAft>
          <a:spcPct val="0"/>
        </a:spcAft>
        <a:buClr>
          <a:srgbClr val="47A4E3"/>
        </a:buClr>
        <a:buSzPct val="60000"/>
        <a:buFont typeface="Wingdings" pitchFamily="2" charset="2"/>
        <a:buChar char="q"/>
        <a:defRPr sz="2600">
          <a:solidFill>
            <a:srgbClr val="2A1BEB"/>
          </a:solidFill>
          <a:latin typeface="Calibri" pitchFamily="34" charset="0"/>
        </a:defRPr>
      </a:lvl2pPr>
      <a:lvl3pPr marL="1022350" indent="-350838" algn="l" rtl="0" eaLnBrk="0" fontAlgn="base" hangingPunct="0">
        <a:spcBef>
          <a:spcPct val="20000"/>
        </a:spcBef>
        <a:spcAft>
          <a:spcPct val="0"/>
        </a:spcAft>
        <a:buClr>
          <a:srgbClr val="2A1BEB"/>
        </a:buClr>
        <a:buSzPct val="65000"/>
        <a:buFont typeface="Wingdings" pitchFamily="2" charset="2"/>
        <a:buChar char="n"/>
        <a:defRPr sz="2200">
          <a:solidFill>
            <a:srgbClr val="2A1BEB"/>
          </a:solidFill>
          <a:latin typeface="Calibri" pitchFamily="34" charset="0"/>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sz="2000">
          <a:solidFill>
            <a:schemeClr val="tx1"/>
          </a:solidFill>
          <a:latin typeface="Calibri" pitchFamily="34" charset="0"/>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Calibri" pitchFamily="34" charset="0"/>
        </a:defRPr>
      </a:lvl5pPr>
      <a:lvl6pPr marL="21383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package" Target="../embeddings/Documento_de_Microsoft_Office_Word2.docx"/><Relationship Id="rId5" Type="http://schemas.openxmlformats.org/officeDocument/2006/relationships/image" Target="../media/image20.png"/><Relationship Id="rId4" Type="http://schemas.openxmlformats.org/officeDocument/2006/relationships/image" Target="../media/image19.png"/></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0.xml"/><Relationship Id="rId1" Type="http://schemas.openxmlformats.org/officeDocument/2006/relationships/slideLayout" Target="../slideLayouts/slideLayout11.xml"/><Relationship Id="rId4" Type="http://schemas.openxmlformats.org/officeDocument/2006/relationships/image" Target="../media/image23.png"/></Relationships>
</file>

<file path=ppt/slides/_rels/slide1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1.xml"/><Relationship Id="rId1" Type="http://schemas.openxmlformats.org/officeDocument/2006/relationships/slideLayout" Target="../slideLayouts/slideLayout11.xml"/><Relationship Id="rId4" Type="http://schemas.openxmlformats.org/officeDocument/2006/relationships/image" Target="../media/image25.png"/></Relationships>
</file>

<file path=ppt/slides/_rels/slide1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5.xml"/><Relationship Id="rId1" Type="http://schemas.openxmlformats.org/officeDocument/2006/relationships/slideLayout" Target="../slideLayouts/slideLayout11.xml"/><Relationship Id="rId4" Type="http://schemas.openxmlformats.org/officeDocument/2006/relationships/image" Target="../media/image29.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16.xml"/><Relationship Id="rId1" Type="http://schemas.openxmlformats.org/officeDocument/2006/relationships/slideLayout" Target="../slideLayouts/slideLayout11.xml"/><Relationship Id="rId5" Type="http://schemas.openxmlformats.org/officeDocument/2006/relationships/image" Target="../media/image32.png"/><Relationship Id="rId4" Type="http://schemas.openxmlformats.org/officeDocument/2006/relationships/image" Target="../media/image31.png"/></Relationships>
</file>

<file path=ppt/slides/_rels/slide2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11.xml"/><Relationship Id="rId4" Type="http://schemas.openxmlformats.org/officeDocument/2006/relationships/image" Target="../media/image35.png"/></Relationships>
</file>

<file path=ppt/slides/_rels/slide2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7.xml"/><Relationship Id="rId1" Type="http://schemas.openxmlformats.org/officeDocument/2006/relationships/slideLayout" Target="../slideLayouts/slideLayout11.xml"/><Relationship Id="rId4" Type="http://schemas.openxmlformats.org/officeDocument/2006/relationships/image" Target="../media/image41.png"/></Relationships>
</file>

<file path=ppt/slides/_rels/slide25.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5.jpeg"/><Relationship Id="rId1" Type="http://schemas.openxmlformats.org/officeDocument/2006/relationships/slideLayout" Target="../slideLayouts/slideLayout11.xml"/><Relationship Id="rId5" Type="http://schemas.openxmlformats.org/officeDocument/2006/relationships/image" Target="../media/image48.emf"/><Relationship Id="rId4" Type="http://schemas.openxmlformats.org/officeDocument/2006/relationships/image" Target="../media/image47.jpe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wmf"/></Relationships>
</file>

<file path=ppt/slides/_rels/slide30.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image" Target="../media/image49.jpeg"/><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19.xml"/><Relationship Id="rId1" Type="http://schemas.openxmlformats.org/officeDocument/2006/relationships/slideLayout" Target="../slideLayouts/slideLayout11.xml"/><Relationship Id="rId5" Type="http://schemas.openxmlformats.org/officeDocument/2006/relationships/image" Target="../media/image53.png"/><Relationship Id="rId4" Type="http://schemas.openxmlformats.org/officeDocument/2006/relationships/image" Target="../media/image52.png"/></Relationships>
</file>

<file path=ppt/slides/_rels/slide32.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image" Target="../media/image54.png"/><Relationship Id="rId1" Type="http://schemas.openxmlformats.org/officeDocument/2006/relationships/slideLayout" Target="../slideLayouts/slideLayout11.xml"/></Relationships>
</file>

<file path=ppt/slides/_rels/slide33.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image" Target="../media/image55.png"/><Relationship Id="rId1" Type="http://schemas.openxmlformats.org/officeDocument/2006/relationships/slideLayout" Target="../slideLayouts/slideLayout11.xml"/><Relationship Id="rId4" Type="http://schemas.openxmlformats.org/officeDocument/2006/relationships/image" Target="../media/image57.png"/></Relationships>
</file>

<file path=ppt/slides/_rels/slide34.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11.xml"/></Relationships>
</file>

<file path=ppt/slides/_rels/slide35.xml.rels><?xml version="1.0" encoding="UTF-8" standalone="yes"?>
<Relationships xmlns="http://schemas.openxmlformats.org/package/2006/relationships"><Relationship Id="rId2" Type="http://schemas.openxmlformats.org/officeDocument/2006/relationships/image" Target="../media/image59.jpeg"/><Relationship Id="rId1" Type="http://schemas.openxmlformats.org/officeDocument/2006/relationships/slideLayout" Target="../slideLayouts/slideLayout11.xml"/></Relationships>
</file>

<file path=ppt/slides/_rels/slide36.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11.xml"/></Relationships>
</file>

<file path=ppt/slides/_rels/slide37.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11.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3" Type="http://schemas.openxmlformats.org/officeDocument/2006/relationships/image" Target="../media/image64.emf"/><Relationship Id="rId2" Type="http://schemas.openxmlformats.org/officeDocument/2006/relationships/notesSlide" Target="../notesSlides/notesSlide22.xml"/><Relationship Id="rId1" Type="http://schemas.openxmlformats.org/officeDocument/2006/relationships/slideLayout" Target="../slideLayouts/slideLayout11.xml"/><Relationship Id="rId5" Type="http://schemas.openxmlformats.org/officeDocument/2006/relationships/image" Target="../media/image66.jpeg"/><Relationship Id="rId4" Type="http://schemas.openxmlformats.org/officeDocument/2006/relationships/image" Target="../media/image65.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2.xml.rels><?xml version="1.0" encoding="UTF-8" standalone="yes"?>
<Relationships xmlns="http://schemas.openxmlformats.org/package/2006/relationships"><Relationship Id="rId3" Type="http://schemas.openxmlformats.org/officeDocument/2006/relationships/image" Target="../media/image68.jpeg"/><Relationship Id="rId2" Type="http://schemas.openxmlformats.org/officeDocument/2006/relationships/image" Target="../media/image67.png"/><Relationship Id="rId1" Type="http://schemas.openxmlformats.org/officeDocument/2006/relationships/slideLayout" Target="../slideLayouts/slideLayout11.xml"/></Relationships>
</file>

<file path=ppt/slides/_rels/slide43.xml.rels><?xml version="1.0" encoding="UTF-8" standalone="yes"?>
<Relationships xmlns="http://schemas.openxmlformats.org/package/2006/relationships"><Relationship Id="rId2" Type="http://schemas.openxmlformats.org/officeDocument/2006/relationships/image" Target="../media/image69.emf"/><Relationship Id="rId1" Type="http://schemas.openxmlformats.org/officeDocument/2006/relationships/slideLayout" Target="../slideLayouts/slideLayout11.xml"/></Relationships>
</file>

<file path=ppt/slides/_rels/slide44.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11.xml"/></Relationships>
</file>

<file path=ppt/slides/_rels/slide45.xml.rels><?xml version="1.0" encoding="UTF-8" standalone="yes"?>
<Relationships xmlns="http://schemas.openxmlformats.org/package/2006/relationships"><Relationship Id="rId3" Type="http://schemas.openxmlformats.org/officeDocument/2006/relationships/image" Target="../media/image72.jpeg"/><Relationship Id="rId2" Type="http://schemas.openxmlformats.org/officeDocument/2006/relationships/image" Target="../media/image71.jpeg"/><Relationship Id="rId1" Type="http://schemas.openxmlformats.org/officeDocument/2006/relationships/slideLayout" Target="../slideLayouts/slideLayout11.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1.xml"/></Relationships>
</file>

<file path=ppt/slides/_rels/slide47.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11.xml"/></Relationships>
</file>

<file path=ppt/slides/_rels/slide48.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11.xml"/></Relationships>
</file>

<file path=ppt/slides/_rels/slide49.xml.rels><?xml version="1.0" encoding="UTF-8" standalone="yes"?>
<Relationships xmlns="http://schemas.openxmlformats.org/package/2006/relationships"><Relationship Id="rId3" Type="http://schemas.openxmlformats.org/officeDocument/2006/relationships/image" Target="../media/image76.emf"/><Relationship Id="rId2" Type="http://schemas.openxmlformats.org/officeDocument/2006/relationships/image" Target="../media/image75.emf"/><Relationship Id="rId1" Type="http://schemas.openxmlformats.org/officeDocument/2006/relationships/slideLayout" Target="../slideLayouts/slideLayout11.xml"/><Relationship Id="rId5" Type="http://schemas.openxmlformats.org/officeDocument/2006/relationships/image" Target="../media/image78.png"/><Relationship Id="rId4" Type="http://schemas.openxmlformats.org/officeDocument/2006/relationships/image" Target="../media/image77.emf"/></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7" Type="http://schemas.openxmlformats.org/officeDocument/2006/relationships/image" Target="../media/image13.png"/><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package" Target="../embeddings/Documento_de_Microsoft_Office_Word1.docx"/><Relationship Id="rId5" Type="http://schemas.openxmlformats.org/officeDocument/2006/relationships/image" Target="../media/image12.png"/><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7.xml"/><Relationship Id="rId1" Type="http://schemas.openxmlformats.org/officeDocument/2006/relationships/slideLayout" Target="../slideLayouts/slideLayout11.xml"/><Relationship Id="rId5" Type="http://schemas.openxmlformats.org/officeDocument/2006/relationships/image" Target="../media/image16.jpeg"/><Relationship Id="rId4" Type="http://schemas.openxmlformats.org/officeDocument/2006/relationships/image" Target="../media/image15.em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ctrTitle"/>
          </p:nvPr>
        </p:nvSpPr>
        <p:spPr>
          <a:xfrm>
            <a:off x="76200" y="202704"/>
            <a:ext cx="9144000" cy="2362200"/>
          </a:xfrm>
        </p:spPr>
        <p:txBody>
          <a:bodyPr/>
          <a:lstStyle/>
          <a:p>
            <a:pPr algn="ctr"/>
            <a:r>
              <a:rPr lang="en-US" sz="3200" noProof="0" dirty="0" smtClean="0"/>
              <a:t>ON THE USE OF </a:t>
            </a:r>
            <a:r>
              <a:rPr lang="en-US" sz="3200" dirty="0" smtClean="0"/>
              <a:t>FIBER OPTIC SENSORS FOR STRUCTURAL AND ENVIRONMENTAL MONITORING OF THE BELLE II VERTEX DETECTOR</a:t>
            </a:r>
            <a:r>
              <a:rPr lang="en-US" sz="3200" noProof="0" dirty="0" smtClean="0"/>
              <a:t/>
            </a:r>
            <a:br>
              <a:rPr lang="en-US" sz="3200" noProof="0" dirty="0" smtClean="0"/>
            </a:br>
            <a:r>
              <a:rPr lang="en-US" sz="3600" noProof="0" dirty="0" smtClean="0"/>
              <a:t/>
            </a:r>
            <a:br>
              <a:rPr lang="en-US" sz="3600" noProof="0" dirty="0" smtClean="0"/>
            </a:br>
            <a:r>
              <a:rPr lang="en-US" sz="4400" noProof="0" dirty="0" smtClean="0"/>
              <a:t/>
            </a:r>
            <a:br>
              <a:rPr lang="en-US" sz="4400" noProof="0" dirty="0" smtClean="0"/>
            </a:br>
            <a:r>
              <a:rPr lang="en-US" noProof="0" dirty="0" smtClean="0"/>
              <a:t/>
            </a:r>
            <a:br>
              <a:rPr lang="en-US" noProof="0" dirty="0" smtClean="0"/>
            </a:br>
            <a:r>
              <a:rPr lang="en-US" noProof="0" dirty="0" smtClean="0"/>
              <a:t/>
            </a:r>
            <a:br>
              <a:rPr lang="en-US" noProof="0" dirty="0" smtClean="0"/>
            </a:br>
            <a:r>
              <a:rPr lang="en-US" noProof="0" dirty="0" smtClean="0"/>
              <a:t> 		</a:t>
            </a:r>
          </a:p>
        </p:txBody>
      </p:sp>
      <p:sp>
        <p:nvSpPr>
          <p:cNvPr id="23555" name="Text Box 5"/>
          <p:cNvSpPr txBox="1">
            <a:spLocks noChangeArrowheads="1"/>
          </p:cNvSpPr>
          <p:nvPr/>
        </p:nvSpPr>
        <p:spPr bwMode="auto">
          <a:xfrm>
            <a:off x="4619128" y="5949280"/>
            <a:ext cx="8305800" cy="769441"/>
          </a:xfrm>
          <a:prstGeom prst="rect">
            <a:avLst/>
          </a:prstGeom>
          <a:noFill/>
          <a:ln w="9525">
            <a:noFill/>
            <a:miter lim="800000"/>
            <a:headEnd/>
            <a:tailEnd/>
          </a:ln>
        </p:spPr>
        <p:txBody>
          <a:bodyPr>
            <a:spAutoFit/>
          </a:bodyPr>
          <a:lstStyle/>
          <a:p>
            <a:r>
              <a:rPr lang="en-US" sz="2400" i="0" dirty="0"/>
              <a:t>David </a:t>
            </a:r>
            <a:r>
              <a:rPr lang="en-US" sz="2400" i="0" dirty="0" err="1"/>
              <a:t>Moya</a:t>
            </a:r>
            <a:r>
              <a:rPr lang="en-US" sz="2400" i="0" dirty="0"/>
              <a:t> </a:t>
            </a:r>
            <a:r>
              <a:rPr lang="en-US" sz="2400" i="0" dirty="0" smtClean="0"/>
              <a:t>Martín, </a:t>
            </a:r>
            <a:r>
              <a:rPr lang="en-US" sz="2400" i="0" dirty="0" err="1"/>
              <a:t>IFCA</a:t>
            </a:r>
            <a:r>
              <a:rPr lang="en-US" sz="2400" i="0" dirty="0"/>
              <a:t> (</a:t>
            </a:r>
            <a:r>
              <a:rPr lang="en-US" sz="2400" i="0" dirty="0" err="1"/>
              <a:t>CSIC-UC</a:t>
            </a:r>
            <a:r>
              <a:rPr lang="en-US" sz="2400" i="0" dirty="0"/>
              <a:t>) </a:t>
            </a:r>
          </a:p>
          <a:p>
            <a:endParaRPr lang="en-US" i="0" dirty="0"/>
          </a:p>
        </p:txBody>
      </p:sp>
      <p:sp>
        <p:nvSpPr>
          <p:cNvPr id="23556" name="11 Rectángulo"/>
          <p:cNvSpPr>
            <a:spLocks noChangeArrowheads="1"/>
          </p:cNvSpPr>
          <p:nvPr/>
        </p:nvSpPr>
        <p:spPr bwMode="auto">
          <a:xfrm>
            <a:off x="324544" y="2132856"/>
            <a:ext cx="9144000" cy="387798"/>
          </a:xfrm>
          <a:prstGeom prst="rect">
            <a:avLst/>
          </a:prstGeom>
          <a:noFill/>
          <a:ln w="9525">
            <a:noFill/>
            <a:miter lim="800000"/>
            <a:headEnd/>
            <a:tailEnd/>
          </a:ln>
        </p:spPr>
        <p:txBody>
          <a:bodyPr wrap="square">
            <a:spAutoFit/>
          </a:bodyPr>
          <a:lstStyle/>
          <a:p>
            <a:pPr marL="342900" indent="-342900" algn="ctr">
              <a:lnSpc>
                <a:spcPct val="80000"/>
              </a:lnSpc>
              <a:spcBef>
                <a:spcPct val="20000"/>
              </a:spcBef>
              <a:buClr>
                <a:schemeClr val="bg1"/>
              </a:buClr>
              <a:buSzPct val="100000"/>
              <a:buFont typeface="Wingdings" pitchFamily="2" charset="2"/>
              <a:buNone/>
            </a:pPr>
            <a:r>
              <a:rPr lang="es-ES_tradnl" sz="2400" i="0" dirty="0" err="1" smtClean="0">
                <a:solidFill>
                  <a:srgbClr val="7030A0"/>
                </a:solidFill>
                <a:latin typeface="Tahoma" pitchFamily="34" charset="0"/>
              </a:rPr>
              <a:t>Forum</a:t>
            </a:r>
            <a:r>
              <a:rPr lang="es-ES_tradnl" sz="2400" i="0" dirty="0" smtClean="0">
                <a:solidFill>
                  <a:srgbClr val="7030A0"/>
                </a:solidFill>
                <a:latin typeface="Tahoma" pitchFamily="34" charset="0"/>
              </a:rPr>
              <a:t> </a:t>
            </a:r>
            <a:r>
              <a:rPr lang="es-ES_tradnl" sz="2400" i="0" dirty="0" err="1" smtClean="0">
                <a:solidFill>
                  <a:srgbClr val="7030A0"/>
                </a:solidFill>
                <a:latin typeface="Tahoma" pitchFamily="34" charset="0"/>
              </a:rPr>
              <a:t>on</a:t>
            </a:r>
            <a:r>
              <a:rPr lang="es-ES_tradnl" sz="2400" i="0" dirty="0" smtClean="0">
                <a:solidFill>
                  <a:srgbClr val="7030A0"/>
                </a:solidFill>
                <a:latin typeface="Tahoma" pitchFamily="34" charset="0"/>
              </a:rPr>
              <a:t> Tracking Detector </a:t>
            </a:r>
            <a:r>
              <a:rPr lang="es-ES_tradnl" sz="2400" i="0" dirty="0" err="1" smtClean="0">
                <a:solidFill>
                  <a:srgbClr val="7030A0"/>
                </a:solidFill>
                <a:latin typeface="Tahoma" pitchFamily="34" charset="0"/>
              </a:rPr>
              <a:t>Mechanics</a:t>
            </a:r>
            <a:r>
              <a:rPr lang="es-ES_tradnl" sz="2400" i="0" dirty="0" smtClean="0">
                <a:solidFill>
                  <a:srgbClr val="7030A0"/>
                </a:solidFill>
                <a:latin typeface="Tahoma" pitchFamily="34" charset="0"/>
              </a:rPr>
              <a:t>, June 2014</a:t>
            </a:r>
            <a:endParaRPr lang="es-ES_tradnl" sz="2400" i="0" dirty="0">
              <a:solidFill>
                <a:srgbClr val="7030A0"/>
              </a:solidFill>
              <a:latin typeface="Tahoma" pitchFamily="34" charset="0"/>
            </a:endParaRPr>
          </a:p>
        </p:txBody>
      </p:sp>
      <p:pic>
        <p:nvPicPr>
          <p:cNvPr id="23557" name="Picture 9" descr="ifca3"/>
          <p:cNvPicPr>
            <a:picLocks noChangeAspect="1" noChangeArrowheads="1"/>
          </p:cNvPicPr>
          <p:nvPr/>
        </p:nvPicPr>
        <p:blipFill>
          <a:blip r:embed="rId3" cstate="print"/>
          <a:srcRect/>
          <a:stretch>
            <a:fillRect/>
          </a:stretch>
        </p:blipFill>
        <p:spPr bwMode="auto">
          <a:xfrm>
            <a:off x="533400" y="4876800"/>
            <a:ext cx="1430338" cy="1905000"/>
          </a:xfrm>
          <a:prstGeom prst="rect">
            <a:avLst/>
          </a:prstGeom>
          <a:noFill/>
          <a:ln w="9525">
            <a:noFill/>
            <a:miter lim="800000"/>
            <a:headEnd/>
            <a:tailEnd/>
          </a:ln>
        </p:spPr>
      </p:pic>
      <p:sp>
        <p:nvSpPr>
          <p:cNvPr id="6" name="2 Marcador de contenido"/>
          <p:cNvSpPr txBox="1">
            <a:spLocks/>
          </p:cNvSpPr>
          <p:nvPr/>
        </p:nvSpPr>
        <p:spPr bwMode="auto">
          <a:xfrm>
            <a:off x="1154360" y="3083396"/>
            <a:ext cx="8458200" cy="3009900"/>
          </a:xfrm>
          <a:prstGeom prst="rect">
            <a:avLst/>
          </a:prstGeom>
          <a:noFill/>
          <a:ln w="9525">
            <a:noFill/>
            <a:miter lim="800000"/>
            <a:headEnd/>
            <a:tailEnd/>
          </a:ln>
        </p:spPr>
        <p:txBody>
          <a:bodyPr/>
          <a:lstStyle/>
          <a:p>
            <a:pPr marL="342900" indent="-342900" algn="ctr" eaLnBrk="0" hangingPunct="0">
              <a:spcBef>
                <a:spcPct val="20000"/>
              </a:spcBef>
              <a:buClr>
                <a:srgbClr val="0E3E58"/>
              </a:buClr>
              <a:buSzPct val="65000"/>
              <a:buFont typeface="Wingdings" pitchFamily="2" charset="2"/>
              <a:buNone/>
              <a:defRPr/>
            </a:pPr>
            <a:r>
              <a:rPr lang="en-US" sz="2400" i="0" kern="0" dirty="0">
                <a:solidFill>
                  <a:srgbClr val="002060"/>
                </a:solidFill>
                <a:cs typeface="+mn-cs"/>
              </a:rPr>
              <a:t>D. </a:t>
            </a:r>
            <a:r>
              <a:rPr lang="en-US" sz="2400" i="0" kern="0" dirty="0" err="1">
                <a:solidFill>
                  <a:srgbClr val="002060"/>
                </a:solidFill>
                <a:cs typeface="+mn-cs"/>
              </a:rPr>
              <a:t>Moya</a:t>
            </a:r>
            <a:r>
              <a:rPr lang="en-US" sz="2400" i="0" kern="0" dirty="0">
                <a:solidFill>
                  <a:srgbClr val="002060"/>
                </a:solidFill>
                <a:cs typeface="+mn-cs"/>
              </a:rPr>
              <a:t>, I. Vila,  A. L. </a:t>
            </a:r>
            <a:r>
              <a:rPr lang="en-US" sz="2400" i="0" kern="0" dirty="0" err="1">
                <a:solidFill>
                  <a:srgbClr val="002060"/>
                </a:solidFill>
                <a:cs typeface="+mn-cs"/>
              </a:rPr>
              <a:t>Virto</a:t>
            </a:r>
            <a:r>
              <a:rPr lang="en-US" sz="2400" i="0" kern="0" dirty="0">
                <a:solidFill>
                  <a:srgbClr val="002060"/>
                </a:solidFill>
                <a:cs typeface="+mn-cs"/>
              </a:rPr>
              <a:t>, E. </a:t>
            </a:r>
            <a:r>
              <a:rPr lang="en-US" sz="2400" i="0" kern="0" dirty="0" err="1" smtClean="0">
                <a:solidFill>
                  <a:srgbClr val="002060"/>
                </a:solidFill>
                <a:cs typeface="+mn-cs"/>
              </a:rPr>
              <a:t>Currás</a:t>
            </a:r>
            <a:r>
              <a:rPr lang="en-US" sz="2400" i="0" kern="0" dirty="0" smtClean="0">
                <a:solidFill>
                  <a:srgbClr val="002060"/>
                </a:solidFill>
                <a:cs typeface="+mn-cs"/>
              </a:rPr>
              <a:t> </a:t>
            </a:r>
            <a:r>
              <a:rPr lang="en-US" sz="2400" i="0" kern="0" dirty="0">
                <a:solidFill>
                  <a:srgbClr val="002060"/>
                </a:solidFill>
                <a:cs typeface="+mn-cs"/>
              </a:rPr>
              <a:t>, </a:t>
            </a:r>
            <a:r>
              <a:rPr lang="en-US" sz="2400" i="0" kern="0" dirty="0" err="1">
                <a:solidFill>
                  <a:srgbClr val="002060"/>
                </a:solidFill>
                <a:cs typeface="+mn-cs"/>
              </a:rPr>
              <a:t>A.Ruiz</a:t>
            </a:r>
            <a:endParaRPr lang="en-US" sz="2400" i="0" kern="0" dirty="0">
              <a:solidFill>
                <a:srgbClr val="002060"/>
              </a:solidFill>
              <a:cs typeface="+mn-cs"/>
            </a:endParaRPr>
          </a:p>
          <a:p>
            <a:pPr marL="342900" indent="-342900" algn="ctr" eaLnBrk="0" hangingPunct="0">
              <a:spcBef>
                <a:spcPct val="20000"/>
              </a:spcBef>
              <a:buClr>
                <a:srgbClr val="0E3E58"/>
              </a:buClr>
              <a:buSzPct val="65000"/>
              <a:buFont typeface="Wingdings" pitchFamily="2" charset="2"/>
              <a:buNone/>
              <a:defRPr/>
            </a:pPr>
            <a:r>
              <a:rPr lang="en-US" sz="2400" i="0" kern="0" dirty="0" err="1">
                <a:solidFill>
                  <a:srgbClr val="F34313"/>
                </a:solidFill>
                <a:cs typeface="+mn-cs"/>
              </a:rPr>
              <a:t>Instituto</a:t>
            </a:r>
            <a:r>
              <a:rPr lang="en-US" sz="2400" i="0" kern="0" dirty="0">
                <a:solidFill>
                  <a:srgbClr val="F34313"/>
                </a:solidFill>
                <a:cs typeface="+mn-cs"/>
              </a:rPr>
              <a:t> de </a:t>
            </a:r>
            <a:r>
              <a:rPr lang="en-US" sz="2400" i="0" kern="0" dirty="0" err="1">
                <a:solidFill>
                  <a:srgbClr val="F34313"/>
                </a:solidFill>
                <a:cs typeface="+mn-cs"/>
              </a:rPr>
              <a:t>Física</a:t>
            </a:r>
            <a:r>
              <a:rPr lang="en-US" sz="2400" i="0" kern="0" dirty="0">
                <a:solidFill>
                  <a:srgbClr val="F34313"/>
                </a:solidFill>
                <a:cs typeface="+mn-cs"/>
              </a:rPr>
              <a:t> de Cantabria</a:t>
            </a:r>
          </a:p>
          <a:p>
            <a:pPr marL="342900" indent="-342900" algn="ctr" eaLnBrk="0" hangingPunct="0">
              <a:spcBef>
                <a:spcPct val="20000"/>
              </a:spcBef>
              <a:buClr>
                <a:srgbClr val="0E3E58"/>
              </a:buClr>
              <a:buSzPct val="65000"/>
              <a:buFont typeface="Wingdings" pitchFamily="2" charset="2"/>
              <a:buNone/>
              <a:defRPr/>
            </a:pPr>
            <a:r>
              <a:rPr lang="en-US" sz="2400" i="0" kern="0" dirty="0">
                <a:solidFill>
                  <a:srgbClr val="002060"/>
                </a:solidFill>
                <a:cs typeface="+mn-cs"/>
              </a:rPr>
              <a:t>M. </a:t>
            </a:r>
            <a:r>
              <a:rPr lang="en-US" sz="2400" i="0" kern="0" dirty="0" err="1">
                <a:solidFill>
                  <a:srgbClr val="002060"/>
                </a:solidFill>
                <a:cs typeface="+mn-cs"/>
              </a:rPr>
              <a:t>Frovel</a:t>
            </a:r>
            <a:r>
              <a:rPr lang="en-US" sz="2400" i="0" kern="0" dirty="0">
                <a:solidFill>
                  <a:srgbClr val="002060"/>
                </a:solidFill>
                <a:cs typeface="+mn-cs"/>
              </a:rPr>
              <a:t>, J.G. </a:t>
            </a:r>
            <a:r>
              <a:rPr lang="en-US" sz="2400" i="0" kern="0" dirty="0" err="1">
                <a:solidFill>
                  <a:srgbClr val="002060"/>
                </a:solidFill>
                <a:cs typeface="+mn-cs"/>
              </a:rPr>
              <a:t>Carrión</a:t>
            </a:r>
            <a:endParaRPr lang="en-US" sz="2400" i="0" kern="0" dirty="0">
              <a:solidFill>
                <a:srgbClr val="002060"/>
              </a:solidFill>
              <a:cs typeface="+mn-cs"/>
            </a:endParaRPr>
          </a:p>
          <a:p>
            <a:pPr marL="342900" indent="-342900" algn="ctr" eaLnBrk="0" hangingPunct="0">
              <a:spcBef>
                <a:spcPct val="20000"/>
              </a:spcBef>
              <a:buClr>
                <a:srgbClr val="0E3E58"/>
              </a:buClr>
              <a:buSzPct val="65000"/>
              <a:buFont typeface="Wingdings" pitchFamily="2" charset="2"/>
              <a:buNone/>
              <a:defRPr/>
            </a:pPr>
            <a:r>
              <a:rPr lang="en-US" sz="2400" i="0" kern="0" dirty="0" err="1">
                <a:solidFill>
                  <a:srgbClr val="F34313"/>
                </a:solidFill>
                <a:cs typeface="+mn-cs"/>
              </a:rPr>
              <a:t>Instituto</a:t>
            </a:r>
            <a:r>
              <a:rPr lang="en-US" sz="2400" i="0" kern="0" dirty="0">
                <a:solidFill>
                  <a:srgbClr val="F34313"/>
                </a:solidFill>
                <a:cs typeface="+mn-cs"/>
              </a:rPr>
              <a:t> </a:t>
            </a:r>
            <a:r>
              <a:rPr lang="en-US" sz="2400" i="0" kern="0" dirty="0" err="1">
                <a:solidFill>
                  <a:srgbClr val="F34313"/>
                </a:solidFill>
                <a:cs typeface="+mn-cs"/>
              </a:rPr>
              <a:t>Nacional</a:t>
            </a:r>
            <a:r>
              <a:rPr lang="en-US" sz="2400" i="0" kern="0" dirty="0">
                <a:solidFill>
                  <a:srgbClr val="F34313"/>
                </a:solidFill>
                <a:cs typeface="+mn-cs"/>
              </a:rPr>
              <a:t> de </a:t>
            </a:r>
            <a:r>
              <a:rPr lang="en-US" sz="2400" i="0" kern="0" dirty="0" err="1">
                <a:solidFill>
                  <a:srgbClr val="F34313"/>
                </a:solidFill>
                <a:cs typeface="+mn-cs"/>
              </a:rPr>
              <a:t>Técnica</a:t>
            </a:r>
            <a:r>
              <a:rPr lang="en-US" sz="2400" i="0" kern="0" dirty="0">
                <a:solidFill>
                  <a:srgbClr val="F34313"/>
                </a:solidFill>
                <a:cs typeface="+mn-cs"/>
              </a:rPr>
              <a:t> </a:t>
            </a:r>
            <a:r>
              <a:rPr lang="en-US" sz="2400" i="0" kern="0" dirty="0" err="1" smtClean="0">
                <a:solidFill>
                  <a:srgbClr val="F34313"/>
                </a:solidFill>
                <a:cs typeface="+mn-cs"/>
              </a:rPr>
              <a:t>Aeroespacial</a:t>
            </a:r>
            <a:endParaRPr lang="en-US" sz="2400" i="0" kern="0" dirty="0" smtClean="0">
              <a:solidFill>
                <a:srgbClr val="F34313"/>
              </a:solidFill>
              <a:cs typeface="+mn-cs"/>
            </a:endParaRPr>
          </a:p>
          <a:p>
            <a:pPr marL="342900" indent="-342900" algn="ctr" eaLnBrk="0" hangingPunct="0">
              <a:spcBef>
                <a:spcPct val="20000"/>
              </a:spcBef>
              <a:buClr>
                <a:srgbClr val="0E3E58"/>
              </a:buClr>
              <a:buSzPct val="65000"/>
              <a:buFont typeface="Wingdings" pitchFamily="2" charset="2"/>
              <a:buNone/>
              <a:defRPr/>
            </a:pPr>
            <a:r>
              <a:rPr lang="es-ES_tradnl" sz="2400" i="0" kern="0" dirty="0" smtClean="0">
                <a:solidFill>
                  <a:srgbClr val="002060"/>
                </a:solidFill>
                <a:cs typeface="+mn-cs"/>
              </a:rPr>
              <a:t>A. </a:t>
            </a:r>
            <a:r>
              <a:rPr lang="es-ES_tradnl" sz="2400" i="0" kern="0" dirty="0" err="1" smtClean="0">
                <a:solidFill>
                  <a:srgbClr val="002060"/>
                </a:solidFill>
                <a:cs typeface="+mn-cs"/>
              </a:rPr>
              <a:t>Oyanguren</a:t>
            </a:r>
            <a:r>
              <a:rPr lang="es-ES_tradnl" sz="2400" i="0" kern="0" dirty="0" smtClean="0">
                <a:solidFill>
                  <a:srgbClr val="002060"/>
                </a:solidFill>
                <a:cs typeface="+mn-cs"/>
              </a:rPr>
              <a:t>, C. </a:t>
            </a:r>
            <a:r>
              <a:rPr lang="es-ES_tradnl" sz="2400" i="0" kern="0" dirty="0" err="1">
                <a:solidFill>
                  <a:srgbClr val="002060"/>
                </a:solidFill>
                <a:cs typeface="+mn-cs"/>
              </a:rPr>
              <a:t>L</a:t>
            </a:r>
            <a:r>
              <a:rPr lang="es-ES_tradnl" sz="2400" i="0" kern="0" dirty="0" err="1" smtClean="0">
                <a:solidFill>
                  <a:srgbClr val="002060"/>
                </a:solidFill>
                <a:cs typeface="+mn-cs"/>
              </a:rPr>
              <a:t>acasta</a:t>
            </a:r>
            <a:r>
              <a:rPr lang="es-ES_tradnl" sz="2400" i="0" kern="0" dirty="0" smtClean="0">
                <a:solidFill>
                  <a:srgbClr val="002060"/>
                </a:solidFill>
                <a:cs typeface="+mn-cs"/>
              </a:rPr>
              <a:t>, P. Ruiz</a:t>
            </a:r>
          </a:p>
          <a:p>
            <a:pPr marL="342900" indent="-342900" algn="ctr" eaLnBrk="0" hangingPunct="0">
              <a:spcBef>
                <a:spcPct val="20000"/>
              </a:spcBef>
              <a:buClr>
                <a:srgbClr val="0E3E58"/>
              </a:buClr>
              <a:buSzPct val="65000"/>
              <a:buFont typeface="Wingdings" pitchFamily="2" charset="2"/>
              <a:buNone/>
              <a:defRPr/>
            </a:pPr>
            <a:r>
              <a:rPr lang="es-ES_tradnl" sz="2400" i="0" kern="0" dirty="0" smtClean="0">
                <a:solidFill>
                  <a:srgbClr val="F34313"/>
                </a:solidFill>
                <a:cs typeface="+mn-cs"/>
              </a:rPr>
              <a:t>Instituto de Física Corpuscular</a:t>
            </a:r>
            <a:endParaRPr lang="en-US" sz="3200" i="0" kern="0" dirty="0">
              <a:solidFill>
                <a:srgbClr val="F34313"/>
              </a:solidFill>
              <a:cs typeface="+mn-cs"/>
            </a:endParaRPr>
          </a:p>
          <a:p>
            <a:pPr eaLnBrk="0" hangingPunct="0">
              <a:spcBef>
                <a:spcPct val="20000"/>
              </a:spcBef>
              <a:buClr>
                <a:srgbClr val="0E3E58"/>
              </a:buClr>
              <a:buSzPct val="65000"/>
              <a:defRPr/>
            </a:pPr>
            <a:endParaRPr lang="en-US" sz="3000" i="0" kern="0" dirty="0">
              <a:solidFill>
                <a:srgbClr val="0E3E58"/>
              </a:solidFill>
              <a:cs typeface="+mn-cs"/>
            </a:endParaRPr>
          </a:p>
        </p:txBody>
      </p:sp>
      <p:pic>
        <p:nvPicPr>
          <p:cNvPr id="7" name="Picture 2"/>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611560" y="3717032"/>
            <a:ext cx="1223962" cy="122396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69986" name="Picture 2"/>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599180" y="2840162"/>
            <a:ext cx="1249338" cy="80486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173058" name="Picture 2"/>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2184233" y="5907467"/>
            <a:ext cx="2171743" cy="83390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4 Marcador de pie de página"/>
          <p:cNvSpPr>
            <a:spLocks noGrp="1"/>
          </p:cNvSpPr>
          <p:nvPr>
            <p:ph type="ftr" sz="quarter" idx="11"/>
          </p:nvPr>
        </p:nvSpPr>
        <p:spPr>
          <a:noFill/>
        </p:spPr>
        <p:txBody>
          <a:bodyPr/>
          <a:lstStyle/>
          <a:p>
            <a:r>
              <a:rPr lang="en-US" altLang="en-US" smtClean="0">
                <a:cs typeface="Arial" charset="0"/>
              </a:rPr>
              <a:t>D.Moya, Forum on Tracking Detector Mechanics , Desy June 30th  2014  </a:t>
            </a:r>
            <a:endParaRPr lang="es-ES_tradnl" altLang="en-US" smtClean="0">
              <a:cs typeface="Arial" charset="0"/>
            </a:endParaRPr>
          </a:p>
        </p:txBody>
      </p:sp>
      <p:sp>
        <p:nvSpPr>
          <p:cNvPr id="1028" name="Rectangle 2"/>
          <p:cNvSpPr>
            <a:spLocks noGrp="1" noChangeArrowheads="1"/>
          </p:cNvSpPr>
          <p:nvPr>
            <p:ph type="title" idx="4294967295"/>
          </p:nvPr>
        </p:nvSpPr>
        <p:spPr>
          <a:xfrm>
            <a:off x="0" y="0"/>
            <a:ext cx="7391400" cy="1139825"/>
          </a:xfrm>
        </p:spPr>
        <p:txBody>
          <a:bodyPr/>
          <a:lstStyle/>
          <a:p>
            <a:pPr eaLnBrk="1" hangingPunct="1"/>
            <a:r>
              <a:rPr lang="en-US" noProof="0" dirty="0" smtClean="0"/>
              <a:t>_</a:t>
            </a:r>
            <a:r>
              <a:rPr lang="en-US" sz="4000" noProof="0" dirty="0" smtClean="0"/>
              <a:t>Bragg grating sensor basics</a:t>
            </a:r>
            <a:endParaRPr lang="en-US" noProof="0" dirty="0" smtClean="0"/>
          </a:p>
        </p:txBody>
      </p:sp>
      <p:sp>
        <p:nvSpPr>
          <p:cNvPr id="14341" name="Rectangle 3"/>
          <p:cNvSpPr>
            <a:spLocks noGrp="1" noChangeArrowheads="1"/>
          </p:cNvSpPr>
          <p:nvPr>
            <p:ph type="body" idx="4294967295"/>
          </p:nvPr>
        </p:nvSpPr>
        <p:spPr>
          <a:xfrm>
            <a:off x="457200" y="1066800"/>
            <a:ext cx="8229600" cy="1143000"/>
          </a:xfrm>
        </p:spPr>
        <p:txBody>
          <a:bodyPr/>
          <a:lstStyle/>
          <a:p>
            <a:pPr eaLnBrk="1" hangingPunct="1">
              <a:lnSpc>
                <a:spcPct val="90000"/>
              </a:lnSpc>
              <a:defRPr/>
            </a:pPr>
            <a:r>
              <a:rPr lang="en-US" noProof="0" dirty="0" smtClean="0"/>
              <a:t>FOS monitoring is an standard technique in aeronautic and civil engineer</a:t>
            </a:r>
          </a:p>
          <a:p>
            <a:pPr eaLnBrk="1" hangingPunct="1">
              <a:lnSpc>
                <a:spcPct val="90000"/>
              </a:lnSpc>
              <a:defRPr/>
            </a:pPr>
            <a:endParaRPr lang="en-US" sz="1050" noProof="0" dirty="0" smtClean="0"/>
          </a:p>
          <a:p>
            <a:pPr eaLnBrk="1" hangingPunct="1">
              <a:lnSpc>
                <a:spcPct val="90000"/>
              </a:lnSpc>
              <a:buFont typeface="Wingdings" pitchFamily="2" charset="2"/>
              <a:buNone/>
              <a:defRPr/>
            </a:pPr>
            <a:endParaRPr lang="en-US" sz="1050" noProof="0" dirty="0" smtClean="0"/>
          </a:p>
          <a:p>
            <a:pPr eaLnBrk="1" hangingPunct="1">
              <a:lnSpc>
                <a:spcPct val="90000"/>
              </a:lnSpc>
              <a:buFont typeface="Wingdings" pitchFamily="2" charset="2"/>
              <a:buNone/>
              <a:defRPr/>
            </a:pPr>
            <a:endParaRPr lang="en-US" noProof="0" dirty="0" smtClean="0"/>
          </a:p>
          <a:p>
            <a:pPr eaLnBrk="1" hangingPunct="1">
              <a:lnSpc>
                <a:spcPct val="90000"/>
              </a:lnSpc>
              <a:defRPr/>
            </a:pPr>
            <a:endParaRPr lang="en-US" noProof="0" dirty="0" smtClean="0"/>
          </a:p>
          <a:p>
            <a:pPr eaLnBrk="1" hangingPunct="1">
              <a:lnSpc>
                <a:spcPct val="90000"/>
              </a:lnSpc>
              <a:defRPr/>
            </a:pPr>
            <a:endParaRPr lang="en-US" noProof="0" dirty="0" smtClean="0"/>
          </a:p>
          <a:p>
            <a:pPr eaLnBrk="1" hangingPunct="1">
              <a:lnSpc>
                <a:spcPct val="90000"/>
              </a:lnSpc>
              <a:defRPr/>
            </a:pPr>
            <a:endParaRPr lang="en-US" noProof="0" dirty="0" smtClean="0"/>
          </a:p>
          <a:p>
            <a:pPr eaLnBrk="1" hangingPunct="1">
              <a:lnSpc>
                <a:spcPct val="90000"/>
              </a:lnSpc>
              <a:defRPr/>
            </a:pPr>
            <a:endParaRPr lang="en-US" noProof="0" dirty="0" smtClean="0"/>
          </a:p>
          <a:p>
            <a:pPr eaLnBrk="1" hangingPunct="1">
              <a:lnSpc>
                <a:spcPct val="90000"/>
              </a:lnSpc>
              <a:defRPr/>
            </a:pPr>
            <a:endParaRPr lang="en-US" noProof="0" dirty="0" smtClean="0"/>
          </a:p>
          <a:p>
            <a:pPr eaLnBrk="1" hangingPunct="1">
              <a:lnSpc>
                <a:spcPct val="90000"/>
              </a:lnSpc>
              <a:defRPr/>
            </a:pPr>
            <a:r>
              <a:rPr lang="en-US" noProof="0" dirty="0" smtClean="0"/>
              <a:t>Mechanical sensitivity</a:t>
            </a:r>
          </a:p>
          <a:p>
            <a:pPr eaLnBrk="1" hangingPunct="1">
              <a:lnSpc>
                <a:spcPct val="90000"/>
              </a:lnSpc>
              <a:defRPr/>
            </a:pPr>
            <a:r>
              <a:rPr lang="en-US" noProof="0" dirty="0" smtClean="0"/>
              <a:t>Thermal sensitivity</a:t>
            </a:r>
          </a:p>
        </p:txBody>
      </p:sp>
      <p:pic>
        <p:nvPicPr>
          <p:cNvPr id="1030" name="Picture 2"/>
          <p:cNvPicPr>
            <a:picLocks noChangeAspect="1" noChangeArrowheads="1"/>
          </p:cNvPicPr>
          <p:nvPr/>
        </p:nvPicPr>
        <p:blipFill>
          <a:blip r:embed="rId3" cstate="print"/>
          <a:srcRect/>
          <a:stretch>
            <a:fillRect/>
          </a:stretch>
        </p:blipFill>
        <p:spPr bwMode="auto">
          <a:xfrm>
            <a:off x="228600" y="1981200"/>
            <a:ext cx="8456613" cy="3200400"/>
          </a:xfrm>
          <a:prstGeom prst="rect">
            <a:avLst/>
          </a:prstGeom>
          <a:noFill/>
          <a:ln w="19050" algn="ctr">
            <a:noFill/>
            <a:miter lim="800000"/>
            <a:headEnd/>
            <a:tailEnd/>
          </a:ln>
        </p:spPr>
      </p:pic>
      <p:pic>
        <p:nvPicPr>
          <p:cNvPr id="1031" name="Picture 1"/>
          <p:cNvPicPr>
            <a:picLocks noChangeAspect="1" noChangeArrowheads="1"/>
          </p:cNvPicPr>
          <p:nvPr/>
        </p:nvPicPr>
        <p:blipFill>
          <a:blip r:embed="rId4" cstate="print"/>
          <a:srcRect/>
          <a:stretch>
            <a:fillRect/>
          </a:stretch>
        </p:blipFill>
        <p:spPr bwMode="auto">
          <a:xfrm>
            <a:off x="4191000" y="5867400"/>
            <a:ext cx="4310063" cy="609600"/>
          </a:xfrm>
          <a:prstGeom prst="rect">
            <a:avLst/>
          </a:prstGeom>
          <a:noFill/>
          <a:ln w="9525">
            <a:noFill/>
            <a:miter lim="800000"/>
            <a:headEnd/>
            <a:tailEnd/>
          </a:ln>
        </p:spPr>
      </p:pic>
      <p:pic>
        <p:nvPicPr>
          <p:cNvPr id="1032" name="Picture 2"/>
          <p:cNvPicPr>
            <a:picLocks noChangeAspect="1" noChangeArrowheads="1"/>
          </p:cNvPicPr>
          <p:nvPr/>
        </p:nvPicPr>
        <p:blipFill>
          <a:blip r:embed="rId5" cstate="print"/>
          <a:srcRect/>
          <a:stretch>
            <a:fillRect/>
          </a:stretch>
        </p:blipFill>
        <p:spPr bwMode="auto">
          <a:xfrm>
            <a:off x="5715000" y="5257800"/>
            <a:ext cx="1301750" cy="590550"/>
          </a:xfrm>
          <a:prstGeom prst="rect">
            <a:avLst/>
          </a:prstGeom>
          <a:noFill/>
          <a:ln w="9525">
            <a:noFill/>
            <a:miter lim="800000"/>
            <a:headEnd/>
            <a:tailEnd/>
          </a:ln>
        </p:spPr>
      </p:pic>
      <p:pic>
        <p:nvPicPr>
          <p:cNvPr id="1033" name="Picture 1"/>
          <p:cNvPicPr>
            <a:picLocks noChangeAspect="1" noChangeArrowheads="1"/>
          </p:cNvPicPr>
          <p:nvPr/>
        </p:nvPicPr>
        <p:blipFill>
          <a:blip r:embed="rId4" cstate="print"/>
          <a:srcRect r="71272"/>
          <a:stretch>
            <a:fillRect/>
          </a:stretch>
        </p:blipFill>
        <p:spPr bwMode="auto">
          <a:xfrm>
            <a:off x="4724400" y="5257800"/>
            <a:ext cx="1238250" cy="609600"/>
          </a:xfrm>
          <a:prstGeom prst="rect">
            <a:avLst/>
          </a:prstGeom>
          <a:noFill/>
          <a:ln w="9525">
            <a:noFill/>
            <a:miter lim="800000"/>
            <a:headEnd/>
            <a:tailEnd/>
          </a:ln>
        </p:spPr>
      </p:pic>
      <p:sp>
        <p:nvSpPr>
          <p:cNvPr id="1034" name="Rectangle 1"/>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r>
              <a:rPr lang="es-ES" sz="900" i="0">
                <a:solidFill>
                  <a:srgbClr val="000000"/>
                </a:solidFill>
                <a:latin typeface="Arial" charset="0"/>
              </a:rPr>
              <a:t>  </a:t>
            </a:r>
            <a:r>
              <a:rPr lang="es-ES" sz="1000" i="0">
                <a:solidFill>
                  <a:srgbClr val="000000"/>
                </a:solidFill>
                <a:latin typeface="Arial" charset="0"/>
              </a:rPr>
              <a:t>,</a:t>
            </a:r>
            <a:r>
              <a:rPr lang="es-ES" sz="800" i="0">
                <a:solidFill>
                  <a:schemeClr val="tx1"/>
                </a:solidFill>
                <a:latin typeface="Arial" charset="0"/>
              </a:rPr>
              <a:t> </a:t>
            </a:r>
            <a:endParaRPr lang="es-ES" sz="900" i="0">
              <a:solidFill>
                <a:srgbClr val="000000"/>
              </a:solidFill>
              <a:latin typeface="Arial" charset="0"/>
            </a:endParaRPr>
          </a:p>
        </p:txBody>
      </p:sp>
      <p:sp>
        <p:nvSpPr>
          <p:cNvPr id="1035" name="Rectangle 4"/>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algn="ctr">
              <a:lnSpc>
                <a:spcPct val="80000"/>
              </a:lnSpc>
              <a:spcBef>
                <a:spcPct val="20000"/>
              </a:spcBef>
              <a:buClr>
                <a:schemeClr val="bg1"/>
              </a:buClr>
              <a:buSzPct val="100000"/>
              <a:buFont typeface="Wingdings" pitchFamily="2" charset="2"/>
              <a:buNone/>
            </a:pPr>
            <a:endParaRPr lang="es-ES"/>
          </a:p>
        </p:txBody>
      </p:sp>
      <p:sp>
        <p:nvSpPr>
          <p:cNvPr id="1036" name="Rectangle 6"/>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algn="ctr">
              <a:lnSpc>
                <a:spcPct val="80000"/>
              </a:lnSpc>
              <a:spcBef>
                <a:spcPct val="20000"/>
              </a:spcBef>
              <a:buClr>
                <a:schemeClr val="bg1"/>
              </a:buClr>
              <a:buSzPct val="100000"/>
              <a:buFont typeface="Wingdings" pitchFamily="2" charset="2"/>
              <a:buNone/>
            </a:pPr>
            <a:endParaRPr lang="es-ES"/>
          </a:p>
        </p:txBody>
      </p:sp>
      <p:sp>
        <p:nvSpPr>
          <p:cNvPr id="1037" name="Rectangle 8"/>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algn="ctr">
              <a:lnSpc>
                <a:spcPct val="80000"/>
              </a:lnSpc>
              <a:spcBef>
                <a:spcPct val="20000"/>
              </a:spcBef>
              <a:buClr>
                <a:schemeClr val="bg1"/>
              </a:buClr>
              <a:buSzPct val="100000"/>
              <a:buFont typeface="Wingdings" pitchFamily="2" charset="2"/>
              <a:buNone/>
            </a:pPr>
            <a:endParaRPr lang="es-ES"/>
          </a:p>
        </p:txBody>
      </p:sp>
      <p:graphicFrame>
        <p:nvGraphicFramePr>
          <p:cNvPr id="1026" name="Object 2"/>
          <p:cNvGraphicFramePr>
            <a:graphicFrameLocks noChangeAspect="1"/>
          </p:cNvGraphicFramePr>
          <p:nvPr/>
        </p:nvGraphicFramePr>
        <p:xfrm>
          <a:off x="-228600" y="4114800"/>
          <a:ext cx="2590800" cy="849313"/>
        </p:xfrm>
        <a:graphic>
          <a:graphicData uri="http://schemas.openxmlformats.org/presentationml/2006/ole">
            <p:oleObj spid="_x0000_s171034" name="Document" r:id="rId6" imgW="955293" imgH="315371" progId="Word.Document.12">
              <p:embed/>
            </p:oleObj>
          </a:graphicData>
        </a:graphic>
      </p:graphicFrame>
    </p:spTree>
    <p:extLst>
      <p:ext uri="{BB962C8B-B14F-4D97-AF65-F5344CB8AC3E}">
        <p14:creationId xmlns:p14="http://schemas.microsoft.com/office/powerpoint/2010/main" xmlns="" val="73815230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1 Título"/>
          <p:cNvSpPr>
            <a:spLocks noGrp="1"/>
          </p:cNvSpPr>
          <p:nvPr>
            <p:ph type="title"/>
          </p:nvPr>
        </p:nvSpPr>
        <p:spPr/>
        <p:txBody>
          <a:bodyPr/>
          <a:lstStyle/>
          <a:p>
            <a:r>
              <a:rPr lang="en-US" sz="3600" noProof="0" dirty="0" smtClean="0"/>
              <a:t>_Bragg grating Multiplexing </a:t>
            </a:r>
          </a:p>
        </p:txBody>
      </p:sp>
      <p:sp>
        <p:nvSpPr>
          <p:cNvPr id="7" name="6 Marcador de pie de página"/>
          <p:cNvSpPr>
            <a:spLocks noGrp="1"/>
          </p:cNvSpPr>
          <p:nvPr>
            <p:ph type="ftr" sz="quarter" idx="11"/>
          </p:nvPr>
        </p:nvSpPr>
        <p:spPr/>
        <p:txBody>
          <a:bodyPr/>
          <a:lstStyle/>
          <a:p>
            <a:pPr>
              <a:defRPr/>
            </a:pPr>
            <a:r>
              <a:rPr lang="en-US" altLang="en-US" smtClean="0"/>
              <a:t>D.Moya, Forum on Tracking Detector Mechanics , Desy June 30th  2014  </a:t>
            </a:r>
            <a:endParaRPr lang="es-ES_tradnl" altLang="en-US"/>
          </a:p>
        </p:txBody>
      </p:sp>
      <p:pic>
        <p:nvPicPr>
          <p:cNvPr id="15365" name="Picture 2"/>
          <p:cNvPicPr>
            <a:picLocks noChangeAspect="1" noChangeArrowheads="1"/>
          </p:cNvPicPr>
          <p:nvPr/>
        </p:nvPicPr>
        <p:blipFill>
          <a:blip r:embed="rId3" cstate="print"/>
          <a:srcRect/>
          <a:stretch>
            <a:fillRect/>
          </a:stretch>
        </p:blipFill>
        <p:spPr bwMode="auto">
          <a:xfrm>
            <a:off x="225425" y="1447800"/>
            <a:ext cx="8613775" cy="4343400"/>
          </a:xfrm>
          <a:prstGeom prst="rect">
            <a:avLst/>
          </a:prstGeom>
          <a:noFill/>
          <a:ln w="19050" algn="ctr">
            <a:noFill/>
            <a:miter lim="800000"/>
            <a:headEnd/>
            <a:tailEnd/>
          </a:ln>
        </p:spPr>
      </p:pic>
      <p:sp>
        <p:nvSpPr>
          <p:cNvPr id="3" name="Slide Number Placeholder 2"/>
          <p:cNvSpPr>
            <a:spLocks noGrp="1"/>
          </p:cNvSpPr>
          <p:nvPr>
            <p:ph type="sldNum" sz="quarter" idx="10"/>
          </p:nvPr>
        </p:nvSpPr>
        <p:spPr>
          <a:xfrm>
            <a:off x="8382000" y="6248400"/>
            <a:ext cx="533400" cy="457200"/>
          </a:xfrm>
          <a:prstGeom prst="rect">
            <a:avLst/>
          </a:prstGeom>
        </p:spPr>
        <p:txBody>
          <a:bodyPr/>
          <a:lstStyle/>
          <a:p>
            <a:pPr>
              <a:defRPr/>
            </a:pPr>
            <a:fld id="{B24E99CA-9F7F-4272-A6BF-137A0BB147F5}" type="slidenum">
              <a:rPr lang="es-ES_tradnl" altLang="en-US" smtClean="0"/>
              <a:pPr>
                <a:defRPr/>
              </a:pPr>
              <a:t>11</a:t>
            </a:fld>
            <a:endParaRPr lang="es-ES_tradnl" altLang="en-US" dirty="0"/>
          </a:p>
        </p:txBody>
      </p:sp>
    </p:spTree>
    <p:extLst>
      <p:ext uri="{BB962C8B-B14F-4D97-AF65-F5344CB8AC3E}">
        <p14:creationId xmlns:p14="http://schemas.microsoft.com/office/powerpoint/2010/main" xmlns="" val="427478691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sz="6600" dirty="0"/>
              <a:t>FBG </a:t>
            </a:r>
            <a:r>
              <a:rPr lang="en-US" sz="6600" dirty="0" smtClean="0"/>
              <a:t>Environmental sensor development</a:t>
            </a:r>
            <a:endParaRPr lang="es-ES_tradnl" sz="6600" dirty="0"/>
          </a:p>
        </p:txBody>
      </p:sp>
      <p:sp>
        <p:nvSpPr>
          <p:cNvPr id="4" name="Footer Placeholder 3"/>
          <p:cNvSpPr>
            <a:spLocks noGrp="1"/>
          </p:cNvSpPr>
          <p:nvPr>
            <p:ph type="ftr" sz="quarter" idx="11"/>
          </p:nvPr>
        </p:nvSpPr>
        <p:spPr/>
        <p:txBody>
          <a:bodyPr/>
          <a:lstStyle/>
          <a:p>
            <a:pPr>
              <a:defRPr/>
            </a:pPr>
            <a:r>
              <a:rPr lang="en-US" altLang="en-US" smtClean="0"/>
              <a:t>D.Moya, Forum on Tracking Detector Mechanics , Desy June 30th  2014  </a:t>
            </a:r>
            <a:endParaRPr lang="es-ES_tradnl" altLang="en-US" dirty="0"/>
          </a:p>
        </p:txBody>
      </p:sp>
      <p:sp>
        <p:nvSpPr>
          <p:cNvPr id="5" name="Slide Number Placeholder 4"/>
          <p:cNvSpPr>
            <a:spLocks noGrp="1"/>
          </p:cNvSpPr>
          <p:nvPr>
            <p:ph type="sldNum" sz="quarter" idx="10"/>
          </p:nvPr>
        </p:nvSpPr>
        <p:spPr>
          <a:xfrm>
            <a:off x="8686800" y="6400800"/>
            <a:ext cx="533400" cy="457200"/>
          </a:xfrm>
          <a:prstGeom prst="rect">
            <a:avLst/>
          </a:prstGeom>
        </p:spPr>
        <p:txBody>
          <a:bodyPr/>
          <a:lstStyle/>
          <a:p>
            <a:pPr>
              <a:defRPr/>
            </a:pPr>
            <a:fld id="{9A5CEF15-0670-42F8-B063-5D05E1C9277E}" type="slidenum">
              <a:rPr lang="es-ES_tradnl" altLang="en-US" smtClean="0"/>
              <a:pPr>
                <a:defRPr/>
              </a:pPr>
              <a:t>12</a:t>
            </a:fld>
            <a:endParaRPr lang="es-ES_tradnl" altLang="en-US" dirty="0"/>
          </a:p>
        </p:txBody>
      </p:sp>
    </p:spTree>
    <p:extLst>
      <p:ext uri="{BB962C8B-B14F-4D97-AF65-F5344CB8AC3E}">
        <p14:creationId xmlns:p14="http://schemas.microsoft.com/office/powerpoint/2010/main" xmlns="" val="294273398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5" descr="3.3 polimida dose.jpg"/>
          <p:cNvPicPr>
            <a:picLocks noChangeAspect="1"/>
          </p:cNvPicPr>
          <p:nvPr/>
        </p:nvPicPr>
        <p:blipFill>
          <a:blip r:embed="rId3" cstate="print"/>
          <a:srcRect l="5253" r="3594"/>
          <a:stretch>
            <a:fillRect/>
          </a:stretch>
        </p:blipFill>
        <p:spPr bwMode="auto">
          <a:xfrm>
            <a:off x="4114800" y="3410958"/>
            <a:ext cx="5018411" cy="3142242"/>
          </a:xfrm>
          <a:prstGeom prst="rect">
            <a:avLst/>
          </a:prstGeom>
          <a:noFill/>
          <a:ln w="9525">
            <a:noFill/>
            <a:miter lim="800000"/>
            <a:headEnd/>
            <a:tailEnd/>
          </a:ln>
        </p:spPr>
      </p:pic>
      <p:sp>
        <p:nvSpPr>
          <p:cNvPr id="2" name="1 Título"/>
          <p:cNvSpPr txBox="1">
            <a:spLocks noGrp="1"/>
          </p:cNvSpPr>
          <p:nvPr>
            <p:ph type="title"/>
          </p:nvPr>
        </p:nvSpPr>
        <p:spPr>
          <a:xfrm>
            <a:off x="0" y="0"/>
            <a:ext cx="6929454" cy="685800"/>
          </a:xfrm>
        </p:spPr>
        <p:txBody>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buNone/>
            </a:pPr>
            <a:r>
              <a:rPr lang="en-US" dirty="0" smtClean="0">
                <a:solidFill>
                  <a:srgbClr val="7979FF"/>
                </a:solidFill>
              </a:rPr>
              <a:t>Radiation Resistance Assessment</a:t>
            </a:r>
            <a:endParaRPr lang="en-US" dirty="0">
              <a:solidFill>
                <a:srgbClr val="7979FF"/>
              </a:solidFill>
            </a:endParaRPr>
          </a:p>
        </p:txBody>
      </p:sp>
      <p:sp>
        <p:nvSpPr>
          <p:cNvPr id="11" name="Footer Placeholder 10"/>
          <p:cNvSpPr>
            <a:spLocks noGrp="1"/>
          </p:cNvSpPr>
          <p:nvPr>
            <p:ph type="ftr" sz="quarter" idx="11"/>
          </p:nvPr>
        </p:nvSpPr>
        <p:spPr/>
        <p:txBody>
          <a:bodyPr/>
          <a:lstStyle/>
          <a:p>
            <a:pPr lvl="0"/>
            <a:r>
              <a:rPr lang="en-US" smtClean="0"/>
              <a:t>D.Moya, Forum on Tracking Detector Mechanics , Desy June 30th  2014  </a:t>
            </a:r>
            <a:endParaRPr lang="en-US"/>
          </a:p>
        </p:txBody>
      </p:sp>
      <p:sp>
        <p:nvSpPr>
          <p:cNvPr id="24" name="Rectangle 13"/>
          <p:cNvSpPr>
            <a:spLocks noGrp="1" noChangeArrowheads="1"/>
          </p:cNvSpPr>
          <p:nvPr>
            <p:ph idx="1"/>
          </p:nvPr>
        </p:nvSpPr>
        <p:spPr>
          <a:xfrm>
            <a:off x="152400" y="685800"/>
            <a:ext cx="8120918" cy="838200"/>
          </a:xfrm>
          <a:solidFill>
            <a:schemeClr val="bg1"/>
          </a:solidFill>
          <a:ln/>
        </p:spPr>
        <p:txBody>
          <a:bodyPr/>
          <a:lstStyle/>
          <a:p>
            <a:pPr>
              <a:lnSpc>
                <a:spcPct val="90000"/>
              </a:lnSpc>
            </a:pPr>
            <a:r>
              <a:rPr lang="en-US" sz="2000" dirty="0" smtClean="0"/>
              <a:t>Sensors resistance to irradiation must be Checked.  ( Two irradiation with protons up to 1500 and 10 </a:t>
            </a:r>
            <a:r>
              <a:rPr lang="en-US" sz="2000" dirty="0" err="1" smtClean="0"/>
              <a:t>Mrads</a:t>
            </a:r>
            <a:r>
              <a:rPr lang="en-US" sz="2000" dirty="0" smtClean="0"/>
              <a:t> )</a:t>
            </a:r>
            <a:endParaRPr lang="en-US" sz="2000" dirty="0"/>
          </a:p>
        </p:txBody>
      </p:sp>
      <p:sp>
        <p:nvSpPr>
          <p:cNvPr id="5" name="Slide Number Placeholder 4"/>
          <p:cNvSpPr>
            <a:spLocks noGrp="1"/>
          </p:cNvSpPr>
          <p:nvPr>
            <p:ph type="sldNum" sz="quarter" idx="10"/>
          </p:nvPr>
        </p:nvSpPr>
        <p:spPr>
          <a:xfrm>
            <a:off x="8686800" y="6400800"/>
            <a:ext cx="533400" cy="457200"/>
          </a:xfrm>
          <a:prstGeom prst="rect">
            <a:avLst/>
          </a:prstGeom>
        </p:spPr>
        <p:txBody>
          <a:bodyPr/>
          <a:lstStyle/>
          <a:p>
            <a:pPr>
              <a:defRPr/>
            </a:pPr>
            <a:fld id="{9A5CEF15-0670-42F8-B063-5D05E1C9277E}" type="slidenum">
              <a:rPr lang="es-ES_tradnl" altLang="en-US" smtClean="0"/>
              <a:pPr>
                <a:defRPr/>
              </a:pPr>
              <a:t>13</a:t>
            </a:fld>
            <a:endParaRPr lang="es-ES_tradnl" altLang="en-US" dirty="0"/>
          </a:p>
        </p:txBody>
      </p:sp>
      <p:pic>
        <p:nvPicPr>
          <p:cNvPr id="169986" name="Picture 2"/>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0" y="1283749"/>
            <a:ext cx="5562600" cy="243100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3" name="2 CuadroTexto"/>
          <p:cNvSpPr txBox="1"/>
          <p:nvPr/>
        </p:nvSpPr>
        <p:spPr>
          <a:xfrm>
            <a:off x="5650938" y="1480593"/>
            <a:ext cx="3505200" cy="1908215"/>
          </a:xfrm>
          <a:prstGeom prst="rect">
            <a:avLst/>
          </a:prstGeom>
          <a:noFill/>
        </p:spPr>
        <p:txBody>
          <a:bodyPr wrap="square" rtlCol="0">
            <a:spAutoFit/>
          </a:bodyPr>
          <a:lstStyle/>
          <a:p>
            <a:r>
              <a:rPr lang="en-US" sz="1800" dirty="0" smtClean="0"/>
              <a:t>Irradiation up to 1.5Grads:</a:t>
            </a:r>
          </a:p>
          <a:p>
            <a:pPr marL="342900" indent="-342900">
              <a:buFont typeface="Arial" panose="020B0604020202020204" pitchFamily="34" charset="0"/>
              <a:buChar char="•"/>
            </a:pPr>
            <a:r>
              <a:rPr lang="en-US" sz="1600" dirty="0" smtClean="0">
                <a:solidFill>
                  <a:srgbClr val="2A1BEB"/>
                </a:solidFill>
              </a:rPr>
              <a:t>Acrylate coated sensors less peak shift ( not </a:t>
            </a:r>
            <a:r>
              <a:rPr lang="en-US" sz="1600" dirty="0" err="1" smtClean="0">
                <a:solidFill>
                  <a:srgbClr val="2A1BEB"/>
                </a:solidFill>
              </a:rPr>
              <a:t>sesible</a:t>
            </a:r>
            <a:r>
              <a:rPr lang="en-US" sz="1600" dirty="0" smtClean="0">
                <a:solidFill>
                  <a:srgbClr val="2A1BEB"/>
                </a:solidFill>
              </a:rPr>
              <a:t> at all)</a:t>
            </a:r>
          </a:p>
          <a:p>
            <a:pPr marL="342900" indent="-342900">
              <a:buFont typeface="Arial" panose="020B0604020202020204" pitchFamily="34" charset="0"/>
              <a:buChar char="•"/>
            </a:pPr>
            <a:r>
              <a:rPr lang="en-US" sz="1600" dirty="0" smtClean="0">
                <a:solidFill>
                  <a:srgbClr val="2A1BEB"/>
                </a:solidFill>
              </a:rPr>
              <a:t>Fiber type ( Ge doped, H</a:t>
            </a:r>
            <a:r>
              <a:rPr lang="en-US" sz="1000" dirty="0" smtClean="0">
                <a:solidFill>
                  <a:srgbClr val="2A1BEB"/>
                </a:solidFill>
              </a:rPr>
              <a:t>2</a:t>
            </a:r>
            <a:r>
              <a:rPr lang="en-US" sz="1600" dirty="0" smtClean="0">
                <a:solidFill>
                  <a:srgbClr val="2A1BEB"/>
                </a:solidFill>
              </a:rPr>
              <a:t> loaded… ) main parameters affecting the attenuation</a:t>
            </a:r>
          </a:p>
          <a:p>
            <a:endParaRPr lang="en-US" dirty="0"/>
          </a:p>
        </p:txBody>
      </p:sp>
      <p:sp>
        <p:nvSpPr>
          <p:cNvPr id="13" name="12 CuadroTexto"/>
          <p:cNvSpPr txBox="1"/>
          <p:nvPr/>
        </p:nvSpPr>
        <p:spPr>
          <a:xfrm>
            <a:off x="381000" y="4027971"/>
            <a:ext cx="3705478" cy="2185214"/>
          </a:xfrm>
          <a:prstGeom prst="rect">
            <a:avLst/>
          </a:prstGeom>
          <a:noFill/>
        </p:spPr>
        <p:txBody>
          <a:bodyPr wrap="square" rtlCol="0">
            <a:spAutoFit/>
          </a:bodyPr>
          <a:lstStyle/>
          <a:p>
            <a:r>
              <a:rPr lang="en-US" sz="1800" dirty="0" smtClean="0"/>
              <a:t>Irradiation up </a:t>
            </a:r>
            <a:r>
              <a:rPr lang="en-US" sz="1800" dirty="0" err="1" smtClean="0"/>
              <a:t>tu</a:t>
            </a:r>
            <a:r>
              <a:rPr lang="en-US" sz="1800" dirty="0" smtClean="0"/>
              <a:t> 10 </a:t>
            </a:r>
            <a:r>
              <a:rPr lang="en-US" sz="1800" dirty="0" err="1" smtClean="0"/>
              <a:t>Mrads</a:t>
            </a:r>
            <a:r>
              <a:rPr lang="en-US" sz="1800" dirty="0" smtClean="0"/>
              <a:t> (expected dose at Belle II after 10 years):</a:t>
            </a:r>
          </a:p>
          <a:p>
            <a:pPr marL="342900" indent="-342900">
              <a:buFont typeface="Arial" panose="020B0604020202020204" pitchFamily="34" charset="0"/>
              <a:buChar char="•"/>
            </a:pPr>
            <a:r>
              <a:rPr lang="en-US" sz="1600" i="0" kern="0" dirty="0" smtClean="0">
                <a:solidFill>
                  <a:srgbClr val="2A1BEB"/>
                </a:solidFill>
              </a:rPr>
              <a:t>FBGs </a:t>
            </a:r>
            <a:r>
              <a:rPr lang="en-US" sz="1600" i="0" kern="0" dirty="0">
                <a:solidFill>
                  <a:srgbClr val="2A1BEB"/>
                </a:solidFill>
              </a:rPr>
              <a:t>sensitivity to radiation seems to saturate at higher absorbed doses</a:t>
            </a:r>
            <a:r>
              <a:rPr lang="en-US" sz="1600" i="0" kern="0" dirty="0" smtClean="0">
                <a:solidFill>
                  <a:srgbClr val="2A1BEB"/>
                </a:solidFill>
              </a:rPr>
              <a:t>. </a:t>
            </a:r>
            <a:endParaRPr lang="en-US" sz="1200" i="0" kern="0" dirty="0">
              <a:solidFill>
                <a:srgbClr val="2A1BEB"/>
              </a:solidFill>
            </a:endParaRPr>
          </a:p>
          <a:p>
            <a:pPr marL="342900" indent="-342900">
              <a:buFont typeface="Arial" panose="020B0604020202020204" pitchFamily="34" charset="0"/>
              <a:buChar char="•"/>
            </a:pPr>
            <a:r>
              <a:rPr lang="en-US" sz="1600" dirty="0" smtClean="0">
                <a:solidFill>
                  <a:srgbClr val="2A1BEB"/>
                </a:solidFill>
              </a:rPr>
              <a:t>After two weeks we saw an annealing effect an the sensors (nearly recovered initial wavelength value)</a:t>
            </a:r>
          </a:p>
          <a:p>
            <a:endParaRPr lang="en-US" dirty="0"/>
          </a:p>
        </p:txBody>
      </p:sp>
    </p:spTree>
    <p:extLst>
      <p:ext uri="{BB962C8B-B14F-4D97-AF65-F5344CB8AC3E}">
        <p14:creationId xmlns:p14="http://schemas.microsoft.com/office/powerpoint/2010/main" xmlns="" val="2527996752"/>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2513" name="Picture 1"/>
          <p:cNvPicPr>
            <a:picLocks noChangeAspect="1" noChangeArrowheads="1"/>
          </p:cNvPicPr>
          <p:nvPr/>
        </p:nvPicPr>
        <p:blipFill>
          <a:blip r:embed="rId3" cstate="print"/>
          <a:srcRect/>
          <a:stretch>
            <a:fillRect/>
          </a:stretch>
        </p:blipFill>
        <p:spPr bwMode="auto">
          <a:xfrm>
            <a:off x="0" y="2420887"/>
            <a:ext cx="4563379" cy="4075377"/>
          </a:xfrm>
          <a:prstGeom prst="rect">
            <a:avLst/>
          </a:prstGeom>
          <a:noFill/>
          <a:ln w="9525">
            <a:noFill/>
            <a:miter lim="800000"/>
            <a:headEnd/>
            <a:tailEnd/>
          </a:ln>
        </p:spPr>
      </p:pic>
      <p:sp>
        <p:nvSpPr>
          <p:cNvPr id="2" name="1 Título"/>
          <p:cNvSpPr txBox="1">
            <a:spLocks noGrp="1"/>
          </p:cNvSpPr>
          <p:nvPr>
            <p:ph type="title"/>
          </p:nvPr>
        </p:nvSpPr>
        <p:spPr>
          <a:xfrm>
            <a:off x="0" y="0"/>
            <a:ext cx="8358214" cy="714356"/>
          </a:xfrm>
        </p:spPr>
        <p:txBody>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buNone/>
            </a:pPr>
            <a:r>
              <a:rPr lang="en-US" sz="3200" dirty="0" smtClean="0">
                <a:solidFill>
                  <a:srgbClr val="7979FF"/>
                </a:solidFill>
              </a:rPr>
              <a:t>Thermal </a:t>
            </a:r>
            <a:r>
              <a:rPr lang="en-US" sz="3200" dirty="0" err="1" smtClean="0">
                <a:solidFill>
                  <a:srgbClr val="7979FF"/>
                </a:solidFill>
              </a:rPr>
              <a:t>Sensivitity</a:t>
            </a:r>
            <a:r>
              <a:rPr lang="en-US" sz="3200" dirty="0" smtClean="0">
                <a:solidFill>
                  <a:srgbClr val="7979FF"/>
                </a:solidFill>
              </a:rPr>
              <a:t>: calibration</a:t>
            </a:r>
            <a:endParaRPr lang="en-US" sz="3200" dirty="0">
              <a:solidFill>
                <a:srgbClr val="7979FF"/>
              </a:solidFill>
            </a:endParaRPr>
          </a:p>
        </p:txBody>
      </p:sp>
      <p:sp>
        <p:nvSpPr>
          <p:cNvPr id="11" name="Footer Placeholder 10"/>
          <p:cNvSpPr>
            <a:spLocks noGrp="1"/>
          </p:cNvSpPr>
          <p:nvPr>
            <p:ph type="ftr" sz="quarter" idx="11"/>
          </p:nvPr>
        </p:nvSpPr>
        <p:spPr/>
        <p:txBody>
          <a:bodyPr/>
          <a:lstStyle/>
          <a:p>
            <a:pPr lvl="0"/>
            <a:r>
              <a:rPr lang="en-US" dirty="0" err="1" smtClean="0"/>
              <a:t>D.Moya</a:t>
            </a:r>
            <a:r>
              <a:rPr lang="en-US" dirty="0" smtClean="0"/>
              <a:t>, Forum on Tracking Detector Mechanics , </a:t>
            </a:r>
            <a:r>
              <a:rPr lang="en-US" dirty="0" err="1" smtClean="0"/>
              <a:t>Desy</a:t>
            </a:r>
            <a:r>
              <a:rPr lang="en-US" dirty="0" smtClean="0"/>
              <a:t> June 30th  2014  </a:t>
            </a:r>
            <a:endParaRPr lang="en-US" dirty="0"/>
          </a:p>
        </p:txBody>
      </p:sp>
      <p:sp>
        <p:nvSpPr>
          <p:cNvPr id="24" name="Rectangle 13"/>
          <p:cNvSpPr>
            <a:spLocks noGrp="1" noChangeArrowheads="1"/>
          </p:cNvSpPr>
          <p:nvPr>
            <p:ph idx="1"/>
          </p:nvPr>
        </p:nvSpPr>
        <p:spPr>
          <a:xfrm>
            <a:off x="152400" y="685800"/>
            <a:ext cx="7920062" cy="1591072"/>
          </a:xfrm>
          <a:solidFill>
            <a:schemeClr val="bg1"/>
          </a:solidFill>
          <a:ln/>
        </p:spPr>
        <p:txBody>
          <a:bodyPr/>
          <a:lstStyle/>
          <a:p>
            <a:pPr>
              <a:lnSpc>
                <a:spcPct val="90000"/>
              </a:lnSpc>
            </a:pPr>
            <a:r>
              <a:rPr lang="en-US" sz="2000" dirty="0" smtClean="0"/>
              <a:t>Thermal sensitivity is measured in a custom set-up.  A thermal stage ( </a:t>
            </a:r>
            <a:r>
              <a:rPr lang="en-US" sz="2000" dirty="0" err="1" smtClean="0"/>
              <a:t>peltier</a:t>
            </a:r>
            <a:r>
              <a:rPr lang="en-US" sz="2000" dirty="0" smtClean="0"/>
              <a:t> + nitrogen pumping system) is used for the calibration. All the system is inside a methacrylate cage  with dry air injection system. </a:t>
            </a:r>
          </a:p>
          <a:p>
            <a:pPr>
              <a:lnSpc>
                <a:spcPct val="90000"/>
              </a:lnSpc>
            </a:pPr>
            <a:r>
              <a:rPr lang="en-US" sz="2000" dirty="0" smtClean="0"/>
              <a:t>The temperature sensitivity is measured at ambient humidity ( is not humidity dependant).  </a:t>
            </a:r>
            <a:endParaRPr lang="en-US" sz="2000" dirty="0"/>
          </a:p>
        </p:txBody>
      </p:sp>
      <p:pic>
        <p:nvPicPr>
          <p:cNvPr id="193539" name="Picture 3"/>
          <p:cNvPicPr>
            <a:picLocks noChangeAspect="1" noChangeArrowheads="1"/>
          </p:cNvPicPr>
          <p:nvPr/>
        </p:nvPicPr>
        <p:blipFill>
          <a:blip r:embed="rId4" cstate="print"/>
          <a:srcRect/>
          <a:stretch>
            <a:fillRect/>
          </a:stretch>
        </p:blipFill>
        <p:spPr bwMode="auto">
          <a:xfrm>
            <a:off x="4243822" y="2492896"/>
            <a:ext cx="4900178" cy="3531573"/>
          </a:xfrm>
          <a:prstGeom prst="rect">
            <a:avLst/>
          </a:prstGeom>
          <a:noFill/>
          <a:ln w="9525">
            <a:noFill/>
            <a:miter lim="800000"/>
            <a:headEnd/>
            <a:tailEnd/>
          </a:ln>
          <a:effectLst/>
        </p:spPr>
      </p:pic>
    </p:spTree>
    <p:extLst>
      <p:ext uri="{BB962C8B-B14F-4D97-AF65-F5344CB8AC3E}">
        <p14:creationId xmlns:p14="http://schemas.microsoft.com/office/powerpoint/2010/main" xmlns="" val="2527996752"/>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9 Imagen"/>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5008511" y="3226610"/>
            <a:ext cx="4135489" cy="3226726"/>
          </a:xfrm>
          <a:prstGeom prst="rect">
            <a:avLst/>
          </a:prstGeom>
        </p:spPr>
      </p:pic>
      <p:sp>
        <p:nvSpPr>
          <p:cNvPr id="2" name="1 Título"/>
          <p:cNvSpPr txBox="1">
            <a:spLocks noGrp="1"/>
          </p:cNvSpPr>
          <p:nvPr>
            <p:ph type="title"/>
          </p:nvPr>
        </p:nvSpPr>
        <p:spPr>
          <a:xfrm>
            <a:off x="0" y="0"/>
            <a:ext cx="8358214" cy="714356"/>
          </a:xfrm>
        </p:spPr>
        <p:txBody>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buNone/>
            </a:pPr>
            <a:r>
              <a:rPr lang="en-US" sz="3200" dirty="0" smtClean="0">
                <a:solidFill>
                  <a:srgbClr val="7979FF"/>
                </a:solidFill>
              </a:rPr>
              <a:t>Residual dependence with Humidity</a:t>
            </a:r>
            <a:endParaRPr lang="en-US" sz="3200" dirty="0">
              <a:solidFill>
                <a:srgbClr val="7979FF"/>
              </a:solidFill>
            </a:endParaRPr>
          </a:p>
        </p:txBody>
      </p:sp>
      <p:sp>
        <p:nvSpPr>
          <p:cNvPr id="11" name="Footer Placeholder 10"/>
          <p:cNvSpPr>
            <a:spLocks noGrp="1"/>
          </p:cNvSpPr>
          <p:nvPr>
            <p:ph type="ftr" sz="quarter" idx="11"/>
          </p:nvPr>
        </p:nvSpPr>
        <p:spPr/>
        <p:txBody>
          <a:bodyPr/>
          <a:lstStyle/>
          <a:p>
            <a:pPr lvl="0"/>
            <a:r>
              <a:rPr lang="en-US" smtClean="0"/>
              <a:t>D.Moya, Forum on Tracking Detector Mechanics , Desy June 30th  2014  </a:t>
            </a:r>
            <a:endParaRPr lang="en-US"/>
          </a:p>
        </p:txBody>
      </p:sp>
      <p:sp>
        <p:nvSpPr>
          <p:cNvPr id="24" name="Rectangle 13"/>
          <p:cNvSpPr>
            <a:spLocks noGrp="1" noChangeArrowheads="1"/>
          </p:cNvSpPr>
          <p:nvPr>
            <p:ph idx="1"/>
          </p:nvPr>
        </p:nvSpPr>
        <p:spPr>
          <a:xfrm>
            <a:off x="152400" y="620688"/>
            <a:ext cx="8884096" cy="3096344"/>
          </a:xfrm>
          <a:solidFill>
            <a:schemeClr val="bg1"/>
          </a:solidFill>
          <a:ln/>
        </p:spPr>
        <p:txBody>
          <a:bodyPr/>
          <a:lstStyle/>
          <a:p>
            <a:pPr>
              <a:lnSpc>
                <a:spcPct val="90000"/>
              </a:lnSpc>
            </a:pPr>
            <a:r>
              <a:rPr lang="en-US" sz="2400" dirty="0" smtClean="0"/>
              <a:t>Ormocer/Polyimide coated fibers are sensitive  both  to  humidity and </a:t>
            </a:r>
            <a:r>
              <a:rPr lang="en-US" sz="2400" dirty="0"/>
              <a:t>t</a:t>
            </a:r>
            <a:r>
              <a:rPr lang="en-US" sz="2400" dirty="0" smtClean="0"/>
              <a:t>emperature. </a:t>
            </a:r>
          </a:p>
          <a:p>
            <a:pPr>
              <a:lnSpc>
                <a:spcPct val="90000"/>
              </a:lnSpc>
            </a:pPr>
            <a:r>
              <a:rPr lang="en-US" sz="2400" dirty="0" smtClean="0"/>
              <a:t>To avoid humidity sensitivity, sensors are protected with a jacket </a:t>
            </a:r>
            <a:r>
              <a:rPr lang="en-US" sz="2400" dirty="0" smtClean="0"/>
              <a:t>(polyethylene</a:t>
            </a:r>
            <a:r>
              <a:rPr lang="en-US" sz="2400" dirty="0" smtClean="0"/>
              <a:t>, </a:t>
            </a:r>
            <a:r>
              <a:rPr lang="en-US" sz="2400" dirty="0" err="1" smtClean="0"/>
              <a:t>teflon</a:t>
            </a:r>
            <a:r>
              <a:rPr lang="en-US" sz="2400" dirty="0" smtClean="0"/>
              <a:t> or metallic) </a:t>
            </a:r>
          </a:p>
          <a:p>
            <a:pPr>
              <a:lnSpc>
                <a:spcPct val="90000"/>
              </a:lnSpc>
            </a:pPr>
            <a:r>
              <a:rPr lang="en-US" sz="2400" dirty="0" smtClean="0"/>
              <a:t>Still a residual humidity sensitive remains (tested inside a  air dry atmosphere during several days  )</a:t>
            </a:r>
          </a:p>
          <a:p>
            <a:pPr>
              <a:lnSpc>
                <a:spcPct val="90000"/>
              </a:lnSpc>
            </a:pPr>
            <a:r>
              <a:rPr lang="en-US" sz="2400" dirty="0" smtClean="0"/>
              <a:t> The residual humidity sensitivity depends on jacket material and  its internal diameter. </a:t>
            </a:r>
            <a:endParaRPr lang="en-US" sz="2400" dirty="0"/>
          </a:p>
        </p:txBody>
      </p:sp>
      <p:sp>
        <p:nvSpPr>
          <p:cNvPr id="5" name="Slide Number Placeholder 4"/>
          <p:cNvSpPr>
            <a:spLocks noGrp="1"/>
          </p:cNvSpPr>
          <p:nvPr>
            <p:ph type="sldNum" sz="quarter" idx="10"/>
          </p:nvPr>
        </p:nvSpPr>
        <p:spPr>
          <a:xfrm>
            <a:off x="8686800" y="6400800"/>
            <a:ext cx="533400" cy="457200"/>
          </a:xfrm>
          <a:prstGeom prst="rect">
            <a:avLst/>
          </a:prstGeom>
        </p:spPr>
        <p:txBody>
          <a:bodyPr/>
          <a:lstStyle/>
          <a:p>
            <a:pPr>
              <a:defRPr/>
            </a:pPr>
            <a:fld id="{9A5CEF15-0670-42F8-B063-5D05E1C9277E}" type="slidenum">
              <a:rPr lang="es-ES_tradnl" altLang="en-US" smtClean="0"/>
              <a:pPr>
                <a:defRPr/>
              </a:pPr>
              <a:t>15</a:t>
            </a:fld>
            <a:endParaRPr lang="es-ES_tradnl" altLang="en-US" dirty="0"/>
          </a:p>
        </p:txBody>
      </p:sp>
      <p:sp>
        <p:nvSpPr>
          <p:cNvPr id="9" name="Rectangle 13"/>
          <p:cNvSpPr txBox="1">
            <a:spLocks noChangeArrowheads="1"/>
          </p:cNvSpPr>
          <p:nvPr/>
        </p:nvSpPr>
        <p:spPr bwMode="auto">
          <a:xfrm>
            <a:off x="152400" y="3573016"/>
            <a:ext cx="4995664" cy="2880320"/>
          </a:xfrm>
          <a:prstGeom prst="rect">
            <a:avLst/>
          </a:prstGeom>
          <a:solidFill>
            <a:schemeClr val="bg1"/>
          </a:solidFill>
          <a:ln w="9525">
            <a:noFill/>
            <a:miter lim="800000"/>
            <a:headEnd/>
            <a:tailEnd/>
          </a:ln>
        </p:spPr>
        <p:txBody>
          <a:bodyPr vert="horz" wrap="square" lIns="91440" tIns="45720" rIns="91440" bIns="45720" numCol="1" anchor="t" anchorCtr="0" compatLnSpc="1">
            <a:prstTxWarp prst="textNoShape">
              <a:avLst/>
            </a:prstTxWarp>
          </a:bodyPr>
          <a:lstStyle/>
          <a:p>
            <a:pPr marL="669925" marR="0" lvl="1" indent="-325438" algn="l" defTabSz="914400" rtl="0" eaLnBrk="0" fontAlgn="base" latinLnBrk="0" hangingPunct="0">
              <a:lnSpc>
                <a:spcPct val="90000"/>
              </a:lnSpc>
              <a:spcBef>
                <a:spcPct val="20000"/>
              </a:spcBef>
              <a:spcAft>
                <a:spcPct val="0"/>
              </a:spcAft>
              <a:buClr>
                <a:srgbClr val="47A4E3"/>
              </a:buClr>
              <a:buSzPct val="64000"/>
              <a:buFont typeface="Wingdings" pitchFamily="2" charset="2"/>
              <a:buChar char="q"/>
              <a:tabLst/>
              <a:defRPr/>
            </a:pPr>
            <a:r>
              <a:rPr kumimoji="0" lang="en-US" sz="2400" b="0" i="0" u="none" strike="noStrike" kern="0" cap="none" spc="0" normalizeH="0" baseline="0" noProof="0" dirty="0" smtClean="0">
                <a:ln>
                  <a:noFill/>
                </a:ln>
                <a:solidFill>
                  <a:srgbClr val="AFAFFF"/>
                </a:solidFill>
                <a:effectLst/>
                <a:uLnTx/>
                <a:uFillTx/>
                <a:latin typeface="Calibri" pitchFamily="34" charset="0"/>
              </a:rPr>
              <a:t>The</a:t>
            </a:r>
            <a:r>
              <a:rPr kumimoji="0" lang="en-US" sz="2400" b="0" i="0" u="none" strike="noStrike" kern="0" cap="none" spc="0" normalizeH="0" noProof="0" dirty="0" smtClean="0">
                <a:ln>
                  <a:noFill/>
                </a:ln>
                <a:solidFill>
                  <a:srgbClr val="AFAFFF"/>
                </a:solidFill>
                <a:effectLst/>
                <a:uLnTx/>
                <a:uFillTx/>
                <a:latin typeface="Calibri" pitchFamily="34" charset="0"/>
              </a:rPr>
              <a:t> humidity</a:t>
            </a:r>
            <a:r>
              <a:rPr kumimoji="0" lang="en-US" sz="2400" b="0" i="0" u="none" strike="noStrike" kern="0" cap="none" spc="0" normalizeH="0" baseline="0" noProof="0" dirty="0" smtClean="0">
                <a:ln>
                  <a:noFill/>
                </a:ln>
                <a:solidFill>
                  <a:srgbClr val="AFAFFF"/>
                </a:solidFill>
                <a:effectLst/>
                <a:uLnTx/>
                <a:uFillTx/>
                <a:latin typeface="Calibri" pitchFamily="34" charset="0"/>
              </a:rPr>
              <a:t> sensitivity  </a:t>
            </a:r>
            <a:r>
              <a:rPr lang="en-US" sz="2400" i="0" kern="0" dirty="0" smtClean="0">
                <a:solidFill>
                  <a:srgbClr val="AFAFFF"/>
                </a:solidFill>
              </a:rPr>
              <a:t>has a </a:t>
            </a:r>
            <a:r>
              <a:rPr lang="en-US" sz="2400" i="0" kern="0" dirty="0" smtClean="0">
                <a:solidFill>
                  <a:srgbClr val="AFAFFF"/>
                </a:solidFill>
              </a:rPr>
              <a:t> </a:t>
            </a:r>
            <a:r>
              <a:rPr lang="en-US" sz="2400" i="0" kern="0" dirty="0" smtClean="0">
                <a:solidFill>
                  <a:srgbClr val="AFAFFF"/>
                </a:solidFill>
              </a:rPr>
              <a:t>large latency  response </a:t>
            </a:r>
            <a:r>
              <a:rPr kumimoji="0" lang="en-US" sz="2400" b="0" i="0" u="none" strike="noStrike" kern="0" cap="none" spc="0" normalizeH="0" baseline="0" noProof="0" dirty="0" smtClean="0">
                <a:ln>
                  <a:noFill/>
                </a:ln>
                <a:solidFill>
                  <a:srgbClr val="AFAFFF"/>
                </a:solidFill>
                <a:effectLst/>
                <a:uLnTx/>
                <a:uFillTx/>
                <a:latin typeface="Calibri" pitchFamily="34" charset="0"/>
              </a:rPr>
              <a:t>(not sensitive to fast humidity changes)</a:t>
            </a:r>
            <a:endParaRPr kumimoji="0" lang="en-US" b="0" i="0" u="none" strike="noStrike" kern="0" cap="none" spc="0" normalizeH="0" baseline="0" noProof="0" dirty="0" smtClean="0">
              <a:ln>
                <a:noFill/>
              </a:ln>
              <a:solidFill>
                <a:srgbClr val="AFAFFF"/>
              </a:solidFill>
              <a:effectLst/>
              <a:uLnTx/>
              <a:uFillTx/>
              <a:latin typeface="Calibri" pitchFamily="34" charset="0"/>
            </a:endParaRPr>
          </a:p>
          <a:p>
            <a:pPr marL="342900" marR="0" lvl="0" indent="-342900" algn="l" defTabSz="914400" rtl="0" eaLnBrk="0" fontAlgn="base" latinLnBrk="0" hangingPunct="0">
              <a:lnSpc>
                <a:spcPct val="90000"/>
              </a:lnSpc>
              <a:spcBef>
                <a:spcPct val="20000"/>
              </a:spcBef>
              <a:spcAft>
                <a:spcPct val="0"/>
              </a:spcAft>
              <a:buClr>
                <a:srgbClr val="0E3E58"/>
              </a:buClr>
              <a:buSzPct val="100000"/>
              <a:buFont typeface="Wingdings" pitchFamily="2" charset="2"/>
              <a:buChar char="§"/>
              <a:tabLst/>
              <a:defRPr/>
            </a:pPr>
            <a:r>
              <a:rPr lang="en-US" sz="2400" i="0" kern="0" dirty="0" smtClean="0">
                <a:solidFill>
                  <a:srgbClr val="0E3E58"/>
                </a:solidFill>
                <a:cs typeface="+mn-cs"/>
              </a:rPr>
              <a:t>Bottom line: the humidity effect should be accounted as </a:t>
            </a:r>
            <a:r>
              <a:rPr lang="en-US" sz="2400" i="0" kern="0" dirty="0" smtClean="0">
                <a:solidFill>
                  <a:srgbClr val="0E3E58"/>
                </a:solidFill>
                <a:cs typeface="+mn-cs"/>
              </a:rPr>
              <a:t>an </a:t>
            </a:r>
            <a:r>
              <a:rPr lang="en-US" sz="2400" i="0" kern="0" dirty="0" smtClean="0">
                <a:solidFill>
                  <a:srgbClr val="0E3E58"/>
                </a:solidFill>
                <a:cs typeface="+mn-cs"/>
              </a:rPr>
              <a:t>off-set and be taking into account during the FBGs calibration.</a:t>
            </a:r>
            <a:endParaRPr kumimoji="0" lang="en-US" sz="2200" b="0" i="0" u="none" strike="noStrike" kern="0" cap="none" spc="0" normalizeH="0" baseline="0" noProof="0" dirty="0" smtClean="0">
              <a:ln>
                <a:noFill/>
              </a:ln>
              <a:solidFill>
                <a:srgbClr val="0E3E58"/>
              </a:solidFill>
              <a:effectLst/>
              <a:uLnTx/>
              <a:uFillTx/>
              <a:latin typeface="Calibri" pitchFamily="34" charset="0"/>
              <a:ea typeface="+mn-ea"/>
              <a:cs typeface="+mn-cs"/>
            </a:endParaRPr>
          </a:p>
          <a:p>
            <a:pPr marL="669925" marR="0" lvl="1" indent="-325438" algn="l" defTabSz="914400" rtl="0" eaLnBrk="0" fontAlgn="base" latinLnBrk="0" hangingPunct="0">
              <a:lnSpc>
                <a:spcPct val="90000"/>
              </a:lnSpc>
              <a:spcBef>
                <a:spcPct val="20000"/>
              </a:spcBef>
              <a:spcAft>
                <a:spcPct val="0"/>
              </a:spcAft>
              <a:buClr>
                <a:srgbClr val="47A4E3"/>
              </a:buClr>
              <a:buSzPct val="64000"/>
              <a:buFont typeface="Wingdings" pitchFamily="2" charset="2"/>
              <a:buChar char="q"/>
              <a:tabLst/>
              <a:defRPr/>
            </a:pPr>
            <a:endParaRPr kumimoji="0" lang="en-US" sz="2400" b="0" i="0" u="none" strike="noStrike" kern="0" cap="none" spc="0" normalizeH="0" baseline="0" noProof="0" dirty="0">
              <a:ln>
                <a:noFill/>
              </a:ln>
              <a:solidFill>
                <a:srgbClr val="AFAFFF"/>
              </a:solidFill>
              <a:effectLst/>
              <a:uLnTx/>
              <a:uFillTx/>
              <a:latin typeface="Calibri" pitchFamily="34" charset="0"/>
            </a:endParaRPr>
          </a:p>
        </p:txBody>
      </p:sp>
    </p:spTree>
    <p:extLst>
      <p:ext uri="{BB962C8B-B14F-4D97-AF65-F5344CB8AC3E}">
        <p14:creationId xmlns:p14="http://schemas.microsoft.com/office/powerpoint/2010/main" xmlns="" val="2527996752"/>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txBox="1">
            <a:spLocks noGrp="1"/>
          </p:cNvSpPr>
          <p:nvPr>
            <p:ph type="title"/>
          </p:nvPr>
        </p:nvSpPr>
        <p:spPr>
          <a:xfrm>
            <a:off x="0" y="0"/>
            <a:ext cx="8358214" cy="714356"/>
          </a:xfrm>
        </p:spPr>
        <p:txBody>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buNone/>
            </a:pPr>
            <a:r>
              <a:rPr lang="en-US" sz="3200" dirty="0" smtClean="0">
                <a:solidFill>
                  <a:srgbClr val="7979FF"/>
                </a:solidFill>
              </a:rPr>
              <a:t>Temperature Offset calibration</a:t>
            </a:r>
            <a:endParaRPr lang="en-US" sz="3200" dirty="0">
              <a:solidFill>
                <a:srgbClr val="7979FF"/>
              </a:solidFill>
            </a:endParaRPr>
          </a:p>
        </p:txBody>
      </p:sp>
      <p:sp>
        <p:nvSpPr>
          <p:cNvPr id="11" name="Footer Placeholder 10"/>
          <p:cNvSpPr>
            <a:spLocks noGrp="1"/>
          </p:cNvSpPr>
          <p:nvPr>
            <p:ph type="ftr" sz="quarter" idx="11"/>
          </p:nvPr>
        </p:nvSpPr>
        <p:spPr/>
        <p:txBody>
          <a:bodyPr/>
          <a:lstStyle/>
          <a:p>
            <a:pPr lvl="0"/>
            <a:r>
              <a:rPr lang="en-US" dirty="0" err="1" smtClean="0"/>
              <a:t>D.Moya</a:t>
            </a:r>
            <a:r>
              <a:rPr lang="en-US" dirty="0" smtClean="0"/>
              <a:t>, Forum on Tracking Detector Mechanics , </a:t>
            </a:r>
            <a:r>
              <a:rPr lang="en-US" dirty="0" err="1" smtClean="0"/>
              <a:t>Desy</a:t>
            </a:r>
            <a:r>
              <a:rPr lang="en-US" dirty="0" smtClean="0"/>
              <a:t> June 30th  2014  </a:t>
            </a:r>
            <a:endParaRPr lang="en-US" dirty="0"/>
          </a:p>
        </p:txBody>
      </p:sp>
      <p:sp>
        <p:nvSpPr>
          <p:cNvPr id="24" name="Rectangle 13"/>
          <p:cNvSpPr>
            <a:spLocks noGrp="1" noChangeArrowheads="1"/>
          </p:cNvSpPr>
          <p:nvPr>
            <p:ph idx="1"/>
          </p:nvPr>
        </p:nvSpPr>
        <p:spPr>
          <a:xfrm>
            <a:off x="35496" y="548680"/>
            <a:ext cx="8352928" cy="2304256"/>
          </a:xfrm>
          <a:solidFill>
            <a:schemeClr val="bg1"/>
          </a:solidFill>
          <a:ln/>
        </p:spPr>
        <p:txBody>
          <a:bodyPr/>
          <a:lstStyle/>
          <a:p>
            <a:pPr>
              <a:lnSpc>
                <a:spcPct val="90000"/>
              </a:lnSpc>
            </a:pPr>
            <a:r>
              <a:rPr lang="en-US" sz="2000" dirty="0" smtClean="0"/>
              <a:t>For the case of Belle II ( and generally in most of detector trackers) there will be a low humidity environment  ( below 10%) while the detector is working. </a:t>
            </a:r>
          </a:p>
          <a:p>
            <a:pPr>
              <a:lnSpc>
                <a:spcPct val="90000"/>
              </a:lnSpc>
            </a:pPr>
            <a:r>
              <a:rPr lang="en-US" sz="2000" dirty="0" smtClean="0"/>
              <a:t>For the offset calibration a mechanical set-up inside the </a:t>
            </a:r>
            <a:r>
              <a:rPr lang="en-US" sz="2000" dirty="0" err="1" smtClean="0"/>
              <a:t>methacrylate</a:t>
            </a:r>
            <a:r>
              <a:rPr lang="en-US" sz="2000" dirty="0" smtClean="0"/>
              <a:t> cage will be used. The fibers sensors will be positioned mechanically in  a similar way as in the final application. A temperature reference sensor ( non sensitive to humidity) will be positioned near  the sensors in order to measure temperature inside the  cage. </a:t>
            </a:r>
          </a:p>
        </p:txBody>
      </p:sp>
      <p:sp>
        <p:nvSpPr>
          <p:cNvPr id="6" name="Rectangle 13"/>
          <p:cNvSpPr txBox="1">
            <a:spLocks noChangeArrowheads="1"/>
          </p:cNvSpPr>
          <p:nvPr/>
        </p:nvSpPr>
        <p:spPr bwMode="auto">
          <a:xfrm>
            <a:off x="35496" y="2852936"/>
            <a:ext cx="3403104" cy="3744416"/>
          </a:xfrm>
          <a:prstGeom prst="rect">
            <a:avLst/>
          </a:prstGeom>
          <a:solidFill>
            <a:schemeClr val="bg1"/>
          </a:solid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E3E58"/>
              </a:buClr>
              <a:buSzPct val="100000"/>
              <a:buFont typeface="Wingdings" pitchFamily="2" charset="2"/>
              <a:buChar char="§"/>
              <a:defRPr sz="3000">
                <a:solidFill>
                  <a:srgbClr val="0E3E58"/>
                </a:solidFill>
                <a:latin typeface="Calibri" pitchFamily="34" charset="0"/>
                <a:ea typeface="+mn-ea"/>
                <a:cs typeface="+mn-cs"/>
              </a:defRPr>
            </a:lvl1pPr>
            <a:lvl2pPr marL="669925" indent="-325438" algn="l" rtl="0" eaLnBrk="0" fontAlgn="base" hangingPunct="0">
              <a:spcBef>
                <a:spcPct val="20000"/>
              </a:spcBef>
              <a:spcAft>
                <a:spcPct val="0"/>
              </a:spcAft>
              <a:buClr>
                <a:srgbClr val="47A4E3"/>
              </a:buClr>
              <a:buSzPct val="64000"/>
              <a:buFont typeface="Wingdings" pitchFamily="2" charset="2"/>
              <a:buChar char="q"/>
              <a:defRPr sz="2600" baseline="0">
                <a:solidFill>
                  <a:srgbClr val="AFAFFF"/>
                </a:solidFill>
                <a:latin typeface="Calibri" pitchFamily="34" charset="0"/>
              </a:defRPr>
            </a:lvl2pPr>
            <a:lvl3pPr marL="1022350" indent="-350838" algn="l" rtl="0" eaLnBrk="0" fontAlgn="base" hangingPunct="0">
              <a:spcBef>
                <a:spcPct val="20000"/>
              </a:spcBef>
              <a:spcAft>
                <a:spcPct val="0"/>
              </a:spcAft>
              <a:buClr>
                <a:srgbClr val="2A1BEB"/>
              </a:buClr>
              <a:buSzPct val="65000"/>
              <a:buFont typeface="Wingdings" pitchFamily="2" charset="2"/>
              <a:buChar char="n"/>
              <a:defRPr sz="2200">
                <a:solidFill>
                  <a:srgbClr val="2A1BEB"/>
                </a:solidFill>
                <a:latin typeface="Calibri" pitchFamily="34" charset="0"/>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sz="2000">
                <a:solidFill>
                  <a:schemeClr val="tx1"/>
                </a:solidFill>
                <a:latin typeface="Calibri" pitchFamily="34" charset="0"/>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Calibri" pitchFamily="34" charset="0"/>
              </a:defRPr>
            </a:lvl5pPr>
            <a:lvl6pPr marL="21383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9pPr>
          </a:lstStyle>
          <a:p>
            <a:pPr>
              <a:lnSpc>
                <a:spcPct val="90000"/>
              </a:lnSpc>
            </a:pPr>
            <a:r>
              <a:rPr lang="en-US" sz="2000" i="0" kern="0" dirty="0" smtClean="0"/>
              <a:t>The environmental humidity will be reduced up to the humidity expected for real application ( 10 %) and maintain during 2-3 days (until the sensor signal became stable ). </a:t>
            </a:r>
          </a:p>
          <a:p>
            <a:pPr>
              <a:lnSpc>
                <a:spcPct val="90000"/>
              </a:lnSpc>
            </a:pPr>
            <a:r>
              <a:rPr lang="en-US" sz="2000" i="0" kern="0" dirty="0" smtClean="0"/>
              <a:t>The sensors measured value will be taken as the offset value at the temperature measured with the reference sensor. </a:t>
            </a:r>
            <a:endParaRPr lang="en-US" sz="2000" i="0" kern="0" dirty="0"/>
          </a:p>
        </p:txBody>
      </p:sp>
      <p:pic>
        <p:nvPicPr>
          <p:cNvPr id="3" name="2 Imagen"/>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3444314" y="2980681"/>
            <a:ext cx="5364088" cy="3233511"/>
          </a:xfrm>
          <a:prstGeom prst="rect">
            <a:avLst/>
          </a:prstGeom>
        </p:spPr>
      </p:pic>
      <p:sp>
        <p:nvSpPr>
          <p:cNvPr id="4" name="3 CuadroTexto"/>
          <p:cNvSpPr txBox="1"/>
          <p:nvPr/>
        </p:nvSpPr>
        <p:spPr>
          <a:xfrm>
            <a:off x="7574436" y="3449184"/>
            <a:ext cx="1212066" cy="307777"/>
          </a:xfrm>
          <a:prstGeom prst="rect">
            <a:avLst/>
          </a:prstGeom>
          <a:noFill/>
        </p:spPr>
        <p:txBody>
          <a:bodyPr wrap="square" rtlCol="0">
            <a:spAutoFit/>
          </a:bodyPr>
          <a:lstStyle/>
          <a:p>
            <a:r>
              <a:rPr lang="es-ES_tradnl" sz="1400" dirty="0" err="1" smtClean="0"/>
              <a:t>Dry</a:t>
            </a:r>
            <a:r>
              <a:rPr lang="es-ES_tradnl" sz="1400" dirty="0" smtClean="0"/>
              <a:t> air </a:t>
            </a:r>
            <a:r>
              <a:rPr lang="es-ES_tradnl" sz="1400" dirty="0" err="1" smtClean="0"/>
              <a:t>Inlet</a:t>
            </a:r>
            <a:endParaRPr lang="en-US" sz="1400" dirty="0"/>
          </a:p>
        </p:txBody>
      </p:sp>
      <p:sp>
        <p:nvSpPr>
          <p:cNvPr id="9" name="8 CuadroTexto"/>
          <p:cNvSpPr txBox="1"/>
          <p:nvPr/>
        </p:nvSpPr>
        <p:spPr>
          <a:xfrm>
            <a:off x="5190254" y="2854537"/>
            <a:ext cx="1872208" cy="523220"/>
          </a:xfrm>
          <a:prstGeom prst="rect">
            <a:avLst/>
          </a:prstGeom>
          <a:noFill/>
        </p:spPr>
        <p:txBody>
          <a:bodyPr wrap="square" rtlCol="0">
            <a:spAutoFit/>
          </a:bodyPr>
          <a:lstStyle/>
          <a:p>
            <a:r>
              <a:rPr lang="es-ES_tradnl" sz="1400" dirty="0" err="1" smtClean="0"/>
              <a:t>Temperature</a:t>
            </a:r>
            <a:r>
              <a:rPr lang="es-ES_tradnl" sz="1400" dirty="0" smtClean="0"/>
              <a:t> Reference sensor</a:t>
            </a:r>
            <a:endParaRPr lang="en-US" sz="1400" dirty="0"/>
          </a:p>
        </p:txBody>
      </p:sp>
      <p:sp>
        <p:nvSpPr>
          <p:cNvPr id="10" name="9 CuadroTexto"/>
          <p:cNvSpPr txBox="1"/>
          <p:nvPr/>
        </p:nvSpPr>
        <p:spPr>
          <a:xfrm>
            <a:off x="4716016" y="5209455"/>
            <a:ext cx="1716122" cy="307777"/>
          </a:xfrm>
          <a:prstGeom prst="rect">
            <a:avLst/>
          </a:prstGeom>
          <a:noFill/>
        </p:spPr>
        <p:txBody>
          <a:bodyPr wrap="square" rtlCol="0">
            <a:spAutoFit/>
          </a:bodyPr>
          <a:lstStyle/>
          <a:p>
            <a:r>
              <a:rPr lang="es-ES_tradnl" sz="1400" dirty="0" err="1" smtClean="0"/>
              <a:t>Calibrated</a:t>
            </a:r>
            <a:r>
              <a:rPr lang="es-ES_tradnl" sz="1400" dirty="0" smtClean="0"/>
              <a:t> </a:t>
            </a:r>
            <a:r>
              <a:rPr lang="es-ES_tradnl" sz="1400" dirty="0" err="1" smtClean="0"/>
              <a:t>sensors</a:t>
            </a:r>
            <a:endParaRPr lang="en-US" sz="1400" dirty="0"/>
          </a:p>
        </p:txBody>
      </p:sp>
      <p:sp>
        <p:nvSpPr>
          <p:cNvPr id="12" name="11 CuadroTexto"/>
          <p:cNvSpPr txBox="1"/>
          <p:nvPr/>
        </p:nvSpPr>
        <p:spPr>
          <a:xfrm>
            <a:off x="7062462" y="2719071"/>
            <a:ext cx="1872208" cy="307777"/>
          </a:xfrm>
          <a:prstGeom prst="rect">
            <a:avLst/>
          </a:prstGeom>
          <a:noFill/>
        </p:spPr>
        <p:txBody>
          <a:bodyPr wrap="square" rtlCol="0">
            <a:spAutoFit/>
          </a:bodyPr>
          <a:lstStyle/>
          <a:p>
            <a:r>
              <a:rPr lang="es-ES_tradnl" sz="1400" dirty="0" err="1" smtClean="0"/>
              <a:t>Methacrylate</a:t>
            </a:r>
            <a:r>
              <a:rPr lang="es-ES_tradnl" sz="1400" dirty="0" smtClean="0"/>
              <a:t> </a:t>
            </a:r>
            <a:r>
              <a:rPr lang="es-ES_tradnl" sz="1400" dirty="0" err="1" smtClean="0"/>
              <a:t>cage</a:t>
            </a:r>
            <a:endParaRPr lang="en-US" sz="1400" dirty="0"/>
          </a:p>
        </p:txBody>
      </p:sp>
      <p:cxnSp>
        <p:nvCxnSpPr>
          <p:cNvPr id="8" name="7 Conector recto de flecha"/>
          <p:cNvCxnSpPr/>
          <p:nvPr/>
        </p:nvCxnSpPr>
        <p:spPr bwMode="auto">
          <a:xfrm flipH="1">
            <a:off x="6012160" y="3212976"/>
            <a:ext cx="114198" cy="1296144"/>
          </a:xfrm>
          <a:prstGeom prst="straightConnector1">
            <a:avLst/>
          </a:prstGeom>
          <a:noFill/>
          <a:ln w="19050" cap="flat" cmpd="sng" algn="ctr">
            <a:solidFill>
              <a:srgbClr val="F34313"/>
            </a:solidFill>
            <a:prstDash val="solid"/>
            <a:round/>
            <a:headEnd type="none" w="med" len="med"/>
            <a:tailEnd type="arrow"/>
          </a:ln>
          <a:effectLst/>
        </p:spPr>
      </p:cxnSp>
      <p:cxnSp>
        <p:nvCxnSpPr>
          <p:cNvPr id="18" name="17 Conector recto de flecha"/>
          <p:cNvCxnSpPr/>
          <p:nvPr/>
        </p:nvCxnSpPr>
        <p:spPr bwMode="auto">
          <a:xfrm flipH="1">
            <a:off x="7380312" y="3026848"/>
            <a:ext cx="144016" cy="817336"/>
          </a:xfrm>
          <a:prstGeom prst="straightConnector1">
            <a:avLst/>
          </a:prstGeom>
          <a:noFill/>
          <a:ln w="19050" cap="flat" cmpd="sng" algn="ctr">
            <a:solidFill>
              <a:srgbClr val="F34313"/>
            </a:solidFill>
            <a:prstDash val="solid"/>
            <a:round/>
            <a:headEnd type="none" w="med" len="med"/>
            <a:tailEnd type="arrow"/>
          </a:ln>
          <a:effectLst/>
        </p:spPr>
      </p:cxnSp>
      <p:cxnSp>
        <p:nvCxnSpPr>
          <p:cNvPr id="19" name="18 Conector recto de flecha"/>
          <p:cNvCxnSpPr/>
          <p:nvPr/>
        </p:nvCxnSpPr>
        <p:spPr bwMode="auto">
          <a:xfrm flipV="1">
            <a:off x="5364088" y="4813920"/>
            <a:ext cx="504056" cy="395536"/>
          </a:xfrm>
          <a:prstGeom prst="straightConnector1">
            <a:avLst/>
          </a:prstGeom>
          <a:noFill/>
          <a:ln w="19050" cap="flat" cmpd="sng" algn="ctr">
            <a:solidFill>
              <a:srgbClr val="F34313"/>
            </a:solidFill>
            <a:prstDash val="solid"/>
            <a:round/>
            <a:headEnd type="none" w="med" len="med"/>
            <a:tailEnd type="arrow"/>
          </a:ln>
          <a:effectLst/>
        </p:spPr>
      </p:cxnSp>
      <p:cxnSp>
        <p:nvCxnSpPr>
          <p:cNvPr id="20" name="19 Conector recto de flecha"/>
          <p:cNvCxnSpPr/>
          <p:nvPr/>
        </p:nvCxnSpPr>
        <p:spPr bwMode="auto">
          <a:xfrm>
            <a:off x="8180470" y="3756961"/>
            <a:ext cx="135946" cy="1056959"/>
          </a:xfrm>
          <a:prstGeom prst="straightConnector1">
            <a:avLst/>
          </a:prstGeom>
          <a:noFill/>
          <a:ln w="19050" cap="flat" cmpd="sng" algn="ctr">
            <a:solidFill>
              <a:srgbClr val="F34313"/>
            </a:solidFill>
            <a:prstDash val="solid"/>
            <a:round/>
            <a:headEnd type="none" w="med" len="med"/>
            <a:tailEnd type="arrow"/>
          </a:ln>
          <a:effectLst/>
        </p:spPr>
      </p:cxnSp>
      <p:sp>
        <p:nvSpPr>
          <p:cNvPr id="28" name="27 Elipse"/>
          <p:cNvSpPr/>
          <p:nvPr/>
        </p:nvSpPr>
        <p:spPr bwMode="auto">
          <a:xfrm rot="660000">
            <a:off x="5087963" y="4591075"/>
            <a:ext cx="1800200" cy="180000"/>
          </a:xfrm>
          <a:prstGeom prst="ellipse">
            <a:avLst/>
          </a:prstGeom>
          <a:noFill/>
          <a:ln w="19050" cap="flat" cmpd="sng" algn="ctr">
            <a:solidFill>
              <a:srgbClr val="FF0000"/>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342900" marR="0" indent="-342900" algn="ctr" defTabSz="914400" rtl="0" eaLnBrk="1" fontAlgn="base" latinLnBrk="0" hangingPunct="1">
              <a:lnSpc>
                <a:spcPct val="80000"/>
              </a:lnSpc>
              <a:spcBef>
                <a:spcPct val="20000"/>
              </a:spcBef>
              <a:spcAft>
                <a:spcPct val="0"/>
              </a:spcAft>
              <a:buClr>
                <a:schemeClr val="bg1"/>
              </a:buClr>
              <a:buSzPct val="100000"/>
              <a:buFont typeface="Wingdings" pitchFamily="2" charset="2"/>
              <a:buNone/>
              <a:tabLst/>
            </a:pPr>
            <a:endParaRPr lang="en-US" dirty="0" smtClean="0">
              <a:solidFill>
                <a:schemeClr val="bg1"/>
              </a:solidFill>
            </a:endParaRPr>
          </a:p>
        </p:txBody>
      </p:sp>
      <p:sp>
        <p:nvSpPr>
          <p:cNvPr id="16" name="Slide Number Placeholder 4"/>
          <p:cNvSpPr>
            <a:spLocks noGrp="1"/>
          </p:cNvSpPr>
          <p:nvPr>
            <p:ph type="sldNum" sz="quarter" idx="10"/>
          </p:nvPr>
        </p:nvSpPr>
        <p:spPr>
          <a:xfrm>
            <a:off x="8686800" y="6400800"/>
            <a:ext cx="533400" cy="457200"/>
          </a:xfrm>
          <a:prstGeom prst="rect">
            <a:avLst/>
          </a:prstGeom>
        </p:spPr>
        <p:txBody>
          <a:bodyPr/>
          <a:lstStyle/>
          <a:p>
            <a:pPr>
              <a:defRPr/>
            </a:pPr>
            <a:fld id="{9A5CEF15-0670-42F8-B063-5D05E1C9277E}" type="slidenum">
              <a:rPr lang="es-ES_tradnl" altLang="en-US" smtClean="0"/>
              <a:pPr>
                <a:defRPr/>
              </a:pPr>
              <a:t>16</a:t>
            </a:fld>
            <a:endParaRPr lang="es-ES_tradnl" altLang="en-US" dirty="0"/>
          </a:p>
        </p:txBody>
      </p:sp>
    </p:spTree>
    <p:extLst>
      <p:ext uri="{BB962C8B-B14F-4D97-AF65-F5344CB8AC3E}">
        <p14:creationId xmlns:p14="http://schemas.microsoft.com/office/powerpoint/2010/main" xmlns="" val="2527996752"/>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txBox="1">
            <a:spLocks noGrp="1"/>
          </p:cNvSpPr>
          <p:nvPr>
            <p:ph type="title"/>
          </p:nvPr>
        </p:nvSpPr>
        <p:spPr>
          <a:xfrm>
            <a:off x="0" y="0"/>
            <a:ext cx="8358214" cy="714356"/>
          </a:xfrm>
        </p:spPr>
        <p:txBody>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buNone/>
            </a:pPr>
            <a:r>
              <a:rPr lang="en-US" sz="3200" dirty="0" smtClean="0">
                <a:solidFill>
                  <a:srgbClr val="7979FF"/>
                </a:solidFill>
              </a:rPr>
              <a:t>Humidity sensitive sensors calibration</a:t>
            </a:r>
            <a:endParaRPr lang="en-US" sz="3200" dirty="0">
              <a:solidFill>
                <a:srgbClr val="7979FF"/>
              </a:solidFill>
            </a:endParaRPr>
          </a:p>
        </p:txBody>
      </p:sp>
      <p:sp>
        <p:nvSpPr>
          <p:cNvPr id="11" name="Footer Placeholder 10"/>
          <p:cNvSpPr>
            <a:spLocks noGrp="1"/>
          </p:cNvSpPr>
          <p:nvPr>
            <p:ph type="ftr" sz="quarter" idx="11"/>
          </p:nvPr>
        </p:nvSpPr>
        <p:spPr/>
        <p:txBody>
          <a:bodyPr/>
          <a:lstStyle/>
          <a:p>
            <a:pPr lvl="0"/>
            <a:r>
              <a:rPr lang="en-US" dirty="0" err="1" smtClean="0"/>
              <a:t>D.Moya</a:t>
            </a:r>
            <a:r>
              <a:rPr lang="en-US" dirty="0" smtClean="0"/>
              <a:t>, Forum on Tracking Detector Mechanics , </a:t>
            </a:r>
            <a:r>
              <a:rPr lang="en-US" dirty="0" err="1" smtClean="0"/>
              <a:t>Desy</a:t>
            </a:r>
            <a:r>
              <a:rPr lang="en-US" dirty="0" smtClean="0"/>
              <a:t> June 30th  2014  </a:t>
            </a:r>
            <a:endParaRPr lang="en-US" dirty="0"/>
          </a:p>
        </p:txBody>
      </p:sp>
      <p:sp>
        <p:nvSpPr>
          <p:cNvPr id="24" name="Rectangle 13"/>
          <p:cNvSpPr>
            <a:spLocks noGrp="1" noChangeArrowheads="1"/>
          </p:cNvSpPr>
          <p:nvPr>
            <p:ph idx="1"/>
          </p:nvPr>
        </p:nvSpPr>
        <p:spPr>
          <a:xfrm>
            <a:off x="152400" y="685800"/>
            <a:ext cx="8020000" cy="2887216"/>
          </a:xfrm>
          <a:solidFill>
            <a:schemeClr val="bg1"/>
          </a:solidFill>
          <a:ln/>
        </p:spPr>
        <p:txBody>
          <a:bodyPr/>
          <a:lstStyle/>
          <a:p>
            <a:pPr>
              <a:lnSpc>
                <a:spcPct val="90000"/>
              </a:lnSpc>
            </a:pPr>
            <a:r>
              <a:rPr lang="en-US" sz="2000" dirty="0" smtClean="0"/>
              <a:t>For the humidity + temperature sensors the process will be slightly different</a:t>
            </a:r>
          </a:p>
          <a:p>
            <a:pPr>
              <a:lnSpc>
                <a:spcPct val="90000"/>
              </a:lnSpc>
            </a:pPr>
            <a:r>
              <a:rPr lang="en-US" sz="2000" dirty="0" smtClean="0"/>
              <a:t>Using the thermal sensitivity calibration set-up,  the sensors will be calibrated  with temperature at three different humidity's ( 10% ,25% and 50%)</a:t>
            </a:r>
          </a:p>
          <a:p>
            <a:pPr>
              <a:lnSpc>
                <a:spcPct val="90000"/>
              </a:lnSpc>
            </a:pPr>
            <a:r>
              <a:rPr lang="en-US" sz="2000" dirty="0" smtClean="0"/>
              <a:t>At this three different humidity’s thermal sensitivity and offset will be measured. </a:t>
            </a:r>
          </a:p>
        </p:txBody>
      </p:sp>
      <p:sp>
        <p:nvSpPr>
          <p:cNvPr id="7" name="Rectangle 13"/>
          <p:cNvSpPr txBox="1">
            <a:spLocks noChangeArrowheads="1"/>
          </p:cNvSpPr>
          <p:nvPr/>
        </p:nvSpPr>
        <p:spPr bwMode="auto">
          <a:xfrm>
            <a:off x="179512" y="2774032"/>
            <a:ext cx="3131840" cy="2887216"/>
          </a:xfrm>
          <a:prstGeom prst="rect">
            <a:avLst/>
          </a:prstGeom>
          <a:solidFill>
            <a:schemeClr val="bg1"/>
          </a:solid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E3E58"/>
              </a:buClr>
              <a:buSzPct val="100000"/>
              <a:buFont typeface="Wingdings" pitchFamily="2" charset="2"/>
              <a:buChar char="§"/>
              <a:defRPr sz="3000">
                <a:solidFill>
                  <a:srgbClr val="0E3E58"/>
                </a:solidFill>
                <a:latin typeface="Calibri" pitchFamily="34" charset="0"/>
                <a:ea typeface="+mn-ea"/>
                <a:cs typeface="+mn-cs"/>
              </a:defRPr>
            </a:lvl1pPr>
            <a:lvl2pPr marL="669925" indent="-325438" algn="l" rtl="0" eaLnBrk="0" fontAlgn="base" hangingPunct="0">
              <a:spcBef>
                <a:spcPct val="20000"/>
              </a:spcBef>
              <a:spcAft>
                <a:spcPct val="0"/>
              </a:spcAft>
              <a:buClr>
                <a:srgbClr val="47A4E3"/>
              </a:buClr>
              <a:buSzPct val="64000"/>
              <a:buFont typeface="Wingdings" pitchFamily="2" charset="2"/>
              <a:buChar char="q"/>
              <a:defRPr sz="2600" baseline="0">
                <a:solidFill>
                  <a:srgbClr val="AFAFFF"/>
                </a:solidFill>
                <a:latin typeface="Calibri" pitchFamily="34" charset="0"/>
              </a:defRPr>
            </a:lvl2pPr>
            <a:lvl3pPr marL="1022350" indent="-350838" algn="l" rtl="0" eaLnBrk="0" fontAlgn="base" hangingPunct="0">
              <a:spcBef>
                <a:spcPct val="20000"/>
              </a:spcBef>
              <a:spcAft>
                <a:spcPct val="0"/>
              </a:spcAft>
              <a:buClr>
                <a:srgbClr val="2A1BEB"/>
              </a:buClr>
              <a:buSzPct val="65000"/>
              <a:buFont typeface="Wingdings" pitchFamily="2" charset="2"/>
              <a:buChar char="n"/>
              <a:defRPr sz="2200">
                <a:solidFill>
                  <a:srgbClr val="2A1BEB"/>
                </a:solidFill>
                <a:latin typeface="Calibri" pitchFamily="34" charset="0"/>
              </a:defRPr>
            </a:lvl3pPr>
            <a:lvl4pPr marL="1339850" indent="-315913" algn="l" rtl="0" eaLnBrk="0" fontAlgn="base" hangingPunct="0">
              <a:spcBef>
                <a:spcPct val="20000"/>
              </a:spcBef>
              <a:spcAft>
                <a:spcPct val="0"/>
              </a:spcAft>
              <a:buClr>
                <a:schemeClr val="accent2"/>
              </a:buClr>
              <a:buSzPct val="70000"/>
              <a:buFont typeface="Wingdings" pitchFamily="2" charset="2"/>
              <a:buChar char="q"/>
              <a:defRPr sz="2000">
                <a:solidFill>
                  <a:schemeClr val="tx1"/>
                </a:solidFill>
                <a:latin typeface="Calibri" pitchFamily="34" charset="0"/>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Calibri" pitchFamily="34" charset="0"/>
              </a:defRPr>
            </a:lvl5pPr>
            <a:lvl6pPr marL="21383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9pPr>
          </a:lstStyle>
          <a:p>
            <a:pPr>
              <a:lnSpc>
                <a:spcPct val="90000"/>
              </a:lnSpc>
            </a:pPr>
            <a:r>
              <a:rPr lang="en-US" sz="2000" i="0" kern="0" dirty="0" smtClean="0"/>
              <a:t>During operation, the temperature will be compensated with near positioned temperature sensors. </a:t>
            </a:r>
          </a:p>
        </p:txBody>
      </p:sp>
      <p:pic>
        <p:nvPicPr>
          <p:cNvPr id="6" name="Picture 3"/>
          <p:cNvPicPr>
            <a:picLocks noChangeAspect="1" noChangeArrowheads="1"/>
          </p:cNvPicPr>
          <p:nvPr/>
        </p:nvPicPr>
        <p:blipFill>
          <a:blip r:embed="rId3" cstate="print"/>
          <a:srcRect/>
          <a:stretch>
            <a:fillRect/>
          </a:stretch>
        </p:blipFill>
        <p:spPr bwMode="auto">
          <a:xfrm>
            <a:off x="2987824" y="2777747"/>
            <a:ext cx="6156176" cy="3531573"/>
          </a:xfrm>
          <a:prstGeom prst="rect">
            <a:avLst/>
          </a:prstGeom>
          <a:noFill/>
          <a:ln w="9525">
            <a:noFill/>
            <a:miter lim="800000"/>
            <a:headEnd/>
            <a:tailEnd/>
          </a:ln>
          <a:effectLst/>
        </p:spPr>
      </p:pic>
      <p:sp>
        <p:nvSpPr>
          <p:cNvPr id="8" name="Slide Number Placeholder 4"/>
          <p:cNvSpPr>
            <a:spLocks noGrp="1"/>
          </p:cNvSpPr>
          <p:nvPr>
            <p:ph type="sldNum" sz="quarter" idx="10"/>
          </p:nvPr>
        </p:nvSpPr>
        <p:spPr>
          <a:xfrm>
            <a:off x="8686800" y="6400800"/>
            <a:ext cx="533400" cy="457200"/>
          </a:xfrm>
          <a:prstGeom prst="rect">
            <a:avLst/>
          </a:prstGeom>
        </p:spPr>
        <p:txBody>
          <a:bodyPr/>
          <a:lstStyle/>
          <a:p>
            <a:pPr>
              <a:defRPr/>
            </a:pPr>
            <a:fld id="{9A5CEF15-0670-42F8-B063-5D05E1C9277E}" type="slidenum">
              <a:rPr lang="es-ES_tradnl" altLang="en-US" smtClean="0"/>
              <a:pPr>
                <a:defRPr/>
              </a:pPr>
              <a:t>17</a:t>
            </a:fld>
            <a:endParaRPr lang="es-ES_tradnl" altLang="en-US" dirty="0"/>
          </a:p>
        </p:txBody>
      </p:sp>
    </p:spTree>
    <p:extLst>
      <p:ext uri="{BB962C8B-B14F-4D97-AF65-F5344CB8AC3E}">
        <p14:creationId xmlns:p14="http://schemas.microsoft.com/office/powerpoint/2010/main" xmlns="" val="2527996752"/>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title"/>
          </p:nvPr>
        </p:nvSpPr>
        <p:spPr/>
        <p:txBody>
          <a:bodyPr/>
          <a:lstStyle/>
          <a:p>
            <a:r>
              <a:rPr lang="en-US" sz="4800" dirty="0" smtClean="0"/>
              <a:t>Strain Displacement </a:t>
            </a:r>
            <a:r>
              <a:rPr lang="en-US" sz="4800" dirty="0" err="1" smtClean="0"/>
              <a:t>transductor</a:t>
            </a:r>
            <a:r>
              <a:rPr lang="en-US" sz="4800" dirty="0" smtClean="0"/>
              <a:t> : L-shape.</a:t>
            </a:r>
            <a:endParaRPr lang="es-ES_tradnl" sz="4800" dirty="0"/>
          </a:p>
        </p:txBody>
      </p:sp>
      <p:sp>
        <p:nvSpPr>
          <p:cNvPr id="3" name="Footer Placeholder 2"/>
          <p:cNvSpPr>
            <a:spLocks noGrp="1"/>
          </p:cNvSpPr>
          <p:nvPr>
            <p:ph type="ftr" sz="quarter" idx="11"/>
          </p:nvPr>
        </p:nvSpPr>
        <p:spPr/>
        <p:txBody>
          <a:bodyPr/>
          <a:lstStyle/>
          <a:p>
            <a:pPr>
              <a:defRPr/>
            </a:pPr>
            <a:r>
              <a:rPr lang="en-US" altLang="en-US" smtClean="0"/>
              <a:t>D.Moya, Forum on Tracking Detector Mechanics , Desy June 30th  2014  </a:t>
            </a:r>
            <a:endParaRPr lang="es-ES_tradnl" altLang="en-US" dirty="0"/>
          </a:p>
        </p:txBody>
      </p:sp>
      <p:sp>
        <p:nvSpPr>
          <p:cNvPr id="4" name="Slide Number Placeholder 3"/>
          <p:cNvSpPr>
            <a:spLocks noGrp="1"/>
          </p:cNvSpPr>
          <p:nvPr>
            <p:ph type="sldNum" sz="quarter" idx="10"/>
          </p:nvPr>
        </p:nvSpPr>
        <p:spPr/>
        <p:txBody>
          <a:bodyPr/>
          <a:lstStyle/>
          <a:p>
            <a:pPr>
              <a:defRPr/>
            </a:pPr>
            <a:fld id="{215A28EB-2861-486D-BE8B-045F5F35EFBB}" type="slidenum">
              <a:rPr lang="es-ES_tradnl" altLang="en-US" smtClean="0"/>
              <a:pPr>
                <a:defRPr/>
              </a:pPr>
              <a:t>18</a:t>
            </a:fld>
            <a:endParaRPr lang="es-ES_tradnl" altLang="en-US" dirty="0"/>
          </a:p>
        </p:txBody>
      </p:sp>
    </p:spTree>
    <p:extLst>
      <p:ext uri="{BB962C8B-B14F-4D97-AF65-F5344CB8AC3E}">
        <p14:creationId xmlns:p14="http://schemas.microsoft.com/office/powerpoint/2010/main" xmlns="" val="330659304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sz="4400" dirty="0" smtClean="0"/>
              <a:t>Position transducer: The L-shape</a:t>
            </a:r>
            <a:endParaRPr lang="en-US" sz="4400" dirty="0"/>
          </a:p>
        </p:txBody>
      </p:sp>
      <p:sp>
        <p:nvSpPr>
          <p:cNvPr id="3" name="2 Marcador de contenido"/>
          <p:cNvSpPr>
            <a:spLocks noGrp="1"/>
          </p:cNvSpPr>
          <p:nvPr>
            <p:ph idx="1"/>
          </p:nvPr>
        </p:nvSpPr>
        <p:spPr>
          <a:xfrm>
            <a:off x="251520" y="914400"/>
            <a:ext cx="8305800" cy="1219200"/>
          </a:xfrm>
        </p:spPr>
        <p:txBody>
          <a:bodyPr/>
          <a:lstStyle/>
          <a:p>
            <a:r>
              <a:rPr lang="en-US" dirty="0" smtClean="0"/>
              <a:t> Temperature &amp; strain to displacement transducer with custom geometry for  integration in </a:t>
            </a:r>
            <a:r>
              <a:rPr lang="en-US" dirty="0" err="1" smtClean="0"/>
              <a:t>PXD</a:t>
            </a:r>
            <a:endParaRPr lang="en-US" dirty="0" smtClean="0"/>
          </a:p>
          <a:p>
            <a:r>
              <a:rPr lang="en-US" dirty="0" smtClean="0"/>
              <a:t>Readout speed from zero to  1KHz (vibrations)</a:t>
            </a:r>
          </a:p>
          <a:p>
            <a:r>
              <a:rPr lang="en-US" dirty="0" smtClean="0"/>
              <a:t>Currently eight demonstrators manufactured</a:t>
            </a:r>
            <a:endParaRPr lang="en-US" dirty="0"/>
          </a:p>
        </p:txBody>
      </p:sp>
      <p:sp>
        <p:nvSpPr>
          <p:cNvPr id="4" name="3 Marcador de número de diapositiva"/>
          <p:cNvSpPr>
            <a:spLocks noGrp="1"/>
          </p:cNvSpPr>
          <p:nvPr>
            <p:ph type="sldNum" sz="quarter" idx="10"/>
          </p:nvPr>
        </p:nvSpPr>
        <p:spPr>
          <a:xfrm>
            <a:off x="8686800" y="6400800"/>
            <a:ext cx="533400" cy="457200"/>
          </a:xfrm>
          <a:prstGeom prst="rect">
            <a:avLst/>
          </a:prstGeom>
        </p:spPr>
        <p:txBody>
          <a:bodyPr/>
          <a:lstStyle/>
          <a:p>
            <a:pPr>
              <a:defRPr/>
            </a:pPr>
            <a:fld id="{9A5CEF15-0670-42F8-B063-5D05E1C9277E}" type="slidenum">
              <a:rPr lang="es-ES_tradnl" altLang="en-US" smtClean="0"/>
              <a:pPr>
                <a:defRPr/>
              </a:pPr>
              <a:t>19</a:t>
            </a:fld>
            <a:endParaRPr lang="es-ES_tradnl" altLang="en-US" dirty="0"/>
          </a:p>
        </p:txBody>
      </p:sp>
      <p:sp>
        <p:nvSpPr>
          <p:cNvPr id="5" name="4 Marcador de pie de página"/>
          <p:cNvSpPr>
            <a:spLocks noGrp="1"/>
          </p:cNvSpPr>
          <p:nvPr>
            <p:ph type="ftr" sz="quarter" idx="11"/>
          </p:nvPr>
        </p:nvSpPr>
        <p:spPr/>
        <p:txBody>
          <a:bodyPr/>
          <a:lstStyle/>
          <a:p>
            <a:pPr>
              <a:defRPr/>
            </a:pPr>
            <a:r>
              <a:rPr lang="en-US" altLang="en-US" smtClean="0"/>
              <a:t>D.Moya, Forum on Tracking Detector Mechanics , Desy June 30th  2014  </a:t>
            </a:r>
            <a:endParaRPr lang="es-ES_tradnl" altLang="en-US" dirty="0"/>
          </a:p>
        </p:txBody>
      </p:sp>
      <p:pic>
        <p:nvPicPr>
          <p:cNvPr id="15" name="Picture 29" descr="Picture1.png"/>
          <p:cNvPicPr>
            <a:picLocks noChangeAspect="1"/>
          </p:cNvPicPr>
          <p:nvPr/>
        </p:nvPicPr>
        <p:blipFill>
          <a:blip r:embed="rId3" cstate="print"/>
          <a:stretch>
            <a:fillRect/>
          </a:stretch>
        </p:blipFill>
        <p:spPr>
          <a:xfrm>
            <a:off x="61434" y="2971800"/>
            <a:ext cx="4510566" cy="3388688"/>
          </a:xfrm>
          <a:prstGeom prst="rect">
            <a:avLst/>
          </a:prstGeom>
        </p:spPr>
      </p:pic>
      <p:sp>
        <p:nvSpPr>
          <p:cNvPr id="16" name="TextBox 26"/>
          <p:cNvSpPr txBox="1"/>
          <p:nvPr/>
        </p:nvSpPr>
        <p:spPr>
          <a:xfrm>
            <a:off x="1143000" y="3200400"/>
            <a:ext cx="1828800" cy="400110"/>
          </a:xfrm>
          <a:prstGeom prst="rect">
            <a:avLst/>
          </a:prstGeom>
          <a:noFill/>
        </p:spPr>
        <p:txBody>
          <a:bodyPr wrap="square" rtlCol="0">
            <a:spAutoFit/>
          </a:bodyPr>
          <a:lstStyle/>
          <a:p>
            <a:r>
              <a:rPr lang="es-ES" dirty="0" err="1" smtClean="0">
                <a:solidFill>
                  <a:srgbClr val="FF0000"/>
                </a:solidFill>
              </a:rPr>
              <a:t>Contact</a:t>
            </a:r>
            <a:r>
              <a:rPr lang="es-ES" dirty="0" smtClean="0">
                <a:solidFill>
                  <a:srgbClr val="FF0000"/>
                </a:solidFill>
              </a:rPr>
              <a:t> </a:t>
            </a:r>
            <a:r>
              <a:rPr lang="es-ES" dirty="0" err="1" smtClean="0">
                <a:solidFill>
                  <a:srgbClr val="FF0000"/>
                </a:solidFill>
              </a:rPr>
              <a:t>surface</a:t>
            </a:r>
            <a:endParaRPr lang="es-ES" dirty="0">
              <a:solidFill>
                <a:srgbClr val="FF0000"/>
              </a:solidFill>
            </a:endParaRPr>
          </a:p>
        </p:txBody>
      </p:sp>
      <p:sp>
        <p:nvSpPr>
          <p:cNvPr id="17" name="TextBox 27"/>
          <p:cNvSpPr txBox="1"/>
          <p:nvPr/>
        </p:nvSpPr>
        <p:spPr>
          <a:xfrm>
            <a:off x="2286000" y="5410200"/>
            <a:ext cx="1828800" cy="400110"/>
          </a:xfrm>
          <a:prstGeom prst="rect">
            <a:avLst/>
          </a:prstGeom>
          <a:noFill/>
        </p:spPr>
        <p:txBody>
          <a:bodyPr wrap="square" rtlCol="0">
            <a:spAutoFit/>
          </a:bodyPr>
          <a:lstStyle/>
          <a:p>
            <a:r>
              <a:rPr lang="es-ES" dirty="0" err="1" smtClean="0">
                <a:solidFill>
                  <a:srgbClr val="FF0000"/>
                </a:solidFill>
              </a:rPr>
              <a:t>Contact</a:t>
            </a:r>
            <a:r>
              <a:rPr lang="es-ES" dirty="0" smtClean="0">
                <a:solidFill>
                  <a:srgbClr val="FF0000"/>
                </a:solidFill>
              </a:rPr>
              <a:t> </a:t>
            </a:r>
            <a:r>
              <a:rPr lang="es-ES" dirty="0" err="1" smtClean="0">
                <a:solidFill>
                  <a:srgbClr val="FF0000"/>
                </a:solidFill>
              </a:rPr>
              <a:t>ball</a:t>
            </a:r>
            <a:endParaRPr lang="es-ES" dirty="0">
              <a:solidFill>
                <a:srgbClr val="FF0000"/>
              </a:solidFill>
            </a:endParaRPr>
          </a:p>
        </p:txBody>
      </p:sp>
      <p:sp>
        <p:nvSpPr>
          <p:cNvPr id="18" name="TextBox 28"/>
          <p:cNvSpPr txBox="1"/>
          <p:nvPr/>
        </p:nvSpPr>
        <p:spPr>
          <a:xfrm>
            <a:off x="0" y="3657600"/>
            <a:ext cx="1828800" cy="400110"/>
          </a:xfrm>
          <a:prstGeom prst="rect">
            <a:avLst/>
          </a:prstGeom>
          <a:noFill/>
        </p:spPr>
        <p:txBody>
          <a:bodyPr wrap="square" rtlCol="0">
            <a:spAutoFit/>
          </a:bodyPr>
          <a:lstStyle/>
          <a:p>
            <a:r>
              <a:rPr lang="es-ES" dirty="0" err="1" smtClean="0">
                <a:solidFill>
                  <a:srgbClr val="FF0000"/>
                </a:solidFill>
              </a:rPr>
              <a:t>Locked</a:t>
            </a:r>
            <a:r>
              <a:rPr lang="es-ES" dirty="0" smtClean="0">
                <a:solidFill>
                  <a:srgbClr val="FF0000"/>
                </a:solidFill>
              </a:rPr>
              <a:t> </a:t>
            </a:r>
            <a:r>
              <a:rPr lang="es-ES" dirty="0" err="1" smtClean="0">
                <a:solidFill>
                  <a:srgbClr val="FF0000"/>
                </a:solidFill>
              </a:rPr>
              <a:t>part</a:t>
            </a:r>
            <a:endParaRPr lang="es-ES" dirty="0">
              <a:solidFill>
                <a:srgbClr val="FF0000"/>
              </a:solidFill>
            </a:endParaRPr>
          </a:p>
        </p:txBody>
      </p:sp>
      <p:sp>
        <p:nvSpPr>
          <p:cNvPr id="19" name="TextBox 30"/>
          <p:cNvSpPr txBox="1"/>
          <p:nvPr/>
        </p:nvSpPr>
        <p:spPr>
          <a:xfrm>
            <a:off x="1219200" y="4038600"/>
            <a:ext cx="1828800" cy="400110"/>
          </a:xfrm>
          <a:prstGeom prst="rect">
            <a:avLst/>
          </a:prstGeom>
          <a:noFill/>
        </p:spPr>
        <p:txBody>
          <a:bodyPr wrap="square" rtlCol="0">
            <a:spAutoFit/>
          </a:bodyPr>
          <a:lstStyle/>
          <a:p>
            <a:r>
              <a:rPr lang="es-ES" dirty="0" smtClean="0">
                <a:solidFill>
                  <a:srgbClr val="FF0000"/>
                </a:solidFill>
              </a:rPr>
              <a:t>FBG </a:t>
            </a:r>
            <a:r>
              <a:rPr lang="es-ES" dirty="0" err="1" smtClean="0">
                <a:solidFill>
                  <a:srgbClr val="FF0000"/>
                </a:solidFill>
              </a:rPr>
              <a:t>sensors</a:t>
            </a:r>
            <a:endParaRPr lang="es-ES" dirty="0">
              <a:solidFill>
                <a:srgbClr val="FF0000"/>
              </a:solidFill>
            </a:endParaRPr>
          </a:p>
        </p:txBody>
      </p:sp>
      <p:cxnSp>
        <p:nvCxnSpPr>
          <p:cNvPr id="20" name="Straight Arrow Connector 34"/>
          <p:cNvCxnSpPr/>
          <p:nvPr/>
        </p:nvCxnSpPr>
        <p:spPr bwMode="auto">
          <a:xfrm flipV="1">
            <a:off x="3581400" y="4572000"/>
            <a:ext cx="76200" cy="1066800"/>
          </a:xfrm>
          <a:prstGeom prst="straightConnector1">
            <a:avLst/>
          </a:prstGeom>
          <a:noFill/>
          <a:ln w="25400" cap="flat" cmpd="sng" algn="ctr">
            <a:solidFill>
              <a:srgbClr val="FF0000"/>
            </a:solidFill>
            <a:prstDash val="solid"/>
            <a:round/>
            <a:headEnd type="none" w="med" len="med"/>
            <a:tailEnd type="arrow"/>
          </a:ln>
          <a:effectLst/>
        </p:spPr>
      </p:cxnSp>
      <p:cxnSp>
        <p:nvCxnSpPr>
          <p:cNvPr id="21" name="Straight Arrow Connector 36"/>
          <p:cNvCxnSpPr>
            <a:stCxn id="18" idx="2"/>
          </p:cNvCxnSpPr>
          <p:nvPr/>
        </p:nvCxnSpPr>
        <p:spPr bwMode="auto">
          <a:xfrm flipH="1">
            <a:off x="533400" y="4057710"/>
            <a:ext cx="381000" cy="1276290"/>
          </a:xfrm>
          <a:prstGeom prst="straightConnector1">
            <a:avLst/>
          </a:prstGeom>
          <a:noFill/>
          <a:ln w="25400" cap="flat" cmpd="sng" algn="ctr">
            <a:solidFill>
              <a:srgbClr val="FF0000"/>
            </a:solidFill>
            <a:prstDash val="solid"/>
            <a:round/>
            <a:headEnd type="none" w="med" len="med"/>
            <a:tailEnd type="arrow"/>
          </a:ln>
          <a:effectLst/>
        </p:spPr>
      </p:cxnSp>
      <p:cxnSp>
        <p:nvCxnSpPr>
          <p:cNvPr id="22" name="Straight Arrow Connector 36"/>
          <p:cNvCxnSpPr/>
          <p:nvPr/>
        </p:nvCxnSpPr>
        <p:spPr bwMode="auto">
          <a:xfrm>
            <a:off x="2438400" y="3657600"/>
            <a:ext cx="762000" cy="381000"/>
          </a:xfrm>
          <a:prstGeom prst="straightConnector1">
            <a:avLst/>
          </a:prstGeom>
          <a:noFill/>
          <a:ln w="25400" cap="flat" cmpd="sng" algn="ctr">
            <a:solidFill>
              <a:srgbClr val="FF0000"/>
            </a:solidFill>
            <a:prstDash val="solid"/>
            <a:round/>
            <a:headEnd type="none" w="med" len="med"/>
            <a:tailEnd type="arrow"/>
          </a:ln>
          <a:effectLst/>
        </p:spPr>
      </p:cxnSp>
      <p:cxnSp>
        <p:nvCxnSpPr>
          <p:cNvPr id="24" name="Straight Arrow Connector 36"/>
          <p:cNvCxnSpPr/>
          <p:nvPr/>
        </p:nvCxnSpPr>
        <p:spPr bwMode="auto">
          <a:xfrm flipH="1">
            <a:off x="1828800" y="4381500"/>
            <a:ext cx="76200" cy="723900"/>
          </a:xfrm>
          <a:prstGeom prst="straightConnector1">
            <a:avLst/>
          </a:prstGeom>
          <a:noFill/>
          <a:ln w="25400" cap="flat" cmpd="sng" algn="ctr">
            <a:solidFill>
              <a:srgbClr val="FF0000"/>
            </a:solidFill>
            <a:prstDash val="solid"/>
            <a:round/>
            <a:headEnd type="none" w="med" len="med"/>
            <a:tailEnd type="arrow"/>
          </a:ln>
          <a:effectLst/>
        </p:spPr>
      </p:cxnSp>
      <p:pic>
        <p:nvPicPr>
          <p:cNvPr id="2050" name="Picture 2"/>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4632325" y="3105150"/>
            <a:ext cx="4206875" cy="32194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54560555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title"/>
          </p:nvPr>
        </p:nvSpPr>
        <p:spPr>
          <a:xfrm>
            <a:off x="304800" y="-87089"/>
            <a:ext cx="7391400" cy="1139825"/>
          </a:xfrm>
        </p:spPr>
        <p:txBody>
          <a:bodyPr/>
          <a:lstStyle/>
          <a:p>
            <a:r>
              <a:rPr lang="en-US" sz="5400" noProof="0" dirty="0" smtClean="0"/>
              <a:t>Outline</a:t>
            </a:r>
            <a:endParaRPr lang="en-US" sz="5400" noProof="0" dirty="0"/>
          </a:p>
        </p:txBody>
      </p:sp>
      <p:sp>
        <p:nvSpPr>
          <p:cNvPr id="7" name="6 Marcador de contenido"/>
          <p:cNvSpPr>
            <a:spLocks noGrp="1"/>
          </p:cNvSpPr>
          <p:nvPr>
            <p:ph idx="1"/>
          </p:nvPr>
        </p:nvSpPr>
        <p:spPr>
          <a:xfrm>
            <a:off x="179512" y="1076672"/>
            <a:ext cx="8839200" cy="4800600"/>
          </a:xfrm>
        </p:spPr>
        <p:txBody>
          <a:bodyPr/>
          <a:lstStyle/>
          <a:p>
            <a:r>
              <a:rPr lang="en-US" sz="3200" dirty="0" smtClean="0"/>
              <a:t>Introduction Belle II Vertex detector</a:t>
            </a:r>
          </a:p>
          <a:p>
            <a:r>
              <a:rPr lang="en-US" sz="3200" dirty="0" smtClean="0"/>
              <a:t>FBG monitoring system for Belle II vertex detector</a:t>
            </a:r>
          </a:p>
          <a:p>
            <a:r>
              <a:rPr lang="en-US" sz="3200" dirty="0" smtClean="0"/>
              <a:t>Introduction to FBG sensors</a:t>
            </a:r>
          </a:p>
          <a:p>
            <a:r>
              <a:rPr lang="en-US" sz="3200" dirty="0" smtClean="0"/>
              <a:t>Environmental sensor characterization</a:t>
            </a:r>
          </a:p>
          <a:p>
            <a:r>
              <a:rPr lang="en-US" sz="3200" dirty="0" smtClean="0"/>
              <a:t>Displacement transducers</a:t>
            </a:r>
          </a:p>
          <a:p>
            <a:r>
              <a:rPr lang="en-US" sz="3200" dirty="0" smtClean="0"/>
              <a:t>Belle II PXD/SVD common test beam environmental and structural monitoring. </a:t>
            </a:r>
          </a:p>
          <a:p>
            <a:r>
              <a:rPr lang="en-US" sz="3200" dirty="0" smtClean="0"/>
              <a:t>Summary and Outlook</a:t>
            </a:r>
            <a:endParaRPr lang="en-US" sz="3200" noProof="0" dirty="0" smtClean="0">
              <a:solidFill>
                <a:srgbClr val="7979FF"/>
              </a:solidFill>
            </a:endParaRPr>
          </a:p>
        </p:txBody>
      </p:sp>
      <p:sp>
        <p:nvSpPr>
          <p:cNvPr id="8" name="7 Marcador de pie de página"/>
          <p:cNvSpPr>
            <a:spLocks noGrp="1"/>
          </p:cNvSpPr>
          <p:nvPr>
            <p:ph type="ftr" sz="quarter" idx="11"/>
          </p:nvPr>
        </p:nvSpPr>
        <p:spPr>
          <a:xfrm>
            <a:off x="2987824" y="6284168"/>
            <a:ext cx="5715000" cy="457200"/>
          </a:xfrm>
        </p:spPr>
        <p:txBody>
          <a:bodyPr/>
          <a:lstStyle/>
          <a:p>
            <a:pPr>
              <a:defRPr/>
            </a:pPr>
            <a:r>
              <a:rPr lang="en-US" altLang="en-US" dirty="0" err="1" smtClean="0"/>
              <a:t>D.Moya</a:t>
            </a:r>
            <a:r>
              <a:rPr lang="en-US" altLang="en-US" dirty="0" smtClean="0"/>
              <a:t>, Forum on Tracking Detector Mechanics , </a:t>
            </a:r>
            <a:r>
              <a:rPr lang="en-US" altLang="en-US" dirty="0" err="1" smtClean="0"/>
              <a:t>Desy</a:t>
            </a:r>
            <a:r>
              <a:rPr lang="en-US" altLang="en-US" dirty="0" smtClean="0"/>
              <a:t> June 30th  2014  </a:t>
            </a:r>
            <a:endParaRPr lang="es-ES_tradnl" altLang="en-US" dirty="0"/>
          </a:p>
        </p:txBody>
      </p:sp>
      <p:sp>
        <p:nvSpPr>
          <p:cNvPr id="3" name="Slide Number Placeholder 2"/>
          <p:cNvSpPr>
            <a:spLocks noGrp="1"/>
          </p:cNvSpPr>
          <p:nvPr>
            <p:ph type="sldNum" sz="quarter" idx="10"/>
          </p:nvPr>
        </p:nvSpPr>
        <p:spPr>
          <a:xfrm>
            <a:off x="8686800" y="6400800"/>
            <a:ext cx="533400" cy="457200"/>
          </a:xfrm>
          <a:prstGeom prst="rect">
            <a:avLst/>
          </a:prstGeom>
        </p:spPr>
        <p:txBody>
          <a:bodyPr/>
          <a:lstStyle/>
          <a:p>
            <a:pPr>
              <a:defRPr/>
            </a:pPr>
            <a:fld id="{9A5CEF15-0670-42F8-B063-5D05E1C9277E}" type="slidenum">
              <a:rPr lang="es-ES_tradnl" altLang="en-US" smtClean="0"/>
              <a:pPr>
                <a:defRPr/>
              </a:pPr>
              <a:t>2</a:t>
            </a:fld>
            <a:endParaRPr lang="es-ES_tradnl" altLang="en-US" dirty="0"/>
          </a:p>
        </p:txBody>
      </p:sp>
    </p:spTree>
    <p:extLst>
      <p:ext uri="{BB962C8B-B14F-4D97-AF65-F5344CB8AC3E}">
        <p14:creationId xmlns:p14="http://schemas.microsoft.com/office/powerpoint/2010/main" xmlns="" val="157700165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sz="4400" dirty="0" smtClean="0"/>
              <a:t>L-Shape </a:t>
            </a:r>
            <a:r>
              <a:rPr lang="en-US" sz="4400" dirty="0" err="1" smtClean="0"/>
              <a:t>Demostrators</a:t>
            </a:r>
            <a:endParaRPr lang="en-US" sz="4400" dirty="0"/>
          </a:p>
        </p:txBody>
      </p:sp>
      <p:sp>
        <p:nvSpPr>
          <p:cNvPr id="4" name="3 Marcador de número de diapositiva"/>
          <p:cNvSpPr>
            <a:spLocks noGrp="1"/>
          </p:cNvSpPr>
          <p:nvPr>
            <p:ph type="sldNum" sz="quarter" idx="10"/>
          </p:nvPr>
        </p:nvSpPr>
        <p:spPr>
          <a:xfrm>
            <a:off x="8686800" y="6400800"/>
            <a:ext cx="533400" cy="457200"/>
          </a:xfrm>
          <a:prstGeom prst="rect">
            <a:avLst/>
          </a:prstGeom>
        </p:spPr>
        <p:txBody>
          <a:bodyPr/>
          <a:lstStyle/>
          <a:p>
            <a:pPr>
              <a:defRPr/>
            </a:pPr>
            <a:fld id="{9A5CEF15-0670-42F8-B063-5D05E1C9277E}" type="slidenum">
              <a:rPr lang="es-ES_tradnl" altLang="en-US" smtClean="0"/>
              <a:pPr>
                <a:defRPr/>
              </a:pPr>
              <a:t>20</a:t>
            </a:fld>
            <a:endParaRPr lang="es-ES_tradnl" altLang="en-US" dirty="0"/>
          </a:p>
        </p:txBody>
      </p:sp>
      <p:sp>
        <p:nvSpPr>
          <p:cNvPr id="5" name="4 Marcador de pie de página"/>
          <p:cNvSpPr>
            <a:spLocks noGrp="1"/>
          </p:cNvSpPr>
          <p:nvPr>
            <p:ph type="ftr" sz="quarter" idx="11"/>
          </p:nvPr>
        </p:nvSpPr>
        <p:spPr/>
        <p:txBody>
          <a:bodyPr/>
          <a:lstStyle/>
          <a:p>
            <a:pPr>
              <a:defRPr/>
            </a:pPr>
            <a:r>
              <a:rPr lang="en-US" altLang="en-US" smtClean="0"/>
              <a:t>D.Moya, Forum on Tracking Detector Mechanics , Desy June 30th  2014  </a:t>
            </a:r>
            <a:endParaRPr lang="es-ES_tradnl" altLang="en-US" dirty="0"/>
          </a:p>
        </p:txBody>
      </p:sp>
      <p:pic>
        <p:nvPicPr>
          <p:cNvPr id="6" name="Picture 71" descr="medium_IMG_2013_02_01_1927.JPG"/>
          <p:cNvPicPr>
            <a:picLocks noChangeAspect="1"/>
          </p:cNvPicPr>
          <p:nvPr/>
        </p:nvPicPr>
        <p:blipFill>
          <a:blip r:embed="rId3" cstate="print"/>
          <a:srcRect l="18036" t="20997" r="39841" b="37957"/>
          <a:stretch>
            <a:fillRect/>
          </a:stretch>
        </p:blipFill>
        <p:spPr>
          <a:xfrm>
            <a:off x="314938" y="1219200"/>
            <a:ext cx="4372236" cy="2840315"/>
          </a:xfrm>
          <a:prstGeom prst="rect">
            <a:avLst/>
          </a:prstGeom>
          <a:effectLst>
            <a:glow rad="101600">
              <a:schemeClr val="accent4">
                <a:satMod val="175000"/>
                <a:alpha val="40000"/>
              </a:schemeClr>
            </a:glow>
          </a:effectLst>
        </p:spPr>
      </p:pic>
      <p:sp>
        <p:nvSpPr>
          <p:cNvPr id="7" name="TextBox 72"/>
          <p:cNvSpPr txBox="1"/>
          <p:nvPr/>
        </p:nvSpPr>
        <p:spPr>
          <a:xfrm>
            <a:off x="4572000" y="1477816"/>
            <a:ext cx="3915094" cy="683264"/>
          </a:xfrm>
          <a:prstGeom prst="rect">
            <a:avLst/>
          </a:prstGeom>
          <a:noFill/>
        </p:spPr>
        <p:txBody>
          <a:bodyPr wrap="square" rtlCol="0">
            <a:spAutoFit/>
          </a:bodyPr>
          <a:lstStyle/>
          <a:p>
            <a:r>
              <a:rPr lang="es-ES" sz="2400" i="0" dirty="0" err="1" smtClean="0"/>
              <a:t>One</a:t>
            </a:r>
            <a:r>
              <a:rPr lang="es-ES" sz="2400" i="0" dirty="0" smtClean="0"/>
              <a:t> </a:t>
            </a:r>
            <a:r>
              <a:rPr lang="es-ES" sz="2400" i="0" dirty="0" err="1" smtClean="0"/>
              <a:t>millimiter</a:t>
            </a:r>
            <a:r>
              <a:rPr lang="es-ES" sz="2400" i="0" dirty="0" smtClean="0"/>
              <a:t> </a:t>
            </a:r>
            <a:r>
              <a:rPr lang="es-ES" sz="2400" i="0" dirty="0" err="1" smtClean="0"/>
              <a:t>Diameter</a:t>
            </a:r>
            <a:r>
              <a:rPr lang="es-ES" sz="2400" i="0" dirty="0" smtClean="0"/>
              <a:t> </a:t>
            </a:r>
            <a:r>
              <a:rPr lang="es-ES" sz="2400" i="0" dirty="0" err="1" smtClean="0"/>
              <a:t>Quartz</a:t>
            </a:r>
            <a:r>
              <a:rPr lang="es-ES" sz="2400" i="0" dirty="0" smtClean="0"/>
              <a:t> </a:t>
            </a:r>
            <a:r>
              <a:rPr lang="es-ES" sz="2400" i="0" dirty="0" err="1" smtClean="0"/>
              <a:t>contact</a:t>
            </a:r>
            <a:r>
              <a:rPr lang="es-ES" sz="2400" i="0" dirty="0" smtClean="0"/>
              <a:t> </a:t>
            </a:r>
            <a:r>
              <a:rPr lang="es-ES" sz="2400" i="0" dirty="0" err="1" smtClean="0"/>
              <a:t>ball</a:t>
            </a:r>
            <a:endParaRPr lang="es-ES" sz="2400" i="0" dirty="0"/>
          </a:p>
        </p:txBody>
      </p:sp>
      <p:sp>
        <p:nvSpPr>
          <p:cNvPr id="8" name="TextBox 73"/>
          <p:cNvSpPr txBox="1"/>
          <p:nvPr/>
        </p:nvSpPr>
        <p:spPr>
          <a:xfrm>
            <a:off x="-533400" y="3443508"/>
            <a:ext cx="3915094" cy="496161"/>
          </a:xfrm>
          <a:prstGeom prst="rect">
            <a:avLst/>
          </a:prstGeom>
          <a:noFill/>
        </p:spPr>
        <p:txBody>
          <a:bodyPr wrap="square" rtlCol="0">
            <a:spAutoFit/>
          </a:bodyPr>
          <a:lstStyle/>
          <a:p>
            <a:r>
              <a:rPr lang="es-ES" sz="3200" i="0" dirty="0" smtClean="0">
                <a:solidFill>
                  <a:srgbClr val="FF0000"/>
                </a:solidFill>
              </a:rPr>
              <a:t>L-</a:t>
            </a:r>
            <a:r>
              <a:rPr lang="es-ES" sz="3200" i="0" dirty="0" err="1" smtClean="0">
                <a:solidFill>
                  <a:srgbClr val="FF0000"/>
                </a:solidFill>
              </a:rPr>
              <a:t>shape</a:t>
            </a:r>
            <a:r>
              <a:rPr lang="es-ES" sz="3200" i="0" dirty="0" smtClean="0">
                <a:solidFill>
                  <a:srgbClr val="FF0000"/>
                </a:solidFill>
              </a:rPr>
              <a:t> </a:t>
            </a:r>
            <a:r>
              <a:rPr lang="es-ES" sz="3200" i="0" dirty="0" err="1" smtClean="0">
                <a:solidFill>
                  <a:srgbClr val="FF0000"/>
                </a:solidFill>
              </a:rPr>
              <a:t>tip</a:t>
            </a:r>
            <a:endParaRPr lang="es-ES" sz="3200" i="0" dirty="0">
              <a:solidFill>
                <a:srgbClr val="FF0000"/>
              </a:solidFill>
            </a:endParaRPr>
          </a:p>
        </p:txBody>
      </p:sp>
      <p:cxnSp>
        <p:nvCxnSpPr>
          <p:cNvPr id="9" name="Straight Arrow Connector 74"/>
          <p:cNvCxnSpPr/>
          <p:nvPr/>
        </p:nvCxnSpPr>
        <p:spPr bwMode="auto">
          <a:xfrm flipH="1">
            <a:off x="3962400" y="1919508"/>
            <a:ext cx="1171895" cy="1492553"/>
          </a:xfrm>
          <a:prstGeom prst="straightConnector1">
            <a:avLst/>
          </a:prstGeom>
          <a:noFill/>
          <a:ln w="25400" cap="flat" cmpd="sng" algn="ctr">
            <a:solidFill>
              <a:srgbClr val="FF0000"/>
            </a:solidFill>
            <a:prstDash val="solid"/>
            <a:round/>
            <a:headEnd type="none" w="med" len="med"/>
            <a:tailEnd type="arrow"/>
          </a:ln>
          <a:effectLst/>
        </p:spPr>
      </p:cxnSp>
      <p:cxnSp>
        <p:nvCxnSpPr>
          <p:cNvPr id="10" name="Straight Arrow Connector 77"/>
          <p:cNvCxnSpPr/>
          <p:nvPr/>
        </p:nvCxnSpPr>
        <p:spPr bwMode="auto">
          <a:xfrm flipV="1">
            <a:off x="1781494" y="1770203"/>
            <a:ext cx="1066800" cy="1641858"/>
          </a:xfrm>
          <a:prstGeom prst="straightConnector1">
            <a:avLst/>
          </a:prstGeom>
          <a:noFill/>
          <a:ln w="25400" cap="flat" cmpd="sng" algn="ctr">
            <a:solidFill>
              <a:srgbClr val="FF0000"/>
            </a:solidFill>
            <a:prstDash val="solid"/>
            <a:round/>
            <a:headEnd type="none" w="med" len="med"/>
            <a:tailEnd type="arrow"/>
          </a:ln>
          <a:effectLst/>
        </p:spPr>
      </p:cxnSp>
      <p:grpSp>
        <p:nvGrpSpPr>
          <p:cNvPr id="3" name="Group 68"/>
          <p:cNvGrpSpPr/>
          <p:nvPr/>
        </p:nvGrpSpPr>
        <p:grpSpPr>
          <a:xfrm>
            <a:off x="4800600" y="2895600"/>
            <a:ext cx="3962400" cy="2340178"/>
            <a:chOff x="152401" y="2819400"/>
            <a:chExt cx="7010399" cy="3502013"/>
          </a:xfrm>
        </p:grpSpPr>
        <p:pic>
          <p:nvPicPr>
            <p:cNvPr id="19" name="Picture 2"/>
            <p:cNvPicPr>
              <a:picLocks noChangeAspect="1" noChangeArrowheads="1"/>
            </p:cNvPicPr>
            <p:nvPr/>
          </p:nvPicPr>
          <p:blipFill>
            <a:blip r:embed="rId4" cstate="print"/>
            <a:srcRect/>
            <a:stretch>
              <a:fillRect/>
            </a:stretch>
          </p:blipFill>
          <p:spPr bwMode="auto">
            <a:xfrm>
              <a:off x="152401" y="3087434"/>
              <a:ext cx="7010399" cy="3233979"/>
            </a:xfrm>
            <a:prstGeom prst="rect">
              <a:avLst/>
            </a:prstGeom>
            <a:noFill/>
            <a:ln w="0">
              <a:noFill/>
              <a:miter lim="800000"/>
              <a:headEnd/>
              <a:tailEnd/>
            </a:ln>
          </p:spPr>
        </p:pic>
        <p:sp>
          <p:nvSpPr>
            <p:cNvPr id="20" name="TextBox 60"/>
            <p:cNvSpPr txBox="1"/>
            <p:nvPr/>
          </p:nvSpPr>
          <p:spPr>
            <a:xfrm>
              <a:off x="1142999" y="3200400"/>
              <a:ext cx="1905000" cy="480038"/>
            </a:xfrm>
            <a:prstGeom prst="rect">
              <a:avLst/>
            </a:prstGeom>
            <a:noFill/>
          </p:spPr>
          <p:txBody>
            <a:bodyPr wrap="square" rtlCol="0">
              <a:spAutoFit/>
            </a:bodyPr>
            <a:lstStyle/>
            <a:p>
              <a:r>
                <a:rPr lang="es-ES" dirty="0" err="1" smtClean="0"/>
                <a:t>ball</a:t>
              </a:r>
              <a:r>
                <a:rPr lang="es-ES" dirty="0" smtClean="0"/>
                <a:t> </a:t>
              </a:r>
              <a:r>
                <a:rPr lang="es-ES" dirty="0" err="1" smtClean="0"/>
                <a:t>glued</a:t>
              </a:r>
              <a:endParaRPr lang="es-ES" dirty="0"/>
            </a:p>
          </p:txBody>
        </p:sp>
        <p:sp>
          <p:nvSpPr>
            <p:cNvPr id="21" name="Oval 61"/>
            <p:cNvSpPr/>
            <p:nvPr/>
          </p:nvSpPr>
          <p:spPr bwMode="auto">
            <a:xfrm>
              <a:off x="4876800" y="3124200"/>
              <a:ext cx="2286000" cy="3124200"/>
            </a:xfrm>
            <a:prstGeom prst="ellipse">
              <a:avLst/>
            </a:prstGeom>
            <a:noFill/>
            <a:ln w="19050" cap="flat" cmpd="sng" algn="ctr">
              <a:solidFill>
                <a:srgbClr val="FF0000"/>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342900" marR="0" indent="-342900" algn="ctr" defTabSz="914400" rtl="0" eaLnBrk="1" fontAlgn="base" latinLnBrk="0" hangingPunct="1">
                <a:lnSpc>
                  <a:spcPct val="80000"/>
                </a:lnSpc>
                <a:spcBef>
                  <a:spcPct val="20000"/>
                </a:spcBef>
                <a:spcAft>
                  <a:spcPct val="0"/>
                </a:spcAft>
                <a:buClr>
                  <a:schemeClr val="bg1"/>
                </a:buClr>
                <a:buSzPct val="100000"/>
                <a:buFont typeface="Wingdings" pitchFamily="2" charset="2"/>
                <a:buNone/>
                <a:tabLst/>
              </a:pPr>
              <a:endParaRPr lang="es-ES" dirty="0" smtClean="0">
                <a:solidFill>
                  <a:schemeClr val="bg1"/>
                </a:solidFill>
              </a:endParaRPr>
            </a:p>
          </p:txBody>
        </p:sp>
        <p:sp>
          <p:nvSpPr>
            <p:cNvPr id="22" name="TextBox 62"/>
            <p:cNvSpPr txBox="1"/>
            <p:nvPr/>
          </p:nvSpPr>
          <p:spPr>
            <a:xfrm>
              <a:off x="3048000" y="2819400"/>
              <a:ext cx="2286000" cy="344710"/>
            </a:xfrm>
            <a:prstGeom prst="rect">
              <a:avLst/>
            </a:prstGeom>
            <a:noFill/>
          </p:spPr>
          <p:txBody>
            <a:bodyPr wrap="square" rtlCol="0">
              <a:spAutoFit/>
            </a:bodyPr>
            <a:lstStyle/>
            <a:p>
              <a:r>
                <a:rPr lang="es-ES" dirty="0" err="1" smtClean="0"/>
                <a:t>Clamping</a:t>
              </a:r>
              <a:r>
                <a:rPr lang="es-ES" dirty="0" smtClean="0"/>
                <a:t> </a:t>
              </a:r>
              <a:r>
                <a:rPr lang="es-ES" dirty="0" err="1" smtClean="0"/>
                <a:t>system</a:t>
              </a:r>
              <a:endParaRPr lang="es-ES" dirty="0"/>
            </a:p>
          </p:txBody>
        </p:sp>
        <p:cxnSp>
          <p:nvCxnSpPr>
            <p:cNvPr id="23" name="Straight Arrow Connector 64"/>
            <p:cNvCxnSpPr/>
            <p:nvPr/>
          </p:nvCxnSpPr>
          <p:spPr bwMode="auto">
            <a:xfrm flipH="1">
              <a:off x="990600" y="3581400"/>
              <a:ext cx="381000" cy="76200"/>
            </a:xfrm>
            <a:prstGeom prst="straightConnector1">
              <a:avLst/>
            </a:prstGeom>
            <a:noFill/>
            <a:ln w="25400" cap="flat" cmpd="sng" algn="ctr">
              <a:solidFill>
                <a:srgbClr val="FF0000"/>
              </a:solidFill>
              <a:prstDash val="solid"/>
              <a:round/>
              <a:headEnd type="none" w="med" len="med"/>
              <a:tailEnd type="arrow"/>
            </a:ln>
            <a:effectLst/>
          </p:spPr>
        </p:cxnSp>
        <p:cxnSp>
          <p:nvCxnSpPr>
            <p:cNvPr id="24" name="Straight Arrow Connector 65"/>
            <p:cNvCxnSpPr>
              <a:stCxn id="22" idx="2"/>
            </p:cNvCxnSpPr>
            <p:nvPr/>
          </p:nvCxnSpPr>
          <p:spPr bwMode="auto">
            <a:xfrm>
              <a:off x="4191000" y="3164110"/>
              <a:ext cx="1066800" cy="264890"/>
            </a:xfrm>
            <a:prstGeom prst="straightConnector1">
              <a:avLst/>
            </a:prstGeom>
            <a:noFill/>
            <a:ln w="25400" cap="flat" cmpd="sng" algn="ctr">
              <a:solidFill>
                <a:srgbClr val="FF0000"/>
              </a:solidFill>
              <a:prstDash val="solid"/>
              <a:round/>
              <a:headEnd type="none" w="med" len="med"/>
              <a:tailEnd type="arrow"/>
            </a:ln>
            <a:effectLst/>
          </p:spPr>
        </p:cxnSp>
      </p:grpSp>
      <p:pic>
        <p:nvPicPr>
          <p:cNvPr id="3075" name="Picture 3"/>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861537" y="4536190"/>
            <a:ext cx="3222946" cy="1483609"/>
          </a:xfrm>
          <a:prstGeom prst="rect">
            <a:avLst/>
          </a:prstGeom>
          <a:noFill/>
          <a:ln>
            <a:noFill/>
          </a:ln>
          <a:effectLst>
            <a:glow rad="101600">
              <a:schemeClr val="accent4">
                <a:satMod val="175000"/>
                <a:alpha val="40000"/>
              </a:schemeClr>
            </a:glow>
            <a:outerShdw dist="35921" dir="2700000" algn="ctr" rotWithShape="0">
              <a:schemeClr val="bg2"/>
            </a:outerShdw>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251640502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1" descr="tempbot.png"/>
          <p:cNvPicPr>
            <a:picLocks noChangeAspect="1"/>
          </p:cNvPicPr>
          <p:nvPr/>
        </p:nvPicPr>
        <p:blipFill>
          <a:blip r:embed="rId2" cstate="print"/>
          <a:stretch>
            <a:fillRect/>
          </a:stretch>
        </p:blipFill>
        <p:spPr>
          <a:xfrm>
            <a:off x="5996228" y="2209800"/>
            <a:ext cx="2919172" cy="3575085"/>
          </a:xfrm>
          <a:prstGeom prst="rect">
            <a:avLst/>
          </a:prstGeom>
        </p:spPr>
      </p:pic>
      <p:pic>
        <p:nvPicPr>
          <p:cNvPr id="21" name="Picture 20" descr="tempmiddle.png"/>
          <p:cNvPicPr>
            <a:picLocks noChangeAspect="1"/>
          </p:cNvPicPr>
          <p:nvPr/>
        </p:nvPicPr>
        <p:blipFill>
          <a:blip r:embed="rId3" cstate="print"/>
          <a:stretch>
            <a:fillRect/>
          </a:stretch>
        </p:blipFill>
        <p:spPr>
          <a:xfrm>
            <a:off x="3200400" y="2209800"/>
            <a:ext cx="2895600" cy="3694869"/>
          </a:xfrm>
          <a:prstGeom prst="rect">
            <a:avLst/>
          </a:prstGeom>
        </p:spPr>
      </p:pic>
      <p:pic>
        <p:nvPicPr>
          <p:cNvPr id="20" name="Picture 19" descr="TOPsensor.png"/>
          <p:cNvPicPr>
            <a:picLocks noChangeAspect="1"/>
          </p:cNvPicPr>
          <p:nvPr/>
        </p:nvPicPr>
        <p:blipFill>
          <a:blip r:embed="rId4" cstate="print"/>
          <a:stretch>
            <a:fillRect/>
          </a:stretch>
        </p:blipFill>
        <p:spPr>
          <a:xfrm>
            <a:off x="381000" y="2209800"/>
            <a:ext cx="2819400" cy="3597636"/>
          </a:xfrm>
          <a:prstGeom prst="rect">
            <a:avLst/>
          </a:prstGeom>
        </p:spPr>
      </p:pic>
      <p:sp>
        <p:nvSpPr>
          <p:cNvPr id="2" name="1 Título"/>
          <p:cNvSpPr>
            <a:spLocks noGrp="1"/>
          </p:cNvSpPr>
          <p:nvPr>
            <p:ph type="title"/>
          </p:nvPr>
        </p:nvSpPr>
        <p:spPr>
          <a:xfrm>
            <a:off x="0" y="0"/>
            <a:ext cx="8763000" cy="1752600"/>
          </a:xfrm>
        </p:spPr>
        <p:txBody>
          <a:bodyPr/>
          <a:lstStyle/>
          <a:p>
            <a:r>
              <a:rPr lang="en-US" sz="3200" dirty="0" smtClean="0"/>
              <a:t>Thermal calibrations &amp;</a:t>
            </a:r>
            <a:br>
              <a:rPr lang="en-US" sz="3200" dirty="0" smtClean="0"/>
            </a:br>
            <a:r>
              <a:rPr lang="en-US" sz="3200" dirty="0" smtClean="0"/>
              <a:t> temperature compensation</a:t>
            </a:r>
            <a:r>
              <a:rPr lang="en-US" dirty="0" smtClean="0"/>
              <a:t/>
            </a:r>
            <a:br>
              <a:rPr lang="en-US" dirty="0" smtClean="0"/>
            </a:br>
            <a:endParaRPr lang="en-US" dirty="0"/>
          </a:p>
        </p:txBody>
      </p:sp>
      <p:sp>
        <p:nvSpPr>
          <p:cNvPr id="4" name="3 Marcador de número de diapositiva"/>
          <p:cNvSpPr>
            <a:spLocks noGrp="1"/>
          </p:cNvSpPr>
          <p:nvPr>
            <p:ph type="sldNum" sz="quarter" idx="10"/>
          </p:nvPr>
        </p:nvSpPr>
        <p:spPr>
          <a:xfrm>
            <a:off x="8686800" y="6400800"/>
            <a:ext cx="533400" cy="457200"/>
          </a:xfrm>
          <a:prstGeom prst="rect">
            <a:avLst/>
          </a:prstGeom>
        </p:spPr>
        <p:txBody>
          <a:bodyPr/>
          <a:lstStyle/>
          <a:p>
            <a:pPr>
              <a:defRPr/>
            </a:pPr>
            <a:fld id="{9A5CEF15-0670-42F8-B063-5D05E1C9277E}" type="slidenum">
              <a:rPr lang="es-ES_tradnl" altLang="en-US" smtClean="0"/>
              <a:pPr>
                <a:defRPr/>
              </a:pPr>
              <a:t>21</a:t>
            </a:fld>
            <a:endParaRPr lang="es-ES_tradnl" altLang="en-US" dirty="0"/>
          </a:p>
        </p:txBody>
      </p:sp>
      <p:sp>
        <p:nvSpPr>
          <p:cNvPr id="5" name="4 Marcador de pie de página"/>
          <p:cNvSpPr>
            <a:spLocks noGrp="1"/>
          </p:cNvSpPr>
          <p:nvPr>
            <p:ph type="ftr" sz="quarter" idx="11"/>
          </p:nvPr>
        </p:nvSpPr>
        <p:spPr>
          <a:xfrm>
            <a:off x="2590800" y="6400800"/>
            <a:ext cx="6172200" cy="457200"/>
          </a:xfrm>
        </p:spPr>
        <p:txBody>
          <a:bodyPr/>
          <a:lstStyle/>
          <a:p>
            <a:pPr>
              <a:defRPr/>
            </a:pPr>
            <a:r>
              <a:rPr lang="en-US" altLang="en-US" smtClean="0"/>
              <a:t>D.Moya, Forum on Tracking Detector Mechanics , Desy June 30th  2014  </a:t>
            </a:r>
            <a:endParaRPr lang="es-ES_tradnl" altLang="en-US" dirty="0"/>
          </a:p>
        </p:txBody>
      </p:sp>
      <p:sp>
        <p:nvSpPr>
          <p:cNvPr id="9" name="2 Marcador de contenido"/>
          <p:cNvSpPr>
            <a:spLocks noGrp="1"/>
          </p:cNvSpPr>
          <p:nvPr>
            <p:ph idx="1"/>
          </p:nvPr>
        </p:nvSpPr>
        <p:spPr>
          <a:xfrm>
            <a:off x="129134" y="969377"/>
            <a:ext cx="9091066" cy="1773823"/>
          </a:xfrm>
        </p:spPr>
        <p:txBody>
          <a:bodyPr/>
          <a:lstStyle/>
          <a:p>
            <a:r>
              <a:rPr lang="en-US" sz="2400" dirty="0" smtClean="0"/>
              <a:t>Calibration using a SIKA thermocouples calibrator. </a:t>
            </a:r>
          </a:p>
          <a:p>
            <a:r>
              <a:rPr lang="en-US" sz="2400" dirty="0" smtClean="0"/>
              <a:t>The temperature sensitivity of three sensors was constant and near the same (difference&lt;0.6%)</a:t>
            </a:r>
            <a:endParaRPr lang="en-US" sz="2400" dirty="0"/>
          </a:p>
        </p:txBody>
      </p:sp>
      <p:sp>
        <p:nvSpPr>
          <p:cNvPr id="10" name="9 CuadroTexto"/>
          <p:cNvSpPr txBox="1"/>
          <p:nvPr/>
        </p:nvSpPr>
        <p:spPr>
          <a:xfrm>
            <a:off x="4648200" y="1828800"/>
            <a:ext cx="4267200" cy="338554"/>
          </a:xfrm>
          <a:prstGeom prst="rect">
            <a:avLst/>
          </a:prstGeom>
          <a:noFill/>
        </p:spPr>
        <p:txBody>
          <a:bodyPr wrap="square" rtlCol="0">
            <a:spAutoFit/>
          </a:bodyPr>
          <a:lstStyle/>
          <a:p>
            <a:r>
              <a:rPr lang="en-US" dirty="0" smtClean="0">
                <a:solidFill>
                  <a:srgbClr val="FF0000"/>
                </a:solidFill>
              </a:rPr>
              <a:t>Maximum</a:t>
            </a:r>
            <a:r>
              <a:rPr lang="es-ES_tradnl" dirty="0" smtClean="0">
                <a:solidFill>
                  <a:srgbClr val="FF0000"/>
                </a:solidFill>
              </a:rPr>
              <a:t> </a:t>
            </a:r>
            <a:r>
              <a:rPr lang="es-ES_tradnl" dirty="0" err="1" smtClean="0">
                <a:solidFill>
                  <a:srgbClr val="FF0000"/>
                </a:solidFill>
              </a:rPr>
              <a:t>deviation</a:t>
            </a:r>
            <a:r>
              <a:rPr lang="es-ES_tradnl" dirty="0" smtClean="0">
                <a:solidFill>
                  <a:srgbClr val="FF0000"/>
                </a:solidFill>
              </a:rPr>
              <a:t> &lt; 3 pm (0.3 </a:t>
            </a:r>
            <a:r>
              <a:rPr lang="es-ES_tradnl" dirty="0" err="1" smtClean="0">
                <a:solidFill>
                  <a:srgbClr val="FF0000"/>
                </a:solidFill>
              </a:rPr>
              <a:t>ºC</a:t>
            </a:r>
            <a:r>
              <a:rPr lang="es-ES_tradnl" dirty="0" smtClean="0">
                <a:solidFill>
                  <a:srgbClr val="FF0000"/>
                </a:solidFill>
              </a:rPr>
              <a:t>)</a:t>
            </a:r>
            <a:endParaRPr lang="en-US" dirty="0">
              <a:solidFill>
                <a:srgbClr val="FF0000"/>
              </a:solidFill>
            </a:endParaRPr>
          </a:p>
        </p:txBody>
      </p:sp>
      <p:sp>
        <p:nvSpPr>
          <p:cNvPr id="14" name="TextBox 13"/>
          <p:cNvSpPr txBox="1"/>
          <p:nvPr/>
        </p:nvSpPr>
        <p:spPr>
          <a:xfrm>
            <a:off x="1524000" y="4800600"/>
            <a:ext cx="1447800" cy="344710"/>
          </a:xfrm>
          <a:prstGeom prst="rect">
            <a:avLst/>
          </a:prstGeom>
          <a:noFill/>
        </p:spPr>
        <p:txBody>
          <a:bodyPr wrap="square" rtlCol="0">
            <a:spAutoFit/>
          </a:bodyPr>
          <a:lstStyle/>
          <a:p>
            <a:r>
              <a:rPr lang="es-ES" dirty="0" smtClean="0">
                <a:solidFill>
                  <a:srgbClr val="FF0000"/>
                </a:solidFill>
              </a:rPr>
              <a:t>Error X 10</a:t>
            </a:r>
            <a:endParaRPr lang="es-ES" dirty="0">
              <a:solidFill>
                <a:srgbClr val="FF0000"/>
              </a:solidFill>
            </a:endParaRPr>
          </a:p>
        </p:txBody>
      </p:sp>
      <p:sp>
        <p:nvSpPr>
          <p:cNvPr id="15" name="TextBox 14"/>
          <p:cNvSpPr txBox="1"/>
          <p:nvPr/>
        </p:nvSpPr>
        <p:spPr>
          <a:xfrm>
            <a:off x="4038600" y="5105400"/>
            <a:ext cx="1447800" cy="344710"/>
          </a:xfrm>
          <a:prstGeom prst="rect">
            <a:avLst/>
          </a:prstGeom>
          <a:noFill/>
        </p:spPr>
        <p:txBody>
          <a:bodyPr wrap="square" rtlCol="0">
            <a:spAutoFit/>
          </a:bodyPr>
          <a:lstStyle/>
          <a:p>
            <a:r>
              <a:rPr lang="es-ES" dirty="0" smtClean="0">
                <a:solidFill>
                  <a:srgbClr val="FF0000"/>
                </a:solidFill>
              </a:rPr>
              <a:t>Error X 10</a:t>
            </a:r>
            <a:endParaRPr lang="es-ES" dirty="0">
              <a:solidFill>
                <a:srgbClr val="FF0000"/>
              </a:solidFill>
            </a:endParaRPr>
          </a:p>
        </p:txBody>
      </p:sp>
      <p:sp>
        <p:nvSpPr>
          <p:cNvPr id="16" name="TextBox 15"/>
          <p:cNvSpPr txBox="1"/>
          <p:nvPr/>
        </p:nvSpPr>
        <p:spPr>
          <a:xfrm>
            <a:off x="7315200" y="4648200"/>
            <a:ext cx="1447800" cy="344710"/>
          </a:xfrm>
          <a:prstGeom prst="rect">
            <a:avLst/>
          </a:prstGeom>
          <a:noFill/>
        </p:spPr>
        <p:txBody>
          <a:bodyPr wrap="square" rtlCol="0">
            <a:spAutoFit/>
          </a:bodyPr>
          <a:lstStyle/>
          <a:p>
            <a:r>
              <a:rPr lang="es-ES" dirty="0" smtClean="0">
                <a:solidFill>
                  <a:srgbClr val="FF0000"/>
                </a:solidFill>
              </a:rPr>
              <a:t>Error X 10</a:t>
            </a:r>
            <a:endParaRPr lang="es-ES" dirty="0">
              <a:solidFill>
                <a:srgbClr val="FF0000"/>
              </a:solidFill>
            </a:endParaRPr>
          </a:p>
        </p:txBody>
      </p:sp>
      <p:sp>
        <p:nvSpPr>
          <p:cNvPr id="18" name="2 Marcador de contenido"/>
          <p:cNvSpPr txBox="1">
            <a:spLocks/>
          </p:cNvSpPr>
          <p:nvPr/>
        </p:nvSpPr>
        <p:spPr bwMode="auto">
          <a:xfrm>
            <a:off x="304800" y="5769977"/>
            <a:ext cx="8458200" cy="70702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0" fontAlgn="base" latinLnBrk="0" hangingPunct="0">
              <a:lnSpc>
                <a:spcPct val="100000"/>
              </a:lnSpc>
              <a:spcBef>
                <a:spcPct val="20000"/>
              </a:spcBef>
              <a:spcAft>
                <a:spcPct val="0"/>
              </a:spcAft>
              <a:buClr>
                <a:srgbClr val="0E3E58"/>
              </a:buClr>
              <a:buSzPct val="65000"/>
              <a:buFont typeface="Calibri" pitchFamily="34" charset="0"/>
              <a:buChar char="—"/>
              <a:tabLst/>
              <a:defRPr/>
            </a:pPr>
            <a:r>
              <a:rPr lang="en-US" sz="3200" i="0" kern="0" dirty="0" smtClean="0">
                <a:solidFill>
                  <a:srgbClr val="0E3E58"/>
                </a:solidFill>
              </a:rPr>
              <a:t>Trivial approach to temperature compensation</a:t>
            </a:r>
            <a:endParaRPr kumimoji="0" lang="en-US" sz="3200" b="0" i="0" u="none" strike="noStrike" kern="0" cap="none" spc="0" normalizeH="0" baseline="0" noProof="0" dirty="0">
              <a:ln>
                <a:noFill/>
              </a:ln>
              <a:solidFill>
                <a:srgbClr val="0E3E58"/>
              </a:solidFill>
              <a:effectLst/>
              <a:uLnTx/>
              <a:uFillTx/>
            </a:endParaRPr>
          </a:p>
        </p:txBody>
      </p:sp>
    </p:spTree>
    <p:extLst>
      <p:ext uri="{BB962C8B-B14F-4D97-AF65-F5344CB8AC3E}">
        <p14:creationId xmlns:p14="http://schemas.microsoft.com/office/powerpoint/2010/main" xmlns="" val="399216812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smtClean="0"/>
              <a:t>Displacement Calibration</a:t>
            </a:r>
            <a:endParaRPr lang="en-US" dirty="0"/>
          </a:p>
        </p:txBody>
      </p:sp>
      <p:sp>
        <p:nvSpPr>
          <p:cNvPr id="4" name="3 Marcador de número de diapositiva"/>
          <p:cNvSpPr>
            <a:spLocks noGrp="1"/>
          </p:cNvSpPr>
          <p:nvPr>
            <p:ph type="sldNum" sz="quarter" idx="10"/>
          </p:nvPr>
        </p:nvSpPr>
        <p:spPr>
          <a:xfrm>
            <a:off x="8686800" y="6400800"/>
            <a:ext cx="533400" cy="457200"/>
          </a:xfrm>
          <a:prstGeom prst="rect">
            <a:avLst/>
          </a:prstGeom>
        </p:spPr>
        <p:txBody>
          <a:bodyPr/>
          <a:lstStyle/>
          <a:p>
            <a:pPr>
              <a:defRPr/>
            </a:pPr>
            <a:fld id="{9A5CEF15-0670-42F8-B063-5D05E1C9277E}" type="slidenum">
              <a:rPr lang="es-ES_tradnl" altLang="en-US" smtClean="0"/>
              <a:pPr>
                <a:defRPr/>
              </a:pPr>
              <a:t>22</a:t>
            </a:fld>
            <a:endParaRPr lang="es-ES_tradnl" altLang="en-US" dirty="0"/>
          </a:p>
        </p:txBody>
      </p:sp>
      <p:sp>
        <p:nvSpPr>
          <p:cNvPr id="5" name="4 Marcador de pie de página"/>
          <p:cNvSpPr>
            <a:spLocks noGrp="1"/>
          </p:cNvSpPr>
          <p:nvPr>
            <p:ph type="ftr" sz="quarter" idx="11"/>
          </p:nvPr>
        </p:nvSpPr>
        <p:spPr/>
        <p:txBody>
          <a:bodyPr/>
          <a:lstStyle/>
          <a:p>
            <a:pPr>
              <a:defRPr/>
            </a:pPr>
            <a:r>
              <a:rPr lang="en-US" altLang="en-US" smtClean="0"/>
              <a:t>D.Moya, Forum on Tracking Detector Mechanics , Desy June 30th  2014  </a:t>
            </a:r>
            <a:endParaRPr lang="es-ES_tradnl" altLang="en-US" dirty="0"/>
          </a:p>
        </p:txBody>
      </p:sp>
      <p:grpSp>
        <p:nvGrpSpPr>
          <p:cNvPr id="3" name="Group 60"/>
          <p:cNvGrpSpPr/>
          <p:nvPr/>
        </p:nvGrpSpPr>
        <p:grpSpPr>
          <a:xfrm>
            <a:off x="5365825" y="2711215"/>
            <a:ext cx="3553749" cy="3020299"/>
            <a:chOff x="4743449" y="2133600"/>
            <a:chExt cx="4911508" cy="4229405"/>
          </a:xfrm>
        </p:grpSpPr>
        <p:pic>
          <p:nvPicPr>
            <p:cNvPr id="8" name="Picture 49" descr="sistemacal1_1.png"/>
            <p:cNvPicPr>
              <a:picLocks noChangeAspect="1"/>
            </p:cNvPicPr>
            <p:nvPr/>
          </p:nvPicPr>
          <p:blipFill>
            <a:blip r:embed="rId2" cstate="print"/>
            <a:srcRect r="484"/>
            <a:stretch>
              <a:fillRect/>
            </a:stretch>
          </p:blipFill>
          <p:spPr>
            <a:xfrm>
              <a:off x="4876800" y="2819400"/>
              <a:ext cx="4245822" cy="3200365"/>
            </a:xfrm>
            <a:prstGeom prst="rect">
              <a:avLst/>
            </a:prstGeom>
          </p:spPr>
        </p:pic>
        <p:sp>
          <p:nvSpPr>
            <p:cNvPr id="10" name="TextBox 14"/>
            <p:cNvSpPr txBox="1"/>
            <p:nvPr/>
          </p:nvSpPr>
          <p:spPr>
            <a:xfrm>
              <a:off x="6172200" y="2133600"/>
              <a:ext cx="1828800" cy="400110"/>
            </a:xfrm>
            <a:prstGeom prst="rect">
              <a:avLst/>
            </a:prstGeom>
            <a:noFill/>
          </p:spPr>
          <p:txBody>
            <a:bodyPr wrap="square" rtlCol="0">
              <a:spAutoFit/>
            </a:bodyPr>
            <a:lstStyle/>
            <a:p>
              <a:r>
                <a:rPr lang="es-ES" dirty="0" err="1" smtClean="0">
                  <a:solidFill>
                    <a:schemeClr val="tx1">
                      <a:lumMod val="95000"/>
                      <a:lumOff val="5000"/>
                    </a:schemeClr>
                  </a:solidFill>
                </a:rPr>
                <a:t>Contact</a:t>
              </a:r>
              <a:r>
                <a:rPr lang="es-ES" dirty="0" smtClean="0">
                  <a:solidFill>
                    <a:schemeClr val="tx1">
                      <a:lumMod val="95000"/>
                      <a:lumOff val="5000"/>
                    </a:schemeClr>
                  </a:solidFill>
                </a:rPr>
                <a:t> </a:t>
              </a:r>
              <a:r>
                <a:rPr lang="es-ES" dirty="0" err="1" smtClean="0">
                  <a:solidFill>
                    <a:schemeClr val="tx1">
                      <a:lumMod val="95000"/>
                      <a:lumOff val="5000"/>
                    </a:schemeClr>
                  </a:solidFill>
                </a:rPr>
                <a:t>ball</a:t>
              </a:r>
              <a:endParaRPr lang="es-ES" dirty="0">
                <a:solidFill>
                  <a:schemeClr val="tx1">
                    <a:lumMod val="95000"/>
                    <a:lumOff val="5000"/>
                  </a:schemeClr>
                </a:solidFill>
              </a:endParaRPr>
            </a:p>
          </p:txBody>
        </p:sp>
        <p:sp>
          <p:nvSpPr>
            <p:cNvPr id="11" name="TextBox 15"/>
            <p:cNvSpPr txBox="1"/>
            <p:nvPr/>
          </p:nvSpPr>
          <p:spPr>
            <a:xfrm>
              <a:off x="5736245" y="5457931"/>
              <a:ext cx="2209800" cy="905074"/>
            </a:xfrm>
            <a:prstGeom prst="rect">
              <a:avLst/>
            </a:prstGeom>
            <a:noFill/>
          </p:spPr>
          <p:txBody>
            <a:bodyPr wrap="square" rtlCol="0">
              <a:spAutoFit/>
            </a:bodyPr>
            <a:lstStyle/>
            <a:p>
              <a:r>
                <a:rPr lang="es-ES" dirty="0" err="1" smtClean="0">
                  <a:solidFill>
                    <a:schemeClr val="tx1">
                      <a:lumMod val="95000"/>
                      <a:lumOff val="5000"/>
                    </a:schemeClr>
                  </a:solidFill>
                </a:rPr>
                <a:t>Contact</a:t>
              </a:r>
              <a:r>
                <a:rPr lang="es-ES" dirty="0" smtClean="0">
                  <a:solidFill>
                    <a:schemeClr val="tx1">
                      <a:lumMod val="95000"/>
                      <a:lumOff val="5000"/>
                    </a:schemeClr>
                  </a:solidFill>
                </a:rPr>
                <a:t> </a:t>
              </a:r>
            </a:p>
            <a:p>
              <a:r>
                <a:rPr lang="es-ES" dirty="0" err="1" smtClean="0">
                  <a:solidFill>
                    <a:schemeClr val="tx1">
                      <a:lumMod val="95000"/>
                      <a:lumOff val="5000"/>
                    </a:schemeClr>
                  </a:solidFill>
                </a:rPr>
                <a:t>surface</a:t>
              </a:r>
              <a:endParaRPr lang="es-ES" dirty="0">
                <a:solidFill>
                  <a:schemeClr val="tx1">
                    <a:lumMod val="95000"/>
                    <a:lumOff val="5000"/>
                  </a:schemeClr>
                </a:solidFill>
              </a:endParaRPr>
            </a:p>
          </p:txBody>
        </p:sp>
        <p:sp>
          <p:nvSpPr>
            <p:cNvPr id="12" name="TextBox 17"/>
            <p:cNvSpPr txBox="1"/>
            <p:nvPr/>
          </p:nvSpPr>
          <p:spPr>
            <a:xfrm>
              <a:off x="4743449" y="3821517"/>
              <a:ext cx="2476500" cy="818876"/>
            </a:xfrm>
            <a:prstGeom prst="rect">
              <a:avLst/>
            </a:prstGeom>
            <a:noFill/>
          </p:spPr>
          <p:txBody>
            <a:bodyPr wrap="square" rtlCol="0">
              <a:spAutoFit/>
            </a:bodyPr>
            <a:lstStyle/>
            <a:p>
              <a:r>
                <a:rPr lang="es-ES" dirty="0" err="1" smtClean="0">
                  <a:solidFill>
                    <a:schemeClr val="tx1">
                      <a:lumMod val="95000"/>
                      <a:lumOff val="5000"/>
                    </a:schemeClr>
                  </a:solidFill>
                </a:rPr>
                <a:t>Micrometric</a:t>
              </a:r>
              <a:r>
                <a:rPr lang="es-ES" dirty="0" smtClean="0">
                  <a:solidFill>
                    <a:schemeClr val="tx1">
                      <a:lumMod val="95000"/>
                      <a:lumOff val="5000"/>
                    </a:schemeClr>
                  </a:solidFill>
                </a:rPr>
                <a:t> </a:t>
              </a:r>
              <a:r>
                <a:rPr lang="es-ES" dirty="0" err="1" smtClean="0">
                  <a:solidFill>
                    <a:schemeClr val="tx1">
                      <a:lumMod val="95000"/>
                      <a:lumOff val="5000"/>
                    </a:schemeClr>
                  </a:solidFill>
                </a:rPr>
                <a:t>stage</a:t>
              </a:r>
              <a:endParaRPr lang="es-ES" dirty="0" smtClean="0">
                <a:solidFill>
                  <a:schemeClr val="tx1">
                    <a:lumMod val="95000"/>
                    <a:lumOff val="5000"/>
                  </a:schemeClr>
                </a:solidFill>
              </a:endParaRPr>
            </a:p>
          </p:txBody>
        </p:sp>
        <p:sp>
          <p:nvSpPr>
            <p:cNvPr id="13" name="TextBox 18"/>
            <p:cNvSpPr txBox="1"/>
            <p:nvPr/>
          </p:nvSpPr>
          <p:spPr>
            <a:xfrm>
              <a:off x="7826158" y="5457931"/>
              <a:ext cx="1828799" cy="400110"/>
            </a:xfrm>
            <a:prstGeom prst="rect">
              <a:avLst/>
            </a:prstGeom>
            <a:noFill/>
          </p:spPr>
          <p:txBody>
            <a:bodyPr wrap="square" rtlCol="0">
              <a:spAutoFit/>
            </a:bodyPr>
            <a:lstStyle/>
            <a:p>
              <a:r>
                <a:rPr lang="es-ES" dirty="0" smtClean="0">
                  <a:solidFill>
                    <a:schemeClr val="tx1"/>
                  </a:solidFill>
                </a:rPr>
                <a:t>L-</a:t>
              </a:r>
              <a:r>
                <a:rPr lang="es-ES" dirty="0" err="1" smtClean="0">
                  <a:solidFill>
                    <a:schemeClr val="tx1"/>
                  </a:solidFill>
                </a:rPr>
                <a:t>shape</a:t>
              </a:r>
              <a:endParaRPr lang="es-ES" dirty="0">
                <a:solidFill>
                  <a:schemeClr val="tx1"/>
                </a:solidFill>
              </a:endParaRPr>
            </a:p>
          </p:txBody>
        </p:sp>
        <p:cxnSp>
          <p:nvCxnSpPr>
            <p:cNvPr id="14" name="Straight Arrow Connector 36"/>
            <p:cNvCxnSpPr/>
            <p:nvPr/>
          </p:nvCxnSpPr>
          <p:spPr bwMode="auto">
            <a:xfrm flipH="1" flipV="1">
              <a:off x="7239002" y="4419599"/>
              <a:ext cx="1184274" cy="937497"/>
            </a:xfrm>
            <a:prstGeom prst="straightConnector1">
              <a:avLst/>
            </a:prstGeom>
            <a:noFill/>
            <a:ln w="25400" cap="flat" cmpd="sng" algn="ctr">
              <a:solidFill>
                <a:schemeClr val="tx1"/>
              </a:solidFill>
              <a:prstDash val="solid"/>
              <a:round/>
              <a:headEnd type="none" w="med" len="med"/>
              <a:tailEnd type="arrow"/>
            </a:ln>
            <a:effectLst/>
          </p:spPr>
        </p:cxnSp>
        <p:cxnSp>
          <p:nvCxnSpPr>
            <p:cNvPr id="16" name="Straight Arrow Connector 38"/>
            <p:cNvCxnSpPr/>
            <p:nvPr/>
          </p:nvCxnSpPr>
          <p:spPr bwMode="auto">
            <a:xfrm flipH="1">
              <a:off x="6934200" y="2362200"/>
              <a:ext cx="76200" cy="1524000"/>
            </a:xfrm>
            <a:prstGeom prst="straightConnector1">
              <a:avLst/>
            </a:prstGeom>
            <a:noFill/>
            <a:ln w="25400" cap="flat" cmpd="sng" algn="ctr">
              <a:solidFill>
                <a:schemeClr val="tx1"/>
              </a:solidFill>
              <a:prstDash val="solid"/>
              <a:round/>
              <a:headEnd type="none" w="med" len="med"/>
              <a:tailEnd type="arrow"/>
            </a:ln>
            <a:effectLst/>
          </p:spPr>
        </p:cxnSp>
        <p:cxnSp>
          <p:nvCxnSpPr>
            <p:cNvPr id="17" name="Straight Arrow Connector 40"/>
            <p:cNvCxnSpPr/>
            <p:nvPr/>
          </p:nvCxnSpPr>
          <p:spPr bwMode="auto">
            <a:xfrm flipH="1">
              <a:off x="5334000" y="4419600"/>
              <a:ext cx="533400" cy="1371600"/>
            </a:xfrm>
            <a:prstGeom prst="straightConnector1">
              <a:avLst/>
            </a:prstGeom>
            <a:noFill/>
            <a:ln w="25400" cap="flat" cmpd="sng" algn="ctr">
              <a:solidFill>
                <a:schemeClr val="tx1"/>
              </a:solidFill>
              <a:prstDash val="solid"/>
              <a:round/>
              <a:headEnd type="none" w="med" len="med"/>
              <a:tailEnd type="arrow"/>
            </a:ln>
            <a:effectLst/>
          </p:spPr>
        </p:cxnSp>
        <p:cxnSp>
          <p:nvCxnSpPr>
            <p:cNvPr id="18" name="Straight Arrow Connector 41"/>
            <p:cNvCxnSpPr/>
            <p:nvPr/>
          </p:nvCxnSpPr>
          <p:spPr bwMode="auto">
            <a:xfrm flipV="1">
              <a:off x="6631922" y="4343402"/>
              <a:ext cx="226078" cy="1215364"/>
            </a:xfrm>
            <a:prstGeom prst="straightConnector1">
              <a:avLst/>
            </a:prstGeom>
            <a:noFill/>
            <a:ln w="25400" cap="flat" cmpd="sng" algn="ctr">
              <a:solidFill>
                <a:schemeClr val="tx1"/>
              </a:solidFill>
              <a:prstDash val="solid"/>
              <a:round/>
              <a:headEnd type="none" w="med" len="med"/>
              <a:tailEnd type="arrow"/>
            </a:ln>
            <a:effectLst/>
          </p:spPr>
        </p:cxnSp>
      </p:grpSp>
      <p:pic>
        <p:nvPicPr>
          <p:cNvPr id="5122" name="Picture 2"/>
          <p:cNvPicPr>
            <a:picLocks noGrp="1" noChangeAspect="1" noChangeArrowheads="1"/>
          </p:cNvPicPr>
          <p:nvPr>
            <p:ph idx="1"/>
          </p:nvPr>
        </p:nvPicPr>
        <p:blipFill>
          <a:blip r:embed="rId3" cstate="print">
            <a:extLst>
              <a:ext uri="{28A0092B-C50C-407E-A947-70E740481C1C}">
                <a14:useLocalDpi xmlns:a14="http://schemas.microsoft.com/office/drawing/2010/main" xmlns="" val="0"/>
              </a:ext>
            </a:extLst>
          </a:blip>
          <a:srcRect/>
          <a:stretch>
            <a:fillRect/>
          </a:stretch>
        </p:blipFill>
        <p:spPr bwMode="auto">
          <a:xfrm>
            <a:off x="152400" y="2307904"/>
            <a:ext cx="4608975" cy="396274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cxnSp>
        <p:nvCxnSpPr>
          <p:cNvPr id="44" name="43 Conector recto de flecha"/>
          <p:cNvCxnSpPr>
            <a:endCxn id="8" idx="1"/>
          </p:cNvCxnSpPr>
          <p:nvPr/>
        </p:nvCxnSpPr>
        <p:spPr bwMode="auto">
          <a:xfrm flipV="1">
            <a:off x="2961029" y="4343679"/>
            <a:ext cx="2501283" cy="217678"/>
          </a:xfrm>
          <a:prstGeom prst="straightConnector1">
            <a:avLst/>
          </a:prstGeom>
          <a:noFill/>
          <a:ln w="47625" cap="flat" cmpd="sng" algn="ctr">
            <a:solidFill>
              <a:srgbClr val="2A1BEB"/>
            </a:solidFill>
            <a:prstDash val="solid"/>
            <a:round/>
            <a:headEnd type="none" w="med" len="med"/>
            <a:tailEnd type="arrow"/>
          </a:ln>
          <a:effectLst/>
        </p:spPr>
      </p:cxnSp>
      <p:sp>
        <p:nvSpPr>
          <p:cNvPr id="49" name="2 Marcador de contenido"/>
          <p:cNvSpPr txBox="1">
            <a:spLocks/>
          </p:cNvSpPr>
          <p:nvPr/>
        </p:nvSpPr>
        <p:spPr bwMode="auto">
          <a:xfrm>
            <a:off x="129134" y="969377"/>
            <a:ext cx="9091066" cy="177382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E3E58"/>
              </a:buClr>
              <a:buSzPct val="65000"/>
              <a:buFont typeface="Calibri" pitchFamily="34" charset="0"/>
              <a:buChar char="—"/>
              <a:defRPr sz="3000">
                <a:solidFill>
                  <a:srgbClr val="0E3E58"/>
                </a:solidFill>
                <a:latin typeface="Calibri" pitchFamily="34" charset="0"/>
                <a:ea typeface="+mn-ea"/>
                <a:cs typeface="+mn-cs"/>
              </a:defRPr>
            </a:lvl1pPr>
            <a:lvl2pPr marL="669925" indent="-325438" algn="l" rtl="0" eaLnBrk="0" fontAlgn="base" hangingPunct="0">
              <a:spcBef>
                <a:spcPct val="20000"/>
              </a:spcBef>
              <a:spcAft>
                <a:spcPct val="0"/>
              </a:spcAft>
              <a:buClr>
                <a:srgbClr val="47A4E3"/>
              </a:buClr>
              <a:buSzPct val="60000"/>
              <a:buFont typeface="Calibri" pitchFamily="34" charset="0"/>
              <a:buChar char="_"/>
              <a:defRPr sz="2600" baseline="0">
                <a:solidFill>
                  <a:srgbClr val="AFAFFF"/>
                </a:solidFill>
                <a:latin typeface="Calibri" pitchFamily="34" charset="0"/>
              </a:defRPr>
            </a:lvl2pPr>
            <a:lvl3pPr marL="671512" indent="0" algn="l" rtl="0" eaLnBrk="0" fontAlgn="base" hangingPunct="0">
              <a:spcBef>
                <a:spcPct val="20000"/>
              </a:spcBef>
              <a:spcAft>
                <a:spcPct val="0"/>
              </a:spcAft>
              <a:buClr>
                <a:srgbClr val="2A1BEB"/>
              </a:buClr>
              <a:buSzPct val="65000"/>
              <a:buFont typeface="Wingdings" pitchFamily="2" charset="2"/>
              <a:buNone/>
              <a:defRPr sz="2200">
                <a:solidFill>
                  <a:srgbClr val="2A1BEB"/>
                </a:solidFill>
                <a:latin typeface="Calibri" pitchFamily="34" charset="0"/>
              </a:defRPr>
            </a:lvl3pPr>
            <a:lvl4pPr marL="1366837" indent="-342900" algn="l" rtl="0" eaLnBrk="0" fontAlgn="base" hangingPunct="0">
              <a:spcBef>
                <a:spcPct val="20000"/>
              </a:spcBef>
              <a:spcAft>
                <a:spcPct val="0"/>
              </a:spcAft>
              <a:buClr>
                <a:schemeClr val="tx1"/>
              </a:buClr>
              <a:buSzPct val="70000"/>
              <a:buFont typeface="Wingdings" pitchFamily="2" charset="2"/>
              <a:buChar char="Ø"/>
              <a:defRPr sz="2000" baseline="0">
                <a:solidFill>
                  <a:srgbClr val="2A1BEB"/>
                </a:solidFill>
                <a:latin typeface="Calibri" pitchFamily="34" charset="0"/>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Calibri" pitchFamily="34" charset="0"/>
              </a:defRPr>
            </a:lvl5pPr>
            <a:lvl6pPr marL="21383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9pPr>
          </a:lstStyle>
          <a:p>
            <a:pPr>
              <a:lnSpc>
                <a:spcPct val="100000"/>
              </a:lnSpc>
            </a:pPr>
            <a:r>
              <a:rPr lang="en-US" sz="2400" i="0" kern="0" dirty="0" smtClean="0"/>
              <a:t>Displacement measured with Michelson interferometer for high precision calibration (tenth of a micron)</a:t>
            </a:r>
          </a:p>
          <a:p>
            <a:pPr>
              <a:lnSpc>
                <a:spcPct val="100000"/>
              </a:lnSpc>
            </a:pPr>
            <a:r>
              <a:rPr lang="en-US" sz="2400" i="0" kern="0" dirty="0" smtClean="0"/>
              <a:t>Readout of L-shape compared with true position (interferometer)</a:t>
            </a:r>
            <a:endParaRPr lang="en-US" sz="2400" i="0" kern="0" dirty="0"/>
          </a:p>
        </p:txBody>
      </p:sp>
    </p:spTree>
    <p:extLst>
      <p:ext uri="{BB962C8B-B14F-4D97-AF65-F5344CB8AC3E}">
        <p14:creationId xmlns:p14="http://schemas.microsoft.com/office/powerpoint/2010/main" xmlns="" val="374482331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sz="4400" dirty="0" smtClean="0"/>
              <a:t>L-shape Output Stability </a:t>
            </a:r>
            <a:endParaRPr lang="en-US" sz="4400" dirty="0"/>
          </a:p>
        </p:txBody>
      </p:sp>
      <p:sp>
        <p:nvSpPr>
          <p:cNvPr id="3" name="2 Marcador de contenido"/>
          <p:cNvSpPr>
            <a:spLocks noGrp="1"/>
          </p:cNvSpPr>
          <p:nvPr>
            <p:ph idx="1"/>
          </p:nvPr>
        </p:nvSpPr>
        <p:spPr>
          <a:xfrm>
            <a:off x="381000" y="1143000"/>
            <a:ext cx="8458200" cy="1600200"/>
          </a:xfrm>
        </p:spPr>
        <p:txBody>
          <a:bodyPr/>
          <a:lstStyle/>
          <a:p>
            <a:r>
              <a:rPr lang="en-US" dirty="0" smtClean="0"/>
              <a:t>Short term studies (temperature constant ± 0.1° )</a:t>
            </a:r>
          </a:p>
          <a:p>
            <a:r>
              <a:rPr lang="en-US" dirty="0" smtClean="0"/>
              <a:t>Continuous readout of the sensor output.</a:t>
            </a:r>
          </a:p>
          <a:p>
            <a:r>
              <a:rPr lang="en-US" dirty="0" smtClean="0"/>
              <a:t>Stabilities  below or about 1um (convolution with mechanics stability)</a:t>
            </a:r>
          </a:p>
          <a:p>
            <a:endParaRPr lang="en-US" dirty="0"/>
          </a:p>
        </p:txBody>
      </p:sp>
      <p:sp>
        <p:nvSpPr>
          <p:cNvPr id="4" name="3 Marcador de número de diapositiva"/>
          <p:cNvSpPr>
            <a:spLocks noGrp="1"/>
          </p:cNvSpPr>
          <p:nvPr>
            <p:ph type="sldNum" sz="quarter" idx="10"/>
          </p:nvPr>
        </p:nvSpPr>
        <p:spPr>
          <a:xfrm>
            <a:off x="8686800" y="6400800"/>
            <a:ext cx="533400" cy="457200"/>
          </a:xfrm>
          <a:prstGeom prst="rect">
            <a:avLst/>
          </a:prstGeom>
        </p:spPr>
        <p:txBody>
          <a:bodyPr/>
          <a:lstStyle/>
          <a:p>
            <a:pPr>
              <a:defRPr/>
            </a:pPr>
            <a:fld id="{9A5CEF15-0670-42F8-B063-5D05E1C9277E}" type="slidenum">
              <a:rPr lang="es-ES_tradnl" altLang="en-US" smtClean="0"/>
              <a:pPr>
                <a:defRPr/>
              </a:pPr>
              <a:t>23</a:t>
            </a:fld>
            <a:endParaRPr lang="es-ES_tradnl" altLang="en-US" dirty="0"/>
          </a:p>
        </p:txBody>
      </p:sp>
      <p:sp>
        <p:nvSpPr>
          <p:cNvPr id="5" name="4 Marcador de pie de página"/>
          <p:cNvSpPr>
            <a:spLocks noGrp="1"/>
          </p:cNvSpPr>
          <p:nvPr>
            <p:ph type="ftr" sz="quarter" idx="11"/>
          </p:nvPr>
        </p:nvSpPr>
        <p:spPr/>
        <p:txBody>
          <a:bodyPr/>
          <a:lstStyle/>
          <a:p>
            <a:pPr>
              <a:defRPr/>
            </a:pPr>
            <a:r>
              <a:rPr lang="en-US" altLang="en-US" smtClean="0"/>
              <a:t>D.Moya, Forum on Tracking Detector Mechanics , Desy June 30th  2014  </a:t>
            </a:r>
            <a:endParaRPr lang="es-ES_tradnl" altLang="en-US" dirty="0"/>
          </a:p>
        </p:txBody>
      </p:sp>
      <p:pic>
        <p:nvPicPr>
          <p:cNvPr id="7170"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6200" y="3429000"/>
            <a:ext cx="5334000" cy="2667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7" name="6 CuadroTexto"/>
          <p:cNvSpPr txBox="1"/>
          <p:nvPr/>
        </p:nvSpPr>
        <p:spPr>
          <a:xfrm>
            <a:off x="1143000" y="3429000"/>
            <a:ext cx="3200400" cy="496161"/>
          </a:xfrm>
          <a:prstGeom prst="rect">
            <a:avLst/>
          </a:prstGeom>
          <a:solidFill>
            <a:schemeClr val="bg1"/>
          </a:solidFill>
          <a:effectLst>
            <a:glow rad="101600">
              <a:schemeClr val="accent4">
                <a:satMod val="175000"/>
                <a:alpha val="40000"/>
              </a:schemeClr>
            </a:glow>
          </a:effectLst>
        </p:spPr>
        <p:txBody>
          <a:bodyPr wrap="square" rtlCol="0">
            <a:spAutoFit/>
          </a:bodyPr>
          <a:lstStyle/>
          <a:p>
            <a:r>
              <a:rPr lang="es-ES" sz="3200" i="0" dirty="0" err="1" smtClean="0"/>
              <a:t>RMS</a:t>
            </a:r>
            <a:r>
              <a:rPr lang="es-ES" sz="3200" i="0" dirty="0" smtClean="0"/>
              <a:t>  ≈ 0.6 </a:t>
            </a:r>
            <a:r>
              <a:rPr lang="es-ES" sz="3200" i="0" dirty="0" err="1" smtClean="0"/>
              <a:t>um</a:t>
            </a:r>
            <a:endParaRPr lang="es-ES_tradnl" sz="3200" i="0" dirty="0"/>
          </a:p>
        </p:txBody>
      </p:sp>
      <p:pic>
        <p:nvPicPr>
          <p:cNvPr id="7171" name="Picture 3"/>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953000" y="3407229"/>
            <a:ext cx="3934832" cy="261937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9" name="8 CuadroTexto"/>
          <p:cNvSpPr txBox="1"/>
          <p:nvPr/>
        </p:nvSpPr>
        <p:spPr>
          <a:xfrm>
            <a:off x="5334000" y="3276600"/>
            <a:ext cx="3200400" cy="496161"/>
          </a:xfrm>
          <a:prstGeom prst="rect">
            <a:avLst/>
          </a:prstGeom>
          <a:solidFill>
            <a:schemeClr val="bg1"/>
          </a:solidFill>
          <a:effectLst>
            <a:glow rad="101600">
              <a:schemeClr val="accent4">
                <a:satMod val="175000"/>
                <a:alpha val="40000"/>
              </a:schemeClr>
            </a:glow>
          </a:effectLst>
        </p:spPr>
        <p:txBody>
          <a:bodyPr wrap="square" rtlCol="0">
            <a:spAutoFit/>
          </a:bodyPr>
          <a:lstStyle/>
          <a:p>
            <a:r>
              <a:rPr lang="es-ES" sz="3200" i="0" dirty="0" err="1" smtClean="0"/>
              <a:t>RMS</a:t>
            </a:r>
            <a:r>
              <a:rPr lang="es-ES" sz="3200" i="0" dirty="0" smtClean="0"/>
              <a:t>  ≈ 1.1 </a:t>
            </a:r>
            <a:r>
              <a:rPr lang="es-ES" sz="3200" i="0" dirty="0" err="1" smtClean="0"/>
              <a:t>um</a:t>
            </a:r>
            <a:endParaRPr lang="es-ES_tradnl" sz="3200" i="0" dirty="0"/>
          </a:p>
        </p:txBody>
      </p:sp>
    </p:spTree>
    <p:extLst>
      <p:ext uri="{BB962C8B-B14F-4D97-AF65-F5344CB8AC3E}">
        <p14:creationId xmlns:p14="http://schemas.microsoft.com/office/powerpoint/2010/main" xmlns="" val="323989277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52400" y="292100"/>
            <a:ext cx="7086600" cy="1155700"/>
          </a:xfrm>
        </p:spPr>
        <p:txBody>
          <a:bodyPr/>
          <a:lstStyle/>
          <a:p>
            <a:r>
              <a:rPr lang="en-US" dirty="0" smtClean="0"/>
              <a:t>L-shape Linearity vs. Displacement </a:t>
            </a:r>
            <a:endParaRPr lang="en-US" dirty="0"/>
          </a:p>
        </p:txBody>
      </p:sp>
      <p:sp>
        <p:nvSpPr>
          <p:cNvPr id="3" name="2 Marcador de contenido"/>
          <p:cNvSpPr>
            <a:spLocks noGrp="1"/>
          </p:cNvSpPr>
          <p:nvPr>
            <p:ph idx="1"/>
          </p:nvPr>
        </p:nvSpPr>
        <p:spPr>
          <a:xfrm>
            <a:off x="381000" y="1143000"/>
            <a:ext cx="8458200" cy="609600"/>
          </a:xfrm>
        </p:spPr>
        <p:txBody>
          <a:bodyPr/>
          <a:lstStyle/>
          <a:p>
            <a:r>
              <a:rPr lang="en-US" dirty="0" smtClean="0"/>
              <a:t>Calibration over a range of 1mm</a:t>
            </a:r>
          </a:p>
          <a:p>
            <a:r>
              <a:rPr lang="en-US" dirty="0" smtClean="0"/>
              <a:t>Resolution (readout resolution) 0.5 um.</a:t>
            </a:r>
          </a:p>
          <a:p>
            <a:r>
              <a:rPr lang="en-US" dirty="0" smtClean="0"/>
              <a:t>Accuracy (diff. Between inter &amp; L-shape) ≈ 2 um </a:t>
            </a:r>
            <a:endParaRPr lang="en-US" dirty="0"/>
          </a:p>
        </p:txBody>
      </p:sp>
      <p:sp>
        <p:nvSpPr>
          <p:cNvPr id="4" name="3 Marcador de número de diapositiva"/>
          <p:cNvSpPr>
            <a:spLocks noGrp="1"/>
          </p:cNvSpPr>
          <p:nvPr>
            <p:ph type="sldNum" sz="quarter" idx="10"/>
          </p:nvPr>
        </p:nvSpPr>
        <p:spPr>
          <a:xfrm>
            <a:off x="8686800" y="6400800"/>
            <a:ext cx="533400" cy="457200"/>
          </a:xfrm>
          <a:prstGeom prst="rect">
            <a:avLst/>
          </a:prstGeom>
        </p:spPr>
        <p:txBody>
          <a:bodyPr/>
          <a:lstStyle/>
          <a:p>
            <a:pPr>
              <a:defRPr/>
            </a:pPr>
            <a:fld id="{9A5CEF15-0670-42F8-B063-5D05E1C9277E}" type="slidenum">
              <a:rPr lang="es-ES_tradnl" altLang="en-US" smtClean="0"/>
              <a:pPr>
                <a:defRPr/>
              </a:pPr>
              <a:t>24</a:t>
            </a:fld>
            <a:endParaRPr lang="es-ES_tradnl" altLang="en-US" dirty="0"/>
          </a:p>
        </p:txBody>
      </p:sp>
      <p:sp>
        <p:nvSpPr>
          <p:cNvPr id="5" name="4 Marcador de pie de página"/>
          <p:cNvSpPr>
            <a:spLocks noGrp="1"/>
          </p:cNvSpPr>
          <p:nvPr>
            <p:ph type="ftr" sz="quarter" idx="11"/>
          </p:nvPr>
        </p:nvSpPr>
        <p:spPr/>
        <p:txBody>
          <a:bodyPr/>
          <a:lstStyle/>
          <a:p>
            <a:pPr>
              <a:defRPr/>
            </a:pPr>
            <a:r>
              <a:rPr lang="en-US" altLang="en-US" smtClean="0"/>
              <a:t>D.Moya, Forum on Tracking Detector Mechanics , Desy June 30th  2014  </a:t>
            </a:r>
            <a:endParaRPr lang="es-ES_tradnl" altLang="en-US" dirty="0"/>
          </a:p>
        </p:txBody>
      </p:sp>
      <p:pic>
        <p:nvPicPr>
          <p:cNvPr id="6146"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81000" y="2971800"/>
            <a:ext cx="3939363" cy="29718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6147" name="Picture 3"/>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4800600" y="2940659"/>
            <a:ext cx="3657600" cy="277434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8" name="7 CuadroTexto"/>
          <p:cNvSpPr txBox="1"/>
          <p:nvPr/>
        </p:nvSpPr>
        <p:spPr>
          <a:xfrm>
            <a:off x="2495824" y="4495800"/>
            <a:ext cx="2457176" cy="954107"/>
          </a:xfrm>
          <a:prstGeom prst="rect">
            <a:avLst/>
          </a:prstGeom>
          <a:solidFill>
            <a:schemeClr val="bg1"/>
          </a:solidFill>
          <a:effectLst>
            <a:glow rad="101600">
              <a:schemeClr val="accent4">
                <a:satMod val="175000"/>
                <a:alpha val="40000"/>
              </a:schemeClr>
            </a:glow>
          </a:effectLst>
        </p:spPr>
        <p:txBody>
          <a:bodyPr wrap="square" rtlCol="0">
            <a:spAutoFit/>
          </a:bodyPr>
          <a:lstStyle/>
          <a:p>
            <a:r>
              <a:rPr lang="es-ES" sz="2800" i="0" dirty="0" err="1" smtClean="0"/>
              <a:t>Sensitivity</a:t>
            </a:r>
            <a:r>
              <a:rPr lang="es-ES" sz="2800" i="0" dirty="0" smtClean="0"/>
              <a:t> 1.2 pm/</a:t>
            </a:r>
            <a:r>
              <a:rPr lang="es-ES" sz="2800" i="0" dirty="0" err="1" smtClean="0"/>
              <a:t>um</a:t>
            </a:r>
            <a:endParaRPr lang="es-ES_tradnl" sz="2800" i="0" dirty="0"/>
          </a:p>
        </p:txBody>
      </p:sp>
      <p:sp>
        <p:nvSpPr>
          <p:cNvPr id="9" name="8 CuadroTexto"/>
          <p:cNvSpPr txBox="1"/>
          <p:nvPr/>
        </p:nvSpPr>
        <p:spPr>
          <a:xfrm>
            <a:off x="533400" y="5791200"/>
            <a:ext cx="2667000" cy="830997"/>
          </a:xfrm>
          <a:prstGeom prst="rect">
            <a:avLst/>
          </a:prstGeom>
          <a:solidFill>
            <a:schemeClr val="bg1"/>
          </a:solidFill>
          <a:effectLst>
            <a:glow rad="101600">
              <a:schemeClr val="accent4">
                <a:satMod val="175000"/>
                <a:alpha val="40000"/>
              </a:schemeClr>
            </a:glow>
          </a:effectLst>
        </p:spPr>
        <p:txBody>
          <a:bodyPr wrap="square" rtlCol="0">
            <a:spAutoFit/>
          </a:bodyPr>
          <a:lstStyle/>
          <a:p>
            <a:r>
              <a:rPr lang="en-US" sz="2400" i="0" dirty="0" smtClean="0">
                <a:solidFill>
                  <a:srgbClr val="FF0000"/>
                </a:solidFill>
              </a:rPr>
              <a:t>Difference load-unload cycle   2 %</a:t>
            </a:r>
            <a:r>
              <a:rPr lang="en-US" sz="2400" i="0" dirty="0" smtClean="0">
                <a:solidFill>
                  <a:srgbClr val="FF0000"/>
                </a:solidFill>
                <a:sym typeface="Symbol"/>
              </a:rPr>
              <a:t></a:t>
            </a:r>
            <a:endParaRPr lang="en-US" sz="2400" i="0" dirty="0">
              <a:solidFill>
                <a:srgbClr val="FF0000"/>
              </a:solidFill>
            </a:endParaRPr>
          </a:p>
        </p:txBody>
      </p:sp>
    </p:spTree>
    <p:extLst>
      <p:ext uri="{BB962C8B-B14F-4D97-AF65-F5344CB8AC3E}">
        <p14:creationId xmlns:p14="http://schemas.microsoft.com/office/powerpoint/2010/main" xmlns="" val="242452763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smtClean="0"/>
              <a:t>L-Shape sensitivity to </a:t>
            </a:r>
            <a:r>
              <a:rPr lang="en-US" dirty="0" err="1" smtClean="0"/>
              <a:t>enviromental</a:t>
            </a:r>
            <a:r>
              <a:rPr lang="en-US" dirty="0" smtClean="0"/>
              <a:t> conditions: </a:t>
            </a:r>
            <a:r>
              <a:rPr lang="en-US" dirty="0" err="1" smtClean="0"/>
              <a:t>HR</a:t>
            </a:r>
            <a:r>
              <a:rPr lang="en-US" dirty="0" smtClean="0"/>
              <a:t>%, T, N</a:t>
            </a:r>
            <a:r>
              <a:rPr lang="en-US" baseline="-25000" dirty="0" smtClean="0"/>
              <a:t>2</a:t>
            </a:r>
            <a:endParaRPr lang="en-US" baseline="-25000" dirty="0"/>
          </a:p>
        </p:txBody>
      </p:sp>
      <p:sp>
        <p:nvSpPr>
          <p:cNvPr id="4" name="3 Marcador de número de diapositiva"/>
          <p:cNvSpPr>
            <a:spLocks noGrp="1"/>
          </p:cNvSpPr>
          <p:nvPr>
            <p:ph type="sldNum" sz="quarter" idx="10"/>
          </p:nvPr>
        </p:nvSpPr>
        <p:spPr>
          <a:xfrm>
            <a:off x="8686800" y="6400800"/>
            <a:ext cx="533400" cy="457200"/>
          </a:xfrm>
          <a:prstGeom prst="rect">
            <a:avLst/>
          </a:prstGeom>
        </p:spPr>
        <p:txBody>
          <a:bodyPr/>
          <a:lstStyle/>
          <a:p>
            <a:pPr>
              <a:defRPr/>
            </a:pPr>
            <a:fld id="{9A5CEF15-0670-42F8-B063-5D05E1C9277E}" type="slidenum">
              <a:rPr lang="es-ES_tradnl" altLang="en-US" smtClean="0"/>
              <a:pPr>
                <a:defRPr/>
              </a:pPr>
              <a:t>25</a:t>
            </a:fld>
            <a:endParaRPr lang="es-ES_tradnl" altLang="en-US" dirty="0"/>
          </a:p>
        </p:txBody>
      </p:sp>
      <p:sp>
        <p:nvSpPr>
          <p:cNvPr id="5" name="4 Marcador de pie de página"/>
          <p:cNvSpPr>
            <a:spLocks noGrp="1"/>
          </p:cNvSpPr>
          <p:nvPr>
            <p:ph type="ftr" sz="quarter" idx="11"/>
          </p:nvPr>
        </p:nvSpPr>
        <p:spPr/>
        <p:txBody>
          <a:bodyPr/>
          <a:lstStyle/>
          <a:p>
            <a:pPr>
              <a:defRPr/>
            </a:pPr>
            <a:r>
              <a:rPr lang="en-US" altLang="en-US" smtClean="0"/>
              <a:t>D.Moya, Forum on Tracking Detector Mechanics , Desy June 30th  2014  </a:t>
            </a:r>
            <a:endParaRPr lang="es-ES_tradnl" altLang="en-US" dirty="0"/>
          </a:p>
        </p:txBody>
      </p:sp>
      <p:pic>
        <p:nvPicPr>
          <p:cNvPr id="6" name="Picture 7" descr="lshapehuminitro.png"/>
          <p:cNvPicPr>
            <a:picLocks noGrp="1" noChangeAspect="1"/>
          </p:cNvPicPr>
          <p:nvPr>
            <p:ph idx="1"/>
          </p:nvPr>
        </p:nvPicPr>
        <p:blipFill>
          <a:blip r:embed="rId2" cstate="print"/>
          <a:stretch>
            <a:fillRect/>
          </a:stretch>
        </p:blipFill>
        <p:spPr>
          <a:xfrm>
            <a:off x="914400" y="2057400"/>
            <a:ext cx="7262320" cy="4310086"/>
          </a:xfrm>
          <a:prstGeom prst="rect">
            <a:avLst/>
          </a:prstGeom>
        </p:spPr>
      </p:pic>
      <p:sp>
        <p:nvSpPr>
          <p:cNvPr id="7" name="6 CuadroTexto"/>
          <p:cNvSpPr txBox="1"/>
          <p:nvPr/>
        </p:nvSpPr>
        <p:spPr>
          <a:xfrm>
            <a:off x="228600" y="1418713"/>
            <a:ext cx="8382000" cy="486287"/>
          </a:xfrm>
          <a:prstGeom prst="rect">
            <a:avLst/>
          </a:prstGeom>
          <a:solidFill>
            <a:schemeClr val="bg1"/>
          </a:solidFill>
          <a:effectLst>
            <a:glow rad="101600">
              <a:schemeClr val="accent4">
                <a:satMod val="175000"/>
                <a:alpha val="40000"/>
              </a:schemeClr>
            </a:glow>
          </a:effectLst>
        </p:spPr>
        <p:txBody>
          <a:bodyPr wrap="square" rtlCol="0">
            <a:spAutoFit/>
          </a:bodyPr>
          <a:lstStyle/>
          <a:p>
            <a:pPr algn="l"/>
            <a:r>
              <a:rPr lang="en-US" sz="3200" i="0" dirty="0" smtClean="0">
                <a:sym typeface="Symbol"/>
              </a:rPr>
              <a:t>No sensitivity to environmental conditions</a:t>
            </a:r>
            <a:endParaRPr lang="en-US" sz="3200" i="0" dirty="0"/>
          </a:p>
        </p:txBody>
      </p:sp>
    </p:spTree>
    <p:extLst>
      <p:ext uri="{BB962C8B-B14F-4D97-AF65-F5344CB8AC3E}">
        <p14:creationId xmlns:p14="http://schemas.microsoft.com/office/powerpoint/2010/main" xmlns="" val="42408144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title"/>
          </p:nvPr>
        </p:nvSpPr>
        <p:spPr>
          <a:xfrm>
            <a:off x="457200" y="57150"/>
            <a:ext cx="7643192" cy="2507754"/>
          </a:xfrm>
        </p:spPr>
        <p:txBody>
          <a:bodyPr/>
          <a:lstStyle/>
          <a:p>
            <a:r>
              <a:rPr lang="en-US" sz="4800" dirty="0" smtClean="0"/>
              <a:t>PXD-SVD common test beam environmental and structural monitoring.</a:t>
            </a:r>
            <a:endParaRPr lang="es-ES_tradnl" sz="4800" dirty="0"/>
          </a:p>
        </p:txBody>
      </p:sp>
      <p:sp>
        <p:nvSpPr>
          <p:cNvPr id="3" name="Footer Placeholder 2"/>
          <p:cNvSpPr>
            <a:spLocks noGrp="1"/>
          </p:cNvSpPr>
          <p:nvPr>
            <p:ph type="ftr" sz="quarter" idx="11"/>
          </p:nvPr>
        </p:nvSpPr>
        <p:spPr/>
        <p:txBody>
          <a:bodyPr/>
          <a:lstStyle/>
          <a:p>
            <a:pPr>
              <a:defRPr/>
            </a:pPr>
            <a:r>
              <a:rPr lang="en-US" altLang="en-US" smtClean="0"/>
              <a:t>D.Moya, Forum on Tracking Detector Mechanics , Desy June 30th  2014  </a:t>
            </a:r>
            <a:endParaRPr lang="es-ES_tradnl" altLang="en-US" dirty="0"/>
          </a:p>
        </p:txBody>
      </p:sp>
      <p:sp>
        <p:nvSpPr>
          <p:cNvPr id="4" name="Slide Number Placeholder 3"/>
          <p:cNvSpPr>
            <a:spLocks noGrp="1"/>
          </p:cNvSpPr>
          <p:nvPr>
            <p:ph type="sldNum" sz="quarter" idx="10"/>
          </p:nvPr>
        </p:nvSpPr>
        <p:spPr/>
        <p:txBody>
          <a:bodyPr/>
          <a:lstStyle/>
          <a:p>
            <a:pPr>
              <a:defRPr/>
            </a:pPr>
            <a:fld id="{215A28EB-2861-486D-BE8B-045F5F35EFBB}" type="slidenum">
              <a:rPr lang="es-ES_tradnl" altLang="en-US" smtClean="0"/>
              <a:pPr>
                <a:defRPr/>
              </a:pPr>
              <a:t>26</a:t>
            </a:fld>
            <a:endParaRPr lang="es-ES_tradnl" altLang="en-US" dirty="0"/>
          </a:p>
        </p:txBody>
      </p:sp>
    </p:spTree>
    <p:extLst>
      <p:ext uri="{BB962C8B-B14F-4D97-AF65-F5344CB8AC3E}">
        <p14:creationId xmlns:p14="http://schemas.microsoft.com/office/powerpoint/2010/main" xmlns="" val="330659304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4 Marcador de pie de página"/>
          <p:cNvSpPr>
            <a:spLocks noGrp="1"/>
          </p:cNvSpPr>
          <p:nvPr>
            <p:ph type="ftr" sz="quarter" idx="11"/>
          </p:nvPr>
        </p:nvSpPr>
        <p:spPr>
          <a:xfrm>
            <a:off x="3200400" y="6400800"/>
            <a:ext cx="5562600" cy="457200"/>
          </a:xfrm>
          <a:noFill/>
        </p:spPr>
        <p:txBody>
          <a:bodyPr/>
          <a:lstStyle/>
          <a:p>
            <a:r>
              <a:rPr lang="en-US" altLang="en-US" dirty="0" err="1" smtClean="0">
                <a:cs typeface="Arial" charset="0"/>
              </a:rPr>
              <a:t>D.Moya</a:t>
            </a:r>
            <a:r>
              <a:rPr lang="en-US" altLang="en-US" dirty="0" smtClean="0">
                <a:cs typeface="Arial" charset="0"/>
              </a:rPr>
              <a:t>, Forum on Tracking Detector Mechanics , </a:t>
            </a:r>
            <a:r>
              <a:rPr lang="en-US" altLang="en-US" dirty="0" err="1" smtClean="0">
                <a:cs typeface="Arial" charset="0"/>
              </a:rPr>
              <a:t>Desy</a:t>
            </a:r>
            <a:r>
              <a:rPr lang="en-US" altLang="en-US" dirty="0" smtClean="0">
                <a:cs typeface="Arial" charset="0"/>
              </a:rPr>
              <a:t> June 30th  2014  </a:t>
            </a:r>
            <a:endParaRPr lang="es-ES_tradnl" altLang="en-US" dirty="0" smtClean="0">
              <a:cs typeface="Arial" charset="0"/>
            </a:endParaRPr>
          </a:p>
        </p:txBody>
      </p:sp>
      <p:sp>
        <p:nvSpPr>
          <p:cNvPr id="3076" name="Rectangle 2"/>
          <p:cNvSpPr>
            <a:spLocks noGrp="1" noChangeArrowheads="1"/>
          </p:cNvSpPr>
          <p:nvPr>
            <p:ph type="title" idx="4294967295"/>
          </p:nvPr>
        </p:nvSpPr>
        <p:spPr>
          <a:xfrm>
            <a:off x="0" y="0"/>
            <a:ext cx="8458200" cy="1139825"/>
          </a:xfrm>
        </p:spPr>
        <p:txBody>
          <a:bodyPr/>
          <a:lstStyle/>
          <a:p>
            <a:pPr eaLnBrk="1" hangingPunct="1"/>
            <a:r>
              <a:rPr lang="en-US" sz="3200" noProof="0" dirty="0" smtClean="0"/>
              <a:t>PXD-SVD common test-beam monitoring.</a:t>
            </a:r>
            <a:r>
              <a:rPr lang="en-US" sz="4000" noProof="0" dirty="0" smtClean="0">
                <a:solidFill>
                  <a:srgbClr val="002060"/>
                </a:solidFill>
              </a:rPr>
              <a:t/>
            </a:r>
            <a:br>
              <a:rPr lang="en-US" sz="4000" noProof="0" dirty="0" smtClean="0">
                <a:solidFill>
                  <a:srgbClr val="002060"/>
                </a:solidFill>
              </a:rPr>
            </a:br>
            <a:endParaRPr lang="en-US" noProof="0" dirty="0" smtClean="0"/>
          </a:p>
        </p:txBody>
      </p:sp>
      <p:sp>
        <p:nvSpPr>
          <p:cNvPr id="3078" name="Rectangle 1"/>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r>
              <a:rPr lang="es-ES" sz="900" i="0">
                <a:solidFill>
                  <a:srgbClr val="000000"/>
                </a:solidFill>
                <a:latin typeface="Arial" charset="0"/>
              </a:rPr>
              <a:t>  </a:t>
            </a:r>
            <a:r>
              <a:rPr lang="es-ES" sz="1000" i="0">
                <a:solidFill>
                  <a:srgbClr val="000000"/>
                </a:solidFill>
                <a:latin typeface="Arial" charset="0"/>
              </a:rPr>
              <a:t>,</a:t>
            </a:r>
            <a:r>
              <a:rPr lang="es-ES" sz="800" i="0">
                <a:solidFill>
                  <a:schemeClr val="tx1"/>
                </a:solidFill>
                <a:latin typeface="Arial" charset="0"/>
              </a:rPr>
              <a:t> </a:t>
            </a:r>
            <a:endParaRPr lang="es-ES" sz="900" i="0">
              <a:solidFill>
                <a:srgbClr val="000000"/>
              </a:solidFill>
              <a:latin typeface="Arial" charset="0"/>
            </a:endParaRPr>
          </a:p>
        </p:txBody>
      </p:sp>
      <p:sp>
        <p:nvSpPr>
          <p:cNvPr id="3079" name="Rectangle 4"/>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algn="ctr">
              <a:lnSpc>
                <a:spcPct val="80000"/>
              </a:lnSpc>
              <a:spcBef>
                <a:spcPct val="20000"/>
              </a:spcBef>
              <a:buClr>
                <a:schemeClr val="bg1"/>
              </a:buClr>
              <a:buSzPct val="100000"/>
              <a:buFont typeface="Wingdings" pitchFamily="2" charset="2"/>
              <a:buNone/>
            </a:pPr>
            <a:endParaRPr lang="es-ES"/>
          </a:p>
        </p:txBody>
      </p:sp>
      <p:sp>
        <p:nvSpPr>
          <p:cNvPr id="3080" name="Rectangle 6"/>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algn="ctr">
              <a:lnSpc>
                <a:spcPct val="80000"/>
              </a:lnSpc>
              <a:spcBef>
                <a:spcPct val="20000"/>
              </a:spcBef>
              <a:buClr>
                <a:schemeClr val="bg1"/>
              </a:buClr>
              <a:buSzPct val="100000"/>
              <a:buFont typeface="Wingdings" pitchFamily="2" charset="2"/>
              <a:buNone/>
            </a:pPr>
            <a:endParaRPr lang="es-ES"/>
          </a:p>
        </p:txBody>
      </p:sp>
      <p:sp>
        <p:nvSpPr>
          <p:cNvPr id="3081" name="Rectangle 8"/>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algn="ctr">
              <a:lnSpc>
                <a:spcPct val="80000"/>
              </a:lnSpc>
              <a:spcBef>
                <a:spcPct val="20000"/>
              </a:spcBef>
              <a:buClr>
                <a:schemeClr val="bg1"/>
              </a:buClr>
              <a:buSzPct val="100000"/>
              <a:buFont typeface="Wingdings" pitchFamily="2" charset="2"/>
              <a:buNone/>
            </a:pPr>
            <a:endParaRPr lang="es-ES"/>
          </a:p>
        </p:txBody>
      </p:sp>
      <p:sp>
        <p:nvSpPr>
          <p:cNvPr id="3" name="Slide Number Placeholder 2"/>
          <p:cNvSpPr>
            <a:spLocks noGrp="1"/>
          </p:cNvSpPr>
          <p:nvPr>
            <p:ph type="sldNum" sz="quarter" idx="4294967295"/>
          </p:nvPr>
        </p:nvSpPr>
        <p:spPr>
          <a:xfrm>
            <a:off x="8686800" y="6400800"/>
            <a:ext cx="533400" cy="457200"/>
          </a:xfrm>
        </p:spPr>
        <p:txBody>
          <a:bodyPr/>
          <a:lstStyle/>
          <a:p>
            <a:pPr>
              <a:defRPr/>
            </a:pPr>
            <a:fld id="{6FE4F4B8-546B-4655-8B7D-7E5F0E211980}" type="slidenum">
              <a:rPr lang="es-ES_tradnl" altLang="en-US" smtClean="0"/>
              <a:pPr>
                <a:defRPr/>
              </a:pPr>
              <a:t>27</a:t>
            </a:fld>
            <a:endParaRPr lang="es-ES_tradnl" altLang="en-US" dirty="0"/>
          </a:p>
        </p:txBody>
      </p:sp>
      <p:pic>
        <p:nvPicPr>
          <p:cNvPr id="10" name="Picture 2" descr="C:\Users\MOYAD\Documents\depfet\TBdrawings\106-070900-003-b.jpg"/>
          <p:cNvPicPr>
            <a:picLocks noChangeAspect="1" noChangeArrowheads="1"/>
          </p:cNvPicPr>
          <p:nvPr/>
        </p:nvPicPr>
        <p:blipFill rotWithShape="1">
          <a:blip r:embed="rId3" cstate="print">
            <a:extLst>
              <a:ext uri="{28A0092B-C50C-407E-A947-70E740481C1C}">
                <a14:useLocalDpi xmlns:a14="http://schemas.microsoft.com/office/drawing/2010/main" xmlns="" val="0"/>
              </a:ext>
            </a:extLst>
          </a:blip>
          <a:srcRect l="-1" r="20212" b="25532"/>
          <a:stretch/>
        </p:blipFill>
        <p:spPr bwMode="auto">
          <a:xfrm>
            <a:off x="457200" y="787400"/>
            <a:ext cx="7620000" cy="5080000"/>
          </a:xfrm>
          <a:prstGeom prst="rect">
            <a:avLst/>
          </a:prstGeom>
          <a:noFill/>
          <a:extLst>
            <a:ext uri="{909E8E84-426E-40DD-AFC4-6F175D3DCCD1}">
              <a14:hiddenFill xmlns:a14="http://schemas.microsoft.com/office/drawing/2010/main" xmlns="">
                <a:solidFill>
                  <a:srgbClr val="FFFFFF"/>
                </a:solidFill>
              </a14:hiddenFill>
            </a:ext>
          </a:extLst>
        </p:spPr>
      </p:pic>
      <p:cxnSp>
        <p:nvCxnSpPr>
          <p:cNvPr id="4" name="3 Conector recto de flecha"/>
          <p:cNvCxnSpPr/>
          <p:nvPr/>
        </p:nvCxnSpPr>
        <p:spPr bwMode="auto">
          <a:xfrm>
            <a:off x="1447800" y="3810000"/>
            <a:ext cx="2743200" cy="0"/>
          </a:xfrm>
          <a:prstGeom prst="straightConnector1">
            <a:avLst/>
          </a:prstGeom>
          <a:noFill/>
          <a:ln w="19050" cap="flat" cmpd="sng" algn="ctr">
            <a:solidFill>
              <a:srgbClr val="FF0000"/>
            </a:solidFill>
            <a:prstDash val="solid"/>
            <a:round/>
            <a:headEnd type="none" w="med" len="med"/>
            <a:tailEnd type="arrow"/>
          </a:ln>
          <a:effectLst/>
        </p:spPr>
      </p:cxnSp>
      <p:sp>
        <p:nvSpPr>
          <p:cNvPr id="8" name="7 CuadroTexto"/>
          <p:cNvSpPr txBox="1"/>
          <p:nvPr/>
        </p:nvSpPr>
        <p:spPr>
          <a:xfrm>
            <a:off x="304800" y="3581400"/>
            <a:ext cx="1143000" cy="707886"/>
          </a:xfrm>
          <a:prstGeom prst="rect">
            <a:avLst/>
          </a:prstGeom>
          <a:noFill/>
        </p:spPr>
        <p:txBody>
          <a:bodyPr wrap="square" rtlCol="0">
            <a:spAutoFit/>
          </a:bodyPr>
          <a:lstStyle/>
          <a:p>
            <a:r>
              <a:rPr lang="es-ES_tradnl" dirty="0" err="1" smtClean="0"/>
              <a:t>One</a:t>
            </a:r>
            <a:r>
              <a:rPr lang="es-ES_tradnl" dirty="0" smtClean="0"/>
              <a:t> PXD </a:t>
            </a:r>
            <a:r>
              <a:rPr lang="es-ES_tradnl" dirty="0" err="1" smtClean="0"/>
              <a:t>layer</a:t>
            </a:r>
            <a:r>
              <a:rPr lang="es-ES_tradnl" dirty="0"/>
              <a:t>.</a:t>
            </a:r>
            <a:endParaRPr lang="en-US" dirty="0"/>
          </a:p>
        </p:txBody>
      </p:sp>
      <p:cxnSp>
        <p:nvCxnSpPr>
          <p:cNvPr id="17" name="16 Conector recto de flecha"/>
          <p:cNvCxnSpPr>
            <a:stCxn id="18" idx="1"/>
          </p:cNvCxnSpPr>
          <p:nvPr/>
        </p:nvCxnSpPr>
        <p:spPr bwMode="auto">
          <a:xfrm flipH="1">
            <a:off x="6019800" y="1828632"/>
            <a:ext cx="838200" cy="1143167"/>
          </a:xfrm>
          <a:prstGeom prst="straightConnector1">
            <a:avLst/>
          </a:prstGeom>
          <a:noFill/>
          <a:ln w="19050" cap="flat" cmpd="sng" algn="ctr">
            <a:solidFill>
              <a:srgbClr val="FF0000"/>
            </a:solidFill>
            <a:prstDash val="solid"/>
            <a:round/>
            <a:headEnd type="none" w="med" len="med"/>
            <a:tailEnd type="arrow"/>
          </a:ln>
          <a:effectLst/>
        </p:spPr>
      </p:cxnSp>
      <p:sp>
        <p:nvSpPr>
          <p:cNvPr id="18" name="17 CuadroTexto"/>
          <p:cNvSpPr txBox="1"/>
          <p:nvPr/>
        </p:nvSpPr>
        <p:spPr>
          <a:xfrm>
            <a:off x="6858000" y="1320800"/>
            <a:ext cx="1295400" cy="1015663"/>
          </a:xfrm>
          <a:prstGeom prst="rect">
            <a:avLst/>
          </a:prstGeom>
          <a:noFill/>
        </p:spPr>
        <p:txBody>
          <a:bodyPr wrap="square" rtlCol="0">
            <a:spAutoFit/>
          </a:bodyPr>
          <a:lstStyle/>
          <a:p>
            <a:r>
              <a:rPr lang="es-ES_tradnl" dirty="0" err="1" smtClean="0"/>
              <a:t>Four</a:t>
            </a:r>
            <a:r>
              <a:rPr lang="es-ES_tradnl" dirty="0" smtClean="0"/>
              <a:t> SVD </a:t>
            </a:r>
            <a:r>
              <a:rPr lang="es-ES_tradnl" dirty="0" err="1" smtClean="0"/>
              <a:t>layers</a:t>
            </a:r>
            <a:r>
              <a:rPr lang="es-ES_tradnl" dirty="0" smtClean="0"/>
              <a:t> </a:t>
            </a:r>
            <a:r>
              <a:rPr lang="es-ES_tradnl" dirty="0" smtClean="0"/>
              <a:t>CO2 </a:t>
            </a:r>
            <a:r>
              <a:rPr lang="es-ES_tradnl" dirty="0" err="1" smtClean="0"/>
              <a:t>cooled</a:t>
            </a:r>
            <a:r>
              <a:rPr lang="es-ES_tradnl" dirty="0" smtClean="0"/>
              <a:t> </a:t>
            </a:r>
            <a:endParaRPr lang="en-US" dirty="0"/>
          </a:p>
        </p:txBody>
      </p:sp>
      <p:cxnSp>
        <p:nvCxnSpPr>
          <p:cNvPr id="26" name="25 Conector recto de flecha"/>
          <p:cNvCxnSpPr>
            <a:stCxn id="18" idx="1"/>
          </p:cNvCxnSpPr>
          <p:nvPr/>
        </p:nvCxnSpPr>
        <p:spPr bwMode="auto">
          <a:xfrm flipH="1">
            <a:off x="5715000" y="1828632"/>
            <a:ext cx="1143000" cy="1752768"/>
          </a:xfrm>
          <a:prstGeom prst="straightConnector1">
            <a:avLst/>
          </a:prstGeom>
          <a:noFill/>
          <a:ln w="19050" cap="flat" cmpd="sng" algn="ctr">
            <a:solidFill>
              <a:srgbClr val="FF0000"/>
            </a:solidFill>
            <a:prstDash val="solid"/>
            <a:round/>
            <a:headEnd type="none" w="med" len="med"/>
            <a:tailEnd type="arrow"/>
          </a:ln>
          <a:effectLst/>
        </p:spPr>
      </p:cxnSp>
      <p:cxnSp>
        <p:nvCxnSpPr>
          <p:cNvPr id="27" name="26 Conector recto de flecha"/>
          <p:cNvCxnSpPr>
            <a:stCxn id="18" idx="1"/>
          </p:cNvCxnSpPr>
          <p:nvPr/>
        </p:nvCxnSpPr>
        <p:spPr bwMode="auto">
          <a:xfrm flipH="1">
            <a:off x="5715000" y="1828632"/>
            <a:ext cx="1143000" cy="1981368"/>
          </a:xfrm>
          <a:prstGeom prst="straightConnector1">
            <a:avLst/>
          </a:prstGeom>
          <a:noFill/>
          <a:ln w="19050" cap="flat" cmpd="sng" algn="ctr">
            <a:solidFill>
              <a:srgbClr val="FF0000"/>
            </a:solidFill>
            <a:prstDash val="solid"/>
            <a:round/>
            <a:headEnd type="none" w="med" len="med"/>
            <a:tailEnd type="arrow"/>
          </a:ln>
          <a:effectLst/>
        </p:spPr>
      </p:cxnSp>
      <p:cxnSp>
        <p:nvCxnSpPr>
          <p:cNvPr id="28" name="27 Conector recto de flecha"/>
          <p:cNvCxnSpPr>
            <a:stCxn id="18" idx="1"/>
          </p:cNvCxnSpPr>
          <p:nvPr/>
        </p:nvCxnSpPr>
        <p:spPr bwMode="auto">
          <a:xfrm flipH="1">
            <a:off x="5791200" y="1828632"/>
            <a:ext cx="1066800" cy="2286168"/>
          </a:xfrm>
          <a:prstGeom prst="straightConnector1">
            <a:avLst/>
          </a:prstGeom>
          <a:noFill/>
          <a:ln w="19050" cap="flat" cmpd="sng" algn="ctr">
            <a:solidFill>
              <a:srgbClr val="FF0000"/>
            </a:solidFill>
            <a:prstDash val="solid"/>
            <a:round/>
            <a:headEnd type="none" w="med" len="med"/>
            <a:tailEnd type="arrow"/>
          </a:ln>
          <a:effectLst/>
        </p:spPr>
      </p:cxnSp>
    </p:spTree>
    <p:extLst>
      <p:ext uri="{BB962C8B-B14F-4D97-AF65-F5344CB8AC3E}">
        <p14:creationId xmlns:p14="http://schemas.microsoft.com/office/powerpoint/2010/main" xmlns="" val="281506647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52400" y="139700"/>
            <a:ext cx="8001000" cy="1155700"/>
          </a:xfrm>
        </p:spPr>
        <p:txBody>
          <a:bodyPr/>
          <a:lstStyle/>
          <a:p>
            <a:r>
              <a:rPr lang="en-US" dirty="0" smtClean="0"/>
              <a:t>PXD – SVD Integrated test beam set-up</a:t>
            </a:r>
            <a:endParaRPr lang="en-US" dirty="0"/>
          </a:p>
        </p:txBody>
      </p:sp>
      <p:sp>
        <p:nvSpPr>
          <p:cNvPr id="3" name="2 Marcador de contenido"/>
          <p:cNvSpPr>
            <a:spLocks noGrp="1"/>
          </p:cNvSpPr>
          <p:nvPr>
            <p:ph idx="1"/>
          </p:nvPr>
        </p:nvSpPr>
        <p:spPr/>
        <p:txBody>
          <a:bodyPr/>
          <a:lstStyle/>
          <a:p>
            <a:endParaRPr lang="en-US"/>
          </a:p>
        </p:txBody>
      </p:sp>
      <p:sp>
        <p:nvSpPr>
          <p:cNvPr id="4" name="3 Marcador de número de diapositiva"/>
          <p:cNvSpPr>
            <a:spLocks noGrp="1"/>
          </p:cNvSpPr>
          <p:nvPr>
            <p:ph type="sldNum" sz="quarter" idx="10"/>
          </p:nvPr>
        </p:nvSpPr>
        <p:spPr/>
        <p:txBody>
          <a:bodyPr/>
          <a:lstStyle/>
          <a:p>
            <a:pPr>
              <a:defRPr/>
            </a:pPr>
            <a:fld id="{9A5CEF15-0670-42F8-B063-5D05E1C9277E}" type="slidenum">
              <a:rPr lang="es-ES_tradnl" altLang="en-US" smtClean="0"/>
              <a:pPr>
                <a:defRPr/>
              </a:pPr>
              <a:t>28</a:t>
            </a:fld>
            <a:endParaRPr lang="es-ES_tradnl" altLang="en-US" dirty="0"/>
          </a:p>
        </p:txBody>
      </p:sp>
      <p:sp>
        <p:nvSpPr>
          <p:cNvPr id="5" name="4 Marcador de pie de página"/>
          <p:cNvSpPr>
            <a:spLocks noGrp="1"/>
          </p:cNvSpPr>
          <p:nvPr>
            <p:ph type="ftr" sz="quarter" idx="11"/>
          </p:nvPr>
        </p:nvSpPr>
        <p:spPr/>
        <p:txBody>
          <a:bodyPr/>
          <a:lstStyle/>
          <a:p>
            <a:pPr>
              <a:defRPr/>
            </a:pPr>
            <a:r>
              <a:rPr lang="en-US" altLang="en-US" smtClean="0"/>
              <a:t>moyad@ifca.unican.es, AIDA WP9.3, March 18,2014</a:t>
            </a:r>
            <a:endParaRPr lang="es-ES_tradnl" altLang="en-US" dirty="0"/>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76300" y="785813"/>
            <a:ext cx="7391400" cy="528637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272206033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smtClean="0"/>
              <a:t>FOS Monitor: FOS Packing</a:t>
            </a:r>
            <a:endParaRPr lang="en-US" dirty="0"/>
          </a:p>
        </p:txBody>
      </p:sp>
      <p:sp>
        <p:nvSpPr>
          <p:cNvPr id="4" name="3 Marcador de número de diapositiva"/>
          <p:cNvSpPr>
            <a:spLocks noGrp="1"/>
          </p:cNvSpPr>
          <p:nvPr>
            <p:ph type="sldNum" sz="quarter" idx="10"/>
          </p:nvPr>
        </p:nvSpPr>
        <p:spPr>
          <a:xfrm>
            <a:off x="8686800" y="6400800"/>
            <a:ext cx="533400" cy="457200"/>
          </a:xfrm>
          <a:prstGeom prst="rect">
            <a:avLst/>
          </a:prstGeom>
        </p:spPr>
        <p:txBody>
          <a:bodyPr/>
          <a:lstStyle/>
          <a:p>
            <a:pPr>
              <a:defRPr/>
            </a:pPr>
            <a:fld id="{9A5CEF15-0670-42F8-B063-5D05E1C9277E}" type="slidenum">
              <a:rPr lang="es-ES_tradnl" altLang="en-US" smtClean="0"/>
              <a:pPr>
                <a:defRPr/>
              </a:pPr>
              <a:t>29</a:t>
            </a:fld>
            <a:endParaRPr lang="es-ES_tradnl" altLang="en-US" dirty="0"/>
          </a:p>
        </p:txBody>
      </p:sp>
      <p:sp>
        <p:nvSpPr>
          <p:cNvPr id="5" name="4 Marcador de pie de página"/>
          <p:cNvSpPr>
            <a:spLocks noGrp="1"/>
          </p:cNvSpPr>
          <p:nvPr>
            <p:ph type="ftr" sz="quarter" idx="11"/>
          </p:nvPr>
        </p:nvSpPr>
        <p:spPr/>
        <p:txBody>
          <a:bodyPr/>
          <a:lstStyle/>
          <a:p>
            <a:pPr>
              <a:defRPr/>
            </a:pPr>
            <a:r>
              <a:rPr lang="en-US" altLang="en-US" smtClean="0"/>
              <a:t>D.Moya, Forum on Tracking Detector Mechanics , Desy June 30th  2014  </a:t>
            </a:r>
            <a:endParaRPr lang="es-ES_tradnl" altLang="en-US" dirty="0"/>
          </a:p>
        </p:txBody>
      </p:sp>
      <p:pic>
        <p:nvPicPr>
          <p:cNvPr id="6" name="Picture 2" descr="C:\Users\vila\Dropbox\G-DET4HEP COMPARTIDO\WP2 - FOS\BELLE-II\FOS Monitor\TESTBEAM DESY JANUARY 2014\Photos\20140105_134903.jpg"/>
          <p:cNvPicPr>
            <a:picLocks noGrp="1" noChangeAspect="1" noChangeArrowheads="1"/>
          </p:cNvPicPr>
          <p:nvPr>
            <p:ph idx="1"/>
          </p:nvPr>
        </p:nvPicPr>
        <p:blipFill>
          <a:blip r:embed="rId2" cstate="print">
            <a:extLst>
              <a:ext uri="{28A0092B-C50C-407E-A947-70E740481C1C}">
                <a14:useLocalDpi xmlns:a14="http://schemas.microsoft.com/office/drawing/2010/main" xmlns="" val="0"/>
              </a:ext>
            </a:extLst>
          </a:blip>
          <a:srcRect/>
          <a:stretch>
            <a:fillRect/>
          </a:stretch>
        </p:blipFill>
        <p:spPr bwMode="auto">
          <a:xfrm>
            <a:off x="685800" y="1590675"/>
            <a:ext cx="3162300" cy="2371725"/>
          </a:xfrm>
          <a:prstGeom prst="rect">
            <a:avLst/>
          </a:prstGeom>
          <a:noFill/>
          <a:extLst>
            <a:ext uri="{909E8E84-426E-40DD-AFC4-6F175D3DCCD1}">
              <a14:hiddenFill xmlns:a14="http://schemas.microsoft.com/office/drawing/2010/main" xmlns="">
                <a:solidFill>
                  <a:srgbClr val="FFFFFF"/>
                </a:solidFill>
              </a14:hiddenFill>
            </a:ext>
          </a:extLst>
        </p:spPr>
      </p:pic>
      <p:pic>
        <p:nvPicPr>
          <p:cNvPr id="3074" name="Picture 2" descr="C:\Users\vila\Dropbox\G-DET4HEP COMPARTIDO\WP2 - FOS\BELLE-II\FOS Monitor\TESTBEAM DESY JANUARY 2014\Photos\20140105_134918.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791200" y="3962400"/>
            <a:ext cx="2971800" cy="2228850"/>
          </a:xfrm>
          <a:prstGeom prst="rect">
            <a:avLst/>
          </a:prstGeom>
          <a:noFill/>
          <a:extLst>
            <a:ext uri="{909E8E84-426E-40DD-AFC4-6F175D3DCCD1}">
              <a14:hiddenFill xmlns:a14="http://schemas.microsoft.com/office/drawing/2010/main" xmlns="">
                <a:solidFill>
                  <a:srgbClr val="FFFFFF"/>
                </a:solidFill>
              </a14:hiddenFill>
            </a:ext>
          </a:extLst>
        </p:spPr>
      </p:pic>
      <p:pic>
        <p:nvPicPr>
          <p:cNvPr id="3076" name="Picture 4"/>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381000" y="4555446"/>
            <a:ext cx="4953000" cy="1388154"/>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3077" name="Picture 5"/>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5181600" y="1149350"/>
            <a:ext cx="3124200" cy="232208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8" name="7 Elipse"/>
          <p:cNvSpPr/>
          <p:nvPr/>
        </p:nvSpPr>
        <p:spPr bwMode="auto">
          <a:xfrm>
            <a:off x="5486400" y="2743200"/>
            <a:ext cx="1981200" cy="819150"/>
          </a:xfrm>
          <a:prstGeom prst="ellipse">
            <a:avLst/>
          </a:prstGeom>
          <a:noFill/>
          <a:ln w="44450" cap="flat" cmpd="sng" algn="ctr">
            <a:solidFill>
              <a:srgbClr val="FF0000"/>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342900" marR="0" indent="-342900" algn="ctr" defTabSz="914400" rtl="0" eaLnBrk="1" fontAlgn="base" latinLnBrk="0" hangingPunct="1">
              <a:lnSpc>
                <a:spcPct val="80000"/>
              </a:lnSpc>
              <a:spcBef>
                <a:spcPct val="20000"/>
              </a:spcBef>
              <a:spcAft>
                <a:spcPct val="0"/>
              </a:spcAft>
              <a:buClr>
                <a:schemeClr val="bg1"/>
              </a:buClr>
              <a:buSzPct val="100000"/>
              <a:buFont typeface="Wingdings" pitchFamily="2" charset="2"/>
              <a:buNone/>
              <a:tabLst/>
            </a:pPr>
            <a:endParaRPr lang="en-US" dirty="0" smtClean="0">
              <a:solidFill>
                <a:schemeClr val="bg1"/>
              </a:solidFill>
            </a:endParaRPr>
          </a:p>
        </p:txBody>
      </p:sp>
      <p:cxnSp>
        <p:nvCxnSpPr>
          <p:cNvPr id="10" name="9 Conector recto de flecha"/>
          <p:cNvCxnSpPr/>
          <p:nvPr/>
        </p:nvCxnSpPr>
        <p:spPr bwMode="auto">
          <a:xfrm>
            <a:off x="6743700" y="3471434"/>
            <a:ext cx="723900" cy="1605391"/>
          </a:xfrm>
          <a:prstGeom prst="straightConnector1">
            <a:avLst/>
          </a:prstGeom>
          <a:noFill/>
          <a:ln w="53975" cap="flat" cmpd="sng" algn="ctr">
            <a:solidFill>
              <a:srgbClr val="FF0000"/>
            </a:solidFill>
            <a:prstDash val="solid"/>
            <a:round/>
            <a:headEnd type="none" w="med" len="med"/>
            <a:tailEnd type="arrow"/>
          </a:ln>
          <a:effectLst/>
        </p:spPr>
      </p:cxnSp>
    </p:spTree>
    <p:extLst>
      <p:ext uri="{BB962C8B-B14F-4D97-AF65-F5344CB8AC3E}">
        <p14:creationId xmlns:p14="http://schemas.microsoft.com/office/powerpoint/2010/main" xmlns="" val="119347709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9987" name="Picture 3"/>
          <p:cNvPicPr>
            <a:picLocks noChangeAspect="1" noChangeArrowheads="1"/>
          </p:cNvPicPr>
          <p:nvPr/>
        </p:nvPicPr>
        <p:blipFill rotWithShape="1">
          <a:blip r:embed="rId3" cstate="print">
            <a:extLst>
              <a:ext uri="{28A0092B-C50C-407E-A947-70E740481C1C}">
                <a14:useLocalDpi xmlns:a14="http://schemas.microsoft.com/office/drawing/2010/main" xmlns="" val="0"/>
              </a:ext>
            </a:extLst>
          </a:blip>
          <a:srcRect l="-13266" r="13266"/>
          <a:stretch/>
        </p:blipFill>
        <p:spPr bwMode="auto">
          <a:xfrm>
            <a:off x="-126932" y="3789040"/>
            <a:ext cx="3258772" cy="244408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027" name="4 Marcador de pie de página"/>
          <p:cNvSpPr>
            <a:spLocks noGrp="1"/>
          </p:cNvSpPr>
          <p:nvPr>
            <p:ph type="ftr" sz="quarter" idx="11"/>
          </p:nvPr>
        </p:nvSpPr>
        <p:spPr>
          <a:xfrm>
            <a:off x="2987824" y="6400800"/>
            <a:ext cx="5559152" cy="457200"/>
          </a:xfrm>
          <a:noFill/>
        </p:spPr>
        <p:txBody>
          <a:bodyPr/>
          <a:lstStyle/>
          <a:p>
            <a:r>
              <a:rPr lang="en-US" altLang="en-US" dirty="0" err="1" smtClean="0">
                <a:cs typeface="Arial" charset="0"/>
              </a:rPr>
              <a:t>D.Moya</a:t>
            </a:r>
            <a:r>
              <a:rPr lang="en-US" altLang="en-US" dirty="0" smtClean="0">
                <a:cs typeface="Arial" charset="0"/>
              </a:rPr>
              <a:t>, Forum on Tracking Detector Mechanics , </a:t>
            </a:r>
            <a:r>
              <a:rPr lang="en-US" altLang="en-US" dirty="0" err="1" smtClean="0">
                <a:cs typeface="Arial" charset="0"/>
              </a:rPr>
              <a:t>Desy</a:t>
            </a:r>
            <a:r>
              <a:rPr lang="en-US" altLang="en-US" dirty="0" smtClean="0">
                <a:cs typeface="Arial" charset="0"/>
              </a:rPr>
              <a:t> June 30th  2014  </a:t>
            </a:r>
            <a:endParaRPr lang="es-ES_tradnl" altLang="en-US" dirty="0" smtClean="0">
              <a:cs typeface="Arial" charset="0"/>
            </a:endParaRPr>
          </a:p>
        </p:txBody>
      </p:sp>
      <p:sp>
        <p:nvSpPr>
          <p:cNvPr id="1028" name="Rectangle 2"/>
          <p:cNvSpPr>
            <a:spLocks noGrp="1" noChangeArrowheads="1"/>
          </p:cNvSpPr>
          <p:nvPr>
            <p:ph type="title" idx="4294967295"/>
          </p:nvPr>
        </p:nvSpPr>
        <p:spPr>
          <a:xfrm>
            <a:off x="0" y="1"/>
            <a:ext cx="4572000" cy="609600"/>
          </a:xfrm>
        </p:spPr>
        <p:txBody>
          <a:bodyPr/>
          <a:lstStyle/>
          <a:p>
            <a:pPr eaLnBrk="1" hangingPunct="1"/>
            <a:r>
              <a:rPr lang="en-US" sz="4000" noProof="0" dirty="0" smtClean="0"/>
              <a:t>Introduction to Belle </a:t>
            </a:r>
          </a:p>
        </p:txBody>
      </p:sp>
      <p:sp>
        <p:nvSpPr>
          <p:cNvPr id="14341" name="Rectangle 3"/>
          <p:cNvSpPr>
            <a:spLocks noGrp="1" noChangeArrowheads="1"/>
          </p:cNvSpPr>
          <p:nvPr>
            <p:ph type="body" idx="4294967295"/>
          </p:nvPr>
        </p:nvSpPr>
        <p:spPr>
          <a:xfrm>
            <a:off x="304800" y="609600"/>
            <a:ext cx="8229600" cy="1143000"/>
          </a:xfrm>
        </p:spPr>
        <p:txBody>
          <a:bodyPr/>
          <a:lstStyle/>
          <a:p>
            <a:pPr eaLnBrk="1" hangingPunct="1">
              <a:lnSpc>
                <a:spcPct val="90000"/>
              </a:lnSpc>
              <a:defRPr/>
            </a:pPr>
            <a:r>
              <a:rPr lang="en-US" sz="2000" dirty="0" smtClean="0"/>
              <a:t>Belle II is an experiment for flavor physic studies expected to be commissioned at </a:t>
            </a:r>
            <a:r>
              <a:rPr lang="en-US" sz="2000" dirty="0" err="1" smtClean="0"/>
              <a:t>KEK</a:t>
            </a:r>
            <a:r>
              <a:rPr lang="en-US" sz="2000" dirty="0" smtClean="0"/>
              <a:t> in 2016</a:t>
            </a:r>
          </a:p>
        </p:txBody>
      </p:sp>
      <p:sp>
        <p:nvSpPr>
          <p:cNvPr id="1034" name="Rectangle 1"/>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r>
              <a:rPr lang="es-ES" sz="900" i="0">
                <a:solidFill>
                  <a:srgbClr val="000000"/>
                </a:solidFill>
                <a:latin typeface="Arial" charset="0"/>
              </a:rPr>
              <a:t>  </a:t>
            </a:r>
            <a:r>
              <a:rPr lang="es-ES" sz="1000" i="0">
                <a:solidFill>
                  <a:srgbClr val="000000"/>
                </a:solidFill>
                <a:latin typeface="Arial" charset="0"/>
              </a:rPr>
              <a:t>,</a:t>
            </a:r>
            <a:r>
              <a:rPr lang="es-ES" sz="800" i="0">
                <a:solidFill>
                  <a:schemeClr val="tx1"/>
                </a:solidFill>
                <a:latin typeface="Arial" charset="0"/>
              </a:rPr>
              <a:t> </a:t>
            </a:r>
            <a:endParaRPr lang="es-ES" sz="900" i="0">
              <a:solidFill>
                <a:srgbClr val="000000"/>
              </a:solidFill>
              <a:latin typeface="Arial" charset="0"/>
            </a:endParaRPr>
          </a:p>
        </p:txBody>
      </p:sp>
      <p:sp>
        <p:nvSpPr>
          <p:cNvPr id="1035" name="Rectangle 4"/>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algn="ctr">
              <a:lnSpc>
                <a:spcPct val="80000"/>
              </a:lnSpc>
              <a:spcBef>
                <a:spcPct val="20000"/>
              </a:spcBef>
              <a:buClr>
                <a:schemeClr val="bg1"/>
              </a:buClr>
              <a:buSzPct val="100000"/>
              <a:buFont typeface="Wingdings" pitchFamily="2" charset="2"/>
              <a:buNone/>
            </a:pPr>
            <a:endParaRPr lang="es-ES"/>
          </a:p>
        </p:txBody>
      </p:sp>
      <p:sp>
        <p:nvSpPr>
          <p:cNvPr id="1036" name="Rectangle 6"/>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algn="ctr">
              <a:lnSpc>
                <a:spcPct val="80000"/>
              </a:lnSpc>
              <a:spcBef>
                <a:spcPct val="20000"/>
              </a:spcBef>
              <a:buClr>
                <a:schemeClr val="bg1"/>
              </a:buClr>
              <a:buSzPct val="100000"/>
              <a:buFont typeface="Wingdings" pitchFamily="2" charset="2"/>
              <a:buNone/>
            </a:pPr>
            <a:endParaRPr lang="es-ES"/>
          </a:p>
        </p:txBody>
      </p:sp>
      <p:sp>
        <p:nvSpPr>
          <p:cNvPr id="1037" name="Rectangle 8"/>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algn="ctr">
              <a:lnSpc>
                <a:spcPct val="80000"/>
              </a:lnSpc>
              <a:spcBef>
                <a:spcPct val="20000"/>
              </a:spcBef>
              <a:buClr>
                <a:schemeClr val="bg1"/>
              </a:buClr>
              <a:buSzPct val="100000"/>
              <a:buFont typeface="Wingdings" pitchFamily="2" charset="2"/>
              <a:buNone/>
            </a:pPr>
            <a:endParaRPr lang="es-ES"/>
          </a:p>
        </p:txBody>
      </p:sp>
      <p:sp>
        <p:nvSpPr>
          <p:cNvPr id="3" name="Slide Number Placeholder 2"/>
          <p:cNvSpPr>
            <a:spLocks noGrp="1"/>
          </p:cNvSpPr>
          <p:nvPr>
            <p:ph type="sldNum" sz="quarter" idx="4294967295"/>
          </p:nvPr>
        </p:nvSpPr>
        <p:spPr>
          <a:xfrm>
            <a:off x="8610600" y="6500192"/>
            <a:ext cx="533400" cy="457200"/>
          </a:xfrm>
        </p:spPr>
        <p:txBody>
          <a:bodyPr/>
          <a:lstStyle/>
          <a:p>
            <a:pPr>
              <a:defRPr/>
            </a:pPr>
            <a:fld id="{6FE4F4B8-546B-4655-8B7D-7E5F0E211980}" type="slidenum">
              <a:rPr lang="es-ES_tradnl" altLang="en-US" smtClean="0"/>
              <a:pPr>
                <a:defRPr/>
              </a:pPr>
              <a:t>3</a:t>
            </a:fld>
            <a:endParaRPr lang="es-ES_tradnl" altLang="en-US" dirty="0"/>
          </a:p>
        </p:txBody>
      </p:sp>
      <p:sp>
        <p:nvSpPr>
          <p:cNvPr id="2" name="1 CuadroTexto"/>
          <p:cNvSpPr txBox="1"/>
          <p:nvPr/>
        </p:nvSpPr>
        <p:spPr>
          <a:xfrm>
            <a:off x="185441" y="3709525"/>
            <a:ext cx="3827757" cy="646331"/>
          </a:xfrm>
          <a:prstGeom prst="rect">
            <a:avLst/>
          </a:prstGeom>
          <a:noFill/>
        </p:spPr>
        <p:txBody>
          <a:bodyPr wrap="square" rtlCol="0">
            <a:spAutoFit/>
          </a:bodyPr>
          <a:lstStyle/>
          <a:p>
            <a:pPr algn="ctr"/>
            <a:r>
              <a:rPr lang="es-ES_tradnl" sz="3600" dirty="0" smtClean="0">
                <a:solidFill>
                  <a:srgbClr val="FF0000"/>
                </a:solidFill>
              </a:rPr>
              <a:t>KEK</a:t>
            </a:r>
            <a:endParaRPr lang="en-US" sz="3600" dirty="0">
              <a:solidFill>
                <a:srgbClr val="FF0000"/>
              </a:solidFill>
            </a:endParaRPr>
          </a:p>
        </p:txBody>
      </p:sp>
      <p:pic>
        <p:nvPicPr>
          <p:cNvPr id="27" name="Picture 5" descr="kekb_t6"/>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395536" y="1346596"/>
            <a:ext cx="2667000" cy="22264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69986" name="Picture 2"/>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3311270" y="1635224"/>
            <a:ext cx="5869242" cy="3810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425990696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smtClean="0"/>
              <a:t>FOS Monitor: </a:t>
            </a:r>
            <a:r>
              <a:rPr lang="en-US" dirty="0" err="1" smtClean="0"/>
              <a:t>DAQ</a:t>
            </a:r>
            <a:r>
              <a:rPr lang="en-US" dirty="0" smtClean="0"/>
              <a:t> – SC integration</a:t>
            </a:r>
            <a:endParaRPr lang="en-US" dirty="0"/>
          </a:p>
        </p:txBody>
      </p:sp>
      <p:sp>
        <p:nvSpPr>
          <p:cNvPr id="3" name="2 Marcador de contenido"/>
          <p:cNvSpPr>
            <a:spLocks noGrp="1"/>
          </p:cNvSpPr>
          <p:nvPr>
            <p:ph idx="1"/>
          </p:nvPr>
        </p:nvSpPr>
        <p:spPr>
          <a:xfrm>
            <a:off x="381000" y="1219200"/>
            <a:ext cx="8458200" cy="4800600"/>
          </a:xfrm>
        </p:spPr>
        <p:txBody>
          <a:bodyPr/>
          <a:lstStyle/>
          <a:p>
            <a:r>
              <a:rPr lang="en-US" sz="2600" dirty="0" smtClean="0"/>
              <a:t>Optical routing of the sensors up to the interrogating units</a:t>
            </a:r>
          </a:p>
          <a:p>
            <a:r>
              <a:rPr lang="en-US" sz="2600" dirty="0" smtClean="0"/>
              <a:t>Readout integrated in EPICS (dedicated  driver over   Ethernet ). The integration went very smooth ready since the January 6</a:t>
            </a:r>
            <a:r>
              <a:rPr lang="en-US" sz="2600" baseline="30000" dirty="0" smtClean="0"/>
              <a:t>th</a:t>
            </a:r>
            <a:endParaRPr lang="en-US" sz="2600" dirty="0"/>
          </a:p>
        </p:txBody>
      </p:sp>
      <p:sp>
        <p:nvSpPr>
          <p:cNvPr id="4" name="3 Marcador de número de diapositiva"/>
          <p:cNvSpPr>
            <a:spLocks noGrp="1"/>
          </p:cNvSpPr>
          <p:nvPr>
            <p:ph type="sldNum" sz="quarter" idx="10"/>
          </p:nvPr>
        </p:nvSpPr>
        <p:spPr>
          <a:xfrm>
            <a:off x="8686800" y="6400800"/>
            <a:ext cx="533400" cy="457200"/>
          </a:xfrm>
          <a:prstGeom prst="rect">
            <a:avLst/>
          </a:prstGeom>
        </p:spPr>
        <p:txBody>
          <a:bodyPr/>
          <a:lstStyle/>
          <a:p>
            <a:pPr>
              <a:defRPr/>
            </a:pPr>
            <a:fld id="{9A5CEF15-0670-42F8-B063-5D05E1C9277E}" type="slidenum">
              <a:rPr lang="es-ES_tradnl" altLang="en-US" smtClean="0"/>
              <a:pPr>
                <a:defRPr/>
              </a:pPr>
              <a:t>30</a:t>
            </a:fld>
            <a:endParaRPr lang="es-ES_tradnl" altLang="en-US" dirty="0"/>
          </a:p>
        </p:txBody>
      </p:sp>
      <p:sp>
        <p:nvSpPr>
          <p:cNvPr id="5" name="4 Marcador de pie de página"/>
          <p:cNvSpPr>
            <a:spLocks noGrp="1"/>
          </p:cNvSpPr>
          <p:nvPr>
            <p:ph type="ftr" sz="quarter" idx="11"/>
          </p:nvPr>
        </p:nvSpPr>
        <p:spPr/>
        <p:txBody>
          <a:bodyPr/>
          <a:lstStyle/>
          <a:p>
            <a:pPr>
              <a:defRPr/>
            </a:pPr>
            <a:r>
              <a:rPr lang="en-US" altLang="en-US" smtClean="0"/>
              <a:t>D.Moya, Forum on Tracking Detector Mechanics , Desy June 30th  2014  </a:t>
            </a:r>
            <a:endParaRPr lang="es-ES_tradnl" altLang="en-US" dirty="0"/>
          </a:p>
        </p:txBody>
      </p:sp>
      <p:pic>
        <p:nvPicPr>
          <p:cNvPr id="4098" name="Picture 2" descr="C:\Users\vila\Dropbox\G-DET4HEP COMPARTIDO\WP2 - FOS\BELLE-II\FOS Monitor\TESTBEAM DESY JANUARY 2014\Photos\20140105_112324.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61999" y="3200400"/>
            <a:ext cx="3251199" cy="2438400"/>
          </a:xfrm>
          <a:prstGeom prst="rect">
            <a:avLst/>
          </a:prstGeom>
          <a:noFill/>
          <a:extLst>
            <a:ext uri="{909E8E84-426E-40DD-AFC4-6F175D3DCCD1}">
              <a14:hiddenFill xmlns:a14="http://schemas.microsoft.com/office/drawing/2010/main" xmlns="">
                <a:solidFill>
                  <a:srgbClr val="FFFFFF"/>
                </a:solidFill>
              </a14:hiddenFill>
            </a:ext>
          </a:extLst>
        </p:spPr>
      </p:pic>
      <p:pic>
        <p:nvPicPr>
          <p:cNvPr id="4099" name="Picture 3"/>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953000" y="3200400"/>
            <a:ext cx="3200400" cy="24003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146173526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smtClean="0"/>
              <a:t>FOS Monitor: Data: MARCO in-let &amp; out-let lines</a:t>
            </a:r>
            <a:endParaRPr lang="en-US" dirty="0"/>
          </a:p>
        </p:txBody>
      </p:sp>
      <p:sp>
        <p:nvSpPr>
          <p:cNvPr id="4" name="3 Marcador de número de diapositiva"/>
          <p:cNvSpPr>
            <a:spLocks noGrp="1"/>
          </p:cNvSpPr>
          <p:nvPr>
            <p:ph type="sldNum" sz="quarter" idx="10"/>
          </p:nvPr>
        </p:nvSpPr>
        <p:spPr>
          <a:xfrm>
            <a:off x="8686800" y="6400800"/>
            <a:ext cx="533400" cy="457200"/>
          </a:xfrm>
          <a:prstGeom prst="rect">
            <a:avLst/>
          </a:prstGeom>
        </p:spPr>
        <p:txBody>
          <a:bodyPr/>
          <a:lstStyle/>
          <a:p>
            <a:pPr>
              <a:defRPr/>
            </a:pPr>
            <a:fld id="{9A5CEF15-0670-42F8-B063-5D05E1C9277E}" type="slidenum">
              <a:rPr lang="es-ES_tradnl" altLang="en-US" smtClean="0"/>
              <a:pPr>
                <a:defRPr/>
              </a:pPr>
              <a:t>31</a:t>
            </a:fld>
            <a:endParaRPr lang="es-ES_tradnl" altLang="en-US" dirty="0"/>
          </a:p>
        </p:txBody>
      </p:sp>
      <p:sp>
        <p:nvSpPr>
          <p:cNvPr id="5" name="4 Marcador de pie de página"/>
          <p:cNvSpPr>
            <a:spLocks noGrp="1"/>
          </p:cNvSpPr>
          <p:nvPr>
            <p:ph type="ftr" sz="quarter" idx="11"/>
          </p:nvPr>
        </p:nvSpPr>
        <p:spPr/>
        <p:txBody>
          <a:bodyPr/>
          <a:lstStyle/>
          <a:p>
            <a:pPr>
              <a:defRPr/>
            </a:pPr>
            <a:r>
              <a:rPr lang="en-US" altLang="en-US" smtClean="0"/>
              <a:t>D.Moya, Forum on Tracking Detector Mechanics , Desy June 30th  2014  </a:t>
            </a:r>
            <a:endParaRPr lang="es-ES_tradnl" altLang="en-US" dirty="0"/>
          </a:p>
        </p:txBody>
      </p:sp>
      <p:pic>
        <p:nvPicPr>
          <p:cNvPr id="5124"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724400" y="2675883"/>
            <a:ext cx="4114800" cy="3496317"/>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5125" name="Picture 5"/>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304801" y="2526916"/>
            <a:ext cx="4267200" cy="3645284"/>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5126" name="Picture 6"/>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3820320" y="838200"/>
            <a:ext cx="2123280" cy="15991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cxnSp>
        <p:nvCxnSpPr>
          <p:cNvPr id="12" name="11 Conector recto de flecha"/>
          <p:cNvCxnSpPr>
            <a:stCxn id="13" idx="3"/>
          </p:cNvCxnSpPr>
          <p:nvPr/>
        </p:nvCxnSpPr>
        <p:spPr bwMode="auto">
          <a:xfrm flipV="1">
            <a:off x="3162683" y="4419600"/>
            <a:ext cx="723517" cy="550277"/>
          </a:xfrm>
          <a:prstGeom prst="straightConnector1">
            <a:avLst/>
          </a:prstGeom>
          <a:noFill/>
          <a:ln w="25400" cap="flat" cmpd="sng" algn="ctr">
            <a:solidFill>
              <a:srgbClr val="2A1BEB"/>
            </a:solidFill>
            <a:prstDash val="solid"/>
            <a:round/>
            <a:headEnd type="none" w="med" len="med"/>
            <a:tailEnd type="arrow"/>
          </a:ln>
          <a:effectLst/>
        </p:spPr>
      </p:cxnSp>
      <p:sp>
        <p:nvSpPr>
          <p:cNvPr id="13" name="12 CuadroTexto"/>
          <p:cNvSpPr txBox="1"/>
          <p:nvPr/>
        </p:nvSpPr>
        <p:spPr>
          <a:xfrm>
            <a:off x="838200" y="4800600"/>
            <a:ext cx="2324483" cy="338554"/>
          </a:xfrm>
          <a:prstGeom prst="rect">
            <a:avLst/>
          </a:prstGeom>
          <a:noFill/>
        </p:spPr>
        <p:txBody>
          <a:bodyPr wrap="none" rtlCol="0">
            <a:spAutoFit/>
          </a:bodyPr>
          <a:lstStyle/>
          <a:p>
            <a:r>
              <a:rPr lang="en-US" dirty="0" smtClean="0"/>
              <a:t>Zero degrees cooling</a:t>
            </a:r>
            <a:endParaRPr lang="en-US" dirty="0"/>
          </a:p>
        </p:txBody>
      </p:sp>
    </p:spTree>
    <p:extLst>
      <p:ext uri="{BB962C8B-B14F-4D97-AF65-F5344CB8AC3E}">
        <p14:creationId xmlns:p14="http://schemas.microsoft.com/office/powerpoint/2010/main" xmlns="" val="13370833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smtClean="0"/>
              <a:t>FOS Monitor Data: Ambient Temp</a:t>
            </a:r>
            <a:endParaRPr lang="en-US" dirty="0"/>
          </a:p>
        </p:txBody>
      </p:sp>
      <p:sp>
        <p:nvSpPr>
          <p:cNvPr id="3" name="2 Marcador de contenido"/>
          <p:cNvSpPr>
            <a:spLocks noGrp="1"/>
          </p:cNvSpPr>
          <p:nvPr>
            <p:ph idx="1"/>
          </p:nvPr>
        </p:nvSpPr>
        <p:spPr>
          <a:xfrm>
            <a:off x="5652120" y="2276872"/>
            <a:ext cx="3168352" cy="3504456"/>
          </a:xfrm>
        </p:spPr>
        <p:txBody>
          <a:bodyPr/>
          <a:lstStyle/>
          <a:p>
            <a:r>
              <a:rPr lang="en-US" dirty="0" smtClean="0"/>
              <a:t>All FBG  temperature sensors worked out of the box (In contrast, there was  a problem with standard  electric sensors)</a:t>
            </a:r>
            <a:endParaRPr lang="en-US" dirty="0"/>
          </a:p>
        </p:txBody>
      </p:sp>
      <p:sp>
        <p:nvSpPr>
          <p:cNvPr id="4" name="3 Marcador de número de diapositiva"/>
          <p:cNvSpPr>
            <a:spLocks noGrp="1"/>
          </p:cNvSpPr>
          <p:nvPr>
            <p:ph type="sldNum" sz="quarter" idx="10"/>
          </p:nvPr>
        </p:nvSpPr>
        <p:spPr>
          <a:xfrm>
            <a:off x="8686800" y="6400800"/>
            <a:ext cx="533400" cy="457200"/>
          </a:xfrm>
          <a:prstGeom prst="rect">
            <a:avLst/>
          </a:prstGeom>
        </p:spPr>
        <p:txBody>
          <a:bodyPr/>
          <a:lstStyle/>
          <a:p>
            <a:pPr>
              <a:defRPr/>
            </a:pPr>
            <a:fld id="{9A5CEF15-0670-42F8-B063-5D05E1C9277E}" type="slidenum">
              <a:rPr lang="es-ES_tradnl" altLang="en-US" smtClean="0"/>
              <a:pPr>
                <a:defRPr/>
              </a:pPr>
              <a:t>32</a:t>
            </a:fld>
            <a:endParaRPr lang="es-ES_tradnl" altLang="en-US" dirty="0"/>
          </a:p>
        </p:txBody>
      </p:sp>
      <p:sp>
        <p:nvSpPr>
          <p:cNvPr id="5" name="4 Marcador de pie de página"/>
          <p:cNvSpPr>
            <a:spLocks noGrp="1"/>
          </p:cNvSpPr>
          <p:nvPr>
            <p:ph type="ftr" sz="quarter" idx="11"/>
          </p:nvPr>
        </p:nvSpPr>
        <p:spPr/>
        <p:txBody>
          <a:bodyPr/>
          <a:lstStyle/>
          <a:p>
            <a:pPr>
              <a:defRPr/>
            </a:pPr>
            <a:r>
              <a:rPr lang="en-US" altLang="en-US" smtClean="0"/>
              <a:t>D.Moya, Forum on Tracking Detector Mechanics , Desy June 30th  2014  </a:t>
            </a:r>
            <a:endParaRPr lang="es-ES_tradnl" altLang="en-US" dirty="0"/>
          </a:p>
        </p:txBody>
      </p:sp>
      <p:pic>
        <p:nvPicPr>
          <p:cNvPr id="614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58700" y="2265767"/>
            <a:ext cx="5005388" cy="4259577"/>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7"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411760" y="836712"/>
            <a:ext cx="4953000" cy="1388154"/>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cxnSp>
        <p:nvCxnSpPr>
          <p:cNvPr id="11" name="10 Conector recto de flecha"/>
          <p:cNvCxnSpPr/>
          <p:nvPr/>
        </p:nvCxnSpPr>
        <p:spPr bwMode="auto">
          <a:xfrm>
            <a:off x="4427984" y="3284984"/>
            <a:ext cx="72008" cy="1224136"/>
          </a:xfrm>
          <a:prstGeom prst="straightConnector1">
            <a:avLst/>
          </a:prstGeom>
          <a:noFill/>
          <a:ln w="25400" cap="flat" cmpd="sng" algn="ctr">
            <a:solidFill>
              <a:srgbClr val="2A1BEB"/>
            </a:solidFill>
            <a:prstDash val="solid"/>
            <a:round/>
            <a:headEnd type="none" w="med" len="med"/>
            <a:tailEnd type="arrow"/>
          </a:ln>
          <a:effectLst/>
        </p:spPr>
      </p:cxnSp>
      <p:sp>
        <p:nvSpPr>
          <p:cNvPr id="14" name="13 CuadroTexto"/>
          <p:cNvSpPr txBox="1"/>
          <p:nvPr/>
        </p:nvSpPr>
        <p:spPr>
          <a:xfrm>
            <a:off x="2483768" y="2852936"/>
            <a:ext cx="2324483" cy="338554"/>
          </a:xfrm>
          <a:prstGeom prst="rect">
            <a:avLst/>
          </a:prstGeom>
          <a:noFill/>
        </p:spPr>
        <p:txBody>
          <a:bodyPr wrap="none" rtlCol="0">
            <a:spAutoFit/>
          </a:bodyPr>
          <a:lstStyle/>
          <a:p>
            <a:r>
              <a:rPr lang="en-US" dirty="0" smtClean="0"/>
              <a:t>Zero degrees cooling</a:t>
            </a:r>
            <a:endParaRPr lang="en-US" dirty="0"/>
          </a:p>
        </p:txBody>
      </p:sp>
    </p:spTree>
    <p:extLst>
      <p:ext uri="{BB962C8B-B14F-4D97-AF65-F5344CB8AC3E}">
        <p14:creationId xmlns:p14="http://schemas.microsoft.com/office/powerpoint/2010/main" xmlns="" val="102574670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smtClean="0"/>
              <a:t>FOS Monitor: Ambient Temp+%RH</a:t>
            </a:r>
            <a:endParaRPr lang="en-US" dirty="0"/>
          </a:p>
        </p:txBody>
      </p:sp>
      <p:sp>
        <p:nvSpPr>
          <p:cNvPr id="3" name="2 Marcador de contenido"/>
          <p:cNvSpPr>
            <a:spLocks noGrp="1"/>
          </p:cNvSpPr>
          <p:nvPr>
            <p:ph idx="1"/>
          </p:nvPr>
        </p:nvSpPr>
        <p:spPr/>
        <p:txBody>
          <a:bodyPr/>
          <a:lstStyle/>
          <a:p>
            <a:endParaRPr lang="en-US" dirty="0"/>
          </a:p>
        </p:txBody>
      </p:sp>
      <p:sp>
        <p:nvSpPr>
          <p:cNvPr id="4" name="3 Marcador de número de diapositiva"/>
          <p:cNvSpPr>
            <a:spLocks noGrp="1"/>
          </p:cNvSpPr>
          <p:nvPr>
            <p:ph type="sldNum" sz="quarter" idx="10"/>
          </p:nvPr>
        </p:nvSpPr>
        <p:spPr>
          <a:xfrm>
            <a:off x="8686800" y="6400800"/>
            <a:ext cx="533400" cy="457200"/>
          </a:xfrm>
          <a:prstGeom prst="rect">
            <a:avLst/>
          </a:prstGeom>
        </p:spPr>
        <p:txBody>
          <a:bodyPr/>
          <a:lstStyle/>
          <a:p>
            <a:pPr>
              <a:defRPr/>
            </a:pPr>
            <a:fld id="{9A5CEF15-0670-42F8-B063-5D05E1C9277E}" type="slidenum">
              <a:rPr lang="es-ES_tradnl" altLang="en-US" smtClean="0"/>
              <a:pPr>
                <a:defRPr/>
              </a:pPr>
              <a:t>33</a:t>
            </a:fld>
            <a:endParaRPr lang="es-ES_tradnl" altLang="en-US" dirty="0"/>
          </a:p>
        </p:txBody>
      </p:sp>
      <p:sp>
        <p:nvSpPr>
          <p:cNvPr id="5" name="4 Marcador de pie de página"/>
          <p:cNvSpPr>
            <a:spLocks noGrp="1"/>
          </p:cNvSpPr>
          <p:nvPr>
            <p:ph type="ftr" sz="quarter" idx="11"/>
          </p:nvPr>
        </p:nvSpPr>
        <p:spPr/>
        <p:txBody>
          <a:bodyPr/>
          <a:lstStyle/>
          <a:p>
            <a:pPr>
              <a:defRPr/>
            </a:pPr>
            <a:r>
              <a:rPr lang="en-US" altLang="en-US" smtClean="0"/>
              <a:t>D.Moya, Forum on Tracking Detector Mechanics , Desy June 30th  2014  </a:t>
            </a:r>
            <a:endParaRPr lang="es-ES_tradnl" altLang="en-US" dirty="0"/>
          </a:p>
        </p:txBody>
      </p:sp>
      <p:pic>
        <p:nvPicPr>
          <p:cNvPr id="7170"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81000" y="2362200"/>
            <a:ext cx="4572000" cy="385414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6" name="Picture 2" descr="C:\Users\vila\Dropbox\G-DET4HEP COMPARTIDO\WP2 - FOS\BELLE-II\FOS Monitor\TESTBEAM DESY JANUARY 2014\Photos\20140105_134918.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467100" y="990600"/>
            <a:ext cx="2476500" cy="1857375"/>
          </a:xfrm>
          <a:prstGeom prst="rect">
            <a:avLst/>
          </a:prstGeom>
          <a:noFill/>
          <a:extLst>
            <a:ext uri="{909E8E84-426E-40DD-AFC4-6F175D3DCCD1}">
              <a14:hiddenFill xmlns:a14="http://schemas.microsoft.com/office/drawing/2010/main" xmlns="">
                <a:solidFill>
                  <a:srgbClr val="FFFFFF"/>
                </a:solidFill>
              </a14:hiddenFill>
            </a:ext>
          </a:extLst>
        </p:spPr>
      </p:pic>
      <p:cxnSp>
        <p:nvCxnSpPr>
          <p:cNvPr id="8" name="7 Conector recto de flecha"/>
          <p:cNvCxnSpPr/>
          <p:nvPr/>
        </p:nvCxnSpPr>
        <p:spPr bwMode="auto">
          <a:xfrm flipH="1">
            <a:off x="3116036" y="3733800"/>
            <a:ext cx="998764" cy="228600"/>
          </a:xfrm>
          <a:prstGeom prst="straightConnector1">
            <a:avLst/>
          </a:prstGeom>
          <a:noFill/>
          <a:ln w="25400" cap="flat" cmpd="sng" algn="ctr">
            <a:solidFill>
              <a:srgbClr val="2A1BEB"/>
            </a:solidFill>
            <a:prstDash val="solid"/>
            <a:round/>
            <a:headEnd type="none" w="med" len="med"/>
            <a:tailEnd type="arrow"/>
          </a:ln>
          <a:effectLst/>
        </p:spPr>
      </p:cxnSp>
      <p:pic>
        <p:nvPicPr>
          <p:cNvPr id="7171" name="Picture 3"/>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5333999" y="2819400"/>
            <a:ext cx="3537857" cy="29718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1" name="10 CuadroTexto"/>
          <p:cNvSpPr txBox="1"/>
          <p:nvPr/>
        </p:nvSpPr>
        <p:spPr>
          <a:xfrm>
            <a:off x="3429000" y="3352800"/>
            <a:ext cx="1426994" cy="344710"/>
          </a:xfrm>
          <a:prstGeom prst="rect">
            <a:avLst/>
          </a:prstGeom>
          <a:noFill/>
        </p:spPr>
        <p:txBody>
          <a:bodyPr wrap="none" rtlCol="0">
            <a:spAutoFit/>
          </a:bodyPr>
          <a:lstStyle/>
          <a:p>
            <a:r>
              <a:rPr lang="en-US" dirty="0" smtClean="0"/>
              <a:t>N2 injection</a:t>
            </a:r>
          </a:p>
        </p:txBody>
      </p:sp>
    </p:spTree>
    <p:extLst>
      <p:ext uri="{BB962C8B-B14F-4D97-AF65-F5344CB8AC3E}">
        <p14:creationId xmlns:p14="http://schemas.microsoft.com/office/powerpoint/2010/main" xmlns="" val="17054852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52400" y="139700"/>
            <a:ext cx="7543800" cy="1155700"/>
          </a:xfrm>
        </p:spPr>
        <p:txBody>
          <a:bodyPr/>
          <a:lstStyle/>
          <a:p>
            <a:r>
              <a:rPr lang="en-US" dirty="0" smtClean="0"/>
              <a:t>FOS </a:t>
            </a:r>
            <a:r>
              <a:rPr lang="en-US" dirty="0" err="1" smtClean="0"/>
              <a:t>Monitor:Humidity</a:t>
            </a:r>
            <a:r>
              <a:rPr lang="en-US" dirty="0" smtClean="0"/>
              <a:t> measurements</a:t>
            </a:r>
            <a:endParaRPr lang="en-US" dirty="0"/>
          </a:p>
        </p:txBody>
      </p:sp>
      <p:sp>
        <p:nvSpPr>
          <p:cNvPr id="3" name="2 Marcador de contenido"/>
          <p:cNvSpPr>
            <a:spLocks noGrp="1"/>
          </p:cNvSpPr>
          <p:nvPr>
            <p:ph idx="1"/>
          </p:nvPr>
        </p:nvSpPr>
        <p:spPr>
          <a:xfrm>
            <a:off x="342900" y="1143000"/>
            <a:ext cx="3619500" cy="4800600"/>
          </a:xfrm>
        </p:spPr>
        <p:txBody>
          <a:bodyPr/>
          <a:lstStyle/>
          <a:p>
            <a:r>
              <a:rPr lang="en-US" dirty="0" smtClean="0"/>
              <a:t>Comparing the wavelength shift of ambient sensors (naked fibers)  vs. commercial Humidity sensors inside the dry box.</a:t>
            </a:r>
          </a:p>
          <a:p>
            <a:r>
              <a:rPr lang="en-US" dirty="0" smtClean="0"/>
              <a:t>Excellent linearity and sensibility after temperature compensation</a:t>
            </a:r>
            <a:endParaRPr lang="en-US" dirty="0"/>
          </a:p>
        </p:txBody>
      </p:sp>
      <p:sp>
        <p:nvSpPr>
          <p:cNvPr id="4" name="3 Marcador de número de diapositiva"/>
          <p:cNvSpPr>
            <a:spLocks noGrp="1"/>
          </p:cNvSpPr>
          <p:nvPr>
            <p:ph type="sldNum" sz="quarter" idx="10"/>
          </p:nvPr>
        </p:nvSpPr>
        <p:spPr>
          <a:xfrm>
            <a:off x="8686800" y="6400800"/>
            <a:ext cx="533400" cy="457200"/>
          </a:xfrm>
          <a:prstGeom prst="rect">
            <a:avLst/>
          </a:prstGeom>
        </p:spPr>
        <p:txBody>
          <a:bodyPr/>
          <a:lstStyle/>
          <a:p>
            <a:pPr>
              <a:defRPr/>
            </a:pPr>
            <a:fld id="{9A5CEF15-0670-42F8-B063-5D05E1C9277E}" type="slidenum">
              <a:rPr lang="es-ES_tradnl" altLang="en-US" smtClean="0"/>
              <a:pPr>
                <a:defRPr/>
              </a:pPr>
              <a:t>34</a:t>
            </a:fld>
            <a:endParaRPr lang="es-ES_tradnl" altLang="en-US" dirty="0"/>
          </a:p>
        </p:txBody>
      </p:sp>
      <p:sp>
        <p:nvSpPr>
          <p:cNvPr id="5" name="4 Marcador de pie de página"/>
          <p:cNvSpPr>
            <a:spLocks noGrp="1"/>
          </p:cNvSpPr>
          <p:nvPr>
            <p:ph type="ftr" sz="quarter" idx="11"/>
          </p:nvPr>
        </p:nvSpPr>
        <p:spPr/>
        <p:txBody>
          <a:bodyPr/>
          <a:lstStyle/>
          <a:p>
            <a:pPr>
              <a:defRPr/>
            </a:pPr>
            <a:r>
              <a:rPr lang="en-US" altLang="en-US" smtClean="0"/>
              <a:t>D.Moya, Forum on Tracking Detector Mechanics , Desy June 30th  2014  </a:t>
            </a:r>
            <a:endParaRPr lang="es-ES_tradnl" altLang="en-US" dirty="0"/>
          </a:p>
        </p:txBody>
      </p:sp>
      <p:pic>
        <p:nvPicPr>
          <p:cNvPr id="8194"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886200" y="1524000"/>
            <a:ext cx="4910137" cy="4095484"/>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379113064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52400" y="139700"/>
            <a:ext cx="7543800" cy="1155700"/>
          </a:xfrm>
        </p:spPr>
        <p:txBody>
          <a:bodyPr/>
          <a:lstStyle/>
          <a:p>
            <a:r>
              <a:rPr lang="en-US" dirty="0" smtClean="0"/>
              <a:t>Structural monitoring</a:t>
            </a:r>
            <a:endParaRPr lang="en-US" dirty="0"/>
          </a:p>
        </p:txBody>
      </p:sp>
      <p:sp>
        <p:nvSpPr>
          <p:cNvPr id="3" name="2 Marcador de contenido"/>
          <p:cNvSpPr>
            <a:spLocks noGrp="1"/>
          </p:cNvSpPr>
          <p:nvPr>
            <p:ph idx="1"/>
          </p:nvPr>
        </p:nvSpPr>
        <p:spPr>
          <a:xfrm>
            <a:off x="342900" y="1143000"/>
            <a:ext cx="5753100" cy="4800600"/>
          </a:xfrm>
        </p:spPr>
        <p:txBody>
          <a:bodyPr/>
          <a:lstStyle/>
          <a:p>
            <a:r>
              <a:rPr lang="en-US" sz="2800" dirty="0" smtClean="0"/>
              <a:t>Structural monitoring done during the Test-beam</a:t>
            </a:r>
          </a:p>
          <a:p>
            <a:r>
              <a:rPr lang="en-US" sz="2800" dirty="0" smtClean="0"/>
              <a:t>The L-shape was positioned between two telescope planes (outside the dry cage) in order to measure relative displacements on beam direction. </a:t>
            </a:r>
          </a:p>
          <a:p>
            <a:r>
              <a:rPr lang="en-US" sz="2800" dirty="0" smtClean="0"/>
              <a:t>The displacement was measured during Test Beam last three days.</a:t>
            </a:r>
          </a:p>
          <a:p>
            <a:r>
              <a:rPr lang="en-US" sz="2800" dirty="0" smtClean="0"/>
              <a:t>Some vibration measurements done at 100 Hz and 1000 Hz speed. </a:t>
            </a:r>
            <a:endParaRPr lang="en-US" sz="2800" dirty="0"/>
          </a:p>
        </p:txBody>
      </p:sp>
      <p:sp>
        <p:nvSpPr>
          <p:cNvPr id="4" name="3 Marcador de número de diapositiva"/>
          <p:cNvSpPr>
            <a:spLocks noGrp="1"/>
          </p:cNvSpPr>
          <p:nvPr>
            <p:ph type="sldNum" sz="quarter" idx="10"/>
          </p:nvPr>
        </p:nvSpPr>
        <p:spPr>
          <a:xfrm>
            <a:off x="8686800" y="6400800"/>
            <a:ext cx="533400" cy="457200"/>
          </a:xfrm>
          <a:prstGeom prst="rect">
            <a:avLst/>
          </a:prstGeom>
        </p:spPr>
        <p:txBody>
          <a:bodyPr/>
          <a:lstStyle/>
          <a:p>
            <a:pPr>
              <a:defRPr/>
            </a:pPr>
            <a:fld id="{9A5CEF15-0670-42F8-B063-5D05E1C9277E}" type="slidenum">
              <a:rPr lang="es-ES_tradnl" altLang="en-US" smtClean="0"/>
              <a:pPr>
                <a:defRPr/>
              </a:pPr>
              <a:t>35</a:t>
            </a:fld>
            <a:endParaRPr lang="es-ES_tradnl" altLang="en-US" dirty="0"/>
          </a:p>
        </p:txBody>
      </p:sp>
      <p:sp>
        <p:nvSpPr>
          <p:cNvPr id="5" name="4 Marcador de pie de página"/>
          <p:cNvSpPr>
            <a:spLocks noGrp="1"/>
          </p:cNvSpPr>
          <p:nvPr>
            <p:ph type="ftr" sz="quarter" idx="11"/>
          </p:nvPr>
        </p:nvSpPr>
        <p:spPr/>
        <p:txBody>
          <a:bodyPr/>
          <a:lstStyle/>
          <a:p>
            <a:pPr>
              <a:defRPr/>
            </a:pPr>
            <a:r>
              <a:rPr lang="en-US" altLang="en-US" smtClean="0"/>
              <a:t>D.Moya, Forum on Tracking Detector Mechanics , Desy June 30th  2014  </a:t>
            </a:r>
            <a:endParaRPr lang="es-ES_tradnl" altLang="en-US" dirty="0"/>
          </a:p>
        </p:txBody>
      </p:sp>
      <p:grpSp>
        <p:nvGrpSpPr>
          <p:cNvPr id="8" name="7 Grupo"/>
          <p:cNvGrpSpPr/>
          <p:nvPr/>
        </p:nvGrpSpPr>
        <p:grpSpPr>
          <a:xfrm>
            <a:off x="5867400" y="798910"/>
            <a:ext cx="2667000" cy="5420032"/>
            <a:chOff x="5867400" y="798910"/>
            <a:chExt cx="2667000" cy="5420032"/>
          </a:xfrm>
        </p:grpSpPr>
        <p:pic>
          <p:nvPicPr>
            <p:cNvPr id="6" name="5 Imagen"/>
            <p:cNvPicPr>
              <a:picLocks noChangeAspect="1"/>
            </p:cNvPicPr>
            <p:nvPr/>
          </p:nvPicPr>
          <p:blipFill rotWithShape="1">
            <a:blip r:embed="rId2" cstate="print">
              <a:extLst>
                <a:ext uri="{28A0092B-C50C-407E-A947-70E740481C1C}">
                  <a14:useLocalDpi xmlns:a14="http://schemas.microsoft.com/office/drawing/2010/main" xmlns="" val="0"/>
                </a:ext>
              </a:extLst>
            </a:blip>
            <a:srcRect l="28872" t="18501" r="36861" b="29279"/>
            <a:stretch/>
          </p:blipFill>
          <p:spPr>
            <a:xfrm>
              <a:off x="5867400" y="798910"/>
              <a:ext cx="2667000" cy="5420032"/>
            </a:xfrm>
            <a:prstGeom prst="rect">
              <a:avLst/>
            </a:prstGeom>
          </p:spPr>
        </p:pic>
        <p:sp>
          <p:nvSpPr>
            <p:cNvPr id="7" name="6 Elipse"/>
            <p:cNvSpPr/>
            <p:nvPr/>
          </p:nvSpPr>
          <p:spPr bwMode="auto">
            <a:xfrm>
              <a:off x="7200900" y="3013626"/>
              <a:ext cx="762000" cy="990600"/>
            </a:xfrm>
            <a:prstGeom prst="ellipse">
              <a:avLst/>
            </a:prstGeom>
            <a:noFill/>
            <a:ln w="19050" cap="flat" cmpd="sng" algn="ctr">
              <a:solidFill>
                <a:srgbClr val="FF0000"/>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spAutoFit/>
            </a:bodyPr>
            <a:lstStyle/>
            <a:p>
              <a:pPr marL="342900" marR="0" indent="-342900" algn="ctr" defTabSz="914400" rtl="0" eaLnBrk="1" fontAlgn="base" latinLnBrk="0" hangingPunct="1">
                <a:lnSpc>
                  <a:spcPct val="80000"/>
                </a:lnSpc>
                <a:spcBef>
                  <a:spcPct val="20000"/>
                </a:spcBef>
                <a:spcAft>
                  <a:spcPct val="0"/>
                </a:spcAft>
                <a:buClr>
                  <a:schemeClr val="bg1"/>
                </a:buClr>
                <a:buSzPct val="100000"/>
                <a:buFont typeface="Wingdings" pitchFamily="2" charset="2"/>
                <a:buNone/>
                <a:tabLst/>
              </a:pPr>
              <a:endParaRPr lang="en-US" dirty="0" smtClean="0">
                <a:solidFill>
                  <a:schemeClr val="bg1"/>
                </a:solidFill>
              </a:endParaRPr>
            </a:p>
          </p:txBody>
        </p:sp>
      </p:grpSp>
    </p:spTree>
    <p:extLst>
      <p:ext uri="{BB962C8B-B14F-4D97-AF65-F5344CB8AC3E}">
        <p14:creationId xmlns:p14="http://schemas.microsoft.com/office/powerpoint/2010/main" xmlns="" val="412910304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52400" y="139700"/>
            <a:ext cx="8458200" cy="1155700"/>
          </a:xfrm>
        </p:spPr>
        <p:txBody>
          <a:bodyPr/>
          <a:lstStyle/>
          <a:p>
            <a:r>
              <a:rPr lang="en-US" sz="3200" dirty="0" smtClean="0"/>
              <a:t>Relative displacement between telescope planes</a:t>
            </a:r>
            <a:endParaRPr lang="en-US" sz="3200" dirty="0"/>
          </a:p>
        </p:txBody>
      </p:sp>
      <p:sp>
        <p:nvSpPr>
          <p:cNvPr id="3" name="2 Marcador de contenido"/>
          <p:cNvSpPr>
            <a:spLocks noGrp="1"/>
          </p:cNvSpPr>
          <p:nvPr>
            <p:ph idx="1"/>
          </p:nvPr>
        </p:nvSpPr>
        <p:spPr>
          <a:xfrm>
            <a:off x="381000" y="838200"/>
            <a:ext cx="8534400" cy="1066800"/>
          </a:xfrm>
        </p:spPr>
        <p:txBody>
          <a:bodyPr/>
          <a:lstStyle/>
          <a:p>
            <a:r>
              <a:rPr lang="en-US" sz="2400" dirty="0" smtClean="0"/>
              <a:t>The relative displacement measured &lt; 10 um</a:t>
            </a:r>
          </a:p>
          <a:p>
            <a:r>
              <a:rPr lang="en-US" sz="2400" dirty="0" smtClean="0"/>
              <a:t>Big displacements on 31th of January morning are due to the dismounting of the system</a:t>
            </a:r>
          </a:p>
        </p:txBody>
      </p:sp>
      <p:sp>
        <p:nvSpPr>
          <p:cNvPr id="4" name="3 Marcador de número de diapositiva"/>
          <p:cNvSpPr>
            <a:spLocks noGrp="1"/>
          </p:cNvSpPr>
          <p:nvPr>
            <p:ph type="sldNum" sz="quarter" idx="10"/>
          </p:nvPr>
        </p:nvSpPr>
        <p:spPr>
          <a:xfrm>
            <a:off x="8686800" y="6400800"/>
            <a:ext cx="533400" cy="457200"/>
          </a:xfrm>
          <a:prstGeom prst="rect">
            <a:avLst/>
          </a:prstGeom>
        </p:spPr>
        <p:txBody>
          <a:bodyPr/>
          <a:lstStyle/>
          <a:p>
            <a:pPr>
              <a:defRPr/>
            </a:pPr>
            <a:fld id="{9A5CEF15-0670-42F8-B063-5D05E1C9277E}" type="slidenum">
              <a:rPr lang="es-ES_tradnl" altLang="en-US" smtClean="0"/>
              <a:pPr>
                <a:defRPr/>
              </a:pPr>
              <a:t>36</a:t>
            </a:fld>
            <a:endParaRPr lang="es-ES_tradnl" altLang="en-US" dirty="0"/>
          </a:p>
        </p:txBody>
      </p:sp>
      <p:sp>
        <p:nvSpPr>
          <p:cNvPr id="5" name="4 Marcador de pie de página"/>
          <p:cNvSpPr>
            <a:spLocks noGrp="1"/>
          </p:cNvSpPr>
          <p:nvPr>
            <p:ph type="ftr" sz="quarter" idx="11"/>
          </p:nvPr>
        </p:nvSpPr>
        <p:spPr/>
        <p:txBody>
          <a:bodyPr/>
          <a:lstStyle/>
          <a:p>
            <a:pPr>
              <a:defRPr/>
            </a:pPr>
            <a:r>
              <a:rPr lang="en-US" altLang="en-US" smtClean="0"/>
              <a:t>D.Moya, Forum on Tracking Detector Mechanics , Desy June 30th  2014  </a:t>
            </a:r>
            <a:endParaRPr lang="es-ES_tradnl" altLang="en-US" dirty="0"/>
          </a:p>
        </p:txBody>
      </p:sp>
      <p:pic>
        <p:nvPicPr>
          <p:cNvPr id="8" name="7 Imagen"/>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885403" y="2057400"/>
            <a:ext cx="7772400" cy="4419600"/>
          </a:xfrm>
          <a:prstGeom prst="rect">
            <a:avLst/>
          </a:prstGeom>
        </p:spPr>
      </p:pic>
    </p:spTree>
    <p:extLst>
      <p:ext uri="{BB962C8B-B14F-4D97-AF65-F5344CB8AC3E}">
        <p14:creationId xmlns:p14="http://schemas.microsoft.com/office/powerpoint/2010/main" xmlns="" val="37599535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52400" y="139700"/>
            <a:ext cx="8610600" cy="1155700"/>
          </a:xfrm>
        </p:spPr>
        <p:txBody>
          <a:bodyPr/>
          <a:lstStyle/>
          <a:p>
            <a:r>
              <a:rPr lang="en-US" sz="3200" dirty="0" smtClean="0"/>
              <a:t>Vibration measurements between telescope planes</a:t>
            </a:r>
            <a:endParaRPr lang="en-US" sz="3200" dirty="0"/>
          </a:p>
        </p:txBody>
      </p:sp>
      <p:sp>
        <p:nvSpPr>
          <p:cNvPr id="3" name="2 Marcador de contenido"/>
          <p:cNvSpPr>
            <a:spLocks noGrp="1"/>
          </p:cNvSpPr>
          <p:nvPr>
            <p:ph idx="1"/>
          </p:nvPr>
        </p:nvSpPr>
        <p:spPr>
          <a:xfrm>
            <a:off x="381000" y="1219200"/>
            <a:ext cx="8534400" cy="1066800"/>
          </a:xfrm>
        </p:spPr>
        <p:txBody>
          <a:bodyPr/>
          <a:lstStyle/>
          <a:p>
            <a:r>
              <a:rPr lang="en-US" sz="2400" dirty="0" smtClean="0"/>
              <a:t>Two measurements done at interrogation speed of 0.1 and 1 </a:t>
            </a:r>
            <a:r>
              <a:rPr lang="en-US" sz="2400" dirty="0" err="1" smtClean="0"/>
              <a:t>Khz</a:t>
            </a:r>
            <a:r>
              <a:rPr lang="en-US" sz="2400" dirty="0" smtClean="0"/>
              <a:t>. In the pictures can be seen that at low frequencies there is no any vibration but it seems to be an small vibration between 300 and 450Hz.</a:t>
            </a:r>
          </a:p>
        </p:txBody>
      </p:sp>
      <p:sp>
        <p:nvSpPr>
          <p:cNvPr id="4" name="3 Marcador de número de diapositiva"/>
          <p:cNvSpPr>
            <a:spLocks noGrp="1"/>
          </p:cNvSpPr>
          <p:nvPr>
            <p:ph type="sldNum" sz="quarter" idx="10"/>
          </p:nvPr>
        </p:nvSpPr>
        <p:spPr>
          <a:xfrm>
            <a:off x="8686800" y="6400800"/>
            <a:ext cx="533400" cy="457200"/>
          </a:xfrm>
          <a:prstGeom prst="rect">
            <a:avLst/>
          </a:prstGeom>
        </p:spPr>
        <p:txBody>
          <a:bodyPr/>
          <a:lstStyle/>
          <a:p>
            <a:pPr>
              <a:defRPr/>
            </a:pPr>
            <a:fld id="{9A5CEF15-0670-42F8-B063-5D05E1C9277E}" type="slidenum">
              <a:rPr lang="es-ES_tradnl" altLang="en-US" smtClean="0"/>
              <a:pPr>
                <a:defRPr/>
              </a:pPr>
              <a:t>37</a:t>
            </a:fld>
            <a:endParaRPr lang="es-ES_tradnl" altLang="en-US" dirty="0"/>
          </a:p>
        </p:txBody>
      </p:sp>
      <p:sp>
        <p:nvSpPr>
          <p:cNvPr id="5" name="4 Marcador de pie de página"/>
          <p:cNvSpPr>
            <a:spLocks noGrp="1"/>
          </p:cNvSpPr>
          <p:nvPr>
            <p:ph type="ftr" sz="quarter" idx="11"/>
          </p:nvPr>
        </p:nvSpPr>
        <p:spPr/>
        <p:txBody>
          <a:bodyPr/>
          <a:lstStyle/>
          <a:p>
            <a:pPr>
              <a:defRPr/>
            </a:pPr>
            <a:r>
              <a:rPr lang="en-US" altLang="en-US" smtClean="0"/>
              <a:t>D.Moya, Forum on Tracking Detector Mechanics , Desy June 30th  2014  </a:t>
            </a:r>
            <a:endParaRPr lang="es-ES_tradnl" altLang="en-US" dirty="0"/>
          </a:p>
        </p:txBody>
      </p:sp>
      <p:pic>
        <p:nvPicPr>
          <p:cNvPr id="6" name="5 Imagen"/>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609600" y="2971801"/>
            <a:ext cx="3860223" cy="3204818"/>
          </a:xfrm>
          <a:prstGeom prst="rect">
            <a:avLst/>
          </a:prstGeom>
        </p:spPr>
      </p:pic>
      <p:pic>
        <p:nvPicPr>
          <p:cNvPr id="7" name="6 Imagen"/>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4648200" y="3139508"/>
            <a:ext cx="3774043" cy="2869403"/>
          </a:xfrm>
          <a:prstGeom prst="rect">
            <a:avLst/>
          </a:prstGeom>
        </p:spPr>
      </p:pic>
    </p:spTree>
    <p:extLst>
      <p:ext uri="{BB962C8B-B14F-4D97-AF65-F5344CB8AC3E}">
        <p14:creationId xmlns:p14="http://schemas.microsoft.com/office/powerpoint/2010/main" xmlns="" val="53305559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4 Marcador de pie de página"/>
          <p:cNvSpPr>
            <a:spLocks noGrp="1"/>
          </p:cNvSpPr>
          <p:nvPr>
            <p:ph type="ftr" sz="quarter" idx="11"/>
          </p:nvPr>
        </p:nvSpPr>
        <p:spPr>
          <a:xfrm>
            <a:off x="3810000" y="6400800"/>
            <a:ext cx="4953000" cy="457200"/>
          </a:xfrm>
          <a:noFill/>
        </p:spPr>
        <p:txBody>
          <a:bodyPr/>
          <a:lstStyle/>
          <a:p>
            <a:r>
              <a:rPr lang="en-US" altLang="en-US" smtClean="0">
                <a:cs typeface="Arial" charset="0"/>
              </a:rPr>
              <a:t>D.Moya, Forum on Tracking Detector Mechanics , Desy June 30th  2014  </a:t>
            </a:r>
            <a:endParaRPr lang="es-ES_tradnl" altLang="en-US" dirty="0" smtClean="0">
              <a:cs typeface="Arial" charset="0"/>
            </a:endParaRPr>
          </a:p>
        </p:txBody>
      </p:sp>
      <p:sp>
        <p:nvSpPr>
          <p:cNvPr id="19460" name="Rectangle 2"/>
          <p:cNvSpPr>
            <a:spLocks noGrp="1" noChangeArrowheads="1"/>
          </p:cNvSpPr>
          <p:nvPr>
            <p:ph type="title" idx="4294967295"/>
          </p:nvPr>
        </p:nvSpPr>
        <p:spPr>
          <a:xfrm>
            <a:off x="0" y="0"/>
            <a:ext cx="8077200" cy="1139825"/>
          </a:xfrm>
        </p:spPr>
        <p:txBody>
          <a:bodyPr/>
          <a:lstStyle/>
          <a:p>
            <a:pPr eaLnBrk="1" hangingPunct="1"/>
            <a:r>
              <a:rPr lang="en-US" sz="3600" dirty="0" smtClean="0">
                <a:solidFill>
                  <a:srgbClr val="00B0F0"/>
                </a:solidFill>
              </a:rPr>
              <a:t>Summary &amp; Outlook</a:t>
            </a:r>
            <a:endParaRPr lang="en-US" dirty="0" smtClean="0"/>
          </a:p>
        </p:txBody>
      </p:sp>
      <p:sp>
        <p:nvSpPr>
          <p:cNvPr id="19461" name="Rectangle 3"/>
          <p:cNvSpPr>
            <a:spLocks noGrp="1" noChangeArrowheads="1"/>
          </p:cNvSpPr>
          <p:nvPr>
            <p:ph type="body" idx="4294967295"/>
          </p:nvPr>
        </p:nvSpPr>
        <p:spPr>
          <a:xfrm>
            <a:off x="-76200" y="764704"/>
            <a:ext cx="9220200" cy="5029200"/>
          </a:xfrm>
        </p:spPr>
        <p:txBody>
          <a:bodyPr/>
          <a:lstStyle/>
          <a:p>
            <a:pPr eaLnBrk="1" hangingPunct="1">
              <a:lnSpc>
                <a:spcPct val="90000"/>
              </a:lnSpc>
            </a:pPr>
            <a:r>
              <a:rPr lang="en-US" sz="3200" dirty="0" err="1" smtClean="0"/>
              <a:t>FBG</a:t>
            </a:r>
            <a:r>
              <a:rPr lang="en-US" sz="3200" dirty="0" smtClean="0"/>
              <a:t> sensors a very attractive monitoring technology for particle physics: radiation resistance, electromagnetic immunity, small footprint and embedding </a:t>
            </a:r>
            <a:r>
              <a:rPr lang="en-US" sz="3200" dirty="0"/>
              <a:t>i</a:t>
            </a:r>
            <a:r>
              <a:rPr lang="en-US" sz="3200" dirty="0" smtClean="0"/>
              <a:t>n </a:t>
            </a:r>
            <a:r>
              <a:rPr lang="en-US" sz="3200" dirty="0" err="1" smtClean="0"/>
              <a:t>CFRP</a:t>
            </a:r>
            <a:endParaRPr lang="en-US" sz="3200" dirty="0" smtClean="0"/>
          </a:p>
          <a:p>
            <a:pPr eaLnBrk="1" hangingPunct="1">
              <a:lnSpc>
                <a:spcPct val="90000"/>
              </a:lnSpc>
            </a:pPr>
            <a:r>
              <a:rPr lang="en-US" sz="3200" dirty="0" smtClean="0"/>
              <a:t>Case of use: FOS monitor for Belle II vertex detector</a:t>
            </a:r>
          </a:p>
          <a:p>
            <a:pPr lvl="1" eaLnBrk="1" hangingPunct="1">
              <a:lnSpc>
                <a:spcPct val="90000"/>
              </a:lnSpc>
            </a:pPr>
            <a:r>
              <a:rPr lang="en-US" sz="2800" dirty="0" smtClean="0"/>
              <a:t>Environmental (temperature, humidity) and structural (vibrations, deformations and displacement) monitoring system</a:t>
            </a:r>
          </a:p>
          <a:p>
            <a:pPr lvl="1" eaLnBrk="1" hangingPunct="1">
              <a:lnSpc>
                <a:spcPct val="90000"/>
              </a:lnSpc>
            </a:pPr>
            <a:r>
              <a:rPr lang="en-US" sz="2800" dirty="0" smtClean="0"/>
              <a:t>Miniature, application specific displacement transducer ( L-shape ) developed for PXD-SVD relative displacement monitoring in real time.</a:t>
            </a:r>
          </a:p>
          <a:p>
            <a:pPr eaLnBrk="1" hangingPunct="1">
              <a:lnSpc>
                <a:spcPct val="90000"/>
              </a:lnSpc>
            </a:pPr>
            <a:r>
              <a:rPr lang="en-US" sz="3200" dirty="0" smtClean="0"/>
              <a:t>Started the study of </a:t>
            </a:r>
            <a:r>
              <a:rPr lang="en-US" sz="3200" dirty="0" err="1" smtClean="0"/>
              <a:t>FBGs</a:t>
            </a:r>
            <a:r>
              <a:rPr lang="en-US" sz="3200" dirty="0" smtClean="0"/>
              <a:t> for humidity sensing. </a:t>
            </a:r>
          </a:p>
          <a:p>
            <a:pPr marL="344487" lvl="1" indent="0" eaLnBrk="1" hangingPunct="1">
              <a:lnSpc>
                <a:spcPct val="90000"/>
              </a:lnSpc>
              <a:buNone/>
            </a:pPr>
            <a:endParaRPr lang="en-US" sz="2000" dirty="0" smtClean="0"/>
          </a:p>
          <a:p>
            <a:pPr eaLnBrk="1" hangingPunct="1">
              <a:lnSpc>
                <a:spcPct val="90000"/>
              </a:lnSpc>
              <a:buNone/>
            </a:pPr>
            <a:endParaRPr lang="en-US" sz="2400" dirty="0" smtClean="0"/>
          </a:p>
          <a:p>
            <a:pPr eaLnBrk="1" hangingPunct="1">
              <a:lnSpc>
                <a:spcPct val="90000"/>
              </a:lnSpc>
            </a:pPr>
            <a:endParaRPr lang="en-US" dirty="0" smtClean="0"/>
          </a:p>
        </p:txBody>
      </p:sp>
      <p:sp>
        <p:nvSpPr>
          <p:cNvPr id="19462" name="Rectangle 1"/>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r>
              <a:rPr lang="es-ES" sz="900" i="0">
                <a:solidFill>
                  <a:srgbClr val="000000"/>
                </a:solidFill>
                <a:latin typeface="Arial" charset="0"/>
              </a:rPr>
              <a:t>  </a:t>
            </a:r>
            <a:r>
              <a:rPr lang="es-ES" sz="1000" i="0">
                <a:solidFill>
                  <a:srgbClr val="000000"/>
                </a:solidFill>
                <a:latin typeface="Arial" charset="0"/>
              </a:rPr>
              <a:t>,</a:t>
            </a:r>
            <a:r>
              <a:rPr lang="es-ES" sz="800" i="0">
                <a:solidFill>
                  <a:schemeClr val="tx1"/>
                </a:solidFill>
                <a:latin typeface="Arial" charset="0"/>
              </a:rPr>
              <a:t> </a:t>
            </a:r>
            <a:endParaRPr lang="es-ES" sz="900" i="0">
              <a:solidFill>
                <a:srgbClr val="000000"/>
              </a:solidFill>
              <a:latin typeface="Arial" charset="0"/>
            </a:endParaRPr>
          </a:p>
        </p:txBody>
      </p:sp>
      <p:sp>
        <p:nvSpPr>
          <p:cNvPr id="19463" name="Rectangle 4"/>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algn="ctr">
              <a:lnSpc>
                <a:spcPct val="80000"/>
              </a:lnSpc>
              <a:spcBef>
                <a:spcPct val="20000"/>
              </a:spcBef>
              <a:buClr>
                <a:schemeClr val="bg1"/>
              </a:buClr>
              <a:buSzPct val="100000"/>
              <a:buFont typeface="Wingdings" pitchFamily="2" charset="2"/>
              <a:buNone/>
            </a:pPr>
            <a:endParaRPr lang="es-ES"/>
          </a:p>
        </p:txBody>
      </p:sp>
      <p:sp>
        <p:nvSpPr>
          <p:cNvPr id="19464" name="Rectangle 6"/>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algn="ctr">
              <a:lnSpc>
                <a:spcPct val="80000"/>
              </a:lnSpc>
              <a:spcBef>
                <a:spcPct val="20000"/>
              </a:spcBef>
              <a:buClr>
                <a:schemeClr val="bg1"/>
              </a:buClr>
              <a:buSzPct val="100000"/>
              <a:buFont typeface="Wingdings" pitchFamily="2" charset="2"/>
              <a:buNone/>
            </a:pPr>
            <a:endParaRPr lang="es-ES"/>
          </a:p>
        </p:txBody>
      </p:sp>
      <p:sp>
        <p:nvSpPr>
          <p:cNvPr id="19465" name="Rectangle 8"/>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algn="ctr">
              <a:lnSpc>
                <a:spcPct val="80000"/>
              </a:lnSpc>
              <a:spcBef>
                <a:spcPct val="20000"/>
              </a:spcBef>
              <a:buClr>
                <a:schemeClr val="bg1"/>
              </a:buClr>
              <a:buSzPct val="100000"/>
              <a:buFont typeface="Wingdings" pitchFamily="2" charset="2"/>
              <a:buNone/>
            </a:pPr>
            <a:endParaRPr lang="es-ES"/>
          </a:p>
        </p:txBody>
      </p:sp>
    </p:spTree>
    <p:extLst>
      <p:ext uri="{BB962C8B-B14F-4D97-AF65-F5344CB8AC3E}">
        <p14:creationId xmlns:p14="http://schemas.microsoft.com/office/powerpoint/2010/main" xmlns="" val="170892330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24 Imagen"/>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0" y="1676400"/>
            <a:ext cx="9144000" cy="4000500"/>
          </a:xfrm>
          <a:prstGeom prst="rect">
            <a:avLst/>
          </a:prstGeom>
        </p:spPr>
      </p:pic>
      <p:sp>
        <p:nvSpPr>
          <p:cNvPr id="3075" name="4 Marcador de pie de página"/>
          <p:cNvSpPr>
            <a:spLocks noGrp="1"/>
          </p:cNvSpPr>
          <p:nvPr>
            <p:ph type="ftr" sz="quarter" idx="11"/>
          </p:nvPr>
        </p:nvSpPr>
        <p:spPr/>
        <p:txBody>
          <a:bodyPr/>
          <a:lstStyle/>
          <a:p>
            <a:r>
              <a:rPr lang="en-US" altLang="en-US" smtClean="0"/>
              <a:t>D.Moya, Forum on Tracking Detector Mechanics , Desy June 30th  2014  </a:t>
            </a:r>
            <a:endParaRPr lang="es-ES_tradnl" altLang="en-US" dirty="0" smtClean="0"/>
          </a:p>
        </p:txBody>
      </p:sp>
      <p:sp>
        <p:nvSpPr>
          <p:cNvPr id="3078" name="Rectangle 1"/>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r>
              <a:rPr lang="es-ES" sz="900" i="0">
                <a:solidFill>
                  <a:srgbClr val="000000"/>
                </a:solidFill>
                <a:latin typeface="Arial" charset="0"/>
              </a:rPr>
              <a:t>  </a:t>
            </a:r>
            <a:r>
              <a:rPr lang="es-ES" sz="1000" i="0">
                <a:solidFill>
                  <a:srgbClr val="000000"/>
                </a:solidFill>
                <a:latin typeface="Arial" charset="0"/>
              </a:rPr>
              <a:t>,</a:t>
            </a:r>
            <a:r>
              <a:rPr lang="es-ES" sz="800" i="0">
                <a:solidFill>
                  <a:schemeClr val="tx1"/>
                </a:solidFill>
                <a:latin typeface="Arial" charset="0"/>
              </a:rPr>
              <a:t> </a:t>
            </a:r>
            <a:endParaRPr lang="es-ES" sz="900" i="0">
              <a:solidFill>
                <a:srgbClr val="000000"/>
              </a:solidFill>
              <a:latin typeface="Arial" charset="0"/>
            </a:endParaRPr>
          </a:p>
        </p:txBody>
      </p:sp>
      <p:sp>
        <p:nvSpPr>
          <p:cNvPr id="3079" name="Rectangle 4"/>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algn="ctr">
              <a:lnSpc>
                <a:spcPct val="80000"/>
              </a:lnSpc>
              <a:spcBef>
                <a:spcPct val="20000"/>
              </a:spcBef>
              <a:buClr>
                <a:schemeClr val="bg1"/>
              </a:buClr>
              <a:buSzPct val="100000"/>
              <a:buFont typeface="Wingdings" pitchFamily="2" charset="2"/>
              <a:buNone/>
            </a:pPr>
            <a:endParaRPr lang="es-ES"/>
          </a:p>
        </p:txBody>
      </p:sp>
      <p:sp>
        <p:nvSpPr>
          <p:cNvPr id="3080" name="Rectangle 6"/>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algn="ctr">
              <a:lnSpc>
                <a:spcPct val="80000"/>
              </a:lnSpc>
              <a:spcBef>
                <a:spcPct val="20000"/>
              </a:spcBef>
              <a:buClr>
                <a:schemeClr val="bg1"/>
              </a:buClr>
              <a:buSzPct val="100000"/>
              <a:buFont typeface="Wingdings" pitchFamily="2" charset="2"/>
              <a:buNone/>
            </a:pPr>
            <a:endParaRPr lang="es-ES"/>
          </a:p>
        </p:txBody>
      </p:sp>
      <p:sp>
        <p:nvSpPr>
          <p:cNvPr id="3081" name="Rectangle 8"/>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algn="ctr">
              <a:lnSpc>
                <a:spcPct val="80000"/>
              </a:lnSpc>
              <a:spcBef>
                <a:spcPct val="20000"/>
              </a:spcBef>
              <a:buClr>
                <a:schemeClr val="bg1"/>
              </a:buClr>
              <a:buSzPct val="100000"/>
              <a:buFont typeface="Wingdings" pitchFamily="2" charset="2"/>
              <a:buNone/>
            </a:pPr>
            <a:endParaRPr lang="es-ES"/>
          </a:p>
        </p:txBody>
      </p:sp>
      <p:cxnSp>
        <p:nvCxnSpPr>
          <p:cNvPr id="11" name="Straight Arrow Connector 10"/>
          <p:cNvCxnSpPr/>
          <p:nvPr/>
        </p:nvCxnSpPr>
        <p:spPr bwMode="auto">
          <a:xfrm flipV="1">
            <a:off x="4419600" y="1524000"/>
            <a:ext cx="1828800" cy="571500"/>
          </a:xfrm>
          <a:prstGeom prst="straightConnector1">
            <a:avLst/>
          </a:prstGeom>
          <a:noFill/>
          <a:ln w="15875" cap="flat" cmpd="sng" algn="ctr">
            <a:solidFill>
              <a:srgbClr val="FF0000"/>
            </a:solidFill>
            <a:prstDash val="solid"/>
            <a:round/>
            <a:headEnd type="stealth" w="med" len="med"/>
            <a:tailEnd type="none"/>
          </a:ln>
          <a:effectLst/>
        </p:spPr>
      </p:cxnSp>
      <p:sp>
        <p:nvSpPr>
          <p:cNvPr id="13" name="TextBox 12"/>
          <p:cNvSpPr txBox="1"/>
          <p:nvPr/>
        </p:nvSpPr>
        <p:spPr>
          <a:xfrm>
            <a:off x="6324600" y="990600"/>
            <a:ext cx="2303066" cy="707886"/>
          </a:xfrm>
          <a:prstGeom prst="rect">
            <a:avLst/>
          </a:prstGeom>
          <a:noFill/>
        </p:spPr>
        <p:txBody>
          <a:bodyPr wrap="none" rtlCol="0">
            <a:spAutoFit/>
          </a:bodyPr>
          <a:lstStyle/>
          <a:p>
            <a:r>
              <a:rPr lang="es-ES" dirty="0" err="1" smtClean="0"/>
              <a:t>Strip</a:t>
            </a:r>
            <a:r>
              <a:rPr lang="es-ES" dirty="0" smtClean="0"/>
              <a:t> </a:t>
            </a:r>
            <a:r>
              <a:rPr lang="es-ES" dirty="0" err="1" smtClean="0"/>
              <a:t>Vertex</a:t>
            </a:r>
            <a:r>
              <a:rPr lang="es-ES" dirty="0" smtClean="0"/>
              <a:t> detector</a:t>
            </a:r>
          </a:p>
          <a:p>
            <a:r>
              <a:rPr lang="es-ES" dirty="0" smtClean="0"/>
              <a:t>(</a:t>
            </a:r>
            <a:r>
              <a:rPr lang="es-ES" dirty="0" err="1" smtClean="0"/>
              <a:t>microstrips</a:t>
            </a:r>
            <a:r>
              <a:rPr lang="es-ES" dirty="0" smtClean="0"/>
              <a:t>)</a:t>
            </a:r>
            <a:endParaRPr lang="es-ES" dirty="0"/>
          </a:p>
        </p:txBody>
      </p:sp>
      <p:cxnSp>
        <p:nvCxnSpPr>
          <p:cNvPr id="14" name="Straight Arrow Connector 13"/>
          <p:cNvCxnSpPr/>
          <p:nvPr/>
        </p:nvCxnSpPr>
        <p:spPr bwMode="auto">
          <a:xfrm flipV="1">
            <a:off x="4724400" y="1600200"/>
            <a:ext cx="1447800" cy="876300"/>
          </a:xfrm>
          <a:prstGeom prst="straightConnector1">
            <a:avLst/>
          </a:prstGeom>
          <a:noFill/>
          <a:ln w="15875" cap="flat" cmpd="sng" algn="ctr">
            <a:solidFill>
              <a:srgbClr val="FF0000"/>
            </a:solidFill>
            <a:prstDash val="solid"/>
            <a:round/>
            <a:headEnd type="stealth" w="med" len="med"/>
            <a:tailEnd type="none"/>
          </a:ln>
          <a:effectLst/>
        </p:spPr>
      </p:cxnSp>
      <p:cxnSp>
        <p:nvCxnSpPr>
          <p:cNvPr id="15" name="Straight Arrow Connector 14"/>
          <p:cNvCxnSpPr/>
          <p:nvPr/>
        </p:nvCxnSpPr>
        <p:spPr bwMode="auto">
          <a:xfrm flipV="1">
            <a:off x="5372100" y="1600200"/>
            <a:ext cx="876300" cy="1447800"/>
          </a:xfrm>
          <a:prstGeom prst="straightConnector1">
            <a:avLst/>
          </a:prstGeom>
          <a:noFill/>
          <a:ln w="15875" cap="flat" cmpd="sng" algn="ctr">
            <a:solidFill>
              <a:srgbClr val="FF0000"/>
            </a:solidFill>
            <a:prstDash val="solid"/>
            <a:round/>
            <a:headEnd type="stealth" w="med" len="med"/>
            <a:tailEnd type="none"/>
          </a:ln>
          <a:effectLst/>
        </p:spPr>
      </p:cxnSp>
      <p:cxnSp>
        <p:nvCxnSpPr>
          <p:cNvPr id="16" name="Straight Arrow Connector 15"/>
          <p:cNvCxnSpPr/>
          <p:nvPr/>
        </p:nvCxnSpPr>
        <p:spPr bwMode="auto">
          <a:xfrm flipV="1">
            <a:off x="4343400" y="1545570"/>
            <a:ext cx="1905000" cy="1654830"/>
          </a:xfrm>
          <a:prstGeom prst="straightConnector1">
            <a:avLst/>
          </a:prstGeom>
          <a:noFill/>
          <a:ln w="15875" cap="flat" cmpd="sng" algn="ctr">
            <a:solidFill>
              <a:srgbClr val="FF0000"/>
            </a:solidFill>
            <a:prstDash val="solid"/>
            <a:round/>
            <a:headEnd type="stealth" w="med" len="med"/>
            <a:tailEnd type="none"/>
          </a:ln>
          <a:effectLst/>
        </p:spPr>
      </p:cxnSp>
      <p:cxnSp>
        <p:nvCxnSpPr>
          <p:cNvPr id="26" name="Straight Arrow Connector 25"/>
          <p:cNvCxnSpPr/>
          <p:nvPr/>
        </p:nvCxnSpPr>
        <p:spPr bwMode="auto">
          <a:xfrm>
            <a:off x="3962400" y="3505200"/>
            <a:ext cx="1104900" cy="1263466"/>
          </a:xfrm>
          <a:prstGeom prst="straightConnector1">
            <a:avLst/>
          </a:prstGeom>
          <a:noFill/>
          <a:ln w="15875" cap="flat" cmpd="sng" algn="ctr">
            <a:solidFill>
              <a:srgbClr val="FF0000"/>
            </a:solidFill>
            <a:prstDash val="solid"/>
            <a:round/>
            <a:headEnd type="stealth" w="med" len="med"/>
            <a:tailEnd type="none"/>
          </a:ln>
          <a:effectLst/>
        </p:spPr>
      </p:cxnSp>
      <p:sp>
        <p:nvSpPr>
          <p:cNvPr id="29" name="TextBox 28"/>
          <p:cNvSpPr txBox="1"/>
          <p:nvPr/>
        </p:nvSpPr>
        <p:spPr>
          <a:xfrm>
            <a:off x="4434636" y="4768666"/>
            <a:ext cx="2270964" cy="707886"/>
          </a:xfrm>
          <a:prstGeom prst="rect">
            <a:avLst/>
          </a:prstGeom>
          <a:noFill/>
        </p:spPr>
        <p:txBody>
          <a:bodyPr wrap="square" rtlCol="0">
            <a:spAutoFit/>
          </a:bodyPr>
          <a:lstStyle/>
          <a:p>
            <a:r>
              <a:rPr lang="es-ES" dirty="0" smtClean="0">
                <a:solidFill>
                  <a:schemeClr val="bg1"/>
                </a:solidFill>
              </a:rPr>
              <a:t>DEPFET  PIXELS   (90-122 mm </a:t>
            </a:r>
            <a:r>
              <a:rPr lang="es-ES" dirty="0" err="1" smtClean="0">
                <a:solidFill>
                  <a:schemeClr val="bg1"/>
                </a:solidFill>
              </a:rPr>
              <a:t>length</a:t>
            </a:r>
            <a:r>
              <a:rPr lang="es-ES" dirty="0" smtClean="0">
                <a:solidFill>
                  <a:schemeClr val="bg1"/>
                </a:solidFill>
              </a:rPr>
              <a:t>)</a:t>
            </a:r>
            <a:endParaRPr lang="es-ES" dirty="0">
              <a:solidFill>
                <a:schemeClr val="bg1"/>
              </a:solidFill>
            </a:endParaRPr>
          </a:p>
        </p:txBody>
      </p:sp>
      <p:cxnSp>
        <p:nvCxnSpPr>
          <p:cNvPr id="18" name="Straight Connector 17"/>
          <p:cNvCxnSpPr/>
          <p:nvPr/>
        </p:nvCxnSpPr>
        <p:spPr bwMode="auto">
          <a:xfrm>
            <a:off x="533400" y="4876800"/>
            <a:ext cx="0" cy="1600200"/>
          </a:xfrm>
          <a:prstGeom prst="line">
            <a:avLst/>
          </a:prstGeom>
          <a:noFill/>
          <a:ln w="25400" cap="flat" cmpd="sng" algn="ctr">
            <a:solidFill>
              <a:srgbClr val="FF0000"/>
            </a:solidFill>
            <a:prstDash val="solid"/>
            <a:round/>
            <a:headEnd type="none" w="med" len="med"/>
            <a:tailEnd type="none" w="med" len="med"/>
          </a:ln>
          <a:effectLst/>
        </p:spPr>
      </p:cxnSp>
      <p:cxnSp>
        <p:nvCxnSpPr>
          <p:cNvPr id="20" name="Straight Connector 19"/>
          <p:cNvCxnSpPr/>
          <p:nvPr/>
        </p:nvCxnSpPr>
        <p:spPr bwMode="auto">
          <a:xfrm>
            <a:off x="8534400" y="4495800"/>
            <a:ext cx="0" cy="1905000"/>
          </a:xfrm>
          <a:prstGeom prst="line">
            <a:avLst/>
          </a:prstGeom>
          <a:noFill/>
          <a:ln w="25400" cap="flat" cmpd="sng" algn="ctr">
            <a:solidFill>
              <a:srgbClr val="FF0000"/>
            </a:solidFill>
            <a:prstDash val="solid"/>
            <a:round/>
            <a:headEnd type="none" w="med" len="med"/>
            <a:tailEnd type="none" w="med" len="med"/>
          </a:ln>
          <a:effectLst/>
        </p:spPr>
      </p:cxnSp>
      <p:cxnSp>
        <p:nvCxnSpPr>
          <p:cNvPr id="32" name="Straight Arrow Connector 31"/>
          <p:cNvCxnSpPr/>
          <p:nvPr/>
        </p:nvCxnSpPr>
        <p:spPr bwMode="auto">
          <a:xfrm flipH="1" flipV="1">
            <a:off x="533400" y="5908910"/>
            <a:ext cx="8002659" cy="190129"/>
          </a:xfrm>
          <a:prstGeom prst="straightConnector1">
            <a:avLst/>
          </a:prstGeom>
          <a:noFill/>
          <a:ln w="25400" cap="flat" cmpd="sng" algn="ctr">
            <a:solidFill>
              <a:srgbClr val="FF0000"/>
            </a:solidFill>
            <a:prstDash val="solid"/>
            <a:round/>
            <a:headEnd type="triangle"/>
            <a:tailEnd type="triangle"/>
          </a:ln>
          <a:effectLst/>
        </p:spPr>
      </p:cxnSp>
      <p:sp>
        <p:nvSpPr>
          <p:cNvPr id="36" name="TextBox 35"/>
          <p:cNvSpPr txBox="1"/>
          <p:nvPr/>
        </p:nvSpPr>
        <p:spPr>
          <a:xfrm>
            <a:off x="3619500" y="5708855"/>
            <a:ext cx="1447800" cy="400110"/>
          </a:xfrm>
          <a:prstGeom prst="rect">
            <a:avLst/>
          </a:prstGeom>
          <a:noFill/>
        </p:spPr>
        <p:txBody>
          <a:bodyPr wrap="square" rtlCol="0">
            <a:spAutoFit/>
          </a:bodyPr>
          <a:lstStyle/>
          <a:p>
            <a:r>
              <a:rPr lang="es-ES" dirty="0" smtClean="0">
                <a:solidFill>
                  <a:srgbClr val="FF0000"/>
                </a:solidFill>
              </a:rPr>
              <a:t>≈900mm</a:t>
            </a:r>
            <a:endParaRPr lang="es-ES" dirty="0">
              <a:solidFill>
                <a:srgbClr val="FF0000"/>
              </a:solidFill>
            </a:endParaRPr>
          </a:p>
        </p:txBody>
      </p:sp>
      <p:cxnSp>
        <p:nvCxnSpPr>
          <p:cNvPr id="38" name="Straight Connector 37"/>
          <p:cNvCxnSpPr/>
          <p:nvPr/>
        </p:nvCxnSpPr>
        <p:spPr bwMode="auto">
          <a:xfrm>
            <a:off x="1295400" y="5463049"/>
            <a:ext cx="1371600" cy="0"/>
          </a:xfrm>
          <a:prstGeom prst="line">
            <a:avLst/>
          </a:prstGeom>
          <a:noFill/>
          <a:ln w="25400" cap="flat" cmpd="sng" algn="ctr">
            <a:solidFill>
              <a:srgbClr val="FF0000"/>
            </a:solidFill>
            <a:prstDash val="solid"/>
            <a:round/>
            <a:headEnd type="none" w="med" len="med"/>
            <a:tailEnd type="none" w="med" len="med"/>
          </a:ln>
          <a:effectLst/>
        </p:spPr>
      </p:cxnSp>
      <p:cxnSp>
        <p:nvCxnSpPr>
          <p:cNvPr id="40" name="Straight Connector 39"/>
          <p:cNvCxnSpPr/>
          <p:nvPr/>
        </p:nvCxnSpPr>
        <p:spPr bwMode="auto">
          <a:xfrm>
            <a:off x="1104900" y="1831258"/>
            <a:ext cx="1447800" cy="0"/>
          </a:xfrm>
          <a:prstGeom prst="line">
            <a:avLst/>
          </a:prstGeom>
          <a:noFill/>
          <a:ln w="25400" cap="flat" cmpd="sng" algn="ctr">
            <a:solidFill>
              <a:srgbClr val="FF0000"/>
            </a:solidFill>
            <a:prstDash val="solid"/>
            <a:round/>
            <a:headEnd type="none" w="med" len="med"/>
            <a:tailEnd type="none" w="med" len="med"/>
          </a:ln>
          <a:effectLst/>
        </p:spPr>
      </p:cxnSp>
      <p:cxnSp>
        <p:nvCxnSpPr>
          <p:cNvPr id="47" name="Straight Arrow Connector 46"/>
          <p:cNvCxnSpPr/>
          <p:nvPr/>
        </p:nvCxnSpPr>
        <p:spPr bwMode="auto">
          <a:xfrm>
            <a:off x="1828800" y="1828800"/>
            <a:ext cx="0" cy="3612740"/>
          </a:xfrm>
          <a:prstGeom prst="straightConnector1">
            <a:avLst/>
          </a:prstGeom>
          <a:noFill/>
          <a:ln w="25400" cap="flat" cmpd="sng" algn="ctr">
            <a:solidFill>
              <a:srgbClr val="FF0000"/>
            </a:solidFill>
            <a:prstDash val="solid"/>
            <a:round/>
            <a:headEnd type="triangle"/>
            <a:tailEnd type="triangle"/>
          </a:ln>
          <a:effectLst/>
        </p:spPr>
      </p:cxnSp>
      <p:sp>
        <p:nvSpPr>
          <p:cNvPr id="50" name="TextBox 49"/>
          <p:cNvSpPr txBox="1"/>
          <p:nvPr/>
        </p:nvSpPr>
        <p:spPr>
          <a:xfrm rot="5400000">
            <a:off x="1525319" y="4667220"/>
            <a:ext cx="1123950" cy="400110"/>
          </a:xfrm>
          <a:prstGeom prst="rect">
            <a:avLst/>
          </a:prstGeom>
          <a:noFill/>
        </p:spPr>
        <p:txBody>
          <a:bodyPr wrap="square" rtlCol="0">
            <a:spAutoFit/>
          </a:bodyPr>
          <a:lstStyle/>
          <a:p>
            <a:r>
              <a:rPr lang="es-ES" dirty="0" smtClean="0">
                <a:solidFill>
                  <a:srgbClr val="FF0000"/>
                </a:solidFill>
              </a:rPr>
              <a:t>≈300mm</a:t>
            </a:r>
            <a:endParaRPr lang="es-ES" dirty="0">
              <a:solidFill>
                <a:srgbClr val="FF0000"/>
              </a:solidFill>
            </a:endParaRPr>
          </a:p>
        </p:txBody>
      </p:sp>
      <p:sp>
        <p:nvSpPr>
          <p:cNvPr id="37" name="TextBox 12"/>
          <p:cNvSpPr txBox="1"/>
          <p:nvPr/>
        </p:nvSpPr>
        <p:spPr>
          <a:xfrm>
            <a:off x="2540354" y="1104287"/>
            <a:ext cx="2031646" cy="400110"/>
          </a:xfrm>
          <a:prstGeom prst="rect">
            <a:avLst/>
          </a:prstGeom>
          <a:noFill/>
        </p:spPr>
        <p:txBody>
          <a:bodyPr wrap="none" rtlCol="0">
            <a:spAutoFit/>
          </a:bodyPr>
          <a:lstStyle/>
          <a:p>
            <a:r>
              <a:rPr lang="es-ES" dirty="0" err="1" smtClean="0"/>
              <a:t>Thermal</a:t>
            </a:r>
            <a:r>
              <a:rPr lang="es-ES" dirty="0" smtClean="0"/>
              <a:t> </a:t>
            </a:r>
            <a:r>
              <a:rPr lang="es-ES" dirty="0" err="1" smtClean="0"/>
              <a:t>envelope</a:t>
            </a:r>
            <a:endParaRPr lang="es-ES" dirty="0"/>
          </a:p>
        </p:txBody>
      </p:sp>
      <p:cxnSp>
        <p:nvCxnSpPr>
          <p:cNvPr id="39" name="Straight Arrow Connector 10"/>
          <p:cNvCxnSpPr>
            <a:endCxn id="37" idx="2"/>
          </p:cNvCxnSpPr>
          <p:nvPr/>
        </p:nvCxnSpPr>
        <p:spPr bwMode="auto">
          <a:xfrm flipH="1" flipV="1">
            <a:off x="3556177" y="1504397"/>
            <a:ext cx="406223" cy="326861"/>
          </a:xfrm>
          <a:prstGeom prst="straightConnector1">
            <a:avLst/>
          </a:prstGeom>
          <a:noFill/>
          <a:ln w="15875" cap="flat" cmpd="sng" algn="ctr">
            <a:solidFill>
              <a:srgbClr val="FF0000"/>
            </a:solidFill>
            <a:prstDash val="solid"/>
            <a:round/>
            <a:headEnd type="stealth" w="med" len="med"/>
            <a:tailEnd type="none"/>
          </a:ln>
          <a:effectLst/>
        </p:spPr>
      </p:cxnSp>
      <p:sp>
        <p:nvSpPr>
          <p:cNvPr id="5" name="4 Título"/>
          <p:cNvSpPr>
            <a:spLocks noGrp="1"/>
          </p:cNvSpPr>
          <p:nvPr>
            <p:ph type="title"/>
          </p:nvPr>
        </p:nvSpPr>
        <p:spPr/>
        <p:txBody>
          <a:bodyPr/>
          <a:lstStyle/>
          <a:p>
            <a:r>
              <a:rPr lang="es-ES" sz="3600" dirty="0" smtClean="0"/>
              <a:t>Belle-II </a:t>
            </a:r>
            <a:r>
              <a:rPr lang="es-ES" sz="3600" dirty="0" err="1"/>
              <a:t>V</a:t>
            </a:r>
            <a:r>
              <a:rPr lang="es-ES" sz="3600" dirty="0" err="1" smtClean="0"/>
              <a:t>ertex</a:t>
            </a:r>
            <a:r>
              <a:rPr lang="es-ES" sz="3600" dirty="0" smtClean="0"/>
              <a:t> Detector </a:t>
            </a:r>
            <a:r>
              <a:rPr lang="es-ES" sz="3600" dirty="0" err="1" smtClean="0"/>
              <a:t>reminder</a:t>
            </a:r>
            <a:endParaRPr lang="es-ES_tradnl" sz="3600" dirty="0"/>
          </a:p>
        </p:txBody>
      </p:sp>
      <p:sp>
        <p:nvSpPr>
          <p:cNvPr id="3" name="Slide Number Placeholder 2"/>
          <p:cNvSpPr>
            <a:spLocks noGrp="1"/>
          </p:cNvSpPr>
          <p:nvPr>
            <p:ph type="sldNum" sz="quarter" idx="10"/>
          </p:nvPr>
        </p:nvSpPr>
        <p:spPr/>
        <p:txBody>
          <a:bodyPr/>
          <a:lstStyle/>
          <a:p>
            <a:pPr>
              <a:defRPr/>
            </a:pPr>
            <a:fld id="{215A28EB-2861-486D-BE8B-045F5F35EFBB}" type="slidenum">
              <a:rPr lang="es-ES_tradnl" altLang="en-US" smtClean="0"/>
              <a:pPr>
                <a:defRPr/>
              </a:pPr>
              <a:t>39</a:t>
            </a:fld>
            <a:endParaRPr lang="es-ES_tradnl" alt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3058"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06803" y="1558445"/>
            <a:ext cx="8748918" cy="437088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3075" name="4 Marcador de pie de página"/>
          <p:cNvSpPr>
            <a:spLocks noGrp="1"/>
          </p:cNvSpPr>
          <p:nvPr>
            <p:ph type="ftr" sz="quarter" idx="11"/>
          </p:nvPr>
        </p:nvSpPr>
        <p:spPr/>
        <p:txBody>
          <a:bodyPr/>
          <a:lstStyle/>
          <a:p>
            <a:r>
              <a:rPr lang="en-US" altLang="en-US" smtClean="0"/>
              <a:t>D.Moya, Forum on Tracking Detector Mechanics , Desy June 30th  2014  </a:t>
            </a:r>
            <a:endParaRPr lang="es-ES_tradnl" altLang="en-US" dirty="0" smtClean="0"/>
          </a:p>
        </p:txBody>
      </p:sp>
      <p:sp>
        <p:nvSpPr>
          <p:cNvPr id="3078" name="Rectangle 1"/>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r>
              <a:rPr lang="es-ES" sz="900" i="0">
                <a:solidFill>
                  <a:srgbClr val="000000"/>
                </a:solidFill>
                <a:latin typeface="Arial" charset="0"/>
              </a:rPr>
              <a:t>  </a:t>
            </a:r>
            <a:r>
              <a:rPr lang="es-ES" sz="1000" i="0">
                <a:solidFill>
                  <a:srgbClr val="000000"/>
                </a:solidFill>
                <a:latin typeface="Arial" charset="0"/>
              </a:rPr>
              <a:t>,</a:t>
            </a:r>
            <a:r>
              <a:rPr lang="es-ES" sz="800" i="0">
                <a:solidFill>
                  <a:schemeClr val="tx1"/>
                </a:solidFill>
                <a:latin typeface="Arial" charset="0"/>
              </a:rPr>
              <a:t> </a:t>
            </a:r>
            <a:endParaRPr lang="es-ES" sz="900" i="0">
              <a:solidFill>
                <a:srgbClr val="000000"/>
              </a:solidFill>
              <a:latin typeface="Arial" charset="0"/>
            </a:endParaRPr>
          </a:p>
        </p:txBody>
      </p:sp>
      <p:sp>
        <p:nvSpPr>
          <p:cNvPr id="3079" name="Rectangle 4"/>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algn="ctr">
              <a:lnSpc>
                <a:spcPct val="80000"/>
              </a:lnSpc>
              <a:spcBef>
                <a:spcPct val="20000"/>
              </a:spcBef>
              <a:buClr>
                <a:schemeClr val="bg1"/>
              </a:buClr>
              <a:buSzPct val="100000"/>
              <a:buFont typeface="Wingdings" pitchFamily="2" charset="2"/>
              <a:buNone/>
            </a:pPr>
            <a:endParaRPr lang="es-ES"/>
          </a:p>
        </p:txBody>
      </p:sp>
      <p:sp>
        <p:nvSpPr>
          <p:cNvPr id="3080" name="Rectangle 6"/>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algn="ctr">
              <a:lnSpc>
                <a:spcPct val="80000"/>
              </a:lnSpc>
              <a:spcBef>
                <a:spcPct val="20000"/>
              </a:spcBef>
              <a:buClr>
                <a:schemeClr val="bg1"/>
              </a:buClr>
              <a:buSzPct val="100000"/>
              <a:buFont typeface="Wingdings" pitchFamily="2" charset="2"/>
              <a:buNone/>
            </a:pPr>
            <a:endParaRPr lang="es-ES"/>
          </a:p>
        </p:txBody>
      </p:sp>
      <p:cxnSp>
        <p:nvCxnSpPr>
          <p:cNvPr id="11" name="Straight Arrow Connector 10"/>
          <p:cNvCxnSpPr/>
          <p:nvPr/>
        </p:nvCxnSpPr>
        <p:spPr bwMode="auto">
          <a:xfrm flipV="1">
            <a:off x="4429124" y="1524000"/>
            <a:ext cx="1819276" cy="976306"/>
          </a:xfrm>
          <a:prstGeom prst="straightConnector1">
            <a:avLst/>
          </a:prstGeom>
          <a:noFill/>
          <a:ln w="15875" cap="flat" cmpd="sng" algn="ctr">
            <a:solidFill>
              <a:srgbClr val="FF0000"/>
            </a:solidFill>
            <a:prstDash val="solid"/>
            <a:round/>
            <a:headEnd type="stealth" w="med" len="med"/>
            <a:tailEnd type="none"/>
          </a:ln>
          <a:effectLst/>
        </p:spPr>
      </p:cxnSp>
      <p:sp>
        <p:nvSpPr>
          <p:cNvPr id="13" name="TextBox 12"/>
          <p:cNvSpPr txBox="1"/>
          <p:nvPr/>
        </p:nvSpPr>
        <p:spPr>
          <a:xfrm>
            <a:off x="6228184" y="836712"/>
            <a:ext cx="2303066" cy="707886"/>
          </a:xfrm>
          <a:prstGeom prst="rect">
            <a:avLst/>
          </a:prstGeom>
          <a:noFill/>
        </p:spPr>
        <p:txBody>
          <a:bodyPr wrap="none" rtlCol="0">
            <a:spAutoFit/>
          </a:bodyPr>
          <a:lstStyle/>
          <a:p>
            <a:r>
              <a:rPr lang="es-ES" dirty="0" err="1" smtClean="0"/>
              <a:t>Strip</a:t>
            </a:r>
            <a:r>
              <a:rPr lang="es-ES" dirty="0" smtClean="0"/>
              <a:t> </a:t>
            </a:r>
            <a:r>
              <a:rPr lang="es-ES" dirty="0" err="1" smtClean="0"/>
              <a:t>Vertex</a:t>
            </a:r>
            <a:r>
              <a:rPr lang="es-ES" dirty="0" smtClean="0"/>
              <a:t> detector</a:t>
            </a:r>
          </a:p>
          <a:p>
            <a:r>
              <a:rPr lang="es-ES" dirty="0" smtClean="0"/>
              <a:t>(</a:t>
            </a:r>
            <a:r>
              <a:rPr lang="es-ES" dirty="0" err="1" smtClean="0"/>
              <a:t>microstrips</a:t>
            </a:r>
            <a:r>
              <a:rPr lang="es-ES" dirty="0" smtClean="0"/>
              <a:t>)</a:t>
            </a:r>
            <a:endParaRPr lang="es-ES" dirty="0"/>
          </a:p>
        </p:txBody>
      </p:sp>
      <p:cxnSp>
        <p:nvCxnSpPr>
          <p:cNvPr id="14" name="Straight Arrow Connector 13"/>
          <p:cNvCxnSpPr/>
          <p:nvPr/>
        </p:nvCxnSpPr>
        <p:spPr bwMode="auto">
          <a:xfrm flipV="1">
            <a:off x="4643438" y="1600200"/>
            <a:ext cx="1528762" cy="1185858"/>
          </a:xfrm>
          <a:prstGeom prst="straightConnector1">
            <a:avLst/>
          </a:prstGeom>
          <a:noFill/>
          <a:ln w="15875" cap="flat" cmpd="sng" algn="ctr">
            <a:solidFill>
              <a:srgbClr val="FF0000"/>
            </a:solidFill>
            <a:prstDash val="solid"/>
            <a:round/>
            <a:headEnd type="stealth" w="med" len="med"/>
            <a:tailEnd type="none"/>
          </a:ln>
          <a:effectLst/>
        </p:spPr>
      </p:cxnSp>
      <p:cxnSp>
        <p:nvCxnSpPr>
          <p:cNvPr id="15" name="Straight Arrow Connector 14"/>
          <p:cNvCxnSpPr/>
          <p:nvPr/>
        </p:nvCxnSpPr>
        <p:spPr bwMode="auto">
          <a:xfrm flipV="1">
            <a:off x="5372100" y="1600200"/>
            <a:ext cx="876300" cy="1447800"/>
          </a:xfrm>
          <a:prstGeom prst="straightConnector1">
            <a:avLst/>
          </a:prstGeom>
          <a:noFill/>
          <a:ln w="15875" cap="flat" cmpd="sng" algn="ctr">
            <a:solidFill>
              <a:srgbClr val="FF0000"/>
            </a:solidFill>
            <a:prstDash val="solid"/>
            <a:round/>
            <a:headEnd type="stealth" w="med" len="med"/>
            <a:tailEnd type="none"/>
          </a:ln>
          <a:effectLst/>
        </p:spPr>
      </p:cxnSp>
      <p:cxnSp>
        <p:nvCxnSpPr>
          <p:cNvPr id="16" name="Straight Arrow Connector 15"/>
          <p:cNvCxnSpPr/>
          <p:nvPr/>
        </p:nvCxnSpPr>
        <p:spPr bwMode="auto">
          <a:xfrm flipV="1">
            <a:off x="4357686" y="1545570"/>
            <a:ext cx="1890714" cy="1811992"/>
          </a:xfrm>
          <a:prstGeom prst="straightConnector1">
            <a:avLst/>
          </a:prstGeom>
          <a:noFill/>
          <a:ln w="15875" cap="flat" cmpd="sng" algn="ctr">
            <a:solidFill>
              <a:srgbClr val="FF0000"/>
            </a:solidFill>
            <a:prstDash val="solid"/>
            <a:round/>
            <a:headEnd type="stealth" w="med" len="med"/>
            <a:tailEnd type="none"/>
          </a:ln>
          <a:effectLst/>
        </p:spPr>
      </p:cxnSp>
      <p:cxnSp>
        <p:nvCxnSpPr>
          <p:cNvPr id="26" name="Straight Arrow Connector 25"/>
          <p:cNvCxnSpPr/>
          <p:nvPr/>
        </p:nvCxnSpPr>
        <p:spPr bwMode="auto">
          <a:xfrm rot="16200000" flipH="1">
            <a:off x="4328412" y="4029778"/>
            <a:ext cx="911038" cy="566738"/>
          </a:xfrm>
          <a:prstGeom prst="straightConnector1">
            <a:avLst/>
          </a:prstGeom>
          <a:noFill/>
          <a:ln w="15875" cap="flat" cmpd="sng" algn="ctr">
            <a:solidFill>
              <a:srgbClr val="FF0000"/>
            </a:solidFill>
            <a:prstDash val="solid"/>
            <a:round/>
            <a:headEnd type="stealth" w="med" len="med"/>
            <a:tailEnd type="none"/>
          </a:ln>
          <a:effectLst/>
        </p:spPr>
      </p:cxnSp>
      <p:sp>
        <p:nvSpPr>
          <p:cNvPr id="29" name="TextBox 28"/>
          <p:cNvSpPr txBox="1"/>
          <p:nvPr/>
        </p:nvSpPr>
        <p:spPr>
          <a:xfrm rot="-300000">
            <a:off x="4434636" y="4768666"/>
            <a:ext cx="2270964" cy="707886"/>
          </a:xfrm>
          <a:prstGeom prst="rect">
            <a:avLst/>
          </a:prstGeom>
          <a:noFill/>
        </p:spPr>
        <p:txBody>
          <a:bodyPr wrap="square" rtlCol="0">
            <a:spAutoFit/>
          </a:bodyPr>
          <a:lstStyle/>
          <a:p>
            <a:r>
              <a:rPr lang="es-ES" dirty="0" smtClean="0">
                <a:solidFill>
                  <a:schemeClr val="bg1"/>
                </a:solidFill>
              </a:rPr>
              <a:t>DEPFET  PIXELS   (90-122 mm </a:t>
            </a:r>
            <a:r>
              <a:rPr lang="es-ES" dirty="0" err="1" smtClean="0">
                <a:solidFill>
                  <a:schemeClr val="bg1"/>
                </a:solidFill>
              </a:rPr>
              <a:t>length</a:t>
            </a:r>
            <a:r>
              <a:rPr lang="es-ES" dirty="0" smtClean="0">
                <a:solidFill>
                  <a:schemeClr val="bg1"/>
                </a:solidFill>
              </a:rPr>
              <a:t>)</a:t>
            </a:r>
            <a:endParaRPr lang="es-ES" dirty="0">
              <a:solidFill>
                <a:schemeClr val="bg1"/>
              </a:solidFill>
            </a:endParaRPr>
          </a:p>
        </p:txBody>
      </p:sp>
      <p:cxnSp>
        <p:nvCxnSpPr>
          <p:cNvPr id="18" name="Straight Connector 17"/>
          <p:cNvCxnSpPr/>
          <p:nvPr/>
        </p:nvCxnSpPr>
        <p:spPr bwMode="auto">
          <a:xfrm>
            <a:off x="1142976" y="4786322"/>
            <a:ext cx="0" cy="1143008"/>
          </a:xfrm>
          <a:prstGeom prst="line">
            <a:avLst/>
          </a:prstGeom>
          <a:noFill/>
          <a:ln w="25400" cap="flat" cmpd="sng" algn="ctr">
            <a:solidFill>
              <a:srgbClr val="FF0000"/>
            </a:solidFill>
            <a:prstDash val="solid"/>
            <a:round/>
            <a:headEnd type="none" w="med" len="med"/>
            <a:tailEnd type="none" w="med" len="med"/>
          </a:ln>
          <a:effectLst/>
        </p:spPr>
      </p:cxnSp>
      <p:cxnSp>
        <p:nvCxnSpPr>
          <p:cNvPr id="20" name="Straight Connector 19"/>
          <p:cNvCxnSpPr/>
          <p:nvPr/>
        </p:nvCxnSpPr>
        <p:spPr bwMode="auto">
          <a:xfrm>
            <a:off x="8534400" y="4495800"/>
            <a:ext cx="0" cy="980752"/>
          </a:xfrm>
          <a:prstGeom prst="line">
            <a:avLst/>
          </a:prstGeom>
          <a:noFill/>
          <a:ln w="25400" cap="flat" cmpd="sng" algn="ctr">
            <a:solidFill>
              <a:srgbClr val="FF0000"/>
            </a:solidFill>
            <a:prstDash val="solid"/>
            <a:round/>
            <a:headEnd type="none" w="med" len="med"/>
            <a:tailEnd type="none" w="med" len="med"/>
          </a:ln>
          <a:effectLst/>
        </p:spPr>
      </p:cxnSp>
      <p:cxnSp>
        <p:nvCxnSpPr>
          <p:cNvPr id="32" name="Straight Arrow Connector 31"/>
          <p:cNvCxnSpPr/>
          <p:nvPr/>
        </p:nvCxnSpPr>
        <p:spPr bwMode="auto">
          <a:xfrm rot="10800000" flipV="1">
            <a:off x="1176287" y="5366957"/>
            <a:ext cx="7358113" cy="479647"/>
          </a:xfrm>
          <a:prstGeom prst="straightConnector1">
            <a:avLst/>
          </a:prstGeom>
          <a:noFill/>
          <a:ln w="25400" cap="flat" cmpd="sng" algn="ctr">
            <a:solidFill>
              <a:srgbClr val="FF0000"/>
            </a:solidFill>
            <a:prstDash val="solid"/>
            <a:round/>
            <a:headEnd type="triangle"/>
            <a:tailEnd type="triangle"/>
          </a:ln>
          <a:effectLst/>
        </p:spPr>
      </p:cxnSp>
      <p:sp>
        <p:nvSpPr>
          <p:cNvPr id="36" name="TextBox 35"/>
          <p:cNvSpPr txBox="1"/>
          <p:nvPr/>
        </p:nvSpPr>
        <p:spPr>
          <a:xfrm rot="-240000">
            <a:off x="4196846" y="5581807"/>
            <a:ext cx="1447800" cy="400110"/>
          </a:xfrm>
          <a:prstGeom prst="rect">
            <a:avLst/>
          </a:prstGeom>
          <a:noFill/>
        </p:spPr>
        <p:txBody>
          <a:bodyPr wrap="square" rtlCol="0">
            <a:spAutoFit/>
          </a:bodyPr>
          <a:lstStyle/>
          <a:p>
            <a:r>
              <a:rPr lang="es-ES" dirty="0" smtClean="0">
                <a:solidFill>
                  <a:srgbClr val="FF0000"/>
                </a:solidFill>
              </a:rPr>
              <a:t>≈900mm</a:t>
            </a:r>
            <a:endParaRPr lang="es-ES" dirty="0">
              <a:solidFill>
                <a:srgbClr val="FF0000"/>
              </a:solidFill>
            </a:endParaRPr>
          </a:p>
        </p:txBody>
      </p:sp>
      <p:cxnSp>
        <p:nvCxnSpPr>
          <p:cNvPr id="38" name="Straight Connector 37"/>
          <p:cNvCxnSpPr/>
          <p:nvPr/>
        </p:nvCxnSpPr>
        <p:spPr bwMode="auto">
          <a:xfrm>
            <a:off x="1295400" y="5463049"/>
            <a:ext cx="1371600" cy="0"/>
          </a:xfrm>
          <a:prstGeom prst="line">
            <a:avLst/>
          </a:prstGeom>
          <a:noFill/>
          <a:ln w="25400" cap="flat" cmpd="sng" algn="ctr">
            <a:solidFill>
              <a:srgbClr val="FF0000"/>
            </a:solidFill>
            <a:prstDash val="solid"/>
            <a:round/>
            <a:headEnd type="none" w="med" len="med"/>
            <a:tailEnd type="none" w="med" len="med"/>
          </a:ln>
          <a:effectLst/>
        </p:spPr>
      </p:cxnSp>
      <p:cxnSp>
        <p:nvCxnSpPr>
          <p:cNvPr id="40" name="Straight Connector 39"/>
          <p:cNvCxnSpPr/>
          <p:nvPr/>
        </p:nvCxnSpPr>
        <p:spPr bwMode="auto">
          <a:xfrm>
            <a:off x="1142976" y="2285992"/>
            <a:ext cx="1447800" cy="0"/>
          </a:xfrm>
          <a:prstGeom prst="line">
            <a:avLst/>
          </a:prstGeom>
          <a:noFill/>
          <a:ln w="25400" cap="flat" cmpd="sng" algn="ctr">
            <a:solidFill>
              <a:srgbClr val="FF0000"/>
            </a:solidFill>
            <a:prstDash val="solid"/>
            <a:round/>
            <a:headEnd type="none" w="med" len="med"/>
            <a:tailEnd type="none" w="med" len="med"/>
          </a:ln>
          <a:effectLst/>
        </p:spPr>
      </p:cxnSp>
      <p:cxnSp>
        <p:nvCxnSpPr>
          <p:cNvPr id="47" name="Straight Arrow Connector 46"/>
          <p:cNvCxnSpPr/>
          <p:nvPr/>
        </p:nvCxnSpPr>
        <p:spPr bwMode="auto">
          <a:xfrm rot="16200000" flipH="1">
            <a:off x="229585" y="3842325"/>
            <a:ext cx="3155548" cy="42882"/>
          </a:xfrm>
          <a:prstGeom prst="straightConnector1">
            <a:avLst/>
          </a:prstGeom>
          <a:noFill/>
          <a:ln w="25400" cap="flat" cmpd="sng" algn="ctr">
            <a:solidFill>
              <a:srgbClr val="FF0000"/>
            </a:solidFill>
            <a:prstDash val="solid"/>
            <a:round/>
            <a:headEnd type="triangle"/>
            <a:tailEnd type="triangle"/>
          </a:ln>
          <a:effectLst/>
        </p:spPr>
      </p:cxnSp>
      <p:sp>
        <p:nvSpPr>
          <p:cNvPr id="50" name="TextBox 49"/>
          <p:cNvSpPr txBox="1"/>
          <p:nvPr/>
        </p:nvSpPr>
        <p:spPr>
          <a:xfrm rot="5400000">
            <a:off x="1566874" y="3505168"/>
            <a:ext cx="1123950" cy="400110"/>
          </a:xfrm>
          <a:prstGeom prst="rect">
            <a:avLst/>
          </a:prstGeom>
          <a:noFill/>
        </p:spPr>
        <p:txBody>
          <a:bodyPr wrap="square" rtlCol="0">
            <a:spAutoFit/>
          </a:bodyPr>
          <a:lstStyle/>
          <a:p>
            <a:r>
              <a:rPr lang="es-ES" dirty="0" smtClean="0">
                <a:solidFill>
                  <a:srgbClr val="FF0000"/>
                </a:solidFill>
              </a:rPr>
              <a:t>≈300mm</a:t>
            </a:r>
            <a:endParaRPr lang="es-ES" dirty="0">
              <a:solidFill>
                <a:srgbClr val="FF0000"/>
              </a:solidFill>
            </a:endParaRPr>
          </a:p>
        </p:txBody>
      </p:sp>
      <p:sp>
        <p:nvSpPr>
          <p:cNvPr id="5" name="4 Título"/>
          <p:cNvSpPr>
            <a:spLocks noGrp="1"/>
          </p:cNvSpPr>
          <p:nvPr>
            <p:ph type="title"/>
          </p:nvPr>
        </p:nvSpPr>
        <p:spPr>
          <a:xfrm>
            <a:off x="107504" y="57150"/>
            <a:ext cx="7010400" cy="1139825"/>
          </a:xfrm>
        </p:spPr>
        <p:txBody>
          <a:bodyPr/>
          <a:lstStyle/>
          <a:p>
            <a:r>
              <a:rPr lang="es-ES" sz="3600" dirty="0" smtClean="0"/>
              <a:t>Belle-II </a:t>
            </a:r>
            <a:r>
              <a:rPr lang="es-ES" sz="3600" dirty="0" err="1"/>
              <a:t>V</a:t>
            </a:r>
            <a:r>
              <a:rPr lang="es-ES" sz="3600" dirty="0" err="1" smtClean="0"/>
              <a:t>ertex</a:t>
            </a:r>
            <a:r>
              <a:rPr lang="es-ES" sz="3600" dirty="0" smtClean="0"/>
              <a:t> Detector</a:t>
            </a:r>
            <a:endParaRPr lang="es-ES_tradnl" sz="3600" dirty="0"/>
          </a:p>
        </p:txBody>
      </p:sp>
      <p:sp>
        <p:nvSpPr>
          <p:cNvPr id="3" name="Slide Number Placeholder 2"/>
          <p:cNvSpPr>
            <a:spLocks noGrp="1"/>
          </p:cNvSpPr>
          <p:nvPr>
            <p:ph type="sldNum" sz="quarter" idx="10"/>
          </p:nvPr>
        </p:nvSpPr>
        <p:spPr/>
        <p:txBody>
          <a:bodyPr/>
          <a:lstStyle/>
          <a:p>
            <a:pPr>
              <a:defRPr/>
            </a:pPr>
            <a:fld id="{215A28EB-2861-486D-BE8B-045F5F35EFBB}" type="slidenum">
              <a:rPr lang="es-ES_tradnl" altLang="en-US" smtClean="0"/>
              <a:pPr>
                <a:defRPr/>
              </a:pPr>
              <a:t>4</a:t>
            </a:fld>
            <a:endParaRPr lang="es-ES_tradnl" altLang="en-US" dirty="0"/>
          </a:p>
        </p:txBody>
      </p:sp>
    </p:spTree>
    <p:extLst>
      <p:ext uri="{BB962C8B-B14F-4D97-AF65-F5344CB8AC3E}">
        <p14:creationId xmlns:p14="http://schemas.microsoft.com/office/powerpoint/2010/main" xmlns="" val="202673494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52400" y="139700"/>
            <a:ext cx="8229600" cy="1155700"/>
          </a:xfrm>
        </p:spPr>
        <p:txBody>
          <a:bodyPr/>
          <a:lstStyle/>
          <a:p>
            <a:r>
              <a:rPr lang="en-US" sz="4000" dirty="0" smtClean="0"/>
              <a:t>PXD-DAQ system</a:t>
            </a:r>
            <a:endParaRPr lang="en-US" sz="4000" dirty="0"/>
          </a:p>
        </p:txBody>
      </p:sp>
      <p:sp>
        <p:nvSpPr>
          <p:cNvPr id="4" name="3 Marcador de número de diapositiva"/>
          <p:cNvSpPr>
            <a:spLocks noGrp="1"/>
          </p:cNvSpPr>
          <p:nvPr>
            <p:ph type="sldNum" sz="quarter" idx="10"/>
          </p:nvPr>
        </p:nvSpPr>
        <p:spPr>
          <a:xfrm>
            <a:off x="8521558" y="6340512"/>
            <a:ext cx="533400" cy="457200"/>
          </a:xfrm>
          <a:prstGeom prst="rect">
            <a:avLst/>
          </a:prstGeom>
        </p:spPr>
        <p:txBody>
          <a:bodyPr/>
          <a:lstStyle/>
          <a:p>
            <a:pPr>
              <a:defRPr/>
            </a:pPr>
            <a:fld id="{9A5CEF15-0670-42F8-B063-5D05E1C9277E}" type="slidenum">
              <a:rPr lang="es-ES_tradnl" altLang="en-US" smtClean="0"/>
              <a:pPr>
                <a:defRPr/>
              </a:pPr>
              <a:t>40</a:t>
            </a:fld>
            <a:endParaRPr lang="es-ES_tradnl" altLang="en-US" dirty="0"/>
          </a:p>
        </p:txBody>
      </p:sp>
      <p:sp>
        <p:nvSpPr>
          <p:cNvPr id="5" name="4 Marcador de pie de página"/>
          <p:cNvSpPr>
            <a:spLocks noGrp="1"/>
          </p:cNvSpPr>
          <p:nvPr>
            <p:ph type="ftr" sz="quarter" idx="11"/>
          </p:nvPr>
        </p:nvSpPr>
        <p:spPr>
          <a:xfrm>
            <a:off x="1683521" y="6378508"/>
            <a:ext cx="6629400" cy="457200"/>
          </a:xfrm>
        </p:spPr>
        <p:txBody>
          <a:bodyPr/>
          <a:lstStyle/>
          <a:p>
            <a:pPr>
              <a:defRPr/>
            </a:pPr>
            <a:r>
              <a:rPr lang="en-US" altLang="en-US" smtClean="0"/>
              <a:t>D.Moya, Forum on Tracking Detector Mechanics , Desy June 30th  2014  </a:t>
            </a:r>
            <a:endParaRPr lang="es-ES_tradnl" altLang="en-US" dirty="0"/>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0" y="2449983"/>
            <a:ext cx="2306593" cy="88346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3" name="Picture 3"/>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4256902" y="3141464"/>
            <a:ext cx="1383956" cy="97737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14" name="Picture 3"/>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4372231" y="4397443"/>
            <a:ext cx="1383956" cy="97737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6" name="5 CuadroTexto"/>
          <p:cNvSpPr txBox="1"/>
          <p:nvPr/>
        </p:nvSpPr>
        <p:spPr>
          <a:xfrm>
            <a:off x="4353369" y="5445267"/>
            <a:ext cx="1845275" cy="830997"/>
          </a:xfrm>
          <a:prstGeom prst="rect">
            <a:avLst/>
          </a:prstGeom>
          <a:noFill/>
        </p:spPr>
        <p:txBody>
          <a:bodyPr wrap="square" rtlCol="0">
            <a:spAutoFit/>
          </a:bodyPr>
          <a:lstStyle/>
          <a:p>
            <a:r>
              <a:rPr lang="en-US" dirty="0" smtClean="0"/>
              <a:t> 2 x Sm014-008 8x4 optical couplers</a:t>
            </a:r>
            <a:endParaRPr lang="en-US" dirty="0"/>
          </a:p>
        </p:txBody>
      </p:sp>
      <p:cxnSp>
        <p:nvCxnSpPr>
          <p:cNvPr id="9" name="8 Conector recto"/>
          <p:cNvCxnSpPr/>
          <p:nvPr/>
        </p:nvCxnSpPr>
        <p:spPr bwMode="auto">
          <a:xfrm flipV="1">
            <a:off x="2971800" y="2007137"/>
            <a:ext cx="0" cy="884578"/>
          </a:xfrm>
          <a:prstGeom prst="line">
            <a:avLst/>
          </a:prstGeom>
          <a:noFill/>
          <a:ln w="25400" cap="flat" cmpd="sng" algn="ctr">
            <a:solidFill>
              <a:srgbClr val="2A1BEB"/>
            </a:solidFill>
            <a:prstDash val="solid"/>
            <a:round/>
            <a:headEnd type="none" w="med" len="med"/>
            <a:tailEnd type="none"/>
          </a:ln>
          <a:effectLst/>
        </p:spPr>
      </p:cxnSp>
      <p:cxnSp>
        <p:nvCxnSpPr>
          <p:cNvPr id="16" name="15 Conector recto"/>
          <p:cNvCxnSpPr/>
          <p:nvPr/>
        </p:nvCxnSpPr>
        <p:spPr bwMode="auto">
          <a:xfrm>
            <a:off x="2973956" y="2007137"/>
            <a:ext cx="1977080" cy="0"/>
          </a:xfrm>
          <a:prstGeom prst="line">
            <a:avLst/>
          </a:prstGeom>
          <a:noFill/>
          <a:ln w="25400" cap="flat" cmpd="sng" algn="ctr">
            <a:solidFill>
              <a:srgbClr val="2A1BEB"/>
            </a:solidFill>
            <a:prstDash val="solid"/>
            <a:round/>
            <a:headEnd type="none" w="med" len="med"/>
            <a:tailEnd type="none"/>
          </a:ln>
          <a:effectLst/>
        </p:spPr>
      </p:cxnSp>
      <p:cxnSp>
        <p:nvCxnSpPr>
          <p:cNvPr id="21" name="20 Conector recto"/>
          <p:cNvCxnSpPr/>
          <p:nvPr/>
        </p:nvCxnSpPr>
        <p:spPr bwMode="auto">
          <a:xfrm flipH="1">
            <a:off x="4968822" y="1680916"/>
            <a:ext cx="614372" cy="0"/>
          </a:xfrm>
          <a:prstGeom prst="line">
            <a:avLst/>
          </a:prstGeom>
          <a:noFill/>
          <a:ln w="12700" cap="flat" cmpd="sng" algn="ctr">
            <a:solidFill>
              <a:srgbClr val="2A1BEB"/>
            </a:solidFill>
            <a:prstDash val="solid"/>
            <a:round/>
            <a:headEnd type="none" w="med" len="med"/>
            <a:tailEnd type="none"/>
          </a:ln>
          <a:effectLst/>
        </p:spPr>
      </p:cxnSp>
      <p:cxnSp>
        <p:nvCxnSpPr>
          <p:cNvPr id="22" name="21 Conector recto"/>
          <p:cNvCxnSpPr/>
          <p:nvPr/>
        </p:nvCxnSpPr>
        <p:spPr bwMode="auto">
          <a:xfrm flipH="1" flipV="1">
            <a:off x="4968821" y="1541600"/>
            <a:ext cx="2" cy="931074"/>
          </a:xfrm>
          <a:prstGeom prst="line">
            <a:avLst/>
          </a:prstGeom>
          <a:noFill/>
          <a:ln w="19050" cap="flat" cmpd="sng" algn="ctr">
            <a:solidFill>
              <a:srgbClr val="2A1BEB"/>
            </a:solidFill>
            <a:prstDash val="solid"/>
            <a:round/>
            <a:headEnd type="none" w="med" len="med"/>
            <a:tailEnd type="none"/>
          </a:ln>
          <a:effectLst/>
        </p:spPr>
      </p:cxnSp>
      <p:cxnSp>
        <p:nvCxnSpPr>
          <p:cNvPr id="27" name="26 Conector recto"/>
          <p:cNvCxnSpPr/>
          <p:nvPr/>
        </p:nvCxnSpPr>
        <p:spPr bwMode="auto">
          <a:xfrm flipH="1">
            <a:off x="4968822" y="1808905"/>
            <a:ext cx="614372" cy="0"/>
          </a:xfrm>
          <a:prstGeom prst="line">
            <a:avLst/>
          </a:prstGeom>
          <a:noFill/>
          <a:ln w="12700" cap="flat" cmpd="sng" algn="ctr">
            <a:solidFill>
              <a:srgbClr val="2A1BEB"/>
            </a:solidFill>
            <a:prstDash val="solid"/>
            <a:round/>
            <a:headEnd type="none" w="med" len="med"/>
            <a:tailEnd type="none"/>
          </a:ln>
          <a:effectLst/>
        </p:spPr>
      </p:cxnSp>
      <p:cxnSp>
        <p:nvCxnSpPr>
          <p:cNvPr id="28" name="27 Conector recto"/>
          <p:cNvCxnSpPr/>
          <p:nvPr/>
        </p:nvCxnSpPr>
        <p:spPr bwMode="auto">
          <a:xfrm flipH="1">
            <a:off x="4968822" y="1936894"/>
            <a:ext cx="614372" cy="0"/>
          </a:xfrm>
          <a:prstGeom prst="line">
            <a:avLst/>
          </a:prstGeom>
          <a:noFill/>
          <a:ln w="12700" cap="flat" cmpd="sng" algn="ctr">
            <a:solidFill>
              <a:srgbClr val="2A1BEB"/>
            </a:solidFill>
            <a:prstDash val="solid"/>
            <a:round/>
            <a:headEnd type="none" w="med" len="med"/>
            <a:tailEnd type="none"/>
          </a:ln>
          <a:effectLst/>
        </p:spPr>
      </p:cxnSp>
      <p:cxnSp>
        <p:nvCxnSpPr>
          <p:cNvPr id="29" name="28 Conector recto"/>
          <p:cNvCxnSpPr/>
          <p:nvPr/>
        </p:nvCxnSpPr>
        <p:spPr bwMode="auto">
          <a:xfrm flipH="1">
            <a:off x="4968822" y="2064883"/>
            <a:ext cx="614372" cy="0"/>
          </a:xfrm>
          <a:prstGeom prst="line">
            <a:avLst/>
          </a:prstGeom>
          <a:noFill/>
          <a:ln w="12700" cap="flat" cmpd="sng" algn="ctr">
            <a:solidFill>
              <a:srgbClr val="2A1BEB"/>
            </a:solidFill>
            <a:prstDash val="solid"/>
            <a:round/>
            <a:headEnd type="none" w="med" len="med"/>
            <a:tailEnd type="none"/>
          </a:ln>
          <a:effectLst/>
        </p:spPr>
      </p:cxnSp>
      <p:cxnSp>
        <p:nvCxnSpPr>
          <p:cNvPr id="30" name="29 Conector recto"/>
          <p:cNvCxnSpPr/>
          <p:nvPr/>
        </p:nvCxnSpPr>
        <p:spPr bwMode="auto">
          <a:xfrm flipH="1">
            <a:off x="4968822" y="2210778"/>
            <a:ext cx="614372" cy="0"/>
          </a:xfrm>
          <a:prstGeom prst="line">
            <a:avLst/>
          </a:prstGeom>
          <a:noFill/>
          <a:ln w="12700" cap="flat" cmpd="sng" algn="ctr">
            <a:solidFill>
              <a:srgbClr val="2A1BEB"/>
            </a:solidFill>
            <a:prstDash val="solid"/>
            <a:round/>
            <a:headEnd type="none" w="med" len="med"/>
            <a:tailEnd type="none"/>
          </a:ln>
          <a:effectLst/>
        </p:spPr>
      </p:cxnSp>
      <p:cxnSp>
        <p:nvCxnSpPr>
          <p:cNvPr id="31" name="30 Conector recto"/>
          <p:cNvCxnSpPr/>
          <p:nvPr/>
        </p:nvCxnSpPr>
        <p:spPr bwMode="auto">
          <a:xfrm flipH="1">
            <a:off x="4968822" y="2337570"/>
            <a:ext cx="614372" cy="0"/>
          </a:xfrm>
          <a:prstGeom prst="line">
            <a:avLst/>
          </a:prstGeom>
          <a:noFill/>
          <a:ln w="12700" cap="flat" cmpd="sng" algn="ctr">
            <a:solidFill>
              <a:srgbClr val="2A1BEB"/>
            </a:solidFill>
            <a:prstDash val="solid"/>
            <a:round/>
            <a:headEnd type="none" w="med" len="med"/>
            <a:tailEnd type="none"/>
          </a:ln>
          <a:effectLst/>
        </p:spPr>
      </p:cxnSp>
      <p:cxnSp>
        <p:nvCxnSpPr>
          <p:cNvPr id="32" name="31 Conector recto"/>
          <p:cNvCxnSpPr/>
          <p:nvPr/>
        </p:nvCxnSpPr>
        <p:spPr bwMode="auto">
          <a:xfrm flipH="1">
            <a:off x="4968821" y="2472674"/>
            <a:ext cx="614372" cy="0"/>
          </a:xfrm>
          <a:prstGeom prst="line">
            <a:avLst/>
          </a:prstGeom>
          <a:noFill/>
          <a:ln w="12700" cap="flat" cmpd="sng" algn="ctr">
            <a:solidFill>
              <a:srgbClr val="2A1BEB"/>
            </a:solidFill>
            <a:prstDash val="solid"/>
            <a:round/>
            <a:headEnd type="none" w="med" len="med"/>
            <a:tailEnd type="none"/>
          </a:ln>
          <a:effectLst/>
        </p:spPr>
      </p:cxnSp>
      <p:cxnSp>
        <p:nvCxnSpPr>
          <p:cNvPr id="36" name="35 Conector recto"/>
          <p:cNvCxnSpPr/>
          <p:nvPr/>
        </p:nvCxnSpPr>
        <p:spPr bwMode="auto">
          <a:xfrm flipH="1">
            <a:off x="2018270" y="2891715"/>
            <a:ext cx="953530" cy="0"/>
          </a:xfrm>
          <a:prstGeom prst="line">
            <a:avLst/>
          </a:prstGeom>
          <a:noFill/>
          <a:ln w="31750" cap="flat" cmpd="sng" algn="ctr">
            <a:solidFill>
              <a:srgbClr val="2A1BEB"/>
            </a:solidFill>
            <a:prstDash val="solid"/>
            <a:round/>
            <a:headEnd type="none" w="med" len="med"/>
            <a:tailEnd type="none"/>
          </a:ln>
          <a:effectLst/>
        </p:spPr>
      </p:cxnSp>
      <p:cxnSp>
        <p:nvCxnSpPr>
          <p:cNvPr id="39" name="38 Conector recto"/>
          <p:cNvCxnSpPr/>
          <p:nvPr/>
        </p:nvCxnSpPr>
        <p:spPr bwMode="auto">
          <a:xfrm flipV="1">
            <a:off x="2973956" y="2879256"/>
            <a:ext cx="0" cy="2030785"/>
          </a:xfrm>
          <a:prstGeom prst="line">
            <a:avLst/>
          </a:prstGeom>
          <a:noFill/>
          <a:ln w="25400" cap="flat" cmpd="sng" algn="ctr">
            <a:solidFill>
              <a:srgbClr val="2A1BEB"/>
            </a:solidFill>
            <a:prstDash val="solid"/>
            <a:round/>
            <a:headEnd type="none" w="med" len="med"/>
            <a:tailEnd type="none"/>
          </a:ln>
          <a:effectLst/>
        </p:spPr>
      </p:cxnSp>
      <p:cxnSp>
        <p:nvCxnSpPr>
          <p:cNvPr id="41" name="40 Conector recto"/>
          <p:cNvCxnSpPr/>
          <p:nvPr/>
        </p:nvCxnSpPr>
        <p:spPr bwMode="auto">
          <a:xfrm flipH="1">
            <a:off x="2973957" y="3589425"/>
            <a:ext cx="1217043" cy="0"/>
          </a:xfrm>
          <a:prstGeom prst="line">
            <a:avLst/>
          </a:prstGeom>
          <a:noFill/>
          <a:ln w="19050" cap="flat" cmpd="sng" algn="ctr">
            <a:solidFill>
              <a:srgbClr val="2A1BEB"/>
            </a:solidFill>
            <a:prstDash val="solid"/>
            <a:round/>
            <a:headEnd type="none" w="med" len="med"/>
            <a:tailEnd type="none"/>
          </a:ln>
          <a:effectLst/>
        </p:spPr>
      </p:cxnSp>
      <p:cxnSp>
        <p:nvCxnSpPr>
          <p:cNvPr id="43" name="42 Conector recto"/>
          <p:cNvCxnSpPr/>
          <p:nvPr/>
        </p:nvCxnSpPr>
        <p:spPr bwMode="auto">
          <a:xfrm flipH="1">
            <a:off x="2971800" y="4897289"/>
            <a:ext cx="1285102" cy="0"/>
          </a:xfrm>
          <a:prstGeom prst="line">
            <a:avLst/>
          </a:prstGeom>
          <a:noFill/>
          <a:ln w="25400" cap="flat" cmpd="sng" algn="ctr">
            <a:solidFill>
              <a:srgbClr val="2A1BEB"/>
            </a:solidFill>
            <a:prstDash val="solid"/>
            <a:round/>
            <a:headEnd type="none" w="med" len="med"/>
            <a:tailEnd type="none"/>
          </a:ln>
          <a:effectLst/>
        </p:spPr>
      </p:cxnSp>
      <p:cxnSp>
        <p:nvCxnSpPr>
          <p:cNvPr id="44" name="43 Conector recto"/>
          <p:cNvCxnSpPr/>
          <p:nvPr/>
        </p:nvCxnSpPr>
        <p:spPr bwMode="auto">
          <a:xfrm>
            <a:off x="5859044" y="3584335"/>
            <a:ext cx="1183694" cy="0"/>
          </a:xfrm>
          <a:prstGeom prst="line">
            <a:avLst/>
          </a:prstGeom>
          <a:noFill/>
          <a:ln w="19050" cap="flat" cmpd="sng" algn="ctr">
            <a:solidFill>
              <a:srgbClr val="2A1BEB"/>
            </a:solidFill>
            <a:prstDash val="solid"/>
            <a:round/>
            <a:headEnd type="none" w="med" len="med"/>
            <a:tailEnd type="none"/>
          </a:ln>
          <a:effectLst/>
        </p:spPr>
      </p:cxnSp>
      <p:cxnSp>
        <p:nvCxnSpPr>
          <p:cNvPr id="63" name="62 Conector recto"/>
          <p:cNvCxnSpPr/>
          <p:nvPr/>
        </p:nvCxnSpPr>
        <p:spPr bwMode="auto">
          <a:xfrm flipH="1">
            <a:off x="4968822" y="1541600"/>
            <a:ext cx="614372" cy="0"/>
          </a:xfrm>
          <a:prstGeom prst="line">
            <a:avLst/>
          </a:prstGeom>
          <a:noFill/>
          <a:ln w="12700" cap="flat" cmpd="sng" algn="ctr">
            <a:solidFill>
              <a:srgbClr val="2A1BEB"/>
            </a:solidFill>
            <a:prstDash val="solid"/>
            <a:round/>
            <a:headEnd type="none" w="med" len="med"/>
            <a:tailEnd type="none"/>
          </a:ln>
          <a:effectLst/>
        </p:spPr>
      </p:cxnSp>
      <p:cxnSp>
        <p:nvCxnSpPr>
          <p:cNvPr id="65" name="64 Conector recto"/>
          <p:cNvCxnSpPr/>
          <p:nvPr/>
        </p:nvCxnSpPr>
        <p:spPr bwMode="auto">
          <a:xfrm flipH="1">
            <a:off x="7042739" y="3238181"/>
            <a:ext cx="614372" cy="0"/>
          </a:xfrm>
          <a:prstGeom prst="line">
            <a:avLst/>
          </a:prstGeom>
          <a:noFill/>
          <a:ln w="12700" cap="flat" cmpd="sng" algn="ctr">
            <a:solidFill>
              <a:srgbClr val="2A1BEB"/>
            </a:solidFill>
            <a:prstDash val="solid"/>
            <a:round/>
            <a:headEnd type="none" w="med" len="med"/>
            <a:tailEnd type="none"/>
          </a:ln>
          <a:effectLst/>
        </p:spPr>
      </p:cxnSp>
      <p:cxnSp>
        <p:nvCxnSpPr>
          <p:cNvPr id="66" name="65 Conector recto"/>
          <p:cNvCxnSpPr/>
          <p:nvPr/>
        </p:nvCxnSpPr>
        <p:spPr bwMode="auto">
          <a:xfrm flipH="1" flipV="1">
            <a:off x="7042738" y="3098865"/>
            <a:ext cx="2" cy="931074"/>
          </a:xfrm>
          <a:prstGeom prst="line">
            <a:avLst/>
          </a:prstGeom>
          <a:noFill/>
          <a:ln w="19050" cap="flat" cmpd="sng" algn="ctr">
            <a:solidFill>
              <a:srgbClr val="2A1BEB"/>
            </a:solidFill>
            <a:prstDash val="solid"/>
            <a:round/>
            <a:headEnd type="none" w="med" len="med"/>
            <a:tailEnd type="none"/>
          </a:ln>
          <a:effectLst/>
        </p:spPr>
      </p:cxnSp>
      <p:cxnSp>
        <p:nvCxnSpPr>
          <p:cNvPr id="67" name="66 Conector recto"/>
          <p:cNvCxnSpPr/>
          <p:nvPr/>
        </p:nvCxnSpPr>
        <p:spPr bwMode="auto">
          <a:xfrm flipH="1">
            <a:off x="7042739" y="3366170"/>
            <a:ext cx="614372" cy="0"/>
          </a:xfrm>
          <a:prstGeom prst="line">
            <a:avLst/>
          </a:prstGeom>
          <a:noFill/>
          <a:ln w="12700" cap="flat" cmpd="sng" algn="ctr">
            <a:solidFill>
              <a:srgbClr val="2A1BEB"/>
            </a:solidFill>
            <a:prstDash val="solid"/>
            <a:round/>
            <a:headEnd type="none" w="med" len="med"/>
            <a:tailEnd type="none"/>
          </a:ln>
          <a:effectLst/>
        </p:spPr>
      </p:cxnSp>
      <p:cxnSp>
        <p:nvCxnSpPr>
          <p:cNvPr id="68" name="67 Conector recto"/>
          <p:cNvCxnSpPr/>
          <p:nvPr/>
        </p:nvCxnSpPr>
        <p:spPr bwMode="auto">
          <a:xfrm flipH="1">
            <a:off x="7042739" y="3494159"/>
            <a:ext cx="614372" cy="0"/>
          </a:xfrm>
          <a:prstGeom prst="line">
            <a:avLst/>
          </a:prstGeom>
          <a:noFill/>
          <a:ln w="12700" cap="flat" cmpd="sng" algn="ctr">
            <a:solidFill>
              <a:srgbClr val="2A1BEB"/>
            </a:solidFill>
            <a:prstDash val="solid"/>
            <a:round/>
            <a:headEnd type="none" w="med" len="med"/>
            <a:tailEnd type="none"/>
          </a:ln>
          <a:effectLst/>
        </p:spPr>
      </p:cxnSp>
      <p:cxnSp>
        <p:nvCxnSpPr>
          <p:cNvPr id="69" name="68 Conector recto"/>
          <p:cNvCxnSpPr/>
          <p:nvPr/>
        </p:nvCxnSpPr>
        <p:spPr bwMode="auto">
          <a:xfrm flipH="1">
            <a:off x="7042739" y="3622148"/>
            <a:ext cx="614372" cy="0"/>
          </a:xfrm>
          <a:prstGeom prst="line">
            <a:avLst/>
          </a:prstGeom>
          <a:noFill/>
          <a:ln w="12700" cap="flat" cmpd="sng" algn="ctr">
            <a:solidFill>
              <a:srgbClr val="2A1BEB"/>
            </a:solidFill>
            <a:prstDash val="solid"/>
            <a:round/>
            <a:headEnd type="none" w="med" len="med"/>
            <a:tailEnd type="none"/>
          </a:ln>
          <a:effectLst/>
        </p:spPr>
      </p:cxnSp>
      <p:cxnSp>
        <p:nvCxnSpPr>
          <p:cNvPr id="70" name="69 Conector recto"/>
          <p:cNvCxnSpPr/>
          <p:nvPr/>
        </p:nvCxnSpPr>
        <p:spPr bwMode="auto">
          <a:xfrm flipH="1">
            <a:off x="7042739" y="3768043"/>
            <a:ext cx="614372" cy="0"/>
          </a:xfrm>
          <a:prstGeom prst="line">
            <a:avLst/>
          </a:prstGeom>
          <a:noFill/>
          <a:ln w="12700" cap="flat" cmpd="sng" algn="ctr">
            <a:solidFill>
              <a:srgbClr val="2A1BEB"/>
            </a:solidFill>
            <a:prstDash val="solid"/>
            <a:round/>
            <a:headEnd type="none" w="med" len="med"/>
            <a:tailEnd type="none"/>
          </a:ln>
          <a:effectLst/>
        </p:spPr>
      </p:cxnSp>
      <p:cxnSp>
        <p:nvCxnSpPr>
          <p:cNvPr id="71" name="70 Conector recto"/>
          <p:cNvCxnSpPr/>
          <p:nvPr/>
        </p:nvCxnSpPr>
        <p:spPr bwMode="auto">
          <a:xfrm flipH="1">
            <a:off x="7042739" y="3894835"/>
            <a:ext cx="614372" cy="0"/>
          </a:xfrm>
          <a:prstGeom prst="line">
            <a:avLst/>
          </a:prstGeom>
          <a:noFill/>
          <a:ln w="12700" cap="flat" cmpd="sng" algn="ctr">
            <a:solidFill>
              <a:srgbClr val="2A1BEB"/>
            </a:solidFill>
            <a:prstDash val="solid"/>
            <a:round/>
            <a:headEnd type="none" w="med" len="med"/>
            <a:tailEnd type="none"/>
          </a:ln>
          <a:effectLst/>
        </p:spPr>
      </p:cxnSp>
      <p:cxnSp>
        <p:nvCxnSpPr>
          <p:cNvPr id="72" name="71 Conector recto"/>
          <p:cNvCxnSpPr/>
          <p:nvPr/>
        </p:nvCxnSpPr>
        <p:spPr bwMode="auto">
          <a:xfrm flipH="1">
            <a:off x="7042738" y="4029938"/>
            <a:ext cx="614372" cy="0"/>
          </a:xfrm>
          <a:prstGeom prst="line">
            <a:avLst/>
          </a:prstGeom>
          <a:noFill/>
          <a:ln w="12700" cap="flat" cmpd="sng" algn="ctr">
            <a:solidFill>
              <a:srgbClr val="2A1BEB"/>
            </a:solidFill>
            <a:prstDash val="solid"/>
            <a:round/>
            <a:headEnd type="none" w="med" len="med"/>
            <a:tailEnd type="none"/>
          </a:ln>
          <a:effectLst/>
        </p:spPr>
      </p:cxnSp>
      <p:cxnSp>
        <p:nvCxnSpPr>
          <p:cNvPr id="73" name="72 Conector recto"/>
          <p:cNvCxnSpPr/>
          <p:nvPr/>
        </p:nvCxnSpPr>
        <p:spPr bwMode="auto">
          <a:xfrm flipH="1">
            <a:off x="7042739" y="3098865"/>
            <a:ext cx="614372" cy="0"/>
          </a:xfrm>
          <a:prstGeom prst="line">
            <a:avLst/>
          </a:prstGeom>
          <a:noFill/>
          <a:ln w="12700" cap="flat" cmpd="sng" algn="ctr">
            <a:solidFill>
              <a:srgbClr val="2A1BEB"/>
            </a:solidFill>
            <a:prstDash val="solid"/>
            <a:round/>
            <a:headEnd type="none" w="med" len="med"/>
            <a:tailEnd type="none"/>
          </a:ln>
          <a:effectLst/>
        </p:spPr>
      </p:cxnSp>
      <p:cxnSp>
        <p:nvCxnSpPr>
          <p:cNvPr id="74" name="73 Conector recto"/>
          <p:cNvCxnSpPr/>
          <p:nvPr/>
        </p:nvCxnSpPr>
        <p:spPr bwMode="auto">
          <a:xfrm flipH="1">
            <a:off x="6987667" y="4562174"/>
            <a:ext cx="614372" cy="0"/>
          </a:xfrm>
          <a:prstGeom prst="line">
            <a:avLst/>
          </a:prstGeom>
          <a:noFill/>
          <a:ln w="12700" cap="flat" cmpd="sng" algn="ctr">
            <a:solidFill>
              <a:srgbClr val="2A1BEB"/>
            </a:solidFill>
            <a:prstDash val="solid"/>
            <a:round/>
            <a:headEnd type="none" w="med" len="med"/>
            <a:tailEnd type="none"/>
          </a:ln>
          <a:effectLst/>
        </p:spPr>
      </p:cxnSp>
      <p:cxnSp>
        <p:nvCxnSpPr>
          <p:cNvPr id="75" name="74 Conector recto"/>
          <p:cNvCxnSpPr/>
          <p:nvPr/>
        </p:nvCxnSpPr>
        <p:spPr bwMode="auto">
          <a:xfrm flipH="1" flipV="1">
            <a:off x="6987667" y="4422858"/>
            <a:ext cx="2" cy="931074"/>
          </a:xfrm>
          <a:prstGeom prst="line">
            <a:avLst/>
          </a:prstGeom>
          <a:noFill/>
          <a:ln w="19050" cap="flat" cmpd="sng" algn="ctr">
            <a:solidFill>
              <a:srgbClr val="2A1BEB"/>
            </a:solidFill>
            <a:prstDash val="solid"/>
            <a:round/>
            <a:headEnd type="none" w="med" len="med"/>
            <a:tailEnd type="none"/>
          </a:ln>
          <a:effectLst/>
        </p:spPr>
      </p:cxnSp>
      <p:cxnSp>
        <p:nvCxnSpPr>
          <p:cNvPr id="76" name="75 Conector recto"/>
          <p:cNvCxnSpPr/>
          <p:nvPr/>
        </p:nvCxnSpPr>
        <p:spPr bwMode="auto">
          <a:xfrm flipH="1">
            <a:off x="6987667" y="4690163"/>
            <a:ext cx="614372" cy="0"/>
          </a:xfrm>
          <a:prstGeom prst="line">
            <a:avLst/>
          </a:prstGeom>
          <a:noFill/>
          <a:ln w="12700" cap="flat" cmpd="sng" algn="ctr">
            <a:solidFill>
              <a:srgbClr val="2A1BEB"/>
            </a:solidFill>
            <a:prstDash val="solid"/>
            <a:round/>
            <a:headEnd type="none" w="med" len="med"/>
            <a:tailEnd type="none"/>
          </a:ln>
          <a:effectLst/>
        </p:spPr>
      </p:cxnSp>
      <p:cxnSp>
        <p:nvCxnSpPr>
          <p:cNvPr id="77" name="76 Conector recto"/>
          <p:cNvCxnSpPr/>
          <p:nvPr/>
        </p:nvCxnSpPr>
        <p:spPr bwMode="auto">
          <a:xfrm flipH="1">
            <a:off x="6987667" y="4818152"/>
            <a:ext cx="614372" cy="0"/>
          </a:xfrm>
          <a:prstGeom prst="line">
            <a:avLst/>
          </a:prstGeom>
          <a:noFill/>
          <a:ln w="12700" cap="flat" cmpd="sng" algn="ctr">
            <a:solidFill>
              <a:srgbClr val="2A1BEB"/>
            </a:solidFill>
            <a:prstDash val="solid"/>
            <a:round/>
            <a:headEnd type="none" w="med" len="med"/>
            <a:tailEnd type="none"/>
          </a:ln>
          <a:effectLst/>
        </p:spPr>
      </p:cxnSp>
      <p:cxnSp>
        <p:nvCxnSpPr>
          <p:cNvPr id="78" name="77 Conector recto"/>
          <p:cNvCxnSpPr/>
          <p:nvPr/>
        </p:nvCxnSpPr>
        <p:spPr bwMode="auto">
          <a:xfrm flipH="1">
            <a:off x="6987667" y="4946141"/>
            <a:ext cx="614372" cy="0"/>
          </a:xfrm>
          <a:prstGeom prst="line">
            <a:avLst/>
          </a:prstGeom>
          <a:noFill/>
          <a:ln w="12700" cap="flat" cmpd="sng" algn="ctr">
            <a:solidFill>
              <a:srgbClr val="2A1BEB"/>
            </a:solidFill>
            <a:prstDash val="solid"/>
            <a:round/>
            <a:headEnd type="none" w="med" len="med"/>
            <a:tailEnd type="none"/>
          </a:ln>
          <a:effectLst/>
        </p:spPr>
      </p:cxnSp>
      <p:cxnSp>
        <p:nvCxnSpPr>
          <p:cNvPr id="79" name="78 Conector recto"/>
          <p:cNvCxnSpPr/>
          <p:nvPr/>
        </p:nvCxnSpPr>
        <p:spPr bwMode="auto">
          <a:xfrm flipH="1">
            <a:off x="6987667" y="5092036"/>
            <a:ext cx="614372" cy="0"/>
          </a:xfrm>
          <a:prstGeom prst="line">
            <a:avLst/>
          </a:prstGeom>
          <a:noFill/>
          <a:ln w="12700" cap="flat" cmpd="sng" algn="ctr">
            <a:solidFill>
              <a:srgbClr val="2A1BEB"/>
            </a:solidFill>
            <a:prstDash val="solid"/>
            <a:round/>
            <a:headEnd type="none" w="med" len="med"/>
            <a:tailEnd type="none"/>
          </a:ln>
          <a:effectLst/>
        </p:spPr>
      </p:cxnSp>
      <p:cxnSp>
        <p:nvCxnSpPr>
          <p:cNvPr id="80" name="79 Conector recto"/>
          <p:cNvCxnSpPr/>
          <p:nvPr/>
        </p:nvCxnSpPr>
        <p:spPr bwMode="auto">
          <a:xfrm flipH="1">
            <a:off x="6987667" y="5218829"/>
            <a:ext cx="614372" cy="0"/>
          </a:xfrm>
          <a:prstGeom prst="line">
            <a:avLst/>
          </a:prstGeom>
          <a:noFill/>
          <a:ln w="12700" cap="flat" cmpd="sng" algn="ctr">
            <a:solidFill>
              <a:srgbClr val="2A1BEB"/>
            </a:solidFill>
            <a:prstDash val="solid"/>
            <a:round/>
            <a:headEnd type="none" w="med" len="med"/>
            <a:tailEnd type="none"/>
          </a:ln>
          <a:effectLst/>
        </p:spPr>
      </p:cxnSp>
      <p:cxnSp>
        <p:nvCxnSpPr>
          <p:cNvPr id="81" name="80 Conector recto"/>
          <p:cNvCxnSpPr/>
          <p:nvPr/>
        </p:nvCxnSpPr>
        <p:spPr bwMode="auto">
          <a:xfrm flipH="1">
            <a:off x="6987667" y="5353932"/>
            <a:ext cx="614372" cy="0"/>
          </a:xfrm>
          <a:prstGeom prst="line">
            <a:avLst/>
          </a:prstGeom>
          <a:noFill/>
          <a:ln w="12700" cap="flat" cmpd="sng" algn="ctr">
            <a:solidFill>
              <a:srgbClr val="2A1BEB"/>
            </a:solidFill>
            <a:prstDash val="solid"/>
            <a:round/>
            <a:headEnd type="none" w="med" len="med"/>
            <a:tailEnd type="none"/>
          </a:ln>
          <a:effectLst/>
        </p:spPr>
      </p:cxnSp>
      <p:cxnSp>
        <p:nvCxnSpPr>
          <p:cNvPr id="82" name="81 Conector recto"/>
          <p:cNvCxnSpPr/>
          <p:nvPr/>
        </p:nvCxnSpPr>
        <p:spPr bwMode="auto">
          <a:xfrm flipH="1">
            <a:off x="6987667" y="4422858"/>
            <a:ext cx="614372" cy="0"/>
          </a:xfrm>
          <a:prstGeom prst="line">
            <a:avLst/>
          </a:prstGeom>
          <a:noFill/>
          <a:ln w="12700" cap="flat" cmpd="sng" algn="ctr">
            <a:solidFill>
              <a:srgbClr val="2A1BEB"/>
            </a:solidFill>
            <a:prstDash val="solid"/>
            <a:round/>
            <a:headEnd type="none" w="med" len="med"/>
            <a:tailEnd type="none"/>
          </a:ln>
          <a:effectLst/>
        </p:spPr>
      </p:cxnSp>
      <p:cxnSp>
        <p:nvCxnSpPr>
          <p:cNvPr id="83" name="82 Conector recto"/>
          <p:cNvCxnSpPr/>
          <p:nvPr/>
        </p:nvCxnSpPr>
        <p:spPr bwMode="auto">
          <a:xfrm>
            <a:off x="5859044" y="4871103"/>
            <a:ext cx="1148507" cy="0"/>
          </a:xfrm>
          <a:prstGeom prst="line">
            <a:avLst/>
          </a:prstGeom>
          <a:noFill/>
          <a:ln w="19050" cap="flat" cmpd="sng" algn="ctr">
            <a:solidFill>
              <a:srgbClr val="2A1BEB"/>
            </a:solidFill>
            <a:prstDash val="solid"/>
            <a:round/>
            <a:headEnd type="none" w="med" len="med"/>
            <a:tailEnd type="none"/>
          </a:ln>
          <a:effectLst/>
        </p:spPr>
      </p:cxnSp>
      <p:sp>
        <p:nvSpPr>
          <p:cNvPr id="64" name="63 CuadroTexto"/>
          <p:cNvSpPr txBox="1"/>
          <p:nvPr/>
        </p:nvSpPr>
        <p:spPr>
          <a:xfrm>
            <a:off x="5756187" y="1541600"/>
            <a:ext cx="1400919" cy="880241"/>
          </a:xfrm>
          <a:prstGeom prst="rect">
            <a:avLst/>
          </a:prstGeom>
          <a:noFill/>
        </p:spPr>
        <p:txBody>
          <a:bodyPr wrap="square" rtlCol="0">
            <a:spAutoFit/>
          </a:bodyPr>
          <a:lstStyle/>
          <a:p>
            <a:r>
              <a:rPr lang="en-US" sz="1600" dirty="0" smtClean="0"/>
              <a:t>Humidity and temperature measuring fibers</a:t>
            </a:r>
            <a:r>
              <a:rPr lang="es-ES_tradnl" sz="1600" dirty="0" smtClean="0"/>
              <a:t>.</a:t>
            </a:r>
            <a:endParaRPr lang="en-US" sz="1600" dirty="0"/>
          </a:p>
        </p:txBody>
      </p:sp>
      <p:sp>
        <p:nvSpPr>
          <p:cNvPr id="86" name="85 CuadroTexto"/>
          <p:cNvSpPr txBox="1"/>
          <p:nvPr/>
        </p:nvSpPr>
        <p:spPr>
          <a:xfrm>
            <a:off x="7555792" y="3210678"/>
            <a:ext cx="1210963" cy="688137"/>
          </a:xfrm>
          <a:prstGeom prst="rect">
            <a:avLst/>
          </a:prstGeom>
          <a:noFill/>
        </p:spPr>
        <p:txBody>
          <a:bodyPr wrap="square" rtlCol="0">
            <a:spAutoFit/>
          </a:bodyPr>
          <a:lstStyle/>
          <a:p>
            <a:r>
              <a:rPr lang="en-US" sz="1600" dirty="0" smtClean="0"/>
              <a:t>OHO side     L-shape fibers</a:t>
            </a:r>
            <a:endParaRPr lang="en-US" sz="1600" dirty="0"/>
          </a:p>
        </p:txBody>
      </p:sp>
      <p:sp>
        <p:nvSpPr>
          <p:cNvPr id="88" name="87 CuadroTexto"/>
          <p:cNvSpPr txBox="1"/>
          <p:nvPr/>
        </p:nvSpPr>
        <p:spPr>
          <a:xfrm>
            <a:off x="7506652" y="4614868"/>
            <a:ext cx="1210963" cy="688137"/>
          </a:xfrm>
          <a:prstGeom prst="rect">
            <a:avLst/>
          </a:prstGeom>
          <a:noFill/>
        </p:spPr>
        <p:txBody>
          <a:bodyPr wrap="square" rtlCol="0">
            <a:spAutoFit/>
          </a:bodyPr>
          <a:lstStyle/>
          <a:p>
            <a:r>
              <a:rPr lang="en-US" sz="1600" dirty="0" smtClean="0"/>
              <a:t>NIKKO side   L-shape fibers</a:t>
            </a:r>
            <a:endParaRPr lang="en-US" sz="1600" dirty="0"/>
          </a:p>
        </p:txBody>
      </p:sp>
      <p:sp>
        <p:nvSpPr>
          <p:cNvPr id="124" name="2 Marcador de contenido"/>
          <p:cNvSpPr>
            <a:spLocks noGrp="1"/>
          </p:cNvSpPr>
          <p:nvPr>
            <p:ph idx="1"/>
          </p:nvPr>
        </p:nvSpPr>
        <p:spPr>
          <a:xfrm>
            <a:off x="381000" y="762000"/>
            <a:ext cx="8458200" cy="838200"/>
          </a:xfrm>
        </p:spPr>
        <p:txBody>
          <a:bodyPr/>
          <a:lstStyle/>
          <a:p>
            <a:r>
              <a:rPr lang="en-US" sz="2600" dirty="0" smtClean="0"/>
              <a:t>DAQ system total cost: around 34.000€</a:t>
            </a:r>
            <a:endParaRPr lang="en-US" sz="2600" dirty="0"/>
          </a:p>
        </p:txBody>
      </p:sp>
      <p:cxnSp>
        <p:nvCxnSpPr>
          <p:cNvPr id="20" name="19 Conector recto"/>
          <p:cNvCxnSpPr/>
          <p:nvPr/>
        </p:nvCxnSpPr>
        <p:spPr bwMode="auto">
          <a:xfrm flipV="1">
            <a:off x="3756782" y="1808905"/>
            <a:ext cx="205714" cy="401873"/>
          </a:xfrm>
          <a:prstGeom prst="line">
            <a:avLst/>
          </a:prstGeom>
          <a:noFill/>
          <a:ln w="12700" cap="flat" cmpd="sng" algn="ctr">
            <a:solidFill>
              <a:srgbClr val="2A1BEB"/>
            </a:solidFill>
            <a:prstDash val="solid"/>
            <a:round/>
            <a:headEnd type="none" w="med" len="med"/>
            <a:tailEnd type="none"/>
          </a:ln>
          <a:effectLst/>
        </p:spPr>
      </p:cxnSp>
      <p:cxnSp>
        <p:nvCxnSpPr>
          <p:cNvPr id="60" name="59 Conector recto"/>
          <p:cNvCxnSpPr/>
          <p:nvPr/>
        </p:nvCxnSpPr>
        <p:spPr bwMode="auto">
          <a:xfrm flipV="1">
            <a:off x="2306593" y="2690778"/>
            <a:ext cx="205714" cy="401873"/>
          </a:xfrm>
          <a:prstGeom prst="line">
            <a:avLst/>
          </a:prstGeom>
          <a:noFill/>
          <a:ln w="12700" cap="flat" cmpd="sng" algn="ctr">
            <a:solidFill>
              <a:srgbClr val="2A1BEB"/>
            </a:solidFill>
            <a:prstDash val="solid"/>
            <a:round/>
            <a:headEnd type="none" w="med" len="med"/>
            <a:tailEnd type="none"/>
          </a:ln>
          <a:effectLst/>
        </p:spPr>
      </p:cxnSp>
      <p:cxnSp>
        <p:nvCxnSpPr>
          <p:cNvPr id="61" name="60 Conector recto"/>
          <p:cNvCxnSpPr/>
          <p:nvPr/>
        </p:nvCxnSpPr>
        <p:spPr bwMode="auto">
          <a:xfrm flipV="1">
            <a:off x="3511494" y="4745204"/>
            <a:ext cx="205714" cy="401873"/>
          </a:xfrm>
          <a:prstGeom prst="line">
            <a:avLst/>
          </a:prstGeom>
          <a:noFill/>
          <a:ln w="12700" cap="flat" cmpd="sng" algn="ctr">
            <a:solidFill>
              <a:srgbClr val="2A1BEB"/>
            </a:solidFill>
            <a:prstDash val="solid"/>
            <a:round/>
            <a:headEnd type="none" w="med" len="med"/>
            <a:tailEnd type="none"/>
          </a:ln>
          <a:effectLst/>
        </p:spPr>
      </p:cxnSp>
      <p:cxnSp>
        <p:nvCxnSpPr>
          <p:cNvPr id="62" name="61 Conector recto"/>
          <p:cNvCxnSpPr/>
          <p:nvPr/>
        </p:nvCxnSpPr>
        <p:spPr bwMode="auto">
          <a:xfrm flipV="1">
            <a:off x="3479621" y="3408694"/>
            <a:ext cx="205714" cy="401873"/>
          </a:xfrm>
          <a:prstGeom prst="line">
            <a:avLst/>
          </a:prstGeom>
          <a:noFill/>
          <a:ln w="12700" cap="flat" cmpd="sng" algn="ctr">
            <a:solidFill>
              <a:srgbClr val="2A1BEB"/>
            </a:solidFill>
            <a:prstDash val="solid"/>
            <a:round/>
            <a:headEnd type="none" w="med" len="med"/>
            <a:tailEnd type="none"/>
          </a:ln>
          <a:effectLst/>
        </p:spPr>
      </p:cxnSp>
      <p:cxnSp>
        <p:nvCxnSpPr>
          <p:cNvPr id="84" name="83 Conector recto"/>
          <p:cNvCxnSpPr/>
          <p:nvPr/>
        </p:nvCxnSpPr>
        <p:spPr bwMode="auto">
          <a:xfrm flipV="1">
            <a:off x="6296605" y="3383398"/>
            <a:ext cx="205714" cy="401873"/>
          </a:xfrm>
          <a:prstGeom prst="line">
            <a:avLst/>
          </a:prstGeom>
          <a:noFill/>
          <a:ln w="12700" cap="flat" cmpd="sng" algn="ctr">
            <a:solidFill>
              <a:srgbClr val="2A1BEB"/>
            </a:solidFill>
            <a:prstDash val="solid"/>
            <a:round/>
            <a:headEnd type="none" w="med" len="med"/>
            <a:tailEnd type="none"/>
          </a:ln>
          <a:effectLst/>
        </p:spPr>
      </p:cxnSp>
      <p:sp>
        <p:nvSpPr>
          <p:cNvPr id="23" name="22 CuadroTexto"/>
          <p:cNvSpPr txBox="1"/>
          <p:nvPr/>
        </p:nvSpPr>
        <p:spPr>
          <a:xfrm>
            <a:off x="2590800" y="1541600"/>
            <a:ext cx="2360236" cy="294183"/>
          </a:xfrm>
          <a:prstGeom prst="rect">
            <a:avLst/>
          </a:prstGeom>
          <a:noFill/>
        </p:spPr>
        <p:txBody>
          <a:bodyPr wrap="square" rtlCol="0">
            <a:spAutoFit/>
          </a:bodyPr>
          <a:lstStyle/>
          <a:p>
            <a:r>
              <a:rPr lang="es-ES_tradnl" sz="1600" dirty="0" smtClean="0">
                <a:solidFill>
                  <a:srgbClr val="0070C0"/>
                </a:solidFill>
              </a:rPr>
              <a:t>8 </a:t>
            </a:r>
            <a:r>
              <a:rPr lang="es-ES_tradnl" sz="1600" dirty="0" err="1" smtClean="0">
                <a:solidFill>
                  <a:srgbClr val="0070C0"/>
                </a:solidFill>
              </a:rPr>
              <a:t>fiber</a:t>
            </a:r>
            <a:r>
              <a:rPr lang="es-ES_tradnl" sz="1600" dirty="0" smtClean="0">
                <a:solidFill>
                  <a:srgbClr val="0070C0"/>
                </a:solidFill>
              </a:rPr>
              <a:t> </a:t>
            </a:r>
            <a:r>
              <a:rPr lang="es-ES_tradnl" sz="1600" dirty="0" err="1" smtClean="0">
                <a:solidFill>
                  <a:srgbClr val="0070C0"/>
                </a:solidFill>
              </a:rPr>
              <a:t>optic</a:t>
            </a:r>
            <a:r>
              <a:rPr lang="es-ES_tradnl" sz="1600" dirty="0" smtClean="0">
                <a:solidFill>
                  <a:srgbClr val="0070C0"/>
                </a:solidFill>
              </a:rPr>
              <a:t> cables</a:t>
            </a:r>
            <a:endParaRPr lang="en-US" sz="1600" dirty="0">
              <a:solidFill>
                <a:srgbClr val="0070C0"/>
              </a:solidFill>
            </a:endParaRPr>
          </a:p>
        </p:txBody>
      </p:sp>
      <p:sp>
        <p:nvSpPr>
          <p:cNvPr id="85" name="84 CuadroTexto"/>
          <p:cNvSpPr txBox="1"/>
          <p:nvPr/>
        </p:nvSpPr>
        <p:spPr>
          <a:xfrm>
            <a:off x="3058298" y="5142612"/>
            <a:ext cx="982496" cy="683264"/>
          </a:xfrm>
          <a:prstGeom prst="rect">
            <a:avLst/>
          </a:prstGeom>
          <a:noFill/>
        </p:spPr>
        <p:txBody>
          <a:bodyPr wrap="square" rtlCol="0">
            <a:spAutoFit/>
          </a:bodyPr>
          <a:lstStyle/>
          <a:p>
            <a:r>
              <a:rPr lang="es-ES_tradnl" sz="1600" dirty="0" smtClean="0">
                <a:solidFill>
                  <a:srgbClr val="0070C0"/>
                </a:solidFill>
              </a:rPr>
              <a:t>4 </a:t>
            </a:r>
            <a:r>
              <a:rPr lang="es-ES_tradnl" sz="1600" dirty="0" err="1" smtClean="0">
                <a:solidFill>
                  <a:srgbClr val="0070C0"/>
                </a:solidFill>
              </a:rPr>
              <a:t>fiber</a:t>
            </a:r>
            <a:r>
              <a:rPr lang="es-ES_tradnl" sz="1600" dirty="0" smtClean="0">
                <a:solidFill>
                  <a:srgbClr val="0070C0"/>
                </a:solidFill>
              </a:rPr>
              <a:t> </a:t>
            </a:r>
            <a:r>
              <a:rPr lang="es-ES_tradnl" sz="1600" dirty="0" err="1" smtClean="0">
                <a:solidFill>
                  <a:srgbClr val="0070C0"/>
                </a:solidFill>
              </a:rPr>
              <a:t>optic</a:t>
            </a:r>
            <a:r>
              <a:rPr lang="es-ES_tradnl" sz="1600" dirty="0" smtClean="0">
                <a:solidFill>
                  <a:srgbClr val="0070C0"/>
                </a:solidFill>
              </a:rPr>
              <a:t> cables</a:t>
            </a:r>
            <a:endParaRPr lang="en-US" sz="1600" dirty="0">
              <a:solidFill>
                <a:srgbClr val="0070C0"/>
              </a:solidFill>
            </a:endParaRPr>
          </a:p>
        </p:txBody>
      </p:sp>
      <p:sp>
        <p:nvSpPr>
          <p:cNvPr id="87" name="86 CuadroTexto"/>
          <p:cNvSpPr txBox="1"/>
          <p:nvPr/>
        </p:nvSpPr>
        <p:spPr>
          <a:xfrm>
            <a:off x="3088208" y="3856765"/>
            <a:ext cx="988540" cy="683264"/>
          </a:xfrm>
          <a:prstGeom prst="rect">
            <a:avLst/>
          </a:prstGeom>
          <a:noFill/>
        </p:spPr>
        <p:txBody>
          <a:bodyPr wrap="square" rtlCol="0">
            <a:spAutoFit/>
          </a:bodyPr>
          <a:lstStyle/>
          <a:p>
            <a:r>
              <a:rPr lang="es-ES_tradnl" sz="1600" dirty="0" smtClean="0">
                <a:solidFill>
                  <a:srgbClr val="0070C0"/>
                </a:solidFill>
              </a:rPr>
              <a:t>4 </a:t>
            </a:r>
            <a:r>
              <a:rPr lang="es-ES_tradnl" sz="1600" dirty="0" err="1" smtClean="0">
                <a:solidFill>
                  <a:srgbClr val="0070C0"/>
                </a:solidFill>
              </a:rPr>
              <a:t>fiber</a:t>
            </a:r>
            <a:r>
              <a:rPr lang="es-ES_tradnl" sz="1600" dirty="0" smtClean="0">
                <a:solidFill>
                  <a:srgbClr val="0070C0"/>
                </a:solidFill>
              </a:rPr>
              <a:t> </a:t>
            </a:r>
            <a:r>
              <a:rPr lang="es-ES_tradnl" sz="1600" dirty="0" err="1" smtClean="0">
                <a:solidFill>
                  <a:srgbClr val="0070C0"/>
                </a:solidFill>
              </a:rPr>
              <a:t>optic</a:t>
            </a:r>
            <a:r>
              <a:rPr lang="es-ES_tradnl" sz="1600" dirty="0" smtClean="0">
                <a:solidFill>
                  <a:srgbClr val="0070C0"/>
                </a:solidFill>
              </a:rPr>
              <a:t> cables</a:t>
            </a:r>
            <a:endParaRPr lang="en-US" sz="1600" dirty="0">
              <a:solidFill>
                <a:srgbClr val="0070C0"/>
              </a:solidFill>
            </a:endParaRPr>
          </a:p>
        </p:txBody>
      </p:sp>
      <p:cxnSp>
        <p:nvCxnSpPr>
          <p:cNvPr id="89" name="88 Conector recto"/>
          <p:cNvCxnSpPr/>
          <p:nvPr/>
        </p:nvCxnSpPr>
        <p:spPr bwMode="auto">
          <a:xfrm flipV="1">
            <a:off x="6330440" y="4669696"/>
            <a:ext cx="205714" cy="401873"/>
          </a:xfrm>
          <a:prstGeom prst="line">
            <a:avLst/>
          </a:prstGeom>
          <a:noFill/>
          <a:ln w="12700" cap="flat" cmpd="sng" algn="ctr">
            <a:solidFill>
              <a:srgbClr val="2A1BEB"/>
            </a:solidFill>
            <a:prstDash val="solid"/>
            <a:round/>
            <a:headEnd type="none" w="med" len="med"/>
            <a:tailEnd type="none"/>
          </a:ln>
          <a:effectLst/>
        </p:spPr>
      </p:cxnSp>
      <p:sp>
        <p:nvSpPr>
          <p:cNvPr id="90" name="89 CuadroTexto"/>
          <p:cNvSpPr txBox="1"/>
          <p:nvPr/>
        </p:nvSpPr>
        <p:spPr>
          <a:xfrm>
            <a:off x="5771941" y="2695571"/>
            <a:ext cx="1143000" cy="683264"/>
          </a:xfrm>
          <a:prstGeom prst="rect">
            <a:avLst/>
          </a:prstGeom>
          <a:noFill/>
        </p:spPr>
        <p:txBody>
          <a:bodyPr wrap="square" rtlCol="0">
            <a:spAutoFit/>
          </a:bodyPr>
          <a:lstStyle/>
          <a:p>
            <a:r>
              <a:rPr lang="es-ES_tradnl" sz="1600" dirty="0" smtClean="0">
                <a:solidFill>
                  <a:srgbClr val="0070C0"/>
                </a:solidFill>
              </a:rPr>
              <a:t>8 </a:t>
            </a:r>
            <a:r>
              <a:rPr lang="es-ES_tradnl" sz="1600" dirty="0" err="1" smtClean="0">
                <a:solidFill>
                  <a:srgbClr val="0070C0"/>
                </a:solidFill>
              </a:rPr>
              <a:t>fiber</a:t>
            </a:r>
            <a:r>
              <a:rPr lang="es-ES_tradnl" sz="1600" dirty="0" smtClean="0">
                <a:solidFill>
                  <a:srgbClr val="0070C0"/>
                </a:solidFill>
              </a:rPr>
              <a:t> </a:t>
            </a:r>
            <a:r>
              <a:rPr lang="es-ES_tradnl" sz="1600" dirty="0" err="1" smtClean="0">
                <a:solidFill>
                  <a:srgbClr val="0070C0"/>
                </a:solidFill>
              </a:rPr>
              <a:t>optic</a:t>
            </a:r>
            <a:r>
              <a:rPr lang="es-ES_tradnl" sz="1600" dirty="0" smtClean="0">
                <a:solidFill>
                  <a:srgbClr val="0070C0"/>
                </a:solidFill>
              </a:rPr>
              <a:t> cables</a:t>
            </a:r>
            <a:endParaRPr lang="en-US" sz="1600" dirty="0">
              <a:solidFill>
                <a:srgbClr val="0070C0"/>
              </a:solidFill>
            </a:endParaRPr>
          </a:p>
        </p:txBody>
      </p:sp>
      <p:sp>
        <p:nvSpPr>
          <p:cNvPr id="91" name="90 CuadroTexto"/>
          <p:cNvSpPr txBox="1"/>
          <p:nvPr/>
        </p:nvSpPr>
        <p:spPr>
          <a:xfrm>
            <a:off x="5807518" y="3939473"/>
            <a:ext cx="1143000" cy="683264"/>
          </a:xfrm>
          <a:prstGeom prst="rect">
            <a:avLst/>
          </a:prstGeom>
          <a:noFill/>
        </p:spPr>
        <p:txBody>
          <a:bodyPr wrap="square" rtlCol="0">
            <a:spAutoFit/>
          </a:bodyPr>
          <a:lstStyle/>
          <a:p>
            <a:r>
              <a:rPr lang="es-ES_tradnl" sz="1600" dirty="0" smtClean="0">
                <a:solidFill>
                  <a:srgbClr val="0070C0"/>
                </a:solidFill>
              </a:rPr>
              <a:t>8 </a:t>
            </a:r>
            <a:r>
              <a:rPr lang="es-ES_tradnl" sz="1600" dirty="0" err="1" smtClean="0">
                <a:solidFill>
                  <a:srgbClr val="0070C0"/>
                </a:solidFill>
              </a:rPr>
              <a:t>fiber</a:t>
            </a:r>
            <a:r>
              <a:rPr lang="es-ES_tradnl" sz="1600" dirty="0" smtClean="0">
                <a:solidFill>
                  <a:srgbClr val="0070C0"/>
                </a:solidFill>
              </a:rPr>
              <a:t> </a:t>
            </a:r>
            <a:r>
              <a:rPr lang="es-ES_tradnl" sz="1600" dirty="0" err="1" smtClean="0">
                <a:solidFill>
                  <a:srgbClr val="0070C0"/>
                </a:solidFill>
              </a:rPr>
              <a:t>optic</a:t>
            </a:r>
            <a:r>
              <a:rPr lang="es-ES_tradnl" sz="1600" dirty="0" smtClean="0">
                <a:solidFill>
                  <a:srgbClr val="0070C0"/>
                </a:solidFill>
              </a:rPr>
              <a:t> cables</a:t>
            </a:r>
            <a:endParaRPr lang="en-US" sz="1600" dirty="0">
              <a:solidFill>
                <a:srgbClr val="0070C0"/>
              </a:solidFill>
            </a:endParaRPr>
          </a:p>
        </p:txBody>
      </p:sp>
      <p:sp>
        <p:nvSpPr>
          <p:cNvPr id="92" name="91 CuadroTexto"/>
          <p:cNvSpPr txBox="1"/>
          <p:nvPr/>
        </p:nvSpPr>
        <p:spPr>
          <a:xfrm>
            <a:off x="1915180" y="1936894"/>
            <a:ext cx="988540" cy="683264"/>
          </a:xfrm>
          <a:prstGeom prst="rect">
            <a:avLst/>
          </a:prstGeom>
          <a:noFill/>
        </p:spPr>
        <p:txBody>
          <a:bodyPr wrap="square" rtlCol="0">
            <a:spAutoFit/>
          </a:bodyPr>
          <a:lstStyle/>
          <a:p>
            <a:r>
              <a:rPr lang="es-ES_tradnl" sz="1600" dirty="0" smtClean="0">
                <a:solidFill>
                  <a:srgbClr val="0070C0"/>
                </a:solidFill>
              </a:rPr>
              <a:t>16 </a:t>
            </a:r>
            <a:r>
              <a:rPr lang="es-ES_tradnl" sz="1600" dirty="0" err="1" smtClean="0">
                <a:solidFill>
                  <a:srgbClr val="0070C0"/>
                </a:solidFill>
              </a:rPr>
              <a:t>fiber</a:t>
            </a:r>
            <a:r>
              <a:rPr lang="es-ES_tradnl" sz="1600" dirty="0" smtClean="0">
                <a:solidFill>
                  <a:srgbClr val="0070C0"/>
                </a:solidFill>
              </a:rPr>
              <a:t> </a:t>
            </a:r>
            <a:r>
              <a:rPr lang="es-ES_tradnl" sz="1600" dirty="0" err="1" smtClean="0">
                <a:solidFill>
                  <a:srgbClr val="0070C0"/>
                </a:solidFill>
              </a:rPr>
              <a:t>optic</a:t>
            </a:r>
            <a:r>
              <a:rPr lang="es-ES_tradnl" sz="1600" dirty="0" smtClean="0">
                <a:solidFill>
                  <a:srgbClr val="0070C0"/>
                </a:solidFill>
              </a:rPr>
              <a:t> cables</a:t>
            </a:r>
            <a:endParaRPr lang="en-US" sz="1600" dirty="0">
              <a:solidFill>
                <a:srgbClr val="0070C0"/>
              </a:solidFill>
            </a:endParaRPr>
          </a:p>
        </p:txBody>
      </p:sp>
      <p:sp>
        <p:nvSpPr>
          <p:cNvPr id="93" name="92 CuadroTexto"/>
          <p:cNvSpPr txBox="1"/>
          <p:nvPr/>
        </p:nvSpPr>
        <p:spPr>
          <a:xfrm>
            <a:off x="133209" y="3383398"/>
            <a:ext cx="2173384" cy="830997"/>
          </a:xfrm>
          <a:prstGeom prst="rect">
            <a:avLst/>
          </a:prstGeom>
          <a:noFill/>
        </p:spPr>
        <p:txBody>
          <a:bodyPr wrap="square" rtlCol="0">
            <a:spAutoFit/>
          </a:bodyPr>
          <a:lstStyle/>
          <a:p>
            <a:r>
              <a:rPr lang="en-US" dirty="0" smtClean="0"/>
              <a:t>Sm230-800 interrogation unit from Micro optics </a:t>
            </a:r>
            <a:endParaRPr lang="en-US" dirty="0"/>
          </a:p>
        </p:txBody>
      </p:sp>
      <p:cxnSp>
        <p:nvCxnSpPr>
          <p:cNvPr id="94" name="93 Conector recto"/>
          <p:cNvCxnSpPr/>
          <p:nvPr/>
        </p:nvCxnSpPr>
        <p:spPr bwMode="auto">
          <a:xfrm flipV="1">
            <a:off x="2852584" y="3006821"/>
            <a:ext cx="205714" cy="401873"/>
          </a:xfrm>
          <a:prstGeom prst="line">
            <a:avLst/>
          </a:prstGeom>
          <a:noFill/>
          <a:ln w="12700" cap="flat" cmpd="sng" algn="ctr">
            <a:solidFill>
              <a:srgbClr val="2A1BEB"/>
            </a:solidFill>
            <a:prstDash val="solid"/>
            <a:round/>
            <a:headEnd type="none" w="med" len="med"/>
            <a:tailEnd type="none"/>
          </a:ln>
          <a:effectLst/>
        </p:spPr>
      </p:cxnSp>
      <p:sp>
        <p:nvSpPr>
          <p:cNvPr id="95" name="94 CuadroTexto"/>
          <p:cNvSpPr txBox="1"/>
          <p:nvPr/>
        </p:nvSpPr>
        <p:spPr>
          <a:xfrm>
            <a:off x="2819400" y="2819400"/>
            <a:ext cx="1531506" cy="486287"/>
          </a:xfrm>
          <a:prstGeom prst="rect">
            <a:avLst/>
          </a:prstGeom>
          <a:noFill/>
        </p:spPr>
        <p:txBody>
          <a:bodyPr wrap="square" rtlCol="0">
            <a:spAutoFit/>
          </a:bodyPr>
          <a:lstStyle/>
          <a:p>
            <a:r>
              <a:rPr lang="es-ES_tradnl" sz="1600" dirty="0" smtClean="0">
                <a:solidFill>
                  <a:srgbClr val="0070C0"/>
                </a:solidFill>
              </a:rPr>
              <a:t>8 </a:t>
            </a:r>
            <a:r>
              <a:rPr lang="es-ES_tradnl" sz="1600" dirty="0" err="1" smtClean="0">
                <a:solidFill>
                  <a:srgbClr val="0070C0"/>
                </a:solidFill>
              </a:rPr>
              <a:t>fiber</a:t>
            </a:r>
            <a:r>
              <a:rPr lang="es-ES_tradnl" sz="1600" dirty="0" smtClean="0">
                <a:solidFill>
                  <a:srgbClr val="0070C0"/>
                </a:solidFill>
              </a:rPr>
              <a:t> </a:t>
            </a:r>
            <a:r>
              <a:rPr lang="es-ES_tradnl" sz="1600" dirty="0" err="1" smtClean="0">
                <a:solidFill>
                  <a:srgbClr val="0070C0"/>
                </a:solidFill>
              </a:rPr>
              <a:t>optic</a:t>
            </a:r>
            <a:r>
              <a:rPr lang="es-ES_tradnl" sz="1600" dirty="0" smtClean="0">
                <a:solidFill>
                  <a:srgbClr val="0070C0"/>
                </a:solidFill>
              </a:rPr>
              <a:t> cables</a:t>
            </a:r>
            <a:endParaRPr lang="en-US" sz="1600" dirty="0">
              <a:solidFill>
                <a:srgbClr val="0070C0"/>
              </a:solidFill>
            </a:endParaRPr>
          </a:p>
        </p:txBody>
      </p:sp>
      <p:sp>
        <p:nvSpPr>
          <p:cNvPr id="47" name="46 Rectángulo"/>
          <p:cNvSpPr/>
          <p:nvPr/>
        </p:nvSpPr>
        <p:spPr bwMode="auto">
          <a:xfrm>
            <a:off x="4191000" y="2819400"/>
            <a:ext cx="1616518" cy="2625867"/>
          </a:xfrm>
          <a:prstGeom prst="rect">
            <a:avLst/>
          </a:prstGeom>
          <a:noFill/>
          <a:ln w="19050" cap="flat" cmpd="sng" algn="ctr">
            <a:solidFill>
              <a:srgbClr val="FF0000"/>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spAutoFit/>
          </a:bodyPr>
          <a:lstStyle/>
          <a:p>
            <a:pPr marL="342900" marR="0" indent="-342900" algn="ctr" defTabSz="914400" rtl="0" eaLnBrk="1" fontAlgn="base" latinLnBrk="0" hangingPunct="1">
              <a:lnSpc>
                <a:spcPct val="80000"/>
              </a:lnSpc>
              <a:spcBef>
                <a:spcPct val="20000"/>
              </a:spcBef>
              <a:spcAft>
                <a:spcPct val="0"/>
              </a:spcAft>
              <a:buClr>
                <a:schemeClr val="bg1"/>
              </a:buClr>
              <a:buSzPct val="100000"/>
              <a:buFont typeface="Wingdings" pitchFamily="2" charset="2"/>
              <a:buNone/>
              <a:tabLst/>
            </a:pPr>
            <a:endParaRPr lang="en-US" dirty="0" smtClean="0">
              <a:solidFill>
                <a:schemeClr val="bg1"/>
              </a:solidFill>
            </a:endParaRPr>
          </a:p>
        </p:txBody>
      </p:sp>
    </p:spTree>
    <p:extLst>
      <p:ext uri="{BB962C8B-B14F-4D97-AF65-F5344CB8AC3E}">
        <p14:creationId xmlns:p14="http://schemas.microsoft.com/office/powerpoint/2010/main" xmlns="" val="251270604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81000" y="1981200"/>
            <a:ext cx="8763000" cy="1143000"/>
          </a:xfrm>
        </p:spPr>
        <p:txBody>
          <a:bodyPr/>
          <a:lstStyle/>
          <a:p>
            <a:pPr algn="ctr"/>
            <a:r>
              <a:rPr lang="en-US" sz="6000" dirty="0"/>
              <a:t>ILC-like power pulsed </a:t>
            </a:r>
            <a:r>
              <a:rPr lang="en-US" sz="6000" dirty="0" err="1"/>
              <a:t>Depfet</a:t>
            </a:r>
            <a:r>
              <a:rPr lang="en-US" sz="6000" dirty="0"/>
              <a:t> sensor temperature  measurement.</a:t>
            </a:r>
          </a:p>
        </p:txBody>
      </p:sp>
      <p:sp>
        <p:nvSpPr>
          <p:cNvPr id="4" name="3 Marcador de número de diapositiva"/>
          <p:cNvSpPr>
            <a:spLocks noGrp="1"/>
          </p:cNvSpPr>
          <p:nvPr>
            <p:ph type="sldNum" sz="quarter" idx="10"/>
          </p:nvPr>
        </p:nvSpPr>
        <p:spPr>
          <a:xfrm>
            <a:off x="8686800" y="6400800"/>
            <a:ext cx="533400" cy="457200"/>
          </a:xfrm>
          <a:prstGeom prst="rect">
            <a:avLst/>
          </a:prstGeom>
        </p:spPr>
        <p:txBody>
          <a:bodyPr/>
          <a:lstStyle/>
          <a:p>
            <a:pPr>
              <a:defRPr/>
            </a:pPr>
            <a:fld id="{9A5CEF15-0670-42F8-B063-5D05E1C9277E}" type="slidenum">
              <a:rPr lang="es-ES_tradnl" altLang="en-US" smtClean="0"/>
              <a:pPr>
                <a:defRPr/>
              </a:pPr>
              <a:t>41</a:t>
            </a:fld>
            <a:endParaRPr lang="es-ES_tradnl" altLang="en-US" dirty="0"/>
          </a:p>
        </p:txBody>
      </p:sp>
      <p:sp>
        <p:nvSpPr>
          <p:cNvPr id="5" name="4 Marcador de pie de página"/>
          <p:cNvSpPr>
            <a:spLocks noGrp="1"/>
          </p:cNvSpPr>
          <p:nvPr>
            <p:ph type="ftr" sz="quarter" idx="11"/>
          </p:nvPr>
        </p:nvSpPr>
        <p:spPr/>
        <p:txBody>
          <a:bodyPr/>
          <a:lstStyle/>
          <a:p>
            <a:pPr>
              <a:defRPr/>
            </a:pPr>
            <a:r>
              <a:rPr lang="en-US" altLang="en-US" smtClean="0"/>
              <a:t>D.Moya, Forum on Tracking Detector Mechanics , Desy June 30th  2014  </a:t>
            </a:r>
            <a:endParaRPr lang="es-ES_tradnl" altLang="en-US" dirty="0"/>
          </a:p>
        </p:txBody>
      </p:sp>
    </p:spTree>
    <p:extLst>
      <p:ext uri="{BB962C8B-B14F-4D97-AF65-F5344CB8AC3E}">
        <p14:creationId xmlns:p14="http://schemas.microsoft.com/office/powerpoint/2010/main" xmlns="" val="323041478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28600" y="0"/>
            <a:ext cx="7543800" cy="1155700"/>
          </a:xfrm>
        </p:spPr>
        <p:txBody>
          <a:bodyPr/>
          <a:lstStyle/>
          <a:p>
            <a:r>
              <a:rPr lang="en-US" sz="3200" dirty="0" smtClean="0"/>
              <a:t>ILC-like power pulsed </a:t>
            </a:r>
            <a:r>
              <a:rPr lang="en-US" sz="3200" dirty="0" err="1" smtClean="0"/>
              <a:t>Depfet</a:t>
            </a:r>
            <a:r>
              <a:rPr lang="en-US" sz="3200" dirty="0" smtClean="0"/>
              <a:t> sensor temperature  measurement.</a:t>
            </a:r>
            <a:endParaRPr lang="en-US" sz="3200" dirty="0"/>
          </a:p>
        </p:txBody>
      </p:sp>
      <p:sp>
        <p:nvSpPr>
          <p:cNvPr id="3" name="2 Marcador de contenido"/>
          <p:cNvSpPr>
            <a:spLocks noGrp="1"/>
          </p:cNvSpPr>
          <p:nvPr>
            <p:ph idx="1"/>
          </p:nvPr>
        </p:nvSpPr>
        <p:spPr>
          <a:xfrm>
            <a:off x="304800" y="3962400"/>
            <a:ext cx="3962400" cy="2414154"/>
          </a:xfrm>
        </p:spPr>
        <p:txBody>
          <a:bodyPr/>
          <a:lstStyle/>
          <a:p>
            <a:r>
              <a:rPr lang="en-US" sz="2400" dirty="0" smtClean="0"/>
              <a:t>A silicon </a:t>
            </a:r>
            <a:r>
              <a:rPr lang="en-US" sz="2400" dirty="0" err="1" smtClean="0"/>
              <a:t>depfet</a:t>
            </a:r>
            <a:r>
              <a:rPr lang="en-US" sz="2400" dirty="0" smtClean="0"/>
              <a:t> mock-up ladder with build in heaters </a:t>
            </a:r>
            <a:endParaRPr lang="en-US" sz="2400" dirty="0"/>
          </a:p>
          <a:p>
            <a:r>
              <a:rPr lang="en-US" sz="2400" dirty="0" smtClean="0"/>
              <a:t>Sensor temperature measured with FBG sensors at 1KHz</a:t>
            </a:r>
            <a:endParaRPr lang="en-US" sz="2400" dirty="0"/>
          </a:p>
        </p:txBody>
      </p:sp>
      <p:sp>
        <p:nvSpPr>
          <p:cNvPr id="4" name="3 Marcador de número de diapositiva"/>
          <p:cNvSpPr>
            <a:spLocks noGrp="1"/>
          </p:cNvSpPr>
          <p:nvPr>
            <p:ph type="sldNum" sz="quarter" idx="10"/>
          </p:nvPr>
        </p:nvSpPr>
        <p:spPr>
          <a:xfrm>
            <a:off x="8686800" y="6400800"/>
            <a:ext cx="533400" cy="457200"/>
          </a:xfrm>
          <a:prstGeom prst="rect">
            <a:avLst/>
          </a:prstGeom>
        </p:spPr>
        <p:txBody>
          <a:bodyPr/>
          <a:lstStyle/>
          <a:p>
            <a:pPr>
              <a:defRPr/>
            </a:pPr>
            <a:fld id="{9A5CEF15-0670-42F8-B063-5D05E1C9277E}" type="slidenum">
              <a:rPr lang="es-ES_tradnl" altLang="en-US" smtClean="0"/>
              <a:pPr>
                <a:defRPr/>
              </a:pPr>
              <a:t>42</a:t>
            </a:fld>
            <a:endParaRPr lang="es-ES_tradnl" altLang="en-US" dirty="0"/>
          </a:p>
        </p:txBody>
      </p:sp>
      <p:sp>
        <p:nvSpPr>
          <p:cNvPr id="5" name="4 Marcador de pie de página"/>
          <p:cNvSpPr>
            <a:spLocks noGrp="1"/>
          </p:cNvSpPr>
          <p:nvPr>
            <p:ph type="ftr" sz="quarter" idx="11"/>
          </p:nvPr>
        </p:nvSpPr>
        <p:spPr/>
        <p:txBody>
          <a:bodyPr/>
          <a:lstStyle/>
          <a:p>
            <a:pPr>
              <a:defRPr/>
            </a:pPr>
            <a:r>
              <a:rPr lang="en-US" altLang="en-US" smtClean="0"/>
              <a:t>D.Moya, Forum on Tracking Detector Mechanics , Desy June 30th  2014  </a:t>
            </a:r>
            <a:endParaRPr lang="es-ES_tradnl" altLang="en-US" dirty="0"/>
          </a:p>
        </p:txBody>
      </p:sp>
      <p:pic>
        <p:nvPicPr>
          <p:cNvPr id="614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143001" y="1125451"/>
            <a:ext cx="6934200" cy="2854854"/>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6147" name="Picture 3" descr="C:\Users\MOYAD\Downloads\DSC_1565.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816928" y="4038600"/>
            <a:ext cx="3131787" cy="234884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45464663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28600" y="0"/>
            <a:ext cx="7543800" cy="1155700"/>
          </a:xfrm>
        </p:spPr>
        <p:txBody>
          <a:bodyPr/>
          <a:lstStyle/>
          <a:p>
            <a:r>
              <a:rPr lang="en-US" dirty="0" smtClean="0"/>
              <a:t>Measurement set-up.</a:t>
            </a:r>
            <a:endParaRPr lang="en-US" dirty="0"/>
          </a:p>
        </p:txBody>
      </p:sp>
      <p:sp>
        <p:nvSpPr>
          <p:cNvPr id="3" name="2 Marcador de contenido"/>
          <p:cNvSpPr>
            <a:spLocks noGrp="1"/>
          </p:cNvSpPr>
          <p:nvPr>
            <p:ph idx="1"/>
          </p:nvPr>
        </p:nvSpPr>
        <p:spPr>
          <a:xfrm>
            <a:off x="457200" y="1219200"/>
            <a:ext cx="8359800" cy="2414154"/>
          </a:xfrm>
        </p:spPr>
        <p:txBody>
          <a:bodyPr/>
          <a:lstStyle/>
          <a:p>
            <a:endParaRPr lang="en-US" sz="2400" dirty="0"/>
          </a:p>
        </p:txBody>
      </p:sp>
      <p:sp>
        <p:nvSpPr>
          <p:cNvPr id="4" name="3 Marcador de número de diapositiva"/>
          <p:cNvSpPr>
            <a:spLocks noGrp="1"/>
          </p:cNvSpPr>
          <p:nvPr>
            <p:ph type="sldNum" sz="quarter" idx="10"/>
          </p:nvPr>
        </p:nvSpPr>
        <p:spPr>
          <a:xfrm>
            <a:off x="8686800" y="6400800"/>
            <a:ext cx="533400" cy="457200"/>
          </a:xfrm>
          <a:prstGeom prst="rect">
            <a:avLst/>
          </a:prstGeom>
        </p:spPr>
        <p:txBody>
          <a:bodyPr/>
          <a:lstStyle/>
          <a:p>
            <a:pPr>
              <a:defRPr/>
            </a:pPr>
            <a:fld id="{9A5CEF15-0670-42F8-B063-5D05E1C9277E}" type="slidenum">
              <a:rPr lang="es-ES_tradnl" altLang="en-US" smtClean="0"/>
              <a:pPr>
                <a:defRPr/>
              </a:pPr>
              <a:t>43</a:t>
            </a:fld>
            <a:endParaRPr lang="es-ES_tradnl" altLang="en-US" dirty="0"/>
          </a:p>
        </p:txBody>
      </p:sp>
      <p:sp>
        <p:nvSpPr>
          <p:cNvPr id="5" name="4 Marcador de pie de página"/>
          <p:cNvSpPr>
            <a:spLocks noGrp="1"/>
          </p:cNvSpPr>
          <p:nvPr>
            <p:ph type="ftr" sz="quarter" idx="11"/>
          </p:nvPr>
        </p:nvSpPr>
        <p:spPr/>
        <p:txBody>
          <a:bodyPr/>
          <a:lstStyle/>
          <a:p>
            <a:pPr>
              <a:defRPr/>
            </a:pPr>
            <a:r>
              <a:rPr lang="en-US" altLang="en-US" smtClean="0"/>
              <a:t>D.Moya, Forum on Tracking Detector Mechanics , Desy June 30th  2014  </a:t>
            </a:r>
            <a:endParaRPr lang="es-ES_tradnl" altLang="en-US" dirty="0"/>
          </a:p>
        </p:txBody>
      </p:sp>
      <p:pic>
        <p:nvPicPr>
          <p:cNvPr id="7170"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33711" y="1371600"/>
            <a:ext cx="8934089" cy="4648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16407413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9 Grupo"/>
          <p:cNvGrpSpPr/>
          <p:nvPr/>
        </p:nvGrpSpPr>
        <p:grpSpPr>
          <a:xfrm>
            <a:off x="2362200" y="1504950"/>
            <a:ext cx="6629400" cy="4514850"/>
            <a:chOff x="2362200" y="1504950"/>
            <a:chExt cx="6629400" cy="4514850"/>
          </a:xfrm>
        </p:grpSpPr>
        <p:pic>
          <p:nvPicPr>
            <p:cNvPr id="8194" name="Picture 2" descr="C:\Users\MOYAD\Downloads\reading18.pn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362200" y="1504950"/>
              <a:ext cx="6629400" cy="4514850"/>
            </a:xfrm>
            <a:prstGeom prst="rect">
              <a:avLst/>
            </a:prstGeom>
            <a:noFill/>
            <a:extLst>
              <a:ext uri="{909E8E84-426E-40DD-AFC4-6F175D3DCCD1}">
                <a14:hiddenFill xmlns:a14="http://schemas.microsoft.com/office/drawing/2010/main" xmlns="">
                  <a:solidFill>
                    <a:srgbClr val="FFFFFF"/>
                  </a:solidFill>
                </a14:hiddenFill>
              </a:ext>
            </a:extLst>
          </p:spPr>
        </p:pic>
        <p:cxnSp>
          <p:nvCxnSpPr>
            <p:cNvPr id="7" name="6 Conector recto"/>
            <p:cNvCxnSpPr/>
            <p:nvPr/>
          </p:nvCxnSpPr>
          <p:spPr bwMode="auto">
            <a:xfrm>
              <a:off x="3810000" y="1752600"/>
              <a:ext cx="0" cy="3581400"/>
            </a:xfrm>
            <a:prstGeom prst="line">
              <a:avLst/>
            </a:prstGeom>
            <a:noFill/>
            <a:ln w="25400" cap="flat" cmpd="sng" algn="ctr">
              <a:solidFill>
                <a:srgbClr val="F34313"/>
              </a:solidFill>
              <a:prstDash val="dash"/>
              <a:round/>
              <a:headEnd type="none" w="med" len="med"/>
              <a:tailEnd type="none"/>
            </a:ln>
            <a:effectLst/>
          </p:spPr>
        </p:cxnSp>
        <p:cxnSp>
          <p:nvCxnSpPr>
            <p:cNvPr id="11" name="10 Conector recto"/>
            <p:cNvCxnSpPr/>
            <p:nvPr/>
          </p:nvCxnSpPr>
          <p:spPr bwMode="auto">
            <a:xfrm>
              <a:off x="5257800" y="1752600"/>
              <a:ext cx="0" cy="3581400"/>
            </a:xfrm>
            <a:prstGeom prst="line">
              <a:avLst/>
            </a:prstGeom>
            <a:noFill/>
            <a:ln w="25400" cap="flat" cmpd="sng" algn="ctr">
              <a:solidFill>
                <a:srgbClr val="F34313"/>
              </a:solidFill>
              <a:prstDash val="dash"/>
              <a:round/>
              <a:headEnd type="none" w="med" len="med"/>
              <a:tailEnd type="none"/>
            </a:ln>
            <a:effectLst/>
          </p:spPr>
        </p:cxnSp>
        <p:cxnSp>
          <p:nvCxnSpPr>
            <p:cNvPr id="12" name="11 Conector recto"/>
            <p:cNvCxnSpPr/>
            <p:nvPr/>
          </p:nvCxnSpPr>
          <p:spPr bwMode="auto">
            <a:xfrm>
              <a:off x="6477000" y="1752600"/>
              <a:ext cx="0" cy="3581400"/>
            </a:xfrm>
            <a:prstGeom prst="line">
              <a:avLst/>
            </a:prstGeom>
            <a:noFill/>
            <a:ln w="25400" cap="flat" cmpd="sng" algn="ctr">
              <a:solidFill>
                <a:srgbClr val="F34313"/>
              </a:solidFill>
              <a:prstDash val="dash"/>
              <a:round/>
              <a:headEnd type="none" w="med" len="med"/>
              <a:tailEnd type="none"/>
            </a:ln>
            <a:effectLst/>
          </p:spPr>
        </p:cxnSp>
        <p:cxnSp>
          <p:nvCxnSpPr>
            <p:cNvPr id="13" name="12 Conector recto"/>
            <p:cNvCxnSpPr/>
            <p:nvPr/>
          </p:nvCxnSpPr>
          <p:spPr bwMode="auto">
            <a:xfrm>
              <a:off x="8229600" y="1752600"/>
              <a:ext cx="0" cy="3581400"/>
            </a:xfrm>
            <a:prstGeom prst="line">
              <a:avLst/>
            </a:prstGeom>
            <a:noFill/>
            <a:ln w="25400" cap="flat" cmpd="sng" algn="ctr">
              <a:solidFill>
                <a:srgbClr val="F34313"/>
              </a:solidFill>
              <a:prstDash val="dash"/>
              <a:round/>
              <a:headEnd type="none" w="med" len="med"/>
              <a:tailEnd type="none"/>
            </a:ln>
            <a:effectLst/>
          </p:spPr>
        </p:cxnSp>
        <p:sp>
          <p:nvSpPr>
            <p:cNvPr id="9" name="8 Rectángulo"/>
            <p:cNvSpPr/>
            <p:nvPr/>
          </p:nvSpPr>
          <p:spPr bwMode="auto">
            <a:xfrm>
              <a:off x="3828265" y="1981199"/>
              <a:ext cx="1429535" cy="321628"/>
            </a:xfrm>
            <a:prstGeom prst="rect">
              <a:avLst/>
            </a:prstGeom>
            <a:noFill/>
            <a:ln w="3175" cap="flat" cmpd="sng" algn="ctr">
              <a:solidFill>
                <a:srgbClr val="FF0000"/>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342900" marR="0" indent="-342900" algn="ctr" defTabSz="914400" rtl="0" eaLnBrk="1" fontAlgn="base" latinLnBrk="0" hangingPunct="1">
                <a:lnSpc>
                  <a:spcPct val="80000"/>
                </a:lnSpc>
                <a:spcBef>
                  <a:spcPct val="20000"/>
                </a:spcBef>
                <a:spcAft>
                  <a:spcPct val="0"/>
                </a:spcAft>
                <a:buClr>
                  <a:schemeClr val="bg1"/>
                </a:buClr>
                <a:buSzPct val="100000"/>
                <a:buFont typeface="Wingdings" pitchFamily="2" charset="2"/>
                <a:buNone/>
                <a:tabLst/>
              </a:pPr>
              <a:r>
                <a:rPr lang="es-ES_tradnl" sz="1800" dirty="0" err="1" smtClean="0">
                  <a:solidFill>
                    <a:schemeClr val="tx1"/>
                  </a:solidFill>
                </a:rPr>
                <a:t>Power</a:t>
              </a:r>
              <a:r>
                <a:rPr lang="es-ES_tradnl" sz="1800" dirty="0" smtClean="0">
                  <a:solidFill>
                    <a:schemeClr val="tx1"/>
                  </a:solidFill>
                </a:rPr>
                <a:t> </a:t>
              </a:r>
              <a:r>
                <a:rPr lang="es-ES_tradnl" sz="1800" dirty="0" err="1" smtClean="0">
                  <a:solidFill>
                    <a:schemeClr val="tx1"/>
                  </a:solidFill>
                </a:rPr>
                <a:t>pulsed</a:t>
              </a:r>
              <a:endParaRPr lang="en-US" sz="1800" dirty="0" smtClean="0">
                <a:solidFill>
                  <a:schemeClr val="tx1"/>
                </a:solidFill>
              </a:endParaRPr>
            </a:p>
          </p:txBody>
        </p:sp>
        <p:sp>
          <p:nvSpPr>
            <p:cNvPr id="15" name="14 Rectángulo"/>
            <p:cNvSpPr/>
            <p:nvPr/>
          </p:nvSpPr>
          <p:spPr bwMode="auto">
            <a:xfrm>
              <a:off x="6647665" y="1981200"/>
              <a:ext cx="1429535" cy="321628"/>
            </a:xfrm>
            <a:prstGeom prst="rect">
              <a:avLst/>
            </a:prstGeom>
            <a:noFill/>
            <a:ln w="3175" cap="flat" cmpd="sng" algn="ctr">
              <a:solidFill>
                <a:srgbClr val="FF0000"/>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342900" marR="0" indent="-342900" algn="ctr" defTabSz="914400" rtl="0" eaLnBrk="1" fontAlgn="base" latinLnBrk="0" hangingPunct="1">
                <a:lnSpc>
                  <a:spcPct val="80000"/>
                </a:lnSpc>
                <a:spcBef>
                  <a:spcPct val="20000"/>
                </a:spcBef>
                <a:spcAft>
                  <a:spcPct val="0"/>
                </a:spcAft>
                <a:buClr>
                  <a:schemeClr val="bg1"/>
                </a:buClr>
                <a:buSzPct val="100000"/>
                <a:buFont typeface="Wingdings" pitchFamily="2" charset="2"/>
                <a:buNone/>
                <a:tabLst/>
              </a:pPr>
              <a:r>
                <a:rPr lang="es-ES_tradnl" sz="1800" dirty="0" err="1" smtClean="0">
                  <a:solidFill>
                    <a:schemeClr val="tx1"/>
                  </a:solidFill>
                </a:rPr>
                <a:t>Power</a:t>
              </a:r>
              <a:r>
                <a:rPr lang="es-ES_tradnl" sz="1800" dirty="0" smtClean="0">
                  <a:solidFill>
                    <a:schemeClr val="tx1"/>
                  </a:solidFill>
                </a:rPr>
                <a:t> </a:t>
              </a:r>
              <a:r>
                <a:rPr lang="es-ES_tradnl" sz="1800" dirty="0" err="1" smtClean="0">
                  <a:solidFill>
                    <a:schemeClr val="tx1"/>
                  </a:solidFill>
                </a:rPr>
                <a:t>pulsed</a:t>
              </a:r>
              <a:endParaRPr lang="en-US" sz="1800" dirty="0" smtClean="0">
                <a:solidFill>
                  <a:schemeClr val="tx1"/>
                </a:solidFill>
              </a:endParaRPr>
            </a:p>
          </p:txBody>
        </p:sp>
        <p:sp>
          <p:nvSpPr>
            <p:cNvPr id="16" name="15 Rectángulo"/>
            <p:cNvSpPr/>
            <p:nvPr/>
          </p:nvSpPr>
          <p:spPr bwMode="auto">
            <a:xfrm>
              <a:off x="5334000" y="2192972"/>
              <a:ext cx="999097" cy="598626"/>
            </a:xfrm>
            <a:prstGeom prst="rect">
              <a:avLst/>
            </a:prstGeom>
            <a:noFill/>
            <a:ln w="3175" cap="flat" cmpd="sng" algn="ctr">
              <a:solidFill>
                <a:srgbClr val="FF0000"/>
              </a:solidFill>
              <a:prstDash val="solid"/>
              <a:round/>
              <a:headEnd type="none" w="med" len="med"/>
              <a:tailEnd type="none" w="med" len="med"/>
            </a:ln>
            <a:effectLst/>
          </p:spPr>
          <p:txBody>
            <a:bodyPr vert="horz" wrap="none" lIns="90000" tIns="46800" rIns="90000" bIns="46800" numCol="1" rtlCol="0" anchor="t" anchorCtr="0" compatLnSpc="1">
              <a:prstTxWarp prst="textNoShape">
                <a:avLst/>
              </a:prstTxWarp>
              <a:spAutoFit/>
            </a:bodyPr>
            <a:lstStyle/>
            <a:p>
              <a:pPr marL="342900" marR="0" indent="-342900" algn="ctr" defTabSz="914400" rtl="0" eaLnBrk="1" fontAlgn="base" latinLnBrk="0" hangingPunct="1">
                <a:lnSpc>
                  <a:spcPct val="80000"/>
                </a:lnSpc>
                <a:spcBef>
                  <a:spcPct val="20000"/>
                </a:spcBef>
                <a:spcAft>
                  <a:spcPct val="0"/>
                </a:spcAft>
                <a:buClr>
                  <a:schemeClr val="bg1"/>
                </a:buClr>
                <a:buSzPct val="100000"/>
                <a:buFont typeface="Wingdings" pitchFamily="2" charset="2"/>
                <a:buNone/>
                <a:tabLst/>
              </a:pPr>
              <a:r>
                <a:rPr lang="es-ES_tradnl" sz="1800" dirty="0" err="1" smtClean="0">
                  <a:solidFill>
                    <a:schemeClr val="tx1"/>
                  </a:solidFill>
                </a:rPr>
                <a:t>Swiched</a:t>
              </a:r>
              <a:r>
                <a:rPr lang="es-ES_tradnl" sz="1800" dirty="0" smtClean="0">
                  <a:solidFill>
                    <a:schemeClr val="tx1"/>
                  </a:solidFill>
                </a:rPr>
                <a:t> </a:t>
              </a:r>
            </a:p>
            <a:p>
              <a:pPr marL="342900" marR="0" indent="-342900" algn="ctr" defTabSz="914400" rtl="0" eaLnBrk="1" fontAlgn="base" latinLnBrk="0" hangingPunct="1">
                <a:lnSpc>
                  <a:spcPct val="80000"/>
                </a:lnSpc>
                <a:spcBef>
                  <a:spcPct val="20000"/>
                </a:spcBef>
                <a:spcAft>
                  <a:spcPct val="0"/>
                </a:spcAft>
                <a:buClr>
                  <a:schemeClr val="bg1"/>
                </a:buClr>
                <a:buSzPct val="100000"/>
                <a:buFont typeface="Wingdings" pitchFamily="2" charset="2"/>
                <a:buNone/>
                <a:tabLst/>
              </a:pPr>
              <a:r>
                <a:rPr lang="es-ES_tradnl" sz="1800" dirty="0" smtClean="0">
                  <a:solidFill>
                    <a:schemeClr val="tx1"/>
                  </a:solidFill>
                </a:rPr>
                <a:t>off</a:t>
              </a:r>
              <a:endParaRPr lang="en-US" sz="1800" dirty="0" smtClean="0">
                <a:solidFill>
                  <a:schemeClr val="tx1"/>
                </a:solidFill>
              </a:endParaRPr>
            </a:p>
          </p:txBody>
        </p:sp>
      </p:grpSp>
      <p:sp>
        <p:nvSpPr>
          <p:cNvPr id="2" name="1 Título"/>
          <p:cNvSpPr>
            <a:spLocks noGrp="1"/>
          </p:cNvSpPr>
          <p:nvPr>
            <p:ph type="title"/>
          </p:nvPr>
        </p:nvSpPr>
        <p:spPr>
          <a:xfrm>
            <a:off x="228600" y="0"/>
            <a:ext cx="7543800" cy="1155700"/>
          </a:xfrm>
        </p:spPr>
        <p:txBody>
          <a:bodyPr/>
          <a:lstStyle/>
          <a:p>
            <a:r>
              <a:rPr lang="en-US" dirty="0" smtClean="0"/>
              <a:t>ILC-like </a:t>
            </a:r>
            <a:r>
              <a:rPr lang="en-US" dirty="0"/>
              <a:t>p</a:t>
            </a:r>
            <a:r>
              <a:rPr lang="en-US" dirty="0" smtClean="0"/>
              <a:t>ower pulsed </a:t>
            </a:r>
            <a:r>
              <a:rPr lang="en-US" dirty="0" err="1" smtClean="0"/>
              <a:t>Depfet</a:t>
            </a:r>
            <a:r>
              <a:rPr lang="en-US" dirty="0" smtClean="0"/>
              <a:t> sensor temperature  measurement: results.</a:t>
            </a:r>
            <a:endParaRPr lang="en-US" dirty="0"/>
          </a:p>
        </p:txBody>
      </p:sp>
      <p:sp>
        <p:nvSpPr>
          <p:cNvPr id="3" name="2 Marcador de contenido"/>
          <p:cNvSpPr>
            <a:spLocks noGrp="1"/>
          </p:cNvSpPr>
          <p:nvPr>
            <p:ph idx="1"/>
          </p:nvPr>
        </p:nvSpPr>
        <p:spPr>
          <a:xfrm>
            <a:off x="228600" y="1219200"/>
            <a:ext cx="2743200" cy="5105400"/>
          </a:xfrm>
        </p:spPr>
        <p:txBody>
          <a:bodyPr/>
          <a:lstStyle/>
          <a:p>
            <a:r>
              <a:rPr lang="en-US" sz="2400" dirty="0" smtClean="0"/>
              <a:t>1 </a:t>
            </a:r>
            <a:r>
              <a:rPr lang="en-US" sz="2400" dirty="0" err="1" smtClean="0"/>
              <a:t>ms</a:t>
            </a:r>
            <a:r>
              <a:rPr lang="en-US" sz="2400" dirty="0" smtClean="0"/>
              <a:t> of high consumption followed by 200 </a:t>
            </a:r>
            <a:r>
              <a:rPr lang="en-US" sz="2400" dirty="0" err="1" smtClean="0"/>
              <a:t>ms</a:t>
            </a:r>
            <a:r>
              <a:rPr lang="en-US" sz="2400" dirty="0" smtClean="0"/>
              <a:t> of no powering. </a:t>
            </a:r>
          </a:p>
          <a:p>
            <a:r>
              <a:rPr lang="en-US" sz="2400" dirty="0" smtClean="0"/>
              <a:t>The temperature change is limited by the thermal inertia of the ladder, becoming constant in seconds. </a:t>
            </a:r>
            <a:endParaRPr lang="en-US" sz="2400" dirty="0"/>
          </a:p>
        </p:txBody>
      </p:sp>
      <p:sp>
        <p:nvSpPr>
          <p:cNvPr id="4" name="3 Marcador de número de diapositiva"/>
          <p:cNvSpPr>
            <a:spLocks noGrp="1"/>
          </p:cNvSpPr>
          <p:nvPr>
            <p:ph type="sldNum" sz="quarter" idx="10"/>
          </p:nvPr>
        </p:nvSpPr>
        <p:spPr>
          <a:xfrm>
            <a:off x="8686800" y="6400800"/>
            <a:ext cx="533400" cy="457200"/>
          </a:xfrm>
          <a:prstGeom prst="rect">
            <a:avLst/>
          </a:prstGeom>
        </p:spPr>
        <p:txBody>
          <a:bodyPr/>
          <a:lstStyle/>
          <a:p>
            <a:pPr>
              <a:defRPr/>
            </a:pPr>
            <a:fld id="{9A5CEF15-0670-42F8-B063-5D05E1C9277E}" type="slidenum">
              <a:rPr lang="es-ES_tradnl" altLang="en-US" smtClean="0"/>
              <a:pPr>
                <a:defRPr/>
              </a:pPr>
              <a:t>44</a:t>
            </a:fld>
            <a:endParaRPr lang="es-ES_tradnl" altLang="en-US" dirty="0"/>
          </a:p>
        </p:txBody>
      </p:sp>
      <p:sp>
        <p:nvSpPr>
          <p:cNvPr id="5" name="4 Marcador de pie de página"/>
          <p:cNvSpPr>
            <a:spLocks noGrp="1"/>
          </p:cNvSpPr>
          <p:nvPr>
            <p:ph type="ftr" sz="quarter" idx="11"/>
          </p:nvPr>
        </p:nvSpPr>
        <p:spPr/>
        <p:txBody>
          <a:bodyPr/>
          <a:lstStyle/>
          <a:p>
            <a:pPr>
              <a:defRPr/>
            </a:pPr>
            <a:r>
              <a:rPr lang="en-US" altLang="en-US" smtClean="0"/>
              <a:t>D.Moya, Forum on Tracking Detector Mechanics , Desy June 30th  2014  </a:t>
            </a:r>
            <a:endParaRPr lang="es-ES_tradnl" altLang="en-US" dirty="0"/>
          </a:p>
        </p:txBody>
      </p:sp>
    </p:spTree>
    <p:extLst>
      <p:ext uri="{BB962C8B-B14F-4D97-AF65-F5344CB8AC3E}">
        <p14:creationId xmlns:p14="http://schemas.microsoft.com/office/powerpoint/2010/main" xmlns="" val="11124962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noProof="0" dirty="0" smtClean="0"/>
              <a:t>_Basic Interrogating Unit</a:t>
            </a:r>
            <a:endParaRPr lang="en-US" sz="3600" noProof="0" dirty="0"/>
          </a:p>
        </p:txBody>
      </p:sp>
      <p:sp>
        <p:nvSpPr>
          <p:cNvPr id="5" name="4 Marcador de pie de página"/>
          <p:cNvSpPr>
            <a:spLocks noGrp="1"/>
          </p:cNvSpPr>
          <p:nvPr>
            <p:ph type="ftr" sz="quarter" idx="11"/>
          </p:nvPr>
        </p:nvSpPr>
        <p:spPr/>
        <p:txBody>
          <a:bodyPr/>
          <a:lstStyle/>
          <a:p>
            <a:pPr>
              <a:defRPr/>
            </a:pPr>
            <a:r>
              <a:rPr lang="en-US" altLang="en-US" smtClean="0"/>
              <a:t>D.Moya, Forum on Tracking Detector Mechanics , Desy June 30th  2014  </a:t>
            </a:r>
            <a:endParaRPr lang="es-ES_tradnl" altLang="en-US"/>
          </a:p>
        </p:txBody>
      </p:sp>
      <p:grpSp>
        <p:nvGrpSpPr>
          <p:cNvPr id="3" name="Gruppo 23"/>
          <p:cNvGrpSpPr>
            <a:grpSpLocks noGrp="1"/>
          </p:cNvGrpSpPr>
          <p:nvPr/>
        </p:nvGrpSpPr>
        <p:grpSpPr bwMode="auto">
          <a:xfrm>
            <a:off x="76200" y="1946275"/>
            <a:ext cx="8229600" cy="4530725"/>
            <a:chOff x="323716" y="1457286"/>
            <a:chExt cx="8822710" cy="4713674"/>
          </a:xfrm>
        </p:grpSpPr>
        <p:sp>
          <p:nvSpPr>
            <p:cNvPr id="7" name="Text Box 7"/>
            <p:cNvSpPr txBox="1">
              <a:spLocks noChangeArrowheads="1"/>
            </p:cNvSpPr>
            <p:nvPr/>
          </p:nvSpPr>
          <p:spPr bwMode="auto">
            <a:xfrm>
              <a:off x="4500388" y="1696694"/>
              <a:ext cx="2519155" cy="774084"/>
            </a:xfrm>
            <a:prstGeom prst="rect">
              <a:avLst/>
            </a:prstGeom>
            <a:noFill/>
            <a:ln w="9525" algn="ctr">
              <a:noFill/>
              <a:miter lim="800000"/>
              <a:headEnd/>
              <a:tailEnd/>
            </a:ln>
          </p:spPr>
          <p:txBody>
            <a:bodyPr>
              <a:spAutoFit/>
            </a:bodyPr>
            <a:lstStyle/>
            <a:p>
              <a:pPr eaLnBrk="0" hangingPunct="0">
                <a:defRPr/>
              </a:pPr>
              <a:r>
                <a:rPr lang="en-GB" dirty="0">
                  <a:solidFill>
                    <a:srgbClr val="006666"/>
                  </a:solidFill>
                  <a:latin typeface="+mj-lt"/>
                </a:rPr>
                <a:t>Large Bandwidth </a:t>
              </a:r>
              <a:br>
                <a:rPr lang="en-GB" dirty="0">
                  <a:solidFill>
                    <a:srgbClr val="006666"/>
                  </a:solidFill>
                  <a:latin typeface="+mj-lt"/>
                </a:rPr>
              </a:br>
              <a:r>
                <a:rPr lang="en-GB" dirty="0">
                  <a:solidFill>
                    <a:srgbClr val="006666"/>
                  </a:solidFill>
                  <a:latin typeface="+mj-lt"/>
                </a:rPr>
                <a:t>Light source</a:t>
              </a:r>
            </a:p>
          </p:txBody>
        </p:sp>
        <p:sp>
          <p:nvSpPr>
            <p:cNvPr id="8" name="Text Box 8"/>
            <p:cNvSpPr txBox="1">
              <a:spLocks noChangeArrowheads="1"/>
            </p:cNvSpPr>
            <p:nvPr/>
          </p:nvSpPr>
          <p:spPr bwMode="auto">
            <a:xfrm>
              <a:off x="2357634" y="1457286"/>
              <a:ext cx="1548678" cy="1082655"/>
            </a:xfrm>
            <a:prstGeom prst="rect">
              <a:avLst/>
            </a:prstGeom>
            <a:noFill/>
            <a:ln w="9525" algn="ctr">
              <a:noFill/>
              <a:miter lim="800000"/>
              <a:headEnd/>
              <a:tailEnd/>
            </a:ln>
          </p:spPr>
          <p:txBody>
            <a:bodyPr>
              <a:spAutoFit/>
            </a:bodyPr>
            <a:lstStyle/>
            <a:p>
              <a:pPr eaLnBrk="0" hangingPunct="0">
                <a:defRPr/>
              </a:pPr>
              <a:r>
                <a:rPr lang="en-GB" dirty="0">
                  <a:solidFill>
                    <a:srgbClr val="006666"/>
                  </a:solidFill>
                  <a:latin typeface="+mj-lt"/>
                </a:rPr>
                <a:t>Optical Spectrum Analyzer</a:t>
              </a:r>
              <a:endParaRPr lang="en-GB" sz="1600" dirty="0">
                <a:solidFill>
                  <a:srgbClr val="006666"/>
                </a:solidFill>
                <a:latin typeface="+mj-lt"/>
              </a:endParaRPr>
            </a:p>
          </p:txBody>
        </p:sp>
        <p:pic>
          <p:nvPicPr>
            <p:cNvPr id="9" name="Picture 10" descr="aq4303b%20small"/>
            <p:cNvPicPr>
              <a:picLocks noChangeAspect="1" noChangeArrowheads="1"/>
            </p:cNvPicPr>
            <p:nvPr/>
          </p:nvPicPr>
          <p:blipFill>
            <a:blip r:embed="rId2" cstate="print">
              <a:clrChange>
                <a:clrFrom>
                  <a:srgbClr val="FEFEFE"/>
                </a:clrFrom>
                <a:clrTo>
                  <a:srgbClr val="FEFEFE">
                    <a:alpha val="0"/>
                  </a:srgbClr>
                </a:clrTo>
              </a:clrChange>
            </a:blip>
            <a:srcRect/>
            <a:stretch>
              <a:fillRect/>
            </a:stretch>
          </p:blipFill>
          <p:spPr bwMode="auto">
            <a:xfrm>
              <a:off x="4933950" y="2482850"/>
              <a:ext cx="1582738" cy="1166813"/>
            </a:xfrm>
            <a:prstGeom prst="rect">
              <a:avLst/>
            </a:prstGeom>
            <a:noFill/>
            <a:ln w="9525">
              <a:noFill/>
              <a:miter lim="800000"/>
              <a:headEnd/>
              <a:tailEnd/>
            </a:ln>
          </p:spPr>
        </p:pic>
        <p:sp>
          <p:nvSpPr>
            <p:cNvPr id="10" name="Freeform 11"/>
            <p:cNvSpPr>
              <a:spLocks/>
            </p:cNvSpPr>
            <p:nvPr/>
          </p:nvSpPr>
          <p:spPr bwMode="auto">
            <a:xfrm>
              <a:off x="5060233" y="3059114"/>
              <a:ext cx="795805" cy="1497820"/>
            </a:xfrm>
            <a:custGeom>
              <a:avLst/>
              <a:gdLst>
                <a:gd name="T0" fmla="*/ 334942872 w 437"/>
                <a:gd name="T1" fmla="*/ 0 h 643"/>
                <a:gd name="T2" fmla="*/ 36479560 w 437"/>
                <a:gd name="T3" fmla="*/ 1231750911 h 643"/>
                <a:gd name="T4" fmla="*/ 560450750 w 437"/>
                <a:gd name="T5" fmla="*/ 2147483647 h 643"/>
                <a:gd name="T6" fmla="*/ 109436843 w 437"/>
                <a:gd name="T7" fmla="*/ 2147483647 h 643"/>
                <a:gd name="T8" fmla="*/ 1081105798 w 437"/>
                <a:gd name="T9" fmla="*/ 2147483647 h 643"/>
                <a:gd name="T10" fmla="*/ 0 60000 65536"/>
                <a:gd name="T11" fmla="*/ 0 60000 65536"/>
                <a:gd name="T12" fmla="*/ 0 60000 65536"/>
                <a:gd name="T13" fmla="*/ 0 60000 65536"/>
                <a:gd name="T14" fmla="*/ 0 60000 65536"/>
                <a:gd name="T15" fmla="*/ 0 w 437"/>
                <a:gd name="T16" fmla="*/ 0 h 643"/>
                <a:gd name="T17" fmla="*/ 437 w 437"/>
                <a:gd name="T18" fmla="*/ 643 h 643"/>
              </a:gdLst>
              <a:ahLst/>
              <a:cxnLst>
                <a:cxn ang="T10">
                  <a:pos x="T0" y="T1"/>
                </a:cxn>
                <a:cxn ang="T11">
                  <a:pos x="T2" y="T3"/>
                </a:cxn>
                <a:cxn ang="T12">
                  <a:pos x="T4" y="T5"/>
                </a:cxn>
                <a:cxn ang="T13">
                  <a:pos x="T6" y="T7"/>
                </a:cxn>
                <a:cxn ang="T14">
                  <a:pos x="T8" y="T9"/>
                </a:cxn>
              </a:cxnLst>
              <a:rect l="T15" t="T16" r="T17" b="T18"/>
              <a:pathLst>
                <a:path w="437" h="643">
                  <a:moveTo>
                    <a:pt x="101" y="0"/>
                  </a:moveTo>
                  <a:cubicBezTo>
                    <a:pt x="50" y="77"/>
                    <a:pt x="0" y="155"/>
                    <a:pt x="11" y="227"/>
                  </a:cubicBezTo>
                  <a:cubicBezTo>
                    <a:pt x="22" y="299"/>
                    <a:pt x="165" y="374"/>
                    <a:pt x="169" y="431"/>
                  </a:cubicBezTo>
                  <a:cubicBezTo>
                    <a:pt x="173" y="488"/>
                    <a:pt x="7" y="537"/>
                    <a:pt x="33" y="567"/>
                  </a:cubicBezTo>
                  <a:cubicBezTo>
                    <a:pt x="59" y="597"/>
                    <a:pt x="437" y="643"/>
                    <a:pt x="326" y="613"/>
                  </a:cubicBezTo>
                </a:path>
              </a:pathLst>
            </a:custGeom>
            <a:noFill/>
            <a:ln w="38100">
              <a:solidFill>
                <a:srgbClr val="FFFF00"/>
              </a:solidFill>
              <a:round/>
              <a:headEnd/>
              <a:tailEnd/>
            </a:ln>
          </p:spPr>
          <p:txBody>
            <a:bodyPr>
              <a:spAutoFit/>
            </a:bodyPr>
            <a:lstStyle/>
            <a:p>
              <a:endParaRPr lang="en-US"/>
            </a:p>
          </p:txBody>
        </p:sp>
        <p:pic>
          <p:nvPicPr>
            <p:cNvPr id="11" name="Picture 12" descr="tm-aq6317c_0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2124075" y="2482850"/>
              <a:ext cx="1944688" cy="1149350"/>
            </a:xfrm>
            <a:prstGeom prst="rect">
              <a:avLst/>
            </a:prstGeom>
            <a:noFill/>
            <a:ln w="9525">
              <a:noFill/>
              <a:miter lim="800000"/>
              <a:headEnd/>
              <a:tailEnd/>
            </a:ln>
          </p:spPr>
        </p:pic>
        <p:sp>
          <p:nvSpPr>
            <p:cNvPr id="12" name="Freeform 13"/>
            <p:cNvSpPr>
              <a:spLocks/>
            </p:cNvSpPr>
            <p:nvPr/>
          </p:nvSpPr>
          <p:spPr bwMode="auto">
            <a:xfrm>
              <a:off x="1428728" y="3286124"/>
              <a:ext cx="4447611" cy="1366838"/>
            </a:xfrm>
            <a:custGeom>
              <a:avLst/>
              <a:gdLst>
                <a:gd name="T0" fmla="*/ 2147483647 w 964"/>
                <a:gd name="T1" fmla="*/ 0 h 861"/>
                <a:gd name="T2" fmla="*/ 2147483647 w 964"/>
                <a:gd name="T3" fmla="*/ 1030745182 h 861"/>
                <a:gd name="T4" fmla="*/ 1596471064 w 964"/>
                <a:gd name="T5" fmla="*/ 1600300541 h 861"/>
                <a:gd name="T6" fmla="*/ 2147483647 w 964"/>
                <a:gd name="T7" fmla="*/ 2053929100 h 861"/>
                <a:gd name="T8" fmla="*/ 2147483647 w 964"/>
                <a:gd name="T9" fmla="*/ 2147483647 h 861"/>
                <a:gd name="T10" fmla="*/ 0 60000 65536"/>
                <a:gd name="T11" fmla="*/ 0 60000 65536"/>
                <a:gd name="T12" fmla="*/ 0 60000 65536"/>
                <a:gd name="T13" fmla="*/ 0 60000 65536"/>
                <a:gd name="T14" fmla="*/ 0 60000 65536"/>
                <a:gd name="T15" fmla="*/ 0 w 964"/>
                <a:gd name="T16" fmla="*/ 0 h 861"/>
                <a:gd name="T17" fmla="*/ 964 w 964"/>
                <a:gd name="T18" fmla="*/ 861 h 861"/>
              </a:gdLst>
              <a:ahLst/>
              <a:cxnLst>
                <a:cxn ang="T10">
                  <a:pos x="T0" y="T1"/>
                </a:cxn>
                <a:cxn ang="T11">
                  <a:pos x="T2" y="T3"/>
                </a:cxn>
                <a:cxn ang="T12">
                  <a:pos x="T4" y="T5"/>
                </a:cxn>
                <a:cxn ang="T13">
                  <a:pos x="T6" y="T7"/>
                </a:cxn>
                <a:cxn ang="T14">
                  <a:pos x="T8" y="T9"/>
                </a:cxn>
              </a:cxnLst>
              <a:rect l="T15" t="T16" r="T17" b="T18"/>
              <a:pathLst>
                <a:path w="964" h="861">
                  <a:moveTo>
                    <a:pt x="392" y="0"/>
                  </a:moveTo>
                  <a:cubicBezTo>
                    <a:pt x="305" y="151"/>
                    <a:pt x="219" y="303"/>
                    <a:pt x="166" y="409"/>
                  </a:cubicBezTo>
                  <a:cubicBezTo>
                    <a:pt x="113" y="515"/>
                    <a:pt x="0" y="567"/>
                    <a:pt x="75" y="635"/>
                  </a:cubicBezTo>
                  <a:cubicBezTo>
                    <a:pt x="150" y="703"/>
                    <a:pt x="487" y="777"/>
                    <a:pt x="615" y="815"/>
                  </a:cubicBezTo>
                  <a:cubicBezTo>
                    <a:pt x="883" y="823"/>
                    <a:pt x="964" y="842"/>
                    <a:pt x="923" y="861"/>
                  </a:cubicBezTo>
                </a:path>
              </a:pathLst>
            </a:custGeom>
            <a:noFill/>
            <a:ln w="38100">
              <a:solidFill>
                <a:srgbClr val="FFFF00"/>
              </a:solidFill>
              <a:round/>
              <a:headEnd/>
              <a:tailEnd/>
            </a:ln>
          </p:spPr>
          <p:txBody>
            <a:bodyPr/>
            <a:lstStyle/>
            <a:p>
              <a:endParaRPr lang="en-US"/>
            </a:p>
          </p:txBody>
        </p:sp>
        <p:sp>
          <p:nvSpPr>
            <p:cNvPr id="13" name="Rectangle 14"/>
            <p:cNvSpPr>
              <a:spLocks noChangeArrowheads="1"/>
            </p:cNvSpPr>
            <p:nvPr/>
          </p:nvSpPr>
          <p:spPr bwMode="auto">
            <a:xfrm>
              <a:off x="5643570" y="4643446"/>
              <a:ext cx="612775" cy="215900"/>
            </a:xfrm>
            <a:prstGeom prst="rect">
              <a:avLst/>
            </a:prstGeom>
            <a:solidFill>
              <a:srgbClr val="CCFFCC"/>
            </a:solidFill>
            <a:ln w="9525">
              <a:miter lim="800000"/>
              <a:headEnd/>
              <a:tailEnd/>
            </a:ln>
            <a:scene3d>
              <a:camera prst="legacyObliqueTopRight"/>
              <a:lightRig rig="legacyFlat3" dir="b"/>
            </a:scene3d>
            <a:sp3d extrusionH="430200" prstMaterial="legacyMatte">
              <a:bevelT w="13500" h="13500" prst="angle"/>
              <a:bevelB w="13500" h="13500" prst="angle"/>
              <a:extrusionClr>
                <a:srgbClr val="CCFFCC"/>
              </a:extrusionClr>
            </a:sp3d>
          </p:spPr>
          <p:txBody>
            <a:bodyPr wrap="none" anchor="ctr">
              <a:spAutoFit/>
              <a:flatTx/>
            </a:bodyPr>
            <a:lstStyle/>
            <a:p>
              <a:endParaRPr lang="en-US"/>
            </a:p>
          </p:txBody>
        </p:sp>
        <p:sp>
          <p:nvSpPr>
            <p:cNvPr id="14" name="Freeform 13"/>
            <p:cNvSpPr>
              <a:spLocks/>
            </p:cNvSpPr>
            <p:nvPr/>
          </p:nvSpPr>
          <p:spPr bwMode="auto">
            <a:xfrm rot="10448906">
              <a:off x="323716" y="4823430"/>
              <a:ext cx="8822710" cy="1333501"/>
            </a:xfrm>
            <a:custGeom>
              <a:avLst/>
              <a:gdLst>
                <a:gd name="T0" fmla="*/ 2147483647 w 2713"/>
                <a:gd name="T1" fmla="*/ 1932962319 h 840"/>
                <a:gd name="T2" fmla="*/ 2147483647 w 2713"/>
                <a:gd name="T3" fmla="*/ 204133593 h 840"/>
                <a:gd name="T4" fmla="*/ 2147483647 w 2713"/>
                <a:gd name="T5" fmla="*/ 430947909 h 840"/>
                <a:gd name="T6" fmla="*/ 846046731 w 2713"/>
                <a:gd name="T7" fmla="*/ 977821471 h 840"/>
                <a:gd name="T8" fmla="*/ 867198016 w 2713"/>
                <a:gd name="T9" fmla="*/ 1592741466 h 840"/>
                <a:gd name="T10" fmla="*/ 2147483647 w 2713"/>
                <a:gd name="T11" fmla="*/ 2001007363 h 840"/>
                <a:gd name="T12" fmla="*/ 2147483647 w 2713"/>
                <a:gd name="T13" fmla="*/ 2116934603 h 840"/>
                <a:gd name="T14" fmla="*/ 0 60000 65536"/>
                <a:gd name="T15" fmla="*/ 0 60000 65536"/>
                <a:gd name="T16" fmla="*/ 0 60000 65536"/>
                <a:gd name="T17" fmla="*/ 0 60000 65536"/>
                <a:gd name="T18" fmla="*/ 0 60000 65536"/>
                <a:gd name="T19" fmla="*/ 0 60000 65536"/>
                <a:gd name="T20" fmla="*/ 0 60000 65536"/>
                <a:gd name="T21" fmla="*/ 0 w 2713"/>
                <a:gd name="T22" fmla="*/ 0 h 840"/>
                <a:gd name="T23" fmla="*/ 2713 w 2713"/>
                <a:gd name="T24" fmla="*/ 840 h 84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713" h="840">
                  <a:moveTo>
                    <a:pt x="2713" y="767"/>
                  </a:moveTo>
                  <a:cubicBezTo>
                    <a:pt x="2416" y="418"/>
                    <a:pt x="2068" y="148"/>
                    <a:pt x="1736" y="81"/>
                  </a:cubicBezTo>
                  <a:cubicBezTo>
                    <a:pt x="1307" y="0"/>
                    <a:pt x="953" y="141"/>
                    <a:pt x="562" y="171"/>
                  </a:cubicBezTo>
                  <a:cubicBezTo>
                    <a:pt x="240" y="227"/>
                    <a:pt x="160" y="311"/>
                    <a:pt x="80" y="388"/>
                  </a:cubicBezTo>
                  <a:cubicBezTo>
                    <a:pt x="0" y="465"/>
                    <a:pt x="7" y="564"/>
                    <a:pt x="82" y="632"/>
                  </a:cubicBezTo>
                  <a:cubicBezTo>
                    <a:pt x="157" y="700"/>
                    <a:pt x="401" y="756"/>
                    <a:pt x="529" y="794"/>
                  </a:cubicBezTo>
                  <a:cubicBezTo>
                    <a:pt x="797" y="802"/>
                    <a:pt x="878" y="821"/>
                    <a:pt x="837" y="840"/>
                  </a:cubicBezTo>
                </a:path>
              </a:pathLst>
            </a:custGeom>
            <a:noFill/>
            <a:ln w="38100">
              <a:solidFill>
                <a:srgbClr val="FFFF00"/>
              </a:solidFill>
              <a:round/>
              <a:headEnd/>
              <a:tailEnd/>
            </a:ln>
          </p:spPr>
          <p:txBody>
            <a:bodyPr/>
            <a:lstStyle/>
            <a:p>
              <a:endParaRPr lang="en-US"/>
            </a:p>
          </p:txBody>
        </p:sp>
        <p:sp>
          <p:nvSpPr>
            <p:cNvPr id="15" name="Freeform 11"/>
            <p:cNvSpPr>
              <a:spLocks/>
            </p:cNvSpPr>
            <p:nvPr/>
          </p:nvSpPr>
          <p:spPr bwMode="auto">
            <a:xfrm rot="16200000">
              <a:off x="762401" y="5491406"/>
              <a:ext cx="93104" cy="308375"/>
            </a:xfrm>
            <a:custGeom>
              <a:avLst/>
              <a:gdLst>
                <a:gd name="T0" fmla="*/ 416 w 435"/>
                <a:gd name="T1" fmla="*/ 0 h 582"/>
                <a:gd name="T2" fmla="*/ 313 w 435"/>
                <a:gd name="T3" fmla="*/ 333 h 582"/>
                <a:gd name="T4" fmla="*/ 494 w 435"/>
                <a:gd name="T5" fmla="*/ 632 h 582"/>
                <a:gd name="T6" fmla="*/ 338 w 435"/>
                <a:gd name="T7" fmla="*/ 832 h 582"/>
                <a:gd name="T8" fmla="*/ 0 w 435"/>
                <a:gd name="T9" fmla="*/ 764 h 582"/>
                <a:gd name="T10" fmla="*/ 0 60000 65536"/>
                <a:gd name="T11" fmla="*/ 0 60000 65536"/>
                <a:gd name="T12" fmla="*/ 0 60000 65536"/>
                <a:gd name="T13" fmla="*/ 0 60000 65536"/>
                <a:gd name="T14" fmla="*/ 0 60000 65536"/>
                <a:gd name="T15" fmla="*/ 0 w 435"/>
                <a:gd name="T16" fmla="*/ 0 h 582"/>
                <a:gd name="T17" fmla="*/ 435 w 435"/>
                <a:gd name="T18" fmla="*/ 582 h 582"/>
                <a:gd name="connsiteX0" fmla="*/ 101 w 437"/>
                <a:gd name="connsiteY0" fmla="*/ 0 h 643"/>
                <a:gd name="connsiteX1" fmla="*/ 11 w 437"/>
                <a:gd name="connsiteY1" fmla="*/ 227 h 643"/>
                <a:gd name="connsiteX2" fmla="*/ 169 w 437"/>
                <a:gd name="connsiteY2" fmla="*/ 431 h 643"/>
                <a:gd name="connsiteX3" fmla="*/ 33 w 437"/>
                <a:gd name="connsiteY3" fmla="*/ 567 h 643"/>
                <a:gd name="connsiteX4" fmla="*/ 326 w 437"/>
                <a:gd name="connsiteY4" fmla="*/ 613 h 643"/>
                <a:gd name="connsiteX0" fmla="*/ 101 w 173"/>
                <a:gd name="connsiteY0" fmla="*/ 0 h 567"/>
                <a:gd name="connsiteX1" fmla="*/ 11 w 173"/>
                <a:gd name="connsiteY1" fmla="*/ 227 h 567"/>
                <a:gd name="connsiteX2" fmla="*/ 169 w 173"/>
                <a:gd name="connsiteY2" fmla="*/ 431 h 567"/>
                <a:gd name="connsiteX3" fmla="*/ 33 w 173"/>
                <a:gd name="connsiteY3" fmla="*/ 567 h 567"/>
                <a:gd name="connsiteX0" fmla="*/ 101 w 169"/>
                <a:gd name="connsiteY0" fmla="*/ 0 h 431"/>
                <a:gd name="connsiteX1" fmla="*/ 11 w 169"/>
                <a:gd name="connsiteY1" fmla="*/ 227 h 431"/>
                <a:gd name="connsiteX2" fmla="*/ 169 w 169"/>
                <a:gd name="connsiteY2" fmla="*/ 431 h 431"/>
                <a:gd name="connsiteX0" fmla="*/ 101 w 101"/>
                <a:gd name="connsiteY0" fmla="*/ 0 h 227"/>
                <a:gd name="connsiteX1" fmla="*/ 11 w 101"/>
                <a:gd name="connsiteY1" fmla="*/ 227 h 227"/>
                <a:gd name="connsiteX0" fmla="*/ 51 w 51"/>
                <a:gd name="connsiteY0" fmla="*/ 0 h 136"/>
                <a:gd name="connsiteX1" fmla="*/ 18 w 51"/>
                <a:gd name="connsiteY1" fmla="*/ 136 h 136"/>
                <a:gd name="connsiteX0" fmla="*/ 44 w 44"/>
                <a:gd name="connsiteY0" fmla="*/ 0 h 136"/>
                <a:gd name="connsiteX1" fmla="*/ 11 w 44"/>
                <a:gd name="connsiteY1" fmla="*/ 136 h 136"/>
                <a:gd name="connsiteX0" fmla="*/ 44 w 44"/>
                <a:gd name="connsiteY0" fmla="*/ 0 h 136"/>
                <a:gd name="connsiteX1" fmla="*/ 11 w 44"/>
                <a:gd name="connsiteY1" fmla="*/ 136 h 136"/>
                <a:gd name="connsiteX0" fmla="*/ 44 w 44"/>
                <a:gd name="connsiteY0" fmla="*/ 0 h 136"/>
                <a:gd name="connsiteX1" fmla="*/ 35 w 44"/>
                <a:gd name="connsiteY1" fmla="*/ 72 h 136"/>
                <a:gd name="connsiteX2" fmla="*/ 11 w 44"/>
                <a:gd name="connsiteY2" fmla="*/ 136 h 136"/>
                <a:gd name="connsiteX0" fmla="*/ 35 w 35"/>
                <a:gd name="connsiteY0" fmla="*/ 0 h 125"/>
                <a:gd name="connsiteX1" fmla="*/ 35 w 35"/>
                <a:gd name="connsiteY1" fmla="*/ 61 h 125"/>
                <a:gd name="connsiteX2" fmla="*/ 11 w 35"/>
                <a:gd name="connsiteY2" fmla="*/ 125 h 125"/>
                <a:gd name="connsiteX0" fmla="*/ 42 w 42"/>
                <a:gd name="connsiteY0" fmla="*/ 0 h 125"/>
                <a:gd name="connsiteX1" fmla="*/ 42 w 42"/>
                <a:gd name="connsiteY1" fmla="*/ 61 h 125"/>
                <a:gd name="connsiteX2" fmla="*/ 4 w 42"/>
                <a:gd name="connsiteY2" fmla="*/ 70 h 125"/>
                <a:gd name="connsiteX3" fmla="*/ 18 w 42"/>
                <a:gd name="connsiteY3" fmla="*/ 125 h 125"/>
                <a:gd name="connsiteX0" fmla="*/ 42 w 42"/>
                <a:gd name="connsiteY0" fmla="*/ 0 h 125"/>
                <a:gd name="connsiteX1" fmla="*/ 4 w 42"/>
                <a:gd name="connsiteY1" fmla="*/ 70 h 125"/>
                <a:gd name="connsiteX2" fmla="*/ 18 w 42"/>
                <a:gd name="connsiteY2" fmla="*/ 125 h 125"/>
                <a:gd name="connsiteX0" fmla="*/ 24 w 24"/>
                <a:gd name="connsiteY0" fmla="*/ 0 h 125"/>
                <a:gd name="connsiteX1" fmla="*/ 0 w 24"/>
                <a:gd name="connsiteY1" fmla="*/ 125 h 125"/>
                <a:gd name="connsiteX0" fmla="*/ 24 w 24"/>
                <a:gd name="connsiteY0" fmla="*/ 0 h 125"/>
                <a:gd name="connsiteX1" fmla="*/ 21 w 24"/>
                <a:gd name="connsiteY1" fmla="*/ 4 h 125"/>
                <a:gd name="connsiteX2" fmla="*/ 0 w 24"/>
                <a:gd name="connsiteY2" fmla="*/ 125 h 125"/>
                <a:gd name="connsiteX0" fmla="*/ 24 w 29"/>
                <a:gd name="connsiteY0" fmla="*/ 0 h 125"/>
                <a:gd name="connsiteX1" fmla="*/ 21 w 29"/>
                <a:gd name="connsiteY1" fmla="*/ 4 h 125"/>
                <a:gd name="connsiteX2" fmla="*/ 0 w 29"/>
                <a:gd name="connsiteY2" fmla="*/ 125 h 125"/>
                <a:gd name="connsiteX0" fmla="*/ 19 w 29"/>
                <a:gd name="connsiteY0" fmla="*/ 0 h 123"/>
                <a:gd name="connsiteX1" fmla="*/ 21 w 29"/>
                <a:gd name="connsiteY1" fmla="*/ 2 h 123"/>
                <a:gd name="connsiteX2" fmla="*/ 0 w 29"/>
                <a:gd name="connsiteY2" fmla="*/ 123 h 123"/>
                <a:gd name="connsiteX0" fmla="*/ 23 w 33"/>
                <a:gd name="connsiteY0" fmla="*/ 0 h 124"/>
                <a:gd name="connsiteX1" fmla="*/ 25 w 33"/>
                <a:gd name="connsiteY1" fmla="*/ 2 h 124"/>
                <a:gd name="connsiteX2" fmla="*/ 0 w 33"/>
                <a:gd name="connsiteY2" fmla="*/ 124 h 124"/>
                <a:gd name="connsiteX0" fmla="*/ 198 w 208"/>
                <a:gd name="connsiteY0" fmla="*/ 15 h 139"/>
                <a:gd name="connsiteX1" fmla="*/ 200 w 208"/>
                <a:gd name="connsiteY1" fmla="*/ 17 h 139"/>
                <a:gd name="connsiteX2" fmla="*/ 4 w 208"/>
                <a:gd name="connsiteY2" fmla="*/ 20 h 139"/>
                <a:gd name="connsiteX3" fmla="*/ 175 w 208"/>
                <a:gd name="connsiteY3" fmla="*/ 139 h 139"/>
                <a:gd name="connsiteX0" fmla="*/ 217 w 343"/>
                <a:gd name="connsiteY0" fmla="*/ 0 h 159"/>
                <a:gd name="connsiteX1" fmla="*/ 335 w 343"/>
                <a:gd name="connsiteY1" fmla="*/ 142 h 159"/>
                <a:gd name="connsiteX2" fmla="*/ 23 w 343"/>
                <a:gd name="connsiteY2" fmla="*/ 5 h 159"/>
                <a:gd name="connsiteX3" fmla="*/ 194 w 343"/>
                <a:gd name="connsiteY3" fmla="*/ 124 h 159"/>
                <a:gd name="connsiteX0" fmla="*/ 23 w 149"/>
                <a:gd name="connsiteY0" fmla="*/ 0 h 163"/>
                <a:gd name="connsiteX1" fmla="*/ 141 w 149"/>
                <a:gd name="connsiteY1" fmla="*/ 142 h 163"/>
                <a:gd name="connsiteX2" fmla="*/ 0 w 149"/>
                <a:gd name="connsiteY2" fmla="*/ 124 h 163"/>
                <a:gd name="connsiteX0" fmla="*/ 23 w 23"/>
                <a:gd name="connsiteY0" fmla="*/ 0 h 124"/>
                <a:gd name="connsiteX1" fmla="*/ 0 w 23"/>
                <a:gd name="connsiteY1" fmla="*/ 124 h 124"/>
                <a:gd name="connsiteX0" fmla="*/ 66 w 66"/>
                <a:gd name="connsiteY0" fmla="*/ 0 h 118"/>
                <a:gd name="connsiteX1" fmla="*/ 0 w 66"/>
                <a:gd name="connsiteY1" fmla="*/ 118 h 118"/>
                <a:gd name="connsiteX0" fmla="*/ 66 w 66"/>
                <a:gd name="connsiteY0" fmla="*/ 0 h 118"/>
                <a:gd name="connsiteX1" fmla="*/ 0 w 66"/>
                <a:gd name="connsiteY1" fmla="*/ 118 h 118"/>
                <a:gd name="connsiteX0" fmla="*/ 52 w 52"/>
                <a:gd name="connsiteY0" fmla="*/ 0 h 132"/>
                <a:gd name="connsiteX1" fmla="*/ 0 w 52"/>
                <a:gd name="connsiteY1" fmla="*/ 132 h 132"/>
              </a:gdLst>
              <a:ahLst/>
              <a:cxnLst>
                <a:cxn ang="0">
                  <a:pos x="connsiteX0" y="connsiteY0"/>
                </a:cxn>
                <a:cxn ang="0">
                  <a:pos x="connsiteX1" y="connsiteY1"/>
                </a:cxn>
              </a:cxnLst>
              <a:rect l="l" t="t" r="r" b="b"/>
              <a:pathLst>
                <a:path w="52" h="132">
                  <a:moveTo>
                    <a:pt x="52" y="0"/>
                  </a:moveTo>
                  <a:cubicBezTo>
                    <a:pt x="25" y="36"/>
                    <a:pt x="5" y="106"/>
                    <a:pt x="0" y="132"/>
                  </a:cubicBezTo>
                </a:path>
              </a:pathLst>
            </a:custGeom>
            <a:noFill/>
            <a:ln w="38100">
              <a:solidFill>
                <a:schemeClr val="tx2">
                  <a:lumMod val="60000"/>
                  <a:lumOff val="40000"/>
                </a:schemeClr>
              </a:solidFill>
              <a:round/>
              <a:headEnd/>
              <a:tailEnd/>
            </a:ln>
          </p:spPr>
          <p:txBody>
            <a:bodyPr>
              <a:spAutoFit/>
            </a:bodyPr>
            <a:lstStyle/>
            <a:p>
              <a:pPr>
                <a:defRPr/>
              </a:pPr>
              <a:endParaRPr lang="it-IT"/>
            </a:p>
          </p:txBody>
        </p:sp>
        <p:sp>
          <p:nvSpPr>
            <p:cNvPr id="16" name="Freeform 11"/>
            <p:cNvSpPr>
              <a:spLocks/>
            </p:cNvSpPr>
            <p:nvPr/>
          </p:nvSpPr>
          <p:spPr bwMode="auto">
            <a:xfrm rot="16200000">
              <a:off x="2032425" y="5769647"/>
              <a:ext cx="74482" cy="403609"/>
            </a:xfrm>
            <a:custGeom>
              <a:avLst/>
              <a:gdLst>
                <a:gd name="T0" fmla="*/ 416 w 435"/>
                <a:gd name="T1" fmla="*/ 0 h 582"/>
                <a:gd name="T2" fmla="*/ 313 w 435"/>
                <a:gd name="T3" fmla="*/ 333 h 582"/>
                <a:gd name="T4" fmla="*/ 494 w 435"/>
                <a:gd name="T5" fmla="*/ 632 h 582"/>
                <a:gd name="T6" fmla="*/ 338 w 435"/>
                <a:gd name="T7" fmla="*/ 832 h 582"/>
                <a:gd name="T8" fmla="*/ 0 w 435"/>
                <a:gd name="T9" fmla="*/ 764 h 582"/>
                <a:gd name="T10" fmla="*/ 0 60000 65536"/>
                <a:gd name="T11" fmla="*/ 0 60000 65536"/>
                <a:gd name="T12" fmla="*/ 0 60000 65536"/>
                <a:gd name="T13" fmla="*/ 0 60000 65536"/>
                <a:gd name="T14" fmla="*/ 0 60000 65536"/>
                <a:gd name="T15" fmla="*/ 0 w 435"/>
                <a:gd name="T16" fmla="*/ 0 h 582"/>
                <a:gd name="T17" fmla="*/ 435 w 435"/>
                <a:gd name="T18" fmla="*/ 582 h 582"/>
                <a:gd name="connsiteX0" fmla="*/ 101 w 437"/>
                <a:gd name="connsiteY0" fmla="*/ 0 h 643"/>
                <a:gd name="connsiteX1" fmla="*/ 11 w 437"/>
                <a:gd name="connsiteY1" fmla="*/ 227 h 643"/>
                <a:gd name="connsiteX2" fmla="*/ 169 w 437"/>
                <a:gd name="connsiteY2" fmla="*/ 431 h 643"/>
                <a:gd name="connsiteX3" fmla="*/ 33 w 437"/>
                <a:gd name="connsiteY3" fmla="*/ 567 h 643"/>
                <a:gd name="connsiteX4" fmla="*/ 326 w 437"/>
                <a:gd name="connsiteY4" fmla="*/ 613 h 643"/>
                <a:gd name="connsiteX0" fmla="*/ 101 w 173"/>
                <a:gd name="connsiteY0" fmla="*/ 0 h 567"/>
                <a:gd name="connsiteX1" fmla="*/ 11 w 173"/>
                <a:gd name="connsiteY1" fmla="*/ 227 h 567"/>
                <a:gd name="connsiteX2" fmla="*/ 169 w 173"/>
                <a:gd name="connsiteY2" fmla="*/ 431 h 567"/>
                <a:gd name="connsiteX3" fmla="*/ 33 w 173"/>
                <a:gd name="connsiteY3" fmla="*/ 567 h 567"/>
                <a:gd name="connsiteX0" fmla="*/ 101 w 169"/>
                <a:gd name="connsiteY0" fmla="*/ 0 h 431"/>
                <a:gd name="connsiteX1" fmla="*/ 11 w 169"/>
                <a:gd name="connsiteY1" fmla="*/ 227 h 431"/>
                <a:gd name="connsiteX2" fmla="*/ 169 w 169"/>
                <a:gd name="connsiteY2" fmla="*/ 431 h 431"/>
                <a:gd name="connsiteX0" fmla="*/ 101 w 101"/>
                <a:gd name="connsiteY0" fmla="*/ 0 h 227"/>
                <a:gd name="connsiteX1" fmla="*/ 11 w 101"/>
                <a:gd name="connsiteY1" fmla="*/ 227 h 227"/>
                <a:gd name="connsiteX0" fmla="*/ 51 w 51"/>
                <a:gd name="connsiteY0" fmla="*/ 0 h 136"/>
                <a:gd name="connsiteX1" fmla="*/ 18 w 51"/>
                <a:gd name="connsiteY1" fmla="*/ 136 h 136"/>
                <a:gd name="connsiteX0" fmla="*/ 44 w 44"/>
                <a:gd name="connsiteY0" fmla="*/ 0 h 136"/>
                <a:gd name="connsiteX1" fmla="*/ 11 w 44"/>
                <a:gd name="connsiteY1" fmla="*/ 136 h 136"/>
                <a:gd name="connsiteX0" fmla="*/ 44 w 44"/>
                <a:gd name="connsiteY0" fmla="*/ 0 h 136"/>
                <a:gd name="connsiteX1" fmla="*/ 11 w 44"/>
                <a:gd name="connsiteY1" fmla="*/ 136 h 136"/>
                <a:gd name="connsiteX0" fmla="*/ 53 w 53"/>
                <a:gd name="connsiteY0" fmla="*/ 0 h 147"/>
                <a:gd name="connsiteX1" fmla="*/ 11 w 53"/>
                <a:gd name="connsiteY1" fmla="*/ 147 h 147"/>
                <a:gd name="connsiteX0" fmla="*/ 43 w 43"/>
                <a:gd name="connsiteY0" fmla="*/ 0 h 147"/>
                <a:gd name="connsiteX1" fmla="*/ 1 w 43"/>
                <a:gd name="connsiteY1" fmla="*/ 147 h 147"/>
                <a:gd name="connsiteX0" fmla="*/ 41 w 41"/>
                <a:gd name="connsiteY0" fmla="*/ 0 h 173"/>
                <a:gd name="connsiteX1" fmla="*/ 1 w 41"/>
                <a:gd name="connsiteY1" fmla="*/ 173 h 173"/>
              </a:gdLst>
              <a:ahLst/>
              <a:cxnLst>
                <a:cxn ang="0">
                  <a:pos x="connsiteX0" y="connsiteY0"/>
                </a:cxn>
                <a:cxn ang="0">
                  <a:pos x="connsiteX1" y="connsiteY1"/>
                </a:cxn>
              </a:cxnLst>
              <a:rect l="l" t="t" r="r" b="b"/>
              <a:pathLst>
                <a:path w="41" h="173">
                  <a:moveTo>
                    <a:pt x="41" y="0"/>
                  </a:moveTo>
                  <a:cubicBezTo>
                    <a:pt x="26" y="61"/>
                    <a:pt x="0" y="113"/>
                    <a:pt x="1" y="173"/>
                  </a:cubicBezTo>
                </a:path>
              </a:pathLst>
            </a:custGeom>
            <a:noFill/>
            <a:ln w="38100">
              <a:solidFill>
                <a:schemeClr val="accent2">
                  <a:lumMod val="75000"/>
                </a:schemeClr>
              </a:solidFill>
              <a:round/>
              <a:headEnd/>
              <a:tailEnd/>
            </a:ln>
          </p:spPr>
          <p:txBody>
            <a:bodyPr>
              <a:spAutoFit/>
            </a:bodyPr>
            <a:lstStyle/>
            <a:p>
              <a:pPr>
                <a:defRPr/>
              </a:pPr>
              <a:endParaRPr lang="it-IT"/>
            </a:p>
          </p:txBody>
        </p:sp>
        <p:sp>
          <p:nvSpPr>
            <p:cNvPr id="17" name="Freeform 11"/>
            <p:cNvSpPr>
              <a:spLocks/>
            </p:cNvSpPr>
            <p:nvPr/>
          </p:nvSpPr>
          <p:spPr bwMode="auto">
            <a:xfrm rot="-5400000">
              <a:off x="3443672" y="5986089"/>
              <a:ext cx="27316" cy="342426"/>
            </a:xfrm>
            <a:custGeom>
              <a:avLst/>
              <a:gdLst>
                <a:gd name="T0" fmla="*/ 49744259 w 15"/>
                <a:gd name="T1" fmla="*/ 0 h 147"/>
                <a:gd name="T2" fmla="*/ 43111936 w 15"/>
                <a:gd name="T3" fmla="*/ 797656868 h 147"/>
                <a:gd name="T4" fmla="*/ 0 60000 65536"/>
                <a:gd name="T5" fmla="*/ 0 60000 65536"/>
                <a:gd name="T6" fmla="*/ 0 w 15"/>
                <a:gd name="T7" fmla="*/ 0 h 147"/>
                <a:gd name="T8" fmla="*/ 15 w 15"/>
                <a:gd name="T9" fmla="*/ 147 h 147"/>
              </a:gdLst>
              <a:ahLst/>
              <a:cxnLst>
                <a:cxn ang="T4">
                  <a:pos x="T0" y="T1"/>
                </a:cxn>
                <a:cxn ang="T5">
                  <a:pos x="T2" y="T3"/>
                </a:cxn>
              </a:cxnLst>
              <a:rect l="T6" t="T7" r="T8" b="T9"/>
              <a:pathLst>
                <a:path w="15" h="147">
                  <a:moveTo>
                    <a:pt x="15" y="0"/>
                  </a:moveTo>
                  <a:cubicBezTo>
                    <a:pt x="0" y="61"/>
                    <a:pt x="2" y="75"/>
                    <a:pt x="13" y="147"/>
                  </a:cubicBezTo>
                </a:path>
              </a:pathLst>
            </a:custGeom>
            <a:noFill/>
            <a:ln w="38100">
              <a:solidFill>
                <a:srgbClr val="FFC000"/>
              </a:solidFill>
              <a:round/>
              <a:headEnd/>
              <a:tailEnd/>
            </a:ln>
          </p:spPr>
          <p:txBody>
            <a:bodyPr>
              <a:spAutoFit/>
            </a:bodyPr>
            <a:lstStyle/>
            <a:p>
              <a:endParaRPr lang="en-US"/>
            </a:p>
          </p:txBody>
        </p:sp>
        <p:sp>
          <p:nvSpPr>
            <p:cNvPr id="18" name="Freeform 11"/>
            <p:cNvSpPr>
              <a:spLocks/>
            </p:cNvSpPr>
            <p:nvPr/>
          </p:nvSpPr>
          <p:spPr bwMode="auto">
            <a:xfrm rot="-5400000">
              <a:off x="5701271" y="5662132"/>
              <a:ext cx="107443" cy="458898"/>
            </a:xfrm>
            <a:custGeom>
              <a:avLst/>
              <a:gdLst>
                <a:gd name="T0" fmla="*/ 0 w 59"/>
                <a:gd name="T1" fmla="*/ 0 h 197"/>
                <a:gd name="T2" fmla="*/ 195660994 w 59"/>
                <a:gd name="T3" fmla="*/ 1068971404 h 197"/>
                <a:gd name="T4" fmla="*/ 0 60000 65536"/>
                <a:gd name="T5" fmla="*/ 0 60000 65536"/>
                <a:gd name="T6" fmla="*/ 0 w 59"/>
                <a:gd name="T7" fmla="*/ 0 h 197"/>
                <a:gd name="T8" fmla="*/ 59 w 59"/>
                <a:gd name="T9" fmla="*/ 197 h 197"/>
              </a:gdLst>
              <a:ahLst/>
              <a:cxnLst>
                <a:cxn ang="T4">
                  <a:pos x="T0" y="T1"/>
                </a:cxn>
                <a:cxn ang="T5">
                  <a:pos x="T2" y="T3"/>
                </a:cxn>
              </a:cxnLst>
              <a:rect l="T6" t="T7" r="T8" b="T9"/>
              <a:pathLst>
                <a:path w="59" h="197">
                  <a:moveTo>
                    <a:pt x="0" y="0"/>
                  </a:moveTo>
                  <a:cubicBezTo>
                    <a:pt x="14" y="76"/>
                    <a:pt x="32" y="138"/>
                    <a:pt x="59" y="197"/>
                  </a:cubicBezTo>
                </a:path>
              </a:pathLst>
            </a:custGeom>
            <a:noFill/>
            <a:ln w="38100">
              <a:solidFill>
                <a:srgbClr val="FF0000"/>
              </a:solidFill>
              <a:round/>
              <a:headEnd/>
              <a:tailEnd/>
            </a:ln>
          </p:spPr>
          <p:txBody>
            <a:bodyPr>
              <a:spAutoFit/>
            </a:bodyPr>
            <a:lstStyle/>
            <a:p>
              <a:endParaRPr lang="en-US"/>
            </a:p>
          </p:txBody>
        </p:sp>
        <p:sp>
          <p:nvSpPr>
            <p:cNvPr id="19" name="Text Box 20"/>
            <p:cNvSpPr txBox="1">
              <a:spLocks noChangeArrowheads="1"/>
            </p:cNvSpPr>
            <p:nvPr/>
          </p:nvSpPr>
          <p:spPr bwMode="auto">
            <a:xfrm>
              <a:off x="714348" y="4959518"/>
              <a:ext cx="731745" cy="567226"/>
            </a:xfrm>
            <a:prstGeom prst="rect">
              <a:avLst/>
            </a:prstGeom>
            <a:noFill/>
            <a:ln w="9525">
              <a:noFill/>
              <a:miter lim="800000"/>
              <a:headEnd/>
              <a:tailEnd/>
            </a:ln>
          </p:spPr>
          <p:txBody>
            <a:bodyPr>
              <a:spAutoFit/>
            </a:bodyPr>
            <a:lstStyle/>
            <a:p>
              <a:pPr algn="l" eaLnBrk="0" hangingPunct="0"/>
              <a:r>
                <a:rPr lang="en-GB" sz="1600">
                  <a:solidFill>
                    <a:srgbClr val="006666"/>
                  </a:solidFill>
                  <a:sym typeface="Symbol" pitchFamily="18" charset="2"/>
                </a:rPr>
                <a:t></a:t>
              </a:r>
              <a:r>
                <a:rPr lang="en-GB" sz="1600" baseline="-25000">
                  <a:solidFill>
                    <a:srgbClr val="006666"/>
                  </a:solidFill>
                  <a:sym typeface="Symbol" pitchFamily="18" charset="2"/>
                </a:rPr>
                <a:t>B1</a:t>
              </a:r>
              <a:endParaRPr lang="en-GB" sz="2400" baseline="-25000">
                <a:solidFill>
                  <a:srgbClr val="006666"/>
                </a:solidFill>
                <a:sym typeface="Symbol" pitchFamily="18" charset="2"/>
              </a:endParaRPr>
            </a:p>
          </p:txBody>
        </p:sp>
        <p:sp>
          <p:nvSpPr>
            <p:cNvPr id="20" name="Text Box 20"/>
            <p:cNvSpPr txBox="1">
              <a:spLocks noChangeArrowheads="1"/>
            </p:cNvSpPr>
            <p:nvPr/>
          </p:nvSpPr>
          <p:spPr bwMode="auto">
            <a:xfrm>
              <a:off x="1854230" y="5407054"/>
              <a:ext cx="945779" cy="567226"/>
            </a:xfrm>
            <a:prstGeom prst="rect">
              <a:avLst/>
            </a:prstGeom>
            <a:noFill/>
            <a:ln w="9525">
              <a:noFill/>
              <a:miter lim="800000"/>
              <a:headEnd/>
              <a:tailEnd/>
            </a:ln>
          </p:spPr>
          <p:txBody>
            <a:bodyPr>
              <a:spAutoFit/>
            </a:bodyPr>
            <a:lstStyle/>
            <a:p>
              <a:pPr algn="l" eaLnBrk="0" hangingPunct="0"/>
              <a:r>
                <a:rPr lang="en-GB" sz="1600">
                  <a:solidFill>
                    <a:srgbClr val="006666"/>
                  </a:solidFill>
                  <a:sym typeface="Symbol" pitchFamily="18" charset="2"/>
                </a:rPr>
                <a:t></a:t>
              </a:r>
              <a:r>
                <a:rPr lang="en-GB" sz="1600" baseline="-25000">
                  <a:solidFill>
                    <a:srgbClr val="006666"/>
                  </a:solidFill>
                  <a:sym typeface="Symbol" pitchFamily="18" charset="2"/>
                </a:rPr>
                <a:t>B2</a:t>
              </a:r>
              <a:endParaRPr lang="en-GB" sz="2400" baseline="-25000">
                <a:solidFill>
                  <a:srgbClr val="006666"/>
                </a:solidFill>
                <a:sym typeface="Symbol" pitchFamily="18" charset="2"/>
              </a:endParaRPr>
            </a:p>
          </p:txBody>
        </p:sp>
        <p:sp>
          <p:nvSpPr>
            <p:cNvPr id="21" name="Text Box 20"/>
            <p:cNvSpPr txBox="1">
              <a:spLocks noChangeArrowheads="1"/>
            </p:cNvSpPr>
            <p:nvPr/>
          </p:nvSpPr>
          <p:spPr bwMode="auto">
            <a:xfrm>
              <a:off x="3143239" y="5526744"/>
              <a:ext cx="955744" cy="578120"/>
            </a:xfrm>
            <a:prstGeom prst="rect">
              <a:avLst/>
            </a:prstGeom>
            <a:noFill/>
            <a:ln w="9525">
              <a:noFill/>
              <a:miter lim="800000"/>
              <a:headEnd/>
              <a:tailEnd/>
            </a:ln>
          </p:spPr>
          <p:txBody>
            <a:bodyPr>
              <a:spAutoFit/>
            </a:bodyPr>
            <a:lstStyle/>
            <a:p>
              <a:pPr algn="l" eaLnBrk="0" hangingPunct="0"/>
              <a:r>
                <a:rPr lang="en-GB" sz="1600">
                  <a:solidFill>
                    <a:srgbClr val="006666"/>
                  </a:solidFill>
                  <a:sym typeface="Symbol" pitchFamily="18" charset="2"/>
                </a:rPr>
                <a:t></a:t>
              </a:r>
              <a:r>
                <a:rPr lang="en-GB" sz="1600" baseline="-25000">
                  <a:solidFill>
                    <a:srgbClr val="006666"/>
                  </a:solidFill>
                  <a:sym typeface="Symbol" pitchFamily="18" charset="2"/>
                </a:rPr>
                <a:t>B3</a:t>
              </a:r>
              <a:endParaRPr lang="en-GB" sz="2400" baseline="-25000">
                <a:solidFill>
                  <a:srgbClr val="006666"/>
                </a:solidFill>
                <a:sym typeface="Symbol" pitchFamily="18" charset="2"/>
              </a:endParaRPr>
            </a:p>
          </p:txBody>
        </p:sp>
        <p:sp>
          <p:nvSpPr>
            <p:cNvPr id="22" name="Text Box 20"/>
            <p:cNvSpPr txBox="1">
              <a:spLocks noChangeArrowheads="1"/>
            </p:cNvSpPr>
            <p:nvPr/>
          </p:nvSpPr>
          <p:spPr bwMode="auto">
            <a:xfrm>
              <a:off x="5410233" y="5167674"/>
              <a:ext cx="933504" cy="567226"/>
            </a:xfrm>
            <a:prstGeom prst="rect">
              <a:avLst/>
            </a:prstGeom>
            <a:noFill/>
            <a:ln w="9525">
              <a:noFill/>
              <a:miter lim="800000"/>
              <a:headEnd/>
              <a:tailEnd/>
            </a:ln>
          </p:spPr>
          <p:txBody>
            <a:bodyPr>
              <a:spAutoFit/>
            </a:bodyPr>
            <a:lstStyle/>
            <a:p>
              <a:pPr algn="l" eaLnBrk="0" hangingPunct="0"/>
              <a:r>
                <a:rPr lang="en-GB" sz="1600">
                  <a:solidFill>
                    <a:srgbClr val="006666"/>
                  </a:solidFill>
                  <a:sym typeface="Symbol" pitchFamily="18" charset="2"/>
                </a:rPr>
                <a:t></a:t>
              </a:r>
              <a:r>
                <a:rPr lang="en-GB" sz="1600" baseline="-25000">
                  <a:solidFill>
                    <a:srgbClr val="006666"/>
                  </a:solidFill>
                  <a:sym typeface="Symbol" pitchFamily="18" charset="2"/>
                </a:rPr>
                <a:t>Bn</a:t>
              </a:r>
              <a:endParaRPr lang="en-GB" sz="2400" baseline="-25000">
                <a:solidFill>
                  <a:srgbClr val="006666"/>
                </a:solidFill>
                <a:sym typeface="Symbol" pitchFamily="18" charset="2"/>
              </a:endParaRPr>
            </a:p>
          </p:txBody>
        </p:sp>
        <p:sp>
          <p:nvSpPr>
            <p:cNvPr id="23" name="Text Box 7"/>
            <p:cNvSpPr txBox="1">
              <a:spLocks noChangeArrowheads="1"/>
            </p:cNvSpPr>
            <p:nvPr/>
          </p:nvSpPr>
          <p:spPr bwMode="auto">
            <a:xfrm>
              <a:off x="5572900" y="3851364"/>
              <a:ext cx="1498794" cy="462855"/>
            </a:xfrm>
            <a:prstGeom prst="rect">
              <a:avLst/>
            </a:prstGeom>
            <a:noFill/>
            <a:ln w="9525" algn="ctr">
              <a:noFill/>
              <a:miter lim="800000"/>
              <a:headEnd/>
              <a:tailEnd/>
            </a:ln>
          </p:spPr>
          <p:txBody>
            <a:bodyPr>
              <a:spAutoFit/>
            </a:bodyPr>
            <a:lstStyle/>
            <a:p>
              <a:pPr eaLnBrk="0" hangingPunct="0">
                <a:defRPr/>
              </a:pPr>
              <a:r>
                <a:rPr lang="en-GB" dirty="0">
                  <a:solidFill>
                    <a:srgbClr val="006666"/>
                  </a:solidFill>
                  <a:latin typeface="+mj-lt"/>
                </a:rPr>
                <a:t>1x2 coupler</a:t>
              </a:r>
            </a:p>
          </p:txBody>
        </p:sp>
      </p:grpSp>
      <p:sp>
        <p:nvSpPr>
          <p:cNvPr id="25" name="24 Rectángulo"/>
          <p:cNvSpPr/>
          <p:nvPr/>
        </p:nvSpPr>
        <p:spPr>
          <a:xfrm>
            <a:off x="4267200" y="914400"/>
            <a:ext cx="4572000" cy="1279196"/>
          </a:xfrm>
          <a:prstGeom prst="rect">
            <a:avLst/>
          </a:prstGeom>
          <a:effectLst/>
          <a:scene3d>
            <a:camera prst="orthographicFront"/>
            <a:lightRig rig="threePt" dir="t"/>
          </a:scene3d>
          <a:sp3d contourW="12700">
            <a:contourClr>
              <a:schemeClr val="bg1"/>
            </a:contourClr>
          </a:sp3d>
        </p:spPr>
        <p:txBody>
          <a:bodyPr>
            <a:spAutoFit/>
          </a:bodyPr>
          <a:lstStyle/>
          <a:p>
            <a:r>
              <a:rPr lang="en-US" sz="2400" i="0" dirty="0" smtClean="0">
                <a:solidFill>
                  <a:srgbClr val="006666"/>
                </a:solidFill>
                <a:effectLst>
                  <a:outerShdw blurRad="38100" dist="38100" dir="2700000" algn="tl">
                    <a:srgbClr val="C0C0C0"/>
                  </a:outerShdw>
                </a:effectLst>
                <a:latin typeface="Arial" charset="0"/>
              </a:rPr>
              <a:t>The number of different Braggs is more than 100; moreover by using an optical switching we can use tens of sensing fiber </a:t>
            </a:r>
            <a:endParaRPr lang="en-US" dirty="0"/>
          </a:p>
        </p:txBody>
      </p:sp>
      <p:sp>
        <p:nvSpPr>
          <p:cNvPr id="6" name="Slide Number Placeholder 5"/>
          <p:cNvSpPr>
            <a:spLocks noGrp="1"/>
          </p:cNvSpPr>
          <p:nvPr>
            <p:ph type="sldNum" sz="quarter" idx="10"/>
          </p:nvPr>
        </p:nvSpPr>
        <p:spPr>
          <a:xfrm>
            <a:off x="8686800" y="6400800"/>
            <a:ext cx="533400" cy="457200"/>
          </a:xfrm>
          <a:prstGeom prst="rect">
            <a:avLst/>
          </a:prstGeom>
        </p:spPr>
        <p:txBody>
          <a:bodyPr/>
          <a:lstStyle/>
          <a:p>
            <a:pPr>
              <a:defRPr/>
            </a:pPr>
            <a:fld id="{9A5CEF15-0670-42F8-B063-5D05E1C9277E}" type="slidenum">
              <a:rPr lang="es-ES_tradnl" altLang="en-US" smtClean="0"/>
              <a:pPr>
                <a:defRPr/>
              </a:pPr>
              <a:t>45</a:t>
            </a:fld>
            <a:endParaRPr lang="es-ES_tradnl" altLang="en-US"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4800" y="0"/>
            <a:ext cx="8839200" cy="1139825"/>
          </a:xfrm>
        </p:spPr>
        <p:txBody>
          <a:bodyPr/>
          <a:lstStyle/>
          <a:p>
            <a:r>
              <a:rPr lang="en-US" noProof="0" dirty="0" smtClean="0"/>
              <a:t>_ Monitoring requirements for Si-Trackers</a:t>
            </a:r>
            <a:endParaRPr lang="en-US" noProof="0" dirty="0"/>
          </a:p>
        </p:txBody>
      </p:sp>
      <p:sp>
        <p:nvSpPr>
          <p:cNvPr id="6" name="Rectangle 13"/>
          <p:cNvSpPr>
            <a:spLocks noGrp="1" noChangeArrowheads="1"/>
          </p:cNvSpPr>
          <p:nvPr>
            <p:ph idx="1"/>
          </p:nvPr>
        </p:nvSpPr>
        <p:spPr>
          <a:xfrm>
            <a:off x="228600" y="1066800"/>
            <a:ext cx="8839200" cy="5257800"/>
          </a:xfrm>
          <a:solidFill>
            <a:schemeClr val="bg1"/>
          </a:solidFill>
          <a:ln/>
        </p:spPr>
        <p:txBody>
          <a:bodyPr/>
          <a:lstStyle/>
          <a:p>
            <a:pPr>
              <a:lnSpc>
                <a:spcPct val="90000"/>
              </a:lnSpc>
            </a:pPr>
            <a:r>
              <a:rPr lang="en-US" sz="3200" noProof="0" dirty="0" smtClean="0"/>
              <a:t>Current and future silicon systems need for:</a:t>
            </a:r>
          </a:p>
          <a:p>
            <a:pPr lvl="1">
              <a:lnSpc>
                <a:spcPct val="90000"/>
              </a:lnSpc>
            </a:pPr>
            <a:r>
              <a:rPr lang="en-US" sz="2800" noProof="0" dirty="0" smtClean="0"/>
              <a:t>Real-time monitoring of environment variables: temperature, humidity, CO</a:t>
            </a:r>
            <a:r>
              <a:rPr lang="en-US" sz="2800" baseline="-25000" noProof="0" dirty="0" smtClean="0"/>
              <a:t>2</a:t>
            </a:r>
            <a:r>
              <a:rPr lang="en-US" sz="2800" noProof="0" dirty="0" smtClean="0"/>
              <a:t>, magnetic field, etc.</a:t>
            </a:r>
          </a:p>
          <a:p>
            <a:pPr lvl="1">
              <a:lnSpc>
                <a:spcPct val="90000"/>
              </a:lnSpc>
            </a:pPr>
            <a:r>
              <a:rPr lang="en-US" sz="2800" noProof="0" dirty="0" smtClean="0"/>
              <a:t>Real time structural monitoring: deformations, vibrations (push &amp; pull operation), movements.</a:t>
            </a:r>
          </a:p>
          <a:p>
            <a:pPr>
              <a:lnSpc>
                <a:spcPct val="90000"/>
              </a:lnSpc>
            </a:pPr>
            <a:r>
              <a:rPr lang="en-US" sz="3200" noProof="0" dirty="0" smtClean="0"/>
              <a:t>Conventional monitoring technologies based on electric relatively bulky transducers with low multiplexing capability, low granularity, and cooper readout and powering lines (conductive EM noise propagation lines).</a:t>
            </a:r>
          </a:p>
          <a:p>
            <a:pPr>
              <a:lnSpc>
                <a:spcPct val="90000"/>
              </a:lnSpc>
            </a:pPr>
            <a:endParaRPr lang="en-US" sz="2800" noProof="0" dirty="0" smtClean="0"/>
          </a:p>
          <a:p>
            <a:pPr>
              <a:lnSpc>
                <a:spcPct val="90000"/>
              </a:lnSpc>
            </a:pPr>
            <a:endParaRPr lang="en-US" sz="2800" noProof="0" dirty="0"/>
          </a:p>
        </p:txBody>
      </p:sp>
      <p:sp>
        <p:nvSpPr>
          <p:cNvPr id="7" name="6 Marcador de pie de página"/>
          <p:cNvSpPr>
            <a:spLocks noGrp="1"/>
          </p:cNvSpPr>
          <p:nvPr>
            <p:ph type="ftr" sz="quarter" idx="11"/>
          </p:nvPr>
        </p:nvSpPr>
        <p:spPr/>
        <p:txBody>
          <a:bodyPr/>
          <a:lstStyle/>
          <a:p>
            <a:pPr>
              <a:defRPr/>
            </a:pPr>
            <a:r>
              <a:rPr lang="en-US" altLang="en-US" smtClean="0"/>
              <a:t>D.Moya, Forum on Tracking Detector Mechanics , Desy June 30th  2014  </a:t>
            </a:r>
            <a:endParaRPr lang="es-ES_tradnl" altLang="en-US" dirty="0"/>
          </a:p>
        </p:txBody>
      </p:sp>
      <p:sp>
        <p:nvSpPr>
          <p:cNvPr id="4" name="Slide Number Placeholder 3"/>
          <p:cNvSpPr>
            <a:spLocks noGrp="1"/>
          </p:cNvSpPr>
          <p:nvPr>
            <p:ph type="sldNum" sz="quarter" idx="10"/>
          </p:nvPr>
        </p:nvSpPr>
        <p:spPr>
          <a:xfrm>
            <a:off x="8686800" y="6400800"/>
            <a:ext cx="533400" cy="457200"/>
          </a:xfrm>
          <a:prstGeom prst="rect">
            <a:avLst/>
          </a:prstGeom>
        </p:spPr>
        <p:txBody>
          <a:bodyPr/>
          <a:lstStyle/>
          <a:p>
            <a:pPr>
              <a:defRPr/>
            </a:pPr>
            <a:fld id="{9A5CEF15-0670-42F8-B063-5D05E1C9277E}" type="slidenum">
              <a:rPr lang="es-ES_tradnl" altLang="en-US" smtClean="0"/>
              <a:pPr>
                <a:defRPr/>
              </a:pPr>
              <a:t>46</a:t>
            </a:fld>
            <a:endParaRPr lang="es-ES_tradnl" altLang="en-US" dirty="0"/>
          </a:p>
        </p:txBody>
      </p:sp>
    </p:spTree>
    <p:extLst>
      <p:ext uri="{BB962C8B-B14F-4D97-AF65-F5344CB8AC3E}">
        <p14:creationId xmlns:p14="http://schemas.microsoft.com/office/powerpoint/2010/main" xmlns="" val="701231833"/>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4800" y="0"/>
            <a:ext cx="7924800" cy="1139825"/>
          </a:xfrm>
        </p:spPr>
        <p:txBody>
          <a:bodyPr/>
          <a:lstStyle/>
          <a:p>
            <a:r>
              <a:rPr lang="en-US" noProof="0" dirty="0" smtClean="0"/>
              <a:t>_Monitoring requirements: Weak Modes</a:t>
            </a:r>
            <a:endParaRPr lang="en-US" noProof="0" dirty="0"/>
          </a:p>
        </p:txBody>
      </p:sp>
      <p:sp>
        <p:nvSpPr>
          <p:cNvPr id="3" name="2 Marcador de contenido"/>
          <p:cNvSpPr>
            <a:spLocks noGrp="1"/>
          </p:cNvSpPr>
          <p:nvPr>
            <p:ph idx="1"/>
          </p:nvPr>
        </p:nvSpPr>
        <p:spPr>
          <a:xfrm>
            <a:off x="381000" y="914400"/>
            <a:ext cx="8458200" cy="5257800"/>
          </a:xfrm>
        </p:spPr>
        <p:txBody>
          <a:bodyPr/>
          <a:lstStyle/>
          <a:p>
            <a:r>
              <a:rPr lang="en-US" noProof="0" dirty="0" smtClean="0"/>
              <a:t>First lesson from </a:t>
            </a:r>
            <a:r>
              <a:rPr lang="en-US" noProof="0" dirty="0" err="1" smtClean="0"/>
              <a:t>LHC</a:t>
            </a:r>
            <a:r>
              <a:rPr lang="en-US" noProof="0" dirty="0" smtClean="0"/>
              <a:t> detectors: position and deformation monitors must cover the weak modes of software (track-based) alignment algorithms.</a:t>
            </a:r>
          </a:p>
          <a:p>
            <a:pPr>
              <a:buNone/>
            </a:pPr>
            <a:endParaRPr lang="en-US" noProof="0" dirty="0" smtClean="0"/>
          </a:p>
        </p:txBody>
      </p:sp>
      <p:sp>
        <p:nvSpPr>
          <p:cNvPr id="4" name="3 Marcador de pie de página"/>
          <p:cNvSpPr>
            <a:spLocks noGrp="1"/>
          </p:cNvSpPr>
          <p:nvPr>
            <p:ph type="ftr" sz="quarter" idx="11"/>
          </p:nvPr>
        </p:nvSpPr>
        <p:spPr/>
        <p:txBody>
          <a:bodyPr/>
          <a:lstStyle/>
          <a:p>
            <a:pPr>
              <a:defRPr/>
            </a:pPr>
            <a:r>
              <a:rPr lang="en-US" altLang="en-US" smtClean="0"/>
              <a:t>D.Moya, Forum on Tracking Detector Mechanics , Desy June 30th  2014  </a:t>
            </a:r>
            <a:endParaRPr lang="es-ES_tradnl" altLang="en-US" dirty="0"/>
          </a:p>
        </p:txBody>
      </p:sp>
      <p:pic>
        <p:nvPicPr>
          <p:cNvPr id="2050" name="Picture 2"/>
          <p:cNvPicPr>
            <a:picLocks noChangeAspect="1" noChangeArrowheads="1"/>
          </p:cNvPicPr>
          <p:nvPr/>
        </p:nvPicPr>
        <p:blipFill>
          <a:blip r:embed="rId2" cstate="print"/>
          <a:srcRect/>
          <a:stretch>
            <a:fillRect/>
          </a:stretch>
        </p:blipFill>
        <p:spPr bwMode="auto">
          <a:xfrm>
            <a:off x="1219200" y="2529485"/>
            <a:ext cx="6934200" cy="3566515"/>
          </a:xfrm>
          <a:prstGeom prst="rect">
            <a:avLst/>
          </a:prstGeom>
          <a:noFill/>
          <a:ln w="9525">
            <a:noFill/>
            <a:miter lim="800000"/>
            <a:headEnd/>
            <a:tailEnd/>
          </a:ln>
        </p:spPr>
      </p:pic>
      <p:sp>
        <p:nvSpPr>
          <p:cNvPr id="6" name="Slide Number Placeholder 5"/>
          <p:cNvSpPr>
            <a:spLocks noGrp="1"/>
          </p:cNvSpPr>
          <p:nvPr>
            <p:ph type="sldNum" sz="quarter" idx="10"/>
          </p:nvPr>
        </p:nvSpPr>
        <p:spPr>
          <a:xfrm>
            <a:off x="8686800" y="6400800"/>
            <a:ext cx="533400" cy="457200"/>
          </a:xfrm>
          <a:prstGeom prst="rect">
            <a:avLst/>
          </a:prstGeom>
        </p:spPr>
        <p:txBody>
          <a:bodyPr/>
          <a:lstStyle/>
          <a:p>
            <a:pPr>
              <a:defRPr/>
            </a:pPr>
            <a:fld id="{9A5CEF15-0670-42F8-B063-5D05E1C9277E}" type="slidenum">
              <a:rPr lang="es-ES_tradnl" altLang="en-US" smtClean="0"/>
              <a:pPr>
                <a:defRPr/>
              </a:pPr>
              <a:t>47</a:t>
            </a:fld>
            <a:endParaRPr lang="es-ES_tradnl" altLang="en-US" dirty="0"/>
          </a:p>
        </p:txBody>
      </p:sp>
    </p:spTree>
    <p:extLst>
      <p:ext uri="{BB962C8B-B14F-4D97-AF65-F5344CB8AC3E}">
        <p14:creationId xmlns:p14="http://schemas.microsoft.com/office/powerpoint/2010/main" xmlns="" val="63163918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52400" y="152400"/>
            <a:ext cx="7086600" cy="1155700"/>
          </a:xfrm>
        </p:spPr>
        <p:txBody>
          <a:bodyPr/>
          <a:lstStyle/>
          <a:p>
            <a:r>
              <a:rPr lang="en-US" dirty="0" smtClean="0"/>
              <a:t>L-shape Linearity  (2) </a:t>
            </a:r>
            <a:endParaRPr lang="en-US" dirty="0"/>
          </a:p>
        </p:txBody>
      </p:sp>
      <p:pic>
        <p:nvPicPr>
          <p:cNvPr id="6" name="5 Marcador de contenido"/>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228600" y="2919972"/>
            <a:ext cx="5599974" cy="2490228"/>
          </a:xfrm>
        </p:spPr>
      </p:pic>
      <p:sp>
        <p:nvSpPr>
          <p:cNvPr id="4" name="3 Marcador de número de diapositiva"/>
          <p:cNvSpPr>
            <a:spLocks noGrp="1"/>
          </p:cNvSpPr>
          <p:nvPr>
            <p:ph type="sldNum" sz="quarter" idx="10"/>
          </p:nvPr>
        </p:nvSpPr>
        <p:spPr>
          <a:xfrm>
            <a:off x="8686800" y="6400800"/>
            <a:ext cx="533400" cy="457200"/>
          </a:xfrm>
          <a:prstGeom prst="rect">
            <a:avLst/>
          </a:prstGeom>
        </p:spPr>
        <p:txBody>
          <a:bodyPr/>
          <a:lstStyle/>
          <a:p>
            <a:pPr>
              <a:defRPr/>
            </a:pPr>
            <a:fld id="{9A5CEF15-0670-42F8-B063-5D05E1C9277E}" type="slidenum">
              <a:rPr lang="es-ES_tradnl" altLang="en-US" smtClean="0"/>
              <a:pPr>
                <a:defRPr/>
              </a:pPr>
              <a:t>48</a:t>
            </a:fld>
            <a:endParaRPr lang="es-ES_tradnl" altLang="en-US" dirty="0"/>
          </a:p>
        </p:txBody>
      </p:sp>
      <p:sp>
        <p:nvSpPr>
          <p:cNvPr id="5" name="4 Marcador de pie de página"/>
          <p:cNvSpPr>
            <a:spLocks noGrp="1"/>
          </p:cNvSpPr>
          <p:nvPr>
            <p:ph type="ftr" sz="quarter" idx="11"/>
          </p:nvPr>
        </p:nvSpPr>
        <p:spPr/>
        <p:txBody>
          <a:bodyPr/>
          <a:lstStyle/>
          <a:p>
            <a:pPr>
              <a:defRPr/>
            </a:pPr>
            <a:r>
              <a:rPr lang="en-US" altLang="en-US" smtClean="0"/>
              <a:t>D.Moya, Forum on Tracking Detector Mechanics , Desy June 30th  2014  </a:t>
            </a:r>
            <a:endParaRPr lang="es-ES_tradnl" altLang="en-US" dirty="0"/>
          </a:p>
        </p:txBody>
      </p:sp>
      <p:sp>
        <p:nvSpPr>
          <p:cNvPr id="7" name="2 Marcador de contenido"/>
          <p:cNvSpPr txBox="1">
            <a:spLocks/>
          </p:cNvSpPr>
          <p:nvPr/>
        </p:nvSpPr>
        <p:spPr bwMode="auto">
          <a:xfrm>
            <a:off x="381000" y="1143000"/>
            <a:ext cx="8458200" cy="609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E3E58"/>
              </a:buClr>
              <a:buSzPct val="65000"/>
              <a:buFont typeface="Calibri" pitchFamily="34" charset="0"/>
              <a:buChar char="—"/>
              <a:defRPr sz="3000">
                <a:solidFill>
                  <a:srgbClr val="0E3E58"/>
                </a:solidFill>
                <a:latin typeface="Calibri" pitchFamily="34" charset="0"/>
                <a:ea typeface="+mn-ea"/>
                <a:cs typeface="+mn-cs"/>
              </a:defRPr>
            </a:lvl1pPr>
            <a:lvl2pPr marL="669925" indent="-325438" algn="l" rtl="0" eaLnBrk="0" fontAlgn="base" hangingPunct="0">
              <a:spcBef>
                <a:spcPct val="20000"/>
              </a:spcBef>
              <a:spcAft>
                <a:spcPct val="0"/>
              </a:spcAft>
              <a:buClr>
                <a:srgbClr val="47A4E3"/>
              </a:buClr>
              <a:buSzPct val="60000"/>
              <a:buFont typeface="Calibri" pitchFamily="34" charset="0"/>
              <a:buChar char="_"/>
              <a:defRPr sz="2600" baseline="0">
                <a:solidFill>
                  <a:srgbClr val="AFAFFF"/>
                </a:solidFill>
                <a:latin typeface="Calibri" pitchFamily="34" charset="0"/>
              </a:defRPr>
            </a:lvl2pPr>
            <a:lvl3pPr marL="671512" indent="0" algn="l" rtl="0" eaLnBrk="0" fontAlgn="base" hangingPunct="0">
              <a:spcBef>
                <a:spcPct val="20000"/>
              </a:spcBef>
              <a:spcAft>
                <a:spcPct val="0"/>
              </a:spcAft>
              <a:buClr>
                <a:srgbClr val="2A1BEB"/>
              </a:buClr>
              <a:buSzPct val="65000"/>
              <a:buFont typeface="Wingdings" pitchFamily="2" charset="2"/>
              <a:buNone/>
              <a:defRPr sz="2200">
                <a:solidFill>
                  <a:srgbClr val="2A1BEB"/>
                </a:solidFill>
                <a:latin typeface="Calibri" pitchFamily="34" charset="0"/>
              </a:defRPr>
            </a:lvl3pPr>
            <a:lvl4pPr marL="1366837" indent="-342900" algn="l" rtl="0" eaLnBrk="0" fontAlgn="base" hangingPunct="0">
              <a:spcBef>
                <a:spcPct val="20000"/>
              </a:spcBef>
              <a:spcAft>
                <a:spcPct val="0"/>
              </a:spcAft>
              <a:buClr>
                <a:schemeClr val="tx1"/>
              </a:buClr>
              <a:buSzPct val="70000"/>
              <a:buFont typeface="Wingdings" pitchFamily="2" charset="2"/>
              <a:buChar char="Ø"/>
              <a:defRPr sz="2000" baseline="0">
                <a:solidFill>
                  <a:srgbClr val="2A1BEB"/>
                </a:solidFill>
                <a:latin typeface="Calibri" pitchFamily="34" charset="0"/>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Calibri" pitchFamily="34" charset="0"/>
              </a:defRPr>
            </a:lvl5pPr>
            <a:lvl6pPr marL="21383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9pPr>
          </a:lstStyle>
          <a:p>
            <a:pPr>
              <a:lnSpc>
                <a:spcPct val="100000"/>
              </a:lnSpc>
            </a:pPr>
            <a:r>
              <a:rPr lang="en-US" i="0" kern="0" dirty="0" smtClean="0"/>
              <a:t>L-shape sensibility presents a small dependence depending of the direction of movement (L-shape specific effect due to its shape)</a:t>
            </a:r>
          </a:p>
        </p:txBody>
      </p:sp>
      <p:sp>
        <p:nvSpPr>
          <p:cNvPr id="8" name="7 CuadroTexto"/>
          <p:cNvSpPr txBox="1"/>
          <p:nvPr/>
        </p:nvSpPr>
        <p:spPr>
          <a:xfrm>
            <a:off x="5943600" y="2438400"/>
            <a:ext cx="2895600" cy="1372683"/>
          </a:xfrm>
          <a:prstGeom prst="rect">
            <a:avLst/>
          </a:prstGeom>
          <a:solidFill>
            <a:schemeClr val="bg1"/>
          </a:solidFill>
          <a:effectLst>
            <a:glow rad="101600">
              <a:schemeClr val="accent4">
                <a:satMod val="175000"/>
                <a:alpha val="40000"/>
              </a:schemeClr>
            </a:glow>
          </a:effectLst>
        </p:spPr>
        <p:txBody>
          <a:bodyPr wrap="square" rtlCol="0">
            <a:spAutoFit/>
          </a:bodyPr>
          <a:lstStyle/>
          <a:p>
            <a:r>
              <a:rPr lang="en-US" sz="3200" i="0" dirty="0" smtClean="0"/>
              <a:t>Sensitivity reproducibility </a:t>
            </a:r>
          </a:p>
          <a:p>
            <a:r>
              <a:rPr lang="en-US" sz="3200" i="0" dirty="0" smtClean="0"/>
              <a:t>0.4 %</a:t>
            </a:r>
            <a:r>
              <a:rPr lang="en-US" sz="3200" i="0" dirty="0" smtClean="0">
                <a:sym typeface="Symbol"/>
              </a:rPr>
              <a:t></a:t>
            </a:r>
            <a:endParaRPr lang="en-US" sz="3200" i="0" dirty="0"/>
          </a:p>
        </p:txBody>
      </p:sp>
      <p:sp>
        <p:nvSpPr>
          <p:cNvPr id="9" name="8 CuadroTexto"/>
          <p:cNvSpPr txBox="1"/>
          <p:nvPr/>
        </p:nvSpPr>
        <p:spPr>
          <a:xfrm>
            <a:off x="5943600" y="4113717"/>
            <a:ext cx="2895600" cy="1372683"/>
          </a:xfrm>
          <a:prstGeom prst="rect">
            <a:avLst/>
          </a:prstGeom>
          <a:solidFill>
            <a:schemeClr val="bg1"/>
          </a:solidFill>
          <a:effectLst>
            <a:glow rad="101600">
              <a:schemeClr val="accent4">
                <a:satMod val="175000"/>
                <a:alpha val="40000"/>
              </a:schemeClr>
            </a:glow>
          </a:effectLst>
        </p:spPr>
        <p:txBody>
          <a:bodyPr wrap="square" rtlCol="0">
            <a:spAutoFit/>
          </a:bodyPr>
          <a:lstStyle/>
          <a:p>
            <a:r>
              <a:rPr lang="en-US" sz="3200" i="0" dirty="0" smtClean="0"/>
              <a:t>Difference load-unload cycle</a:t>
            </a:r>
          </a:p>
          <a:p>
            <a:r>
              <a:rPr lang="en-US" sz="3200" i="0" dirty="0"/>
              <a:t>2</a:t>
            </a:r>
            <a:r>
              <a:rPr lang="en-US" sz="3200" i="0" dirty="0" smtClean="0"/>
              <a:t> %</a:t>
            </a:r>
            <a:r>
              <a:rPr lang="en-US" sz="3200" i="0" dirty="0" smtClean="0">
                <a:sym typeface="Symbol"/>
              </a:rPr>
              <a:t></a:t>
            </a:r>
            <a:endParaRPr lang="en-US" sz="3200" i="0" dirty="0"/>
          </a:p>
        </p:txBody>
      </p:sp>
    </p:spTree>
    <p:extLst>
      <p:ext uri="{BB962C8B-B14F-4D97-AF65-F5344CB8AC3E}">
        <p14:creationId xmlns:p14="http://schemas.microsoft.com/office/powerpoint/2010/main" xmlns="" val="3717661107"/>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dirty="0" smtClean="0"/>
              <a:t>L-Shape Linearity (3)</a:t>
            </a:r>
            <a:endParaRPr lang="en-US" dirty="0"/>
          </a:p>
        </p:txBody>
      </p:sp>
      <p:sp>
        <p:nvSpPr>
          <p:cNvPr id="4" name="3 Marcador de número de diapositiva"/>
          <p:cNvSpPr>
            <a:spLocks noGrp="1"/>
          </p:cNvSpPr>
          <p:nvPr>
            <p:ph type="sldNum" sz="quarter" idx="10"/>
          </p:nvPr>
        </p:nvSpPr>
        <p:spPr>
          <a:xfrm>
            <a:off x="8686800" y="6400800"/>
            <a:ext cx="533400" cy="457200"/>
          </a:xfrm>
          <a:prstGeom prst="rect">
            <a:avLst/>
          </a:prstGeom>
        </p:spPr>
        <p:txBody>
          <a:bodyPr/>
          <a:lstStyle/>
          <a:p>
            <a:pPr>
              <a:defRPr/>
            </a:pPr>
            <a:fld id="{9A5CEF15-0670-42F8-B063-5D05E1C9277E}" type="slidenum">
              <a:rPr lang="es-ES_tradnl" altLang="en-US" smtClean="0"/>
              <a:pPr>
                <a:defRPr/>
              </a:pPr>
              <a:t>49</a:t>
            </a:fld>
            <a:endParaRPr lang="es-ES_tradnl" altLang="en-US" dirty="0"/>
          </a:p>
        </p:txBody>
      </p:sp>
      <p:sp>
        <p:nvSpPr>
          <p:cNvPr id="5" name="4 Marcador de pie de página"/>
          <p:cNvSpPr>
            <a:spLocks noGrp="1"/>
          </p:cNvSpPr>
          <p:nvPr>
            <p:ph type="ftr" sz="quarter" idx="11"/>
          </p:nvPr>
        </p:nvSpPr>
        <p:spPr/>
        <p:txBody>
          <a:bodyPr/>
          <a:lstStyle/>
          <a:p>
            <a:pPr>
              <a:defRPr/>
            </a:pPr>
            <a:r>
              <a:rPr lang="en-US" altLang="en-US" smtClean="0"/>
              <a:t>D.Moya, Forum on Tracking Detector Mechanics , Desy June 30th  2014  </a:t>
            </a:r>
            <a:endParaRPr lang="es-ES_tradnl" altLang="en-US" dirty="0"/>
          </a:p>
        </p:txBody>
      </p:sp>
      <p:pic>
        <p:nvPicPr>
          <p:cNvPr id="8196" name="Picture 4"/>
          <p:cNvPicPr>
            <a:picLocks noGrp="1" noChangeAspect="1" noChangeArrowheads="1"/>
          </p:cNvPicPr>
          <p:nvPr>
            <p:ph idx="1"/>
          </p:nvPr>
        </p:nvPicPr>
        <p:blipFill>
          <a:blip r:embed="rId2" cstate="print">
            <a:extLst>
              <a:ext uri="{28A0092B-C50C-407E-A947-70E740481C1C}">
                <a14:useLocalDpi xmlns:a14="http://schemas.microsoft.com/office/drawing/2010/main" xmlns="" val="0"/>
              </a:ext>
            </a:extLst>
          </a:blip>
          <a:srcRect/>
          <a:stretch>
            <a:fillRect/>
          </a:stretch>
        </p:blipFill>
        <p:spPr bwMode="auto">
          <a:xfrm>
            <a:off x="609600" y="2463318"/>
            <a:ext cx="1257576" cy="1956282"/>
          </a:xfrm>
          <a:prstGeom prst="rect">
            <a:avLst/>
          </a:prstGeom>
          <a:noFill/>
          <a:ln>
            <a:noFill/>
          </a:ln>
          <a:effectLst>
            <a:glow rad="139700">
              <a:schemeClr val="accent4">
                <a:satMod val="175000"/>
                <a:alpha val="40000"/>
              </a:schemeClr>
            </a:glow>
            <a:outerShdw dist="35921" dir="2700000" algn="ctr" rotWithShape="0">
              <a:schemeClr val="bg2"/>
            </a:outerShdw>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0" name="2 Marcador de contenido"/>
          <p:cNvSpPr txBox="1">
            <a:spLocks/>
          </p:cNvSpPr>
          <p:nvPr/>
        </p:nvSpPr>
        <p:spPr bwMode="auto">
          <a:xfrm>
            <a:off x="152400" y="1143000"/>
            <a:ext cx="8763000" cy="609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E3E58"/>
              </a:buClr>
              <a:buSzPct val="65000"/>
              <a:buFont typeface="Calibri" pitchFamily="34" charset="0"/>
              <a:buChar char="—"/>
              <a:defRPr sz="3000">
                <a:solidFill>
                  <a:srgbClr val="0E3E58"/>
                </a:solidFill>
                <a:latin typeface="Calibri" pitchFamily="34" charset="0"/>
                <a:ea typeface="+mn-ea"/>
                <a:cs typeface="+mn-cs"/>
              </a:defRPr>
            </a:lvl1pPr>
            <a:lvl2pPr marL="669925" indent="-325438" algn="l" rtl="0" eaLnBrk="0" fontAlgn="base" hangingPunct="0">
              <a:spcBef>
                <a:spcPct val="20000"/>
              </a:spcBef>
              <a:spcAft>
                <a:spcPct val="0"/>
              </a:spcAft>
              <a:buClr>
                <a:srgbClr val="47A4E3"/>
              </a:buClr>
              <a:buSzPct val="60000"/>
              <a:buFont typeface="Calibri" pitchFamily="34" charset="0"/>
              <a:buChar char="_"/>
              <a:defRPr sz="2600" baseline="0">
                <a:solidFill>
                  <a:srgbClr val="AFAFFF"/>
                </a:solidFill>
                <a:latin typeface="Calibri" pitchFamily="34" charset="0"/>
              </a:defRPr>
            </a:lvl2pPr>
            <a:lvl3pPr marL="671512" indent="0" algn="l" rtl="0" eaLnBrk="0" fontAlgn="base" hangingPunct="0">
              <a:spcBef>
                <a:spcPct val="20000"/>
              </a:spcBef>
              <a:spcAft>
                <a:spcPct val="0"/>
              </a:spcAft>
              <a:buClr>
                <a:srgbClr val="2A1BEB"/>
              </a:buClr>
              <a:buSzPct val="65000"/>
              <a:buFont typeface="Wingdings" pitchFamily="2" charset="2"/>
              <a:buNone/>
              <a:defRPr sz="2200">
                <a:solidFill>
                  <a:srgbClr val="2A1BEB"/>
                </a:solidFill>
                <a:latin typeface="Calibri" pitchFamily="34" charset="0"/>
              </a:defRPr>
            </a:lvl3pPr>
            <a:lvl4pPr marL="1366837" indent="-342900" algn="l" rtl="0" eaLnBrk="0" fontAlgn="base" hangingPunct="0">
              <a:spcBef>
                <a:spcPct val="20000"/>
              </a:spcBef>
              <a:spcAft>
                <a:spcPct val="0"/>
              </a:spcAft>
              <a:buClr>
                <a:schemeClr val="tx1"/>
              </a:buClr>
              <a:buSzPct val="70000"/>
              <a:buFont typeface="Wingdings" pitchFamily="2" charset="2"/>
              <a:buChar char="Ø"/>
              <a:defRPr sz="2000" baseline="0">
                <a:solidFill>
                  <a:srgbClr val="2A1BEB"/>
                </a:solidFill>
                <a:latin typeface="Calibri" pitchFamily="34" charset="0"/>
              </a:defRPr>
            </a:lvl4pPr>
            <a:lvl5pPr marL="1681163" indent="-339725" algn="l" rtl="0" eaLnBrk="0" fontAlgn="base" hangingPunct="0">
              <a:spcBef>
                <a:spcPct val="20000"/>
              </a:spcBef>
              <a:spcAft>
                <a:spcPct val="0"/>
              </a:spcAft>
              <a:buClr>
                <a:schemeClr val="accent1"/>
              </a:buClr>
              <a:buSzPct val="75000"/>
              <a:buFont typeface="Wingdings" pitchFamily="2" charset="2"/>
              <a:buChar char="§"/>
              <a:defRPr sz="2000">
                <a:solidFill>
                  <a:schemeClr val="tx1"/>
                </a:solidFill>
                <a:latin typeface="Calibri" pitchFamily="34" charset="0"/>
              </a:defRPr>
            </a:lvl5pPr>
            <a:lvl6pPr marL="21383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6pPr>
            <a:lvl7pPr marL="25955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7pPr>
            <a:lvl8pPr marL="30527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8pPr>
            <a:lvl9pPr marL="3509963" indent="-339725" algn="l" rtl="0" fontAlgn="base">
              <a:spcBef>
                <a:spcPct val="20000"/>
              </a:spcBef>
              <a:spcAft>
                <a:spcPct val="0"/>
              </a:spcAft>
              <a:buClr>
                <a:schemeClr val="accent1"/>
              </a:buClr>
              <a:buSzPct val="75000"/>
              <a:buFont typeface="Wingdings" pitchFamily="2" charset="2"/>
              <a:buChar char="§"/>
              <a:defRPr sz="2000">
                <a:solidFill>
                  <a:schemeClr val="tx1"/>
                </a:solidFill>
                <a:latin typeface="+mn-lt"/>
              </a:defRPr>
            </a:lvl9pPr>
          </a:lstStyle>
          <a:p>
            <a:pPr>
              <a:lnSpc>
                <a:spcPct val="100000"/>
              </a:lnSpc>
            </a:pPr>
            <a:r>
              <a:rPr lang="en-US" i="0" kern="0" dirty="0" smtClean="0"/>
              <a:t>Investigate the effect of the roughness of the contact surface on the asymmetric load-unload behavior. </a:t>
            </a:r>
          </a:p>
        </p:txBody>
      </p:sp>
      <p:sp>
        <p:nvSpPr>
          <p:cNvPr id="6" name="5 Flecha derecha"/>
          <p:cNvSpPr/>
          <p:nvPr/>
        </p:nvSpPr>
        <p:spPr bwMode="auto">
          <a:xfrm>
            <a:off x="2514600" y="3048000"/>
            <a:ext cx="2019300" cy="609600"/>
          </a:xfrm>
          <a:prstGeom prst="rightArrow">
            <a:avLst/>
          </a:prstGeom>
          <a:noFill/>
          <a:ln w="3175" cap="flat" cmpd="sng" algn="ctr">
            <a:solidFill>
              <a:srgbClr val="2A1BEB"/>
            </a:solidFill>
            <a:prstDash val="solid"/>
            <a:round/>
            <a:headEnd type="none" w="med" len="med"/>
            <a:tailEnd type="none" w="med" len="med"/>
          </a:ln>
          <a:effectLst>
            <a:outerShdw blurRad="50800" dist="38100" dir="5400000" algn="t" rotWithShape="0">
              <a:prstClr val="black">
                <a:alpha val="40000"/>
              </a:prstClr>
            </a:outerShdw>
          </a:effectLst>
        </p:spPr>
        <p:txBody>
          <a:bodyPr vert="horz" wrap="square" lIns="90000" tIns="46800" rIns="90000" bIns="46800" numCol="1" rtlCol="0" anchor="t" anchorCtr="0" compatLnSpc="1">
            <a:prstTxWarp prst="textNoShape">
              <a:avLst/>
            </a:prstTxWarp>
            <a:spAutoFit/>
          </a:bodyPr>
          <a:lstStyle/>
          <a:p>
            <a:pPr marL="342900" marR="0" indent="-342900" algn="ctr" defTabSz="914400" rtl="0" eaLnBrk="1" fontAlgn="base" latinLnBrk="0" hangingPunct="1">
              <a:lnSpc>
                <a:spcPct val="80000"/>
              </a:lnSpc>
              <a:spcBef>
                <a:spcPct val="20000"/>
              </a:spcBef>
              <a:spcAft>
                <a:spcPct val="0"/>
              </a:spcAft>
              <a:buClr>
                <a:schemeClr val="bg1"/>
              </a:buClr>
              <a:buSzPct val="100000"/>
              <a:buFont typeface="Wingdings" pitchFamily="2" charset="2"/>
              <a:buNone/>
              <a:tabLst/>
            </a:pPr>
            <a:endParaRPr lang="es-ES_tradnl" dirty="0" smtClean="0">
              <a:solidFill>
                <a:schemeClr val="bg1"/>
              </a:solidFill>
            </a:endParaRPr>
          </a:p>
        </p:txBody>
      </p:sp>
      <p:sp>
        <p:nvSpPr>
          <p:cNvPr id="7" name="6 CuadroTexto"/>
          <p:cNvSpPr txBox="1"/>
          <p:nvPr/>
        </p:nvSpPr>
        <p:spPr>
          <a:xfrm>
            <a:off x="1981200" y="2438400"/>
            <a:ext cx="2566023" cy="646331"/>
          </a:xfrm>
          <a:prstGeom prst="rect">
            <a:avLst/>
          </a:prstGeom>
          <a:noFill/>
        </p:spPr>
        <p:txBody>
          <a:bodyPr wrap="none" rtlCol="0">
            <a:spAutoFit/>
          </a:bodyPr>
          <a:lstStyle/>
          <a:p>
            <a:r>
              <a:rPr lang="es-ES" i="0" dirty="0" err="1" smtClean="0">
                <a:solidFill>
                  <a:schemeClr val="tx1"/>
                </a:solidFill>
              </a:rPr>
              <a:t>POLISHING</a:t>
            </a:r>
            <a:endParaRPr lang="es-ES" i="0" dirty="0" smtClean="0">
              <a:solidFill>
                <a:schemeClr val="tx1"/>
              </a:solidFill>
            </a:endParaRPr>
          </a:p>
          <a:p>
            <a:r>
              <a:rPr lang="es-ES" i="0" dirty="0" smtClean="0">
                <a:solidFill>
                  <a:schemeClr val="tx1"/>
                </a:solidFill>
              </a:rPr>
              <a:t>OF </a:t>
            </a:r>
            <a:r>
              <a:rPr lang="es-ES" i="0" dirty="0" err="1" smtClean="0">
                <a:solidFill>
                  <a:schemeClr val="tx1"/>
                </a:solidFill>
              </a:rPr>
              <a:t>CONTACT</a:t>
            </a:r>
            <a:r>
              <a:rPr lang="es-ES" i="0" dirty="0" smtClean="0">
                <a:solidFill>
                  <a:schemeClr val="tx1"/>
                </a:solidFill>
              </a:rPr>
              <a:t> </a:t>
            </a:r>
            <a:r>
              <a:rPr lang="es-ES" i="0" dirty="0" err="1" smtClean="0">
                <a:solidFill>
                  <a:schemeClr val="tx1"/>
                </a:solidFill>
              </a:rPr>
              <a:t>SURFACE</a:t>
            </a:r>
            <a:r>
              <a:rPr lang="es-ES" i="0" dirty="0" smtClean="0">
                <a:solidFill>
                  <a:schemeClr val="tx1"/>
                </a:solidFill>
              </a:rPr>
              <a:t> </a:t>
            </a:r>
            <a:endParaRPr lang="es-ES_tradnl" i="0" dirty="0">
              <a:solidFill>
                <a:schemeClr val="tx1"/>
              </a:solidFill>
            </a:endParaRPr>
          </a:p>
        </p:txBody>
      </p:sp>
      <p:pic>
        <p:nvPicPr>
          <p:cNvPr id="8198" name="Picture 6"/>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117543" y="3975409"/>
            <a:ext cx="2797857" cy="234919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8197" name="Picture 5"/>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4648200" y="2286000"/>
            <a:ext cx="1362075" cy="2059327"/>
          </a:xfrm>
          <a:prstGeom prst="rect">
            <a:avLst/>
          </a:prstGeom>
          <a:noFill/>
          <a:ln>
            <a:noFill/>
          </a:ln>
          <a:effectLst>
            <a:glow rad="139700">
              <a:schemeClr val="accent4">
                <a:satMod val="175000"/>
                <a:alpha val="40000"/>
              </a:schemeClr>
            </a:glow>
            <a:outerShdw dist="35921" dir="2700000" algn="ctr" rotWithShape="0">
              <a:schemeClr val="bg2"/>
            </a:outerShdw>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8199" name="Picture 7"/>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2026531" y="3952017"/>
            <a:ext cx="2507369" cy="2143983"/>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7" name="16 CuadroTexto"/>
          <p:cNvSpPr txBox="1"/>
          <p:nvPr/>
        </p:nvSpPr>
        <p:spPr>
          <a:xfrm>
            <a:off x="1371600" y="2922014"/>
            <a:ext cx="7086600" cy="1471172"/>
          </a:xfrm>
          <a:prstGeom prst="rect">
            <a:avLst/>
          </a:prstGeom>
          <a:solidFill>
            <a:schemeClr val="bg1"/>
          </a:solidFill>
          <a:effectLst>
            <a:glow rad="101600">
              <a:schemeClr val="accent4">
                <a:satMod val="175000"/>
                <a:alpha val="40000"/>
              </a:schemeClr>
            </a:glow>
          </a:effectLst>
        </p:spPr>
        <p:txBody>
          <a:bodyPr wrap="square" rtlCol="0">
            <a:spAutoFit/>
          </a:bodyPr>
          <a:lstStyle/>
          <a:p>
            <a:pPr algn="l"/>
            <a:r>
              <a:rPr lang="en-US" sz="3200" i="0" dirty="0" smtClean="0"/>
              <a:t>Still sensitivity asymmetry 2 %</a:t>
            </a:r>
          </a:p>
          <a:p>
            <a:pPr algn="l"/>
            <a:r>
              <a:rPr lang="en-US" sz="3200" i="0" dirty="0" smtClean="0">
                <a:sym typeface="Symbol"/>
              </a:rPr>
              <a:t>More studies in progress </a:t>
            </a:r>
          </a:p>
          <a:p>
            <a:pPr algn="l"/>
            <a:r>
              <a:rPr lang="en-US" sz="3200" i="0" dirty="0" smtClean="0">
                <a:sym typeface="Symbol"/>
              </a:rPr>
              <a:t>(harder materials than Al)</a:t>
            </a:r>
            <a:endParaRPr lang="en-US" sz="3200" i="0" dirty="0"/>
          </a:p>
        </p:txBody>
      </p:sp>
      <p:sp>
        <p:nvSpPr>
          <p:cNvPr id="18" name="17 CuadroTexto"/>
          <p:cNvSpPr txBox="1"/>
          <p:nvPr/>
        </p:nvSpPr>
        <p:spPr>
          <a:xfrm>
            <a:off x="1371600" y="2922014"/>
            <a:ext cx="7086600" cy="1471172"/>
          </a:xfrm>
          <a:prstGeom prst="rect">
            <a:avLst/>
          </a:prstGeom>
          <a:solidFill>
            <a:schemeClr val="bg1"/>
          </a:solidFill>
          <a:effectLst>
            <a:glow rad="101600">
              <a:schemeClr val="accent4">
                <a:satMod val="175000"/>
                <a:alpha val="40000"/>
              </a:schemeClr>
            </a:glow>
          </a:effectLst>
        </p:spPr>
        <p:txBody>
          <a:bodyPr wrap="square" rtlCol="0">
            <a:spAutoFit/>
          </a:bodyPr>
          <a:lstStyle/>
          <a:p>
            <a:pPr algn="l"/>
            <a:r>
              <a:rPr lang="en-US" sz="3200" i="0" dirty="0" smtClean="0"/>
              <a:t>Still sensitivity asymmetry 2 %</a:t>
            </a:r>
          </a:p>
          <a:p>
            <a:pPr algn="l"/>
            <a:r>
              <a:rPr lang="en-US" sz="3200" i="0" dirty="0" smtClean="0">
                <a:sym typeface="Symbol"/>
              </a:rPr>
              <a:t>More studies in progress </a:t>
            </a:r>
          </a:p>
          <a:p>
            <a:pPr algn="l"/>
            <a:r>
              <a:rPr lang="en-US" sz="3200" i="0" dirty="0" smtClean="0">
                <a:sym typeface="Symbol"/>
              </a:rPr>
              <a:t>(harder materials than Al)</a:t>
            </a:r>
            <a:endParaRPr lang="en-US" sz="3200" i="0" dirty="0"/>
          </a:p>
        </p:txBody>
      </p:sp>
    </p:spTree>
    <p:extLst>
      <p:ext uri="{BB962C8B-B14F-4D97-AF65-F5344CB8AC3E}">
        <p14:creationId xmlns:p14="http://schemas.microsoft.com/office/powerpoint/2010/main" xmlns="" val="9179258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4 Marcador de pie de página"/>
          <p:cNvSpPr>
            <a:spLocks noGrp="1"/>
          </p:cNvSpPr>
          <p:nvPr>
            <p:ph type="ftr" sz="quarter" idx="11"/>
          </p:nvPr>
        </p:nvSpPr>
        <p:spPr/>
        <p:txBody>
          <a:bodyPr/>
          <a:lstStyle/>
          <a:p>
            <a:r>
              <a:rPr lang="en-US" altLang="en-US" smtClean="0"/>
              <a:t>D.Moya, Forum on Tracking Detector Mechanics , Desy June 30th  2014  </a:t>
            </a:r>
            <a:endParaRPr lang="es-ES_tradnl" altLang="en-US" dirty="0" smtClean="0"/>
          </a:p>
        </p:txBody>
      </p:sp>
      <p:sp>
        <p:nvSpPr>
          <p:cNvPr id="5" name="4 Título"/>
          <p:cNvSpPr>
            <a:spLocks noGrp="1"/>
          </p:cNvSpPr>
          <p:nvPr>
            <p:ph type="title"/>
          </p:nvPr>
        </p:nvSpPr>
        <p:spPr/>
        <p:txBody>
          <a:bodyPr/>
          <a:lstStyle/>
          <a:p>
            <a:r>
              <a:rPr lang="es-ES" sz="3600" dirty="0" smtClean="0"/>
              <a:t>Belle-II </a:t>
            </a:r>
            <a:r>
              <a:rPr lang="es-ES" sz="3600" dirty="0" err="1"/>
              <a:t>V</a:t>
            </a:r>
            <a:r>
              <a:rPr lang="es-ES" sz="3600" dirty="0" err="1" smtClean="0"/>
              <a:t>ertex</a:t>
            </a:r>
            <a:r>
              <a:rPr lang="es-ES" sz="3600" dirty="0" smtClean="0"/>
              <a:t> Detector: </a:t>
            </a:r>
            <a:r>
              <a:rPr lang="es-ES" sz="3600" dirty="0" err="1" smtClean="0"/>
              <a:t>svd</a:t>
            </a:r>
            <a:endParaRPr lang="es-ES_tradnl" sz="3600" dirty="0"/>
          </a:p>
        </p:txBody>
      </p:sp>
      <p:sp>
        <p:nvSpPr>
          <p:cNvPr id="3" name="Slide Number Placeholder 2"/>
          <p:cNvSpPr>
            <a:spLocks noGrp="1"/>
          </p:cNvSpPr>
          <p:nvPr>
            <p:ph type="sldNum" sz="quarter" idx="10"/>
          </p:nvPr>
        </p:nvSpPr>
        <p:spPr/>
        <p:txBody>
          <a:bodyPr/>
          <a:lstStyle/>
          <a:p>
            <a:pPr>
              <a:defRPr/>
            </a:pPr>
            <a:fld id="{215A28EB-2861-486D-BE8B-045F5F35EFBB}" type="slidenum">
              <a:rPr lang="es-ES_tradnl" altLang="en-US" smtClean="0"/>
              <a:pPr>
                <a:defRPr/>
              </a:pPr>
              <a:t>5</a:t>
            </a:fld>
            <a:endParaRPr lang="es-ES_tradnl" altLang="en-US" dirty="0"/>
          </a:p>
        </p:txBody>
      </p:sp>
      <p:grpSp>
        <p:nvGrpSpPr>
          <p:cNvPr id="174101" name="174100 Grupo"/>
          <p:cNvGrpSpPr/>
          <p:nvPr/>
        </p:nvGrpSpPr>
        <p:grpSpPr>
          <a:xfrm>
            <a:off x="0" y="0"/>
            <a:ext cx="9144000" cy="6713767"/>
            <a:chOff x="0" y="0"/>
            <a:chExt cx="9144000" cy="6713767"/>
          </a:xfrm>
        </p:grpSpPr>
        <p:pic>
          <p:nvPicPr>
            <p:cNvPr id="174081" name="Picture 1"/>
            <p:cNvPicPr>
              <a:picLocks noChangeAspect="1" noChangeArrowheads="1"/>
            </p:cNvPicPr>
            <p:nvPr/>
          </p:nvPicPr>
          <p:blipFill>
            <a:blip r:embed="rId3" cstate="print"/>
            <a:srcRect/>
            <a:stretch>
              <a:fillRect/>
            </a:stretch>
          </p:blipFill>
          <p:spPr bwMode="auto">
            <a:xfrm>
              <a:off x="819448" y="1400938"/>
              <a:ext cx="8001024" cy="4631805"/>
            </a:xfrm>
            <a:prstGeom prst="rect">
              <a:avLst/>
            </a:prstGeom>
            <a:noFill/>
            <a:ln w="9525">
              <a:noFill/>
              <a:miter lim="800000"/>
              <a:headEnd/>
              <a:tailEnd/>
            </a:ln>
            <a:effectLst/>
          </p:spPr>
        </p:pic>
        <p:sp>
          <p:nvSpPr>
            <p:cNvPr id="174098" name="174097 Trapecio"/>
            <p:cNvSpPr/>
            <p:nvPr/>
          </p:nvSpPr>
          <p:spPr bwMode="auto">
            <a:xfrm rot="5280000">
              <a:off x="4706065" y="-2146436"/>
              <a:ext cx="720000" cy="7128000"/>
            </a:xfrm>
            <a:prstGeom prst="trapezoid">
              <a:avLst>
                <a:gd name="adj" fmla="val 17500"/>
              </a:avLst>
            </a:prstGeom>
            <a:gradFill flip="none" rotWithShape="1">
              <a:gsLst>
                <a:gs pos="0">
                  <a:srgbClr val="DDEBCF"/>
                </a:gs>
                <a:gs pos="50000">
                  <a:srgbClr val="9CB86E"/>
                </a:gs>
                <a:gs pos="100000">
                  <a:srgbClr val="156B13"/>
                </a:gs>
              </a:gsLst>
              <a:path path="shape">
                <a:fillToRect l="50000" t="50000" r="50000" b="50000"/>
              </a:path>
              <a:tileRect/>
            </a:gradFill>
            <a:ln w="3175" cap="flat" cmpd="sng" algn="ctr">
              <a:solidFill>
                <a:srgbClr val="AFAFFF"/>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spAutoFit/>
            </a:bodyPr>
            <a:lstStyle/>
            <a:p>
              <a:pPr marL="342900" marR="0" indent="-342900" algn="ctr" defTabSz="914400" rtl="0" eaLnBrk="1" fontAlgn="base" latinLnBrk="0" hangingPunct="1">
                <a:lnSpc>
                  <a:spcPct val="80000"/>
                </a:lnSpc>
                <a:spcBef>
                  <a:spcPct val="20000"/>
                </a:spcBef>
                <a:spcAft>
                  <a:spcPct val="0"/>
                </a:spcAft>
                <a:buClr>
                  <a:schemeClr val="bg1"/>
                </a:buClr>
                <a:buSzPct val="100000"/>
                <a:buFont typeface="Wingdings" pitchFamily="2" charset="2"/>
                <a:buNone/>
                <a:tabLst/>
              </a:pPr>
              <a:endParaRPr lang="en-US" dirty="0" smtClean="0">
                <a:solidFill>
                  <a:schemeClr val="bg1"/>
                </a:solidFill>
              </a:endParaRPr>
            </a:p>
          </p:txBody>
        </p:sp>
        <p:sp>
          <p:nvSpPr>
            <p:cNvPr id="3078" name="Rectangle 1"/>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r>
                <a:rPr lang="es-ES" sz="900" i="0">
                  <a:solidFill>
                    <a:srgbClr val="000000"/>
                  </a:solidFill>
                  <a:latin typeface="Arial" charset="0"/>
                </a:rPr>
                <a:t>  </a:t>
              </a:r>
              <a:r>
                <a:rPr lang="es-ES" sz="1000" i="0">
                  <a:solidFill>
                    <a:srgbClr val="000000"/>
                  </a:solidFill>
                  <a:latin typeface="Arial" charset="0"/>
                </a:rPr>
                <a:t>,</a:t>
              </a:r>
              <a:r>
                <a:rPr lang="es-ES" sz="800" i="0">
                  <a:solidFill>
                    <a:schemeClr val="tx1"/>
                  </a:solidFill>
                  <a:latin typeface="Arial" charset="0"/>
                </a:rPr>
                <a:t> </a:t>
              </a:r>
              <a:endParaRPr lang="es-ES" sz="900" i="0">
                <a:solidFill>
                  <a:srgbClr val="000000"/>
                </a:solidFill>
                <a:latin typeface="Arial" charset="0"/>
              </a:endParaRPr>
            </a:p>
          </p:txBody>
        </p:sp>
        <p:sp>
          <p:nvSpPr>
            <p:cNvPr id="3079" name="Rectangle 4"/>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algn="ctr">
                <a:lnSpc>
                  <a:spcPct val="80000"/>
                </a:lnSpc>
                <a:spcBef>
                  <a:spcPct val="20000"/>
                </a:spcBef>
                <a:buClr>
                  <a:schemeClr val="bg1"/>
                </a:buClr>
                <a:buSzPct val="100000"/>
                <a:buFont typeface="Wingdings" pitchFamily="2" charset="2"/>
                <a:buNone/>
              </a:pPr>
              <a:endParaRPr lang="es-ES"/>
            </a:p>
          </p:txBody>
        </p:sp>
        <p:sp>
          <p:nvSpPr>
            <p:cNvPr id="3080" name="Rectangle 6"/>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algn="ctr">
                <a:lnSpc>
                  <a:spcPct val="80000"/>
                </a:lnSpc>
                <a:spcBef>
                  <a:spcPct val="20000"/>
                </a:spcBef>
                <a:buClr>
                  <a:schemeClr val="bg1"/>
                </a:buClr>
                <a:buSzPct val="100000"/>
                <a:buFont typeface="Wingdings" pitchFamily="2" charset="2"/>
                <a:buNone/>
              </a:pPr>
              <a:endParaRPr lang="es-ES"/>
            </a:p>
          </p:txBody>
        </p:sp>
        <p:sp>
          <p:nvSpPr>
            <p:cNvPr id="70" name="TextBox 12"/>
            <p:cNvSpPr txBox="1"/>
            <p:nvPr/>
          </p:nvSpPr>
          <p:spPr>
            <a:xfrm>
              <a:off x="611560" y="620688"/>
              <a:ext cx="2410340" cy="400110"/>
            </a:xfrm>
            <a:prstGeom prst="rect">
              <a:avLst/>
            </a:prstGeom>
            <a:noFill/>
          </p:spPr>
          <p:txBody>
            <a:bodyPr wrap="none" rtlCol="0">
              <a:spAutoFit/>
            </a:bodyPr>
            <a:lstStyle/>
            <a:p>
              <a:r>
                <a:rPr lang="es-ES" dirty="0" smtClean="0"/>
                <a:t>Central </a:t>
              </a:r>
              <a:r>
                <a:rPr lang="es-ES" dirty="0" err="1" smtClean="0"/>
                <a:t>drift</a:t>
              </a:r>
              <a:r>
                <a:rPr lang="es-ES" dirty="0" smtClean="0"/>
                <a:t> </a:t>
              </a:r>
              <a:r>
                <a:rPr lang="es-ES" dirty="0" err="1" smtClean="0"/>
                <a:t>chamber</a:t>
              </a:r>
              <a:endParaRPr lang="es-ES" dirty="0"/>
            </a:p>
          </p:txBody>
        </p:sp>
        <p:cxnSp>
          <p:nvCxnSpPr>
            <p:cNvPr id="71" name="Straight Arrow Connector 10"/>
            <p:cNvCxnSpPr>
              <a:endCxn id="70" idx="2"/>
            </p:cNvCxnSpPr>
            <p:nvPr/>
          </p:nvCxnSpPr>
          <p:spPr bwMode="auto">
            <a:xfrm flipH="1" flipV="1">
              <a:off x="1816730" y="1020798"/>
              <a:ext cx="1027078" cy="123981"/>
            </a:xfrm>
            <a:prstGeom prst="straightConnector1">
              <a:avLst/>
            </a:prstGeom>
            <a:noFill/>
            <a:ln w="15875" cap="flat" cmpd="sng" algn="ctr">
              <a:solidFill>
                <a:srgbClr val="FF0000"/>
              </a:solidFill>
              <a:prstDash val="solid"/>
              <a:round/>
              <a:headEnd type="stealth" w="med" len="med"/>
              <a:tailEnd type="none"/>
            </a:ln>
            <a:effectLst/>
          </p:spPr>
        </p:cxnSp>
        <p:sp>
          <p:nvSpPr>
            <p:cNvPr id="13" name="TextBox 12"/>
            <p:cNvSpPr txBox="1"/>
            <p:nvPr/>
          </p:nvSpPr>
          <p:spPr>
            <a:xfrm>
              <a:off x="5840838" y="188640"/>
              <a:ext cx="2303066" cy="707886"/>
            </a:xfrm>
            <a:prstGeom prst="rect">
              <a:avLst/>
            </a:prstGeom>
            <a:noFill/>
          </p:spPr>
          <p:txBody>
            <a:bodyPr wrap="none" rtlCol="0">
              <a:spAutoFit/>
            </a:bodyPr>
            <a:lstStyle/>
            <a:p>
              <a:r>
                <a:rPr lang="es-ES" dirty="0" err="1" smtClean="0"/>
                <a:t>Strip</a:t>
              </a:r>
              <a:r>
                <a:rPr lang="es-ES" dirty="0" smtClean="0"/>
                <a:t> </a:t>
              </a:r>
              <a:r>
                <a:rPr lang="es-ES" dirty="0" err="1" smtClean="0"/>
                <a:t>Vertex</a:t>
              </a:r>
              <a:r>
                <a:rPr lang="es-ES" dirty="0" smtClean="0"/>
                <a:t> detector</a:t>
              </a:r>
            </a:p>
            <a:p>
              <a:r>
                <a:rPr lang="es-ES" dirty="0" smtClean="0"/>
                <a:t>(</a:t>
              </a:r>
              <a:r>
                <a:rPr lang="es-ES" dirty="0" err="1" smtClean="0"/>
                <a:t>microstrips</a:t>
              </a:r>
              <a:r>
                <a:rPr lang="es-ES" dirty="0" smtClean="0"/>
                <a:t>)</a:t>
              </a:r>
              <a:endParaRPr lang="es-ES" dirty="0"/>
            </a:p>
          </p:txBody>
        </p:sp>
        <p:sp>
          <p:nvSpPr>
            <p:cNvPr id="37" name="TextBox 12"/>
            <p:cNvSpPr txBox="1"/>
            <p:nvPr/>
          </p:nvSpPr>
          <p:spPr>
            <a:xfrm>
              <a:off x="3359801" y="542583"/>
              <a:ext cx="2031646" cy="400110"/>
            </a:xfrm>
            <a:prstGeom prst="rect">
              <a:avLst/>
            </a:prstGeom>
            <a:noFill/>
          </p:spPr>
          <p:txBody>
            <a:bodyPr wrap="none" rtlCol="0">
              <a:spAutoFit/>
            </a:bodyPr>
            <a:lstStyle/>
            <a:p>
              <a:r>
                <a:rPr lang="es-ES" dirty="0" err="1" smtClean="0"/>
                <a:t>Thermal</a:t>
              </a:r>
              <a:r>
                <a:rPr lang="es-ES" dirty="0" smtClean="0"/>
                <a:t> </a:t>
              </a:r>
              <a:r>
                <a:rPr lang="es-ES" dirty="0" err="1" smtClean="0"/>
                <a:t>envelope</a:t>
              </a:r>
              <a:endParaRPr lang="es-ES" dirty="0"/>
            </a:p>
          </p:txBody>
        </p:sp>
        <p:sp>
          <p:nvSpPr>
            <p:cNvPr id="28" name="TextBox 12"/>
            <p:cNvSpPr txBox="1"/>
            <p:nvPr/>
          </p:nvSpPr>
          <p:spPr>
            <a:xfrm>
              <a:off x="5053607" y="5243560"/>
              <a:ext cx="1137940" cy="400110"/>
            </a:xfrm>
            <a:prstGeom prst="rect">
              <a:avLst/>
            </a:prstGeom>
            <a:noFill/>
          </p:spPr>
          <p:txBody>
            <a:bodyPr wrap="none" rtlCol="0">
              <a:spAutoFit/>
            </a:bodyPr>
            <a:lstStyle/>
            <a:p>
              <a:r>
                <a:rPr lang="es-ES" dirty="0" err="1" smtClean="0"/>
                <a:t>End</a:t>
              </a:r>
              <a:r>
                <a:rPr lang="es-ES" dirty="0" smtClean="0"/>
                <a:t> </a:t>
              </a:r>
              <a:r>
                <a:rPr lang="es-ES" dirty="0" err="1" smtClean="0"/>
                <a:t>rings</a:t>
              </a:r>
              <a:endParaRPr lang="es-ES" dirty="0"/>
            </a:p>
          </p:txBody>
        </p:sp>
        <p:sp>
          <p:nvSpPr>
            <p:cNvPr id="30" name="TextBox 12"/>
            <p:cNvSpPr txBox="1"/>
            <p:nvPr/>
          </p:nvSpPr>
          <p:spPr>
            <a:xfrm>
              <a:off x="6845795" y="4955528"/>
              <a:ext cx="1548309" cy="400110"/>
            </a:xfrm>
            <a:prstGeom prst="rect">
              <a:avLst/>
            </a:prstGeom>
            <a:noFill/>
          </p:spPr>
          <p:txBody>
            <a:bodyPr wrap="none" rtlCol="0">
              <a:spAutoFit/>
            </a:bodyPr>
            <a:lstStyle/>
            <a:p>
              <a:r>
                <a:rPr lang="es-ES" dirty="0" err="1" smtClean="0"/>
                <a:t>Support</a:t>
              </a:r>
              <a:r>
                <a:rPr lang="es-ES" dirty="0" smtClean="0"/>
                <a:t> </a:t>
              </a:r>
              <a:r>
                <a:rPr lang="es-ES" dirty="0" err="1" smtClean="0"/>
                <a:t>cone</a:t>
              </a:r>
              <a:endParaRPr lang="es-ES" dirty="0"/>
            </a:p>
          </p:txBody>
        </p:sp>
        <p:cxnSp>
          <p:nvCxnSpPr>
            <p:cNvPr id="33" name="Straight Arrow Connector 10"/>
            <p:cNvCxnSpPr>
              <a:endCxn id="28" idx="0"/>
            </p:cNvCxnSpPr>
            <p:nvPr/>
          </p:nvCxnSpPr>
          <p:spPr bwMode="auto">
            <a:xfrm>
              <a:off x="2727151" y="2982451"/>
              <a:ext cx="2895426" cy="2261109"/>
            </a:xfrm>
            <a:prstGeom prst="straightConnector1">
              <a:avLst/>
            </a:prstGeom>
            <a:noFill/>
            <a:ln w="15875" cap="flat" cmpd="sng" algn="ctr">
              <a:solidFill>
                <a:srgbClr val="FF0000"/>
              </a:solidFill>
              <a:prstDash val="solid"/>
              <a:round/>
              <a:headEnd type="stealth" w="med" len="med"/>
              <a:tailEnd type="none"/>
            </a:ln>
            <a:effectLst/>
          </p:spPr>
        </p:cxnSp>
        <p:cxnSp>
          <p:nvCxnSpPr>
            <p:cNvPr id="34" name="Straight Arrow Connector 10"/>
            <p:cNvCxnSpPr/>
            <p:nvPr/>
          </p:nvCxnSpPr>
          <p:spPr bwMode="auto">
            <a:xfrm>
              <a:off x="1719039" y="2579264"/>
              <a:ext cx="4055938" cy="2773549"/>
            </a:xfrm>
            <a:prstGeom prst="straightConnector1">
              <a:avLst/>
            </a:prstGeom>
            <a:noFill/>
            <a:ln w="15875" cap="flat" cmpd="sng" algn="ctr">
              <a:solidFill>
                <a:srgbClr val="FF0000"/>
              </a:solidFill>
              <a:prstDash val="solid"/>
              <a:round/>
              <a:headEnd type="stealth" w="med" len="med"/>
              <a:tailEnd type="none"/>
            </a:ln>
            <a:effectLst/>
          </p:spPr>
        </p:cxnSp>
        <p:cxnSp>
          <p:nvCxnSpPr>
            <p:cNvPr id="35" name="Straight Arrow Connector 10"/>
            <p:cNvCxnSpPr/>
            <p:nvPr/>
          </p:nvCxnSpPr>
          <p:spPr bwMode="auto">
            <a:xfrm flipH="1">
              <a:off x="5774977" y="2651272"/>
              <a:ext cx="1292870" cy="2704366"/>
            </a:xfrm>
            <a:prstGeom prst="straightConnector1">
              <a:avLst/>
            </a:prstGeom>
            <a:noFill/>
            <a:ln w="15875" cap="flat" cmpd="sng" algn="ctr">
              <a:solidFill>
                <a:srgbClr val="FF0000"/>
              </a:solidFill>
              <a:prstDash val="solid"/>
              <a:round/>
              <a:headEnd type="stealth" w="med" len="med"/>
              <a:tailEnd type="none"/>
            </a:ln>
            <a:effectLst/>
          </p:spPr>
        </p:cxnSp>
        <p:cxnSp>
          <p:nvCxnSpPr>
            <p:cNvPr id="41" name="Straight Arrow Connector 10"/>
            <p:cNvCxnSpPr/>
            <p:nvPr/>
          </p:nvCxnSpPr>
          <p:spPr bwMode="auto">
            <a:xfrm flipH="1">
              <a:off x="5774977" y="2579264"/>
              <a:ext cx="1704702" cy="2776374"/>
            </a:xfrm>
            <a:prstGeom prst="straightConnector1">
              <a:avLst/>
            </a:prstGeom>
            <a:noFill/>
            <a:ln w="15875" cap="flat" cmpd="sng" algn="ctr">
              <a:solidFill>
                <a:srgbClr val="FF0000"/>
              </a:solidFill>
              <a:prstDash val="solid"/>
              <a:round/>
              <a:headEnd type="stealth" w="med" len="med"/>
              <a:tailEnd type="none"/>
            </a:ln>
            <a:effectLst/>
          </p:spPr>
        </p:cxnSp>
        <p:cxnSp>
          <p:nvCxnSpPr>
            <p:cNvPr id="42" name="Straight Arrow Connector 10"/>
            <p:cNvCxnSpPr/>
            <p:nvPr/>
          </p:nvCxnSpPr>
          <p:spPr bwMode="auto">
            <a:xfrm>
              <a:off x="3231207" y="2939304"/>
              <a:ext cx="2543770" cy="2413509"/>
            </a:xfrm>
            <a:prstGeom prst="straightConnector1">
              <a:avLst/>
            </a:prstGeom>
            <a:noFill/>
            <a:ln w="15875" cap="flat" cmpd="sng" algn="ctr">
              <a:solidFill>
                <a:srgbClr val="FF0000"/>
              </a:solidFill>
              <a:prstDash val="solid"/>
              <a:round/>
              <a:headEnd type="stealth" w="med" len="med"/>
              <a:tailEnd type="none"/>
            </a:ln>
            <a:effectLst/>
          </p:spPr>
        </p:cxnSp>
        <p:cxnSp>
          <p:nvCxnSpPr>
            <p:cNvPr id="46" name="Straight Arrow Connector 10"/>
            <p:cNvCxnSpPr/>
            <p:nvPr/>
          </p:nvCxnSpPr>
          <p:spPr bwMode="auto">
            <a:xfrm flipH="1">
              <a:off x="5774977" y="2363240"/>
              <a:ext cx="2136750" cy="2992398"/>
            </a:xfrm>
            <a:prstGeom prst="straightConnector1">
              <a:avLst/>
            </a:prstGeom>
            <a:noFill/>
            <a:ln w="15875" cap="flat" cmpd="sng" algn="ctr">
              <a:solidFill>
                <a:srgbClr val="FF0000"/>
              </a:solidFill>
              <a:prstDash val="solid"/>
              <a:round/>
              <a:headEnd type="stealth" w="med" len="med"/>
              <a:tailEnd type="none"/>
            </a:ln>
            <a:effectLst/>
          </p:spPr>
        </p:cxnSp>
        <p:cxnSp>
          <p:nvCxnSpPr>
            <p:cNvPr id="51" name="Straight Arrow Connector 10"/>
            <p:cNvCxnSpPr/>
            <p:nvPr/>
          </p:nvCxnSpPr>
          <p:spPr bwMode="auto">
            <a:xfrm flipH="1">
              <a:off x="5774977" y="2033593"/>
              <a:ext cx="2784822" cy="3319220"/>
            </a:xfrm>
            <a:prstGeom prst="straightConnector1">
              <a:avLst/>
            </a:prstGeom>
            <a:noFill/>
            <a:ln w="15875" cap="flat" cmpd="sng" algn="ctr">
              <a:solidFill>
                <a:srgbClr val="FF0000"/>
              </a:solidFill>
              <a:prstDash val="solid"/>
              <a:round/>
              <a:headEnd type="stealth" w="med" len="med"/>
              <a:tailEnd type="none"/>
            </a:ln>
            <a:effectLst/>
          </p:spPr>
        </p:cxnSp>
        <p:cxnSp>
          <p:nvCxnSpPr>
            <p:cNvPr id="54" name="Straight Arrow Connector 10"/>
            <p:cNvCxnSpPr/>
            <p:nvPr/>
          </p:nvCxnSpPr>
          <p:spPr bwMode="auto">
            <a:xfrm>
              <a:off x="2655143" y="4811512"/>
              <a:ext cx="1350219" cy="608002"/>
            </a:xfrm>
            <a:prstGeom prst="straightConnector1">
              <a:avLst/>
            </a:prstGeom>
            <a:noFill/>
            <a:ln w="15875" cap="flat" cmpd="sng" algn="ctr">
              <a:solidFill>
                <a:srgbClr val="FF0000"/>
              </a:solidFill>
              <a:prstDash val="solid"/>
              <a:round/>
              <a:headEnd type="stealth" w="med" len="med"/>
              <a:tailEnd type="none"/>
            </a:ln>
            <a:effectLst/>
          </p:spPr>
        </p:cxnSp>
        <p:cxnSp>
          <p:nvCxnSpPr>
            <p:cNvPr id="55" name="Straight Arrow Connector 10"/>
            <p:cNvCxnSpPr>
              <a:endCxn id="30" idx="0"/>
            </p:cNvCxnSpPr>
            <p:nvPr/>
          </p:nvCxnSpPr>
          <p:spPr bwMode="auto">
            <a:xfrm flipH="1">
              <a:off x="7619950" y="3515368"/>
              <a:ext cx="579809" cy="1440160"/>
            </a:xfrm>
            <a:prstGeom prst="straightConnector1">
              <a:avLst/>
            </a:prstGeom>
            <a:noFill/>
            <a:ln w="15875" cap="flat" cmpd="sng" algn="ctr">
              <a:solidFill>
                <a:srgbClr val="FF0000"/>
              </a:solidFill>
              <a:prstDash val="solid"/>
              <a:round/>
              <a:headEnd type="stealth" w="med" len="med"/>
              <a:tailEnd type="none"/>
            </a:ln>
            <a:effectLst/>
          </p:spPr>
        </p:cxnSp>
        <p:cxnSp>
          <p:nvCxnSpPr>
            <p:cNvPr id="16" name="Straight Arrow Connector 15"/>
            <p:cNvCxnSpPr/>
            <p:nvPr/>
          </p:nvCxnSpPr>
          <p:spPr bwMode="auto">
            <a:xfrm flipV="1">
              <a:off x="5177133" y="860944"/>
              <a:ext cx="1668662" cy="2222376"/>
            </a:xfrm>
            <a:prstGeom prst="straightConnector1">
              <a:avLst/>
            </a:prstGeom>
            <a:noFill/>
            <a:ln w="15875" cap="flat" cmpd="sng" algn="ctr">
              <a:solidFill>
                <a:srgbClr val="FF0000"/>
              </a:solidFill>
              <a:prstDash val="solid"/>
              <a:round/>
              <a:headEnd type="stealth" w="med" len="med"/>
              <a:tailEnd type="none"/>
            </a:ln>
            <a:effectLst/>
          </p:spPr>
        </p:cxnSp>
        <p:cxnSp>
          <p:nvCxnSpPr>
            <p:cNvPr id="39" name="Straight Arrow Connector 10"/>
            <p:cNvCxnSpPr>
              <a:endCxn id="37" idx="2"/>
            </p:cNvCxnSpPr>
            <p:nvPr/>
          </p:nvCxnSpPr>
          <p:spPr bwMode="auto">
            <a:xfrm flipV="1">
              <a:off x="4239319" y="942693"/>
              <a:ext cx="136305" cy="916491"/>
            </a:xfrm>
            <a:prstGeom prst="straightConnector1">
              <a:avLst/>
            </a:prstGeom>
            <a:noFill/>
            <a:ln w="15875" cap="flat" cmpd="sng" algn="ctr">
              <a:solidFill>
                <a:srgbClr val="FF0000"/>
              </a:solidFill>
              <a:prstDash val="solid"/>
              <a:round/>
              <a:headEnd type="stealth" w="med" len="med"/>
              <a:tailEnd type="none"/>
            </a:ln>
            <a:effectLst/>
          </p:spPr>
        </p:cxnSp>
        <p:cxnSp>
          <p:nvCxnSpPr>
            <p:cNvPr id="11" name="Straight Arrow Connector 10"/>
            <p:cNvCxnSpPr/>
            <p:nvPr/>
          </p:nvCxnSpPr>
          <p:spPr bwMode="auto">
            <a:xfrm flipV="1">
              <a:off x="5248571" y="896526"/>
              <a:ext cx="1594781" cy="1042076"/>
            </a:xfrm>
            <a:prstGeom prst="straightConnector1">
              <a:avLst/>
            </a:prstGeom>
            <a:noFill/>
            <a:ln w="15875" cap="flat" cmpd="sng" algn="ctr">
              <a:solidFill>
                <a:srgbClr val="FF0000"/>
              </a:solidFill>
              <a:prstDash val="solid"/>
              <a:round/>
              <a:headEnd type="stealth" w="med" len="med"/>
              <a:tailEnd type="none"/>
            </a:ln>
            <a:effectLst/>
          </p:spPr>
        </p:cxnSp>
        <p:cxnSp>
          <p:nvCxnSpPr>
            <p:cNvPr id="14" name="Straight Arrow Connector 13"/>
            <p:cNvCxnSpPr/>
            <p:nvPr/>
          </p:nvCxnSpPr>
          <p:spPr bwMode="auto">
            <a:xfrm flipV="1">
              <a:off x="5462885" y="860944"/>
              <a:ext cx="1380467" cy="1363410"/>
            </a:xfrm>
            <a:prstGeom prst="straightConnector1">
              <a:avLst/>
            </a:prstGeom>
            <a:noFill/>
            <a:ln w="15875" cap="flat" cmpd="sng" algn="ctr">
              <a:solidFill>
                <a:srgbClr val="FF0000"/>
              </a:solidFill>
              <a:prstDash val="solid"/>
              <a:round/>
              <a:headEnd type="stealth" w="med" len="med"/>
              <a:tailEnd type="none"/>
            </a:ln>
            <a:effectLst/>
          </p:spPr>
        </p:cxnSp>
        <p:cxnSp>
          <p:nvCxnSpPr>
            <p:cNvPr id="15" name="Straight Arrow Connector 14"/>
            <p:cNvCxnSpPr/>
            <p:nvPr/>
          </p:nvCxnSpPr>
          <p:spPr bwMode="auto">
            <a:xfrm flipV="1">
              <a:off x="6191547" y="896526"/>
              <a:ext cx="654248" cy="1589770"/>
            </a:xfrm>
            <a:prstGeom prst="straightConnector1">
              <a:avLst/>
            </a:prstGeom>
            <a:noFill/>
            <a:ln w="15875" cap="flat" cmpd="sng" algn="ctr">
              <a:solidFill>
                <a:srgbClr val="FF0000"/>
              </a:solidFill>
              <a:prstDash val="solid"/>
              <a:round/>
              <a:headEnd type="stealth" w="med" len="med"/>
              <a:tailEnd type="none"/>
            </a:ln>
            <a:effectLst/>
          </p:spPr>
        </p:cxnSp>
        <p:sp>
          <p:nvSpPr>
            <p:cNvPr id="174088" name="174087 Arco de bloque"/>
            <p:cNvSpPr/>
            <p:nvPr/>
          </p:nvSpPr>
          <p:spPr bwMode="auto">
            <a:xfrm rot="21120000">
              <a:off x="112995" y="1133767"/>
              <a:ext cx="3852000" cy="5580000"/>
            </a:xfrm>
            <a:prstGeom prst="blockArc">
              <a:avLst>
                <a:gd name="adj1" fmla="val 5981009"/>
                <a:gd name="adj2" fmla="val 16304873"/>
                <a:gd name="adj3" fmla="val 18723"/>
              </a:avLst>
            </a:prstGeom>
            <a:gradFill flip="none" rotWithShape="1">
              <a:gsLst>
                <a:gs pos="0">
                  <a:srgbClr val="DDEBCF"/>
                </a:gs>
                <a:gs pos="50000">
                  <a:srgbClr val="9CB86E"/>
                </a:gs>
                <a:gs pos="100000">
                  <a:srgbClr val="156B13"/>
                </a:gs>
              </a:gsLst>
              <a:path path="shape">
                <a:fillToRect l="50000" t="50000" r="50000" b="50000"/>
              </a:path>
              <a:tileRect/>
            </a:gradFill>
            <a:ln w="3175" cap="flat" cmpd="sng" algn="ctr">
              <a:solidFill>
                <a:srgbClr val="AFAFFF"/>
              </a:solidFill>
              <a:prstDash val="solid"/>
              <a:round/>
              <a:headEnd type="none" w="med" len="med"/>
              <a:tailEnd type="none" w="med" len="med"/>
            </a:ln>
            <a:effectLst/>
            <a:scene3d>
              <a:camera prst="orthographicFront">
                <a:rot lat="0" lon="2400000" rev="0"/>
              </a:camera>
              <a:lightRig rig="threePt" dir="t"/>
            </a:scene3d>
          </p:spPr>
          <p:txBody>
            <a:bodyPr vert="horz" wrap="square" lIns="90000" tIns="46800" rIns="90000" bIns="46800" numCol="1" rtlCol="0" anchor="t" anchorCtr="0" compatLnSpc="1">
              <a:prstTxWarp prst="textNoShape">
                <a:avLst/>
              </a:prstTxWarp>
              <a:spAutoFit/>
            </a:bodyPr>
            <a:lstStyle/>
            <a:p>
              <a:pPr marL="342900" marR="0" indent="-342900" algn="ctr" defTabSz="914400" rtl="0" eaLnBrk="1" fontAlgn="base" latinLnBrk="0" hangingPunct="1">
                <a:lnSpc>
                  <a:spcPct val="80000"/>
                </a:lnSpc>
                <a:spcBef>
                  <a:spcPct val="20000"/>
                </a:spcBef>
                <a:spcAft>
                  <a:spcPct val="0"/>
                </a:spcAft>
                <a:buClr>
                  <a:schemeClr val="bg1"/>
                </a:buClr>
                <a:buSzPct val="100000"/>
                <a:buFont typeface="Wingdings" pitchFamily="2" charset="2"/>
                <a:buNone/>
                <a:tabLst/>
              </a:pPr>
              <a:endParaRPr lang="en-US" dirty="0" smtClean="0">
                <a:solidFill>
                  <a:schemeClr val="bg1"/>
                </a:solidFill>
              </a:endParaRPr>
            </a:p>
          </p:txBody>
        </p:sp>
        <p:sp>
          <p:nvSpPr>
            <p:cNvPr id="31" name="TextBox 12"/>
            <p:cNvSpPr txBox="1"/>
            <p:nvPr/>
          </p:nvSpPr>
          <p:spPr>
            <a:xfrm>
              <a:off x="3271651" y="5419514"/>
              <a:ext cx="1548309" cy="400110"/>
            </a:xfrm>
            <a:prstGeom prst="rect">
              <a:avLst/>
            </a:prstGeom>
            <a:noFill/>
          </p:spPr>
          <p:txBody>
            <a:bodyPr wrap="none" rtlCol="0">
              <a:spAutoFit/>
            </a:bodyPr>
            <a:lstStyle/>
            <a:p>
              <a:r>
                <a:rPr lang="es-ES" dirty="0" err="1" smtClean="0"/>
                <a:t>Support</a:t>
              </a:r>
              <a:r>
                <a:rPr lang="es-ES" dirty="0" smtClean="0"/>
                <a:t> </a:t>
              </a:r>
              <a:r>
                <a:rPr lang="es-ES" dirty="0" err="1" smtClean="0"/>
                <a:t>cone</a:t>
              </a:r>
              <a:endParaRPr lang="es-ES" dirty="0"/>
            </a:p>
          </p:txBody>
        </p:sp>
      </p:grpSp>
    </p:spTree>
    <p:extLst>
      <p:ext uri="{BB962C8B-B14F-4D97-AF65-F5344CB8AC3E}">
        <p14:creationId xmlns:p14="http://schemas.microsoft.com/office/powerpoint/2010/main" xmlns="" val="202673494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descr="pxd21.png"/>
          <p:cNvPicPr>
            <a:picLocks noChangeAspect="1"/>
          </p:cNvPicPr>
          <p:nvPr/>
        </p:nvPicPr>
        <p:blipFill>
          <a:blip r:embed="rId4" cstate="print"/>
          <a:stretch>
            <a:fillRect/>
          </a:stretch>
        </p:blipFill>
        <p:spPr>
          <a:xfrm>
            <a:off x="457200" y="4572000"/>
            <a:ext cx="3962400" cy="2300748"/>
          </a:xfrm>
          <a:prstGeom prst="rect">
            <a:avLst/>
          </a:prstGeom>
        </p:spPr>
      </p:pic>
      <p:pic>
        <p:nvPicPr>
          <p:cNvPr id="168963" name="Picture 3"/>
          <p:cNvPicPr>
            <a:picLocks noChangeAspect="1" noChangeArrowheads="1"/>
          </p:cNvPicPr>
          <p:nvPr/>
        </p:nvPicPr>
        <p:blipFill>
          <a:blip r:embed="rId5" cstate="print"/>
          <a:srcRect/>
          <a:stretch>
            <a:fillRect/>
          </a:stretch>
        </p:blipFill>
        <p:spPr bwMode="auto">
          <a:xfrm>
            <a:off x="-133350" y="1371600"/>
            <a:ext cx="3790950" cy="2819400"/>
          </a:xfrm>
          <a:prstGeom prst="rect">
            <a:avLst/>
          </a:prstGeom>
          <a:noFill/>
          <a:ln w="9525">
            <a:noFill/>
            <a:miter lim="800000"/>
            <a:headEnd/>
            <a:tailEnd/>
          </a:ln>
        </p:spPr>
      </p:pic>
      <p:sp>
        <p:nvSpPr>
          <p:cNvPr id="3075" name="4 Marcador de pie de página"/>
          <p:cNvSpPr>
            <a:spLocks noGrp="1"/>
          </p:cNvSpPr>
          <p:nvPr>
            <p:ph type="ftr" sz="quarter" idx="11"/>
          </p:nvPr>
        </p:nvSpPr>
        <p:spPr>
          <a:xfrm>
            <a:off x="3200400" y="6400800"/>
            <a:ext cx="5562600" cy="457200"/>
          </a:xfrm>
          <a:noFill/>
        </p:spPr>
        <p:txBody>
          <a:bodyPr/>
          <a:lstStyle/>
          <a:p>
            <a:r>
              <a:rPr lang="en-US" altLang="en-US" smtClean="0">
                <a:cs typeface="Arial" charset="0"/>
              </a:rPr>
              <a:t>D.Moya, Forum on Tracking Detector Mechanics , Desy June 30th  2014  </a:t>
            </a:r>
            <a:endParaRPr lang="es-ES_tradnl" altLang="en-US" dirty="0" smtClean="0">
              <a:cs typeface="Arial" charset="0"/>
            </a:endParaRPr>
          </a:p>
        </p:txBody>
      </p:sp>
      <p:sp>
        <p:nvSpPr>
          <p:cNvPr id="3076" name="Rectangle 2"/>
          <p:cNvSpPr>
            <a:spLocks noGrp="1" noChangeArrowheads="1"/>
          </p:cNvSpPr>
          <p:nvPr>
            <p:ph type="title" idx="4294967295"/>
          </p:nvPr>
        </p:nvSpPr>
        <p:spPr>
          <a:xfrm>
            <a:off x="0" y="0"/>
            <a:ext cx="8077200" cy="1139825"/>
          </a:xfrm>
        </p:spPr>
        <p:txBody>
          <a:bodyPr/>
          <a:lstStyle/>
          <a:p>
            <a:pPr eaLnBrk="1" hangingPunct="1"/>
            <a:r>
              <a:rPr lang="en-US" sz="4000" noProof="0" dirty="0" err="1" smtClean="0"/>
              <a:t>PXD</a:t>
            </a:r>
            <a:r>
              <a:rPr lang="en-US" sz="4000" noProof="0" dirty="0" smtClean="0"/>
              <a:t> Cooling Strategy</a:t>
            </a:r>
            <a:r>
              <a:rPr lang="en-US" sz="4000" noProof="0" dirty="0" smtClean="0">
                <a:solidFill>
                  <a:srgbClr val="002060"/>
                </a:solidFill>
              </a:rPr>
              <a:t/>
            </a:r>
            <a:br>
              <a:rPr lang="en-US" sz="4000" noProof="0" dirty="0" smtClean="0">
                <a:solidFill>
                  <a:srgbClr val="002060"/>
                </a:solidFill>
              </a:rPr>
            </a:br>
            <a:endParaRPr lang="en-US" noProof="0" dirty="0" smtClean="0"/>
          </a:p>
        </p:txBody>
      </p:sp>
      <p:sp>
        <p:nvSpPr>
          <p:cNvPr id="3078" name="Rectangle 1"/>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r>
              <a:rPr lang="es-ES" sz="900" i="0">
                <a:solidFill>
                  <a:srgbClr val="000000"/>
                </a:solidFill>
                <a:latin typeface="Arial" charset="0"/>
              </a:rPr>
              <a:t>  </a:t>
            </a:r>
            <a:r>
              <a:rPr lang="es-ES" sz="1000" i="0">
                <a:solidFill>
                  <a:srgbClr val="000000"/>
                </a:solidFill>
                <a:latin typeface="Arial" charset="0"/>
              </a:rPr>
              <a:t>,</a:t>
            </a:r>
            <a:r>
              <a:rPr lang="es-ES" sz="800" i="0">
                <a:solidFill>
                  <a:schemeClr val="tx1"/>
                </a:solidFill>
                <a:latin typeface="Arial" charset="0"/>
              </a:rPr>
              <a:t> </a:t>
            </a:r>
            <a:endParaRPr lang="es-ES" sz="900" i="0">
              <a:solidFill>
                <a:srgbClr val="000000"/>
              </a:solidFill>
              <a:latin typeface="Arial" charset="0"/>
            </a:endParaRPr>
          </a:p>
        </p:txBody>
      </p:sp>
      <p:sp>
        <p:nvSpPr>
          <p:cNvPr id="3079" name="Rectangle 4"/>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algn="ctr">
              <a:lnSpc>
                <a:spcPct val="80000"/>
              </a:lnSpc>
              <a:spcBef>
                <a:spcPct val="20000"/>
              </a:spcBef>
              <a:buClr>
                <a:schemeClr val="bg1"/>
              </a:buClr>
              <a:buSzPct val="100000"/>
              <a:buFont typeface="Wingdings" pitchFamily="2" charset="2"/>
              <a:buNone/>
            </a:pPr>
            <a:endParaRPr lang="es-ES"/>
          </a:p>
        </p:txBody>
      </p:sp>
      <p:sp>
        <p:nvSpPr>
          <p:cNvPr id="3080" name="Rectangle 6"/>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algn="ctr">
              <a:lnSpc>
                <a:spcPct val="80000"/>
              </a:lnSpc>
              <a:spcBef>
                <a:spcPct val="20000"/>
              </a:spcBef>
              <a:buClr>
                <a:schemeClr val="bg1"/>
              </a:buClr>
              <a:buSzPct val="100000"/>
              <a:buFont typeface="Wingdings" pitchFamily="2" charset="2"/>
              <a:buNone/>
            </a:pPr>
            <a:endParaRPr lang="es-ES"/>
          </a:p>
        </p:txBody>
      </p:sp>
      <p:sp>
        <p:nvSpPr>
          <p:cNvPr id="3081" name="Rectangle 8"/>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algn="ctr">
              <a:lnSpc>
                <a:spcPct val="80000"/>
              </a:lnSpc>
              <a:spcBef>
                <a:spcPct val="20000"/>
              </a:spcBef>
              <a:buClr>
                <a:schemeClr val="bg1"/>
              </a:buClr>
              <a:buSzPct val="100000"/>
              <a:buFont typeface="Wingdings" pitchFamily="2" charset="2"/>
              <a:buNone/>
            </a:pPr>
            <a:endParaRPr lang="es-ES"/>
          </a:p>
        </p:txBody>
      </p:sp>
      <p:graphicFrame>
        <p:nvGraphicFramePr>
          <p:cNvPr id="3074" name="Object 2"/>
          <p:cNvGraphicFramePr>
            <a:graphicFrameLocks noChangeAspect="1"/>
          </p:cNvGraphicFramePr>
          <p:nvPr/>
        </p:nvGraphicFramePr>
        <p:xfrm>
          <a:off x="-228600" y="4114800"/>
          <a:ext cx="2590800" cy="849313"/>
        </p:xfrm>
        <a:graphic>
          <a:graphicData uri="http://schemas.openxmlformats.org/presentationml/2006/ole">
            <p:oleObj spid="_x0000_s172058" name="Document" r:id="rId6" imgW="955293" imgH="315371" progId="Word.Document.12">
              <p:embed/>
            </p:oleObj>
          </a:graphicData>
        </a:graphic>
      </p:graphicFrame>
      <p:cxnSp>
        <p:nvCxnSpPr>
          <p:cNvPr id="15" name="Straight Arrow Connector 14"/>
          <p:cNvCxnSpPr/>
          <p:nvPr/>
        </p:nvCxnSpPr>
        <p:spPr bwMode="auto">
          <a:xfrm>
            <a:off x="4419600" y="5486400"/>
            <a:ext cx="3352800" cy="685800"/>
          </a:xfrm>
          <a:prstGeom prst="straightConnector1">
            <a:avLst/>
          </a:prstGeom>
          <a:noFill/>
          <a:ln w="25400" cap="flat" cmpd="sng" algn="ctr">
            <a:solidFill>
              <a:srgbClr val="FF0000"/>
            </a:solidFill>
            <a:prstDash val="solid"/>
            <a:round/>
            <a:headEnd type="triangle" w="med" len="med"/>
            <a:tailEnd type="none"/>
          </a:ln>
          <a:effectLst/>
        </p:spPr>
      </p:cxnSp>
      <p:sp>
        <p:nvSpPr>
          <p:cNvPr id="25" name="TextBox 24"/>
          <p:cNvSpPr txBox="1"/>
          <p:nvPr/>
        </p:nvSpPr>
        <p:spPr>
          <a:xfrm>
            <a:off x="7239000" y="6096000"/>
            <a:ext cx="1588897" cy="400110"/>
          </a:xfrm>
          <a:prstGeom prst="rect">
            <a:avLst/>
          </a:prstGeom>
          <a:noFill/>
        </p:spPr>
        <p:txBody>
          <a:bodyPr wrap="none" rtlCol="0">
            <a:spAutoFit/>
          </a:bodyPr>
          <a:lstStyle/>
          <a:p>
            <a:r>
              <a:rPr lang="es-ES" dirty="0" smtClean="0"/>
              <a:t>DEPFET PIXEL</a:t>
            </a:r>
            <a:endParaRPr lang="es-ES" dirty="0"/>
          </a:p>
        </p:txBody>
      </p:sp>
      <p:sp>
        <p:nvSpPr>
          <p:cNvPr id="39" name="TextBox 38"/>
          <p:cNvSpPr txBox="1"/>
          <p:nvPr/>
        </p:nvSpPr>
        <p:spPr>
          <a:xfrm>
            <a:off x="6553200" y="4953000"/>
            <a:ext cx="1568058" cy="400110"/>
          </a:xfrm>
          <a:prstGeom prst="rect">
            <a:avLst/>
          </a:prstGeom>
          <a:noFill/>
        </p:spPr>
        <p:txBody>
          <a:bodyPr wrap="none" rtlCol="0">
            <a:spAutoFit/>
          </a:bodyPr>
          <a:lstStyle/>
          <a:p>
            <a:r>
              <a:rPr lang="en-US" dirty="0" smtClean="0"/>
              <a:t>Cooling block</a:t>
            </a:r>
            <a:endParaRPr lang="en-US" dirty="0"/>
          </a:p>
        </p:txBody>
      </p:sp>
      <p:cxnSp>
        <p:nvCxnSpPr>
          <p:cNvPr id="57" name="Straight Arrow Connector 56"/>
          <p:cNvCxnSpPr/>
          <p:nvPr/>
        </p:nvCxnSpPr>
        <p:spPr bwMode="auto">
          <a:xfrm flipH="1" flipV="1">
            <a:off x="1371600" y="4800600"/>
            <a:ext cx="1066800" cy="457200"/>
          </a:xfrm>
          <a:prstGeom prst="straightConnector1">
            <a:avLst/>
          </a:prstGeom>
          <a:noFill/>
          <a:ln w="25400" cap="flat" cmpd="sng" algn="ctr">
            <a:solidFill>
              <a:srgbClr val="FF0000"/>
            </a:solidFill>
            <a:prstDash val="solid"/>
            <a:round/>
            <a:headEnd type="triangle" w="med" len="med"/>
            <a:tailEnd type="none"/>
          </a:ln>
          <a:effectLst/>
        </p:spPr>
      </p:cxnSp>
      <p:cxnSp>
        <p:nvCxnSpPr>
          <p:cNvPr id="65" name="Straight Arrow Connector 64"/>
          <p:cNvCxnSpPr/>
          <p:nvPr/>
        </p:nvCxnSpPr>
        <p:spPr bwMode="auto">
          <a:xfrm flipV="1">
            <a:off x="2667000" y="4495800"/>
            <a:ext cx="762000" cy="381000"/>
          </a:xfrm>
          <a:prstGeom prst="straightConnector1">
            <a:avLst/>
          </a:prstGeom>
          <a:noFill/>
          <a:ln w="25400" cap="flat" cmpd="sng" algn="ctr">
            <a:solidFill>
              <a:srgbClr val="FF0000"/>
            </a:solidFill>
            <a:prstDash val="solid"/>
            <a:round/>
            <a:headEnd type="triangle" w="med" len="med"/>
            <a:tailEnd type="none"/>
          </a:ln>
          <a:effectLst/>
        </p:spPr>
      </p:cxnSp>
      <p:grpSp>
        <p:nvGrpSpPr>
          <p:cNvPr id="73" name="Group 72"/>
          <p:cNvGrpSpPr/>
          <p:nvPr/>
        </p:nvGrpSpPr>
        <p:grpSpPr>
          <a:xfrm>
            <a:off x="3810000" y="1143000"/>
            <a:ext cx="5181600" cy="3810000"/>
            <a:chOff x="3085674" y="533400"/>
            <a:chExt cx="5181600" cy="3810000"/>
          </a:xfrm>
        </p:grpSpPr>
        <p:pic>
          <p:nvPicPr>
            <p:cNvPr id="19" name="Picture 18" descr="pxd111.png"/>
            <p:cNvPicPr>
              <a:picLocks noChangeAspect="1"/>
            </p:cNvPicPr>
            <p:nvPr/>
          </p:nvPicPr>
          <p:blipFill>
            <a:blip r:embed="rId7" cstate="print"/>
            <a:srcRect r="11379"/>
            <a:stretch>
              <a:fillRect/>
            </a:stretch>
          </p:blipFill>
          <p:spPr>
            <a:xfrm>
              <a:off x="3220748" y="870206"/>
              <a:ext cx="5046526" cy="3092194"/>
            </a:xfrm>
            <a:prstGeom prst="rect">
              <a:avLst/>
            </a:prstGeom>
          </p:spPr>
        </p:pic>
        <p:cxnSp>
          <p:nvCxnSpPr>
            <p:cNvPr id="11" name="Straight Arrow Connector 10"/>
            <p:cNvCxnSpPr/>
            <p:nvPr/>
          </p:nvCxnSpPr>
          <p:spPr bwMode="auto">
            <a:xfrm flipH="1" flipV="1">
              <a:off x="5066874" y="1219200"/>
              <a:ext cx="267126" cy="457200"/>
            </a:xfrm>
            <a:prstGeom prst="straightConnector1">
              <a:avLst/>
            </a:prstGeom>
            <a:noFill/>
            <a:ln w="25400" cap="flat" cmpd="sng" algn="ctr">
              <a:solidFill>
                <a:srgbClr val="FF0000"/>
              </a:solidFill>
              <a:prstDash val="solid"/>
              <a:round/>
              <a:headEnd type="triangle" w="med" len="med"/>
              <a:tailEnd type="none"/>
            </a:ln>
            <a:effectLst/>
          </p:spPr>
        </p:cxnSp>
        <p:cxnSp>
          <p:nvCxnSpPr>
            <p:cNvPr id="14" name="Straight Arrow Connector 13"/>
            <p:cNvCxnSpPr/>
            <p:nvPr/>
          </p:nvCxnSpPr>
          <p:spPr bwMode="auto">
            <a:xfrm flipH="1">
              <a:off x="7086600" y="3276600"/>
              <a:ext cx="381000" cy="1066800"/>
            </a:xfrm>
            <a:prstGeom prst="straightConnector1">
              <a:avLst/>
            </a:prstGeom>
            <a:noFill/>
            <a:ln w="25400" cap="flat" cmpd="sng" algn="ctr">
              <a:solidFill>
                <a:srgbClr val="FF0000"/>
              </a:solidFill>
              <a:prstDash val="solid"/>
              <a:round/>
              <a:headEnd type="triangle" w="med" len="med"/>
              <a:tailEnd type="none"/>
            </a:ln>
            <a:effectLst/>
          </p:spPr>
        </p:cxnSp>
        <p:cxnSp>
          <p:nvCxnSpPr>
            <p:cNvPr id="16" name="Straight Arrow Connector 15"/>
            <p:cNvCxnSpPr/>
            <p:nvPr/>
          </p:nvCxnSpPr>
          <p:spPr bwMode="auto">
            <a:xfrm flipH="1">
              <a:off x="7010400" y="1905000"/>
              <a:ext cx="228600" cy="2438400"/>
            </a:xfrm>
            <a:prstGeom prst="straightConnector1">
              <a:avLst/>
            </a:prstGeom>
            <a:noFill/>
            <a:ln w="25400" cap="flat" cmpd="sng" algn="ctr">
              <a:solidFill>
                <a:srgbClr val="FF0000"/>
              </a:solidFill>
              <a:prstDash val="solid"/>
              <a:round/>
              <a:headEnd type="triangle" w="med" len="med"/>
              <a:tailEnd type="none"/>
            </a:ln>
            <a:effectLst/>
          </p:spPr>
        </p:cxnSp>
        <p:cxnSp>
          <p:nvCxnSpPr>
            <p:cNvPr id="40" name="Straight Arrow Connector 39"/>
            <p:cNvCxnSpPr>
              <a:endCxn id="49" idx="2"/>
            </p:cNvCxnSpPr>
            <p:nvPr/>
          </p:nvCxnSpPr>
          <p:spPr bwMode="auto">
            <a:xfrm flipH="1" flipV="1">
              <a:off x="4800174" y="1241286"/>
              <a:ext cx="762426" cy="2263914"/>
            </a:xfrm>
            <a:prstGeom prst="straightConnector1">
              <a:avLst/>
            </a:prstGeom>
            <a:noFill/>
            <a:ln w="25400" cap="flat" cmpd="sng" algn="ctr">
              <a:solidFill>
                <a:srgbClr val="FF0000"/>
              </a:solidFill>
              <a:prstDash val="solid"/>
              <a:round/>
              <a:headEnd type="triangle" w="med" len="med"/>
              <a:tailEnd type="none"/>
            </a:ln>
            <a:effectLst/>
          </p:spPr>
        </p:cxnSp>
        <p:sp>
          <p:nvSpPr>
            <p:cNvPr id="49" name="TextBox 48"/>
            <p:cNvSpPr txBox="1"/>
            <p:nvPr/>
          </p:nvSpPr>
          <p:spPr>
            <a:xfrm>
              <a:off x="3085674" y="533400"/>
              <a:ext cx="3429000" cy="707886"/>
            </a:xfrm>
            <a:prstGeom prst="rect">
              <a:avLst/>
            </a:prstGeom>
            <a:noFill/>
          </p:spPr>
          <p:txBody>
            <a:bodyPr wrap="square" rtlCol="0">
              <a:spAutoFit/>
            </a:bodyPr>
            <a:lstStyle/>
            <a:p>
              <a:r>
                <a:rPr lang="en-US" dirty="0" smtClean="0">
                  <a:solidFill>
                    <a:schemeClr val="tx1"/>
                  </a:solidFill>
                </a:rPr>
                <a:t>Cooling block screwed to ring, attached to the beam pipe</a:t>
              </a:r>
              <a:endParaRPr lang="en-US" dirty="0">
                <a:solidFill>
                  <a:schemeClr val="tx1"/>
                </a:solidFill>
              </a:endParaRPr>
            </a:p>
          </p:txBody>
        </p:sp>
      </p:grpSp>
      <p:sp>
        <p:nvSpPr>
          <p:cNvPr id="70" name="TextBox 69"/>
          <p:cNvSpPr txBox="1"/>
          <p:nvPr/>
        </p:nvSpPr>
        <p:spPr>
          <a:xfrm>
            <a:off x="152400" y="4343400"/>
            <a:ext cx="1752600" cy="400110"/>
          </a:xfrm>
          <a:prstGeom prst="rect">
            <a:avLst/>
          </a:prstGeom>
          <a:noFill/>
        </p:spPr>
        <p:txBody>
          <a:bodyPr wrap="square" rtlCol="0">
            <a:spAutoFit/>
          </a:bodyPr>
          <a:lstStyle/>
          <a:p>
            <a:r>
              <a:rPr lang="en-US" dirty="0" smtClean="0"/>
              <a:t>CO2 inlet</a:t>
            </a:r>
            <a:endParaRPr lang="en-US" dirty="0"/>
          </a:p>
        </p:txBody>
      </p:sp>
      <p:sp>
        <p:nvSpPr>
          <p:cNvPr id="71" name="TextBox 70"/>
          <p:cNvSpPr txBox="1"/>
          <p:nvPr/>
        </p:nvSpPr>
        <p:spPr>
          <a:xfrm>
            <a:off x="3505200" y="4248090"/>
            <a:ext cx="1752600" cy="400110"/>
          </a:xfrm>
          <a:prstGeom prst="rect">
            <a:avLst/>
          </a:prstGeom>
          <a:noFill/>
        </p:spPr>
        <p:txBody>
          <a:bodyPr wrap="square" rtlCol="0">
            <a:spAutoFit/>
          </a:bodyPr>
          <a:lstStyle/>
          <a:p>
            <a:r>
              <a:rPr lang="en-US" dirty="0" smtClean="0"/>
              <a:t>Air inlet</a:t>
            </a:r>
            <a:endParaRPr lang="en-US" dirty="0"/>
          </a:p>
        </p:txBody>
      </p:sp>
      <p:cxnSp>
        <p:nvCxnSpPr>
          <p:cNvPr id="80" name="Straight Arrow Connector 79"/>
          <p:cNvCxnSpPr/>
          <p:nvPr/>
        </p:nvCxnSpPr>
        <p:spPr bwMode="auto">
          <a:xfrm>
            <a:off x="2362200" y="2209800"/>
            <a:ext cx="1676400" cy="2057400"/>
          </a:xfrm>
          <a:prstGeom prst="straightConnector1">
            <a:avLst/>
          </a:prstGeom>
          <a:noFill/>
          <a:ln w="25400" cap="flat" cmpd="sng" algn="ctr">
            <a:solidFill>
              <a:srgbClr val="FF0000"/>
            </a:solidFill>
            <a:prstDash val="solid"/>
            <a:round/>
            <a:headEnd type="triangle" w="med" len="med"/>
            <a:tailEnd type="none"/>
          </a:ln>
          <a:effectLst/>
        </p:spPr>
      </p:cxnSp>
      <p:cxnSp>
        <p:nvCxnSpPr>
          <p:cNvPr id="83" name="Straight Arrow Connector 82"/>
          <p:cNvCxnSpPr>
            <a:endCxn id="70" idx="0"/>
          </p:cNvCxnSpPr>
          <p:nvPr/>
        </p:nvCxnSpPr>
        <p:spPr bwMode="auto">
          <a:xfrm flipH="1">
            <a:off x="1028700" y="2743200"/>
            <a:ext cx="1409700" cy="1600200"/>
          </a:xfrm>
          <a:prstGeom prst="straightConnector1">
            <a:avLst/>
          </a:prstGeom>
          <a:noFill/>
          <a:ln w="25400" cap="flat" cmpd="sng" algn="ctr">
            <a:solidFill>
              <a:srgbClr val="FF0000"/>
            </a:solidFill>
            <a:prstDash val="solid"/>
            <a:round/>
            <a:headEnd type="triangle" w="med" len="med"/>
            <a:tailEnd type="none"/>
          </a:ln>
          <a:effectLst/>
        </p:spPr>
      </p:cxnSp>
      <p:cxnSp>
        <p:nvCxnSpPr>
          <p:cNvPr id="26" name="Straight Arrow Connector 25"/>
          <p:cNvCxnSpPr/>
          <p:nvPr/>
        </p:nvCxnSpPr>
        <p:spPr bwMode="auto">
          <a:xfrm flipH="1">
            <a:off x="7848600" y="4038600"/>
            <a:ext cx="762000" cy="2057400"/>
          </a:xfrm>
          <a:prstGeom prst="straightConnector1">
            <a:avLst/>
          </a:prstGeom>
          <a:noFill/>
          <a:ln w="25400" cap="flat" cmpd="sng" algn="ctr">
            <a:solidFill>
              <a:srgbClr val="FF0000"/>
            </a:solidFill>
            <a:prstDash val="solid"/>
            <a:round/>
            <a:headEnd type="triangle" w="med" len="med"/>
            <a:tailEnd type="none"/>
          </a:ln>
          <a:effectLst/>
        </p:spPr>
      </p:cxnSp>
      <p:cxnSp>
        <p:nvCxnSpPr>
          <p:cNvPr id="91" name="Straight Arrow Connector 90"/>
          <p:cNvCxnSpPr/>
          <p:nvPr/>
        </p:nvCxnSpPr>
        <p:spPr bwMode="auto">
          <a:xfrm flipV="1">
            <a:off x="3505200" y="1828800"/>
            <a:ext cx="685800" cy="1295400"/>
          </a:xfrm>
          <a:prstGeom prst="straightConnector1">
            <a:avLst/>
          </a:prstGeom>
          <a:noFill/>
          <a:ln w="25400" cap="flat" cmpd="sng" algn="ctr">
            <a:solidFill>
              <a:srgbClr val="FF0000"/>
            </a:solidFill>
            <a:prstDash val="solid"/>
            <a:round/>
            <a:headEnd type="triangle" w="med" len="med"/>
            <a:tailEnd type="none"/>
          </a:ln>
          <a:effectLst/>
        </p:spPr>
      </p:cxnSp>
      <p:cxnSp>
        <p:nvCxnSpPr>
          <p:cNvPr id="92" name="Straight Arrow Connector 91"/>
          <p:cNvCxnSpPr>
            <a:endCxn id="49" idx="1"/>
          </p:cNvCxnSpPr>
          <p:nvPr/>
        </p:nvCxnSpPr>
        <p:spPr bwMode="auto">
          <a:xfrm flipV="1">
            <a:off x="2667000" y="1496943"/>
            <a:ext cx="1143000" cy="179457"/>
          </a:xfrm>
          <a:prstGeom prst="straightConnector1">
            <a:avLst/>
          </a:prstGeom>
          <a:noFill/>
          <a:ln w="25400" cap="flat" cmpd="sng" algn="ctr">
            <a:solidFill>
              <a:srgbClr val="FF0000"/>
            </a:solidFill>
            <a:prstDash val="solid"/>
            <a:round/>
            <a:headEnd type="triangle" w="med" len="med"/>
            <a:tailEnd type="none"/>
          </a:ln>
          <a:effectLst/>
        </p:spPr>
      </p:cxnSp>
      <p:sp>
        <p:nvSpPr>
          <p:cNvPr id="3" name="Slide Number Placeholder 2"/>
          <p:cNvSpPr>
            <a:spLocks noGrp="1"/>
          </p:cNvSpPr>
          <p:nvPr>
            <p:ph type="sldNum" sz="quarter" idx="4294967295"/>
          </p:nvPr>
        </p:nvSpPr>
        <p:spPr>
          <a:xfrm>
            <a:off x="8686800" y="6400800"/>
            <a:ext cx="533400" cy="457200"/>
          </a:xfrm>
        </p:spPr>
        <p:txBody>
          <a:bodyPr/>
          <a:lstStyle/>
          <a:p>
            <a:pPr>
              <a:defRPr/>
            </a:pPr>
            <a:fld id="{6FE4F4B8-546B-4655-8B7D-7E5F0E211980}" type="slidenum">
              <a:rPr lang="es-ES_tradnl" altLang="en-US" smtClean="0"/>
              <a:pPr>
                <a:defRPr/>
              </a:pPr>
              <a:t>6</a:t>
            </a:fld>
            <a:endParaRPr lang="es-ES_tradnl" altLang="en-US" dirty="0"/>
          </a:p>
        </p:txBody>
      </p:sp>
    </p:spTree>
    <p:extLst>
      <p:ext uri="{BB962C8B-B14F-4D97-AF65-F5344CB8AC3E}">
        <p14:creationId xmlns:p14="http://schemas.microsoft.com/office/powerpoint/2010/main" xmlns="" val="56959642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vila\AppData\Local\Temp\Rar$DI36.136\106-012600 Ringberg 2013-02.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79512" y="764704"/>
            <a:ext cx="4343400" cy="3102429"/>
          </a:xfrm>
          <a:prstGeom prst="rect">
            <a:avLst/>
          </a:prstGeom>
          <a:noFill/>
          <a:extLst>
            <a:ext uri="{909E8E84-426E-40DD-AFC4-6F175D3DCCD1}">
              <a14:hiddenFill xmlns:a14="http://schemas.microsoft.com/office/drawing/2010/main" xmlns="">
                <a:solidFill>
                  <a:srgbClr val="FFFFFF"/>
                </a:solidFill>
              </a14:hiddenFill>
            </a:ext>
          </a:extLst>
        </p:spPr>
      </p:pic>
      <p:sp>
        <p:nvSpPr>
          <p:cNvPr id="2" name="1 Título"/>
          <p:cNvSpPr>
            <a:spLocks noGrp="1"/>
          </p:cNvSpPr>
          <p:nvPr>
            <p:ph type="title"/>
          </p:nvPr>
        </p:nvSpPr>
        <p:spPr>
          <a:xfrm>
            <a:off x="152400" y="139700"/>
            <a:ext cx="8229600" cy="1155700"/>
          </a:xfrm>
        </p:spPr>
        <p:txBody>
          <a:bodyPr/>
          <a:lstStyle/>
          <a:p>
            <a:r>
              <a:rPr lang="en-US" sz="4000" dirty="0" smtClean="0"/>
              <a:t>Solution: FOS Monitor system</a:t>
            </a:r>
            <a:endParaRPr lang="en-US" sz="4000" dirty="0"/>
          </a:p>
        </p:txBody>
      </p:sp>
      <p:sp>
        <p:nvSpPr>
          <p:cNvPr id="4" name="3 Marcador de número de diapositiva"/>
          <p:cNvSpPr>
            <a:spLocks noGrp="1"/>
          </p:cNvSpPr>
          <p:nvPr>
            <p:ph type="sldNum" sz="quarter" idx="10"/>
          </p:nvPr>
        </p:nvSpPr>
        <p:spPr>
          <a:xfrm>
            <a:off x="8521558" y="6340512"/>
            <a:ext cx="533400" cy="457200"/>
          </a:xfrm>
          <a:prstGeom prst="rect">
            <a:avLst/>
          </a:prstGeom>
        </p:spPr>
        <p:txBody>
          <a:bodyPr/>
          <a:lstStyle/>
          <a:p>
            <a:pPr>
              <a:defRPr/>
            </a:pPr>
            <a:fld id="{9A5CEF15-0670-42F8-B063-5D05E1C9277E}" type="slidenum">
              <a:rPr lang="es-ES_tradnl" altLang="en-US" smtClean="0"/>
              <a:pPr>
                <a:defRPr/>
              </a:pPr>
              <a:t>7</a:t>
            </a:fld>
            <a:endParaRPr lang="es-ES_tradnl" altLang="en-US" dirty="0"/>
          </a:p>
        </p:txBody>
      </p:sp>
      <p:sp>
        <p:nvSpPr>
          <p:cNvPr id="5" name="4 Marcador de pie de página"/>
          <p:cNvSpPr>
            <a:spLocks noGrp="1"/>
          </p:cNvSpPr>
          <p:nvPr>
            <p:ph type="ftr" sz="quarter" idx="11"/>
          </p:nvPr>
        </p:nvSpPr>
        <p:spPr/>
        <p:txBody>
          <a:bodyPr/>
          <a:lstStyle/>
          <a:p>
            <a:pPr>
              <a:defRPr/>
            </a:pPr>
            <a:r>
              <a:rPr lang="en-US" altLang="en-US" smtClean="0"/>
              <a:t>D.Moya, Forum on Tracking Detector Mechanics , Desy June 30th  2014  </a:t>
            </a:r>
            <a:endParaRPr lang="es-ES_tradnl" altLang="en-US" dirty="0"/>
          </a:p>
        </p:txBody>
      </p:sp>
      <p:sp>
        <p:nvSpPr>
          <p:cNvPr id="10" name="9 CuadroTexto"/>
          <p:cNvSpPr txBox="1"/>
          <p:nvPr/>
        </p:nvSpPr>
        <p:spPr>
          <a:xfrm>
            <a:off x="251520" y="4005064"/>
            <a:ext cx="3816424" cy="1015663"/>
          </a:xfrm>
          <a:prstGeom prst="rect">
            <a:avLst/>
          </a:prstGeom>
          <a:noFill/>
        </p:spPr>
        <p:txBody>
          <a:bodyPr wrap="square" rtlCol="0">
            <a:spAutoFit/>
          </a:bodyPr>
          <a:lstStyle/>
          <a:p>
            <a:r>
              <a:rPr lang="en-US" dirty="0" smtClean="0"/>
              <a:t>Eight fibers for environmental monitoring ( 4 for temperature and 4 for RH% measurement)</a:t>
            </a:r>
            <a:endParaRPr lang="en-US" dirty="0"/>
          </a:p>
        </p:txBody>
      </p:sp>
      <p:cxnSp>
        <p:nvCxnSpPr>
          <p:cNvPr id="11" name="10 Conector recto de flecha"/>
          <p:cNvCxnSpPr>
            <a:stCxn id="10" idx="0"/>
          </p:cNvCxnSpPr>
          <p:nvPr/>
        </p:nvCxnSpPr>
        <p:spPr bwMode="auto">
          <a:xfrm flipV="1">
            <a:off x="2159732" y="1556792"/>
            <a:ext cx="612068" cy="2448272"/>
          </a:xfrm>
          <a:prstGeom prst="straightConnector1">
            <a:avLst/>
          </a:prstGeom>
          <a:noFill/>
          <a:ln w="25400" cap="flat" cmpd="sng" algn="ctr">
            <a:solidFill>
              <a:srgbClr val="FF0000"/>
            </a:solidFill>
            <a:prstDash val="solid"/>
            <a:round/>
            <a:headEnd type="none" w="med" len="med"/>
            <a:tailEnd type="arrow"/>
          </a:ln>
          <a:effectLst/>
        </p:spPr>
      </p:cxnSp>
      <p:cxnSp>
        <p:nvCxnSpPr>
          <p:cNvPr id="15" name="14 Conector recto de flecha"/>
          <p:cNvCxnSpPr>
            <a:stCxn id="10" idx="0"/>
          </p:cNvCxnSpPr>
          <p:nvPr/>
        </p:nvCxnSpPr>
        <p:spPr bwMode="auto">
          <a:xfrm flipV="1">
            <a:off x="2159732" y="2636912"/>
            <a:ext cx="1188132" cy="1368152"/>
          </a:xfrm>
          <a:prstGeom prst="straightConnector1">
            <a:avLst/>
          </a:prstGeom>
          <a:noFill/>
          <a:ln w="25400" cap="flat" cmpd="sng" algn="ctr">
            <a:solidFill>
              <a:srgbClr val="FF0000"/>
            </a:solidFill>
            <a:prstDash val="solid"/>
            <a:round/>
            <a:headEnd type="none" w="med" len="med"/>
            <a:tailEnd type="arrow"/>
          </a:ln>
          <a:effectLst/>
        </p:spPr>
      </p:cxnSp>
      <p:pic>
        <p:nvPicPr>
          <p:cNvPr id="1026" name="Picture 2"/>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990600" y="5104978"/>
            <a:ext cx="7391400" cy="12763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5" name="24 CuadroTexto"/>
          <p:cNvSpPr txBox="1"/>
          <p:nvPr/>
        </p:nvSpPr>
        <p:spPr>
          <a:xfrm>
            <a:off x="4572000" y="3573016"/>
            <a:ext cx="4368552" cy="1323439"/>
          </a:xfrm>
          <a:prstGeom prst="rect">
            <a:avLst/>
          </a:prstGeom>
          <a:noFill/>
        </p:spPr>
        <p:txBody>
          <a:bodyPr wrap="square" rtlCol="0">
            <a:spAutoFit/>
          </a:bodyPr>
          <a:lstStyle/>
          <a:p>
            <a:r>
              <a:rPr lang="en-US" dirty="0" smtClean="0"/>
              <a:t>Four L-shapes per side in order to measure relative PXD - SVD radial  displacements or relative displacements in Z direction</a:t>
            </a:r>
            <a:endParaRPr lang="en-US" dirty="0"/>
          </a:p>
        </p:txBody>
      </p:sp>
      <p:grpSp>
        <p:nvGrpSpPr>
          <p:cNvPr id="28" name="27 Grupo"/>
          <p:cNvGrpSpPr/>
          <p:nvPr/>
        </p:nvGrpSpPr>
        <p:grpSpPr>
          <a:xfrm>
            <a:off x="4644008" y="836712"/>
            <a:ext cx="4180668" cy="2808312"/>
            <a:chOff x="473579" y="1066800"/>
            <a:chExt cx="6507480" cy="5217214"/>
          </a:xfrm>
        </p:grpSpPr>
        <p:pic>
          <p:nvPicPr>
            <p:cNvPr id="24" name="Picture 2" descr="C:\Users\MOYAD\Documents\depfet\BelleII_design\PXD\pxd+lshape\106-013100-820-as.jpg"/>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473579" y="1066800"/>
              <a:ext cx="6507480" cy="4648200"/>
            </a:xfrm>
            <a:prstGeom prst="rect">
              <a:avLst/>
            </a:prstGeom>
            <a:noFill/>
            <a:extLst>
              <a:ext uri="{909E8E84-426E-40DD-AFC4-6F175D3DCCD1}">
                <a14:hiddenFill xmlns:a14="http://schemas.microsoft.com/office/drawing/2010/main" xmlns="">
                  <a:solidFill>
                    <a:srgbClr val="FFFFFF"/>
                  </a:solidFill>
                </a14:hiddenFill>
              </a:ext>
            </a:extLst>
          </p:spPr>
        </p:pic>
        <p:cxnSp>
          <p:nvCxnSpPr>
            <p:cNvPr id="26" name="25 Conector recto de flecha"/>
            <p:cNvCxnSpPr/>
            <p:nvPr/>
          </p:nvCxnSpPr>
          <p:spPr bwMode="auto">
            <a:xfrm flipH="1" flipV="1">
              <a:off x="2603196" y="4411170"/>
              <a:ext cx="336255" cy="1872844"/>
            </a:xfrm>
            <a:prstGeom prst="straightConnector1">
              <a:avLst/>
            </a:prstGeom>
            <a:noFill/>
            <a:ln w="25400" cap="flat" cmpd="sng" algn="ctr">
              <a:solidFill>
                <a:srgbClr val="FF0000"/>
              </a:solidFill>
              <a:prstDash val="solid"/>
              <a:round/>
              <a:headEnd type="none" w="med" len="med"/>
              <a:tailEnd type="arrow"/>
            </a:ln>
            <a:effectLst/>
          </p:spPr>
        </p:cxnSp>
        <p:sp>
          <p:nvSpPr>
            <p:cNvPr id="27" name="26 Elipse"/>
            <p:cNvSpPr/>
            <p:nvPr/>
          </p:nvSpPr>
          <p:spPr bwMode="auto">
            <a:xfrm rot="-1320000">
              <a:off x="1200570" y="3582961"/>
              <a:ext cx="1616770" cy="1028456"/>
            </a:xfrm>
            <a:prstGeom prst="ellipse">
              <a:avLst/>
            </a:prstGeom>
            <a:noFill/>
            <a:ln w="15875" cap="flat" cmpd="sng" algn="ctr">
              <a:solidFill>
                <a:srgbClr val="FF0000"/>
              </a:solidFill>
              <a:prstDash val="solid"/>
              <a:round/>
              <a:headEnd type="none" w="med" len="med"/>
              <a:tailEnd type="none" w="med" len="med"/>
            </a:ln>
            <a:effectLst/>
          </p:spPr>
          <p:txBody>
            <a:bodyPr vert="horz" wrap="square" lIns="90000" tIns="46800" rIns="90000" bIns="46800" numCol="1" rtlCol="0" anchor="t" anchorCtr="0" compatLnSpc="1">
              <a:prstTxWarp prst="textNoShape">
                <a:avLst/>
              </a:prstTxWarp>
              <a:spAutoFit/>
            </a:bodyPr>
            <a:lstStyle/>
            <a:p>
              <a:pPr marL="342900" marR="0" indent="-342900" algn="ctr" defTabSz="914400" rtl="0" eaLnBrk="1" fontAlgn="base" latinLnBrk="0" hangingPunct="1">
                <a:lnSpc>
                  <a:spcPct val="80000"/>
                </a:lnSpc>
                <a:spcBef>
                  <a:spcPct val="20000"/>
                </a:spcBef>
                <a:spcAft>
                  <a:spcPct val="0"/>
                </a:spcAft>
                <a:buClr>
                  <a:schemeClr val="bg1"/>
                </a:buClr>
                <a:buSzPct val="100000"/>
                <a:buFont typeface="Wingdings" pitchFamily="2" charset="2"/>
                <a:buNone/>
                <a:tabLst/>
              </a:pPr>
              <a:endParaRPr lang="en-US" dirty="0" smtClean="0">
                <a:solidFill>
                  <a:schemeClr val="bg1"/>
                </a:solidFill>
              </a:endParaRPr>
            </a:p>
          </p:txBody>
        </p:sp>
      </p:grpSp>
    </p:spTree>
    <p:extLst>
      <p:ext uri="{BB962C8B-B14F-4D97-AF65-F5344CB8AC3E}">
        <p14:creationId xmlns:p14="http://schemas.microsoft.com/office/powerpoint/2010/main" xmlns="" val="427449632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27584" y="2204864"/>
            <a:ext cx="7620000" cy="1143000"/>
          </a:xfrm>
        </p:spPr>
        <p:txBody>
          <a:bodyPr/>
          <a:lstStyle/>
          <a:p>
            <a:pPr algn="ctr"/>
            <a:r>
              <a:rPr lang="en-US" sz="6600" dirty="0" smtClean="0"/>
              <a:t>Introduction to FBG sensors</a:t>
            </a:r>
            <a:endParaRPr lang="es-ES_tradnl" sz="6600" dirty="0"/>
          </a:p>
        </p:txBody>
      </p:sp>
      <p:sp>
        <p:nvSpPr>
          <p:cNvPr id="4" name="Footer Placeholder 3"/>
          <p:cNvSpPr>
            <a:spLocks noGrp="1"/>
          </p:cNvSpPr>
          <p:nvPr>
            <p:ph type="ftr" sz="quarter" idx="11"/>
          </p:nvPr>
        </p:nvSpPr>
        <p:spPr/>
        <p:txBody>
          <a:bodyPr/>
          <a:lstStyle/>
          <a:p>
            <a:pPr>
              <a:defRPr/>
            </a:pPr>
            <a:r>
              <a:rPr lang="en-US" altLang="en-US" smtClean="0"/>
              <a:t>D.Moya, Forum on Tracking Detector Mechanics , Desy June 30th  2014  </a:t>
            </a:r>
            <a:endParaRPr lang="es-ES_tradnl" altLang="en-US" dirty="0"/>
          </a:p>
        </p:txBody>
      </p:sp>
      <p:sp>
        <p:nvSpPr>
          <p:cNvPr id="5" name="Slide Number Placeholder 4"/>
          <p:cNvSpPr>
            <a:spLocks noGrp="1"/>
          </p:cNvSpPr>
          <p:nvPr>
            <p:ph type="sldNum" sz="quarter" idx="10"/>
          </p:nvPr>
        </p:nvSpPr>
        <p:spPr>
          <a:xfrm>
            <a:off x="8686800" y="6400800"/>
            <a:ext cx="533400" cy="457200"/>
          </a:xfrm>
          <a:prstGeom prst="rect">
            <a:avLst/>
          </a:prstGeom>
        </p:spPr>
        <p:txBody>
          <a:bodyPr/>
          <a:lstStyle/>
          <a:p>
            <a:pPr>
              <a:defRPr/>
            </a:pPr>
            <a:fld id="{9A5CEF15-0670-42F8-B063-5D05E1C9277E}" type="slidenum">
              <a:rPr lang="es-ES_tradnl" altLang="en-US" smtClean="0"/>
              <a:pPr>
                <a:defRPr/>
              </a:pPr>
              <a:t>8</a:t>
            </a:fld>
            <a:endParaRPr lang="es-ES_tradnl" altLang="en-US" dirty="0"/>
          </a:p>
        </p:txBody>
      </p:sp>
    </p:spTree>
    <p:extLst>
      <p:ext uri="{BB962C8B-B14F-4D97-AF65-F5344CB8AC3E}">
        <p14:creationId xmlns:p14="http://schemas.microsoft.com/office/powerpoint/2010/main" xmlns="" val="294273398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4800" y="0"/>
            <a:ext cx="8915400" cy="1139825"/>
          </a:xfrm>
        </p:spPr>
        <p:txBody>
          <a:bodyPr/>
          <a:lstStyle/>
          <a:p>
            <a:r>
              <a:rPr lang="en-US" noProof="0" dirty="0"/>
              <a:t>FOS for environmental and structural </a:t>
            </a:r>
            <a:r>
              <a:rPr lang="en-US" noProof="0" dirty="0" smtClean="0"/>
              <a:t>monitoring industry driven technology</a:t>
            </a:r>
            <a:br>
              <a:rPr lang="en-US" noProof="0" dirty="0" smtClean="0"/>
            </a:br>
            <a:endParaRPr lang="en-US" noProof="0" dirty="0"/>
          </a:p>
        </p:txBody>
      </p:sp>
      <p:sp>
        <p:nvSpPr>
          <p:cNvPr id="5" name="4 Marcador de pie de página"/>
          <p:cNvSpPr>
            <a:spLocks noGrp="1"/>
          </p:cNvSpPr>
          <p:nvPr>
            <p:ph type="ftr" sz="quarter" idx="11"/>
          </p:nvPr>
        </p:nvSpPr>
        <p:spPr/>
        <p:txBody>
          <a:bodyPr/>
          <a:lstStyle/>
          <a:p>
            <a:pPr>
              <a:defRPr/>
            </a:pPr>
            <a:r>
              <a:rPr lang="en-US" altLang="en-US" smtClean="0"/>
              <a:t>D.Moya, Forum on Tracking Detector Mechanics , Desy June 30th  2014  </a:t>
            </a:r>
            <a:endParaRPr lang="es-ES_tradnl" altLang="en-US" dirty="0"/>
          </a:p>
        </p:txBody>
      </p:sp>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857652" y="1285860"/>
            <a:ext cx="5214942" cy="312965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6" name="4 Marcador de contenido"/>
          <p:cNvSpPr>
            <a:spLocks noGrp="1"/>
          </p:cNvSpPr>
          <p:nvPr>
            <p:ph idx="1"/>
          </p:nvPr>
        </p:nvSpPr>
        <p:spPr>
          <a:xfrm>
            <a:off x="0" y="1357298"/>
            <a:ext cx="3857620" cy="4529150"/>
          </a:xfrm>
        </p:spPr>
        <p:txBody>
          <a:bodyPr/>
          <a:lstStyle/>
          <a:p>
            <a:r>
              <a:rPr lang="en-US" sz="2400" dirty="0" smtClean="0"/>
              <a:t>Main advantages for particle physics:</a:t>
            </a:r>
          </a:p>
          <a:p>
            <a:pPr lvl="1"/>
            <a:r>
              <a:rPr lang="en-US" sz="1800" dirty="0" smtClean="0"/>
              <a:t>Immunity against:</a:t>
            </a:r>
          </a:p>
          <a:p>
            <a:pPr lvl="2"/>
            <a:r>
              <a:rPr lang="en-US" sz="1600" dirty="0" smtClean="0"/>
              <a:t>High electromagnetic fields, high voltages.</a:t>
            </a:r>
          </a:p>
          <a:p>
            <a:pPr lvl="2"/>
            <a:r>
              <a:rPr lang="en-US" sz="1600" dirty="0" smtClean="0"/>
              <a:t>Nuclear radiation environments</a:t>
            </a:r>
          </a:p>
          <a:p>
            <a:pPr lvl="2"/>
            <a:r>
              <a:rPr lang="en-US" sz="1600" dirty="0" smtClean="0"/>
              <a:t>High magnetic fields</a:t>
            </a:r>
          </a:p>
          <a:p>
            <a:pPr lvl="1"/>
            <a:r>
              <a:rPr lang="en-US" sz="2000" dirty="0" smtClean="0"/>
              <a:t>Small footprint, Light-weight</a:t>
            </a:r>
          </a:p>
          <a:p>
            <a:pPr lvl="1"/>
            <a:r>
              <a:rPr lang="en-US" sz="2000" dirty="0" smtClean="0"/>
              <a:t>Low-loss, long-range signal transmission</a:t>
            </a:r>
          </a:p>
          <a:p>
            <a:pPr lvl="1"/>
            <a:endParaRPr lang="en-US" dirty="0" smtClean="0"/>
          </a:p>
          <a:p>
            <a:pPr lvl="1"/>
            <a:endParaRPr lang="en-US" dirty="0" smtClean="0"/>
          </a:p>
          <a:p>
            <a:pPr lvl="2"/>
            <a:endParaRPr lang="en-US" dirty="0"/>
          </a:p>
        </p:txBody>
      </p:sp>
      <p:sp>
        <p:nvSpPr>
          <p:cNvPr id="7" name="4 Marcador de contenido"/>
          <p:cNvSpPr txBox="1">
            <a:spLocks/>
          </p:cNvSpPr>
          <p:nvPr/>
        </p:nvSpPr>
        <p:spPr bwMode="auto">
          <a:xfrm>
            <a:off x="0" y="4572008"/>
            <a:ext cx="8429652" cy="157163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669925" marR="0" lvl="1" indent="-325438" algn="l" defTabSz="914400" rtl="0" eaLnBrk="0" fontAlgn="base" latinLnBrk="0" hangingPunct="0">
              <a:lnSpc>
                <a:spcPct val="100000"/>
              </a:lnSpc>
              <a:spcBef>
                <a:spcPct val="20000"/>
              </a:spcBef>
              <a:spcAft>
                <a:spcPct val="0"/>
              </a:spcAft>
              <a:buClr>
                <a:srgbClr val="47A4E3"/>
              </a:buClr>
              <a:buSzPct val="64000"/>
              <a:buFont typeface="Wingdings" pitchFamily="2" charset="2"/>
              <a:buChar char="q"/>
              <a:tabLst/>
              <a:defRPr/>
            </a:pPr>
            <a:r>
              <a:rPr kumimoji="0" lang="en-US" sz="2000" b="0" i="0" u="none" strike="noStrike" kern="0" cap="none" spc="0" normalizeH="0" baseline="0" noProof="0" dirty="0" smtClean="0">
                <a:ln>
                  <a:noFill/>
                </a:ln>
                <a:solidFill>
                  <a:srgbClr val="AFAFFF"/>
                </a:solidFill>
                <a:effectLst/>
                <a:uLnTx/>
                <a:uFillTx/>
                <a:latin typeface="Calibri" pitchFamily="34" charset="0"/>
              </a:rPr>
              <a:t>Multiplexing capability (sensor network) and fast readout (1kHz)</a:t>
            </a:r>
          </a:p>
          <a:p>
            <a:pPr marL="669925" marR="0" lvl="1" indent="-325438" algn="l" defTabSz="914400" rtl="0" eaLnBrk="0" fontAlgn="base" latinLnBrk="0" hangingPunct="0">
              <a:lnSpc>
                <a:spcPct val="100000"/>
              </a:lnSpc>
              <a:spcBef>
                <a:spcPct val="20000"/>
              </a:spcBef>
              <a:spcAft>
                <a:spcPct val="0"/>
              </a:spcAft>
              <a:buClr>
                <a:srgbClr val="47A4E3"/>
              </a:buClr>
              <a:buSzPct val="64000"/>
              <a:buFont typeface="Wingdings" pitchFamily="2" charset="2"/>
              <a:buChar char="q"/>
              <a:tabLst/>
              <a:defRPr/>
            </a:pPr>
            <a:r>
              <a:rPr kumimoji="0" lang="en-US" sz="2000" b="1" i="0" u="none" strike="noStrike" kern="0" cap="none" spc="0" normalizeH="0" baseline="0" noProof="0" dirty="0" smtClean="0">
                <a:ln>
                  <a:noFill/>
                </a:ln>
                <a:solidFill>
                  <a:srgbClr val="AFAFFF"/>
                </a:solidFill>
                <a:effectLst>
                  <a:outerShdw blurRad="38100" dist="38100" dir="2700000" algn="tl">
                    <a:srgbClr val="000000">
                      <a:alpha val="43137"/>
                    </a:srgbClr>
                  </a:outerShdw>
                </a:effectLst>
                <a:uLnTx/>
                <a:uFillTx/>
                <a:latin typeface="Calibri" pitchFamily="34" charset="0"/>
              </a:rPr>
              <a:t>Embedding in  composite materials.</a:t>
            </a:r>
          </a:p>
          <a:p>
            <a:pPr marL="669925" marR="0" lvl="1" indent="-325438" algn="l" defTabSz="914400" rtl="0" eaLnBrk="0" fontAlgn="base" latinLnBrk="0" hangingPunct="0">
              <a:lnSpc>
                <a:spcPct val="100000"/>
              </a:lnSpc>
              <a:spcBef>
                <a:spcPct val="20000"/>
              </a:spcBef>
              <a:spcAft>
                <a:spcPct val="0"/>
              </a:spcAft>
              <a:buClr>
                <a:srgbClr val="47A4E3"/>
              </a:buClr>
              <a:buSzPct val="64000"/>
              <a:buFont typeface="Wingdings" pitchFamily="2" charset="2"/>
              <a:buChar char="q"/>
              <a:tabLst/>
              <a:defRPr/>
            </a:pPr>
            <a:r>
              <a:rPr kumimoji="0" lang="en-US" sz="2000" b="0" i="0" u="none" strike="noStrike" kern="0" cap="none" spc="0" normalizeH="0" baseline="0" noProof="0" dirty="0" smtClean="0">
                <a:ln>
                  <a:noFill/>
                </a:ln>
                <a:solidFill>
                  <a:srgbClr val="AFAFFF"/>
                </a:solidFill>
                <a:effectLst/>
                <a:uLnTx/>
                <a:uFillTx/>
                <a:latin typeface="Calibri" pitchFamily="34" charset="0"/>
              </a:rPr>
              <a:t>Wavelength encoded ( neutral to intensity drifts)</a:t>
            </a:r>
          </a:p>
          <a:p>
            <a:pPr marL="669925" marR="0" lvl="1" indent="-325438" algn="l" defTabSz="914400" rtl="0" eaLnBrk="0" fontAlgn="base" latinLnBrk="0" hangingPunct="0">
              <a:lnSpc>
                <a:spcPct val="100000"/>
              </a:lnSpc>
              <a:spcBef>
                <a:spcPct val="20000"/>
              </a:spcBef>
              <a:spcAft>
                <a:spcPct val="0"/>
              </a:spcAft>
              <a:buClr>
                <a:srgbClr val="47A4E3"/>
              </a:buClr>
              <a:buSzPct val="64000"/>
              <a:buFont typeface="Wingdings" pitchFamily="2" charset="2"/>
              <a:buChar char="q"/>
              <a:tabLst/>
              <a:defRPr/>
            </a:pPr>
            <a:r>
              <a:rPr kumimoji="0" lang="en-US" sz="2000" b="0" i="0" u="none" strike="noStrike" kern="0" cap="none" spc="0" normalizeH="0" baseline="0" noProof="0" dirty="0" smtClean="0">
                <a:ln>
                  <a:noFill/>
                </a:ln>
                <a:solidFill>
                  <a:srgbClr val="AFAFFF"/>
                </a:solidFill>
                <a:effectLst/>
                <a:uLnTx/>
                <a:uFillTx/>
                <a:latin typeface="Calibri" pitchFamily="34" charset="0"/>
              </a:rPr>
              <a:t>Mass producible at reasonable costs.</a:t>
            </a:r>
          </a:p>
          <a:p>
            <a:pPr marL="669925" marR="0" lvl="1" indent="-325438" algn="l" defTabSz="914400" rtl="0" eaLnBrk="0" fontAlgn="base" latinLnBrk="0" hangingPunct="0">
              <a:lnSpc>
                <a:spcPct val="100000"/>
              </a:lnSpc>
              <a:spcBef>
                <a:spcPct val="20000"/>
              </a:spcBef>
              <a:spcAft>
                <a:spcPct val="0"/>
              </a:spcAft>
              <a:buClr>
                <a:srgbClr val="47A4E3"/>
              </a:buClr>
              <a:buSzPct val="64000"/>
              <a:buFont typeface="Wingdings" pitchFamily="2" charset="2"/>
              <a:buChar char="q"/>
              <a:tabLst/>
              <a:defRPr/>
            </a:pPr>
            <a:endParaRPr kumimoji="0" lang="en-US" sz="2600" b="0" i="0" u="none" strike="noStrike" kern="0" cap="none" spc="0" normalizeH="0" baseline="0" noProof="0" dirty="0" smtClean="0">
              <a:ln>
                <a:noFill/>
              </a:ln>
              <a:solidFill>
                <a:srgbClr val="AFAFFF"/>
              </a:solidFill>
              <a:effectLst/>
              <a:uLnTx/>
              <a:uFillTx/>
              <a:latin typeface="Calibri" pitchFamily="34" charset="0"/>
            </a:endParaRPr>
          </a:p>
          <a:p>
            <a:pPr marL="669925" marR="0" lvl="1" indent="-325438" algn="l" defTabSz="914400" rtl="0" eaLnBrk="0" fontAlgn="base" latinLnBrk="0" hangingPunct="0">
              <a:lnSpc>
                <a:spcPct val="100000"/>
              </a:lnSpc>
              <a:spcBef>
                <a:spcPct val="20000"/>
              </a:spcBef>
              <a:spcAft>
                <a:spcPct val="0"/>
              </a:spcAft>
              <a:buClr>
                <a:srgbClr val="47A4E3"/>
              </a:buClr>
              <a:buSzPct val="64000"/>
              <a:buFont typeface="Wingdings" pitchFamily="2" charset="2"/>
              <a:buChar char="q"/>
              <a:tabLst/>
              <a:defRPr/>
            </a:pPr>
            <a:endParaRPr kumimoji="0" lang="en-US" sz="2600" b="0" i="0" u="none" strike="noStrike" kern="0" cap="none" spc="0" normalizeH="0" baseline="0" noProof="0" dirty="0" smtClean="0">
              <a:ln>
                <a:noFill/>
              </a:ln>
              <a:solidFill>
                <a:srgbClr val="AFAFFF"/>
              </a:solidFill>
              <a:effectLst/>
              <a:uLnTx/>
              <a:uFillTx/>
              <a:latin typeface="Calibri" pitchFamily="34" charset="0"/>
            </a:endParaRPr>
          </a:p>
          <a:p>
            <a:pPr marL="1022350" marR="0" lvl="2" indent="-350838" algn="l" defTabSz="914400" rtl="0" eaLnBrk="0" fontAlgn="base" latinLnBrk="0" hangingPunct="0">
              <a:lnSpc>
                <a:spcPct val="100000"/>
              </a:lnSpc>
              <a:spcBef>
                <a:spcPct val="20000"/>
              </a:spcBef>
              <a:spcAft>
                <a:spcPct val="0"/>
              </a:spcAft>
              <a:buClr>
                <a:srgbClr val="2A1BEB"/>
              </a:buClr>
              <a:buSzPct val="65000"/>
              <a:buFont typeface="Wingdings" pitchFamily="2" charset="2"/>
              <a:buChar char="n"/>
              <a:tabLst/>
              <a:defRPr/>
            </a:pPr>
            <a:endParaRPr kumimoji="0" lang="en-US" sz="2200" b="0" i="0" u="none" strike="noStrike" kern="0" cap="none" spc="0" normalizeH="0" baseline="0" noProof="0" dirty="0">
              <a:ln>
                <a:noFill/>
              </a:ln>
              <a:solidFill>
                <a:srgbClr val="2A1BEB"/>
              </a:solidFill>
              <a:effectLst/>
              <a:uLnTx/>
              <a:uFillTx/>
              <a:latin typeface="Calibri" pitchFamily="34" charset="0"/>
            </a:endParaRPr>
          </a:p>
        </p:txBody>
      </p:sp>
    </p:spTree>
    <p:extLst>
      <p:ext uri="{BB962C8B-B14F-4D97-AF65-F5344CB8AC3E}">
        <p14:creationId xmlns:p14="http://schemas.microsoft.com/office/powerpoint/2010/main" xmlns="" val="803311524"/>
      </p:ext>
    </p:extLst>
  </p:cSld>
  <p:clrMapOvr>
    <a:masterClrMapping/>
  </p:clrMapOvr>
  <p:timing>
    <p:tnLst>
      <p:par>
        <p:cTn id="1" dur="indefinite" restart="never" nodeType="tmRoot"/>
      </p:par>
    </p:tnLst>
  </p:timing>
</p:sld>
</file>

<file path=ppt/theme/theme1.xml><?xml version="1.0" encoding="utf-8"?>
<a:theme xmlns:a="http://schemas.openxmlformats.org/drawingml/2006/main" name="ecfa23">
  <a:themeElements>
    <a:clrScheme name="Bord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fontScheme name="Borde">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gradFill flip="none" rotWithShape="1">
          <a:gsLst>
            <a:gs pos="0">
              <a:srgbClr val="DDEBCF"/>
            </a:gs>
            <a:gs pos="50000">
              <a:srgbClr val="9CB86E"/>
            </a:gs>
            <a:gs pos="100000">
              <a:srgbClr val="156B13"/>
            </a:gs>
          </a:gsLst>
          <a:path path="shape">
            <a:fillToRect l="50000" t="50000" r="50000" b="50000"/>
          </a:path>
          <a:tileRect/>
        </a:gradFill>
        <a:ln w="3175" cap="flat" cmpd="sng" algn="ctr">
          <a:solidFill>
            <a:srgbClr val="AFAFFF"/>
          </a:solidFill>
          <a:prstDash val="solid"/>
          <a:round/>
          <a:headEnd type="none" w="med" len="med"/>
          <a:tailEnd type="none" w="med" len="med"/>
        </a:ln>
        <a:effectLst/>
      </a:spPr>
      <a:bodyPr vert="horz" wrap="none" lIns="90000" tIns="46800" rIns="90000" bIns="46800" numCol="1" rtlCol="0" anchor="t" anchorCtr="0" compatLnSpc="1">
        <a:prstTxWarp prst="textNoShape">
          <a:avLst/>
        </a:prstTxWarp>
        <a:spAutoFit/>
      </a:bodyPr>
      <a:lstStyle>
        <a:defPPr marL="342900" marR="0" indent="-342900" algn="ctr" defTabSz="914400" rtl="0" eaLnBrk="1" fontAlgn="base" latinLnBrk="0" hangingPunct="1">
          <a:lnSpc>
            <a:spcPct val="80000"/>
          </a:lnSpc>
          <a:spcBef>
            <a:spcPct val="20000"/>
          </a:spcBef>
          <a:spcAft>
            <a:spcPct val="0"/>
          </a:spcAft>
          <a:buClr>
            <a:schemeClr val="bg1"/>
          </a:buClr>
          <a:buSzPct val="100000"/>
          <a:buFont typeface="Wingdings" pitchFamily="2" charset="2"/>
          <a:buNone/>
          <a:tabLst/>
          <a:defRPr dirty="0" smtClean="0">
            <a:solidFill>
              <a:schemeClr val="bg1"/>
            </a:solidFill>
          </a:defRPr>
        </a:defPPr>
      </a:lstStyle>
    </a:spDef>
    <a:lnDef>
      <a:spPr bwMode="auto">
        <a:xfrm>
          <a:off x="0" y="0"/>
          <a:ext cx="1" cy="1"/>
        </a:xfrm>
        <a:custGeom>
          <a:avLst/>
          <a:gdLst/>
          <a:ahLst/>
          <a:cxnLst/>
          <a:rect l="0" t="0" r="0" b="0"/>
          <a:pathLst/>
        </a:custGeom>
        <a:noFill/>
        <a:ln w="19050" cap="flat" cmpd="sng" algn="ctr">
          <a:noFill/>
          <a:prstDash val="solid"/>
          <a:round/>
          <a:headEnd type="none" w="med" len="med"/>
          <a:tailEnd type="none" w="med" len="med"/>
        </a:ln>
        <a:effectLst/>
      </a:spPr>
      <a:bodyPr vert="horz" wrap="none" lIns="90000" tIns="46800" rIns="90000" bIns="46800" numCol="1" anchor="t" anchorCtr="0" compatLnSpc="1">
        <a:prstTxWarp prst="textNoShape">
          <a:avLst/>
        </a:prstTxWarp>
        <a:spAutoFit/>
      </a:bodyPr>
      <a:lstStyle>
        <a:defPPr marL="342900" marR="0" indent="-342900" algn="ctr" defTabSz="914400" rtl="0" eaLnBrk="1" fontAlgn="base" latinLnBrk="0" hangingPunct="1">
          <a:lnSpc>
            <a:spcPct val="80000"/>
          </a:lnSpc>
          <a:spcBef>
            <a:spcPct val="20000"/>
          </a:spcBef>
          <a:spcAft>
            <a:spcPct val="0"/>
          </a:spcAft>
          <a:buClr>
            <a:schemeClr val="bg1"/>
          </a:buClr>
          <a:buSzPct val="100000"/>
          <a:buFont typeface="Wingdings" pitchFamily="2" charset="2"/>
          <a:buNone/>
          <a:tabLst/>
          <a:defRPr kumimoji="0" lang="en-US" sz="2000" b="0" i="1" u="none" strike="noStrike" cap="none" normalizeH="0" baseline="0" smtClean="0">
            <a:ln>
              <a:noFill/>
            </a:ln>
            <a:solidFill>
              <a:srgbClr val="7979FF"/>
            </a:solidFill>
            <a:effectLst/>
            <a:latin typeface="Calibri" pitchFamily="34" charset="0"/>
          </a:defRPr>
        </a:defPPr>
      </a:lstStyle>
    </a:lnDef>
  </a:objectDefaults>
  <a:extraClrSchemeLst>
    <a:extraClrScheme>
      <a:clrScheme name="Borde 1">
        <a:dk1>
          <a:srgbClr val="333333"/>
        </a:dk1>
        <a:lt1>
          <a:srgbClr val="FFFFFF"/>
        </a:lt1>
        <a:dk2>
          <a:srgbClr val="820000"/>
        </a:dk2>
        <a:lt2>
          <a:srgbClr val="FFFFFF"/>
        </a:lt2>
        <a:accent1>
          <a:srgbClr val="FF9900"/>
        </a:accent1>
        <a:accent2>
          <a:srgbClr val="CC3300"/>
        </a:accent2>
        <a:accent3>
          <a:srgbClr val="C1AAAA"/>
        </a:accent3>
        <a:accent4>
          <a:srgbClr val="DADADA"/>
        </a:accent4>
        <a:accent5>
          <a:srgbClr val="FFCAAA"/>
        </a:accent5>
        <a:accent6>
          <a:srgbClr val="B92D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Borde 2">
        <a:dk1>
          <a:srgbClr val="333333"/>
        </a:dk1>
        <a:lt1>
          <a:srgbClr val="CCCCFF"/>
        </a:lt1>
        <a:dk2>
          <a:srgbClr val="0B0506"/>
        </a:dk2>
        <a:lt2>
          <a:srgbClr val="FFFFFF"/>
        </a:lt2>
        <a:accent1>
          <a:srgbClr val="3366CC"/>
        </a:accent1>
        <a:accent2>
          <a:srgbClr val="3333CC"/>
        </a:accent2>
        <a:accent3>
          <a:srgbClr val="AAAAAA"/>
        </a:accent3>
        <a:accent4>
          <a:srgbClr val="AEAEDA"/>
        </a:accent4>
        <a:accent5>
          <a:srgbClr val="ADB8E2"/>
        </a:accent5>
        <a:accent6>
          <a:srgbClr val="2D2DB9"/>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Borde 3">
        <a:dk1>
          <a:srgbClr val="333333"/>
        </a:dk1>
        <a:lt1>
          <a:srgbClr val="FFFFFF"/>
        </a:lt1>
        <a:dk2>
          <a:srgbClr val="221013"/>
        </a:dk2>
        <a:lt2>
          <a:srgbClr val="FFFFFF"/>
        </a:lt2>
        <a:accent1>
          <a:srgbClr val="CC3300"/>
        </a:accent1>
        <a:accent2>
          <a:srgbClr val="CC9900"/>
        </a:accent2>
        <a:accent3>
          <a:srgbClr val="ABAAAA"/>
        </a:accent3>
        <a:accent4>
          <a:srgbClr val="DADADA"/>
        </a:accent4>
        <a:accent5>
          <a:srgbClr val="E2ADAA"/>
        </a:accent5>
        <a:accent6>
          <a:srgbClr val="B98A00"/>
        </a:accent6>
        <a:hlink>
          <a:srgbClr val="808080"/>
        </a:hlink>
        <a:folHlink>
          <a:srgbClr val="666633"/>
        </a:folHlink>
      </a:clrScheme>
      <a:clrMap bg1="dk2" tx1="lt1" bg2="dk1" tx2="lt2" accent1="accent1" accent2="accent2" accent3="accent3" accent4="accent4" accent5="accent5" accent6="accent6" hlink="hlink" folHlink="folHlink"/>
    </a:extraClrScheme>
    <a:extraClrScheme>
      <a:clrScheme name="Borde 4">
        <a:dk1>
          <a:srgbClr val="11054B"/>
        </a:dk1>
        <a:lt1>
          <a:srgbClr val="FFFFFF"/>
        </a:lt1>
        <a:dk2>
          <a:srgbClr val="0000CC"/>
        </a:dk2>
        <a:lt2>
          <a:srgbClr val="FFFFFF"/>
        </a:lt2>
        <a:accent1>
          <a:srgbClr val="FF6600"/>
        </a:accent1>
        <a:accent2>
          <a:srgbClr val="FF3300"/>
        </a:accent2>
        <a:accent3>
          <a:srgbClr val="AAAAE2"/>
        </a:accent3>
        <a:accent4>
          <a:srgbClr val="DADADA"/>
        </a:accent4>
        <a:accent5>
          <a:srgbClr val="FFB8AA"/>
        </a:accent5>
        <a:accent6>
          <a:srgbClr val="E72D00"/>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Borde 5">
        <a:dk1>
          <a:srgbClr val="9B8D65"/>
        </a:dk1>
        <a:lt1>
          <a:srgbClr val="F8F8F8"/>
        </a:lt1>
        <a:dk2>
          <a:srgbClr val="002600"/>
        </a:dk2>
        <a:lt2>
          <a:srgbClr val="FAFACC"/>
        </a:lt2>
        <a:accent1>
          <a:srgbClr val="CC9933"/>
        </a:accent1>
        <a:accent2>
          <a:srgbClr val="8F9967"/>
        </a:accent2>
        <a:accent3>
          <a:srgbClr val="AAACAA"/>
        </a:accent3>
        <a:accent4>
          <a:srgbClr val="D4D4D4"/>
        </a:accent4>
        <a:accent5>
          <a:srgbClr val="E2CAAD"/>
        </a:accent5>
        <a:accent6>
          <a:srgbClr val="818A5D"/>
        </a:accent6>
        <a:hlink>
          <a:srgbClr val="336600"/>
        </a:hlink>
        <a:folHlink>
          <a:srgbClr val="808000"/>
        </a:folHlink>
      </a:clrScheme>
      <a:clrMap bg1="dk2" tx1="lt1" bg2="dk1" tx2="lt2" accent1="accent1" accent2="accent2" accent3="accent3" accent4="accent4" accent5="accent5" accent6="accent6" hlink="hlink" folHlink="folHlink"/>
    </a:extraClrScheme>
    <a:extraClrScheme>
      <a:clrScheme name="Borde 6">
        <a:dk1>
          <a:srgbClr val="333333"/>
        </a:dk1>
        <a:lt1>
          <a:srgbClr val="FFFFFF"/>
        </a:lt1>
        <a:dk2>
          <a:srgbClr val="006699"/>
        </a:dk2>
        <a:lt2>
          <a:srgbClr val="FFFFFF"/>
        </a:lt2>
        <a:accent1>
          <a:srgbClr val="CC9900"/>
        </a:accent1>
        <a:accent2>
          <a:srgbClr val="FF9900"/>
        </a:accent2>
        <a:accent3>
          <a:srgbClr val="AAB8CA"/>
        </a:accent3>
        <a:accent4>
          <a:srgbClr val="DADADA"/>
        </a:accent4>
        <a:accent5>
          <a:srgbClr val="E2CAAA"/>
        </a:accent5>
        <a:accent6>
          <a:srgbClr val="E78A00"/>
        </a:accent6>
        <a:hlink>
          <a:srgbClr val="FFCC00"/>
        </a:hlink>
        <a:folHlink>
          <a:srgbClr val="706F37"/>
        </a:folHlink>
      </a:clrScheme>
      <a:clrMap bg1="dk2" tx1="lt1" bg2="dk1" tx2="lt2" accent1="accent1" accent2="accent2" accent3="accent3" accent4="accent4" accent5="accent5" accent6="accent6" hlink="hlink" folHlink="folHlink"/>
    </a:extraClrScheme>
    <a:extraClrScheme>
      <a:clrScheme name="Borde 7">
        <a:dk1>
          <a:srgbClr val="000000"/>
        </a:dk1>
        <a:lt1>
          <a:srgbClr val="FFFFFF"/>
        </a:lt1>
        <a:dk2>
          <a:srgbClr val="006633"/>
        </a:dk2>
        <a:lt2>
          <a:srgbClr val="5F5F5F"/>
        </a:lt2>
        <a:accent1>
          <a:srgbClr val="CC9900"/>
        </a:accent1>
        <a:accent2>
          <a:srgbClr val="3B812F"/>
        </a:accent2>
        <a:accent3>
          <a:srgbClr val="FFFFFF"/>
        </a:accent3>
        <a:accent4>
          <a:srgbClr val="000000"/>
        </a:accent4>
        <a:accent5>
          <a:srgbClr val="E2CAAA"/>
        </a:accent5>
        <a:accent6>
          <a:srgbClr val="35742A"/>
        </a:accent6>
        <a:hlink>
          <a:srgbClr val="996600"/>
        </a:hlink>
        <a:folHlink>
          <a:srgbClr val="AFBF39"/>
        </a:folHlink>
      </a:clrScheme>
      <a:clrMap bg1="lt1" tx1="dk1" bg2="lt2" tx2="dk2" accent1="accent1" accent2="accent2" accent3="accent3" accent4="accent4" accent5="accent5" accent6="accent6" hlink="hlink" folHlink="folHlink"/>
    </a:extraClrScheme>
    <a:extraClrScheme>
      <a:clrScheme name="Borde 8">
        <a:dk1>
          <a:srgbClr val="000000"/>
        </a:dk1>
        <a:lt1>
          <a:srgbClr val="FFFFFF"/>
        </a:lt1>
        <a:dk2>
          <a:srgbClr val="CC0000"/>
        </a:dk2>
        <a:lt2>
          <a:srgbClr val="666699"/>
        </a:lt2>
        <a:accent1>
          <a:srgbClr val="808080"/>
        </a:accent1>
        <a:accent2>
          <a:srgbClr val="999933"/>
        </a:accent2>
        <a:accent3>
          <a:srgbClr val="FFFFFF"/>
        </a:accent3>
        <a:accent4>
          <a:srgbClr val="000000"/>
        </a:accent4>
        <a:accent5>
          <a:srgbClr val="C0C0C0"/>
        </a:accent5>
        <a:accent6>
          <a:srgbClr val="8A8A2D"/>
        </a:accent6>
        <a:hlink>
          <a:srgbClr val="4C6D80"/>
        </a:hlink>
        <a:folHlink>
          <a:srgbClr val="B2B2B2"/>
        </a:folHlink>
      </a:clrScheme>
      <a:clrMap bg1="lt1" tx1="dk1" bg2="lt2" tx2="dk2" accent1="accent1" accent2="accent2" accent3="accent3" accent4="accent4" accent5="accent5" accent6="accent6" hlink="hlink" folHlink="folHlink"/>
    </a:extraClrScheme>
    <a:extraClrScheme>
      <a:clrScheme name="Borde 9">
        <a:dk1>
          <a:srgbClr val="000000"/>
        </a:dk1>
        <a:lt1>
          <a:srgbClr val="FFFFFF"/>
        </a:lt1>
        <a:dk2>
          <a:srgbClr val="003399"/>
        </a:dk2>
        <a:lt2>
          <a:srgbClr val="666699"/>
        </a:lt2>
        <a:accent1>
          <a:srgbClr val="009999"/>
        </a:accent1>
        <a:accent2>
          <a:srgbClr val="4C6D4E"/>
        </a:accent2>
        <a:accent3>
          <a:srgbClr val="FFFFFF"/>
        </a:accent3>
        <a:accent4>
          <a:srgbClr val="000000"/>
        </a:accent4>
        <a:accent5>
          <a:srgbClr val="AACACA"/>
        </a:accent5>
        <a:accent6>
          <a:srgbClr val="446246"/>
        </a:accent6>
        <a:hlink>
          <a:srgbClr val="4C6D80"/>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22474</TotalTime>
  <Words>2955</Words>
  <Application>Microsoft Office PowerPoint</Application>
  <PresentationFormat>Presentación en pantalla (4:3)</PresentationFormat>
  <Paragraphs>412</Paragraphs>
  <Slides>49</Slides>
  <Notes>23</Notes>
  <HiddenSlides>0</HiddenSlides>
  <MMClips>0</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49</vt:i4>
      </vt:variant>
    </vt:vector>
  </HeadingPairs>
  <TitlesOfParts>
    <vt:vector size="51" baseType="lpstr">
      <vt:lpstr>ecfa23</vt:lpstr>
      <vt:lpstr>Document</vt:lpstr>
      <vt:lpstr>ON THE USE OF FIBER OPTIC SENSORS FOR STRUCTURAL AND ENVIRONMENTAL MONITORING OF THE BELLE II VERTEX DETECTOR        </vt:lpstr>
      <vt:lpstr>Outline</vt:lpstr>
      <vt:lpstr>Introduction to Belle </vt:lpstr>
      <vt:lpstr>Belle-II Vertex Detector</vt:lpstr>
      <vt:lpstr>Belle-II Vertex Detector: svd</vt:lpstr>
      <vt:lpstr>PXD Cooling Strategy </vt:lpstr>
      <vt:lpstr>Solution: FOS Monitor system</vt:lpstr>
      <vt:lpstr>Introduction to FBG sensors</vt:lpstr>
      <vt:lpstr>FOS for environmental and structural monitoring industry driven technology </vt:lpstr>
      <vt:lpstr>_Bragg grating sensor basics</vt:lpstr>
      <vt:lpstr>_Bragg grating Multiplexing </vt:lpstr>
      <vt:lpstr>FBG Environmental sensor development</vt:lpstr>
      <vt:lpstr>Radiation Resistance Assessment</vt:lpstr>
      <vt:lpstr>Thermal Sensivitity: calibration</vt:lpstr>
      <vt:lpstr>Residual dependence with Humidity</vt:lpstr>
      <vt:lpstr>Temperature Offset calibration</vt:lpstr>
      <vt:lpstr>Humidity sensitive sensors calibration</vt:lpstr>
      <vt:lpstr>Strain Displacement transductor : L-shape.</vt:lpstr>
      <vt:lpstr>Position transducer: The L-shape</vt:lpstr>
      <vt:lpstr>L-Shape Demostrators</vt:lpstr>
      <vt:lpstr>Thermal calibrations &amp;  temperature compensation </vt:lpstr>
      <vt:lpstr>Displacement Calibration</vt:lpstr>
      <vt:lpstr>L-shape Output Stability </vt:lpstr>
      <vt:lpstr>L-shape Linearity vs. Displacement </vt:lpstr>
      <vt:lpstr>L-Shape sensitivity to enviromental conditions: HR%, T, N2</vt:lpstr>
      <vt:lpstr>PXD-SVD common test beam environmental and structural monitoring.</vt:lpstr>
      <vt:lpstr>PXD-SVD common test-beam monitoring. </vt:lpstr>
      <vt:lpstr>PXD – SVD Integrated test beam set-up</vt:lpstr>
      <vt:lpstr>FOS Monitor: FOS Packing</vt:lpstr>
      <vt:lpstr>FOS Monitor: DAQ – SC integration</vt:lpstr>
      <vt:lpstr>FOS Monitor: Data: MARCO in-let &amp; out-let lines</vt:lpstr>
      <vt:lpstr>FOS Monitor Data: Ambient Temp</vt:lpstr>
      <vt:lpstr>FOS Monitor: Ambient Temp+%RH</vt:lpstr>
      <vt:lpstr>FOS Monitor:Humidity measurements</vt:lpstr>
      <vt:lpstr>Structural monitoring</vt:lpstr>
      <vt:lpstr>Relative displacement between telescope planes</vt:lpstr>
      <vt:lpstr>Vibration measurements between telescope planes</vt:lpstr>
      <vt:lpstr>Summary &amp; Outlook</vt:lpstr>
      <vt:lpstr>Belle-II Vertex Detector reminder</vt:lpstr>
      <vt:lpstr>PXD-DAQ system</vt:lpstr>
      <vt:lpstr>ILC-like power pulsed Depfet sensor temperature  measurement.</vt:lpstr>
      <vt:lpstr>ILC-like power pulsed Depfet sensor temperature  measurement.</vt:lpstr>
      <vt:lpstr>Measurement set-up.</vt:lpstr>
      <vt:lpstr>ILC-like power pulsed Depfet sensor temperature  measurement: results.</vt:lpstr>
      <vt:lpstr>_Basic Interrogating Unit</vt:lpstr>
      <vt:lpstr>_ Monitoring requirements for Si-Trackers</vt:lpstr>
      <vt:lpstr>_Monitoring requirements: Weak Modes</vt:lpstr>
      <vt:lpstr>L-shape Linearity  (2) </vt:lpstr>
      <vt:lpstr>L-Shape Linearity (3)</vt:lpstr>
    </vt:vector>
  </TitlesOfParts>
  <Company>Kaos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TOF Calibration</dc:title>
  <dc:creator>Maxwell Smart</dc:creator>
  <cp:lastModifiedBy>David MOYA MARTIN</cp:lastModifiedBy>
  <cp:revision>1519</cp:revision>
  <dcterms:created xsi:type="dcterms:W3CDTF">2004-11-30T20:27:42Z</dcterms:created>
  <dcterms:modified xsi:type="dcterms:W3CDTF">2014-06-30T06:40:09Z</dcterms:modified>
</cp:coreProperties>
</file>