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2"/>
  </p:notesMasterIdLst>
  <p:sldIdLst>
    <p:sldId id="265" r:id="rId2"/>
    <p:sldId id="273" r:id="rId3"/>
    <p:sldId id="276" r:id="rId4"/>
    <p:sldId id="277" r:id="rId5"/>
    <p:sldId id="278" r:id="rId6"/>
    <p:sldId id="279" r:id="rId7"/>
    <p:sldId id="274" r:id="rId8"/>
    <p:sldId id="280" r:id="rId9"/>
    <p:sldId id="281" r:id="rId10"/>
    <p:sldId id="282" r:id="rId11"/>
    <p:sldId id="284" r:id="rId12"/>
    <p:sldId id="285" r:id="rId13"/>
    <p:sldId id="283" r:id="rId14"/>
    <p:sldId id="286" r:id="rId15"/>
    <p:sldId id="287" r:id="rId16"/>
    <p:sldId id="288" r:id="rId17"/>
    <p:sldId id="289" r:id="rId18"/>
    <p:sldId id="290" r:id="rId19"/>
    <p:sldId id="291" r:id="rId20"/>
    <p:sldId id="292" r:id="rId21"/>
    <p:sldId id="293" r:id="rId22"/>
    <p:sldId id="267" r:id="rId23"/>
    <p:sldId id="271" r:id="rId24"/>
    <p:sldId id="295" r:id="rId25"/>
    <p:sldId id="269" r:id="rId26"/>
    <p:sldId id="268" r:id="rId27"/>
    <p:sldId id="296" r:id="rId28"/>
    <p:sldId id="297" r:id="rId29"/>
    <p:sldId id="294" r:id="rId30"/>
    <p:sldId id="298" r:id="rId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91" d="100"/>
          <a:sy n="91" d="100"/>
        </p:scale>
        <p:origin x="-1210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04" d="100"/>
          <a:sy n="104" d="100"/>
        </p:scale>
        <p:origin x="-3510" y="-10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green 5ppi, blue</a:t>
            </a:r>
            <a:r>
              <a:rPr lang="en-US" baseline="0"/>
              <a:t> 20ppi, orange 40ppi, dashed TC error</a:t>
            </a:r>
          </a:p>
        </c:rich>
      </c:tx>
      <c:layout>
        <c:manualLayout>
          <c:xMode val="edge"/>
          <c:yMode val="edge"/>
          <c:x val="0.17419248244527058"/>
          <c:y val="1.8035424901626799E-2"/>
        </c:manualLayout>
      </c:layout>
      <c:overlay val="1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6_20, 20ppi</c:v>
          </c:tx>
          <c:spPr>
            <a:ln>
              <a:solidFill>
                <a:schemeClr val="accent1"/>
              </a:solidFill>
            </a:ln>
          </c:spPr>
          <c:marker>
            <c:symbol val="diamond"/>
            <c:size val="5"/>
          </c:marker>
          <c:xVal>
            <c:numRef>
              <c:f>[analysis_6_25_14.xlsx]Sheet1!$A$6:$A$15</c:f>
              <c:numCache>
                <c:formatCode>General</c:formatCode>
                <c:ptCount val="10"/>
                <c:pt idx="0">
                  <c:v>2.0659584109073812E-3</c:v>
                </c:pt>
                <c:pt idx="1">
                  <c:v>1.8925361285073038E-3</c:v>
                </c:pt>
                <c:pt idx="2">
                  <c:v>1.7015292650471446E-3</c:v>
                </c:pt>
                <c:pt idx="3">
                  <c:v>1.4659521815609297E-3</c:v>
                </c:pt>
                <c:pt idx="4">
                  <c:v>1.2093488498897704E-3</c:v>
                </c:pt>
                <c:pt idx="5">
                  <c:v>9.7730145437395304E-4</c:v>
                </c:pt>
                <c:pt idx="6">
                  <c:v>8.8092762633270444E-4</c:v>
                </c:pt>
                <c:pt idx="7">
                  <c:v>6.910564856512975E-4</c:v>
                </c:pt>
                <c:pt idx="8">
                  <c:v>4.231839433216609E-4</c:v>
                </c:pt>
                <c:pt idx="9">
                  <c:v>2.4432536359348826E-4</c:v>
                </c:pt>
              </c:numCache>
            </c:numRef>
          </c:xVal>
          <c:yVal>
            <c:numRef>
              <c:f>[analysis_6_25_14.xlsx]Sheet1!$B$6:$B$15</c:f>
              <c:numCache>
                <c:formatCode>General</c:formatCode>
                <c:ptCount val="10"/>
                <c:pt idx="0">
                  <c:v>93.728754793945427</c:v>
                </c:pt>
                <c:pt idx="1">
                  <c:v>97.795560310225284</c:v>
                </c:pt>
                <c:pt idx="2">
                  <c:v>96.629863935876656</c:v>
                </c:pt>
                <c:pt idx="3">
                  <c:v>93.644648286021422</c:v>
                </c:pt>
                <c:pt idx="4">
                  <c:v>90.236697946547139</c:v>
                </c:pt>
                <c:pt idx="5">
                  <c:v>89.217548099831404</c:v>
                </c:pt>
                <c:pt idx="6">
                  <c:v>88.694404746009397</c:v>
                </c:pt>
                <c:pt idx="7">
                  <c:v>81.28970949137603</c:v>
                </c:pt>
                <c:pt idx="8">
                  <c:v>71.030591910052593</c:v>
                </c:pt>
                <c:pt idx="9">
                  <c:v>61.037167623111223</c:v>
                </c:pt>
              </c:numCache>
            </c:numRef>
          </c:yVal>
          <c:smooth val="0"/>
        </c:ser>
        <c:ser>
          <c:idx val="1"/>
          <c:order val="1"/>
          <c:tx>
            <c:v>6_20, 5ppi</c:v>
          </c:tx>
          <c:spPr>
            <a:ln>
              <a:solidFill>
                <a:schemeClr val="accent3"/>
              </a:solidFill>
              <a:prstDash val="sysDot"/>
            </a:ln>
          </c:spPr>
          <c:marker>
            <c:symbol val="none"/>
          </c:marker>
          <c:xVal>
            <c:numRef>
              <c:f>[analysis_6_25_14.xlsx]Sheet1!$A$17:$A$30</c:f>
              <c:numCache>
                <c:formatCode>General</c:formatCode>
                <c:ptCount val="14"/>
                <c:pt idx="0">
                  <c:v>2.791089799703563E-3</c:v>
                </c:pt>
                <c:pt idx="1">
                  <c:v>2.6371298610189851E-3</c:v>
                </c:pt>
                <c:pt idx="2">
                  <c:v>2.4248599969001073E-3</c:v>
                </c:pt>
                <c:pt idx="3">
                  <c:v>2.2919750718469736E-3</c:v>
                </c:pt>
                <c:pt idx="4">
                  <c:v>2.1508959657243988E-3</c:v>
                </c:pt>
                <c:pt idx="5">
                  <c:v>1.9160467955266775E-3</c:v>
                </c:pt>
                <c:pt idx="6">
                  <c:v>1.7533643345571813E-3</c:v>
                </c:pt>
                <c:pt idx="7">
                  <c:v>1.5061226926161855E-3</c:v>
                </c:pt>
                <c:pt idx="8">
                  <c:v>1.2928483021076088E-3</c:v>
                </c:pt>
                <c:pt idx="9">
                  <c:v>9.924543185300715E-4</c:v>
                </c:pt>
                <c:pt idx="10">
                  <c:v>8.463678866433218E-4</c:v>
                </c:pt>
                <c:pt idx="11">
                  <c:v>6.6911256505402497E-4</c:v>
                </c:pt>
                <c:pt idx="12">
                  <c:v>5.4632812162239196E-4</c:v>
                </c:pt>
                <c:pt idx="13">
                  <c:v>4.8865072718697652E-4</c:v>
                </c:pt>
              </c:numCache>
            </c:numRef>
          </c:xVal>
          <c:yVal>
            <c:numRef>
              <c:f>[analysis_6_25_14.xlsx]Sheet1!$B$17:$B$30</c:f>
              <c:numCache>
                <c:formatCode>General</c:formatCode>
                <c:ptCount val="14"/>
                <c:pt idx="0">
                  <c:v>72.349302974485852</c:v>
                </c:pt>
                <c:pt idx="1">
                  <c:v>70.28251039930521</c:v>
                </c:pt>
                <c:pt idx="2">
                  <c:v>83.648444777294955</c:v>
                </c:pt>
                <c:pt idx="3">
                  <c:v>81.611713237632841</c:v>
                </c:pt>
                <c:pt idx="4">
                  <c:v>74.301127275482798</c:v>
                </c:pt>
                <c:pt idx="5">
                  <c:v>79.196233057654766</c:v>
                </c:pt>
                <c:pt idx="6">
                  <c:v>76.655614062257186</c:v>
                </c:pt>
                <c:pt idx="7">
                  <c:v>73.010077717308462</c:v>
                </c:pt>
                <c:pt idx="8">
                  <c:v>72.650238935180582</c:v>
                </c:pt>
                <c:pt idx="9">
                  <c:v>69.95361708807107</c:v>
                </c:pt>
                <c:pt idx="10">
                  <c:v>73.922726984095263</c:v>
                </c:pt>
                <c:pt idx="11">
                  <c:v>73.101360936622115</c:v>
                </c:pt>
                <c:pt idx="12">
                  <c:v>90.389795135837261</c:v>
                </c:pt>
                <c:pt idx="13">
                  <c:v>129.27868934818636</c:v>
                </c:pt>
              </c:numCache>
            </c:numRef>
          </c:yVal>
          <c:smooth val="0"/>
        </c:ser>
        <c:ser>
          <c:idx val="2"/>
          <c:order val="2"/>
          <c:tx>
            <c:v>6_20, 5ppi, v2</c:v>
          </c:tx>
          <c:marker>
            <c:symbol val="none"/>
          </c:marker>
          <c:xVal>
            <c:numRef>
              <c:f>[analysis_6_25_14.xlsx]Sheet1!$A$32:$A$37</c:f>
              <c:numCache>
                <c:formatCode>General</c:formatCode>
                <c:ptCount val="6"/>
                <c:pt idx="0">
                  <c:v>1.8365078018273153E-3</c:v>
                </c:pt>
                <c:pt idx="1">
                  <c:v>1.486173166867959E-3</c:v>
                </c:pt>
                <c:pt idx="2">
                  <c:v>1.1328901053696426E-3</c:v>
                </c:pt>
                <c:pt idx="3">
                  <c:v>8.2854761956904907E-4</c:v>
                </c:pt>
                <c:pt idx="4">
                  <c:v>5.9847247202401998E-4</c:v>
                </c:pt>
                <c:pt idx="5">
                  <c:v>4.231839433216609E-4</c:v>
                </c:pt>
              </c:numCache>
            </c:numRef>
          </c:xVal>
          <c:yVal>
            <c:numRef>
              <c:f>[analysis_6_25_14.xlsx]Sheet1!$B$32:$B$37</c:f>
              <c:numCache>
                <c:formatCode>General</c:formatCode>
                <c:ptCount val="6"/>
                <c:pt idx="0">
                  <c:v>72.630334276077463</c:v>
                </c:pt>
                <c:pt idx="1">
                  <c:v>71.198282146766687</c:v>
                </c:pt>
                <c:pt idx="2">
                  <c:v>66.832800580966122</c:v>
                </c:pt>
                <c:pt idx="3">
                  <c:v>65.992548990497539</c:v>
                </c:pt>
                <c:pt idx="4">
                  <c:v>61.006757606588451</c:v>
                </c:pt>
                <c:pt idx="5">
                  <c:v>59.488167451221813</c:v>
                </c:pt>
              </c:numCache>
            </c:numRef>
          </c:yVal>
          <c:smooth val="0"/>
        </c:ser>
        <c:ser>
          <c:idx val="3"/>
          <c:order val="3"/>
          <c:tx>
            <c:v>6_24, 5ppi</c:v>
          </c:tx>
          <c:spPr>
            <a:ln>
              <a:solidFill>
                <a:schemeClr val="accent3"/>
              </a:solidFill>
              <a:prstDash val="sysDash"/>
            </a:ln>
          </c:spPr>
          <c:marker>
            <c:symbol val="none"/>
          </c:marker>
          <c:xVal>
            <c:numRef>
              <c:f>[analysis_6_25_14.xlsx]Sheet1!$A$39:$A$50</c:f>
              <c:numCache>
                <c:formatCode>General</c:formatCode>
                <c:ptCount val="12"/>
                <c:pt idx="0">
                  <c:v>2.4432536359348827E-3</c:v>
                </c:pt>
                <c:pt idx="1">
                  <c:v>2.2919750718469736E-3</c:v>
                </c:pt>
                <c:pt idx="2">
                  <c:v>2.1088548564290105E-3</c:v>
                </c:pt>
                <c:pt idx="3">
                  <c:v>1.9160467955266775E-3</c:v>
                </c:pt>
                <c:pt idx="4">
                  <c:v>1.7618552526654089E-3</c:v>
                </c:pt>
                <c:pt idx="5">
                  <c:v>1.5159990128166224E-3</c:v>
                </c:pt>
                <c:pt idx="6">
                  <c:v>1.2577417888103627E-3</c:v>
                </c:pt>
                <c:pt idx="7">
                  <c:v>1.0649895692478467E-3</c:v>
                </c:pt>
                <c:pt idx="8">
                  <c:v>8.8092762633270444E-4</c:v>
                </c:pt>
                <c:pt idx="9">
                  <c:v>6.910564856512975E-4</c:v>
                </c:pt>
                <c:pt idx="10">
                  <c:v>5.729937679617434E-4</c:v>
                </c:pt>
                <c:pt idx="11">
                  <c:v>4.8865072718697652E-4</c:v>
                </c:pt>
              </c:numCache>
            </c:numRef>
          </c:xVal>
          <c:yVal>
            <c:numRef>
              <c:f>[analysis_6_25_14.xlsx]Sheet1!$B$39:$B$50</c:f>
              <c:numCache>
                <c:formatCode>General</c:formatCode>
                <c:ptCount val="12"/>
                <c:pt idx="0">
                  <c:v>61.218009003684642</c:v>
                </c:pt>
                <c:pt idx="1">
                  <c:v>70.538434903627248</c:v>
                </c:pt>
                <c:pt idx="2">
                  <c:v>78.669848219763864</c:v>
                </c:pt>
                <c:pt idx="3">
                  <c:v>72.638923745961151</c:v>
                </c:pt>
                <c:pt idx="4">
                  <c:v>70.14923188447662</c:v>
                </c:pt>
                <c:pt idx="5">
                  <c:v>76.009480241620452</c:v>
                </c:pt>
                <c:pt idx="6">
                  <c:v>71.124731332637324</c:v>
                </c:pt>
                <c:pt idx="7">
                  <c:v>72.596000550673892</c:v>
                </c:pt>
                <c:pt idx="8">
                  <c:v>72.243210658641331</c:v>
                </c:pt>
                <c:pt idx="9">
                  <c:v>72.692161795453458</c:v>
                </c:pt>
                <c:pt idx="10">
                  <c:v>80.105260743406916</c:v>
                </c:pt>
                <c:pt idx="11">
                  <c:v>105.94255421567405</c:v>
                </c:pt>
              </c:numCache>
            </c:numRef>
          </c:yVal>
          <c:smooth val="0"/>
        </c:ser>
        <c:ser>
          <c:idx val="4"/>
          <c:order val="4"/>
          <c:tx>
            <c:v>6_25, 20ppi</c:v>
          </c:tx>
          <c:spPr>
            <a:ln>
              <a:solidFill>
                <a:schemeClr val="accent1"/>
              </a:solidFill>
            </a:ln>
          </c:spPr>
          <c:marker>
            <c:symbol val="none"/>
          </c:marker>
          <c:xVal>
            <c:numRef>
              <c:f>[analysis_6_25_14.xlsx]Sheet1!$A$52:$A$62</c:f>
              <c:numCache>
                <c:formatCode>General</c:formatCode>
                <c:ptCount val="11"/>
                <c:pt idx="0">
                  <c:v>1.5908695620488399E-3</c:v>
                </c:pt>
                <c:pt idx="1">
                  <c:v>1.3767984472994514E-3</c:v>
                </c:pt>
                <c:pt idx="2">
                  <c:v>1.053993593667176E-3</c:v>
                </c:pt>
                <c:pt idx="3">
                  <c:v>8.5524517041237294E-4</c:v>
                </c:pt>
                <c:pt idx="4">
                  <c:v>7.0928314724515195E-4</c:v>
                </c:pt>
                <c:pt idx="5">
                  <c:v>5.1254446304685301E-4</c:v>
                </c:pt>
                <c:pt idx="6">
                  <c:v>4.520217283617027E-4</c:v>
                </c:pt>
                <c:pt idx="7">
                  <c:v>3.8426874010883219E-4</c:v>
                </c:pt>
                <c:pt idx="8">
                  <c:v>2.9300216745054068E-4</c:v>
                </c:pt>
                <c:pt idx="9">
                  <c:v>1.8988710713184337E-4</c:v>
                </c:pt>
                <c:pt idx="10">
                  <c:v>1.435411607566677E-4</c:v>
                </c:pt>
              </c:numCache>
            </c:numRef>
          </c:xVal>
          <c:yVal>
            <c:numRef>
              <c:f>[analysis_6_25_14.xlsx]Sheet1!$B$52:$B$62</c:f>
              <c:numCache>
                <c:formatCode>General</c:formatCode>
                <c:ptCount val="11"/>
                <c:pt idx="0">
                  <c:v>102.70701636086758</c:v>
                </c:pt>
                <c:pt idx="1">
                  <c:v>115.07716342509025</c:v>
                </c:pt>
                <c:pt idx="2">
                  <c:v>108.47024543272769</c:v>
                </c:pt>
                <c:pt idx="3">
                  <c:v>98.724236791006433</c:v>
                </c:pt>
                <c:pt idx="4">
                  <c:v>98.078835792582481</c:v>
                </c:pt>
                <c:pt idx="5">
                  <c:v>86.586510792125708</c:v>
                </c:pt>
                <c:pt idx="6">
                  <c:v>84.721959837909267</c:v>
                </c:pt>
                <c:pt idx="7">
                  <c:v>83.045168314828672</c:v>
                </c:pt>
                <c:pt idx="8">
                  <c:v>75.493934110739985</c:v>
                </c:pt>
                <c:pt idx="9">
                  <c:v>66.035353021354794</c:v>
                </c:pt>
                <c:pt idx="10">
                  <c:v>57.631902781847437</c:v>
                </c:pt>
              </c:numCache>
            </c:numRef>
          </c:yVal>
          <c:smooth val="0"/>
        </c:ser>
        <c:ser>
          <c:idx val="5"/>
          <c:order val="5"/>
          <c:tx>
            <c:v>6_25, 20ppi, v2</c:v>
          </c:tx>
          <c:spPr>
            <a:ln>
              <a:solidFill>
                <a:schemeClr val="accent1"/>
              </a:solidFill>
            </a:ln>
          </c:spPr>
          <c:marker>
            <c:symbol val="none"/>
          </c:marker>
          <c:xVal>
            <c:numRef>
              <c:f>[analysis_6_25_14.xlsx]Sheet1!$A$64:$A$75</c:f>
              <c:numCache>
                <c:formatCode>General</c:formatCode>
                <c:ptCount val="12"/>
                <c:pt idx="0">
                  <c:v>1.6276791256982608E-3</c:v>
                </c:pt>
                <c:pt idx="1">
                  <c:v>1.3799126753165404E-3</c:v>
                </c:pt>
                <c:pt idx="2">
                  <c:v>1.0523632855084881E-3</c:v>
                </c:pt>
                <c:pt idx="3">
                  <c:v>9.0214220655015088E-4</c:v>
                </c:pt>
                <c:pt idx="4">
                  <c:v>7.3659602715879264E-4</c:v>
                </c:pt>
                <c:pt idx="5">
                  <c:v>5.7416464302667081E-4</c:v>
                </c:pt>
                <c:pt idx="6">
                  <c:v>5.78632917755106E-4</c:v>
                </c:pt>
                <c:pt idx="7">
                  <c:v>4.6880346792086509E-4</c:v>
                </c:pt>
                <c:pt idx="8">
                  <c:v>3.5403586596677376E-4</c:v>
                </c:pt>
                <c:pt idx="9">
                  <c:v>2.6206910558967408E-4</c:v>
                </c:pt>
                <c:pt idx="10">
                  <c:v>2.1926274483641817E-4</c:v>
                </c:pt>
                <c:pt idx="11">
                  <c:v>1.6048389651056709E-4</c:v>
                </c:pt>
              </c:numCache>
            </c:numRef>
          </c:xVal>
          <c:yVal>
            <c:numRef>
              <c:f>[analysis_6_25_14.xlsx]Sheet1!$B$64:$B$75</c:f>
              <c:numCache>
                <c:formatCode>General</c:formatCode>
                <c:ptCount val="12"/>
                <c:pt idx="0">
                  <c:v>107.07639043223621</c:v>
                </c:pt>
                <c:pt idx="1">
                  <c:v>103.5747245527548</c:v>
                </c:pt>
                <c:pt idx="2">
                  <c:v>101.61722044571199</c:v>
                </c:pt>
                <c:pt idx="3">
                  <c:v>101.99531338668808</c:v>
                </c:pt>
                <c:pt idx="4">
                  <c:v>96.101228954704425</c:v>
                </c:pt>
                <c:pt idx="5">
                  <c:v>91.078889630360621</c:v>
                </c:pt>
                <c:pt idx="6">
                  <c:v>91.787685453600361</c:v>
                </c:pt>
                <c:pt idx="7">
                  <c:v>87.174152416047917</c:v>
                </c:pt>
                <c:pt idx="8">
                  <c:v>77.929844525785228</c:v>
                </c:pt>
                <c:pt idx="9">
                  <c:v>70.657201397064398</c:v>
                </c:pt>
                <c:pt idx="10">
                  <c:v>66.435625550215477</c:v>
                </c:pt>
                <c:pt idx="11">
                  <c:v>57.502364515258861</c:v>
                </c:pt>
              </c:numCache>
            </c:numRef>
          </c:yVal>
          <c:smooth val="0"/>
        </c:ser>
        <c:ser>
          <c:idx val="6"/>
          <c:order val="6"/>
          <c:tx>
            <c:v>6_25, 40ppi</c:v>
          </c:tx>
          <c:spPr>
            <a:ln>
              <a:solidFill>
                <a:schemeClr val="accent6">
                  <a:lumMod val="75000"/>
                </a:schemeClr>
              </a:solidFill>
            </a:ln>
          </c:spPr>
          <c:marker>
            <c:symbol val="none"/>
          </c:marker>
          <c:xVal>
            <c:numRef>
              <c:f>[analysis_6_25_14.xlsx]Sheet1!$A$77:$A$89</c:f>
              <c:numCache>
                <c:formatCode>General</c:formatCode>
                <c:ptCount val="13"/>
                <c:pt idx="0">
                  <c:v>1.6282064800376118E-3</c:v>
                </c:pt>
                <c:pt idx="1">
                  <c:v>1.3861201410864047E-3</c:v>
                </c:pt>
                <c:pt idx="2">
                  <c:v>1.2087893106843572E-3</c:v>
                </c:pt>
                <c:pt idx="3">
                  <c:v>1.0621075979003216E-3</c:v>
                </c:pt>
                <c:pt idx="4">
                  <c:v>9.1536803334821293E-4</c:v>
                </c:pt>
                <c:pt idx="5">
                  <c:v>8.1620959086152977E-4</c:v>
                </c:pt>
                <c:pt idx="6">
                  <c:v>7.1770580378333851E-4</c:v>
                </c:pt>
                <c:pt idx="7">
                  <c:v>5.8600433490108136E-4</c:v>
                </c:pt>
                <c:pt idx="8">
                  <c:v>4.6880346792086509E-4</c:v>
                </c:pt>
                <c:pt idx="9">
                  <c:v>3.7062168340390379E-4</c:v>
                </c:pt>
                <c:pt idx="10">
                  <c:v>3.1828182284611119E-4</c:v>
                </c:pt>
                <c:pt idx="11">
                  <c:v>2.3440173396043255E-4</c:v>
                </c:pt>
                <c:pt idx="12">
                  <c:v>1.7084815434895102E-4</c:v>
                </c:pt>
              </c:numCache>
            </c:numRef>
          </c:xVal>
          <c:yVal>
            <c:numRef>
              <c:f>[analysis_6_25_14.xlsx]Sheet1!$B$77:$B$89</c:f>
              <c:numCache>
                <c:formatCode>General</c:formatCode>
                <c:ptCount val="13"/>
                <c:pt idx="0">
                  <c:v>145.41574986119906</c:v>
                </c:pt>
                <c:pt idx="1">
                  <c:v>142.83484706933433</c:v>
                </c:pt>
                <c:pt idx="2">
                  <c:v>136.91453163909526</c:v>
                </c:pt>
                <c:pt idx="3">
                  <c:v>136.15915047308027</c:v>
                </c:pt>
                <c:pt idx="4">
                  <c:v>127.68928883891436</c:v>
                </c:pt>
                <c:pt idx="5">
                  <c:v>118.88477942428915</c:v>
                </c:pt>
                <c:pt idx="6">
                  <c:v>117.94220200176159</c:v>
                </c:pt>
                <c:pt idx="7">
                  <c:v>113.17029490061152</c:v>
                </c:pt>
                <c:pt idx="8">
                  <c:v>100.22759271322982</c:v>
                </c:pt>
                <c:pt idx="9">
                  <c:v>90.782168545495978</c:v>
                </c:pt>
                <c:pt idx="10">
                  <c:v>85.117303398174201</c:v>
                </c:pt>
                <c:pt idx="11">
                  <c:v>74.939006278060816</c:v>
                </c:pt>
                <c:pt idx="12">
                  <c:v>64.330425519342072</c:v>
                </c:pt>
              </c:numCache>
            </c:numRef>
          </c:yVal>
          <c:smooth val="0"/>
        </c:ser>
        <c:ser>
          <c:idx val="7"/>
          <c:order val="7"/>
          <c:tx>
            <c:v>6_25, 40ppi, v4</c:v>
          </c:tx>
          <c:spPr>
            <a:ln>
              <a:solidFill>
                <a:schemeClr val="accent6">
                  <a:lumMod val="75000"/>
                </a:schemeClr>
              </a:solidFill>
            </a:ln>
          </c:spPr>
          <c:marker>
            <c:symbol val="none"/>
          </c:marker>
          <c:xVal>
            <c:numRef>
              <c:f>[analysis_6_25_14.xlsx]Sheet1!$A$91:$A$99</c:f>
              <c:numCache>
                <c:formatCode>General</c:formatCode>
                <c:ptCount val="9"/>
                <c:pt idx="0">
                  <c:v>1.6387179286529929E-3</c:v>
                </c:pt>
                <c:pt idx="1">
                  <c:v>1.2738014387927608E-3</c:v>
                </c:pt>
                <c:pt idx="2">
                  <c:v>8.5825131384783323E-4</c:v>
                </c:pt>
                <c:pt idx="3">
                  <c:v>6.9584159371025728E-4</c:v>
                </c:pt>
                <c:pt idx="4">
                  <c:v>4.3656339710308577E-4</c:v>
                </c:pt>
                <c:pt idx="5">
                  <c:v>3.3149411121061379E-4</c:v>
                </c:pt>
                <c:pt idx="6">
                  <c:v>2.6854092222564579E-4</c:v>
                </c:pt>
                <c:pt idx="7">
                  <c:v>2.2314380268296613E-4</c:v>
                </c:pt>
                <c:pt idx="8">
                  <c:v>1.5504217373540693E-4</c:v>
                </c:pt>
              </c:numCache>
            </c:numRef>
          </c:xVal>
          <c:yVal>
            <c:numRef>
              <c:f>[analysis_6_25_14.xlsx]Sheet1!$B$91:$B$99</c:f>
              <c:numCache>
                <c:formatCode>General</c:formatCode>
                <c:ptCount val="9"/>
                <c:pt idx="0">
                  <c:v>147.70269187501611</c:v>
                </c:pt>
                <c:pt idx="1">
                  <c:v>141.99250609849017</c:v>
                </c:pt>
                <c:pt idx="2">
                  <c:v>118.24137575281677</c:v>
                </c:pt>
                <c:pt idx="3">
                  <c:v>114.31580972012081</c:v>
                </c:pt>
                <c:pt idx="4">
                  <c:v>94.511707762545981</c:v>
                </c:pt>
                <c:pt idx="5">
                  <c:v>87.719701531910118</c:v>
                </c:pt>
                <c:pt idx="6">
                  <c:v>82.450737346021086</c:v>
                </c:pt>
                <c:pt idx="7">
                  <c:v>76.682469596436192</c:v>
                </c:pt>
                <c:pt idx="8">
                  <c:v>60.663533360623781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68071680"/>
        <c:axId val="268073216"/>
      </c:scatterChart>
      <c:valAx>
        <c:axId val="2680716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68073216"/>
        <c:crosses val="autoZero"/>
        <c:crossBetween val="midCat"/>
      </c:valAx>
      <c:valAx>
        <c:axId val="2680732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68071680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BA15A-D398-514B-8606-8BF180B825A9}" type="datetimeFigureOut">
              <a:rPr lang="en-US" smtClean="0"/>
              <a:pPr/>
              <a:t>7/1/2014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5B286D-D129-EC45-85FB-760F9DF976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4848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D0A8-6630-4E75-9784-0414515532D1}" type="slidenum">
              <a:rPr lang="en-US">
                <a:solidFill>
                  <a:srgbClr val="000000"/>
                </a:solidFill>
                <a:latin typeface="Trebuchet MS"/>
              </a:rPr>
              <a:pPr/>
              <a:t>‹#›</a:t>
            </a:fld>
            <a:endParaRPr lang="en-US">
              <a:solidFill>
                <a:srgbClr val="000000"/>
              </a:solidFill>
              <a:latin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3853577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300F19-C31E-4DC5-B8EF-FC4DA8D76832}" type="slidenum">
              <a:rPr lang="en-US">
                <a:solidFill>
                  <a:srgbClr val="000000"/>
                </a:solidFill>
                <a:latin typeface="Trebuchet MS"/>
              </a:rPr>
              <a:pPr/>
              <a:t>‹#›</a:t>
            </a:fld>
            <a:endParaRPr lang="en-US">
              <a:solidFill>
                <a:srgbClr val="000000"/>
              </a:solidFill>
              <a:latin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41867301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43650" y="-23813"/>
            <a:ext cx="2114550" cy="65008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-23813"/>
            <a:ext cx="6191250" cy="65008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D6452D-9821-47FA-9B18-69F5F60298FC}" type="slidenum">
              <a:rPr lang="en-US">
                <a:solidFill>
                  <a:srgbClr val="000000"/>
                </a:solidFill>
                <a:latin typeface="Trebuchet MS"/>
              </a:rPr>
              <a:pPr/>
              <a:t>‹#›</a:t>
            </a:fld>
            <a:endParaRPr lang="en-US">
              <a:solidFill>
                <a:srgbClr val="000000"/>
              </a:solidFill>
              <a:latin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30420805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F3E8096-CD3B-514C-BD36-FEFD3BB1A733}" type="slidenum">
              <a:rPr lang="en-US">
                <a:solidFill>
                  <a:srgbClr val="000000"/>
                </a:solidFill>
                <a:latin typeface="Trebuchet MS"/>
              </a:rPr>
              <a:pPr/>
              <a:t>‹#›</a:t>
            </a:fld>
            <a:endParaRPr lang="en-US">
              <a:solidFill>
                <a:srgbClr val="000000"/>
              </a:solidFill>
              <a:latin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3660177281"/>
      </p:ext>
    </p:extLst>
  </p:cSld>
  <p:clrMapOvr>
    <a:masterClrMapping/>
  </p:clrMapOvr>
  <p:transition advTm="300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8A6FAD3-9149-A544-852A-6A18D6E8D282}" type="slidenum">
              <a:rPr lang="en-US">
                <a:solidFill>
                  <a:srgbClr val="000000"/>
                </a:solidFill>
                <a:latin typeface="Trebuchet MS"/>
              </a:rPr>
              <a:pPr/>
              <a:t>‹#›</a:t>
            </a:fld>
            <a:endParaRPr lang="en-US">
              <a:solidFill>
                <a:srgbClr val="000000"/>
              </a:solidFill>
              <a:latin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978048791"/>
      </p:ext>
    </p:extLst>
  </p:cSld>
  <p:clrMapOvr>
    <a:masterClrMapping/>
  </p:clrMapOvr>
  <p:transition advTm="3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47EA69-57B7-4129-8BB8-4CE36C646F9A}" type="slidenum">
              <a:rPr lang="en-US">
                <a:solidFill>
                  <a:srgbClr val="000000"/>
                </a:solidFill>
                <a:latin typeface="Trebuchet MS"/>
              </a:rPr>
              <a:pPr/>
              <a:t>‹#›</a:t>
            </a:fld>
            <a:endParaRPr lang="en-US">
              <a:solidFill>
                <a:srgbClr val="000000"/>
              </a:solidFill>
              <a:latin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42131688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0F4070-FD5D-4067-8DE5-235AAF39B697}" type="slidenum">
              <a:rPr lang="en-US">
                <a:solidFill>
                  <a:srgbClr val="000000"/>
                </a:solidFill>
                <a:latin typeface="Trebuchet MS"/>
              </a:rPr>
              <a:pPr/>
              <a:t>‹#›</a:t>
            </a:fld>
            <a:endParaRPr lang="en-US">
              <a:solidFill>
                <a:srgbClr val="000000"/>
              </a:solidFill>
              <a:latin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1785301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1430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1C74EC-BA69-4DAF-8472-403C4E5B458F}" type="slidenum">
              <a:rPr lang="en-US">
                <a:solidFill>
                  <a:srgbClr val="000000"/>
                </a:solidFill>
                <a:latin typeface="Trebuchet MS"/>
              </a:rPr>
              <a:pPr/>
              <a:t>‹#›</a:t>
            </a:fld>
            <a:endParaRPr lang="en-US">
              <a:solidFill>
                <a:srgbClr val="000000"/>
              </a:solidFill>
              <a:latin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1055507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50ED75-0CBC-4F10-9B05-6BE1558A54EB}" type="slidenum">
              <a:rPr lang="en-US">
                <a:solidFill>
                  <a:srgbClr val="000000"/>
                </a:solidFill>
                <a:latin typeface="Trebuchet MS"/>
              </a:rPr>
              <a:pPr/>
              <a:t>‹#›</a:t>
            </a:fld>
            <a:endParaRPr lang="en-US">
              <a:solidFill>
                <a:srgbClr val="000000"/>
              </a:solidFill>
              <a:latin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2588042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95693A-A2D9-4ABC-912B-C224855A38D9}" type="slidenum">
              <a:rPr lang="en-US">
                <a:solidFill>
                  <a:srgbClr val="000000"/>
                </a:solidFill>
                <a:latin typeface="Trebuchet MS"/>
              </a:rPr>
              <a:pPr/>
              <a:t>‹#›</a:t>
            </a:fld>
            <a:endParaRPr lang="en-US">
              <a:solidFill>
                <a:srgbClr val="000000"/>
              </a:solidFill>
              <a:latin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4179398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C5346C-81CC-4545-A6A2-97D639BCF884}" type="slidenum">
              <a:rPr lang="en-US">
                <a:solidFill>
                  <a:srgbClr val="000000"/>
                </a:solidFill>
                <a:latin typeface="Trebuchet MS"/>
              </a:rPr>
              <a:pPr/>
              <a:t>‹#›</a:t>
            </a:fld>
            <a:endParaRPr lang="en-US">
              <a:solidFill>
                <a:srgbClr val="000000"/>
              </a:solidFill>
              <a:latin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3533978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B96DC3-F494-447A-9FF9-DAEF99D5187D}" type="slidenum">
              <a:rPr lang="en-US">
                <a:solidFill>
                  <a:srgbClr val="000000"/>
                </a:solidFill>
                <a:latin typeface="Trebuchet MS"/>
              </a:rPr>
              <a:pPr/>
              <a:t>‹#›</a:t>
            </a:fld>
            <a:endParaRPr lang="en-US">
              <a:solidFill>
                <a:srgbClr val="000000"/>
              </a:solidFill>
              <a:latin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5825494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BB665A-1178-45EF-A32E-93FBD562F03F}" type="slidenum">
              <a:rPr lang="en-US">
                <a:solidFill>
                  <a:srgbClr val="000000"/>
                </a:solidFill>
                <a:latin typeface="Trebuchet MS"/>
              </a:rPr>
              <a:pPr/>
              <a:t>‹#›</a:t>
            </a:fld>
            <a:endParaRPr lang="en-US">
              <a:solidFill>
                <a:srgbClr val="000000"/>
              </a:solidFill>
              <a:latin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1513950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5" name="Picture 3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477000"/>
            <a:ext cx="9144000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4754" name="Picture 2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01613"/>
            <a:ext cx="9144000" cy="78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4756" name="Picture 4"/>
          <p:cNvPicPr>
            <a:picLocks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150" y="6408738"/>
            <a:ext cx="5499100" cy="2174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sp>
        <p:nvSpPr>
          <p:cNvPr id="7475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0" y="-23813"/>
            <a:ext cx="7772400" cy="914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/>
              <a:t>Click to edit Master title style</a:t>
            </a:r>
          </a:p>
        </p:txBody>
      </p:sp>
      <p:sp>
        <p:nvSpPr>
          <p:cNvPr id="7475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143000"/>
            <a:ext cx="7772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  <a:p>
            <a:pPr lvl="3"/>
            <a:r>
              <a:rPr lang="en-US" altLang="en-US" dirty="0" smtClean="0"/>
              <a:t>Fourth level</a:t>
            </a:r>
          </a:p>
          <a:p>
            <a:pPr lvl="4"/>
            <a:r>
              <a:rPr lang="en-US" altLang="en-US" dirty="0" smtClean="0"/>
              <a:t>Fifth level</a:t>
            </a:r>
          </a:p>
        </p:txBody>
      </p:sp>
      <p:sp>
        <p:nvSpPr>
          <p:cNvPr id="74760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6553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i="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Trebuchet MS" pitchFamily="34" charset="0"/>
            </a:endParaRPr>
          </a:p>
        </p:txBody>
      </p:sp>
      <p:sp>
        <p:nvSpPr>
          <p:cNvPr id="74761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-1219200" y="64770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i="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0000"/>
              </a:solidFill>
              <a:latin typeface="Trebuchet MS" pitchFamily="34" charset="0"/>
            </a:endParaRPr>
          </a:p>
        </p:txBody>
      </p:sp>
      <p:sp>
        <p:nvSpPr>
          <p:cNvPr id="74762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80277" y="6517481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i="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F64759EF-ABF6-4449-B71C-DC80A3F3B854}" type="slidenum">
              <a:rPr lang="en-US">
                <a:solidFill>
                  <a:srgbClr val="000000"/>
                </a:solidFill>
                <a:latin typeface="Trebuchet MS" pitchFamily="34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srgbClr val="000000"/>
              </a:solidFill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3687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0">
          <a:solidFill>
            <a:srgbClr val="000099"/>
          </a:solidFill>
          <a:latin typeface="Eras Demi ITC"/>
          <a:ea typeface="+mj-ea"/>
          <a:cs typeface="Eras Demi ITC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Trebuchet M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Trebuchet M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Trebuchet M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Trebuchet MS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Trebuchet MS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Trebuchet MS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Trebuchet MS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Trebuchet M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0099"/>
          </a:solidFill>
          <a:latin typeface="Eras Demi ITC"/>
          <a:ea typeface="+mn-ea"/>
          <a:cs typeface="Eras Demi ITC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rgbClr val="000099"/>
          </a:solidFill>
          <a:latin typeface="Eras Demi ITC"/>
          <a:cs typeface="Eras Demi ITC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000099"/>
          </a:solidFill>
          <a:latin typeface="Eras Demi ITC"/>
          <a:cs typeface="Eras Demi ITC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000099"/>
          </a:solidFill>
          <a:latin typeface="Eras Demi ITC"/>
          <a:cs typeface="Eras Demi ITC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rgbClr val="000099"/>
          </a:solidFill>
          <a:latin typeface="Eras Demi ITC"/>
          <a:cs typeface="Eras Demi ITC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rgbClr val="000099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rgbClr val="000099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rgbClr val="000099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rgbClr val="00009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4.e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microsoft.com/office/2007/relationships/hdphoto" Target="../media/hdphoto3.wdp"/><Relationship Id="rId4" Type="http://schemas.openxmlformats.org/officeDocument/2006/relationships/image" Target="../media/image24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Parametric Study of Materials for use in HEP Experiments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8181363" cy="1752600"/>
          </a:xfrm>
        </p:spPr>
        <p:txBody>
          <a:bodyPr/>
          <a:lstStyle/>
          <a:p>
            <a:r>
              <a:rPr lang="en-US" dirty="0" smtClean="0"/>
              <a:t>E Anderssen, </a:t>
            </a:r>
            <a:r>
              <a:rPr lang="en-US" dirty="0" smtClean="0"/>
              <a:t>F </a:t>
            </a:r>
            <a:r>
              <a:rPr lang="en-US" dirty="0" err="1" smtClean="0"/>
              <a:t>Borgnolutti</a:t>
            </a:r>
            <a:r>
              <a:rPr lang="en-US" dirty="0" smtClean="0"/>
              <a:t>, C </a:t>
            </a:r>
            <a:r>
              <a:rPr lang="en-US" dirty="0" smtClean="0"/>
              <a:t>Haber</a:t>
            </a:r>
            <a:r>
              <a:rPr lang="en-US" dirty="0"/>
              <a:t>, A </a:t>
            </a:r>
            <a:r>
              <a:rPr lang="en-US" dirty="0" smtClean="0"/>
              <a:t>Lambert, </a:t>
            </a:r>
            <a:endParaRPr lang="en-US" dirty="0" smtClean="0"/>
          </a:p>
          <a:p>
            <a:r>
              <a:rPr lang="en-US" dirty="0" smtClean="0"/>
              <a:t>J </a:t>
            </a:r>
            <a:r>
              <a:rPr lang="en-US" dirty="0" smtClean="0"/>
              <a:t>Silber, </a:t>
            </a:r>
            <a:r>
              <a:rPr lang="en-US" dirty="0" smtClean="0"/>
              <a:t>B </a:t>
            </a:r>
            <a:r>
              <a:rPr lang="en-US" dirty="0" smtClean="0"/>
              <a:t>Coffey, L Connolly, J </a:t>
            </a:r>
            <a:r>
              <a:rPr lang="en-US" dirty="0" err="1" smtClean="0"/>
              <a:t>McCay</a:t>
            </a:r>
            <a:endParaRPr lang="en-US" dirty="0"/>
          </a:p>
          <a:p>
            <a:r>
              <a:rPr lang="en-US" dirty="0" smtClean="0"/>
              <a:t>E </a:t>
            </a:r>
            <a:r>
              <a:rPr lang="en-US" dirty="0" err="1" smtClean="0"/>
              <a:t>Olivera</a:t>
            </a:r>
            <a:r>
              <a:rPr lang="en-US" dirty="0" smtClean="0"/>
              <a:t>, E Perez-</a:t>
            </a:r>
            <a:r>
              <a:rPr lang="en-US" dirty="0" err="1" smtClean="0"/>
              <a:t>Hoyez</a:t>
            </a:r>
            <a:r>
              <a:rPr lang="en-US" dirty="0" smtClean="0"/>
              <a:t>, J Urban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75227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Typical Cure cycle for CE Resins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613" y="3750096"/>
            <a:ext cx="8875552" cy="2726904"/>
          </a:xfrm>
        </p:spPr>
        <p:txBody>
          <a:bodyPr/>
          <a:lstStyle/>
          <a:p>
            <a:r>
              <a:rPr lang="en-US" dirty="0" smtClean="0"/>
              <a:t>(T,t</a:t>
            </a:r>
            <a:r>
              <a:rPr lang="en-US" baseline="-25000" dirty="0" smtClean="0"/>
              <a:t>hold</a:t>
            </a:r>
            <a:r>
              <a:rPr lang="en-US" dirty="0" smtClean="0"/>
              <a:t>) aimed at max flow in RTM, max compression in </a:t>
            </a:r>
            <a:r>
              <a:rPr lang="en-US" dirty="0" err="1" smtClean="0"/>
              <a:t>prepreg</a:t>
            </a:r>
            <a:r>
              <a:rPr lang="en-US" dirty="0" smtClean="0"/>
              <a:t> for part quality (also last chance if bag leaks)</a:t>
            </a:r>
          </a:p>
          <a:p>
            <a:r>
              <a:rPr lang="en-US" dirty="0" smtClean="0"/>
              <a:t>Extending t</a:t>
            </a:r>
            <a:r>
              <a:rPr lang="en-US" baseline="-25000" dirty="0" smtClean="0"/>
              <a:t>hold </a:t>
            </a:r>
            <a:r>
              <a:rPr lang="en-US" dirty="0" smtClean="0"/>
              <a:t>beyond some value increases viscosity via slow reaction—i.e. reduces energy available for </a:t>
            </a:r>
            <a:r>
              <a:rPr lang="en-US" dirty="0" err="1" smtClean="0"/>
              <a:t>exotherm</a:t>
            </a:r>
            <a:endParaRPr lang="en-US" dirty="0" smtClean="0"/>
          </a:p>
          <a:p>
            <a:r>
              <a:rPr lang="en-US" dirty="0" smtClean="0"/>
              <a:t>In all cases t</a:t>
            </a:r>
            <a:r>
              <a:rPr lang="en-US" baseline="-25000" dirty="0" smtClean="0"/>
              <a:t>hold </a:t>
            </a:r>
            <a:r>
              <a:rPr lang="en-US" dirty="0" smtClean="0"/>
              <a:t>should be below T</a:t>
            </a:r>
            <a:r>
              <a:rPr lang="en-US" baseline="-25000" dirty="0" smtClean="0"/>
              <a:t>onset</a:t>
            </a:r>
            <a:r>
              <a:rPr lang="en-US" dirty="0" smtClean="0"/>
              <a:t> with some margin</a:t>
            </a:r>
          </a:p>
          <a:p>
            <a:r>
              <a:rPr lang="en-US" dirty="0" smtClean="0">
                <a:latin typeface="Symbol" panose="05050102010706020507" pitchFamily="18" charset="2"/>
              </a:rPr>
              <a:t>D</a:t>
            </a:r>
            <a:r>
              <a:rPr lang="en-US" dirty="0" smtClean="0"/>
              <a:t>T should decrease and </a:t>
            </a:r>
            <a:r>
              <a:rPr lang="en-US" dirty="0"/>
              <a:t>T</a:t>
            </a:r>
            <a:r>
              <a:rPr lang="en-US" baseline="-25000" dirty="0"/>
              <a:t>onset </a:t>
            </a:r>
            <a:r>
              <a:rPr lang="en-US" baseline="-25000" dirty="0" smtClean="0"/>
              <a:t> </a:t>
            </a:r>
            <a:r>
              <a:rPr lang="en-US" dirty="0" smtClean="0"/>
              <a:t>increase with extended </a:t>
            </a:r>
            <a:r>
              <a:rPr lang="en-US" dirty="0"/>
              <a:t>t</a:t>
            </a:r>
            <a:r>
              <a:rPr lang="en-US" baseline="-25000" dirty="0"/>
              <a:t>hold</a:t>
            </a:r>
            <a:endParaRPr lang="en-US" dirty="0"/>
          </a:p>
          <a:p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838899" y="1157681"/>
            <a:ext cx="8389" cy="228180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>
            <a:off x="847288" y="3439486"/>
            <a:ext cx="6925112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469783" y="2004969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798116" y="3380763"/>
            <a:ext cx="660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</a:t>
            </a:r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 bwMode="auto">
          <a:xfrm flipV="1">
            <a:off x="847288" y="2650921"/>
            <a:ext cx="830510" cy="78856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3" name="Straight Connector 12"/>
          <p:cNvCxnSpPr/>
          <p:nvPr/>
        </p:nvCxnSpPr>
        <p:spPr bwMode="auto">
          <a:xfrm>
            <a:off x="1677798" y="2650921"/>
            <a:ext cx="1602297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5" name="Straight Connector 14"/>
          <p:cNvCxnSpPr/>
          <p:nvPr/>
        </p:nvCxnSpPr>
        <p:spPr bwMode="auto">
          <a:xfrm flipV="1">
            <a:off x="3280095" y="1526796"/>
            <a:ext cx="1029749" cy="112412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7" name="Straight Connector 16"/>
          <p:cNvCxnSpPr/>
          <p:nvPr/>
        </p:nvCxnSpPr>
        <p:spPr bwMode="auto">
          <a:xfrm>
            <a:off x="4309844" y="1526796"/>
            <a:ext cx="2443294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>
            <a:off x="6753138" y="1526796"/>
            <a:ext cx="931178" cy="191269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grpSp>
        <p:nvGrpSpPr>
          <p:cNvPr id="33" name="Group 32"/>
          <p:cNvGrpSpPr/>
          <p:nvPr/>
        </p:nvGrpSpPr>
        <p:grpSpPr>
          <a:xfrm>
            <a:off x="3442631" y="1850471"/>
            <a:ext cx="231747" cy="629174"/>
            <a:chOff x="3794969" y="1459684"/>
            <a:chExt cx="231747" cy="629174"/>
          </a:xfrm>
        </p:grpSpPr>
        <p:cxnSp>
          <p:nvCxnSpPr>
            <p:cNvPr id="21" name="Straight Connector 20"/>
            <p:cNvCxnSpPr/>
            <p:nvPr/>
          </p:nvCxnSpPr>
          <p:spPr bwMode="auto">
            <a:xfrm flipV="1">
              <a:off x="3794969" y="1459684"/>
              <a:ext cx="139468" cy="62917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22" name="Straight Connector 21"/>
            <p:cNvCxnSpPr/>
            <p:nvPr/>
          </p:nvCxnSpPr>
          <p:spPr bwMode="auto">
            <a:xfrm flipH="1" flipV="1">
              <a:off x="3934437" y="1459684"/>
              <a:ext cx="92279" cy="390787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</p:grpSp>
      <p:cxnSp>
        <p:nvCxnSpPr>
          <p:cNvPr id="26" name="Straight Connector 25"/>
          <p:cNvCxnSpPr/>
          <p:nvPr/>
        </p:nvCxnSpPr>
        <p:spPr bwMode="auto">
          <a:xfrm>
            <a:off x="1677798" y="2650921"/>
            <a:ext cx="0" cy="39428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8" name="Straight Connector 27"/>
          <p:cNvCxnSpPr/>
          <p:nvPr/>
        </p:nvCxnSpPr>
        <p:spPr bwMode="auto">
          <a:xfrm>
            <a:off x="3280095" y="2650921"/>
            <a:ext cx="0" cy="39428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30" name="TextBox 29"/>
          <p:cNvSpPr txBox="1"/>
          <p:nvPr/>
        </p:nvSpPr>
        <p:spPr>
          <a:xfrm>
            <a:off x="2192649" y="2298583"/>
            <a:ext cx="5725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</a:t>
            </a:r>
            <a:r>
              <a:rPr lang="en-US" baseline="-25000" dirty="0" smtClean="0"/>
              <a:t>hold</a:t>
            </a:r>
            <a:endParaRPr lang="en-US" baseline="-25000" dirty="0"/>
          </a:p>
        </p:txBody>
      </p:sp>
      <p:sp>
        <p:nvSpPr>
          <p:cNvPr id="31" name="TextBox 30"/>
          <p:cNvSpPr txBox="1"/>
          <p:nvPr/>
        </p:nvSpPr>
        <p:spPr>
          <a:xfrm>
            <a:off x="5245194" y="1182739"/>
            <a:ext cx="5790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t</a:t>
            </a:r>
            <a:r>
              <a:rPr lang="en-US" baseline="-25000" dirty="0" err="1" smtClean="0"/>
              <a:t>cure</a:t>
            </a:r>
            <a:endParaRPr lang="en-US" baseline="-25000" dirty="0"/>
          </a:p>
        </p:txBody>
      </p:sp>
      <p:sp>
        <p:nvSpPr>
          <p:cNvPr id="32" name="TextBox 31"/>
          <p:cNvSpPr txBox="1"/>
          <p:nvPr/>
        </p:nvSpPr>
        <p:spPr>
          <a:xfrm>
            <a:off x="1719743" y="2625970"/>
            <a:ext cx="1530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Viscosity min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4049785" y="1833314"/>
            <a:ext cx="27638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Note </a:t>
            </a:r>
            <a:r>
              <a:rPr lang="en-US" dirty="0" err="1" smtClean="0"/>
              <a:t>Exotherm</a:t>
            </a:r>
            <a:r>
              <a:rPr lang="en-US" dirty="0" smtClean="0"/>
              <a:t> event</a:t>
            </a:r>
          </a:p>
          <a:p>
            <a:r>
              <a:rPr lang="en-US" dirty="0" smtClean="0"/>
              <a:t>Is not typical for </a:t>
            </a:r>
            <a:r>
              <a:rPr lang="en-US" dirty="0" err="1" smtClean="0"/>
              <a:t>prepreg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92520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Liquid CE Resins Tested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2947" y="1143000"/>
            <a:ext cx="8640659" cy="5334000"/>
          </a:xfrm>
        </p:spPr>
        <p:txBody>
          <a:bodyPr/>
          <a:lstStyle/>
          <a:p>
            <a:r>
              <a:rPr lang="en-US" dirty="0" smtClean="0"/>
              <a:t>EX 1510  (</a:t>
            </a:r>
            <a:r>
              <a:rPr lang="en-US" dirty="0" err="1" smtClean="0"/>
              <a:t>Tencate</a:t>
            </a:r>
            <a:r>
              <a:rPr lang="en-US" dirty="0" smtClean="0"/>
              <a:t> Advanced Composites)</a:t>
            </a:r>
          </a:p>
          <a:p>
            <a:pPr lvl="1"/>
            <a:r>
              <a:rPr lang="en-US" dirty="0" smtClean="0"/>
              <a:t>RTM version of EX1515, close to what we typically process</a:t>
            </a:r>
          </a:p>
          <a:p>
            <a:pPr lvl="1"/>
            <a:r>
              <a:rPr lang="en-US" dirty="0" smtClean="0"/>
              <a:t>TCAC also sells RS-14, has history in magnet potting </a:t>
            </a:r>
          </a:p>
          <a:p>
            <a:r>
              <a:rPr lang="en-US" dirty="0" smtClean="0"/>
              <a:t>403 and 425 (Composites Technology Development</a:t>
            </a:r>
          </a:p>
          <a:p>
            <a:pPr lvl="1"/>
            <a:r>
              <a:rPr lang="en-US" dirty="0" smtClean="0"/>
              <a:t>403 is pure CE—</a:t>
            </a:r>
            <a:r>
              <a:rPr lang="en-US" dirty="0" err="1" smtClean="0"/>
              <a:t>exotherm</a:t>
            </a:r>
            <a:r>
              <a:rPr lang="en-US" dirty="0" smtClean="0"/>
              <a:t> curve shown</a:t>
            </a:r>
          </a:p>
          <a:p>
            <a:pPr lvl="1"/>
            <a:r>
              <a:rPr lang="en-US" dirty="0" smtClean="0"/>
              <a:t>425 is a mixture of CE and Epoxy currently used on ITER</a:t>
            </a:r>
          </a:p>
          <a:p>
            <a:pPr lvl="1"/>
            <a:r>
              <a:rPr lang="en-US" dirty="0" smtClean="0"/>
              <a:t>403 has extensive testing for radiation tolerance: </a:t>
            </a:r>
            <a:r>
              <a:rPr lang="en-US" dirty="0" err="1" smtClean="0"/>
              <a:t>GGy</a:t>
            </a:r>
            <a:r>
              <a:rPr lang="en-US" dirty="0" smtClean="0"/>
              <a:t>, but also resin some vendors might want to avoid…</a:t>
            </a:r>
          </a:p>
          <a:p>
            <a:r>
              <a:rPr lang="en-US" dirty="0" smtClean="0"/>
              <a:t>EX1510 showed no </a:t>
            </a:r>
            <a:r>
              <a:rPr lang="en-US" dirty="0" err="1" smtClean="0"/>
              <a:t>exotherm</a:t>
            </a:r>
            <a:r>
              <a:rPr lang="en-US" dirty="0" smtClean="0"/>
              <a:t> bump on test ramp</a:t>
            </a:r>
          </a:p>
          <a:p>
            <a:pPr lvl="1"/>
            <a:r>
              <a:rPr lang="en-US" dirty="0" smtClean="0"/>
              <a:t>Mixed with Cu </a:t>
            </a:r>
            <a:r>
              <a:rPr lang="en-US" dirty="0" err="1" smtClean="0"/>
              <a:t>NiSn</a:t>
            </a:r>
            <a:r>
              <a:rPr lang="en-US" dirty="0" smtClean="0"/>
              <a:t> cuttings, causes an </a:t>
            </a:r>
            <a:r>
              <a:rPr lang="en-US" dirty="0" err="1" smtClean="0"/>
              <a:t>exotherm</a:t>
            </a:r>
            <a:endParaRPr lang="en-US" dirty="0" smtClean="0"/>
          </a:p>
          <a:p>
            <a:pPr lvl="1"/>
            <a:r>
              <a:rPr lang="en-US" dirty="0" smtClean="0"/>
              <a:t>Perhaps also </a:t>
            </a:r>
            <a:r>
              <a:rPr lang="en-US" dirty="0" err="1" smtClean="0"/>
              <a:t>nano</a:t>
            </a:r>
            <a:r>
              <a:rPr lang="en-US" dirty="0" smtClean="0"/>
              <a:t> particles (later slide)</a:t>
            </a:r>
          </a:p>
          <a:p>
            <a:r>
              <a:rPr lang="en-US" dirty="0" smtClean="0"/>
              <a:t>Continue testing baseline response to added materials before moving to </a:t>
            </a:r>
            <a:r>
              <a:rPr lang="en-US" dirty="0"/>
              <a:t>t</a:t>
            </a:r>
            <a:r>
              <a:rPr lang="en-US" baseline="-25000" dirty="0"/>
              <a:t>hold</a:t>
            </a:r>
            <a:r>
              <a:rPr lang="en-US" dirty="0" smtClean="0"/>
              <a:t> studies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04080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Filled Resin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058" y="1073791"/>
            <a:ext cx="5347428" cy="5259897"/>
          </a:xfrm>
        </p:spPr>
        <p:txBody>
          <a:bodyPr/>
          <a:lstStyle/>
          <a:p>
            <a:r>
              <a:rPr lang="en-US" sz="2000" dirty="0" smtClean="0"/>
              <a:t>Original intent was to concentrate on CE resins, both Liquid RTM resins and EX1515 (</a:t>
            </a:r>
            <a:r>
              <a:rPr lang="en-US" sz="2000" dirty="0" err="1" smtClean="0"/>
              <a:t>prepreg</a:t>
            </a:r>
            <a:r>
              <a:rPr lang="en-US" sz="2000" dirty="0" smtClean="0"/>
              <a:t> film)</a:t>
            </a:r>
          </a:p>
          <a:p>
            <a:r>
              <a:rPr lang="en-US" sz="2000" dirty="0" smtClean="0"/>
              <a:t>Delayed </a:t>
            </a:r>
            <a:r>
              <a:rPr lang="en-US" sz="2000" dirty="0" err="1" smtClean="0"/>
              <a:t>calorimetry</a:t>
            </a:r>
            <a:r>
              <a:rPr lang="en-US" sz="2000" dirty="0"/>
              <a:t> </a:t>
            </a:r>
            <a:r>
              <a:rPr lang="en-US" sz="2000" dirty="0" smtClean="0"/>
              <a:t>made it unwise to start with liquid CE—wait for more results before moving ahead (safety)</a:t>
            </a:r>
          </a:p>
          <a:p>
            <a:r>
              <a:rPr lang="en-US" sz="2000" dirty="0" smtClean="0"/>
              <a:t>Developed technique to mix powders into resin film—essentially like making pastry (mille </a:t>
            </a:r>
            <a:r>
              <a:rPr lang="en-US" sz="2000" dirty="0" err="1" smtClean="0"/>
              <a:t>fuille</a:t>
            </a:r>
            <a:r>
              <a:rPr lang="en-US" sz="2000" dirty="0" smtClean="0"/>
              <a:t>)</a:t>
            </a:r>
          </a:p>
          <a:p>
            <a:r>
              <a:rPr lang="en-US" sz="2000" dirty="0" smtClean="0"/>
              <a:t>Original attempts cured in oven, then in autoclave no bag, then autoclave with pressurized tool</a:t>
            </a:r>
          </a:p>
          <a:p>
            <a:pPr lvl="1"/>
            <a:r>
              <a:rPr lang="en-US" sz="2000" dirty="0" smtClean="0"/>
              <a:t>Need pressurized tooling to remove bubbles from B-stage resin</a:t>
            </a:r>
          </a:p>
          <a:p>
            <a:pPr lvl="1"/>
            <a:r>
              <a:rPr lang="en-US" sz="2000" dirty="0" smtClean="0"/>
              <a:t>Also need absence of O2 when curing CE Resins</a:t>
            </a:r>
            <a:endParaRPr lang="en-US" sz="2000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6485" y="1206238"/>
            <a:ext cx="3549650" cy="473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49824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Autoclave Cycle EX1515 </a:t>
            </a:r>
            <a:r>
              <a:rPr lang="en-US" dirty="0" err="1" smtClean="0"/>
              <a:t>nano</a:t>
            </a:r>
            <a:r>
              <a:rPr lang="en-US" dirty="0" smtClean="0"/>
              <a:t> BN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10" y="1007057"/>
            <a:ext cx="7004807" cy="5342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 bwMode="auto">
          <a:xfrm>
            <a:off x="2214694" y="2793534"/>
            <a:ext cx="461394" cy="369116"/>
          </a:xfrm>
          <a:prstGeom prst="ellips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</a:endParaRPr>
          </a:p>
        </p:txBody>
      </p:sp>
      <p:cxnSp>
        <p:nvCxnSpPr>
          <p:cNvPr id="6" name="Straight Arrow Connector 5"/>
          <p:cNvCxnSpPr>
            <a:stCxn id="4" idx="5"/>
          </p:cNvCxnSpPr>
          <p:nvPr/>
        </p:nvCxnSpPr>
        <p:spPr bwMode="auto">
          <a:xfrm>
            <a:off x="2608518" y="3108594"/>
            <a:ext cx="1032304" cy="56968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arrow" w="med" len="med"/>
            <a:tailEnd type="none" w="med" len="med"/>
          </a:ln>
          <a:effectLst/>
        </p:spPr>
      </p:cxnSp>
      <p:sp>
        <p:nvSpPr>
          <p:cNvPr id="7" name="TextBox 6"/>
          <p:cNvSpPr txBox="1"/>
          <p:nvPr/>
        </p:nvSpPr>
        <p:spPr>
          <a:xfrm>
            <a:off x="3640822" y="3505903"/>
            <a:ext cx="18020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Small </a:t>
            </a:r>
            <a:r>
              <a:rPr lang="en-US" dirty="0" err="1" smtClean="0"/>
              <a:t>Exotherm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21055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Thermal Test Instrument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783" y="4009938"/>
            <a:ext cx="8313489" cy="2467061"/>
          </a:xfrm>
        </p:spPr>
        <p:txBody>
          <a:bodyPr/>
          <a:lstStyle/>
          <a:p>
            <a:pPr lvl="0"/>
            <a:r>
              <a:rPr lang="en-US" dirty="0"/>
              <a:t>Acquired TPS500s (</a:t>
            </a:r>
            <a:r>
              <a:rPr lang="en-US" sz="1400" dirty="0"/>
              <a:t>http://www.thermtest.com/Products/TPS500S.aspx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Hot Disk Transient plane source</a:t>
            </a:r>
          </a:p>
          <a:p>
            <a:pPr lvl="1"/>
            <a:r>
              <a:rPr lang="en-US" dirty="0"/>
              <a:t>Direct measurement of thermal conductivity and thermal diffusivity no calibration required</a:t>
            </a:r>
          </a:p>
          <a:p>
            <a:r>
              <a:rPr lang="en-US" dirty="0" smtClean="0"/>
              <a:t>‘Smooth’ surfaces, but not </a:t>
            </a:r>
            <a:r>
              <a:rPr lang="en-US" sz="2200" dirty="0"/>
              <a:t>contact</a:t>
            </a:r>
            <a:r>
              <a:rPr lang="en-US" dirty="0" smtClean="0"/>
              <a:t> compound is required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89332"/>
            <a:ext cx="3976213" cy="2441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6252" y="1526424"/>
            <a:ext cx="762000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4743974" y="989332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lvl="0" indent="-285750" defTabSz="9144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  <a:latin typeface="Calibri" panose="020F0502020204030204"/>
              </a:rPr>
              <a:t>It requires two bulk samples of &gt;5mm</a:t>
            </a:r>
          </a:p>
          <a:p>
            <a:pPr marL="285750" lvl="0" indent="-285750" defTabSz="9144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  <a:latin typeface="Calibri" panose="020F0502020204030204"/>
              </a:rPr>
              <a:t>Range of T = [30K-1000K]</a:t>
            </a:r>
          </a:p>
          <a:p>
            <a:pPr marL="285750" lvl="0" indent="-285750" defTabSz="9144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  <a:latin typeface="Calibri" panose="020F0502020204030204"/>
              </a:rPr>
              <a:t>K range=[0.01-500 W/</a:t>
            </a:r>
            <a:r>
              <a:rPr lang="en-US" dirty="0" err="1">
                <a:solidFill>
                  <a:srgbClr val="FF0000"/>
                </a:solidFill>
                <a:latin typeface="Calibri" panose="020F0502020204030204"/>
              </a:rPr>
              <a:t>mK</a:t>
            </a:r>
            <a:r>
              <a:rPr lang="en-US" dirty="0">
                <a:solidFill>
                  <a:srgbClr val="FF0000"/>
                </a:solidFill>
                <a:latin typeface="Calibri" panose="020F0502020204030204"/>
              </a:rPr>
              <a:t>]</a:t>
            </a:r>
          </a:p>
          <a:p>
            <a:pPr marL="285750" lvl="0" indent="-285750" defTabSz="9144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  <a:latin typeface="Calibri" panose="020F0502020204030204"/>
              </a:rPr>
              <a:t>Typical Sample sizes [1-10cm^3]</a:t>
            </a:r>
          </a:p>
          <a:p>
            <a:pPr marL="285750" lvl="0" indent="-285750" defTabSz="9144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  <a:latin typeface="Calibri" panose="020F0502020204030204"/>
              </a:rPr>
              <a:t>Size of the sample surface should be appreciable larger than the diameter of the Hot Disk Sensor in order to allow for a not to slow transient recording.</a:t>
            </a:r>
          </a:p>
          <a:p>
            <a:pPr marL="285750" lvl="0" indent="-285750" defTabSz="9144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  <a:latin typeface="Calibri" panose="020F0502020204030204"/>
              </a:rPr>
              <a:t> Thickness of the sample should not be less than the radius of the hot disk.</a:t>
            </a:r>
            <a:endParaRPr lang="en-US" dirty="0">
              <a:solidFill>
                <a:srgbClr val="FF0000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1195218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Example Datasheet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9725" y="3842158"/>
            <a:ext cx="8674216" cy="2634841"/>
          </a:xfrm>
        </p:spPr>
        <p:txBody>
          <a:bodyPr/>
          <a:lstStyle/>
          <a:p>
            <a:r>
              <a:rPr lang="en-US" dirty="0" smtClean="0"/>
              <a:t>Samples are Serialized, and various data is entered into a standardized spreadsheet</a:t>
            </a:r>
          </a:p>
          <a:p>
            <a:r>
              <a:rPr lang="en-US" dirty="0" smtClean="0"/>
              <a:t>It has taken 16 or so samples of varying composition to track what data needs to be recorded and to understand quality control variables for sample production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96950"/>
            <a:ext cx="6445727" cy="2744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26219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Materials tried so far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1002" y="2516698"/>
            <a:ext cx="8992998" cy="3960302"/>
          </a:xfrm>
        </p:spPr>
        <p:txBody>
          <a:bodyPr/>
          <a:lstStyle/>
          <a:p>
            <a:r>
              <a:rPr lang="en-US" dirty="0" smtClean="0"/>
              <a:t>EX1515 samples difficult to produce quickly—decided to change to </a:t>
            </a:r>
            <a:r>
              <a:rPr lang="en-US" dirty="0" err="1" smtClean="0"/>
              <a:t>Hysol</a:t>
            </a:r>
            <a:r>
              <a:rPr lang="en-US" dirty="0" smtClean="0"/>
              <a:t> EA9396 (liquid resin)</a:t>
            </a:r>
          </a:p>
          <a:p>
            <a:r>
              <a:rPr lang="en-US" dirty="0" smtClean="0"/>
              <a:t>Move to RT Cure epoxy allowed production of up to 10samples/</a:t>
            </a:r>
            <a:r>
              <a:rPr lang="en-US" dirty="0" err="1" smtClean="0"/>
              <a:t>wk</a:t>
            </a:r>
            <a:r>
              <a:rPr lang="en-US" dirty="0" smtClean="0"/>
              <a:t> with testing, versus 2-3.</a:t>
            </a:r>
          </a:p>
          <a:p>
            <a:r>
              <a:rPr lang="en-US" dirty="0" smtClean="0"/>
              <a:t>Goal is to quickly cycle thru various filler materials at two %</a:t>
            </a:r>
            <a:r>
              <a:rPr lang="en-US" dirty="0" err="1" smtClean="0"/>
              <a:t>Vf</a:t>
            </a:r>
            <a:r>
              <a:rPr lang="en-US" dirty="0" smtClean="0"/>
              <a:t> values and create a scatter plot survey</a:t>
            </a:r>
          </a:p>
          <a:p>
            <a:r>
              <a:rPr lang="en-US" dirty="0" smtClean="0"/>
              <a:t>Several more materials on order, e.g. </a:t>
            </a:r>
            <a:r>
              <a:rPr lang="en-US" dirty="0" err="1" smtClean="0"/>
              <a:t>graphene</a:t>
            </a:r>
            <a:r>
              <a:rPr lang="en-US" dirty="0" smtClean="0"/>
              <a:t> and carbon </a:t>
            </a:r>
            <a:r>
              <a:rPr lang="en-US" dirty="0" err="1" smtClean="0"/>
              <a:t>nano</a:t>
            </a:r>
            <a:r>
              <a:rPr lang="en-US" dirty="0" smtClean="0"/>
              <a:t>-tubes</a:t>
            </a:r>
          </a:p>
          <a:p>
            <a:r>
              <a:rPr lang="en-US" dirty="0" smtClean="0"/>
              <a:t>Some lessons learned fabricating samples…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691892"/>
              </p:ext>
            </p:extLst>
          </p:nvPr>
        </p:nvGraphicFramePr>
        <p:xfrm>
          <a:off x="225425" y="1050896"/>
          <a:ext cx="8693150" cy="133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2" name="Worksheet" r:id="rId3" imgW="10424106" imgH="1592568" progId="Excel.Sheet.8">
                  <p:embed/>
                </p:oleObj>
              </mc:Choice>
              <mc:Fallback>
                <p:oleObj name="Worksheet" r:id="rId3" imgW="10424106" imgH="1592568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25425" y="1050896"/>
                        <a:ext cx="8693150" cy="133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603611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Mixing Equipment is Very important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4557" y="2608976"/>
            <a:ext cx="8749717" cy="3868023"/>
          </a:xfrm>
        </p:spPr>
        <p:txBody>
          <a:bodyPr/>
          <a:lstStyle/>
          <a:p>
            <a:r>
              <a:rPr lang="en-US" dirty="0" smtClean="0"/>
              <a:t>We have the “</a:t>
            </a:r>
            <a:r>
              <a:rPr lang="en-US" dirty="0" err="1" smtClean="0"/>
              <a:t>Thinky</a:t>
            </a:r>
            <a:r>
              <a:rPr lang="en-US" dirty="0" smtClean="0"/>
              <a:t> ARE-310” planetary centrifugal mixer—excellent for incorporating powders</a:t>
            </a:r>
          </a:p>
          <a:p>
            <a:r>
              <a:rPr lang="en-US" dirty="0" smtClean="0"/>
              <a:t>However we found some bubbles in filled mixes despite ‘</a:t>
            </a:r>
            <a:r>
              <a:rPr lang="en-US" dirty="0" err="1" smtClean="0"/>
              <a:t>defoam</a:t>
            </a:r>
            <a:r>
              <a:rPr lang="en-US" dirty="0" smtClean="0"/>
              <a:t>’ cycle (centrifugal action)—required vacuum</a:t>
            </a:r>
          </a:p>
          <a:p>
            <a:r>
              <a:rPr lang="en-US" dirty="0" smtClean="0"/>
              <a:t>Finer powders, particular </a:t>
            </a:r>
            <a:r>
              <a:rPr lang="en-US" dirty="0" err="1" smtClean="0"/>
              <a:t>nano</a:t>
            </a:r>
            <a:r>
              <a:rPr lang="en-US" dirty="0" smtClean="0"/>
              <a:t>, adsorb lower viscosity components (Part-B) like cat litter—must pre-mix A/B then add </a:t>
            </a:r>
            <a:r>
              <a:rPr lang="en-US" dirty="0" err="1" smtClean="0"/>
              <a:t>nano</a:t>
            </a:r>
            <a:r>
              <a:rPr lang="en-US" dirty="0" smtClean="0"/>
              <a:t>-particles</a:t>
            </a:r>
          </a:p>
          <a:p>
            <a:r>
              <a:rPr lang="en-US" dirty="0" smtClean="0"/>
              <a:t>Unfortunately this limits mix time—mixer mixes by viscosity (shear)—extended shearing may orient plate/fiber like particles in adhesive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67" y="1013466"/>
            <a:ext cx="6159500" cy="149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91234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Mixing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783" y="1143000"/>
            <a:ext cx="8498047" cy="5334000"/>
          </a:xfrm>
        </p:spPr>
        <p:txBody>
          <a:bodyPr/>
          <a:lstStyle/>
          <a:p>
            <a:r>
              <a:rPr lang="en-US" dirty="0" smtClean="0"/>
              <a:t>Part A 3-6kp viscosity—not great to mix into</a:t>
            </a:r>
          </a:p>
          <a:p>
            <a:r>
              <a:rPr lang="en-US" dirty="0" smtClean="0"/>
              <a:t>Mixed epoxy falls to a few hundred poise, but mixing adds energy that limits pot life</a:t>
            </a:r>
          </a:p>
          <a:p>
            <a:r>
              <a:rPr lang="en-US" dirty="0" smtClean="0"/>
              <a:t>References of </a:t>
            </a:r>
            <a:r>
              <a:rPr lang="en-US" dirty="0" err="1" smtClean="0"/>
              <a:t>nano</a:t>
            </a:r>
            <a:r>
              <a:rPr lang="en-US" dirty="0" smtClean="0"/>
              <a:t>-particles hastening cure exist</a:t>
            </a:r>
          </a:p>
          <a:p>
            <a:r>
              <a:rPr lang="en-US" dirty="0" smtClean="0"/>
              <a:t>Some </a:t>
            </a:r>
            <a:r>
              <a:rPr lang="en-US" dirty="0" err="1" smtClean="0"/>
              <a:t>nano</a:t>
            </a:r>
            <a:r>
              <a:rPr lang="en-US" dirty="0" smtClean="0"/>
              <a:t>-particles (</a:t>
            </a:r>
            <a:r>
              <a:rPr lang="en-US" dirty="0" err="1" smtClean="0"/>
              <a:t>graphene</a:t>
            </a:r>
            <a:r>
              <a:rPr lang="en-US" dirty="0" smtClean="0"/>
              <a:t>) come as suspensions in solvents</a:t>
            </a:r>
          </a:p>
          <a:p>
            <a:pPr lvl="1"/>
            <a:r>
              <a:rPr lang="en-US" dirty="0" smtClean="0"/>
              <a:t>To mix into epoxy, would need to evaporate solvent</a:t>
            </a:r>
          </a:p>
          <a:p>
            <a:pPr lvl="1"/>
            <a:r>
              <a:rPr lang="en-US" dirty="0" smtClean="0"/>
              <a:t>OTOH, </a:t>
            </a:r>
            <a:r>
              <a:rPr lang="en-US" dirty="0" err="1" smtClean="0"/>
              <a:t>graphene</a:t>
            </a:r>
            <a:r>
              <a:rPr lang="en-US" dirty="0" smtClean="0"/>
              <a:t> is created by exfoliating (shearing) graphite in a liquid with appropriate viscosity and surface energy (perhaps an epoxy candidate exists)</a:t>
            </a:r>
          </a:p>
          <a:p>
            <a:r>
              <a:rPr lang="en-US" dirty="0" smtClean="0"/>
              <a:t>CE might be a good candidate for this ~100poise mixed and unmixed.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47033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*Very* </a:t>
            </a:r>
            <a:r>
              <a:rPr lang="en-US" dirty="0" smtClean="0">
                <a:solidFill>
                  <a:srgbClr val="FF0000"/>
                </a:solidFill>
              </a:rPr>
              <a:t>Preliminary</a:t>
            </a:r>
            <a:r>
              <a:rPr lang="en-US" dirty="0" smtClean="0"/>
              <a:t> Results</a:t>
            </a:r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797" y="1086756"/>
            <a:ext cx="6857519" cy="5305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 bwMode="auto">
          <a:xfrm rot="20920184">
            <a:off x="5307120" y="1493241"/>
            <a:ext cx="2483141" cy="1182848"/>
          </a:xfrm>
          <a:prstGeom prst="ellips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59523" y="1823055"/>
            <a:ext cx="3161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?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028341" y="3300096"/>
            <a:ext cx="475643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Protocol 1: Curing at ~48 </a:t>
            </a:r>
            <a:r>
              <a:rPr lang="en-US" sz="1100" dirty="0" err="1"/>
              <a:t>hr</a:t>
            </a:r>
            <a:r>
              <a:rPr lang="en-US" sz="1100" dirty="0"/>
              <a:t> at 23 C and then in the oven at 67 C for 1hr</a:t>
            </a:r>
          </a:p>
          <a:p>
            <a:r>
              <a:rPr lang="en-US" sz="1100" dirty="0"/>
              <a:t>Protocol 2: Curing at 67C in the oven for 1 hr.</a:t>
            </a:r>
          </a:p>
        </p:txBody>
      </p:sp>
    </p:spTree>
    <p:extLst>
      <p:ext uri="{BB962C8B-B14F-4D97-AF65-F5344CB8AC3E}">
        <p14:creationId xmlns:p14="http://schemas.microsoft.com/office/powerpoint/2010/main" val="38463636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Advanced Materials LDRD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799" y="1143000"/>
            <a:ext cx="7971639" cy="5334000"/>
          </a:xfrm>
        </p:spPr>
        <p:txBody>
          <a:bodyPr/>
          <a:lstStyle/>
          <a:p>
            <a:r>
              <a:rPr lang="en-US" dirty="0" smtClean="0"/>
              <a:t>Lab Directed Research and Development</a:t>
            </a:r>
          </a:p>
          <a:p>
            <a:r>
              <a:rPr lang="en-US" dirty="0" smtClean="0"/>
              <a:t>Leverages Engineering </a:t>
            </a:r>
            <a:r>
              <a:rPr lang="en-US" dirty="0" smtClean="0"/>
              <a:t>Division </a:t>
            </a:r>
            <a:r>
              <a:rPr lang="en-US" dirty="0" smtClean="0"/>
              <a:t>resources in support of NSD, Physics, AFRD, MSD</a:t>
            </a:r>
            <a:endParaRPr lang="en-US" dirty="0" smtClean="0"/>
          </a:p>
          <a:p>
            <a:r>
              <a:rPr lang="en-US" dirty="0" smtClean="0"/>
              <a:t>Generally three prongs to the effort</a:t>
            </a:r>
          </a:p>
          <a:p>
            <a:pPr lvl="1"/>
            <a:r>
              <a:rPr lang="en-US" dirty="0" smtClean="0"/>
              <a:t>Methods to increase toughness/thermal conductivity of resins understand process variables/capabilities</a:t>
            </a:r>
          </a:p>
          <a:p>
            <a:pPr lvl="1"/>
            <a:r>
              <a:rPr lang="en-US" dirty="0" smtClean="0"/>
              <a:t>Study </a:t>
            </a:r>
            <a:r>
              <a:rPr lang="en-US" dirty="0" smtClean="0"/>
              <a:t>of conductive foam as a heat exchange media</a:t>
            </a:r>
          </a:p>
          <a:p>
            <a:pPr lvl="1"/>
            <a:r>
              <a:rPr lang="en-US" dirty="0" smtClean="0"/>
              <a:t>Non-destructive </a:t>
            </a:r>
            <a:r>
              <a:rPr lang="en-US" dirty="0" smtClean="0"/>
              <a:t>evaluation of </a:t>
            </a:r>
            <a:r>
              <a:rPr lang="en-US" dirty="0" smtClean="0"/>
              <a:t>assemblies (next talk)</a:t>
            </a:r>
            <a:endParaRPr lang="en-US" dirty="0" smtClean="0"/>
          </a:p>
          <a:p>
            <a:r>
              <a:rPr lang="en-US" dirty="0" smtClean="0"/>
              <a:t>All goals require combined efforts from </a:t>
            </a:r>
            <a:r>
              <a:rPr lang="en-US" dirty="0" smtClean="0"/>
              <a:t>Divisions within General Science and Molecular Foundry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36630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Can’t use *this* graphite…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4664" y="1044078"/>
            <a:ext cx="4528334" cy="5432922"/>
          </a:xfrm>
        </p:spPr>
        <p:txBody>
          <a:bodyPr/>
          <a:lstStyle/>
          <a:p>
            <a:r>
              <a:rPr lang="en-US" dirty="0" smtClean="0"/>
              <a:t>Graphite flakes range from 0.5--0.7mm (9mm sample)</a:t>
            </a:r>
          </a:p>
          <a:p>
            <a:r>
              <a:rPr lang="en-US" dirty="0" smtClean="0"/>
              <a:t>Picture is pre-mixed—some evidence of break-up in samples</a:t>
            </a:r>
          </a:p>
          <a:p>
            <a:r>
              <a:rPr lang="en-US" dirty="0" smtClean="0"/>
              <a:t>Probing graphite particle releases graphite flakes</a:t>
            </a:r>
          </a:p>
          <a:p>
            <a:r>
              <a:rPr lang="en-US" dirty="0" smtClean="0"/>
              <a:t>Stuff to try:</a:t>
            </a:r>
          </a:p>
          <a:p>
            <a:pPr lvl="1"/>
            <a:r>
              <a:rPr lang="en-US" dirty="0" smtClean="0"/>
              <a:t>Ball mill smaller</a:t>
            </a:r>
          </a:p>
          <a:p>
            <a:pPr lvl="1"/>
            <a:r>
              <a:rPr lang="en-US" dirty="0" smtClean="0"/>
              <a:t>Mix longer</a:t>
            </a:r>
          </a:p>
          <a:p>
            <a:r>
              <a:rPr lang="en-US" dirty="0" smtClean="0"/>
              <a:t>Not usable as adhesive with this particle size, but interesting result…</a:t>
            </a:r>
            <a:endParaRPr 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70" y="1044078"/>
            <a:ext cx="4404194" cy="53651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418508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Air Flow thru conductive Foam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006679"/>
            <a:ext cx="7772400" cy="5470321"/>
          </a:xfrm>
        </p:spPr>
        <p:txBody>
          <a:bodyPr/>
          <a:lstStyle/>
          <a:p>
            <a:r>
              <a:rPr lang="en-US" dirty="0" smtClean="0"/>
              <a:t>Adding conductive foam to the flow has two benefits to heat exchange</a:t>
            </a:r>
          </a:p>
          <a:p>
            <a:pPr lvl="1"/>
            <a:r>
              <a:rPr lang="en-US" dirty="0" smtClean="0"/>
              <a:t>It increases the area of exchange</a:t>
            </a:r>
          </a:p>
          <a:p>
            <a:pPr lvl="1"/>
            <a:r>
              <a:rPr lang="en-US" dirty="0" smtClean="0"/>
              <a:t>It increases the effective volumetric conductivity of the flow</a:t>
            </a:r>
          </a:p>
          <a:p>
            <a:r>
              <a:rPr lang="en-US" dirty="0" smtClean="0"/>
              <a:t>Foam is specified by Density, Pore Size, and Conductivity</a:t>
            </a:r>
          </a:p>
          <a:p>
            <a:pPr lvl="1"/>
            <a:r>
              <a:rPr lang="en-US" dirty="0" smtClean="0"/>
              <a:t>Given those as inputs; we should be able to predict effective heat transfer enhancement</a:t>
            </a:r>
          </a:p>
          <a:p>
            <a:pPr lvl="1"/>
            <a:r>
              <a:rPr lang="en-US" dirty="0" smtClean="0"/>
              <a:t>Density or Void fraction and Pore size should predict pressure drop characteristics</a:t>
            </a:r>
          </a:p>
          <a:p>
            <a:r>
              <a:rPr lang="en-US" dirty="0" smtClean="0"/>
              <a:t>Several papers propose models relating the above but are very sensitive the inputs</a:t>
            </a:r>
          </a:p>
          <a:p>
            <a:pPr lvl="1"/>
            <a:r>
              <a:rPr lang="en-US" dirty="0" smtClean="0"/>
              <a:t>Need data to start correlating models.</a:t>
            </a:r>
          </a:p>
        </p:txBody>
      </p:sp>
    </p:spTree>
    <p:extLst>
      <p:ext uri="{BB962C8B-B14F-4D97-AF65-F5344CB8AC3E}">
        <p14:creationId xmlns:p14="http://schemas.microsoft.com/office/powerpoint/2010/main" val="8565677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ECAnderssen\Desktop\data and documents for foam testing\old bench\old bench side view annotation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68915"/>
            <a:ext cx="9144000" cy="2720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setup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729681" y="3363985"/>
            <a:ext cx="948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TC Port</a:t>
            </a:r>
            <a:endParaRPr lang="en-US" dirty="0"/>
          </a:p>
        </p:txBody>
      </p:sp>
      <p:cxnSp>
        <p:nvCxnSpPr>
          <p:cNvPr id="6" name="Straight Arrow Connector 5"/>
          <p:cNvCxnSpPr>
            <a:stCxn id="4" idx="0"/>
          </p:cNvCxnSpPr>
          <p:nvPr/>
        </p:nvCxnSpPr>
        <p:spPr bwMode="auto">
          <a:xfrm flipV="1">
            <a:off x="6203721" y="2323750"/>
            <a:ext cx="79633" cy="104023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1744910" y="1165962"/>
            <a:ext cx="2440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Mass Flow Manometer</a:t>
            </a:r>
            <a:endParaRPr lang="en-US" dirty="0"/>
          </a:p>
        </p:txBody>
      </p:sp>
      <p:cxnSp>
        <p:nvCxnSpPr>
          <p:cNvPr id="13" name="Elbow Connector 12"/>
          <p:cNvCxnSpPr>
            <a:stCxn id="9" idx="3"/>
          </p:cNvCxnSpPr>
          <p:nvPr/>
        </p:nvCxnSpPr>
        <p:spPr bwMode="auto">
          <a:xfrm>
            <a:off x="4185002" y="1350628"/>
            <a:ext cx="386998" cy="1157680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16" name="Elbow Connector 15"/>
          <p:cNvCxnSpPr/>
          <p:nvPr/>
        </p:nvCxnSpPr>
        <p:spPr bwMode="auto">
          <a:xfrm rot="16200000" flipH="1">
            <a:off x="2719358" y="1579555"/>
            <a:ext cx="1308575" cy="1220051"/>
          </a:xfrm>
          <a:prstGeom prst="bentConnector3">
            <a:avLst>
              <a:gd name="adj1" fmla="val 19869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3007" y="4764946"/>
            <a:ext cx="8514824" cy="1401661"/>
          </a:xfrm>
        </p:spPr>
        <p:txBody>
          <a:bodyPr/>
          <a:lstStyle/>
          <a:p>
            <a:r>
              <a:rPr lang="en-US" dirty="0" smtClean="0"/>
              <a:t>Schematic of test setup.</a:t>
            </a:r>
            <a:endParaRPr lang="en-US" dirty="0" smtClean="0"/>
          </a:p>
          <a:p>
            <a:r>
              <a:rPr lang="en-US" dirty="0" err="1" smtClean="0"/>
              <a:t>Venturi</a:t>
            </a:r>
            <a:r>
              <a:rPr lang="en-US" dirty="0" smtClean="0"/>
              <a:t> measures air flow</a:t>
            </a:r>
          </a:p>
          <a:p>
            <a:r>
              <a:rPr lang="en-US" dirty="0" smtClean="0"/>
              <a:t>Additional modifications required to improve accuracy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502476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Initial Setup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5135417"/>
            <a:ext cx="7772400" cy="1341583"/>
          </a:xfrm>
        </p:spPr>
        <p:txBody>
          <a:bodyPr/>
          <a:lstStyle/>
          <a:p>
            <a:r>
              <a:rPr lang="en-US" dirty="0" smtClean="0"/>
              <a:t>Heat input in sample section with foam</a:t>
            </a:r>
          </a:p>
          <a:p>
            <a:r>
              <a:rPr lang="en-US" dirty="0" smtClean="0"/>
              <a:t>Study how foam affects transfer of heat to air flow</a:t>
            </a:r>
          </a:p>
          <a:p>
            <a:r>
              <a:rPr lang="en-US" dirty="0" smtClean="0"/>
              <a:t>Tests guided modification of setup to improve it</a:t>
            </a:r>
          </a:p>
          <a:p>
            <a:endParaRPr lang="en-US" dirty="0"/>
          </a:p>
        </p:txBody>
      </p:sp>
      <p:pic>
        <p:nvPicPr>
          <p:cNvPr id="19458" name="Picture 2" descr="C:\Users\ECAnderssen\Desktop\data and documents for foam testing\miscellaneous pictures\flow bench 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176031"/>
            <a:ext cx="6895750" cy="3878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17259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225" y="3565322"/>
            <a:ext cx="8565159" cy="2777454"/>
          </a:xfrm>
        </p:spPr>
        <p:txBody>
          <a:bodyPr/>
          <a:lstStyle/>
          <a:p>
            <a:r>
              <a:rPr lang="en-US" dirty="0" smtClean="0"/>
              <a:t>Started with Aluminum Foam</a:t>
            </a:r>
          </a:p>
          <a:p>
            <a:pPr lvl="1"/>
            <a:r>
              <a:rPr lang="en-US" dirty="0" smtClean="0"/>
              <a:t>Length diameter set by sample range 5ppi – 15mm dia.</a:t>
            </a:r>
          </a:p>
          <a:p>
            <a:r>
              <a:rPr lang="en-US" dirty="0" smtClean="0"/>
              <a:t>5 proved difficult to fabricate (ligands bend, don’t cut)</a:t>
            </a:r>
          </a:p>
          <a:p>
            <a:r>
              <a:rPr lang="en-US" dirty="0" smtClean="0"/>
              <a:t>EDM (Wire discharge machining) works—also works on ‘glassy’ carbon foam, and graphitic foam (slowly)</a:t>
            </a:r>
          </a:p>
          <a:p>
            <a:r>
              <a:rPr lang="en-US" dirty="0" smtClean="0"/>
              <a:t>EDM improves consistency of sample preparation</a:t>
            </a:r>
            <a:endParaRPr lang="en-US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822"/>
          <a:stretch/>
        </p:blipFill>
        <p:spPr bwMode="auto">
          <a:xfrm>
            <a:off x="5079847" y="1001394"/>
            <a:ext cx="4047376" cy="26341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9" name="Picture 3" descr="C:\Users\ECAnderssen\Desktop\data and documents for foam testing\miscellaneous pictures\sample 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16" t="10642" r="14821" b="23303"/>
          <a:stretch/>
        </p:blipFill>
        <p:spPr bwMode="auto">
          <a:xfrm>
            <a:off x="2920830" y="1001394"/>
            <a:ext cx="2159017" cy="2345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C:\Users\ECAnderssen\Desktop\data and documents for foam testing\miscellaneous pictures\sample 4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1" t="39415" r="19326" b="10356"/>
          <a:stretch/>
        </p:blipFill>
        <p:spPr bwMode="auto">
          <a:xfrm rot="16200000">
            <a:off x="322980" y="749356"/>
            <a:ext cx="2345813" cy="2849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471736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Foam Samples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56264" y="3584983"/>
            <a:ext cx="5629013" cy="2892017"/>
          </a:xfrm>
        </p:spPr>
        <p:txBody>
          <a:bodyPr/>
          <a:lstStyle/>
          <a:p>
            <a:r>
              <a:rPr lang="en-US" sz="2000" dirty="0" smtClean="0"/>
              <a:t>Using </a:t>
            </a:r>
            <a:r>
              <a:rPr lang="en-US" sz="2000" dirty="0" smtClean="0"/>
              <a:t>Aluminum as a ‘known’ K (thermal conductivity)</a:t>
            </a:r>
          </a:p>
          <a:p>
            <a:r>
              <a:rPr lang="en-US" sz="2000" dirty="0" smtClean="0"/>
              <a:t>Has similar morphology to Carbon Foam</a:t>
            </a:r>
          </a:p>
          <a:p>
            <a:r>
              <a:rPr lang="en-US" sz="2000" dirty="0" smtClean="0"/>
              <a:t>Interested in developing machine vision tool to quantify ‘PPI’</a:t>
            </a:r>
          </a:p>
          <a:p>
            <a:r>
              <a:rPr lang="en-US" sz="2000" dirty="0" smtClean="0"/>
              <a:t>Void fraction by mechanical weight</a:t>
            </a:r>
          </a:p>
          <a:p>
            <a:r>
              <a:rPr lang="en-US" sz="2000" dirty="0" smtClean="0"/>
              <a:t>“K” perhaps with TPS500s</a:t>
            </a:r>
            <a:endParaRPr lang="en-US" sz="2000" dirty="0" smtClean="0"/>
          </a:p>
          <a:p>
            <a:endParaRPr lang="en-US" sz="20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-859872" y="2000775"/>
            <a:ext cx="5303677" cy="3328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56264" y="1013233"/>
            <a:ext cx="4572000" cy="2571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504892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Mass Flow and velocity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613" y="4788259"/>
            <a:ext cx="8883840" cy="1688739"/>
          </a:xfrm>
        </p:spPr>
        <p:txBody>
          <a:bodyPr/>
          <a:lstStyle/>
          <a:p>
            <a:r>
              <a:rPr lang="en-US" dirty="0" err="1" smtClean="0"/>
              <a:t>Venturi</a:t>
            </a:r>
            <a:r>
              <a:rPr lang="en-US" dirty="0" smtClean="0"/>
              <a:t> for different mass-flow ranges (orifice size)</a:t>
            </a:r>
          </a:p>
          <a:p>
            <a:r>
              <a:rPr lang="en-US" dirty="0" smtClean="0"/>
              <a:t>Used similar on STAR, calibrated with large bag</a:t>
            </a:r>
          </a:p>
          <a:p>
            <a:r>
              <a:rPr lang="en-US" dirty="0" smtClean="0"/>
              <a:t>Good to 2-3% if not choked</a:t>
            </a:r>
            <a:r>
              <a:rPr lang="en-US" dirty="0" smtClean="0"/>
              <a:t>; had problem when using fan</a:t>
            </a:r>
          </a:p>
          <a:p>
            <a:r>
              <a:rPr lang="en-US" dirty="0" smtClean="0"/>
              <a:t>Separate Manometer used across sample</a:t>
            </a:r>
            <a:endParaRPr lang="en-US" dirty="0" smtClean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389" y="1006677"/>
            <a:ext cx="5066950" cy="3781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3453" y="1077461"/>
            <a:ext cx="3733000" cy="3750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2644325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Thermal short circuit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09" y="3926048"/>
            <a:ext cx="4548014" cy="2550951"/>
          </a:xfrm>
        </p:spPr>
        <p:txBody>
          <a:bodyPr/>
          <a:lstStyle/>
          <a:p>
            <a:r>
              <a:rPr lang="en-US" sz="1800" dirty="0" smtClean="0"/>
              <a:t>Heat conduction along </a:t>
            </a:r>
            <a:r>
              <a:rPr lang="en-US" sz="1800" dirty="0" err="1" smtClean="0"/>
              <a:t>aparatus</a:t>
            </a:r>
            <a:r>
              <a:rPr lang="en-US" sz="1800" dirty="0" smtClean="0"/>
              <a:t> effects TC measurements</a:t>
            </a:r>
          </a:p>
          <a:p>
            <a:r>
              <a:rPr lang="en-US" sz="1800" dirty="0" smtClean="0">
                <a:latin typeface="Symbol" panose="05050102010706020507" pitchFamily="18" charset="2"/>
              </a:rPr>
              <a:t>D</a:t>
            </a:r>
            <a:r>
              <a:rPr lang="en-US" sz="1800" dirty="0" smtClean="0"/>
              <a:t>T of air across sample measure of Q</a:t>
            </a:r>
          </a:p>
          <a:p>
            <a:r>
              <a:rPr lang="en-US" sz="1800" dirty="0" smtClean="0"/>
              <a:t>When dragged together by conduction Q ~ 0</a:t>
            </a:r>
          </a:p>
          <a:p>
            <a:r>
              <a:rPr lang="en-US" sz="1800" dirty="0" smtClean="0"/>
              <a:t>Improved isolation, both separation and insulating pipes </a:t>
            </a:r>
            <a:endParaRPr lang="en-US" sz="1800" dirty="0"/>
          </a:p>
        </p:txBody>
      </p:sp>
      <p:pic>
        <p:nvPicPr>
          <p:cNvPr id="4" name="Picture 3" descr="x.bmp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2707" y="1011354"/>
            <a:ext cx="4548016" cy="2914694"/>
          </a:xfrm>
          <a:prstGeom prst="rect">
            <a:avLst/>
          </a:prstGeom>
        </p:spPr>
      </p:pic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0723" y="1213309"/>
            <a:ext cx="4473048" cy="2510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0723" y="3837330"/>
            <a:ext cx="4473048" cy="2508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835203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test bench (arrives this week)</a:t>
            </a:r>
            <a:endParaRPr lang="en-US" dirty="0"/>
          </a:p>
        </p:txBody>
      </p:sp>
      <p:pic>
        <p:nvPicPr>
          <p:cNvPr id="17411" name="Picture 3" descr="C:\Users\ECAnderssen\Desktop\data and documents for foam testing\new bench\new bench side view annotat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90588"/>
            <a:ext cx="9144000" cy="2711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4" descr="C:\Users\ECAnderssen\Desktop\data and documents for foam testing\miscellaneous pictures\partially insulated sampl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7284" y="3808600"/>
            <a:ext cx="4026716" cy="2265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3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52" t="6844" r="10491" b="10774"/>
          <a:stretch/>
        </p:blipFill>
        <p:spPr bwMode="auto">
          <a:xfrm>
            <a:off x="620785" y="3808600"/>
            <a:ext cx="3707934" cy="2470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933466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Recent Data original setup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6228" y="4857226"/>
            <a:ext cx="8021972" cy="1619774"/>
          </a:xfrm>
        </p:spPr>
        <p:txBody>
          <a:bodyPr/>
          <a:lstStyle/>
          <a:p>
            <a:r>
              <a:rPr lang="en-US" sz="2000" dirty="0" smtClean="0"/>
              <a:t>Consistency is improving, results starting to look as expected</a:t>
            </a:r>
          </a:p>
          <a:p>
            <a:r>
              <a:rPr lang="en-US" sz="2000" dirty="0" smtClean="0"/>
              <a:t>Effective “H” is normalized to area of outer radius of sample</a:t>
            </a:r>
          </a:p>
          <a:p>
            <a:r>
              <a:rPr lang="en-US" sz="2000" dirty="0" smtClean="0"/>
              <a:t>These are not results, but they have the functional form of the types of curves we want to fit—more with new setup</a:t>
            </a:r>
            <a:endParaRPr lang="en-US" sz="2000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27898467"/>
              </p:ext>
            </p:extLst>
          </p:nvPr>
        </p:nvGraphicFramePr>
        <p:xfrm>
          <a:off x="158211" y="1063466"/>
          <a:ext cx="8692174" cy="37853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 rot="16200000">
            <a:off x="-224152" y="2899812"/>
            <a:ext cx="7505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W/Cm</a:t>
            </a:r>
            <a:r>
              <a:rPr lang="en-US" sz="1400" baseline="30000" dirty="0" smtClean="0"/>
              <a:t>2</a:t>
            </a:r>
            <a:endParaRPr lang="en-US" sz="1400" baseline="30000" dirty="0"/>
          </a:p>
        </p:txBody>
      </p:sp>
      <p:sp>
        <p:nvSpPr>
          <p:cNvPr id="6" name="TextBox 5"/>
          <p:cNvSpPr txBox="1"/>
          <p:nvPr/>
        </p:nvSpPr>
        <p:spPr>
          <a:xfrm>
            <a:off x="4228051" y="4588616"/>
            <a:ext cx="5100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m</a:t>
            </a:r>
            <a:r>
              <a:rPr lang="en-US" sz="1200" baseline="30000" dirty="0" smtClean="0"/>
              <a:t>3</a:t>
            </a:r>
            <a:r>
              <a:rPr lang="en-US" sz="1200" dirty="0" smtClean="0"/>
              <a:t>/s</a:t>
            </a:r>
            <a:endParaRPr lang="en-US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2357306" y="4219284"/>
            <a:ext cx="8675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(2cfm)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565011" y="4212293"/>
            <a:ext cx="8675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(4cfm)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99434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Areas of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UHV Compatible, Hi-</a:t>
            </a:r>
            <a:r>
              <a:rPr lang="en-US" dirty="0" err="1" smtClean="0"/>
              <a:t>Tg</a:t>
            </a:r>
            <a:r>
              <a:rPr lang="en-US" dirty="0" smtClean="0"/>
              <a:t>/toughness resins and laminates—compatible with RTM/potting process</a:t>
            </a:r>
          </a:p>
          <a:p>
            <a:r>
              <a:rPr lang="en-US" dirty="0" smtClean="0"/>
              <a:t>Loaded Resins/Adhesives including </a:t>
            </a:r>
            <a:r>
              <a:rPr lang="en-US" dirty="0" err="1" smtClean="0"/>
              <a:t>nano</a:t>
            </a:r>
            <a:r>
              <a:rPr lang="en-US" dirty="0" smtClean="0"/>
              <a:t>-particulates, ceramic powders and new </a:t>
            </a:r>
            <a:r>
              <a:rPr lang="en-US" dirty="0" err="1" smtClean="0"/>
              <a:t>prepregs</a:t>
            </a:r>
            <a:endParaRPr lang="en-US" dirty="0" smtClean="0"/>
          </a:p>
          <a:p>
            <a:r>
              <a:rPr lang="en-US" dirty="0" smtClean="0"/>
              <a:t>Low Density, thermally conductive (carbon) foam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All material presented here is preliminary—should not be used for design</a:t>
            </a:r>
          </a:p>
        </p:txBody>
      </p:sp>
    </p:spTree>
    <p:extLst>
      <p:ext uri="{BB962C8B-B14F-4D97-AF65-F5344CB8AC3E}">
        <p14:creationId xmlns:p14="http://schemas.microsoft.com/office/powerpoint/2010/main" val="31283251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Consistency of practice and repeatability of results are starting to improve for all efforts presented</a:t>
            </a:r>
          </a:p>
          <a:p>
            <a:r>
              <a:rPr lang="en-US" dirty="0" smtClean="0"/>
              <a:t>Neat CE Resins do </a:t>
            </a:r>
            <a:r>
              <a:rPr lang="en-US" dirty="0" err="1" smtClean="0"/>
              <a:t>exotherm</a:t>
            </a:r>
            <a:r>
              <a:rPr lang="en-US" dirty="0" smtClean="0"/>
              <a:t>, but not catastrophically, safety is no longer a concern for future testing (can go faster)</a:t>
            </a:r>
          </a:p>
          <a:p>
            <a:r>
              <a:rPr lang="en-US" dirty="0" smtClean="0"/>
              <a:t>Thermal conductivity results are too preliminary to conclude</a:t>
            </a:r>
          </a:p>
          <a:p>
            <a:r>
              <a:rPr lang="en-US" dirty="0" smtClean="0"/>
              <a:t>Work can proceed much more rapidly on all fronts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75852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 in </a:t>
            </a:r>
            <a:r>
              <a:rPr lang="en-US" dirty="0" err="1" smtClean="0"/>
              <a:t>Cyanate</a:t>
            </a:r>
            <a:r>
              <a:rPr lang="en-US" dirty="0" smtClean="0"/>
              <a:t> Esters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43000"/>
            <a:ext cx="8005194" cy="5334000"/>
          </a:xfrm>
        </p:spPr>
        <p:txBody>
          <a:bodyPr/>
          <a:lstStyle/>
          <a:p>
            <a:r>
              <a:rPr lang="en-US" dirty="0" smtClean="0"/>
              <a:t>CE resins clearly useful for HEP detectors due to toughness and stability</a:t>
            </a:r>
          </a:p>
          <a:p>
            <a:r>
              <a:rPr lang="en-US" dirty="0" smtClean="0"/>
              <a:t>Radiation tolerance and low off-gas/adsorption also interesting</a:t>
            </a:r>
          </a:p>
          <a:p>
            <a:r>
              <a:rPr lang="en-US" dirty="0" smtClean="0"/>
              <a:t>Questions we asked:</a:t>
            </a:r>
          </a:p>
          <a:p>
            <a:pPr lvl="1"/>
            <a:r>
              <a:rPr lang="en-US" dirty="0" smtClean="0"/>
              <a:t>Who else might be interested in similar properties</a:t>
            </a:r>
          </a:p>
          <a:p>
            <a:pPr lvl="1"/>
            <a:r>
              <a:rPr lang="en-US" dirty="0" smtClean="0"/>
              <a:t>Are there modifications required to increase utility</a:t>
            </a:r>
          </a:p>
          <a:p>
            <a:pPr lvl="1"/>
            <a:r>
              <a:rPr lang="en-US" dirty="0" smtClean="0"/>
              <a:t>Are there new resin systems we need to process</a:t>
            </a:r>
          </a:p>
          <a:p>
            <a:r>
              <a:rPr lang="en-US" dirty="0" smtClean="0"/>
              <a:t>Interesting applications:</a:t>
            </a:r>
          </a:p>
          <a:p>
            <a:pPr lvl="1"/>
            <a:r>
              <a:rPr lang="en-US" dirty="0" smtClean="0"/>
              <a:t>Pot SC Magnet coils—CE may reduce training cycles</a:t>
            </a:r>
          </a:p>
          <a:p>
            <a:pPr lvl="1"/>
            <a:r>
              <a:rPr lang="en-US" dirty="0" smtClean="0"/>
              <a:t>CE resins we already process may be UHV compatible</a:t>
            </a:r>
          </a:p>
          <a:p>
            <a:pPr lvl="1"/>
            <a:r>
              <a:rPr lang="en-US" dirty="0" smtClean="0"/>
              <a:t>Everyone wants higher thru thickness conductivity</a:t>
            </a:r>
          </a:p>
          <a:p>
            <a:pPr lvl="1"/>
            <a:r>
              <a:rPr lang="en-US" dirty="0" smtClean="0"/>
              <a:t>RTM Capability for SC Magnet and larger structures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48623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 Resin </a:t>
            </a:r>
            <a:r>
              <a:rPr lang="en-US" dirty="0" err="1" smtClean="0"/>
              <a:t>Calorimetry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29387" y="1082180"/>
            <a:ext cx="4605556" cy="5394819"/>
          </a:xfrm>
        </p:spPr>
        <p:txBody>
          <a:bodyPr/>
          <a:lstStyle/>
          <a:p>
            <a:r>
              <a:rPr lang="en-US" dirty="0" smtClean="0"/>
              <a:t>Heat (energy) of reaction 300-700 J/g for CE</a:t>
            </a:r>
          </a:p>
          <a:p>
            <a:r>
              <a:rPr lang="en-US" dirty="0" smtClean="0"/>
              <a:t>Depending on speed of reaction, perhaps enough to vaporize…</a:t>
            </a:r>
          </a:p>
          <a:p>
            <a:r>
              <a:rPr lang="en-US" dirty="0" smtClean="0"/>
              <a:t>This is a bomb-calorimeter…</a:t>
            </a:r>
          </a:p>
          <a:p>
            <a:pPr lvl="1"/>
            <a:r>
              <a:rPr lang="en-US" dirty="0" smtClean="0"/>
              <a:t>Without the ignition source</a:t>
            </a:r>
          </a:p>
          <a:p>
            <a:r>
              <a:rPr lang="en-US" dirty="0" smtClean="0"/>
              <a:t>This excited the safety folk</a:t>
            </a:r>
          </a:p>
          <a:p>
            <a:r>
              <a:rPr lang="en-US" dirty="0" smtClean="0"/>
              <a:t>Documentation ensued</a:t>
            </a:r>
          </a:p>
          <a:p>
            <a:r>
              <a:rPr lang="en-US" dirty="0" smtClean="0"/>
              <a:t>Want to understand process variable effect on energy release</a:t>
            </a:r>
          </a:p>
          <a:p>
            <a:r>
              <a:rPr lang="en-US" dirty="0" smtClean="0"/>
              <a:t>Want to see ‘</a:t>
            </a:r>
            <a:r>
              <a:rPr lang="en-US" dirty="0" err="1" smtClean="0"/>
              <a:t>Exotherm</a:t>
            </a:r>
            <a:r>
              <a:rPr lang="en-US" dirty="0" smtClean="0"/>
              <a:t>’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05" t="37650" r="2807" b="17930"/>
          <a:stretch/>
        </p:blipFill>
        <p:spPr bwMode="auto">
          <a:xfrm>
            <a:off x="75501" y="1082180"/>
            <a:ext cx="4454554" cy="2919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77" y="4077048"/>
            <a:ext cx="3908201" cy="2197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35609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Holder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5111227" cy="5334000"/>
          </a:xfrm>
        </p:spPr>
        <p:txBody>
          <a:bodyPr/>
          <a:lstStyle/>
          <a:p>
            <a:r>
              <a:rPr lang="en-US" dirty="0" smtClean="0"/>
              <a:t>~1cc mixed CE resin in Cu Cup</a:t>
            </a:r>
          </a:p>
          <a:p>
            <a:r>
              <a:rPr lang="en-US" dirty="0" smtClean="0"/>
              <a:t>Tight fit in </a:t>
            </a:r>
            <a:r>
              <a:rPr lang="en-US" dirty="0" err="1" smtClean="0"/>
              <a:t>Vespel</a:t>
            </a:r>
            <a:r>
              <a:rPr lang="en-US" dirty="0" smtClean="0"/>
              <a:t> insulator</a:t>
            </a:r>
          </a:p>
          <a:p>
            <a:r>
              <a:rPr lang="en-US" dirty="0" err="1" smtClean="0"/>
              <a:t>Vespel</a:t>
            </a:r>
            <a:r>
              <a:rPr lang="en-US" dirty="0" smtClean="0"/>
              <a:t> slip fit into Al Heater blocks—TC locations indicated</a:t>
            </a:r>
          </a:p>
          <a:p>
            <a:r>
              <a:rPr lang="en-US" dirty="0" smtClean="0"/>
              <a:t>If TC 6/7 &gt; 2/3 Heat is being generated by resin sample</a:t>
            </a:r>
          </a:p>
          <a:p>
            <a:r>
              <a:rPr lang="en-US" dirty="0" smtClean="0"/>
              <a:t>m*</a:t>
            </a:r>
            <a:r>
              <a:rPr lang="en-US" dirty="0" err="1" smtClean="0"/>
              <a:t>Cp</a:t>
            </a:r>
            <a:r>
              <a:rPr lang="en-US" dirty="0" smtClean="0"/>
              <a:t>*</a:t>
            </a:r>
            <a:r>
              <a:rPr lang="en-US" dirty="0" smtClean="0">
                <a:latin typeface="Symbol" panose="05050102010706020507" pitchFamily="18" charset="2"/>
              </a:rPr>
              <a:t>D</a:t>
            </a:r>
            <a:r>
              <a:rPr lang="en-US" dirty="0" smtClean="0"/>
              <a:t>T with appropriate inputs yields Heat of reaction</a:t>
            </a:r>
          </a:p>
          <a:p>
            <a:r>
              <a:rPr lang="en-US" dirty="0" smtClean="0"/>
              <a:t>TC 4/5 used for average T of </a:t>
            </a:r>
            <a:r>
              <a:rPr lang="en-US" dirty="0" err="1" smtClean="0"/>
              <a:t>vespel</a:t>
            </a:r>
            <a:r>
              <a:rPr lang="en-US" dirty="0" smtClean="0"/>
              <a:t> insulator for H </a:t>
            </a:r>
            <a:r>
              <a:rPr lang="en-US" dirty="0" err="1" smtClean="0"/>
              <a:t>calc</a:t>
            </a:r>
            <a:endParaRPr lang="en-US" dirty="0" smtClean="0"/>
          </a:p>
          <a:p>
            <a:r>
              <a:rPr lang="en-US" dirty="0" smtClean="0"/>
              <a:t>Cured sample shown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1227" y="1025428"/>
            <a:ext cx="4032773" cy="53753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06114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Different Form of 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023457"/>
            <a:ext cx="7772400" cy="5352176"/>
          </a:xfrm>
        </p:spPr>
        <p:txBody>
          <a:bodyPr/>
          <a:lstStyle/>
          <a:p>
            <a:r>
              <a:rPr lang="en-US" dirty="0" smtClean="0"/>
              <a:t>Composite shop uses CE regularly in </a:t>
            </a:r>
            <a:r>
              <a:rPr lang="en-US" dirty="0" err="1" smtClean="0"/>
              <a:t>prepreg</a:t>
            </a:r>
            <a:endParaRPr lang="en-US" dirty="0" smtClean="0"/>
          </a:p>
          <a:p>
            <a:pPr lvl="1"/>
            <a:r>
              <a:rPr lang="en-US" dirty="0" smtClean="0"/>
              <a:t>CE in </a:t>
            </a:r>
            <a:r>
              <a:rPr lang="en-US" dirty="0" err="1" smtClean="0"/>
              <a:t>prepreg</a:t>
            </a:r>
            <a:r>
              <a:rPr lang="en-US" dirty="0" smtClean="0"/>
              <a:t> is ‘B-Staged’—partially polymerized robbing it of some heat of reaction</a:t>
            </a:r>
            <a:endParaRPr lang="en-US" dirty="0" smtClean="0"/>
          </a:p>
          <a:p>
            <a:r>
              <a:rPr lang="en-US" dirty="0" smtClean="0"/>
              <a:t>Looking to use RTM CE system for </a:t>
            </a:r>
            <a:r>
              <a:rPr lang="en-US" dirty="0" err="1" smtClean="0"/>
              <a:t>SuperCon</a:t>
            </a:r>
            <a:endParaRPr lang="en-US" dirty="0" smtClean="0"/>
          </a:p>
          <a:p>
            <a:r>
              <a:rPr lang="en-US" dirty="0" smtClean="0"/>
              <a:t>RTM also useful for larger Carbon Fiber parts</a:t>
            </a:r>
          </a:p>
          <a:p>
            <a:r>
              <a:rPr lang="en-US" dirty="0" smtClean="0"/>
              <a:t>RTM CE has a risk:  </a:t>
            </a:r>
            <a:r>
              <a:rPr lang="en-US" dirty="0" err="1" smtClean="0"/>
              <a:t>Exo-therm</a:t>
            </a:r>
            <a:r>
              <a:rPr lang="en-US" dirty="0" smtClean="0"/>
              <a:t> (thermal run-away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RTM resins have low </a:t>
            </a:r>
            <a:r>
              <a:rPr lang="en-US" dirty="0" err="1" smtClean="0"/>
              <a:t>Mol</a:t>
            </a:r>
            <a:r>
              <a:rPr lang="en-US" dirty="0" smtClean="0"/>
              <a:t> Weight—for low viscosity, require more reaction (</a:t>
            </a:r>
            <a:r>
              <a:rPr lang="en-US" dirty="0" err="1" smtClean="0"/>
              <a:t>trimerization</a:t>
            </a:r>
            <a:r>
              <a:rPr lang="en-US" dirty="0" smtClean="0"/>
              <a:t>) to fully cure</a:t>
            </a:r>
            <a:endParaRPr lang="en-US" dirty="0" smtClean="0"/>
          </a:p>
          <a:p>
            <a:pPr lvl="1"/>
            <a:r>
              <a:rPr lang="en-US" dirty="0" smtClean="0"/>
              <a:t>It *might* catch fire without proper </a:t>
            </a:r>
            <a:r>
              <a:rPr lang="en-US" dirty="0" smtClean="0"/>
              <a:t>precaution</a:t>
            </a:r>
          </a:p>
          <a:p>
            <a:r>
              <a:rPr lang="en-US" dirty="0" smtClean="0"/>
              <a:t>History </a:t>
            </a:r>
            <a:r>
              <a:rPr lang="en-US" dirty="0" smtClean="0"/>
              <a:t>of some magnet vendor(s?) finding this unsafe—mostly smoke, no fire	</a:t>
            </a:r>
          </a:p>
          <a:p>
            <a:pPr lvl="1"/>
            <a:r>
              <a:rPr lang="en-US" dirty="0" smtClean="0"/>
              <a:t>Goal is to find fully safe operating process for resins</a:t>
            </a:r>
            <a:endParaRPr lang="en-US" dirty="0"/>
          </a:p>
          <a:p>
            <a:r>
              <a:rPr lang="en-US" dirty="0" smtClean="0"/>
              <a:t>Small problem—Cu is the catalyst for CE resins..</a:t>
            </a:r>
          </a:p>
        </p:txBody>
      </p:sp>
    </p:spTree>
    <p:extLst>
      <p:ext uri="{BB962C8B-B14F-4D97-AF65-F5344CB8AC3E}">
        <p14:creationId xmlns:p14="http://schemas.microsoft.com/office/powerpoint/2010/main" val="12121788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 Ramp Cycle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2947" y="4639113"/>
            <a:ext cx="8682605" cy="1837888"/>
          </a:xfrm>
        </p:spPr>
        <p:txBody>
          <a:bodyPr/>
          <a:lstStyle/>
          <a:p>
            <a:r>
              <a:rPr lang="en-US" dirty="0" smtClean="0"/>
              <a:t>Ramp at Max recommended rate to cure temperature</a:t>
            </a:r>
          </a:p>
          <a:p>
            <a:r>
              <a:rPr lang="en-US" dirty="0" smtClean="0"/>
              <a:t>Repeat for different neat resins for baseline T</a:t>
            </a:r>
            <a:r>
              <a:rPr lang="en-US" baseline="-25000" dirty="0" smtClean="0"/>
              <a:t>onset</a:t>
            </a:r>
            <a:r>
              <a:rPr lang="en-US" dirty="0" smtClean="0"/>
              <a:t>, </a:t>
            </a:r>
            <a:r>
              <a:rPr lang="en-US" dirty="0" smtClean="0">
                <a:latin typeface="Symbol" panose="05050102010706020507" pitchFamily="18" charset="2"/>
              </a:rPr>
              <a:t>D</a:t>
            </a:r>
            <a:r>
              <a:rPr lang="en-US" dirty="0" smtClean="0"/>
              <a:t>T</a:t>
            </a:r>
          </a:p>
          <a:p>
            <a:r>
              <a:rPr lang="en-US" dirty="0" smtClean="0"/>
              <a:t>Add materials, e.g. SC magnet wire, </a:t>
            </a:r>
            <a:r>
              <a:rPr lang="en-US" dirty="0" err="1" smtClean="0"/>
              <a:t>nano</a:t>
            </a:r>
            <a:r>
              <a:rPr lang="en-US" dirty="0" smtClean="0"/>
              <a:t>-particles, </a:t>
            </a:r>
            <a:r>
              <a:rPr lang="en-US" dirty="0" err="1" smtClean="0"/>
              <a:t>etc</a:t>
            </a:r>
            <a:endParaRPr lang="en-US" dirty="0" smtClean="0"/>
          </a:p>
          <a:p>
            <a:r>
              <a:rPr lang="en-US" dirty="0" smtClean="0"/>
              <a:t>Increased </a:t>
            </a:r>
            <a:r>
              <a:rPr lang="en-US" dirty="0" smtClean="0">
                <a:latin typeface="Symbol" panose="05050102010706020507" pitchFamily="18" charset="2"/>
              </a:rPr>
              <a:t>D</a:t>
            </a:r>
            <a:r>
              <a:rPr lang="en-US" dirty="0" smtClean="0"/>
              <a:t>T means more heat, T</a:t>
            </a:r>
            <a:r>
              <a:rPr lang="en-US" baseline="-25000" dirty="0" smtClean="0"/>
              <a:t>onset</a:t>
            </a:r>
            <a:r>
              <a:rPr lang="en-US" dirty="0" smtClean="0"/>
              <a:t> may be coupled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1" r="44008" b="23001"/>
          <a:stretch/>
        </p:blipFill>
        <p:spPr bwMode="auto">
          <a:xfrm>
            <a:off x="67111" y="996513"/>
            <a:ext cx="5603847" cy="3642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4"/>
          <p:cNvCxnSpPr/>
          <p:nvPr/>
        </p:nvCxnSpPr>
        <p:spPr bwMode="auto">
          <a:xfrm flipV="1">
            <a:off x="1619075" y="2525086"/>
            <a:ext cx="4311942" cy="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 flipV="1">
            <a:off x="1704363" y="2325148"/>
            <a:ext cx="4311942" cy="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0" name="Straight Connector 9"/>
          <p:cNvCxnSpPr/>
          <p:nvPr/>
        </p:nvCxnSpPr>
        <p:spPr bwMode="auto">
          <a:xfrm flipV="1">
            <a:off x="1697372" y="1496035"/>
            <a:ext cx="4311942" cy="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1" name="Straight Arrow Connector 10"/>
          <p:cNvCxnSpPr/>
          <p:nvPr/>
        </p:nvCxnSpPr>
        <p:spPr bwMode="auto">
          <a:xfrm>
            <a:off x="5847127" y="1496035"/>
            <a:ext cx="0" cy="82911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5880683" y="2340421"/>
            <a:ext cx="664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</a:t>
            </a:r>
            <a:r>
              <a:rPr lang="en-US" baseline="-25000" dirty="0" smtClean="0"/>
              <a:t>onset</a:t>
            </a:r>
            <a:endParaRPr lang="en-US" baseline="-25000" dirty="0"/>
          </a:p>
        </p:txBody>
      </p:sp>
      <p:sp>
        <p:nvSpPr>
          <p:cNvPr id="13" name="TextBox 12"/>
          <p:cNvSpPr txBox="1"/>
          <p:nvPr/>
        </p:nvSpPr>
        <p:spPr>
          <a:xfrm>
            <a:off x="5931017" y="1725926"/>
            <a:ext cx="460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Symbol" panose="05050102010706020507" pitchFamily="18" charset="2"/>
              </a:rPr>
              <a:t>D</a:t>
            </a:r>
            <a:r>
              <a:rPr lang="en-US" dirty="0" smtClean="0"/>
              <a:t>T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880683" y="2817812"/>
            <a:ext cx="30871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Note:  this is an aggressive cure cycle—more typical profiles will be described later.  This is aimed at triggering an exothermic event.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09181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Exotherm</a:t>
            </a:r>
            <a:r>
              <a:rPr lang="en-US" dirty="0" smtClean="0"/>
              <a:t> Peak detail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835" y="4404220"/>
            <a:ext cx="8808440" cy="2072779"/>
          </a:xfrm>
        </p:spPr>
        <p:txBody>
          <a:bodyPr/>
          <a:lstStyle/>
          <a:p>
            <a:r>
              <a:rPr lang="en-US" dirty="0" smtClean="0"/>
              <a:t>Linear fit to heater block temp subtracted from </a:t>
            </a:r>
            <a:r>
              <a:rPr lang="en-US" dirty="0" err="1" smtClean="0"/>
              <a:t>Ts</a:t>
            </a:r>
            <a:r>
              <a:rPr lang="en-US" dirty="0" smtClean="0"/>
              <a:t>/</a:t>
            </a:r>
            <a:r>
              <a:rPr lang="en-US" dirty="0" err="1" smtClean="0"/>
              <a:t>Tv</a:t>
            </a:r>
            <a:endParaRPr lang="en-US" dirty="0" smtClean="0"/>
          </a:p>
          <a:p>
            <a:r>
              <a:rPr lang="en-US" dirty="0" smtClean="0"/>
              <a:t>DT of each with m*</a:t>
            </a:r>
            <a:r>
              <a:rPr lang="en-US" dirty="0" err="1" smtClean="0"/>
              <a:t>Cp</a:t>
            </a:r>
            <a:r>
              <a:rPr lang="en-US" dirty="0" smtClean="0"/>
              <a:t> of appropriate constituents used to calculate Joules ~250J in this case</a:t>
            </a:r>
          </a:p>
          <a:p>
            <a:r>
              <a:rPr lang="en-US" dirty="0" smtClean="0"/>
              <a:t>Lower than expected, but may not have all energy release channels—OK for relative measurements…</a:t>
            </a:r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2" t="3620" r="1532" b="2582"/>
          <a:stretch/>
        </p:blipFill>
        <p:spPr bwMode="auto">
          <a:xfrm>
            <a:off x="58723" y="1023458"/>
            <a:ext cx="9020863" cy="331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 bwMode="auto">
          <a:xfrm>
            <a:off x="2952925" y="1426128"/>
            <a:ext cx="956345" cy="31878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6" name="TextBox 5"/>
          <p:cNvSpPr txBox="1"/>
          <p:nvPr/>
        </p:nvSpPr>
        <p:spPr>
          <a:xfrm>
            <a:off x="1535185" y="1241354"/>
            <a:ext cx="1393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Sample Cup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37767" y="2031317"/>
            <a:ext cx="847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Vespel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9" name="Straight Arrow Connector 8"/>
          <p:cNvCxnSpPr>
            <a:stCxn id="8" idx="3"/>
          </p:cNvCxnSpPr>
          <p:nvPr/>
        </p:nvCxnSpPr>
        <p:spPr bwMode="auto">
          <a:xfrm>
            <a:off x="2885628" y="2215983"/>
            <a:ext cx="1082365" cy="18466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208054809"/>
      </p:ext>
    </p:extLst>
  </p:cSld>
  <p:clrMapOvr>
    <a:masterClrMapping/>
  </p:clrMapOvr>
</p:sld>
</file>

<file path=ppt/theme/theme1.xml><?xml version="1.0" encoding="utf-8"?>
<a:theme xmlns:a="http://schemas.openxmlformats.org/drawingml/2006/main" name="030509 Engineering Taskforce">
  <a:themeElements>
    <a:clrScheme name="030509 Engineering Taskfor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030509 Engineering Taskforce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</a:defRPr>
        </a:defPPr>
      </a:lstStyle>
    </a:lnDef>
  </a:objectDefaults>
  <a:extraClrSchemeLst>
    <a:extraClrScheme>
      <a:clrScheme name="030509 Engineering Taskfor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30509 Engineering Taskfor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30509 Engineering Taskfor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30509 Engineering Taskfor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30509 Engineering Taskfor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30509 Engineering Taskfor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30509 Engineering Taskfor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4063</TotalTime>
  <Words>1792</Words>
  <Application>Microsoft Office PowerPoint</Application>
  <PresentationFormat>On-screen Show (4:3)</PresentationFormat>
  <Paragraphs>206</Paragraphs>
  <Slides>30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2" baseType="lpstr">
      <vt:lpstr>030509 Engineering Taskforce</vt:lpstr>
      <vt:lpstr>Microsoft Excel 97-2003 Worksheet</vt:lpstr>
      <vt:lpstr>Parametric Study of Materials for use in HEP Experiments</vt:lpstr>
      <vt:lpstr>Advanced Materials LDRD</vt:lpstr>
      <vt:lpstr>Areas of research</vt:lpstr>
      <vt:lpstr>Interest in Cyanate Esters</vt:lpstr>
      <vt:lpstr>CE Resin Calorimetry</vt:lpstr>
      <vt:lpstr>Sample Holder</vt:lpstr>
      <vt:lpstr>Different Form of CE</vt:lpstr>
      <vt:lpstr>Experiment Ramp Cycle</vt:lpstr>
      <vt:lpstr>Exotherm Peak detail</vt:lpstr>
      <vt:lpstr>Typical Cure cycle for CE Resins</vt:lpstr>
      <vt:lpstr>Liquid CE Resins Tested</vt:lpstr>
      <vt:lpstr>Filled Resin Study</vt:lpstr>
      <vt:lpstr>Autoclave Cycle EX1515 nano BN</vt:lpstr>
      <vt:lpstr>Thermal Test Instrument</vt:lpstr>
      <vt:lpstr>Sample Example Datasheet</vt:lpstr>
      <vt:lpstr>Materials tried so far</vt:lpstr>
      <vt:lpstr>Mixing Equipment is Very important</vt:lpstr>
      <vt:lpstr>Mixing problems</vt:lpstr>
      <vt:lpstr>*Very* Preliminary Results</vt:lpstr>
      <vt:lpstr>Can’t use *this* graphite…</vt:lpstr>
      <vt:lpstr>Air Flow thru conductive Foam</vt:lpstr>
      <vt:lpstr>Test setup </vt:lpstr>
      <vt:lpstr>Initial Setup</vt:lpstr>
      <vt:lpstr>Samples</vt:lpstr>
      <vt:lpstr>Foam Samples</vt:lpstr>
      <vt:lpstr>Mass Flow and velocity</vt:lpstr>
      <vt:lpstr>Thermal short circuit</vt:lpstr>
      <vt:lpstr>New test bench (arrives this week)</vt:lpstr>
      <vt:lpstr>Recent Data original setup</vt:lpstr>
      <vt:lpstr>Conclusion</vt:lpstr>
    </vt:vector>
  </TitlesOfParts>
  <Company>LBNL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Eric Anderssen</dc:creator>
  <cp:lastModifiedBy>ECAnderssen</cp:lastModifiedBy>
  <cp:revision>170</cp:revision>
  <dcterms:created xsi:type="dcterms:W3CDTF">2011-08-30T23:13:24Z</dcterms:created>
  <dcterms:modified xsi:type="dcterms:W3CDTF">2014-07-02T04:53:28Z</dcterms:modified>
</cp:coreProperties>
</file>