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68" r:id="rId3"/>
    <p:sldId id="331" r:id="rId4"/>
    <p:sldId id="328" r:id="rId5"/>
    <p:sldId id="327" r:id="rId6"/>
    <p:sldId id="337" r:id="rId7"/>
    <p:sldId id="335" r:id="rId8"/>
    <p:sldId id="336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0" r:id="rId22"/>
    <p:sldId id="351" r:id="rId23"/>
    <p:sldId id="352" r:id="rId24"/>
    <p:sldId id="353" r:id="rId25"/>
    <p:sldId id="354" r:id="rId26"/>
    <p:sldId id="355" r:id="rId27"/>
    <p:sldId id="356" r:id="rId28"/>
    <p:sldId id="357" r:id="rId29"/>
    <p:sldId id="359" r:id="rId30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9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2F865-DDE1-2048-AE19-1921967CA386}" type="datetimeFigureOut">
              <a:rPr lang="de-DE" smtClean="0"/>
              <a:pPr/>
              <a:t>06/05/14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24C36-4767-9B42-BAB2-966741F00E7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447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1F4C4-9C60-E343-93D3-22CB62C4B236}" type="datetimeFigureOut">
              <a:rPr lang="de-DE" smtClean="0"/>
              <a:pPr/>
              <a:t>06/05/14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DAE9A-4EB9-AA4E-B050-793EE695BEE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7847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28DAED-BF52-4B45-AE5C-B6F4C0ACD456}" type="slidenum">
              <a:rPr lang="de-AT"/>
              <a:pPr/>
              <a:t>4</a:t>
            </a:fld>
            <a:endParaRPr lang="de-AT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11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5302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err="1" smtClean="0"/>
              <a:t>Mastertitelformat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03011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457200" y="3892373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13158"/>
            <a:ext cx="4038600" cy="4813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13158"/>
            <a:ext cx="4038600" cy="48130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46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246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41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Mastertitelformat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38806"/>
            <a:ext cx="8229600" cy="5117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-acc.kek.jp/KEKB/pictures/KEKB_photo/KEKair2005/KEKair2004-04H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537623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949213"/>
            <a:ext cx="7772400" cy="1320375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r>
              <a:rPr lang="en-US" sz="3200" b="1" dirty="0" smtClean="0"/>
              <a:t>Time-dependent CP violation and</a:t>
            </a:r>
            <a:br>
              <a:rPr lang="en-US" sz="3200" b="1" dirty="0" smtClean="0"/>
            </a:br>
            <a:r>
              <a:rPr lang="en-US" sz="3200" b="1" dirty="0" smtClean="0"/>
              <a:t>stability of the entangled BB state at Belle</a:t>
            </a:r>
            <a:endParaRPr lang="en-US" sz="32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237757" y="2834729"/>
            <a:ext cx="4550643" cy="1223675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Christoph Schwanda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i="1" dirty="0" smtClean="0">
                <a:solidFill>
                  <a:schemeClr val="tx1"/>
                </a:solidFill>
              </a:rPr>
              <a:t>Institute of High Energy Physics</a:t>
            </a:r>
            <a:br>
              <a:rPr lang="en-US" sz="2400" i="1" dirty="0" smtClean="0">
                <a:solidFill>
                  <a:schemeClr val="tx1"/>
                </a:solidFill>
              </a:rPr>
            </a:br>
            <a:r>
              <a:rPr lang="en-US" sz="2400" i="1" dirty="0" smtClean="0">
                <a:solidFill>
                  <a:schemeClr val="tx1"/>
                </a:solidFill>
              </a:rPr>
              <a:t>Austrian Academy of Sciences</a:t>
            </a:r>
            <a:endParaRPr lang="en-US" sz="2400" i="1" dirty="0">
              <a:solidFill>
                <a:schemeClr val="tx1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58153" y="5515833"/>
            <a:ext cx="68149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Questioning Fundamental Physical Principles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CERN, May 6-9, 2014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Picture 4" descr="QFPP2014_logo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1" y="5236453"/>
            <a:ext cx="1338799" cy="1338799"/>
          </a:xfrm>
          <a:prstGeom prst="rect">
            <a:avLst/>
          </a:prstGeom>
        </p:spPr>
      </p:pic>
      <p:cxnSp>
        <p:nvCxnSpPr>
          <p:cNvPr id="10" name="Gerade Verbindung 19"/>
          <p:cNvCxnSpPr/>
          <p:nvPr/>
        </p:nvCxnSpPr>
        <p:spPr>
          <a:xfrm rot="5400000">
            <a:off x="5449993" y="1586708"/>
            <a:ext cx="0" cy="179388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Neutral B mesons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5547"/>
            <a:ext cx="8229600" cy="3859176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Flavour</a:t>
            </a:r>
            <a:r>
              <a:rPr lang="en-US" dirty="0" smtClean="0"/>
              <a:t> </a:t>
            </a:r>
            <a:r>
              <a:rPr lang="en-US" dirty="0" err="1" smtClean="0"/>
              <a:t>eigenstates</a:t>
            </a:r>
            <a:r>
              <a:rPr lang="en-US" dirty="0" smtClean="0"/>
              <a:t> mix as weak interactions do not conserve </a:t>
            </a:r>
            <a:r>
              <a:rPr lang="en-US" dirty="0" err="1" smtClean="0"/>
              <a:t>flavour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Mass </a:t>
            </a:r>
            <a:r>
              <a:rPr lang="en-US" dirty="0" err="1" smtClean="0"/>
              <a:t>eigenbasis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2500"/>
            <a:ext cx="9144000" cy="23998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720" y="5098915"/>
            <a:ext cx="3733110" cy="1342449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616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Arbitrary state in </a:t>
            </a:r>
            <a:r>
              <a:rPr lang="en-US" dirty="0" err="1" smtClean="0"/>
              <a:t>flavour</a:t>
            </a:r>
            <a:r>
              <a:rPr lang="en-US" dirty="0" smtClean="0"/>
              <a:t> basis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600" dirty="0"/>
          </a:p>
          <a:p>
            <a:r>
              <a:rPr lang="en-US" dirty="0" smtClean="0"/>
              <a:t>Schrödinger equation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 and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are </a:t>
            </a:r>
            <a:r>
              <a:rPr lang="en-US" dirty="0" err="1" smtClean="0"/>
              <a:t>Hermitian</a:t>
            </a:r>
            <a:r>
              <a:rPr lang="en-US" dirty="0" smtClean="0"/>
              <a:t> matrices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674" y="1907388"/>
            <a:ext cx="2561376" cy="7483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664" y="3464006"/>
            <a:ext cx="7399966" cy="131981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8825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 evolution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8805"/>
            <a:ext cx="8229600" cy="370978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the mass basis, M and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are diagonal and the solution of the Schrödinger equation is trivial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Where the exponential parameters are the eigenvalues of 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200" y="2337552"/>
            <a:ext cx="4290045" cy="16577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524" y="4793616"/>
            <a:ext cx="3916535" cy="97360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000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 oscillation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99480"/>
            <a:ext cx="8229600" cy="1356870"/>
          </a:xfrm>
        </p:spPr>
        <p:txBody>
          <a:bodyPr/>
          <a:lstStyle/>
          <a:p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m</a:t>
            </a:r>
            <a:r>
              <a:rPr lang="en-US" dirty="0" smtClean="0"/>
              <a:t> = M</a:t>
            </a:r>
            <a:r>
              <a:rPr lang="en-US" baseline="-25000" dirty="0" smtClean="0"/>
              <a:t>H</a:t>
            </a:r>
            <a:r>
              <a:rPr lang="en-US" dirty="0" smtClean="0"/>
              <a:t> – M</a:t>
            </a:r>
            <a:r>
              <a:rPr lang="en-US" baseline="-25000" dirty="0" smtClean="0"/>
              <a:t>L,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= (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baseline="-25000" dirty="0" smtClean="0"/>
              <a:t>H</a:t>
            </a:r>
            <a:r>
              <a:rPr lang="en-US" dirty="0" smtClean="0"/>
              <a:t> +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baseline="-25000" dirty="0" smtClean="0"/>
              <a:t>L</a:t>
            </a:r>
            <a:r>
              <a:rPr lang="en-US" dirty="0" smtClean="0"/>
              <a:t>)/2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634755"/>
            <a:ext cx="4915353" cy="5500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3083" y="2179320"/>
            <a:ext cx="5271770" cy="7289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839" y="3136900"/>
            <a:ext cx="4800600" cy="4089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5911" y="3601862"/>
            <a:ext cx="5654040" cy="91567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003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Coming back to the Y(4S)…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40198"/>
            <a:ext cx="8229600" cy="228543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classical quantum mechanics, the B meson pair is in an entangled state until t &lt; t</a:t>
            </a:r>
            <a:r>
              <a:rPr lang="en-US" baseline="-25000" dirty="0" smtClean="0"/>
              <a:t>1</a:t>
            </a:r>
            <a:r>
              <a:rPr lang="en-US" dirty="0" smtClean="0"/>
              <a:t> (yellow box)</a:t>
            </a:r>
          </a:p>
          <a:p>
            <a:r>
              <a:rPr lang="en-US" dirty="0" smtClean="0"/>
              <a:t>Then, a sudden change (collapse) of the wave function occurs and the B mesons oscillate independently (Bohr, Heisenberg)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5421"/>
            <a:ext cx="9144000" cy="19752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635" y="1375071"/>
            <a:ext cx="1308100" cy="5207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0115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QM asymmetry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264"/>
            <a:ext cx="8229600" cy="45314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At t = t</a:t>
            </a:r>
            <a:r>
              <a:rPr lang="en-US" baseline="-25000" dirty="0" smtClean="0"/>
              <a:t>1</a:t>
            </a:r>
            <a:r>
              <a:rPr lang="en-US" dirty="0" smtClean="0"/>
              <a:t>, the B meson pair has opposite </a:t>
            </a:r>
            <a:r>
              <a:rPr lang="en-US" dirty="0" err="1" smtClean="0"/>
              <a:t>flavour</a:t>
            </a:r>
            <a:r>
              <a:rPr lang="en-US" dirty="0" smtClean="0"/>
              <a:t> – OF</a:t>
            </a:r>
          </a:p>
          <a:p>
            <a:r>
              <a:rPr lang="en-US" dirty="0" smtClean="0"/>
              <a:t>The number of oscillated (same </a:t>
            </a:r>
            <a:r>
              <a:rPr lang="en-US" dirty="0" err="1" smtClean="0"/>
              <a:t>flavour</a:t>
            </a:r>
            <a:r>
              <a:rPr lang="en-US" dirty="0" smtClean="0"/>
              <a:t> – SF) events thus depends only on the time between t</a:t>
            </a:r>
            <a:r>
              <a:rPr lang="en-US" baseline="-25000" dirty="0" smtClean="0"/>
              <a:t>1</a:t>
            </a:r>
            <a:r>
              <a:rPr lang="en-US" dirty="0" smtClean="0"/>
              <a:t> and t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t</a:t>
            </a:r>
            <a:r>
              <a:rPr lang="en-US" dirty="0" smtClean="0"/>
              <a:t> = t</a:t>
            </a:r>
            <a:r>
              <a:rPr lang="en-US" baseline="-25000" dirty="0" smtClean="0"/>
              <a:t>2</a:t>
            </a:r>
            <a:r>
              <a:rPr lang="en-US" dirty="0" smtClean="0"/>
              <a:t> – t</a:t>
            </a:r>
            <a:r>
              <a:rPr lang="en-US" baseline="-25000" dirty="0" smtClean="0"/>
              <a:t>1</a:t>
            </a:r>
          </a:p>
          <a:p>
            <a:endParaRPr lang="en-US" baseline="-25000" dirty="0"/>
          </a:p>
          <a:p>
            <a:endParaRPr lang="en-US" baseline="-25000" dirty="0" smtClean="0"/>
          </a:p>
          <a:p>
            <a:endParaRPr lang="en-US" baseline="-25000" dirty="0"/>
          </a:p>
          <a:p>
            <a:endParaRPr lang="en-US" baseline="-25000" dirty="0" smtClean="0"/>
          </a:p>
          <a:p>
            <a:r>
              <a:rPr lang="en-US" dirty="0" smtClean="0"/>
              <a:t>Assuming |q/p| =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210" y="4200692"/>
            <a:ext cx="3921760" cy="9956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998" y="4195470"/>
            <a:ext cx="1859280" cy="108712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2836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Decoherence</a:t>
            </a:r>
            <a:r>
              <a:rPr lang="en-US" dirty="0" smtClean="0"/>
              <a:t>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W.H</a:t>
            </a:r>
            <a:r>
              <a:rPr lang="en-US" dirty="0" smtClean="0"/>
              <a:t>. Furry, Phys. Rev. 49:393 (1936)</a:t>
            </a:r>
            <a:br>
              <a:rPr lang="en-US" dirty="0" smtClean="0"/>
            </a:br>
            <a:r>
              <a:rPr lang="en-US" dirty="0" smtClean="0"/>
              <a:t>E. Schrödinger, </a:t>
            </a:r>
            <a:r>
              <a:rPr lang="en-US" dirty="0" err="1" smtClean="0"/>
              <a:t>Naturw</a:t>
            </a:r>
            <a:r>
              <a:rPr lang="en-US" dirty="0" smtClean="0"/>
              <a:t>. 23:807,823,844 (1935)</a:t>
            </a:r>
          </a:p>
          <a:p>
            <a:r>
              <a:rPr lang="en-US" dirty="0" smtClean="0"/>
              <a:t>The sudden collapse of the wave function is replaced by a continuous transition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3483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Decoherence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87154"/>
            <a:ext cx="8229600" cy="142643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 &gt; 0 is a parameter of the model</a:t>
            </a:r>
          </a:p>
          <a:p>
            <a:r>
              <a:rPr lang="en-US" dirty="0" smtClean="0"/>
              <a:t>W. </a:t>
            </a:r>
            <a:r>
              <a:rPr lang="en-US" dirty="0" err="1" smtClean="0"/>
              <a:t>Grimus</a:t>
            </a:r>
            <a:r>
              <a:rPr lang="en-US" dirty="0" smtClean="0"/>
              <a:t>, A. </a:t>
            </a:r>
            <a:r>
              <a:rPr lang="en-US" dirty="0" err="1" smtClean="0"/>
              <a:t>Bertlmann</a:t>
            </a:r>
            <a:r>
              <a:rPr lang="en-US" dirty="0" smtClean="0"/>
              <a:t>, Phys. Rev. D64:056004 (2001)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96" y="1550325"/>
            <a:ext cx="1717040" cy="9042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454565"/>
            <a:ext cx="4338320" cy="965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690620"/>
            <a:ext cx="7853680" cy="6299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20004" y="1776097"/>
            <a:ext cx="169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Density matrix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13471" y="2694128"/>
            <a:ext cx="2200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Modified von Neumann equation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744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 evolution in </a:t>
            </a:r>
            <a:r>
              <a:rPr lang="en-US" dirty="0" err="1" smtClean="0"/>
              <a:t>decoherence</a:t>
            </a:r>
            <a:r>
              <a:rPr lang="en-US" dirty="0" smtClean="0"/>
              <a:t>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 = 0, the 2-particle system is in a “Bell singlet state”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Density matrix at t = 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779" y="2446673"/>
            <a:ext cx="3342640" cy="9042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779" y="3418606"/>
            <a:ext cx="965200" cy="426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6479" y="3296168"/>
            <a:ext cx="6949440" cy="711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759" y="4749542"/>
            <a:ext cx="7467600" cy="94488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8039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Asymmetry in </a:t>
            </a:r>
            <a:r>
              <a:rPr lang="en-US" dirty="0" err="1" smtClean="0"/>
              <a:t>decoherence</a:t>
            </a:r>
            <a:r>
              <a:rPr lang="en-US" dirty="0" smtClean="0"/>
              <a:t>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 &gt; 0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Decoherence</a:t>
            </a:r>
            <a:r>
              <a:rPr lang="en-US" dirty="0" smtClean="0"/>
              <a:t> theory predicts a different number of mixed events (SF)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experimentally testable prediction</a:t>
            </a:r>
          </a:p>
          <a:p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 = 0 corresponds to QM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20" y="1876012"/>
            <a:ext cx="8971280" cy="9042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997909"/>
            <a:ext cx="4714240" cy="11379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65827" y="3251810"/>
            <a:ext cx="1818640" cy="6197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0495" y="3195788"/>
            <a:ext cx="965200" cy="57912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7327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26960"/>
            <a:ext cx="7772400" cy="881490"/>
          </a:xfrm>
        </p:spPr>
        <p:txBody>
          <a:bodyPr/>
          <a:lstStyle/>
          <a:p>
            <a:r>
              <a:rPr lang="de-DE" cap="none" dirty="0" smtClean="0"/>
              <a:t>The Belle </a:t>
            </a:r>
            <a:r>
              <a:rPr lang="de-DE" cap="none" dirty="0" err="1" smtClean="0"/>
              <a:t>experiment</a:t>
            </a:r>
            <a:r>
              <a:rPr lang="de-DE" cap="none" dirty="0" smtClean="0"/>
              <a:t> </a:t>
            </a:r>
            <a:r>
              <a:rPr lang="de-DE" cap="none" dirty="0" err="1" smtClean="0"/>
              <a:t>at</a:t>
            </a:r>
            <a:r>
              <a:rPr lang="de-DE" cap="none" dirty="0" smtClean="0"/>
              <a:t> KEK</a:t>
            </a:r>
            <a:endParaRPr lang="de-DE" cap="none" dirty="0">
              <a:latin typeface="Symbol" charset="2"/>
              <a:cs typeface="Symbol" charset="2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26960"/>
            <a:ext cx="7772400" cy="881490"/>
          </a:xfrm>
        </p:spPr>
        <p:txBody>
          <a:bodyPr>
            <a:normAutofit/>
          </a:bodyPr>
          <a:lstStyle/>
          <a:p>
            <a:r>
              <a:rPr lang="de-DE" cap="none" dirty="0" err="1" smtClean="0"/>
              <a:t>Measuring</a:t>
            </a:r>
            <a:r>
              <a:rPr lang="de-DE" cap="none" dirty="0" smtClean="0"/>
              <a:t> </a:t>
            </a:r>
            <a:r>
              <a:rPr lang="de-DE" cap="none" dirty="0" smtClean="0">
                <a:latin typeface="Symbol" charset="2"/>
                <a:cs typeface="Symbol" charset="2"/>
              </a:rPr>
              <a:t>l</a:t>
            </a:r>
            <a:r>
              <a:rPr lang="de-DE" cap="none" dirty="0" smtClean="0"/>
              <a:t> in </a:t>
            </a:r>
            <a:r>
              <a:rPr lang="de-DE" cap="none" dirty="0" err="1" smtClean="0"/>
              <a:t>the</a:t>
            </a:r>
            <a:r>
              <a:rPr lang="de-DE" cap="none" dirty="0" smtClean="0"/>
              <a:t> Belle </a:t>
            </a:r>
            <a:r>
              <a:rPr lang="de-DE" cap="none" dirty="0" err="1" smtClean="0"/>
              <a:t>data</a:t>
            </a:r>
            <a:endParaRPr lang="de-DE" cap="none" dirty="0">
              <a:latin typeface="Symbol" charset="2"/>
              <a:cs typeface="Symbol" charset="2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8240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l</a:t>
            </a:r>
            <a:r>
              <a:rPr lang="en-US" dirty="0" smtClean="0"/>
              <a:t> at Belle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results shown here were obtained by Gerald Richter in his 2008 Ph.D. thesis</a:t>
            </a:r>
          </a:p>
          <a:p>
            <a:r>
              <a:rPr lang="en-US" dirty="0" smtClean="0"/>
              <a:t>Caveat: These are not official Belle results and shown here merely for the purpose of this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565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3" name="Picture 2" descr="GRichter_Rigorosum_pr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0975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3" name="Picture 2" descr="GRichter_Rigorosum_pr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048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3" name="Picture 2" descr="GRichter_Rigorosum_pr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3840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3" name="Picture 2" descr="GRichter_Rigorosum_pr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212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3" name="Picture 2" descr="GRichter_Rigorosum_pr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81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3" name="Picture 2" descr="GRichter_Rigorosum_pr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52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28</a:t>
            </a:fld>
            <a:endParaRPr lang="de-DE"/>
          </a:p>
        </p:txBody>
      </p:sp>
      <p:pic>
        <p:nvPicPr>
          <p:cNvPr id="3" name="Picture 2" descr="GRichter_Rigorosum_pr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82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Decoherence</a:t>
            </a:r>
            <a:r>
              <a:rPr lang="en-US" dirty="0" smtClean="0"/>
              <a:t> theory </a:t>
            </a:r>
            <a:r>
              <a:rPr lang="en-US" dirty="0" smtClean="0"/>
              <a:t>leads to </a:t>
            </a:r>
            <a:r>
              <a:rPr lang="en-US" dirty="0" smtClean="0"/>
              <a:t>experimentally testable predictions in the Y(4S)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BB system</a:t>
            </a:r>
          </a:p>
          <a:p>
            <a:r>
              <a:rPr lang="en-US" dirty="0" smtClean="0"/>
              <a:t>We have investigated </a:t>
            </a:r>
            <a:r>
              <a:rPr lang="en-US" dirty="0" err="1" smtClean="0"/>
              <a:t>decoherence</a:t>
            </a:r>
            <a:r>
              <a:rPr lang="en-US" dirty="0" smtClean="0"/>
              <a:t> as described by the modified von Neumann equation with the Belle data</a:t>
            </a:r>
          </a:p>
          <a:p>
            <a:r>
              <a:rPr lang="en-US" dirty="0" smtClean="0"/>
              <a:t>Results are consistent </a:t>
            </a:r>
            <a:r>
              <a:rPr lang="en-US" smtClean="0"/>
              <a:t>with </a:t>
            </a:r>
            <a:r>
              <a:rPr lang="en-US" smtClean="0"/>
              <a:t>classical QM </a:t>
            </a:r>
            <a:r>
              <a:rPr lang="en-US" dirty="0" smtClean="0"/>
              <a:t>– improvement of the analysis is needed/desirable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29</a:t>
            </a:fld>
            <a:endParaRPr lang="de-DE"/>
          </a:p>
        </p:txBody>
      </p:sp>
      <p:cxnSp>
        <p:nvCxnSpPr>
          <p:cNvPr id="5" name="Gerade Verbindung 19"/>
          <p:cNvCxnSpPr/>
          <p:nvPr/>
        </p:nvCxnSpPr>
        <p:spPr>
          <a:xfrm rot="5400000">
            <a:off x="7070493" y="1761940"/>
            <a:ext cx="0" cy="1793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79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6FAF907-536C-3F4F-850A-AEF39B86182B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3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18435" name="Picture 2" descr="KEKair2004-04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374650" y="179388"/>
            <a:ext cx="58023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FAFF00"/>
                </a:solidFill>
                <a:latin typeface="Calibri" charset="0"/>
              </a:rPr>
              <a:t>1999 – 2010: B factory at KEK (Japan)</a:t>
            </a:r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 flipH="1" flipV="1">
            <a:off x="4787900" y="1090613"/>
            <a:ext cx="682625" cy="1025525"/>
          </a:xfrm>
          <a:prstGeom prst="line">
            <a:avLst/>
          </a:prstGeom>
          <a:noFill/>
          <a:ln w="635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470525" y="1009650"/>
            <a:ext cx="12842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>
              <a:defRPr/>
            </a:pPr>
            <a:r>
              <a:rPr lang="en-US" sz="2400" b="1" kern="0" dirty="0" err="1">
                <a:solidFill>
                  <a:srgbClr val="FFFFFF"/>
                </a:solidFill>
                <a:latin typeface="+mn-lt"/>
                <a:ea typeface="+mj-ea"/>
                <a:cs typeface="+mj-cs"/>
              </a:rPr>
              <a:t>Linac</a:t>
            </a:r>
            <a:endParaRPr lang="en-US" sz="2400" b="1" kern="0" dirty="0">
              <a:solidFill>
                <a:srgbClr val="FFFFFF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8439" name="Oval 10"/>
          <p:cNvSpPr>
            <a:spLocks noChangeArrowheads="1"/>
          </p:cNvSpPr>
          <p:nvPr/>
        </p:nvSpPr>
        <p:spPr bwMode="auto">
          <a:xfrm>
            <a:off x="1371600" y="2051050"/>
            <a:ext cx="6167438" cy="3419475"/>
          </a:xfrm>
          <a:prstGeom prst="ellipse">
            <a:avLst/>
          </a:prstGeom>
          <a:noFill/>
          <a:ln w="635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8440" name="Text Box 11"/>
          <p:cNvSpPr txBox="1">
            <a:spLocks noChangeArrowheads="1"/>
          </p:cNvSpPr>
          <p:nvPr/>
        </p:nvSpPr>
        <p:spPr bwMode="auto">
          <a:xfrm>
            <a:off x="80963" y="1706563"/>
            <a:ext cx="23780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bg1"/>
                </a:solidFill>
                <a:latin typeface="Calibri" charset="0"/>
              </a:rPr>
              <a:t>KEKB double</a:t>
            </a:r>
            <a:br>
              <a:rPr lang="en-US" b="1">
                <a:solidFill>
                  <a:schemeClr val="bg1"/>
                </a:solidFill>
                <a:latin typeface="Calibri" charset="0"/>
              </a:rPr>
            </a:br>
            <a:r>
              <a:rPr lang="en-US" b="1">
                <a:solidFill>
                  <a:schemeClr val="bg1"/>
                </a:solidFill>
                <a:latin typeface="Calibri" charset="0"/>
              </a:rPr>
              <a:t>ring e</a:t>
            </a:r>
            <a:r>
              <a:rPr lang="en-US" b="1" baseline="30000">
                <a:solidFill>
                  <a:schemeClr val="bg1"/>
                </a:solidFill>
                <a:latin typeface="Calibri" charset="0"/>
              </a:rPr>
              <a:t>+</a:t>
            </a:r>
            <a:r>
              <a:rPr lang="en-US" b="1">
                <a:solidFill>
                  <a:schemeClr val="bg1"/>
                </a:solidFill>
                <a:latin typeface="Calibri" charset="0"/>
              </a:rPr>
              <a:t>e</a:t>
            </a:r>
            <a:r>
              <a:rPr lang="en-US" b="1" baseline="30000">
                <a:solidFill>
                  <a:schemeClr val="bg1"/>
                </a:solidFill>
                <a:latin typeface="Calibri" charset="0"/>
              </a:rPr>
              <a:t>-</a:t>
            </a:r>
            <a:r>
              <a:rPr lang="en-US" b="1">
                <a:solidFill>
                  <a:schemeClr val="bg1"/>
                </a:solidFill>
                <a:latin typeface="Calibri" charset="0"/>
              </a:rPr>
              <a:t> collider</a:t>
            </a:r>
          </a:p>
        </p:txBody>
      </p:sp>
      <p:sp>
        <p:nvSpPr>
          <p:cNvPr id="18441" name="Oval 15"/>
          <p:cNvSpPr>
            <a:spLocks noChangeArrowheads="1"/>
          </p:cNvSpPr>
          <p:nvPr/>
        </p:nvSpPr>
        <p:spPr bwMode="auto">
          <a:xfrm>
            <a:off x="1725613" y="4478338"/>
            <a:ext cx="304800" cy="3048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pic>
        <p:nvPicPr>
          <p:cNvPr id="18442" name="Picture 3" descr="Belle_vi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959225"/>
            <a:ext cx="4356100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Text Box 16"/>
          <p:cNvSpPr txBox="1">
            <a:spLocks noChangeArrowheads="1"/>
          </p:cNvSpPr>
          <p:nvPr/>
        </p:nvSpPr>
        <p:spPr bwMode="auto">
          <a:xfrm>
            <a:off x="1739900" y="3529013"/>
            <a:ext cx="2592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Calibri" charset="0"/>
              </a:rPr>
              <a:t>e</a:t>
            </a:r>
            <a:r>
              <a:rPr lang="en-US" b="1" baseline="30000">
                <a:solidFill>
                  <a:srgbClr val="FFFF00"/>
                </a:solidFill>
                <a:latin typeface="Calibri" charset="0"/>
              </a:rPr>
              <a:t>+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e</a:t>
            </a:r>
            <a:r>
              <a:rPr lang="en-US" b="1" baseline="30000">
                <a:solidFill>
                  <a:srgbClr val="FFFF00"/>
                </a:solidFill>
                <a:latin typeface="Calibri" charset="0"/>
              </a:rPr>
              <a:t>-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 </a:t>
            </a:r>
            <a:r>
              <a:rPr lang="en-US" b="1">
                <a:solidFill>
                  <a:srgbClr val="FFFF00"/>
                </a:solidFill>
                <a:latin typeface="Symbol" charset="0"/>
                <a:cs typeface="Symbol" charset="0"/>
              </a:rPr>
              <a:t>®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 Y(4S) </a:t>
            </a:r>
            <a:r>
              <a:rPr lang="en-US" b="1">
                <a:solidFill>
                  <a:srgbClr val="FFFF00"/>
                </a:solidFill>
                <a:latin typeface="Symbol" charset="0"/>
                <a:cs typeface="Symbol" charset="0"/>
              </a:rPr>
              <a:t>®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 BB</a:t>
            </a:r>
          </a:p>
        </p:txBody>
      </p:sp>
      <p:cxnSp>
        <p:nvCxnSpPr>
          <p:cNvPr id="20" name="Gerade Verbindung 19"/>
          <p:cNvCxnSpPr/>
          <p:nvPr/>
        </p:nvCxnSpPr>
        <p:spPr>
          <a:xfrm rot="5400000">
            <a:off x="4067969" y="3715544"/>
            <a:ext cx="0" cy="179388"/>
          </a:xfrm>
          <a:prstGeom prst="line">
            <a:avLst/>
          </a:prstGeom>
          <a:ln w="44450">
            <a:solidFill>
              <a:srgbClr val="FA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/>
        </p:nvCxnSpPr>
        <p:spPr>
          <a:xfrm rot="10800000" flipV="1">
            <a:off x="2459038" y="4286250"/>
            <a:ext cx="2522537" cy="295275"/>
          </a:xfrm>
          <a:prstGeom prst="line">
            <a:avLst/>
          </a:prstGeom>
          <a:ln w="88900" cap="flat" cmpd="sng" algn="ctr">
            <a:solidFill>
              <a:srgbClr val="FAFF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46" name="Text Box 16"/>
          <p:cNvSpPr txBox="1">
            <a:spLocks noChangeArrowheads="1"/>
          </p:cNvSpPr>
          <p:nvPr/>
        </p:nvSpPr>
        <p:spPr bwMode="auto">
          <a:xfrm>
            <a:off x="374650" y="4860925"/>
            <a:ext cx="2225675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Calibri" charset="0"/>
              </a:rPr>
              <a:t>Belle detector</a:t>
            </a:r>
          </a:p>
        </p:txBody>
      </p:sp>
      <p:cxnSp>
        <p:nvCxnSpPr>
          <p:cNvPr id="17" name="Gerade Verbindung 16"/>
          <p:cNvCxnSpPr/>
          <p:nvPr/>
        </p:nvCxnSpPr>
        <p:spPr>
          <a:xfrm rot="5400000">
            <a:off x="1812925" y="6122988"/>
            <a:ext cx="0" cy="107950"/>
          </a:xfrm>
          <a:prstGeom prst="line">
            <a:avLst/>
          </a:prstGeom>
          <a:ln w="444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0" y="5735638"/>
            <a:ext cx="3978275" cy="1120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73038" indent="-1730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dirty="0">
                <a:latin typeface="Calibri" charset="0"/>
              </a:rPr>
              <a:t>World largest B meson sample</a:t>
            </a:r>
            <a:br>
              <a:rPr lang="en-US" sz="2000" dirty="0">
                <a:latin typeface="Calibri" charset="0"/>
              </a:rPr>
            </a:br>
            <a:r>
              <a:rPr lang="en-US" sz="2000" dirty="0">
                <a:latin typeface="Calibri" charset="0"/>
              </a:rPr>
              <a:t>~771 million BB events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>
                <a:latin typeface="Calibri" charset="0"/>
              </a:rPr>
              <a:t>~400 </a:t>
            </a:r>
            <a:r>
              <a:rPr lang="en-US" sz="2000" dirty="0">
                <a:latin typeface="Calibri" charset="0"/>
              </a:rPr>
              <a:t>Belle physics publications</a:t>
            </a:r>
          </a:p>
        </p:txBody>
      </p:sp>
    </p:spTree>
    <p:extLst>
      <p:ext uri="{BB962C8B-B14F-4D97-AF65-F5344CB8AC3E}">
        <p14:creationId xmlns:p14="http://schemas.microsoft.com/office/powerpoint/2010/main" val="3910980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03187" y="1310126"/>
            <a:ext cx="8847137" cy="7225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68283" y="590988"/>
            <a:ext cx="864627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5" name="Picture 3" descr="BelleF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3913" y="734092"/>
            <a:ext cx="7593012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54688" y="5458492"/>
            <a:ext cx="3195637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m 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/ </a:t>
            </a:r>
            <a:r>
              <a:rPr kumimoji="1" lang="en-US" altLang="ja-JP" sz="2800" b="1" i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K</a:t>
            </a:r>
            <a:r>
              <a:rPr kumimoji="1" lang="en-US" altLang="ja-JP" sz="2800" b="1" i="1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detection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14/15 lyr. RPC+Fe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77838" y="2067592"/>
            <a:ext cx="2189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 dirty="0" err="1">
                <a:latin typeface="Times New Roman" charset="0"/>
                <a:ea typeface="ＭＳ Ｐゴシック" charset="-128"/>
                <a:cs typeface="ＭＳ Ｐゴシック" charset="-128"/>
              </a:rPr>
              <a:t>CsI</a:t>
            </a:r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(</a:t>
            </a:r>
            <a:r>
              <a:rPr kumimoji="1" lang="en-US" altLang="ja-JP" sz="2800" b="1" dirty="0" err="1">
                <a:latin typeface="Times New Roman" charset="0"/>
                <a:ea typeface="ＭＳ Ｐゴシック" charset="-128"/>
                <a:cs typeface="ＭＳ Ｐゴシック" charset="-128"/>
              </a:rPr>
              <a:t>Tl</a:t>
            </a:r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)</a:t>
            </a:r>
            <a:r>
              <a:rPr kumimoji="1" lang="en-US" altLang="ja-JP" sz="2800" dirty="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 dirty="0"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 dirty="0">
                <a:latin typeface="Times New Roman" charset="0"/>
                <a:ea typeface="ＭＳ Ｐゴシック" charset="-128"/>
                <a:cs typeface="ＭＳ Ｐゴシック" charset="-128"/>
              </a:rPr>
              <a:t>16</a:t>
            </a:r>
            <a:r>
              <a:rPr kumimoji="1" lang="en-US" altLang="ja-JP" sz="2400" i="1" dirty="0">
                <a:latin typeface="Times New Roman" charset="0"/>
                <a:ea typeface="ＭＳ Ｐゴシック" charset="-128"/>
                <a:cs typeface="ＭＳ Ｐゴシック" charset="-128"/>
              </a:rPr>
              <a:t>X</a:t>
            </a:r>
            <a:r>
              <a:rPr kumimoji="1" lang="en-US" altLang="ja-JP" sz="2400" i="1" baseline="-25000" dirty="0">
                <a:latin typeface="Times New Roman" charset="0"/>
                <a:ea typeface="ＭＳ Ｐゴシック" charset="-128"/>
                <a:cs typeface="ＭＳ Ｐゴシック" charset="-128"/>
              </a:rPr>
              <a:t>0</a:t>
            </a:r>
            <a:endParaRPr kumimoji="1" lang="en-US" altLang="ja-JP" sz="2800" dirty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787525" y="5366417"/>
            <a:ext cx="23479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Si vtx. det.</a:t>
            </a:r>
          </a:p>
          <a:p>
            <a:pPr eaLnBrk="0" hangingPunct="0">
              <a:lnSpc>
                <a:spcPct val="3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3(4) lyr. DSSD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0" y="1145254"/>
            <a:ext cx="19875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SC solenoid</a:t>
            </a: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400" dirty="0">
                <a:latin typeface="Times New Roman" charset="0"/>
                <a:ea typeface="ＭＳ Ｐゴシック" charset="-128"/>
                <a:cs typeface="ＭＳ Ｐゴシック" charset="-128"/>
              </a:rPr>
              <a:t>   1.5T</a:t>
            </a: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>
            <a:off x="4675188" y="1335754"/>
            <a:ext cx="1727200" cy="1249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 flipV="1">
            <a:off x="5000625" y="3232817"/>
            <a:ext cx="129540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 flipV="1">
            <a:off x="4314825" y="4456779"/>
            <a:ext cx="1439863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V="1">
            <a:off x="1863725" y="2685129"/>
            <a:ext cx="2379663" cy="331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1830388" y="2224754"/>
            <a:ext cx="252095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1760538" y="1577054"/>
            <a:ext cx="26638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 flipV="1">
            <a:off x="3559175" y="2934367"/>
            <a:ext cx="936625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H="1" flipV="1">
            <a:off x="4891088" y="2934367"/>
            <a:ext cx="14398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103188" y="3629692"/>
            <a:ext cx="1573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8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-</a:t>
            </a:r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V="1">
            <a:off x="822325" y="3448717"/>
            <a:ext cx="1009650" cy="287337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 flipH="1">
            <a:off x="6367463" y="1900904"/>
            <a:ext cx="720725" cy="215900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7134225" y="1453229"/>
            <a:ext cx="1933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3.5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+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5257800" y="810292"/>
            <a:ext cx="3886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Aerogel Cherenkov cnt.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             </a:t>
            </a: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n=1.015~1.030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562600" y="3782092"/>
            <a:ext cx="350520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entral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rift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hamber</a:t>
            </a:r>
            <a:endParaRPr kumimoji="1" lang="en-US" altLang="ja-JP" sz="2800" i="1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 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small cell +He/C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2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5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117475" y="2881979"/>
            <a:ext cx="2168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TOF counter</a:t>
            </a:r>
            <a:endParaRPr kumimoji="1" lang="en-US" altLang="ja-JP" sz="2800" dirty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AC436C3-2147-9A46-BB34-AD596C6E7FF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9543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lumi_bel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" y="229670"/>
            <a:ext cx="9143003" cy="65532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066800" y="2632294"/>
            <a:ext cx="3352800" cy="13849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1F497D"/>
                </a:solidFill>
              </a:rPr>
              <a:t>About 771 million</a:t>
            </a:r>
            <a:br>
              <a:rPr lang="en-US" sz="2800" dirty="0" smtClean="0">
                <a:solidFill>
                  <a:srgbClr val="1F497D"/>
                </a:solidFill>
              </a:rPr>
            </a:br>
            <a:r>
              <a:rPr lang="en-US" sz="2800" dirty="0" err="1" smtClean="0">
                <a:solidFill>
                  <a:srgbClr val="1F497D"/>
                </a:solidFill>
              </a:rPr>
              <a:t>e</a:t>
            </a:r>
            <a:r>
              <a:rPr lang="en-US" sz="2800" baseline="30000" dirty="0" err="1" smtClean="0">
                <a:solidFill>
                  <a:srgbClr val="1F497D"/>
                </a:solidFill>
              </a:rPr>
              <a:t>+</a:t>
            </a:r>
            <a:r>
              <a:rPr lang="en-US" sz="2800" dirty="0" err="1" smtClean="0">
                <a:solidFill>
                  <a:srgbClr val="1F497D"/>
                </a:solidFill>
              </a:rPr>
              <a:t>e</a:t>
            </a:r>
            <a:r>
              <a:rPr lang="en-US" sz="2800" baseline="30000" dirty="0" smtClean="0">
                <a:solidFill>
                  <a:srgbClr val="1F497D"/>
                </a:solidFill>
              </a:rPr>
              <a:t>-</a:t>
            </a:r>
            <a:r>
              <a:rPr lang="en-US" sz="2800" dirty="0" smtClean="0">
                <a:solidFill>
                  <a:srgbClr val="1F497D"/>
                </a:solidFill>
              </a:rPr>
              <a:t> </a:t>
            </a:r>
            <a:r>
              <a:rPr lang="en-US" sz="2800" dirty="0" smtClean="0">
                <a:solidFill>
                  <a:srgbClr val="1F497D"/>
                </a:solidFill>
                <a:latin typeface="Symbol" charset="2"/>
                <a:cs typeface="Symbol" charset="2"/>
              </a:rPr>
              <a:t>®</a:t>
            </a:r>
            <a:r>
              <a:rPr lang="en-US" sz="2800" dirty="0" smtClean="0">
                <a:solidFill>
                  <a:srgbClr val="1F497D"/>
                </a:solidFill>
              </a:rPr>
              <a:t> </a:t>
            </a:r>
            <a:r>
              <a:rPr lang="en-US" sz="2800" dirty="0" smtClean="0">
                <a:solidFill>
                  <a:srgbClr val="1F497D"/>
                </a:solidFill>
                <a:cs typeface="Symbol" charset="2"/>
              </a:rPr>
              <a:t>BB</a:t>
            </a:r>
            <a:r>
              <a:rPr lang="en-US" sz="2800" dirty="0" smtClean="0">
                <a:solidFill>
                  <a:srgbClr val="1F497D"/>
                </a:solidFill>
              </a:rPr>
              <a:t> events in the Belle data</a:t>
            </a:r>
          </a:p>
        </p:txBody>
      </p:sp>
      <p:sp>
        <p:nvSpPr>
          <p:cNvPr id="8" name="Rechteck 7"/>
          <p:cNvSpPr/>
          <p:nvPr/>
        </p:nvSpPr>
        <p:spPr>
          <a:xfrm>
            <a:off x="954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/>
          <p:cNvSpPr/>
          <p:nvPr/>
        </p:nvSpPr>
        <p:spPr>
          <a:xfrm>
            <a:off x="18288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 10"/>
          <p:cNvSpPr/>
          <p:nvPr/>
        </p:nvSpPr>
        <p:spPr>
          <a:xfrm>
            <a:off x="27432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11"/>
          <p:cNvSpPr/>
          <p:nvPr/>
        </p:nvSpPr>
        <p:spPr>
          <a:xfrm>
            <a:off x="3636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hteck 12"/>
          <p:cNvSpPr/>
          <p:nvPr/>
        </p:nvSpPr>
        <p:spPr>
          <a:xfrm>
            <a:off x="4554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hteck 13"/>
          <p:cNvSpPr/>
          <p:nvPr/>
        </p:nvSpPr>
        <p:spPr>
          <a:xfrm>
            <a:off x="5436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/>
          <p:cNvSpPr/>
          <p:nvPr/>
        </p:nvSpPr>
        <p:spPr>
          <a:xfrm>
            <a:off x="6336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hteck 15"/>
          <p:cNvSpPr/>
          <p:nvPr/>
        </p:nvSpPr>
        <p:spPr>
          <a:xfrm>
            <a:off x="7239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AC436C3-2147-9A46-BB34-AD596C6E7FFC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2403452" y="3157640"/>
            <a:ext cx="14760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192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6388"/>
            <a:ext cx="8229600" cy="773112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</a:rPr>
              <a:t>B factories: a success story</a:t>
            </a:r>
          </a:p>
        </p:txBody>
      </p:sp>
      <p:pic>
        <p:nvPicPr>
          <p:cNvPr id="103428" name="Picture 4"/>
          <p:cNvPicPr>
            <a:picLocks noChangeAspect="1" noChangeArrowheads="1"/>
          </p:cNvPicPr>
          <p:nvPr/>
        </p:nvPicPr>
        <p:blipFill>
          <a:blip r:embed="rId3"/>
          <a:srcRect b="49736"/>
          <a:stretch>
            <a:fillRect/>
          </a:stretch>
        </p:blipFill>
        <p:spPr bwMode="auto">
          <a:xfrm>
            <a:off x="452437" y="2174841"/>
            <a:ext cx="3271838" cy="22781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34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2" y="2345915"/>
            <a:ext cx="762000" cy="590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3431" name="Rectangle 7"/>
          <p:cNvSpPr>
            <a:spLocks noChangeArrowheads="1"/>
          </p:cNvSpPr>
          <p:nvPr/>
        </p:nvSpPr>
        <p:spPr bwMode="auto">
          <a:xfrm>
            <a:off x="4913313" y="3513138"/>
            <a:ext cx="3024187" cy="35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defTabSz="420688">
              <a:buClr>
                <a:srgbClr val="000000"/>
              </a:buClr>
              <a:buSzPct val="100000"/>
              <a:buFont typeface="Arial" pitchFamily="-111" charset="0"/>
              <a:buNone/>
              <a:tabLst>
                <a:tab pos="0" algn="l"/>
                <a:tab pos="419100" algn="l"/>
                <a:tab pos="839788" algn="l"/>
                <a:tab pos="1260475" algn="l"/>
                <a:tab pos="1681163" algn="l"/>
                <a:tab pos="2101850" algn="l"/>
                <a:tab pos="2522538" algn="l"/>
                <a:tab pos="2943225" algn="l"/>
                <a:tab pos="3363913" algn="l"/>
                <a:tab pos="3784600" algn="l"/>
                <a:tab pos="4205288" algn="l"/>
                <a:tab pos="4625975" algn="l"/>
                <a:tab pos="5046663" algn="l"/>
                <a:tab pos="5467350" algn="l"/>
                <a:tab pos="5888038" algn="l"/>
                <a:tab pos="6308725" algn="l"/>
                <a:tab pos="6729413" algn="l"/>
                <a:tab pos="7150100" algn="l"/>
                <a:tab pos="7570788" algn="l"/>
                <a:tab pos="7991475" algn="l"/>
                <a:tab pos="8412163" algn="l"/>
              </a:tabLst>
            </a:pPr>
            <a:r>
              <a:rPr lang="en-GB" sz="200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2466975" y="2555465"/>
            <a:ext cx="1109662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 defTabSz="420688">
              <a:buClr>
                <a:srgbClr val="0000FF"/>
              </a:buClr>
              <a:buSzPct val="100000"/>
              <a:buFont typeface="Arial" pitchFamily="-111" charset="0"/>
              <a:buNone/>
              <a:tabLst>
                <a:tab pos="0" algn="l"/>
                <a:tab pos="419100" algn="l"/>
                <a:tab pos="839788" algn="l"/>
                <a:tab pos="1260475" algn="l"/>
                <a:tab pos="1681163" algn="l"/>
                <a:tab pos="2101850" algn="l"/>
                <a:tab pos="2522538" algn="l"/>
                <a:tab pos="2943225" algn="l"/>
                <a:tab pos="3363913" algn="l"/>
                <a:tab pos="3784600" algn="l"/>
                <a:tab pos="4205288" algn="l"/>
                <a:tab pos="4625975" algn="l"/>
                <a:tab pos="5046663" algn="l"/>
                <a:tab pos="5467350" algn="l"/>
                <a:tab pos="5888038" algn="l"/>
                <a:tab pos="6308725" algn="l"/>
                <a:tab pos="6729413" algn="l"/>
                <a:tab pos="7150100" algn="l"/>
                <a:tab pos="7570788" algn="l"/>
                <a:tab pos="7991475" algn="l"/>
                <a:tab pos="8412163" algn="l"/>
              </a:tabLst>
            </a:pPr>
            <a:r>
              <a:rPr lang="en-GB" b="1">
                <a:solidFill>
                  <a:srgbClr val="0000FF"/>
                </a:solidFill>
              </a:rPr>
              <a:t>B</a:t>
            </a:r>
            <a:r>
              <a:rPr lang="en-GB" b="1" baseline="30000">
                <a:solidFill>
                  <a:srgbClr val="0000FF"/>
                </a:solidFill>
              </a:rPr>
              <a:t>0</a:t>
            </a:r>
            <a:r>
              <a:rPr lang="en-GB" b="1">
                <a:solidFill>
                  <a:srgbClr val="0000FF"/>
                </a:solidFill>
                <a:ea typeface="Lucida Grande" pitchFamily="-111" charset="0"/>
                <a:cs typeface="Lucida Grande" pitchFamily="-111" charset="0"/>
              </a:rPr>
              <a:t>→</a:t>
            </a:r>
            <a:r>
              <a:rPr lang="en-GB" b="1">
                <a:solidFill>
                  <a:srgbClr val="0000FF"/>
                </a:solidFill>
              </a:rPr>
              <a:t>J/ψK</a:t>
            </a:r>
            <a:r>
              <a:rPr lang="en-GB" b="1" baseline="30000">
                <a:solidFill>
                  <a:srgbClr val="0000FF"/>
                </a:solidFill>
              </a:rPr>
              <a:t>0</a:t>
            </a:r>
          </a:p>
        </p:txBody>
      </p:sp>
      <p:sp>
        <p:nvSpPr>
          <p:cNvPr id="103433" name="Rectangle 9"/>
          <p:cNvSpPr>
            <a:spLocks noChangeArrowheads="1"/>
          </p:cNvSpPr>
          <p:nvPr/>
        </p:nvSpPr>
        <p:spPr bwMode="auto">
          <a:xfrm>
            <a:off x="2436812" y="2269715"/>
            <a:ext cx="555625" cy="554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defTabSz="420688">
              <a:buClr>
                <a:srgbClr val="0000FF"/>
              </a:buClr>
              <a:buSzPct val="100000"/>
              <a:buFont typeface="Arial" pitchFamily="-111" charset="0"/>
              <a:buNone/>
              <a:tabLst>
                <a:tab pos="0" algn="l"/>
                <a:tab pos="419100" algn="l"/>
                <a:tab pos="839788" algn="l"/>
                <a:tab pos="1260475" algn="l"/>
                <a:tab pos="1681163" algn="l"/>
                <a:tab pos="2101850" algn="l"/>
                <a:tab pos="2522538" algn="l"/>
                <a:tab pos="2943225" algn="l"/>
                <a:tab pos="3363913" algn="l"/>
                <a:tab pos="3784600" algn="l"/>
                <a:tab pos="4205288" algn="l"/>
                <a:tab pos="4625975" algn="l"/>
                <a:tab pos="5046663" algn="l"/>
                <a:tab pos="5467350" algn="l"/>
                <a:tab pos="5888038" algn="l"/>
                <a:tab pos="6308725" algn="l"/>
                <a:tab pos="6729413" algn="l"/>
                <a:tab pos="7150100" algn="l"/>
                <a:tab pos="7570788" algn="l"/>
                <a:tab pos="7991475" algn="l"/>
                <a:tab pos="8412163" algn="l"/>
              </a:tabLst>
            </a:pPr>
            <a:r>
              <a:rPr lang="en-GB" sz="2000" dirty="0">
                <a:solidFill>
                  <a:srgbClr val="0000FF"/>
                </a:solidFill>
              </a:rPr>
              <a:t>_</a:t>
            </a:r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2509837" y="2306228"/>
            <a:ext cx="1092200" cy="360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prstTxWarp prst="textNoShape">
              <a:avLst/>
            </a:prstTxWarp>
          </a:bodyPr>
          <a:lstStyle/>
          <a:p>
            <a:pPr algn="ctr" defTabSz="420688">
              <a:buClr>
                <a:srgbClr val="FF0000"/>
              </a:buClr>
              <a:buSzPct val="100000"/>
              <a:buFont typeface="Arial" pitchFamily="-111" charset="0"/>
              <a:buNone/>
              <a:tabLst>
                <a:tab pos="0" algn="l"/>
                <a:tab pos="419100" algn="l"/>
                <a:tab pos="839788" algn="l"/>
                <a:tab pos="1260475" algn="l"/>
                <a:tab pos="1681163" algn="l"/>
                <a:tab pos="2101850" algn="l"/>
                <a:tab pos="2522538" algn="l"/>
                <a:tab pos="2943225" algn="l"/>
                <a:tab pos="3363913" algn="l"/>
                <a:tab pos="3784600" algn="l"/>
                <a:tab pos="4205288" algn="l"/>
                <a:tab pos="4625975" algn="l"/>
                <a:tab pos="5046663" algn="l"/>
                <a:tab pos="5467350" algn="l"/>
                <a:tab pos="5888038" algn="l"/>
                <a:tab pos="6308725" algn="l"/>
                <a:tab pos="6729413" algn="l"/>
                <a:tab pos="7150100" algn="l"/>
                <a:tab pos="7570788" algn="l"/>
                <a:tab pos="7991475" algn="l"/>
                <a:tab pos="8412163" algn="l"/>
              </a:tabLst>
            </a:pPr>
            <a:r>
              <a:rPr lang="en-GB" b="1" dirty="0">
                <a:solidFill>
                  <a:srgbClr val="FF0000"/>
                </a:solidFill>
              </a:rPr>
              <a:t>B</a:t>
            </a:r>
            <a:r>
              <a:rPr lang="en-GB" b="1" baseline="30000" dirty="0">
                <a:solidFill>
                  <a:srgbClr val="FF0000"/>
                </a:solidFill>
              </a:rPr>
              <a:t>0</a:t>
            </a:r>
            <a:r>
              <a:rPr lang="en-GB" b="1" dirty="0">
                <a:solidFill>
                  <a:srgbClr val="FF0000"/>
                </a:solidFill>
                <a:ea typeface="Lucida Grande" pitchFamily="-111" charset="0"/>
                <a:cs typeface="Lucida Grande" pitchFamily="-111" charset="0"/>
              </a:rPr>
              <a:t>→</a:t>
            </a:r>
            <a:r>
              <a:rPr lang="en-GB" b="1" dirty="0">
                <a:solidFill>
                  <a:srgbClr val="FF0000"/>
                </a:solidFill>
              </a:rPr>
              <a:t>J/ψK</a:t>
            </a:r>
            <a:r>
              <a:rPr lang="en-GB" b="1" baseline="300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03437" name="Rectangle 13"/>
          <p:cNvSpPr>
            <a:spLocks noChangeArrowheads="1"/>
          </p:cNvSpPr>
          <p:nvPr/>
        </p:nvSpPr>
        <p:spPr bwMode="auto">
          <a:xfrm>
            <a:off x="1" y="1229143"/>
            <a:ext cx="4759324" cy="1017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20688">
              <a:buClr>
                <a:srgbClr val="FF0000"/>
              </a:buClr>
              <a:buSzPct val="100000"/>
              <a:buFont typeface="Arial" pitchFamily="-111" charset="0"/>
              <a:buNone/>
              <a:tabLst>
                <a:tab pos="0" algn="l"/>
                <a:tab pos="419100" algn="l"/>
                <a:tab pos="839788" algn="l"/>
                <a:tab pos="1260475" algn="l"/>
                <a:tab pos="1681163" algn="l"/>
                <a:tab pos="2101850" algn="l"/>
                <a:tab pos="2522538" algn="l"/>
                <a:tab pos="2943225" algn="l"/>
                <a:tab pos="3363913" algn="l"/>
                <a:tab pos="3784600" algn="l"/>
                <a:tab pos="4205288" algn="l"/>
                <a:tab pos="4625975" algn="l"/>
                <a:tab pos="5046663" algn="l"/>
                <a:tab pos="5467350" algn="l"/>
                <a:tab pos="5888038" algn="l"/>
                <a:tab pos="6308725" algn="l"/>
                <a:tab pos="6729413" algn="l"/>
                <a:tab pos="7150100" algn="l"/>
                <a:tab pos="7570788" algn="l"/>
                <a:tab pos="7991475" algn="l"/>
                <a:tab pos="8412163" algn="l"/>
              </a:tabLst>
            </a:pPr>
            <a:r>
              <a:rPr lang="en-GB" sz="2000" b="1" dirty="0"/>
              <a:t>Discovery </a:t>
            </a:r>
            <a:r>
              <a:rPr lang="en-GB" sz="2000" b="1" dirty="0" smtClean="0"/>
              <a:t>of time-dependent</a:t>
            </a:r>
            <a:br>
              <a:rPr lang="en-GB" sz="2000" b="1" dirty="0" smtClean="0"/>
            </a:br>
            <a:r>
              <a:rPr lang="en-GB" sz="2000" b="1" i="1" dirty="0" smtClean="0"/>
              <a:t>CP </a:t>
            </a:r>
            <a:r>
              <a:rPr lang="en-GB" sz="2000" b="1" dirty="0" smtClean="0"/>
              <a:t>violation in </a:t>
            </a:r>
            <a:r>
              <a:rPr lang="en-GB" sz="2000" b="1" dirty="0"/>
              <a:t>the B</a:t>
            </a:r>
            <a:r>
              <a:rPr lang="en-GB" sz="2000" b="1" dirty="0" smtClean="0"/>
              <a:t> meson system</a:t>
            </a:r>
            <a:br>
              <a:rPr lang="en-GB" sz="2000" b="1" dirty="0" smtClean="0"/>
            </a:br>
            <a:r>
              <a:rPr lang="en-GB" sz="2000" b="1" dirty="0" smtClean="0"/>
              <a:t>(2001)</a:t>
            </a:r>
            <a:endParaRPr lang="en-GB" sz="2000" b="1" dirty="0"/>
          </a:p>
        </p:txBody>
      </p:sp>
      <p:sp>
        <p:nvSpPr>
          <p:cNvPr id="103438" name="Rectangle 14"/>
          <p:cNvSpPr>
            <a:spLocks noChangeArrowheads="1"/>
          </p:cNvSpPr>
          <p:nvPr/>
        </p:nvSpPr>
        <p:spPr bwMode="auto">
          <a:xfrm>
            <a:off x="4759325" y="1400342"/>
            <a:ext cx="3943350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 algn="ctr" defTabSz="420688">
              <a:buClr>
                <a:srgbClr val="FF0000"/>
              </a:buClr>
              <a:buSzPct val="100000"/>
              <a:buFont typeface="Arial" pitchFamily="-111" charset="0"/>
              <a:buNone/>
              <a:tabLst>
                <a:tab pos="0" algn="l"/>
                <a:tab pos="419100" algn="l"/>
                <a:tab pos="839788" algn="l"/>
                <a:tab pos="1260475" algn="l"/>
                <a:tab pos="1681163" algn="l"/>
                <a:tab pos="2101850" algn="l"/>
                <a:tab pos="2522538" algn="l"/>
                <a:tab pos="2943225" algn="l"/>
                <a:tab pos="3363913" algn="l"/>
                <a:tab pos="3784600" algn="l"/>
                <a:tab pos="4205288" algn="l"/>
                <a:tab pos="4625975" algn="l"/>
                <a:tab pos="5046663" algn="l"/>
                <a:tab pos="5467350" algn="l"/>
                <a:tab pos="5888038" algn="l"/>
                <a:tab pos="6308725" algn="l"/>
                <a:tab pos="6729413" algn="l"/>
                <a:tab pos="7150100" algn="l"/>
                <a:tab pos="7570788" algn="l"/>
                <a:tab pos="7991475" algn="l"/>
                <a:tab pos="8412163" algn="l"/>
              </a:tabLst>
            </a:pPr>
            <a:r>
              <a:rPr lang="en-GB" sz="2000" b="1" dirty="0"/>
              <a:t>Confirmation of CKM mechanism</a:t>
            </a:r>
          </a:p>
        </p:txBody>
      </p:sp>
      <p:pic>
        <p:nvPicPr>
          <p:cNvPr id="103439" name="Picture 15" descr="belle_rhoeta_large_globa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95002" y="1995362"/>
            <a:ext cx="4664075" cy="4373563"/>
          </a:xfrm>
          <a:prstGeom prst="rect">
            <a:avLst/>
          </a:prstGeom>
          <a:noFill/>
        </p:spPr>
      </p:pic>
      <p:sp>
        <p:nvSpPr>
          <p:cNvPr id="19" name="Textfeld 18"/>
          <p:cNvSpPr txBox="1"/>
          <p:nvPr/>
        </p:nvSpPr>
        <p:spPr>
          <a:xfrm>
            <a:off x="757237" y="4424997"/>
            <a:ext cx="30527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Rate of the decay </a:t>
            </a:r>
            <a:r>
              <a:rPr lang="en-GB" sz="2000" dirty="0" smtClean="0"/>
              <a:t>B</a:t>
            </a:r>
            <a:r>
              <a:rPr lang="en-GB" sz="2000" baseline="30000" dirty="0" smtClean="0"/>
              <a:t>0 </a:t>
            </a:r>
            <a:r>
              <a:rPr lang="en-GB" sz="2000" dirty="0" smtClean="0"/>
              <a:t>(B</a:t>
            </a:r>
            <a:r>
              <a:rPr lang="en-GB" sz="2000" baseline="30000" dirty="0" smtClean="0"/>
              <a:t>0</a:t>
            </a:r>
            <a:r>
              <a:rPr lang="en-GB" sz="2000" dirty="0" smtClean="0"/>
              <a:t>)</a:t>
            </a:r>
            <a:r>
              <a:rPr lang="en-GB" sz="2000" baseline="30000" dirty="0" smtClean="0"/>
              <a:t> </a:t>
            </a:r>
            <a:r>
              <a:rPr lang="en-GB" sz="2000" dirty="0" smtClean="0">
                <a:ea typeface="Lucida Grande" pitchFamily="-111" charset="0"/>
                <a:cs typeface="Lucida Grande" pitchFamily="-111" charset="0"/>
              </a:rPr>
              <a:t>→</a:t>
            </a:r>
            <a:r>
              <a:rPr lang="en-GB" sz="2000" dirty="0" smtClean="0"/>
              <a:t>J/ψK</a:t>
            </a:r>
            <a:r>
              <a:rPr lang="en-GB" sz="2000" baseline="30000" dirty="0" smtClean="0"/>
              <a:t>0</a:t>
            </a:r>
            <a:r>
              <a:rPr lang="en-GB" sz="2000" dirty="0" smtClean="0"/>
              <a:t> as a function of the decay time difference of the two Bs in Y(4S) </a:t>
            </a:r>
            <a:r>
              <a:rPr lang="en-GB" sz="2000" dirty="0" smtClean="0">
                <a:ea typeface="Lucida Grande" pitchFamily="-111" charset="0"/>
                <a:cs typeface="Lucida Grande" pitchFamily="-111" charset="0"/>
              </a:rPr>
              <a:t>→ BB events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cxnSp>
        <p:nvCxnSpPr>
          <p:cNvPr id="21" name="Gerade Verbindung 20"/>
          <p:cNvCxnSpPr/>
          <p:nvPr/>
        </p:nvCxnSpPr>
        <p:spPr>
          <a:xfrm>
            <a:off x="3099637" y="4491037"/>
            <a:ext cx="1404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3237750" y="5415776"/>
            <a:ext cx="1404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AC436C3-2147-9A46-BB34-AD596C6E7FF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3094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Y(4S)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B</a:t>
            </a:r>
            <a:r>
              <a:rPr lang="en-US" baseline="30000" dirty="0" smtClean="0"/>
              <a:t>0</a:t>
            </a:r>
            <a:r>
              <a:rPr lang="en-US" dirty="0" smtClean="0"/>
              <a:t>B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4368" y="1363201"/>
            <a:ext cx="3812432" cy="495580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Strong decay (</a:t>
            </a:r>
            <a:r>
              <a:rPr lang="en-US" dirty="0" err="1" smtClean="0"/>
              <a:t>flavour</a:t>
            </a:r>
            <a:r>
              <a:rPr lang="en-US" dirty="0" smtClean="0"/>
              <a:t> conserving) of the Y(4S)</a:t>
            </a:r>
            <a:br>
              <a:rPr lang="en-US" dirty="0" smtClean="0"/>
            </a:b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results in a</a:t>
            </a:r>
            <a:br>
              <a:rPr lang="en-US" dirty="0" smtClean="0"/>
            </a:br>
            <a:r>
              <a:rPr lang="en-US" dirty="0" smtClean="0"/>
              <a:t>B-</a:t>
            </a:r>
            <a:r>
              <a:rPr lang="en-US" dirty="0" err="1" smtClean="0"/>
              <a:t>flavour</a:t>
            </a:r>
            <a:r>
              <a:rPr lang="en-US" dirty="0" smtClean="0"/>
              <a:t> </a:t>
            </a:r>
            <a:r>
              <a:rPr lang="en-US" dirty="0" err="1" smtClean="0"/>
              <a:t>anticorrelated</a:t>
            </a:r>
            <a:r>
              <a:rPr lang="en-US" dirty="0" smtClean="0"/>
              <a:t> pair of mesons in an entangled state</a:t>
            </a:r>
          </a:p>
          <a:p>
            <a:r>
              <a:rPr lang="en-US" dirty="0" smtClean="0"/>
              <a:t>Entanglement is maintained until one of the B mesons decays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7</a:t>
            </a:fld>
            <a:endParaRPr lang="de-DE"/>
          </a:p>
        </p:txBody>
      </p:sp>
      <p:cxnSp>
        <p:nvCxnSpPr>
          <p:cNvPr id="5" name="Gerade Verbindung 19"/>
          <p:cNvCxnSpPr/>
          <p:nvPr/>
        </p:nvCxnSpPr>
        <p:spPr>
          <a:xfrm rot="5400000">
            <a:off x="2443157" y="335550"/>
            <a:ext cx="0" cy="179388"/>
          </a:xfrm>
          <a:prstGeom prst="line">
            <a:avLst/>
          </a:prstGeom>
          <a:ln w="44450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72" y="2035459"/>
            <a:ext cx="4417168" cy="3099871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311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589" y="1442299"/>
            <a:ext cx="5950963" cy="27780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Time-dependent CP violation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96766"/>
            <a:ext cx="8229600" cy="102706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Entanglement of BB state is used for the </a:t>
            </a:r>
            <a:r>
              <a:rPr lang="en-US" dirty="0" err="1" smtClean="0"/>
              <a:t>flavour</a:t>
            </a:r>
            <a:r>
              <a:rPr lang="en-US" dirty="0" smtClean="0"/>
              <a:t> tag in time-dependent CPV measurements, the main measurements of the B factories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8" name="Rectangle 7"/>
          <p:cNvSpPr/>
          <p:nvPr/>
        </p:nvSpPr>
        <p:spPr>
          <a:xfrm>
            <a:off x="625616" y="1319296"/>
            <a:ext cx="728345" cy="1288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46888" y="4201636"/>
            <a:ext cx="1276297" cy="541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9355" y="1497605"/>
            <a:ext cx="1686887" cy="3347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23184" y="1888327"/>
            <a:ext cx="196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 (CP </a:t>
            </a:r>
            <a:r>
              <a:rPr lang="en-US" dirty="0" err="1" smtClean="0"/>
              <a:t>eigenstate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41376" y="3347902"/>
            <a:ext cx="196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</a:t>
            </a:r>
            <a:r>
              <a:rPr lang="en-US" dirty="0" err="1" smtClean="0"/>
              <a:t>lavour</a:t>
            </a:r>
            <a:r>
              <a:rPr lang="en-US" dirty="0" smtClean="0"/>
              <a:t> tag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7156" y="4448643"/>
            <a:ext cx="7316539" cy="589072"/>
          </a:xfrm>
          <a:prstGeom prst="rect">
            <a:avLst/>
          </a:prstGeom>
        </p:spPr>
      </p:pic>
      <p:cxnSp>
        <p:nvCxnSpPr>
          <p:cNvPr id="16" name="Gerade Verbindung 19"/>
          <p:cNvCxnSpPr/>
          <p:nvPr/>
        </p:nvCxnSpPr>
        <p:spPr>
          <a:xfrm rot="5400000">
            <a:off x="3358281" y="5321508"/>
            <a:ext cx="0" cy="17938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433231" y="3897762"/>
            <a:ext cx="1663467" cy="4159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1876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26960"/>
            <a:ext cx="7772400" cy="881490"/>
          </a:xfrm>
        </p:spPr>
        <p:txBody>
          <a:bodyPr>
            <a:normAutofit/>
          </a:bodyPr>
          <a:lstStyle/>
          <a:p>
            <a:r>
              <a:rPr lang="de-DE" cap="none" dirty="0" err="1" smtClean="0"/>
              <a:t>D</a:t>
            </a:r>
            <a:r>
              <a:rPr lang="de-DE" cap="none" dirty="0" err="1" smtClean="0"/>
              <a:t>ecoherence</a:t>
            </a:r>
            <a:r>
              <a:rPr lang="de-DE" cap="none" dirty="0" smtClean="0"/>
              <a:t> </a:t>
            </a:r>
            <a:r>
              <a:rPr lang="de-DE" cap="none" dirty="0" err="1" smtClean="0"/>
              <a:t>theory</a:t>
            </a:r>
            <a:endParaRPr lang="de-DE" cap="none" dirty="0">
              <a:latin typeface="Symbol" charset="2"/>
              <a:cs typeface="Symbol" charset="2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6, 2014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0723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</TotalTime>
  <Words>762</Words>
  <Application>Microsoft Macintosh PowerPoint</Application>
  <PresentationFormat>On-screen Show (4:3)</PresentationFormat>
  <Paragraphs>167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Office-Design</vt:lpstr>
      <vt:lpstr>Time-dependent CP violation and stability of the entangled BB state at Belle</vt:lpstr>
      <vt:lpstr>The Belle experiment at KEK</vt:lpstr>
      <vt:lpstr>PowerPoint Presentation</vt:lpstr>
      <vt:lpstr>PowerPoint Presentation</vt:lpstr>
      <vt:lpstr>PowerPoint Presentation</vt:lpstr>
      <vt:lpstr>B factories: a success story</vt:lpstr>
      <vt:lpstr>Y(4S) ® B0B0</vt:lpstr>
      <vt:lpstr>Time-dependent CP violation measurement</vt:lpstr>
      <vt:lpstr>Decoherence theory</vt:lpstr>
      <vt:lpstr>Neutral B mesons</vt:lpstr>
      <vt:lpstr>Time evolution</vt:lpstr>
      <vt:lpstr>Time evolution (2)</vt:lpstr>
      <vt:lpstr>B oscillation</vt:lpstr>
      <vt:lpstr>Coming back to the Y(4S)…</vt:lpstr>
      <vt:lpstr>QM asymmetry</vt:lpstr>
      <vt:lpstr>Decoherence theory</vt:lpstr>
      <vt:lpstr>Decoherence model</vt:lpstr>
      <vt:lpstr>Time evolution in decoherence theory</vt:lpstr>
      <vt:lpstr>Asymmetry in decoherence theory</vt:lpstr>
      <vt:lpstr>Measuring l in the Belle data</vt:lpstr>
      <vt:lpstr>l at Belle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</vt:vector>
  </TitlesOfParts>
  <Company>Hephy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Semileptonic and leptonic B/Bs decays</dc:title>
  <dc:creator>Christoph Schwanda</dc:creator>
  <cp:lastModifiedBy>Christoph Schwanda</cp:lastModifiedBy>
  <cp:revision>115</cp:revision>
  <dcterms:created xsi:type="dcterms:W3CDTF">2013-03-10T23:10:28Z</dcterms:created>
  <dcterms:modified xsi:type="dcterms:W3CDTF">2014-05-06T12:50:25Z</dcterms:modified>
</cp:coreProperties>
</file>