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94" r:id="rId4"/>
    <p:sldId id="273" r:id="rId5"/>
    <p:sldId id="293" r:id="rId6"/>
    <p:sldId id="274" r:id="rId7"/>
    <p:sldId id="262" r:id="rId8"/>
    <p:sldId id="286" r:id="rId9"/>
    <p:sldId id="264" r:id="rId10"/>
    <p:sldId id="275" r:id="rId11"/>
    <p:sldId id="265" r:id="rId12"/>
    <p:sldId id="296" r:id="rId13"/>
    <p:sldId id="280" r:id="rId14"/>
    <p:sldId id="281" r:id="rId15"/>
    <p:sldId id="282" r:id="rId16"/>
    <p:sldId id="297" r:id="rId17"/>
    <p:sldId id="299" r:id="rId18"/>
    <p:sldId id="295" r:id="rId19"/>
    <p:sldId id="270" r:id="rId20"/>
    <p:sldId id="269" r:id="rId21"/>
    <p:sldId id="268" r:id="rId22"/>
    <p:sldId id="298" r:id="rId23"/>
    <p:sldId id="287" r:id="rId24"/>
    <p:sldId id="300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58" d="100"/>
          <a:sy n="58" d="100"/>
        </p:scale>
        <p:origin x="-1056" y="-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pwp45\AppData\Local\Microsoft\Windows\Temporary%20Internet%20Files\Content.Outlook\H7RUMF8K\BabySensorNoise.xlsx" TargetMode="External"/><Relationship Id="rId1" Type="http://schemas.openxmlformats.org/officeDocument/2006/relationships/image" Target="../media/image11.png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ashley\Desktop\Planar%20Converter%20Efficienc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scatterChart>
        <c:scatterStyle val="lineMarker"/>
        <c:varyColors val="0"/>
        <c:ser>
          <c:idx val="0"/>
          <c:order val="0"/>
          <c:spPr>
            <a:ln w="28575">
              <a:noFill/>
            </a:ln>
          </c:spPr>
          <c:dPt>
            <c:idx val="255"/>
            <c:marker>
              <c:symbol val="picture"/>
              <c:spPr>
                <a:blipFill>
                  <a:blip xmlns:r="http://schemas.openxmlformats.org/officeDocument/2006/relationships" r:embed="rId1"/>
                  <a:stretch>
                    <a:fillRect/>
                  </a:stretch>
                </a:blipFill>
                <a:ln w="9525">
                  <a:noFill/>
                </a:ln>
              </c:spPr>
            </c:marker>
            <c:bubble3D val="0"/>
          </c:dPt>
          <c:xVal>
            <c:numRef>
              <c:f>'190_24'!$A$2:$A$257</c:f>
              <c:numCache>
                <c:formatCode>General</c:formatCode>
                <c:ptCount val="256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3</c:v>
                </c:pt>
                <c:pt idx="4">
                  <c:v>4</c:v>
                </c:pt>
                <c:pt idx="5">
                  <c:v>5</c:v>
                </c:pt>
                <c:pt idx="6">
                  <c:v>6</c:v>
                </c:pt>
                <c:pt idx="7">
                  <c:v>7</c:v>
                </c:pt>
                <c:pt idx="8">
                  <c:v>8</c:v>
                </c:pt>
                <c:pt idx="9">
                  <c:v>9</c:v>
                </c:pt>
                <c:pt idx="10">
                  <c:v>10</c:v>
                </c:pt>
                <c:pt idx="11">
                  <c:v>11</c:v>
                </c:pt>
                <c:pt idx="12">
                  <c:v>12</c:v>
                </c:pt>
                <c:pt idx="13">
                  <c:v>13</c:v>
                </c:pt>
                <c:pt idx="14">
                  <c:v>14</c:v>
                </c:pt>
                <c:pt idx="15">
                  <c:v>15</c:v>
                </c:pt>
                <c:pt idx="16">
                  <c:v>16</c:v>
                </c:pt>
                <c:pt idx="17">
                  <c:v>17</c:v>
                </c:pt>
                <c:pt idx="18">
                  <c:v>18</c:v>
                </c:pt>
                <c:pt idx="19">
                  <c:v>19</c:v>
                </c:pt>
                <c:pt idx="20">
                  <c:v>20</c:v>
                </c:pt>
                <c:pt idx="21">
                  <c:v>21</c:v>
                </c:pt>
                <c:pt idx="22">
                  <c:v>22</c:v>
                </c:pt>
                <c:pt idx="23">
                  <c:v>23</c:v>
                </c:pt>
                <c:pt idx="24">
                  <c:v>24</c:v>
                </c:pt>
                <c:pt idx="25">
                  <c:v>25</c:v>
                </c:pt>
                <c:pt idx="26">
                  <c:v>26</c:v>
                </c:pt>
                <c:pt idx="27">
                  <c:v>27</c:v>
                </c:pt>
                <c:pt idx="28">
                  <c:v>28</c:v>
                </c:pt>
                <c:pt idx="29">
                  <c:v>29</c:v>
                </c:pt>
                <c:pt idx="30">
                  <c:v>30</c:v>
                </c:pt>
                <c:pt idx="31">
                  <c:v>31</c:v>
                </c:pt>
                <c:pt idx="32">
                  <c:v>32</c:v>
                </c:pt>
                <c:pt idx="33">
                  <c:v>33</c:v>
                </c:pt>
                <c:pt idx="34">
                  <c:v>34</c:v>
                </c:pt>
                <c:pt idx="35">
                  <c:v>35</c:v>
                </c:pt>
                <c:pt idx="36">
                  <c:v>36</c:v>
                </c:pt>
                <c:pt idx="37">
                  <c:v>37</c:v>
                </c:pt>
                <c:pt idx="38">
                  <c:v>38</c:v>
                </c:pt>
                <c:pt idx="39">
                  <c:v>39</c:v>
                </c:pt>
                <c:pt idx="40">
                  <c:v>40</c:v>
                </c:pt>
                <c:pt idx="41">
                  <c:v>41</c:v>
                </c:pt>
                <c:pt idx="42">
                  <c:v>42</c:v>
                </c:pt>
                <c:pt idx="43">
                  <c:v>43</c:v>
                </c:pt>
                <c:pt idx="44">
                  <c:v>44</c:v>
                </c:pt>
                <c:pt idx="45">
                  <c:v>45</c:v>
                </c:pt>
                <c:pt idx="46">
                  <c:v>46</c:v>
                </c:pt>
                <c:pt idx="47">
                  <c:v>47</c:v>
                </c:pt>
                <c:pt idx="48">
                  <c:v>48</c:v>
                </c:pt>
                <c:pt idx="49">
                  <c:v>49</c:v>
                </c:pt>
                <c:pt idx="50">
                  <c:v>50</c:v>
                </c:pt>
                <c:pt idx="51">
                  <c:v>51</c:v>
                </c:pt>
                <c:pt idx="52">
                  <c:v>52</c:v>
                </c:pt>
                <c:pt idx="53">
                  <c:v>53</c:v>
                </c:pt>
                <c:pt idx="54">
                  <c:v>54</c:v>
                </c:pt>
                <c:pt idx="55">
                  <c:v>55</c:v>
                </c:pt>
                <c:pt idx="56">
                  <c:v>56</c:v>
                </c:pt>
                <c:pt idx="57">
                  <c:v>57</c:v>
                </c:pt>
                <c:pt idx="58">
                  <c:v>58</c:v>
                </c:pt>
                <c:pt idx="59">
                  <c:v>59</c:v>
                </c:pt>
                <c:pt idx="60">
                  <c:v>60</c:v>
                </c:pt>
                <c:pt idx="61">
                  <c:v>61</c:v>
                </c:pt>
                <c:pt idx="62">
                  <c:v>62</c:v>
                </c:pt>
                <c:pt idx="63">
                  <c:v>63</c:v>
                </c:pt>
                <c:pt idx="64">
                  <c:v>64</c:v>
                </c:pt>
                <c:pt idx="65">
                  <c:v>65</c:v>
                </c:pt>
                <c:pt idx="66">
                  <c:v>66</c:v>
                </c:pt>
                <c:pt idx="67">
                  <c:v>67</c:v>
                </c:pt>
                <c:pt idx="68">
                  <c:v>68</c:v>
                </c:pt>
                <c:pt idx="69">
                  <c:v>69</c:v>
                </c:pt>
                <c:pt idx="70">
                  <c:v>70</c:v>
                </c:pt>
                <c:pt idx="71">
                  <c:v>71</c:v>
                </c:pt>
                <c:pt idx="72">
                  <c:v>72</c:v>
                </c:pt>
                <c:pt idx="73">
                  <c:v>73</c:v>
                </c:pt>
                <c:pt idx="74">
                  <c:v>74</c:v>
                </c:pt>
                <c:pt idx="75">
                  <c:v>75</c:v>
                </c:pt>
                <c:pt idx="76">
                  <c:v>76</c:v>
                </c:pt>
                <c:pt idx="77">
                  <c:v>77</c:v>
                </c:pt>
                <c:pt idx="78">
                  <c:v>78</c:v>
                </c:pt>
                <c:pt idx="79">
                  <c:v>79</c:v>
                </c:pt>
                <c:pt idx="80">
                  <c:v>80</c:v>
                </c:pt>
                <c:pt idx="81">
                  <c:v>81</c:v>
                </c:pt>
                <c:pt idx="82">
                  <c:v>82</c:v>
                </c:pt>
                <c:pt idx="83">
                  <c:v>83</c:v>
                </c:pt>
                <c:pt idx="84">
                  <c:v>84</c:v>
                </c:pt>
                <c:pt idx="85">
                  <c:v>85</c:v>
                </c:pt>
                <c:pt idx="86">
                  <c:v>86</c:v>
                </c:pt>
                <c:pt idx="87">
                  <c:v>87</c:v>
                </c:pt>
                <c:pt idx="88">
                  <c:v>88</c:v>
                </c:pt>
                <c:pt idx="89">
                  <c:v>89</c:v>
                </c:pt>
                <c:pt idx="90">
                  <c:v>90</c:v>
                </c:pt>
                <c:pt idx="91">
                  <c:v>91</c:v>
                </c:pt>
                <c:pt idx="92">
                  <c:v>92</c:v>
                </c:pt>
                <c:pt idx="93">
                  <c:v>93</c:v>
                </c:pt>
                <c:pt idx="94">
                  <c:v>94</c:v>
                </c:pt>
                <c:pt idx="95">
                  <c:v>95</c:v>
                </c:pt>
                <c:pt idx="96">
                  <c:v>96</c:v>
                </c:pt>
                <c:pt idx="97">
                  <c:v>97</c:v>
                </c:pt>
                <c:pt idx="98">
                  <c:v>98</c:v>
                </c:pt>
                <c:pt idx="99">
                  <c:v>99</c:v>
                </c:pt>
                <c:pt idx="100">
                  <c:v>100</c:v>
                </c:pt>
                <c:pt idx="101">
                  <c:v>101</c:v>
                </c:pt>
                <c:pt idx="102">
                  <c:v>102</c:v>
                </c:pt>
                <c:pt idx="103">
                  <c:v>103</c:v>
                </c:pt>
                <c:pt idx="104">
                  <c:v>104</c:v>
                </c:pt>
                <c:pt idx="105">
                  <c:v>105</c:v>
                </c:pt>
                <c:pt idx="106">
                  <c:v>106</c:v>
                </c:pt>
                <c:pt idx="107">
                  <c:v>107</c:v>
                </c:pt>
                <c:pt idx="108">
                  <c:v>108</c:v>
                </c:pt>
                <c:pt idx="109">
                  <c:v>109</c:v>
                </c:pt>
                <c:pt idx="110">
                  <c:v>110</c:v>
                </c:pt>
                <c:pt idx="111">
                  <c:v>111</c:v>
                </c:pt>
                <c:pt idx="112">
                  <c:v>112</c:v>
                </c:pt>
                <c:pt idx="113">
                  <c:v>113</c:v>
                </c:pt>
                <c:pt idx="114">
                  <c:v>114</c:v>
                </c:pt>
                <c:pt idx="115">
                  <c:v>115</c:v>
                </c:pt>
                <c:pt idx="116">
                  <c:v>116</c:v>
                </c:pt>
                <c:pt idx="117">
                  <c:v>117</c:v>
                </c:pt>
                <c:pt idx="118">
                  <c:v>118</c:v>
                </c:pt>
                <c:pt idx="119">
                  <c:v>119</c:v>
                </c:pt>
                <c:pt idx="120">
                  <c:v>120</c:v>
                </c:pt>
                <c:pt idx="121">
                  <c:v>121</c:v>
                </c:pt>
                <c:pt idx="122">
                  <c:v>122</c:v>
                </c:pt>
                <c:pt idx="123">
                  <c:v>123</c:v>
                </c:pt>
                <c:pt idx="124">
                  <c:v>124</c:v>
                </c:pt>
                <c:pt idx="125">
                  <c:v>125</c:v>
                </c:pt>
                <c:pt idx="126">
                  <c:v>126</c:v>
                </c:pt>
                <c:pt idx="127">
                  <c:v>127</c:v>
                </c:pt>
                <c:pt idx="128">
                  <c:v>128</c:v>
                </c:pt>
                <c:pt idx="129">
                  <c:v>129</c:v>
                </c:pt>
                <c:pt idx="130">
                  <c:v>130</c:v>
                </c:pt>
                <c:pt idx="131">
                  <c:v>131</c:v>
                </c:pt>
                <c:pt idx="132">
                  <c:v>132</c:v>
                </c:pt>
                <c:pt idx="133">
                  <c:v>133</c:v>
                </c:pt>
                <c:pt idx="134">
                  <c:v>134</c:v>
                </c:pt>
                <c:pt idx="135">
                  <c:v>135</c:v>
                </c:pt>
                <c:pt idx="136">
                  <c:v>136</c:v>
                </c:pt>
                <c:pt idx="137">
                  <c:v>137</c:v>
                </c:pt>
                <c:pt idx="138">
                  <c:v>138</c:v>
                </c:pt>
                <c:pt idx="139">
                  <c:v>139</c:v>
                </c:pt>
                <c:pt idx="140">
                  <c:v>140</c:v>
                </c:pt>
                <c:pt idx="141">
                  <c:v>141</c:v>
                </c:pt>
                <c:pt idx="142">
                  <c:v>142</c:v>
                </c:pt>
                <c:pt idx="143">
                  <c:v>143</c:v>
                </c:pt>
                <c:pt idx="144">
                  <c:v>144</c:v>
                </c:pt>
                <c:pt idx="145">
                  <c:v>145</c:v>
                </c:pt>
                <c:pt idx="146">
                  <c:v>146</c:v>
                </c:pt>
                <c:pt idx="147">
                  <c:v>147</c:v>
                </c:pt>
                <c:pt idx="148">
                  <c:v>148</c:v>
                </c:pt>
                <c:pt idx="149">
                  <c:v>149</c:v>
                </c:pt>
                <c:pt idx="150">
                  <c:v>150</c:v>
                </c:pt>
                <c:pt idx="151">
                  <c:v>151</c:v>
                </c:pt>
                <c:pt idx="152">
                  <c:v>152</c:v>
                </c:pt>
                <c:pt idx="153">
                  <c:v>153</c:v>
                </c:pt>
                <c:pt idx="154">
                  <c:v>154</c:v>
                </c:pt>
                <c:pt idx="155">
                  <c:v>155</c:v>
                </c:pt>
                <c:pt idx="156">
                  <c:v>156</c:v>
                </c:pt>
                <c:pt idx="157">
                  <c:v>157</c:v>
                </c:pt>
                <c:pt idx="158">
                  <c:v>158</c:v>
                </c:pt>
                <c:pt idx="159">
                  <c:v>159</c:v>
                </c:pt>
                <c:pt idx="160">
                  <c:v>160</c:v>
                </c:pt>
                <c:pt idx="161">
                  <c:v>161</c:v>
                </c:pt>
                <c:pt idx="162">
                  <c:v>162</c:v>
                </c:pt>
                <c:pt idx="163">
                  <c:v>163</c:v>
                </c:pt>
                <c:pt idx="164">
                  <c:v>164</c:v>
                </c:pt>
                <c:pt idx="165">
                  <c:v>165</c:v>
                </c:pt>
                <c:pt idx="166">
                  <c:v>166</c:v>
                </c:pt>
                <c:pt idx="167">
                  <c:v>167</c:v>
                </c:pt>
                <c:pt idx="168">
                  <c:v>168</c:v>
                </c:pt>
                <c:pt idx="169">
                  <c:v>169</c:v>
                </c:pt>
                <c:pt idx="170">
                  <c:v>170</c:v>
                </c:pt>
                <c:pt idx="171">
                  <c:v>171</c:v>
                </c:pt>
                <c:pt idx="172">
                  <c:v>172</c:v>
                </c:pt>
                <c:pt idx="173">
                  <c:v>173</c:v>
                </c:pt>
                <c:pt idx="174">
                  <c:v>174</c:v>
                </c:pt>
                <c:pt idx="175">
                  <c:v>175</c:v>
                </c:pt>
                <c:pt idx="176">
                  <c:v>176</c:v>
                </c:pt>
                <c:pt idx="177">
                  <c:v>177</c:v>
                </c:pt>
                <c:pt idx="178">
                  <c:v>178</c:v>
                </c:pt>
                <c:pt idx="179">
                  <c:v>179</c:v>
                </c:pt>
                <c:pt idx="180">
                  <c:v>180</c:v>
                </c:pt>
                <c:pt idx="181">
                  <c:v>181</c:v>
                </c:pt>
                <c:pt idx="182">
                  <c:v>182</c:v>
                </c:pt>
                <c:pt idx="183">
                  <c:v>183</c:v>
                </c:pt>
                <c:pt idx="184">
                  <c:v>184</c:v>
                </c:pt>
                <c:pt idx="185">
                  <c:v>185</c:v>
                </c:pt>
                <c:pt idx="186">
                  <c:v>186</c:v>
                </c:pt>
                <c:pt idx="187">
                  <c:v>187</c:v>
                </c:pt>
                <c:pt idx="188">
                  <c:v>188</c:v>
                </c:pt>
                <c:pt idx="189">
                  <c:v>189</c:v>
                </c:pt>
                <c:pt idx="190">
                  <c:v>190</c:v>
                </c:pt>
                <c:pt idx="191">
                  <c:v>191</c:v>
                </c:pt>
                <c:pt idx="192">
                  <c:v>192</c:v>
                </c:pt>
                <c:pt idx="193">
                  <c:v>193</c:v>
                </c:pt>
                <c:pt idx="194">
                  <c:v>194</c:v>
                </c:pt>
                <c:pt idx="195">
                  <c:v>195</c:v>
                </c:pt>
                <c:pt idx="196">
                  <c:v>196</c:v>
                </c:pt>
                <c:pt idx="197">
                  <c:v>197</c:v>
                </c:pt>
                <c:pt idx="198">
                  <c:v>198</c:v>
                </c:pt>
                <c:pt idx="199">
                  <c:v>199</c:v>
                </c:pt>
                <c:pt idx="200">
                  <c:v>200</c:v>
                </c:pt>
                <c:pt idx="201">
                  <c:v>201</c:v>
                </c:pt>
                <c:pt idx="202">
                  <c:v>202</c:v>
                </c:pt>
                <c:pt idx="203">
                  <c:v>203</c:v>
                </c:pt>
                <c:pt idx="204">
                  <c:v>204</c:v>
                </c:pt>
                <c:pt idx="205">
                  <c:v>205</c:v>
                </c:pt>
                <c:pt idx="206">
                  <c:v>206</c:v>
                </c:pt>
                <c:pt idx="207">
                  <c:v>207</c:v>
                </c:pt>
                <c:pt idx="208">
                  <c:v>208</c:v>
                </c:pt>
                <c:pt idx="209">
                  <c:v>209</c:v>
                </c:pt>
                <c:pt idx="210">
                  <c:v>210</c:v>
                </c:pt>
                <c:pt idx="211">
                  <c:v>211</c:v>
                </c:pt>
                <c:pt idx="212">
                  <c:v>212</c:v>
                </c:pt>
                <c:pt idx="213">
                  <c:v>213</c:v>
                </c:pt>
                <c:pt idx="214">
                  <c:v>214</c:v>
                </c:pt>
                <c:pt idx="215">
                  <c:v>215</c:v>
                </c:pt>
                <c:pt idx="216">
                  <c:v>216</c:v>
                </c:pt>
                <c:pt idx="217">
                  <c:v>217</c:v>
                </c:pt>
                <c:pt idx="218">
                  <c:v>218</c:v>
                </c:pt>
                <c:pt idx="219">
                  <c:v>219</c:v>
                </c:pt>
                <c:pt idx="220">
                  <c:v>220</c:v>
                </c:pt>
                <c:pt idx="221">
                  <c:v>221</c:v>
                </c:pt>
                <c:pt idx="222">
                  <c:v>222</c:v>
                </c:pt>
                <c:pt idx="223">
                  <c:v>223</c:v>
                </c:pt>
                <c:pt idx="224">
                  <c:v>224</c:v>
                </c:pt>
                <c:pt idx="225">
                  <c:v>225</c:v>
                </c:pt>
                <c:pt idx="226">
                  <c:v>226</c:v>
                </c:pt>
                <c:pt idx="227">
                  <c:v>227</c:v>
                </c:pt>
                <c:pt idx="228">
                  <c:v>228</c:v>
                </c:pt>
                <c:pt idx="229">
                  <c:v>229</c:v>
                </c:pt>
                <c:pt idx="230">
                  <c:v>230</c:v>
                </c:pt>
                <c:pt idx="231">
                  <c:v>231</c:v>
                </c:pt>
                <c:pt idx="232">
                  <c:v>232</c:v>
                </c:pt>
                <c:pt idx="233">
                  <c:v>233</c:v>
                </c:pt>
                <c:pt idx="234">
                  <c:v>234</c:v>
                </c:pt>
                <c:pt idx="235">
                  <c:v>235</c:v>
                </c:pt>
                <c:pt idx="236">
                  <c:v>236</c:v>
                </c:pt>
                <c:pt idx="237">
                  <c:v>237</c:v>
                </c:pt>
                <c:pt idx="238">
                  <c:v>238</c:v>
                </c:pt>
                <c:pt idx="239">
                  <c:v>239</c:v>
                </c:pt>
                <c:pt idx="240">
                  <c:v>240</c:v>
                </c:pt>
                <c:pt idx="241">
                  <c:v>241</c:v>
                </c:pt>
                <c:pt idx="242">
                  <c:v>242</c:v>
                </c:pt>
                <c:pt idx="243">
                  <c:v>243</c:v>
                </c:pt>
                <c:pt idx="244">
                  <c:v>244</c:v>
                </c:pt>
                <c:pt idx="245">
                  <c:v>245</c:v>
                </c:pt>
                <c:pt idx="246">
                  <c:v>246</c:v>
                </c:pt>
                <c:pt idx="247">
                  <c:v>247</c:v>
                </c:pt>
                <c:pt idx="248">
                  <c:v>248</c:v>
                </c:pt>
                <c:pt idx="249">
                  <c:v>249</c:v>
                </c:pt>
                <c:pt idx="250">
                  <c:v>250</c:v>
                </c:pt>
                <c:pt idx="251">
                  <c:v>251</c:v>
                </c:pt>
                <c:pt idx="252">
                  <c:v>252</c:v>
                </c:pt>
                <c:pt idx="253">
                  <c:v>253</c:v>
                </c:pt>
                <c:pt idx="254">
                  <c:v>254</c:v>
                </c:pt>
                <c:pt idx="255">
                  <c:v>255</c:v>
                </c:pt>
              </c:numCache>
            </c:numRef>
          </c:xVal>
          <c:yVal>
            <c:numRef>
              <c:f>'190_24'!$E$2:$E$257</c:f>
              <c:numCache>
                <c:formatCode>General</c:formatCode>
                <c:ptCount val="256"/>
                <c:pt idx="0">
                  <c:v>556</c:v>
                </c:pt>
                <c:pt idx="1">
                  <c:v>570</c:v>
                </c:pt>
                <c:pt idx="2">
                  <c:v>561</c:v>
                </c:pt>
                <c:pt idx="3">
                  <c:v>488</c:v>
                </c:pt>
                <c:pt idx="4">
                  <c:v>511</c:v>
                </c:pt>
                <c:pt idx="5">
                  <c:v>481</c:v>
                </c:pt>
                <c:pt idx="6">
                  <c:v>513</c:v>
                </c:pt>
                <c:pt idx="7">
                  <c:v>505</c:v>
                </c:pt>
                <c:pt idx="8">
                  <c:v>580</c:v>
                </c:pt>
                <c:pt idx="9">
                  <c:v>493</c:v>
                </c:pt>
                <c:pt idx="10">
                  <c:v>512</c:v>
                </c:pt>
                <c:pt idx="11">
                  <c:v>520</c:v>
                </c:pt>
                <c:pt idx="12">
                  <c:v>529</c:v>
                </c:pt>
                <c:pt idx="13">
                  <c:v>468</c:v>
                </c:pt>
                <c:pt idx="14">
                  <c:v>438</c:v>
                </c:pt>
                <c:pt idx="15">
                  <c:v>490</c:v>
                </c:pt>
                <c:pt idx="16">
                  <c:v>496</c:v>
                </c:pt>
                <c:pt idx="17">
                  <c:v>511</c:v>
                </c:pt>
                <c:pt idx="18">
                  <c:v>507</c:v>
                </c:pt>
                <c:pt idx="19">
                  <c:v>497</c:v>
                </c:pt>
                <c:pt idx="20">
                  <c:v>510</c:v>
                </c:pt>
                <c:pt idx="21">
                  <c:v>534</c:v>
                </c:pt>
                <c:pt idx="22">
                  <c:v>544</c:v>
                </c:pt>
                <c:pt idx="23">
                  <c:v>526</c:v>
                </c:pt>
                <c:pt idx="24">
                  <c:v>507</c:v>
                </c:pt>
                <c:pt idx="25">
                  <c:v>438</c:v>
                </c:pt>
                <c:pt idx="26">
                  <c:v>535</c:v>
                </c:pt>
                <c:pt idx="27">
                  <c:v>553</c:v>
                </c:pt>
                <c:pt idx="28">
                  <c:v>490</c:v>
                </c:pt>
                <c:pt idx="29">
                  <c:v>500</c:v>
                </c:pt>
                <c:pt idx="30">
                  <c:v>555</c:v>
                </c:pt>
                <c:pt idx="31">
                  <c:v>502</c:v>
                </c:pt>
                <c:pt idx="32">
                  <c:v>512</c:v>
                </c:pt>
                <c:pt idx="33">
                  <c:v>536</c:v>
                </c:pt>
                <c:pt idx="34">
                  <c:v>496</c:v>
                </c:pt>
                <c:pt idx="35">
                  <c:v>485</c:v>
                </c:pt>
                <c:pt idx="36">
                  <c:v>526</c:v>
                </c:pt>
                <c:pt idx="37">
                  <c:v>492</c:v>
                </c:pt>
                <c:pt idx="38">
                  <c:v>492</c:v>
                </c:pt>
                <c:pt idx="39">
                  <c:v>489</c:v>
                </c:pt>
                <c:pt idx="40">
                  <c:v>523</c:v>
                </c:pt>
                <c:pt idx="41">
                  <c:v>499</c:v>
                </c:pt>
                <c:pt idx="42">
                  <c:v>537</c:v>
                </c:pt>
                <c:pt idx="43">
                  <c:v>510</c:v>
                </c:pt>
                <c:pt idx="44">
                  <c:v>520</c:v>
                </c:pt>
                <c:pt idx="45">
                  <c:v>533</c:v>
                </c:pt>
                <c:pt idx="46">
                  <c:v>455</c:v>
                </c:pt>
                <c:pt idx="47">
                  <c:v>535</c:v>
                </c:pt>
                <c:pt idx="48">
                  <c:v>477</c:v>
                </c:pt>
                <c:pt idx="49">
                  <c:v>495</c:v>
                </c:pt>
                <c:pt idx="50">
                  <c:v>394</c:v>
                </c:pt>
                <c:pt idx="51">
                  <c:v>431</c:v>
                </c:pt>
                <c:pt idx="52">
                  <c:v>427</c:v>
                </c:pt>
                <c:pt idx="53">
                  <c:v>462</c:v>
                </c:pt>
                <c:pt idx="54">
                  <c:v>417</c:v>
                </c:pt>
                <c:pt idx="55">
                  <c:v>416</c:v>
                </c:pt>
                <c:pt idx="56">
                  <c:v>426</c:v>
                </c:pt>
                <c:pt idx="57">
                  <c:v>403</c:v>
                </c:pt>
                <c:pt idx="58">
                  <c:v>404</c:v>
                </c:pt>
                <c:pt idx="59">
                  <c:v>443</c:v>
                </c:pt>
                <c:pt idx="60">
                  <c:v>433</c:v>
                </c:pt>
                <c:pt idx="61">
                  <c:v>449</c:v>
                </c:pt>
                <c:pt idx="62">
                  <c:v>426</c:v>
                </c:pt>
                <c:pt idx="63">
                  <c:v>406</c:v>
                </c:pt>
                <c:pt idx="64">
                  <c:v>485</c:v>
                </c:pt>
                <c:pt idx="65">
                  <c:v>446</c:v>
                </c:pt>
                <c:pt idx="66">
                  <c:v>416</c:v>
                </c:pt>
                <c:pt idx="67">
                  <c:v>462</c:v>
                </c:pt>
                <c:pt idx="68">
                  <c:v>467</c:v>
                </c:pt>
                <c:pt idx="69">
                  <c:v>406</c:v>
                </c:pt>
                <c:pt idx="70">
                  <c:v>433</c:v>
                </c:pt>
                <c:pt idx="71">
                  <c:v>461</c:v>
                </c:pt>
                <c:pt idx="72">
                  <c:v>415</c:v>
                </c:pt>
                <c:pt idx="73">
                  <c:v>459</c:v>
                </c:pt>
                <c:pt idx="74">
                  <c:v>445</c:v>
                </c:pt>
                <c:pt idx="75">
                  <c:v>429</c:v>
                </c:pt>
                <c:pt idx="76">
                  <c:v>606</c:v>
                </c:pt>
                <c:pt idx="77">
                  <c:v>581</c:v>
                </c:pt>
                <c:pt idx="78">
                  <c:v>590</c:v>
                </c:pt>
                <c:pt idx="79">
                  <c:v>610</c:v>
                </c:pt>
                <c:pt idx="80">
                  <c:v>648</c:v>
                </c:pt>
                <c:pt idx="81">
                  <c:v>602</c:v>
                </c:pt>
                <c:pt idx="82">
                  <c:v>667</c:v>
                </c:pt>
                <c:pt idx="83">
                  <c:v>601</c:v>
                </c:pt>
                <c:pt idx="84">
                  <c:v>615</c:v>
                </c:pt>
                <c:pt idx="85">
                  <c:v>622</c:v>
                </c:pt>
                <c:pt idx="86">
                  <c:v>642</c:v>
                </c:pt>
                <c:pt idx="87">
                  <c:v>645</c:v>
                </c:pt>
                <c:pt idx="88">
                  <c:v>657</c:v>
                </c:pt>
                <c:pt idx="89">
                  <c:v>631</c:v>
                </c:pt>
                <c:pt idx="90">
                  <c:v>560</c:v>
                </c:pt>
                <c:pt idx="91">
                  <c:v>631</c:v>
                </c:pt>
                <c:pt idx="92">
                  <c:v>643</c:v>
                </c:pt>
                <c:pt idx="93">
                  <c:v>601</c:v>
                </c:pt>
                <c:pt idx="94">
                  <c:v>623</c:v>
                </c:pt>
                <c:pt idx="95">
                  <c:v>554</c:v>
                </c:pt>
                <c:pt idx="96">
                  <c:v>631</c:v>
                </c:pt>
                <c:pt idx="97">
                  <c:v>591</c:v>
                </c:pt>
                <c:pt idx="98">
                  <c:v>592</c:v>
                </c:pt>
                <c:pt idx="99">
                  <c:v>597</c:v>
                </c:pt>
                <c:pt idx="100">
                  <c:v>603</c:v>
                </c:pt>
                <c:pt idx="101">
                  <c:v>655</c:v>
                </c:pt>
                <c:pt idx="102">
                  <c:v>630</c:v>
                </c:pt>
                <c:pt idx="103">
                  <c:v>603</c:v>
                </c:pt>
                <c:pt idx="104">
                  <c:v>580</c:v>
                </c:pt>
                <c:pt idx="105">
                  <c:v>620</c:v>
                </c:pt>
                <c:pt idx="106">
                  <c:v>585</c:v>
                </c:pt>
                <c:pt idx="107">
                  <c:v>543</c:v>
                </c:pt>
                <c:pt idx="108">
                  <c:v>583</c:v>
                </c:pt>
                <c:pt idx="109">
                  <c:v>545</c:v>
                </c:pt>
                <c:pt idx="110">
                  <c:v>549</c:v>
                </c:pt>
                <c:pt idx="111">
                  <c:v>589</c:v>
                </c:pt>
                <c:pt idx="112">
                  <c:v>643</c:v>
                </c:pt>
                <c:pt idx="113">
                  <c:v>609</c:v>
                </c:pt>
                <c:pt idx="114">
                  <c:v>623</c:v>
                </c:pt>
                <c:pt idx="115">
                  <c:v>618</c:v>
                </c:pt>
                <c:pt idx="116">
                  <c:v>617</c:v>
                </c:pt>
                <c:pt idx="117">
                  <c:v>551</c:v>
                </c:pt>
                <c:pt idx="118">
                  <c:v>599</c:v>
                </c:pt>
                <c:pt idx="119">
                  <c:v>627</c:v>
                </c:pt>
                <c:pt idx="120">
                  <c:v>630</c:v>
                </c:pt>
                <c:pt idx="121">
                  <c:v>596</c:v>
                </c:pt>
                <c:pt idx="122">
                  <c:v>628</c:v>
                </c:pt>
                <c:pt idx="123">
                  <c:v>624</c:v>
                </c:pt>
                <c:pt idx="124">
                  <c:v>611</c:v>
                </c:pt>
                <c:pt idx="125">
                  <c:v>603</c:v>
                </c:pt>
                <c:pt idx="126">
                  <c:v>472</c:v>
                </c:pt>
                <c:pt idx="127">
                  <c:v>528</c:v>
                </c:pt>
                <c:pt idx="128">
                  <c:v>454</c:v>
                </c:pt>
                <c:pt idx="129">
                  <c:v>436</c:v>
                </c:pt>
                <c:pt idx="130">
                  <c:v>491</c:v>
                </c:pt>
                <c:pt idx="131">
                  <c:v>411</c:v>
                </c:pt>
                <c:pt idx="132">
                  <c:v>471</c:v>
                </c:pt>
                <c:pt idx="133">
                  <c:v>433</c:v>
                </c:pt>
                <c:pt idx="134">
                  <c:v>417</c:v>
                </c:pt>
                <c:pt idx="135">
                  <c:v>433</c:v>
                </c:pt>
                <c:pt idx="136">
                  <c:v>449</c:v>
                </c:pt>
                <c:pt idx="137">
                  <c:v>447</c:v>
                </c:pt>
                <c:pt idx="138">
                  <c:v>462</c:v>
                </c:pt>
                <c:pt idx="139">
                  <c:v>420</c:v>
                </c:pt>
                <c:pt idx="140">
                  <c:v>414</c:v>
                </c:pt>
                <c:pt idx="141">
                  <c:v>451</c:v>
                </c:pt>
                <c:pt idx="142">
                  <c:v>427</c:v>
                </c:pt>
                <c:pt idx="143">
                  <c:v>448</c:v>
                </c:pt>
                <c:pt idx="144">
                  <c:v>412</c:v>
                </c:pt>
                <c:pt idx="145">
                  <c:v>431</c:v>
                </c:pt>
                <c:pt idx="146">
                  <c:v>424</c:v>
                </c:pt>
                <c:pt idx="147">
                  <c:v>427</c:v>
                </c:pt>
                <c:pt idx="148">
                  <c:v>431</c:v>
                </c:pt>
                <c:pt idx="149">
                  <c:v>395</c:v>
                </c:pt>
                <c:pt idx="150">
                  <c:v>420</c:v>
                </c:pt>
                <c:pt idx="151">
                  <c:v>470</c:v>
                </c:pt>
                <c:pt idx="152">
                  <c:v>396</c:v>
                </c:pt>
                <c:pt idx="153">
                  <c:v>445</c:v>
                </c:pt>
                <c:pt idx="154">
                  <c:v>432</c:v>
                </c:pt>
                <c:pt idx="155">
                  <c:v>412</c:v>
                </c:pt>
                <c:pt idx="156">
                  <c:v>436</c:v>
                </c:pt>
                <c:pt idx="157">
                  <c:v>443</c:v>
                </c:pt>
                <c:pt idx="158">
                  <c:v>449</c:v>
                </c:pt>
                <c:pt idx="159">
                  <c:v>456</c:v>
                </c:pt>
                <c:pt idx="160">
                  <c:v>463</c:v>
                </c:pt>
                <c:pt idx="161">
                  <c:v>427</c:v>
                </c:pt>
                <c:pt idx="162">
                  <c:v>419</c:v>
                </c:pt>
                <c:pt idx="163">
                  <c:v>439</c:v>
                </c:pt>
                <c:pt idx="164">
                  <c:v>476</c:v>
                </c:pt>
                <c:pt idx="165">
                  <c:v>443</c:v>
                </c:pt>
                <c:pt idx="166">
                  <c:v>490</c:v>
                </c:pt>
                <c:pt idx="167">
                  <c:v>422</c:v>
                </c:pt>
                <c:pt idx="168">
                  <c:v>444</c:v>
                </c:pt>
                <c:pt idx="169">
                  <c:v>439</c:v>
                </c:pt>
                <c:pt idx="170">
                  <c:v>426</c:v>
                </c:pt>
                <c:pt idx="171">
                  <c:v>464</c:v>
                </c:pt>
                <c:pt idx="172">
                  <c:v>419</c:v>
                </c:pt>
                <c:pt idx="173">
                  <c:v>400</c:v>
                </c:pt>
                <c:pt idx="174">
                  <c:v>440</c:v>
                </c:pt>
                <c:pt idx="175">
                  <c:v>430</c:v>
                </c:pt>
                <c:pt idx="176">
                  <c:v>476</c:v>
                </c:pt>
                <c:pt idx="177">
                  <c:v>430</c:v>
                </c:pt>
                <c:pt idx="178">
                  <c:v>404</c:v>
                </c:pt>
                <c:pt idx="179">
                  <c:v>448</c:v>
                </c:pt>
                <c:pt idx="180">
                  <c:v>657</c:v>
                </c:pt>
                <c:pt idx="181">
                  <c:v>469</c:v>
                </c:pt>
                <c:pt idx="182">
                  <c:v>420</c:v>
                </c:pt>
                <c:pt idx="183">
                  <c:v>461</c:v>
                </c:pt>
                <c:pt idx="184">
                  <c:v>444</c:v>
                </c:pt>
                <c:pt idx="185">
                  <c:v>490</c:v>
                </c:pt>
                <c:pt idx="186">
                  <c:v>429</c:v>
                </c:pt>
                <c:pt idx="187">
                  <c:v>438</c:v>
                </c:pt>
                <c:pt idx="188">
                  <c:v>432</c:v>
                </c:pt>
                <c:pt idx="189">
                  <c:v>443</c:v>
                </c:pt>
                <c:pt idx="190">
                  <c:v>453</c:v>
                </c:pt>
                <c:pt idx="191">
                  <c:v>416</c:v>
                </c:pt>
                <c:pt idx="192">
                  <c:v>465</c:v>
                </c:pt>
                <c:pt idx="193">
                  <c:v>436</c:v>
                </c:pt>
                <c:pt idx="194">
                  <c:v>477</c:v>
                </c:pt>
                <c:pt idx="195">
                  <c:v>362</c:v>
                </c:pt>
                <c:pt idx="196">
                  <c:v>457</c:v>
                </c:pt>
                <c:pt idx="197">
                  <c:v>521</c:v>
                </c:pt>
                <c:pt idx="198">
                  <c:v>444</c:v>
                </c:pt>
                <c:pt idx="199">
                  <c:v>428</c:v>
                </c:pt>
                <c:pt idx="200">
                  <c:v>422</c:v>
                </c:pt>
                <c:pt idx="201">
                  <c:v>449</c:v>
                </c:pt>
                <c:pt idx="202">
                  <c:v>440</c:v>
                </c:pt>
                <c:pt idx="203">
                  <c:v>422</c:v>
                </c:pt>
                <c:pt idx="204">
                  <c:v>438</c:v>
                </c:pt>
                <c:pt idx="205">
                  <c:v>442</c:v>
                </c:pt>
                <c:pt idx="206">
                  <c:v>485</c:v>
                </c:pt>
                <c:pt idx="207">
                  <c:v>424</c:v>
                </c:pt>
                <c:pt idx="208">
                  <c:v>462</c:v>
                </c:pt>
                <c:pt idx="209">
                  <c:v>418</c:v>
                </c:pt>
                <c:pt idx="210">
                  <c:v>446</c:v>
                </c:pt>
                <c:pt idx="211">
                  <c:v>402</c:v>
                </c:pt>
                <c:pt idx="212">
                  <c:v>426</c:v>
                </c:pt>
                <c:pt idx="213">
                  <c:v>399</c:v>
                </c:pt>
                <c:pt idx="214">
                  <c:v>482</c:v>
                </c:pt>
                <c:pt idx="215">
                  <c:v>462</c:v>
                </c:pt>
                <c:pt idx="216">
                  <c:v>447</c:v>
                </c:pt>
                <c:pt idx="217">
                  <c:v>448</c:v>
                </c:pt>
                <c:pt idx="218">
                  <c:v>420</c:v>
                </c:pt>
                <c:pt idx="219">
                  <c:v>479</c:v>
                </c:pt>
                <c:pt idx="220">
                  <c:v>475</c:v>
                </c:pt>
                <c:pt idx="221">
                  <c:v>443</c:v>
                </c:pt>
                <c:pt idx="222">
                  <c:v>466</c:v>
                </c:pt>
                <c:pt idx="223">
                  <c:v>438</c:v>
                </c:pt>
                <c:pt idx="224">
                  <c:v>462</c:v>
                </c:pt>
                <c:pt idx="225">
                  <c:v>400</c:v>
                </c:pt>
                <c:pt idx="226">
                  <c:v>426</c:v>
                </c:pt>
                <c:pt idx="227">
                  <c:v>485</c:v>
                </c:pt>
                <c:pt idx="228">
                  <c:v>413</c:v>
                </c:pt>
                <c:pt idx="229">
                  <c:v>461</c:v>
                </c:pt>
                <c:pt idx="230">
                  <c:v>442</c:v>
                </c:pt>
                <c:pt idx="231">
                  <c:v>453</c:v>
                </c:pt>
                <c:pt idx="232">
                  <c:v>420</c:v>
                </c:pt>
                <c:pt idx="233">
                  <c:v>435</c:v>
                </c:pt>
                <c:pt idx="234">
                  <c:v>454</c:v>
                </c:pt>
                <c:pt idx="235">
                  <c:v>403</c:v>
                </c:pt>
                <c:pt idx="236">
                  <c:v>442</c:v>
                </c:pt>
                <c:pt idx="237">
                  <c:v>447</c:v>
                </c:pt>
                <c:pt idx="238">
                  <c:v>422</c:v>
                </c:pt>
                <c:pt idx="239">
                  <c:v>443</c:v>
                </c:pt>
                <c:pt idx="240">
                  <c:v>410</c:v>
                </c:pt>
                <c:pt idx="241">
                  <c:v>458</c:v>
                </c:pt>
                <c:pt idx="242">
                  <c:v>414</c:v>
                </c:pt>
                <c:pt idx="243">
                  <c:v>506</c:v>
                </c:pt>
                <c:pt idx="244">
                  <c:v>450</c:v>
                </c:pt>
                <c:pt idx="245">
                  <c:v>379</c:v>
                </c:pt>
                <c:pt idx="246">
                  <c:v>458</c:v>
                </c:pt>
                <c:pt idx="247">
                  <c:v>426</c:v>
                </c:pt>
                <c:pt idx="248">
                  <c:v>441</c:v>
                </c:pt>
                <c:pt idx="249">
                  <c:v>474</c:v>
                </c:pt>
                <c:pt idx="250">
                  <c:v>455</c:v>
                </c:pt>
                <c:pt idx="251">
                  <c:v>443</c:v>
                </c:pt>
                <c:pt idx="252">
                  <c:v>458</c:v>
                </c:pt>
                <c:pt idx="253">
                  <c:v>431</c:v>
                </c:pt>
                <c:pt idx="254">
                  <c:v>451</c:v>
                </c:pt>
                <c:pt idx="255">
                  <c:v>443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39726976"/>
        <c:axId val="239728896"/>
      </c:scatterChart>
      <c:valAx>
        <c:axId val="239726976"/>
        <c:scaling>
          <c:orientation val="minMax"/>
          <c:max val="256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/>
                  <a:t>Channel Number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39728896"/>
        <c:crosses val="autoZero"/>
        <c:crossBetween val="midCat"/>
      </c:valAx>
      <c:valAx>
        <c:axId val="239728896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GB"/>
                  <a:t>ENC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239726976"/>
        <c:crosses val="autoZero"/>
        <c:crossBetween val="midCat"/>
      </c:valAx>
      <c:spPr>
        <a:noFill/>
        <a:ln w="25400">
          <a:noFill/>
        </a:ln>
      </c:spPr>
    </c:plotArea>
    <c:plotVisOnly val="1"/>
    <c:dispBlanksAs val="gap"/>
    <c:showDLblsOverMax val="0"/>
  </c:chart>
  <c:externalData r:id="rId2">
    <c:autoUpdate val="0"/>
  </c:externalData>
  <c:userShapes r:id="rId3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GB" sz="1050" dirty="0">
                <a:latin typeface="Arial" pitchFamily="34" charset="0"/>
                <a:cs typeface="Arial" pitchFamily="34" charset="0"/>
              </a:rPr>
              <a:t>Power Efficiency vs Load Current</a:t>
            </a:r>
          </a:p>
        </c:rich>
      </c:tx>
      <c:layout/>
      <c:overlay val="0"/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Default Components</c:v>
          </c:tx>
          <c:xVal>
            <c:numRef>
              <c:f>Sheet3!$H$27:$H$35</c:f>
              <c:numCache>
                <c:formatCode>General</c:formatCode>
                <c:ptCount val="9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2.5</c:v>
                </c:pt>
                <c:pt idx="5">
                  <c:v>3</c:v>
                </c:pt>
                <c:pt idx="6">
                  <c:v>3.5</c:v>
                </c:pt>
                <c:pt idx="7">
                  <c:v>4</c:v>
                </c:pt>
                <c:pt idx="8">
                  <c:v>4.5</c:v>
                </c:pt>
              </c:numCache>
            </c:numRef>
          </c:xVal>
          <c:yVal>
            <c:numRef>
              <c:f>Sheet3!$I$27:$I$35</c:f>
              <c:numCache>
                <c:formatCode>General</c:formatCode>
                <c:ptCount val="9"/>
                <c:pt idx="0">
                  <c:v>0.50379513319083846</c:v>
                </c:pt>
                <c:pt idx="1">
                  <c:v>0.64448363823313104</c:v>
                </c:pt>
                <c:pt idx="2">
                  <c:v>0.70290534208059985</c:v>
                </c:pt>
                <c:pt idx="3">
                  <c:v>0.72401038797513162</c:v>
                </c:pt>
                <c:pt idx="4">
                  <c:v>0.73127896595984154</c:v>
                </c:pt>
                <c:pt idx="5">
                  <c:v>0.72273652728036597</c:v>
                </c:pt>
                <c:pt idx="6">
                  <c:v>0.70789934095861484</c:v>
                </c:pt>
                <c:pt idx="7">
                  <c:v>0.68785843873330876</c:v>
                </c:pt>
                <c:pt idx="8">
                  <c:v>0.65481181867508542</c:v>
                </c:pt>
              </c:numCache>
            </c:numRef>
          </c:yVal>
          <c:smooth val="1"/>
        </c:ser>
        <c:ser>
          <c:idx val="1"/>
          <c:order val="1"/>
          <c:tx>
            <c:v>Reduced size Components</c:v>
          </c:tx>
          <c:xVal>
            <c:numRef>
              <c:f>Sheet3!$H$27:$H$35</c:f>
              <c:numCache>
                <c:formatCode>General</c:formatCode>
                <c:ptCount val="9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2.5</c:v>
                </c:pt>
                <c:pt idx="5">
                  <c:v>3</c:v>
                </c:pt>
                <c:pt idx="6">
                  <c:v>3.5</c:v>
                </c:pt>
                <c:pt idx="7">
                  <c:v>4</c:v>
                </c:pt>
                <c:pt idx="8">
                  <c:v>4.5</c:v>
                </c:pt>
              </c:numCache>
            </c:numRef>
          </c:xVal>
          <c:yVal>
            <c:numRef>
              <c:f>Sheet3!$J$27:$J$35</c:f>
              <c:numCache>
                <c:formatCode>General</c:formatCode>
                <c:ptCount val="9"/>
                <c:pt idx="0">
                  <c:v>0.48342106530444429</c:v>
                </c:pt>
                <c:pt idx="1">
                  <c:v>0.62236410496719752</c:v>
                </c:pt>
                <c:pt idx="2">
                  <c:v>0.67446408546462189</c:v>
                </c:pt>
                <c:pt idx="3">
                  <c:v>0.694752632616226</c:v>
                </c:pt>
                <c:pt idx="4">
                  <c:v>0.69133488377474639</c:v>
                </c:pt>
                <c:pt idx="5">
                  <c:v>0.68116600160388052</c:v>
                </c:pt>
                <c:pt idx="6">
                  <c:v>0.65892237623111238</c:v>
                </c:pt>
                <c:pt idx="7">
                  <c:v>0.63420030864415033</c:v>
                </c:pt>
                <c:pt idx="8">
                  <c:v>0.6064281382656157</c:v>
                </c:pt>
              </c:numCache>
            </c:numRef>
          </c:yVal>
          <c:smooth val="1"/>
        </c:ser>
        <c:ser>
          <c:idx val="2"/>
          <c:order val="2"/>
          <c:tx>
            <c:v>110nH/4MHz</c:v>
          </c:tx>
          <c:xVal>
            <c:numRef>
              <c:f>Sheet3!$H$27:$H$35</c:f>
              <c:numCache>
                <c:formatCode>General</c:formatCode>
                <c:ptCount val="9"/>
                <c:pt idx="0">
                  <c:v>0.5</c:v>
                </c:pt>
                <c:pt idx="1">
                  <c:v>1</c:v>
                </c:pt>
                <c:pt idx="2">
                  <c:v>1.5</c:v>
                </c:pt>
                <c:pt idx="3">
                  <c:v>2</c:v>
                </c:pt>
                <c:pt idx="4">
                  <c:v>2.5</c:v>
                </c:pt>
                <c:pt idx="5">
                  <c:v>3</c:v>
                </c:pt>
                <c:pt idx="6">
                  <c:v>3.5</c:v>
                </c:pt>
                <c:pt idx="7">
                  <c:v>4</c:v>
                </c:pt>
                <c:pt idx="8">
                  <c:v>4.5</c:v>
                </c:pt>
              </c:numCache>
            </c:numRef>
          </c:xVal>
          <c:yVal>
            <c:numRef>
              <c:f>Sheet3!$K$27:$K$35</c:f>
              <c:numCache>
                <c:formatCode>General</c:formatCode>
                <c:ptCount val="9"/>
                <c:pt idx="0">
                  <c:v>0.58800735347127109</c:v>
                </c:pt>
                <c:pt idx="1">
                  <c:v>0.71611523476065053</c:v>
                </c:pt>
                <c:pt idx="2">
                  <c:v>0.75871990639867737</c:v>
                </c:pt>
                <c:pt idx="3">
                  <c:v>0.77031983151746253</c:v>
                </c:pt>
                <c:pt idx="4">
                  <c:v>0.75796320177359733</c:v>
                </c:pt>
                <c:pt idx="5">
                  <c:v>0.74610234790227381</c:v>
                </c:pt>
                <c:pt idx="6">
                  <c:v>0.72907299265667613</c:v>
                </c:pt>
                <c:pt idx="7">
                  <c:v>0.7067949368589117</c:v>
                </c:pt>
                <c:pt idx="8">
                  <c:v>0.67928311337133385</c:v>
                </c:pt>
              </c:numCache>
            </c:numRef>
          </c:yVal>
          <c:smooth val="1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803392"/>
        <c:axId val="43805312"/>
      </c:scatterChart>
      <c:valAx>
        <c:axId val="43803392"/>
        <c:scaling>
          <c:orientation val="minMax"/>
          <c:max val="5"/>
          <c:min val="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>
                    <a:latin typeface="Arial" pitchFamily="34" charset="0"/>
                    <a:cs typeface="Arial" pitchFamily="34" charset="0"/>
                  </a:rPr>
                  <a:t>Load Current (A)</a:t>
                </a:r>
              </a:p>
            </c:rich>
          </c:tx>
          <c:layout/>
          <c:overlay val="0"/>
        </c:title>
        <c:numFmt formatCode="General" sourceLinked="1"/>
        <c:majorTickMark val="none"/>
        <c:minorTickMark val="out"/>
        <c:tickLblPos val="nextTo"/>
        <c:txPr>
          <a:bodyPr/>
          <a:lstStyle/>
          <a:p>
            <a:pPr>
              <a:defRPr sz="800" baseline="0">
                <a:latin typeface="Arial" pitchFamily="34" charset="0"/>
              </a:defRPr>
            </a:pPr>
            <a:endParaRPr lang="en-US"/>
          </a:p>
        </c:txPr>
        <c:crossAx val="43805312"/>
        <c:crosses val="autoZero"/>
        <c:crossBetween val="midCat"/>
        <c:minorUnit val="0.5"/>
      </c:valAx>
      <c:valAx>
        <c:axId val="43805312"/>
        <c:scaling>
          <c:orientation val="minMax"/>
          <c:max val="1"/>
        </c:scaling>
        <c:delete val="0"/>
        <c:axPos val="l"/>
        <c:majorGridlines/>
        <c:title>
          <c:tx>
            <c:rich>
              <a:bodyPr/>
              <a:lstStyle/>
              <a:p>
                <a:pPr>
                  <a:defRPr/>
                </a:pPr>
                <a:r>
                  <a:rPr lang="en-GB" dirty="0">
                    <a:latin typeface="Arial" pitchFamily="34" charset="0"/>
                    <a:cs typeface="Arial" pitchFamily="34" charset="0"/>
                  </a:rPr>
                  <a:t>Efficiency</a:t>
                </a:r>
              </a:p>
            </c:rich>
          </c:tx>
          <c:layout>
            <c:manualLayout>
              <c:xMode val="edge"/>
              <c:yMode val="edge"/>
              <c:x val="1.8045112781954888E-2"/>
              <c:y val="0.41019598827518822"/>
            </c:manualLayout>
          </c:layout>
          <c:overlay val="0"/>
        </c:title>
        <c:numFmt formatCode="General" sourceLinked="1"/>
        <c:majorTickMark val="none"/>
        <c:minorTickMark val="out"/>
        <c:tickLblPos val="nextTo"/>
        <c:txPr>
          <a:bodyPr/>
          <a:lstStyle/>
          <a:p>
            <a:pPr>
              <a:defRPr sz="800">
                <a:latin typeface="Arial" pitchFamily="34" charset="0"/>
                <a:cs typeface="Arial" pitchFamily="34" charset="0"/>
              </a:defRPr>
            </a:pPr>
            <a:endParaRPr lang="en-US"/>
          </a:p>
        </c:txPr>
        <c:crossAx val="43803392"/>
        <c:crosses val="autoZero"/>
        <c:crossBetween val="midCat"/>
        <c:minorUnit val="5.0000000000000017E-2"/>
      </c:valAx>
    </c:plotArea>
    <c:legend>
      <c:legendPos val="r"/>
      <c:layout/>
      <c:overlay val="0"/>
      <c:txPr>
        <a:bodyPr/>
        <a:lstStyle/>
        <a:p>
          <a:pPr>
            <a:defRPr sz="900" baseline="0"/>
          </a:pPr>
          <a:endParaRPr lang="en-US"/>
        </a:p>
      </c:txPr>
    </c:legend>
    <c:plotVisOnly val="1"/>
    <c:dispBlanksAs val="gap"/>
    <c:showDLblsOverMax val="0"/>
  </c:chart>
  <c:spPr>
    <a:ln w="12700">
      <a:solidFill>
        <a:schemeClr val="tx1"/>
      </a:solidFill>
    </a:ln>
  </c:spPr>
  <c:externalData r:id="rId1">
    <c:autoUpdate val="0"/>
  </c:externalData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0.31062</cdr:x>
      <cdr:y>0</cdr:y>
    </cdr:from>
    <cdr:to>
      <cdr:x>0.31062</cdr:x>
      <cdr:y>0.88202</cdr:y>
    </cdr:to>
    <cdr:cxnSp macro="">
      <cdr:nvCxnSpPr>
        <cdr:cNvPr id="2" name="Straight Connector 1"/>
        <cdr:cNvCxnSpPr/>
      </cdr:nvCxnSpPr>
      <cdr:spPr>
        <a:xfrm xmlns:a="http://schemas.openxmlformats.org/drawingml/2006/main">
          <a:off x="1254457" y="-1600200"/>
          <a:ext cx="0" cy="3991970"/>
        </a:xfrm>
        <a:prstGeom xmlns:a="http://schemas.openxmlformats.org/drawingml/2006/main" prst="line">
          <a:avLst/>
        </a:prstGeom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02CFC-0263-492A-88D3-69CFAD83B09B}" type="datetimeFigureOut">
              <a:rPr lang="en-GB" smtClean="0"/>
              <a:t>18/03/2014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AA98C-B70A-4594-88F7-E4D0EACA37D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5986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208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2583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60800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5431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1189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744954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558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81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70443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330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48434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C4F959-5E52-4D52-AC05-34401B53A1A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5469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jpeg"/><Relationship Id="rId3" Type="http://schemas.openxmlformats.org/officeDocument/2006/relationships/image" Target="../media/image14.jpeg"/><Relationship Id="rId7" Type="http://schemas.openxmlformats.org/officeDocument/2006/relationships/image" Target="../media/image19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jpeg"/><Relationship Id="rId10" Type="http://schemas.openxmlformats.org/officeDocument/2006/relationships/image" Target="../media/image22.png"/><Relationship Id="rId4" Type="http://schemas.openxmlformats.org/officeDocument/2006/relationships/image" Target="../media/image16.jpeg"/><Relationship Id="rId9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7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23684" y="2040272"/>
            <a:ext cx="7772400" cy="1470025"/>
          </a:xfrm>
        </p:spPr>
        <p:txBody>
          <a:bodyPr>
            <a:normAutofit/>
          </a:bodyPr>
          <a:lstStyle/>
          <a:p>
            <a:r>
              <a:rPr lang="en-GB" dirty="0" smtClean="0"/>
              <a:t>ATLAS Phase II Strip Tracker: </a:t>
            </a:r>
            <a:br>
              <a:rPr lang="en-GB" dirty="0" smtClean="0"/>
            </a:br>
            <a:r>
              <a:rPr lang="en-GB" dirty="0" smtClean="0"/>
              <a:t>Electronic Developments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ACES, CERN, 19/03/2014</a:t>
            </a:r>
          </a:p>
          <a:p>
            <a:r>
              <a:rPr lang="en-GB" dirty="0" smtClean="0"/>
              <a:t>Peter W Phillips</a:t>
            </a:r>
          </a:p>
          <a:p>
            <a:r>
              <a:rPr lang="en-GB" dirty="0" smtClean="0"/>
              <a:t>On behalf of </a:t>
            </a:r>
          </a:p>
          <a:p>
            <a:r>
              <a:rPr lang="en-GB" dirty="0" smtClean="0"/>
              <a:t>The ATLAS ITK Strip Community</a:t>
            </a:r>
          </a:p>
          <a:p>
            <a:endParaRPr lang="en-GB" dirty="0"/>
          </a:p>
        </p:txBody>
      </p:sp>
      <p:sp>
        <p:nvSpPr>
          <p:cNvPr id="4" name="AutoShape 2" descr="https://encrypted-tbn0.gstatic.com/images?q=tbn:ANd9GcQyan7kHCr109DyGw3SYxvVTslBUHS2lPglf9WN7Q2a2AGJd0zk"/>
          <p:cNvSpPr>
            <a:spLocks noChangeAspect="1" noChangeArrowheads="1"/>
          </p:cNvSpPr>
          <p:nvPr/>
        </p:nvSpPr>
        <p:spPr bwMode="auto">
          <a:xfrm>
            <a:off x="155575" y="-1790700"/>
            <a:ext cx="3124200" cy="3743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5124" name="Picture 4" descr="http://www.atlas.ch/photos/atlas_photos/selected-photos/logos/ATLAS-chrome-logo-blue_lo.pn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5116"/>
          <a:stretch/>
        </p:blipFill>
        <p:spPr bwMode="auto">
          <a:xfrm>
            <a:off x="103032" y="1821063"/>
            <a:ext cx="1391813" cy="1875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4309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89460"/>
            <a:ext cx="8229600" cy="1143000"/>
          </a:xfrm>
        </p:spPr>
        <p:txBody>
          <a:bodyPr/>
          <a:lstStyle/>
          <a:p>
            <a:r>
              <a:rPr lang="en-GB" dirty="0" smtClean="0"/>
              <a:t>ABC130 Preliminary Results (1)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7243"/>
            <a:ext cx="4038600" cy="5361708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Evaluation of single FIB die continues</a:t>
            </a:r>
          </a:p>
          <a:p>
            <a:pPr lvl="1"/>
            <a:r>
              <a:rPr lang="en-GB" dirty="0"/>
              <a:t>T</a:t>
            </a:r>
            <a:r>
              <a:rPr lang="en-GB" dirty="0" smtClean="0"/>
              <a:t>est PCB</a:t>
            </a:r>
          </a:p>
          <a:p>
            <a:pPr lvl="1"/>
            <a:r>
              <a:rPr lang="en-GB" dirty="0"/>
              <a:t>P</a:t>
            </a:r>
            <a:r>
              <a:rPr lang="en-GB" dirty="0" smtClean="0"/>
              <a:t>robe Card</a:t>
            </a:r>
          </a:p>
          <a:p>
            <a:r>
              <a:rPr lang="en-GB" dirty="0" smtClean="0"/>
              <a:t>Test coverage to date:</a:t>
            </a:r>
          </a:p>
          <a:p>
            <a:pPr lvl="1"/>
            <a:r>
              <a:rPr lang="en-GB" dirty="0" smtClean="0"/>
              <a:t>Register write/read</a:t>
            </a:r>
          </a:p>
          <a:p>
            <a:pPr lvl="1"/>
            <a:r>
              <a:rPr lang="en-GB" dirty="0" smtClean="0"/>
              <a:t>DACs &amp; LDOs</a:t>
            </a:r>
          </a:p>
          <a:p>
            <a:pPr lvl="1"/>
            <a:r>
              <a:rPr lang="en-GB" dirty="0" smtClean="0"/>
              <a:t>40, 80, 160 MHz DCLK</a:t>
            </a:r>
          </a:p>
          <a:p>
            <a:pPr lvl="1"/>
            <a:r>
              <a:rPr lang="en-GB" dirty="0" smtClean="0"/>
              <a:t>Noise with mini sensors</a:t>
            </a:r>
          </a:p>
          <a:p>
            <a:pPr lvl="1"/>
            <a:r>
              <a:rPr lang="en-GB" dirty="0" smtClean="0"/>
              <a:t>Mean Power vs trigger rate</a:t>
            </a:r>
          </a:p>
          <a:p>
            <a:r>
              <a:rPr lang="en-GB" dirty="0" smtClean="0"/>
              <a:t>Pending</a:t>
            </a:r>
          </a:p>
          <a:p>
            <a:pPr lvl="1"/>
            <a:r>
              <a:rPr lang="en-GB" dirty="0" smtClean="0"/>
              <a:t>Clock margin (higher BCO)</a:t>
            </a:r>
          </a:p>
          <a:p>
            <a:pPr lvl="1"/>
            <a:r>
              <a:rPr lang="en-GB" dirty="0" smtClean="0"/>
              <a:t>Power vs time</a:t>
            </a:r>
          </a:p>
          <a:p>
            <a:pPr lvl="1"/>
            <a:r>
              <a:rPr lang="en-GB" dirty="0" smtClean="0"/>
              <a:t>Gain calibration</a:t>
            </a:r>
          </a:p>
          <a:p>
            <a:pPr lvl="2"/>
            <a:r>
              <a:rPr lang="en-GB" dirty="0" smtClean="0"/>
              <a:t>beam, laser, source…</a:t>
            </a:r>
          </a:p>
          <a:p>
            <a:pPr lvl="1"/>
            <a:r>
              <a:rPr lang="en-GB" dirty="0" smtClean="0"/>
              <a:t>SEU studies</a:t>
            </a:r>
          </a:p>
          <a:p>
            <a:pPr lvl="1"/>
            <a:r>
              <a:rPr lang="en-GB" dirty="0" smtClean="0"/>
              <a:t>Irradiation</a:t>
            </a:r>
          </a:p>
          <a:p>
            <a:pPr lvl="1"/>
            <a:r>
              <a:rPr lang="en-GB" dirty="0" smtClean="0"/>
              <a:t>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346356" y="2865154"/>
            <a:ext cx="25623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ABC130 under Probe Test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129" b="18515"/>
          <a:stretch/>
        </p:blipFill>
        <p:spPr>
          <a:xfrm>
            <a:off x="560590" y="951980"/>
            <a:ext cx="4035829" cy="1856534"/>
          </a:xfr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829" y="3242545"/>
            <a:ext cx="4236777" cy="28681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913578" y="6046950"/>
            <a:ext cx="3439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ABC130 DAC &amp; LDO Characteristics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8707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ABC130 Preliminary Results (2)</a:t>
            </a:r>
            <a:endParaRPr lang="en-GB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979" t="17080" r="17038" b="16460"/>
          <a:stretch/>
        </p:blipFill>
        <p:spPr bwMode="auto">
          <a:xfrm>
            <a:off x="436728" y="1589965"/>
            <a:ext cx="4130528" cy="3432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11791" y="5104262"/>
            <a:ext cx="399654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ABC130 with two ATLAS07 mini sensors</a:t>
            </a:r>
          </a:p>
          <a:p>
            <a:endParaRPr lang="en-GB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1103003812"/>
              </p:ext>
            </p:extLst>
          </p:nvPr>
        </p:nvGraphicFramePr>
        <p:xfrm>
          <a:off x="4648200" y="1600201"/>
          <a:ext cx="4038600" cy="34705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9" name="Straight Connector 8"/>
          <p:cNvCxnSpPr/>
          <p:nvPr/>
        </p:nvCxnSpPr>
        <p:spPr>
          <a:xfrm>
            <a:off x="6225468" y="1608513"/>
            <a:ext cx="0" cy="3061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868319" y="1586346"/>
            <a:ext cx="0" cy="306109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 rot="-2700000">
            <a:off x="5710842" y="2693323"/>
            <a:ext cx="21847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PRELIMINARY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45331" y="3948546"/>
            <a:ext cx="7120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1 sensor</a:t>
            </a:r>
          </a:p>
          <a:p>
            <a:pPr algn="ctr"/>
            <a:r>
              <a:rPr lang="en-GB" sz="1200" dirty="0" smtClean="0"/>
              <a:t>~0.8pF</a:t>
            </a:r>
            <a:endParaRPr lang="en-GB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6195751" y="3959628"/>
            <a:ext cx="7703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/>
              <a:t>2</a:t>
            </a:r>
            <a:r>
              <a:rPr lang="en-GB" sz="1200" dirty="0" smtClean="0"/>
              <a:t> sensors</a:t>
            </a:r>
          </a:p>
          <a:p>
            <a:pPr algn="ctr"/>
            <a:r>
              <a:rPr lang="en-GB" sz="1200" dirty="0" smtClean="0"/>
              <a:t>~1.6pF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5087389" y="5087390"/>
            <a:ext cx="348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Preliminary noise data at 150V bias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72593" y="5763045"/>
            <a:ext cx="86047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dirty="0" smtClean="0"/>
              <a:t>Noise is as expected. To date - apart from the known “feature” - ABC130 is working well.</a:t>
            </a:r>
            <a:endParaRPr lang="en-GB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7345679" y="3954086"/>
            <a:ext cx="8242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unbonded</a:t>
            </a:r>
            <a:endParaRPr lang="en-GB" sz="1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3232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Testing The Fast Cluster Finder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02230"/>
            <a:ext cx="4038600" cy="4898254"/>
          </a:xfrm>
        </p:spPr>
        <p:txBody>
          <a:bodyPr>
            <a:normAutofit fontScale="62500" lnSpcReduction="20000"/>
          </a:bodyPr>
          <a:lstStyle/>
          <a:p>
            <a:r>
              <a:rPr lang="en-GB" altLang="en-US" sz="2900" dirty="0"/>
              <a:t>Fast-Cluster-Finder is a proof-of-principle block for self-seeded </a:t>
            </a:r>
            <a:r>
              <a:rPr lang="en-GB" altLang="en-US" sz="2900" dirty="0" smtClean="0"/>
              <a:t>triggering </a:t>
            </a:r>
          </a:p>
          <a:p>
            <a:pPr lvl="1"/>
            <a:r>
              <a:rPr lang="en-GB" altLang="en-US" sz="2500" dirty="0" smtClean="0"/>
              <a:t>Autonomous </a:t>
            </a:r>
            <a:r>
              <a:rPr lang="en-GB" altLang="en-US" sz="2500" dirty="0"/>
              <a:t>– no interaction with other chip functions</a:t>
            </a:r>
          </a:p>
          <a:p>
            <a:pPr marL="742950" lvl="2" indent="-342900"/>
            <a:r>
              <a:rPr lang="en-GB" altLang="en-US" sz="2500" dirty="0"/>
              <a:t>Outputs cluster lists at </a:t>
            </a:r>
            <a:r>
              <a:rPr lang="en-GB" altLang="en-US" sz="2500" dirty="0" smtClean="0"/>
              <a:t>up to 640Mbits for </a:t>
            </a:r>
            <a:r>
              <a:rPr lang="en-GB" altLang="en-US" sz="2500" dirty="0"/>
              <a:t>correlation with hits from </a:t>
            </a:r>
            <a:r>
              <a:rPr lang="en-GB" altLang="en-US" sz="2500" dirty="0" smtClean="0"/>
              <a:t>other side of stave/petal</a:t>
            </a:r>
            <a:endParaRPr lang="en-GB" altLang="en-US" sz="2500" dirty="0" smtClean="0"/>
          </a:p>
          <a:p>
            <a:pPr marL="742950" lvl="2" indent="-342900"/>
            <a:endParaRPr lang="en-GB" altLang="en-US" sz="2500" dirty="0"/>
          </a:p>
          <a:p>
            <a:r>
              <a:rPr lang="en-GB" dirty="0" smtClean="0"/>
              <a:t>Parallel effort to verify function of this block on uncorrected die</a:t>
            </a:r>
          </a:p>
          <a:p>
            <a:pPr lvl="1"/>
            <a:r>
              <a:rPr lang="en-GB" dirty="0" smtClean="0"/>
              <a:t>Plot shows FCF output at 320 MHz</a:t>
            </a:r>
          </a:p>
          <a:p>
            <a:pPr lvl="1"/>
            <a:r>
              <a:rPr lang="en-GB" dirty="0" smtClean="0"/>
              <a:t>Half speed for now, but basically working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This effort will continue</a:t>
            </a:r>
          </a:p>
          <a:p>
            <a:pPr lvl="1"/>
            <a:r>
              <a:rPr lang="en-GB" dirty="0" smtClean="0"/>
              <a:t>Work is directed toward a self-seeded trigger demonstrator module</a:t>
            </a:r>
          </a:p>
          <a:p>
            <a:pPr lvl="1"/>
            <a:endParaRPr lang="en-GB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782037"/>
            <a:ext cx="4038600" cy="30289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666750" y="4986405"/>
            <a:ext cx="36574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FCF Output (black) at 320 MHz (blue)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8236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13378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>
                <a:cs typeface="Arial" pitchFamily="34" charset="0"/>
              </a:rPr>
              <a:t>ABC130 Barrel Module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CCAE1-0DE7-45E1-B876-EE1F742747F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527884" y="1221720"/>
            <a:ext cx="5364596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177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prstClr val="black"/>
                </a:solidFill>
              </a:rPr>
              <a:t>Module is made up of 3 </a:t>
            </a:r>
            <a:r>
              <a:rPr lang="en-GB" sz="1600" dirty="0" smtClean="0">
                <a:solidFill>
                  <a:prstClr val="black"/>
                </a:solidFill>
              </a:rPr>
              <a:t>main</a:t>
            </a:r>
            <a:r>
              <a:rPr lang="en-GB" sz="1600" dirty="0" smtClean="0">
                <a:solidFill>
                  <a:prstClr val="black"/>
                </a:solidFill>
              </a:rPr>
              <a:t> </a:t>
            </a:r>
            <a:r>
              <a:rPr lang="en-GB" sz="1600" dirty="0" smtClean="0">
                <a:solidFill>
                  <a:prstClr val="black"/>
                </a:solidFill>
              </a:rPr>
              <a:t>parts:</a:t>
            </a:r>
          </a:p>
          <a:p>
            <a:pPr lvl="1" indent="177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</a:rPr>
              <a:t>Sensor</a:t>
            </a:r>
          </a:p>
          <a:p>
            <a:pPr lvl="1" indent="177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</a:rPr>
              <a:t>Flex circuits (carrier for readout </a:t>
            </a:r>
            <a:r>
              <a:rPr lang="en-GB" sz="1400" dirty="0" err="1" smtClean="0">
                <a:solidFill>
                  <a:prstClr val="black"/>
                </a:solidFill>
              </a:rPr>
              <a:t>asics</a:t>
            </a:r>
            <a:r>
              <a:rPr lang="en-GB" sz="1400" dirty="0" smtClean="0">
                <a:solidFill>
                  <a:prstClr val="black"/>
                </a:solidFill>
              </a:rPr>
              <a:t> and I/O buffer) </a:t>
            </a:r>
          </a:p>
          <a:p>
            <a:pPr lvl="1" indent="177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</a:rPr>
              <a:t>Power Board </a:t>
            </a:r>
            <a:r>
              <a:rPr lang="en-GB" sz="1400" dirty="0" smtClean="0">
                <a:solidFill>
                  <a:prstClr val="black"/>
                </a:solidFill>
              </a:rPr>
              <a:t>(SPP or </a:t>
            </a:r>
            <a:r>
              <a:rPr lang="en-GB" sz="1400" dirty="0" err="1" smtClean="0">
                <a:solidFill>
                  <a:prstClr val="black"/>
                </a:solidFill>
              </a:rPr>
              <a:t>PoL</a:t>
            </a:r>
            <a:r>
              <a:rPr lang="en-GB" sz="1400" dirty="0" smtClean="0">
                <a:solidFill>
                  <a:prstClr val="black"/>
                </a:solidFill>
              </a:rPr>
              <a:t> DC-DC) </a:t>
            </a:r>
            <a:r>
              <a:rPr lang="en-GB" sz="1400" dirty="0" smtClean="0">
                <a:solidFill>
                  <a:prstClr val="black"/>
                </a:solidFill>
              </a:rPr>
              <a:t>with sensor </a:t>
            </a:r>
            <a:r>
              <a:rPr lang="en-GB" sz="1400" dirty="0" smtClean="0">
                <a:solidFill>
                  <a:prstClr val="black"/>
                </a:solidFill>
              </a:rPr>
              <a:t>filtering</a:t>
            </a:r>
          </a:p>
          <a:p>
            <a:pPr lvl="1" indent="177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GB" sz="1400" dirty="0" smtClean="0">
              <a:solidFill>
                <a:prstClr val="black"/>
              </a:solidFill>
            </a:endParaRPr>
          </a:p>
          <a:p>
            <a:pPr indent="177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prstClr val="black"/>
                </a:solidFill>
              </a:rPr>
              <a:t>Moving towards an integrated module</a:t>
            </a:r>
          </a:p>
          <a:p>
            <a:pPr lvl="1" indent="177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</a:rPr>
              <a:t>Flex circuits and powering attached </a:t>
            </a:r>
            <a:r>
              <a:rPr lang="en-GB" sz="1400" dirty="0" smtClean="0">
                <a:solidFill>
                  <a:prstClr val="black"/>
                </a:solidFill>
              </a:rPr>
              <a:t>within</a:t>
            </a:r>
            <a:r>
              <a:rPr lang="en-GB" sz="1400" dirty="0" smtClean="0">
                <a:solidFill>
                  <a:prstClr val="black"/>
                </a:solidFill>
              </a:rPr>
              <a:t> sensor area</a:t>
            </a:r>
            <a:endParaRPr lang="en-GB" sz="1200" dirty="0" smtClean="0">
              <a:solidFill>
                <a:prstClr val="black"/>
              </a:solidFill>
            </a:endParaRPr>
          </a:p>
          <a:p>
            <a:pPr lvl="1" indent="1778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</a:rPr>
              <a:t>Sensor </a:t>
            </a:r>
            <a:r>
              <a:rPr lang="en-GB" sz="1400" dirty="0" smtClean="0">
                <a:solidFill>
                  <a:prstClr val="black"/>
                </a:solidFill>
              </a:rPr>
              <a:t>provides </a:t>
            </a:r>
            <a:r>
              <a:rPr lang="en-GB" sz="1400" dirty="0" smtClean="0">
                <a:solidFill>
                  <a:prstClr val="black"/>
                </a:solidFill>
              </a:rPr>
              <a:t>mechanical support and thermal management</a:t>
            </a:r>
          </a:p>
          <a:p>
            <a:pPr indent="177800" fontAlgn="base">
              <a:spcBef>
                <a:spcPct val="0"/>
              </a:spcBef>
              <a:spcAft>
                <a:spcPct val="0"/>
              </a:spcAft>
            </a:pPr>
            <a:endParaRPr lang="en-GB" sz="1400" dirty="0">
              <a:solidFill>
                <a:prstClr val="black"/>
              </a:solidFill>
              <a:latin typeface="Arial" charset="0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295892" y="1124744"/>
            <a:ext cx="3051972" cy="3963417"/>
            <a:chOff x="151876" y="1124744"/>
            <a:chExt cx="3159984" cy="4009037"/>
          </a:xfrm>
        </p:grpSpPr>
        <p:grpSp>
          <p:nvGrpSpPr>
            <p:cNvPr id="17" name="Group 16"/>
            <p:cNvGrpSpPr/>
            <p:nvPr/>
          </p:nvGrpSpPr>
          <p:grpSpPr>
            <a:xfrm>
              <a:off x="151876" y="1515376"/>
              <a:ext cx="3159984" cy="3618405"/>
              <a:chOff x="151876" y="1133622"/>
              <a:chExt cx="3159984" cy="3618405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151876" y="1133622"/>
                <a:ext cx="3159984" cy="31207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6" name="Rectangle 5"/>
              <p:cNvSpPr/>
              <p:nvPr/>
            </p:nvSpPr>
            <p:spPr>
              <a:xfrm>
                <a:off x="1629485" y="1196752"/>
                <a:ext cx="216024" cy="1249462"/>
              </a:xfrm>
              <a:prstGeom prst="rect">
                <a:avLst/>
              </a:prstGeom>
              <a:solidFill>
                <a:srgbClr val="00B050"/>
              </a:solidFill>
              <a:ln w="1270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vert="vert" rtlCol="0" anchor="ctr"/>
              <a:lstStyle/>
              <a:p>
                <a:pPr algn="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700" b="1" dirty="0" smtClean="0">
                    <a:solidFill>
                      <a:prstClr val="black"/>
                    </a:solidFill>
                    <a:latin typeface="+mj-lt"/>
                    <a:cs typeface="Arial" pitchFamily="34" charset="0"/>
                  </a:rPr>
                  <a:t>Power Board</a:t>
                </a:r>
                <a:endParaRPr lang="en-GB" sz="700" b="1" dirty="0">
                  <a:solidFill>
                    <a:prstClr val="black"/>
                  </a:solidFill>
                  <a:latin typeface="+mj-lt"/>
                  <a:cs typeface="Arial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791580" y="4487406"/>
                <a:ext cx="1872208" cy="2646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1100" dirty="0" smtClean="0">
                    <a:solidFill>
                      <a:prstClr val="black"/>
                    </a:solidFill>
                    <a:latin typeface="+mj-lt"/>
                  </a:rPr>
                  <a:t>TTC and Module Data</a:t>
                </a:r>
                <a:endParaRPr lang="en-GB" sz="1100" dirty="0">
                  <a:solidFill>
                    <a:prstClr val="black"/>
                  </a:solidFill>
                  <a:latin typeface="+mj-lt"/>
                </a:endParaRPr>
              </a:p>
            </p:txBody>
          </p:sp>
        </p:grpSp>
        <p:cxnSp>
          <p:nvCxnSpPr>
            <p:cNvPr id="21" name="Straight Arrow Connector 20"/>
            <p:cNvCxnSpPr/>
            <p:nvPr/>
          </p:nvCxnSpPr>
          <p:spPr>
            <a:xfrm>
              <a:off x="251520" y="4869160"/>
              <a:ext cx="2952328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1511660" y="4581128"/>
              <a:ext cx="0" cy="28803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1979712" y="4581128"/>
              <a:ext cx="0" cy="288032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251520" y="1376772"/>
              <a:ext cx="2952328" cy="0"/>
            </a:xfrm>
            <a:prstGeom prst="straightConnector1">
              <a:avLst/>
            </a:prstGeom>
            <a:ln w="31750">
              <a:solidFill>
                <a:schemeClr val="tx1"/>
              </a:solidFill>
              <a:headEnd type="triangle" w="lg" len="med"/>
              <a:tailEnd type="triangle" w="lg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V="1">
              <a:off x="1727684" y="1376772"/>
              <a:ext cx="0" cy="72008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1547664" y="2096852"/>
              <a:ext cx="36004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TextBox 41"/>
            <p:cNvSpPr txBox="1"/>
            <p:nvPr/>
          </p:nvSpPr>
          <p:spPr>
            <a:xfrm>
              <a:off x="611560" y="1124744"/>
              <a:ext cx="2268252" cy="264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100" dirty="0" smtClean="0">
                  <a:solidFill>
                    <a:prstClr val="black"/>
                  </a:solidFill>
                  <a:latin typeface="+mj-lt"/>
                </a:rPr>
                <a:t>Module Power and Sensor Bias</a:t>
              </a:r>
              <a:endParaRPr lang="en-GB" sz="1100" dirty="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 rot="5400000">
              <a:off x="-283749" y="2951527"/>
              <a:ext cx="2412268" cy="270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100" dirty="0" smtClean="0">
                  <a:solidFill>
                    <a:prstClr val="black"/>
                  </a:solidFill>
                  <a:latin typeface="+mj-lt"/>
                </a:rPr>
                <a:t>Hybrid (10 x ABC130 and 1 x HCC)</a:t>
              </a:r>
              <a:endParaRPr lang="en-GB" sz="1100" dirty="0">
                <a:solidFill>
                  <a:prstClr val="black"/>
                </a:solidFill>
                <a:latin typeface="+mj-lt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 rot="5400000">
              <a:off x="1362853" y="2951527"/>
              <a:ext cx="2412268" cy="2708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100" dirty="0" smtClean="0">
                  <a:solidFill>
                    <a:prstClr val="black"/>
                  </a:solidFill>
                  <a:latin typeface="+mj-lt"/>
                </a:rPr>
                <a:t>Hybrid (10 x ABC130 and 1 x HCC)</a:t>
              </a:r>
              <a:endParaRPr lang="en-GB" sz="1100" dirty="0">
                <a:solidFill>
                  <a:prstClr val="black"/>
                </a:solidFill>
                <a:latin typeface="+mj-lt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 rot="5400000">
            <a:off x="-859813" y="2884149"/>
            <a:ext cx="22682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100" dirty="0" smtClean="0">
                <a:solidFill>
                  <a:prstClr val="black"/>
                </a:solidFill>
                <a:latin typeface="Arial" charset="0"/>
              </a:rPr>
              <a:t>10cm x 10cm Sensor</a:t>
            </a:r>
            <a:endParaRPr lang="en-GB" sz="110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2" name="Right Arrow 21"/>
          <p:cNvSpPr/>
          <p:nvPr/>
        </p:nvSpPr>
        <p:spPr>
          <a:xfrm rot="1737135">
            <a:off x="3505058" y="3882079"/>
            <a:ext cx="468052" cy="324036"/>
          </a:xfrm>
          <a:prstGeom prst="rightArrow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GB" b="1">
              <a:solidFill>
                <a:prstClr val="white"/>
              </a:solidFill>
            </a:endParaRPr>
          </a:p>
        </p:txBody>
      </p:sp>
      <p:grpSp>
        <p:nvGrpSpPr>
          <p:cNvPr id="41" name="Group 40"/>
          <p:cNvGrpSpPr/>
          <p:nvPr/>
        </p:nvGrpSpPr>
        <p:grpSpPr>
          <a:xfrm>
            <a:off x="4211960" y="3320988"/>
            <a:ext cx="4293477" cy="2997914"/>
            <a:chOff x="4211960" y="3320988"/>
            <a:chExt cx="4293477" cy="2997914"/>
          </a:xfrm>
        </p:grpSpPr>
        <p:pic>
          <p:nvPicPr>
            <p:cNvPr id="2" name="Picture 2" descr="E:\DCDC_Tests_March2014\IntegretedPoweredModule.jpg"/>
            <p:cNvPicPr>
              <a:picLocks noChangeAspect="1" noChangeArrowheads="1"/>
            </p:cNvPicPr>
            <p:nvPr/>
          </p:nvPicPr>
          <p:blipFill>
            <a:blip r:embed="rId3" cstate="print"/>
            <a:srcRect l="2614" t="13317" r="3478" b="7934"/>
            <a:stretch>
              <a:fillRect/>
            </a:stretch>
          </p:blipFill>
          <p:spPr bwMode="auto">
            <a:xfrm>
              <a:off x="4211960" y="3320988"/>
              <a:ext cx="4293477" cy="2700300"/>
            </a:xfrm>
            <a:prstGeom prst="rect">
              <a:avLst/>
            </a:prstGeom>
            <a:noFill/>
          </p:spPr>
        </p:pic>
        <p:cxnSp>
          <p:nvCxnSpPr>
            <p:cNvPr id="23" name="Straight Arrow Connector 22"/>
            <p:cNvCxnSpPr/>
            <p:nvPr/>
          </p:nvCxnSpPr>
          <p:spPr>
            <a:xfrm flipH="1" flipV="1">
              <a:off x="4932040" y="4869160"/>
              <a:ext cx="576064" cy="216024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H="1" flipV="1">
              <a:off x="5508104" y="5085184"/>
              <a:ext cx="360040" cy="144016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 flipV="1">
              <a:off x="5868144" y="5229200"/>
              <a:ext cx="792088" cy="288032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sm" len="med"/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TextBox 36"/>
            <p:cNvSpPr txBox="1"/>
            <p:nvPr/>
          </p:nvSpPr>
          <p:spPr>
            <a:xfrm rot="1268130">
              <a:off x="4774965" y="4954178"/>
              <a:ext cx="720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50" dirty="0" smtClean="0">
                  <a:solidFill>
                    <a:prstClr val="black"/>
                  </a:solidFill>
                  <a:latin typeface="Arial" charset="0"/>
                </a:rPr>
                <a:t>16.5mm</a:t>
              </a:r>
              <a:endParaRPr lang="en-GB" sz="1050" dirty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 rot="1141041">
              <a:off x="5891116" y="5375385"/>
              <a:ext cx="72008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50" dirty="0" smtClean="0">
                  <a:solidFill>
                    <a:prstClr val="black"/>
                  </a:solidFill>
                  <a:latin typeface="Arial" charset="0"/>
                </a:rPr>
                <a:t>16.5mm</a:t>
              </a:r>
              <a:endParaRPr lang="en-GB" sz="1050" dirty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 rot="1268130">
              <a:off x="5355770" y="5160007"/>
              <a:ext cx="579149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050" dirty="0" smtClean="0">
                  <a:solidFill>
                    <a:prstClr val="black"/>
                  </a:solidFill>
                  <a:latin typeface="Arial" charset="0"/>
                </a:rPr>
                <a:t>8mm</a:t>
              </a:r>
              <a:endParaRPr lang="en-GB" sz="1050" dirty="0">
                <a:solidFill>
                  <a:prstClr val="black"/>
                </a:solidFill>
                <a:latin typeface="Arial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247964" y="6057292"/>
              <a:ext cx="4212468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100" dirty="0" smtClean="0">
                  <a:solidFill>
                    <a:prstClr val="black"/>
                  </a:solidFill>
                  <a:latin typeface="Arial" charset="0"/>
                </a:rPr>
                <a:t>Thermo-Mechanical </a:t>
              </a:r>
              <a:r>
                <a:rPr lang="en-GB" sz="1100" dirty="0" smtClean="0">
                  <a:solidFill>
                    <a:prstClr val="black"/>
                  </a:solidFill>
                </a:rPr>
                <a:t>Module</a:t>
              </a:r>
              <a:r>
                <a:rPr lang="en-GB" sz="1100" dirty="0" smtClean="0">
                  <a:solidFill>
                    <a:prstClr val="black"/>
                  </a:solidFill>
                  <a:latin typeface="Arial" charset="0"/>
                </a:rPr>
                <a:t> with Prototype DCDC converter</a:t>
              </a:r>
              <a:endParaRPr lang="en-GB" sz="1100" dirty="0">
                <a:solidFill>
                  <a:prstClr val="black"/>
                </a:solidFill>
                <a:latin typeface="Arial" charset="0"/>
              </a:endParaRPr>
            </a:p>
          </p:txBody>
        </p:sp>
      </p:grpSp>
      <p:sp>
        <p:nvSpPr>
          <p:cNvPr id="4" name="TextBox 3"/>
          <p:cNvSpPr txBox="1"/>
          <p:nvPr/>
        </p:nvSpPr>
        <p:spPr>
          <a:xfrm>
            <a:off x="325387" y="5328459"/>
            <a:ext cx="322716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b="1" i="1" dirty="0" smtClean="0"/>
              <a:t>Assembly of “half module” with</a:t>
            </a:r>
          </a:p>
          <a:p>
            <a:pPr algn="ctr"/>
            <a:r>
              <a:rPr lang="en-GB" b="1" i="1" dirty="0" smtClean="0"/>
              <a:t>5 FIB corrected ABC130 and </a:t>
            </a:r>
          </a:p>
          <a:p>
            <a:pPr algn="ctr"/>
            <a:r>
              <a:rPr lang="en-GB" b="1" i="1" dirty="0" smtClean="0"/>
              <a:t>5 uncorrected ABC130 pending</a:t>
            </a:r>
            <a:endParaRPr lang="en-GB" b="1" i="1" dirty="0"/>
          </a:p>
        </p:txBody>
      </p:sp>
    </p:spTree>
    <p:extLst>
      <p:ext uri="{BB962C8B-B14F-4D97-AF65-F5344CB8AC3E}">
        <p14:creationId xmlns:p14="http://schemas.microsoft.com/office/powerpoint/2010/main" val="6728420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457200" y="26441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>
                <a:cs typeface="Arial" pitchFamily="34" charset="0"/>
              </a:rPr>
              <a:t>Prototype DC-DC </a:t>
            </a:r>
            <a:r>
              <a:rPr lang="en-GB" dirty="0" smtClean="0">
                <a:cs typeface="Arial" pitchFamily="34" charset="0"/>
              </a:rPr>
              <a:t>Converters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CCAE1-0DE7-45E1-B876-EE1F742747F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14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59" name="Group 58"/>
          <p:cNvGrpSpPr/>
          <p:nvPr/>
        </p:nvGrpSpPr>
        <p:grpSpPr>
          <a:xfrm>
            <a:off x="71500" y="1016732"/>
            <a:ext cx="8954934" cy="3393668"/>
            <a:chOff x="107504" y="882008"/>
            <a:chExt cx="8954934" cy="3393668"/>
          </a:xfrm>
        </p:grpSpPr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 l="3349" t="77773" r="44220" b="3672"/>
            <a:stretch>
              <a:fillRect/>
            </a:stretch>
          </p:blipFill>
          <p:spPr bwMode="auto">
            <a:xfrm>
              <a:off x="6660232" y="2466184"/>
              <a:ext cx="2340000" cy="585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2" descr="E:\DCDC_Tests_March2014\IntegretedPoweredModule.jpg"/>
            <p:cNvPicPr>
              <a:picLocks noChangeAspect="1" noChangeArrowheads="1"/>
            </p:cNvPicPr>
            <p:nvPr/>
          </p:nvPicPr>
          <p:blipFill>
            <a:blip r:embed="rId3" cstate="print"/>
            <a:srcRect l="2614" t="13317" r="3478" b="7934"/>
            <a:stretch>
              <a:fillRect/>
            </a:stretch>
          </p:blipFill>
          <p:spPr bwMode="auto">
            <a:xfrm>
              <a:off x="107504" y="1160748"/>
              <a:ext cx="2747825" cy="1728192"/>
            </a:xfrm>
            <a:prstGeom prst="rect">
              <a:avLst/>
            </a:prstGeom>
            <a:noFill/>
          </p:spPr>
        </p:pic>
        <p:pic>
          <p:nvPicPr>
            <p:cNvPr id="2050" name="Picture 2" descr="F:\DCIM\100MEDIA\IMAG0752.jpg"/>
            <p:cNvPicPr>
              <a:picLocks noChangeAspect="1" noChangeArrowheads="1"/>
            </p:cNvPicPr>
            <p:nvPr/>
          </p:nvPicPr>
          <p:blipFill>
            <a:blip r:embed="rId4" cstate="print"/>
            <a:srcRect l="21173" t="18960" r="18015" b="18632"/>
            <a:stretch>
              <a:fillRect/>
            </a:stretch>
          </p:blipFill>
          <p:spPr bwMode="auto">
            <a:xfrm>
              <a:off x="3131840" y="1160749"/>
              <a:ext cx="1406221" cy="864095"/>
            </a:xfrm>
            <a:prstGeom prst="rect">
              <a:avLst/>
            </a:prstGeom>
            <a:noFill/>
          </p:spPr>
        </p:pic>
        <p:sp>
          <p:nvSpPr>
            <p:cNvPr id="19" name="TextBox 18"/>
            <p:cNvSpPr txBox="1"/>
            <p:nvPr/>
          </p:nvSpPr>
          <p:spPr>
            <a:xfrm>
              <a:off x="4535996" y="882008"/>
              <a:ext cx="4526442" cy="135421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indent="889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en-GB" sz="1600" dirty="0" smtClean="0">
                  <a:solidFill>
                    <a:prstClr val="black"/>
                  </a:solidFill>
                </a:rPr>
                <a:t>Converter </a:t>
              </a:r>
              <a:r>
                <a:rPr lang="en-GB" sz="1600" dirty="0" smtClean="0">
                  <a:solidFill>
                    <a:prstClr val="black"/>
                  </a:solidFill>
                </a:rPr>
                <a:t>Dimensions (L x W x H): 44 x 8 x </a:t>
              </a:r>
              <a:r>
                <a:rPr lang="en-GB" sz="1600" dirty="0" smtClean="0">
                  <a:solidFill>
                    <a:prstClr val="black"/>
                  </a:solidFill>
                </a:rPr>
                <a:t>6.5 mm</a:t>
              </a:r>
              <a:endParaRPr lang="en-GB" sz="1600" dirty="0" smtClean="0">
                <a:solidFill>
                  <a:prstClr val="black"/>
                </a:solidFill>
              </a:endParaRPr>
            </a:p>
            <a:p>
              <a:pPr marL="179388" lvl="1" indent="889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en-GB" sz="1400" dirty="0" smtClean="0">
                  <a:solidFill>
                    <a:prstClr val="black"/>
                  </a:solidFill>
                </a:rPr>
                <a:t>4 Layer build using 1oz Cu</a:t>
              </a:r>
            </a:p>
            <a:p>
              <a:pPr marL="179388" lvl="1" indent="889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en-GB" sz="1400" dirty="0" smtClean="0">
                  <a:solidFill>
                    <a:prstClr val="black"/>
                  </a:solidFill>
                </a:rPr>
                <a:t>Hand wound elliptical inductor (200nH/26m</a:t>
              </a:r>
              <a:r>
                <a:rPr lang="el-GR" sz="1400" dirty="0" smtClean="0">
                  <a:solidFill>
                    <a:prstClr val="black"/>
                  </a:solidFill>
                </a:rPr>
                <a:t>Ω</a:t>
              </a:r>
              <a:r>
                <a:rPr lang="en-GB" sz="1400" dirty="0" smtClean="0">
                  <a:solidFill>
                    <a:prstClr val="black"/>
                  </a:solidFill>
                </a:rPr>
                <a:t>)</a:t>
              </a:r>
            </a:p>
            <a:p>
              <a:pPr marL="179388" lvl="1" indent="88900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en-GB" sz="1400" dirty="0" smtClean="0">
                  <a:solidFill>
                    <a:prstClr val="black"/>
                  </a:solidFill>
                </a:rPr>
                <a:t>Converter circuit based on CERN STV10</a:t>
              </a:r>
            </a:p>
            <a:p>
              <a:pPr marL="357188" lvl="3" indent="904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en-GB" sz="1200" dirty="0" smtClean="0">
                  <a:solidFill>
                    <a:prstClr val="black"/>
                  </a:solidFill>
                </a:rPr>
                <a:t>With reduced sized SMDs (0805 instead of 1210)</a:t>
              </a:r>
            </a:p>
            <a:p>
              <a:pPr marL="357188" lvl="3" indent="90488" fontAlgn="base">
                <a:spcBef>
                  <a:spcPct val="0"/>
                </a:spcBef>
                <a:spcAft>
                  <a:spcPct val="0"/>
                </a:spcAft>
                <a:buFont typeface="Arial" pitchFamily="34" charset="0"/>
                <a:buChar char="•"/>
              </a:pPr>
              <a:r>
                <a:rPr lang="en-GB" sz="1200" dirty="0" smtClean="0">
                  <a:solidFill>
                    <a:prstClr val="black"/>
                  </a:solidFill>
                </a:rPr>
                <a:t>Plus 1-wire control and HV filtering</a:t>
              </a:r>
              <a:endParaRPr lang="en-GB" sz="1200" dirty="0">
                <a:solidFill>
                  <a:prstClr val="black"/>
                </a:solidFill>
              </a:endParaRPr>
            </a:p>
          </p:txBody>
        </p:sp>
        <p:cxnSp>
          <p:nvCxnSpPr>
            <p:cNvPr id="21" name="Straight Arrow Connector 20"/>
            <p:cNvCxnSpPr/>
            <p:nvPr/>
          </p:nvCxnSpPr>
          <p:spPr>
            <a:xfrm flipV="1">
              <a:off x="1439652" y="1448780"/>
              <a:ext cx="1800200" cy="54006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051" name="Picture 3" descr="E:\DCDC_Tests_March2014\DSCN2639.jpg"/>
            <p:cNvPicPr>
              <a:picLocks noChangeAspect="1" noChangeArrowheads="1"/>
            </p:cNvPicPr>
            <p:nvPr/>
          </p:nvPicPr>
          <p:blipFill>
            <a:blip r:embed="rId5" cstate="print"/>
            <a:srcRect l="3080" t="13741" r="3603" b="12235"/>
            <a:stretch>
              <a:fillRect/>
            </a:stretch>
          </p:blipFill>
          <p:spPr bwMode="auto">
            <a:xfrm>
              <a:off x="3454344" y="2456892"/>
              <a:ext cx="3025868" cy="1800200"/>
            </a:xfrm>
            <a:prstGeom prst="rect">
              <a:avLst/>
            </a:prstGeom>
            <a:noFill/>
          </p:spPr>
        </p:pic>
        <p:sp>
          <p:nvSpPr>
            <p:cNvPr id="25" name="TextBox 24"/>
            <p:cNvSpPr txBox="1"/>
            <p:nvPr/>
          </p:nvSpPr>
          <p:spPr>
            <a:xfrm>
              <a:off x="7128284" y="2754216"/>
              <a:ext cx="14761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b="1" dirty="0" smtClean="0">
                  <a:solidFill>
                    <a:prstClr val="black"/>
                  </a:solidFill>
                  <a:latin typeface="Arial" charset="0"/>
                </a:rPr>
                <a:t>Input Noise: 600e (598e)</a:t>
              </a:r>
            </a:p>
          </p:txBody>
        </p:sp>
        <p:sp>
          <p:nvSpPr>
            <p:cNvPr id="26" name="Right Arrow 25"/>
            <p:cNvSpPr/>
            <p:nvPr/>
          </p:nvSpPr>
          <p:spPr>
            <a:xfrm rot="1737135">
              <a:off x="2938642" y="2477923"/>
              <a:ext cx="468052" cy="324036"/>
            </a:xfrm>
            <a:prstGeom prst="rightArrow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b="1" dirty="0">
                <a:solidFill>
                  <a:prstClr val="white"/>
                </a:solidFill>
              </a:endParaRPr>
            </a:p>
          </p:txBody>
        </p:sp>
        <p:pic>
          <p:nvPicPr>
            <p:cNvPr id="2053" name="Picture 5"/>
            <p:cNvPicPr>
              <a:picLocks noChangeAspect="1" noChangeArrowheads="1"/>
            </p:cNvPicPr>
            <p:nvPr/>
          </p:nvPicPr>
          <p:blipFill>
            <a:blip r:embed="rId6" cstate="print"/>
            <a:srcRect l="3360" t="77616" r="44208" b="3398"/>
            <a:stretch>
              <a:fillRect/>
            </a:stretch>
          </p:blipFill>
          <p:spPr bwMode="auto">
            <a:xfrm>
              <a:off x="6660232" y="3294274"/>
              <a:ext cx="2340000" cy="5986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cxnSp>
          <p:nvCxnSpPr>
            <p:cNvPr id="30" name="Straight Arrow Connector 29"/>
            <p:cNvCxnSpPr>
              <a:stCxn id="2053" idx="1"/>
            </p:cNvCxnSpPr>
            <p:nvPr/>
          </p:nvCxnSpPr>
          <p:spPr>
            <a:xfrm flipH="1" flipV="1">
              <a:off x="5292080" y="3258272"/>
              <a:ext cx="1368152" cy="335304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>
              <a:stCxn id="2052" idx="1"/>
            </p:cNvCxnSpPr>
            <p:nvPr/>
          </p:nvCxnSpPr>
          <p:spPr>
            <a:xfrm flipH="1">
              <a:off x="5364088" y="2758684"/>
              <a:ext cx="1296144" cy="24756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TextBox 37"/>
            <p:cNvSpPr txBox="1"/>
            <p:nvPr/>
          </p:nvSpPr>
          <p:spPr>
            <a:xfrm>
              <a:off x="7128284" y="3582308"/>
              <a:ext cx="147616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800" b="1" dirty="0" smtClean="0">
                  <a:solidFill>
                    <a:prstClr val="black"/>
                  </a:solidFill>
                  <a:latin typeface="Arial" charset="0"/>
                </a:rPr>
                <a:t>Input Noise: 602e (604e)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6696236" y="2163344"/>
              <a:ext cx="230425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prstClr val="black"/>
                  </a:solidFill>
                  <a:latin typeface="Arial" charset="0"/>
                </a:rPr>
                <a:t>Leakage from shield box (~15e increase)</a:t>
              </a:r>
            </a:p>
          </p:txBody>
        </p:sp>
        <p:sp>
          <p:nvSpPr>
            <p:cNvPr id="40" name="Oval 39"/>
            <p:cNvSpPr/>
            <p:nvPr/>
          </p:nvSpPr>
          <p:spPr>
            <a:xfrm rot="20861355">
              <a:off x="4973118" y="3067565"/>
              <a:ext cx="226411" cy="72008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b="1" dirty="0">
                <a:solidFill>
                  <a:prstClr val="white"/>
                </a:solidFill>
              </a:endParaRPr>
            </a:p>
          </p:txBody>
        </p:sp>
        <p:cxnSp>
          <p:nvCxnSpPr>
            <p:cNvPr id="41" name="Straight Arrow Connector 40"/>
            <p:cNvCxnSpPr>
              <a:stCxn id="40" idx="6"/>
              <a:endCxn id="39" idx="1"/>
            </p:cNvCxnSpPr>
            <p:nvPr/>
          </p:nvCxnSpPr>
          <p:spPr>
            <a:xfrm flipV="1">
              <a:off x="5196926" y="2278760"/>
              <a:ext cx="1499310" cy="800672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sm" len="med"/>
              <a:tailEnd type="non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Arrow Connector 50"/>
            <p:cNvCxnSpPr>
              <a:endCxn id="39" idx="2"/>
            </p:cNvCxnSpPr>
            <p:nvPr/>
          </p:nvCxnSpPr>
          <p:spPr>
            <a:xfrm flipH="1" flipV="1">
              <a:off x="7848364" y="2394176"/>
              <a:ext cx="432048" cy="288032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triangle" w="sm" len="med"/>
              <a:tailEnd type="none" w="sm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7" name="TextBox 56"/>
            <p:cNvSpPr txBox="1"/>
            <p:nvPr/>
          </p:nvSpPr>
          <p:spPr>
            <a:xfrm>
              <a:off x="6660232" y="3906344"/>
              <a:ext cx="23402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prstClr val="black"/>
                  </a:solidFill>
                  <a:latin typeface="Arial" charset="0"/>
                </a:rPr>
                <a:t>Reference measurement shown in brackets (CERN SM01C converter)</a:t>
              </a: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923928" y="2204864"/>
              <a:ext cx="1980220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1100" dirty="0" smtClean="0">
                  <a:solidFill>
                    <a:prstClr val="black"/>
                  </a:solidFill>
                  <a:latin typeface="Arial" charset="0"/>
                </a:rPr>
                <a:t>Test on ABCN-25 module</a:t>
              </a:r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107504" y="955757"/>
            <a:ext cx="298833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prstClr val="black"/>
                </a:solidFill>
                <a:latin typeface="Arial" charset="0"/>
              </a:rPr>
              <a:t>ABC130 Prototype </a:t>
            </a:r>
            <a:r>
              <a:rPr lang="en-GB" sz="1400" b="1" dirty="0" smtClean="0">
                <a:solidFill>
                  <a:prstClr val="black"/>
                </a:solidFill>
                <a:latin typeface="Arial" charset="0"/>
              </a:rPr>
              <a:t>Converter</a:t>
            </a:r>
            <a:endParaRPr lang="en-GB" sz="1400" b="1" dirty="0" smtClea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496" y="3248980"/>
            <a:ext cx="29523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400" b="1" dirty="0" smtClean="0">
                <a:solidFill>
                  <a:prstClr val="black"/>
                </a:solidFill>
                <a:latin typeface="Arial" charset="0"/>
              </a:rPr>
              <a:t>Planar Coil Prototype Converter</a:t>
            </a:r>
          </a:p>
        </p:txBody>
      </p:sp>
      <p:pic>
        <p:nvPicPr>
          <p:cNvPr id="27" name="Picture 2" descr="C:\Users\Jessica\Desktop\IMAG0669.jpg"/>
          <p:cNvPicPr>
            <a:picLocks noChangeAspect="1" noChangeArrowheads="1"/>
          </p:cNvPicPr>
          <p:nvPr/>
        </p:nvPicPr>
        <p:blipFill>
          <a:blip r:embed="rId7" cstate="print"/>
          <a:srcRect l="22068" t="1289" r="13117" b="5670"/>
          <a:stretch>
            <a:fillRect/>
          </a:stretch>
        </p:blipFill>
        <p:spPr bwMode="auto">
          <a:xfrm>
            <a:off x="647564" y="3573016"/>
            <a:ext cx="1584176" cy="1361636"/>
          </a:xfrm>
          <a:prstGeom prst="rect">
            <a:avLst/>
          </a:prstGeom>
          <a:noFill/>
        </p:spPr>
      </p:pic>
      <p:cxnSp>
        <p:nvCxnSpPr>
          <p:cNvPr id="29" name="Straight Connector 28"/>
          <p:cNvCxnSpPr/>
          <p:nvPr/>
        </p:nvCxnSpPr>
        <p:spPr>
          <a:xfrm>
            <a:off x="0" y="3176972"/>
            <a:ext cx="3275856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/>
          <p:cNvCxnSpPr/>
          <p:nvPr/>
        </p:nvCxnSpPr>
        <p:spPr>
          <a:xfrm flipV="1">
            <a:off x="3275856" y="3176972"/>
            <a:ext cx="0" cy="136815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3275856" y="4545124"/>
            <a:ext cx="5868144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35496" y="5013176"/>
            <a:ext cx="42484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8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</a:rPr>
              <a:t>Involves embedding coil within PCB</a:t>
            </a:r>
          </a:p>
          <a:p>
            <a:pPr marL="179388" lvl="1" indent="88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200" dirty="0" smtClean="0">
                <a:solidFill>
                  <a:prstClr val="black"/>
                </a:solidFill>
              </a:rPr>
              <a:t>Significant reduction in height compared to toroidal coil</a:t>
            </a:r>
          </a:p>
          <a:p>
            <a:pPr marL="636588" lvl="2" indent="88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200" b="1" dirty="0" smtClean="0">
                <a:solidFill>
                  <a:prstClr val="black"/>
                </a:solidFill>
              </a:rPr>
              <a:t>Target height &lt;4mm with shield</a:t>
            </a:r>
          </a:p>
          <a:p>
            <a:pPr marL="179388" lvl="1" indent="88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200" dirty="0" smtClean="0">
                <a:solidFill>
                  <a:prstClr val="black"/>
                </a:solidFill>
              </a:rPr>
              <a:t>Making integration and cooling of coil </a:t>
            </a:r>
            <a:r>
              <a:rPr lang="en-GB" sz="1200" dirty="0" smtClean="0">
                <a:solidFill>
                  <a:prstClr val="black"/>
                </a:solidFill>
              </a:rPr>
              <a:t>easier</a:t>
            </a:r>
          </a:p>
          <a:p>
            <a:pPr marL="179388" lvl="1" fontAlgn="base">
              <a:spcBef>
                <a:spcPct val="0"/>
              </a:spcBef>
              <a:spcAft>
                <a:spcPct val="0"/>
              </a:spcAft>
            </a:pPr>
            <a:endParaRPr lang="en-GB" sz="1200" dirty="0" smtClean="0">
              <a:solidFill>
                <a:prstClr val="black"/>
              </a:solidFill>
            </a:endParaRPr>
          </a:p>
          <a:p>
            <a:pPr marL="0" lvl="1" indent="88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400" dirty="0" smtClean="0">
                <a:solidFill>
                  <a:prstClr val="black"/>
                </a:solidFill>
              </a:rPr>
              <a:t>Based </a:t>
            </a:r>
            <a:r>
              <a:rPr lang="en-GB" sz="1400" dirty="0" smtClean="0">
                <a:solidFill>
                  <a:prstClr val="black"/>
                </a:solidFill>
              </a:rPr>
              <a:t>on commercial LTC3605 buck regulator</a:t>
            </a:r>
          </a:p>
          <a:p>
            <a:pPr marL="177800" lvl="2" indent="88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200" dirty="0" smtClean="0">
                <a:solidFill>
                  <a:prstClr val="black"/>
                </a:solidFill>
              </a:rPr>
              <a:t>As per CERN type</a:t>
            </a:r>
          </a:p>
          <a:p>
            <a:pPr marL="177800" lvl="2" indent="88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200" dirty="0" smtClean="0">
                <a:solidFill>
                  <a:prstClr val="black"/>
                </a:solidFill>
              </a:rPr>
              <a:t>Wrap-around shield added to encompass noisy circuitry</a:t>
            </a:r>
          </a:p>
          <a:p>
            <a:pPr marL="177800" lvl="2" indent="88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200" dirty="0" smtClean="0">
                <a:solidFill>
                  <a:prstClr val="black"/>
                </a:solidFill>
              </a:rPr>
              <a:t>Efficiency comes in at 77% at 3A </a:t>
            </a:r>
          </a:p>
        </p:txBody>
      </p:sp>
      <p:pic>
        <p:nvPicPr>
          <p:cNvPr id="48" name="Picture 4"/>
          <p:cNvPicPr>
            <a:picLocks noChangeAspect="1" noChangeArrowheads="1"/>
          </p:cNvPicPr>
          <p:nvPr/>
        </p:nvPicPr>
        <p:blipFill>
          <a:blip r:embed="rId8" cstate="print"/>
          <a:srcRect l="13323"/>
          <a:stretch>
            <a:fillRect/>
          </a:stretch>
        </p:blipFill>
        <p:spPr bwMode="auto">
          <a:xfrm>
            <a:off x="4283968" y="4831297"/>
            <a:ext cx="2124236" cy="183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2" name="TextBox 51"/>
          <p:cNvSpPr txBox="1"/>
          <p:nvPr/>
        </p:nvSpPr>
        <p:spPr>
          <a:xfrm>
            <a:off x="4355976" y="4571546"/>
            <a:ext cx="19802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100" dirty="0" smtClean="0">
                <a:solidFill>
                  <a:prstClr val="black"/>
                </a:solidFill>
                <a:latin typeface="Arial" charset="0"/>
              </a:rPr>
              <a:t>Test on ABCN-25 module</a:t>
            </a:r>
          </a:p>
        </p:txBody>
      </p:sp>
      <p:cxnSp>
        <p:nvCxnSpPr>
          <p:cNvPr id="53" name="Straight Arrow Connector 52"/>
          <p:cNvCxnSpPr>
            <a:stCxn id="27" idx="3"/>
          </p:cNvCxnSpPr>
          <p:nvPr/>
        </p:nvCxnSpPr>
        <p:spPr>
          <a:xfrm>
            <a:off x="2231740" y="4253834"/>
            <a:ext cx="2592288" cy="1119382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9" cstate="print"/>
          <a:srcRect l="3654" t="78204" r="44220" b="3672"/>
          <a:stretch>
            <a:fillRect/>
          </a:stretch>
        </p:blipFill>
        <p:spPr bwMode="auto">
          <a:xfrm>
            <a:off x="6624228" y="5050504"/>
            <a:ext cx="2340000" cy="57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6" name="Picture 3"/>
          <p:cNvPicPr>
            <a:picLocks noChangeAspect="1" noChangeArrowheads="1"/>
          </p:cNvPicPr>
          <p:nvPr/>
        </p:nvPicPr>
        <p:blipFill>
          <a:blip r:embed="rId10" cstate="print"/>
          <a:srcRect l="3665" t="77616" r="44208" b="3829"/>
          <a:stretch>
            <a:fillRect/>
          </a:stretch>
        </p:blipFill>
        <p:spPr bwMode="auto">
          <a:xfrm>
            <a:off x="6624228" y="5828919"/>
            <a:ext cx="2340000" cy="58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" name="TextBox 60"/>
          <p:cNvSpPr txBox="1"/>
          <p:nvPr/>
        </p:nvSpPr>
        <p:spPr>
          <a:xfrm>
            <a:off x="7092280" y="5301208"/>
            <a:ext cx="1476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800" b="1" dirty="0" smtClean="0">
                <a:solidFill>
                  <a:prstClr val="black"/>
                </a:solidFill>
                <a:latin typeface="Arial" charset="0"/>
              </a:rPr>
              <a:t>Input Noise: 616e (598e)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7092280" y="6129300"/>
            <a:ext cx="147616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800" b="1" dirty="0" smtClean="0">
                <a:solidFill>
                  <a:prstClr val="black"/>
                </a:solidFill>
                <a:latin typeface="Arial" charset="0"/>
              </a:rPr>
              <a:t>Input Noise: 625e (604e)</a:t>
            </a:r>
          </a:p>
        </p:txBody>
      </p:sp>
      <p:cxnSp>
        <p:nvCxnSpPr>
          <p:cNvPr id="63" name="Straight Arrow Connector 62"/>
          <p:cNvCxnSpPr>
            <a:stCxn id="55" idx="1"/>
          </p:cNvCxnSpPr>
          <p:nvPr/>
        </p:nvCxnSpPr>
        <p:spPr>
          <a:xfrm flipH="1">
            <a:off x="5472100" y="5337874"/>
            <a:ext cx="1152128" cy="210894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/>
          <p:cNvCxnSpPr>
            <a:stCxn id="56" idx="1"/>
          </p:cNvCxnSpPr>
          <p:nvPr/>
        </p:nvCxnSpPr>
        <p:spPr>
          <a:xfrm flipH="1" flipV="1">
            <a:off x="5256076" y="5764130"/>
            <a:ext cx="1368152" cy="358996"/>
          </a:xfrm>
          <a:prstGeom prst="straightConnector1">
            <a:avLst/>
          </a:prstGeom>
          <a:ln w="12700">
            <a:solidFill>
              <a:schemeClr val="tx1"/>
            </a:solidFill>
            <a:tailEnd type="triangl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6660232" y="4761148"/>
            <a:ext cx="23042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 sz="900" dirty="0" smtClean="0">
                <a:solidFill>
                  <a:prstClr val="black"/>
                </a:solidFill>
                <a:latin typeface="Arial" charset="0"/>
              </a:rPr>
              <a:t>Converter placed &lt;3mm from bond wires</a:t>
            </a:r>
          </a:p>
        </p:txBody>
      </p:sp>
    </p:spTree>
    <p:extLst>
      <p:ext uri="{BB962C8B-B14F-4D97-AF65-F5344CB8AC3E}">
        <p14:creationId xmlns:p14="http://schemas.microsoft.com/office/powerpoint/2010/main" val="371065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52567"/>
            <a:ext cx="8229600" cy="1143000"/>
          </a:xfrm>
        </p:spPr>
        <p:txBody>
          <a:bodyPr>
            <a:normAutofit/>
          </a:bodyPr>
          <a:lstStyle/>
          <a:p>
            <a:r>
              <a:rPr lang="en-GB" dirty="0" smtClean="0">
                <a:cs typeface="Arial" pitchFamily="34" charset="0"/>
              </a:rPr>
              <a:t>Converter at 4MHz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4DCCAE1-0DE7-45E1-B876-EE1F742747F4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8457" y="958110"/>
            <a:ext cx="889248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88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Switching frequency of Buck regulator increased from 2MHz to </a:t>
            </a:r>
            <a:r>
              <a:rPr lang="en-GB" dirty="0" smtClean="0">
                <a:solidFill>
                  <a:prstClr val="black"/>
                </a:solidFill>
              </a:rPr>
              <a:t>4MHz</a:t>
            </a:r>
            <a:endParaRPr lang="en-GB" dirty="0" smtClean="0">
              <a:solidFill>
                <a:prstClr val="black"/>
              </a:solidFill>
            </a:endParaRPr>
          </a:p>
          <a:p>
            <a:pPr lvl="1" indent="88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>
                <a:solidFill>
                  <a:prstClr val="black"/>
                </a:solidFill>
              </a:rPr>
              <a:t>S</a:t>
            </a:r>
            <a:r>
              <a:rPr lang="en-GB" sz="1600" dirty="0" smtClean="0">
                <a:solidFill>
                  <a:prstClr val="black"/>
                </a:solidFill>
              </a:rPr>
              <a:t>hould </a:t>
            </a:r>
            <a:r>
              <a:rPr lang="en-GB" sz="1600" dirty="0" smtClean="0">
                <a:solidFill>
                  <a:prstClr val="black"/>
                </a:solidFill>
              </a:rPr>
              <a:t>allow smaller sized components to be used, making integration/packaging easier</a:t>
            </a:r>
          </a:p>
          <a:p>
            <a:pPr lvl="1" indent="88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prstClr val="black"/>
                </a:solidFill>
              </a:rPr>
              <a:t>Inductor now ~110nH (was originally ~220nH) and DC resistance now </a:t>
            </a:r>
            <a:r>
              <a:rPr lang="en-GB" sz="1600" dirty="0" smtClean="0">
                <a:solidFill>
                  <a:prstClr val="black"/>
                </a:solidFill>
              </a:rPr>
              <a:t>~14m</a:t>
            </a:r>
            <a:r>
              <a:rPr lang="el-GR" sz="1600" dirty="0" smtClean="0">
                <a:solidFill>
                  <a:prstClr val="black"/>
                </a:solidFill>
              </a:rPr>
              <a:t>Ω</a:t>
            </a:r>
            <a:r>
              <a:rPr lang="en-GB" sz="1600" dirty="0" smtClean="0">
                <a:solidFill>
                  <a:prstClr val="black"/>
                </a:solidFill>
              </a:rPr>
              <a:t> (was ~26m</a:t>
            </a:r>
            <a:r>
              <a:rPr lang="el-GR" sz="1600" dirty="0" smtClean="0">
                <a:solidFill>
                  <a:prstClr val="black"/>
                </a:solidFill>
              </a:rPr>
              <a:t>Ω</a:t>
            </a:r>
            <a:r>
              <a:rPr lang="en-GB" sz="1600" dirty="0" smtClean="0">
                <a:solidFill>
                  <a:prstClr val="black"/>
                </a:solidFill>
              </a:rPr>
              <a:t>)</a:t>
            </a:r>
          </a:p>
          <a:p>
            <a:pPr lvl="2" indent="88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GB" sz="1600" dirty="0" smtClean="0">
              <a:solidFill>
                <a:prstClr val="black"/>
              </a:solidFill>
            </a:endParaRPr>
          </a:p>
          <a:p>
            <a:pPr indent="88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dirty="0" smtClean="0">
                <a:solidFill>
                  <a:prstClr val="black"/>
                </a:solidFill>
              </a:rPr>
              <a:t>Tests done with converter on sensor, largest sized component is 0805</a:t>
            </a:r>
          </a:p>
          <a:p>
            <a:pPr lvl="1" indent="88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prstClr val="black"/>
                </a:solidFill>
              </a:rPr>
              <a:t>Input noise is more or less identical to previous measurements using ~200nH coil at 2MHz</a:t>
            </a:r>
          </a:p>
          <a:p>
            <a:pPr lvl="1" indent="88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prstClr val="black"/>
                </a:solidFill>
              </a:rPr>
              <a:t>Efficiency is coming in at ~77% at 2A (predicted ABC130 module current consumption)</a:t>
            </a:r>
          </a:p>
          <a:p>
            <a:pPr lvl="2" indent="88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lang="en-GB" sz="1600" dirty="0" smtClean="0">
                <a:solidFill>
                  <a:prstClr val="black"/>
                </a:solidFill>
              </a:rPr>
              <a:t>Was originally 70-72% operating at 2MHz </a:t>
            </a:r>
          </a:p>
          <a:p>
            <a:pPr marL="636588" lvl="2" indent="88900" fontAlgn="base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endParaRPr lang="en-GB" sz="1200" dirty="0">
              <a:solidFill>
                <a:prstClr val="black"/>
              </a:solidFill>
              <a:latin typeface="Arial" charset="0"/>
            </a:endParaRPr>
          </a:p>
        </p:txBody>
      </p:sp>
      <p:graphicFrame>
        <p:nvGraphicFramePr>
          <p:cNvPr id="13" name="Chart 12"/>
          <p:cNvGraphicFramePr/>
          <p:nvPr/>
        </p:nvGraphicFramePr>
        <p:xfrm>
          <a:off x="4391980" y="3068960"/>
          <a:ext cx="4140459" cy="2304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5" name="Group 14"/>
          <p:cNvGrpSpPr/>
          <p:nvPr/>
        </p:nvGrpSpPr>
        <p:grpSpPr>
          <a:xfrm>
            <a:off x="539552" y="3209468"/>
            <a:ext cx="2664296" cy="1881436"/>
            <a:chOff x="539552" y="3357056"/>
            <a:chExt cx="2664296" cy="1881436"/>
          </a:xfrm>
        </p:grpSpPr>
        <p:grpSp>
          <p:nvGrpSpPr>
            <p:cNvPr id="11" name="Group 10"/>
            <p:cNvGrpSpPr/>
            <p:nvPr/>
          </p:nvGrpSpPr>
          <p:grpSpPr>
            <a:xfrm>
              <a:off x="683568" y="3357056"/>
              <a:ext cx="2314800" cy="576000"/>
              <a:chOff x="971600" y="2492896"/>
              <a:chExt cx="2270769" cy="576000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l="3560" t="77485" r="44259" b="3795"/>
              <a:stretch>
                <a:fillRect/>
              </a:stretch>
            </p:blipFill>
            <p:spPr bwMode="auto">
              <a:xfrm>
                <a:off x="971600" y="2492896"/>
                <a:ext cx="2270769" cy="576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1295636" y="2780928"/>
                <a:ext cx="147616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800" b="1" dirty="0" smtClean="0">
                    <a:solidFill>
                      <a:prstClr val="black"/>
                    </a:solidFill>
                    <a:latin typeface="Arial" charset="0"/>
                  </a:rPr>
                  <a:t>Input Noise: 603e (600e)</a:t>
                </a:r>
              </a:p>
            </p:txBody>
          </p:sp>
        </p:grpSp>
        <p:grpSp>
          <p:nvGrpSpPr>
            <p:cNvPr id="12" name="Group 11"/>
            <p:cNvGrpSpPr/>
            <p:nvPr/>
          </p:nvGrpSpPr>
          <p:grpSpPr>
            <a:xfrm>
              <a:off x="683569" y="4221152"/>
              <a:ext cx="2315294" cy="576000"/>
              <a:chOff x="935596" y="3356992"/>
              <a:chExt cx="2315294" cy="576000"/>
            </a:xfrm>
          </p:grpSpPr>
          <p:pic>
            <p:nvPicPr>
              <p:cNvPr id="1027" name="Picture 3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3560" t="77845" r="44259" b="3795"/>
              <a:stretch>
                <a:fillRect/>
              </a:stretch>
            </p:blipFill>
            <p:spPr bwMode="auto">
              <a:xfrm>
                <a:off x="935596" y="3356992"/>
                <a:ext cx="2315294" cy="5760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" name="TextBox 9"/>
              <p:cNvSpPr txBox="1"/>
              <p:nvPr/>
            </p:nvSpPr>
            <p:spPr>
              <a:xfrm>
                <a:off x="1295636" y="3645604"/>
                <a:ext cx="147616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GB" sz="800" b="1" dirty="0" smtClean="0">
                    <a:solidFill>
                      <a:prstClr val="black"/>
                    </a:solidFill>
                    <a:latin typeface="Arial" charset="0"/>
                  </a:rPr>
                  <a:t>Input Noise: 606e (602e)</a:t>
                </a:r>
              </a:p>
            </p:txBody>
          </p:sp>
        </p:grpSp>
        <p:sp>
          <p:nvSpPr>
            <p:cNvPr id="14" name="TextBox 13"/>
            <p:cNvSpPr txBox="1"/>
            <p:nvPr/>
          </p:nvSpPr>
          <p:spPr>
            <a:xfrm>
              <a:off x="539552" y="4869160"/>
              <a:ext cx="266429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GB" sz="900" dirty="0" smtClean="0">
                  <a:solidFill>
                    <a:prstClr val="black"/>
                  </a:solidFill>
                </a:rPr>
                <a:t>Value in brackets is original noise measurement at 2MHz using 0805 components</a:t>
              </a:r>
              <a:endParaRPr lang="en-GB" sz="900" dirty="0">
                <a:solidFill>
                  <a:prstClr val="black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59532" y="5445224"/>
            <a:ext cx="3060340" cy="1107623"/>
            <a:chOff x="215516" y="5445224"/>
            <a:chExt cx="3060340" cy="1107623"/>
          </a:xfrm>
        </p:grpSpPr>
        <p:pic>
          <p:nvPicPr>
            <p:cNvPr id="2" name="Picture 2"/>
            <p:cNvPicPr>
              <a:picLocks noChangeAspect="1" noChangeArrowheads="1"/>
            </p:cNvPicPr>
            <p:nvPr/>
          </p:nvPicPr>
          <p:blipFill>
            <a:blip r:embed="rId5" cstate="print"/>
            <a:srcRect b="49456"/>
            <a:stretch>
              <a:fillRect/>
            </a:stretch>
          </p:blipFill>
          <p:spPr bwMode="auto">
            <a:xfrm>
              <a:off x="215516" y="5445224"/>
              <a:ext cx="3060340" cy="1107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" name="Oval 15"/>
            <p:cNvSpPr/>
            <p:nvPr/>
          </p:nvSpPr>
          <p:spPr>
            <a:xfrm>
              <a:off x="2051720" y="5553236"/>
              <a:ext cx="1044116" cy="288032"/>
            </a:xfrm>
            <a:prstGeom prst="ellipse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endParaRPr lang="en-GB" b="1" dirty="0">
                <a:solidFill>
                  <a:prstClr val="white"/>
                </a:solidFill>
              </a:endParaRPr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3995936" y="5841268"/>
            <a:ext cx="27967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00" dirty="0" smtClean="0">
                <a:solidFill>
                  <a:prstClr val="black"/>
                </a:solidFill>
              </a:rPr>
              <a:t>Only see evidence of converter at 0.4fC, all other threshold settings show approx zero occupancy</a:t>
            </a:r>
            <a:endParaRPr lang="en-GB" sz="1000" dirty="0">
              <a:solidFill>
                <a:prstClr val="black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331640" y="5193196"/>
            <a:ext cx="118813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1000" b="1" dirty="0" smtClean="0">
                <a:solidFill>
                  <a:prstClr val="black"/>
                </a:solidFill>
                <a:latin typeface="Arial" charset="0"/>
              </a:rPr>
              <a:t>DTN at 0.4fC</a:t>
            </a:r>
            <a:endParaRPr lang="en-GB" sz="1000" b="1" dirty="0">
              <a:solidFill>
                <a:prstClr val="black"/>
              </a:solidFill>
              <a:latin typeface="Arial" charset="0"/>
            </a:endParaRPr>
          </a:p>
        </p:txBody>
      </p:sp>
      <p:cxnSp>
        <p:nvCxnSpPr>
          <p:cNvPr id="20" name="Straight Arrow Connector 19"/>
          <p:cNvCxnSpPr>
            <a:stCxn id="16" idx="6"/>
          </p:cNvCxnSpPr>
          <p:nvPr/>
        </p:nvCxnSpPr>
        <p:spPr>
          <a:xfrm>
            <a:off x="3239852" y="5697252"/>
            <a:ext cx="792088" cy="252028"/>
          </a:xfrm>
          <a:prstGeom prst="straightConnector1">
            <a:avLst/>
          </a:prstGeom>
          <a:ln w="12700">
            <a:solidFill>
              <a:schemeClr val="tx1"/>
            </a:solidFill>
            <a:headEnd type="triangle" w="sm" len="med"/>
            <a:tailEnd type="none" w="sm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9629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Sensor Bias (HV) Multiplexing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8877833"/>
              </p:ext>
            </p:extLst>
          </p:nvPr>
        </p:nvGraphicFramePr>
        <p:xfrm>
          <a:off x="501650" y="3469665"/>
          <a:ext cx="6883400" cy="27432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16100"/>
                <a:gridCol w="711200"/>
                <a:gridCol w="3378200"/>
                <a:gridCol w="977900"/>
              </a:tblGrid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Transistor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/>
                        </a:rPr>
                        <a:t>Type</a:t>
                      </a:r>
                      <a:endParaRPr lang="en-GB" sz="1100" b="1" i="0" u="none" strike="noStrike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Other data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Status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 err="1">
                          <a:effectLst/>
                        </a:rPr>
                        <a:t>Crystalonic</a:t>
                      </a:r>
                      <a:r>
                        <a:rPr lang="en-GB" sz="1100" u="none" strike="noStrike" dirty="0">
                          <a:effectLst/>
                        </a:rPr>
                        <a:t> </a:t>
                      </a:r>
                      <a:r>
                        <a:rPr lang="en-GB" sz="1100" u="none" strike="noStrike" dirty="0" smtClean="0">
                          <a:effectLst/>
                        </a:rPr>
                        <a:t> </a:t>
                      </a:r>
                      <a:r>
                        <a:rPr lang="en-GB" sz="1100" u="none" strike="noStrike" dirty="0">
                          <a:effectLst/>
                        </a:rPr>
                        <a:t>2N6449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Si JFET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BV = 300V, </a:t>
                      </a:r>
                      <a:r>
                        <a:rPr lang="en-GB" sz="1100" u="none" strike="noStrike" dirty="0" err="1">
                          <a:effectLst/>
                        </a:rPr>
                        <a:t>Idmax</a:t>
                      </a:r>
                      <a:r>
                        <a:rPr lang="en-GB" sz="1100" u="none" strike="noStrike" dirty="0">
                          <a:effectLst/>
                        </a:rPr>
                        <a:t> = 5 mA , </a:t>
                      </a:r>
                      <a:r>
                        <a:rPr lang="en-GB" sz="1100" u="none" strike="noStrike" dirty="0" err="1">
                          <a:effectLst/>
                        </a:rPr>
                        <a:t>Idss</a:t>
                      </a:r>
                      <a:r>
                        <a:rPr lang="en-GB" sz="1100" u="none" strike="noStrike" dirty="0">
                          <a:effectLst/>
                        </a:rPr>
                        <a:t> = 1 </a:t>
                      </a:r>
                      <a:r>
                        <a:rPr lang="en-GB" sz="1100" u="none" strike="noStrike" dirty="0" err="1">
                          <a:effectLst/>
                        </a:rPr>
                        <a:t>nA</a:t>
                      </a:r>
                      <a:r>
                        <a:rPr lang="en-GB" sz="1100" u="none" strike="noStrike" dirty="0">
                          <a:effectLst/>
                        </a:rPr>
                        <a:t>, die 0.8 x 0.8 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endParaRPr lang="en-GB" sz="11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TESTED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Interfet 2N6449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Si JFET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Similar to Crystalonic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IRRADIATED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IXYS CPC5603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Si MOSFET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BV = 410V, Idmax = 0.3 A, Idss = 0.02</a:t>
                      </a:r>
                      <a:r>
                        <a:rPr lang="el-GR" sz="1100" u="none" strike="noStrike">
                          <a:effectLst/>
                        </a:rPr>
                        <a:t>μ</a:t>
                      </a:r>
                      <a:r>
                        <a:rPr lang="en-GB" sz="1100" u="none" strike="noStrike">
                          <a:effectLst/>
                        </a:rPr>
                        <a:t>A, packaged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IRRADIATED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ROHM R6006ANX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Si MOSFET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BV = 600V, Idmax = 6A, Idss &lt;1nA@500V, packaged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TESTED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Infineon IPA50R950CE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Si MOSFET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1100" u="none" strike="noStrike">
                          <a:effectLst/>
                        </a:rPr>
                        <a:t>BV = 500V, Idmax = 4 A, Idss &lt;1nA, packaged</a:t>
                      </a:r>
                      <a:endParaRPr lang="pt-BR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TESTED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/>
                        </a:rPr>
                        <a:t>Semisouth SJEP170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 err="1">
                          <a:effectLst/>
                        </a:rPr>
                        <a:t>SiC</a:t>
                      </a:r>
                      <a:r>
                        <a:rPr lang="en-GB" sz="1100" b="1" u="none" strike="noStrike" dirty="0">
                          <a:effectLst/>
                        </a:rPr>
                        <a:t> JFET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/>
                        </a:rPr>
                        <a:t>BV = 1700V, Idmax = 8 A, Idss = 10 </a:t>
                      </a:r>
                      <a:r>
                        <a:rPr lang="el-GR" sz="1100" b="1" u="none" strike="noStrike">
                          <a:effectLst/>
                        </a:rPr>
                        <a:t>μ</a:t>
                      </a:r>
                      <a:r>
                        <a:rPr lang="en-GB" sz="1100" b="1" u="none" strike="noStrike">
                          <a:effectLst/>
                        </a:rPr>
                        <a:t>A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TESTED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USCi UJN1205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SiC JFET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BV = 1200V, </a:t>
                      </a:r>
                      <a:r>
                        <a:rPr lang="en-GB" sz="1100" u="none" strike="noStrike" dirty="0" err="1">
                          <a:effectLst/>
                        </a:rPr>
                        <a:t>Idmax</a:t>
                      </a:r>
                      <a:r>
                        <a:rPr lang="en-GB" sz="1100" u="none" strike="noStrike" dirty="0">
                          <a:effectLst/>
                        </a:rPr>
                        <a:t> = 23 A, </a:t>
                      </a:r>
                      <a:r>
                        <a:rPr lang="en-GB" sz="1100" u="none" strike="noStrike" dirty="0" err="1">
                          <a:effectLst/>
                        </a:rPr>
                        <a:t>Idss</a:t>
                      </a:r>
                      <a:r>
                        <a:rPr lang="en-GB" sz="1100" u="none" strike="noStrike" dirty="0">
                          <a:effectLst/>
                        </a:rPr>
                        <a:t> = 250 </a:t>
                      </a:r>
                      <a:r>
                        <a:rPr lang="el-GR" sz="1100" u="none" strike="noStrike" dirty="0">
                          <a:effectLst/>
                        </a:rPr>
                        <a:t>μ</a:t>
                      </a:r>
                      <a:r>
                        <a:rPr lang="en-GB" sz="1100" u="none" strike="noStrike" dirty="0">
                          <a:effectLst/>
                        </a:rPr>
                        <a:t>A, die 3.1 x 3.1 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endParaRPr lang="en-GB" sz="11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TESTED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/>
                        </a:rPr>
                        <a:t>CREE CPMF-1200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/>
                        </a:rPr>
                        <a:t>SiC MOSFET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BV = 1200V, </a:t>
                      </a:r>
                      <a:r>
                        <a:rPr lang="en-GB" sz="1100" b="1" u="none" strike="noStrike" dirty="0" err="1">
                          <a:effectLst/>
                        </a:rPr>
                        <a:t>Idmax</a:t>
                      </a:r>
                      <a:r>
                        <a:rPr lang="en-GB" sz="1100" b="1" u="none" strike="noStrike" dirty="0">
                          <a:effectLst/>
                        </a:rPr>
                        <a:t> = 28 A, </a:t>
                      </a:r>
                      <a:r>
                        <a:rPr lang="en-GB" sz="1100" b="1" u="none" strike="noStrike" dirty="0" err="1">
                          <a:effectLst/>
                        </a:rPr>
                        <a:t>Idss</a:t>
                      </a:r>
                      <a:r>
                        <a:rPr lang="en-GB" sz="1100" b="1" u="none" strike="noStrike" dirty="0">
                          <a:effectLst/>
                        </a:rPr>
                        <a:t> = 50 </a:t>
                      </a:r>
                      <a:r>
                        <a:rPr lang="el-GR" sz="1100" b="1" u="none" strike="noStrike" dirty="0">
                          <a:effectLst/>
                        </a:rPr>
                        <a:t>μ</a:t>
                      </a:r>
                      <a:r>
                        <a:rPr lang="en-GB" sz="1100" b="1" u="none" strike="noStrike" dirty="0">
                          <a:effectLst/>
                        </a:rPr>
                        <a:t>A, die 3.1 x 3.1 mm</a:t>
                      </a:r>
                      <a:r>
                        <a:rPr lang="en-GB" sz="1100" b="1" u="none" strike="noStrike" baseline="30000" dirty="0">
                          <a:effectLst/>
                        </a:rPr>
                        <a:t>2</a:t>
                      </a:r>
                      <a:endParaRPr lang="en-GB" sz="11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IRRADIATED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ROHM S2403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SiC MOSFET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100" u="none" strike="noStrike" dirty="0">
                          <a:effectLst/>
                        </a:rPr>
                        <a:t>BV = 1700V, die 4 x 3mm</a:t>
                      </a:r>
                      <a:r>
                        <a:rPr lang="de-DE" sz="1100" u="none" strike="noStrike" baseline="30000" dirty="0">
                          <a:effectLst/>
                        </a:rPr>
                        <a:t>2</a:t>
                      </a:r>
                      <a:endParaRPr lang="de-DE" sz="11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IRRADIATED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ROHM SCT2080K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SiC MOSFET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BV =</a:t>
                      </a:r>
                      <a:r>
                        <a:rPr lang="en-GB" sz="11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1200V, die 2 x 2 mm</a:t>
                      </a:r>
                      <a:r>
                        <a:rPr lang="en-GB" sz="1100" b="0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endParaRPr lang="en-GB" sz="11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IRRADIATED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GeneSiC GA04JT17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SiC BJT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BV = 1700V, </a:t>
                      </a:r>
                      <a:r>
                        <a:rPr lang="en-GB" sz="1100" u="none" strike="noStrike" dirty="0" err="1">
                          <a:effectLst/>
                        </a:rPr>
                        <a:t>Idmax</a:t>
                      </a:r>
                      <a:r>
                        <a:rPr lang="en-GB" sz="1100" u="none" strike="noStrike" dirty="0">
                          <a:effectLst/>
                        </a:rPr>
                        <a:t> = 4 A, </a:t>
                      </a:r>
                      <a:r>
                        <a:rPr lang="en-GB" sz="1100" u="none" strike="noStrike" dirty="0" err="1">
                          <a:effectLst/>
                        </a:rPr>
                        <a:t>Idss</a:t>
                      </a:r>
                      <a:r>
                        <a:rPr lang="en-GB" sz="1100" u="none" strike="noStrike" dirty="0">
                          <a:effectLst/>
                        </a:rPr>
                        <a:t> = 0.5 </a:t>
                      </a:r>
                      <a:r>
                        <a:rPr lang="el-GR" sz="1100" u="none" strike="noStrike" dirty="0">
                          <a:effectLst/>
                        </a:rPr>
                        <a:t>μ</a:t>
                      </a:r>
                      <a:r>
                        <a:rPr lang="en-GB" sz="1100" u="none" strike="noStrike" dirty="0">
                          <a:effectLst/>
                        </a:rPr>
                        <a:t>A, die 1.45 x1.45 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endParaRPr lang="en-GB" sz="11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TESTED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TranSiC FSICBH057A120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SiC BJT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</a:rPr>
                        <a:t>BV = 1200V, </a:t>
                      </a:r>
                      <a:r>
                        <a:rPr lang="en-GB" sz="1100" u="none" strike="noStrike" dirty="0" err="1">
                          <a:effectLst/>
                        </a:rPr>
                        <a:t>Idmax</a:t>
                      </a:r>
                      <a:r>
                        <a:rPr lang="en-GB" sz="1100" u="none" strike="noStrike" dirty="0">
                          <a:effectLst/>
                        </a:rPr>
                        <a:t> = 20 A, </a:t>
                      </a:r>
                      <a:r>
                        <a:rPr lang="en-GB" sz="1100" u="none" strike="noStrike" dirty="0" err="1">
                          <a:effectLst/>
                        </a:rPr>
                        <a:t>Idss</a:t>
                      </a:r>
                      <a:r>
                        <a:rPr lang="en-GB" sz="1100" u="none" strike="noStrike" dirty="0">
                          <a:effectLst/>
                        </a:rPr>
                        <a:t> = 100 </a:t>
                      </a:r>
                      <a:r>
                        <a:rPr lang="el-GR" sz="1100" u="none" strike="noStrike" dirty="0">
                          <a:effectLst/>
                        </a:rPr>
                        <a:t>μ</a:t>
                      </a:r>
                      <a:r>
                        <a:rPr lang="en-GB" sz="1100" u="none" strike="noStrike" dirty="0">
                          <a:effectLst/>
                        </a:rPr>
                        <a:t>A, die 2.5 x 2.5 mm</a:t>
                      </a:r>
                      <a:r>
                        <a:rPr lang="en-GB" sz="1100" u="none" strike="noStrike" baseline="30000" dirty="0">
                          <a:effectLst/>
                        </a:rPr>
                        <a:t>2</a:t>
                      </a:r>
                      <a:endParaRPr lang="en-GB" sz="1100" b="0" i="0" u="none" strike="noStrike" baseline="30000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TESTED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Transphorm TPH2006C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GaN JFET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</a:rPr>
                        <a:t>BV = 600V, die and packaged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  <a:tr h="18288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/>
                        </a:rPr>
                        <a:t>EPC2012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/>
                        </a:rPr>
                        <a:t>GaN JFET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>
                          <a:effectLst/>
                        </a:rPr>
                        <a:t>BV = 200V, die and packaged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u="none" strike="noStrike" dirty="0">
                          <a:effectLst/>
                        </a:rPr>
                        <a:t>TESTED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620" marR="7620" marT="7620" marB="0" anchor="b"/>
                </a:tc>
              </a:tr>
            </a:tbl>
          </a:graphicData>
        </a:graphic>
      </p:graphicFrame>
      <p:sp>
        <p:nvSpPr>
          <p:cNvPr id="9" name="Content Placeholder 2"/>
          <p:cNvSpPr txBox="1">
            <a:spLocks/>
          </p:cNvSpPr>
          <p:nvPr/>
        </p:nvSpPr>
        <p:spPr>
          <a:xfrm>
            <a:off x="457200" y="1600200"/>
            <a:ext cx="786765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Propose use of rad-hard HV switches</a:t>
            </a:r>
          </a:p>
          <a:p>
            <a:pPr lvl="1"/>
            <a:r>
              <a:rPr lang="en-GB" sz="1400" dirty="0" smtClean="0"/>
              <a:t>To be able to disconnect any failed sensors from common bias line</a:t>
            </a:r>
          </a:p>
          <a:p>
            <a:r>
              <a:rPr lang="en-GB" sz="1800" dirty="0" smtClean="0"/>
              <a:t>Present phase: Device Identification</a:t>
            </a:r>
          </a:p>
          <a:p>
            <a:pPr lvl="1"/>
            <a:r>
              <a:rPr lang="en-GB" sz="1400" dirty="0" smtClean="0"/>
              <a:t>Study of commercial HV transistors: </a:t>
            </a:r>
            <a:r>
              <a:rPr lang="en-GB" sz="1400" dirty="0" err="1"/>
              <a:t>GaN</a:t>
            </a:r>
            <a:r>
              <a:rPr lang="en-GB" sz="1400" dirty="0"/>
              <a:t>, Silicon, Silicon </a:t>
            </a:r>
            <a:r>
              <a:rPr lang="en-GB" sz="1400" dirty="0" smtClean="0"/>
              <a:t>Carbide</a:t>
            </a:r>
          </a:p>
          <a:p>
            <a:pPr lvl="1"/>
            <a:r>
              <a:rPr lang="en-GB" sz="1400" dirty="0" smtClean="0"/>
              <a:t>before </a:t>
            </a:r>
            <a:r>
              <a:rPr lang="en-GB" sz="1400" dirty="0"/>
              <a:t>and after </a:t>
            </a:r>
            <a:r>
              <a:rPr lang="en-GB" sz="1400" dirty="0" smtClean="0"/>
              <a:t>irradiation</a:t>
            </a:r>
          </a:p>
          <a:p>
            <a:pPr lvl="1"/>
            <a:r>
              <a:rPr lang="en-GB" sz="1400" dirty="0" smtClean="0"/>
              <a:t>Devices with BV &lt; 500V would need to be “stacked”</a:t>
            </a:r>
            <a:endParaRPr lang="en-GB" sz="1800" dirty="0"/>
          </a:p>
          <a:p>
            <a:pPr lvl="1"/>
            <a:endParaRPr lang="en-GB" sz="1400" dirty="0" smtClean="0"/>
          </a:p>
          <a:p>
            <a:pPr lvl="2"/>
            <a:endParaRPr lang="en-GB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7400925" y="4521384"/>
            <a:ext cx="1614929" cy="2769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200" b="1" dirty="0" smtClean="0"/>
              <a:t>GOOD but unavailable</a:t>
            </a:r>
            <a:endParaRPr lang="en-GB" sz="1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7400925" y="5978709"/>
            <a:ext cx="588623" cy="2769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200" b="1" dirty="0" smtClean="0"/>
              <a:t>GOOD</a:t>
            </a:r>
            <a:endParaRPr lang="en-GB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391400" y="4902384"/>
            <a:ext cx="944618" cy="2769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200" b="1" dirty="0" smtClean="0"/>
              <a:t>PROMISING</a:t>
            </a:r>
            <a:endParaRPr lang="en-GB" sz="1200" b="1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6200000">
            <a:off x="6924176" y="1588970"/>
            <a:ext cx="1084690" cy="1102738"/>
          </a:xfrm>
          <a:prstGeom prst="rect">
            <a:avLst/>
          </a:prstGeom>
        </p:spPr>
      </p:pic>
      <p:cxnSp>
        <p:nvCxnSpPr>
          <p:cNvPr id="14" name="Straight Arrow Connector 13"/>
          <p:cNvCxnSpPr/>
          <p:nvPr/>
        </p:nvCxnSpPr>
        <p:spPr>
          <a:xfrm>
            <a:off x="8095402" y="1608858"/>
            <a:ext cx="0" cy="1042977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 rot="5400000">
            <a:off x="7818407" y="1964521"/>
            <a:ext cx="952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600" dirty="0" smtClean="0"/>
              <a:t>800 μm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>
            <a:off x="6799120" y="2720685"/>
            <a:ext cx="15983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err="1" smtClean="0"/>
              <a:t>Crystalonic</a:t>
            </a:r>
            <a:r>
              <a:rPr lang="en-GB" sz="1400" dirty="0" smtClean="0"/>
              <a:t> 2N6449</a:t>
            </a:r>
            <a:endParaRPr lang="en-GB" sz="1400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2294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0" y="26441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On-Hybrid Sensor Current Measurement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4648200" y="1325877"/>
            <a:ext cx="4038600" cy="4525963"/>
          </a:xfrm>
        </p:spPr>
        <p:txBody>
          <a:bodyPr>
            <a:normAutofit fontScale="92500" lnSpcReduction="10000"/>
          </a:bodyPr>
          <a:lstStyle/>
          <a:p>
            <a:r>
              <a:rPr lang="en-GB" sz="2000" dirty="0"/>
              <a:t>Signal Return on Hybrid</a:t>
            </a:r>
          </a:p>
          <a:p>
            <a:pPr lvl="1"/>
            <a:r>
              <a:rPr lang="en-GB" sz="1800" dirty="0"/>
              <a:t>Strip Bias AC coupled at every corner</a:t>
            </a:r>
          </a:p>
          <a:p>
            <a:r>
              <a:rPr lang="en-GB" sz="2000" dirty="0"/>
              <a:t>DC return </a:t>
            </a:r>
          </a:p>
          <a:p>
            <a:pPr lvl="1"/>
            <a:r>
              <a:rPr lang="en-GB" sz="1800" dirty="0"/>
              <a:t>One corner has diode/op-amp combination</a:t>
            </a:r>
          </a:p>
          <a:p>
            <a:pPr lvl="2"/>
            <a:r>
              <a:rPr lang="en-GB" sz="1800" dirty="0"/>
              <a:t>Normal DC path through op-amp (later HCC or other ASIC)</a:t>
            </a:r>
          </a:p>
          <a:p>
            <a:pPr lvl="2"/>
            <a:r>
              <a:rPr lang="en-GB" sz="1800" dirty="0"/>
              <a:t>Backup DC path through diode (accommodates amplifier offset)</a:t>
            </a:r>
          </a:p>
          <a:p>
            <a:r>
              <a:rPr lang="en-GB" sz="2000" dirty="0"/>
              <a:t>Proof of </a:t>
            </a:r>
            <a:r>
              <a:rPr lang="en-GB" sz="2000" dirty="0" smtClean="0"/>
              <a:t>Principle test using </a:t>
            </a:r>
            <a:r>
              <a:rPr lang="en-GB" sz="2000" dirty="0"/>
              <a:t>commercial parts</a:t>
            </a:r>
          </a:p>
          <a:p>
            <a:pPr lvl="1"/>
            <a:r>
              <a:rPr lang="en-GB" sz="1800" dirty="0"/>
              <a:t>OPA365, 1N4148</a:t>
            </a:r>
          </a:p>
          <a:p>
            <a:r>
              <a:rPr lang="en-GB" sz="2200" b="1" dirty="0"/>
              <a:t>No additional noise for test </a:t>
            </a:r>
            <a:r>
              <a:rPr lang="en-GB" sz="2200" b="1" dirty="0" smtClean="0"/>
              <a:t>module using DC-DC converter</a:t>
            </a: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17</a:t>
            </a:fld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>
            <a:lum/>
            <a:alphaModFix/>
          </a:blip>
          <a:srcRect l="43742" t="21645" r="24999" b="29877"/>
          <a:stretch/>
        </p:blipFill>
        <p:spPr>
          <a:xfrm rot="5400000">
            <a:off x="1087120" y="1050859"/>
            <a:ext cx="2633579" cy="306322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" name="Group 8"/>
          <p:cNvGrpSpPr/>
          <p:nvPr/>
        </p:nvGrpSpPr>
        <p:grpSpPr>
          <a:xfrm>
            <a:off x="435430" y="3866605"/>
            <a:ext cx="3783873" cy="2140859"/>
            <a:chOff x="5462280" y="3734640"/>
            <a:chExt cx="4320000" cy="3522239"/>
          </a:xfrm>
        </p:grpSpPr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lum/>
              <a:alphaModFix/>
            </a:blip>
            <a:srcRect l="6256" t="6249" r="37498" b="25004"/>
            <a:stretch>
              <a:fillRect/>
            </a:stretch>
          </p:blipFill>
          <p:spPr>
            <a:xfrm>
              <a:off x="5462280" y="3734640"/>
              <a:ext cx="4320000" cy="352223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8443079" y="5413679"/>
              <a:ext cx="916920" cy="346320"/>
            </a:xfrm>
            <a:prstGeom prst="rect">
              <a:avLst/>
            </a:prstGeom>
            <a:noFill/>
            <a:ln>
              <a:noFill/>
            </a:ln>
          </p:spPr>
          <p:txBody>
            <a:bodyPr vert="horz" lIns="90000" tIns="45000" rIns="90000" bIns="45000" anchorCtr="0" compatLnSpc="0">
              <a:spAutoFit/>
            </a:bodyPr>
            <a:lstStyle/>
            <a:p>
              <a:pPr marL="0" marR="0" lvl="0" indent="0" rtl="0" hangingPunct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  <a:tabLst/>
              </a:pPr>
              <a:r>
                <a:rPr lang="en-GB" sz="1800" b="0" i="0" u="none" strike="noStrike" kern="1200" dirty="0">
                  <a:ln>
                    <a:noFill/>
                  </a:ln>
                  <a:latin typeface="Liberation Sans" pitchFamily="18"/>
                  <a:ea typeface="DejaVu LGC Sans" pitchFamily="2"/>
                  <a:cs typeface="DejaVu LGC Sans" pitchFamily="2"/>
                </a:rPr>
                <a:t>DC-DC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3130663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Status of Petal &amp; Stave Prototypes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With 250nm Chipset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7405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4606"/>
            <a:ext cx="8229600" cy="1143000"/>
          </a:xfrm>
        </p:spPr>
        <p:txBody>
          <a:bodyPr/>
          <a:lstStyle/>
          <a:p>
            <a:r>
              <a:rPr lang="en-GB" dirty="0" smtClean="0"/>
              <a:t>Stave 250 DC-DC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786065"/>
            <a:ext cx="4441371" cy="3411538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12 module stave side</a:t>
            </a:r>
          </a:p>
          <a:p>
            <a:pPr lvl="1"/>
            <a:r>
              <a:rPr lang="en-GB" dirty="0" smtClean="0"/>
              <a:t>Fully loaded and working</a:t>
            </a:r>
          </a:p>
          <a:p>
            <a:r>
              <a:rPr lang="en-GB" dirty="0" smtClean="0"/>
              <a:t>“</a:t>
            </a:r>
            <a:r>
              <a:rPr lang="en-GB" dirty="0"/>
              <a:t>Tandem” DC-DC converter</a:t>
            </a:r>
          </a:p>
          <a:p>
            <a:pPr lvl="1"/>
            <a:r>
              <a:rPr lang="en-GB" dirty="0"/>
              <a:t>Design by CERN group</a:t>
            </a:r>
          </a:p>
          <a:p>
            <a:pPr lvl="1"/>
            <a:r>
              <a:rPr lang="en-GB" dirty="0" smtClean="0"/>
              <a:t>Two converters in one PCB</a:t>
            </a:r>
          </a:p>
          <a:p>
            <a:pPr lvl="2"/>
            <a:r>
              <a:rPr lang="en-GB" dirty="0" smtClean="0"/>
              <a:t>Necessary due to current demand of 250nm chipset</a:t>
            </a:r>
          </a:p>
          <a:p>
            <a:pPr lvl="1"/>
            <a:r>
              <a:rPr lang="en-GB" dirty="0" smtClean="0"/>
              <a:t>LTC3605 </a:t>
            </a:r>
            <a:r>
              <a:rPr lang="en-GB" dirty="0"/>
              <a:t>chip</a:t>
            </a:r>
          </a:p>
          <a:p>
            <a:r>
              <a:rPr lang="en-GB" dirty="0"/>
              <a:t>“one wire” control</a:t>
            </a:r>
          </a:p>
          <a:p>
            <a:pPr lvl="1"/>
            <a:r>
              <a:rPr lang="en-GB" dirty="0"/>
              <a:t>DS2413 </a:t>
            </a:r>
            <a:r>
              <a:rPr lang="en-GB" dirty="0" smtClean="0"/>
              <a:t>chip</a:t>
            </a:r>
          </a:p>
          <a:p>
            <a:r>
              <a:rPr lang="en-GB" dirty="0"/>
              <a:t>Power bus split into 4 segments</a:t>
            </a:r>
          </a:p>
          <a:p>
            <a:pPr lvl="1"/>
            <a:r>
              <a:rPr lang="en-GB" dirty="0"/>
              <a:t>Each drives 4 modules</a:t>
            </a:r>
          </a:p>
          <a:p>
            <a:pPr lvl="1"/>
            <a:endParaRPr lang="en-GB" dirty="0"/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3074" name="Picture 2" descr="\\hepntw045\c$\Pentax\120_1312\IMGP3447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9" t="39405" r="5751" b="43447"/>
          <a:stretch/>
        </p:blipFill>
        <p:spPr bwMode="auto">
          <a:xfrm rot="10800000">
            <a:off x="0" y="1351989"/>
            <a:ext cx="9144000" cy="12624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hepntw045\c$\Pentax\131_1703\IMGP3539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962" t="39216" r="20990" b="22378"/>
          <a:stretch/>
        </p:blipFill>
        <p:spPr bwMode="auto">
          <a:xfrm rot="10800000">
            <a:off x="4933950" y="2913458"/>
            <a:ext cx="3867150" cy="1791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505450" y="4953000"/>
            <a:ext cx="2845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Tandem DC-DC on Stave 250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848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b="1" dirty="0" smtClean="0"/>
              <a:t>Conceptual Layout</a:t>
            </a:r>
          </a:p>
          <a:p>
            <a:pPr lvl="1"/>
            <a:r>
              <a:rPr lang="en-GB" b="1" dirty="0" smtClean="0"/>
              <a:t>Barrels and Disks, Staves and Petals</a:t>
            </a:r>
          </a:p>
          <a:p>
            <a:r>
              <a:rPr lang="en-GB" b="1" dirty="0" smtClean="0"/>
              <a:t>Architecture</a:t>
            </a:r>
          </a:p>
          <a:p>
            <a:pPr lvl="1"/>
            <a:r>
              <a:rPr lang="en-GB" b="1" dirty="0" smtClean="0"/>
              <a:t>ASICs</a:t>
            </a:r>
          </a:p>
          <a:p>
            <a:pPr lvl="2"/>
            <a:r>
              <a:rPr lang="en-GB" b="1" dirty="0" smtClean="0"/>
              <a:t>HCC</a:t>
            </a:r>
          </a:p>
          <a:p>
            <a:pPr lvl="2"/>
            <a:r>
              <a:rPr lang="en-GB" b="1" dirty="0" smtClean="0"/>
              <a:t>ABC130</a:t>
            </a:r>
          </a:p>
          <a:p>
            <a:pPr lvl="1"/>
            <a:r>
              <a:rPr lang="en-GB" b="1" dirty="0" smtClean="0"/>
              <a:t>Trigger </a:t>
            </a:r>
            <a:r>
              <a:rPr lang="en-GB" b="1" dirty="0" smtClean="0"/>
              <a:t>Scheme</a:t>
            </a:r>
            <a:endParaRPr lang="en-GB" b="1" dirty="0" smtClean="0"/>
          </a:p>
          <a:p>
            <a:pPr lvl="1"/>
            <a:r>
              <a:rPr lang="en-GB" b="1" dirty="0" smtClean="0"/>
              <a:t>First ABC130 Results !!!</a:t>
            </a:r>
          </a:p>
          <a:p>
            <a:pPr lvl="1"/>
            <a:r>
              <a:rPr lang="en-GB" b="1" dirty="0" smtClean="0"/>
              <a:t>ABC130 Module with Integrated Powering</a:t>
            </a:r>
          </a:p>
          <a:p>
            <a:pPr lvl="1"/>
            <a:r>
              <a:rPr lang="en-GB" b="1" dirty="0" smtClean="0"/>
              <a:t>HV Multiplexing and Bias </a:t>
            </a:r>
            <a:r>
              <a:rPr lang="en-GB" b="1" dirty="0"/>
              <a:t>C</a:t>
            </a:r>
            <a:r>
              <a:rPr lang="en-GB" b="1" dirty="0" smtClean="0"/>
              <a:t>urrent </a:t>
            </a:r>
            <a:r>
              <a:rPr lang="en-GB" b="1" dirty="0"/>
              <a:t>M</a:t>
            </a:r>
            <a:r>
              <a:rPr lang="en-GB" b="1" dirty="0" smtClean="0"/>
              <a:t>easurement</a:t>
            </a:r>
          </a:p>
          <a:p>
            <a:r>
              <a:rPr lang="en-GB" b="1" dirty="0" smtClean="0"/>
              <a:t>Status of Petal and Stave Prototypes</a:t>
            </a:r>
          </a:p>
          <a:p>
            <a:pPr lvl="1"/>
            <a:r>
              <a:rPr lang="en-GB" b="1" dirty="0" smtClean="0"/>
              <a:t>With 250nm chipset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8792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74"/>
            <a:ext cx="8229600" cy="1143000"/>
          </a:xfrm>
        </p:spPr>
        <p:txBody>
          <a:bodyPr/>
          <a:lstStyle/>
          <a:p>
            <a:r>
              <a:rPr lang="en-GB" dirty="0" smtClean="0"/>
              <a:t>Stave 250 DC-DC ENC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138671"/>
            <a:ext cx="8229600" cy="1197736"/>
          </a:xfrm>
        </p:spPr>
        <p:txBody>
          <a:bodyPr>
            <a:normAutofit fontScale="62500" lnSpcReduction="20000"/>
          </a:bodyPr>
          <a:lstStyle/>
          <a:p>
            <a:r>
              <a:rPr lang="en-GB" dirty="0" smtClean="0"/>
              <a:t>Input Noise</a:t>
            </a:r>
          </a:p>
          <a:p>
            <a:pPr lvl="1"/>
            <a:r>
              <a:rPr lang="en-GB" dirty="0" smtClean="0"/>
              <a:t>Inner Columns 600 – 646 ENC,  Outer Columns in range 610 – 677 ENC</a:t>
            </a:r>
          </a:p>
          <a:p>
            <a:r>
              <a:rPr lang="en-GB" dirty="0" smtClean="0"/>
              <a:t>Double Trigger Noise Occupancy (not shown)</a:t>
            </a:r>
          </a:p>
          <a:p>
            <a:pPr lvl="1"/>
            <a:r>
              <a:rPr lang="en-GB" dirty="0" smtClean="0"/>
              <a:t>clean at 0.75fC Low occupancy at 0.50fC due to bad channels</a:t>
            </a:r>
            <a:endParaRPr lang="en-GB" dirty="0"/>
          </a:p>
        </p:txBody>
      </p:sp>
      <p:pic>
        <p:nvPicPr>
          <p:cNvPr id="2050" name="Picture 2" descr="\\hepntw045\c$\sctvar\log\246-67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84"/>
          <a:stretch/>
        </p:blipFill>
        <p:spPr bwMode="auto">
          <a:xfrm>
            <a:off x="0" y="1287887"/>
            <a:ext cx="9144000" cy="3772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261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395536" y="10109"/>
            <a:ext cx="8229600" cy="1143000"/>
          </a:xfrm>
        </p:spPr>
        <p:txBody>
          <a:bodyPr/>
          <a:lstStyle/>
          <a:p>
            <a:r>
              <a:rPr lang="en-GB" dirty="0" smtClean="0"/>
              <a:t>Stave 250 SPP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E97AD4-A7C2-4B4B-BFDD-FDA17C1357C1}" type="slidenum">
              <a:rPr lang="en-GB" smtClean="0"/>
              <a:t>21</a:t>
            </a:fld>
            <a:endParaRPr lang="en-GB"/>
          </a:p>
        </p:txBody>
      </p:sp>
      <p:pic>
        <p:nvPicPr>
          <p:cNvPr id="1026" name="Picture 2" descr="\\hepntw045\c$\Pentax\128_3101\IMGP3527.JP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853" b="25576"/>
          <a:stretch/>
        </p:blipFill>
        <p:spPr bwMode="auto">
          <a:xfrm>
            <a:off x="-36512" y="1182157"/>
            <a:ext cx="9206555" cy="2664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31819" y="4005330"/>
            <a:ext cx="475065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Uses the Serial Power &amp; Protection (SPP) ASIC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shunt regulation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bypass (under DCS control)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o</a:t>
            </a:r>
            <a:r>
              <a:rPr lang="en-GB" dirty="0" smtClean="0"/>
              <a:t>ver voltage protection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Still work in progress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Presently 4 (of 12) modules on the stave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Testing and optimisation continue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48" t="25509" r="31361" b="37257"/>
          <a:stretch/>
        </p:blipFill>
        <p:spPr>
          <a:xfrm>
            <a:off x="5460641" y="3992452"/>
            <a:ext cx="3039415" cy="202627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503832" y="6091707"/>
            <a:ext cx="9749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SPP chip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1751526" y="2215167"/>
            <a:ext cx="43313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0V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539543" y="2238778"/>
            <a:ext cx="607859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2.5V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5224529" y="2249511"/>
            <a:ext cx="607859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5.0V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870877" y="2221607"/>
            <a:ext cx="607859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7.5V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8523262" y="2245218"/>
            <a:ext cx="550151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10V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926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Stave 250 SPP ENC Results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2500" y="1600200"/>
            <a:ext cx="3924300" cy="4525963"/>
          </a:xfrm>
        </p:spPr>
        <p:txBody>
          <a:bodyPr/>
          <a:lstStyle/>
          <a:p>
            <a:r>
              <a:rPr lang="en-GB" dirty="0" smtClean="0"/>
              <a:t>Basics working, but latest ENC result is slightly higher than for Stave 250 DC-DC</a:t>
            </a:r>
          </a:p>
          <a:p>
            <a:pPr lvl="1"/>
            <a:r>
              <a:rPr lang="en-GB" dirty="0" smtClean="0"/>
              <a:t>Optimisation continues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22</a:t>
            </a:fld>
            <a:endParaRPr lang="en-GB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004" r="66704"/>
          <a:stretch/>
        </p:blipFill>
        <p:spPr bwMode="auto">
          <a:xfrm>
            <a:off x="406400" y="1397000"/>
            <a:ext cx="3797300" cy="4668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 rot="-2700000">
            <a:off x="1202342" y="3506122"/>
            <a:ext cx="21847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PRELIMINARY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9895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-87090"/>
            <a:ext cx="9144000" cy="1143000"/>
          </a:xfrm>
        </p:spPr>
        <p:txBody>
          <a:bodyPr/>
          <a:lstStyle/>
          <a:p>
            <a:r>
              <a:rPr lang="en-GB" dirty="0" smtClean="0"/>
              <a:t>First </a:t>
            </a:r>
            <a:r>
              <a:rPr lang="en-GB" dirty="0" err="1" smtClean="0"/>
              <a:t>Petalet</a:t>
            </a:r>
            <a:r>
              <a:rPr lang="en-GB" dirty="0" smtClean="0"/>
              <a:t> Results</a:t>
            </a:r>
            <a:endParaRPr lang="en-GB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558" y="1062965"/>
            <a:ext cx="4539711" cy="3404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63" t="15000" r="37812" b="11111"/>
          <a:stretch/>
        </p:blipFill>
        <p:spPr bwMode="auto">
          <a:xfrm rot="10800000">
            <a:off x="6335129" y="1034979"/>
            <a:ext cx="1286963" cy="14030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V="1">
            <a:off x="3848519" y="1895371"/>
            <a:ext cx="3245617" cy="26125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4983983" y="2528420"/>
            <a:ext cx="4009293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Additional Shielding around and under converter found necessary for best noise performance.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Reasons to be confirmed. Possibilities include: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STV10 uses non-blind </a:t>
            </a:r>
            <a:r>
              <a:rPr lang="en-GB" sz="1600" dirty="0" err="1" smtClean="0"/>
              <a:t>vias</a:t>
            </a:r>
            <a:r>
              <a:rPr lang="en-GB" sz="1600" dirty="0" smtClean="0"/>
              <a:t>: signals may couple into CF skin and hence sensor backplane (no shield under sensor as for DC-DC staves)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HV bonds in close proximity to gap between shield and PCB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Investigations continue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Meanwhile noise approaching expectation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/>
              <a:t>Characteristic shape related to  integrated </a:t>
            </a:r>
            <a:r>
              <a:rPr lang="en-GB" sz="1600" dirty="0" err="1" smtClean="0"/>
              <a:t>fanins</a:t>
            </a:r>
            <a:r>
              <a:rPr lang="en-GB" sz="1600" dirty="0" smtClean="0"/>
              <a:t> on the sensors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53" y="4742184"/>
            <a:ext cx="4628505" cy="20015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 rot="-2700000">
            <a:off x="1672242" y="5411123"/>
            <a:ext cx="21847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dirty="0" smtClean="0">
                <a:solidFill>
                  <a:srgbClr val="FF0000"/>
                </a:solidFill>
              </a:rPr>
              <a:t>PRELIMINARY</a:t>
            </a:r>
            <a:endParaRPr lang="en-GB" sz="2800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305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en-GB" b="1" dirty="0" smtClean="0"/>
              <a:t>130nm chipset</a:t>
            </a:r>
          </a:p>
          <a:p>
            <a:r>
              <a:rPr lang="en-GB" dirty="0" smtClean="0"/>
              <a:t>HCC </a:t>
            </a:r>
            <a:r>
              <a:rPr lang="en-GB" dirty="0"/>
              <a:t>submission </a:t>
            </a:r>
            <a:r>
              <a:rPr lang="en-GB" dirty="0" smtClean="0"/>
              <a:t>expected May</a:t>
            </a:r>
            <a:endParaRPr lang="en-GB" dirty="0"/>
          </a:p>
          <a:p>
            <a:r>
              <a:rPr lang="en-GB" dirty="0" smtClean="0"/>
              <a:t>Good results from ABC130</a:t>
            </a:r>
          </a:p>
          <a:p>
            <a:pPr lvl="1"/>
            <a:r>
              <a:rPr lang="en-GB" dirty="0" smtClean="0"/>
              <a:t>Results from half module in near future</a:t>
            </a:r>
          </a:p>
          <a:p>
            <a:r>
              <a:rPr lang="en-GB" dirty="0" smtClean="0"/>
              <a:t>Smaller DC-DC converter made and under test</a:t>
            </a:r>
          </a:p>
          <a:p>
            <a:pPr lvl="1"/>
            <a:r>
              <a:rPr lang="en-GB" dirty="0" smtClean="0"/>
              <a:t>Works well but height will be a critical parameter</a:t>
            </a:r>
          </a:p>
          <a:p>
            <a:r>
              <a:rPr lang="en-GB" dirty="0" smtClean="0"/>
              <a:t>Programme in place to identify radiation hard HV switch transistors </a:t>
            </a:r>
          </a:p>
          <a:p>
            <a:pPr lvl="1"/>
            <a:r>
              <a:rPr lang="en-GB" dirty="0" smtClean="0"/>
              <a:t>Awaiting full results from most recent irradiations</a:t>
            </a:r>
          </a:p>
          <a:p>
            <a:pPr marL="0" indent="0">
              <a:buNone/>
            </a:pPr>
            <a:r>
              <a:rPr lang="en-GB" b="1" dirty="0" smtClean="0"/>
              <a:t>250nm chipset</a:t>
            </a:r>
          </a:p>
          <a:p>
            <a:r>
              <a:rPr lang="en-GB" dirty="0" smtClean="0"/>
              <a:t>12 module DC-DC powered stave</a:t>
            </a:r>
          </a:p>
          <a:p>
            <a:pPr lvl="1"/>
            <a:r>
              <a:rPr lang="en-GB" dirty="0" smtClean="0"/>
              <a:t>good noise performance throughout</a:t>
            </a:r>
          </a:p>
          <a:p>
            <a:r>
              <a:rPr lang="en-GB" dirty="0"/>
              <a:t>12 module </a:t>
            </a:r>
            <a:r>
              <a:rPr lang="en-GB" dirty="0" smtClean="0"/>
              <a:t>serially powered stave</a:t>
            </a:r>
          </a:p>
          <a:p>
            <a:pPr lvl="1"/>
            <a:r>
              <a:rPr lang="en-GB" dirty="0" smtClean="0"/>
              <a:t>Under construction, basics working for 4 modules</a:t>
            </a:r>
            <a:endParaRPr lang="en-GB" dirty="0"/>
          </a:p>
          <a:p>
            <a:r>
              <a:rPr lang="en-GB" dirty="0" smtClean="0"/>
              <a:t>First “</a:t>
            </a:r>
            <a:r>
              <a:rPr lang="en-GB" dirty="0" err="1" smtClean="0"/>
              <a:t>Petalets</a:t>
            </a:r>
            <a:r>
              <a:rPr lang="en-GB" dirty="0" smtClean="0"/>
              <a:t>” assembled and under test</a:t>
            </a:r>
          </a:p>
          <a:p>
            <a:pPr lvl="1"/>
            <a:r>
              <a:rPr lang="en-GB" dirty="0" smtClean="0"/>
              <a:t>Require additional shielding of DC-DC due to layout differences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069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299" b="10122"/>
          <a:stretch/>
        </p:blipFill>
        <p:spPr bwMode="auto">
          <a:xfrm>
            <a:off x="942975" y="1847849"/>
            <a:ext cx="7258050" cy="383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0" name="Rectangle 1029"/>
          <p:cNvSpPr/>
          <p:nvPr/>
        </p:nvSpPr>
        <p:spPr>
          <a:xfrm>
            <a:off x="5068389" y="1724297"/>
            <a:ext cx="561702" cy="18288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>
            <a:off x="1247775" y="1581150"/>
            <a:ext cx="2486025" cy="36195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Provisional </a:t>
            </a:r>
            <a:r>
              <a:rPr lang="en-GB" dirty="0" err="1" smtClean="0"/>
              <a:t>ITk</a:t>
            </a:r>
            <a:r>
              <a:rPr lang="en-GB" dirty="0" smtClean="0"/>
              <a:t> Layout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2375053" y="3028950"/>
            <a:ext cx="810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7 disks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5994553" y="2962275"/>
            <a:ext cx="8109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7 disks</a:t>
            </a:r>
            <a:endParaRPr lang="en-GB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3</a:t>
            </a:fld>
            <a:endParaRPr lang="en-GB"/>
          </a:p>
        </p:txBody>
      </p:sp>
      <p:sp>
        <p:nvSpPr>
          <p:cNvPr id="2" name="Rectangle 1"/>
          <p:cNvSpPr/>
          <p:nvPr/>
        </p:nvSpPr>
        <p:spPr>
          <a:xfrm>
            <a:off x="2142564" y="5817718"/>
            <a:ext cx="4710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 smtClean="0"/>
              <a:t>Strip system: 193 m</a:t>
            </a:r>
            <a:r>
              <a:rPr lang="en-GB" baseline="30000" dirty="0" smtClean="0"/>
              <a:t>2</a:t>
            </a:r>
            <a:r>
              <a:rPr lang="en-GB" dirty="0" smtClean="0"/>
              <a:t> sensor area, 74M channels</a:t>
            </a:r>
            <a:endParaRPr lang="en-GB" dirty="0"/>
          </a:p>
        </p:txBody>
      </p:sp>
      <p:grpSp>
        <p:nvGrpSpPr>
          <p:cNvPr id="1028" name="Group 1027"/>
          <p:cNvGrpSpPr/>
          <p:nvPr/>
        </p:nvGrpSpPr>
        <p:grpSpPr>
          <a:xfrm>
            <a:off x="5103519" y="1384120"/>
            <a:ext cx="1932773" cy="1633400"/>
            <a:chOff x="5103519" y="1384120"/>
            <a:chExt cx="1932773" cy="1633400"/>
          </a:xfrm>
        </p:grpSpPr>
        <p:sp>
          <p:nvSpPr>
            <p:cNvPr id="9" name="TextBox 8"/>
            <p:cNvSpPr txBox="1"/>
            <p:nvPr/>
          </p:nvSpPr>
          <p:spPr>
            <a:xfrm>
              <a:off x="5103519" y="1384120"/>
              <a:ext cx="19327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2 long </a:t>
              </a:r>
              <a:r>
                <a:rPr lang="en-GB" dirty="0" smtClean="0"/>
                <a:t>strip </a:t>
              </a:r>
              <a:r>
                <a:rPr lang="en-GB" dirty="0" smtClean="0"/>
                <a:t>barrels</a:t>
              </a:r>
              <a:endParaRPr lang="en-GB" dirty="0"/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 flipH="1">
              <a:off x="5172891" y="1711234"/>
              <a:ext cx="391886" cy="69233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5251269" y="1737360"/>
              <a:ext cx="391885" cy="128016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029" name="Group 1028"/>
          <p:cNvGrpSpPr/>
          <p:nvPr/>
        </p:nvGrpSpPr>
        <p:grpSpPr>
          <a:xfrm>
            <a:off x="2688757" y="1373505"/>
            <a:ext cx="1373325" cy="1369695"/>
            <a:chOff x="2688757" y="1373505"/>
            <a:chExt cx="1373325" cy="1369695"/>
          </a:xfrm>
        </p:grpSpPr>
        <p:sp>
          <p:nvSpPr>
            <p:cNvPr id="10" name="TextBox 9"/>
            <p:cNvSpPr txBox="1"/>
            <p:nvPr/>
          </p:nvSpPr>
          <p:spPr>
            <a:xfrm>
              <a:off x="2688757" y="1373505"/>
              <a:ext cx="1373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 smtClean="0"/>
                <a:t>1 stub barrel</a:t>
              </a:r>
              <a:endParaRPr lang="en-GB" dirty="0"/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>
              <a:off x="3631474" y="1685109"/>
              <a:ext cx="52252" cy="1058091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  <p:grpSp>
        <p:nvGrpSpPr>
          <p:cNvPr id="1027" name="Group 1026"/>
          <p:cNvGrpSpPr/>
          <p:nvPr/>
        </p:nvGrpSpPr>
        <p:grpSpPr>
          <a:xfrm>
            <a:off x="3594462" y="3383281"/>
            <a:ext cx="2017733" cy="2362234"/>
            <a:chOff x="3594462" y="3383281"/>
            <a:chExt cx="2017733" cy="2362234"/>
          </a:xfrm>
        </p:grpSpPr>
        <p:sp>
          <p:nvSpPr>
            <p:cNvPr id="5" name="TextBox 4"/>
            <p:cNvSpPr txBox="1"/>
            <p:nvPr/>
          </p:nvSpPr>
          <p:spPr>
            <a:xfrm>
              <a:off x="3594462" y="5376183"/>
              <a:ext cx="20177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GB" dirty="0"/>
                <a:t>3</a:t>
              </a:r>
              <a:r>
                <a:rPr lang="en-GB" dirty="0" smtClean="0"/>
                <a:t> short strip </a:t>
              </a:r>
              <a:r>
                <a:rPr lang="en-GB" dirty="0" smtClean="0"/>
                <a:t>barrels</a:t>
              </a:r>
            </a:p>
          </p:txBody>
        </p:sp>
        <p:cxnSp>
          <p:nvCxnSpPr>
            <p:cNvPr id="29" name="Straight Arrow Connector 28"/>
            <p:cNvCxnSpPr>
              <a:stCxn id="5" idx="0"/>
            </p:cNvCxnSpPr>
            <p:nvPr/>
          </p:nvCxnSpPr>
          <p:spPr>
            <a:xfrm flipH="1" flipV="1">
              <a:off x="3905797" y="3383281"/>
              <a:ext cx="697532" cy="1992902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/>
            <p:nvPr/>
          </p:nvCxnSpPr>
          <p:spPr>
            <a:xfrm flipV="1">
              <a:off x="4637314" y="3905794"/>
              <a:ext cx="561703" cy="1410789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  <p:cxnSp>
          <p:nvCxnSpPr>
            <p:cNvPr id="1025" name="Straight Arrow Connector 1024"/>
            <p:cNvCxnSpPr/>
            <p:nvPr/>
          </p:nvCxnSpPr>
          <p:spPr>
            <a:xfrm flipV="1">
              <a:off x="4624251" y="3644537"/>
              <a:ext cx="52252" cy="1658983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3"/>
            </a:lnRef>
            <a:fillRef idx="0">
              <a:schemeClr val="accent3"/>
            </a:fillRef>
            <a:effectRef idx="1">
              <a:schemeClr val="accent3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22585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utclif\Documents\proe\Super LHC\ABCN130_stave_13_Module_Version\np49-01-100-iso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181"/>
          <a:stretch/>
        </p:blipFill>
        <p:spPr bwMode="auto">
          <a:xfrm>
            <a:off x="494418" y="371480"/>
            <a:ext cx="8559800" cy="64452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1" y="1094432"/>
            <a:ext cx="4728755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Key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Stave core with CF skins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Integrated thermal management (CO2)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13 modules per stave side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/>
              <a:t>Planar </a:t>
            </a:r>
            <a:r>
              <a:rPr lang="en-GB" dirty="0" smtClean="0"/>
              <a:t>Sensors (n in p, 320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 thick)</a:t>
            </a:r>
            <a:endParaRPr lang="en-GB" dirty="0"/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4 columns of ~23.8mm strips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1280 strips per column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Chipset</a:t>
            </a:r>
            <a:r>
              <a:rPr lang="en-GB" dirty="0" smtClean="0"/>
              <a:t>: ABC130 &amp; HCC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Integrated Powering </a:t>
            </a:r>
            <a:r>
              <a:rPr lang="en-GB" dirty="0" smtClean="0"/>
              <a:t>(SPP or </a:t>
            </a:r>
            <a:r>
              <a:rPr lang="en-GB" dirty="0" err="1" smtClean="0"/>
              <a:t>PoL</a:t>
            </a:r>
            <a:r>
              <a:rPr lang="en-GB" dirty="0" smtClean="0"/>
              <a:t> DC-DC)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Side mounted “End of Substructure” card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Readout Interface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Custom power connector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on pigtail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590087" y="3840843"/>
            <a:ext cx="351472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What will be on EoS?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First Prototype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Electrical Readout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Second Prototype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GBT + </a:t>
            </a:r>
            <a:r>
              <a:rPr lang="en-GB" dirty="0" err="1" smtClean="0"/>
              <a:t>VTRx</a:t>
            </a:r>
            <a:endParaRPr lang="en-GB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Pre-Production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err="1" smtClean="0"/>
              <a:t>lpGBT</a:t>
            </a:r>
            <a:r>
              <a:rPr lang="en-GB" dirty="0" smtClean="0"/>
              <a:t> + multi channel </a:t>
            </a:r>
            <a:r>
              <a:rPr lang="en-GB" dirty="0" err="1" smtClean="0"/>
              <a:t>opto</a:t>
            </a:r>
            <a:endParaRPr lang="en-GB" dirty="0" smtClean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-371504" y="117470"/>
            <a:ext cx="8229600" cy="839793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The Short Strip Stave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786690" y="2700348"/>
            <a:ext cx="562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GBT</a:t>
            </a:r>
            <a:endParaRPr lang="en-GB" dirty="0"/>
          </a:p>
        </p:txBody>
      </p:sp>
      <p:cxnSp>
        <p:nvCxnSpPr>
          <p:cNvPr id="10" name="Straight Arrow Connector 9"/>
          <p:cNvCxnSpPr/>
          <p:nvPr/>
        </p:nvCxnSpPr>
        <p:spPr>
          <a:xfrm flipH="1" flipV="1">
            <a:off x="8043863" y="1871668"/>
            <a:ext cx="14287" cy="85725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8324852" y="2295535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err="1" smtClean="0"/>
              <a:t>VTRx</a:t>
            </a:r>
            <a:endParaRPr lang="en-GB" dirty="0"/>
          </a:p>
        </p:txBody>
      </p:sp>
      <p:cxnSp>
        <p:nvCxnSpPr>
          <p:cNvPr id="13" name="Straight Arrow Connector 12"/>
          <p:cNvCxnSpPr>
            <a:stCxn id="11" idx="0"/>
          </p:cNvCxnSpPr>
          <p:nvPr/>
        </p:nvCxnSpPr>
        <p:spPr>
          <a:xfrm flipH="1" flipV="1">
            <a:off x="8372475" y="1643068"/>
            <a:ext cx="278749" cy="6524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217965" y="314332"/>
            <a:ext cx="8883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Cooling</a:t>
            </a:r>
            <a:endParaRPr lang="en-GB" dirty="0"/>
          </a:p>
        </p:txBody>
      </p:sp>
      <p:cxnSp>
        <p:nvCxnSpPr>
          <p:cNvPr id="16" name="Straight Arrow Connector 15"/>
          <p:cNvCxnSpPr/>
          <p:nvPr/>
        </p:nvCxnSpPr>
        <p:spPr>
          <a:xfrm flipH="1">
            <a:off x="8386763" y="814393"/>
            <a:ext cx="142875" cy="4857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7980540" y="157168"/>
            <a:ext cx="116346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Power</a:t>
            </a:r>
          </a:p>
          <a:p>
            <a:pPr algn="ctr"/>
            <a:r>
              <a:rPr lang="en-GB" dirty="0" smtClean="0"/>
              <a:t>Connector</a:t>
            </a:r>
            <a:endParaRPr lang="en-GB" dirty="0"/>
          </a:p>
        </p:txBody>
      </p:sp>
      <p:cxnSp>
        <p:nvCxnSpPr>
          <p:cNvPr id="19" name="Straight Arrow Connector 18"/>
          <p:cNvCxnSpPr>
            <a:stCxn id="14" idx="2"/>
          </p:cNvCxnSpPr>
          <p:nvPr/>
        </p:nvCxnSpPr>
        <p:spPr>
          <a:xfrm>
            <a:off x="7662158" y="683664"/>
            <a:ext cx="238830" cy="50220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4808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4788" y="1290638"/>
            <a:ext cx="6197600" cy="532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93662"/>
            <a:ext cx="8229600" cy="1143000"/>
          </a:xfrm>
        </p:spPr>
        <p:txBody>
          <a:bodyPr/>
          <a:lstStyle/>
          <a:p>
            <a:r>
              <a:rPr lang="en-GB" dirty="0" smtClean="0"/>
              <a:t>The Petal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-1" y="719148"/>
            <a:ext cx="4943475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Key 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Petal core with CF skins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Integrated thermal management (CO2)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Modules with wedge geometry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Several sensor &amp; hybrid geometries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Varying number of ASICs</a:t>
            </a:r>
            <a:endParaRPr lang="en-GB" dirty="0"/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Chipset: ABC130 &amp; HCC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Powering components at edges </a:t>
            </a: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GB" dirty="0" smtClean="0"/>
              <a:t>SPP or DC-DC converter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/>
              <a:t>“End of Substructure” cards mounted on “ears”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dirty="0" smtClean="0"/>
              <a:t>Readout Interface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5</a:t>
            </a:fld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6087291" y="5251269"/>
            <a:ext cx="256358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dirty="0" smtClean="0"/>
              <a:t>As similar to the Stave as </a:t>
            </a:r>
          </a:p>
          <a:p>
            <a:pPr algn="ctr"/>
            <a:r>
              <a:rPr lang="en-GB" dirty="0"/>
              <a:t>g</a:t>
            </a:r>
            <a:r>
              <a:rPr lang="en-GB" dirty="0" smtClean="0"/>
              <a:t>eometrically possible!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0250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0191"/>
            <a:ext cx="8229600" cy="1143000"/>
          </a:xfrm>
        </p:spPr>
        <p:txBody>
          <a:bodyPr/>
          <a:lstStyle/>
          <a:p>
            <a:r>
              <a:rPr lang="en-GB" dirty="0" smtClean="0"/>
              <a:t>Hybrid Controller Chip (HCC)</a:t>
            </a: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310640"/>
            <a:ext cx="4038600" cy="4815523"/>
          </a:xfrm>
        </p:spPr>
        <p:txBody>
          <a:bodyPr>
            <a:noAutofit/>
          </a:bodyPr>
          <a:lstStyle/>
          <a:p>
            <a:r>
              <a:rPr lang="en-US" sz="1600" dirty="0" smtClean="0"/>
              <a:t>Pad Frame optimized for hybrid mass reduction</a:t>
            </a:r>
          </a:p>
          <a:p>
            <a:pPr lvl="1"/>
            <a:r>
              <a:rPr lang="en-US" sz="1400" dirty="0" smtClean="0"/>
              <a:t>Smaller footprint =&gt; Smaller hybrid</a:t>
            </a:r>
          </a:p>
          <a:p>
            <a:pPr lvl="1"/>
            <a:r>
              <a:rPr lang="en-US" sz="1400" dirty="0" smtClean="0"/>
              <a:t>Hybrid side SLVS buses copied to both sides to suit left and right “handed” hybrids</a:t>
            </a:r>
            <a:endParaRPr lang="en-US" sz="1400" dirty="0"/>
          </a:p>
          <a:p>
            <a:r>
              <a:rPr lang="en-US" sz="1600" dirty="0" smtClean="0"/>
              <a:t>Key Features:</a:t>
            </a:r>
          </a:p>
          <a:p>
            <a:pPr lvl="1"/>
            <a:r>
              <a:rPr lang="en-US" sz="1400" dirty="0" smtClean="0"/>
              <a:t>SLVS IO</a:t>
            </a:r>
          </a:p>
          <a:p>
            <a:pPr lvl="2"/>
            <a:r>
              <a:rPr lang="en-US" sz="1200" dirty="0" smtClean="0"/>
              <a:t>Data back to EoS at up to 320Mbits </a:t>
            </a:r>
          </a:p>
          <a:p>
            <a:pPr lvl="2"/>
            <a:r>
              <a:rPr lang="en-US" sz="1200" dirty="0" smtClean="0"/>
              <a:t>with </a:t>
            </a:r>
            <a:r>
              <a:rPr lang="en-US" sz="1200" dirty="0"/>
              <a:t>optional </a:t>
            </a:r>
            <a:r>
              <a:rPr lang="en-US" sz="1200" dirty="0" smtClean="0"/>
              <a:t>8b10b</a:t>
            </a:r>
          </a:p>
          <a:p>
            <a:pPr lvl="1"/>
            <a:r>
              <a:rPr lang="en-US" sz="1400" dirty="0"/>
              <a:t>PLL </a:t>
            </a:r>
            <a:r>
              <a:rPr lang="en-US" sz="1400" dirty="0" smtClean="0"/>
              <a:t>to generate 40</a:t>
            </a:r>
            <a:r>
              <a:rPr lang="en-US" sz="1400" dirty="0"/>
              <a:t>, 80, 160, 320</a:t>
            </a:r>
            <a:r>
              <a:rPr lang="en-US" sz="1400" dirty="0" smtClean="0"/>
              <a:t>, </a:t>
            </a:r>
            <a:r>
              <a:rPr lang="en-US" sz="1400" dirty="0"/>
              <a:t>640MHz </a:t>
            </a:r>
            <a:r>
              <a:rPr lang="en-US" sz="1400" dirty="0" smtClean="0"/>
              <a:t>synchronous to BCO </a:t>
            </a:r>
          </a:p>
          <a:p>
            <a:pPr lvl="2"/>
            <a:r>
              <a:rPr lang="en-US" sz="1200" dirty="0" smtClean="0"/>
              <a:t>Modified GBT </a:t>
            </a:r>
            <a:r>
              <a:rPr lang="en-US" sz="1200" dirty="0" err="1" smtClean="0"/>
              <a:t>ePLL</a:t>
            </a:r>
            <a:endParaRPr lang="en-US" sz="1200" dirty="0"/>
          </a:p>
          <a:p>
            <a:pPr lvl="1"/>
            <a:r>
              <a:rPr lang="en-US" sz="1400" dirty="0" smtClean="0"/>
              <a:t>Delays</a:t>
            </a:r>
            <a:endParaRPr lang="en-US" sz="1400" dirty="0"/>
          </a:p>
          <a:p>
            <a:pPr lvl="1"/>
            <a:r>
              <a:rPr lang="en-US" sz="1400" dirty="0" smtClean="0"/>
              <a:t>DCS Monitoring &amp; General Purpose IO</a:t>
            </a:r>
          </a:p>
          <a:p>
            <a:pPr lvl="2"/>
            <a:r>
              <a:rPr lang="en-US" sz="1200" dirty="0" smtClean="0"/>
              <a:t>Temperature, Voltage, …</a:t>
            </a:r>
          </a:p>
          <a:p>
            <a:pPr lvl="2"/>
            <a:r>
              <a:rPr lang="en-US" sz="1200" dirty="0" smtClean="0"/>
              <a:t>Output ABC130 compatible fixed length packets</a:t>
            </a:r>
          </a:p>
          <a:p>
            <a:r>
              <a:rPr lang="en-US" sz="1600" dirty="0" smtClean="0"/>
              <a:t>Status</a:t>
            </a:r>
          </a:p>
          <a:p>
            <a:pPr lvl="1"/>
            <a:r>
              <a:rPr lang="en-US" sz="1400" dirty="0" smtClean="0"/>
              <a:t>P&amp;R and verification well advanced</a:t>
            </a:r>
          </a:p>
          <a:p>
            <a:pPr lvl="1"/>
            <a:r>
              <a:rPr lang="en-US" sz="1400" dirty="0" smtClean="0"/>
              <a:t>Probable submission in May</a:t>
            </a:r>
          </a:p>
          <a:p>
            <a:pPr lvl="1"/>
            <a:endParaRPr lang="en-US" sz="1400" dirty="0" smtClean="0"/>
          </a:p>
          <a:p>
            <a:pPr lvl="1"/>
            <a:endParaRPr lang="en-GB" sz="1400" dirty="0"/>
          </a:p>
        </p:txBody>
      </p:sp>
      <p:pic>
        <p:nvPicPr>
          <p:cNvPr id="6146" name="Picture 2" descr="C:\HEPNTL150\ACES\HCC_layout.jpg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78" t="5327" r="30307" b="5729"/>
          <a:stretch/>
        </p:blipFill>
        <p:spPr bwMode="auto">
          <a:xfrm>
            <a:off x="1208054" y="1582194"/>
            <a:ext cx="2674541" cy="4182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8" name="Straight Arrow Connector 7"/>
          <p:cNvCxnSpPr/>
          <p:nvPr/>
        </p:nvCxnSpPr>
        <p:spPr>
          <a:xfrm>
            <a:off x="1200647" y="6330366"/>
            <a:ext cx="2663687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571500" y="1621952"/>
            <a:ext cx="0" cy="4118775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 rot="5400000">
            <a:off x="174928" y="3546166"/>
            <a:ext cx="788999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400" dirty="0" smtClean="0"/>
              <a:t>4.70mm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2117780" y="6178454"/>
            <a:ext cx="788999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400" dirty="0" smtClean="0"/>
              <a:t>2.86mm</a:t>
            </a:r>
            <a:endParaRPr lang="en-GB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2173099" y="1240290"/>
            <a:ext cx="8840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EoS Side IO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278971" y="5741927"/>
            <a:ext cx="10871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50" dirty="0" smtClean="0"/>
              <a:t>Bidirectional </a:t>
            </a:r>
          </a:p>
          <a:p>
            <a:pPr algn="ctr"/>
            <a:r>
              <a:rPr lang="en-GB" sz="1050" dirty="0" smtClean="0"/>
              <a:t>SLVS to ABC130</a:t>
            </a:r>
            <a:endParaRPr lang="en-GB" sz="1050" dirty="0"/>
          </a:p>
        </p:txBody>
      </p:sp>
      <p:sp>
        <p:nvSpPr>
          <p:cNvPr id="17" name="TextBox 16"/>
          <p:cNvSpPr txBox="1"/>
          <p:nvPr/>
        </p:nvSpPr>
        <p:spPr>
          <a:xfrm rot="-5400000">
            <a:off x="3483978" y="2641736"/>
            <a:ext cx="10086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/>
              <a:t>SLVS to </a:t>
            </a:r>
            <a:r>
              <a:rPr lang="en-GB" sz="1000" dirty="0" smtClean="0"/>
              <a:t>ABC130</a:t>
            </a:r>
            <a:endParaRPr lang="en-GB" sz="1000" dirty="0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3139709" y="1370698"/>
            <a:ext cx="247195" cy="152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1827450" y="1369349"/>
            <a:ext cx="247195" cy="1526"/>
          </a:xfrm>
          <a:prstGeom prst="straightConnector1">
            <a:avLst/>
          </a:prstGeom>
          <a:ln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2656263" y="5739059"/>
            <a:ext cx="10871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50" dirty="0" smtClean="0"/>
              <a:t>Bidirectional </a:t>
            </a:r>
          </a:p>
          <a:p>
            <a:pPr algn="ctr"/>
            <a:r>
              <a:rPr lang="en-GB" sz="1050" dirty="0" smtClean="0"/>
              <a:t>SLVS to ABC130</a:t>
            </a:r>
            <a:endParaRPr lang="en-GB" sz="1050" dirty="0"/>
          </a:p>
        </p:txBody>
      </p:sp>
      <p:sp>
        <p:nvSpPr>
          <p:cNvPr id="33" name="TextBox 32"/>
          <p:cNvSpPr txBox="1"/>
          <p:nvPr/>
        </p:nvSpPr>
        <p:spPr>
          <a:xfrm rot="5400000">
            <a:off x="453647" y="4735528"/>
            <a:ext cx="10871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50" dirty="0" smtClean="0"/>
              <a:t>Bidirectional </a:t>
            </a:r>
          </a:p>
          <a:p>
            <a:pPr algn="ctr"/>
            <a:r>
              <a:rPr lang="en-GB" sz="1050" dirty="0" smtClean="0"/>
              <a:t>SLVS to ABC130</a:t>
            </a:r>
            <a:endParaRPr lang="en-GB" sz="1050" dirty="0"/>
          </a:p>
        </p:txBody>
      </p:sp>
      <p:sp>
        <p:nvSpPr>
          <p:cNvPr id="34" name="TextBox 33"/>
          <p:cNvSpPr txBox="1"/>
          <p:nvPr/>
        </p:nvSpPr>
        <p:spPr>
          <a:xfrm rot="-5400000">
            <a:off x="3539031" y="4724029"/>
            <a:ext cx="108715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50" dirty="0" smtClean="0"/>
              <a:t>Bidirectional </a:t>
            </a:r>
          </a:p>
          <a:p>
            <a:pPr algn="ctr"/>
            <a:r>
              <a:rPr lang="en-GB" sz="1050" dirty="0" smtClean="0"/>
              <a:t>SLVS to ABC130</a:t>
            </a:r>
            <a:endParaRPr lang="en-GB" sz="1050" dirty="0"/>
          </a:p>
        </p:txBody>
      </p:sp>
      <p:sp>
        <p:nvSpPr>
          <p:cNvPr id="35" name="TextBox 34"/>
          <p:cNvSpPr txBox="1"/>
          <p:nvPr/>
        </p:nvSpPr>
        <p:spPr>
          <a:xfrm rot="5400000">
            <a:off x="565374" y="2647487"/>
            <a:ext cx="10086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000" dirty="0"/>
              <a:t>SLVS to </a:t>
            </a:r>
            <a:r>
              <a:rPr lang="en-GB" sz="1000" dirty="0" smtClean="0"/>
              <a:t>ABC130</a:t>
            </a:r>
            <a:endParaRPr lang="en-GB" sz="100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6</a:t>
            </a:fld>
            <a:endParaRPr lang="en-GB"/>
          </a:p>
        </p:txBody>
      </p:sp>
      <p:sp>
        <p:nvSpPr>
          <p:cNvPr id="21" name="TextBox 20"/>
          <p:cNvSpPr txBox="1"/>
          <p:nvPr/>
        </p:nvSpPr>
        <p:spPr>
          <a:xfrm>
            <a:off x="1747004" y="6488668"/>
            <a:ext cx="1596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IBM CMOS 8RF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0479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94334"/>
            <a:ext cx="9144000" cy="1143000"/>
          </a:xfrm>
        </p:spPr>
        <p:txBody>
          <a:bodyPr>
            <a:normAutofit/>
          </a:bodyPr>
          <a:lstStyle/>
          <a:p>
            <a:r>
              <a:rPr lang="en-GB" dirty="0" smtClean="0"/>
              <a:t>ABC130 Front End Chip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58" t="5806" r="13739" b="8750"/>
          <a:stretch/>
        </p:blipFill>
        <p:spPr bwMode="auto">
          <a:xfrm>
            <a:off x="395223" y="1962687"/>
            <a:ext cx="3643377" cy="3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extBox 9"/>
          <p:cNvSpPr txBox="1"/>
          <p:nvPr/>
        </p:nvSpPr>
        <p:spPr>
          <a:xfrm rot="-5400000">
            <a:off x="3677565" y="2928966"/>
            <a:ext cx="12224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600" dirty="0" smtClean="0"/>
              <a:t>SLVS INPUTS</a:t>
            </a:r>
            <a:endParaRPr lang="en-GB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159390" y="1440019"/>
            <a:ext cx="9696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Bidirectional</a:t>
            </a:r>
          </a:p>
          <a:p>
            <a:pPr algn="ctr"/>
            <a:r>
              <a:rPr lang="en-GB" sz="1200" dirty="0" smtClean="0"/>
              <a:t>SLVS</a:t>
            </a:r>
            <a:endParaRPr lang="en-GB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1830141" y="1476106"/>
            <a:ext cx="731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VDDA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1371084" y="5871692"/>
            <a:ext cx="1596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IBM CMOS 8RF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2637084" y="1521585"/>
            <a:ext cx="5245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VDDD</a:t>
            </a:r>
            <a:endParaRPr lang="en-GB" sz="1100" dirty="0"/>
          </a:p>
        </p:txBody>
      </p:sp>
      <p:sp>
        <p:nvSpPr>
          <p:cNvPr id="19" name="TextBox 18"/>
          <p:cNvSpPr txBox="1"/>
          <p:nvPr/>
        </p:nvSpPr>
        <p:spPr>
          <a:xfrm rot="-5400000">
            <a:off x="3797356" y="1742097"/>
            <a:ext cx="102624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Shunt Control</a:t>
            </a:r>
          </a:p>
          <a:p>
            <a:r>
              <a:rPr lang="en-GB" sz="1100" dirty="0" smtClean="0"/>
              <a:t>&amp; LDO enables</a:t>
            </a:r>
            <a:endParaRPr lang="en-GB" sz="1100" dirty="0"/>
          </a:p>
        </p:txBody>
      </p:sp>
      <p:sp>
        <p:nvSpPr>
          <p:cNvPr id="21" name="TextBox 20"/>
          <p:cNvSpPr txBox="1"/>
          <p:nvPr/>
        </p:nvSpPr>
        <p:spPr>
          <a:xfrm>
            <a:off x="3178815" y="1440019"/>
            <a:ext cx="96968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1200" dirty="0" smtClean="0"/>
              <a:t>Bidirectional</a:t>
            </a:r>
          </a:p>
          <a:p>
            <a:pPr algn="ctr"/>
            <a:r>
              <a:rPr lang="en-GB" sz="1200" dirty="0" smtClean="0"/>
              <a:t>SLVS</a:t>
            </a:r>
            <a:endParaRPr lang="en-GB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1255959" y="1531110"/>
            <a:ext cx="52450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100" dirty="0" smtClean="0"/>
              <a:t>VDDD</a:t>
            </a:r>
            <a:endParaRPr lang="en-GB" sz="1100" dirty="0"/>
          </a:p>
        </p:txBody>
      </p:sp>
      <p:sp>
        <p:nvSpPr>
          <p:cNvPr id="23" name="Content Placeholder 5"/>
          <p:cNvSpPr>
            <a:spLocks noGrp="1"/>
          </p:cNvSpPr>
          <p:nvPr>
            <p:ph sz="half" idx="2"/>
          </p:nvPr>
        </p:nvSpPr>
        <p:spPr>
          <a:xfrm>
            <a:off x="4648200" y="1229360"/>
            <a:ext cx="4119880" cy="5184503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Pad Frame optimized for hybrid mass reduction</a:t>
            </a:r>
          </a:p>
          <a:p>
            <a:pPr lvl="1"/>
            <a:r>
              <a:rPr lang="en-US" dirty="0" smtClean="0"/>
              <a:t>256 channels -&gt; reduce part count</a:t>
            </a:r>
          </a:p>
          <a:p>
            <a:pPr lvl="1"/>
            <a:r>
              <a:rPr lang="en-US" dirty="0" smtClean="0"/>
              <a:t>FE geometry suits direct sensor  bonding</a:t>
            </a:r>
          </a:p>
          <a:p>
            <a:pPr lvl="1"/>
            <a:r>
              <a:rPr lang="en-US" dirty="0" smtClean="0"/>
              <a:t>All power bonds at back edge</a:t>
            </a:r>
            <a:endParaRPr lang="en-US" dirty="0"/>
          </a:p>
          <a:p>
            <a:r>
              <a:rPr lang="en-GB" altLang="en-US" sz="2900" dirty="0" smtClean="0"/>
              <a:t>New 2 level trigger architecture</a:t>
            </a:r>
          </a:p>
          <a:p>
            <a:pPr lvl="1"/>
            <a:r>
              <a:rPr lang="en-GB" altLang="en-US" dirty="0" smtClean="0"/>
              <a:t>Level-0 </a:t>
            </a:r>
            <a:r>
              <a:rPr lang="en-GB" altLang="en-US" dirty="0"/>
              <a:t>- synchronous </a:t>
            </a:r>
            <a:r>
              <a:rPr lang="en-GB" altLang="en-US" dirty="0" smtClean="0"/>
              <a:t>500kHz-1MHz</a:t>
            </a:r>
            <a:endParaRPr lang="en-GB" altLang="en-US" dirty="0"/>
          </a:p>
          <a:p>
            <a:pPr lvl="2"/>
            <a:r>
              <a:rPr lang="en-GB" altLang="en-US" sz="1900" dirty="0" smtClean="0"/>
              <a:t>Moves </a:t>
            </a:r>
            <a:r>
              <a:rPr lang="en-GB" altLang="en-US" sz="1900" dirty="0"/>
              <a:t>event data from a pipeline to buffer in FEs, no </a:t>
            </a:r>
            <a:r>
              <a:rPr lang="en-GB" altLang="en-US" sz="1900" dirty="0" smtClean="0"/>
              <a:t>readout</a:t>
            </a:r>
          </a:p>
          <a:p>
            <a:pPr lvl="2"/>
            <a:r>
              <a:rPr lang="en-GB" altLang="en-US" sz="1900" dirty="0" smtClean="0"/>
              <a:t>Event </a:t>
            </a:r>
            <a:r>
              <a:rPr lang="en-GB" altLang="en-US" sz="1900" dirty="0"/>
              <a:t>data tagged with </a:t>
            </a:r>
            <a:r>
              <a:rPr lang="en-GB" altLang="en-US" sz="1900" dirty="0" smtClean="0"/>
              <a:t>L0ID</a:t>
            </a:r>
          </a:p>
          <a:p>
            <a:pPr lvl="1"/>
            <a:r>
              <a:rPr lang="en-GB" altLang="en-US" dirty="0" smtClean="0"/>
              <a:t>Level-1 - </a:t>
            </a:r>
            <a:r>
              <a:rPr lang="en-GB" altLang="en-US" dirty="0"/>
              <a:t>asynchronous ~</a:t>
            </a:r>
            <a:r>
              <a:rPr lang="en-GB" altLang="en-US" dirty="0" smtClean="0"/>
              <a:t>200kHz</a:t>
            </a:r>
          </a:p>
          <a:p>
            <a:pPr lvl="2"/>
            <a:r>
              <a:rPr lang="en-GB" altLang="en-US" sz="1900" dirty="0" smtClean="0"/>
              <a:t>Data </a:t>
            </a:r>
            <a:r>
              <a:rPr lang="en-GB" altLang="en-US" sz="1900" dirty="0"/>
              <a:t>retrieved from buffer using L0ID </a:t>
            </a:r>
            <a:r>
              <a:rPr lang="en-GB" altLang="en-US" sz="1900" dirty="0" smtClean="0"/>
              <a:t>tag</a:t>
            </a:r>
          </a:p>
          <a:p>
            <a:r>
              <a:rPr lang="en-GB" altLang="en-US" sz="2900" dirty="0" smtClean="0"/>
              <a:t>Other key features</a:t>
            </a:r>
            <a:endParaRPr lang="en-GB" altLang="en-US" sz="2900" dirty="0"/>
          </a:p>
          <a:p>
            <a:pPr lvl="1"/>
            <a:r>
              <a:rPr lang="en-US" dirty="0" smtClean="0"/>
              <a:t>Fixed length data packets</a:t>
            </a:r>
          </a:p>
          <a:p>
            <a:pPr lvl="1"/>
            <a:r>
              <a:rPr lang="en-US" dirty="0" smtClean="0"/>
              <a:t>Programmable LDOs for Analogue / Digital power</a:t>
            </a:r>
          </a:p>
          <a:p>
            <a:pPr lvl="1"/>
            <a:r>
              <a:rPr lang="en-US" dirty="0" smtClean="0"/>
              <a:t>Shunt to support Serial Powering</a:t>
            </a:r>
          </a:p>
          <a:p>
            <a:r>
              <a:rPr lang="en-US" dirty="0" smtClean="0"/>
              <a:t>Two variants made</a:t>
            </a:r>
          </a:p>
          <a:p>
            <a:pPr lvl="1"/>
            <a:r>
              <a:rPr lang="en-US" dirty="0" smtClean="0"/>
              <a:t>One includes additional “Fast Cluster Finder” block for self-seeded trigger</a:t>
            </a:r>
          </a:p>
          <a:p>
            <a:r>
              <a:rPr lang="en-US" dirty="0"/>
              <a:t>First wafers back Q4 </a:t>
            </a:r>
            <a:r>
              <a:rPr lang="en-US" dirty="0" smtClean="0"/>
              <a:t>2013</a:t>
            </a:r>
          </a:p>
          <a:p>
            <a:pPr lvl="1"/>
            <a:r>
              <a:rPr lang="en-US" dirty="0" smtClean="0"/>
              <a:t>Testing in progress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391022" y="5362575"/>
            <a:ext cx="3638053" cy="0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V="1">
            <a:off x="209550" y="1940037"/>
            <a:ext cx="0" cy="3155838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5400000">
            <a:off x="-150861" y="3454675"/>
            <a:ext cx="697627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400" dirty="0" smtClean="0"/>
              <a:t>6.8mm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1851080" y="5210663"/>
            <a:ext cx="697627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sz="1400" dirty="0" smtClean="0"/>
              <a:t>7.9mm</a:t>
            </a:r>
            <a:endParaRPr lang="en-GB" sz="14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210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-80962"/>
            <a:ext cx="8229600" cy="1143000"/>
          </a:xfrm>
        </p:spPr>
        <p:txBody>
          <a:bodyPr/>
          <a:lstStyle/>
          <a:p>
            <a:r>
              <a:rPr lang="en-GB" altLang="en-US" dirty="0"/>
              <a:t>ABC130 </a:t>
            </a:r>
            <a:r>
              <a:rPr lang="en-GB" altLang="en-US" dirty="0" smtClean="0"/>
              <a:t>Trigger Architecture</a:t>
            </a:r>
            <a:endParaRPr lang="en-GB" altLang="en-US" dirty="0"/>
          </a:p>
        </p:txBody>
      </p:sp>
      <p:sp>
        <p:nvSpPr>
          <p:cNvPr id="80899" name="Rectangle 3"/>
          <p:cNvSpPr>
            <a:spLocks noGrp="1" noChangeArrowheads="1"/>
          </p:cNvSpPr>
          <p:nvPr>
            <p:ph idx="1"/>
          </p:nvPr>
        </p:nvSpPr>
        <p:spPr>
          <a:xfrm>
            <a:off x="457200" y="960120"/>
            <a:ext cx="8229600" cy="4525963"/>
          </a:xfrm>
          <a:ln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177800" indent="-177800">
              <a:spcBef>
                <a:spcPct val="20000"/>
              </a:spcBef>
            </a:pPr>
            <a:r>
              <a:rPr lang="en-GB" altLang="en-US" sz="1800" dirty="0"/>
              <a:t>Additional track-trigger function</a:t>
            </a:r>
          </a:p>
          <a:p>
            <a:pPr marL="534988" lvl="1" indent="-177800">
              <a:spcBef>
                <a:spcPct val="20000"/>
              </a:spcBef>
            </a:pPr>
            <a:r>
              <a:rPr lang="en-GB" altLang="en-US" sz="1800" dirty="0">
                <a:ea typeface="+mn-ea"/>
                <a:cs typeface="+mn-cs"/>
              </a:rPr>
              <a:t>Regional Readout (R3) </a:t>
            </a:r>
          </a:p>
          <a:p>
            <a:pPr marL="900113" lvl="2">
              <a:lnSpc>
                <a:spcPct val="100000"/>
              </a:lnSpc>
              <a:spcBef>
                <a:spcPct val="20000"/>
              </a:spcBef>
            </a:pPr>
            <a:r>
              <a:rPr lang="en-GB" altLang="en-US" sz="1800" dirty="0">
                <a:ea typeface="+mn-ea"/>
                <a:cs typeface="+mn-cs"/>
              </a:rPr>
              <a:t>A special trigger sent only to modules inside a Region of Interest</a:t>
            </a:r>
          </a:p>
          <a:p>
            <a:pPr marL="900113" lvl="2">
              <a:lnSpc>
                <a:spcPct val="100000"/>
              </a:lnSpc>
              <a:spcBef>
                <a:spcPct val="20000"/>
              </a:spcBef>
            </a:pPr>
            <a:r>
              <a:rPr lang="en-GB" altLang="en-US" sz="1800" dirty="0">
                <a:ea typeface="+mn-ea"/>
                <a:cs typeface="+mn-cs"/>
              </a:rPr>
              <a:t>L0-trigger identified regions of </a:t>
            </a:r>
            <a:r>
              <a:rPr lang="en-GB" altLang="en-US" sz="1800" dirty="0" smtClean="0">
                <a:ea typeface="+mn-ea"/>
                <a:cs typeface="+mn-cs"/>
              </a:rPr>
              <a:t>interest</a:t>
            </a:r>
            <a:endParaRPr lang="en-GB" altLang="en-US" sz="1800" dirty="0">
              <a:ea typeface="+mn-ea"/>
              <a:cs typeface="+mn-cs"/>
            </a:endParaRPr>
          </a:p>
          <a:p>
            <a:pPr>
              <a:spcBef>
                <a:spcPct val="20000"/>
              </a:spcBef>
            </a:pPr>
            <a:r>
              <a:rPr lang="en-GB" altLang="en-US" sz="1800" dirty="0" smtClean="0"/>
              <a:t>L0A </a:t>
            </a:r>
            <a:r>
              <a:rPr lang="en-GB" altLang="en-US" sz="1800" dirty="0"/>
              <a:t>copies data from pipeline to RAM</a:t>
            </a:r>
          </a:p>
          <a:p>
            <a:pPr marL="541338" lvl="1" indent="-182563">
              <a:lnSpc>
                <a:spcPct val="100000"/>
              </a:lnSpc>
              <a:spcBef>
                <a:spcPct val="20000"/>
              </a:spcBef>
            </a:pPr>
            <a:r>
              <a:rPr lang="en-GB" altLang="en-US" sz="1600" dirty="0"/>
              <a:t>L0ID counter used as address</a:t>
            </a:r>
          </a:p>
          <a:p>
            <a:pPr>
              <a:spcBef>
                <a:spcPct val="20000"/>
              </a:spcBef>
            </a:pPr>
            <a:r>
              <a:rPr lang="en-GB" altLang="en-US" sz="1800" dirty="0"/>
              <a:t>L1A and R3 requests have independent FIFOs</a:t>
            </a:r>
          </a:p>
          <a:p>
            <a:pPr marL="541338" lvl="1" indent="-182563">
              <a:lnSpc>
                <a:spcPct val="100000"/>
              </a:lnSpc>
              <a:spcBef>
                <a:spcPct val="20000"/>
              </a:spcBef>
            </a:pPr>
            <a:r>
              <a:rPr lang="en-GB" altLang="en-US" sz="1600" dirty="0"/>
              <a:t>Stores L0IDs - locates event in buffer</a:t>
            </a:r>
          </a:p>
          <a:p>
            <a:pPr marL="541338" lvl="1" indent="-182563">
              <a:lnSpc>
                <a:spcPct val="100000"/>
              </a:lnSpc>
              <a:spcBef>
                <a:spcPct val="20000"/>
              </a:spcBef>
            </a:pPr>
            <a:r>
              <a:rPr lang="en-GB" altLang="en-US" sz="1600" dirty="0"/>
              <a:t>Arbiter ensures ordered data handling - R3 has priority</a:t>
            </a:r>
          </a:p>
          <a:p>
            <a:pPr marL="541338" lvl="1" indent="-182563">
              <a:lnSpc>
                <a:spcPct val="100000"/>
              </a:lnSpc>
              <a:spcBef>
                <a:spcPct val="20000"/>
              </a:spcBef>
            </a:pPr>
            <a:r>
              <a:rPr lang="en-GB" altLang="en-US" sz="1600" dirty="0"/>
              <a:t>Effective as a de-randomiser</a:t>
            </a:r>
          </a:p>
          <a:p>
            <a:pPr>
              <a:spcBef>
                <a:spcPct val="20000"/>
              </a:spcBef>
            </a:pPr>
            <a:r>
              <a:rPr lang="en-GB" altLang="en-US" sz="1800" dirty="0"/>
              <a:t>Data is formatted by dedicated blocks and serialised to HCC</a:t>
            </a:r>
          </a:p>
          <a:p>
            <a:pPr marL="541338" lvl="1" indent="-182563">
              <a:lnSpc>
                <a:spcPct val="100000"/>
              </a:lnSpc>
              <a:spcBef>
                <a:spcPct val="20000"/>
              </a:spcBef>
              <a:buFont typeface="Times New Roman" pitchFamily="18" charset="0"/>
              <a:buNone/>
            </a:pPr>
            <a:endParaRPr lang="en-GB" altLang="en-US" sz="1600" dirty="0"/>
          </a:p>
        </p:txBody>
      </p:sp>
      <p:sp>
        <p:nvSpPr>
          <p:cNvPr id="80904" name="Line 8"/>
          <p:cNvSpPr>
            <a:spLocks noChangeShapeType="1"/>
          </p:cNvSpPr>
          <p:nvPr/>
        </p:nvSpPr>
        <p:spPr bwMode="auto">
          <a:xfrm>
            <a:off x="395288" y="5229225"/>
            <a:ext cx="576262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06" name="AutoShape 10"/>
          <p:cNvSpPr>
            <a:spLocks noChangeArrowheads="1"/>
          </p:cNvSpPr>
          <p:nvPr/>
        </p:nvSpPr>
        <p:spPr bwMode="auto">
          <a:xfrm>
            <a:off x="4067175" y="4941888"/>
            <a:ext cx="1946275" cy="935037"/>
          </a:xfrm>
          <a:prstGeom prst="roundRect">
            <a:avLst>
              <a:gd name="adj" fmla="val 6250"/>
            </a:avLst>
          </a:prstGeom>
          <a:gradFill rotWithShape="1">
            <a:gsLst>
              <a:gs pos="0">
                <a:srgbClr val="93C9FF"/>
              </a:gs>
              <a:gs pos="100000">
                <a:srgbClr val="93C9FF">
                  <a:gamma/>
                  <a:shade val="81961"/>
                  <a:invGamma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1pPr>
            <a:lvl2pPr marL="565150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2pPr>
            <a:lvl3pPr marL="112871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3pPr>
            <a:lvl4pPr marL="169386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4pPr>
            <a:lvl5pPr marL="2257425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5pPr>
            <a:lvl6pPr marL="27146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6pPr>
            <a:lvl7pPr marL="31718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7pPr>
            <a:lvl8pPr marL="36290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8pPr>
            <a:lvl9pPr marL="40862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fontAlgn="base">
              <a:spcAft>
                <a:spcPct val="0"/>
              </a:spcAft>
            </a:pPr>
            <a:r>
              <a:rPr lang="en-GB" altLang="en-US" sz="1600">
                <a:latin typeface="Tahoma" pitchFamily="34" charset="0"/>
              </a:rPr>
              <a:t>Buffer RAM</a:t>
            </a:r>
          </a:p>
          <a:p>
            <a:pPr algn="ctr" fontAlgn="base">
              <a:spcAft>
                <a:spcPct val="0"/>
              </a:spcAft>
            </a:pPr>
            <a:r>
              <a:rPr lang="en-GB" altLang="en-US" sz="1600">
                <a:latin typeface="Tahoma" pitchFamily="34" charset="0"/>
              </a:rPr>
              <a:t>256</a:t>
            </a:r>
            <a:endParaRPr lang="en-US" altLang="en-US" sz="1600">
              <a:latin typeface="Tahoma" pitchFamily="34" charset="0"/>
            </a:endParaRPr>
          </a:p>
        </p:txBody>
      </p:sp>
      <p:sp>
        <p:nvSpPr>
          <p:cNvPr id="80907" name="Line 11"/>
          <p:cNvSpPr>
            <a:spLocks noChangeShapeType="1"/>
          </p:cNvSpPr>
          <p:nvPr/>
        </p:nvSpPr>
        <p:spPr bwMode="auto">
          <a:xfrm>
            <a:off x="395288" y="5157788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08" name="Line 12"/>
          <p:cNvSpPr>
            <a:spLocks noChangeShapeType="1"/>
          </p:cNvSpPr>
          <p:nvPr/>
        </p:nvSpPr>
        <p:spPr bwMode="auto">
          <a:xfrm>
            <a:off x="395288" y="5300663"/>
            <a:ext cx="576262" cy="15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09" name="Line 13"/>
          <p:cNvSpPr>
            <a:spLocks noChangeShapeType="1"/>
          </p:cNvSpPr>
          <p:nvPr/>
        </p:nvSpPr>
        <p:spPr bwMode="auto">
          <a:xfrm>
            <a:off x="395288" y="5013325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10" name="Line 14"/>
          <p:cNvSpPr>
            <a:spLocks noChangeShapeType="1"/>
          </p:cNvSpPr>
          <p:nvPr/>
        </p:nvSpPr>
        <p:spPr bwMode="auto">
          <a:xfrm>
            <a:off x="395288" y="5084763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17" name="AutoShape 21"/>
          <p:cNvSpPr>
            <a:spLocks noChangeArrowheads="1"/>
          </p:cNvSpPr>
          <p:nvPr/>
        </p:nvSpPr>
        <p:spPr bwMode="auto">
          <a:xfrm>
            <a:off x="6518275" y="5589588"/>
            <a:ext cx="792163" cy="576262"/>
          </a:xfrm>
          <a:prstGeom prst="roundRect">
            <a:avLst>
              <a:gd name="adj" fmla="val 6250"/>
            </a:avLst>
          </a:prstGeom>
          <a:gradFill rotWithShape="1">
            <a:gsLst>
              <a:gs pos="0">
                <a:srgbClr val="E95151">
                  <a:gamma/>
                  <a:tint val="63529"/>
                  <a:invGamma/>
                </a:srgbClr>
              </a:gs>
              <a:gs pos="100000">
                <a:srgbClr val="E95151"/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36000" bIns="0" anchor="ctr"/>
          <a:lstStyle>
            <a:lvl1pPr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1pPr>
            <a:lvl2pPr marL="565150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2pPr>
            <a:lvl3pPr marL="112871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3pPr>
            <a:lvl4pPr marL="169386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4pPr>
            <a:lvl5pPr marL="2257425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5pPr>
            <a:lvl6pPr marL="27146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6pPr>
            <a:lvl7pPr marL="31718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7pPr>
            <a:lvl8pPr marL="36290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8pPr>
            <a:lvl9pPr marL="40862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fontAlgn="base">
              <a:spcAft>
                <a:spcPct val="0"/>
              </a:spcAft>
            </a:pPr>
            <a:r>
              <a:rPr lang="en-GB" altLang="en-US" sz="1600">
                <a:latin typeface="Tahoma" pitchFamily="34" charset="0"/>
              </a:rPr>
              <a:t>R3 data format  </a:t>
            </a:r>
            <a:endParaRPr lang="en-US" altLang="en-US" sz="1600">
              <a:latin typeface="Tahoma" pitchFamily="34" charset="0"/>
            </a:endParaRPr>
          </a:p>
        </p:txBody>
      </p:sp>
      <p:sp>
        <p:nvSpPr>
          <p:cNvPr id="80922" name="Line 26"/>
          <p:cNvSpPr>
            <a:spLocks noChangeShapeType="1"/>
          </p:cNvSpPr>
          <p:nvPr/>
        </p:nvSpPr>
        <p:spPr bwMode="auto">
          <a:xfrm>
            <a:off x="5580063" y="6164263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23" name="Line 27"/>
          <p:cNvSpPr>
            <a:spLocks noChangeShapeType="1"/>
          </p:cNvSpPr>
          <p:nvPr/>
        </p:nvSpPr>
        <p:spPr bwMode="auto">
          <a:xfrm flipH="1">
            <a:off x="2987675" y="5445125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26" name="AutoShape 30"/>
          <p:cNvSpPr>
            <a:spLocks noChangeArrowheads="1"/>
          </p:cNvSpPr>
          <p:nvPr/>
        </p:nvSpPr>
        <p:spPr bwMode="auto">
          <a:xfrm>
            <a:off x="4500563" y="6019800"/>
            <a:ext cx="1152525" cy="288925"/>
          </a:xfrm>
          <a:prstGeom prst="roundRect">
            <a:avLst>
              <a:gd name="adj" fmla="val 6250"/>
            </a:avLst>
          </a:prstGeom>
          <a:gradFill rotWithShape="1">
            <a:gsLst>
              <a:gs pos="0">
                <a:srgbClr val="FFCC66"/>
              </a:gs>
              <a:gs pos="100000">
                <a:srgbClr val="FFCC66">
                  <a:gamma/>
                  <a:shade val="81961"/>
                  <a:invGamma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1pPr>
            <a:lvl2pPr marL="565150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2pPr>
            <a:lvl3pPr marL="112871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3pPr>
            <a:lvl4pPr marL="169386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4pPr>
            <a:lvl5pPr marL="2257425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5pPr>
            <a:lvl6pPr marL="27146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6pPr>
            <a:lvl7pPr marL="31718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7pPr>
            <a:lvl8pPr marL="36290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8pPr>
            <a:lvl9pPr marL="40862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fontAlgn="base">
              <a:spcAft>
                <a:spcPct val="0"/>
              </a:spcAft>
            </a:pPr>
            <a:r>
              <a:rPr lang="en-GB" altLang="en-US" sz="1600">
                <a:latin typeface="Tahoma" pitchFamily="34" charset="0"/>
              </a:rPr>
              <a:t>L1A FIFO</a:t>
            </a:r>
            <a:endParaRPr lang="en-US" altLang="en-US" sz="800">
              <a:latin typeface="Tahoma" pitchFamily="34" charset="0"/>
            </a:endParaRPr>
          </a:p>
        </p:txBody>
      </p:sp>
      <p:sp>
        <p:nvSpPr>
          <p:cNvPr id="80942" name="Line 46"/>
          <p:cNvSpPr>
            <a:spLocks noChangeShapeType="1"/>
          </p:cNvSpPr>
          <p:nvPr/>
        </p:nvSpPr>
        <p:spPr bwMode="auto">
          <a:xfrm flipV="1">
            <a:off x="3132138" y="5229225"/>
            <a:ext cx="93503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54" name="Line 58"/>
          <p:cNvSpPr>
            <a:spLocks noChangeShapeType="1"/>
          </p:cNvSpPr>
          <p:nvPr/>
        </p:nvSpPr>
        <p:spPr bwMode="auto">
          <a:xfrm flipH="1" flipV="1">
            <a:off x="5795963" y="5876925"/>
            <a:ext cx="0" cy="649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56" name="Text Box 60"/>
          <p:cNvSpPr txBox="1">
            <a:spLocks noChangeArrowheads="1"/>
          </p:cNvSpPr>
          <p:nvPr/>
        </p:nvSpPr>
        <p:spPr bwMode="auto">
          <a:xfrm>
            <a:off x="1979613" y="5468938"/>
            <a:ext cx="1008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altLang="en-US" sz="1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L0A</a:t>
            </a:r>
          </a:p>
        </p:txBody>
      </p:sp>
      <p:sp>
        <p:nvSpPr>
          <p:cNvPr id="80957" name="AutoShape 61"/>
          <p:cNvSpPr>
            <a:spLocks noChangeArrowheads="1"/>
          </p:cNvSpPr>
          <p:nvPr/>
        </p:nvSpPr>
        <p:spPr bwMode="auto">
          <a:xfrm>
            <a:off x="6518275" y="4941888"/>
            <a:ext cx="792163" cy="576262"/>
          </a:xfrm>
          <a:prstGeom prst="roundRect">
            <a:avLst>
              <a:gd name="adj" fmla="val 6250"/>
            </a:avLst>
          </a:prstGeom>
          <a:gradFill rotWithShape="1">
            <a:gsLst>
              <a:gs pos="0">
                <a:srgbClr val="FFCC00"/>
              </a:gs>
              <a:gs pos="100000">
                <a:srgbClr val="FFCC00">
                  <a:gamma/>
                  <a:shade val="84706"/>
                  <a:invGamma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36000" bIns="0" anchor="ctr"/>
          <a:lstStyle>
            <a:lvl1pPr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1pPr>
            <a:lvl2pPr marL="565150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2pPr>
            <a:lvl3pPr marL="112871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3pPr>
            <a:lvl4pPr marL="169386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4pPr>
            <a:lvl5pPr marL="2257425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5pPr>
            <a:lvl6pPr marL="27146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6pPr>
            <a:lvl7pPr marL="31718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7pPr>
            <a:lvl8pPr marL="36290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8pPr>
            <a:lvl9pPr marL="40862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fontAlgn="base">
              <a:spcAft>
                <a:spcPct val="0"/>
              </a:spcAft>
            </a:pPr>
            <a:r>
              <a:rPr lang="en-GB" altLang="en-US" sz="1600">
                <a:latin typeface="Tahoma" pitchFamily="34" charset="0"/>
              </a:rPr>
              <a:t>L1 data format  </a:t>
            </a:r>
            <a:endParaRPr lang="en-US" altLang="en-US" sz="1600">
              <a:latin typeface="Tahoma" pitchFamily="34" charset="0"/>
            </a:endParaRPr>
          </a:p>
        </p:txBody>
      </p:sp>
      <p:sp>
        <p:nvSpPr>
          <p:cNvPr id="80958" name="Line 62"/>
          <p:cNvSpPr>
            <a:spLocks noChangeShapeType="1"/>
          </p:cNvSpPr>
          <p:nvPr/>
        </p:nvSpPr>
        <p:spPr bwMode="auto">
          <a:xfrm>
            <a:off x="6013450" y="5229225"/>
            <a:ext cx="50482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59" name="Line 63"/>
          <p:cNvSpPr>
            <a:spLocks noChangeShapeType="1"/>
          </p:cNvSpPr>
          <p:nvPr/>
        </p:nvSpPr>
        <p:spPr bwMode="auto">
          <a:xfrm>
            <a:off x="6013450" y="5302250"/>
            <a:ext cx="504825" cy="57467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60" name="Text Box 64"/>
          <p:cNvSpPr txBox="1">
            <a:spLocks noChangeArrowheads="1"/>
          </p:cNvSpPr>
          <p:nvPr/>
        </p:nvSpPr>
        <p:spPr bwMode="auto">
          <a:xfrm>
            <a:off x="2051050" y="5900738"/>
            <a:ext cx="863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altLang="en-US" sz="1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L1A</a:t>
            </a:r>
          </a:p>
        </p:txBody>
      </p:sp>
      <p:sp>
        <p:nvSpPr>
          <p:cNvPr id="80962" name="AutoShape 66"/>
          <p:cNvSpPr>
            <a:spLocks noChangeArrowheads="1"/>
          </p:cNvSpPr>
          <p:nvPr/>
        </p:nvSpPr>
        <p:spPr bwMode="auto">
          <a:xfrm>
            <a:off x="7742238" y="4941888"/>
            <a:ext cx="936625" cy="792162"/>
          </a:xfrm>
          <a:prstGeom prst="roundRect">
            <a:avLst>
              <a:gd name="adj" fmla="val 6250"/>
            </a:avLst>
          </a:prstGeom>
          <a:gradFill rotWithShape="1">
            <a:gsLst>
              <a:gs pos="0">
                <a:srgbClr val="CCFFFF"/>
              </a:gs>
              <a:gs pos="100000">
                <a:srgbClr val="CCFFFF">
                  <a:gamma/>
                  <a:shade val="81961"/>
                  <a:invGamma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1pPr>
            <a:lvl2pPr marL="565150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2pPr>
            <a:lvl3pPr marL="112871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3pPr>
            <a:lvl4pPr marL="169386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4pPr>
            <a:lvl5pPr marL="2257425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5pPr>
            <a:lvl6pPr marL="27146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6pPr>
            <a:lvl7pPr marL="31718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7pPr>
            <a:lvl8pPr marL="36290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8pPr>
            <a:lvl9pPr marL="40862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fontAlgn="base">
              <a:spcAft>
                <a:spcPct val="0"/>
              </a:spcAft>
            </a:pPr>
            <a:r>
              <a:rPr lang="en-US" altLang="en-US" sz="1600">
                <a:latin typeface="Tahoma" pitchFamily="34" charset="0"/>
              </a:rPr>
              <a:t>Serialiser</a:t>
            </a:r>
          </a:p>
        </p:txBody>
      </p:sp>
      <p:sp>
        <p:nvSpPr>
          <p:cNvPr id="80963" name="Line 67"/>
          <p:cNvSpPr>
            <a:spLocks noChangeShapeType="1"/>
          </p:cNvSpPr>
          <p:nvPr/>
        </p:nvSpPr>
        <p:spPr bwMode="auto">
          <a:xfrm flipV="1">
            <a:off x="7310438" y="5445125"/>
            <a:ext cx="431800" cy="3603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64" name="Line 68"/>
          <p:cNvSpPr>
            <a:spLocks noChangeShapeType="1"/>
          </p:cNvSpPr>
          <p:nvPr/>
        </p:nvSpPr>
        <p:spPr bwMode="auto">
          <a:xfrm>
            <a:off x="7310438" y="5229225"/>
            <a:ext cx="431800" cy="144463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68" name="Line 72"/>
          <p:cNvSpPr>
            <a:spLocks noChangeShapeType="1"/>
          </p:cNvSpPr>
          <p:nvPr/>
        </p:nvSpPr>
        <p:spPr bwMode="auto">
          <a:xfrm flipH="1">
            <a:off x="5580063" y="6524625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70" name="Line 74"/>
          <p:cNvSpPr>
            <a:spLocks noChangeShapeType="1"/>
          </p:cNvSpPr>
          <p:nvPr/>
        </p:nvSpPr>
        <p:spPr bwMode="auto">
          <a:xfrm>
            <a:off x="2268538" y="5734050"/>
            <a:ext cx="8636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72" name="AutoShape 76"/>
          <p:cNvSpPr>
            <a:spLocks noChangeArrowheads="1"/>
          </p:cNvSpPr>
          <p:nvPr/>
        </p:nvSpPr>
        <p:spPr bwMode="auto">
          <a:xfrm>
            <a:off x="4043363" y="5661025"/>
            <a:ext cx="792162" cy="144463"/>
          </a:xfrm>
          <a:prstGeom prst="roundRect">
            <a:avLst>
              <a:gd name="adj" fmla="val 625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36000" bIns="0" anchor="ctr"/>
          <a:lstStyle>
            <a:lvl1pPr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1pPr>
            <a:lvl2pPr marL="565150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2pPr>
            <a:lvl3pPr marL="112871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3pPr>
            <a:lvl4pPr marL="169386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4pPr>
            <a:lvl5pPr marL="2257425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5pPr>
            <a:lvl6pPr marL="27146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6pPr>
            <a:lvl7pPr marL="31718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7pPr>
            <a:lvl8pPr marL="36290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8pPr>
            <a:lvl9pPr marL="40862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fontAlgn="base">
              <a:spcAft>
                <a:spcPct val="0"/>
              </a:spcAft>
            </a:pPr>
            <a:r>
              <a:rPr lang="en-GB" altLang="en-US" sz="1400">
                <a:latin typeface="Tahoma" pitchFamily="34" charset="0"/>
              </a:rPr>
              <a:t>WrAddr </a:t>
            </a:r>
            <a:endParaRPr lang="en-US" altLang="en-US" sz="1400">
              <a:latin typeface="Tahoma" pitchFamily="34" charset="0"/>
            </a:endParaRPr>
          </a:p>
        </p:txBody>
      </p:sp>
      <p:sp>
        <p:nvSpPr>
          <p:cNvPr id="80973" name="AutoShape 77"/>
          <p:cNvSpPr>
            <a:spLocks noChangeArrowheads="1"/>
          </p:cNvSpPr>
          <p:nvPr/>
        </p:nvSpPr>
        <p:spPr bwMode="auto">
          <a:xfrm>
            <a:off x="5380038" y="5637213"/>
            <a:ext cx="647700" cy="215900"/>
          </a:xfrm>
          <a:prstGeom prst="roundRect">
            <a:avLst>
              <a:gd name="adj" fmla="val 6250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36000" bIns="0" anchor="ctr"/>
          <a:lstStyle>
            <a:lvl1pPr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1pPr>
            <a:lvl2pPr marL="565150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2pPr>
            <a:lvl3pPr marL="112871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3pPr>
            <a:lvl4pPr marL="169386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4pPr>
            <a:lvl5pPr marL="2257425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5pPr>
            <a:lvl6pPr marL="27146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6pPr>
            <a:lvl7pPr marL="31718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7pPr>
            <a:lvl8pPr marL="36290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8pPr>
            <a:lvl9pPr marL="40862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fontAlgn="base">
              <a:spcAft>
                <a:spcPct val="0"/>
              </a:spcAft>
            </a:pPr>
            <a:r>
              <a:rPr lang="en-GB" altLang="en-US" sz="1400">
                <a:latin typeface="Tahoma" pitchFamily="34" charset="0"/>
              </a:rPr>
              <a:t>RdAddr </a:t>
            </a:r>
            <a:endParaRPr lang="en-US" altLang="en-US" sz="1400">
              <a:latin typeface="Tahoma" pitchFamily="34" charset="0"/>
            </a:endParaRPr>
          </a:p>
        </p:txBody>
      </p:sp>
      <p:sp>
        <p:nvSpPr>
          <p:cNvPr id="80974" name="Line 78"/>
          <p:cNvSpPr>
            <a:spLocks noChangeShapeType="1"/>
          </p:cNvSpPr>
          <p:nvPr/>
        </p:nvSpPr>
        <p:spPr bwMode="auto">
          <a:xfrm flipV="1">
            <a:off x="8677275" y="5373688"/>
            <a:ext cx="3603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75" name="Line 79"/>
          <p:cNvSpPr>
            <a:spLocks noChangeShapeType="1"/>
          </p:cNvSpPr>
          <p:nvPr/>
        </p:nvSpPr>
        <p:spPr bwMode="auto">
          <a:xfrm>
            <a:off x="395288" y="5373688"/>
            <a:ext cx="5762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37" name="AutoShape 41"/>
          <p:cNvSpPr>
            <a:spLocks noChangeArrowheads="1"/>
          </p:cNvSpPr>
          <p:nvPr/>
        </p:nvSpPr>
        <p:spPr bwMode="auto">
          <a:xfrm>
            <a:off x="4500563" y="6380163"/>
            <a:ext cx="1152525" cy="288925"/>
          </a:xfrm>
          <a:prstGeom prst="roundRect">
            <a:avLst>
              <a:gd name="adj" fmla="val 6250"/>
            </a:avLst>
          </a:prstGeom>
          <a:gradFill rotWithShape="1">
            <a:gsLst>
              <a:gs pos="0">
                <a:srgbClr val="FFBDBD"/>
              </a:gs>
              <a:gs pos="100000">
                <a:srgbClr val="FFBDBD">
                  <a:gamma/>
                  <a:shade val="84706"/>
                  <a:invGamma/>
                </a:srgbClr>
              </a:gs>
            </a:gsLst>
            <a:lin ang="5400000" scaled="1"/>
          </a:gradFill>
          <a:ln w="9525" algn="ctr">
            <a:solidFill>
              <a:srgbClr val="333333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1pPr>
            <a:lvl2pPr marL="565150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2pPr>
            <a:lvl3pPr marL="112871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3pPr>
            <a:lvl4pPr marL="169386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4pPr>
            <a:lvl5pPr marL="2257425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5pPr>
            <a:lvl6pPr marL="27146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6pPr>
            <a:lvl7pPr marL="31718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7pPr>
            <a:lvl8pPr marL="36290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8pPr>
            <a:lvl9pPr marL="40862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fontAlgn="base">
              <a:spcAft>
                <a:spcPct val="0"/>
              </a:spcAft>
            </a:pPr>
            <a:r>
              <a:rPr lang="en-GB" altLang="en-US" sz="1600">
                <a:latin typeface="Tahoma" pitchFamily="34" charset="0"/>
              </a:rPr>
              <a:t>R3s FIFO</a:t>
            </a:r>
            <a:endParaRPr lang="en-US" altLang="en-US" sz="800">
              <a:latin typeface="Tahoma" pitchFamily="34" charset="0"/>
            </a:endParaRPr>
          </a:p>
        </p:txBody>
      </p:sp>
      <p:sp>
        <p:nvSpPr>
          <p:cNvPr id="80978" name="Line 82"/>
          <p:cNvSpPr>
            <a:spLocks noChangeShapeType="1"/>
          </p:cNvSpPr>
          <p:nvPr/>
        </p:nvSpPr>
        <p:spPr bwMode="auto">
          <a:xfrm flipH="1">
            <a:off x="2268538" y="6165850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79" name="Line 83"/>
          <p:cNvSpPr>
            <a:spLocks noChangeShapeType="1"/>
          </p:cNvSpPr>
          <p:nvPr/>
        </p:nvSpPr>
        <p:spPr bwMode="auto">
          <a:xfrm>
            <a:off x="3779838" y="5734050"/>
            <a:ext cx="2873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69" name="AutoShape 73"/>
          <p:cNvSpPr>
            <a:spLocks noChangeArrowheads="1"/>
          </p:cNvSpPr>
          <p:nvPr/>
        </p:nvSpPr>
        <p:spPr bwMode="auto">
          <a:xfrm>
            <a:off x="3132138" y="5589588"/>
            <a:ext cx="720725" cy="288925"/>
          </a:xfrm>
          <a:prstGeom prst="roundRect">
            <a:avLst>
              <a:gd name="adj" fmla="val 6250"/>
            </a:avLst>
          </a:prstGeom>
          <a:gradFill rotWithShape="1">
            <a:gsLst>
              <a:gs pos="0">
                <a:srgbClr val="00CC99">
                  <a:gamma/>
                  <a:tint val="60784"/>
                  <a:invGamma/>
                </a:srgbClr>
              </a:gs>
              <a:gs pos="100000">
                <a:srgbClr val="00CC99"/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36000" bIns="0" anchor="ctr"/>
          <a:lstStyle>
            <a:lvl1pPr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1pPr>
            <a:lvl2pPr marL="565150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2pPr>
            <a:lvl3pPr marL="112871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3pPr>
            <a:lvl4pPr marL="169386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4pPr>
            <a:lvl5pPr marL="2257425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5pPr>
            <a:lvl6pPr marL="27146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6pPr>
            <a:lvl7pPr marL="31718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7pPr>
            <a:lvl8pPr marL="36290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8pPr>
            <a:lvl9pPr marL="40862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fontAlgn="base">
              <a:spcAft>
                <a:spcPct val="0"/>
              </a:spcAft>
            </a:pPr>
            <a:r>
              <a:rPr lang="en-GB" altLang="en-US" sz="1600">
                <a:latin typeface="Tahoma" pitchFamily="34" charset="0"/>
              </a:rPr>
              <a:t>L0ID  </a:t>
            </a:r>
            <a:endParaRPr lang="en-US" altLang="en-US" sz="1600">
              <a:latin typeface="Tahoma" pitchFamily="34" charset="0"/>
            </a:endParaRPr>
          </a:p>
        </p:txBody>
      </p:sp>
      <p:sp>
        <p:nvSpPr>
          <p:cNvPr id="80983" name="Text Box 87"/>
          <p:cNvSpPr txBox="1">
            <a:spLocks noChangeArrowheads="1"/>
          </p:cNvSpPr>
          <p:nvPr/>
        </p:nvSpPr>
        <p:spPr bwMode="auto">
          <a:xfrm>
            <a:off x="1979613" y="6261100"/>
            <a:ext cx="863600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altLang="en-US" sz="1600" b="1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R3</a:t>
            </a:r>
          </a:p>
        </p:txBody>
      </p:sp>
      <p:sp>
        <p:nvSpPr>
          <p:cNvPr id="80984" name="Line 88"/>
          <p:cNvSpPr>
            <a:spLocks noChangeShapeType="1"/>
          </p:cNvSpPr>
          <p:nvPr/>
        </p:nvSpPr>
        <p:spPr bwMode="auto">
          <a:xfrm flipH="1" flipV="1">
            <a:off x="2268538" y="6524625"/>
            <a:ext cx="2232025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03" name="AutoShape 7"/>
          <p:cNvSpPr>
            <a:spLocks noChangeArrowheads="1"/>
          </p:cNvSpPr>
          <p:nvPr/>
        </p:nvSpPr>
        <p:spPr bwMode="auto">
          <a:xfrm>
            <a:off x="973138" y="4941888"/>
            <a:ext cx="2159000" cy="503237"/>
          </a:xfrm>
          <a:prstGeom prst="roundRect">
            <a:avLst>
              <a:gd name="adj" fmla="val 6250"/>
            </a:avLst>
          </a:prstGeom>
          <a:gradFill rotWithShape="1">
            <a:gsLst>
              <a:gs pos="0">
                <a:srgbClr val="66FF33"/>
              </a:gs>
              <a:gs pos="100000">
                <a:srgbClr val="66FF33">
                  <a:gamma/>
                  <a:shade val="84706"/>
                  <a:invGamma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1pPr>
            <a:lvl2pPr marL="565150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2pPr>
            <a:lvl3pPr marL="112871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3pPr>
            <a:lvl4pPr marL="169386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4pPr>
            <a:lvl5pPr marL="2257425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5pPr>
            <a:lvl6pPr marL="27146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6pPr>
            <a:lvl7pPr marL="31718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7pPr>
            <a:lvl8pPr marL="36290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8pPr>
            <a:lvl9pPr marL="40862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fontAlgn="base">
              <a:spcAft>
                <a:spcPct val="0"/>
              </a:spcAft>
            </a:pPr>
            <a:r>
              <a:rPr lang="en-US" altLang="en-US" sz="1600">
                <a:latin typeface="Tahoma" pitchFamily="34" charset="0"/>
              </a:rPr>
              <a:t>Pipeline</a:t>
            </a:r>
          </a:p>
          <a:p>
            <a:pPr algn="ctr" fontAlgn="base">
              <a:spcAft>
                <a:spcPct val="0"/>
              </a:spcAft>
            </a:pPr>
            <a:r>
              <a:rPr lang="en-US" altLang="en-US" sz="1600">
                <a:latin typeface="Tahoma" pitchFamily="34" charset="0"/>
              </a:rPr>
              <a:t>256</a:t>
            </a:r>
          </a:p>
        </p:txBody>
      </p:sp>
      <p:sp>
        <p:nvSpPr>
          <p:cNvPr id="80987" name="Text Box 91"/>
          <p:cNvSpPr txBox="1">
            <a:spLocks noChangeArrowheads="1"/>
          </p:cNvSpPr>
          <p:nvPr/>
        </p:nvSpPr>
        <p:spPr bwMode="auto">
          <a:xfrm rot="16200000">
            <a:off x="-300831" y="4988719"/>
            <a:ext cx="1008062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B8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GB" altLang="en-US" sz="16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Strips</a:t>
            </a:r>
          </a:p>
        </p:txBody>
      </p:sp>
      <p:sp>
        <p:nvSpPr>
          <p:cNvPr id="80988" name="AutoShape 92"/>
          <p:cNvSpPr>
            <a:spLocks noChangeArrowheads="1"/>
          </p:cNvSpPr>
          <p:nvPr/>
        </p:nvSpPr>
        <p:spPr bwMode="auto">
          <a:xfrm>
            <a:off x="250825" y="5805488"/>
            <a:ext cx="865188" cy="719137"/>
          </a:xfrm>
          <a:prstGeom prst="roundRect">
            <a:avLst>
              <a:gd name="adj" fmla="val 6250"/>
            </a:avLst>
          </a:prstGeom>
          <a:gradFill rotWithShape="1">
            <a:gsLst>
              <a:gs pos="0">
                <a:srgbClr val="FFFF66"/>
              </a:gs>
              <a:gs pos="100000">
                <a:srgbClr val="FFFF66">
                  <a:gamma/>
                  <a:shade val="84706"/>
                  <a:invGamma/>
                </a:srgbClr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36000" bIns="0" anchor="ctr"/>
          <a:lstStyle>
            <a:lvl1pPr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1pPr>
            <a:lvl2pPr marL="565150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2pPr>
            <a:lvl3pPr marL="112871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3pPr>
            <a:lvl4pPr marL="169386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4pPr>
            <a:lvl5pPr marL="2257425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5pPr>
            <a:lvl6pPr marL="27146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6pPr>
            <a:lvl7pPr marL="31718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7pPr>
            <a:lvl8pPr marL="36290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8pPr>
            <a:lvl9pPr marL="40862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fontAlgn="base">
              <a:spcAft>
                <a:spcPct val="0"/>
              </a:spcAft>
            </a:pPr>
            <a:r>
              <a:rPr lang="en-GB" altLang="en-US" sz="1600">
                <a:latin typeface="Tahoma" pitchFamily="34" charset="0"/>
              </a:rPr>
              <a:t>FCF  </a:t>
            </a:r>
            <a:endParaRPr lang="en-US" altLang="en-US" sz="1600">
              <a:latin typeface="Tahoma" pitchFamily="34" charset="0"/>
            </a:endParaRPr>
          </a:p>
        </p:txBody>
      </p:sp>
      <p:sp>
        <p:nvSpPr>
          <p:cNvPr id="80989" name="Line 93"/>
          <p:cNvSpPr>
            <a:spLocks noChangeShapeType="1"/>
          </p:cNvSpPr>
          <p:nvPr/>
        </p:nvSpPr>
        <p:spPr bwMode="auto">
          <a:xfrm>
            <a:off x="827088" y="5013325"/>
            <a:ext cx="0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90" name="Line 94"/>
          <p:cNvSpPr>
            <a:spLocks noChangeShapeType="1"/>
          </p:cNvSpPr>
          <p:nvPr/>
        </p:nvSpPr>
        <p:spPr bwMode="auto">
          <a:xfrm>
            <a:off x="755650" y="5084763"/>
            <a:ext cx="0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91" name="Line 95"/>
          <p:cNvSpPr>
            <a:spLocks noChangeShapeType="1"/>
          </p:cNvSpPr>
          <p:nvPr/>
        </p:nvSpPr>
        <p:spPr bwMode="auto">
          <a:xfrm>
            <a:off x="684213" y="5157788"/>
            <a:ext cx="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92" name="Line 96"/>
          <p:cNvSpPr>
            <a:spLocks noChangeShapeType="1"/>
          </p:cNvSpPr>
          <p:nvPr/>
        </p:nvSpPr>
        <p:spPr bwMode="auto">
          <a:xfrm>
            <a:off x="611188" y="5229225"/>
            <a:ext cx="0" cy="576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93" name="Line 97"/>
          <p:cNvSpPr>
            <a:spLocks noChangeShapeType="1"/>
          </p:cNvSpPr>
          <p:nvPr/>
        </p:nvSpPr>
        <p:spPr bwMode="auto">
          <a:xfrm>
            <a:off x="539750" y="5300663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94" name="Line 98"/>
          <p:cNvSpPr>
            <a:spLocks noChangeShapeType="1"/>
          </p:cNvSpPr>
          <p:nvPr/>
        </p:nvSpPr>
        <p:spPr bwMode="auto">
          <a:xfrm>
            <a:off x="468313" y="5373688"/>
            <a:ext cx="0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95" name="Line 99"/>
          <p:cNvSpPr>
            <a:spLocks noChangeShapeType="1"/>
          </p:cNvSpPr>
          <p:nvPr/>
        </p:nvSpPr>
        <p:spPr bwMode="auto">
          <a:xfrm>
            <a:off x="1116013" y="6165850"/>
            <a:ext cx="36036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96" name="AutoShape 100"/>
          <p:cNvSpPr>
            <a:spLocks noChangeArrowheads="1"/>
          </p:cNvSpPr>
          <p:nvPr/>
        </p:nvSpPr>
        <p:spPr bwMode="auto">
          <a:xfrm>
            <a:off x="6372225" y="6308725"/>
            <a:ext cx="2374900" cy="360363"/>
          </a:xfrm>
          <a:prstGeom prst="roundRect">
            <a:avLst>
              <a:gd name="adj" fmla="val 6250"/>
            </a:avLst>
          </a:prstGeom>
          <a:gradFill rotWithShape="1">
            <a:gsLst>
              <a:gs pos="0">
                <a:srgbClr val="969696">
                  <a:gamma/>
                  <a:tint val="63529"/>
                  <a:invGamma/>
                </a:srgbClr>
              </a:gs>
              <a:gs pos="100000">
                <a:srgbClr val="969696"/>
              </a:gs>
            </a:gsLst>
            <a:lin ang="5400000" scaled="1"/>
          </a:gradFill>
          <a:ln w="9525" algn="ctr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36000" bIns="0" anchor="ctr"/>
          <a:lstStyle>
            <a:lvl1pPr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1pPr>
            <a:lvl2pPr marL="565150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2pPr>
            <a:lvl3pPr marL="112871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3pPr>
            <a:lvl4pPr marL="1693863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4pPr>
            <a:lvl5pPr marL="2257425" defTabSz="915988">
              <a:spcBef>
                <a:spcPct val="0"/>
              </a:spcBef>
              <a:defRPr>
                <a:solidFill>
                  <a:srgbClr val="000000"/>
                </a:solidFill>
                <a:latin typeface="Arial" charset="0"/>
              </a:defRPr>
            </a:lvl5pPr>
            <a:lvl6pPr marL="27146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6pPr>
            <a:lvl7pPr marL="31718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7pPr>
            <a:lvl8pPr marL="36290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8pPr>
            <a:lvl9pPr marL="4086225" defTabSz="915988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>
                <a:solidFill>
                  <a:srgbClr val="000000"/>
                </a:solidFill>
                <a:latin typeface="Arial" charset="0"/>
              </a:defRPr>
            </a:lvl9pPr>
          </a:lstStyle>
          <a:p>
            <a:pPr algn="ctr" fontAlgn="base">
              <a:spcAft>
                <a:spcPct val="0"/>
              </a:spcAft>
            </a:pPr>
            <a:r>
              <a:rPr lang="en-GB" altLang="en-US" sz="1600">
                <a:latin typeface="Tahoma" pitchFamily="34" charset="0"/>
              </a:rPr>
              <a:t>Arbitration, Xoff, Control</a:t>
            </a:r>
            <a:endParaRPr lang="en-US" altLang="en-US" sz="1600">
              <a:latin typeface="Tahoma" pitchFamily="34" charset="0"/>
            </a:endParaRPr>
          </a:p>
        </p:txBody>
      </p:sp>
      <p:sp>
        <p:nvSpPr>
          <p:cNvPr id="80997" name="Line 101"/>
          <p:cNvSpPr>
            <a:spLocks noChangeShapeType="1"/>
          </p:cNvSpPr>
          <p:nvPr/>
        </p:nvSpPr>
        <p:spPr bwMode="auto">
          <a:xfrm flipH="1" flipV="1">
            <a:off x="7308850" y="6021388"/>
            <a:ext cx="358775" cy="287337"/>
          </a:xfrm>
          <a:prstGeom prst="line">
            <a:avLst/>
          </a:prstGeom>
          <a:noFill/>
          <a:ln w="9525" cap="rnd">
            <a:solidFill>
              <a:srgbClr val="969696"/>
            </a:solidFill>
            <a:prstDash val="sysDot"/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98" name="Line 102"/>
          <p:cNvSpPr>
            <a:spLocks noChangeShapeType="1"/>
          </p:cNvSpPr>
          <p:nvPr/>
        </p:nvSpPr>
        <p:spPr bwMode="auto">
          <a:xfrm flipV="1">
            <a:off x="8101013" y="5734050"/>
            <a:ext cx="71437" cy="574675"/>
          </a:xfrm>
          <a:prstGeom prst="line">
            <a:avLst/>
          </a:prstGeom>
          <a:noFill/>
          <a:ln w="9525" cap="rnd">
            <a:solidFill>
              <a:srgbClr val="969696"/>
            </a:solidFill>
            <a:prstDash val="sysDot"/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0999" name="Line 103"/>
          <p:cNvSpPr>
            <a:spLocks noChangeShapeType="1"/>
          </p:cNvSpPr>
          <p:nvPr/>
        </p:nvSpPr>
        <p:spPr bwMode="auto">
          <a:xfrm flipH="1">
            <a:off x="5651500" y="6597650"/>
            <a:ext cx="720725" cy="0"/>
          </a:xfrm>
          <a:prstGeom prst="line">
            <a:avLst/>
          </a:prstGeom>
          <a:noFill/>
          <a:ln w="9525" cap="rnd">
            <a:solidFill>
              <a:srgbClr val="969696"/>
            </a:solidFill>
            <a:prstDash val="sysDot"/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1000" name="Line 104"/>
          <p:cNvSpPr>
            <a:spLocks noChangeShapeType="1"/>
          </p:cNvSpPr>
          <p:nvPr/>
        </p:nvSpPr>
        <p:spPr bwMode="auto">
          <a:xfrm flipH="1" flipV="1">
            <a:off x="5651500" y="6237288"/>
            <a:ext cx="720725" cy="215900"/>
          </a:xfrm>
          <a:prstGeom prst="line">
            <a:avLst/>
          </a:prstGeom>
          <a:noFill/>
          <a:ln w="9525" cap="rnd">
            <a:solidFill>
              <a:srgbClr val="969696"/>
            </a:solidFill>
            <a:prstDash val="sysDot"/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1001" name="Line 105"/>
          <p:cNvSpPr>
            <a:spLocks noChangeShapeType="1"/>
          </p:cNvSpPr>
          <p:nvPr/>
        </p:nvSpPr>
        <p:spPr bwMode="auto">
          <a:xfrm flipH="1" flipV="1">
            <a:off x="7308850" y="5373688"/>
            <a:ext cx="576263" cy="935037"/>
          </a:xfrm>
          <a:prstGeom prst="line">
            <a:avLst/>
          </a:prstGeom>
          <a:noFill/>
          <a:ln w="9525" cap="rnd">
            <a:solidFill>
              <a:srgbClr val="969696"/>
            </a:solidFill>
            <a:prstDash val="sysDot"/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  <p:sp>
        <p:nvSpPr>
          <p:cNvPr id="81002" name="Line 106"/>
          <p:cNvSpPr>
            <a:spLocks noChangeShapeType="1"/>
          </p:cNvSpPr>
          <p:nvPr/>
        </p:nvSpPr>
        <p:spPr bwMode="auto">
          <a:xfrm flipH="1" flipV="1">
            <a:off x="6011863" y="5516563"/>
            <a:ext cx="504825" cy="792162"/>
          </a:xfrm>
          <a:prstGeom prst="line">
            <a:avLst/>
          </a:prstGeom>
          <a:noFill/>
          <a:ln w="9525" cap="rnd">
            <a:solidFill>
              <a:srgbClr val="969696"/>
            </a:solidFill>
            <a:prstDash val="sysDot"/>
            <a:round/>
            <a:headEnd type="triangle" w="sm" len="sm"/>
            <a:tailEnd type="triangl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defTabSz="449263" fontAlgn="base">
              <a:spcBef>
                <a:spcPct val="5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GB" sz="2800">
              <a:solidFill>
                <a:srgbClr val="000000"/>
              </a:solidFill>
              <a:latin typeface="Liberation Serif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554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ABC130 Early Test Issue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736206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/>
              <a:t>No data output</a:t>
            </a:r>
          </a:p>
          <a:p>
            <a:endParaRPr lang="en-GB" dirty="0" smtClean="0"/>
          </a:p>
          <a:p>
            <a:r>
              <a:rPr lang="en-GB" dirty="0" smtClean="0"/>
              <a:t>Problem traced to  custom transceiver block</a:t>
            </a:r>
          </a:p>
          <a:p>
            <a:pPr lvl="1"/>
            <a:r>
              <a:rPr lang="en-GB" dirty="0" smtClean="0"/>
              <a:t>Discrepancy between reality and functional model for polarity of “direction” signal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Corrected for a small number of die by FIB edit</a:t>
            </a:r>
          </a:p>
          <a:p>
            <a:pPr lvl="1"/>
            <a:r>
              <a:rPr lang="en-GB" dirty="0" smtClean="0"/>
              <a:t>Cut direction line</a:t>
            </a:r>
          </a:p>
          <a:p>
            <a:pPr lvl="1"/>
            <a:r>
              <a:rPr lang="en-GB" dirty="0" smtClean="0"/>
              <a:t>Strap to VDD or 0V as required</a:t>
            </a:r>
          </a:p>
          <a:p>
            <a:pPr lvl="1"/>
            <a:endParaRPr lang="en-GB" dirty="0" smtClean="0"/>
          </a:p>
          <a:p>
            <a:r>
              <a:rPr lang="en-GB" dirty="0" smtClean="0"/>
              <a:t>Resubmission being prepared</a:t>
            </a:r>
          </a:p>
          <a:p>
            <a:pPr lvl="1"/>
            <a:r>
              <a:rPr lang="en-GB" dirty="0" smtClean="0"/>
              <a:t>New M3 layer only</a:t>
            </a:r>
          </a:p>
          <a:p>
            <a:pPr lvl="1"/>
            <a:r>
              <a:rPr lang="en-GB" dirty="0" smtClean="0"/>
              <a:t>Others unchanged</a:t>
            </a:r>
          </a:p>
          <a:p>
            <a:pPr lvl="1"/>
            <a:endParaRPr lang="en-GB" dirty="0" smtClean="0"/>
          </a:p>
        </p:txBody>
      </p:sp>
      <p:pic>
        <p:nvPicPr>
          <p:cNvPr id="6" name="Picture 2"/>
          <p:cNvPicPr>
            <a:picLocks noGrp="1" noChangeAspect="1" noChangeArrowheads="1"/>
          </p:cNvPicPr>
          <p:nvPr>
            <p:ph sz="half"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13" t="12391" r="30581" b="10547"/>
          <a:stretch/>
        </p:blipFill>
        <p:spPr bwMode="auto">
          <a:xfrm>
            <a:off x="457200" y="1736657"/>
            <a:ext cx="4038600" cy="39181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85612" y="5859887"/>
            <a:ext cx="3393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FIB edit by </a:t>
            </a:r>
            <a:r>
              <a:rPr lang="en-GB" dirty="0" err="1" smtClean="0"/>
              <a:t>NanoScope</a:t>
            </a:r>
            <a:r>
              <a:rPr lang="en-GB" dirty="0" smtClean="0"/>
              <a:t> Ltd., Bristol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Peter W Phillips</a:t>
            </a:r>
            <a:endParaRPr lang="en-GB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ACES, CERN, 19/04/2014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4F959-5E52-4D52-AC05-34401B53A1AF}" type="slidenum">
              <a:rPr lang="en-GB" smtClean="0"/>
              <a:t>9</a:t>
            </a:fld>
            <a:endParaRPr lang="en-GB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87680" y="3088640"/>
            <a:ext cx="1910080" cy="2021840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721360" y="4297680"/>
            <a:ext cx="851515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GB" dirty="0" smtClean="0"/>
              <a:t>~</a:t>
            </a:r>
            <a:r>
              <a:rPr lang="en-GB" dirty="0" smtClean="0"/>
              <a:t>10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0178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2283</TotalTime>
  <Words>2228</Words>
  <Application>Microsoft Office PowerPoint</Application>
  <PresentationFormat>On-screen Show (4:3)</PresentationFormat>
  <Paragraphs>487</Paragraphs>
  <Slides>24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Office Theme</vt:lpstr>
      <vt:lpstr>ATLAS Phase II Strip Tracker:  Electronic Developments</vt:lpstr>
      <vt:lpstr>Outline</vt:lpstr>
      <vt:lpstr>Provisional ITk Layout</vt:lpstr>
      <vt:lpstr>PowerPoint Presentation</vt:lpstr>
      <vt:lpstr>The Petal</vt:lpstr>
      <vt:lpstr>Hybrid Controller Chip (HCC)</vt:lpstr>
      <vt:lpstr>ABC130 Front End Chip</vt:lpstr>
      <vt:lpstr>ABC130 Trigger Architecture</vt:lpstr>
      <vt:lpstr>ABC130 Early Test Issue</vt:lpstr>
      <vt:lpstr>ABC130 Preliminary Results (1)</vt:lpstr>
      <vt:lpstr>ABC130 Preliminary Results (2)</vt:lpstr>
      <vt:lpstr>Testing The Fast Cluster Finder</vt:lpstr>
      <vt:lpstr>ABC130 Barrel Module</vt:lpstr>
      <vt:lpstr>Prototype DC-DC Converters</vt:lpstr>
      <vt:lpstr>Converter at 4MHz</vt:lpstr>
      <vt:lpstr>Sensor Bias (HV) Multiplexing</vt:lpstr>
      <vt:lpstr>On-Hybrid Sensor Current Measurement</vt:lpstr>
      <vt:lpstr>Status of Petal &amp; Stave Prototypes</vt:lpstr>
      <vt:lpstr>Stave 250 DC-DC</vt:lpstr>
      <vt:lpstr>Stave 250 DC-DC ENC Results</vt:lpstr>
      <vt:lpstr>Stave 250 SPP</vt:lpstr>
      <vt:lpstr>Stave 250 SPP ENC Results</vt:lpstr>
      <vt:lpstr>First Petalet Results</vt:lpstr>
      <vt:lpstr>Summary</vt:lpstr>
    </vt:vector>
  </TitlesOfParts>
  <Company>STFC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ATLAS Strip Developments</dc:title>
  <dc:creator>Peter W Phillips</dc:creator>
  <cp:lastModifiedBy>Peter W Phillips</cp:lastModifiedBy>
  <cp:revision>45</cp:revision>
  <dcterms:created xsi:type="dcterms:W3CDTF">2014-03-13T09:57:49Z</dcterms:created>
  <dcterms:modified xsi:type="dcterms:W3CDTF">2014-03-19T09:06:53Z</dcterms:modified>
</cp:coreProperties>
</file>