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02" r:id="rId2"/>
    <p:sldId id="275" r:id="rId3"/>
    <p:sldId id="307" r:id="rId4"/>
    <p:sldId id="305" r:id="rId5"/>
    <p:sldId id="303" r:id="rId6"/>
    <p:sldId id="346" r:id="rId7"/>
    <p:sldId id="317" r:id="rId8"/>
    <p:sldId id="336" r:id="rId9"/>
    <p:sldId id="316" r:id="rId10"/>
    <p:sldId id="366" r:id="rId11"/>
    <p:sldId id="358" r:id="rId12"/>
    <p:sldId id="339" r:id="rId13"/>
    <p:sldId id="319" r:id="rId14"/>
    <p:sldId id="357" r:id="rId15"/>
    <p:sldId id="320" r:id="rId16"/>
    <p:sldId id="367" r:id="rId17"/>
    <p:sldId id="368" r:id="rId18"/>
    <p:sldId id="369" r:id="rId19"/>
    <p:sldId id="325" r:id="rId20"/>
    <p:sldId id="326" r:id="rId21"/>
    <p:sldId id="341" r:id="rId22"/>
    <p:sldId id="343" r:id="rId23"/>
    <p:sldId id="344" r:id="rId24"/>
    <p:sldId id="370" r:id="rId25"/>
    <p:sldId id="330" r:id="rId26"/>
    <p:sldId id="349" r:id="rId27"/>
    <p:sldId id="350" r:id="rId28"/>
    <p:sldId id="363" r:id="rId29"/>
    <p:sldId id="351" r:id="rId30"/>
    <p:sldId id="300" r:id="rId31"/>
    <p:sldId id="353" r:id="rId32"/>
    <p:sldId id="299" r:id="rId33"/>
    <p:sldId id="315" r:id="rId34"/>
    <p:sldId id="365" r:id="rId35"/>
    <p:sldId id="337" r:id="rId36"/>
    <p:sldId id="348" r:id="rId37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14" autoAdjust="0"/>
  </p:normalViewPr>
  <p:slideViewPr>
    <p:cSldViewPr>
      <p:cViewPr>
        <p:scale>
          <a:sx n="70" d="100"/>
          <a:sy n="70" d="100"/>
        </p:scale>
        <p:origin x="-1410" y="-1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C91E5-79EC-493F-9A4D-EE6E1A5F5DF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93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340476"/>
            <a:ext cx="3136900" cy="365125"/>
          </a:xfrm>
        </p:spPr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971800" y="6356351"/>
            <a:ext cx="2311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5100" y="152400"/>
            <a:ext cx="1114425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51650" y="6340476"/>
            <a:ext cx="3136900" cy="365125"/>
          </a:xfrm>
        </p:spPr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457700" y="6356351"/>
            <a:ext cx="57785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65100" y="152400"/>
            <a:ext cx="1114425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30200" y="1066800"/>
            <a:ext cx="91630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535" y="152401"/>
            <a:ext cx="767715" cy="70866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ACES, 18th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5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Century Gothic" pitchFamily="34" charset="0"/>
              </a:rPr>
              <a:t>Ken Wyllie, CERN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entury Gothic" pitchFamily="34" charset="0"/>
              </a:rPr>
              <a:t>ACES, 18th March 2014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>
                <a:latin typeface="Century Gothic" pitchFamily="34" charset="0"/>
              </a:rPr>
              <a:pPr/>
              <a:t>1</a:t>
            </a:fld>
            <a:endParaRPr lang="en-US" dirty="0">
              <a:latin typeface="Century Gothic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" y="1600200"/>
            <a:ext cx="9118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4400" b="0" dirty="0">
                <a:latin typeface="Century Gothic" pitchFamily="34" charset="0"/>
              </a:rPr>
              <a:t>LHCb </a:t>
            </a:r>
            <a:r>
              <a:rPr lang="en-US" sz="4400" b="0" dirty="0" smtClean="0">
                <a:latin typeface="Century Gothic" pitchFamily="34" charset="0"/>
              </a:rPr>
              <a:t>Upgrade</a:t>
            </a:r>
          </a:p>
          <a:p>
            <a:pPr algn="ctr">
              <a:lnSpc>
                <a:spcPct val="90000"/>
              </a:lnSpc>
              <a:defRPr/>
            </a:pPr>
            <a:endParaRPr lang="en-US" sz="4400" b="0" dirty="0" smtClean="0">
              <a:latin typeface="Century Gothic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Electronics Status &amp; Outlook</a:t>
            </a:r>
          </a:p>
          <a:p>
            <a:pPr algn="ctr">
              <a:lnSpc>
                <a:spcPct val="90000"/>
              </a:lnSpc>
              <a:defRPr/>
            </a:pPr>
            <a:endParaRPr lang="en-US" sz="4400" dirty="0">
              <a:latin typeface="Century Gothic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3600" dirty="0">
                <a:latin typeface="Century Gothic" pitchFamily="34" charset="0"/>
              </a:rPr>
              <a:t>o</a:t>
            </a:r>
            <a:r>
              <a:rPr lang="en-US" sz="3600" b="0" dirty="0" smtClean="0">
                <a:latin typeface="Century Gothic" pitchFamily="34" charset="0"/>
              </a:rPr>
              <a:t>n behalf of the LHCb collaboration</a:t>
            </a:r>
          </a:p>
          <a:p>
            <a:pPr algn="ctr">
              <a:lnSpc>
                <a:spcPct val="90000"/>
              </a:lnSpc>
              <a:defRPr/>
            </a:pPr>
            <a:endParaRPr lang="en-US" sz="4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6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641" y="1356298"/>
            <a:ext cx="3007242" cy="420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87" y="1363949"/>
            <a:ext cx="2958354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884" y="1363949"/>
            <a:ext cx="296593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9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62000" y="2019300"/>
            <a:ext cx="8077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5400" b="0" dirty="0" smtClean="0">
                <a:latin typeface="Century Gothic" pitchFamily="34" charset="0"/>
              </a:rPr>
              <a:t>Review of electronics R&amp;D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Century Gothic" pitchFamily="34" charset="0"/>
              </a:rPr>
              <a:t>(non-exhaustive)</a:t>
            </a:r>
            <a:endParaRPr lang="en-US" sz="2800" b="0" dirty="0" smtClean="0">
              <a:solidFill>
                <a:srgbClr val="FFFF00"/>
              </a:solidFill>
              <a:latin typeface="Century Gothic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sz="2800" dirty="0" smtClean="0">
              <a:solidFill>
                <a:srgbClr val="FFFF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45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0" y="0"/>
            <a:ext cx="7086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Generic Implementation</a:t>
            </a:r>
            <a:endParaRPr lang="en-US" sz="4400" b="0" dirty="0">
              <a:latin typeface="Century Gothic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43000" y="1143000"/>
            <a:ext cx="7239000" cy="5181600"/>
            <a:chOff x="1143000" y="1143000"/>
            <a:chExt cx="7239000" cy="5181600"/>
          </a:xfrm>
        </p:grpSpPr>
        <p:sp>
          <p:nvSpPr>
            <p:cNvPr id="7" name="Rectangle 6"/>
            <p:cNvSpPr/>
            <p:nvPr/>
          </p:nvSpPr>
          <p:spPr>
            <a:xfrm>
              <a:off x="1143000" y="1143000"/>
              <a:ext cx="7239000" cy="518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5400" y="1295400"/>
              <a:ext cx="6927080" cy="4930852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2144743" y="1219200"/>
            <a:ext cx="6197393" cy="5029200"/>
            <a:chOff x="2144743" y="1219200"/>
            <a:chExt cx="6197393" cy="5029200"/>
          </a:xfrm>
        </p:grpSpPr>
        <p:sp>
          <p:nvSpPr>
            <p:cNvPr id="10" name="Rectangle 9"/>
            <p:cNvSpPr/>
            <p:nvPr/>
          </p:nvSpPr>
          <p:spPr>
            <a:xfrm>
              <a:off x="2438400" y="1219200"/>
              <a:ext cx="5791200" cy="5029200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 rot="18909483">
              <a:off x="2144743" y="3218962"/>
              <a:ext cx="6197393" cy="923330"/>
            </a:xfrm>
            <a:prstGeom prst="rect">
              <a:avLst/>
            </a:prstGeom>
            <a:solidFill>
              <a:srgbClr val="FFFF00">
                <a:alpha val="83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5400" b="1" dirty="0" smtClean="0">
                  <a:solidFill>
                    <a:srgbClr val="FF0000"/>
                  </a:solidFill>
                </a:rPr>
                <a:t>Common Electronics</a:t>
              </a:r>
              <a:endParaRPr lang="en-US" sz="5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563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43200" y="76200"/>
            <a:ext cx="487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 smtClean="0">
                <a:latin typeface="Century Gothic" pitchFamily="34" charset="0"/>
              </a:rPr>
              <a:t>VeLo</a:t>
            </a:r>
            <a:r>
              <a:rPr lang="en-US" sz="4400" b="0" dirty="0" smtClean="0">
                <a:latin typeface="Century Gothic" pitchFamily="34" charset="0"/>
              </a:rPr>
              <a:t> (Si pixels)</a:t>
            </a:r>
            <a:endParaRPr lang="en-US" sz="4400" b="0" dirty="0">
              <a:latin typeface="Century Gothic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460" y="2209799"/>
            <a:ext cx="4345859" cy="4021541"/>
          </a:xfrm>
          <a:prstGeom prst="rect">
            <a:avLst/>
          </a:prstGeom>
        </p:spPr>
      </p:pic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946150" y="1143000"/>
            <a:ext cx="85788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endParaRPr lang="en-US" sz="1600" dirty="0" smtClean="0">
              <a:solidFill>
                <a:srgbClr val="FFFF00"/>
              </a:solidFill>
              <a:latin typeface="Century Gothic" pitchFamily="34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3"/>
          <a:srcRect l="6739"/>
          <a:stretch/>
        </p:blipFill>
        <p:spPr>
          <a:xfrm>
            <a:off x="4800600" y="1143000"/>
            <a:ext cx="5056183" cy="2514600"/>
          </a:xfrm>
          <a:prstGeom prst="rect">
            <a:avLst/>
          </a:prstGeom>
        </p:spPr>
      </p:pic>
      <p:sp>
        <p:nvSpPr>
          <p:cNvPr id="55" name="Rounded Rectangle 54"/>
          <p:cNvSpPr/>
          <p:nvPr/>
        </p:nvSpPr>
        <p:spPr>
          <a:xfrm>
            <a:off x="4737891" y="3810000"/>
            <a:ext cx="5015709" cy="23622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Century Gothic" pitchFamily="34" charset="0"/>
              </a:rPr>
              <a:t>FE Electronics in </a:t>
            </a:r>
            <a:r>
              <a:rPr lang="en-US" sz="2400" dirty="0" err="1">
                <a:solidFill>
                  <a:schemeClr val="tx1"/>
                </a:solidFill>
                <a:latin typeface="Century Gothic" pitchFamily="34" charset="0"/>
              </a:rPr>
              <a:t>VeloPIX</a:t>
            </a:r>
            <a:r>
              <a:rPr lang="en-US" sz="2400" dirty="0">
                <a:solidFill>
                  <a:schemeClr val="tx1"/>
                </a:solidFill>
                <a:latin typeface="Century Gothic" pitchFamily="34" charset="0"/>
              </a:rPr>
              <a:t> chip:</a:t>
            </a:r>
          </a:p>
          <a:p>
            <a:pPr>
              <a:lnSpc>
                <a:spcPct val="90000"/>
              </a:lnSpc>
              <a:defRPr/>
            </a:pPr>
            <a:endParaRPr lang="en-US" sz="2400" dirty="0">
              <a:solidFill>
                <a:schemeClr val="bg1"/>
              </a:solidFill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FF00"/>
                </a:solidFill>
                <a:latin typeface="Century Gothic" pitchFamily="34" charset="0"/>
              </a:rPr>
              <a:t>55 </a:t>
            </a:r>
            <a:r>
              <a:rPr lang="en-US" sz="2400" dirty="0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>
                <a:solidFill>
                  <a:srgbClr val="FFFF00"/>
                </a:solidFill>
                <a:latin typeface="Century Gothic" pitchFamily="34" charset="0"/>
              </a:rPr>
              <a:t>m pixels, 256 x 256 array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FF00"/>
                </a:solidFill>
                <a:latin typeface="Century Gothic" pitchFamily="34" charset="0"/>
              </a:rPr>
              <a:t>130 nm CMOS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FF00"/>
                </a:solidFill>
                <a:latin typeface="Century Gothic" pitchFamily="34" charset="0"/>
              </a:rPr>
              <a:t>Binary </a:t>
            </a: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readout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Development of TimePIX3</a:t>
            </a:r>
            <a:endParaRPr lang="en-US" sz="24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152400" y="1104900"/>
            <a:ext cx="3962399" cy="95250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>
                <a:latin typeface="Century Gothic" pitchFamily="34" charset="0"/>
              </a:rPr>
              <a:t>26 planes of sensor tiles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>
                <a:solidFill>
                  <a:srgbClr val="FFFF00"/>
                </a:solidFill>
                <a:latin typeface="Century Gothic" pitchFamily="34" charset="0"/>
              </a:rPr>
              <a:t>5.1mm to beam</a:t>
            </a:r>
          </a:p>
        </p:txBody>
      </p:sp>
    </p:spTree>
    <p:extLst>
      <p:ext uri="{BB962C8B-B14F-4D97-AF65-F5344CB8AC3E}">
        <p14:creationId xmlns:p14="http://schemas.microsoft.com/office/powerpoint/2010/main" val="6311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982933" y="1066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000" b="0" dirty="0" smtClean="0">
                <a:latin typeface="Century Gothic" pitchFamily="34" charset="0"/>
              </a:rPr>
              <a:t># tracks per 25ns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28600" y="1905000"/>
            <a:ext cx="317157" cy="67887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28600" y="2583879"/>
            <a:ext cx="317157" cy="67887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228600" y="3262758"/>
            <a:ext cx="317157" cy="67887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16243" y="3941637"/>
            <a:ext cx="317157" cy="67887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544728" y="1905000"/>
            <a:ext cx="1115854" cy="271551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28600" y="40961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34084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36335" y="27443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36335" y="20579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GB" dirty="0"/>
          </a:p>
        </p:txBody>
      </p:sp>
      <p:grpSp>
        <p:nvGrpSpPr>
          <p:cNvPr id="55" name="Group 54"/>
          <p:cNvGrpSpPr/>
          <p:nvPr/>
        </p:nvGrpSpPr>
        <p:grpSpPr>
          <a:xfrm>
            <a:off x="1346371" y="1905000"/>
            <a:ext cx="330029" cy="2715516"/>
            <a:chOff x="545757" y="1905000"/>
            <a:chExt cx="330029" cy="2715516"/>
          </a:xfrm>
        </p:grpSpPr>
        <p:sp>
          <p:nvSpPr>
            <p:cNvPr id="31" name="Rectangle 30"/>
            <p:cNvSpPr/>
            <p:nvPr/>
          </p:nvSpPr>
          <p:spPr>
            <a:xfrm>
              <a:off x="545757" y="1905000"/>
              <a:ext cx="317157" cy="678879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45757" y="2583879"/>
              <a:ext cx="317157" cy="678879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5757" y="3262758"/>
              <a:ext cx="317157" cy="678879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45757" y="3941637"/>
              <a:ext cx="317157" cy="678879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6365" y="409878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66365" y="3411077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4100" y="274692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74100" y="205791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</a:t>
              </a:r>
              <a:endParaRPr lang="en-GB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63784" y="2735253"/>
            <a:ext cx="782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Super </a:t>
            </a:r>
          </a:p>
          <a:p>
            <a:pPr algn="ctr"/>
            <a:r>
              <a:rPr lang="en-US" dirty="0" smtClean="0"/>
              <a:t>Pixel</a:t>
            </a:r>
          </a:p>
          <a:p>
            <a:pPr algn="ctr"/>
            <a:r>
              <a:rPr lang="en-US" dirty="0" smtClean="0"/>
              <a:t>core </a:t>
            </a:r>
          </a:p>
        </p:txBody>
      </p:sp>
      <p:sp>
        <p:nvSpPr>
          <p:cNvPr id="48" name="Rectangle 4"/>
          <p:cNvSpPr>
            <a:spLocks noChangeArrowheads="1"/>
          </p:cNvSpPr>
          <p:nvPr/>
        </p:nvSpPr>
        <p:spPr bwMode="auto">
          <a:xfrm>
            <a:off x="3826998" y="1371600"/>
            <a:ext cx="181180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000" b="0" dirty="0" smtClean="0">
                <a:latin typeface="Century Gothic" pitchFamily="34" charset="0"/>
              </a:rPr>
              <a:t>Data packet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267200" y="2214118"/>
            <a:ext cx="34938" cy="136973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4"/>
          <p:cNvSpPr>
            <a:spLocks noChangeArrowheads="1"/>
          </p:cNvSpPr>
          <p:nvPr/>
        </p:nvSpPr>
        <p:spPr bwMode="auto">
          <a:xfrm>
            <a:off x="0" y="990600"/>
            <a:ext cx="3733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000" b="0" dirty="0" smtClean="0">
                <a:latin typeface="Century Gothic" pitchFamily="34" charset="0"/>
              </a:rPr>
              <a:t>Matrix = 128 x 64 super-pixels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228600" y="3941637"/>
            <a:ext cx="317157" cy="6788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0" y="4724400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Analog FE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2743199" y="76200"/>
            <a:ext cx="542083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 smtClean="0">
                <a:latin typeface="Century Gothic" pitchFamily="34" charset="0"/>
              </a:rPr>
              <a:t>VeloPIX</a:t>
            </a:r>
            <a:r>
              <a:rPr lang="en-US" sz="4400" b="0" dirty="0" smtClean="0">
                <a:latin typeface="Century Gothic" pitchFamily="34" charset="0"/>
              </a:rPr>
              <a:t> data rate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35256" y="1673423"/>
            <a:ext cx="76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110um</a:t>
            </a:r>
            <a:endParaRPr lang="en-GB" sz="1400" dirty="0">
              <a:latin typeface="Century Gothic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5400000">
            <a:off x="1450216" y="3108924"/>
            <a:ext cx="76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220um</a:t>
            </a:r>
            <a:endParaRPr lang="en-GB" sz="1400" dirty="0">
              <a:latin typeface="Century Gothic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2133600" y="1905000"/>
            <a:ext cx="4070118" cy="309118"/>
            <a:chOff x="2469240" y="1981200"/>
            <a:chExt cx="4070118" cy="309118"/>
          </a:xfrm>
        </p:grpSpPr>
        <p:sp>
          <p:nvSpPr>
            <p:cNvPr id="70" name="Rectangle 69"/>
            <p:cNvSpPr/>
            <p:nvPr/>
          </p:nvSpPr>
          <p:spPr>
            <a:xfrm>
              <a:off x="2469240" y="1983719"/>
              <a:ext cx="1357758" cy="306599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SP </a:t>
              </a:r>
              <a:r>
                <a:rPr lang="en-US" dirty="0" err="1" smtClean="0"/>
                <a:t>addr</a:t>
              </a:r>
              <a:r>
                <a:rPr lang="en-US" dirty="0" smtClean="0"/>
                <a:t> 13b</a:t>
              </a:r>
              <a:endParaRPr lang="en-GB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823842" y="1981200"/>
              <a:ext cx="1357758" cy="306599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Timestamp 9b</a:t>
              </a:r>
              <a:endParaRPr lang="en-GB" sz="1600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181600" y="1981200"/>
              <a:ext cx="1357758" cy="306599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/>
                <a:t>Hitmap</a:t>
              </a:r>
              <a:r>
                <a:rPr lang="en-US" sz="1600" dirty="0" smtClean="0"/>
                <a:t> </a:t>
              </a:r>
              <a:r>
                <a:rPr lang="en-US" sz="1600" dirty="0"/>
                <a:t>8</a:t>
              </a:r>
              <a:r>
                <a:rPr lang="en-US" sz="1600" dirty="0" smtClean="0"/>
                <a:t>b</a:t>
              </a:r>
              <a:endParaRPr lang="en-GB" sz="1600" dirty="0"/>
            </a:p>
          </p:txBody>
        </p:sp>
      </p:grpSp>
      <p:pic>
        <p:nvPicPr>
          <p:cNvPr id="7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72" y="1447800"/>
            <a:ext cx="3540279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" name="Straight Arrow Connector 50"/>
          <p:cNvCxnSpPr/>
          <p:nvPr/>
        </p:nvCxnSpPr>
        <p:spPr>
          <a:xfrm flipH="1">
            <a:off x="4419600" y="2967029"/>
            <a:ext cx="3429003" cy="6168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>
            <a:off x="762000" y="5486400"/>
            <a:ext cx="8153400" cy="83288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3200" dirty="0">
                <a:latin typeface="Century Gothic" pitchFamily="34" charset="0"/>
              </a:rPr>
              <a:t>Four </a:t>
            </a:r>
            <a:r>
              <a:rPr lang="en-US" sz="3200" dirty="0" err="1">
                <a:latin typeface="Century Gothic" pitchFamily="34" charset="0"/>
              </a:rPr>
              <a:t>serialisers</a:t>
            </a:r>
            <a:r>
              <a:rPr lang="en-US" sz="3200" dirty="0">
                <a:latin typeface="Century Gothic" pitchFamily="34" charset="0"/>
              </a:rPr>
              <a:t> per chip @ 5.12 </a:t>
            </a:r>
            <a:r>
              <a:rPr lang="en-US" sz="3200" dirty="0" err="1">
                <a:latin typeface="Century Gothic" pitchFamily="34" charset="0"/>
              </a:rPr>
              <a:t>Gbit</a:t>
            </a:r>
            <a:r>
              <a:rPr lang="en-US" sz="3200" dirty="0">
                <a:latin typeface="Century Gothic" pitchFamily="34" charset="0"/>
              </a:rPr>
              <a:t>/s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2288277" y="3671943"/>
            <a:ext cx="3848101" cy="120485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3200" dirty="0">
                <a:latin typeface="Century Gothic" pitchFamily="34" charset="0"/>
              </a:rPr>
              <a:t>Hottest chip: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>
                <a:solidFill>
                  <a:srgbClr val="FFFF00"/>
                </a:solidFill>
                <a:latin typeface="Century Gothic" pitchFamily="34" charset="0"/>
              </a:rPr>
              <a:t>16</a:t>
            </a:r>
            <a:r>
              <a:rPr lang="en-US" sz="3200" dirty="0">
                <a:latin typeface="Century Gothic" pitchFamily="34" charset="0"/>
              </a:rPr>
              <a:t> </a:t>
            </a:r>
            <a:r>
              <a:rPr lang="en-US" sz="3200" dirty="0" err="1">
                <a:solidFill>
                  <a:srgbClr val="FFFF00"/>
                </a:solidFill>
                <a:latin typeface="Century Gothic" pitchFamily="34" charset="0"/>
              </a:rPr>
              <a:t>Gbit</a:t>
            </a:r>
            <a:r>
              <a:rPr lang="en-US" sz="3200" dirty="0">
                <a:solidFill>
                  <a:srgbClr val="FFFF00"/>
                </a:solidFill>
                <a:latin typeface="Century Gothic" pitchFamily="34" charset="0"/>
              </a:rPr>
              <a:t>/s</a:t>
            </a:r>
            <a:r>
              <a:rPr lang="en-US" sz="3200" dirty="0">
                <a:latin typeface="Century Gothic" pitchFamily="34" charset="0"/>
              </a:rPr>
              <a:t> of data</a:t>
            </a:r>
          </a:p>
        </p:txBody>
      </p:sp>
    </p:spTree>
    <p:extLst>
      <p:ext uri="{BB962C8B-B14F-4D97-AF65-F5344CB8AC3E}">
        <p14:creationId xmlns:p14="http://schemas.microsoft.com/office/powerpoint/2010/main" val="9488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71600" y="762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Upstream Tracker (</a:t>
            </a:r>
            <a:r>
              <a:rPr lang="en-US" sz="4400" dirty="0">
                <a:latin typeface="Century Gothic" pitchFamily="34" charset="0"/>
              </a:rPr>
              <a:t>S</a:t>
            </a:r>
            <a:r>
              <a:rPr lang="en-US" sz="4400" b="0" dirty="0" smtClean="0">
                <a:latin typeface="Century Gothic" pitchFamily="34" charset="0"/>
              </a:rPr>
              <a:t>i strips)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9" name="Rounded Rectangle 58"/>
          <p:cNvSpPr/>
          <p:nvPr/>
        </p:nvSpPr>
        <p:spPr>
          <a:xfrm>
            <a:off x="185844" y="1104900"/>
            <a:ext cx="2938356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4 </a:t>
            </a:r>
            <a:r>
              <a:rPr lang="en-US" sz="2000" dirty="0">
                <a:latin typeface="Century Gothic" pitchFamily="34" charset="0"/>
              </a:rPr>
              <a:t>planes of </a:t>
            </a:r>
            <a:r>
              <a:rPr lang="en-US" sz="2000" dirty="0" smtClean="0">
                <a:latin typeface="Century Gothic" pitchFamily="34" charset="0"/>
              </a:rPr>
              <a:t>16 staves</a:t>
            </a:r>
            <a:endParaRPr lang="en-US" sz="2000" dirty="0">
              <a:latin typeface="Century Gothic" pitchFamily="34" charset="0"/>
            </a:endParaRPr>
          </a:p>
        </p:txBody>
      </p:sp>
      <p:pic>
        <p:nvPicPr>
          <p:cNvPr id="6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0"/>
          <a:stretch/>
        </p:blipFill>
        <p:spPr bwMode="auto">
          <a:xfrm>
            <a:off x="3733800" y="1676400"/>
            <a:ext cx="549040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ounded Rectangle 69"/>
          <p:cNvSpPr/>
          <p:nvPr/>
        </p:nvSpPr>
        <p:spPr>
          <a:xfrm>
            <a:off x="4453044" y="1094417"/>
            <a:ext cx="3776556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solidFill>
                  <a:srgbClr val="FFFF00"/>
                </a:solidFill>
                <a:latin typeface="Century Gothic" pitchFamily="34" charset="0"/>
              </a:rPr>
              <a:t>SALT </a:t>
            </a:r>
            <a:r>
              <a:rPr lang="en-US" sz="2000" dirty="0" smtClean="0">
                <a:solidFill>
                  <a:srgbClr val="FFFF00"/>
                </a:solidFill>
                <a:latin typeface="Century Gothic" pitchFamily="34" charset="0"/>
              </a:rPr>
              <a:t>chip in </a:t>
            </a:r>
            <a:r>
              <a:rPr lang="en-US" sz="2000" dirty="0">
                <a:solidFill>
                  <a:srgbClr val="FFFF00"/>
                </a:solidFill>
                <a:latin typeface="Century Gothic" pitchFamily="34" charset="0"/>
              </a:rPr>
              <a:t>130nm CMOS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4038600" y="4610100"/>
            <a:ext cx="5153247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FFFF00"/>
                </a:solidFill>
                <a:latin typeface="Century Gothic" pitchFamily="34" charset="0"/>
              </a:rPr>
              <a:t>Prototype 6-bit SAR, 0.35 </a:t>
            </a:r>
            <a:r>
              <a:rPr lang="en-US" sz="2000" dirty="0" err="1" smtClean="0">
                <a:solidFill>
                  <a:srgbClr val="FFFF00"/>
                </a:solidFill>
                <a:latin typeface="Century Gothic" pitchFamily="34" charset="0"/>
              </a:rPr>
              <a:t>mW</a:t>
            </a:r>
            <a:r>
              <a:rPr lang="en-US" sz="2000" dirty="0" smtClean="0">
                <a:solidFill>
                  <a:srgbClr val="FFFF00"/>
                </a:solidFill>
                <a:latin typeface="Century Gothic" pitchFamily="34" charset="0"/>
              </a:rPr>
              <a:t> @ 40 MS/s</a:t>
            </a:r>
            <a:endParaRPr lang="en-US" sz="20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85" y="5132787"/>
            <a:ext cx="9038815" cy="172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" name="Group 46"/>
          <p:cNvGrpSpPr/>
          <p:nvPr/>
        </p:nvGrpSpPr>
        <p:grpSpPr>
          <a:xfrm>
            <a:off x="184074" y="1676400"/>
            <a:ext cx="2940126" cy="3390900"/>
            <a:chOff x="184074" y="1676400"/>
            <a:chExt cx="2940126" cy="3390900"/>
          </a:xfrm>
        </p:grpSpPr>
        <p:pic>
          <p:nvPicPr>
            <p:cNvPr id="6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074" y="1676400"/>
              <a:ext cx="2940126" cy="339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1066800" y="1828800"/>
              <a:ext cx="1295400" cy="303419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09600" y="1981200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1.3m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703070" y="2319754"/>
              <a:ext cx="354330" cy="2253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905000" y="2865120"/>
              <a:ext cx="152400" cy="152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087880" y="3276600"/>
              <a:ext cx="198120" cy="18288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5679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15"/>
          <a:stretch/>
        </p:blipFill>
        <p:spPr bwMode="auto">
          <a:xfrm>
            <a:off x="3352800" y="1219200"/>
            <a:ext cx="1112322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6098" t="27166" r="40861" b="31820"/>
          <a:stretch/>
        </p:blipFill>
        <p:spPr bwMode="auto">
          <a:xfrm>
            <a:off x="68399" y="1447800"/>
            <a:ext cx="3132001" cy="241827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76200" y="914400"/>
            <a:ext cx="3471756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Mats of 2.5m, 250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>
                <a:latin typeface="Century Gothic" pitchFamily="34" charset="0"/>
              </a:rPr>
              <a:t>m </a:t>
            </a:r>
            <a:r>
              <a:rPr lang="en-US" sz="2000" dirty="0" err="1" smtClean="0">
                <a:latin typeface="Century Gothic" pitchFamily="34" charset="0"/>
              </a:rPr>
              <a:t>fibres</a:t>
            </a:r>
            <a:endParaRPr lang="en-US" sz="2000" dirty="0">
              <a:latin typeface="Century Gothic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50263" t="54145" r="1" b="24516"/>
          <a:stretch/>
        </p:blipFill>
        <p:spPr bwMode="auto">
          <a:xfrm>
            <a:off x="5105400" y="1354925"/>
            <a:ext cx="4609088" cy="146936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4465122" y="1600200"/>
            <a:ext cx="640278" cy="381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465122" y="2438400"/>
            <a:ext cx="640278" cy="1295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133600" y="76200"/>
            <a:ext cx="5638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 smtClean="0">
                <a:latin typeface="Century Gothic" pitchFamily="34" charset="0"/>
              </a:rPr>
              <a:t>SciFi</a:t>
            </a:r>
            <a:r>
              <a:rPr lang="en-US" sz="4400" b="0" dirty="0" smtClean="0">
                <a:latin typeface="Century Gothic" pitchFamily="34" charset="0"/>
              </a:rPr>
              <a:t> Tracker (</a:t>
            </a:r>
            <a:r>
              <a:rPr lang="en-US" sz="4400" b="0" dirty="0" err="1" smtClean="0">
                <a:latin typeface="Century Gothic" pitchFamily="34" charset="0"/>
              </a:rPr>
              <a:t>SiPMs</a:t>
            </a:r>
            <a:r>
              <a:rPr lang="en-US" sz="4400" b="0" dirty="0" smtClean="0">
                <a:latin typeface="Century Gothic" pitchFamily="34" charset="0"/>
              </a:rPr>
              <a:t>)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122122" y="1094417"/>
            <a:ext cx="1735878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err="1" smtClean="0">
                <a:latin typeface="Century Gothic" pitchFamily="34" charset="0"/>
              </a:rPr>
              <a:t>SiPM</a:t>
            </a:r>
            <a:r>
              <a:rPr lang="en-US" sz="2000" dirty="0" smtClean="0">
                <a:latin typeface="Century Gothic" pitchFamily="34" charset="0"/>
              </a:rPr>
              <a:t> array</a:t>
            </a:r>
            <a:endParaRPr lang="en-US" sz="2000" dirty="0">
              <a:latin typeface="Century Gothic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0" r="4095" b="8980"/>
          <a:stretch/>
        </p:blipFill>
        <p:spPr bwMode="auto">
          <a:xfrm>
            <a:off x="76200" y="3951722"/>
            <a:ext cx="3886200" cy="283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290" y="4469030"/>
            <a:ext cx="5728710" cy="179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20"/>
          <p:cNvSpPr/>
          <p:nvPr/>
        </p:nvSpPr>
        <p:spPr>
          <a:xfrm>
            <a:off x="4785261" y="3276600"/>
            <a:ext cx="5044539" cy="10668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PACIFIC chip in 130nm CMOS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FFFF00"/>
                </a:solidFill>
                <a:latin typeface="Century Gothic" pitchFamily="34" charset="0"/>
              </a:rPr>
              <a:t>Digital processing in FPGA </a:t>
            </a:r>
            <a:r>
              <a:rPr lang="en-US" sz="1400" dirty="0" smtClean="0">
                <a:solidFill>
                  <a:srgbClr val="FFFF00"/>
                </a:solidFill>
                <a:latin typeface="Century Gothic" pitchFamily="34" charset="0"/>
              </a:rPr>
              <a:t>(SRAM or FLASH)</a:t>
            </a:r>
            <a:endParaRPr lang="en-US" sz="24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0" y="5791200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128 channels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48888" y="4278868"/>
            <a:ext cx="96007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71800" y="5117068"/>
            <a:ext cx="96007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middle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71800" y="5867400"/>
            <a:ext cx="96007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bottom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800" y="3962400"/>
            <a:ext cx="25146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Signals arriving at </a:t>
            </a:r>
            <a:r>
              <a:rPr lang="en-US" dirty="0" err="1" smtClean="0">
                <a:solidFill>
                  <a:schemeClr val="bg1"/>
                </a:solidFill>
              </a:rPr>
              <a:t>SiPM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1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14600" y="76200"/>
            <a:ext cx="487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RICH (MAPMTs)</a:t>
            </a:r>
            <a:endParaRPr lang="en-US" sz="4400" b="0" dirty="0">
              <a:latin typeface="Century Gothic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04" y="3934047"/>
            <a:ext cx="3123370" cy="269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97"/>
          <a:stretch/>
        </p:blipFill>
        <p:spPr bwMode="auto">
          <a:xfrm>
            <a:off x="168904" y="1625009"/>
            <a:ext cx="3107696" cy="2239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625009"/>
            <a:ext cx="241512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68904" y="1094417"/>
            <a:ext cx="3031496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4,500 64-channel PMTs</a:t>
            </a:r>
            <a:endParaRPr lang="en-US" sz="2000" dirty="0">
              <a:latin typeface="Century Gothic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953000" y="1094417"/>
            <a:ext cx="3336296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CLARO chip in 0.35 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>
                <a:latin typeface="Century Gothic" pitchFamily="34" charset="0"/>
              </a:rPr>
              <a:t>m </a:t>
            </a:r>
            <a:endParaRPr lang="en-US" sz="2000" dirty="0">
              <a:latin typeface="Century Gothic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76400"/>
            <a:ext cx="383857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3429000" y="4245456"/>
            <a:ext cx="6429375" cy="177434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entury Gothic" pitchFamily="34" charset="0"/>
              </a:rPr>
              <a:t>FPGA </a:t>
            </a:r>
            <a:r>
              <a:rPr lang="en-US" sz="2400" dirty="0">
                <a:latin typeface="Century Gothic" pitchFamily="34" charset="0"/>
              </a:rPr>
              <a:t>for digital </a:t>
            </a:r>
            <a:r>
              <a:rPr lang="en-US" sz="2400" dirty="0" smtClean="0">
                <a:latin typeface="Century Gothic" pitchFamily="34" charset="0"/>
              </a:rPr>
              <a:t>processing (SRAM)</a:t>
            </a:r>
          </a:p>
          <a:p>
            <a:pPr>
              <a:lnSpc>
                <a:spcPct val="90000"/>
              </a:lnSpc>
              <a:defRPr/>
            </a:pPr>
            <a:endParaRPr lang="en-US" sz="2400" dirty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Low occ. regions =&gt; Zero Suppression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High occ. regions =&gt; no Zero Suppression</a:t>
            </a:r>
            <a:endParaRPr lang="en-US" sz="2400" dirty="0">
              <a:solidFill>
                <a:srgbClr val="FFFF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90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33600" y="7620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Calorimeter </a:t>
            </a:r>
            <a:r>
              <a:rPr lang="en-US" sz="3200" b="0" dirty="0" smtClean="0">
                <a:latin typeface="Century Gothic" pitchFamily="34" charset="0"/>
              </a:rPr>
              <a:t>(PMTs)</a:t>
            </a:r>
            <a:endParaRPr lang="en-US" sz="3200" b="0" dirty="0">
              <a:latin typeface="Century Gothic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68904" y="1094417"/>
            <a:ext cx="1515748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8000 PMTs</a:t>
            </a:r>
            <a:endParaRPr lang="en-US" sz="2000" dirty="0">
              <a:latin typeface="Century Gothic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3" t="12960" r="10030"/>
          <a:stretch/>
        </p:blipFill>
        <p:spPr bwMode="auto">
          <a:xfrm>
            <a:off x="168904" y="1752600"/>
            <a:ext cx="55938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l="20081" t="8829" r="21951" b="11247"/>
          <a:stretch/>
        </p:blipFill>
        <p:spPr>
          <a:xfrm>
            <a:off x="5867400" y="1752600"/>
            <a:ext cx="3376276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5883904" y="1094417"/>
            <a:ext cx="3336296" cy="50578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ICECAL chip in 0.35 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>
                <a:latin typeface="Century Gothic" pitchFamily="34" charset="0"/>
              </a:rPr>
              <a:t>m </a:t>
            </a:r>
            <a:endParaRPr lang="en-US" sz="2000" dirty="0">
              <a:latin typeface="Century Gothic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9600" y="5029200"/>
            <a:ext cx="5638800" cy="65857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latin typeface="Century Gothic" pitchFamily="34" charset="0"/>
              </a:rPr>
              <a:t>FPGA </a:t>
            </a:r>
            <a:r>
              <a:rPr lang="en-US" sz="2400" dirty="0">
                <a:latin typeface="Century Gothic" pitchFamily="34" charset="0"/>
              </a:rPr>
              <a:t>for digital </a:t>
            </a:r>
            <a:r>
              <a:rPr lang="en-US" sz="2400" dirty="0" smtClean="0">
                <a:latin typeface="Century Gothic" pitchFamily="34" charset="0"/>
              </a:rPr>
              <a:t>processing (FLASH)</a:t>
            </a:r>
          </a:p>
        </p:txBody>
      </p:sp>
    </p:spTree>
    <p:extLst>
      <p:ext uri="{BB962C8B-B14F-4D97-AF65-F5344CB8AC3E}">
        <p14:creationId xmlns:p14="http://schemas.microsoft.com/office/powerpoint/2010/main" val="133927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3569" y="3000854"/>
            <a:ext cx="2657475" cy="198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52800" y="2478024"/>
            <a:ext cx="3118104" cy="3922776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2514600" y="3657600"/>
            <a:ext cx="838200" cy="5334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3505200" y="76200"/>
            <a:ext cx="487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 smtClean="0">
                <a:latin typeface="Century Gothic" pitchFamily="34" charset="0"/>
              </a:rPr>
              <a:t>Muons</a:t>
            </a:r>
            <a:r>
              <a:rPr lang="en-US" sz="4400" b="0" dirty="0" smtClean="0">
                <a:latin typeface="Century Gothic" pitchFamily="34" charset="0"/>
              </a:rPr>
              <a:t> </a:t>
            </a:r>
            <a:r>
              <a:rPr lang="en-US" sz="3200" b="0" dirty="0" smtClean="0">
                <a:latin typeface="Century Gothic" pitchFamily="34" charset="0"/>
              </a:rPr>
              <a:t>(MWPCs)</a:t>
            </a:r>
            <a:endParaRPr lang="en-US" sz="3200" b="0" dirty="0">
              <a:latin typeface="Century Gothic" pitchFamily="34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600200"/>
            <a:ext cx="2971800" cy="3951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ounded Rectangle 21"/>
          <p:cNvSpPr/>
          <p:nvPr/>
        </p:nvSpPr>
        <p:spPr>
          <a:xfrm>
            <a:off x="76200" y="1249652"/>
            <a:ext cx="3107696" cy="1188748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Re-use front-end </a:t>
            </a:r>
            <a:r>
              <a:rPr lang="en-US" sz="2000" dirty="0">
                <a:latin typeface="Century Gothic" pitchFamily="34" charset="0"/>
              </a:rPr>
              <a:t>ASICs on chambers (CARIOCA + DIALOG)</a:t>
            </a:r>
            <a:endParaRPr lang="en-US" sz="20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352800" y="1249652"/>
            <a:ext cx="3107696" cy="1188748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New ‘Off-detector’ cards with new chip </a:t>
            </a:r>
            <a:r>
              <a:rPr lang="en-US" sz="2000" dirty="0" err="1" smtClean="0">
                <a:latin typeface="Century Gothic" pitchFamily="34" charset="0"/>
              </a:rPr>
              <a:t>nSYNC</a:t>
            </a:r>
            <a:endParaRPr lang="en-US" sz="20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410200" y="2971800"/>
            <a:ext cx="457200" cy="3886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5867400" y="3048000"/>
            <a:ext cx="990600" cy="11810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86550" y="6340476"/>
            <a:ext cx="3136900" cy="365125"/>
          </a:xfrm>
        </p:spPr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0" y="76200"/>
            <a:ext cx="27241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 smtClean="0">
                <a:latin typeface="Century Gothic" pitchFamily="34" charset="0"/>
              </a:rPr>
              <a:t>Outline</a:t>
            </a:r>
            <a:endParaRPr lang="en-US" sz="4400" dirty="0">
              <a:latin typeface="Century Gothic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6200" y="1295400"/>
            <a:ext cx="94932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marL="1524000">
              <a:lnSpc>
                <a:spcPct val="90000"/>
              </a:lnSpc>
              <a:defRPr/>
            </a:pPr>
            <a:r>
              <a:rPr lang="en-US" sz="3600" b="0" dirty="0" smtClean="0">
                <a:latin typeface="Century Gothic" pitchFamily="34" charset="0"/>
              </a:rPr>
              <a:t>Upgrade philosophy</a:t>
            </a:r>
          </a:p>
          <a:p>
            <a:pPr marL="1524000">
              <a:lnSpc>
                <a:spcPct val="90000"/>
              </a:lnSpc>
              <a:defRPr/>
            </a:pPr>
            <a:endParaRPr lang="en-US" sz="3600" b="0" dirty="0" smtClean="0">
              <a:latin typeface="Century Gothic" pitchFamily="34" charset="0"/>
            </a:endParaRPr>
          </a:p>
          <a:p>
            <a:pPr marL="1524000">
              <a:lnSpc>
                <a:spcPct val="90000"/>
              </a:lnSpc>
              <a:defRPr/>
            </a:pPr>
            <a:r>
              <a:rPr lang="en-US" sz="3600" dirty="0" smtClean="0">
                <a:latin typeface="Century Gothic" pitchFamily="34" charset="0"/>
              </a:rPr>
              <a:t>Electronics Architecture</a:t>
            </a:r>
            <a:endParaRPr lang="en-US" sz="3600" dirty="0" smtClean="0">
              <a:latin typeface="Century Gothic" pitchFamily="34" charset="0"/>
            </a:endParaRPr>
          </a:p>
          <a:p>
            <a:pPr marL="1524000">
              <a:lnSpc>
                <a:spcPct val="90000"/>
              </a:lnSpc>
              <a:defRPr/>
            </a:pPr>
            <a:endParaRPr lang="en-US" sz="3600" dirty="0" smtClean="0">
              <a:latin typeface="Century Gothic" pitchFamily="34" charset="0"/>
            </a:endParaRPr>
          </a:p>
          <a:p>
            <a:pPr marL="1524000">
              <a:lnSpc>
                <a:spcPct val="90000"/>
              </a:lnSpc>
              <a:defRPr/>
            </a:pPr>
            <a:r>
              <a:rPr lang="en-US" sz="3600" dirty="0" smtClean="0">
                <a:latin typeface="Century Gothic" pitchFamily="34" charset="0"/>
              </a:rPr>
              <a:t>Review of electronics R&amp;D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/>
        </p:nvSpPr>
        <p:spPr>
          <a:xfrm>
            <a:off x="0" y="4730655"/>
            <a:ext cx="9906000" cy="21273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0" y="1981200"/>
            <a:ext cx="9906000" cy="2203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6689035" y="2555495"/>
            <a:ext cx="533400" cy="430250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295400" y="76200"/>
            <a:ext cx="742121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Detector Links, </a:t>
            </a:r>
            <a:r>
              <a:rPr lang="en-US" sz="2800" b="0" dirty="0" smtClean="0">
                <a:latin typeface="Century Gothic" pitchFamily="34" charset="0"/>
              </a:rPr>
              <a:t>optical: 4.8 </a:t>
            </a:r>
            <a:r>
              <a:rPr lang="en-US" sz="2800" b="0" dirty="0" err="1" smtClean="0">
                <a:latin typeface="Century Gothic" pitchFamily="34" charset="0"/>
              </a:rPr>
              <a:t>Gbit</a:t>
            </a:r>
            <a:r>
              <a:rPr lang="en-US" sz="2800" b="0" dirty="0" smtClean="0">
                <a:latin typeface="Century Gothic" pitchFamily="34" charset="0"/>
              </a:rPr>
              <a:t>/s</a:t>
            </a:r>
            <a:endParaRPr lang="en-US" sz="2800" b="0" dirty="0">
              <a:latin typeface="Century Gothic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1130490"/>
            <a:ext cx="10058400" cy="54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latin typeface="Century Gothic" pitchFamily="34" charset="0"/>
              </a:rPr>
              <a:t>Generic Link: GBT chips + Versatile Link + commercial components</a:t>
            </a:r>
          </a:p>
        </p:txBody>
      </p:sp>
      <p:pic>
        <p:nvPicPr>
          <p:cNvPr id="7" name="Picture 1" descr="IMG_0685_cut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798900" y="2596101"/>
            <a:ext cx="79289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76400" y="2596101"/>
            <a:ext cx="1981200" cy="697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"/>
          <a:stretch/>
        </p:blipFill>
        <p:spPr>
          <a:xfrm flipH="1">
            <a:off x="1676400" y="5357050"/>
            <a:ext cx="1981200" cy="6627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13" b="17304"/>
          <a:stretch/>
        </p:blipFill>
        <p:spPr>
          <a:xfrm>
            <a:off x="76200" y="2596101"/>
            <a:ext cx="635001" cy="4240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3733800" y="2596101"/>
            <a:ext cx="1371600" cy="13716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257800" y="2618961"/>
            <a:ext cx="3334910" cy="1419639"/>
            <a:chOff x="5732890" y="1956021"/>
            <a:chExt cx="3334910" cy="141963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0440" y="1958340"/>
              <a:ext cx="1737360" cy="141732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732890" y="1956021"/>
              <a:ext cx="1737360" cy="1417320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8686800" y="2618961"/>
            <a:ext cx="1114426" cy="1073426"/>
            <a:chOff x="7467599" y="3609893"/>
            <a:chExt cx="1114426" cy="107342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31" t="6661" b="25038"/>
            <a:stretch/>
          </p:blipFill>
          <p:spPr>
            <a:xfrm>
              <a:off x="7470250" y="3609893"/>
              <a:ext cx="1111775" cy="1073426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467600" y="3609893"/>
              <a:ext cx="457200" cy="457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467600" y="3962400"/>
              <a:ext cx="457200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467599" y="4114800"/>
              <a:ext cx="408167" cy="1550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467601" y="4267200"/>
              <a:ext cx="228600" cy="1550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20001" y="4191000"/>
              <a:ext cx="216009" cy="15041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467599" y="4343400"/>
              <a:ext cx="106018" cy="180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643192" y="4162508"/>
              <a:ext cx="106018" cy="180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676321" y="4499775"/>
              <a:ext cx="501595" cy="180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00231" y="4419600"/>
              <a:ext cx="530086" cy="180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2161761"/>
            <a:ext cx="685799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b="0" dirty="0" smtClean="0">
                <a:latin typeface="Century Gothic" pitchFamily="34" charset="0"/>
              </a:rPr>
              <a:t>GBT-</a:t>
            </a:r>
          </a:p>
          <a:p>
            <a:pPr>
              <a:lnSpc>
                <a:spcPct val="90000"/>
              </a:lnSpc>
              <a:defRPr/>
            </a:pPr>
            <a:r>
              <a:rPr lang="en-US" sz="1400" b="0" dirty="0" smtClean="0">
                <a:latin typeface="Century Gothic" pitchFamily="34" charset="0"/>
              </a:rPr>
              <a:t>SCA</a:t>
            </a: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838201" y="2161761"/>
            <a:ext cx="753591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b="0" dirty="0" smtClean="0">
                <a:latin typeface="Century Gothic" pitchFamily="34" charset="0"/>
              </a:rPr>
              <a:t>GBTX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10959" y="2396616"/>
            <a:ext cx="34968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4"/>
          <p:cNvSpPr>
            <a:spLocks noChangeArrowheads="1"/>
          </p:cNvSpPr>
          <p:nvPr/>
        </p:nvSpPr>
        <p:spPr bwMode="auto">
          <a:xfrm>
            <a:off x="1828800" y="2073051"/>
            <a:ext cx="1676400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dirty="0" err="1" smtClean="0">
                <a:latin typeface="Century Gothic" pitchFamily="34" charset="0"/>
              </a:rPr>
              <a:t>VTRx</a:t>
            </a:r>
            <a:endParaRPr lang="en-US" sz="1400" dirty="0" smtClean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1400" b="0" dirty="0" smtClean="0">
                <a:latin typeface="Century Gothic" pitchFamily="34" charset="0"/>
              </a:rPr>
              <a:t>GBLD+VCSEL</a:t>
            </a:r>
          </a:p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Century Gothic" pitchFamily="34" charset="0"/>
              </a:rPr>
              <a:t>GBTIA+PIN-diode</a:t>
            </a:r>
            <a:endParaRPr lang="en-US" sz="1400" b="0" dirty="0" smtClean="0">
              <a:latin typeface="Century Gothic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479120" y="2390361"/>
            <a:ext cx="34968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429000" y="2314161"/>
            <a:ext cx="34968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3886200" y="2149251"/>
            <a:ext cx="1066800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Century Gothic" pitchFamily="34" charset="0"/>
              </a:rPr>
              <a:t>LC - MPO</a:t>
            </a:r>
            <a:endParaRPr lang="en-US" sz="1400" b="0" dirty="0" smtClean="0">
              <a:latin typeface="Century Gothic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429000" y="2466561"/>
            <a:ext cx="34968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6324600" y="2161761"/>
            <a:ext cx="1371600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Century Gothic" pitchFamily="34" charset="0"/>
              </a:rPr>
              <a:t>MPO - MPO</a:t>
            </a:r>
            <a:endParaRPr lang="en-US" sz="1400" b="0" dirty="0" smtClean="0">
              <a:latin typeface="Century Gothic" pitchFamily="34" charset="0"/>
            </a:endParaRPr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8715374" y="2161761"/>
            <a:ext cx="1190626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dirty="0" err="1" smtClean="0">
                <a:latin typeface="Century Gothic" pitchFamily="34" charset="0"/>
              </a:rPr>
              <a:t>miniPOD</a:t>
            </a:r>
            <a:endParaRPr lang="en-US" sz="1400" b="0" dirty="0" smtClean="0">
              <a:latin typeface="Century Gothic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029200" y="2390361"/>
            <a:ext cx="1219200" cy="6255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543800" y="2390361"/>
            <a:ext cx="1219200" cy="6255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0" idx="2"/>
          </p:cNvCxnSpPr>
          <p:nvPr/>
        </p:nvCxnSpPr>
        <p:spPr>
          <a:xfrm flipH="1">
            <a:off x="393700" y="3020171"/>
            <a:ext cx="1" cy="672216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76200" y="3703093"/>
            <a:ext cx="1515592" cy="945107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76200" y="3612972"/>
            <a:ext cx="798900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dirty="0" err="1">
                <a:latin typeface="Century Gothic" pitchFamily="34" charset="0"/>
              </a:rPr>
              <a:t>c</a:t>
            </a:r>
            <a:r>
              <a:rPr lang="en-US" sz="1400" b="0" dirty="0" err="1" smtClean="0">
                <a:latin typeface="Century Gothic" pitchFamily="34" charset="0"/>
              </a:rPr>
              <a:t>onfig</a:t>
            </a:r>
            <a:endParaRPr lang="en-US" sz="1400" b="0" dirty="0" smtClean="0">
              <a:latin typeface="Century Gothic" pitchFamily="34" charset="0"/>
            </a:endParaRPr>
          </a:p>
        </p:txBody>
      </p:sp>
      <p:sp>
        <p:nvSpPr>
          <p:cNvPr id="46" name="Rectangle 4"/>
          <p:cNvSpPr>
            <a:spLocks noChangeArrowheads="1"/>
          </p:cNvSpPr>
          <p:nvPr/>
        </p:nvSpPr>
        <p:spPr bwMode="auto">
          <a:xfrm>
            <a:off x="914400" y="3609560"/>
            <a:ext cx="798900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Century Gothic" pitchFamily="34" charset="0"/>
              </a:rPr>
              <a:t>TFC</a:t>
            </a:r>
            <a:endParaRPr lang="en-US" sz="1400" b="0" dirty="0" smtClean="0">
              <a:latin typeface="Century Gothic" pitchFamily="34" charset="0"/>
            </a:endParaRPr>
          </a:p>
        </p:txBody>
      </p: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228600" y="3949890"/>
            <a:ext cx="1431234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dirty="0" err="1" smtClean="0">
                <a:latin typeface="Century Gothic" pitchFamily="34" charset="0"/>
              </a:rPr>
              <a:t>FrontEnd</a:t>
            </a:r>
            <a:endParaRPr lang="en-US" b="0" dirty="0" smtClean="0">
              <a:latin typeface="Century Gothic" pitchFamily="34" charset="0"/>
            </a:endParaRPr>
          </a:p>
        </p:txBody>
      </p:sp>
      <p:pic>
        <p:nvPicPr>
          <p:cNvPr id="48" name="Picture 1" descr="IMG_0685_cut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807308" y="4800600"/>
            <a:ext cx="79289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1" descr="IMG_0685_cut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807308" y="5638800"/>
            <a:ext cx="79289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"/>
          <p:cNvSpPr>
            <a:spLocks noChangeArrowheads="1"/>
          </p:cNvSpPr>
          <p:nvPr/>
        </p:nvSpPr>
        <p:spPr bwMode="auto">
          <a:xfrm>
            <a:off x="76200" y="4267200"/>
            <a:ext cx="798900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Century Gothic" pitchFamily="34" charset="0"/>
              </a:rPr>
              <a:t>data</a:t>
            </a:r>
            <a:endParaRPr lang="en-US" sz="1400" b="0" dirty="0" smtClean="0">
              <a:latin typeface="Century Gothic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93700" y="4648200"/>
            <a:ext cx="1" cy="14478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93700" y="5219700"/>
            <a:ext cx="4052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393701" y="6096000"/>
            <a:ext cx="392499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4"/>
          <p:cNvSpPr>
            <a:spLocks noChangeArrowheads="1"/>
          </p:cNvSpPr>
          <p:nvPr/>
        </p:nvSpPr>
        <p:spPr bwMode="auto">
          <a:xfrm>
            <a:off x="1828800" y="4864290"/>
            <a:ext cx="1676400" cy="46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1400" dirty="0" err="1" smtClean="0">
                <a:latin typeface="Century Gothic" pitchFamily="34" charset="0"/>
              </a:rPr>
              <a:t>VTTx</a:t>
            </a:r>
            <a:endParaRPr lang="en-US" sz="1400" dirty="0" smtClean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1400" b="0" dirty="0" smtClean="0">
                <a:latin typeface="Century Gothic" pitchFamily="34" charset="0"/>
              </a:rPr>
              <a:t>GBLD+VCSEL</a:t>
            </a:r>
          </a:p>
          <a:p>
            <a:pPr>
              <a:lnSpc>
                <a:spcPct val="90000"/>
              </a:lnSpc>
              <a:defRPr/>
            </a:pPr>
            <a:r>
              <a:rPr lang="en-US" sz="1400" dirty="0" smtClean="0">
                <a:latin typeface="Century Gothic" pitchFamily="34" charset="0"/>
              </a:rPr>
              <a:t>GBLD+VCSEL</a:t>
            </a:r>
            <a:endParaRPr lang="en-US" sz="1400" b="0" dirty="0" smtClean="0">
              <a:latin typeface="Century Gothic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429000" y="5105400"/>
            <a:ext cx="34968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429000" y="5257800"/>
            <a:ext cx="34968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3733800" y="5339301"/>
            <a:ext cx="1371600" cy="1371600"/>
          </a:xfrm>
          <a:prstGeom prst="rect">
            <a:avLst/>
          </a:prstGeom>
        </p:spPr>
      </p:pic>
      <p:grpSp>
        <p:nvGrpSpPr>
          <p:cNvPr id="64" name="Group 63"/>
          <p:cNvGrpSpPr/>
          <p:nvPr/>
        </p:nvGrpSpPr>
        <p:grpSpPr>
          <a:xfrm>
            <a:off x="5257800" y="5362161"/>
            <a:ext cx="3334910" cy="1419639"/>
            <a:chOff x="5732890" y="1956021"/>
            <a:chExt cx="3334910" cy="1419639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0440" y="1958340"/>
              <a:ext cx="1737360" cy="1417320"/>
            </a:xfrm>
            <a:prstGeom prst="rect">
              <a:avLst/>
            </a:prstGeom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732890" y="1956021"/>
              <a:ext cx="1737360" cy="1417320"/>
            </a:xfrm>
            <a:prstGeom prst="rect">
              <a:avLst/>
            </a:prstGeom>
          </p:spPr>
        </p:pic>
      </p:grpSp>
      <p:grpSp>
        <p:nvGrpSpPr>
          <p:cNvPr id="67" name="Group 66"/>
          <p:cNvGrpSpPr/>
          <p:nvPr/>
        </p:nvGrpSpPr>
        <p:grpSpPr>
          <a:xfrm>
            <a:off x="8686800" y="5362161"/>
            <a:ext cx="1114426" cy="1073426"/>
            <a:chOff x="7467599" y="3609893"/>
            <a:chExt cx="1114426" cy="1073426"/>
          </a:xfrm>
        </p:grpSpPr>
        <p:pic>
          <p:nvPicPr>
            <p:cNvPr id="68" name="Picture 67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31" t="6661" b="25038"/>
            <a:stretch/>
          </p:blipFill>
          <p:spPr>
            <a:xfrm>
              <a:off x="7470250" y="3609893"/>
              <a:ext cx="1111775" cy="1073426"/>
            </a:xfrm>
            <a:prstGeom prst="rect">
              <a:avLst/>
            </a:prstGeom>
          </p:spPr>
        </p:pic>
        <p:sp>
          <p:nvSpPr>
            <p:cNvPr id="69" name="Rectangle 68"/>
            <p:cNvSpPr/>
            <p:nvPr/>
          </p:nvSpPr>
          <p:spPr>
            <a:xfrm>
              <a:off x="7467600" y="3609893"/>
              <a:ext cx="457200" cy="457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67600" y="3962400"/>
              <a:ext cx="457200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467599" y="4114800"/>
              <a:ext cx="408167" cy="1550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467601" y="4267200"/>
              <a:ext cx="228600" cy="1550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620001" y="4191000"/>
              <a:ext cx="216009" cy="15041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467599" y="4343400"/>
              <a:ext cx="106018" cy="180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643192" y="4162508"/>
              <a:ext cx="106018" cy="180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676321" y="4499775"/>
              <a:ext cx="501595" cy="180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800231" y="4419600"/>
              <a:ext cx="530086" cy="18089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9" name="Straight Arrow Connector 78"/>
          <p:cNvCxnSpPr/>
          <p:nvPr/>
        </p:nvCxnSpPr>
        <p:spPr>
          <a:xfrm>
            <a:off x="1137037" y="3403158"/>
            <a:ext cx="5964" cy="31705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4"/>
          <p:cNvSpPr>
            <a:spLocks noChangeArrowheads="1"/>
          </p:cNvSpPr>
          <p:nvPr/>
        </p:nvSpPr>
        <p:spPr bwMode="auto">
          <a:xfrm>
            <a:off x="2590800" y="1524000"/>
            <a:ext cx="6210302" cy="54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entury Gothic" pitchFamily="34" charset="0"/>
              </a:rPr>
              <a:t>Duplex Master Control Link (2,500)</a:t>
            </a:r>
          </a:p>
        </p:txBody>
      </p:sp>
      <p:sp>
        <p:nvSpPr>
          <p:cNvPr id="84" name="Rectangle 4"/>
          <p:cNvSpPr>
            <a:spLocks noChangeArrowheads="1"/>
          </p:cNvSpPr>
          <p:nvPr/>
        </p:nvSpPr>
        <p:spPr bwMode="auto">
          <a:xfrm>
            <a:off x="2590800" y="4267200"/>
            <a:ext cx="4648200" cy="54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b="0" dirty="0" smtClean="0">
                <a:solidFill>
                  <a:srgbClr val="FFFF00"/>
                </a:solidFill>
                <a:latin typeface="Century Gothic" pitchFamily="34" charset="0"/>
              </a:rPr>
              <a:t>Simplex Data Link (12,500)</a:t>
            </a:r>
          </a:p>
        </p:txBody>
      </p:sp>
      <p:sp>
        <p:nvSpPr>
          <p:cNvPr id="86" name="Rectangle 85"/>
          <p:cNvSpPr/>
          <p:nvPr/>
        </p:nvSpPr>
        <p:spPr>
          <a:xfrm>
            <a:off x="6687877" y="5357050"/>
            <a:ext cx="533400" cy="1422431"/>
          </a:xfrm>
          <a:prstGeom prst="rect">
            <a:avLst/>
          </a:prstGeom>
          <a:blipFill dpi="0" rotWithShape="1">
            <a:blip r:embed="rId2">
              <a:alphaModFix amt="29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6687877" y="2595566"/>
            <a:ext cx="533400" cy="1488470"/>
          </a:xfrm>
          <a:prstGeom prst="rect">
            <a:avLst/>
          </a:prstGeom>
          <a:blipFill dpi="0" rotWithShape="1">
            <a:blip r:embed="rId2">
              <a:alphaModFix amt="29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69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6200" y="1447800"/>
            <a:ext cx="9753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t" anchorCtr="0"/>
          <a:lstStyle/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latin typeface="Century Gothic" pitchFamily="34" charset="0"/>
              </a:rPr>
              <a:t>GOAL: Generic FPGA-based hardware for many tasks:</a:t>
            </a:r>
          </a:p>
          <a:p>
            <a:pPr>
              <a:lnSpc>
                <a:spcPct val="90000"/>
              </a:lnSpc>
              <a:defRPr/>
            </a:pPr>
            <a:endParaRPr lang="en-US" sz="1050" b="0" dirty="0" smtClean="0">
              <a:latin typeface="Century Gothic" pitchFamily="34" charset="0"/>
            </a:endParaRPr>
          </a:p>
          <a:p>
            <a:pPr marL="714375">
              <a:lnSpc>
                <a:spcPct val="90000"/>
              </a:lnSpc>
              <a:buFont typeface="Arial" pitchFamily="34" charset="0"/>
              <a:buChar char="•"/>
              <a:tabLst>
                <a:tab pos="714375" algn="l"/>
              </a:tabLst>
              <a:defRPr/>
            </a:pPr>
            <a:r>
              <a:rPr lang="en-US" sz="2800" dirty="0" smtClean="0">
                <a:latin typeface="Century Gothic" pitchFamily="34" charset="0"/>
              </a:rPr>
              <a:t>	TELL40 for Data</a:t>
            </a:r>
          </a:p>
          <a:p>
            <a:pPr marL="714375">
              <a:lnSpc>
                <a:spcPct val="90000"/>
              </a:lnSpc>
              <a:tabLst>
                <a:tab pos="714375" algn="l"/>
              </a:tabLst>
              <a:defRPr/>
            </a:pPr>
            <a:endParaRPr lang="en-US" sz="1050" dirty="0" smtClean="0">
              <a:latin typeface="Century Gothic" pitchFamily="34" charset="0"/>
            </a:endParaRPr>
          </a:p>
          <a:p>
            <a:pPr marL="714375">
              <a:lnSpc>
                <a:spcPct val="90000"/>
              </a:lnSpc>
              <a:buFont typeface="Arial" pitchFamily="34" charset="0"/>
              <a:buChar char="•"/>
              <a:tabLst>
                <a:tab pos="714375" algn="l"/>
              </a:tabLst>
              <a:defRPr/>
            </a:pPr>
            <a:r>
              <a:rPr lang="en-US" sz="2800" b="0" dirty="0" smtClean="0">
                <a:latin typeface="Century Gothic" pitchFamily="34" charset="0"/>
              </a:rPr>
              <a:t>	SOL40 for ECS/TFC</a:t>
            </a:r>
          </a:p>
          <a:p>
            <a:pPr marL="714375">
              <a:lnSpc>
                <a:spcPct val="90000"/>
              </a:lnSpc>
              <a:tabLst>
                <a:tab pos="714375" algn="l"/>
              </a:tabLst>
              <a:defRPr/>
            </a:pPr>
            <a:endParaRPr lang="en-US" sz="1050" b="0" dirty="0" smtClean="0">
              <a:latin typeface="Century Gothic" pitchFamily="34" charset="0"/>
            </a:endParaRPr>
          </a:p>
          <a:p>
            <a:pPr marL="714375">
              <a:lnSpc>
                <a:spcPct val="90000"/>
              </a:lnSpc>
              <a:buFont typeface="Arial" pitchFamily="34" charset="0"/>
              <a:buChar char="•"/>
              <a:tabLst>
                <a:tab pos="714375" algn="l"/>
              </a:tabLst>
              <a:defRPr/>
            </a:pPr>
            <a:r>
              <a:rPr lang="en-US" sz="2800" dirty="0" smtClean="0">
                <a:latin typeface="Century Gothic" pitchFamily="34" charset="0"/>
              </a:rPr>
              <a:t>	TRIG40 for LLT		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Century Gothic" pitchFamily="34" charset="0"/>
              </a:rPr>
              <a:t>	</a:t>
            </a:r>
            <a:r>
              <a:rPr lang="en-US" sz="2800" dirty="0" smtClean="0">
                <a:latin typeface="Century Gothic" pitchFamily="34" charset="0"/>
              </a:rPr>
              <a:t>			</a:t>
            </a:r>
            <a:r>
              <a:rPr lang="en-US" sz="2400" dirty="0" smtClean="0">
                <a:latin typeface="Century Gothic" pitchFamily="34" charset="0"/>
              </a:rPr>
              <a:t>each with different firmware </a:t>
            </a:r>
            <a:r>
              <a:rPr lang="en-US" sz="2400" dirty="0" err="1" smtClean="0">
                <a:latin typeface="Century Gothic" pitchFamily="34" charset="0"/>
              </a:rPr>
              <a:t>flavours</a:t>
            </a:r>
            <a:endParaRPr lang="en-US" sz="2400" dirty="0" smtClean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000" b="0" dirty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dirty="0">
                <a:solidFill>
                  <a:srgbClr val="FFFF00"/>
                </a:solidFill>
                <a:latin typeface="Century Gothic" pitchFamily="34" charset="0"/>
              </a:rPr>
              <a:t>1</a:t>
            </a:r>
            <a:r>
              <a:rPr lang="en-US" sz="3200" baseline="30000" dirty="0">
                <a:solidFill>
                  <a:srgbClr val="FFFF00"/>
                </a:solidFill>
                <a:latin typeface="Century Gothic" pitchFamily="34" charset="0"/>
              </a:rPr>
              <a:t>st</a:t>
            </a:r>
            <a:r>
              <a:rPr lang="en-US" sz="3200" dirty="0">
                <a:solidFill>
                  <a:srgbClr val="FFFF00"/>
                </a:solidFill>
                <a:latin typeface="Century Gothic" pitchFamily="34" charset="0"/>
              </a:rPr>
              <a:t> developments </a:t>
            </a:r>
            <a:r>
              <a:rPr lang="en-US" sz="3200" dirty="0" err="1">
                <a:solidFill>
                  <a:srgbClr val="FFFF00"/>
                </a:solidFill>
                <a:latin typeface="Century Gothic" pitchFamily="34" charset="0"/>
              </a:rPr>
              <a:t>focussed</a:t>
            </a:r>
            <a:r>
              <a:rPr lang="en-US" sz="3200" dirty="0">
                <a:solidFill>
                  <a:srgbClr val="FFFF00"/>
                </a:solidFill>
                <a:latin typeface="Century Gothic" pitchFamily="34" charset="0"/>
              </a:rPr>
              <a:t> on ATCA + </a:t>
            </a:r>
            <a:r>
              <a:rPr lang="en-US" sz="3200" dirty="0" smtClean="0">
                <a:solidFill>
                  <a:srgbClr val="FFFF00"/>
                </a:solidFill>
                <a:latin typeface="Century Gothic" pitchFamily="34" charset="0"/>
              </a:rPr>
              <a:t>AMC</a:t>
            </a:r>
          </a:p>
          <a:p>
            <a:pPr>
              <a:lnSpc>
                <a:spcPct val="90000"/>
              </a:lnSpc>
              <a:defRPr/>
            </a:pPr>
            <a:endParaRPr lang="en-US" sz="1600" dirty="0" smtClean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  <a:latin typeface="Century Gothic" pitchFamily="34" charset="0"/>
              </a:rPr>
              <a:t>	R&amp;D close to completion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>
                <a:solidFill>
                  <a:srgbClr val="FFFF00"/>
                </a:solidFill>
                <a:latin typeface="Century Gothic" pitchFamily="34" charset="0"/>
              </a:rPr>
              <a:t>	</a:t>
            </a:r>
            <a:r>
              <a:rPr lang="en-US" sz="3200" dirty="0" smtClean="0">
                <a:solidFill>
                  <a:srgbClr val="FFFF00"/>
                </a:solidFill>
                <a:latin typeface="Century Gothic" pitchFamily="34" charset="0"/>
              </a:rPr>
              <a:t>Small production made for lab systems</a:t>
            </a:r>
            <a:endParaRPr lang="en-US" sz="32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95400" y="76200"/>
            <a:ext cx="7467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 smtClean="0">
                <a:latin typeface="Century Gothic" pitchFamily="34" charset="0"/>
              </a:rPr>
              <a:t>Common ‘readout’ board</a:t>
            </a:r>
            <a:endParaRPr lang="en-US" sz="4400" b="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46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" t="6278" b="2559"/>
          <a:stretch/>
        </p:blipFill>
        <p:spPr bwMode="auto">
          <a:xfrm>
            <a:off x="609600" y="1295399"/>
            <a:ext cx="8077200" cy="5131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81400" y="152400"/>
            <a:ext cx="22028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Century Gothic" pitchFamily="34" charset="0"/>
              </a:rPr>
              <a:t>AMC40</a:t>
            </a:r>
            <a:endParaRPr lang="en-GB" sz="4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48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4674054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343400" y="1828800"/>
            <a:ext cx="5562600" cy="3429000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999" y="2009776"/>
            <a:ext cx="3934801" cy="28670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572000" y="1905000"/>
            <a:ext cx="1443024" cy="23083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24 inputs 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@ 4.8 Gb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GBT format</a:t>
            </a:r>
          </a:p>
          <a:p>
            <a:endParaRPr lang="en-US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12 outputs/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inputs </a:t>
            </a:r>
          </a:p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@ 10Gb</a:t>
            </a:r>
          </a:p>
          <a:p>
            <a:r>
              <a:rPr lang="en-US" dirty="0" err="1" smtClean="0">
                <a:solidFill>
                  <a:schemeClr val="bg1"/>
                </a:solidFill>
                <a:latin typeface="Century Gothic" pitchFamily="34" charset="0"/>
              </a:rPr>
              <a:t>ethernet</a:t>
            </a:r>
            <a:endParaRPr lang="en-GB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52400" y="1371600"/>
            <a:ext cx="1981200" cy="15145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>
            <a:off x="1143000" y="1371600"/>
            <a:ext cx="3200400" cy="457200"/>
          </a:xfrm>
          <a:prstGeom prst="straightConnector1">
            <a:avLst/>
          </a:prstGeom>
          <a:ln w="349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90600" y="2910018"/>
            <a:ext cx="3429000" cy="2347782"/>
          </a:xfrm>
          <a:prstGeom prst="straightConnector1">
            <a:avLst/>
          </a:prstGeom>
          <a:ln w="349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80658" y="4725303"/>
            <a:ext cx="891591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AMC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514600" y="76200"/>
            <a:ext cx="487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 smtClean="0">
                <a:latin typeface="Century Gothic" pitchFamily="34" charset="0"/>
              </a:rPr>
              <a:t>Example: TELL40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" y="5835134"/>
            <a:ext cx="906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pitchFamily="34" charset="0"/>
              </a:rPr>
              <a:t>96 inputs @ 4.8 Gb 	processing in FPGA 	48 10G </a:t>
            </a:r>
            <a:r>
              <a:rPr lang="en-US" sz="2000" dirty="0" err="1" smtClean="0">
                <a:latin typeface="Century Gothic" pitchFamily="34" charset="0"/>
              </a:rPr>
              <a:t>ethernet</a:t>
            </a:r>
            <a:r>
              <a:rPr lang="en-US" sz="2000" dirty="0" smtClean="0">
                <a:latin typeface="Century Gothic" pitchFamily="34" charset="0"/>
              </a:rPr>
              <a:t> ports</a:t>
            </a:r>
            <a:endParaRPr lang="en-GB" sz="2000" dirty="0">
              <a:latin typeface="Century Gothic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048000" y="5982028"/>
            <a:ext cx="282702" cy="18150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>
            <a:off x="5818036" y="5990695"/>
            <a:ext cx="282702" cy="18150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14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14600" y="76200"/>
            <a:ext cx="487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 smtClean="0">
                <a:latin typeface="Century Gothic" pitchFamily="34" charset="0"/>
              </a:rPr>
              <a:t>Move to </a:t>
            </a:r>
            <a:r>
              <a:rPr lang="en-US" sz="4400" dirty="0" err="1" smtClean="0">
                <a:latin typeface="Century Gothic" pitchFamily="34" charset="0"/>
              </a:rPr>
              <a:t>PCIe</a:t>
            </a:r>
            <a:r>
              <a:rPr lang="en-US" sz="4400" dirty="0" smtClean="0">
                <a:latin typeface="Century Gothic" pitchFamily="34" charset="0"/>
              </a:rPr>
              <a:t> ?</a:t>
            </a:r>
            <a:endParaRPr lang="en-US" sz="4400" b="0" dirty="0">
              <a:latin typeface="Century Gothic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" y="1123950"/>
            <a:ext cx="4090988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5384006" y="1143000"/>
            <a:ext cx="4014788" cy="199072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entury Gothic" pitchFamily="34" charset="0"/>
              </a:rPr>
              <a:t>Use PC memory &amp; processors for event building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FFFF00"/>
                </a:solidFill>
                <a:latin typeface="Century Gothic" pitchFamily="34" charset="0"/>
              </a:rPr>
              <a:t>Choose network interface at last moment (cheapest)</a:t>
            </a:r>
            <a:endParaRPr lang="en-US" sz="20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048" y="3522921"/>
            <a:ext cx="4728752" cy="310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76200" y="3286125"/>
            <a:ext cx="4928798" cy="3343275"/>
            <a:chOff x="76200" y="3286125"/>
            <a:chExt cx="4928798" cy="3343275"/>
          </a:xfrm>
        </p:grpSpPr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3286125"/>
              <a:ext cx="4928798" cy="334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ounded Rectangle 6"/>
            <p:cNvSpPr/>
            <p:nvPr/>
          </p:nvSpPr>
          <p:spPr>
            <a:xfrm>
              <a:off x="1516049" y="3359164"/>
              <a:ext cx="2133600" cy="27458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Event Builder Network Switch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998551" y="5381708"/>
              <a:ext cx="838200" cy="3810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Switch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429000" y="5386346"/>
              <a:ext cx="838200" cy="381000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Switch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3886200"/>
              <a:ext cx="1176068" cy="381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4648200"/>
              <a:ext cx="1119188" cy="2857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191000" y="4624386"/>
              <a:ext cx="685800" cy="3333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38599" y="3318095"/>
              <a:ext cx="949859" cy="78765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>
            <a:off x="593785" y="4316083"/>
            <a:ext cx="7381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5122" y="4038600"/>
            <a:ext cx="719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FE data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676400" y="4316083"/>
            <a:ext cx="8633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057400" y="4343400"/>
            <a:ext cx="8633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037862" y="4343400"/>
            <a:ext cx="8633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495062" y="4343400"/>
            <a:ext cx="8633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876062" y="4343400"/>
            <a:ext cx="8633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516049" y="3711922"/>
            <a:ext cx="283063" cy="2366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9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514600" y="76200"/>
            <a:ext cx="55943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TELL40 firmware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2325231"/>
            <a:ext cx="4038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pitchFamily="34" charset="0"/>
              </a:rPr>
              <a:t>Project across many groups</a:t>
            </a:r>
          </a:p>
          <a:p>
            <a:endParaRPr lang="en-US" sz="2000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Centrally coordinated</a:t>
            </a:r>
          </a:p>
          <a:p>
            <a:endParaRPr lang="en-US" sz="2000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Common interfaces</a:t>
            </a:r>
          </a:p>
          <a:p>
            <a:endParaRPr lang="en-US" sz="2000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User code for data processing</a:t>
            </a:r>
            <a:endParaRPr lang="en-GB" sz="2000" dirty="0">
              <a:latin typeface="Century Gothic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6200" y="1295399"/>
            <a:ext cx="5599896" cy="4945063"/>
            <a:chOff x="228600" y="1295399"/>
            <a:chExt cx="5599896" cy="4945063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2421794"/>
                </p:ext>
              </p:extLst>
            </p:nvPr>
          </p:nvGraphicFramePr>
          <p:xfrm>
            <a:off x="228600" y="1295399"/>
            <a:ext cx="5599896" cy="4945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6" r:id="rId3" imgW="8223120" imgH="7259760" progId="">
                    <p:embed/>
                  </p:oleObj>
                </mc:Choice>
                <mc:Fallback>
                  <p:oleObj r:id="rId3" imgW="8223120" imgH="7259760" progId="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" y="1295399"/>
                          <a:ext cx="5599896" cy="4945063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Rectangle 7"/>
            <p:cNvSpPr/>
            <p:nvPr/>
          </p:nvSpPr>
          <p:spPr>
            <a:xfrm>
              <a:off x="2133600" y="2286000"/>
              <a:ext cx="1981200" cy="152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590800" y="5562600"/>
              <a:ext cx="990600" cy="152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38300" y="4191000"/>
              <a:ext cx="266700" cy="914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29100" y="4191000"/>
              <a:ext cx="266700" cy="914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709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676400" y="1295400"/>
            <a:ext cx="4038600" cy="5181600"/>
            <a:chOff x="457200" y="1524000"/>
            <a:chExt cx="4038600" cy="5181600"/>
          </a:xfrm>
        </p:grpSpPr>
        <p:sp>
          <p:nvSpPr>
            <p:cNvPr id="6" name="Rectangle 5"/>
            <p:cNvSpPr/>
            <p:nvPr/>
          </p:nvSpPr>
          <p:spPr>
            <a:xfrm>
              <a:off x="457200" y="1524000"/>
              <a:ext cx="4038600" cy="5181600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83568" y="1573560"/>
              <a:ext cx="3528392" cy="72008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FE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83568" y="26536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125903" y="26536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568238" y="26536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010573" y="26536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452908" y="26536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895243" y="26536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337578" y="26536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779912" y="2653680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83568" y="3445768"/>
              <a:ext cx="3528392" cy="72008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DAQ network</a:t>
              </a:r>
            </a:p>
          </p:txBody>
        </p:sp>
        <p:grpSp>
          <p:nvGrpSpPr>
            <p:cNvPr id="17" name="Group 19"/>
            <p:cNvGrpSpPr/>
            <p:nvPr/>
          </p:nvGrpSpPr>
          <p:grpSpPr>
            <a:xfrm>
              <a:off x="683568" y="5534000"/>
              <a:ext cx="216024" cy="1008112"/>
              <a:chOff x="683568" y="4653136"/>
              <a:chExt cx="216024" cy="1008112"/>
            </a:xfrm>
          </p:grpSpPr>
          <p:sp>
            <p:nvSpPr>
              <p:cNvPr id="104" name="Rounded Rectangle 16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Rounded Rectangle 17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Rounded Rectangle 18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Group 20"/>
            <p:cNvGrpSpPr/>
            <p:nvPr/>
          </p:nvGrpSpPr>
          <p:grpSpPr>
            <a:xfrm>
              <a:off x="984692" y="5534000"/>
              <a:ext cx="216024" cy="1008112"/>
              <a:chOff x="683568" y="4653136"/>
              <a:chExt cx="216024" cy="1008112"/>
            </a:xfrm>
          </p:grpSpPr>
          <p:sp>
            <p:nvSpPr>
              <p:cNvPr id="101" name="Rounded Rectangle 21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Rounded Rectangle 22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Rounded Rectangle 23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Group 24"/>
            <p:cNvGrpSpPr/>
            <p:nvPr/>
          </p:nvGrpSpPr>
          <p:grpSpPr>
            <a:xfrm>
              <a:off x="1285816" y="5534000"/>
              <a:ext cx="216024" cy="1008112"/>
              <a:chOff x="683568" y="4653136"/>
              <a:chExt cx="216024" cy="1008112"/>
            </a:xfrm>
          </p:grpSpPr>
          <p:sp>
            <p:nvSpPr>
              <p:cNvPr id="98" name="Rounded Rectangle 25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ounded Rectangle 26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Rounded Rectangle 27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0" name="Group 28"/>
            <p:cNvGrpSpPr/>
            <p:nvPr/>
          </p:nvGrpSpPr>
          <p:grpSpPr>
            <a:xfrm>
              <a:off x="1586940" y="5534000"/>
              <a:ext cx="216024" cy="1008112"/>
              <a:chOff x="683568" y="4653136"/>
              <a:chExt cx="216024" cy="1008112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Rounded Rectangle 95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ounded Rectangle 96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Group 32"/>
            <p:cNvGrpSpPr/>
            <p:nvPr/>
          </p:nvGrpSpPr>
          <p:grpSpPr>
            <a:xfrm>
              <a:off x="1888064" y="5534000"/>
              <a:ext cx="216024" cy="1008112"/>
              <a:chOff x="683568" y="4653136"/>
              <a:chExt cx="216024" cy="1008112"/>
            </a:xfrm>
          </p:grpSpPr>
          <p:sp>
            <p:nvSpPr>
              <p:cNvPr id="92" name="Rounded Rectangle 91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Rounded Rectangle 92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Rounded Rectangle 93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 36"/>
            <p:cNvGrpSpPr/>
            <p:nvPr/>
          </p:nvGrpSpPr>
          <p:grpSpPr>
            <a:xfrm>
              <a:off x="2189188" y="5534000"/>
              <a:ext cx="216024" cy="1008112"/>
              <a:chOff x="683568" y="4653136"/>
              <a:chExt cx="216024" cy="1008112"/>
            </a:xfrm>
          </p:grpSpPr>
          <p:sp>
            <p:nvSpPr>
              <p:cNvPr id="89" name="Rounded Rectangle 88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ounded Rectangle 89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Group 40"/>
            <p:cNvGrpSpPr/>
            <p:nvPr/>
          </p:nvGrpSpPr>
          <p:grpSpPr>
            <a:xfrm>
              <a:off x="2490312" y="5534000"/>
              <a:ext cx="216024" cy="1008112"/>
              <a:chOff x="683568" y="4653136"/>
              <a:chExt cx="216024" cy="1008112"/>
            </a:xfrm>
          </p:grpSpPr>
          <p:sp>
            <p:nvSpPr>
              <p:cNvPr id="86" name="Rounded Rectangle 85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Rounded Rectangle 86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Group 44"/>
            <p:cNvGrpSpPr/>
            <p:nvPr/>
          </p:nvGrpSpPr>
          <p:grpSpPr>
            <a:xfrm>
              <a:off x="2791436" y="5534000"/>
              <a:ext cx="216024" cy="1008112"/>
              <a:chOff x="683568" y="4653136"/>
              <a:chExt cx="216024" cy="1008112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Rounded Rectangle 84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Group 48"/>
            <p:cNvGrpSpPr/>
            <p:nvPr/>
          </p:nvGrpSpPr>
          <p:grpSpPr>
            <a:xfrm>
              <a:off x="3092560" y="5534000"/>
              <a:ext cx="216024" cy="1008112"/>
              <a:chOff x="683568" y="4653136"/>
              <a:chExt cx="216024" cy="1008112"/>
            </a:xfrm>
          </p:grpSpPr>
          <p:sp>
            <p:nvSpPr>
              <p:cNvPr id="80" name="Rounded Rectangle 79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ounded Rectangle 80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" name="Group 52"/>
            <p:cNvGrpSpPr/>
            <p:nvPr/>
          </p:nvGrpSpPr>
          <p:grpSpPr>
            <a:xfrm>
              <a:off x="3393684" y="5534000"/>
              <a:ext cx="216024" cy="1008112"/>
              <a:chOff x="683568" y="4653136"/>
              <a:chExt cx="216024" cy="1008112"/>
            </a:xfrm>
          </p:grpSpPr>
          <p:sp>
            <p:nvSpPr>
              <p:cNvPr id="77" name="Rounded Rectangle 76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" name="Group 56"/>
            <p:cNvGrpSpPr/>
            <p:nvPr/>
          </p:nvGrpSpPr>
          <p:grpSpPr>
            <a:xfrm>
              <a:off x="3694808" y="5534000"/>
              <a:ext cx="216024" cy="1008112"/>
              <a:chOff x="683568" y="4653136"/>
              <a:chExt cx="216024" cy="1008112"/>
            </a:xfrm>
          </p:grpSpPr>
          <p:sp>
            <p:nvSpPr>
              <p:cNvPr id="74" name="Rounded Rectangle 73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Rounded Rectangle 74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ounded Rectangle 75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" name="Group 60"/>
            <p:cNvGrpSpPr/>
            <p:nvPr/>
          </p:nvGrpSpPr>
          <p:grpSpPr>
            <a:xfrm>
              <a:off x="3995936" y="5534000"/>
              <a:ext cx="216024" cy="1008112"/>
              <a:chOff x="683568" y="4653136"/>
              <a:chExt cx="216024" cy="1008112"/>
            </a:xfrm>
          </p:grpSpPr>
          <p:sp>
            <p:nvSpPr>
              <p:cNvPr id="71" name="Rounded Rectangle 70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Rounded Rectangle 71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Rounded Rectangle 72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" name="Freeform 28"/>
            <p:cNvSpPr/>
            <p:nvPr/>
          </p:nvSpPr>
          <p:spPr>
            <a:xfrm rot="10800000">
              <a:off x="816149" y="4669904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>
            <a:xfrm>
              <a:off x="827584" y="4237856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31" name="Group 73"/>
            <p:cNvGrpSpPr/>
            <p:nvPr/>
          </p:nvGrpSpPr>
          <p:grpSpPr>
            <a:xfrm>
              <a:off x="2411760" y="4309864"/>
              <a:ext cx="766557" cy="864096"/>
              <a:chOff x="4211960" y="2132856"/>
              <a:chExt cx="766557" cy="864096"/>
            </a:xfrm>
          </p:grpSpPr>
          <p:grpSp>
            <p:nvGrpSpPr>
              <p:cNvPr id="66" name="Group 71"/>
              <p:cNvGrpSpPr/>
              <p:nvPr/>
            </p:nvGrpSpPr>
            <p:grpSpPr>
              <a:xfrm>
                <a:off x="4391980" y="2132856"/>
                <a:ext cx="216024" cy="864096"/>
                <a:chOff x="4391980" y="2132856"/>
                <a:chExt cx="216024" cy="864096"/>
              </a:xfrm>
            </p:grpSpPr>
            <p:cxnSp>
              <p:nvCxnSpPr>
                <p:cNvPr id="68" name="Straight Connector 67"/>
                <p:cNvCxnSpPr/>
                <p:nvPr/>
              </p:nvCxnSpPr>
              <p:spPr>
                <a:xfrm>
                  <a:off x="4391980" y="2132856"/>
                  <a:ext cx="21602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Arrow Connector 68"/>
                <p:cNvCxnSpPr/>
                <p:nvPr/>
              </p:nvCxnSpPr>
              <p:spPr>
                <a:xfrm rot="5400000">
                  <a:off x="4067944" y="2564110"/>
                  <a:ext cx="864096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4391980" y="2996158"/>
                  <a:ext cx="21602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TextBox 66"/>
              <p:cNvSpPr txBox="1"/>
              <p:nvPr/>
            </p:nvSpPr>
            <p:spPr>
              <a:xfrm>
                <a:off x="4211960" y="2420888"/>
                <a:ext cx="76655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+mn-lt"/>
                  </a:rPr>
                  <a:t>100 m rock</a:t>
                </a:r>
              </a:p>
            </p:txBody>
          </p:sp>
        </p:grpSp>
        <p:cxnSp>
          <p:nvCxnSpPr>
            <p:cNvPr id="32" name="Straight Arrow Connector 31"/>
            <p:cNvCxnSpPr/>
            <p:nvPr/>
          </p:nvCxnSpPr>
          <p:spPr>
            <a:xfrm rot="5400000">
              <a:off x="719572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940796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>
              <a:off x="1162020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1383244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1604468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>
              <a:off x="1825692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>
              <a:off x="2710588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>
              <a:off x="3374260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>
              <a:off x="3595484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>
              <a:off x="3816710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2046916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2268140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854122" y="2653680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TELL40s</a:t>
              </a:r>
              <a:endParaRPr lang="en-US" sz="1800" dirty="0" smtClean="0">
                <a:latin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58262" y="5822032"/>
              <a:ext cx="15896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Compute Units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rot="5400000">
              <a:off x="719572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5400000">
              <a:off x="1071699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>
              <a:off x="1423826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1775953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>
              <a:off x="2128080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>
              <a:off x="2480207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>
              <a:off x="2832334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5400000">
              <a:off x="3184461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>
              <a:off x="3536588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>
              <a:off x="3888718" y="3264954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5400000">
              <a:off x="2489364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>
              <a:off x="2931812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>
              <a:off x="3153036" y="2472866"/>
              <a:ext cx="360040" cy="1588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5400000">
              <a:off x="324322" y="48851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rot="5400000">
              <a:off x="828378" y="48851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rot="5400000">
              <a:off x="1332434" y="48851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rot="5400000">
              <a:off x="1836490" y="48851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>
              <a:off x="2340546" y="48851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5400000">
              <a:off x="2844602" y="48851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5400000">
              <a:off x="3348658" y="4885134"/>
              <a:ext cx="1295350" cy="794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Group 208"/>
          <p:cNvGrpSpPr/>
          <p:nvPr/>
        </p:nvGrpSpPr>
        <p:grpSpPr>
          <a:xfrm>
            <a:off x="5791200" y="1295400"/>
            <a:ext cx="4038600" cy="5181600"/>
            <a:chOff x="5334000" y="1295400"/>
            <a:chExt cx="4038600" cy="5181600"/>
          </a:xfrm>
        </p:grpSpPr>
        <p:sp>
          <p:nvSpPr>
            <p:cNvPr id="107" name="Rectangle 106"/>
            <p:cNvSpPr/>
            <p:nvPr/>
          </p:nvSpPr>
          <p:spPr>
            <a:xfrm>
              <a:off x="5334000" y="1295400"/>
              <a:ext cx="4038600" cy="5181600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334000" y="1295400"/>
              <a:ext cx="4038600" cy="5181600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ounded Rectangle 109"/>
            <p:cNvSpPr/>
            <p:nvPr/>
          </p:nvSpPr>
          <p:spPr>
            <a:xfrm>
              <a:off x="5560368" y="1344960"/>
              <a:ext cx="3528392" cy="72008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FE</a:t>
              </a: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5560368" y="3322712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6002703" y="3322712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6445038" y="3322712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4" name="Rounded Rectangle 113"/>
            <p:cNvSpPr/>
            <p:nvPr/>
          </p:nvSpPr>
          <p:spPr>
            <a:xfrm>
              <a:off x="6887373" y="3322712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7329708" y="3322712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7772043" y="3322712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7" name="Rounded Rectangle 116"/>
            <p:cNvSpPr/>
            <p:nvPr/>
          </p:nvSpPr>
          <p:spPr>
            <a:xfrm>
              <a:off x="8214378" y="3322712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8" name="Rounded Rectangle 117"/>
            <p:cNvSpPr/>
            <p:nvPr/>
          </p:nvSpPr>
          <p:spPr>
            <a:xfrm>
              <a:off x="8656712" y="3322712"/>
              <a:ext cx="432048" cy="43204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9" name="Rounded Rectangle 118"/>
            <p:cNvSpPr/>
            <p:nvPr/>
          </p:nvSpPr>
          <p:spPr>
            <a:xfrm>
              <a:off x="5560368" y="4080520"/>
              <a:ext cx="3528392" cy="72008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DAQ network</a:t>
              </a:r>
            </a:p>
          </p:txBody>
        </p:sp>
        <p:grpSp>
          <p:nvGrpSpPr>
            <p:cNvPr id="120" name="Group 19"/>
            <p:cNvGrpSpPr/>
            <p:nvPr/>
          </p:nvGrpSpPr>
          <p:grpSpPr>
            <a:xfrm>
              <a:off x="5560368" y="5305400"/>
              <a:ext cx="216024" cy="1008112"/>
              <a:chOff x="683568" y="4653136"/>
              <a:chExt cx="216024" cy="1008112"/>
            </a:xfrm>
          </p:grpSpPr>
          <p:sp>
            <p:nvSpPr>
              <p:cNvPr id="121" name="Rounded Rectangle 16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Rounded Rectangle 17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Rounded Rectangle 18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4" name="Group 20"/>
            <p:cNvGrpSpPr/>
            <p:nvPr/>
          </p:nvGrpSpPr>
          <p:grpSpPr>
            <a:xfrm>
              <a:off x="5861492" y="5305400"/>
              <a:ext cx="216024" cy="1008112"/>
              <a:chOff x="683568" y="4653136"/>
              <a:chExt cx="216024" cy="1008112"/>
            </a:xfrm>
          </p:grpSpPr>
          <p:sp>
            <p:nvSpPr>
              <p:cNvPr id="125" name="Rounded Rectangle 21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Rounded Rectangle 22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Rounded Rectangle 23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8" name="Group 24"/>
            <p:cNvGrpSpPr/>
            <p:nvPr/>
          </p:nvGrpSpPr>
          <p:grpSpPr>
            <a:xfrm>
              <a:off x="6162616" y="5305400"/>
              <a:ext cx="216024" cy="1008112"/>
              <a:chOff x="683568" y="4653136"/>
              <a:chExt cx="216024" cy="1008112"/>
            </a:xfrm>
          </p:grpSpPr>
          <p:sp>
            <p:nvSpPr>
              <p:cNvPr id="129" name="Rounded Rectangle 25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Rounded Rectangle 26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ounded Rectangle 27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2" name="Group 28"/>
            <p:cNvGrpSpPr/>
            <p:nvPr/>
          </p:nvGrpSpPr>
          <p:grpSpPr>
            <a:xfrm>
              <a:off x="6463740" y="5305400"/>
              <a:ext cx="216024" cy="1008112"/>
              <a:chOff x="683568" y="4653136"/>
              <a:chExt cx="216024" cy="1008112"/>
            </a:xfrm>
          </p:grpSpPr>
          <p:sp>
            <p:nvSpPr>
              <p:cNvPr id="133" name="Rounded Rectangle 132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ounded Rectangle 133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Rounded Rectangle 134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6" name="Group 32"/>
            <p:cNvGrpSpPr/>
            <p:nvPr/>
          </p:nvGrpSpPr>
          <p:grpSpPr>
            <a:xfrm>
              <a:off x="6764864" y="5305400"/>
              <a:ext cx="216024" cy="1008112"/>
              <a:chOff x="683568" y="4653136"/>
              <a:chExt cx="216024" cy="1008112"/>
            </a:xfrm>
          </p:grpSpPr>
          <p:sp>
            <p:nvSpPr>
              <p:cNvPr id="137" name="Rounded Rectangle 136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ounded Rectangle 137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Rounded Rectangle 138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0" name="Group 36"/>
            <p:cNvGrpSpPr/>
            <p:nvPr/>
          </p:nvGrpSpPr>
          <p:grpSpPr>
            <a:xfrm>
              <a:off x="7065988" y="5305400"/>
              <a:ext cx="216024" cy="1008112"/>
              <a:chOff x="683568" y="4653136"/>
              <a:chExt cx="216024" cy="1008112"/>
            </a:xfrm>
          </p:grpSpPr>
          <p:sp>
            <p:nvSpPr>
              <p:cNvPr id="141" name="Rounded Rectangle 140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Rounded Rectangle 141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Rounded Rectangle 142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4" name="Group 40"/>
            <p:cNvGrpSpPr/>
            <p:nvPr/>
          </p:nvGrpSpPr>
          <p:grpSpPr>
            <a:xfrm>
              <a:off x="7367112" y="5305400"/>
              <a:ext cx="216024" cy="1008112"/>
              <a:chOff x="683568" y="4653136"/>
              <a:chExt cx="216024" cy="1008112"/>
            </a:xfrm>
          </p:grpSpPr>
          <p:sp>
            <p:nvSpPr>
              <p:cNvPr id="145" name="Rounded Rectangle 144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Rounded Rectangle 145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Rounded Rectangle 146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8" name="Group 44"/>
            <p:cNvGrpSpPr/>
            <p:nvPr/>
          </p:nvGrpSpPr>
          <p:grpSpPr>
            <a:xfrm>
              <a:off x="7668236" y="5305400"/>
              <a:ext cx="216024" cy="1008112"/>
              <a:chOff x="683568" y="4653136"/>
              <a:chExt cx="216024" cy="1008112"/>
            </a:xfrm>
          </p:grpSpPr>
          <p:sp>
            <p:nvSpPr>
              <p:cNvPr id="149" name="Rounded Rectangle 148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Rounded Rectangle 149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Rounded Rectangle 150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2" name="Group 48"/>
            <p:cNvGrpSpPr/>
            <p:nvPr/>
          </p:nvGrpSpPr>
          <p:grpSpPr>
            <a:xfrm>
              <a:off x="7969360" y="5305400"/>
              <a:ext cx="216024" cy="1008112"/>
              <a:chOff x="683568" y="4653136"/>
              <a:chExt cx="216024" cy="1008112"/>
            </a:xfrm>
          </p:grpSpPr>
          <p:sp>
            <p:nvSpPr>
              <p:cNvPr id="153" name="Rounded Rectangle 152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ounded Rectangle 153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Rounded Rectangle 154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6" name="Group 52"/>
            <p:cNvGrpSpPr/>
            <p:nvPr/>
          </p:nvGrpSpPr>
          <p:grpSpPr>
            <a:xfrm>
              <a:off x="8270484" y="5305400"/>
              <a:ext cx="216024" cy="1008112"/>
              <a:chOff x="683568" y="4653136"/>
              <a:chExt cx="216024" cy="1008112"/>
            </a:xfrm>
          </p:grpSpPr>
          <p:sp>
            <p:nvSpPr>
              <p:cNvPr id="157" name="Rounded Rectangle 156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Rounded Rectangle 157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Rounded Rectangle 158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" name="Group 56"/>
            <p:cNvGrpSpPr/>
            <p:nvPr/>
          </p:nvGrpSpPr>
          <p:grpSpPr>
            <a:xfrm>
              <a:off x="8571608" y="5305400"/>
              <a:ext cx="216024" cy="1008112"/>
              <a:chOff x="683568" y="4653136"/>
              <a:chExt cx="216024" cy="1008112"/>
            </a:xfrm>
          </p:grpSpPr>
          <p:sp>
            <p:nvSpPr>
              <p:cNvPr id="161" name="Rounded Rectangle 160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Rounded Rectangle 161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Rounded Rectangle 162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Group 60"/>
            <p:cNvGrpSpPr/>
            <p:nvPr/>
          </p:nvGrpSpPr>
          <p:grpSpPr>
            <a:xfrm>
              <a:off x="8872736" y="5305400"/>
              <a:ext cx="216024" cy="1008112"/>
              <a:chOff x="683568" y="4653136"/>
              <a:chExt cx="216024" cy="1008112"/>
            </a:xfrm>
          </p:grpSpPr>
          <p:sp>
            <p:nvSpPr>
              <p:cNvPr id="165" name="Rounded Rectangle 164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Rounded Rectangle 165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Rounded Rectangle 166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 fontScale="77500" lnSpcReduction="20000"/>
              </a:bodyPr>
              <a:lstStyle/>
              <a:p>
                <a:pPr algn="ctr"/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8" name="Freeform 167"/>
            <p:cNvSpPr/>
            <p:nvPr/>
          </p:nvSpPr>
          <p:spPr>
            <a:xfrm rot="10800000">
              <a:off x="5562600" y="2554857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69" name="Freeform 168"/>
            <p:cNvSpPr/>
            <p:nvPr/>
          </p:nvSpPr>
          <p:spPr>
            <a:xfrm>
              <a:off x="5574035" y="2122809"/>
              <a:ext cx="3467819" cy="569343"/>
            </a:xfrm>
            <a:custGeom>
              <a:avLst/>
              <a:gdLst>
                <a:gd name="connsiteX0" fmla="*/ 60385 w 3467819"/>
                <a:gd name="connsiteY0" fmla="*/ 198407 h 569343"/>
                <a:gd name="connsiteX1" fmla="*/ 60385 w 3467819"/>
                <a:gd name="connsiteY1" fmla="*/ 198407 h 569343"/>
                <a:gd name="connsiteX2" fmla="*/ 146649 w 3467819"/>
                <a:gd name="connsiteY2" fmla="*/ 189781 h 569343"/>
                <a:gd name="connsiteX3" fmla="*/ 198407 w 3467819"/>
                <a:gd name="connsiteY3" fmla="*/ 155275 h 569343"/>
                <a:gd name="connsiteX4" fmla="*/ 224287 w 3467819"/>
                <a:gd name="connsiteY4" fmla="*/ 138022 h 569343"/>
                <a:gd name="connsiteX5" fmla="*/ 250166 w 3467819"/>
                <a:gd name="connsiteY5" fmla="*/ 120769 h 569343"/>
                <a:gd name="connsiteX6" fmla="*/ 276045 w 3467819"/>
                <a:gd name="connsiteY6" fmla="*/ 112143 h 569343"/>
                <a:gd name="connsiteX7" fmla="*/ 379562 w 3467819"/>
                <a:gd name="connsiteY7" fmla="*/ 60384 h 569343"/>
                <a:gd name="connsiteX8" fmla="*/ 405441 w 3467819"/>
                <a:gd name="connsiteY8" fmla="*/ 51758 h 569343"/>
                <a:gd name="connsiteX9" fmla="*/ 431321 w 3467819"/>
                <a:gd name="connsiteY9" fmla="*/ 60384 h 569343"/>
                <a:gd name="connsiteX10" fmla="*/ 508958 w 3467819"/>
                <a:gd name="connsiteY10" fmla="*/ 103517 h 569343"/>
                <a:gd name="connsiteX11" fmla="*/ 552090 w 3467819"/>
                <a:gd name="connsiteY11" fmla="*/ 94890 h 569343"/>
                <a:gd name="connsiteX12" fmla="*/ 603849 w 3467819"/>
                <a:gd name="connsiteY12" fmla="*/ 60384 h 569343"/>
                <a:gd name="connsiteX13" fmla="*/ 629728 w 3467819"/>
                <a:gd name="connsiteY13" fmla="*/ 51758 h 569343"/>
                <a:gd name="connsiteX14" fmla="*/ 681487 w 3467819"/>
                <a:gd name="connsiteY14" fmla="*/ 77637 h 569343"/>
                <a:gd name="connsiteX15" fmla="*/ 733245 w 3467819"/>
                <a:gd name="connsiteY15" fmla="*/ 103517 h 569343"/>
                <a:gd name="connsiteX16" fmla="*/ 1000664 w 3467819"/>
                <a:gd name="connsiteY16" fmla="*/ 103517 h 569343"/>
                <a:gd name="connsiteX17" fmla="*/ 1017917 w 3467819"/>
                <a:gd name="connsiteY17" fmla="*/ 129396 h 569343"/>
                <a:gd name="connsiteX18" fmla="*/ 1069675 w 3467819"/>
                <a:gd name="connsiteY18" fmla="*/ 146649 h 569343"/>
                <a:gd name="connsiteX19" fmla="*/ 1173192 w 3467819"/>
                <a:gd name="connsiteY19" fmla="*/ 138022 h 569343"/>
                <a:gd name="connsiteX20" fmla="*/ 1216324 w 3467819"/>
                <a:gd name="connsiteY20" fmla="*/ 94890 h 569343"/>
                <a:gd name="connsiteX21" fmla="*/ 1242204 w 3467819"/>
                <a:gd name="connsiteY21" fmla="*/ 86264 h 569343"/>
                <a:gd name="connsiteX22" fmla="*/ 1285336 w 3467819"/>
                <a:gd name="connsiteY22" fmla="*/ 94890 h 569343"/>
                <a:gd name="connsiteX23" fmla="*/ 1311215 w 3467819"/>
                <a:gd name="connsiteY23" fmla="*/ 112143 h 569343"/>
                <a:gd name="connsiteX24" fmla="*/ 1354347 w 3467819"/>
                <a:gd name="connsiteY24" fmla="*/ 129396 h 569343"/>
                <a:gd name="connsiteX25" fmla="*/ 1380226 w 3467819"/>
                <a:gd name="connsiteY25" fmla="*/ 155275 h 569343"/>
                <a:gd name="connsiteX26" fmla="*/ 1457864 w 3467819"/>
                <a:gd name="connsiteY26" fmla="*/ 94890 h 569343"/>
                <a:gd name="connsiteX27" fmla="*/ 1475117 w 3467819"/>
                <a:gd name="connsiteY27" fmla="*/ 69011 h 569343"/>
                <a:gd name="connsiteX28" fmla="*/ 1500996 w 3467819"/>
                <a:gd name="connsiteY28" fmla="*/ 60384 h 569343"/>
                <a:gd name="connsiteX29" fmla="*/ 1544128 w 3467819"/>
                <a:gd name="connsiteY29" fmla="*/ 94890 h 569343"/>
                <a:gd name="connsiteX30" fmla="*/ 1570007 w 3467819"/>
                <a:gd name="connsiteY30" fmla="*/ 103517 h 569343"/>
                <a:gd name="connsiteX31" fmla="*/ 1578634 w 3467819"/>
                <a:gd name="connsiteY31" fmla="*/ 129396 h 569343"/>
                <a:gd name="connsiteX32" fmla="*/ 1682151 w 3467819"/>
                <a:gd name="connsiteY32" fmla="*/ 77637 h 569343"/>
                <a:gd name="connsiteX33" fmla="*/ 1708030 w 3467819"/>
                <a:gd name="connsiteY33" fmla="*/ 60384 h 569343"/>
                <a:gd name="connsiteX34" fmla="*/ 1725283 w 3467819"/>
                <a:gd name="connsiteY34" fmla="*/ 34505 h 569343"/>
                <a:gd name="connsiteX35" fmla="*/ 1733909 w 3467819"/>
                <a:gd name="connsiteY35" fmla="*/ 60384 h 569343"/>
                <a:gd name="connsiteX36" fmla="*/ 1759788 w 3467819"/>
                <a:gd name="connsiteY36" fmla="*/ 77637 h 569343"/>
                <a:gd name="connsiteX37" fmla="*/ 1785668 w 3467819"/>
                <a:gd name="connsiteY37" fmla="*/ 86264 h 569343"/>
                <a:gd name="connsiteX38" fmla="*/ 1811547 w 3467819"/>
                <a:gd name="connsiteY38" fmla="*/ 103517 h 569343"/>
                <a:gd name="connsiteX39" fmla="*/ 1863305 w 3467819"/>
                <a:gd name="connsiteY39" fmla="*/ 112143 h 569343"/>
                <a:gd name="connsiteX40" fmla="*/ 1975449 w 3467819"/>
                <a:gd name="connsiteY40" fmla="*/ 155275 h 569343"/>
                <a:gd name="connsiteX41" fmla="*/ 2018581 w 3467819"/>
                <a:gd name="connsiteY41" fmla="*/ 146649 h 569343"/>
                <a:gd name="connsiteX42" fmla="*/ 2044460 w 3467819"/>
                <a:gd name="connsiteY42" fmla="*/ 120769 h 569343"/>
                <a:gd name="connsiteX43" fmla="*/ 2070339 w 3467819"/>
                <a:gd name="connsiteY43" fmla="*/ 103517 h 569343"/>
                <a:gd name="connsiteX44" fmla="*/ 2130724 w 3467819"/>
                <a:gd name="connsiteY44" fmla="*/ 60384 h 569343"/>
                <a:gd name="connsiteX45" fmla="*/ 2208362 w 3467819"/>
                <a:gd name="connsiteY45" fmla="*/ 0 h 569343"/>
                <a:gd name="connsiteX46" fmla="*/ 2260121 w 3467819"/>
                <a:gd name="connsiteY46" fmla="*/ 8626 h 569343"/>
                <a:gd name="connsiteX47" fmla="*/ 2277373 w 3467819"/>
                <a:gd name="connsiteY47" fmla="*/ 34505 h 569343"/>
                <a:gd name="connsiteX48" fmla="*/ 2303253 w 3467819"/>
                <a:gd name="connsiteY48" fmla="*/ 43132 h 569343"/>
                <a:gd name="connsiteX49" fmla="*/ 2363638 w 3467819"/>
                <a:gd name="connsiteY49" fmla="*/ 120769 h 569343"/>
                <a:gd name="connsiteX50" fmla="*/ 2389517 w 3467819"/>
                <a:gd name="connsiteY50" fmla="*/ 129396 h 569343"/>
                <a:gd name="connsiteX51" fmla="*/ 2493034 w 3467819"/>
                <a:gd name="connsiteY51" fmla="*/ 112143 h 569343"/>
                <a:gd name="connsiteX52" fmla="*/ 2518913 w 3467819"/>
                <a:gd name="connsiteY52" fmla="*/ 94890 h 569343"/>
                <a:gd name="connsiteX53" fmla="*/ 2536166 w 3467819"/>
                <a:gd name="connsiteY53" fmla="*/ 69011 h 569343"/>
                <a:gd name="connsiteX54" fmla="*/ 2544792 w 3467819"/>
                <a:gd name="connsiteY54" fmla="*/ 43132 h 569343"/>
                <a:gd name="connsiteX55" fmla="*/ 2579298 w 3467819"/>
                <a:gd name="connsiteY55" fmla="*/ 51758 h 569343"/>
                <a:gd name="connsiteX56" fmla="*/ 2613804 w 3467819"/>
                <a:gd name="connsiteY56" fmla="*/ 86264 h 569343"/>
                <a:gd name="connsiteX57" fmla="*/ 2639683 w 3467819"/>
                <a:gd name="connsiteY57" fmla="*/ 103517 h 569343"/>
                <a:gd name="connsiteX58" fmla="*/ 2656936 w 3467819"/>
                <a:gd name="connsiteY58" fmla="*/ 129396 h 569343"/>
                <a:gd name="connsiteX59" fmla="*/ 2734573 w 3467819"/>
                <a:gd name="connsiteY59" fmla="*/ 146649 h 569343"/>
                <a:gd name="connsiteX60" fmla="*/ 2794958 w 3467819"/>
                <a:gd name="connsiteY60" fmla="*/ 120769 h 569343"/>
                <a:gd name="connsiteX61" fmla="*/ 2872596 w 3467819"/>
                <a:gd name="connsiteY61" fmla="*/ 86264 h 569343"/>
                <a:gd name="connsiteX62" fmla="*/ 2924354 w 3467819"/>
                <a:gd name="connsiteY62" fmla="*/ 51758 h 569343"/>
                <a:gd name="connsiteX63" fmla="*/ 2984739 w 3467819"/>
                <a:gd name="connsiteY63" fmla="*/ 34505 h 569343"/>
                <a:gd name="connsiteX64" fmla="*/ 3071004 w 3467819"/>
                <a:gd name="connsiteY64" fmla="*/ 86264 h 569343"/>
                <a:gd name="connsiteX65" fmla="*/ 3096883 w 3467819"/>
                <a:gd name="connsiteY65" fmla="*/ 103517 h 569343"/>
                <a:gd name="connsiteX66" fmla="*/ 3131388 w 3467819"/>
                <a:gd name="connsiteY66" fmla="*/ 112143 h 569343"/>
                <a:gd name="connsiteX67" fmla="*/ 3174521 w 3467819"/>
                <a:gd name="connsiteY67" fmla="*/ 103517 h 569343"/>
                <a:gd name="connsiteX68" fmla="*/ 3278038 w 3467819"/>
                <a:gd name="connsiteY68" fmla="*/ 60384 h 569343"/>
                <a:gd name="connsiteX69" fmla="*/ 3303917 w 3467819"/>
                <a:gd name="connsiteY69" fmla="*/ 77637 h 569343"/>
                <a:gd name="connsiteX70" fmla="*/ 3329796 w 3467819"/>
                <a:gd name="connsiteY70" fmla="*/ 129396 h 569343"/>
                <a:gd name="connsiteX71" fmla="*/ 3355675 w 3467819"/>
                <a:gd name="connsiteY71" fmla="*/ 138022 h 569343"/>
                <a:gd name="connsiteX72" fmla="*/ 3424687 w 3467819"/>
                <a:gd name="connsiteY72" fmla="*/ 120769 h 569343"/>
                <a:gd name="connsiteX73" fmla="*/ 3467819 w 3467819"/>
                <a:gd name="connsiteY73" fmla="*/ 103517 h 569343"/>
                <a:gd name="connsiteX74" fmla="*/ 3467819 w 3467819"/>
                <a:gd name="connsiteY74" fmla="*/ 293298 h 569343"/>
                <a:gd name="connsiteX75" fmla="*/ 3200400 w 3467819"/>
                <a:gd name="connsiteY75" fmla="*/ 457200 h 569343"/>
                <a:gd name="connsiteX76" fmla="*/ 3105509 w 3467819"/>
                <a:gd name="connsiteY76" fmla="*/ 370935 h 569343"/>
                <a:gd name="connsiteX77" fmla="*/ 2838090 w 3467819"/>
                <a:gd name="connsiteY77" fmla="*/ 414067 h 569343"/>
                <a:gd name="connsiteX78" fmla="*/ 2579298 w 3467819"/>
                <a:gd name="connsiteY78" fmla="*/ 569343 h 569343"/>
                <a:gd name="connsiteX79" fmla="*/ 2501660 w 3467819"/>
                <a:gd name="connsiteY79" fmla="*/ 491705 h 569343"/>
                <a:gd name="connsiteX80" fmla="*/ 2216988 w 3467819"/>
                <a:gd name="connsiteY80" fmla="*/ 388188 h 569343"/>
                <a:gd name="connsiteX81" fmla="*/ 2182483 w 3467819"/>
                <a:gd name="connsiteY81" fmla="*/ 448573 h 569343"/>
                <a:gd name="connsiteX82" fmla="*/ 1871932 w 3467819"/>
                <a:gd name="connsiteY82" fmla="*/ 508958 h 569343"/>
                <a:gd name="connsiteX83" fmla="*/ 1802921 w 3467819"/>
                <a:gd name="connsiteY83" fmla="*/ 431320 h 569343"/>
                <a:gd name="connsiteX84" fmla="*/ 1518249 w 3467819"/>
                <a:gd name="connsiteY84" fmla="*/ 353683 h 569343"/>
                <a:gd name="connsiteX85" fmla="*/ 1406105 w 3467819"/>
                <a:gd name="connsiteY85" fmla="*/ 414067 h 569343"/>
                <a:gd name="connsiteX86" fmla="*/ 1026543 w 3467819"/>
                <a:gd name="connsiteY86" fmla="*/ 327803 h 569343"/>
                <a:gd name="connsiteX87" fmla="*/ 776377 w 3467819"/>
                <a:gd name="connsiteY87" fmla="*/ 422694 h 569343"/>
                <a:gd name="connsiteX88" fmla="*/ 448573 w 3467819"/>
                <a:gd name="connsiteY88" fmla="*/ 405441 h 569343"/>
                <a:gd name="connsiteX89" fmla="*/ 345056 w 3467819"/>
                <a:gd name="connsiteY89" fmla="*/ 310550 h 569343"/>
                <a:gd name="connsiteX90" fmla="*/ 198407 w 3467819"/>
                <a:gd name="connsiteY90" fmla="*/ 379562 h 569343"/>
                <a:gd name="connsiteX91" fmla="*/ 69011 w 3467819"/>
                <a:gd name="connsiteY91" fmla="*/ 388188 h 569343"/>
                <a:gd name="connsiteX92" fmla="*/ 0 w 3467819"/>
                <a:gd name="connsiteY92" fmla="*/ 224286 h 569343"/>
                <a:gd name="connsiteX93" fmla="*/ 60385 w 3467819"/>
                <a:gd name="connsiteY93" fmla="*/ 198407 h 569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467819" h="569343">
                  <a:moveTo>
                    <a:pt x="60385" y="198407"/>
                  </a:moveTo>
                  <a:lnTo>
                    <a:pt x="60385" y="198407"/>
                  </a:lnTo>
                  <a:cubicBezTo>
                    <a:pt x="89140" y="195532"/>
                    <a:pt x="119066" y="198401"/>
                    <a:pt x="146649" y="189781"/>
                  </a:cubicBezTo>
                  <a:cubicBezTo>
                    <a:pt x="166440" y="183596"/>
                    <a:pt x="181154" y="166777"/>
                    <a:pt x="198407" y="155275"/>
                  </a:cubicBezTo>
                  <a:lnTo>
                    <a:pt x="224287" y="138022"/>
                  </a:lnTo>
                  <a:cubicBezTo>
                    <a:pt x="232913" y="132271"/>
                    <a:pt x="240330" y="124047"/>
                    <a:pt x="250166" y="120769"/>
                  </a:cubicBezTo>
                  <a:lnTo>
                    <a:pt x="276045" y="112143"/>
                  </a:lnTo>
                  <a:cubicBezTo>
                    <a:pt x="342934" y="67550"/>
                    <a:pt x="308134" y="84193"/>
                    <a:pt x="379562" y="60384"/>
                  </a:cubicBezTo>
                  <a:lnTo>
                    <a:pt x="405441" y="51758"/>
                  </a:lnTo>
                  <a:cubicBezTo>
                    <a:pt x="414068" y="54633"/>
                    <a:pt x="423372" y="55968"/>
                    <a:pt x="431321" y="60384"/>
                  </a:cubicBezTo>
                  <a:cubicBezTo>
                    <a:pt x="520315" y="109825"/>
                    <a:pt x="450397" y="83995"/>
                    <a:pt x="508958" y="103517"/>
                  </a:cubicBezTo>
                  <a:cubicBezTo>
                    <a:pt x="523335" y="100641"/>
                    <a:pt x="538742" y="100957"/>
                    <a:pt x="552090" y="94890"/>
                  </a:cubicBezTo>
                  <a:cubicBezTo>
                    <a:pt x="570967" y="86309"/>
                    <a:pt x="584177" y="66941"/>
                    <a:pt x="603849" y="60384"/>
                  </a:cubicBezTo>
                  <a:lnTo>
                    <a:pt x="629728" y="51758"/>
                  </a:lnTo>
                  <a:cubicBezTo>
                    <a:pt x="694768" y="73437"/>
                    <a:pt x="614604" y="44195"/>
                    <a:pt x="681487" y="77637"/>
                  </a:cubicBezTo>
                  <a:cubicBezTo>
                    <a:pt x="752912" y="113350"/>
                    <a:pt x="659084" y="54075"/>
                    <a:pt x="733245" y="103517"/>
                  </a:cubicBezTo>
                  <a:cubicBezTo>
                    <a:pt x="782368" y="100931"/>
                    <a:pt x="937153" y="85371"/>
                    <a:pt x="1000664" y="103517"/>
                  </a:cubicBezTo>
                  <a:cubicBezTo>
                    <a:pt x="1010633" y="106365"/>
                    <a:pt x="1009125" y="123901"/>
                    <a:pt x="1017917" y="129396"/>
                  </a:cubicBezTo>
                  <a:cubicBezTo>
                    <a:pt x="1033339" y="139035"/>
                    <a:pt x="1069675" y="146649"/>
                    <a:pt x="1069675" y="146649"/>
                  </a:cubicBezTo>
                  <a:cubicBezTo>
                    <a:pt x="1104181" y="143773"/>
                    <a:pt x="1139239" y="144813"/>
                    <a:pt x="1173192" y="138022"/>
                  </a:cubicBezTo>
                  <a:cubicBezTo>
                    <a:pt x="1207698" y="131121"/>
                    <a:pt x="1193320" y="113293"/>
                    <a:pt x="1216324" y="94890"/>
                  </a:cubicBezTo>
                  <a:cubicBezTo>
                    <a:pt x="1223425" y="89210"/>
                    <a:pt x="1233577" y="89139"/>
                    <a:pt x="1242204" y="86264"/>
                  </a:cubicBezTo>
                  <a:cubicBezTo>
                    <a:pt x="1256581" y="89139"/>
                    <a:pt x="1271608" y="89742"/>
                    <a:pt x="1285336" y="94890"/>
                  </a:cubicBezTo>
                  <a:cubicBezTo>
                    <a:pt x="1295044" y="98530"/>
                    <a:pt x="1301942" y="107506"/>
                    <a:pt x="1311215" y="112143"/>
                  </a:cubicBezTo>
                  <a:cubicBezTo>
                    <a:pt x="1325065" y="119068"/>
                    <a:pt x="1339970" y="123645"/>
                    <a:pt x="1354347" y="129396"/>
                  </a:cubicBezTo>
                  <a:cubicBezTo>
                    <a:pt x="1362973" y="138022"/>
                    <a:pt x="1368101" y="156622"/>
                    <a:pt x="1380226" y="155275"/>
                  </a:cubicBezTo>
                  <a:cubicBezTo>
                    <a:pt x="1397893" y="153312"/>
                    <a:pt x="1443352" y="112304"/>
                    <a:pt x="1457864" y="94890"/>
                  </a:cubicBezTo>
                  <a:cubicBezTo>
                    <a:pt x="1464501" y="86925"/>
                    <a:pt x="1467021" y="75488"/>
                    <a:pt x="1475117" y="69011"/>
                  </a:cubicBezTo>
                  <a:cubicBezTo>
                    <a:pt x="1482217" y="63331"/>
                    <a:pt x="1492370" y="63260"/>
                    <a:pt x="1500996" y="60384"/>
                  </a:cubicBezTo>
                  <a:cubicBezTo>
                    <a:pt x="1566044" y="82068"/>
                    <a:pt x="1488386" y="50296"/>
                    <a:pt x="1544128" y="94890"/>
                  </a:cubicBezTo>
                  <a:cubicBezTo>
                    <a:pt x="1551228" y="100570"/>
                    <a:pt x="1561381" y="100641"/>
                    <a:pt x="1570007" y="103517"/>
                  </a:cubicBezTo>
                  <a:cubicBezTo>
                    <a:pt x="1572883" y="112143"/>
                    <a:pt x="1569632" y="128110"/>
                    <a:pt x="1578634" y="129396"/>
                  </a:cubicBezTo>
                  <a:cubicBezTo>
                    <a:pt x="1608046" y="133597"/>
                    <a:pt x="1663169" y="90292"/>
                    <a:pt x="1682151" y="77637"/>
                  </a:cubicBezTo>
                  <a:lnTo>
                    <a:pt x="1708030" y="60384"/>
                  </a:lnTo>
                  <a:cubicBezTo>
                    <a:pt x="1713781" y="51758"/>
                    <a:pt x="1714915" y="34505"/>
                    <a:pt x="1725283" y="34505"/>
                  </a:cubicBezTo>
                  <a:cubicBezTo>
                    <a:pt x="1734376" y="34505"/>
                    <a:pt x="1728229" y="53284"/>
                    <a:pt x="1733909" y="60384"/>
                  </a:cubicBezTo>
                  <a:cubicBezTo>
                    <a:pt x="1740386" y="68480"/>
                    <a:pt x="1750515" y="73000"/>
                    <a:pt x="1759788" y="77637"/>
                  </a:cubicBezTo>
                  <a:cubicBezTo>
                    <a:pt x="1767921" y="81704"/>
                    <a:pt x="1777535" y="82197"/>
                    <a:pt x="1785668" y="86264"/>
                  </a:cubicBezTo>
                  <a:cubicBezTo>
                    <a:pt x="1794941" y="90901"/>
                    <a:pt x="1801711" y="100238"/>
                    <a:pt x="1811547" y="103517"/>
                  </a:cubicBezTo>
                  <a:cubicBezTo>
                    <a:pt x="1828140" y="109048"/>
                    <a:pt x="1846052" y="109268"/>
                    <a:pt x="1863305" y="112143"/>
                  </a:cubicBezTo>
                  <a:cubicBezTo>
                    <a:pt x="1953143" y="142089"/>
                    <a:pt x="1916544" y="125822"/>
                    <a:pt x="1975449" y="155275"/>
                  </a:cubicBezTo>
                  <a:cubicBezTo>
                    <a:pt x="1989826" y="152400"/>
                    <a:pt x="2005467" y="153206"/>
                    <a:pt x="2018581" y="146649"/>
                  </a:cubicBezTo>
                  <a:cubicBezTo>
                    <a:pt x="2029493" y="141193"/>
                    <a:pt x="2035088" y="128579"/>
                    <a:pt x="2044460" y="120769"/>
                  </a:cubicBezTo>
                  <a:cubicBezTo>
                    <a:pt x="2052424" y="114132"/>
                    <a:pt x="2062467" y="110264"/>
                    <a:pt x="2070339" y="103517"/>
                  </a:cubicBezTo>
                  <a:cubicBezTo>
                    <a:pt x="2122441" y="58859"/>
                    <a:pt x="2083172" y="76236"/>
                    <a:pt x="2130724" y="60384"/>
                  </a:cubicBezTo>
                  <a:cubicBezTo>
                    <a:pt x="2188913" y="2196"/>
                    <a:pt x="2159336" y="16341"/>
                    <a:pt x="2208362" y="0"/>
                  </a:cubicBezTo>
                  <a:cubicBezTo>
                    <a:pt x="2225615" y="2875"/>
                    <a:pt x="2244477" y="804"/>
                    <a:pt x="2260121" y="8626"/>
                  </a:cubicBezTo>
                  <a:cubicBezTo>
                    <a:pt x="2269394" y="13262"/>
                    <a:pt x="2269277" y="28028"/>
                    <a:pt x="2277373" y="34505"/>
                  </a:cubicBezTo>
                  <a:cubicBezTo>
                    <a:pt x="2284474" y="40186"/>
                    <a:pt x="2294626" y="40256"/>
                    <a:pt x="2303253" y="43132"/>
                  </a:cubicBezTo>
                  <a:cubicBezTo>
                    <a:pt x="2316966" y="63702"/>
                    <a:pt x="2339311" y="104551"/>
                    <a:pt x="2363638" y="120769"/>
                  </a:cubicBezTo>
                  <a:cubicBezTo>
                    <a:pt x="2371204" y="125813"/>
                    <a:pt x="2380891" y="126520"/>
                    <a:pt x="2389517" y="129396"/>
                  </a:cubicBezTo>
                  <a:cubicBezTo>
                    <a:pt x="2404727" y="127495"/>
                    <a:pt x="2469568" y="122200"/>
                    <a:pt x="2493034" y="112143"/>
                  </a:cubicBezTo>
                  <a:cubicBezTo>
                    <a:pt x="2502563" y="108059"/>
                    <a:pt x="2510287" y="100641"/>
                    <a:pt x="2518913" y="94890"/>
                  </a:cubicBezTo>
                  <a:cubicBezTo>
                    <a:pt x="2524664" y="86264"/>
                    <a:pt x="2531529" y="78284"/>
                    <a:pt x="2536166" y="69011"/>
                  </a:cubicBezTo>
                  <a:cubicBezTo>
                    <a:pt x="2540232" y="60878"/>
                    <a:pt x="2536349" y="46509"/>
                    <a:pt x="2544792" y="43132"/>
                  </a:cubicBezTo>
                  <a:cubicBezTo>
                    <a:pt x="2555800" y="38729"/>
                    <a:pt x="2567796" y="48883"/>
                    <a:pt x="2579298" y="51758"/>
                  </a:cubicBezTo>
                  <a:cubicBezTo>
                    <a:pt x="2590800" y="63260"/>
                    <a:pt x="2601454" y="75678"/>
                    <a:pt x="2613804" y="86264"/>
                  </a:cubicBezTo>
                  <a:cubicBezTo>
                    <a:pt x="2621676" y="93011"/>
                    <a:pt x="2632352" y="96186"/>
                    <a:pt x="2639683" y="103517"/>
                  </a:cubicBezTo>
                  <a:cubicBezTo>
                    <a:pt x="2647014" y="110848"/>
                    <a:pt x="2648310" y="123645"/>
                    <a:pt x="2656936" y="129396"/>
                  </a:cubicBezTo>
                  <a:cubicBezTo>
                    <a:pt x="2662155" y="132875"/>
                    <a:pt x="2733626" y="146460"/>
                    <a:pt x="2734573" y="146649"/>
                  </a:cubicBezTo>
                  <a:cubicBezTo>
                    <a:pt x="2806393" y="128693"/>
                    <a:pt x="2735380" y="150558"/>
                    <a:pt x="2794958" y="120769"/>
                  </a:cubicBezTo>
                  <a:cubicBezTo>
                    <a:pt x="2846877" y="94810"/>
                    <a:pt x="2826858" y="113707"/>
                    <a:pt x="2872596" y="86264"/>
                  </a:cubicBezTo>
                  <a:cubicBezTo>
                    <a:pt x="2890376" y="75596"/>
                    <a:pt x="2904238" y="56787"/>
                    <a:pt x="2924354" y="51758"/>
                  </a:cubicBezTo>
                  <a:cubicBezTo>
                    <a:pt x="2967682" y="40927"/>
                    <a:pt x="2947613" y="46881"/>
                    <a:pt x="2984739" y="34505"/>
                  </a:cubicBezTo>
                  <a:cubicBezTo>
                    <a:pt x="3037790" y="61031"/>
                    <a:pt x="3008547" y="44626"/>
                    <a:pt x="3071004" y="86264"/>
                  </a:cubicBezTo>
                  <a:cubicBezTo>
                    <a:pt x="3079630" y="92015"/>
                    <a:pt x="3086825" y="101003"/>
                    <a:pt x="3096883" y="103517"/>
                  </a:cubicBezTo>
                  <a:lnTo>
                    <a:pt x="3131388" y="112143"/>
                  </a:lnTo>
                  <a:cubicBezTo>
                    <a:pt x="3145766" y="109268"/>
                    <a:pt x="3160836" y="108780"/>
                    <a:pt x="3174521" y="103517"/>
                  </a:cubicBezTo>
                  <a:cubicBezTo>
                    <a:pt x="3322393" y="46644"/>
                    <a:pt x="3187116" y="83116"/>
                    <a:pt x="3278038" y="60384"/>
                  </a:cubicBezTo>
                  <a:cubicBezTo>
                    <a:pt x="3286664" y="66135"/>
                    <a:pt x="3297441" y="69541"/>
                    <a:pt x="3303917" y="77637"/>
                  </a:cubicBezTo>
                  <a:cubicBezTo>
                    <a:pt x="3331698" y="112365"/>
                    <a:pt x="3289397" y="97077"/>
                    <a:pt x="3329796" y="129396"/>
                  </a:cubicBezTo>
                  <a:cubicBezTo>
                    <a:pt x="3336896" y="135076"/>
                    <a:pt x="3347049" y="135147"/>
                    <a:pt x="3355675" y="138022"/>
                  </a:cubicBezTo>
                  <a:cubicBezTo>
                    <a:pt x="3372086" y="134740"/>
                    <a:pt x="3407000" y="129612"/>
                    <a:pt x="3424687" y="120769"/>
                  </a:cubicBezTo>
                  <a:cubicBezTo>
                    <a:pt x="3465572" y="100327"/>
                    <a:pt x="3434529" y="103517"/>
                    <a:pt x="3467819" y="103517"/>
                  </a:cubicBezTo>
                  <a:lnTo>
                    <a:pt x="3467819" y="293298"/>
                  </a:lnTo>
                  <a:lnTo>
                    <a:pt x="3200400" y="457200"/>
                  </a:lnTo>
                  <a:lnTo>
                    <a:pt x="3105509" y="370935"/>
                  </a:lnTo>
                  <a:lnTo>
                    <a:pt x="2838090" y="414067"/>
                  </a:lnTo>
                  <a:lnTo>
                    <a:pt x="2579298" y="569343"/>
                  </a:lnTo>
                  <a:lnTo>
                    <a:pt x="2501660" y="491705"/>
                  </a:lnTo>
                  <a:lnTo>
                    <a:pt x="2216988" y="388188"/>
                  </a:lnTo>
                  <a:lnTo>
                    <a:pt x="2182483" y="448573"/>
                  </a:lnTo>
                  <a:lnTo>
                    <a:pt x="1871932" y="508958"/>
                  </a:lnTo>
                  <a:lnTo>
                    <a:pt x="1802921" y="431320"/>
                  </a:lnTo>
                  <a:lnTo>
                    <a:pt x="1518249" y="353683"/>
                  </a:lnTo>
                  <a:lnTo>
                    <a:pt x="1406105" y="414067"/>
                  </a:lnTo>
                  <a:lnTo>
                    <a:pt x="1026543" y="327803"/>
                  </a:lnTo>
                  <a:lnTo>
                    <a:pt x="776377" y="422694"/>
                  </a:lnTo>
                  <a:lnTo>
                    <a:pt x="448573" y="405441"/>
                  </a:lnTo>
                  <a:lnTo>
                    <a:pt x="345056" y="310550"/>
                  </a:lnTo>
                  <a:lnTo>
                    <a:pt x="198407" y="379562"/>
                  </a:lnTo>
                  <a:cubicBezTo>
                    <a:pt x="103623" y="390093"/>
                    <a:pt x="146808" y="388188"/>
                    <a:pt x="69011" y="388188"/>
                  </a:cubicBezTo>
                  <a:lnTo>
                    <a:pt x="0" y="224286"/>
                  </a:lnTo>
                  <a:lnTo>
                    <a:pt x="60385" y="198407"/>
                  </a:lnTo>
                  <a:close/>
                </a:path>
              </a:pathLst>
            </a:custGeom>
            <a:blipFill>
              <a:blip r:embed="rId2" cstate="print"/>
              <a:tile tx="0" ty="0" sx="100000" sy="100000" flip="none" algn="tl"/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170" name="Group 73"/>
            <p:cNvGrpSpPr/>
            <p:nvPr/>
          </p:nvGrpSpPr>
          <p:grpSpPr>
            <a:xfrm>
              <a:off x="8859318" y="2183904"/>
              <a:ext cx="513282" cy="864096"/>
              <a:chOff x="4211960" y="2132856"/>
              <a:chExt cx="513282" cy="864096"/>
            </a:xfrm>
          </p:grpSpPr>
          <p:grpSp>
            <p:nvGrpSpPr>
              <p:cNvPr id="171" name="Group 71"/>
              <p:cNvGrpSpPr/>
              <p:nvPr/>
            </p:nvGrpSpPr>
            <p:grpSpPr>
              <a:xfrm>
                <a:off x="4391980" y="2132856"/>
                <a:ext cx="216024" cy="864096"/>
                <a:chOff x="4391980" y="2132856"/>
                <a:chExt cx="216024" cy="864096"/>
              </a:xfrm>
            </p:grpSpPr>
            <p:cxnSp>
              <p:nvCxnSpPr>
                <p:cNvPr id="173" name="Straight Connector 172"/>
                <p:cNvCxnSpPr/>
                <p:nvPr/>
              </p:nvCxnSpPr>
              <p:spPr>
                <a:xfrm>
                  <a:off x="4391980" y="2132856"/>
                  <a:ext cx="21602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Arrow Connector 173"/>
                <p:cNvCxnSpPr/>
                <p:nvPr/>
              </p:nvCxnSpPr>
              <p:spPr>
                <a:xfrm rot="5400000">
                  <a:off x="4067944" y="2564110"/>
                  <a:ext cx="864096" cy="1588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4391980" y="2996158"/>
                  <a:ext cx="21602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2" name="TextBox 171"/>
              <p:cNvSpPr txBox="1"/>
              <p:nvPr/>
            </p:nvSpPr>
            <p:spPr>
              <a:xfrm>
                <a:off x="4211960" y="2420888"/>
                <a:ext cx="51328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3</a:t>
                </a:r>
                <a:r>
                  <a:rPr lang="en-US" sz="1000" dirty="0" smtClean="0">
                    <a:latin typeface="+mn-lt"/>
                  </a:rPr>
                  <a:t>00 m</a:t>
                </a:r>
              </a:p>
            </p:txBody>
          </p:sp>
        </p:grpSp>
        <p:cxnSp>
          <p:nvCxnSpPr>
            <p:cNvPr id="176" name="Straight Arrow Connector 175"/>
            <p:cNvCxnSpPr>
              <a:endCxn id="111" idx="0"/>
            </p:cNvCxnSpPr>
            <p:nvPr/>
          </p:nvCxnSpPr>
          <p:spPr>
            <a:xfrm flipH="1">
              <a:off x="5776392" y="206504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Box 176"/>
            <p:cNvSpPr txBox="1"/>
            <p:nvPr/>
          </p:nvSpPr>
          <p:spPr>
            <a:xfrm>
              <a:off x="6730922" y="3322712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TELL40s</a:t>
              </a:r>
              <a:endParaRPr lang="en-US" sz="1800" dirty="0" smtClean="0">
                <a:latin typeface="+mn-lt"/>
              </a:endParaRP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6635062" y="5593432"/>
              <a:ext cx="15896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+mn-lt"/>
                </a:rPr>
                <a:t>Compute Units</a:t>
              </a:r>
            </a:p>
          </p:txBody>
        </p:sp>
        <p:cxnSp>
          <p:nvCxnSpPr>
            <p:cNvPr id="179" name="Straight Arrow Connector 178"/>
            <p:cNvCxnSpPr/>
            <p:nvPr/>
          </p:nvCxnSpPr>
          <p:spPr>
            <a:xfrm rot="5400000">
              <a:off x="5596372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Arrow Connector 179"/>
            <p:cNvCxnSpPr/>
            <p:nvPr/>
          </p:nvCxnSpPr>
          <p:spPr>
            <a:xfrm rot="5400000">
              <a:off x="5948499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Arrow Connector 180"/>
            <p:cNvCxnSpPr/>
            <p:nvPr/>
          </p:nvCxnSpPr>
          <p:spPr>
            <a:xfrm rot="5400000">
              <a:off x="6300626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Arrow Connector 181"/>
            <p:cNvCxnSpPr/>
            <p:nvPr/>
          </p:nvCxnSpPr>
          <p:spPr>
            <a:xfrm rot="5400000">
              <a:off x="6652753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Arrow Connector 182"/>
            <p:cNvCxnSpPr/>
            <p:nvPr/>
          </p:nvCxnSpPr>
          <p:spPr>
            <a:xfrm rot="5400000">
              <a:off x="7004880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5400000">
              <a:off x="7357007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/>
            <p:cNvCxnSpPr/>
            <p:nvPr/>
          </p:nvCxnSpPr>
          <p:spPr>
            <a:xfrm rot="5400000">
              <a:off x="7709134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Arrow Connector 185"/>
            <p:cNvCxnSpPr/>
            <p:nvPr/>
          </p:nvCxnSpPr>
          <p:spPr>
            <a:xfrm rot="5400000">
              <a:off x="8061261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Arrow Connector 186"/>
            <p:cNvCxnSpPr/>
            <p:nvPr/>
          </p:nvCxnSpPr>
          <p:spPr>
            <a:xfrm rot="5400000">
              <a:off x="8413388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5400000">
              <a:off x="8765518" y="3933986"/>
              <a:ext cx="360040" cy="1588"/>
            </a:xfrm>
            <a:prstGeom prst="straightConnector1">
              <a:avLst/>
            </a:prstGeom>
            <a:ln w="38100" cmpd="thickThin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/>
            <p:cNvCxnSpPr/>
            <p:nvPr/>
          </p:nvCxnSpPr>
          <p:spPr>
            <a:xfrm flipH="1">
              <a:off x="5848400" y="4876800"/>
              <a:ext cx="8451" cy="371596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/>
            <p:cNvCxnSpPr/>
            <p:nvPr/>
          </p:nvCxnSpPr>
          <p:spPr>
            <a:xfrm flipH="1">
              <a:off x="6316149" y="4876800"/>
              <a:ext cx="8451" cy="371596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Arrow Connector 190"/>
            <p:cNvCxnSpPr/>
            <p:nvPr/>
          </p:nvCxnSpPr>
          <p:spPr>
            <a:xfrm flipH="1">
              <a:off x="6781800" y="4876800"/>
              <a:ext cx="8451" cy="371596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191"/>
            <p:cNvCxnSpPr/>
            <p:nvPr/>
          </p:nvCxnSpPr>
          <p:spPr>
            <a:xfrm flipH="1">
              <a:off x="7230549" y="4876800"/>
              <a:ext cx="8451" cy="371596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/>
            <p:cNvCxnSpPr/>
            <p:nvPr/>
          </p:nvCxnSpPr>
          <p:spPr>
            <a:xfrm flipH="1">
              <a:off x="7687749" y="4876800"/>
              <a:ext cx="8451" cy="371596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/>
            <p:cNvCxnSpPr/>
            <p:nvPr/>
          </p:nvCxnSpPr>
          <p:spPr>
            <a:xfrm flipH="1">
              <a:off x="8144949" y="4876800"/>
              <a:ext cx="8451" cy="371596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194"/>
            <p:cNvCxnSpPr/>
            <p:nvPr/>
          </p:nvCxnSpPr>
          <p:spPr>
            <a:xfrm flipH="1">
              <a:off x="8602149" y="4876800"/>
              <a:ext cx="8451" cy="371596"/>
            </a:xfrm>
            <a:prstGeom prst="straightConnector1">
              <a:avLst/>
            </a:prstGeom>
            <a:ln w="63500" cmpd="tri">
              <a:solidFill>
                <a:schemeClr val="tx1">
                  <a:alpha val="50000"/>
                </a:schemeClr>
              </a:solidFill>
              <a:prstDash val="solid"/>
              <a:tailEnd type="arrow" w="sm" len="sm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/>
            <p:nvPr/>
          </p:nvCxnSpPr>
          <p:spPr>
            <a:xfrm flipH="1">
              <a:off x="60190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/>
            <p:nvPr/>
          </p:nvCxnSpPr>
          <p:spPr>
            <a:xfrm flipH="1">
              <a:off x="6248400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/>
            <p:cNvCxnSpPr/>
            <p:nvPr/>
          </p:nvCxnSpPr>
          <p:spPr>
            <a:xfrm flipH="1">
              <a:off x="64762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Arrow Connector 198"/>
            <p:cNvCxnSpPr/>
            <p:nvPr/>
          </p:nvCxnSpPr>
          <p:spPr>
            <a:xfrm flipH="1">
              <a:off x="67048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199"/>
            <p:cNvCxnSpPr/>
            <p:nvPr/>
          </p:nvCxnSpPr>
          <p:spPr>
            <a:xfrm flipH="1">
              <a:off x="69334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 flipH="1">
              <a:off x="71620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/>
            <p:cNvCxnSpPr/>
            <p:nvPr/>
          </p:nvCxnSpPr>
          <p:spPr>
            <a:xfrm flipH="1">
              <a:off x="73906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/>
            <p:cNvCxnSpPr/>
            <p:nvPr/>
          </p:nvCxnSpPr>
          <p:spPr>
            <a:xfrm flipH="1">
              <a:off x="76192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Arrow Connector 203"/>
            <p:cNvCxnSpPr/>
            <p:nvPr/>
          </p:nvCxnSpPr>
          <p:spPr>
            <a:xfrm flipH="1">
              <a:off x="78478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/>
            <p:cNvCxnSpPr/>
            <p:nvPr/>
          </p:nvCxnSpPr>
          <p:spPr>
            <a:xfrm flipH="1">
              <a:off x="80764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Arrow Connector 205"/>
            <p:cNvCxnSpPr/>
            <p:nvPr/>
          </p:nvCxnSpPr>
          <p:spPr>
            <a:xfrm flipH="1">
              <a:off x="83050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Arrow Connector 206"/>
            <p:cNvCxnSpPr/>
            <p:nvPr/>
          </p:nvCxnSpPr>
          <p:spPr>
            <a:xfrm flipH="1">
              <a:off x="85336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Arrow Connector 207"/>
            <p:cNvCxnSpPr/>
            <p:nvPr/>
          </p:nvCxnSpPr>
          <p:spPr>
            <a:xfrm flipH="1">
              <a:off x="8762206" y="2057400"/>
              <a:ext cx="794" cy="1257672"/>
            </a:xfrm>
            <a:prstGeom prst="straightConnector1">
              <a:avLst/>
            </a:prstGeom>
            <a:ln cmpd="dbl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0" name="TextBox 209"/>
          <p:cNvSpPr txBox="1"/>
          <p:nvPr/>
        </p:nvSpPr>
        <p:spPr>
          <a:xfrm>
            <a:off x="38100" y="1981200"/>
            <a:ext cx="17145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pitchFamily="34" charset="0"/>
              </a:rPr>
              <a:t>4.8 </a:t>
            </a:r>
            <a:r>
              <a:rPr lang="en-US" sz="2000" dirty="0" err="1" smtClean="0">
                <a:latin typeface="Century Gothic" pitchFamily="34" charset="0"/>
              </a:rPr>
              <a:t>Gbit</a:t>
            </a:r>
            <a:r>
              <a:rPr lang="en-US" sz="2000" dirty="0" smtClean="0">
                <a:latin typeface="Century Gothic" pitchFamily="34" charset="0"/>
              </a:rPr>
              <a:t>/s</a:t>
            </a:r>
          </a:p>
          <a:p>
            <a:endParaRPr lang="en-US" sz="2000" dirty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10/40 </a:t>
            </a:r>
            <a:r>
              <a:rPr lang="en-US" sz="2000" dirty="0" err="1" smtClean="0">
                <a:latin typeface="Century Gothic" pitchFamily="34" charset="0"/>
              </a:rPr>
              <a:t>Gbit</a:t>
            </a:r>
            <a:r>
              <a:rPr lang="en-US" sz="2000" dirty="0" smtClean="0">
                <a:latin typeface="Century Gothic" pitchFamily="34" charset="0"/>
              </a:rPr>
              <a:t>/s</a:t>
            </a:r>
          </a:p>
          <a:p>
            <a:r>
              <a:rPr lang="en-US" sz="2000" dirty="0" smtClean="0">
                <a:latin typeface="Century Gothic" pitchFamily="34" charset="0"/>
              </a:rPr>
              <a:t>Ethernet or </a:t>
            </a:r>
            <a:r>
              <a:rPr lang="en-US" sz="2000" dirty="0" err="1" smtClean="0">
                <a:latin typeface="Century Gothic" pitchFamily="34" charset="0"/>
              </a:rPr>
              <a:t>Infiniband</a:t>
            </a:r>
            <a:endParaRPr lang="en-US" sz="2000" dirty="0" smtClean="0">
              <a:latin typeface="Century Gothic" pitchFamily="34" charset="0"/>
            </a:endParaRPr>
          </a:p>
          <a:p>
            <a:endParaRPr lang="en-US" sz="2000" dirty="0">
              <a:latin typeface="Century Gothic" pitchFamily="34" charset="0"/>
            </a:endParaRPr>
          </a:p>
          <a:p>
            <a:endParaRPr lang="en-US" sz="2000" dirty="0" smtClean="0">
              <a:latin typeface="Century Gothic" pitchFamily="34" charset="0"/>
            </a:endParaRPr>
          </a:p>
          <a:p>
            <a:r>
              <a:rPr lang="en-US" sz="2000" dirty="0" smtClean="0">
                <a:latin typeface="Century Gothic" pitchFamily="34" charset="0"/>
              </a:rPr>
              <a:t>100 </a:t>
            </a:r>
            <a:r>
              <a:rPr lang="en-US" sz="2000" dirty="0" err="1" smtClean="0">
                <a:latin typeface="Century Gothic" pitchFamily="34" charset="0"/>
              </a:rPr>
              <a:t>Gbit</a:t>
            </a:r>
            <a:r>
              <a:rPr lang="en-US" sz="2000" dirty="0" smtClean="0">
                <a:latin typeface="Century Gothic" pitchFamily="34" charset="0"/>
              </a:rPr>
              <a:t>/s</a:t>
            </a:r>
          </a:p>
          <a:p>
            <a:r>
              <a:rPr lang="en-US" sz="2000" dirty="0">
                <a:latin typeface="Century Gothic" pitchFamily="34" charset="0"/>
              </a:rPr>
              <a:t>Ethernet or </a:t>
            </a:r>
            <a:r>
              <a:rPr lang="en-US" sz="2000" dirty="0" err="1" smtClean="0">
                <a:latin typeface="Century Gothic" pitchFamily="34" charset="0"/>
              </a:rPr>
              <a:t>Infiniband</a:t>
            </a:r>
            <a:endParaRPr lang="en-US" sz="2000" dirty="0">
              <a:latin typeface="Century Gothic" pitchFamily="34" charset="0"/>
            </a:endParaRPr>
          </a:p>
        </p:txBody>
      </p:sp>
      <p:sp>
        <p:nvSpPr>
          <p:cNvPr id="211" name="Rectangle 210"/>
          <p:cNvSpPr>
            <a:spLocks noChangeArrowheads="1"/>
          </p:cNvSpPr>
          <p:nvPr/>
        </p:nvSpPr>
        <p:spPr bwMode="auto">
          <a:xfrm>
            <a:off x="144780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entury Gothic" pitchFamily="34" charset="0"/>
              </a:rPr>
              <a:t>Long distance transmission?</a:t>
            </a:r>
            <a:endParaRPr lang="en-US" sz="4000" b="0" dirty="0">
              <a:latin typeface="Century Gothic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3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Content Placeholder 4" descr="vtrx451_tx_ey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8214" y="1468461"/>
            <a:ext cx="3643176" cy="2469088"/>
          </a:xfrm>
          <a:prstGeom prst="rect">
            <a:avLst/>
          </a:prstGeom>
        </p:spPr>
      </p:pic>
      <p:pic>
        <p:nvPicPr>
          <p:cNvPr id="6" name="Picture 5" descr="AMC40_mpod_tx5_400mOFS_ey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3624" y="3957359"/>
            <a:ext cx="3643176" cy="2469088"/>
          </a:xfrm>
          <a:prstGeom prst="rect">
            <a:avLst/>
          </a:prstGeom>
        </p:spPr>
      </p:pic>
      <p:pic>
        <p:nvPicPr>
          <p:cNvPr id="7" name="Picture 6" descr="AMC40_mpod_tx5_ey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98214" y="3937549"/>
            <a:ext cx="3670266" cy="2487448"/>
          </a:xfrm>
          <a:prstGeom prst="rect">
            <a:avLst/>
          </a:prstGeom>
        </p:spPr>
      </p:pic>
      <p:pic>
        <p:nvPicPr>
          <p:cNvPr id="8" name="Picture 7" descr="vtrx451_400mOFS_ey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86646" y="1447800"/>
            <a:ext cx="3670266" cy="2487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71700" y="1068351"/>
            <a:ext cx="1943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pitchFamily="34" charset="0"/>
              </a:rPr>
              <a:t>Short </a:t>
            </a:r>
            <a:r>
              <a:rPr lang="en-US" sz="2000" dirty="0" err="1" smtClean="0">
                <a:latin typeface="Century Gothic" pitchFamily="34" charset="0"/>
              </a:rPr>
              <a:t>fibre</a:t>
            </a:r>
            <a:endParaRPr lang="en-US" sz="2000" dirty="0" smtClean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1200" y="1066800"/>
            <a:ext cx="2324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entury Gothic" pitchFamily="34" charset="0"/>
              </a:rPr>
              <a:t>400m OM4 </a:t>
            </a:r>
            <a:r>
              <a:rPr lang="en-US" sz="2000" dirty="0" err="1" smtClean="0">
                <a:latin typeface="Century Gothic" pitchFamily="34" charset="0"/>
              </a:rPr>
              <a:t>fibre</a:t>
            </a:r>
            <a:endParaRPr lang="en-US" sz="2000" dirty="0" smtClean="0">
              <a:latin typeface="Century Gothic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4780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b="0" dirty="0" smtClean="0">
                <a:latin typeface="Century Gothic" pitchFamily="34" charset="0"/>
              </a:rPr>
              <a:t>Long distance transmission?</a:t>
            </a:r>
            <a:endParaRPr lang="en-US" sz="4000" b="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72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438400"/>
            <a:ext cx="5445481" cy="29660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1"/>
          <a:stretch/>
        </p:blipFill>
        <p:spPr>
          <a:xfrm>
            <a:off x="5943600" y="2438400"/>
            <a:ext cx="3833004" cy="3429000"/>
          </a:xfrm>
          <a:prstGeom prst="rect">
            <a:avLst/>
          </a:prstGeom>
        </p:spPr>
      </p:pic>
      <p:sp>
        <p:nvSpPr>
          <p:cNvPr id="8" name="Trapezoid 7"/>
          <p:cNvSpPr/>
          <p:nvPr/>
        </p:nvSpPr>
        <p:spPr>
          <a:xfrm rot="5400000">
            <a:off x="3257191" y="3238500"/>
            <a:ext cx="1142999" cy="1524000"/>
          </a:xfrm>
          <a:prstGeom prst="trapezoid">
            <a:avLst>
              <a:gd name="adj" fmla="val 1301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rapezoid 8"/>
          <p:cNvSpPr/>
          <p:nvPr/>
        </p:nvSpPr>
        <p:spPr>
          <a:xfrm rot="5400000">
            <a:off x="3257191" y="3543300"/>
            <a:ext cx="1142999" cy="1524000"/>
          </a:xfrm>
          <a:prstGeom prst="trapezoid">
            <a:avLst>
              <a:gd name="adj" fmla="val 773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lhcblogo.gif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 rot="396173">
            <a:off x="3120815" y="3462747"/>
            <a:ext cx="609600" cy="392430"/>
          </a:xfrm>
          <a:prstGeom prst="rect">
            <a:avLst/>
          </a:prstGeom>
        </p:spPr>
      </p:pic>
      <p:pic>
        <p:nvPicPr>
          <p:cNvPr id="10" name="Picture 9" descr="lhcblogo.gif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 rot="21329433">
            <a:off x="3109716" y="4439608"/>
            <a:ext cx="609600" cy="392430"/>
          </a:xfrm>
          <a:prstGeom prst="rect">
            <a:avLst/>
          </a:prstGeom>
        </p:spPr>
      </p:pic>
      <p:pic>
        <p:nvPicPr>
          <p:cNvPr id="11" name="Picture 10" descr="lhcblogo.gif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 rot="396173">
            <a:off x="3865659" y="3538947"/>
            <a:ext cx="609600" cy="392430"/>
          </a:xfrm>
          <a:prstGeom prst="rect">
            <a:avLst/>
          </a:prstGeom>
        </p:spPr>
      </p:pic>
      <p:pic>
        <p:nvPicPr>
          <p:cNvPr id="12" name="Picture 11" descr="lhcblogo.gif"/>
          <p:cNvPicPr preferRelativeResize="0"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 rot="21329433">
            <a:off x="3871716" y="4366758"/>
            <a:ext cx="609600" cy="392430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438400" y="76200"/>
            <a:ext cx="50609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All data in a box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57517" y="3965124"/>
            <a:ext cx="1542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ponsored by . . . ?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940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76400" y="76200"/>
            <a:ext cx="6934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Conclusions &amp; Outlook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85800" y="1219200"/>
            <a:ext cx="8915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latin typeface="Century Gothic" pitchFamily="34" charset="0"/>
              </a:rPr>
              <a:t>Clear architecture concept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Century Gothic" pitchFamily="34" charset="0"/>
              </a:rPr>
              <a:t>	</a:t>
            </a:r>
            <a:r>
              <a:rPr lang="en-US" sz="2800" b="0" dirty="0" smtClean="0">
                <a:latin typeface="Century Gothic" pitchFamily="34" charset="0"/>
              </a:rPr>
              <a:t>with many common items</a:t>
            </a:r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Century Gothic" pitchFamily="34" charset="0"/>
              </a:rPr>
              <a:t>R&amp;D </a:t>
            </a:r>
            <a:r>
              <a:rPr lang="en-US" sz="2800" dirty="0" smtClean="0">
                <a:latin typeface="Century Gothic" pitchFamily="34" charset="0"/>
              </a:rPr>
              <a:t>for sub-detectors is </a:t>
            </a:r>
            <a:r>
              <a:rPr lang="en-US" sz="2800" dirty="0">
                <a:latin typeface="Century Gothic" pitchFamily="34" charset="0"/>
              </a:rPr>
              <a:t>moving well</a:t>
            </a:r>
          </a:p>
          <a:p>
            <a:pPr>
              <a:lnSpc>
                <a:spcPct val="90000"/>
              </a:lnSpc>
              <a:defRPr/>
            </a:pPr>
            <a:endParaRPr lang="en-US" sz="2800" b="0" dirty="0" smtClean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900" dirty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latin typeface="Century Gothic" pitchFamily="34" charset="0"/>
              </a:rPr>
              <a:t>We rely on new generic developments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latin typeface="Century Gothic" pitchFamily="34" charset="0"/>
              </a:rPr>
              <a:t>	</a:t>
            </a:r>
            <a:r>
              <a:rPr lang="en-US" sz="2400" b="0" dirty="0" smtClean="0">
                <a:latin typeface="Century Gothic" pitchFamily="34" charset="0"/>
              </a:rPr>
              <a:t>(GBT, Versatile Link, DC-DC)</a:t>
            </a:r>
          </a:p>
          <a:p>
            <a:pPr>
              <a:lnSpc>
                <a:spcPct val="90000"/>
              </a:lnSpc>
              <a:defRPr/>
            </a:pPr>
            <a:endParaRPr lang="en-US" sz="900" dirty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Century Gothic" pitchFamily="34" charset="0"/>
              </a:rPr>
              <a:t>Manpower is improving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Century Gothic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Century Gothic" pitchFamily="34" charset="0"/>
              </a:rPr>
              <a:t>Aggressive but feasible schedule…….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  <a:latin typeface="Century Gothic" pitchFamily="34" charset="0"/>
              </a:rPr>
              <a:t>	</a:t>
            </a:r>
            <a:r>
              <a:rPr lang="en-US" sz="2800" dirty="0" smtClean="0">
                <a:solidFill>
                  <a:srgbClr val="FFFF00"/>
                </a:solidFill>
                <a:latin typeface="Century Gothic" pitchFamily="34" charset="0"/>
              </a:rPr>
              <a:t>	S</a:t>
            </a:r>
            <a:r>
              <a:rPr lang="en-US" sz="2800" b="0" dirty="0" smtClean="0">
                <a:solidFill>
                  <a:srgbClr val="FFFF00"/>
                </a:solidFill>
                <a:latin typeface="Century Gothic" pitchFamily="34" charset="0"/>
              </a:rPr>
              <a:t>hift </a:t>
            </a:r>
            <a:r>
              <a:rPr lang="en-US" sz="2800" b="0" dirty="0" smtClean="0">
                <a:solidFill>
                  <a:srgbClr val="FFFF00"/>
                </a:solidFill>
                <a:latin typeface="Century Gothic" pitchFamily="34" charset="0"/>
              </a:rPr>
              <a:t>of LS2 helps!</a:t>
            </a:r>
          </a:p>
        </p:txBody>
      </p:sp>
    </p:spTree>
    <p:extLst>
      <p:ext uri="{BB962C8B-B14F-4D97-AF65-F5344CB8AC3E}">
        <p14:creationId xmlns:p14="http://schemas.microsoft.com/office/powerpoint/2010/main" val="89994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48" y="1066800"/>
            <a:ext cx="9366652" cy="50292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1371600"/>
            <a:ext cx="1738764" cy="2070364"/>
            <a:chOff x="0" y="1371600"/>
            <a:chExt cx="1738764" cy="2070364"/>
          </a:xfrm>
        </p:grpSpPr>
        <p:sp>
          <p:nvSpPr>
            <p:cNvPr id="6" name="Rounded Rectangle 5"/>
            <p:cNvSpPr/>
            <p:nvPr/>
          </p:nvSpPr>
          <p:spPr>
            <a:xfrm>
              <a:off x="0" y="1371600"/>
              <a:ext cx="1651000" cy="9144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 smtClean="0">
                  <a:latin typeface="Berlin Sans FB Demi" pitchFamily="34" charset="0"/>
                </a:rPr>
                <a:t>VeLo</a:t>
              </a:r>
              <a:endParaRPr lang="en-US" sz="2000" dirty="0" smtClean="0">
                <a:latin typeface="Berlin Sans FB Demi" pitchFamily="34" charset="0"/>
              </a:endParaRP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Si strips</a:t>
              </a:r>
            </a:p>
          </p:txBody>
        </p:sp>
        <p:sp>
          <p:nvSpPr>
            <p:cNvPr id="7" name="Down Arrow 6"/>
            <p:cNvSpPr/>
            <p:nvPr/>
          </p:nvSpPr>
          <p:spPr>
            <a:xfrm rot="20742047">
              <a:off x="1213746" y="2108815"/>
              <a:ext cx="525018" cy="1333149"/>
            </a:xfrm>
            <a:prstGeom prst="downArrow">
              <a:avLst>
                <a:gd name="adj1" fmla="val 50000"/>
                <a:gd name="adj2" fmla="val 4545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828800" y="762000"/>
            <a:ext cx="2301265" cy="2422758"/>
            <a:chOff x="1828800" y="762000"/>
            <a:chExt cx="2301265" cy="2422758"/>
          </a:xfrm>
        </p:grpSpPr>
        <p:sp>
          <p:nvSpPr>
            <p:cNvPr id="11" name="Down Arrow 10"/>
            <p:cNvSpPr/>
            <p:nvPr/>
          </p:nvSpPr>
          <p:spPr>
            <a:xfrm rot="21258129">
              <a:off x="2499118" y="1572805"/>
              <a:ext cx="525018" cy="1249258"/>
            </a:xfrm>
            <a:prstGeom prst="downArrow">
              <a:avLst>
                <a:gd name="adj1" fmla="val 25447"/>
                <a:gd name="adj2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/>
            <p:cNvSpPr/>
            <p:nvPr/>
          </p:nvSpPr>
          <p:spPr>
            <a:xfrm rot="20653907">
              <a:off x="3605047" y="1610825"/>
              <a:ext cx="525018" cy="1573933"/>
            </a:xfrm>
            <a:prstGeom prst="downArrow">
              <a:avLst>
                <a:gd name="adj1" fmla="val 24570"/>
                <a:gd name="adj2" fmla="val 53348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828800" y="762000"/>
              <a:ext cx="1981200" cy="9144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Berlin Sans FB Demi" pitchFamily="34" charset="0"/>
                </a:rPr>
                <a:t>‘Inner’ Tracker</a:t>
              </a: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Si strips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79850" y="762000"/>
            <a:ext cx="1987550" cy="2724148"/>
            <a:chOff x="3879850" y="762000"/>
            <a:chExt cx="1987550" cy="2724148"/>
          </a:xfrm>
        </p:grpSpPr>
        <p:sp>
          <p:nvSpPr>
            <p:cNvPr id="14" name="Rounded Rectangle 13"/>
            <p:cNvSpPr/>
            <p:nvPr/>
          </p:nvSpPr>
          <p:spPr>
            <a:xfrm>
              <a:off x="3879850" y="762000"/>
              <a:ext cx="1987550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Berlin Sans FB Demi" pitchFamily="34" charset="0"/>
                </a:rPr>
                <a:t>Outer Tracker</a:t>
              </a: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Straws Tubes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>
              <a:off x="5266182" y="1600199"/>
              <a:ext cx="525018" cy="1885949"/>
            </a:xfrm>
            <a:prstGeom prst="downArrow">
              <a:avLst>
                <a:gd name="adj1" fmla="val 28229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228850" y="4377271"/>
            <a:ext cx="4125531" cy="2175929"/>
            <a:chOff x="2228850" y="4377271"/>
            <a:chExt cx="4125531" cy="2175929"/>
          </a:xfrm>
        </p:grpSpPr>
        <p:sp>
          <p:nvSpPr>
            <p:cNvPr id="18" name="Rounded Rectangle 17"/>
            <p:cNvSpPr/>
            <p:nvPr/>
          </p:nvSpPr>
          <p:spPr>
            <a:xfrm>
              <a:off x="2228850" y="5638800"/>
              <a:ext cx="1651000" cy="914400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Berlin Sans FB Demi" pitchFamily="34" charset="0"/>
                </a:rPr>
                <a:t>RICH</a:t>
              </a: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HPDs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19" name="Down Arrow 18"/>
            <p:cNvSpPr/>
            <p:nvPr/>
          </p:nvSpPr>
          <p:spPr>
            <a:xfrm rot="11124186">
              <a:off x="2299913" y="4377271"/>
              <a:ext cx="525018" cy="1525778"/>
            </a:xfrm>
            <a:prstGeom prst="downArrow">
              <a:avLst>
                <a:gd name="adj1" fmla="val 21443"/>
                <a:gd name="adj2" fmla="val 5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Down Arrow 19"/>
            <p:cNvSpPr/>
            <p:nvPr/>
          </p:nvSpPr>
          <p:spPr>
            <a:xfrm rot="14446638">
              <a:off x="4716025" y="4105646"/>
              <a:ext cx="484632" cy="2792080"/>
            </a:xfrm>
            <a:prstGeom prst="downArrow">
              <a:avLst>
                <a:gd name="adj1" fmla="val 22924"/>
                <a:gd name="adj2" fmla="val 5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426200" y="4495799"/>
            <a:ext cx="1651000" cy="2057401"/>
            <a:chOff x="6426200" y="4495799"/>
            <a:chExt cx="1651000" cy="2057401"/>
          </a:xfrm>
        </p:grpSpPr>
        <p:sp>
          <p:nvSpPr>
            <p:cNvPr id="22" name="Rounded Rectangle 21"/>
            <p:cNvSpPr/>
            <p:nvPr/>
          </p:nvSpPr>
          <p:spPr>
            <a:xfrm>
              <a:off x="6426200" y="5638800"/>
              <a:ext cx="1651000" cy="9144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 smtClean="0">
                  <a:latin typeface="Berlin Sans FB Demi" pitchFamily="34" charset="0"/>
                </a:rPr>
                <a:t>Calo</a:t>
              </a:r>
              <a:endParaRPr lang="en-US" sz="2000" dirty="0" smtClean="0">
                <a:latin typeface="Berlin Sans FB Demi" pitchFamily="34" charset="0"/>
              </a:endParaRP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PMTs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23" name="Down Arrow 22"/>
            <p:cNvSpPr/>
            <p:nvPr/>
          </p:nvSpPr>
          <p:spPr>
            <a:xfrm rot="10800000">
              <a:off x="7004051" y="4495799"/>
              <a:ext cx="525018" cy="1219201"/>
            </a:xfrm>
            <a:prstGeom prst="downArrow">
              <a:avLst>
                <a:gd name="adj1" fmla="val 28229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454900" y="762000"/>
            <a:ext cx="2146300" cy="1777970"/>
            <a:chOff x="7454900" y="762000"/>
            <a:chExt cx="2146300" cy="1777970"/>
          </a:xfrm>
        </p:grpSpPr>
        <p:sp>
          <p:nvSpPr>
            <p:cNvPr id="17" name="Rounded Rectangle 16"/>
            <p:cNvSpPr/>
            <p:nvPr/>
          </p:nvSpPr>
          <p:spPr>
            <a:xfrm>
              <a:off x="7454900" y="762000"/>
              <a:ext cx="2146300" cy="9144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 smtClean="0">
                  <a:latin typeface="Berlin Sans FB Demi" pitchFamily="34" charset="0"/>
                </a:rPr>
                <a:t>Muon</a:t>
              </a:r>
              <a:endParaRPr lang="en-US" sz="2000" dirty="0" smtClean="0">
                <a:latin typeface="Berlin Sans FB Demi" pitchFamily="34" charset="0"/>
              </a:endParaRP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MWPC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25" name="Down Arrow 24"/>
            <p:cNvSpPr/>
            <p:nvPr/>
          </p:nvSpPr>
          <p:spPr>
            <a:xfrm rot="1134021">
              <a:off x="8233532" y="1524000"/>
              <a:ext cx="304800" cy="1015970"/>
            </a:xfrm>
            <a:prstGeom prst="down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2921000" y="0"/>
            <a:ext cx="431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err="1" smtClean="0">
                <a:latin typeface="Century Gothic" pitchFamily="34" charset="0"/>
              </a:rPr>
              <a:t>LHCb</a:t>
            </a:r>
            <a:r>
              <a:rPr lang="en-US" sz="4400" b="0" dirty="0" smtClean="0">
                <a:latin typeface="Century Gothic" pitchFamily="34" charset="0"/>
              </a:rPr>
              <a:t> today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28227" y="3559314"/>
            <a:ext cx="6229973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~ 3 fb</a:t>
            </a:r>
            <a:r>
              <a:rPr lang="en-US" sz="4000" baseline="30000" dirty="0" smtClean="0">
                <a:solidFill>
                  <a:srgbClr val="FF0000"/>
                </a:solidFill>
              </a:rPr>
              <a:t>-1</a:t>
            </a:r>
            <a:r>
              <a:rPr lang="en-US" sz="4000" dirty="0" smtClean="0">
                <a:solidFill>
                  <a:srgbClr val="FF0000"/>
                </a:solidFill>
              </a:rPr>
              <a:t> collected before LS1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53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56845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Motivation for upgrade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1143000"/>
            <a:ext cx="10071100" cy="450892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tabLst>
                <a:tab pos="361950" algn="l"/>
              </a:tabLst>
              <a:defRPr/>
            </a:pPr>
            <a:r>
              <a:rPr lang="en-US" sz="2400" dirty="0" smtClean="0">
                <a:latin typeface="Century Gothic" pitchFamily="34" charset="0"/>
              </a:rPr>
              <a:t>	At </a:t>
            </a:r>
            <a:r>
              <a:rPr lang="en-US" sz="2400" dirty="0">
                <a:latin typeface="Century Gothic" pitchFamily="34" charset="0"/>
              </a:rPr>
              <a:t>L = </a:t>
            </a:r>
            <a:r>
              <a:rPr lang="en-US" sz="2400" dirty="0" smtClean="0">
                <a:latin typeface="Century Gothic" pitchFamily="34" charset="0"/>
              </a:rPr>
              <a:t>2(+) </a:t>
            </a:r>
            <a:r>
              <a:rPr lang="en-US" sz="2400" dirty="0">
                <a:latin typeface="Century Gothic" pitchFamily="34" charset="0"/>
              </a:rPr>
              <a:t>x 10</a:t>
            </a:r>
            <a:r>
              <a:rPr lang="en-US" sz="2800" baseline="30000" dirty="0">
                <a:latin typeface="Century Gothic" pitchFamily="34" charset="0"/>
              </a:rPr>
              <a:t>32 </a:t>
            </a:r>
            <a:r>
              <a:rPr lang="en-US" sz="2400" dirty="0">
                <a:latin typeface="Century Gothic" pitchFamily="34" charset="0"/>
              </a:rPr>
              <a:t>cm</a:t>
            </a:r>
            <a:r>
              <a:rPr lang="en-US" sz="2800" baseline="30000" dirty="0">
                <a:latin typeface="Century Gothic" pitchFamily="34" charset="0"/>
              </a:rPr>
              <a:t>-2</a:t>
            </a:r>
            <a:r>
              <a:rPr lang="en-US" sz="2400" dirty="0">
                <a:latin typeface="Century Gothic" pitchFamily="34" charset="0"/>
              </a:rPr>
              <a:t>s</a:t>
            </a:r>
            <a:r>
              <a:rPr lang="en-US" sz="2800" baseline="30000" dirty="0">
                <a:latin typeface="Century Gothic" pitchFamily="34" charset="0"/>
              </a:rPr>
              <a:t>-1</a:t>
            </a:r>
            <a:r>
              <a:rPr lang="en-US" sz="2400" dirty="0">
                <a:latin typeface="Century Gothic" pitchFamily="34" charset="0"/>
              </a:rPr>
              <a:t>, </a:t>
            </a:r>
            <a:endParaRPr lang="en-US" sz="2400" dirty="0" smtClean="0">
              <a:latin typeface="Century Gothic" pitchFamily="34" charset="0"/>
            </a:endParaRPr>
          </a:p>
          <a:p>
            <a:pPr algn="l">
              <a:tabLst>
                <a:tab pos="361950" algn="l"/>
              </a:tabLst>
              <a:defRPr/>
            </a:pPr>
            <a:r>
              <a:rPr lang="en-US" sz="2400" dirty="0" smtClean="0">
                <a:latin typeface="Century Gothic" pitchFamily="34" charset="0"/>
              </a:rPr>
              <a:t>	beyond 5 fb</a:t>
            </a:r>
            <a:r>
              <a:rPr lang="en-US" sz="2400" baseline="30000" dirty="0" smtClean="0">
                <a:latin typeface="Century Gothic" pitchFamily="34" charset="0"/>
              </a:rPr>
              <a:t>-1</a:t>
            </a:r>
            <a:r>
              <a:rPr lang="en-US" sz="2400" dirty="0" smtClean="0">
                <a:latin typeface="Century Gothic" pitchFamily="34" charset="0"/>
              </a:rPr>
              <a:t>, </a:t>
            </a:r>
            <a:r>
              <a:rPr lang="en-US" sz="2400" dirty="0">
                <a:latin typeface="Century Gothic" pitchFamily="34" charset="0"/>
              </a:rPr>
              <a:t>statistics don’t </a:t>
            </a:r>
            <a:r>
              <a:rPr lang="en-US" sz="2400" dirty="0" smtClean="0">
                <a:latin typeface="Century Gothic" pitchFamily="34" charset="0"/>
              </a:rPr>
              <a:t>improve much</a:t>
            </a:r>
            <a:endParaRPr lang="en-US" sz="2400" dirty="0">
              <a:latin typeface="Century Gothic" pitchFamily="34" charset="0"/>
            </a:endParaRPr>
          </a:p>
          <a:p>
            <a:pPr algn="l">
              <a:defRPr/>
            </a:pPr>
            <a:endParaRPr lang="en-US" sz="500" dirty="0">
              <a:latin typeface="Century Gothic" pitchFamily="34" charset="0"/>
            </a:endParaRPr>
          </a:p>
          <a:p>
            <a:pPr algn="l">
              <a:defRPr/>
            </a:pPr>
            <a:endParaRPr lang="en-US" sz="2400" dirty="0" smtClean="0">
              <a:latin typeface="Century Gothic" pitchFamily="34" charset="0"/>
            </a:endParaRPr>
          </a:p>
          <a:p>
            <a:pPr algn="l">
              <a:defRPr/>
            </a:pPr>
            <a:r>
              <a:rPr lang="en-US" sz="2400" dirty="0" smtClean="0">
                <a:latin typeface="Century Gothic" pitchFamily="34" charset="0"/>
              </a:rPr>
              <a:t>Big </a:t>
            </a:r>
            <a:r>
              <a:rPr lang="en-US" sz="2400" dirty="0">
                <a:latin typeface="Century Gothic" pitchFamily="34" charset="0"/>
              </a:rPr>
              <a:t>statistical improvement if:</a:t>
            </a:r>
            <a:r>
              <a:rPr lang="en-US" dirty="0">
                <a:latin typeface="Century Gothic" pitchFamily="34" charset="0"/>
              </a:rPr>
              <a:t>	</a:t>
            </a:r>
          </a:p>
          <a:p>
            <a:pPr algn="l">
              <a:defRPr/>
            </a:pPr>
            <a:endParaRPr lang="en-US" sz="700" dirty="0">
              <a:latin typeface="Century Gothic" pitchFamily="34" charset="0"/>
            </a:endParaRPr>
          </a:p>
          <a:p>
            <a:pPr marL="0" lvl="1" indent="230188" algn="l">
              <a:buFontTx/>
              <a:buChar char="•"/>
              <a:defRPr/>
            </a:pPr>
            <a:r>
              <a:rPr lang="en-US" sz="2300" dirty="0">
                <a:solidFill>
                  <a:srgbClr val="FFFF00"/>
                </a:solidFill>
                <a:latin typeface="Century Gothic" pitchFamily="34" charset="0"/>
              </a:rPr>
              <a:t>increase L to </a:t>
            </a:r>
            <a:r>
              <a:rPr lang="en-US" sz="2300" dirty="0" smtClean="0">
                <a:solidFill>
                  <a:srgbClr val="FFFF00"/>
                </a:solidFill>
                <a:latin typeface="Century Gothic" pitchFamily="34" charset="0"/>
              </a:rPr>
              <a:t>2 </a:t>
            </a:r>
            <a:r>
              <a:rPr lang="en-US" sz="2300" dirty="0">
                <a:solidFill>
                  <a:srgbClr val="FFFF00"/>
                </a:solidFill>
                <a:latin typeface="Century Gothic" pitchFamily="34" charset="0"/>
              </a:rPr>
              <a:t>x 10</a:t>
            </a:r>
            <a:r>
              <a:rPr lang="en-US" sz="2300" baseline="30000" dirty="0">
                <a:solidFill>
                  <a:srgbClr val="FFFF00"/>
                </a:solidFill>
                <a:latin typeface="Century Gothic" pitchFamily="34" charset="0"/>
              </a:rPr>
              <a:t>33</a:t>
            </a:r>
            <a:r>
              <a:rPr lang="en-US" sz="2300" dirty="0">
                <a:solidFill>
                  <a:srgbClr val="FFFF00"/>
                </a:solidFill>
                <a:latin typeface="Century Gothic" pitchFamily="34" charset="0"/>
              </a:rPr>
              <a:t>, AND</a:t>
            </a:r>
          </a:p>
          <a:p>
            <a:pPr marL="0" lvl="1" indent="230188" algn="l">
              <a:buFontTx/>
              <a:buChar char="•"/>
              <a:defRPr/>
            </a:pPr>
            <a:r>
              <a:rPr lang="en-US" sz="2300" dirty="0">
                <a:solidFill>
                  <a:srgbClr val="FFFF00"/>
                </a:solidFill>
                <a:latin typeface="Century Gothic" pitchFamily="34" charset="0"/>
              </a:rPr>
              <a:t>improve efficiency of trigger </a:t>
            </a:r>
            <a:r>
              <a:rPr lang="en-US" sz="2300" dirty="0" smtClean="0">
                <a:solidFill>
                  <a:srgbClr val="FFFF00"/>
                </a:solidFill>
                <a:latin typeface="Century Gothic" pitchFamily="34" charset="0"/>
              </a:rPr>
              <a:t>algorithms</a:t>
            </a:r>
            <a:endParaRPr lang="en-GB" sz="2300" dirty="0">
              <a:solidFill>
                <a:srgbClr val="FFFF00"/>
              </a:solidFill>
              <a:latin typeface="Century Gothic" pitchFamily="34" charset="0"/>
            </a:endParaRPr>
          </a:p>
          <a:p>
            <a:pPr algn="l">
              <a:defRPr/>
            </a:pPr>
            <a:endParaRPr lang="en-GB" sz="800" dirty="0">
              <a:latin typeface="Century Gothic" pitchFamily="34" charset="0"/>
            </a:endParaRPr>
          </a:p>
          <a:p>
            <a:pPr algn="l">
              <a:defRPr/>
            </a:pPr>
            <a:endParaRPr lang="en-GB" sz="2400" dirty="0" smtClean="0">
              <a:latin typeface="Century Gothic" pitchFamily="34" charset="0"/>
            </a:endParaRPr>
          </a:p>
          <a:p>
            <a:pPr algn="l">
              <a:defRPr/>
            </a:pPr>
            <a:r>
              <a:rPr lang="en-GB" sz="2400" dirty="0" smtClean="0">
                <a:latin typeface="Century Gothic" pitchFamily="34" charset="0"/>
              </a:rPr>
              <a:t>BUT </a:t>
            </a:r>
            <a:r>
              <a:rPr lang="en-GB" sz="2400" dirty="0">
                <a:latin typeface="Century Gothic" pitchFamily="34" charset="0"/>
              </a:rPr>
              <a:t>..... w</a:t>
            </a:r>
            <a:r>
              <a:rPr lang="en-GB" sz="2400" dirty="0" smtClean="0">
                <a:latin typeface="Century Gothic" pitchFamily="34" charset="0"/>
              </a:rPr>
              <a:t>ith current </a:t>
            </a:r>
            <a:r>
              <a:rPr lang="en-GB" sz="2400" dirty="0">
                <a:latin typeface="Century Gothic" pitchFamily="34" charset="0"/>
              </a:rPr>
              <a:t>L0 trigger:</a:t>
            </a:r>
          </a:p>
          <a:p>
            <a:pPr algn="l">
              <a:defRPr/>
            </a:pPr>
            <a:r>
              <a:rPr lang="en-GB" dirty="0">
                <a:latin typeface="Century Gothic" pitchFamily="34" charset="0"/>
              </a:rPr>
              <a:t>       </a:t>
            </a:r>
            <a:endParaRPr lang="en-GB" dirty="0" smtClean="0">
              <a:latin typeface="Century Gothic" pitchFamily="34" charset="0"/>
            </a:endParaRPr>
          </a:p>
          <a:p>
            <a:pPr algn="l">
              <a:tabLst>
                <a:tab pos="361950" algn="l"/>
              </a:tabLst>
              <a:defRPr/>
            </a:pPr>
            <a:r>
              <a:rPr lang="en-GB" sz="2000" dirty="0" smtClean="0">
                <a:solidFill>
                  <a:srgbClr val="FFFF00"/>
                </a:solidFill>
                <a:latin typeface="Century Gothic" pitchFamily="34" charset="0"/>
              </a:rPr>
              <a:t>	</a:t>
            </a:r>
            <a:r>
              <a:rPr lang="en-GB" sz="2400" dirty="0" smtClean="0">
                <a:solidFill>
                  <a:srgbClr val="FFFF00"/>
                </a:solidFill>
                <a:latin typeface="Century Gothic" pitchFamily="34" charset="0"/>
              </a:rPr>
              <a:t>rate </a:t>
            </a:r>
            <a:r>
              <a:rPr lang="en-GB" sz="2400" dirty="0">
                <a:solidFill>
                  <a:srgbClr val="FFFF00"/>
                </a:solidFill>
                <a:latin typeface="Century Gothic" pitchFamily="34" charset="0"/>
              </a:rPr>
              <a:t>&amp; latency limited by </a:t>
            </a:r>
            <a:r>
              <a:rPr lang="en-GB" sz="2400" dirty="0" smtClean="0">
                <a:solidFill>
                  <a:srgbClr val="FFFF00"/>
                </a:solidFill>
                <a:latin typeface="Century Gothic" pitchFamily="34" charset="0"/>
              </a:rPr>
              <a:t>electronics</a:t>
            </a:r>
          </a:p>
          <a:p>
            <a:pPr algn="l">
              <a:tabLst>
                <a:tab pos="361950" algn="l"/>
              </a:tabLst>
              <a:defRPr/>
            </a:pPr>
            <a:r>
              <a:rPr lang="en-US" sz="2400" dirty="0">
                <a:solidFill>
                  <a:srgbClr val="FFFF00"/>
                </a:solidFill>
                <a:latin typeface="Century Gothic" pitchFamily="34" charset="0"/>
              </a:rPr>
              <a:t>	</a:t>
            </a: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(1 MHz, 4 </a:t>
            </a:r>
            <a:r>
              <a:rPr lang="en-US" sz="2400" dirty="0" err="1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2400" dirty="0" err="1" smtClean="0">
                <a:solidFill>
                  <a:srgbClr val="FFFF00"/>
                </a:solidFill>
                <a:latin typeface="Century Gothic" pitchFamily="34" charset="0"/>
              </a:rPr>
              <a:t>s</a:t>
            </a: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) =&gt; saturation</a:t>
            </a:r>
            <a:endParaRPr lang="en-GB" sz="2000" dirty="0">
              <a:solidFill>
                <a:srgbClr val="FFFF00"/>
              </a:solidFill>
              <a:latin typeface="Century Gothic" pitchFamily="34" charset="0"/>
            </a:endParaRPr>
          </a:p>
          <a:p>
            <a:pPr algn="l">
              <a:defRPr/>
            </a:pPr>
            <a:endParaRPr lang="en-GB" sz="900" dirty="0">
              <a:latin typeface="Century Gothic" pitchFamily="34" charset="0"/>
            </a:endParaRPr>
          </a:p>
        </p:txBody>
      </p:sp>
      <p:sp>
        <p:nvSpPr>
          <p:cNvPr id="9" name="Right Arrow 7"/>
          <p:cNvSpPr>
            <a:spLocks noChangeArrowheads="1"/>
          </p:cNvSpPr>
          <p:nvPr/>
        </p:nvSpPr>
        <p:spPr bwMode="auto">
          <a:xfrm>
            <a:off x="4787900" y="3886200"/>
            <a:ext cx="1073150" cy="685800"/>
          </a:xfrm>
          <a:prstGeom prst="rightArrow">
            <a:avLst>
              <a:gd name="adj1" fmla="val 50000"/>
              <a:gd name="adj2" fmla="val 50001"/>
            </a:avLst>
          </a:prstGeom>
          <a:solidFill>
            <a:srgbClr val="FFFF00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6013116" y="2346325"/>
            <a:ext cx="3892884" cy="3597275"/>
            <a:chOff x="762000" y="1295400"/>
            <a:chExt cx="4343400" cy="4130400"/>
          </a:xfrm>
          <a:solidFill>
            <a:schemeClr val="tx1"/>
          </a:solidFill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762000" y="1295400"/>
              <a:ext cx="4343400" cy="4038600"/>
            </a:xfrm>
            <a:prstGeom prst="rect">
              <a:avLst/>
            </a:prstGeom>
            <a:grp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" name="Picture 12" descr="test.eps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8200" y="1432200"/>
              <a:ext cx="4102380" cy="39936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14400" y="1356479"/>
            <a:ext cx="8305800" cy="46782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GB" sz="2800" dirty="0" smtClean="0">
                <a:latin typeface="Century Gothic" pitchFamily="34" charset="0"/>
              </a:rPr>
              <a:t>BUT</a:t>
            </a:r>
            <a:r>
              <a:rPr lang="en-GB" sz="2800" dirty="0">
                <a:latin typeface="Century Gothic" pitchFamily="34" charset="0"/>
              </a:rPr>
              <a:t>…. efficient trigger decisions </a:t>
            </a:r>
            <a:r>
              <a:rPr lang="en-GB" sz="2800" dirty="0" smtClean="0">
                <a:latin typeface="Century Gothic" pitchFamily="34" charset="0"/>
              </a:rPr>
              <a:t>require: </a:t>
            </a:r>
            <a:endParaRPr lang="en-GB" sz="2800" dirty="0">
              <a:latin typeface="Century Gothic" pitchFamily="34" charset="0"/>
            </a:endParaRPr>
          </a:p>
          <a:p>
            <a:pPr algn="l">
              <a:defRPr/>
            </a:pPr>
            <a:endParaRPr lang="en-GB" sz="900" dirty="0">
              <a:latin typeface="Century Gothic" pitchFamily="34" charset="0"/>
            </a:endParaRPr>
          </a:p>
          <a:p>
            <a:pPr lvl="1" indent="438150" algn="l">
              <a:buFontTx/>
              <a:buChar char="•"/>
              <a:defRPr/>
            </a:pPr>
            <a:r>
              <a:rPr lang="en-GB" sz="2800" dirty="0">
                <a:solidFill>
                  <a:srgbClr val="FFFF00"/>
                </a:solidFill>
                <a:latin typeface="Century Gothic" pitchFamily="34" charset="0"/>
              </a:rPr>
              <a:t>long </a:t>
            </a:r>
            <a:r>
              <a:rPr lang="en-GB" sz="2800" dirty="0" smtClean="0">
                <a:solidFill>
                  <a:srgbClr val="FFFF00"/>
                </a:solidFill>
                <a:latin typeface="Century Gothic" pitchFamily="34" charset="0"/>
              </a:rPr>
              <a:t>latencies	(&gt;&gt; 4 </a:t>
            </a:r>
            <a:r>
              <a:rPr lang="en-GB" sz="2800" dirty="0" err="1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GB" sz="2800" dirty="0" err="1" smtClean="0">
                <a:solidFill>
                  <a:srgbClr val="FFFF00"/>
                </a:solidFill>
                <a:latin typeface="Century Gothic" pitchFamily="34" charset="0"/>
              </a:rPr>
              <a:t>s</a:t>
            </a:r>
            <a:r>
              <a:rPr lang="en-GB" sz="2800" dirty="0" smtClean="0">
                <a:solidFill>
                  <a:srgbClr val="FFFF00"/>
                </a:solidFill>
                <a:latin typeface="Century Gothic" pitchFamily="34" charset="0"/>
              </a:rPr>
              <a:t>)</a:t>
            </a:r>
          </a:p>
          <a:p>
            <a:pPr lvl="1" algn="l">
              <a:defRPr/>
            </a:pPr>
            <a:endParaRPr lang="en-GB" sz="1050" dirty="0">
              <a:solidFill>
                <a:srgbClr val="FFFF00"/>
              </a:solidFill>
              <a:latin typeface="Century Gothic" pitchFamily="34" charset="0"/>
            </a:endParaRPr>
          </a:p>
          <a:p>
            <a:pPr lvl="1" indent="438150" algn="l">
              <a:buFontTx/>
              <a:buChar char="•"/>
              <a:defRPr/>
            </a:pPr>
            <a:r>
              <a:rPr lang="en-GB" sz="2800" dirty="0" smtClean="0">
                <a:solidFill>
                  <a:srgbClr val="FFFF00"/>
                </a:solidFill>
                <a:latin typeface="Century Gothic" pitchFamily="34" charset="0"/>
              </a:rPr>
              <a:t>computational power</a:t>
            </a:r>
          </a:p>
          <a:p>
            <a:pPr lvl="1" algn="l">
              <a:defRPr/>
            </a:pPr>
            <a:endParaRPr lang="en-GB" sz="1050" dirty="0">
              <a:solidFill>
                <a:srgbClr val="FFFF00"/>
              </a:solidFill>
              <a:latin typeface="Century Gothic" pitchFamily="34" charset="0"/>
            </a:endParaRPr>
          </a:p>
          <a:p>
            <a:pPr lvl="1" indent="438150" algn="l">
              <a:buFontTx/>
              <a:buChar char="•"/>
              <a:defRPr/>
            </a:pPr>
            <a:r>
              <a:rPr lang="en-GB" sz="2800" dirty="0">
                <a:solidFill>
                  <a:srgbClr val="FFFF00"/>
                </a:solidFill>
                <a:latin typeface="Century Gothic" pitchFamily="34" charset="0"/>
              </a:rPr>
              <a:t>data from many (all) sub-detectors</a:t>
            </a:r>
          </a:p>
          <a:p>
            <a:pPr lvl="1" algn="l">
              <a:defRPr/>
            </a:pPr>
            <a:r>
              <a:rPr lang="en-GB" sz="2800" dirty="0">
                <a:solidFill>
                  <a:srgbClr val="FFFF00"/>
                </a:solidFill>
                <a:latin typeface="Century Gothic" pitchFamily="34" charset="0"/>
              </a:rPr>
              <a:t>	(momentum, impact parameter .....)</a:t>
            </a:r>
          </a:p>
          <a:p>
            <a:pPr algn="l">
              <a:defRPr/>
            </a:pPr>
            <a:endParaRPr lang="en-GB" sz="1600" dirty="0">
              <a:latin typeface="Century Gothic" pitchFamily="34" charset="0"/>
            </a:endParaRPr>
          </a:p>
          <a:p>
            <a:pPr marL="361950" lvl="3">
              <a:buFont typeface="Symbol" pitchFamily="18" charset="2"/>
              <a:buChar char="Þ"/>
              <a:tabLst>
                <a:tab pos="715963" algn="l"/>
              </a:tabLst>
              <a:defRPr/>
            </a:pPr>
            <a:r>
              <a:rPr lang="en-GB" sz="2800" dirty="0" smtClean="0">
                <a:latin typeface="Century Gothic" pitchFamily="34" charset="0"/>
              </a:rPr>
              <a:t> 	Trigger in software</a:t>
            </a:r>
          </a:p>
          <a:p>
            <a:pPr marL="361950" lvl="3">
              <a:tabLst>
                <a:tab pos="715963" algn="l"/>
              </a:tabLst>
              <a:defRPr/>
            </a:pPr>
            <a:endParaRPr lang="en-GB" sz="1400" dirty="0" smtClean="0">
              <a:latin typeface="Century Gothic" pitchFamily="34" charset="0"/>
            </a:endParaRPr>
          </a:p>
          <a:p>
            <a:pPr marL="361950" algn="l">
              <a:buFont typeface="Symbol" pitchFamily="18" charset="2"/>
              <a:buChar char="Þ"/>
              <a:tabLst>
                <a:tab pos="715963" algn="l"/>
              </a:tabLst>
              <a:defRPr/>
            </a:pPr>
            <a:r>
              <a:rPr lang="en-GB" sz="2800" dirty="0" smtClean="0">
                <a:latin typeface="Century Gothic" pitchFamily="34" charset="0"/>
              </a:rPr>
              <a:t> 	Use data from every bunch crossing</a:t>
            </a:r>
          </a:p>
          <a:p>
            <a:pPr marL="361950" algn="l">
              <a:tabLst>
                <a:tab pos="715963" algn="l"/>
              </a:tabLst>
              <a:defRPr/>
            </a:pPr>
            <a:endParaRPr lang="en-GB" sz="1400" dirty="0" smtClean="0">
              <a:latin typeface="Century Gothic" pitchFamily="34" charset="0"/>
            </a:endParaRPr>
          </a:p>
          <a:p>
            <a:pPr marL="361950" algn="l">
              <a:buFont typeface="Symbol" pitchFamily="18" charset="2"/>
              <a:buChar char="Þ"/>
              <a:tabLst>
                <a:tab pos="715963" algn="l"/>
              </a:tabLst>
              <a:defRPr/>
            </a:pPr>
            <a:r>
              <a:rPr lang="en-GB" sz="2800" dirty="0" smtClean="0">
                <a:latin typeface="Century Gothic" pitchFamily="34" charset="0"/>
              </a:rPr>
              <a:t> 	Upgrade </a:t>
            </a:r>
            <a:r>
              <a:rPr lang="en-GB" sz="2800" dirty="0">
                <a:latin typeface="Century Gothic" pitchFamily="34" charset="0"/>
              </a:rPr>
              <a:t>electronics + </a:t>
            </a:r>
            <a:r>
              <a:rPr lang="en-GB" sz="2800" dirty="0" smtClean="0">
                <a:latin typeface="Century Gothic" pitchFamily="34" charset="0"/>
              </a:rPr>
              <a:t>DAQ </a:t>
            </a:r>
            <a:r>
              <a:rPr lang="en-GB" sz="2800" b="1" u="sng" dirty="0" smtClean="0">
                <a:latin typeface="Century Gothic" pitchFamily="34" charset="0"/>
              </a:rPr>
              <a:t>for LS2</a:t>
            </a:r>
            <a:r>
              <a:rPr lang="en-GB" sz="2800" dirty="0" smtClean="0">
                <a:latin typeface="Century Gothic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371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52401" y="1219200"/>
            <a:ext cx="9601200" cy="5181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4780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Architecture: more detail</a:t>
            </a:r>
            <a:endParaRPr lang="en-US" sz="4400" b="0" dirty="0">
              <a:latin typeface="Century Gothic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6" y="1283208"/>
            <a:ext cx="8705088" cy="5041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05800" y="2093893"/>
            <a:ext cx="1152239" cy="95410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Global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Experimental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Control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System (ECS)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86400" y="3200400"/>
            <a:ext cx="533400" cy="304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LLT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4780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Architecture: more detail</a:t>
            </a:r>
            <a:endParaRPr lang="en-US" sz="4400" b="0" dirty="0">
              <a:latin typeface="Century Gothic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33400" y="1219200"/>
            <a:ext cx="8839200" cy="5181600"/>
            <a:chOff x="533400" y="1219200"/>
            <a:chExt cx="8839200" cy="5181600"/>
          </a:xfrm>
        </p:grpSpPr>
        <p:sp>
          <p:nvSpPr>
            <p:cNvPr id="7" name="Rectangle 6"/>
            <p:cNvSpPr/>
            <p:nvPr/>
          </p:nvSpPr>
          <p:spPr>
            <a:xfrm>
              <a:off x="533400" y="1219200"/>
              <a:ext cx="8839200" cy="5181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8956" y="1469930"/>
              <a:ext cx="7286244" cy="46070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660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 descr="TriggerUpgrade_2.eps"/>
          <p:cNvPicPr>
            <a:picLocks noChangeAspect="1"/>
          </p:cNvPicPr>
          <p:nvPr/>
        </p:nvPicPr>
        <p:blipFill rotWithShape="1">
          <a:blip r:embed="rId2" cstate="screen"/>
          <a:srcRect t="12658" b="14241"/>
          <a:stretch/>
        </p:blipFill>
        <p:spPr>
          <a:xfrm>
            <a:off x="2362200" y="1219199"/>
            <a:ext cx="5638800" cy="5168899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371600" y="76200"/>
            <a:ext cx="7391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entury Gothic" pitchFamily="34" charset="0"/>
              </a:rPr>
              <a:t>Triggering doesn’t completely disappear</a:t>
            </a:r>
            <a:endParaRPr lang="en-US" sz="2800" b="0" dirty="0"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8400" y="2438400"/>
            <a:ext cx="1410451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Hardware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4491335"/>
            <a:ext cx="1305678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Software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57600" y="5029200"/>
            <a:ext cx="2362200" cy="228600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47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371600" y="76200"/>
            <a:ext cx="7239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Control &amp; </a:t>
            </a:r>
            <a:r>
              <a:rPr lang="en-US" sz="4400" b="0" dirty="0" err="1" smtClean="0">
                <a:latin typeface="Century Gothic" pitchFamily="34" charset="0"/>
              </a:rPr>
              <a:t>Synchronisation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895600" y="2514600"/>
            <a:ext cx="533400" cy="3810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943600" y="2286000"/>
            <a:ext cx="1143000" cy="19050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TFC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Master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‘Super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ODIN’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29000" y="2676439"/>
            <a:ext cx="25527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62400" y="2459995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entury Gothic" pitchFamily="34" charset="0"/>
              </a:rPr>
              <a:t>Latency A</a:t>
            </a:r>
            <a:endParaRPr lang="en-GB" sz="1100" dirty="0">
              <a:latin typeface="Century Gothic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14600" y="27051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048500" y="3065559"/>
            <a:ext cx="5715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loud 24"/>
          <p:cNvSpPr/>
          <p:nvPr/>
        </p:nvSpPr>
        <p:spPr>
          <a:xfrm>
            <a:off x="7620000" y="2341659"/>
            <a:ext cx="1447800" cy="1447800"/>
          </a:xfrm>
          <a:prstGeom prst="clou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RUN Control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133600" y="27051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133600" y="25908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133600" y="28194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514600" y="25908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362200" y="213360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Detector</a:t>
            </a:r>
            <a:endParaRPr lang="en-GB" sz="1100" dirty="0">
              <a:latin typeface="Century Gothic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371600" y="3124200"/>
            <a:ext cx="533400" cy="3810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1905000" y="3286039"/>
            <a:ext cx="40386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990600" y="33147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09600" y="33147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09600" y="32004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09600" y="34290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990600" y="32004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2019300" y="3733800"/>
            <a:ext cx="533400" cy="3810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552700" y="3895639"/>
            <a:ext cx="33909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1638300" y="39243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257300" y="39243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257300" y="38100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257300" y="40386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1638300" y="3810000"/>
            <a:ext cx="0" cy="2286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962400" y="3091190"/>
            <a:ext cx="8595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entury Gothic" pitchFamily="34" charset="0"/>
              </a:rPr>
              <a:t>Latency B</a:t>
            </a:r>
            <a:endParaRPr lang="en-GB" sz="1100" dirty="0">
              <a:latin typeface="Century Gothic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62400" y="3657600"/>
            <a:ext cx="8931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entury Gothic" pitchFamily="34" charset="0"/>
              </a:rPr>
              <a:t>Latency C</a:t>
            </a:r>
            <a:endParaRPr lang="en-GB" sz="1100" dirty="0">
              <a:latin typeface="Century Gothic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3542" y="1066800"/>
            <a:ext cx="874410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entury Gothic" pitchFamily="34" charset="0"/>
              </a:rPr>
              <a:t>Control with </a:t>
            </a:r>
            <a:r>
              <a:rPr lang="en-US" sz="2800" dirty="0" err="1" smtClean="0">
                <a:latin typeface="Century Gothic" pitchFamily="34" charset="0"/>
              </a:rPr>
              <a:t>synchronised</a:t>
            </a:r>
            <a:r>
              <a:rPr lang="en-US" sz="2800" dirty="0" smtClean="0">
                <a:latin typeface="Century Gothic" pitchFamily="34" charset="0"/>
              </a:rPr>
              <a:t> fast commands</a:t>
            </a:r>
          </a:p>
          <a:p>
            <a:r>
              <a:rPr lang="en-US" sz="2400" dirty="0">
                <a:latin typeface="Century Gothic" pitchFamily="34" charset="0"/>
              </a:rPr>
              <a:t>	</a:t>
            </a:r>
            <a:r>
              <a:rPr lang="en-US" sz="2400" dirty="0" err="1" smtClean="0">
                <a:latin typeface="Century Gothic" pitchFamily="34" charset="0"/>
              </a:rPr>
              <a:t>eg</a:t>
            </a:r>
            <a:r>
              <a:rPr lang="en-US" sz="2400" dirty="0" smtClean="0">
                <a:latin typeface="Century Gothic" pitchFamily="34" charset="0"/>
              </a:rPr>
              <a:t> bunch-counter reset</a:t>
            </a:r>
            <a:endParaRPr lang="en-US" sz="2000" dirty="0" smtClean="0">
              <a:latin typeface="Century Gothic" pitchFamily="34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5334000" y="2590800"/>
            <a:ext cx="190500" cy="1524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5334000" y="3200400"/>
            <a:ext cx="190500" cy="1524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5334000" y="3810000"/>
            <a:ext cx="190500" cy="1524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52400" y="4587895"/>
            <a:ext cx="9677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 pitchFamily="34" charset="0"/>
              </a:rPr>
              <a:t>Latencies will be measured =&gt; </a:t>
            </a:r>
            <a:r>
              <a:rPr lang="en-US" sz="2000" dirty="0" smtClean="0">
                <a:latin typeface="Century Gothic" pitchFamily="34" charset="0"/>
              </a:rPr>
              <a:t>pre-scaling of commands by S-ODIN</a:t>
            </a:r>
          </a:p>
          <a:p>
            <a:endParaRPr lang="en-US" sz="1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Absolute measurement with:	</a:t>
            </a: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pulsed laser</a:t>
            </a:r>
          </a:p>
          <a:p>
            <a:r>
              <a:rPr lang="en-US" sz="2400" dirty="0">
                <a:solidFill>
                  <a:srgbClr val="FFFF00"/>
                </a:solidFill>
                <a:latin typeface="Century Gothic" pitchFamily="34" charset="0"/>
              </a:rPr>
              <a:t>	</a:t>
            </a: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				</a:t>
            </a:r>
            <a:r>
              <a:rPr lang="en-US" sz="2400" dirty="0" err="1" smtClean="0">
                <a:solidFill>
                  <a:srgbClr val="FFFF00"/>
                </a:solidFill>
                <a:latin typeface="Century Gothic" pitchFamily="34" charset="0"/>
              </a:rPr>
              <a:t>cosmics</a:t>
            </a:r>
            <a:endParaRPr lang="en-US" sz="2400" dirty="0" smtClean="0">
              <a:solidFill>
                <a:srgbClr val="FFFF00"/>
              </a:solidFill>
              <a:latin typeface="Century Gothic" pitchFamily="34" charset="0"/>
            </a:endParaRPr>
          </a:p>
          <a:p>
            <a:r>
              <a:rPr lang="en-US" sz="2400" dirty="0">
                <a:solidFill>
                  <a:srgbClr val="FFFF00"/>
                </a:solidFill>
                <a:latin typeface="Century Gothic" pitchFamily="34" charset="0"/>
              </a:rPr>
              <a:t>	</a:t>
            </a:r>
            <a:r>
              <a:rPr lang="en-US" sz="2400" dirty="0" smtClean="0">
                <a:solidFill>
                  <a:srgbClr val="FFFF00"/>
                </a:solidFill>
                <a:latin typeface="Century Gothic" pitchFamily="34" charset="0"/>
              </a:rPr>
              <a:t>				low intensity LHC beam collisions</a:t>
            </a:r>
          </a:p>
        </p:txBody>
      </p:sp>
    </p:spTree>
    <p:extLst>
      <p:ext uri="{BB962C8B-B14F-4D97-AF65-F5344CB8AC3E}">
        <p14:creationId xmlns:p14="http://schemas.microsoft.com/office/powerpoint/2010/main" val="107373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 descr="implementation_detai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37067"/>
            <a:ext cx="6400800" cy="6163733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8534400" y="3733800"/>
            <a:ext cx="533400" cy="1524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153400" y="3886200"/>
            <a:ext cx="175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allow a small rate of</a:t>
            </a:r>
          </a:p>
          <a:p>
            <a:r>
              <a:rPr lang="en-US" dirty="0" smtClean="0"/>
              <a:t>errors</a:t>
            </a:r>
          </a:p>
          <a:p>
            <a:r>
              <a:rPr lang="en-US" dirty="0" smtClean="0"/>
              <a:t>BUT</a:t>
            </a:r>
          </a:p>
          <a:p>
            <a:r>
              <a:rPr lang="en-US" dirty="0" smtClean="0"/>
              <a:t>No loss of synch</a:t>
            </a:r>
            <a:endParaRPr lang="en-US" dirty="0"/>
          </a:p>
        </p:txBody>
      </p:sp>
      <p:sp>
        <p:nvSpPr>
          <p:cNvPr id="8" name="Left-Right Arrow 7"/>
          <p:cNvSpPr/>
          <p:nvPr/>
        </p:nvSpPr>
        <p:spPr>
          <a:xfrm>
            <a:off x="8382000" y="1143000"/>
            <a:ext cx="609600" cy="228600"/>
          </a:xfrm>
          <a:prstGeom prst="left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53400" y="1459468"/>
            <a:ext cx="1488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100% robust</a:t>
            </a:r>
          </a:p>
        </p:txBody>
      </p:sp>
    </p:spTree>
    <p:extLst>
      <p:ext uri="{BB962C8B-B14F-4D97-AF65-F5344CB8AC3E}">
        <p14:creationId xmlns:p14="http://schemas.microsoft.com/office/powerpoint/2010/main" val="134151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4800" y="4114800"/>
            <a:ext cx="9296400" cy="22860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10" descr="MMj0395778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6800" y="51054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8812550" y="4995446"/>
            <a:ext cx="48385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HLT</a:t>
            </a:r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 flipH="1">
            <a:off x="2895600" y="4495800"/>
            <a:ext cx="22860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22"/>
          <p:cNvSpPr>
            <a:spLocks noChangeShapeType="1"/>
          </p:cNvSpPr>
          <p:nvPr/>
        </p:nvSpPr>
        <p:spPr bwMode="auto">
          <a:xfrm>
            <a:off x="2895600" y="4495800"/>
            <a:ext cx="0" cy="3810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" name="Line 29"/>
          <p:cNvSpPr>
            <a:spLocks noChangeShapeType="1"/>
          </p:cNvSpPr>
          <p:nvPr/>
        </p:nvSpPr>
        <p:spPr bwMode="auto">
          <a:xfrm>
            <a:off x="6096000" y="4495800"/>
            <a:ext cx="5334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pic>
        <p:nvPicPr>
          <p:cNvPr id="12" name="Picture 8" descr="lhcb_old_arch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8768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39"/>
          <p:cNvSpPr txBox="1">
            <a:spLocks noChangeArrowheads="1"/>
          </p:cNvSpPr>
          <p:nvPr/>
        </p:nvSpPr>
        <p:spPr bwMode="auto">
          <a:xfrm>
            <a:off x="4191000" y="5715000"/>
            <a:ext cx="554038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100">
                <a:solidFill>
                  <a:schemeClr val="tx1"/>
                </a:solidFill>
              </a:rPr>
              <a:t>1MHz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event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rate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181600" y="4267200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Readout Supervisor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629400" y="4267200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L0 Hardware Trigger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25842" y="5509307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2781300" y="5524500"/>
            <a:ext cx="228600" cy="228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600200" y="76200"/>
            <a:ext cx="64903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 smtClean="0">
                <a:latin typeface="Century Gothic" pitchFamily="34" charset="0"/>
              </a:rPr>
              <a:t>Existing readout system</a:t>
            </a:r>
            <a:endParaRPr lang="en-US" sz="4400" b="0" dirty="0">
              <a:latin typeface="Century Gothic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25993"/>
              </p:ext>
            </p:extLst>
          </p:nvPr>
        </p:nvGraphicFramePr>
        <p:xfrm>
          <a:off x="1524000" y="1371600"/>
          <a:ext cx="6604000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02000"/>
                <a:gridCol w="330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Bunch crossing rate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40 MHz</a:t>
                      </a:r>
                      <a:r>
                        <a:rPr lang="en-US" sz="2400" baseline="0" dirty="0" smtClean="0"/>
                        <a:t> *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L0 trigger rate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 MHz average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L0 trigger latency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 </a:t>
                      </a:r>
                      <a:r>
                        <a:rPr lang="en-US" sz="24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2400" dirty="0" err="1" smtClean="0"/>
                        <a:t>s</a:t>
                      </a:r>
                      <a:r>
                        <a:rPr lang="en-US" sz="2400" dirty="0" smtClean="0"/>
                        <a:t> fixed (160 BXs)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Event readout time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900 ns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Event rate to DAQ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 MHz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Rounded Rectangle 19"/>
          <p:cNvSpPr/>
          <p:nvPr/>
        </p:nvSpPr>
        <p:spPr>
          <a:xfrm>
            <a:off x="8029575" y="4152901"/>
            <a:ext cx="1156325" cy="284956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Muons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032437" y="4495800"/>
            <a:ext cx="1156325" cy="284956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Calorimeter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>
            <a:stCxn id="20" idx="1"/>
          </p:cNvCxnSpPr>
          <p:nvPr/>
        </p:nvCxnSpPr>
        <p:spPr>
          <a:xfrm flipH="1">
            <a:off x="7543800" y="4295379"/>
            <a:ext cx="485775" cy="14247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5" idx="3"/>
          </p:cNvCxnSpPr>
          <p:nvPr/>
        </p:nvCxnSpPr>
        <p:spPr>
          <a:xfrm flipH="1" flipV="1">
            <a:off x="7543800" y="4495800"/>
            <a:ext cx="485775" cy="142479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95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851E-6 9.9491E-7 L 0.21407 0.00232 " pathEditMode="relative" ptsTypes="AA">
                                      <p:cBhvr>
                                        <p:cTn id="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62 -5.28337E-6 L 0.57875 -0.00232 " pathEditMode="relative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1"/>
          <p:cNvSpPr txBox="1">
            <a:spLocks/>
          </p:cNvSpPr>
          <p:nvPr/>
        </p:nvSpPr>
        <p:spPr>
          <a:xfrm>
            <a:off x="495300" y="61118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4457700" y="6111875"/>
            <a:ext cx="577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4800" y="1736724"/>
            <a:ext cx="9296400" cy="22860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10" descr="MMj0395778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6800" y="2727324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8763000" y="2497137"/>
            <a:ext cx="48385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HLT</a:t>
            </a: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 flipH="1">
            <a:off x="2895600" y="2117724"/>
            <a:ext cx="22860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>
            <a:off x="2895600" y="2117724"/>
            <a:ext cx="0" cy="3810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29"/>
          <p:cNvSpPr>
            <a:spLocks noChangeShapeType="1"/>
          </p:cNvSpPr>
          <p:nvPr/>
        </p:nvSpPr>
        <p:spPr bwMode="auto">
          <a:xfrm>
            <a:off x="6096000" y="2117724"/>
            <a:ext cx="5334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38"/>
          <p:cNvSpPr txBox="1">
            <a:spLocks noChangeArrowheads="1"/>
          </p:cNvSpPr>
          <p:nvPr/>
        </p:nvSpPr>
        <p:spPr bwMode="auto">
          <a:xfrm>
            <a:off x="304800" y="1736724"/>
            <a:ext cx="899285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Current</a:t>
            </a:r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304800" y="4175124"/>
            <a:ext cx="9296400" cy="22860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5" name="Picture 42" descr="MMj0395778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0600" y="4784724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3" descr="MMj0395778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10600" y="5622924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Line 52"/>
          <p:cNvSpPr>
            <a:spLocks noChangeShapeType="1"/>
          </p:cNvSpPr>
          <p:nvPr/>
        </p:nvSpPr>
        <p:spPr bwMode="auto">
          <a:xfrm>
            <a:off x="6096000" y="4556124"/>
            <a:ext cx="533400" cy="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53"/>
          <p:cNvSpPr>
            <a:spLocks noChangeShapeType="1"/>
          </p:cNvSpPr>
          <p:nvPr/>
        </p:nvSpPr>
        <p:spPr bwMode="auto">
          <a:xfrm>
            <a:off x="5638800" y="4784724"/>
            <a:ext cx="0" cy="152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54"/>
          <p:cNvSpPr txBox="1">
            <a:spLocks noChangeArrowheads="1"/>
          </p:cNvSpPr>
          <p:nvPr/>
        </p:nvSpPr>
        <p:spPr bwMode="auto">
          <a:xfrm>
            <a:off x="8686800" y="4675187"/>
            <a:ext cx="69051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600" dirty="0">
                <a:solidFill>
                  <a:schemeClr val="bg1"/>
                </a:solidFill>
              </a:rPr>
              <a:t>HLT++</a:t>
            </a:r>
          </a:p>
        </p:txBody>
      </p:sp>
      <p:pic>
        <p:nvPicPr>
          <p:cNvPr id="20" name="Picture 56" descr="lhcb_new_archi_z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937124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39"/>
          <p:cNvSpPr txBox="1">
            <a:spLocks noChangeArrowheads="1"/>
          </p:cNvSpPr>
          <p:nvPr/>
        </p:nvSpPr>
        <p:spPr bwMode="auto">
          <a:xfrm>
            <a:off x="273050" y="4251324"/>
            <a:ext cx="986232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Upgrade</a:t>
            </a:r>
          </a:p>
        </p:txBody>
      </p:sp>
      <p:pic>
        <p:nvPicPr>
          <p:cNvPr id="22" name="Picture 8" descr="lhcb_old_arch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498724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39"/>
          <p:cNvSpPr txBox="1">
            <a:spLocks noChangeArrowheads="1"/>
          </p:cNvSpPr>
          <p:nvPr/>
        </p:nvSpPr>
        <p:spPr bwMode="auto">
          <a:xfrm>
            <a:off x="4191000" y="3336924"/>
            <a:ext cx="554038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100">
                <a:solidFill>
                  <a:schemeClr val="tx1"/>
                </a:solidFill>
              </a:rPr>
              <a:t>1MHz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event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rate</a:t>
            </a:r>
          </a:p>
        </p:txBody>
      </p:sp>
      <p:sp>
        <p:nvSpPr>
          <p:cNvPr id="24" name="Text Box 39"/>
          <p:cNvSpPr txBox="1">
            <a:spLocks noChangeArrowheads="1"/>
          </p:cNvSpPr>
          <p:nvPr/>
        </p:nvSpPr>
        <p:spPr bwMode="auto">
          <a:xfrm>
            <a:off x="4191000" y="5851524"/>
            <a:ext cx="631825" cy="60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/>
            <a:r>
              <a:rPr lang="en-US" sz="1100">
                <a:solidFill>
                  <a:schemeClr val="tx1"/>
                </a:solidFill>
              </a:rPr>
              <a:t>40MHz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event</a:t>
            </a:r>
          </a:p>
          <a:p>
            <a:pPr algn="l"/>
            <a:r>
              <a:rPr lang="en-US" sz="1100">
                <a:solidFill>
                  <a:schemeClr val="tx1"/>
                </a:solidFill>
              </a:rPr>
              <a:t>rate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5181600" y="1889124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Readout Supervisor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629400" y="1889124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L0 Hardware Trigger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5181600" y="4327524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Readout Supervisor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629400" y="4327524"/>
            <a:ext cx="914400" cy="457200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Low-level Trigger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1905000" y="762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 smtClean="0">
                <a:latin typeface="Century Gothic" pitchFamily="34" charset="0"/>
              </a:rPr>
              <a:t>Upgrade architecture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1066800" y="1123890"/>
            <a:ext cx="8001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latin typeface="Century Gothic" pitchFamily="34" charset="0"/>
              </a:rPr>
              <a:t>No ‘front-end’ trigger, Event </a:t>
            </a:r>
            <a:r>
              <a:rPr lang="en-US" sz="2000" dirty="0">
                <a:latin typeface="Century Gothic" pitchFamily="34" charset="0"/>
              </a:rPr>
              <a:t>rate to DAQ </a:t>
            </a:r>
            <a:r>
              <a:rPr lang="en-US" sz="2000" dirty="0" smtClean="0">
                <a:latin typeface="Century Gothic" pitchFamily="34" charset="0"/>
              </a:rPr>
              <a:t>nominally 40 MHz</a:t>
            </a:r>
            <a:endParaRPr lang="en-US" sz="2000" dirty="0">
              <a:latin typeface="Century Gothic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25842" y="31242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2781300" y="3124200"/>
            <a:ext cx="228600" cy="2286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33400" y="5562600"/>
            <a:ext cx="228600" cy="2286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8668995" y="5482192"/>
            <a:ext cx="893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50 Tb/s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219700" y="4973702"/>
            <a:ext cx="876300" cy="1316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5105400" y="4919990"/>
            <a:ext cx="11464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Low-level Trigger</a:t>
            </a:r>
            <a:endParaRPr lang="en-GB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48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851E-6 9.9491E-7 L 0.21407 0.00232 " pathEditMode="relative" ptsTypes="AA">
                                      <p:cBhvr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62 -5.28337E-6 L 0.57875 -0.00232 " pathEditMode="relative" ptsTypes="AA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2129E-6 2.22222E-6 L 0.81949 0.00555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75" y="2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438400" y="76200"/>
            <a:ext cx="5486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 smtClean="0">
                <a:latin typeface="Century Gothic" pitchFamily="34" charset="0"/>
              </a:rPr>
              <a:t>Can we do it?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" y="1143000"/>
            <a:ext cx="9448800" cy="520142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3200" dirty="0" smtClean="0">
                <a:latin typeface="Century Gothic" pitchFamily="34" charset="0"/>
              </a:rPr>
              <a:t>……. </a:t>
            </a:r>
            <a:r>
              <a:rPr lang="en-US" sz="3200" dirty="0">
                <a:latin typeface="Century Gothic" pitchFamily="34" charset="0"/>
              </a:rPr>
              <a:t>a</a:t>
            </a:r>
            <a:r>
              <a:rPr lang="en-US" sz="3200" dirty="0" smtClean="0">
                <a:latin typeface="Century Gothic" pitchFamily="34" charset="0"/>
              </a:rPr>
              <a:t>ctually, can we afford it?</a:t>
            </a:r>
          </a:p>
          <a:p>
            <a:pPr algn="l">
              <a:defRPr/>
            </a:pPr>
            <a:endParaRPr lang="en-US" sz="3200" dirty="0">
              <a:latin typeface="Century Gothic" pitchFamily="34" charset="0"/>
            </a:endParaRPr>
          </a:p>
          <a:p>
            <a:pPr algn="l">
              <a:defRPr/>
            </a:pPr>
            <a:r>
              <a:rPr lang="en-US" sz="3200" dirty="0" smtClean="0">
                <a:latin typeface="Century Gothic" pitchFamily="34" charset="0"/>
              </a:rPr>
              <a:t>Trends in high speed optical data transmission</a:t>
            </a:r>
            <a:endParaRPr lang="en-US" sz="3200" dirty="0">
              <a:latin typeface="Century Gothic" pitchFamily="34" charset="0"/>
            </a:endParaRPr>
          </a:p>
          <a:p>
            <a:pPr algn="l">
              <a:defRPr/>
            </a:pPr>
            <a:endParaRPr lang="en-US" sz="3200" dirty="0">
              <a:latin typeface="Century Gothic" pitchFamily="34" charset="0"/>
            </a:endParaRPr>
          </a:p>
          <a:p>
            <a:pPr algn="l">
              <a:defRPr/>
            </a:pPr>
            <a:r>
              <a:rPr lang="en-US" sz="3200" dirty="0" smtClean="0">
                <a:latin typeface="Century Gothic" pitchFamily="34" charset="0"/>
              </a:rPr>
              <a:t>  1Gbit/s		10Gbit/s		40Gbit/s</a:t>
            </a:r>
          </a:p>
          <a:p>
            <a:pPr algn="l">
              <a:defRPr/>
            </a:pPr>
            <a:endParaRPr lang="en-US" sz="3200" dirty="0">
              <a:latin typeface="Century Gothic" pitchFamily="34" charset="0"/>
            </a:endParaRPr>
          </a:p>
          <a:p>
            <a:pPr algn="l">
              <a:defRPr/>
            </a:pPr>
            <a:r>
              <a:rPr lang="en-US" sz="3200" dirty="0" smtClean="0">
                <a:latin typeface="Century Gothic" pitchFamily="34" charset="0"/>
              </a:rPr>
              <a:t>….. and strong </a:t>
            </a:r>
            <a:r>
              <a:rPr lang="en-US" sz="3200" dirty="0" err="1" smtClean="0">
                <a:latin typeface="Century Gothic" pitchFamily="34" charset="0"/>
              </a:rPr>
              <a:t>programme</a:t>
            </a:r>
            <a:r>
              <a:rPr lang="en-US" sz="3200" dirty="0" smtClean="0">
                <a:latin typeface="Century Gothic" pitchFamily="34" charset="0"/>
              </a:rPr>
              <a:t> for rad-tolerance</a:t>
            </a:r>
          </a:p>
          <a:p>
            <a:pPr algn="l">
              <a:defRPr/>
            </a:pPr>
            <a:r>
              <a:rPr lang="en-US" sz="3200" dirty="0" smtClean="0">
                <a:latin typeface="Century Gothic" pitchFamily="34" charset="0"/>
              </a:rPr>
              <a:t>….. and trends in embedded links in FPGAs</a:t>
            </a:r>
          </a:p>
          <a:p>
            <a:pPr algn="l">
              <a:defRPr/>
            </a:pPr>
            <a:endParaRPr lang="en-US" sz="3200" dirty="0">
              <a:latin typeface="Century Gothic" pitchFamily="34" charset="0"/>
            </a:endParaRPr>
          </a:p>
          <a:p>
            <a:pPr algn="ctr">
              <a:defRPr/>
            </a:pPr>
            <a:r>
              <a:rPr lang="en-US" sz="4400" dirty="0" smtClean="0">
                <a:solidFill>
                  <a:srgbClr val="FFFF00"/>
                </a:solidFill>
                <a:latin typeface="Century Gothic" pitchFamily="34" charset="0"/>
              </a:rPr>
              <a:t>Upgrade installation in LS2</a:t>
            </a:r>
            <a:endParaRPr lang="en-US" sz="44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905000" y="3733800"/>
            <a:ext cx="762000" cy="3810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>
            <a:off x="4724400" y="3733800"/>
            <a:ext cx="762000" cy="3810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66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9865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Architectural choices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371600"/>
            <a:ext cx="96012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entury Gothic" pitchFamily="34" charset="0"/>
              </a:rPr>
              <a:t>Data compression on front-end driven by cost:</a:t>
            </a:r>
          </a:p>
          <a:p>
            <a:endParaRPr lang="en-US" sz="2800" dirty="0" smtClean="0">
              <a:latin typeface="Century Gothic" pitchFamily="34" charset="0"/>
            </a:endParaRPr>
          </a:p>
          <a:p>
            <a:pPr>
              <a:tabLst>
                <a:tab pos="1619250" algn="l"/>
                <a:tab pos="3054350" algn="l"/>
              </a:tabLst>
            </a:pPr>
            <a:r>
              <a:rPr lang="en-US" sz="2800" dirty="0" smtClean="0">
                <a:latin typeface="Century Gothic" pitchFamily="34" charset="0"/>
              </a:rPr>
              <a:t>no compression 	~ 80,000 links </a:t>
            </a:r>
            <a:r>
              <a:rPr lang="en-US" sz="2000" dirty="0" smtClean="0">
                <a:latin typeface="Century Gothic" pitchFamily="34" charset="0"/>
              </a:rPr>
              <a:t>(4.8 Gb/s)		20 MCHF</a:t>
            </a:r>
          </a:p>
          <a:p>
            <a:pPr>
              <a:tabLst>
                <a:tab pos="1619250" algn="l"/>
                <a:tab pos="3054350" algn="l"/>
              </a:tabLst>
            </a:pPr>
            <a:r>
              <a:rPr lang="en-US" sz="2800" dirty="0" smtClean="0">
                <a:latin typeface="Century Gothic" pitchFamily="34" charset="0"/>
              </a:rPr>
              <a:t>compression	~ 12,500 links </a:t>
            </a:r>
            <a:r>
              <a:rPr lang="en-US" sz="2000" dirty="0" smtClean="0">
                <a:latin typeface="Century Gothic" pitchFamily="34" charset="0"/>
              </a:rPr>
              <a:t>(</a:t>
            </a:r>
            <a:r>
              <a:rPr lang="en-US" sz="2000" dirty="0" err="1" smtClean="0">
                <a:latin typeface="Century Gothic" pitchFamily="34" charset="0"/>
              </a:rPr>
              <a:t>cf</a:t>
            </a:r>
            <a:r>
              <a:rPr lang="en-US" sz="2000" dirty="0" smtClean="0">
                <a:latin typeface="Century Gothic" pitchFamily="34" charset="0"/>
              </a:rPr>
              <a:t> 8,000 today)		3.1 MCHF</a:t>
            </a:r>
          </a:p>
          <a:p>
            <a:endParaRPr lang="en-US" sz="2800" dirty="0" smtClean="0">
              <a:latin typeface="Century Gothic" pitchFamily="34" charset="0"/>
            </a:endParaRPr>
          </a:p>
          <a:p>
            <a:r>
              <a:rPr lang="en-US" sz="2800" dirty="0" smtClean="0">
                <a:latin typeface="Century Gothic" pitchFamily="34" charset="0"/>
              </a:rPr>
              <a:t>NB: Compression (zero-suppression) currently done in off-detector FPGAs:</a:t>
            </a:r>
          </a:p>
          <a:p>
            <a:endParaRPr lang="en-US" sz="9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	careful balance of complexity </a:t>
            </a:r>
            <a:r>
              <a:rPr lang="en-US" sz="2400" dirty="0" err="1" smtClean="0">
                <a:latin typeface="Century Gothic" pitchFamily="34" charset="0"/>
              </a:rPr>
              <a:t>vs</a:t>
            </a:r>
            <a:r>
              <a:rPr lang="en-US" sz="2400" dirty="0" smtClean="0">
                <a:latin typeface="Century Gothic" pitchFamily="34" charset="0"/>
              </a:rPr>
              <a:t> robustness</a:t>
            </a:r>
          </a:p>
          <a:p>
            <a:r>
              <a:rPr lang="en-US" sz="2400" dirty="0">
                <a:latin typeface="Century Gothic" pitchFamily="34" charset="0"/>
              </a:rPr>
              <a:t>	</a:t>
            </a:r>
            <a:r>
              <a:rPr lang="en-US" sz="2400" dirty="0" smtClean="0">
                <a:latin typeface="Century Gothic" pitchFamily="34" charset="0"/>
              </a:rPr>
              <a:t>needed a few iterations get it right !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3200" dirty="0" smtClean="0">
                <a:solidFill>
                  <a:srgbClr val="FFFF00"/>
                </a:solidFill>
                <a:latin typeface="Century Gothic" pitchFamily="34" charset="0"/>
              </a:rPr>
              <a:t>=&gt; Aim for flexibility + scale-ability in upgrade</a:t>
            </a:r>
            <a:endParaRPr lang="en-US" sz="3600" dirty="0">
              <a:solidFill>
                <a:srgbClr val="FFFF0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18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898650" y="76200"/>
            <a:ext cx="7016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Architectural choices</a:t>
            </a:r>
            <a:endParaRPr lang="en-US" sz="4400" b="0" dirty="0">
              <a:latin typeface="Century Gothic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47650" y="2895600"/>
            <a:ext cx="94932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latin typeface="Century Gothic" pitchFamily="34" charset="0"/>
              </a:rPr>
              <a:t>Need UP bandwidth &gt;&gt; DOWN bandwidth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Century Gothic" pitchFamily="34" charset="0"/>
              </a:rPr>
              <a:t>=&gt; Combine TFC+ECS; </a:t>
            </a:r>
            <a:r>
              <a:rPr lang="en-US" sz="2800" dirty="0" smtClean="0">
                <a:solidFill>
                  <a:srgbClr val="FFFF00"/>
                </a:solidFill>
                <a:latin typeface="Century Gothic" pitchFamily="34" charset="0"/>
              </a:rPr>
              <a:t>Separate Data</a:t>
            </a:r>
            <a:endParaRPr lang="en-US" sz="2800" b="0" dirty="0" smtClean="0">
              <a:solidFill>
                <a:srgbClr val="FFFF00"/>
              </a:solidFill>
              <a:latin typeface="Century Gothic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981200" y="1524000"/>
            <a:ext cx="5076431" cy="1356955"/>
            <a:chOff x="762000" y="1828800"/>
            <a:chExt cx="5076431" cy="1356955"/>
          </a:xfrm>
        </p:grpSpPr>
        <p:sp>
          <p:nvSpPr>
            <p:cNvPr id="7" name="Rounded Rectangle 6"/>
            <p:cNvSpPr/>
            <p:nvPr/>
          </p:nvSpPr>
          <p:spPr>
            <a:xfrm>
              <a:off x="1828800" y="2133600"/>
              <a:ext cx="762000" cy="762000"/>
            </a:xfrm>
            <a:prstGeom prst="roundRect">
              <a:avLst/>
            </a:prstGeom>
            <a:solidFill>
              <a:schemeClr val="tx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On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detector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33800" y="2133600"/>
              <a:ext cx="762000" cy="762000"/>
            </a:xfrm>
            <a:prstGeom prst="roundRect">
              <a:avLst/>
            </a:prstGeom>
            <a:solidFill>
              <a:schemeClr val="tx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Off detector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590800" y="2667000"/>
              <a:ext cx="1143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590800" y="2362200"/>
              <a:ext cx="1143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552925" y="2057400"/>
              <a:ext cx="12570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entury Gothic" pitchFamily="34" charset="0"/>
                </a:rPr>
                <a:t>DOWN 4.8 Gb/s</a:t>
              </a:r>
              <a:endParaRPr lang="en-GB" sz="1100" dirty="0">
                <a:latin typeface="Century Gothic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1257300" y="2514600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1257300" y="2133600"/>
              <a:ext cx="571500" cy="152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1295400" y="2743200"/>
              <a:ext cx="571500" cy="1524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667000" y="2667000"/>
              <a:ext cx="9685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Century Gothic" pitchFamily="34" charset="0"/>
                </a:rPr>
                <a:t>UP 4.8 Gb/s</a:t>
              </a:r>
              <a:endParaRPr lang="en-GB" sz="1100" dirty="0">
                <a:latin typeface="Century Gothic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H="1">
              <a:off x="4495800" y="2514600"/>
              <a:ext cx="5715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4495800" y="2133600"/>
              <a:ext cx="571500" cy="1524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4533900" y="2743200"/>
              <a:ext cx="571500" cy="1524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63254" y="1836751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TFC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2000" y="2359223"/>
              <a:ext cx="611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ECS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62000" y="2816423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Data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14562" y="1828800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TFC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13308" y="2286000"/>
              <a:ext cx="611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ECS</a:t>
              </a:r>
              <a:endParaRPr lang="en-GB" dirty="0">
                <a:latin typeface="Century Gothic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89508" y="274320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entury Gothic" pitchFamily="34" charset="0"/>
                </a:rPr>
                <a:t>Data</a:t>
              </a:r>
              <a:endParaRPr lang="en-GB" dirty="0">
                <a:latin typeface="Century Gothic" pitchFamily="34" charset="0"/>
              </a:endParaRPr>
            </a:p>
          </p:txBody>
        </p:sp>
      </p:grp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336550" y="990600"/>
            <a:ext cx="9493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b="0" dirty="0" smtClean="0">
                <a:latin typeface="Century Gothic" pitchFamily="34" charset="0"/>
              </a:rPr>
              <a:t>New compact link offers combined Data, TFC, ECS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3048000" y="4267200"/>
            <a:ext cx="762000" cy="7620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On detector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4953000" y="4267200"/>
            <a:ext cx="762000" cy="762000"/>
          </a:xfrm>
          <a:prstGeom prst="roundRect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Off detector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810000" y="4800600"/>
            <a:ext cx="1143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10000" y="4495800"/>
            <a:ext cx="1143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980874" y="4264223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4.8 Gb/s</a:t>
            </a:r>
            <a:endParaRPr lang="en-GB" sz="1400" dirty="0">
              <a:latin typeface="Century Gothic" pitchFamily="34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2476500" y="4648200"/>
            <a:ext cx="5715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667000" y="4343400"/>
            <a:ext cx="381000" cy="762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62400" y="4721423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entury Gothic" pitchFamily="34" charset="0"/>
              </a:rPr>
              <a:t>4.8 Gb/s</a:t>
            </a:r>
            <a:endParaRPr lang="en-GB" sz="1400" dirty="0">
              <a:latin typeface="Century Gothic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5715000" y="4648200"/>
            <a:ext cx="5715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5715000" y="4267200"/>
            <a:ext cx="571500" cy="15240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600200" y="397432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TFC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05000" y="4645223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ECS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52600" y="571202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entury Gothic" pitchFamily="34" charset="0"/>
              </a:rPr>
              <a:t>Data</a:t>
            </a:r>
            <a:endParaRPr lang="en-GB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33762" y="39624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TFC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32508" y="4484872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ECS</a:t>
            </a:r>
            <a:endParaRPr lang="en-GB" dirty="0">
              <a:latin typeface="Century Gothic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31416" y="56388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Century Gothic" pitchFamily="34" charset="0"/>
              </a:rPr>
              <a:t>Data</a:t>
            </a:r>
            <a:endParaRPr lang="en-GB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3048000" y="6019800"/>
            <a:ext cx="7620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476500" y="6134100"/>
            <a:ext cx="571500" cy="0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810000" y="6132444"/>
            <a:ext cx="1143000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967577" y="6096000"/>
            <a:ext cx="909223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  <a:latin typeface="Century Gothic" pitchFamily="34" charset="0"/>
              </a:rPr>
              <a:t>4.8 Gb/s</a:t>
            </a:r>
            <a:endParaRPr lang="en-GB" sz="1400" dirty="0">
              <a:solidFill>
                <a:srgbClr val="FFFF00"/>
              </a:solidFill>
              <a:latin typeface="Century Gothic" pitchFamily="34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3048000" y="5791200"/>
            <a:ext cx="7620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2476500" y="5905500"/>
            <a:ext cx="571500" cy="0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810000" y="5903844"/>
            <a:ext cx="1143000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/>
        </p:nvSpPr>
        <p:spPr>
          <a:xfrm>
            <a:off x="3048000" y="5562600"/>
            <a:ext cx="7620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2476500" y="5676900"/>
            <a:ext cx="571500" cy="0"/>
          </a:xfrm>
          <a:prstGeom prst="straightConnector1">
            <a:avLst/>
          </a:prstGeom>
          <a:ln>
            <a:solidFill>
              <a:srgbClr val="FFFF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3810000" y="5675244"/>
            <a:ext cx="1143000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4953000" y="5486400"/>
            <a:ext cx="762000" cy="7620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Off detector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715000" y="5867400"/>
            <a:ext cx="765785" cy="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476500" y="4800600"/>
            <a:ext cx="5715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2476500" y="4953000"/>
            <a:ext cx="5715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035192" y="4332472"/>
            <a:ext cx="571500" cy="152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2606692" y="4191000"/>
            <a:ext cx="96829" cy="30480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2095500" y="4191000"/>
            <a:ext cx="571500" cy="152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2133600" y="4038600"/>
            <a:ext cx="571500" cy="152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40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ACES, 18th March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48" y="1066800"/>
            <a:ext cx="9366652" cy="50292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0" y="1371600"/>
            <a:ext cx="1746404" cy="2069406"/>
            <a:chOff x="0" y="1371600"/>
            <a:chExt cx="1746404" cy="2069406"/>
          </a:xfrm>
        </p:grpSpPr>
        <p:sp>
          <p:nvSpPr>
            <p:cNvPr id="7" name="Rounded Rectangle 6"/>
            <p:cNvSpPr/>
            <p:nvPr/>
          </p:nvSpPr>
          <p:spPr>
            <a:xfrm>
              <a:off x="0" y="1371600"/>
              <a:ext cx="1651000" cy="91440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 smtClean="0">
                  <a:latin typeface="Berlin Sans FB Demi" pitchFamily="34" charset="0"/>
                </a:rPr>
                <a:t>VeLo</a:t>
              </a:r>
              <a:endParaRPr lang="en-US" sz="2000" dirty="0" smtClean="0">
                <a:latin typeface="Berlin Sans FB Demi" pitchFamily="34" charset="0"/>
              </a:endParaRP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Si pixels</a:t>
              </a:r>
            </a:p>
          </p:txBody>
        </p:sp>
        <p:sp>
          <p:nvSpPr>
            <p:cNvPr id="8" name="Down Arrow 7"/>
            <p:cNvSpPr/>
            <p:nvPr/>
          </p:nvSpPr>
          <p:spPr>
            <a:xfrm rot="20742047">
              <a:off x="1221386" y="2169713"/>
              <a:ext cx="525018" cy="1271293"/>
            </a:xfrm>
            <a:prstGeom prst="downArrow">
              <a:avLst>
                <a:gd name="adj1" fmla="val 50000"/>
                <a:gd name="adj2" fmla="val 4545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828800" y="762000"/>
            <a:ext cx="1981200" cy="2060063"/>
            <a:chOff x="1828800" y="762000"/>
            <a:chExt cx="1981200" cy="2060063"/>
          </a:xfrm>
        </p:grpSpPr>
        <p:sp>
          <p:nvSpPr>
            <p:cNvPr id="10" name="Down Arrow 9"/>
            <p:cNvSpPr/>
            <p:nvPr/>
          </p:nvSpPr>
          <p:spPr>
            <a:xfrm rot="21258129">
              <a:off x="2499118" y="1572805"/>
              <a:ext cx="525018" cy="1249258"/>
            </a:xfrm>
            <a:prstGeom prst="downArrow">
              <a:avLst>
                <a:gd name="adj1" fmla="val 25447"/>
                <a:gd name="adj2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828800" y="762000"/>
              <a:ext cx="1981200" cy="914400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Berlin Sans FB Demi" pitchFamily="34" charset="0"/>
                </a:rPr>
                <a:t>Upstream Tracker</a:t>
              </a: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Si strips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79850" y="762000"/>
            <a:ext cx="1987550" cy="2724148"/>
            <a:chOff x="3879850" y="762000"/>
            <a:chExt cx="1987550" cy="2724148"/>
          </a:xfrm>
        </p:grpSpPr>
        <p:sp>
          <p:nvSpPr>
            <p:cNvPr id="14" name="Rounded Rectangle 13"/>
            <p:cNvSpPr/>
            <p:nvPr/>
          </p:nvSpPr>
          <p:spPr>
            <a:xfrm>
              <a:off x="3879850" y="762000"/>
              <a:ext cx="1987550" cy="9144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Berlin Sans FB Demi" pitchFamily="34" charset="0"/>
                </a:rPr>
                <a:t>Downstream Tracker</a:t>
              </a:r>
            </a:p>
            <a:p>
              <a:pPr algn="ctr"/>
              <a:r>
                <a:rPr lang="en-US" sz="2000" dirty="0" err="1" smtClean="0">
                  <a:latin typeface="Berlin Sans FB Demi" pitchFamily="34" charset="0"/>
                </a:rPr>
                <a:t>Sci-Fibres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15" name="Down Arrow 14"/>
            <p:cNvSpPr/>
            <p:nvPr/>
          </p:nvSpPr>
          <p:spPr>
            <a:xfrm>
              <a:off x="5266182" y="1600199"/>
              <a:ext cx="525018" cy="1885949"/>
            </a:xfrm>
            <a:prstGeom prst="downArrow">
              <a:avLst>
                <a:gd name="adj1" fmla="val 28229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28850" y="4377271"/>
            <a:ext cx="4125531" cy="2175929"/>
            <a:chOff x="2228850" y="4377271"/>
            <a:chExt cx="4125531" cy="2175929"/>
          </a:xfrm>
        </p:grpSpPr>
        <p:sp>
          <p:nvSpPr>
            <p:cNvPr id="17" name="Rounded Rectangle 16"/>
            <p:cNvSpPr/>
            <p:nvPr/>
          </p:nvSpPr>
          <p:spPr>
            <a:xfrm>
              <a:off x="2228850" y="5638800"/>
              <a:ext cx="1651000" cy="914400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Berlin Sans FB Demi" pitchFamily="34" charset="0"/>
                </a:rPr>
                <a:t>RICH</a:t>
              </a: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MAPMTs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18" name="Down Arrow 17"/>
            <p:cNvSpPr/>
            <p:nvPr/>
          </p:nvSpPr>
          <p:spPr>
            <a:xfrm rot="11124186">
              <a:off x="2299913" y="4377271"/>
              <a:ext cx="525018" cy="1525778"/>
            </a:xfrm>
            <a:prstGeom prst="downArrow">
              <a:avLst>
                <a:gd name="adj1" fmla="val 21443"/>
                <a:gd name="adj2" fmla="val 5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Down Arrow 18"/>
            <p:cNvSpPr/>
            <p:nvPr/>
          </p:nvSpPr>
          <p:spPr>
            <a:xfrm rot="14446638">
              <a:off x="4716025" y="4105646"/>
              <a:ext cx="484632" cy="2792080"/>
            </a:xfrm>
            <a:prstGeom prst="downArrow">
              <a:avLst>
                <a:gd name="adj1" fmla="val 22924"/>
                <a:gd name="adj2" fmla="val 5000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426200" y="4495799"/>
            <a:ext cx="1651000" cy="2057401"/>
            <a:chOff x="6426200" y="4495799"/>
            <a:chExt cx="1651000" cy="2057401"/>
          </a:xfrm>
        </p:grpSpPr>
        <p:sp>
          <p:nvSpPr>
            <p:cNvPr id="21" name="Rounded Rectangle 20"/>
            <p:cNvSpPr/>
            <p:nvPr/>
          </p:nvSpPr>
          <p:spPr>
            <a:xfrm>
              <a:off x="6426200" y="5638800"/>
              <a:ext cx="1651000" cy="9144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 smtClean="0">
                  <a:latin typeface="Berlin Sans FB Demi" pitchFamily="34" charset="0"/>
                </a:rPr>
                <a:t>Calo</a:t>
              </a:r>
              <a:endParaRPr lang="en-US" sz="2000" dirty="0" smtClean="0">
                <a:latin typeface="Berlin Sans FB Demi" pitchFamily="34" charset="0"/>
              </a:endParaRP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PMTs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22" name="Down Arrow 21"/>
            <p:cNvSpPr/>
            <p:nvPr/>
          </p:nvSpPr>
          <p:spPr>
            <a:xfrm rot="10800000">
              <a:off x="7004051" y="4495799"/>
              <a:ext cx="525018" cy="1219201"/>
            </a:xfrm>
            <a:prstGeom prst="downArrow">
              <a:avLst>
                <a:gd name="adj1" fmla="val 28229"/>
                <a:gd name="adj2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454900" y="762000"/>
            <a:ext cx="2146300" cy="1777970"/>
            <a:chOff x="7454900" y="762000"/>
            <a:chExt cx="2146300" cy="1777970"/>
          </a:xfrm>
        </p:grpSpPr>
        <p:sp>
          <p:nvSpPr>
            <p:cNvPr id="24" name="Rounded Rectangle 23"/>
            <p:cNvSpPr/>
            <p:nvPr/>
          </p:nvSpPr>
          <p:spPr>
            <a:xfrm>
              <a:off x="7454900" y="762000"/>
              <a:ext cx="2146300" cy="9144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err="1" smtClean="0">
                  <a:latin typeface="Berlin Sans FB Demi" pitchFamily="34" charset="0"/>
                </a:rPr>
                <a:t>Muon</a:t>
              </a:r>
              <a:endParaRPr lang="en-US" sz="2000" dirty="0" smtClean="0">
                <a:latin typeface="Berlin Sans FB Demi" pitchFamily="34" charset="0"/>
              </a:endParaRPr>
            </a:p>
            <a:p>
              <a:pPr algn="ctr"/>
              <a:r>
                <a:rPr lang="en-US" sz="2000" dirty="0" smtClean="0">
                  <a:latin typeface="Berlin Sans FB Demi" pitchFamily="34" charset="0"/>
                </a:rPr>
                <a:t>MWPC</a:t>
              </a:r>
              <a:endParaRPr lang="en-US" sz="2000" dirty="0">
                <a:latin typeface="Berlin Sans FB Demi" pitchFamily="34" charset="0"/>
              </a:endParaRPr>
            </a:p>
          </p:txBody>
        </p:sp>
        <p:sp>
          <p:nvSpPr>
            <p:cNvPr id="25" name="Down Arrow 24"/>
            <p:cNvSpPr/>
            <p:nvPr/>
          </p:nvSpPr>
          <p:spPr>
            <a:xfrm rot="1134021">
              <a:off x="8233532" y="1524000"/>
              <a:ext cx="304800" cy="1015970"/>
            </a:xfrm>
            <a:prstGeom prst="down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2921000" y="0"/>
            <a:ext cx="5308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b="0" dirty="0" smtClean="0">
                <a:latin typeface="Century Gothic" pitchFamily="34" charset="0"/>
              </a:rPr>
              <a:t>LHCb tomorrow</a:t>
            </a:r>
            <a:endParaRPr lang="en-US" sz="4400" b="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84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45178</TotalTime>
  <Words>1125</Words>
  <Application>Microsoft Office PowerPoint</Application>
  <PresentationFormat>A4 Paper (210x297 mm)</PresentationFormat>
  <Paragraphs>468</Paragraphs>
  <Slides>36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629</cp:revision>
  <dcterms:created xsi:type="dcterms:W3CDTF">2010-01-29T13:48:54Z</dcterms:created>
  <dcterms:modified xsi:type="dcterms:W3CDTF">2014-03-17T13:14:18Z</dcterms:modified>
</cp:coreProperties>
</file>