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61" r:id="rId2"/>
    <p:sldId id="267" r:id="rId3"/>
    <p:sldId id="288" r:id="rId4"/>
    <p:sldId id="273" r:id="rId5"/>
    <p:sldId id="274" r:id="rId6"/>
    <p:sldId id="266" r:id="rId7"/>
    <p:sldId id="289" r:id="rId8"/>
    <p:sldId id="268" r:id="rId9"/>
    <p:sldId id="296" r:id="rId10"/>
    <p:sldId id="295" r:id="rId11"/>
    <p:sldId id="277" r:id="rId12"/>
    <p:sldId id="283" r:id="rId13"/>
    <p:sldId id="278" r:id="rId14"/>
    <p:sldId id="279" r:id="rId15"/>
    <p:sldId id="292" r:id="rId16"/>
    <p:sldId id="294" r:id="rId17"/>
    <p:sldId id="263" r:id="rId18"/>
    <p:sldId id="280" r:id="rId19"/>
    <p:sldId id="269" r:id="rId20"/>
    <p:sldId id="270" r:id="rId21"/>
    <p:sldId id="271" r:id="rId22"/>
    <p:sldId id="272" r:id="rId23"/>
    <p:sldId id="290" r:id="rId24"/>
    <p:sldId id="276" r:id="rId25"/>
    <p:sldId id="286" r:id="rId26"/>
    <p:sldId id="275" r:id="rId27"/>
    <p:sldId id="284" r:id="rId28"/>
    <p:sldId id="29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4C8"/>
    <a:srgbClr val="0070DE"/>
    <a:srgbClr val="4B14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36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8CC585-AEB5-4274-86C5-832FDB620625}" type="datetimeFigureOut">
              <a:rPr lang="en-CA" smtClean="0"/>
              <a:t>20/03/2014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378BF-434C-4630-AF16-B44EC7EA76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6945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E95CD8-AC2E-47E4-A859-F200F7E5084F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15347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E95CD8-AC2E-47E4-A859-F200F7E5084F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1280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034680" cy="365125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smtClean="0"/>
              <a:t>Lorne Levinson, ACES, 19 February 2014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3744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747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5375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818656" cy="365125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smtClean="0"/>
              <a:t>Lorne Levinson, ACES, 19 February 2014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5896" y="6356350"/>
            <a:ext cx="2383904" cy="365125"/>
          </a:xfrm>
        </p:spPr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BE0BECD8-7625-4979-ABEE-44B56E27AEC7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78616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9985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103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87379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250704" cy="365125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smtClean="0"/>
              <a:t>Lorne Levinson, ACES, 19 February 2014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51920" y="6356350"/>
            <a:ext cx="2167880" cy="365125"/>
          </a:xfrm>
        </p:spPr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BE0BECD8-7625-4979-ABEE-44B56E27AEC7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30156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818656" cy="365125"/>
          </a:xfrm>
        </p:spPr>
        <p:txBody>
          <a:bodyPr/>
          <a:lstStyle/>
          <a:p>
            <a:r>
              <a:rPr lang="en-US" smtClean="0"/>
              <a:t>Lorne Levinson, ACES, 19 February 2014</a:t>
            </a:r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563888" y="6356350"/>
            <a:ext cx="2455912" cy="365125"/>
          </a:xfrm>
        </p:spPr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0869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216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2152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0346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Lorne Levinson, ACES, 19 February 2014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ATLAS Muon NSW Trigger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BECD8-7625-4979-ABEE-44B56E27AEC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56233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2475706"/>
          </a:xfrm>
        </p:spPr>
        <p:txBody>
          <a:bodyPr/>
          <a:lstStyle/>
          <a:p>
            <a:r>
              <a:rPr lang="en-CA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ATLAS </a:t>
            </a:r>
            <a:br>
              <a:rPr lang="en-CA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Small Wheel Trigger</a:t>
            </a:r>
            <a:endParaRPr lang="en-CA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89040"/>
            <a:ext cx="6400800" cy="2063080"/>
          </a:xfrm>
        </p:spPr>
        <p:txBody>
          <a:bodyPr>
            <a:normAutofit lnSpcReduction="10000"/>
          </a:bodyPr>
          <a:lstStyle/>
          <a:p>
            <a:pPr lvl="0"/>
            <a:r>
              <a:rPr lang="en-CA" sz="2000" dirty="0">
                <a:solidFill>
                  <a:prstClr val="black"/>
                </a:solidFill>
              </a:rPr>
              <a:t>Lorne Levinson</a:t>
            </a:r>
          </a:p>
          <a:p>
            <a:pPr lvl="0">
              <a:spcBef>
                <a:spcPts val="600"/>
              </a:spcBef>
            </a:pPr>
            <a:r>
              <a:rPr lang="en-CA" sz="2000" dirty="0" smtClean="0">
                <a:solidFill>
                  <a:prstClr val="black"/>
                </a:solidFill>
              </a:rPr>
              <a:t>For the ATLAS NSW collaboration</a:t>
            </a:r>
            <a:r>
              <a:rPr lang="en-CA" sz="2000" dirty="0">
                <a:solidFill>
                  <a:prstClr val="black"/>
                </a:solidFill>
              </a:rPr>
              <a:t/>
            </a:r>
            <a:br>
              <a:rPr lang="en-CA" sz="2000" dirty="0">
                <a:solidFill>
                  <a:prstClr val="black"/>
                </a:solidFill>
              </a:rPr>
            </a:br>
            <a:endParaRPr lang="en-CA" sz="2000" dirty="0" smtClean="0">
              <a:solidFill>
                <a:prstClr val="black"/>
              </a:solidFill>
            </a:endParaRPr>
          </a:p>
          <a:p>
            <a:pPr lvl="0"/>
            <a:r>
              <a:rPr lang="en-CA" sz="2000" dirty="0" smtClean="0">
                <a:solidFill>
                  <a:prstClr val="black"/>
                </a:solidFill>
              </a:rPr>
              <a:t>ACES workshop, 19 March 2014</a:t>
            </a:r>
          </a:p>
          <a:p>
            <a:pPr lvl="0"/>
            <a:endParaRPr lang="en-CA" sz="2000" dirty="0" smtClean="0">
              <a:solidFill>
                <a:prstClr val="black"/>
              </a:solidFill>
            </a:endParaRPr>
          </a:p>
          <a:p>
            <a:pPr lvl="0"/>
            <a:r>
              <a:rPr lang="en-CA" sz="2000" dirty="0" smtClean="0">
                <a:solidFill>
                  <a:prstClr val="black"/>
                </a:solidFill>
              </a:rPr>
              <a:t>Thanks to my NSW colleagues for many slides</a:t>
            </a:r>
            <a:endParaRPr lang="en-CA" sz="2000" dirty="0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t>1</a:t>
            </a:fld>
            <a:endParaRPr lang="en-C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073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6096" y="1090836"/>
            <a:ext cx="3600400" cy="5276627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CA" sz="1800" dirty="0" smtClean="0"/>
              <a:t>GBT latency is too long for our trigger path.</a:t>
            </a:r>
          </a:p>
          <a:p>
            <a:pPr marL="0" indent="0">
              <a:spcBef>
                <a:spcPts val="900"/>
              </a:spcBef>
              <a:buNone/>
            </a:pPr>
            <a:r>
              <a:rPr lang="en-CA" sz="1800" dirty="0" smtClean="0"/>
              <a:t>Serializer requirements:</a:t>
            </a:r>
            <a:endParaRPr lang="en-CA" sz="1800" dirty="0"/>
          </a:p>
          <a:p>
            <a:pPr marL="216000" indent="-216000">
              <a:spcBef>
                <a:spcPts val="0"/>
              </a:spcBef>
            </a:pPr>
            <a:r>
              <a:rPr lang="en-CA" sz="1600" dirty="0" smtClean="0"/>
              <a:t>Low latency: 70ns TX + RX</a:t>
            </a:r>
            <a:endParaRPr lang="en-CA" sz="1600" dirty="0"/>
          </a:p>
          <a:p>
            <a:pPr marL="216000" indent="-216000">
              <a:spcBef>
                <a:spcPts val="0"/>
              </a:spcBef>
            </a:pPr>
            <a:r>
              <a:rPr lang="en-CA" sz="1600" dirty="0" smtClean="0"/>
              <a:t>Fast </a:t>
            </a:r>
            <a:r>
              <a:rPr lang="en-CA" sz="1600" dirty="0"/>
              <a:t>serialization speed ( ~5 </a:t>
            </a:r>
            <a:r>
              <a:rPr lang="en-CA" sz="1600" dirty="0" smtClean="0"/>
              <a:t>Gb/s</a:t>
            </a:r>
            <a:r>
              <a:rPr lang="en-CA" sz="1600" dirty="0"/>
              <a:t>)</a:t>
            </a:r>
          </a:p>
          <a:p>
            <a:pPr marL="216000" indent="-216000">
              <a:spcBef>
                <a:spcPts val="0"/>
              </a:spcBef>
            </a:pPr>
            <a:r>
              <a:rPr lang="en-CA" sz="1600" dirty="0" smtClean="0"/>
              <a:t>Low </a:t>
            </a:r>
            <a:r>
              <a:rPr lang="en-CA" sz="1600" dirty="0"/>
              <a:t>power consumption</a:t>
            </a:r>
          </a:p>
          <a:p>
            <a:pPr marL="216000" indent="-216000">
              <a:spcBef>
                <a:spcPts val="0"/>
              </a:spcBef>
            </a:pPr>
            <a:r>
              <a:rPr lang="en-CA" sz="1600" dirty="0" smtClean="0"/>
              <a:t>Radiation </a:t>
            </a:r>
            <a:r>
              <a:rPr lang="en-CA" sz="1600" dirty="0"/>
              <a:t>tolerant</a:t>
            </a:r>
          </a:p>
          <a:p>
            <a:pPr marL="216000" indent="-216000">
              <a:spcBef>
                <a:spcPts val="0"/>
              </a:spcBef>
            </a:pPr>
            <a:r>
              <a:rPr lang="en-CA" sz="1600" dirty="0" smtClean="0"/>
              <a:t>Use </a:t>
            </a:r>
            <a:r>
              <a:rPr lang="en-CA" sz="1600" dirty="0"/>
              <a:t>the same clock frequency as </a:t>
            </a:r>
            <a:r>
              <a:rPr lang="en-CA" sz="1600" dirty="0" smtClean="0"/>
              <a:t/>
            </a:r>
            <a:br>
              <a:rPr lang="en-CA" sz="1600" dirty="0" smtClean="0"/>
            </a:br>
            <a:r>
              <a:rPr lang="en-CA" sz="1600" dirty="0" smtClean="0"/>
              <a:t>used by </a:t>
            </a:r>
            <a:r>
              <a:rPr lang="en-CA" sz="1600" dirty="0"/>
              <a:t>the </a:t>
            </a:r>
            <a:r>
              <a:rPr lang="en-CA" sz="1600" dirty="0" smtClean="0"/>
              <a:t>logic </a:t>
            </a:r>
            <a:r>
              <a:rPr lang="en-CA" sz="1600" dirty="0"/>
              <a:t>circuits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CA" sz="1800" dirty="0" smtClean="0"/>
              <a:t>Modified the GBT serializer design:</a:t>
            </a:r>
            <a:endParaRPr lang="en-CA" sz="1800" dirty="0"/>
          </a:p>
          <a:p>
            <a:pPr marL="216000" indent="-216000"/>
            <a:r>
              <a:rPr lang="en-CA" sz="1600" dirty="0"/>
              <a:t>Loading 30 bits at 160 MHz instead of loading 120 bits at 40 MHz </a:t>
            </a:r>
            <a:br>
              <a:rPr lang="en-CA" sz="1600" dirty="0"/>
            </a:br>
            <a:r>
              <a:rPr lang="en-CA" sz="1600" dirty="0"/>
              <a:t>(reduce the overall latency, seamless interface to logic running at 160 MHz)</a:t>
            </a:r>
          </a:p>
          <a:p>
            <a:pPr marL="216000" indent="-216000"/>
            <a:r>
              <a:rPr lang="en-CA" sz="1600" dirty="0"/>
              <a:t>Convert IBM 8RF LM62 to DM323 </a:t>
            </a:r>
            <a:br>
              <a:rPr lang="en-CA" sz="1600" dirty="0"/>
            </a:br>
            <a:r>
              <a:rPr lang="en-CA" sz="1600" dirty="0"/>
              <a:t>(co-production with VMM)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CA" sz="1800" dirty="0" smtClean="0"/>
              <a:t>Expect </a:t>
            </a:r>
            <a:r>
              <a:rPr lang="en-CA" sz="1800" dirty="0"/>
              <a:t>TDS to Router </a:t>
            </a:r>
            <a:r>
              <a:rPr lang="en-CA" sz="1800" dirty="0" smtClean="0"/>
              <a:t>latency: ~65ns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t>10</a:t>
            </a:fld>
            <a:endParaRPr lang="en-CA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91" y="1647006"/>
            <a:ext cx="5194797" cy="4720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CA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TDS output serializer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78682" y="1090836"/>
            <a:ext cx="248978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Input 30 bits @160 </a:t>
            </a:r>
            <a:r>
              <a:rPr lang="en-CA" b="1" dirty="0" smtClean="0">
                <a:solidFill>
                  <a:srgbClr val="FF0000"/>
                </a:solidFill>
              </a:rPr>
              <a:t>MHz</a:t>
            </a:r>
          </a:p>
          <a:p>
            <a:r>
              <a:rPr lang="en-CA" b="1" dirty="0" smtClean="0">
                <a:solidFill>
                  <a:srgbClr val="FF0000"/>
                </a:solidFill>
              </a:rPr>
              <a:t>GBT: 120 bits @40MHz 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-190749" y="2125717"/>
            <a:ext cx="720080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A" sz="1400" dirty="0" smtClean="0"/>
              <a:t>clock</a:t>
            </a:r>
            <a:endParaRPr lang="en-CA" sz="140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530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sTGC Pad Trigger Data Serializer </a:t>
            </a:r>
            <a:r>
              <a:rPr lang="en-CA" dirty="0"/>
              <a:t>ASIC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CA" sz="2000" dirty="0" smtClean="0"/>
              <a:t>Assigns each pad signal to a bunch crossing</a:t>
            </a:r>
          </a:p>
          <a:p>
            <a:pPr lvl="1">
              <a:spcBef>
                <a:spcPts val="200"/>
              </a:spcBef>
            </a:pPr>
            <a:r>
              <a:rPr lang="en-CA" dirty="0" smtClean="0"/>
              <a:t>1 bit per pad per BC</a:t>
            </a:r>
            <a:endParaRPr lang="en-CA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CA" dirty="0" smtClean="0"/>
              <a:t>Serialize and transmit </a:t>
            </a:r>
            <a:r>
              <a:rPr lang="en-CA" dirty="0"/>
              <a:t>in 1 </a:t>
            </a:r>
            <a:r>
              <a:rPr lang="en-CA" dirty="0" smtClean="0"/>
              <a:t>BC to Pad Trigger on rim of wheel</a:t>
            </a:r>
            <a:endParaRPr lang="en-CA" dirty="0"/>
          </a:p>
          <a:p>
            <a:r>
              <a:rPr lang="en-CA" sz="2000" dirty="0" smtClean="0"/>
              <a:t>Rad </a:t>
            </a:r>
            <a:r>
              <a:rPr lang="en-CA" sz="2000" dirty="0" err="1" smtClean="0"/>
              <a:t>tol</a:t>
            </a:r>
            <a:r>
              <a:rPr lang="en-CA" sz="2000" dirty="0" smtClean="0"/>
              <a:t>, SEU mitigation, IBM 130nm</a:t>
            </a:r>
          </a:p>
          <a:p>
            <a:r>
              <a:rPr lang="en-CA" sz="2000" dirty="0" smtClean="0"/>
              <a:t>Serialization under discussion: </a:t>
            </a:r>
            <a:br>
              <a:rPr lang="en-CA" sz="2000" dirty="0" smtClean="0"/>
            </a:br>
            <a:r>
              <a:rPr lang="en-CA" sz="2000" dirty="0" smtClean="0"/>
              <a:t>	64 or 96 pads at 5G (using strip serializer), or </a:t>
            </a:r>
            <a:br>
              <a:rPr lang="en-CA" sz="2000" dirty="0" smtClean="0"/>
            </a:br>
            <a:r>
              <a:rPr lang="en-CA" sz="2000" dirty="0" smtClean="0"/>
              <a:t>	32 pads at 1.6G, or 16 pads at 0.8G</a:t>
            </a:r>
            <a:br>
              <a:rPr lang="en-CA" sz="2000" dirty="0" smtClean="0"/>
            </a:br>
            <a:r>
              <a:rPr lang="en-CA" sz="2000" dirty="0" smtClean="0"/>
              <a:t>Depends on latency, number of deserializers in Pad Trigger FPGA, cables</a:t>
            </a:r>
          </a:p>
          <a:p>
            <a:endParaRPr lang="en-CA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pPr/>
              <a:t>11</a:t>
            </a:fld>
            <a:endParaRPr lang="en-CA" dirty="0"/>
          </a:p>
        </p:txBody>
      </p:sp>
      <p:pic>
        <p:nvPicPr>
          <p:cNvPr id="6147" name="Picture 3" descr="D:\_iFolder\sTGC\LL_PadBCID_V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187348"/>
            <a:ext cx="6293692" cy="2265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3244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rmAutofit/>
          </a:bodyPr>
          <a:lstStyle/>
          <a:p>
            <a:pPr>
              <a:spcBef>
                <a:spcPts val="900"/>
              </a:spcBef>
            </a:pPr>
            <a:r>
              <a:rPr lang="en-CA" sz="2000" dirty="0" smtClean="0"/>
              <a:t>One per 1/16</a:t>
            </a:r>
            <a:r>
              <a:rPr lang="en-CA" sz="2000" baseline="30000" dirty="0" smtClean="0"/>
              <a:t>th</a:t>
            </a:r>
            <a:r>
              <a:rPr lang="en-CA" sz="2000" dirty="0" smtClean="0"/>
              <a:t> sector, on rim of wheel</a:t>
            </a:r>
          </a:p>
          <a:p>
            <a:pPr>
              <a:spcBef>
                <a:spcPts val="900"/>
              </a:spcBef>
            </a:pPr>
            <a:r>
              <a:rPr lang="en-CA" sz="2000" dirty="0" smtClean="0"/>
              <a:t>Receives: Pad signals synchronized to BC clock</a:t>
            </a:r>
          </a:p>
          <a:p>
            <a:pPr>
              <a:spcBef>
                <a:spcPts val="900"/>
              </a:spcBef>
            </a:pPr>
            <a:r>
              <a:rPr lang="en-CA" sz="2000" dirty="0" smtClean="0"/>
              <a:t>Builds tower coincidences from 3-out-4 coincidences in the two quads</a:t>
            </a:r>
          </a:p>
          <a:p>
            <a:pPr>
              <a:spcBef>
                <a:spcPts val="900"/>
              </a:spcBef>
            </a:pPr>
            <a:r>
              <a:rPr lang="en-CA" sz="2000" dirty="0" smtClean="0"/>
              <a:t>Identifies which bands of strips should be read out to the centroid logic</a:t>
            </a:r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en-CA" dirty="0" smtClean="0"/>
              <a:t>Priority </a:t>
            </a:r>
            <a:r>
              <a:rPr lang="en-CA" dirty="0"/>
              <a:t>encode bands so there is </a:t>
            </a:r>
            <a:r>
              <a:rPr lang="en-CA" dirty="0" smtClean="0"/>
              <a:t>at most one </a:t>
            </a:r>
            <a:r>
              <a:rPr lang="en-CA" dirty="0"/>
              <a:t>coincidence per </a:t>
            </a:r>
            <a:br>
              <a:rPr lang="en-CA" dirty="0"/>
            </a:br>
            <a:r>
              <a:rPr lang="en-CA" dirty="0"/>
              <a:t>Outer/Middle/Inner region</a:t>
            </a:r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en-CA" dirty="0"/>
              <a:t>Send band ID, </a:t>
            </a:r>
            <a:r>
              <a:rPr lang="en-CA" dirty="0">
                <a:sym typeface="Symbol"/>
              </a:rPr>
              <a:t>-</a:t>
            </a:r>
            <a:r>
              <a:rPr lang="en-CA" dirty="0"/>
              <a:t>ID for each of O/M/I </a:t>
            </a:r>
            <a:r>
              <a:rPr lang="en-CA" dirty="0" smtClean="0"/>
              <a:t>region to strip TDS</a:t>
            </a:r>
            <a:endParaRPr lang="en-CA" dirty="0"/>
          </a:p>
          <a:p>
            <a:pPr>
              <a:spcBef>
                <a:spcPts val="900"/>
              </a:spcBef>
            </a:pPr>
            <a:r>
              <a:rPr lang="en-CA" sz="2000" dirty="0" smtClean="0"/>
              <a:t>Provides the BCID tagging of the strip trigger data</a:t>
            </a:r>
          </a:p>
          <a:p>
            <a:pPr>
              <a:spcBef>
                <a:spcPts val="900"/>
              </a:spcBef>
            </a:pPr>
            <a:r>
              <a:rPr lang="en-CA" sz="2000" dirty="0" smtClean="0"/>
              <a:t>FPGA, so it can be programmable, but</a:t>
            </a:r>
            <a:r>
              <a:rPr lang="en-CA" sz="2000" dirty="0"/>
              <a:t/>
            </a:r>
            <a:br>
              <a:rPr lang="en-CA" sz="2000" dirty="0"/>
            </a:br>
            <a:r>
              <a:rPr lang="en-CA" sz="2000" dirty="0"/>
              <a:t>On periphery </a:t>
            </a:r>
            <a:r>
              <a:rPr lang="en-CA" sz="2000" dirty="0" smtClean="0"/>
              <a:t>of wheel, but SEU mitigation still required</a:t>
            </a:r>
          </a:p>
          <a:p>
            <a:pPr>
              <a:spcBef>
                <a:spcPts val="900"/>
              </a:spcBef>
            </a:pPr>
            <a:r>
              <a:rPr lang="en-CA" sz="2000" dirty="0" smtClean="0"/>
              <a:t>Readout on Level-1 Accept, but also must report monitoring of non-triggering BCs.</a:t>
            </a:r>
          </a:p>
          <a:p>
            <a:pPr>
              <a:spcBef>
                <a:spcPts val="900"/>
              </a:spcBef>
            </a:pPr>
            <a:r>
              <a:rPr lang="en-CA" sz="2000" dirty="0" smtClean="0"/>
              <a:t>Being prototyped with Xilinx Kintex</a:t>
            </a:r>
          </a:p>
          <a:p>
            <a:pPr>
              <a:spcBef>
                <a:spcPts val="900"/>
              </a:spcBef>
            </a:pPr>
            <a:endParaRPr lang="en-CA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CA" dirty="0" smtClean="0"/>
              <a:t>sTGC Pad trigger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E0BD3-AE71-4EEC-A84A-21AB55E1FD87}" type="slidenum">
              <a:rPr lang="en-CA" smtClean="0"/>
              <a:t>12</a:t>
            </a:fld>
            <a:endParaRPr lang="en-C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5152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CA" dirty="0" smtClean="0"/>
              <a:t>Micromegas trigger “ART” ASIC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CA" sz="2000" dirty="0" smtClean="0"/>
              <a:t>32 serial </a:t>
            </a:r>
            <a:r>
              <a:rPr lang="en-CA" sz="2000" dirty="0"/>
              <a:t>ART </a:t>
            </a:r>
            <a:r>
              <a:rPr lang="en-CA" sz="2000" dirty="0" smtClean="0"/>
              <a:t>inputs from 32 VMM front-end chips</a:t>
            </a:r>
            <a:br>
              <a:rPr lang="en-CA" sz="2000" dirty="0" smtClean="0"/>
            </a:br>
            <a:r>
              <a:rPr lang="en-CA" sz="2000" dirty="0" smtClean="0"/>
              <a:t>chooses up to </a:t>
            </a:r>
            <a:r>
              <a:rPr lang="en-CA" sz="2000" dirty="0" smtClean="0"/>
              <a:t>8 </a:t>
            </a:r>
            <a:r>
              <a:rPr lang="en-CA" sz="2000" dirty="0" smtClean="0"/>
              <a:t>hits for transmission to Trigger Processor via GBT</a:t>
            </a:r>
          </a:p>
          <a:p>
            <a:pPr>
              <a:spcBef>
                <a:spcPts val="0"/>
              </a:spcBef>
            </a:pPr>
            <a:r>
              <a:rPr lang="en-CA" sz="2000" dirty="0" smtClean="0"/>
              <a:t>Rad </a:t>
            </a:r>
            <a:r>
              <a:rPr lang="en-CA" sz="2000" dirty="0" err="1" smtClean="0"/>
              <a:t>tol</a:t>
            </a:r>
            <a:r>
              <a:rPr lang="en-CA" sz="2000" dirty="0"/>
              <a:t>, SEU mitigation, IBM </a:t>
            </a:r>
            <a:r>
              <a:rPr lang="en-CA" sz="2000" dirty="0" smtClean="0"/>
              <a:t>130nm</a:t>
            </a:r>
          </a:p>
          <a:p>
            <a:pPr>
              <a:spcBef>
                <a:spcPts val="0"/>
              </a:spcBef>
            </a:pPr>
            <a:r>
              <a:rPr lang="en-CA" sz="2000" dirty="0" smtClean="0"/>
              <a:t>1</a:t>
            </a:r>
            <a:r>
              <a:rPr lang="en-CA" sz="2000" baseline="30000" dirty="0" smtClean="0"/>
              <a:t>st</a:t>
            </a:r>
            <a:r>
              <a:rPr lang="en-CA" sz="2000" dirty="0" smtClean="0"/>
              <a:t> prototype expected end April</a:t>
            </a:r>
            <a:r>
              <a:rPr lang="en-CA" sz="2000" dirty="0"/>
              <a:t>, 4mm x 2.85 </a:t>
            </a:r>
            <a:r>
              <a:rPr lang="en-CA" sz="2000" dirty="0" smtClean="0"/>
              <a:t>mm</a:t>
            </a:r>
            <a:endParaRPr lang="en-CA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pPr/>
              <a:t>13</a:t>
            </a:fld>
            <a:endParaRPr lang="en-CA" dirty="0"/>
          </a:p>
        </p:txBody>
      </p:sp>
      <p:pic>
        <p:nvPicPr>
          <p:cNvPr id="6" name="Picture 3" descr="chi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822" y="4640351"/>
            <a:ext cx="2555776" cy="1789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90" y="2472334"/>
            <a:ext cx="5872261" cy="3932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2" name="TextBox 251"/>
          <p:cNvSpPr txBox="1"/>
          <p:nvPr/>
        </p:nvSpPr>
        <p:spPr>
          <a:xfrm>
            <a:off x="6732240" y="2780928"/>
            <a:ext cx="220515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/>
              <a:t>1024 chips:</a:t>
            </a:r>
          </a:p>
          <a:p>
            <a:r>
              <a:rPr lang="en-CA" sz="2000" dirty="0" smtClean="0"/>
              <a:t>32 per </a:t>
            </a:r>
            <a:r>
              <a:rPr lang="en-CA" dirty="0" smtClean="0"/>
              <a:t>1/16</a:t>
            </a:r>
            <a:r>
              <a:rPr lang="en-CA" sz="2000" baseline="30000" dirty="0" smtClean="0"/>
              <a:t>th</a:t>
            </a:r>
            <a:r>
              <a:rPr lang="en-CA" sz="2000" dirty="0" smtClean="0"/>
              <a:t> sector</a:t>
            </a:r>
          </a:p>
          <a:p>
            <a:r>
              <a:rPr lang="en-CA" sz="2000" dirty="0" smtClean="0"/>
              <a:t>4 per layer</a:t>
            </a:r>
            <a:endParaRPr lang="en-CA" sz="2000" dirty="0"/>
          </a:p>
        </p:txBody>
      </p:sp>
      <p:sp>
        <p:nvSpPr>
          <p:cNvPr id="253" name="Footer Placeholder 25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8498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sTGC Router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000" dirty="0" smtClean="0"/>
              <a:t>Routes strip hits from strip TDS to </a:t>
            </a:r>
            <a:r>
              <a:rPr lang="en-CA" sz="2000" dirty="0"/>
              <a:t>T</a:t>
            </a:r>
            <a:r>
              <a:rPr lang="en-CA" sz="2000" dirty="0" smtClean="0"/>
              <a:t>rigger Processor in USA15</a:t>
            </a:r>
          </a:p>
          <a:p>
            <a:r>
              <a:rPr lang="en-CA" sz="2000" dirty="0" smtClean="0"/>
              <a:t>One Router per layer per sector</a:t>
            </a:r>
          </a:p>
          <a:p>
            <a:r>
              <a:rPr lang="en-CA" sz="2000" dirty="0" smtClean="0"/>
              <a:t>5G serial inputs </a:t>
            </a:r>
            <a:r>
              <a:rPr lang="en-CA" sz="2000" smtClean="0"/>
              <a:t>from several </a:t>
            </a:r>
            <a:r>
              <a:rPr lang="en-CA" sz="2000" dirty="0" smtClean="0"/>
              <a:t>TDS ASICs</a:t>
            </a:r>
          </a:p>
          <a:p>
            <a:r>
              <a:rPr lang="en-CA" sz="2000" dirty="0" smtClean="0"/>
              <a:t>Assumes only one per radial region is actively sending data in each bunch crossing and </a:t>
            </a:r>
            <a:r>
              <a:rPr lang="en-CA" sz="2000" dirty="0"/>
              <a:t>routes</a:t>
            </a:r>
            <a:r>
              <a:rPr lang="en-CA" sz="2000" dirty="0" smtClean="0"/>
              <a:t> that one to Trigger Processor in USA15</a:t>
            </a:r>
          </a:p>
          <a:p>
            <a:pPr lvl="1"/>
            <a:r>
              <a:rPr lang="en-CA" dirty="0" smtClean="0"/>
              <a:t>Up to 3 output fibres per Router to USA15</a:t>
            </a:r>
          </a:p>
          <a:p>
            <a:pPr lvl="1"/>
            <a:r>
              <a:rPr lang="en-CA" dirty="0" smtClean="0"/>
              <a:t>Will use Versatile opto-electronics, but not GBTx</a:t>
            </a:r>
          </a:p>
          <a:p>
            <a:r>
              <a:rPr lang="en-CA" sz="2000" dirty="0" smtClean="0"/>
              <a:t>Reduces latency by discovering which inputs are active before the whole frame is received and sets up routing for that link (“cut-through routing”)</a:t>
            </a:r>
          </a:p>
          <a:p>
            <a:r>
              <a:rPr lang="en-CA" sz="2000" dirty="0"/>
              <a:t>On periphery of wheel, but SEU mitigation still required</a:t>
            </a:r>
            <a:endParaRPr lang="en-CA" sz="2000" dirty="0" smtClean="0"/>
          </a:p>
          <a:p>
            <a:r>
              <a:rPr lang="en-CA" sz="2000" dirty="0" smtClean="0"/>
              <a:t>Being prototyped with Xilinx Artix, ?? IGLOO2</a:t>
            </a:r>
          </a:p>
          <a:p>
            <a:r>
              <a:rPr lang="en-CA" sz="2000" dirty="0"/>
              <a:t>Option to 10G output using </a:t>
            </a:r>
            <a:r>
              <a:rPr lang="en-CA" sz="2000" dirty="0" smtClean="0"/>
              <a:t>Multi­‐Rate Transceiver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pPr/>
              <a:t>14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2008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On-chamber power and cooling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2200" y="1268760"/>
            <a:ext cx="2304256" cy="24482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CA" sz="1800" b="1" dirty="0" smtClean="0"/>
              <a:t>Rim</a:t>
            </a:r>
            <a:r>
              <a:rPr lang="en-CA" sz="1800" b="1" dirty="0"/>
              <a:t>: </a:t>
            </a:r>
            <a:endParaRPr lang="en-CA" sz="1800" b="1" dirty="0" smtClean="0"/>
          </a:p>
          <a:p>
            <a:r>
              <a:rPr lang="en-CA" sz="1800" dirty="0" smtClean="0"/>
              <a:t>TID: 9 </a:t>
            </a:r>
            <a:r>
              <a:rPr lang="en-CA" sz="1800" dirty="0" err="1" smtClean="0"/>
              <a:t>kRad</a:t>
            </a:r>
            <a:r>
              <a:rPr lang="en-CA" sz="1800" dirty="0" smtClean="0"/>
              <a:t/>
            </a:r>
            <a:br>
              <a:rPr lang="en-CA" sz="1800" dirty="0" smtClean="0"/>
            </a:br>
            <a:r>
              <a:rPr lang="en-CA" sz="1800" dirty="0" err="1" smtClean="0"/>
              <a:t>NIELS</a:t>
            </a:r>
            <a:r>
              <a:rPr lang="en-CA" sz="1800" dirty="0" smtClean="0"/>
              <a:t>:  2E13/cm</a:t>
            </a:r>
            <a:r>
              <a:rPr lang="en-CA" sz="1800" baseline="30000" dirty="0" smtClean="0"/>
              <a:t>2</a:t>
            </a:r>
            <a:r>
              <a:rPr lang="en-CA" sz="1800" dirty="0" smtClean="0"/>
              <a:t> </a:t>
            </a:r>
            <a:r>
              <a:rPr lang="en-CA" sz="1800" dirty="0"/>
              <a:t/>
            </a:r>
            <a:br>
              <a:rPr lang="en-CA" sz="1800" dirty="0"/>
            </a:br>
            <a:r>
              <a:rPr lang="en-CA" sz="1800" dirty="0" smtClean="0"/>
              <a:t>B: 6 </a:t>
            </a:r>
            <a:r>
              <a:rPr lang="en-CA" sz="1800" dirty="0" err="1" smtClean="0"/>
              <a:t>kG</a:t>
            </a:r>
            <a:r>
              <a:rPr lang="en-CA" sz="1800" dirty="0" smtClean="0"/>
              <a:t> </a:t>
            </a:r>
          </a:p>
          <a:p>
            <a:pPr marL="0" indent="0">
              <a:buNone/>
            </a:pPr>
            <a:r>
              <a:rPr lang="en-CA" sz="1800" b="1" dirty="0" smtClean="0"/>
              <a:t>Inner:</a:t>
            </a:r>
          </a:p>
          <a:p>
            <a:r>
              <a:rPr lang="de-DE" sz="1800" dirty="0" smtClean="0"/>
              <a:t>TID: 340 kRad </a:t>
            </a:r>
            <a:br>
              <a:rPr lang="de-DE" sz="1800" dirty="0" smtClean="0"/>
            </a:br>
            <a:r>
              <a:rPr lang="de-DE" sz="1800" dirty="0" smtClean="0"/>
              <a:t>NIELS:  8E14/cm</a:t>
            </a:r>
            <a:r>
              <a:rPr lang="de-DE" sz="1800" baseline="30000" dirty="0" smtClean="0"/>
              <a:t>2</a:t>
            </a:r>
            <a:r>
              <a:rPr lang="de-DE" sz="1800" dirty="0" smtClean="0"/>
              <a:t> </a:t>
            </a:r>
            <a:br>
              <a:rPr lang="de-DE" sz="1800" dirty="0" smtClean="0"/>
            </a:br>
            <a:r>
              <a:rPr lang="de-DE" sz="1800" dirty="0" smtClean="0"/>
              <a:t>B: </a:t>
            </a:r>
            <a:r>
              <a:rPr lang="de-DE" sz="1800" dirty="0"/>
              <a:t>&lt;1 kG </a:t>
            </a:r>
            <a:endParaRPr lang="en-CA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pPr/>
              <a:t>15</a:t>
            </a:fld>
            <a:endParaRPr lang="en-C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187" y="3861048"/>
            <a:ext cx="3450981" cy="2594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7524328" y="5949280"/>
            <a:ext cx="113204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CA" sz="1000" b="1" dirty="0"/>
              <a:t>L. Guan Michigan </a:t>
            </a:r>
            <a:endParaRPr lang="en-CA" sz="10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124744"/>
            <a:ext cx="5698976" cy="5001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dirty="0" smtClean="0"/>
              <a:t> 2 kW per 1/16</a:t>
            </a:r>
            <a:r>
              <a:rPr lang="en-CA" sz="2000" baseline="30000" dirty="0" smtClean="0"/>
              <a:t>th</a:t>
            </a:r>
            <a:r>
              <a:rPr lang="en-CA" sz="2000" dirty="0" smtClean="0"/>
              <a:t> sector </a:t>
            </a:r>
            <a:r>
              <a:rPr lang="en-C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</a:t>
            </a:r>
            <a:r>
              <a:rPr lang="en-CA" sz="2000" dirty="0" smtClean="0">
                <a:sym typeface="Symbol"/>
              </a:rPr>
              <a:t> 64 KW at 1.2V</a:t>
            </a:r>
          </a:p>
          <a:p>
            <a:r>
              <a:rPr lang="en-CA" sz="2000" dirty="0" smtClean="0"/>
              <a:t>Active </a:t>
            </a:r>
            <a:r>
              <a:rPr lang="en-CA" sz="2000" dirty="0"/>
              <a:t>cooling</a:t>
            </a:r>
            <a:endParaRPr lang="en-CA" sz="2000" dirty="0" smtClean="0"/>
          </a:p>
          <a:p>
            <a:r>
              <a:rPr lang="en-CA" sz="2000" dirty="0" smtClean="0"/>
              <a:t>Point-of-Load </a:t>
            </a:r>
            <a:r>
              <a:rPr lang="en-CA" sz="2000" dirty="0"/>
              <a:t>DC-DC </a:t>
            </a:r>
            <a:r>
              <a:rPr lang="en-CA" sz="2000" dirty="0" smtClean="0"/>
              <a:t>conversion</a:t>
            </a:r>
            <a:br>
              <a:rPr lang="en-CA" sz="2000" dirty="0" smtClean="0"/>
            </a:br>
            <a:r>
              <a:rPr lang="en-CA" sz="2000" dirty="0" smtClean="0"/>
              <a:t>24V (or 12V) to 1.5V on front-end boards</a:t>
            </a:r>
          </a:p>
          <a:p>
            <a:r>
              <a:rPr lang="en-CA" sz="2000" dirty="0" smtClean="0"/>
              <a:t>Hope for rad-</a:t>
            </a:r>
            <a:r>
              <a:rPr lang="en-CA" sz="2000" dirty="0" err="1" smtClean="0"/>
              <a:t>tol</a:t>
            </a:r>
            <a:r>
              <a:rPr lang="en-CA" sz="2000" dirty="0" smtClean="0"/>
              <a:t>, mag-</a:t>
            </a:r>
            <a:r>
              <a:rPr lang="en-CA" sz="2000" dirty="0" err="1" smtClean="0"/>
              <a:t>tol</a:t>
            </a:r>
            <a:r>
              <a:rPr lang="en-CA" sz="2000" dirty="0" smtClean="0"/>
              <a:t> COTS DC-DC converters </a:t>
            </a:r>
            <a:br>
              <a:rPr lang="en-CA" sz="2000" dirty="0" smtClean="0"/>
            </a:br>
            <a:r>
              <a:rPr lang="en-CA" sz="2000" dirty="0" smtClean="0"/>
              <a:t>fall back is the </a:t>
            </a:r>
            <a:r>
              <a:rPr lang="en-CA" sz="2000" dirty="0"/>
              <a:t>CERN </a:t>
            </a:r>
            <a:r>
              <a:rPr lang="en-CA" sz="2000" dirty="0" smtClean="0"/>
              <a:t>rad-</a:t>
            </a:r>
            <a:r>
              <a:rPr lang="en-CA" sz="2000" dirty="0" err="1" smtClean="0"/>
              <a:t>tol</a:t>
            </a:r>
            <a:r>
              <a:rPr lang="en-CA" sz="2000" dirty="0" smtClean="0"/>
              <a:t> POL DC-DC</a:t>
            </a:r>
          </a:p>
          <a:p>
            <a:r>
              <a:rPr lang="en-CA" sz="2000" dirty="0" smtClean="0"/>
              <a:t>Can </a:t>
            </a:r>
            <a:r>
              <a:rPr lang="en-CA" sz="2000" dirty="0"/>
              <a:t>moderate demands on COTS by avoiding extreme areas 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37111"/>
            <a:ext cx="2460405" cy="201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3162672" y="3874343"/>
            <a:ext cx="2228850" cy="2867025"/>
            <a:chOff x="3162672" y="3874343"/>
            <a:chExt cx="2228850" cy="2867025"/>
          </a:xfrm>
        </p:grpSpPr>
        <p:pic>
          <p:nvPicPr>
            <p:cNvPr id="717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2672" y="3874343"/>
              <a:ext cx="2228850" cy="2867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3162672" y="6309320"/>
              <a:ext cx="905272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902717" y="4509120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MM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4008" y="3892406"/>
            <a:ext cx="649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sTGC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715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Optical </a:t>
            </a:r>
            <a:r>
              <a:rPr lang="en-CA" dirty="0"/>
              <a:t>links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/>
          <a:lstStyle/>
          <a:p>
            <a:r>
              <a:rPr lang="en-CA" sz="2000" dirty="0" smtClean="0"/>
              <a:t>GBT used for readout, TTC, calibration, configuration and MM trigger</a:t>
            </a:r>
          </a:p>
          <a:p>
            <a:pPr>
              <a:spcBef>
                <a:spcPts val="900"/>
              </a:spcBef>
            </a:pPr>
            <a:r>
              <a:rPr lang="en-CA" sz="2000" dirty="0" smtClean="0"/>
              <a:t>GBT latency marginal for Micromegas, unacceptable for sTGC</a:t>
            </a:r>
            <a:br>
              <a:rPr lang="en-CA" sz="2000" dirty="0" smtClean="0"/>
            </a:br>
            <a:r>
              <a:rPr lang="en-C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 </a:t>
            </a:r>
            <a:r>
              <a:rPr lang="en-CA" sz="2000" dirty="0" smtClean="0">
                <a:sym typeface="Symbol"/>
              </a:rPr>
              <a:t>custom links for sTGC from on-chamber ASICS to Router (5G twinax) </a:t>
            </a:r>
            <a:br>
              <a:rPr lang="en-CA" sz="2000" dirty="0" smtClean="0">
                <a:sym typeface="Symbol"/>
              </a:rPr>
            </a:br>
            <a:r>
              <a:rPr lang="en-CA" sz="2000" dirty="0" smtClean="0">
                <a:sym typeface="Symbol"/>
              </a:rPr>
              <a:t>	and Router to USA15 trigger processor (5G or 10G fibre)</a:t>
            </a:r>
            <a:endParaRPr lang="en-CA" sz="2000" dirty="0" smtClean="0"/>
          </a:p>
          <a:p>
            <a:pPr>
              <a:spcBef>
                <a:spcPts val="900"/>
              </a:spcBef>
            </a:pPr>
            <a:r>
              <a:rPr lang="en-CA" sz="2000" dirty="0" smtClean="0"/>
              <a:t>Must preserve the redundancy of (16) detector layers</a:t>
            </a:r>
          </a:p>
          <a:p>
            <a:pPr lvl="1">
              <a:spcBef>
                <a:spcPts val="200"/>
              </a:spcBef>
            </a:pPr>
            <a:r>
              <a:rPr lang="en-CA" dirty="0" smtClean="0"/>
              <a:t>Perhaps yearly access to periphery</a:t>
            </a:r>
          </a:p>
          <a:p>
            <a:pPr lvl="1">
              <a:spcBef>
                <a:spcPts val="200"/>
              </a:spcBef>
            </a:pPr>
            <a:r>
              <a:rPr lang="en-CA" dirty="0" smtClean="0"/>
              <a:t>Extremely difficult to replace front-end boards</a:t>
            </a:r>
          </a:p>
          <a:p>
            <a:pPr>
              <a:spcBef>
                <a:spcPts val="900"/>
              </a:spcBef>
            </a:pPr>
            <a:r>
              <a:rPr lang="en-CA" sz="2000" dirty="0"/>
              <a:t>No point of failure should disable more than one layer of a sector</a:t>
            </a:r>
          </a:p>
          <a:p>
            <a:pPr lvl="1">
              <a:spcBef>
                <a:spcPts val="200"/>
              </a:spcBef>
            </a:pPr>
            <a:r>
              <a:rPr lang="en-CA" dirty="0" smtClean="0"/>
              <a:t>Applies to trigger data sources, TTC distribution, power…</a:t>
            </a:r>
          </a:p>
          <a:p>
            <a:pPr>
              <a:spcBef>
                <a:spcPts val="900"/>
              </a:spcBef>
            </a:pPr>
            <a:r>
              <a:rPr lang="en-CA" sz="2000" dirty="0" smtClean="0"/>
              <a:t>Results in proliferation of optical links: each layer must have a link</a:t>
            </a:r>
            <a:br>
              <a:rPr lang="en-CA" sz="2000" dirty="0" smtClean="0"/>
            </a:br>
            <a:r>
              <a:rPr lang="en-C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</a:t>
            </a:r>
            <a:r>
              <a:rPr lang="en-CA" sz="2000" dirty="0" smtClean="0">
                <a:sym typeface="Symbol"/>
              </a:rPr>
              <a:t> </a:t>
            </a:r>
            <a:r>
              <a:rPr lang="en-CA" sz="2000" dirty="0" smtClean="0"/>
              <a:t>very low link occupancy</a:t>
            </a:r>
          </a:p>
          <a:p>
            <a:pPr lvl="1">
              <a:spcBef>
                <a:spcPts val="200"/>
              </a:spcBef>
            </a:pPr>
            <a:r>
              <a:rPr lang="en-CA" dirty="0" smtClean="0"/>
              <a:t>1024 Readout links:  512 bi-</a:t>
            </a:r>
            <a:r>
              <a:rPr lang="en-CA" dirty="0" err="1" smtClean="0"/>
              <a:t>dir</a:t>
            </a:r>
            <a:r>
              <a:rPr lang="en-CA" dirty="0" smtClean="0"/>
              <a:t> GBT links each for MM and sTGC</a:t>
            </a:r>
          </a:p>
          <a:p>
            <a:pPr lvl="1">
              <a:spcBef>
                <a:spcPts val="200"/>
              </a:spcBef>
            </a:pPr>
            <a:r>
              <a:rPr lang="en-CA" dirty="0" smtClean="0"/>
              <a:t>1024 (MM) + 768 (sTGC) </a:t>
            </a:r>
            <a:r>
              <a:rPr lang="en-CA" dirty="0" err="1" smtClean="0"/>
              <a:t>uni-dir</a:t>
            </a:r>
            <a:r>
              <a:rPr lang="en-CA" dirty="0" smtClean="0"/>
              <a:t> trigger links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pPr/>
              <a:t>16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3568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480720" cy="597246"/>
          </a:xfrm>
        </p:spPr>
        <p:txBody>
          <a:bodyPr>
            <a:noAutofit/>
          </a:bodyPr>
          <a:lstStyle/>
          <a:p>
            <a:r>
              <a:rPr lang="en-CA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sTGC trigger algorithm</a:t>
            </a:r>
            <a:endParaRPr lang="en-CA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E0BD3-AE71-4EEC-A84A-21AB55E1FD87}" type="slidenum">
              <a:rPr lang="en-CA" smtClean="0"/>
              <a:t>17</a:t>
            </a:fld>
            <a:endParaRPr lang="en-CA"/>
          </a:p>
        </p:txBody>
      </p:sp>
      <p:sp>
        <p:nvSpPr>
          <p:cNvPr id="10" name="Rectangle 9"/>
          <p:cNvSpPr/>
          <p:nvPr/>
        </p:nvSpPr>
        <p:spPr>
          <a:xfrm>
            <a:off x="5580112" y="3573016"/>
            <a:ext cx="720080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11560" y="4509120"/>
            <a:ext cx="7920880" cy="194421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en-CA" sz="1800" dirty="0" smtClean="0"/>
              <a:t>Use average of centroids in each quad to define space points R1 </a:t>
            </a:r>
            <a:r>
              <a:rPr lang="en-CA" sz="1800" dirty="0"/>
              <a:t>&amp; R2 </a:t>
            </a:r>
            <a:endParaRPr lang="en-CA" sz="18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CA" sz="1800" dirty="0" smtClean="0"/>
              <a:t>1, 2, or even 3 of the 4 centroids of a quadruplet are omitted from averaging if:</a:t>
            </a:r>
          </a:p>
          <a:p>
            <a:pPr lvl="1" fontAlgn="ctr">
              <a:spcBef>
                <a:spcPts val="0"/>
              </a:spcBef>
            </a:pPr>
            <a:r>
              <a:rPr lang="en-CA" sz="1800" dirty="0" smtClean="0">
                <a:sym typeface="Symbol"/>
              </a:rPr>
              <a:t>-ray</a:t>
            </a:r>
            <a:r>
              <a:rPr lang="en-CA" sz="1800" dirty="0"/>
              <a:t>'s: </a:t>
            </a:r>
            <a:r>
              <a:rPr lang="en-CA" sz="1800" dirty="0" smtClean="0"/>
              <a:t>wide </a:t>
            </a:r>
            <a:r>
              <a:rPr lang="en-CA" sz="1800" dirty="0"/>
              <a:t>(&gt;5 </a:t>
            </a:r>
            <a:r>
              <a:rPr lang="en-CA" sz="1800" dirty="0" smtClean="0"/>
              <a:t>strips)</a:t>
            </a:r>
          </a:p>
          <a:p>
            <a:pPr lvl="1" fontAlgn="ctr">
              <a:spcBef>
                <a:spcPts val="0"/>
              </a:spcBef>
            </a:pPr>
            <a:r>
              <a:rPr lang="en-CA" sz="1800" dirty="0" smtClean="0"/>
              <a:t>Neutrons: large charge</a:t>
            </a:r>
            <a:r>
              <a:rPr lang="en-CA" sz="1800" dirty="0"/>
              <a:t> </a:t>
            </a:r>
            <a:r>
              <a:rPr lang="en-CA" sz="1800" dirty="0" smtClean="0"/>
              <a:t>or wide</a:t>
            </a:r>
          </a:p>
          <a:p>
            <a:pPr lvl="1" fontAlgn="ctr">
              <a:spcBef>
                <a:spcPts val="0"/>
              </a:spcBef>
            </a:pPr>
            <a:r>
              <a:rPr lang="en-CA" sz="1800" dirty="0" smtClean="0"/>
              <a:t>Noise: single strip</a:t>
            </a:r>
          </a:p>
          <a:p>
            <a:pPr lvl="1" fontAlgn="ctr">
              <a:spcBef>
                <a:spcPts val="0"/>
              </a:spcBef>
            </a:pPr>
            <a:r>
              <a:rPr lang="en-CA" sz="1800" dirty="0" smtClean="0"/>
              <a:t>Pileup, i.e. pulse in a component strip is active before the trigger</a:t>
            </a:r>
          </a:p>
        </p:txBody>
      </p:sp>
      <p:pic>
        <p:nvPicPr>
          <p:cNvPr id="3074" name="Picture 2" descr="D:\_iFolder\sTGC\NSWTDR\tdaq\figures\LL_sTGC_trigger_calc_V0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52218"/>
            <a:ext cx="7415437" cy="3440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7249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eaLnBrk="0" hangingPunct="0">
              <a:defRPr/>
            </a:pPr>
            <a:r>
              <a:rPr lang="en-CA" sz="3600" dirty="0" smtClean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sTGC centroid </a:t>
            </a:r>
            <a:r>
              <a:rPr lang="en-CA" sz="3600" dirty="0">
                <a:solidFill>
                  <a:srgbClr val="0062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finder demonstrator</a:t>
            </a:r>
          </a:p>
        </p:txBody>
      </p:sp>
      <p:sp>
        <p:nvSpPr>
          <p:cNvPr id="3" name="Content Placeholder 5"/>
          <p:cNvSpPr txBox="1">
            <a:spLocks/>
          </p:cNvSpPr>
          <p:nvPr/>
        </p:nvSpPr>
        <p:spPr>
          <a:xfrm>
            <a:off x="385763" y="1385888"/>
            <a:ext cx="4114800" cy="471328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indent="-342900" eaLnBrk="0" hangingPunct="0">
              <a:spcBef>
                <a:spcPts val="600"/>
              </a:spcBef>
              <a:buFont typeface="Arial" charset="0"/>
              <a:buChar char="•"/>
              <a:defRPr/>
            </a:pPr>
            <a:r>
              <a:rPr lang="en-CA" sz="2000" dirty="0">
                <a:latin typeface="+mn-lt"/>
                <a:cs typeface="+mn-cs"/>
              </a:rPr>
              <a:t>Cosmic ray test of one quadruplet</a:t>
            </a:r>
          </a:p>
          <a:p>
            <a:pPr marL="342900" indent="-342900" eaLnBrk="0" hangingPunct="0">
              <a:spcBef>
                <a:spcPts val="600"/>
              </a:spcBef>
              <a:buFont typeface="Arial" charset="0"/>
              <a:buChar char="•"/>
              <a:defRPr/>
            </a:pPr>
            <a:r>
              <a:rPr lang="en-CA" sz="2000" dirty="0">
                <a:latin typeface="+mn-lt"/>
                <a:cs typeface="+mn-cs"/>
              </a:rPr>
              <a:t>Trigger demonstrator using Xilinx Virtex-6 evaluation board </a:t>
            </a:r>
          </a:p>
          <a:p>
            <a:pPr marL="342900" indent="-342900" eaLnBrk="0" hangingPunct="0">
              <a:spcBef>
                <a:spcPts val="600"/>
              </a:spcBef>
              <a:buFont typeface="Arial" charset="0"/>
              <a:buChar char="•"/>
              <a:defRPr/>
            </a:pPr>
            <a:r>
              <a:rPr lang="en-CA" sz="2000" dirty="0">
                <a:latin typeface="+mn-lt"/>
                <a:cs typeface="+mn-cs"/>
              </a:rPr>
              <a:t>Custom mezzanine cards to accept the </a:t>
            </a:r>
            <a:r>
              <a:rPr lang="en-CA" sz="2000" dirty="0" smtClean="0">
                <a:latin typeface="+mn-lt"/>
                <a:cs typeface="+mn-cs"/>
              </a:rPr>
              <a:t>ToT signals </a:t>
            </a:r>
            <a:r>
              <a:rPr lang="en-CA" sz="2000" dirty="0">
                <a:latin typeface="+mn-lt"/>
                <a:cs typeface="+mn-cs"/>
              </a:rPr>
              <a:t>from 8 (16-chan) </a:t>
            </a:r>
            <a:r>
              <a:rPr lang="en-CA" sz="2000" dirty="0" smtClean="0">
                <a:latin typeface="+mn-lt"/>
                <a:cs typeface="+mn-cs"/>
              </a:rPr>
              <a:t>FE VMMs, </a:t>
            </a:r>
            <a:r>
              <a:rPr lang="en-CA" sz="2000" dirty="0">
                <a:latin typeface="+mn-lt"/>
                <a:cs typeface="+mn-cs"/>
              </a:rPr>
              <a:t>4 strip + 4 pad layers: </a:t>
            </a:r>
          </a:p>
          <a:p>
            <a:pPr marL="742950" lvl="1" indent="-285750" eaLnBrk="0" hangingPunct="0">
              <a:spcBef>
                <a:spcPts val="600"/>
              </a:spcBef>
              <a:buFont typeface="Arial" charset="0"/>
              <a:buChar char="–"/>
              <a:defRPr/>
            </a:pPr>
            <a:r>
              <a:rPr lang="en-CA" dirty="0">
                <a:latin typeface="+mn-lt"/>
                <a:cs typeface="+mn-cs"/>
              </a:rPr>
              <a:t>Triggers on 3-out-of-4 pad layers</a:t>
            </a:r>
          </a:p>
          <a:p>
            <a:pPr marL="742950" lvl="1" indent="-285750" eaLnBrk="0" hangingPunct="0">
              <a:spcBef>
                <a:spcPts val="600"/>
              </a:spcBef>
              <a:buFont typeface="Arial" charset="0"/>
              <a:buChar char="–"/>
              <a:defRPr/>
            </a:pPr>
            <a:r>
              <a:rPr lang="en-CA" dirty="0">
                <a:latin typeface="+mn-lt"/>
                <a:cs typeface="+mn-cs"/>
              </a:rPr>
              <a:t>Calculates </a:t>
            </a:r>
            <a:r>
              <a:rPr lang="en-CA" dirty="0" smtClean="0">
                <a:latin typeface="+mn-lt"/>
                <a:cs typeface="+mn-cs"/>
              </a:rPr>
              <a:t>Time-over-Thresholds</a:t>
            </a:r>
            <a:br>
              <a:rPr lang="en-CA" dirty="0" smtClean="0">
                <a:latin typeface="+mn-lt"/>
                <a:cs typeface="+mn-cs"/>
              </a:rPr>
            </a:br>
            <a:r>
              <a:rPr lang="en-CA" dirty="0" smtClean="0">
                <a:latin typeface="+mn-lt"/>
                <a:cs typeface="+mn-cs"/>
              </a:rPr>
              <a:t>(VMM1 does not have 6-bit FADC)</a:t>
            </a:r>
            <a:endParaRPr lang="en-CA" dirty="0">
              <a:latin typeface="+mn-lt"/>
              <a:cs typeface="+mn-cs"/>
            </a:endParaRPr>
          </a:p>
          <a:p>
            <a:pPr marL="742950" lvl="1" indent="-285750" eaLnBrk="0" hangingPunct="0">
              <a:spcBef>
                <a:spcPts val="600"/>
              </a:spcBef>
              <a:buFont typeface="Arial" charset="0"/>
              <a:buChar char="–"/>
              <a:defRPr/>
            </a:pPr>
            <a:r>
              <a:rPr lang="en-CA" dirty="0">
                <a:latin typeface="+mn-lt"/>
                <a:cs typeface="+mn-cs"/>
              </a:rPr>
              <a:t>Finds 4 centroids</a:t>
            </a:r>
          </a:p>
          <a:p>
            <a:pPr marL="742950" lvl="1" indent="-285750" eaLnBrk="0" hangingPunct="0">
              <a:spcBef>
                <a:spcPts val="600"/>
              </a:spcBef>
              <a:buFont typeface="Arial" charset="0"/>
              <a:buChar char="–"/>
              <a:defRPr/>
            </a:pPr>
            <a:r>
              <a:rPr lang="en-CA" dirty="0">
                <a:latin typeface="+mn-lt"/>
                <a:cs typeface="+mn-cs"/>
              </a:rPr>
              <a:t>Selects and averages centroids</a:t>
            </a:r>
          </a:p>
          <a:p>
            <a:pPr marL="742950" lvl="1" indent="-285750" eaLnBrk="0" hangingPunct="0">
              <a:spcBef>
                <a:spcPts val="600"/>
              </a:spcBef>
              <a:buFont typeface="Arial" charset="0"/>
              <a:buChar char="–"/>
              <a:defRPr/>
            </a:pPr>
            <a:r>
              <a:rPr lang="en-CA" dirty="0">
                <a:latin typeface="+mn-lt"/>
                <a:cs typeface="+mn-cs"/>
              </a:rPr>
              <a:t>Sends inputs and outputs to </a:t>
            </a:r>
            <a:r>
              <a:rPr lang="en-CA" dirty="0" err="1">
                <a:latin typeface="+mn-lt"/>
                <a:cs typeface="+mn-cs"/>
              </a:rPr>
              <a:t>ethernet</a:t>
            </a:r>
            <a:r>
              <a:rPr lang="en-CA" dirty="0">
                <a:latin typeface="+mn-lt"/>
                <a:cs typeface="+mn-cs"/>
              </a:rPr>
              <a:t> for recording, playback</a:t>
            </a:r>
          </a:p>
          <a:p>
            <a:pPr marL="342900" indent="-342900" eaLnBrk="0" hangingPunct="0">
              <a:spcBef>
                <a:spcPts val="1200"/>
              </a:spcBef>
              <a:buFont typeface="Arial" charset="0"/>
              <a:buChar char="•"/>
              <a:defRPr/>
            </a:pPr>
            <a:r>
              <a:rPr lang="en-CA" dirty="0" smtClean="0">
                <a:latin typeface="+mn-lt"/>
                <a:cs typeface="+mn-cs"/>
              </a:rPr>
              <a:t>Latency  of centroid </a:t>
            </a:r>
            <a:r>
              <a:rPr lang="en-CA" dirty="0" err="1" smtClean="0">
                <a:latin typeface="+mn-lt"/>
                <a:cs typeface="+mn-cs"/>
              </a:rPr>
              <a:t>calc</a:t>
            </a:r>
            <a:r>
              <a:rPr lang="en-CA" dirty="0" smtClean="0">
                <a:latin typeface="+mn-lt"/>
                <a:cs typeface="+mn-cs"/>
              </a:rPr>
              <a:t>: ~45ns</a:t>
            </a:r>
            <a:endParaRPr lang="en-CA" dirty="0">
              <a:latin typeface="+mn-lt"/>
              <a:cs typeface="+mn-cs"/>
            </a:endParaRPr>
          </a:p>
        </p:txBody>
      </p:sp>
      <p:sp>
        <p:nvSpPr>
          <p:cNvPr id="4" name="Content Placeholder 7"/>
          <p:cNvSpPr txBox="1">
            <a:spLocks/>
          </p:cNvSpPr>
          <p:nvPr/>
        </p:nvSpPr>
        <p:spPr>
          <a:xfrm>
            <a:off x="4859338" y="5084763"/>
            <a:ext cx="3756025" cy="12573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eaLnBrk="0" hangingPunct="0">
              <a:spcBef>
                <a:spcPts val="600"/>
              </a:spcBef>
              <a:buFont typeface="Arial" charset="0"/>
              <a:buNone/>
              <a:defRPr/>
            </a:pPr>
            <a:r>
              <a:rPr lang="en-CA" sz="1900" dirty="0">
                <a:latin typeface="+mn-lt"/>
                <a:cs typeface="+mn-cs"/>
                <a:sym typeface="Symbol"/>
              </a:rPr>
              <a:t>A cosmic ray passing at an angle thru’ a quadruplet.</a:t>
            </a:r>
          </a:p>
          <a:p>
            <a:pPr eaLnBrk="0" hangingPunct="0">
              <a:spcBef>
                <a:spcPts val="600"/>
              </a:spcBef>
              <a:buFont typeface="Arial" charset="0"/>
              <a:buNone/>
              <a:defRPr/>
            </a:pPr>
            <a:r>
              <a:rPr lang="en-CA" dirty="0">
                <a:latin typeface="+mn-lt"/>
                <a:cs typeface="+mn-cs"/>
                <a:sym typeface="Symbol"/>
              </a:rPr>
              <a:t> are the centroids (values on the left)</a:t>
            </a:r>
            <a:endParaRPr lang="en-CA" dirty="0">
              <a:latin typeface="+mn-lt"/>
              <a:cs typeface="+mn-cs"/>
            </a:endParaRPr>
          </a:p>
          <a:p>
            <a:pPr eaLnBrk="0" hangingPunct="0">
              <a:spcBef>
                <a:spcPts val="600"/>
              </a:spcBef>
              <a:buFont typeface="Arial" charset="0"/>
              <a:buNone/>
              <a:defRPr/>
            </a:pPr>
            <a:r>
              <a:rPr lang="en-CA" dirty="0" smtClean="0">
                <a:latin typeface="+mn-lt"/>
                <a:cs typeface="+mn-cs"/>
              </a:rPr>
              <a:t>Vertical line </a:t>
            </a:r>
            <a:r>
              <a:rPr lang="en-CA" dirty="0">
                <a:latin typeface="+mn-lt"/>
                <a:cs typeface="+mn-cs"/>
              </a:rPr>
              <a:t>is the calculated average.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DF990-3D1A-4A2A-B05E-9F369E852032}" type="slidenum">
              <a:rPr lang="en-CA" smtClean="0"/>
              <a:pPr>
                <a:defRPr/>
              </a:pPr>
              <a:t>18</a:t>
            </a:fld>
            <a:endParaRPr lang="en-CA"/>
          </a:p>
        </p:txBody>
      </p:sp>
      <p:sp>
        <p:nvSpPr>
          <p:cNvPr id="8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Lorne Levinson, ACES, 19 February 2014</a:t>
            </a:r>
            <a:endParaRPr lang="en-CA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520" y="1196752"/>
            <a:ext cx="4536504" cy="3783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85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60B9474-3877-4971-9DD5-9FDD78682FBB}" type="slidenum">
              <a:rPr lang="en-US" altLang="en-US" smtClean="0">
                <a:solidFill>
                  <a:srgbClr val="5F5F5F"/>
                </a:solidFill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dirty="0" smtClean="0">
              <a:solidFill>
                <a:srgbClr val="5F5F5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27584" y="684213"/>
            <a:ext cx="7605713" cy="5969000"/>
            <a:chOff x="971550" y="684213"/>
            <a:chExt cx="7605713" cy="5969000"/>
          </a:xfrm>
        </p:grpSpPr>
        <p:cxnSp>
          <p:nvCxnSpPr>
            <p:cNvPr id="122" name="Connecteur droit 4"/>
            <p:cNvCxnSpPr/>
            <p:nvPr/>
          </p:nvCxnSpPr>
          <p:spPr>
            <a:xfrm>
              <a:off x="4430713" y="2206625"/>
              <a:ext cx="0" cy="233680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3" name="Connecteur droit 79"/>
            <p:cNvCxnSpPr/>
            <p:nvPr/>
          </p:nvCxnSpPr>
          <p:spPr>
            <a:xfrm>
              <a:off x="4691063" y="2206625"/>
              <a:ext cx="0" cy="233680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Connecteur droit 101"/>
            <p:cNvCxnSpPr/>
            <p:nvPr/>
          </p:nvCxnSpPr>
          <p:spPr>
            <a:xfrm>
              <a:off x="5097463" y="2209800"/>
              <a:ext cx="0" cy="2333625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5" name="Connecteur droit 102"/>
            <p:cNvCxnSpPr/>
            <p:nvPr/>
          </p:nvCxnSpPr>
          <p:spPr>
            <a:xfrm>
              <a:off x="5357813" y="2211388"/>
              <a:ext cx="1587" cy="2332037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Connecteur droit 113"/>
            <p:cNvCxnSpPr/>
            <p:nvPr/>
          </p:nvCxnSpPr>
          <p:spPr>
            <a:xfrm>
              <a:off x="6873875" y="2217738"/>
              <a:ext cx="0" cy="2325687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7" name="Connecteur droit 114"/>
            <p:cNvCxnSpPr/>
            <p:nvPr/>
          </p:nvCxnSpPr>
          <p:spPr>
            <a:xfrm>
              <a:off x="7134225" y="2219325"/>
              <a:ext cx="0" cy="2324100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8" name="Connecteur droit 115"/>
            <p:cNvCxnSpPr/>
            <p:nvPr/>
          </p:nvCxnSpPr>
          <p:spPr>
            <a:xfrm>
              <a:off x="7548563" y="2222500"/>
              <a:ext cx="0" cy="2320925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9" name="Connecteur droit 116"/>
            <p:cNvCxnSpPr/>
            <p:nvPr/>
          </p:nvCxnSpPr>
          <p:spPr>
            <a:xfrm>
              <a:off x="7804150" y="2222500"/>
              <a:ext cx="14288" cy="2320925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0" name="Connecteur droit 7"/>
            <p:cNvCxnSpPr/>
            <p:nvPr/>
          </p:nvCxnSpPr>
          <p:spPr>
            <a:xfrm>
              <a:off x="4313238" y="2105025"/>
              <a:ext cx="23495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cteur droit 117"/>
            <p:cNvCxnSpPr/>
            <p:nvPr/>
          </p:nvCxnSpPr>
          <p:spPr>
            <a:xfrm>
              <a:off x="4606925" y="2101850"/>
              <a:ext cx="23495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20"/>
            <p:cNvCxnSpPr/>
            <p:nvPr/>
          </p:nvCxnSpPr>
          <p:spPr>
            <a:xfrm>
              <a:off x="6732588" y="2109788"/>
              <a:ext cx="23495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21"/>
            <p:cNvCxnSpPr/>
            <p:nvPr/>
          </p:nvCxnSpPr>
          <p:spPr>
            <a:xfrm>
              <a:off x="7026275" y="2105025"/>
              <a:ext cx="23495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22"/>
            <p:cNvCxnSpPr/>
            <p:nvPr/>
          </p:nvCxnSpPr>
          <p:spPr>
            <a:xfrm flipV="1">
              <a:off x="5289550" y="1998663"/>
              <a:ext cx="225425" cy="15557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26"/>
            <p:cNvCxnSpPr/>
            <p:nvPr/>
          </p:nvCxnSpPr>
          <p:spPr>
            <a:xfrm flipV="1">
              <a:off x="7681913" y="2019300"/>
              <a:ext cx="227012" cy="15557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28"/>
            <p:cNvCxnSpPr/>
            <p:nvPr/>
          </p:nvCxnSpPr>
          <p:spPr>
            <a:xfrm>
              <a:off x="4989513" y="1993900"/>
              <a:ext cx="227012" cy="15716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129"/>
            <p:cNvCxnSpPr/>
            <p:nvPr/>
          </p:nvCxnSpPr>
          <p:spPr>
            <a:xfrm>
              <a:off x="7369175" y="2022475"/>
              <a:ext cx="227013" cy="15716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avec flèche 19"/>
            <p:cNvCxnSpPr/>
            <p:nvPr/>
          </p:nvCxnSpPr>
          <p:spPr>
            <a:xfrm>
              <a:off x="5357813" y="4422775"/>
              <a:ext cx="1516062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41" name="ZoneTexte 145"/>
            <p:cNvSpPr txBox="1">
              <a:spLocks noChangeArrowheads="1"/>
            </p:cNvSpPr>
            <p:nvPr/>
          </p:nvSpPr>
          <p:spPr bwMode="auto">
            <a:xfrm>
              <a:off x="5783263" y="4216400"/>
              <a:ext cx="568325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en-US" sz="1100">
                  <a:latin typeface="Calibri" pitchFamily="34" charset="0"/>
                </a:rPr>
                <a:t>6.7 cm</a:t>
              </a:r>
              <a:endParaRPr lang="en-US" altLang="en-US" sz="1100">
                <a:latin typeface="Calibri" pitchFamily="34" charset="0"/>
              </a:endParaRPr>
            </a:p>
          </p:txBody>
        </p:sp>
        <p:cxnSp>
          <p:nvCxnSpPr>
            <p:cNvPr id="148" name="Connecteur droit 160"/>
            <p:cNvCxnSpPr/>
            <p:nvPr/>
          </p:nvCxnSpPr>
          <p:spPr>
            <a:xfrm>
              <a:off x="4430713" y="2460625"/>
              <a:ext cx="2443162" cy="0"/>
            </a:xfrm>
            <a:prstGeom prst="line">
              <a:avLst/>
            </a:prstGeom>
            <a:ln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Dodécagone 4108"/>
            <p:cNvSpPr/>
            <p:nvPr/>
          </p:nvSpPr>
          <p:spPr>
            <a:xfrm>
              <a:off x="4314825" y="1584325"/>
              <a:ext cx="233363" cy="292100"/>
            </a:xfrm>
            <a:prstGeom prst="dodecagon">
              <a:avLst/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200" dirty="0">
                  <a:latin typeface="Calibri" panose="020F0502020204030204" pitchFamily="34" charset="0"/>
                </a:rPr>
                <a:t>1</a:t>
              </a:r>
              <a:endParaRPr lang="en-US" sz="1200" dirty="0">
                <a:latin typeface="Calibri" panose="020F0502020204030204" pitchFamily="34" charset="0"/>
              </a:endParaRPr>
            </a:p>
          </p:txBody>
        </p:sp>
        <p:sp>
          <p:nvSpPr>
            <p:cNvPr id="150" name="Dodécagone 165"/>
            <p:cNvSpPr/>
            <p:nvPr/>
          </p:nvSpPr>
          <p:spPr>
            <a:xfrm>
              <a:off x="4614863" y="1579563"/>
              <a:ext cx="234950" cy="293687"/>
            </a:xfrm>
            <a:prstGeom prst="dodecagon">
              <a:avLst/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200" dirty="0">
                  <a:latin typeface="Calibri" panose="020F0502020204030204" pitchFamily="34" charset="0"/>
                </a:rPr>
                <a:t>2</a:t>
              </a:r>
              <a:endParaRPr lang="en-US" sz="1200" dirty="0">
                <a:latin typeface="Calibri" panose="020F0502020204030204" pitchFamily="34" charset="0"/>
              </a:endParaRPr>
            </a:p>
          </p:txBody>
        </p:sp>
        <p:sp>
          <p:nvSpPr>
            <p:cNvPr id="151" name="Dodécagone 166"/>
            <p:cNvSpPr/>
            <p:nvPr/>
          </p:nvSpPr>
          <p:spPr>
            <a:xfrm>
              <a:off x="4926013" y="1579563"/>
              <a:ext cx="233362" cy="293687"/>
            </a:xfrm>
            <a:prstGeom prst="dodecagon">
              <a:avLst/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200" dirty="0">
                  <a:latin typeface="Calibri" panose="020F0502020204030204" pitchFamily="34" charset="0"/>
                </a:rPr>
                <a:t>3</a:t>
              </a:r>
              <a:endParaRPr lang="en-US" sz="1200" dirty="0">
                <a:latin typeface="Calibri" panose="020F0502020204030204" pitchFamily="34" charset="0"/>
              </a:endParaRPr>
            </a:p>
          </p:txBody>
        </p:sp>
        <p:sp>
          <p:nvSpPr>
            <p:cNvPr id="152" name="Dodécagone 167"/>
            <p:cNvSpPr/>
            <p:nvPr/>
          </p:nvSpPr>
          <p:spPr>
            <a:xfrm>
              <a:off x="5241925" y="1584325"/>
              <a:ext cx="234950" cy="292100"/>
            </a:xfrm>
            <a:prstGeom prst="dodecagon">
              <a:avLst/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200" dirty="0">
                  <a:latin typeface="Calibri" panose="020F0502020204030204" pitchFamily="34" charset="0"/>
                </a:rPr>
                <a:t>4</a:t>
              </a:r>
              <a:endParaRPr lang="en-US" sz="1200" dirty="0">
                <a:latin typeface="Calibri" panose="020F0502020204030204" pitchFamily="34" charset="0"/>
              </a:endParaRPr>
            </a:p>
          </p:txBody>
        </p:sp>
        <p:sp>
          <p:nvSpPr>
            <p:cNvPr id="153" name="Dodécagone 168"/>
            <p:cNvSpPr/>
            <p:nvPr/>
          </p:nvSpPr>
          <p:spPr>
            <a:xfrm>
              <a:off x="6734175" y="1587500"/>
              <a:ext cx="233363" cy="293688"/>
            </a:xfrm>
            <a:prstGeom prst="dodecagon">
              <a:avLst/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200" dirty="0">
                  <a:latin typeface="Calibri" panose="020F0502020204030204" pitchFamily="34" charset="0"/>
                </a:rPr>
                <a:t>5</a:t>
              </a:r>
              <a:endParaRPr lang="en-US" sz="1200" dirty="0">
                <a:latin typeface="Calibri" panose="020F0502020204030204" pitchFamily="34" charset="0"/>
              </a:endParaRPr>
            </a:p>
          </p:txBody>
        </p:sp>
        <p:sp>
          <p:nvSpPr>
            <p:cNvPr id="154" name="Dodécagone 169"/>
            <p:cNvSpPr/>
            <p:nvPr/>
          </p:nvSpPr>
          <p:spPr>
            <a:xfrm>
              <a:off x="7042150" y="1590675"/>
              <a:ext cx="234950" cy="293688"/>
            </a:xfrm>
            <a:prstGeom prst="dodecagon">
              <a:avLst/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200" dirty="0">
                  <a:latin typeface="Calibri" panose="020F0502020204030204" pitchFamily="34" charset="0"/>
                </a:rPr>
                <a:t>6</a:t>
              </a:r>
              <a:endParaRPr lang="en-US" sz="1200" dirty="0">
                <a:latin typeface="Calibri" panose="020F0502020204030204" pitchFamily="34" charset="0"/>
              </a:endParaRPr>
            </a:p>
          </p:txBody>
        </p:sp>
        <p:sp>
          <p:nvSpPr>
            <p:cNvPr id="155" name="Dodécagone 170"/>
            <p:cNvSpPr/>
            <p:nvPr/>
          </p:nvSpPr>
          <p:spPr>
            <a:xfrm>
              <a:off x="7342188" y="1595438"/>
              <a:ext cx="234950" cy="293687"/>
            </a:xfrm>
            <a:prstGeom prst="dodecagon">
              <a:avLst/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200" dirty="0">
                  <a:latin typeface="Calibri" panose="020F0502020204030204" pitchFamily="34" charset="0"/>
                </a:rPr>
                <a:t>7</a:t>
              </a:r>
              <a:endParaRPr lang="en-US" sz="1200" dirty="0">
                <a:latin typeface="Calibri" panose="020F0502020204030204" pitchFamily="34" charset="0"/>
              </a:endParaRPr>
            </a:p>
          </p:txBody>
        </p:sp>
        <p:sp>
          <p:nvSpPr>
            <p:cNvPr id="156" name="Dodécagone 171"/>
            <p:cNvSpPr/>
            <p:nvPr/>
          </p:nvSpPr>
          <p:spPr>
            <a:xfrm>
              <a:off x="7673975" y="1606550"/>
              <a:ext cx="234950" cy="293688"/>
            </a:xfrm>
            <a:prstGeom prst="dodecagon">
              <a:avLst/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200" dirty="0">
                  <a:latin typeface="Calibri" panose="020F0502020204030204" pitchFamily="34" charset="0"/>
                </a:rPr>
                <a:t>8</a:t>
              </a:r>
              <a:endParaRPr lang="en-US" sz="1200" dirty="0">
                <a:latin typeface="Calibri" panose="020F0502020204030204" pitchFamily="34" charset="0"/>
              </a:endParaRPr>
            </a:p>
          </p:txBody>
        </p:sp>
        <p:sp>
          <p:nvSpPr>
            <p:cNvPr id="5151" name="Rectangle 156"/>
            <p:cNvSpPr>
              <a:spLocks noChangeArrowheads="1"/>
            </p:cNvSpPr>
            <p:nvPr/>
          </p:nvSpPr>
          <p:spPr bwMode="auto">
            <a:xfrm>
              <a:off x="5562600" y="1536700"/>
              <a:ext cx="1131888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Calibri" pitchFamily="34" charset="0"/>
                </a:rPr>
                <a:t>MicroMegas 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Calibri" pitchFamily="34" charset="0"/>
                </a:rPr>
                <a:t>Layers</a:t>
              </a:r>
              <a:endParaRPr lang="en-US" altLang="en-US" sz="2800">
                <a:latin typeface="Calibri" pitchFamily="34" charset="0"/>
              </a:endParaRPr>
            </a:p>
          </p:txBody>
        </p:sp>
        <p:sp>
          <p:nvSpPr>
            <p:cNvPr id="5152" name="Rectangle 157"/>
            <p:cNvSpPr>
              <a:spLocks noChangeArrowheads="1"/>
            </p:cNvSpPr>
            <p:nvPr/>
          </p:nvSpPr>
          <p:spPr bwMode="auto">
            <a:xfrm>
              <a:off x="4527550" y="1185863"/>
              <a:ext cx="93345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en-US" sz="1400">
                  <a:latin typeface="Calibri" pitchFamily="34" charset="0"/>
                </a:rPr>
                <a:t>Multilayer</a:t>
              </a:r>
              <a:endParaRPr lang="fr-FR" altLang="en-US" sz="2800">
                <a:latin typeface="Calibri" pitchFamily="34" charset="0"/>
              </a:endParaRPr>
            </a:p>
          </p:txBody>
        </p:sp>
        <p:sp>
          <p:nvSpPr>
            <p:cNvPr id="5153" name="Rectangle 158"/>
            <p:cNvSpPr>
              <a:spLocks noChangeArrowheads="1"/>
            </p:cNvSpPr>
            <p:nvPr/>
          </p:nvSpPr>
          <p:spPr bwMode="auto">
            <a:xfrm>
              <a:off x="6911975" y="1223963"/>
              <a:ext cx="93345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en-US" sz="1400">
                  <a:latin typeface="Calibri" pitchFamily="34" charset="0"/>
                </a:rPr>
                <a:t>Multilayer</a:t>
              </a:r>
              <a:endParaRPr lang="fr-FR" altLang="en-US">
                <a:latin typeface="Calibri" pitchFamily="34" charset="0"/>
              </a:endParaRPr>
            </a:p>
          </p:txBody>
        </p:sp>
        <p:sp>
          <p:nvSpPr>
            <p:cNvPr id="5154" name="TextBox 159"/>
            <p:cNvSpPr txBox="1">
              <a:spLocks noChangeArrowheads="1"/>
            </p:cNvSpPr>
            <p:nvPr/>
          </p:nvSpPr>
          <p:spPr bwMode="auto">
            <a:xfrm>
              <a:off x="5748338" y="4405313"/>
              <a:ext cx="639762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18.5 cm</a:t>
              </a:r>
            </a:p>
          </p:txBody>
        </p:sp>
        <p:cxnSp>
          <p:nvCxnSpPr>
            <p:cNvPr id="88" name="Connecteur droit 7"/>
            <p:cNvCxnSpPr/>
            <p:nvPr/>
          </p:nvCxnSpPr>
          <p:spPr>
            <a:xfrm>
              <a:off x="4568825" y="1133475"/>
              <a:ext cx="23495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128"/>
            <p:cNvCxnSpPr/>
            <p:nvPr/>
          </p:nvCxnSpPr>
          <p:spPr>
            <a:xfrm>
              <a:off x="5516563" y="1069975"/>
              <a:ext cx="227012" cy="157163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122"/>
            <p:cNvCxnSpPr/>
            <p:nvPr/>
          </p:nvCxnSpPr>
          <p:spPr>
            <a:xfrm flipV="1">
              <a:off x="6432550" y="1030288"/>
              <a:ext cx="225425" cy="15557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58" name="Rectangle 156"/>
            <p:cNvSpPr>
              <a:spLocks noChangeArrowheads="1"/>
            </p:cNvSpPr>
            <p:nvPr/>
          </p:nvSpPr>
          <p:spPr bwMode="auto">
            <a:xfrm>
              <a:off x="4346575" y="773113"/>
              <a:ext cx="725488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 dirty="0">
                  <a:latin typeface="Calibri" pitchFamily="34" charset="0"/>
                </a:rPr>
                <a:t>X plane</a:t>
              </a:r>
            </a:p>
          </p:txBody>
        </p:sp>
        <p:sp>
          <p:nvSpPr>
            <p:cNvPr id="5159" name="Rectangle 156"/>
            <p:cNvSpPr>
              <a:spLocks noChangeArrowheads="1"/>
            </p:cNvSpPr>
            <p:nvPr/>
          </p:nvSpPr>
          <p:spPr bwMode="auto">
            <a:xfrm>
              <a:off x="5310188" y="773113"/>
              <a:ext cx="747712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Calibri" pitchFamily="34" charset="0"/>
                </a:rPr>
                <a:t>U plane</a:t>
              </a:r>
            </a:p>
          </p:txBody>
        </p:sp>
        <p:sp>
          <p:nvSpPr>
            <p:cNvPr id="5160" name="Rectangle 156"/>
            <p:cNvSpPr>
              <a:spLocks noChangeArrowheads="1"/>
            </p:cNvSpPr>
            <p:nvPr/>
          </p:nvSpPr>
          <p:spPr bwMode="auto">
            <a:xfrm>
              <a:off x="6223000" y="773113"/>
              <a:ext cx="735013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Calibri" pitchFamily="34" charset="0"/>
                </a:rPr>
                <a:t>V plane</a:t>
              </a:r>
            </a:p>
          </p:txBody>
        </p:sp>
        <p:cxnSp>
          <p:nvCxnSpPr>
            <p:cNvPr id="160" name="Connecteur droit avec flèche 132"/>
            <p:cNvCxnSpPr/>
            <p:nvPr/>
          </p:nvCxnSpPr>
          <p:spPr>
            <a:xfrm>
              <a:off x="4410075" y="4621213"/>
              <a:ext cx="3381375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1" name="Connecteur droit 160"/>
            <p:cNvCxnSpPr/>
            <p:nvPr/>
          </p:nvCxnSpPr>
          <p:spPr>
            <a:xfrm>
              <a:off x="4691063" y="2641600"/>
              <a:ext cx="2439987" cy="0"/>
            </a:xfrm>
            <a:prstGeom prst="line">
              <a:avLst/>
            </a:prstGeom>
            <a:ln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0"/>
            <p:cNvCxnSpPr/>
            <p:nvPr/>
          </p:nvCxnSpPr>
          <p:spPr>
            <a:xfrm>
              <a:off x="5105400" y="2820988"/>
              <a:ext cx="2443163" cy="0"/>
            </a:xfrm>
            <a:prstGeom prst="line">
              <a:avLst/>
            </a:prstGeom>
            <a:ln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0"/>
            <p:cNvCxnSpPr/>
            <p:nvPr/>
          </p:nvCxnSpPr>
          <p:spPr>
            <a:xfrm>
              <a:off x="5375275" y="3001963"/>
              <a:ext cx="2443163" cy="0"/>
            </a:xfrm>
            <a:prstGeom prst="line">
              <a:avLst/>
            </a:prstGeom>
            <a:ln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0"/>
            <p:cNvCxnSpPr/>
            <p:nvPr/>
          </p:nvCxnSpPr>
          <p:spPr>
            <a:xfrm>
              <a:off x="4430713" y="3181350"/>
              <a:ext cx="2700337" cy="0"/>
            </a:xfrm>
            <a:prstGeom prst="line">
              <a:avLst/>
            </a:prstGeom>
            <a:ln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0"/>
            <p:cNvCxnSpPr/>
            <p:nvPr/>
          </p:nvCxnSpPr>
          <p:spPr>
            <a:xfrm>
              <a:off x="4691063" y="3360738"/>
              <a:ext cx="2182812" cy="0"/>
            </a:xfrm>
            <a:prstGeom prst="line">
              <a:avLst/>
            </a:prstGeom>
            <a:ln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67" name="TextBox 197"/>
            <p:cNvSpPr txBox="1">
              <a:spLocks noChangeArrowheads="1"/>
            </p:cNvSpPr>
            <p:nvPr/>
          </p:nvSpPr>
          <p:spPr bwMode="auto">
            <a:xfrm>
              <a:off x="2339975" y="4621213"/>
              <a:ext cx="1573213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>
                  <a:solidFill>
                    <a:srgbClr val="000000"/>
                  </a:solidFill>
                  <a:latin typeface="Calibri" pitchFamily="34" charset="0"/>
                </a:rPr>
                <a:t>Interaction Point</a:t>
              </a:r>
            </a:p>
          </p:txBody>
        </p:sp>
        <p:cxnSp>
          <p:nvCxnSpPr>
            <p:cNvPr id="5168" name="Straight Arrow Connector 2"/>
            <p:cNvCxnSpPr>
              <a:cxnSpLocks noChangeShapeType="1"/>
            </p:cNvCxnSpPr>
            <p:nvPr/>
          </p:nvCxnSpPr>
          <p:spPr bwMode="auto">
            <a:xfrm flipH="1" flipV="1">
              <a:off x="3008313" y="4614863"/>
              <a:ext cx="1152525" cy="635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69" name="Straight Arrow Connector 30"/>
            <p:cNvCxnSpPr>
              <a:cxnSpLocks noChangeShapeType="1"/>
            </p:cNvCxnSpPr>
            <p:nvPr/>
          </p:nvCxnSpPr>
          <p:spPr bwMode="auto">
            <a:xfrm flipV="1">
              <a:off x="2185988" y="4614863"/>
              <a:ext cx="660400" cy="635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70" name="TextBox 208"/>
            <p:cNvSpPr txBox="1">
              <a:spLocks noChangeArrowheads="1"/>
            </p:cNvSpPr>
            <p:nvPr/>
          </p:nvSpPr>
          <p:spPr bwMode="auto">
            <a:xfrm>
              <a:off x="3695700" y="4298950"/>
              <a:ext cx="28575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solidFill>
                    <a:srgbClr val="000000"/>
                  </a:solidFill>
                  <a:latin typeface="Calibri" pitchFamily="34" charset="0"/>
                </a:rPr>
                <a:t>z</a:t>
              </a:r>
              <a:endParaRPr lang="en-US" altLang="en-US" sz="16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cxnSp>
          <p:nvCxnSpPr>
            <p:cNvPr id="172" name="Connecteur droit 151"/>
            <p:cNvCxnSpPr/>
            <p:nvPr/>
          </p:nvCxnSpPr>
          <p:spPr>
            <a:xfrm flipV="1">
              <a:off x="2935288" y="3136900"/>
              <a:ext cx="5641975" cy="1477963"/>
            </a:xfrm>
            <a:prstGeom prst="line">
              <a:avLst/>
            </a:prstGeom>
            <a:ln>
              <a:solidFill>
                <a:srgbClr val="0070C0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Oval 172"/>
            <p:cNvSpPr/>
            <p:nvPr/>
          </p:nvSpPr>
          <p:spPr>
            <a:xfrm>
              <a:off x="6819900" y="3495675"/>
              <a:ext cx="138113" cy="120650"/>
            </a:xfrm>
            <a:prstGeom prst="ellips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rgbClr val="FFFFFF"/>
                </a:solidFill>
                <a:latin typeface="Calibri" panose="020F0502020204030204" pitchFamily="34" charset="0"/>
                <a:ea typeface="+mn-ea"/>
              </a:endParaRPr>
            </a:p>
          </p:txBody>
        </p:sp>
        <p:cxnSp>
          <p:nvCxnSpPr>
            <p:cNvPr id="5173" name="Straight Arrow Connector 194"/>
            <p:cNvCxnSpPr>
              <a:cxnSpLocks noChangeShapeType="1"/>
            </p:cNvCxnSpPr>
            <p:nvPr/>
          </p:nvCxnSpPr>
          <p:spPr bwMode="auto">
            <a:xfrm flipV="1">
              <a:off x="6308725" y="3597275"/>
              <a:ext cx="541338" cy="3302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74" name="TextBox 195"/>
            <p:cNvSpPr txBox="1">
              <a:spLocks noChangeArrowheads="1"/>
            </p:cNvSpPr>
            <p:nvPr/>
          </p:nvSpPr>
          <p:spPr bwMode="auto">
            <a:xfrm>
              <a:off x="5741988" y="3833813"/>
              <a:ext cx="82867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Calibri" pitchFamily="34" charset="0"/>
                </a:rPr>
                <a:t>Strip #S2</a:t>
              </a:r>
            </a:p>
          </p:txBody>
        </p:sp>
        <p:sp>
          <p:nvSpPr>
            <p:cNvPr id="176" name="Oval 175"/>
            <p:cNvSpPr/>
            <p:nvPr/>
          </p:nvSpPr>
          <p:spPr>
            <a:xfrm>
              <a:off x="4375150" y="4149725"/>
              <a:ext cx="136525" cy="120650"/>
            </a:xfrm>
            <a:prstGeom prst="ellips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srgbClr val="FFFFFF"/>
                </a:solidFill>
                <a:latin typeface="Calibri" panose="020F0502020204030204" pitchFamily="34" charset="0"/>
                <a:ea typeface="+mn-ea"/>
              </a:endParaRPr>
            </a:p>
          </p:txBody>
        </p:sp>
        <p:sp>
          <p:nvSpPr>
            <p:cNvPr id="5176" name="TextBox 202"/>
            <p:cNvSpPr txBox="1">
              <a:spLocks noChangeArrowheads="1"/>
            </p:cNvSpPr>
            <p:nvPr/>
          </p:nvSpPr>
          <p:spPr bwMode="auto">
            <a:xfrm>
              <a:off x="2846388" y="3929063"/>
              <a:ext cx="82867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Calibri" pitchFamily="34" charset="0"/>
                </a:rPr>
                <a:t>Strip #S1</a:t>
              </a:r>
            </a:p>
          </p:txBody>
        </p:sp>
        <p:cxnSp>
          <p:nvCxnSpPr>
            <p:cNvPr id="5177" name="Straight Arrow Connector 194"/>
            <p:cNvCxnSpPr>
              <a:cxnSpLocks noChangeShapeType="1"/>
            </p:cNvCxnSpPr>
            <p:nvPr/>
          </p:nvCxnSpPr>
          <p:spPr bwMode="auto">
            <a:xfrm>
              <a:off x="3695700" y="4081463"/>
              <a:ext cx="679450" cy="11112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78" name="Rectangle 111"/>
            <p:cNvSpPr>
              <a:spLocks noChangeArrowheads="1"/>
            </p:cNvSpPr>
            <p:nvPr/>
          </p:nvSpPr>
          <p:spPr bwMode="auto">
            <a:xfrm>
              <a:off x="5635625" y="2228850"/>
              <a:ext cx="422275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70C0"/>
                  </a:solidFill>
                  <a:latin typeface="Calibri" pitchFamily="34" charset="0"/>
                </a:rPr>
                <a:t>X</a:t>
              </a:r>
              <a:r>
                <a:rPr lang="en-US" altLang="en-US" sz="1200" baseline="-25000">
                  <a:solidFill>
                    <a:srgbClr val="0070C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5179" name="Rectangle 111"/>
            <p:cNvSpPr>
              <a:spLocks noChangeArrowheads="1"/>
            </p:cNvSpPr>
            <p:nvPr/>
          </p:nvSpPr>
          <p:spPr bwMode="auto">
            <a:xfrm>
              <a:off x="5635625" y="2409825"/>
              <a:ext cx="4222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70C0"/>
                  </a:solidFill>
                  <a:latin typeface="Calibri" pitchFamily="34" charset="0"/>
                </a:rPr>
                <a:t>X</a:t>
              </a:r>
              <a:r>
                <a:rPr lang="en-US" altLang="en-US" sz="1200" baseline="-25000">
                  <a:solidFill>
                    <a:srgbClr val="0070C0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5180" name="Rectangle 111"/>
            <p:cNvSpPr>
              <a:spLocks noChangeArrowheads="1"/>
            </p:cNvSpPr>
            <p:nvPr/>
          </p:nvSpPr>
          <p:spPr bwMode="auto">
            <a:xfrm>
              <a:off x="5635625" y="2955925"/>
              <a:ext cx="422275" cy="277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70C0"/>
                  </a:solidFill>
                  <a:latin typeface="Calibri" pitchFamily="34" charset="0"/>
                </a:rPr>
                <a:t>X</a:t>
              </a:r>
              <a:r>
                <a:rPr lang="en-US" altLang="en-US" sz="1200" baseline="-25000">
                  <a:solidFill>
                    <a:srgbClr val="0070C0"/>
                  </a:solidFill>
                  <a:latin typeface="Calibri" pitchFamily="34" charset="0"/>
                </a:rPr>
                <a:t>2</a:t>
              </a:r>
            </a:p>
          </p:txBody>
        </p:sp>
        <p:sp>
          <p:nvSpPr>
            <p:cNvPr id="5181" name="Rectangle 111"/>
            <p:cNvSpPr>
              <a:spLocks noChangeArrowheads="1"/>
            </p:cNvSpPr>
            <p:nvPr/>
          </p:nvSpPr>
          <p:spPr bwMode="auto">
            <a:xfrm>
              <a:off x="5635625" y="3136900"/>
              <a:ext cx="4222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70C0"/>
                  </a:solidFill>
                  <a:latin typeface="Calibri" pitchFamily="34" charset="0"/>
                </a:rPr>
                <a:t>X</a:t>
              </a:r>
              <a:r>
                <a:rPr lang="en-US" altLang="en-US" sz="1200" baseline="-25000">
                  <a:solidFill>
                    <a:srgbClr val="0070C0"/>
                  </a:solidFill>
                  <a:latin typeface="Calibri" pitchFamily="34" charset="0"/>
                </a:rPr>
                <a:t>3</a:t>
              </a:r>
            </a:p>
          </p:txBody>
        </p:sp>
        <p:sp>
          <p:nvSpPr>
            <p:cNvPr id="5182" name="Rectangle 111"/>
            <p:cNvSpPr>
              <a:spLocks noChangeArrowheads="1"/>
            </p:cNvSpPr>
            <p:nvPr/>
          </p:nvSpPr>
          <p:spPr bwMode="auto">
            <a:xfrm>
              <a:off x="5635625" y="2595563"/>
              <a:ext cx="42227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70C0"/>
                  </a:solidFill>
                  <a:latin typeface="Calibri" pitchFamily="34" charset="0"/>
                </a:rPr>
                <a:t>U</a:t>
              </a:r>
              <a:endParaRPr lang="en-US" altLang="en-US" sz="1200" baseline="-25000">
                <a:solidFill>
                  <a:srgbClr val="0070C0"/>
                </a:solidFill>
                <a:latin typeface="Calibri" pitchFamily="34" charset="0"/>
              </a:endParaRPr>
            </a:p>
          </p:txBody>
        </p:sp>
        <p:sp>
          <p:nvSpPr>
            <p:cNvPr id="5183" name="Rectangle 111"/>
            <p:cNvSpPr>
              <a:spLocks noChangeArrowheads="1"/>
            </p:cNvSpPr>
            <p:nvPr/>
          </p:nvSpPr>
          <p:spPr bwMode="auto">
            <a:xfrm>
              <a:off x="5635625" y="2776538"/>
              <a:ext cx="4222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70C0"/>
                  </a:solidFill>
                  <a:latin typeface="Calibri" pitchFamily="34" charset="0"/>
                </a:rPr>
                <a:t>V</a:t>
              </a:r>
              <a:endParaRPr lang="en-US" altLang="en-US" sz="1200" baseline="-25000">
                <a:solidFill>
                  <a:srgbClr val="0070C0"/>
                </a:solidFill>
                <a:latin typeface="Calibri" pitchFamily="34" charset="0"/>
              </a:endParaRPr>
            </a:p>
          </p:txBody>
        </p:sp>
        <p:sp>
          <p:nvSpPr>
            <p:cNvPr id="5184" name="TextBox 208"/>
            <p:cNvSpPr txBox="1">
              <a:spLocks noChangeArrowheads="1"/>
            </p:cNvSpPr>
            <p:nvPr/>
          </p:nvSpPr>
          <p:spPr bwMode="auto">
            <a:xfrm>
              <a:off x="4932363" y="4695825"/>
              <a:ext cx="2820987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Calibri" pitchFamily="34" charset="0"/>
                </a:rPr>
                <a:t>Slope </a:t>
              </a:r>
              <a:r>
                <a:rPr lang="en-US" altLang="en-US" sz="1400">
                  <a:solidFill>
                    <a:srgbClr val="0070C0"/>
                  </a:solidFill>
                  <a:latin typeface="Calibri" pitchFamily="34" charset="0"/>
                </a:rPr>
                <a:t>X</a:t>
              </a:r>
              <a:r>
                <a:rPr lang="en-US" altLang="en-US" sz="1400" baseline="-25000">
                  <a:solidFill>
                    <a:srgbClr val="0070C0"/>
                  </a:solidFill>
                  <a:latin typeface="Calibri" pitchFamily="34" charset="0"/>
                </a:rPr>
                <a:t>0</a:t>
              </a:r>
              <a:r>
                <a:rPr lang="en-US" altLang="en-US" sz="1400">
                  <a:latin typeface="Calibri" pitchFamily="34" charset="0"/>
                </a:rPr>
                <a:t> </a:t>
              </a:r>
              <a:r>
                <a:rPr lang="en-US" altLang="en-US" sz="1400">
                  <a:solidFill>
                    <a:srgbClr val="000000"/>
                  </a:solidFill>
                  <a:latin typeface="Calibri" pitchFamily="34" charset="0"/>
                </a:rPr>
                <a:t>= LookUpTable (#S2 - #S1)</a:t>
              </a:r>
            </a:p>
          </p:txBody>
        </p:sp>
        <p:sp>
          <p:nvSpPr>
            <p:cNvPr id="5185" name="TextBox 209"/>
            <p:cNvSpPr txBox="1">
              <a:spLocks noChangeArrowheads="1"/>
            </p:cNvSpPr>
            <p:nvPr/>
          </p:nvSpPr>
          <p:spPr bwMode="auto">
            <a:xfrm>
              <a:off x="4529138" y="5094288"/>
              <a:ext cx="3328987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Calibri" pitchFamily="34" charset="0"/>
                </a:rPr>
                <a:t>Local straight track selection based on strip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Calibri" pitchFamily="34" charset="0"/>
                </a:rPr>
                <a:t>number difference with strip precision  </a:t>
              </a:r>
            </a:p>
          </p:txBody>
        </p:sp>
        <p:pic>
          <p:nvPicPr>
            <p:cNvPr id="5186" name="Image 6" descr="thetaResolutionAverag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1875" y="684213"/>
              <a:ext cx="3003550" cy="288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87" name="ZoneTexte 8"/>
            <p:cNvSpPr txBox="1">
              <a:spLocks noChangeArrowheads="1"/>
            </p:cNvSpPr>
            <p:nvPr/>
          </p:nvSpPr>
          <p:spPr bwMode="auto">
            <a:xfrm>
              <a:off x="1538288" y="1263650"/>
              <a:ext cx="873125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FF0000"/>
                  </a:solidFill>
                  <a:latin typeface="Times New Roman" pitchFamily="18" charset="0"/>
                </a:rPr>
                <a:t>Layer Pair Slope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FF0000"/>
                  </a:solidFill>
                  <a:latin typeface="Times New Roman" pitchFamily="18" charset="0"/>
                </a:rPr>
                <a:t>Average</a:t>
              </a:r>
            </a:p>
          </p:txBody>
        </p:sp>
        <p:sp>
          <p:nvSpPr>
            <p:cNvPr id="5188" name="ZoneTexte 10"/>
            <p:cNvSpPr txBox="1">
              <a:spLocks noChangeArrowheads="1"/>
            </p:cNvSpPr>
            <p:nvPr/>
          </p:nvSpPr>
          <p:spPr bwMode="auto">
            <a:xfrm>
              <a:off x="2525713" y="1754188"/>
              <a:ext cx="10699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00FF"/>
                  </a:solidFill>
                  <a:latin typeface="Times New Roman" pitchFamily="18" charset="0"/>
                </a:rPr>
                <a:t>rms=1.7 mrad</a:t>
              </a:r>
            </a:p>
          </p:txBody>
        </p:sp>
        <p:sp>
          <p:nvSpPr>
            <p:cNvPr id="5189" name="Rectangle 8293"/>
            <p:cNvSpPr>
              <a:spLocks noChangeArrowheads="1"/>
            </p:cNvSpPr>
            <p:nvPr/>
          </p:nvSpPr>
          <p:spPr bwMode="auto">
            <a:xfrm>
              <a:off x="971550" y="3417888"/>
              <a:ext cx="3122613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latin typeface="Calibri" pitchFamily="34" charset="0"/>
                </a:rPr>
                <a:t>Theta Resolution at the entrance 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latin typeface="Calibri" pitchFamily="34" charset="0"/>
                </a:rPr>
                <a:t>of the Muon System </a:t>
              </a:r>
              <a:endParaRPr lang="en-US" altLang="en-US" sz="1200">
                <a:latin typeface="Times New Roman" pitchFamily="18" charset="0"/>
              </a:endParaRPr>
            </a:p>
          </p:txBody>
        </p:sp>
        <p:sp>
          <p:nvSpPr>
            <p:cNvPr id="5190" name="TextBox 208"/>
            <p:cNvSpPr txBox="1">
              <a:spLocks noChangeArrowheads="1"/>
            </p:cNvSpPr>
            <p:nvPr/>
          </p:nvSpPr>
          <p:spPr bwMode="auto">
            <a:xfrm>
              <a:off x="1265238" y="5678488"/>
              <a:ext cx="2822575" cy="73977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rgbClr val="000000"/>
                  </a:solidFill>
                  <a:latin typeface="Calibri" pitchFamily="34" charset="0"/>
                </a:rPr>
                <a:t>Local segment slopes </a:t>
              </a:r>
              <a:r>
                <a:rPr lang="en-US" altLang="en-US" sz="1400">
                  <a:latin typeface="Calibri" pitchFamily="34" charset="0"/>
                </a:rPr>
                <a:t>calculation between hits of  Layers belonging to the same Layer Pair over 3 BCs.   </a:t>
              </a:r>
              <a:endParaRPr lang="en-US" altLang="en-US" sz="14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cxnSp>
          <p:nvCxnSpPr>
            <p:cNvPr id="193" name="Connecteur droit 160"/>
            <p:cNvCxnSpPr/>
            <p:nvPr/>
          </p:nvCxnSpPr>
          <p:spPr>
            <a:xfrm flipV="1">
              <a:off x="7261225" y="1071563"/>
              <a:ext cx="577850" cy="4762"/>
            </a:xfrm>
            <a:prstGeom prst="line">
              <a:avLst/>
            </a:prstGeom>
            <a:ln>
              <a:solidFill>
                <a:srgbClr val="0070C0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92" name="Rectangle 111"/>
            <p:cNvSpPr>
              <a:spLocks noChangeArrowheads="1"/>
            </p:cNvSpPr>
            <p:nvPr/>
          </p:nvSpPr>
          <p:spPr bwMode="auto">
            <a:xfrm>
              <a:off x="6867525" y="773113"/>
              <a:ext cx="134937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70C0"/>
                  </a:solidFill>
                  <a:latin typeface="Calibri" pitchFamily="34" charset="0"/>
                </a:rPr>
                <a:t>Layer Pair</a:t>
              </a:r>
              <a:endParaRPr lang="en-US" altLang="en-US" sz="1200" baseline="-25000">
                <a:solidFill>
                  <a:srgbClr val="0070C0"/>
                </a:solidFill>
                <a:latin typeface="Calibri" pitchFamily="34" charset="0"/>
              </a:endParaRPr>
            </a:p>
          </p:txBody>
        </p:sp>
        <p:cxnSp>
          <p:nvCxnSpPr>
            <p:cNvPr id="5193" name="Straight Arrow Connector 194"/>
            <p:cNvCxnSpPr>
              <a:cxnSpLocks noChangeShapeType="1"/>
            </p:cNvCxnSpPr>
            <p:nvPr/>
          </p:nvCxnSpPr>
          <p:spPr bwMode="auto">
            <a:xfrm>
              <a:off x="4116388" y="6062663"/>
              <a:ext cx="615950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94" name="Rectangle 111"/>
            <p:cNvSpPr>
              <a:spLocks noChangeArrowheads="1"/>
            </p:cNvSpPr>
            <p:nvPr/>
          </p:nvSpPr>
          <p:spPr bwMode="auto">
            <a:xfrm>
              <a:off x="5145088" y="5722938"/>
              <a:ext cx="42227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70C0"/>
                  </a:solidFill>
                  <a:latin typeface="Calibri" pitchFamily="34" charset="0"/>
                </a:rPr>
                <a:t>X</a:t>
              </a:r>
              <a:r>
                <a:rPr lang="en-US" altLang="en-US" sz="1200" baseline="-25000">
                  <a:solidFill>
                    <a:srgbClr val="0070C0"/>
                  </a:solidFill>
                  <a:latin typeface="Calibri" pitchFamily="34" charset="0"/>
                </a:rPr>
                <a:t>0</a:t>
              </a:r>
            </a:p>
          </p:txBody>
        </p:sp>
        <p:sp>
          <p:nvSpPr>
            <p:cNvPr id="5195" name="Rectangle 111"/>
            <p:cNvSpPr>
              <a:spLocks noChangeArrowheads="1"/>
            </p:cNvSpPr>
            <p:nvPr/>
          </p:nvSpPr>
          <p:spPr bwMode="auto">
            <a:xfrm>
              <a:off x="5403850" y="5722938"/>
              <a:ext cx="42227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70C0"/>
                  </a:solidFill>
                  <a:latin typeface="Calibri" pitchFamily="34" charset="0"/>
                </a:rPr>
                <a:t>X</a:t>
              </a:r>
              <a:r>
                <a:rPr lang="en-US" altLang="en-US" sz="1200" baseline="-25000">
                  <a:solidFill>
                    <a:srgbClr val="0070C0"/>
                  </a:solidFill>
                  <a:latin typeface="Calibri" pitchFamily="34" charset="0"/>
                </a:rPr>
                <a:t>1</a:t>
              </a:r>
            </a:p>
          </p:txBody>
        </p:sp>
        <p:sp>
          <p:nvSpPr>
            <p:cNvPr id="5196" name="Rectangle 111"/>
            <p:cNvSpPr>
              <a:spLocks noChangeArrowheads="1"/>
            </p:cNvSpPr>
            <p:nvPr/>
          </p:nvSpPr>
          <p:spPr bwMode="auto">
            <a:xfrm>
              <a:off x="5680075" y="5722938"/>
              <a:ext cx="42227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70C0"/>
                  </a:solidFill>
                  <a:latin typeface="Calibri" pitchFamily="34" charset="0"/>
                </a:rPr>
                <a:t>X</a:t>
              </a:r>
              <a:r>
                <a:rPr lang="en-US" altLang="en-US" sz="1200" baseline="-25000">
                  <a:solidFill>
                    <a:srgbClr val="0070C0"/>
                  </a:solidFill>
                  <a:latin typeface="Calibri" pitchFamily="34" charset="0"/>
                </a:rPr>
                <a:t>2</a:t>
              </a:r>
            </a:p>
          </p:txBody>
        </p:sp>
        <p:sp>
          <p:nvSpPr>
            <p:cNvPr id="5197" name="Rectangle 111"/>
            <p:cNvSpPr>
              <a:spLocks noChangeArrowheads="1"/>
            </p:cNvSpPr>
            <p:nvPr/>
          </p:nvSpPr>
          <p:spPr bwMode="auto">
            <a:xfrm>
              <a:off x="5932488" y="5724525"/>
              <a:ext cx="4222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70C0"/>
                  </a:solidFill>
                  <a:latin typeface="Calibri" pitchFamily="34" charset="0"/>
                </a:rPr>
                <a:t>X</a:t>
              </a:r>
              <a:r>
                <a:rPr lang="en-US" altLang="en-US" sz="1200" baseline="-25000">
                  <a:solidFill>
                    <a:srgbClr val="0070C0"/>
                  </a:solidFill>
                  <a:latin typeface="Calibri" pitchFamily="34" charset="0"/>
                </a:rPr>
                <a:t>3</a:t>
              </a:r>
            </a:p>
          </p:txBody>
        </p:sp>
        <p:sp>
          <p:nvSpPr>
            <p:cNvPr id="5198" name="Rectangle 111"/>
            <p:cNvSpPr>
              <a:spLocks noChangeArrowheads="1"/>
            </p:cNvSpPr>
            <p:nvPr/>
          </p:nvSpPr>
          <p:spPr bwMode="auto">
            <a:xfrm>
              <a:off x="6157913" y="5724525"/>
              <a:ext cx="4222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70C0"/>
                  </a:solidFill>
                  <a:latin typeface="Calibri" pitchFamily="34" charset="0"/>
                </a:rPr>
                <a:t>U</a:t>
              </a:r>
              <a:endParaRPr lang="en-US" altLang="en-US" sz="1200" baseline="-25000">
                <a:solidFill>
                  <a:srgbClr val="0070C0"/>
                </a:solidFill>
                <a:latin typeface="Calibri" pitchFamily="34" charset="0"/>
              </a:endParaRPr>
            </a:p>
          </p:txBody>
        </p:sp>
        <p:sp>
          <p:nvSpPr>
            <p:cNvPr id="5199" name="Rectangle 111"/>
            <p:cNvSpPr>
              <a:spLocks noChangeArrowheads="1"/>
            </p:cNvSpPr>
            <p:nvPr/>
          </p:nvSpPr>
          <p:spPr bwMode="auto">
            <a:xfrm>
              <a:off x="6399213" y="5724525"/>
              <a:ext cx="42227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200">
                  <a:solidFill>
                    <a:srgbClr val="0070C0"/>
                  </a:solidFill>
                  <a:latin typeface="Calibri" pitchFamily="34" charset="0"/>
                </a:rPr>
                <a:t>V</a:t>
              </a:r>
              <a:endParaRPr lang="en-US" altLang="en-US" sz="1200" baseline="-25000">
                <a:solidFill>
                  <a:srgbClr val="0070C0"/>
                </a:solidFill>
                <a:latin typeface="Calibri" pitchFamily="34" charset="0"/>
              </a:endParaRPr>
            </a:p>
          </p:txBody>
        </p:sp>
        <p:sp>
          <p:nvSpPr>
            <p:cNvPr id="8306" name="Rectangle 8305"/>
            <p:cNvSpPr/>
            <p:nvPr/>
          </p:nvSpPr>
          <p:spPr>
            <a:xfrm>
              <a:off x="4370388" y="6399213"/>
              <a:ext cx="3487737" cy="2540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50" i="1" dirty="0"/>
                <a:t>Contacts: samira.hassani@cea.fr, herve.le-provost@cea.fr</a:t>
              </a:r>
            </a:p>
          </p:txBody>
        </p:sp>
        <p:sp>
          <p:nvSpPr>
            <p:cNvPr id="5201" name="TextBox 209"/>
            <p:cNvSpPr txBox="1">
              <a:spLocks noChangeArrowheads="1"/>
            </p:cNvSpPr>
            <p:nvPr/>
          </p:nvSpPr>
          <p:spPr bwMode="auto">
            <a:xfrm>
              <a:off x="4752975" y="5903913"/>
              <a:ext cx="26543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rgbClr val="0070C0"/>
                  </a:solidFill>
                  <a:latin typeface="Calibri" pitchFamily="34" charset="0"/>
                </a:rPr>
                <a:t>Matching slope = track candidate </a:t>
              </a:r>
            </a:p>
          </p:txBody>
        </p:sp>
      </p:grpSp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09575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sz="4000" dirty="0" smtClean="0">
                <a:latin typeface="Calibri" pitchFamily="34" charset="0"/>
              </a:rPr>
              <a:t>Micromegas trigger algorithm I</a:t>
            </a:r>
            <a:endParaRPr lang="en-US" altLang="en-US" b="1" dirty="0" smtClean="0">
              <a:latin typeface="Calibri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8468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294906" y="2348881"/>
            <a:ext cx="5688986" cy="4176463"/>
            <a:chOff x="2466178" y="2063031"/>
            <a:chExt cx="6138270" cy="4390304"/>
          </a:xfrm>
        </p:grpSpPr>
        <p:pic>
          <p:nvPicPr>
            <p:cNvPr id="1039" name="Picture 15" descr="D:\_iFolder\sTGC\LL_SV_NSW_V0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6178" y="2063031"/>
              <a:ext cx="6138269" cy="4390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" name="Group 2"/>
            <p:cNvGrpSpPr/>
            <p:nvPr/>
          </p:nvGrpSpPr>
          <p:grpSpPr>
            <a:xfrm>
              <a:off x="8184140" y="3933056"/>
              <a:ext cx="420308" cy="1469777"/>
              <a:chOff x="8237815" y="3769876"/>
              <a:chExt cx="420308" cy="1469777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8237815" y="4293096"/>
                <a:ext cx="42030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2400" b="1" dirty="0" smtClean="0">
                    <a:sym typeface="Wingdings 2"/>
                  </a:rPr>
                  <a:t></a:t>
                </a:r>
                <a:endParaRPr lang="en-CA" b="1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8277088" y="3769876"/>
                <a:ext cx="35298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2400" b="1" dirty="0" smtClean="0">
                    <a:sym typeface="Symbol"/>
                  </a:rPr>
                  <a:t></a:t>
                </a:r>
                <a:endParaRPr lang="en-CA" b="1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8277088" y="4777988"/>
                <a:ext cx="35298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A" sz="2400" b="1" dirty="0" smtClean="0">
                    <a:sym typeface="Symbol"/>
                  </a:rPr>
                  <a:t></a:t>
                </a:r>
                <a:endParaRPr lang="en-CA" b="1" dirty="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34082"/>
          </a:xfrm>
        </p:spPr>
        <p:txBody>
          <a:bodyPr>
            <a:normAutofit/>
          </a:bodyPr>
          <a:lstStyle/>
          <a:p>
            <a:r>
              <a:rPr lang="en-CA" sz="3200" dirty="0" smtClean="0"/>
              <a:t>NSW trigger concept</a:t>
            </a:r>
            <a:endParaRPr lang="en-CA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t>2</a:t>
            </a:fld>
            <a:endParaRPr lang="en-CA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51520" y="908720"/>
            <a:ext cx="8568952" cy="461729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CA" sz="1800" dirty="0" smtClean="0"/>
              <a:t>Increased Phase I backgrounds, but must maintain existing trigger rate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CA" sz="1800" dirty="0" smtClean="0"/>
              <a:t>Filter “Big Wheel” muon candidates to remove tracks that are not from the IP</a:t>
            </a:r>
            <a:br>
              <a:rPr lang="en-CA" sz="1800" dirty="0" smtClean="0"/>
            </a:br>
            <a:r>
              <a:rPr lang="en-CA" sz="1800" dirty="0" smtClean="0"/>
              <a:t>Only track “A” should be a trigger candidate.</a:t>
            </a:r>
          </a:p>
          <a:p>
            <a:pPr>
              <a:spcBef>
                <a:spcPts val="300"/>
              </a:spcBef>
            </a:pPr>
            <a:r>
              <a:rPr lang="en-CA" sz="1800" dirty="0" smtClean="0"/>
              <a:t>Challenge is latency: 500nsec for electronics + 500ns fibres to be in time for Big Wheel</a:t>
            </a:r>
          </a:p>
          <a:p>
            <a:pPr>
              <a:spcBef>
                <a:spcPts val="300"/>
              </a:spcBef>
            </a:pPr>
            <a:r>
              <a:rPr lang="en-CA" sz="1800" dirty="0" smtClean="0"/>
              <a:t>Micromegas:  2M strips, 0.5mm</a:t>
            </a:r>
          </a:p>
          <a:p>
            <a:pPr>
              <a:spcBef>
                <a:spcPts val="300"/>
              </a:spcBef>
            </a:pPr>
            <a:r>
              <a:rPr lang="en-CA" sz="1800" dirty="0" smtClean="0"/>
              <a:t>sTGC:  280K strips (3.2mm), 45K pads, 28K wires</a:t>
            </a:r>
          </a:p>
          <a:p>
            <a:pPr>
              <a:spcBef>
                <a:spcPts val="300"/>
              </a:spcBef>
            </a:pPr>
            <a:r>
              <a:rPr lang="en-CA" sz="1800" dirty="0" smtClean="0"/>
              <a:t>sTGC, MM find candidates </a:t>
            </a:r>
            <a:br>
              <a:rPr lang="en-CA" sz="1800" dirty="0" smtClean="0"/>
            </a:br>
            <a:r>
              <a:rPr lang="en-CA" sz="1800" dirty="0" smtClean="0"/>
              <a:t>independently, </a:t>
            </a:r>
            <a:br>
              <a:rPr lang="en-CA" sz="1800" dirty="0" smtClean="0"/>
            </a:br>
            <a:r>
              <a:rPr lang="en-CA" sz="1800" dirty="0" smtClean="0"/>
              <a:t>list merged for Sector Logic</a:t>
            </a:r>
          </a:p>
          <a:p>
            <a:pPr>
              <a:spcBef>
                <a:spcPts val="300"/>
              </a:spcBef>
            </a:pPr>
            <a:r>
              <a:rPr lang="en-CA" sz="1800" dirty="0" smtClean="0"/>
              <a:t>Hit per layer:</a:t>
            </a:r>
          </a:p>
          <a:p>
            <a:pPr marL="324000" lvl="1" indent="0">
              <a:spcBef>
                <a:spcPts val="300"/>
              </a:spcBef>
              <a:buNone/>
            </a:pPr>
            <a:r>
              <a:rPr lang="en-CA" sz="1800" dirty="0" smtClean="0"/>
              <a:t>sTGC: </a:t>
            </a:r>
            <a:br>
              <a:rPr lang="en-CA" sz="1800" dirty="0" smtClean="0"/>
            </a:br>
            <a:r>
              <a:rPr lang="en-CA" sz="1800" dirty="0" smtClean="0"/>
              <a:t>hit is centroid of 3-5 strips</a:t>
            </a:r>
          </a:p>
          <a:p>
            <a:pPr marL="324000" lvl="1" indent="0">
              <a:spcBef>
                <a:spcPts val="300"/>
              </a:spcBef>
              <a:buNone/>
            </a:pPr>
            <a:r>
              <a:rPr lang="en-CA" sz="1800" dirty="0" smtClean="0"/>
              <a:t>Micromegas:</a:t>
            </a:r>
            <a:br>
              <a:rPr lang="en-CA" sz="1800" dirty="0" smtClean="0"/>
            </a:br>
            <a:r>
              <a:rPr lang="en-CA" sz="1800" dirty="0" smtClean="0"/>
              <a:t>hit is address of strip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3905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56481"/>
          </a:xfrm>
        </p:spPr>
        <p:txBody>
          <a:bodyPr>
            <a:normAutofit/>
          </a:bodyPr>
          <a:lstStyle/>
          <a:p>
            <a:pPr algn="ctr"/>
            <a:r>
              <a:rPr lang="en-US" altLang="en-US" sz="3200" dirty="0" smtClean="0">
                <a:latin typeface="Calibri" pitchFamily="34" charset="0"/>
              </a:rPr>
              <a:t>Implementation for 2048 strips x 8 Layers</a:t>
            </a:r>
            <a:endParaRPr lang="en-US" altLang="en-US" sz="3200" b="1" dirty="0" smtClean="0">
              <a:latin typeface="Calibri" pitchFamily="34" charset="0"/>
            </a:endParaRPr>
          </a:p>
        </p:txBody>
      </p:sp>
      <p:sp>
        <p:nvSpPr>
          <p:cNvPr id="615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24888" y="6554788"/>
            <a:ext cx="384175" cy="2159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3F6968B-6E3A-4353-A9E5-1E1265C51517}" type="slidenum">
              <a:rPr lang="en-US" altLang="en-US" smtClean="0">
                <a:solidFill>
                  <a:srgbClr val="5F5F5F"/>
                </a:solidFill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mtClean="0">
              <a:solidFill>
                <a:srgbClr val="5F5F5F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39552" y="773113"/>
            <a:ext cx="8037513" cy="5793085"/>
            <a:chOff x="971550" y="773113"/>
            <a:chExt cx="8037513" cy="5793085"/>
          </a:xfrm>
        </p:grpSpPr>
        <p:sp>
          <p:nvSpPr>
            <p:cNvPr id="6146" name="Rectangle 183"/>
            <p:cNvSpPr>
              <a:spLocks noChangeArrowheads="1"/>
            </p:cNvSpPr>
            <p:nvPr/>
          </p:nvSpPr>
          <p:spPr bwMode="auto">
            <a:xfrm rot="-5400000">
              <a:off x="7761288" y="1668463"/>
              <a:ext cx="193675" cy="1724025"/>
            </a:xfrm>
            <a:prstGeom prst="rect">
              <a:avLst/>
            </a:prstGeom>
            <a:pattFill prst="dashDnDiag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>
                <a:latin typeface="Times New Roman" pitchFamily="18" charset="0"/>
              </a:endParaRPr>
            </a:p>
          </p:txBody>
        </p:sp>
        <p:sp>
          <p:nvSpPr>
            <p:cNvPr id="6147" name="Rectangle 180"/>
            <p:cNvSpPr>
              <a:spLocks noChangeArrowheads="1"/>
            </p:cNvSpPr>
            <p:nvPr/>
          </p:nvSpPr>
          <p:spPr bwMode="auto">
            <a:xfrm>
              <a:off x="8442325" y="1173163"/>
              <a:ext cx="193675" cy="1216025"/>
            </a:xfrm>
            <a:prstGeom prst="rect">
              <a:avLst/>
            </a:prstGeom>
            <a:pattFill prst="dashDnDiag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>
                <a:latin typeface="Times New Roman" pitchFamily="18" charset="0"/>
              </a:endParaRPr>
            </a:p>
          </p:txBody>
        </p:sp>
        <p:sp>
          <p:nvSpPr>
            <p:cNvPr id="6148" name="Rectangle 28"/>
            <p:cNvSpPr>
              <a:spLocks noChangeArrowheads="1"/>
            </p:cNvSpPr>
            <p:nvPr/>
          </p:nvSpPr>
          <p:spPr bwMode="auto">
            <a:xfrm>
              <a:off x="6996113" y="1168400"/>
              <a:ext cx="193675" cy="1214438"/>
            </a:xfrm>
            <a:prstGeom prst="rect">
              <a:avLst/>
            </a:prstGeom>
            <a:pattFill prst="dashDnDiag">
              <a:fgClr>
                <a:schemeClr val="bg2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>
                <a:latin typeface="Times New Roman" pitchFamily="18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65213" y="822325"/>
              <a:ext cx="5216525" cy="46323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1709738" y="1236663"/>
              <a:ext cx="463550" cy="1258887"/>
            </a:xfrm>
            <a:prstGeom prst="round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Calibri" panose="020F0502020204030204" pitchFamily="34" charset="0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1709738" y="1619250"/>
              <a:ext cx="4635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54" name="TextBox 14"/>
            <p:cNvSpPr txBox="1">
              <a:spLocks noChangeArrowheads="1"/>
            </p:cNvSpPr>
            <p:nvPr/>
          </p:nvSpPr>
          <p:spPr bwMode="auto">
            <a:xfrm>
              <a:off x="1698625" y="1298575"/>
              <a:ext cx="506413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BC2A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1716088" y="2076450"/>
              <a:ext cx="4651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56" name="TextBox 16"/>
            <p:cNvSpPr txBox="1">
              <a:spLocks noChangeArrowheads="1"/>
            </p:cNvSpPr>
            <p:nvPr/>
          </p:nvSpPr>
          <p:spPr bwMode="auto">
            <a:xfrm>
              <a:off x="1695450" y="1717675"/>
              <a:ext cx="506413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BC1A</a:t>
              </a:r>
            </a:p>
          </p:txBody>
        </p:sp>
        <p:sp>
          <p:nvSpPr>
            <p:cNvPr id="6157" name="TextBox 17"/>
            <p:cNvSpPr txBox="1">
              <a:spLocks noChangeArrowheads="1"/>
            </p:cNvSpPr>
            <p:nvPr/>
          </p:nvSpPr>
          <p:spPr bwMode="auto">
            <a:xfrm>
              <a:off x="1695450" y="2166938"/>
              <a:ext cx="506413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BC0A</a:t>
              </a:r>
            </a:p>
          </p:txBody>
        </p:sp>
        <p:sp>
          <p:nvSpPr>
            <p:cNvPr id="6158" name="TextBox 18"/>
            <p:cNvSpPr txBox="1">
              <a:spLocks noChangeArrowheads="1"/>
            </p:cNvSpPr>
            <p:nvPr/>
          </p:nvSpPr>
          <p:spPr bwMode="auto">
            <a:xfrm>
              <a:off x="1033463" y="1443038"/>
              <a:ext cx="650875" cy="769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Layer A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BC hits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Shift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Register</a:t>
              </a:r>
            </a:p>
          </p:txBody>
        </p:sp>
        <p:sp>
          <p:nvSpPr>
            <p:cNvPr id="6159" name="TextBox 19"/>
            <p:cNvSpPr txBox="1">
              <a:spLocks noChangeArrowheads="1"/>
            </p:cNvSpPr>
            <p:nvPr/>
          </p:nvSpPr>
          <p:spPr bwMode="auto">
            <a:xfrm>
              <a:off x="971550" y="841375"/>
              <a:ext cx="984250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BC3@40 MHz</a:t>
              </a:r>
            </a:p>
          </p:txBody>
        </p:sp>
        <p:cxnSp>
          <p:nvCxnSpPr>
            <p:cNvPr id="21" name="Straight Arrow Connector 20"/>
            <p:cNvCxnSpPr>
              <a:endCxn id="13" idx="0"/>
            </p:cNvCxnSpPr>
            <p:nvPr/>
          </p:nvCxnSpPr>
          <p:spPr>
            <a:xfrm>
              <a:off x="1941513" y="1057275"/>
              <a:ext cx="0" cy="17938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600200" y="1058863"/>
              <a:ext cx="35083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ounded Rectangle 22"/>
            <p:cNvSpPr/>
            <p:nvPr/>
          </p:nvSpPr>
          <p:spPr>
            <a:xfrm>
              <a:off x="1709738" y="3843338"/>
              <a:ext cx="463550" cy="1257300"/>
            </a:xfrm>
            <a:prstGeom prst="round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Calibri" panose="020F0502020204030204" pitchFamily="34" charset="0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1709738" y="4224338"/>
              <a:ext cx="4635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64" name="TextBox 24"/>
            <p:cNvSpPr txBox="1">
              <a:spLocks noChangeArrowheads="1"/>
            </p:cNvSpPr>
            <p:nvPr/>
          </p:nvSpPr>
          <p:spPr bwMode="auto">
            <a:xfrm>
              <a:off x="1700213" y="3903663"/>
              <a:ext cx="503237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BC2B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1716088" y="4681538"/>
              <a:ext cx="4651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66" name="TextBox 26"/>
            <p:cNvSpPr txBox="1">
              <a:spLocks noChangeArrowheads="1"/>
            </p:cNvSpPr>
            <p:nvPr/>
          </p:nvSpPr>
          <p:spPr bwMode="auto">
            <a:xfrm>
              <a:off x="1697038" y="4324350"/>
              <a:ext cx="503237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BC1B</a:t>
              </a:r>
            </a:p>
          </p:txBody>
        </p:sp>
        <p:sp>
          <p:nvSpPr>
            <p:cNvPr id="6167" name="TextBox 27"/>
            <p:cNvSpPr txBox="1">
              <a:spLocks noChangeArrowheads="1"/>
            </p:cNvSpPr>
            <p:nvPr/>
          </p:nvSpPr>
          <p:spPr bwMode="auto">
            <a:xfrm>
              <a:off x="1697038" y="4773613"/>
              <a:ext cx="503237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BC0B</a:t>
              </a:r>
            </a:p>
          </p:txBody>
        </p:sp>
        <p:sp>
          <p:nvSpPr>
            <p:cNvPr id="6168" name="TextBox 28"/>
            <p:cNvSpPr txBox="1">
              <a:spLocks noChangeArrowheads="1"/>
            </p:cNvSpPr>
            <p:nvPr/>
          </p:nvSpPr>
          <p:spPr bwMode="auto">
            <a:xfrm>
              <a:off x="1033463" y="4049713"/>
              <a:ext cx="650875" cy="769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Layer B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BC hits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Shift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Register</a:t>
              </a:r>
            </a:p>
          </p:txBody>
        </p:sp>
        <p:sp>
          <p:nvSpPr>
            <p:cNvPr id="6169" name="TextBox 29"/>
            <p:cNvSpPr txBox="1">
              <a:spLocks noChangeArrowheads="1"/>
            </p:cNvSpPr>
            <p:nvPr/>
          </p:nvSpPr>
          <p:spPr bwMode="auto">
            <a:xfrm>
              <a:off x="971550" y="3446463"/>
              <a:ext cx="98425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BC3@40 MHz</a:t>
              </a:r>
            </a:p>
          </p:txBody>
        </p:sp>
        <p:cxnSp>
          <p:nvCxnSpPr>
            <p:cNvPr id="31" name="Straight Arrow Connector 30"/>
            <p:cNvCxnSpPr>
              <a:endCxn id="23" idx="0"/>
            </p:cNvCxnSpPr>
            <p:nvPr/>
          </p:nvCxnSpPr>
          <p:spPr>
            <a:xfrm>
              <a:off x="1941513" y="3662363"/>
              <a:ext cx="0" cy="18097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600200" y="3663950"/>
              <a:ext cx="35083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72" name="TextBox 32"/>
            <p:cNvSpPr txBox="1">
              <a:spLocks noChangeArrowheads="1"/>
            </p:cNvSpPr>
            <p:nvPr/>
          </p:nvSpPr>
          <p:spPr bwMode="auto">
            <a:xfrm>
              <a:off x="2309813" y="2725738"/>
              <a:ext cx="777875" cy="86201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000">
                  <a:latin typeface="Calibri" pitchFamily="34" charset="0"/>
                </a:rPr>
                <a:t>BC2A-BC2B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000">
                  <a:latin typeface="Calibri" pitchFamily="34" charset="0"/>
                </a:rPr>
                <a:t>BC2A-BC1B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000">
                  <a:latin typeface="Calibri" pitchFamily="34" charset="0"/>
                </a:rPr>
                <a:t>BC2B-BC1A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000">
                  <a:latin typeface="Calibri" pitchFamily="34" charset="0"/>
                </a:rPr>
                <a:t>BC2A-BC0B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000">
                  <a:latin typeface="Calibri" pitchFamily="34" charset="0"/>
                </a:rPr>
                <a:t>BC2B-BC0A</a:t>
              </a: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2286000" y="2108200"/>
              <a:ext cx="936625" cy="38258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2201863" y="3903663"/>
              <a:ext cx="984250" cy="49371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3238500" y="1603375"/>
              <a:ext cx="1042988" cy="294957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792663" y="1612900"/>
              <a:ext cx="1273175" cy="23669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Calibri" panose="020F0502020204030204" pitchFamily="34" charset="0"/>
              </a:endParaRP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H="1">
              <a:off x="2079625" y="3157538"/>
              <a:ext cx="18415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99" name="TextBox 38"/>
            <p:cNvSpPr txBox="1">
              <a:spLocks noChangeArrowheads="1"/>
            </p:cNvSpPr>
            <p:nvPr/>
          </p:nvSpPr>
          <p:spPr bwMode="auto">
            <a:xfrm>
              <a:off x="1323975" y="2862263"/>
              <a:ext cx="817563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1100" dirty="0" smtClean="0">
                  <a:latin typeface="Calibri" pitchFamily="34" charset="0"/>
                  <a:ea typeface="+mn-ea"/>
                </a:rPr>
                <a:t>READ</a:t>
              </a:r>
            </a:p>
            <a:p>
              <a:pPr algn="ctr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1100" dirty="0" smtClean="0">
                  <a:latin typeface="Calibri" pitchFamily="34" charset="0"/>
                  <a:ea typeface="+mn-ea"/>
                </a:rPr>
                <a:t>@320 MHz</a:t>
              </a:r>
            </a:p>
          </p:txBody>
        </p:sp>
        <p:sp>
          <p:nvSpPr>
            <p:cNvPr id="6179" name="TextBox 39"/>
            <p:cNvSpPr txBox="1">
              <a:spLocks noChangeArrowheads="1"/>
            </p:cNvSpPr>
            <p:nvPr/>
          </p:nvSpPr>
          <p:spPr bwMode="auto">
            <a:xfrm>
              <a:off x="3602038" y="1770063"/>
              <a:ext cx="598487" cy="3698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SLOPE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#0</a:t>
              </a:r>
            </a:p>
          </p:txBody>
        </p:sp>
        <p:sp>
          <p:nvSpPr>
            <p:cNvPr id="6180" name="TextBox 40"/>
            <p:cNvSpPr txBox="1">
              <a:spLocks noChangeArrowheads="1"/>
            </p:cNvSpPr>
            <p:nvPr/>
          </p:nvSpPr>
          <p:spPr bwMode="auto">
            <a:xfrm>
              <a:off x="3254375" y="1298575"/>
              <a:ext cx="981075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SLOPE SELECT</a:t>
              </a:r>
            </a:p>
          </p:txBody>
        </p:sp>
        <p:sp>
          <p:nvSpPr>
            <p:cNvPr id="6181" name="TextBox 41"/>
            <p:cNvSpPr txBox="1">
              <a:spLocks noChangeArrowheads="1"/>
            </p:cNvSpPr>
            <p:nvPr/>
          </p:nvSpPr>
          <p:spPr bwMode="auto">
            <a:xfrm>
              <a:off x="3179763" y="1677988"/>
              <a:ext cx="415925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Hit A</a:t>
              </a:r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2079625" y="2495550"/>
              <a:ext cx="0" cy="1347788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83" name="TextBox 43"/>
            <p:cNvSpPr txBox="1">
              <a:spLocks noChangeArrowheads="1"/>
            </p:cNvSpPr>
            <p:nvPr/>
          </p:nvSpPr>
          <p:spPr bwMode="auto">
            <a:xfrm>
              <a:off x="3205163" y="2014538"/>
              <a:ext cx="411162" cy="23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Hit B</a:t>
              </a: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>
              <a:off x="3451225" y="1885950"/>
              <a:ext cx="15081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3465513" y="2038350"/>
              <a:ext cx="15081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86" name="TextBox 46"/>
            <p:cNvSpPr txBox="1">
              <a:spLocks noChangeArrowheads="1"/>
            </p:cNvSpPr>
            <p:nvPr/>
          </p:nvSpPr>
          <p:spPr bwMode="auto">
            <a:xfrm>
              <a:off x="3602038" y="4071938"/>
              <a:ext cx="598487" cy="3683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SLOPE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#63</a:t>
              </a:r>
            </a:p>
          </p:txBody>
        </p:sp>
        <p:sp>
          <p:nvSpPr>
            <p:cNvPr id="6187" name="TextBox 47"/>
            <p:cNvSpPr txBox="1">
              <a:spLocks noChangeArrowheads="1"/>
            </p:cNvSpPr>
            <p:nvPr/>
          </p:nvSpPr>
          <p:spPr bwMode="auto">
            <a:xfrm>
              <a:off x="3179763" y="3979863"/>
              <a:ext cx="415925" cy="23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Hit A</a:t>
              </a:r>
            </a:p>
          </p:txBody>
        </p:sp>
        <p:sp>
          <p:nvSpPr>
            <p:cNvPr id="6188" name="TextBox 48"/>
            <p:cNvSpPr txBox="1">
              <a:spLocks noChangeArrowheads="1"/>
            </p:cNvSpPr>
            <p:nvPr/>
          </p:nvSpPr>
          <p:spPr bwMode="auto">
            <a:xfrm>
              <a:off x="3205163" y="4314825"/>
              <a:ext cx="411162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Hit B</a:t>
              </a: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>
              <a:off x="3451225" y="4187825"/>
              <a:ext cx="15081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3465513" y="4340225"/>
              <a:ext cx="15081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12" name="TextBox 51"/>
            <p:cNvSpPr txBox="1">
              <a:spLocks noChangeArrowheads="1"/>
            </p:cNvSpPr>
            <p:nvPr/>
          </p:nvSpPr>
          <p:spPr bwMode="auto">
            <a:xfrm>
              <a:off x="3308350" y="2527300"/>
              <a:ext cx="933450" cy="1108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1100" dirty="0" smtClean="0">
                  <a:latin typeface="Calibri" pitchFamily="34" charset="0"/>
                  <a:ea typeface="+mn-ea"/>
                </a:rPr>
                <a:t>64</a:t>
              </a:r>
            </a:p>
            <a:p>
              <a:pPr algn="ctr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1100" dirty="0" smtClean="0">
                  <a:latin typeface="Calibri" pitchFamily="34" charset="0"/>
                  <a:ea typeface="+mn-ea"/>
                </a:rPr>
                <a:t>Slope</a:t>
              </a:r>
            </a:p>
            <a:p>
              <a:pPr algn="ctr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1100" dirty="0" smtClean="0">
                  <a:latin typeface="Calibri" pitchFamily="34" charset="0"/>
                  <a:ea typeface="+mn-ea"/>
                </a:rPr>
                <a:t>Calculation</a:t>
              </a:r>
            </a:p>
            <a:p>
              <a:pPr algn="ctr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1100" dirty="0" smtClean="0">
                  <a:latin typeface="Calibri" pitchFamily="34" charset="0"/>
                  <a:ea typeface="+mn-ea"/>
                </a:rPr>
                <a:t>&amp;</a:t>
              </a:r>
            </a:p>
            <a:p>
              <a:pPr algn="ctr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1100" dirty="0" smtClean="0">
                  <a:latin typeface="Calibri" pitchFamily="34" charset="0"/>
                  <a:ea typeface="+mn-ea"/>
                </a:rPr>
                <a:t>Pre-selection</a:t>
              </a:r>
            </a:p>
            <a:p>
              <a:pPr algn="ctr">
                <a:spcBef>
                  <a:spcPct val="0"/>
                </a:spcBef>
                <a:buFontTx/>
                <a:buNone/>
                <a:defRPr/>
              </a:pPr>
              <a:endParaRPr lang="en-US" altLang="en-US" sz="1100" dirty="0" smtClean="0">
                <a:latin typeface="Calibri" pitchFamily="34" charset="0"/>
                <a:ea typeface="+mn-ea"/>
              </a:endParaRPr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>
              <a:off x="4281488" y="3024188"/>
              <a:ext cx="47307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14" name="TextBox 53"/>
            <p:cNvSpPr txBox="1">
              <a:spLocks noChangeArrowheads="1"/>
            </p:cNvSpPr>
            <p:nvPr/>
          </p:nvSpPr>
          <p:spPr bwMode="auto">
            <a:xfrm>
              <a:off x="1208088" y="5094288"/>
              <a:ext cx="1023937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1100" dirty="0" smtClean="0">
                  <a:latin typeface="Calibri" pitchFamily="34" charset="0"/>
                  <a:ea typeface="+mn-ea"/>
                </a:rPr>
                <a:t>MAX 8 Hits/BC</a:t>
              </a:r>
            </a:p>
          </p:txBody>
        </p:sp>
        <p:sp>
          <p:nvSpPr>
            <p:cNvPr id="6194" name="TextBox 60"/>
            <p:cNvSpPr txBox="1">
              <a:spLocks noChangeArrowheads="1"/>
            </p:cNvSpPr>
            <p:nvPr/>
          </p:nvSpPr>
          <p:spPr bwMode="auto">
            <a:xfrm>
              <a:off x="4675188" y="1298575"/>
              <a:ext cx="1606550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MATCH/SLOPE STORAGE</a:t>
              </a: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837113" y="4214813"/>
              <a:ext cx="1219200" cy="7445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6196" name="TextBox 62"/>
            <p:cNvSpPr txBox="1">
              <a:spLocks noChangeArrowheads="1"/>
            </p:cNvSpPr>
            <p:nvPr/>
          </p:nvSpPr>
          <p:spPr bwMode="auto">
            <a:xfrm>
              <a:off x="4887913" y="4157663"/>
              <a:ext cx="1093787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Shift Registers</a:t>
              </a:r>
            </a:p>
          </p:txBody>
        </p:sp>
        <p:sp>
          <p:nvSpPr>
            <p:cNvPr id="6197" name="TextBox 63"/>
            <p:cNvSpPr txBox="1">
              <a:spLocks noChangeArrowheads="1"/>
            </p:cNvSpPr>
            <p:nvPr/>
          </p:nvSpPr>
          <p:spPr bwMode="auto">
            <a:xfrm>
              <a:off x="4545013" y="3978275"/>
              <a:ext cx="1751012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Layer A/Layer B RAW DATA</a:t>
              </a:r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>
              <a:off x="2322513" y="4643438"/>
              <a:ext cx="243205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20" name="TextBox 66"/>
            <p:cNvSpPr txBox="1">
              <a:spLocks noChangeArrowheads="1"/>
            </p:cNvSpPr>
            <p:nvPr/>
          </p:nvSpPr>
          <p:spPr bwMode="auto">
            <a:xfrm>
              <a:off x="4594225" y="819150"/>
              <a:ext cx="1738313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1100" dirty="0" smtClean="0">
                  <a:latin typeface="Calibri" pitchFamily="34" charset="0"/>
                  <a:ea typeface="+mn-ea"/>
                </a:rPr>
                <a:t>x Number of Layer Pairs (6)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6850063" y="1073150"/>
              <a:ext cx="2159000" cy="366077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Calibri" panose="020F0502020204030204" pitchFamily="34" charset="0"/>
              </a:endParaRPr>
            </a:p>
          </p:txBody>
        </p:sp>
        <p:cxnSp>
          <p:nvCxnSpPr>
            <p:cNvPr id="81" name="Straight Arrow Connector 80"/>
            <p:cNvCxnSpPr/>
            <p:nvPr/>
          </p:nvCxnSpPr>
          <p:spPr>
            <a:xfrm>
              <a:off x="8128000" y="2652713"/>
              <a:ext cx="0" cy="71913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02" name="TextBox 81"/>
            <p:cNvSpPr txBox="1">
              <a:spLocks noChangeArrowheads="1"/>
            </p:cNvSpPr>
            <p:nvPr/>
          </p:nvSpPr>
          <p:spPr bwMode="auto">
            <a:xfrm>
              <a:off x="7246938" y="773113"/>
              <a:ext cx="1195387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Slope Select Logic</a:t>
              </a: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911975" y="5224463"/>
              <a:ext cx="1646238" cy="274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latin typeface="Calibri" panose="020F0502020204030204" pitchFamily="34" charset="0"/>
              </a:endParaRPr>
            </a:p>
          </p:txBody>
        </p:sp>
        <p:cxnSp>
          <p:nvCxnSpPr>
            <p:cNvPr id="84" name="Straight Arrow Connector 83"/>
            <p:cNvCxnSpPr/>
            <p:nvPr/>
          </p:nvCxnSpPr>
          <p:spPr>
            <a:xfrm>
              <a:off x="7224713" y="1449388"/>
              <a:ext cx="4762" cy="46355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05" name="TextBox 84"/>
            <p:cNvSpPr txBox="1">
              <a:spLocks noChangeArrowheads="1"/>
            </p:cNvSpPr>
            <p:nvPr/>
          </p:nvSpPr>
          <p:spPr bwMode="auto">
            <a:xfrm>
              <a:off x="7059613" y="5245100"/>
              <a:ext cx="1247775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ROI &amp; Track Angle </a:t>
              </a:r>
            </a:p>
          </p:txBody>
        </p:sp>
        <p:cxnSp>
          <p:nvCxnSpPr>
            <p:cNvPr id="86" name="Straight Arrow Connector 85"/>
            <p:cNvCxnSpPr/>
            <p:nvPr/>
          </p:nvCxnSpPr>
          <p:spPr>
            <a:xfrm>
              <a:off x="7634288" y="5499100"/>
              <a:ext cx="0" cy="20955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07" name="TextBox 86"/>
            <p:cNvSpPr txBox="1">
              <a:spLocks noChangeArrowheads="1"/>
            </p:cNvSpPr>
            <p:nvPr/>
          </p:nvSpPr>
          <p:spPr bwMode="auto">
            <a:xfrm>
              <a:off x="7002463" y="5708650"/>
              <a:ext cx="1257300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Trebuchet MS" pitchFamily="34" charset="0"/>
                </a:rPr>
                <a:t>Selected track(s)</a:t>
              </a:r>
            </a:p>
          </p:txBody>
        </p:sp>
        <p:cxnSp>
          <p:nvCxnSpPr>
            <p:cNvPr id="98" name="Straight Arrow Connector 97"/>
            <p:cNvCxnSpPr/>
            <p:nvPr/>
          </p:nvCxnSpPr>
          <p:spPr>
            <a:xfrm>
              <a:off x="5913438" y="1935163"/>
              <a:ext cx="923925" cy="1270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09" name="Rectangle 3"/>
            <p:cNvSpPr>
              <a:spLocks noChangeArrowheads="1"/>
            </p:cNvSpPr>
            <p:nvPr/>
          </p:nvSpPr>
          <p:spPr bwMode="auto">
            <a:xfrm>
              <a:off x="4981575" y="3517900"/>
              <a:ext cx="958850" cy="1190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>
                <a:latin typeface="Times New Roman" pitchFamily="18" charset="0"/>
              </a:endParaRPr>
            </a:p>
          </p:txBody>
        </p:sp>
        <p:sp>
          <p:nvSpPr>
            <p:cNvPr id="6210" name="TextBox 43"/>
            <p:cNvSpPr txBox="1">
              <a:spLocks noChangeArrowheads="1"/>
            </p:cNvSpPr>
            <p:nvPr/>
          </p:nvSpPr>
          <p:spPr bwMode="auto">
            <a:xfrm>
              <a:off x="4878388" y="1679575"/>
              <a:ext cx="1165225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9x31 Match slope bit</a:t>
              </a:r>
            </a:p>
          </p:txBody>
        </p:sp>
        <p:cxnSp>
          <p:nvCxnSpPr>
            <p:cNvPr id="6211" name="Straight Connector 122"/>
            <p:cNvCxnSpPr>
              <a:cxnSpLocks noChangeShapeType="1"/>
            </p:cNvCxnSpPr>
            <p:nvPr/>
          </p:nvCxnSpPr>
          <p:spPr bwMode="auto">
            <a:xfrm>
              <a:off x="5202238" y="1873250"/>
              <a:ext cx="0" cy="1492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212" name="Rectangle 128"/>
            <p:cNvSpPr>
              <a:spLocks noChangeArrowheads="1"/>
            </p:cNvSpPr>
            <p:nvPr/>
          </p:nvSpPr>
          <p:spPr bwMode="auto">
            <a:xfrm>
              <a:off x="4954588" y="1873250"/>
              <a:ext cx="958850" cy="1492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>
                <a:latin typeface="Times New Roman" pitchFamily="18" charset="0"/>
              </a:endParaRPr>
            </a:p>
          </p:txBody>
        </p:sp>
        <p:grpSp>
          <p:nvGrpSpPr>
            <p:cNvPr id="6213" name="Group 9"/>
            <p:cNvGrpSpPr>
              <a:grpSpLocks/>
            </p:cNvGrpSpPr>
            <p:nvPr/>
          </p:nvGrpSpPr>
          <p:grpSpPr bwMode="auto">
            <a:xfrm>
              <a:off x="5075238" y="2347913"/>
              <a:ext cx="711200" cy="946150"/>
              <a:chOff x="5022050" y="2528900"/>
              <a:chExt cx="712055" cy="945105"/>
            </a:xfrm>
          </p:grpSpPr>
          <p:sp>
            <p:nvSpPr>
              <p:cNvPr id="6298" name="TextBox 43"/>
              <p:cNvSpPr txBox="1">
                <a:spLocks noChangeArrowheads="1"/>
              </p:cNvSpPr>
              <p:nvPr/>
            </p:nvSpPr>
            <p:spPr bwMode="auto">
              <a:xfrm>
                <a:off x="5022050" y="2528900"/>
                <a:ext cx="712054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900">
                    <a:latin typeface="Calibri" pitchFamily="34" charset="0"/>
                  </a:rPr>
                  <a:t>BC2A-BC2B</a:t>
                </a:r>
              </a:p>
            </p:txBody>
          </p:sp>
          <p:sp>
            <p:nvSpPr>
              <p:cNvPr id="6299" name="TextBox 43"/>
              <p:cNvSpPr txBox="1">
                <a:spLocks noChangeArrowheads="1"/>
              </p:cNvSpPr>
              <p:nvPr/>
            </p:nvSpPr>
            <p:spPr bwMode="auto">
              <a:xfrm>
                <a:off x="5022050" y="2618910"/>
                <a:ext cx="712054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900">
                    <a:latin typeface="Calibri" pitchFamily="34" charset="0"/>
                  </a:rPr>
                  <a:t>BC2A-BC1B</a:t>
                </a:r>
              </a:p>
            </p:txBody>
          </p:sp>
          <p:sp>
            <p:nvSpPr>
              <p:cNvPr id="6300" name="TextBox 43"/>
              <p:cNvSpPr txBox="1">
                <a:spLocks noChangeArrowheads="1"/>
              </p:cNvSpPr>
              <p:nvPr/>
            </p:nvSpPr>
            <p:spPr bwMode="auto">
              <a:xfrm>
                <a:off x="5022050" y="2708920"/>
                <a:ext cx="712054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900">
                    <a:latin typeface="Calibri" pitchFamily="34" charset="0"/>
                  </a:rPr>
                  <a:t>BC2B-BC1A</a:t>
                </a:r>
              </a:p>
            </p:txBody>
          </p:sp>
          <p:sp>
            <p:nvSpPr>
              <p:cNvPr id="6301" name="TextBox 43"/>
              <p:cNvSpPr txBox="1">
                <a:spLocks noChangeArrowheads="1"/>
              </p:cNvSpPr>
              <p:nvPr/>
            </p:nvSpPr>
            <p:spPr bwMode="auto">
              <a:xfrm>
                <a:off x="5022050" y="2793123"/>
                <a:ext cx="712054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900">
                    <a:latin typeface="Calibri" pitchFamily="34" charset="0"/>
                  </a:rPr>
                  <a:t>BC2A-BC0B</a:t>
                </a:r>
              </a:p>
            </p:txBody>
          </p:sp>
          <p:sp>
            <p:nvSpPr>
              <p:cNvPr id="6302" name="TextBox 43"/>
              <p:cNvSpPr txBox="1">
                <a:spLocks noChangeArrowheads="1"/>
              </p:cNvSpPr>
              <p:nvPr/>
            </p:nvSpPr>
            <p:spPr bwMode="auto">
              <a:xfrm>
                <a:off x="5022050" y="2883133"/>
                <a:ext cx="712054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900">
                    <a:latin typeface="Calibri" pitchFamily="34" charset="0"/>
                  </a:rPr>
                  <a:t>BC2B-BC0A</a:t>
                </a:r>
              </a:p>
            </p:txBody>
          </p:sp>
          <p:sp>
            <p:nvSpPr>
              <p:cNvPr id="6303" name="TextBox 43"/>
              <p:cNvSpPr txBox="1">
                <a:spLocks noChangeArrowheads="1"/>
              </p:cNvSpPr>
              <p:nvPr/>
            </p:nvSpPr>
            <p:spPr bwMode="auto">
              <a:xfrm>
                <a:off x="5022050" y="2973143"/>
                <a:ext cx="712054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900">
                    <a:latin typeface="Calibri" pitchFamily="34" charset="0"/>
                  </a:rPr>
                  <a:t>BC0A-BC0B</a:t>
                </a:r>
              </a:p>
            </p:txBody>
          </p:sp>
          <p:sp>
            <p:nvSpPr>
              <p:cNvPr id="6304" name="TextBox 43"/>
              <p:cNvSpPr txBox="1">
                <a:spLocks noChangeArrowheads="1"/>
              </p:cNvSpPr>
              <p:nvPr/>
            </p:nvSpPr>
            <p:spPr bwMode="auto">
              <a:xfrm>
                <a:off x="5022050" y="3063153"/>
                <a:ext cx="712054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900">
                    <a:latin typeface="Calibri" pitchFamily="34" charset="0"/>
                  </a:rPr>
                  <a:t>BC1A-BC1B</a:t>
                </a:r>
              </a:p>
            </p:txBody>
          </p:sp>
          <p:sp>
            <p:nvSpPr>
              <p:cNvPr id="6305" name="TextBox 43"/>
              <p:cNvSpPr txBox="1">
                <a:spLocks noChangeArrowheads="1"/>
              </p:cNvSpPr>
              <p:nvPr/>
            </p:nvSpPr>
            <p:spPr bwMode="auto">
              <a:xfrm>
                <a:off x="5022050" y="3153163"/>
                <a:ext cx="712054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900">
                    <a:latin typeface="Calibri" pitchFamily="34" charset="0"/>
                  </a:rPr>
                  <a:t>BC1A-BC0B</a:t>
                </a:r>
              </a:p>
            </p:txBody>
          </p:sp>
          <p:sp>
            <p:nvSpPr>
              <p:cNvPr id="6306" name="TextBox 43"/>
              <p:cNvSpPr txBox="1">
                <a:spLocks noChangeArrowheads="1"/>
              </p:cNvSpPr>
              <p:nvPr/>
            </p:nvSpPr>
            <p:spPr bwMode="auto">
              <a:xfrm>
                <a:off x="5022051" y="3243173"/>
                <a:ext cx="712054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900">
                    <a:latin typeface="Calibri" pitchFamily="34" charset="0"/>
                  </a:rPr>
                  <a:t>BC1B-BC0A</a:t>
                </a:r>
              </a:p>
            </p:txBody>
          </p:sp>
        </p:grpSp>
        <p:cxnSp>
          <p:nvCxnSpPr>
            <p:cNvPr id="6214" name="Straight Connector 146"/>
            <p:cNvCxnSpPr>
              <a:cxnSpLocks noChangeShapeType="1"/>
            </p:cNvCxnSpPr>
            <p:nvPr/>
          </p:nvCxnSpPr>
          <p:spPr bwMode="auto">
            <a:xfrm>
              <a:off x="5651500" y="1873250"/>
              <a:ext cx="0" cy="1492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215" name="TextBox 43"/>
            <p:cNvSpPr txBox="1">
              <a:spLocks noChangeArrowheads="1"/>
            </p:cNvSpPr>
            <p:nvPr/>
          </p:nvSpPr>
          <p:spPr bwMode="auto">
            <a:xfrm>
              <a:off x="5110163" y="3294063"/>
              <a:ext cx="730250" cy="23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9x64 slopes</a:t>
              </a:r>
            </a:p>
          </p:txBody>
        </p:sp>
        <p:sp>
          <p:nvSpPr>
            <p:cNvPr id="6216" name="TextBox 43"/>
            <p:cNvSpPr txBox="1">
              <a:spLocks noChangeArrowheads="1"/>
            </p:cNvSpPr>
            <p:nvPr/>
          </p:nvSpPr>
          <p:spPr bwMode="auto">
            <a:xfrm>
              <a:off x="4827588" y="2027238"/>
              <a:ext cx="1277937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M</a:t>
              </a:r>
              <a:r>
                <a:rPr lang="en-US" altLang="en-US" sz="900" baseline="-25000">
                  <a:latin typeface="Calibri" pitchFamily="34" charset="0"/>
                </a:rPr>
                <a:t>i</a:t>
              </a:r>
              <a:r>
                <a:rPr lang="en-US" altLang="en-US" sz="900">
                  <a:latin typeface="Calibri" pitchFamily="34" charset="0"/>
                </a:rPr>
                <a:t>: Match slope value i</a:t>
              </a:r>
            </a:p>
          </p:txBody>
        </p:sp>
        <p:sp>
          <p:nvSpPr>
            <p:cNvPr id="6217" name="TextBox 43"/>
            <p:cNvSpPr txBox="1">
              <a:spLocks noChangeArrowheads="1"/>
            </p:cNvSpPr>
            <p:nvPr/>
          </p:nvSpPr>
          <p:spPr bwMode="auto">
            <a:xfrm>
              <a:off x="4941888" y="1847850"/>
              <a:ext cx="322262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M</a:t>
              </a:r>
              <a:r>
                <a:rPr lang="en-US" altLang="en-US" sz="900" baseline="-25000">
                  <a:latin typeface="Calibri" pitchFamily="34" charset="0"/>
                </a:rPr>
                <a:t>1</a:t>
              </a:r>
            </a:p>
          </p:txBody>
        </p:sp>
        <p:sp>
          <p:nvSpPr>
            <p:cNvPr id="6218" name="TextBox 43"/>
            <p:cNvSpPr txBox="1">
              <a:spLocks noChangeArrowheads="1"/>
            </p:cNvSpPr>
            <p:nvPr/>
          </p:nvSpPr>
          <p:spPr bwMode="auto">
            <a:xfrm>
              <a:off x="5632450" y="1847850"/>
              <a:ext cx="360363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M</a:t>
              </a:r>
              <a:r>
                <a:rPr lang="en-US" altLang="en-US" sz="900" baseline="-25000">
                  <a:latin typeface="Calibri" pitchFamily="34" charset="0"/>
                </a:rPr>
                <a:t>31</a:t>
              </a:r>
            </a:p>
          </p:txBody>
        </p:sp>
        <p:sp>
          <p:nvSpPr>
            <p:cNvPr id="6219" name="TextBox 43"/>
            <p:cNvSpPr txBox="1">
              <a:spLocks noChangeArrowheads="1"/>
            </p:cNvSpPr>
            <p:nvPr/>
          </p:nvSpPr>
          <p:spPr bwMode="auto">
            <a:xfrm>
              <a:off x="5127625" y="3467100"/>
              <a:ext cx="585788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Slope #0</a:t>
              </a:r>
            </a:p>
          </p:txBody>
        </p:sp>
        <p:sp>
          <p:nvSpPr>
            <p:cNvPr id="6220" name="Rectangle 154"/>
            <p:cNvSpPr>
              <a:spLocks noChangeArrowheads="1"/>
            </p:cNvSpPr>
            <p:nvPr/>
          </p:nvSpPr>
          <p:spPr bwMode="auto">
            <a:xfrm>
              <a:off x="4976813" y="3749675"/>
              <a:ext cx="958850" cy="1174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>
                <a:latin typeface="Times New Roman" pitchFamily="18" charset="0"/>
              </a:endParaRPr>
            </a:p>
          </p:txBody>
        </p:sp>
        <p:sp>
          <p:nvSpPr>
            <p:cNvPr id="6221" name="TextBox 43"/>
            <p:cNvSpPr txBox="1">
              <a:spLocks noChangeArrowheads="1"/>
            </p:cNvSpPr>
            <p:nvPr/>
          </p:nvSpPr>
          <p:spPr bwMode="auto">
            <a:xfrm>
              <a:off x="5065713" y="3698875"/>
              <a:ext cx="700087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Slope #575</a:t>
              </a:r>
            </a:p>
          </p:txBody>
        </p:sp>
        <p:cxnSp>
          <p:nvCxnSpPr>
            <p:cNvPr id="160" name="Straight Arrow Connector 159"/>
            <p:cNvCxnSpPr/>
            <p:nvPr/>
          </p:nvCxnSpPr>
          <p:spPr>
            <a:xfrm>
              <a:off x="6294438" y="1854200"/>
              <a:ext cx="54292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Arrow Connector 162"/>
            <p:cNvCxnSpPr/>
            <p:nvPr/>
          </p:nvCxnSpPr>
          <p:spPr>
            <a:xfrm>
              <a:off x="6281738" y="1763713"/>
              <a:ext cx="54292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Arrow Connector 163"/>
            <p:cNvCxnSpPr/>
            <p:nvPr/>
          </p:nvCxnSpPr>
          <p:spPr>
            <a:xfrm>
              <a:off x="6281738" y="1673225"/>
              <a:ext cx="54292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Arrow Connector 164"/>
            <p:cNvCxnSpPr/>
            <p:nvPr/>
          </p:nvCxnSpPr>
          <p:spPr>
            <a:xfrm>
              <a:off x="6281738" y="1582738"/>
              <a:ext cx="54292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Arrow Connector 165"/>
            <p:cNvCxnSpPr/>
            <p:nvPr/>
          </p:nvCxnSpPr>
          <p:spPr>
            <a:xfrm>
              <a:off x="6281738" y="1493838"/>
              <a:ext cx="54292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27" name="TextBox 43"/>
            <p:cNvSpPr txBox="1">
              <a:spLocks noChangeArrowheads="1"/>
            </p:cNvSpPr>
            <p:nvPr/>
          </p:nvSpPr>
          <p:spPr bwMode="auto">
            <a:xfrm>
              <a:off x="6962775" y="1168400"/>
              <a:ext cx="534988" cy="2301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M</a:t>
              </a:r>
              <a:r>
                <a:rPr lang="en-US" altLang="en-US" sz="900" baseline="-25000">
                  <a:latin typeface="Calibri" pitchFamily="34" charset="0"/>
                </a:rPr>
                <a:t>1</a:t>
              </a:r>
              <a:r>
                <a:rPr lang="en-US" altLang="en-US" sz="900">
                  <a:latin typeface="Calibri" pitchFamily="34" charset="0"/>
                </a:rPr>
                <a:t>-M</a:t>
              </a:r>
              <a:r>
                <a:rPr lang="en-US" altLang="en-US" sz="900" baseline="-25000">
                  <a:latin typeface="Calibri" pitchFamily="34" charset="0"/>
                </a:rPr>
                <a:t>31</a:t>
              </a:r>
            </a:p>
          </p:txBody>
        </p:sp>
        <p:sp>
          <p:nvSpPr>
            <p:cNvPr id="6228" name="TextBox 43"/>
            <p:cNvSpPr txBox="1">
              <a:spLocks noChangeArrowheads="1"/>
            </p:cNvSpPr>
            <p:nvPr/>
          </p:nvSpPr>
          <p:spPr bwMode="auto">
            <a:xfrm>
              <a:off x="8402638" y="1173163"/>
              <a:ext cx="534987" cy="23177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M</a:t>
              </a:r>
              <a:r>
                <a:rPr lang="en-US" altLang="en-US" sz="900" baseline="-25000">
                  <a:latin typeface="Calibri" pitchFamily="34" charset="0"/>
                </a:rPr>
                <a:t>1</a:t>
              </a:r>
              <a:r>
                <a:rPr lang="en-US" altLang="en-US" sz="900">
                  <a:latin typeface="Calibri" pitchFamily="34" charset="0"/>
                </a:rPr>
                <a:t>-M</a:t>
              </a:r>
              <a:r>
                <a:rPr lang="en-US" altLang="en-US" sz="900" baseline="-25000">
                  <a:latin typeface="Calibri" pitchFamily="34" charset="0"/>
                </a:rPr>
                <a:t>31</a:t>
              </a:r>
            </a:p>
          </p:txBody>
        </p:sp>
        <p:sp>
          <p:nvSpPr>
            <p:cNvPr id="6229" name="TextBox 81"/>
            <p:cNvSpPr txBox="1">
              <a:spLocks noChangeArrowheads="1"/>
            </p:cNvSpPr>
            <p:nvPr/>
          </p:nvSpPr>
          <p:spPr bwMode="auto">
            <a:xfrm>
              <a:off x="7497763" y="1128713"/>
              <a:ext cx="906462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6 Layer Pairs</a:t>
              </a:r>
            </a:p>
          </p:txBody>
        </p:sp>
        <p:sp>
          <p:nvSpPr>
            <p:cNvPr id="6230" name="TextBox 43"/>
            <p:cNvSpPr txBox="1">
              <a:spLocks noChangeArrowheads="1"/>
            </p:cNvSpPr>
            <p:nvPr/>
          </p:nvSpPr>
          <p:spPr bwMode="auto">
            <a:xfrm>
              <a:off x="6958013" y="2017713"/>
              <a:ext cx="533400" cy="23018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M</a:t>
              </a:r>
              <a:r>
                <a:rPr lang="en-US" altLang="en-US" sz="900" baseline="-25000">
                  <a:latin typeface="Calibri" pitchFamily="34" charset="0"/>
                </a:rPr>
                <a:t>1</a:t>
              </a:r>
              <a:r>
                <a:rPr lang="en-US" altLang="en-US" sz="900">
                  <a:latin typeface="Calibri" pitchFamily="34" charset="0"/>
                </a:rPr>
                <a:t>-M</a:t>
              </a:r>
              <a:r>
                <a:rPr lang="en-US" altLang="en-US" sz="900" baseline="-25000">
                  <a:latin typeface="Calibri" pitchFamily="34" charset="0"/>
                </a:rPr>
                <a:t>31</a:t>
              </a:r>
            </a:p>
          </p:txBody>
        </p:sp>
        <p:sp>
          <p:nvSpPr>
            <p:cNvPr id="6231" name="TextBox 43"/>
            <p:cNvSpPr txBox="1">
              <a:spLocks noChangeArrowheads="1"/>
            </p:cNvSpPr>
            <p:nvPr/>
          </p:nvSpPr>
          <p:spPr bwMode="auto">
            <a:xfrm>
              <a:off x="8397875" y="2022475"/>
              <a:ext cx="533400" cy="23177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M</a:t>
              </a:r>
              <a:r>
                <a:rPr lang="en-US" altLang="en-US" sz="900" baseline="-25000">
                  <a:latin typeface="Calibri" pitchFamily="34" charset="0"/>
                </a:rPr>
                <a:t>1</a:t>
              </a:r>
              <a:r>
                <a:rPr lang="en-US" altLang="en-US" sz="900">
                  <a:latin typeface="Calibri" pitchFamily="34" charset="0"/>
                </a:rPr>
                <a:t>-M</a:t>
              </a:r>
              <a:r>
                <a:rPr lang="en-US" altLang="en-US" sz="900" baseline="-25000">
                  <a:latin typeface="Calibri" pitchFamily="34" charset="0"/>
                </a:rPr>
                <a:t>31</a:t>
              </a:r>
            </a:p>
          </p:txBody>
        </p:sp>
        <p:cxnSp>
          <p:nvCxnSpPr>
            <p:cNvPr id="176" name="Straight Arrow Connector 175"/>
            <p:cNvCxnSpPr/>
            <p:nvPr/>
          </p:nvCxnSpPr>
          <p:spPr>
            <a:xfrm>
              <a:off x="7680325" y="1398588"/>
              <a:ext cx="54292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33" name="TextBox 81"/>
            <p:cNvSpPr txBox="1">
              <a:spLocks noChangeArrowheads="1"/>
            </p:cNvSpPr>
            <p:nvPr/>
          </p:nvSpPr>
          <p:spPr bwMode="auto">
            <a:xfrm>
              <a:off x="7239000" y="1579563"/>
              <a:ext cx="1608138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9 BCA-BCB combinations</a:t>
              </a:r>
            </a:p>
          </p:txBody>
        </p:sp>
        <p:sp>
          <p:nvSpPr>
            <p:cNvPr id="6234" name="TextBox 43"/>
            <p:cNvSpPr txBox="1">
              <a:spLocks noChangeArrowheads="1"/>
            </p:cNvSpPr>
            <p:nvPr/>
          </p:nvSpPr>
          <p:spPr bwMode="auto">
            <a:xfrm>
              <a:off x="6921500" y="2389188"/>
              <a:ext cx="350838" cy="23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M</a:t>
              </a:r>
              <a:r>
                <a:rPr lang="en-US" altLang="en-US" sz="900" baseline="-25000">
                  <a:latin typeface="Calibri" pitchFamily="34" charset="0"/>
                </a:rPr>
                <a:t>or</a:t>
              </a:r>
              <a:endParaRPr lang="en-US" altLang="en-US" sz="900">
                <a:latin typeface="Calibri" pitchFamily="34" charset="0"/>
              </a:endParaRPr>
            </a:p>
          </p:txBody>
        </p:sp>
        <p:sp>
          <p:nvSpPr>
            <p:cNvPr id="6235" name="TextBox 43"/>
            <p:cNvSpPr txBox="1">
              <a:spLocks noChangeArrowheads="1"/>
            </p:cNvSpPr>
            <p:nvPr/>
          </p:nvSpPr>
          <p:spPr bwMode="auto">
            <a:xfrm>
              <a:off x="6911975" y="1444625"/>
              <a:ext cx="32385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OR</a:t>
              </a:r>
            </a:p>
          </p:txBody>
        </p:sp>
        <p:sp>
          <p:nvSpPr>
            <p:cNvPr id="6236" name="TextBox 43"/>
            <p:cNvSpPr txBox="1">
              <a:spLocks noChangeArrowheads="1"/>
            </p:cNvSpPr>
            <p:nvPr/>
          </p:nvSpPr>
          <p:spPr bwMode="auto">
            <a:xfrm>
              <a:off x="8377238" y="1463675"/>
              <a:ext cx="32385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OR</a:t>
              </a:r>
            </a:p>
          </p:txBody>
        </p:sp>
        <p:sp>
          <p:nvSpPr>
            <p:cNvPr id="6237" name="TextBox 43"/>
            <p:cNvSpPr txBox="1">
              <a:spLocks noChangeArrowheads="1"/>
            </p:cNvSpPr>
            <p:nvPr/>
          </p:nvSpPr>
          <p:spPr bwMode="auto">
            <a:xfrm>
              <a:off x="7686675" y="2428875"/>
              <a:ext cx="395288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AND</a:t>
              </a:r>
            </a:p>
          </p:txBody>
        </p:sp>
        <p:sp>
          <p:nvSpPr>
            <p:cNvPr id="6238" name="TextBox 43"/>
            <p:cNvSpPr txBox="1">
              <a:spLocks noChangeArrowheads="1"/>
            </p:cNvSpPr>
            <p:nvPr/>
          </p:nvSpPr>
          <p:spPr bwMode="auto">
            <a:xfrm>
              <a:off x="8405813" y="2389188"/>
              <a:ext cx="352425" cy="23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900">
                  <a:latin typeface="Calibri" pitchFamily="34" charset="0"/>
                </a:rPr>
                <a:t>M</a:t>
              </a:r>
              <a:r>
                <a:rPr lang="en-US" altLang="en-US" sz="900" baseline="-25000">
                  <a:latin typeface="Calibri" pitchFamily="34" charset="0"/>
                </a:rPr>
                <a:t>or</a:t>
              </a:r>
              <a:endParaRPr lang="en-US" altLang="en-US" sz="900">
                <a:latin typeface="Calibri" pitchFamily="34" charset="0"/>
              </a:endParaRPr>
            </a:p>
          </p:txBody>
        </p:sp>
        <p:sp>
          <p:nvSpPr>
            <p:cNvPr id="6239" name="TextBox 81"/>
            <p:cNvSpPr txBox="1">
              <a:spLocks noChangeArrowheads="1"/>
            </p:cNvSpPr>
            <p:nvPr/>
          </p:nvSpPr>
          <p:spPr bwMode="auto">
            <a:xfrm>
              <a:off x="8037513" y="2754313"/>
              <a:ext cx="671512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Selected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Slopes</a:t>
              </a:r>
            </a:p>
          </p:txBody>
        </p:sp>
        <p:cxnSp>
          <p:nvCxnSpPr>
            <p:cNvPr id="193" name="Straight Arrow Connector 192"/>
            <p:cNvCxnSpPr/>
            <p:nvPr/>
          </p:nvCxnSpPr>
          <p:spPr>
            <a:xfrm flipV="1">
              <a:off x="5940425" y="3703638"/>
              <a:ext cx="904875" cy="476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/>
            <p:cNvCxnSpPr/>
            <p:nvPr/>
          </p:nvCxnSpPr>
          <p:spPr>
            <a:xfrm>
              <a:off x="6302375" y="3608388"/>
              <a:ext cx="54292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Arrow Connector 194"/>
            <p:cNvCxnSpPr/>
            <p:nvPr/>
          </p:nvCxnSpPr>
          <p:spPr>
            <a:xfrm>
              <a:off x="6291263" y="3517900"/>
              <a:ext cx="54292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Arrow Connector 195"/>
            <p:cNvCxnSpPr/>
            <p:nvPr/>
          </p:nvCxnSpPr>
          <p:spPr>
            <a:xfrm>
              <a:off x="6291263" y="3429000"/>
              <a:ext cx="54292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Arrow Connector 196"/>
            <p:cNvCxnSpPr/>
            <p:nvPr/>
          </p:nvCxnSpPr>
          <p:spPr>
            <a:xfrm>
              <a:off x="6291263" y="3338513"/>
              <a:ext cx="54292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Arrow Connector 197"/>
            <p:cNvCxnSpPr/>
            <p:nvPr/>
          </p:nvCxnSpPr>
          <p:spPr>
            <a:xfrm>
              <a:off x="6291263" y="3248025"/>
              <a:ext cx="54292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46" name="TextBox 39"/>
            <p:cNvSpPr txBox="1">
              <a:spLocks noChangeArrowheads="1"/>
            </p:cNvSpPr>
            <p:nvPr/>
          </p:nvSpPr>
          <p:spPr bwMode="auto">
            <a:xfrm>
              <a:off x="6962775" y="3233738"/>
              <a:ext cx="598488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Data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ID</a:t>
              </a:r>
            </a:p>
          </p:txBody>
        </p:sp>
        <p:sp>
          <p:nvSpPr>
            <p:cNvPr id="6247" name="Rectangle 201"/>
            <p:cNvSpPr>
              <a:spLocks noChangeArrowheads="1"/>
            </p:cNvSpPr>
            <p:nvPr/>
          </p:nvSpPr>
          <p:spPr bwMode="auto">
            <a:xfrm>
              <a:off x="6962775" y="3175000"/>
              <a:ext cx="654050" cy="5746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>
                <a:latin typeface="Times New Roman" pitchFamily="18" charset="0"/>
              </a:endParaRPr>
            </a:p>
          </p:txBody>
        </p:sp>
        <p:cxnSp>
          <p:nvCxnSpPr>
            <p:cNvPr id="203" name="Straight Arrow Connector 202"/>
            <p:cNvCxnSpPr/>
            <p:nvPr/>
          </p:nvCxnSpPr>
          <p:spPr>
            <a:xfrm flipH="1">
              <a:off x="7631113" y="3371850"/>
              <a:ext cx="49688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Arrow Connector 208"/>
            <p:cNvCxnSpPr/>
            <p:nvPr/>
          </p:nvCxnSpPr>
          <p:spPr>
            <a:xfrm>
              <a:off x="6043613" y="4637088"/>
              <a:ext cx="801687" cy="793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Arrow Connector 209"/>
            <p:cNvCxnSpPr/>
            <p:nvPr/>
          </p:nvCxnSpPr>
          <p:spPr>
            <a:xfrm>
              <a:off x="6294438" y="4549775"/>
              <a:ext cx="54292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Arrow Connector 210"/>
            <p:cNvCxnSpPr/>
            <p:nvPr/>
          </p:nvCxnSpPr>
          <p:spPr>
            <a:xfrm>
              <a:off x="6281738" y="4459288"/>
              <a:ext cx="54292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Arrow Connector 211"/>
            <p:cNvCxnSpPr/>
            <p:nvPr/>
          </p:nvCxnSpPr>
          <p:spPr>
            <a:xfrm>
              <a:off x="6281738" y="4370388"/>
              <a:ext cx="54292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Arrow Connector 212"/>
            <p:cNvCxnSpPr/>
            <p:nvPr/>
          </p:nvCxnSpPr>
          <p:spPr>
            <a:xfrm>
              <a:off x="6281738" y="4279900"/>
              <a:ext cx="54292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Arrow Connector 213"/>
            <p:cNvCxnSpPr/>
            <p:nvPr/>
          </p:nvCxnSpPr>
          <p:spPr>
            <a:xfrm>
              <a:off x="6281738" y="4189413"/>
              <a:ext cx="54292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Arrow Connector 218"/>
            <p:cNvCxnSpPr/>
            <p:nvPr/>
          </p:nvCxnSpPr>
          <p:spPr>
            <a:xfrm>
              <a:off x="7272338" y="3744913"/>
              <a:ext cx="7937" cy="32067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56" name="TextBox 81"/>
            <p:cNvSpPr txBox="1">
              <a:spLocks noChangeArrowheads="1"/>
            </p:cNvSpPr>
            <p:nvPr/>
          </p:nvSpPr>
          <p:spPr bwMode="auto">
            <a:xfrm>
              <a:off x="7300913" y="3768725"/>
              <a:ext cx="958850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Data pointers</a:t>
              </a:r>
            </a:p>
          </p:txBody>
        </p:sp>
        <p:sp>
          <p:nvSpPr>
            <p:cNvPr id="6257" name="Rectangle 201"/>
            <p:cNvSpPr>
              <a:spLocks noChangeArrowheads="1"/>
            </p:cNvSpPr>
            <p:nvPr/>
          </p:nvSpPr>
          <p:spPr bwMode="auto">
            <a:xfrm>
              <a:off x="6958013" y="4068763"/>
              <a:ext cx="654050" cy="5762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>
                <a:latin typeface="Times New Roman" pitchFamily="18" charset="0"/>
              </a:endParaRPr>
            </a:p>
          </p:txBody>
        </p:sp>
        <p:sp>
          <p:nvSpPr>
            <p:cNvPr id="6258" name="TextBox 39"/>
            <p:cNvSpPr txBox="1">
              <a:spLocks noChangeArrowheads="1"/>
            </p:cNvSpPr>
            <p:nvPr/>
          </p:nvSpPr>
          <p:spPr bwMode="auto">
            <a:xfrm>
              <a:off x="6988175" y="4103688"/>
              <a:ext cx="598488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Data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access</a:t>
              </a:r>
            </a:p>
          </p:txBody>
        </p:sp>
        <p:grpSp>
          <p:nvGrpSpPr>
            <p:cNvPr id="6259" name="Group 32"/>
            <p:cNvGrpSpPr>
              <a:grpSpLocks/>
            </p:cNvGrpSpPr>
            <p:nvPr/>
          </p:nvGrpSpPr>
          <p:grpSpPr bwMode="auto">
            <a:xfrm>
              <a:off x="5067300" y="4419600"/>
              <a:ext cx="725488" cy="449263"/>
              <a:chOff x="4837112" y="5904275"/>
              <a:chExt cx="724997" cy="450050"/>
            </a:xfrm>
          </p:grpSpPr>
          <p:sp>
            <p:nvSpPr>
              <p:cNvPr id="6290" name="Rectangle 27"/>
              <p:cNvSpPr>
                <a:spLocks noChangeArrowheads="1"/>
              </p:cNvSpPr>
              <p:nvPr/>
            </p:nvSpPr>
            <p:spPr bwMode="auto">
              <a:xfrm>
                <a:off x="4837112" y="5904275"/>
                <a:ext cx="724997" cy="45005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en-US" altLang="en-US">
                  <a:latin typeface="Times New Roman" pitchFamily="18" charset="0"/>
                </a:endParaRPr>
              </a:p>
            </p:txBody>
          </p:sp>
          <p:cxnSp>
            <p:nvCxnSpPr>
              <p:cNvPr id="6291" name="Straight Connector 29"/>
              <p:cNvCxnSpPr>
                <a:cxnSpLocks noChangeShapeType="1"/>
              </p:cNvCxnSpPr>
              <p:nvPr/>
            </p:nvCxnSpPr>
            <p:spPr bwMode="auto">
              <a:xfrm>
                <a:off x="5022050" y="5909031"/>
                <a:ext cx="0" cy="4452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292" name="Straight Connector 145"/>
              <p:cNvCxnSpPr>
                <a:cxnSpLocks noChangeShapeType="1"/>
              </p:cNvCxnSpPr>
              <p:nvPr/>
            </p:nvCxnSpPr>
            <p:spPr bwMode="auto">
              <a:xfrm>
                <a:off x="5112060" y="5904275"/>
                <a:ext cx="0" cy="4452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293" name="Straight Connector 146"/>
              <p:cNvCxnSpPr>
                <a:cxnSpLocks noChangeShapeType="1"/>
              </p:cNvCxnSpPr>
              <p:nvPr/>
            </p:nvCxnSpPr>
            <p:spPr bwMode="auto">
              <a:xfrm>
                <a:off x="5202070" y="5904275"/>
                <a:ext cx="0" cy="4452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294" name="Straight Connector 147"/>
              <p:cNvCxnSpPr>
                <a:cxnSpLocks noChangeShapeType="1"/>
              </p:cNvCxnSpPr>
              <p:nvPr/>
            </p:nvCxnSpPr>
            <p:spPr bwMode="auto">
              <a:xfrm>
                <a:off x="5382090" y="5904275"/>
                <a:ext cx="0" cy="4452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295" name="Straight Connector 148"/>
              <p:cNvCxnSpPr>
                <a:cxnSpLocks noChangeShapeType="1"/>
              </p:cNvCxnSpPr>
              <p:nvPr/>
            </p:nvCxnSpPr>
            <p:spPr bwMode="auto">
              <a:xfrm>
                <a:off x="5472100" y="5904275"/>
                <a:ext cx="0" cy="4452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296" name="Straight Connector 149"/>
              <p:cNvCxnSpPr>
                <a:cxnSpLocks noChangeShapeType="1"/>
              </p:cNvCxnSpPr>
              <p:nvPr/>
            </p:nvCxnSpPr>
            <p:spPr bwMode="auto">
              <a:xfrm>
                <a:off x="5292080" y="5904275"/>
                <a:ext cx="0" cy="4452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297" name="Straight Connector 150"/>
              <p:cNvCxnSpPr>
                <a:cxnSpLocks noChangeShapeType="1"/>
              </p:cNvCxnSpPr>
              <p:nvPr/>
            </p:nvCxnSpPr>
            <p:spPr bwMode="auto">
              <a:xfrm>
                <a:off x="4932040" y="5904275"/>
                <a:ext cx="0" cy="4452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55" name="Rectangle 154"/>
            <p:cNvSpPr/>
            <p:nvPr/>
          </p:nvSpPr>
          <p:spPr bwMode="auto">
            <a:xfrm>
              <a:off x="2366963" y="4869160"/>
              <a:ext cx="3825875" cy="1697038"/>
            </a:xfrm>
            <a:prstGeom prst="rect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 marL="228600" indent="-228600" algn="just">
                <a:spcBef>
                  <a:spcPts val="0"/>
                </a:spcBef>
                <a:spcAft>
                  <a:spcPts val="1200"/>
                </a:spcAft>
                <a:buFont typeface="+mj-lt"/>
                <a:buAutoNum type="alphaLcParenR"/>
                <a:defRPr/>
              </a:pPr>
              <a:endParaRPr lang="en-US" sz="1400" dirty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71" name="Straight Arrow Connector 170"/>
            <p:cNvCxnSpPr/>
            <p:nvPr/>
          </p:nvCxnSpPr>
          <p:spPr>
            <a:xfrm>
              <a:off x="7272338" y="4646613"/>
              <a:ext cx="12700" cy="58261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Arrow Connector 171"/>
            <p:cNvCxnSpPr/>
            <p:nvPr/>
          </p:nvCxnSpPr>
          <p:spPr>
            <a:xfrm>
              <a:off x="2416175" y="1311275"/>
              <a:ext cx="208597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63" name="TextBox 95"/>
            <p:cNvSpPr txBox="1">
              <a:spLocks noChangeArrowheads="1"/>
            </p:cNvSpPr>
            <p:nvPr/>
          </p:nvSpPr>
          <p:spPr bwMode="auto">
            <a:xfrm>
              <a:off x="2968625" y="1074738"/>
              <a:ext cx="54610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3 ticks</a:t>
              </a:r>
            </a:p>
          </p:txBody>
        </p:sp>
        <p:sp>
          <p:nvSpPr>
            <p:cNvPr id="174" name="Dodécagone 187"/>
            <p:cNvSpPr/>
            <p:nvPr/>
          </p:nvSpPr>
          <p:spPr>
            <a:xfrm>
              <a:off x="2192338" y="1028700"/>
              <a:ext cx="233362" cy="292100"/>
            </a:xfrm>
            <a:prstGeom prst="dodecagon">
              <a:avLst/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latin typeface="Calibri" panose="020F0502020204030204" pitchFamily="34" charset="0"/>
                </a:rPr>
                <a:t>A</a:t>
              </a:r>
            </a:p>
          </p:txBody>
        </p:sp>
        <p:cxnSp>
          <p:nvCxnSpPr>
            <p:cNvPr id="175" name="Straight Arrow Connector 174"/>
            <p:cNvCxnSpPr/>
            <p:nvPr/>
          </p:nvCxnSpPr>
          <p:spPr>
            <a:xfrm>
              <a:off x="4845050" y="1314450"/>
              <a:ext cx="12446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66" name="TextBox 108"/>
            <p:cNvSpPr txBox="1">
              <a:spLocks noChangeArrowheads="1"/>
            </p:cNvSpPr>
            <p:nvPr/>
          </p:nvSpPr>
          <p:spPr bwMode="auto">
            <a:xfrm>
              <a:off x="4437063" y="1025525"/>
              <a:ext cx="2103437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5 (Storage) + 5 (Accumulate) ticks</a:t>
              </a:r>
            </a:p>
          </p:txBody>
        </p:sp>
        <p:sp>
          <p:nvSpPr>
            <p:cNvPr id="178" name="Dodécagone 187"/>
            <p:cNvSpPr/>
            <p:nvPr/>
          </p:nvSpPr>
          <p:spPr>
            <a:xfrm>
              <a:off x="6975475" y="4756150"/>
              <a:ext cx="234950" cy="293688"/>
            </a:xfrm>
            <a:prstGeom prst="dodecagon">
              <a:avLst/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latin typeface="Calibri" panose="020F0502020204030204" pitchFamily="34" charset="0"/>
                </a:rPr>
                <a:t>B</a:t>
              </a:r>
            </a:p>
          </p:txBody>
        </p:sp>
        <p:cxnSp>
          <p:nvCxnSpPr>
            <p:cNvPr id="179" name="Straight Arrow Connector 178"/>
            <p:cNvCxnSpPr/>
            <p:nvPr/>
          </p:nvCxnSpPr>
          <p:spPr>
            <a:xfrm>
              <a:off x="7902575" y="4140200"/>
              <a:ext cx="0" cy="54927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69" name="TextBox 100"/>
            <p:cNvSpPr txBox="1">
              <a:spLocks noChangeArrowheads="1"/>
            </p:cNvSpPr>
            <p:nvPr/>
          </p:nvSpPr>
          <p:spPr bwMode="auto">
            <a:xfrm>
              <a:off x="7840663" y="4179888"/>
              <a:ext cx="871537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1 ticks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+1 per track</a:t>
              </a:r>
            </a:p>
          </p:txBody>
        </p:sp>
        <p:cxnSp>
          <p:nvCxnSpPr>
            <p:cNvPr id="181" name="Straight Arrow Connector 180"/>
            <p:cNvCxnSpPr/>
            <p:nvPr/>
          </p:nvCxnSpPr>
          <p:spPr>
            <a:xfrm>
              <a:off x="8278813" y="3194050"/>
              <a:ext cx="0" cy="54927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71" name="TextBox 100"/>
            <p:cNvSpPr txBox="1">
              <a:spLocks noChangeArrowheads="1"/>
            </p:cNvSpPr>
            <p:nvPr/>
          </p:nvSpPr>
          <p:spPr bwMode="auto">
            <a:xfrm>
              <a:off x="8262938" y="3348038"/>
              <a:ext cx="544512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3 ticks</a:t>
              </a:r>
            </a:p>
          </p:txBody>
        </p:sp>
        <p:cxnSp>
          <p:nvCxnSpPr>
            <p:cNvPr id="183" name="Straight Arrow Connector 182"/>
            <p:cNvCxnSpPr/>
            <p:nvPr/>
          </p:nvCxnSpPr>
          <p:spPr>
            <a:xfrm>
              <a:off x="6429375" y="2033588"/>
              <a:ext cx="0" cy="54927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73" name="TextBox 100"/>
            <p:cNvSpPr txBox="1">
              <a:spLocks noChangeArrowheads="1"/>
            </p:cNvSpPr>
            <p:nvPr/>
          </p:nvSpPr>
          <p:spPr bwMode="auto">
            <a:xfrm>
              <a:off x="6372225" y="2185988"/>
              <a:ext cx="54610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2 ticks</a:t>
              </a:r>
            </a:p>
          </p:txBody>
        </p:sp>
        <p:sp>
          <p:nvSpPr>
            <p:cNvPr id="6274" name="TextBox 106"/>
            <p:cNvSpPr txBox="1">
              <a:spLocks noChangeArrowheads="1"/>
            </p:cNvSpPr>
            <p:nvPr/>
          </p:nvSpPr>
          <p:spPr bwMode="auto">
            <a:xfrm>
              <a:off x="4551363" y="4876800"/>
              <a:ext cx="1257300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19 ticks@320 MHz</a:t>
              </a:r>
            </a:p>
          </p:txBody>
        </p:sp>
        <p:sp>
          <p:nvSpPr>
            <p:cNvPr id="156" name="Dodécagone 187"/>
            <p:cNvSpPr/>
            <p:nvPr/>
          </p:nvSpPr>
          <p:spPr>
            <a:xfrm>
              <a:off x="4314825" y="5011738"/>
              <a:ext cx="234950" cy="292100"/>
            </a:xfrm>
            <a:prstGeom prst="dodecagon">
              <a:avLst/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latin typeface="Calibri" panose="020F0502020204030204" pitchFamily="34" charset="0"/>
                </a:rPr>
                <a:t>A</a:t>
              </a:r>
            </a:p>
          </p:txBody>
        </p:sp>
        <p:sp>
          <p:nvSpPr>
            <p:cNvPr id="157" name="Dodécagone 187"/>
            <p:cNvSpPr/>
            <p:nvPr/>
          </p:nvSpPr>
          <p:spPr>
            <a:xfrm>
              <a:off x="5867400" y="5011738"/>
              <a:ext cx="234950" cy="292100"/>
            </a:xfrm>
            <a:prstGeom prst="dodecagon">
              <a:avLst/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latin typeface="Calibri" panose="020F0502020204030204" pitchFamily="34" charset="0"/>
                </a:rPr>
                <a:t>B</a:t>
              </a:r>
            </a:p>
          </p:txBody>
        </p:sp>
        <p:cxnSp>
          <p:nvCxnSpPr>
            <p:cNvPr id="158" name="Straight Arrow Connector 157"/>
            <p:cNvCxnSpPr/>
            <p:nvPr/>
          </p:nvCxnSpPr>
          <p:spPr>
            <a:xfrm>
              <a:off x="4606925" y="5141913"/>
              <a:ext cx="1147763" cy="158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78" name="TextBox 107"/>
            <p:cNvSpPr txBox="1">
              <a:spLocks noChangeArrowheads="1"/>
            </p:cNvSpPr>
            <p:nvPr/>
          </p:nvSpPr>
          <p:spPr bwMode="auto">
            <a:xfrm>
              <a:off x="4843571" y="5138738"/>
              <a:ext cx="601447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 b="1" dirty="0">
                  <a:latin typeface="Calibri" pitchFamily="34" charset="0"/>
                </a:rPr>
                <a:t>59,4 ns</a:t>
              </a:r>
            </a:p>
          </p:txBody>
        </p:sp>
        <p:sp>
          <p:nvSpPr>
            <p:cNvPr id="6279" name="TextBox 109"/>
            <p:cNvSpPr txBox="1">
              <a:spLocks noChangeArrowheads="1"/>
            </p:cNvSpPr>
            <p:nvPr/>
          </p:nvSpPr>
          <p:spPr bwMode="auto">
            <a:xfrm>
              <a:off x="2408238" y="5238750"/>
              <a:ext cx="515937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From </a:t>
              </a:r>
            </a:p>
          </p:txBody>
        </p:sp>
        <p:sp>
          <p:nvSpPr>
            <p:cNvPr id="167" name="Dodécagone 187"/>
            <p:cNvSpPr/>
            <p:nvPr/>
          </p:nvSpPr>
          <p:spPr>
            <a:xfrm>
              <a:off x="2949575" y="5229225"/>
              <a:ext cx="234950" cy="293688"/>
            </a:xfrm>
            <a:prstGeom prst="dodecagon">
              <a:avLst/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latin typeface="Calibri" panose="020F0502020204030204" pitchFamily="34" charset="0"/>
                </a:rPr>
                <a:t>A</a:t>
              </a:r>
            </a:p>
          </p:txBody>
        </p:sp>
        <p:sp>
          <p:nvSpPr>
            <p:cNvPr id="6281" name="TextBox 111"/>
            <p:cNvSpPr txBox="1">
              <a:spLocks noChangeArrowheads="1"/>
            </p:cNvSpPr>
            <p:nvPr/>
          </p:nvSpPr>
          <p:spPr bwMode="auto">
            <a:xfrm>
              <a:off x="3201988" y="5229225"/>
              <a:ext cx="315912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to</a:t>
              </a:r>
            </a:p>
          </p:txBody>
        </p:sp>
        <p:sp>
          <p:nvSpPr>
            <p:cNvPr id="169" name="Dodécagone 187"/>
            <p:cNvSpPr/>
            <p:nvPr/>
          </p:nvSpPr>
          <p:spPr>
            <a:xfrm>
              <a:off x="3552825" y="5229225"/>
              <a:ext cx="234950" cy="293688"/>
            </a:xfrm>
            <a:prstGeom prst="dodecagon">
              <a:avLst/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latin typeface="Calibri" panose="020F0502020204030204" pitchFamily="34" charset="0"/>
                </a:rPr>
                <a:t>B</a:t>
              </a:r>
            </a:p>
          </p:txBody>
        </p:sp>
        <p:sp>
          <p:nvSpPr>
            <p:cNvPr id="6283" name="TextBox 114"/>
            <p:cNvSpPr txBox="1">
              <a:spLocks noChangeArrowheads="1"/>
            </p:cNvSpPr>
            <p:nvPr/>
          </p:nvSpPr>
          <p:spPr bwMode="auto">
            <a:xfrm>
              <a:off x="2322513" y="5629275"/>
              <a:ext cx="1876425" cy="769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Designed (VHDL) &amp; Simulated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XST Synthesis &amp; P&amp;R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Virtex-7 xc7v485t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-2 speed grade</a:t>
              </a:r>
            </a:p>
          </p:txBody>
        </p:sp>
        <p:sp>
          <p:nvSpPr>
            <p:cNvPr id="6284" name="Rectangle 184"/>
            <p:cNvSpPr>
              <a:spLocks noChangeArrowheads="1"/>
            </p:cNvSpPr>
            <p:nvPr/>
          </p:nvSpPr>
          <p:spPr bwMode="auto">
            <a:xfrm>
              <a:off x="4294188" y="5408613"/>
              <a:ext cx="1852612" cy="1108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100" dirty="0">
                  <a:latin typeface="Calibri" pitchFamily="34" charset="0"/>
                </a:rPr>
                <a:t>Slice Registers     13%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100" dirty="0">
                  <a:latin typeface="Calibri" pitchFamily="34" charset="0"/>
                </a:rPr>
                <a:t>Slice LUTs            17%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100" dirty="0">
                  <a:latin typeface="Calibri" pitchFamily="34" charset="0"/>
                </a:rPr>
                <a:t>      logic                11%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100" dirty="0">
                  <a:latin typeface="Calibri" pitchFamily="34" charset="0"/>
                </a:rPr>
                <a:t>      shift Register 2%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100" dirty="0">
                  <a:latin typeface="Calibri" pitchFamily="34" charset="0"/>
                </a:rPr>
                <a:t>      </a:t>
              </a:r>
              <a:r>
                <a:rPr lang="en-US" altLang="en-US" sz="1100" dirty="0" smtClean="0">
                  <a:latin typeface="Calibri" pitchFamily="34" charset="0"/>
                </a:rPr>
                <a:t>route-</a:t>
              </a:r>
              <a:r>
                <a:rPr lang="en-US" altLang="en-US" sz="1100" dirty="0" err="1" smtClean="0">
                  <a:latin typeface="Calibri" pitchFamily="34" charset="0"/>
                </a:rPr>
                <a:t>thru's</a:t>
              </a:r>
              <a:r>
                <a:rPr lang="en-US" altLang="en-US" sz="1100" dirty="0" smtClean="0">
                  <a:latin typeface="Calibri" pitchFamily="34" charset="0"/>
                </a:rPr>
                <a:t>    </a:t>
              </a:r>
              <a:r>
                <a:rPr lang="en-US" altLang="en-US" sz="1100" dirty="0">
                  <a:latin typeface="Calibri" pitchFamily="34" charset="0"/>
                </a:rPr>
                <a:t>4%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100" dirty="0">
                  <a:latin typeface="Calibri" pitchFamily="34" charset="0"/>
                </a:rPr>
                <a:t>Occupied Slices   27%</a:t>
              </a:r>
            </a:p>
          </p:txBody>
        </p:sp>
        <p:sp>
          <p:nvSpPr>
            <p:cNvPr id="168" name="TextBox 81"/>
            <p:cNvSpPr txBox="1">
              <a:spLocks noChangeArrowheads="1"/>
            </p:cNvSpPr>
            <p:nvPr/>
          </p:nvSpPr>
          <p:spPr bwMode="auto">
            <a:xfrm>
              <a:off x="7329488" y="1763713"/>
              <a:ext cx="1160462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1100" dirty="0" smtClean="0">
                  <a:latin typeface="Calibri" pitchFamily="34" charset="0"/>
                  <a:ea typeface="+mn-ea"/>
                </a:rPr>
                <a:t>Tunable OR/AND</a:t>
              </a:r>
            </a:p>
            <a:p>
              <a:pPr algn="ctr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1100" dirty="0" smtClean="0">
                  <a:latin typeface="Calibri" pitchFamily="34" charset="0"/>
                  <a:ea typeface="+mn-ea"/>
                </a:rPr>
                <a:t>Logic</a:t>
              </a:r>
            </a:p>
          </p:txBody>
        </p:sp>
        <p:sp>
          <p:nvSpPr>
            <p:cNvPr id="6286" name="TextBox 107"/>
            <p:cNvSpPr txBox="1">
              <a:spLocks noChangeArrowheads="1"/>
            </p:cNvSpPr>
            <p:nvPr/>
          </p:nvSpPr>
          <p:spPr bwMode="auto">
            <a:xfrm>
              <a:off x="5738813" y="5776913"/>
              <a:ext cx="542925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x4 PR</a:t>
              </a:r>
            </a:p>
          </p:txBody>
        </p:sp>
        <p:sp>
          <p:nvSpPr>
            <p:cNvPr id="6287" name="Right Bracket 3"/>
            <p:cNvSpPr>
              <a:spLocks/>
            </p:cNvSpPr>
            <p:nvPr/>
          </p:nvSpPr>
          <p:spPr bwMode="auto">
            <a:xfrm>
              <a:off x="5653088" y="5454650"/>
              <a:ext cx="112712" cy="1027113"/>
            </a:xfrm>
            <a:prstGeom prst="rightBracket">
              <a:avLst>
                <a:gd name="adj" fmla="val 8353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>
                <a:latin typeface="Times New Roman" pitchFamily="18" charset="0"/>
              </a:endParaRPr>
            </a:p>
          </p:txBody>
        </p:sp>
        <p:cxnSp>
          <p:nvCxnSpPr>
            <p:cNvPr id="173" name="Straight Arrow Connector 172"/>
            <p:cNvCxnSpPr/>
            <p:nvPr/>
          </p:nvCxnSpPr>
          <p:spPr>
            <a:xfrm flipV="1">
              <a:off x="7316788" y="2643188"/>
              <a:ext cx="0" cy="53498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89" name="TextBox 81"/>
            <p:cNvSpPr txBox="1">
              <a:spLocks noChangeArrowheads="1"/>
            </p:cNvSpPr>
            <p:nvPr/>
          </p:nvSpPr>
          <p:spPr bwMode="auto">
            <a:xfrm>
              <a:off x="7261225" y="2754313"/>
              <a:ext cx="550863" cy="430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Match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100">
                  <a:latin typeface="Calibri" pitchFamily="34" charset="0"/>
                </a:rPr>
                <a:t>Reset</a:t>
              </a: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 dirty="0"/>
          </a:p>
        </p:txBody>
      </p:sp>
      <p:sp>
        <p:nvSpPr>
          <p:cNvPr id="170" name="Oval 169"/>
          <p:cNvSpPr/>
          <p:nvPr/>
        </p:nvSpPr>
        <p:spPr>
          <a:xfrm>
            <a:off x="4166504" y="5122237"/>
            <a:ext cx="1125576" cy="30266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54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_iFolder\sTGC\ourTalks\HarvardLogicAnalyz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05063"/>
            <a:ext cx="6828416" cy="231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 dirty="0"/>
          </a:p>
        </p:txBody>
      </p:sp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altLang="en-US" dirty="0">
                <a:latin typeface="Calibri" pitchFamily="34" charset="0"/>
              </a:rPr>
              <a:t>Micromegas trigger algorithm </a:t>
            </a:r>
            <a:r>
              <a:rPr lang="en-US" altLang="en-US" dirty="0" smtClean="0">
                <a:latin typeface="Calibri" pitchFamily="34" charset="0"/>
              </a:rPr>
              <a:t>II</a:t>
            </a:r>
            <a:endParaRPr lang="en-US" altLang="en-US" sz="3600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5363" name="Group 10"/>
          <p:cNvGrpSpPr>
            <a:grpSpLocks/>
          </p:cNvGrpSpPr>
          <p:nvPr/>
        </p:nvGrpSpPr>
        <p:grpSpPr bwMode="auto">
          <a:xfrm>
            <a:off x="179512" y="836712"/>
            <a:ext cx="4501662" cy="2743200"/>
            <a:chOff x="0" y="1066800"/>
            <a:chExt cx="6769100" cy="3530600"/>
          </a:xfrm>
        </p:grpSpPr>
        <p:grpSp>
          <p:nvGrpSpPr>
            <p:cNvPr id="15412" name="Group 3"/>
            <p:cNvGrpSpPr>
              <a:grpSpLocks/>
            </p:cNvGrpSpPr>
            <p:nvPr/>
          </p:nvGrpSpPr>
          <p:grpSpPr bwMode="auto">
            <a:xfrm>
              <a:off x="0" y="1066800"/>
              <a:ext cx="6769100" cy="3530600"/>
              <a:chOff x="0" y="0"/>
              <a:chExt cx="10642600" cy="5080000"/>
            </a:xfrm>
          </p:grpSpPr>
          <p:pic>
            <p:nvPicPr>
              <p:cNvPr id="15417" name="Picture 4" descr="slope-road illustration2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642600" cy="508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418" name="AutoShape 5"/>
              <p:cNvSpPr>
                <a:spLocks/>
              </p:cNvSpPr>
              <p:nvPr/>
            </p:nvSpPr>
            <p:spPr bwMode="auto">
              <a:xfrm>
                <a:off x="2470150" y="2349500"/>
                <a:ext cx="2436813" cy="242888"/>
              </a:xfrm>
              <a:custGeom>
                <a:avLst/>
                <a:gdLst>
                  <a:gd name="T0" fmla="*/ 2147483647 w 21600"/>
                  <a:gd name="T1" fmla="*/ 172676366 h 21600"/>
                  <a:gd name="T2" fmla="*/ 2147483647 w 21600"/>
                  <a:gd name="T3" fmla="*/ 172676366 h 21600"/>
                  <a:gd name="T4" fmla="*/ 2147483647 w 21600"/>
                  <a:gd name="T5" fmla="*/ 172676366 h 21600"/>
                  <a:gd name="T6" fmla="*/ 2147483647 w 21600"/>
                  <a:gd name="T7" fmla="*/ 172676366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216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599"/>
                    </a:lnTo>
                    <a:lnTo>
                      <a:pt x="0" y="215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endParaRPr lang="en-CA"/>
              </a:p>
            </p:txBody>
          </p:sp>
        </p:grpSp>
        <p:grpSp>
          <p:nvGrpSpPr>
            <p:cNvPr id="15413" name="Group 9"/>
            <p:cNvGrpSpPr>
              <a:grpSpLocks/>
            </p:cNvGrpSpPr>
            <p:nvPr/>
          </p:nvGrpSpPr>
          <p:grpSpPr bwMode="auto">
            <a:xfrm>
              <a:off x="990600" y="1600068"/>
              <a:ext cx="2922786" cy="1524131"/>
              <a:chOff x="990600" y="1600068"/>
              <a:chExt cx="2922786" cy="1524131"/>
            </a:xfrm>
          </p:grpSpPr>
          <p:sp>
            <p:nvSpPr>
              <p:cNvPr id="15414" name="Rectangle 6"/>
              <p:cNvSpPr>
                <a:spLocks noChangeArrowheads="1"/>
              </p:cNvSpPr>
              <p:nvPr/>
            </p:nvSpPr>
            <p:spPr bwMode="auto">
              <a:xfrm>
                <a:off x="991567" y="1600068"/>
                <a:ext cx="2921819" cy="9378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1pPr>
                <a:lvl2pPr marL="742950" indent="-285750" eaLnBrk="0" hangingPunct="0"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2pPr>
                <a:lvl3pPr marL="1143000" indent="-228600" eaLnBrk="0" hangingPunct="0"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3pPr>
                <a:lvl4pPr marL="1600200" indent="-228600" eaLnBrk="0" hangingPunct="0"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4pPr>
                <a:lvl5pPr marL="2057400" indent="-228600" eaLnBrk="0" hangingPunct="0"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9pPr>
              </a:lstStyle>
              <a:p>
                <a:pPr eaLnBrk="1" hangingPunct="1"/>
                <a:endParaRPr lang="en-US" altLang="en-US" sz="1200">
                  <a:latin typeface="Arial" pitchFamily="34" charset="0"/>
                </a:endParaRPr>
              </a:p>
            </p:txBody>
          </p:sp>
          <p:sp>
            <p:nvSpPr>
              <p:cNvPr id="15415" name="Rectangle 7"/>
              <p:cNvSpPr>
                <a:spLocks noChangeArrowheads="1"/>
              </p:cNvSpPr>
              <p:nvPr/>
            </p:nvSpPr>
            <p:spPr bwMode="auto">
              <a:xfrm>
                <a:off x="990600" y="2514601"/>
                <a:ext cx="2667001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1pPr>
                <a:lvl2pPr marL="742950" indent="-285750" eaLnBrk="0" hangingPunct="0"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2pPr>
                <a:lvl3pPr marL="1143000" indent="-228600" eaLnBrk="0" hangingPunct="0"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3pPr>
                <a:lvl4pPr marL="1600200" indent="-228600" eaLnBrk="0" hangingPunct="0"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4pPr>
                <a:lvl5pPr marL="2057400" indent="-228600" eaLnBrk="0" hangingPunct="0"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5416" name="Rectangle 8"/>
              <p:cNvSpPr>
                <a:spLocks noChangeArrowheads="1"/>
              </p:cNvSpPr>
              <p:nvPr/>
            </p:nvSpPr>
            <p:spPr bwMode="auto">
              <a:xfrm>
                <a:off x="990600" y="2667000"/>
                <a:ext cx="1371600" cy="45719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1pPr>
                <a:lvl2pPr marL="742950" indent="-285750" eaLnBrk="0" hangingPunct="0"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2pPr>
                <a:lvl3pPr marL="1143000" indent="-228600" eaLnBrk="0" hangingPunct="0"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3pPr>
                <a:lvl4pPr marL="1600200" indent="-228600" eaLnBrk="0" hangingPunct="0"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4pPr>
                <a:lvl5pPr marL="2057400" indent="-228600" eaLnBrk="0" hangingPunct="0"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Times" pitchFamily="-84" charset="0"/>
                    <a:ea typeface="ヒラギノ明朝 ProN W3" pitchFamily="-84" charset="-128"/>
                    <a:sym typeface="Times" pitchFamily="-8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grpSp>
        <p:nvGrpSpPr>
          <p:cNvPr id="15365" name="Group 45"/>
          <p:cNvGrpSpPr>
            <a:grpSpLocks/>
          </p:cNvGrpSpPr>
          <p:nvPr/>
        </p:nvGrpSpPr>
        <p:grpSpPr bwMode="auto">
          <a:xfrm>
            <a:off x="4623610" y="921341"/>
            <a:ext cx="4196862" cy="2435651"/>
            <a:chOff x="3162300" y="2794000"/>
            <a:chExt cx="6718300" cy="3783032"/>
          </a:xfrm>
        </p:grpSpPr>
        <p:sp>
          <p:nvSpPr>
            <p:cNvPr id="15381" name="Line 14"/>
            <p:cNvSpPr>
              <a:spLocks noChangeShapeType="1"/>
            </p:cNvSpPr>
            <p:nvPr/>
          </p:nvSpPr>
          <p:spPr bwMode="auto">
            <a:xfrm>
              <a:off x="3213100" y="6426200"/>
              <a:ext cx="4902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CA"/>
            </a:p>
          </p:txBody>
        </p:sp>
        <p:sp>
          <p:nvSpPr>
            <p:cNvPr id="15382" name="Line 15"/>
            <p:cNvSpPr>
              <a:spLocks noChangeShapeType="1"/>
            </p:cNvSpPr>
            <p:nvPr/>
          </p:nvSpPr>
          <p:spPr bwMode="auto">
            <a:xfrm>
              <a:off x="3162300" y="6388100"/>
              <a:ext cx="101600" cy="88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CA"/>
            </a:p>
          </p:txBody>
        </p:sp>
        <p:sp>
          <p:nvSpPr>
            <p:cNvPr id="15383" name="Line 16"/>
            <p:cNvSpPr>
              <a:spLocks noChangeShapeType="1"/>
            </p:cNvSpPr>
            <p:nvPr/>
          </p:nvSpPr>
          <p:spPr bwMode="auto">
            <a:xfrm rot="10800000" flipH="1">
              <a:off x="3162300" y="6388100"/>
              <a:ext cx="101600" cy="88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CA"/>
            </a:p>
          </p:txBody>
        </p:sp>
        <p:sp>
          <p:nvSpPr>
            <p:cNvPr id="15384" name="Line 18"/>
            <p:cNvSpPr>
              <a:spLocks noChangeShapeType="1"/>
            </p:cNvSpPr>
            <p:nvPr/>
          </p:nvSpPr>
          <p:spPr bwMode="auto">
            <a:xfrm>
              <a:off x="7112000" y="4978400"/>
              <a:ext cx="0" cy="5207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CA"/>
            </a:p>
          </p:txBody>
        </p:sp>
        <p:grpSp>
          <p:nvGrpSpPr>
            <p:cNvPr id="15385" name="Group 21"/>
            <p:cNvGrpSpPr>
              <a:grpSpLocks/>
            </p:cNvGrpSpPr>
            <p:nvPr/>
          </p:nvGrpSpPr>
          <p:grpSpPr bwMode="auto">
            <a:xfrm>
              <a:off x="7073900" y="5194300"/>
              <a:ext cx="101600" cy="88900"/>
              <a:chOff x="0" y="0"/>
              <a:chExt cx="64" cy="56"/>
            </a:xfrm>
          </p:grpSpPr>
          <p:sp>
            <p:nvSpPr>
              <p:cNvPr id="15410" name="Line 19"/>
              <p:cNvSpPr>
                <a:spLocks noChangeShapeType="1"/>
              </p:cNvSpPr>
              <p:nvPr/>
            </p:nvSpPr>
            <p:spPr bwMode="auto">
              <a:xfrm>
                <a:off x="0" y="0"/>
                <a:ext cx="64" cy="5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CA"/>
              </a:p>
            </p:txBody>
          </p:sp>
          <p:sp>
            <p:nvSpPr>
              <p:cNvPr id="15411" name="Line 20"/>
              <p:cNvSpPr>
                <a:spLocks noChangeShapeType="1"/>
              </p:cNvSpPr>
              <p:nvPr/>
            </p:nvSpPr>
            <p:spPr bwMode="auto">
              <a:xfrm rot="10800000" flipH="1">
                <a:off x="0" y="0"/>
                <a:ext cx="64" cy="5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CA"/>
              </a:p>
            </p:txBody>
          </p:sp>
        </p:grpSp>
        <p:sp>
          <p:nvSpPr>
            <p:cNvPr id="15386" name="Line 22"/>
            <p:cNvSpPr>
              <a:spLocks noChangeShapeType="1"/>
            </p:cNvSpPr>
            <p:nvPr/>
          </p:nvSpPr>
          <p:spPr bwMode="auto">
            <a:xfrm rot="10800000" flipH="1">
              <a:off x="3606800" y="5227638"/>
              <a:ext cx="3506788" cy="12112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CA"/>
            </a:p>
          </p:txBody>
        </p:sp>
        <p:sp>
          <p:nvSpPr>
            <p:cNvPr id="15387" name="Line 23"/>
            <p:cNvSpPr>
              <a:spLocks noChangeShapeType="1"/>
            </p:cNvSpPr>
            <p:nvPr/>
          </p:nvSpPr>
          <p:spPr bwMode="auto">
            <a:xfrm>
              <a:off x="4102100" y="6272213"/>
              <a:ext cx="25400" cy="15398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CA"/>
            </a:p>
          </p:txBody>
        </p:sp>
        <p:sp>
          <p:nvSpPr>
            <p:cNvPr id="15388" name="Rectangle 24"/>
            <p:cNvSpPr>
              <a:spLocks/>
            </p:cNvSpPr>
            <p:nvPr/>
          </p:nvSpPr>
          <p:spPr bwMode="auto">
            <a:xfrm>
              <a:off x="4191000" y="6146800"/>
              <a:ext cx="335641" cy="430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40639" bIns="0">
              <a:spAutoFit/>
            </a:bodyPr>
            <a:lstStyle>
              <a:lvl1pPr marL="39688" eaLnBrk="0" hangingPunct="0"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1pPr>
              <a:lvl2pPr marL="742950" indent="-285750" eaLnBrk="0" hangingPunct="0"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2pPr>
              <a:lvl3pPr marL="1143000" indent="-228600" eaLnBrk="0" hangingPunct="0"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3pPr>
              <a:lvl4pPr marL="1600200" indent="-228600" eaLnBrk="0" hangingPunct="0"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4pPr>
              <a:lvl5pPr marL="2057400" indent="-228600" eaLnBrk="0" hangingPunct="0"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schemeClr val="tx1"/>
                  </a:solidFill>
                  <a:latin typeface="Arial" pitchFamily="34" charset="0"/>
                  <a:cs typeface="Arial" pitchFamily="34" charset="0"/>
                  <a:sym typeface="Arial" pitchFamily="34" charset="0"/>
                </a:rPr>
                <a:t>θ</a:t>
              </a:r>
            </a:p>
          </p:txBody>
        </p:sp>
        <p:sp>
          <p:nvSpPr>
            <p:cNvPr id="15389" name="Oval 25"/>
            <p:cNvSpPr>
              <a:spLocks/>
            </p:cNvSpPr>
            <p:nvPr/>
          </p:nvSpPr>
          <p:spPr bwMode="auto">
            <a:xfrm>
              <a:off x="6794500" y="4914900"/>
              <a:ext cx="635000" cy="6350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1pPr>
              <a:lvl2pPr marL="742950" indent="-285750" eaLnBrk="0" hangingPunct="0"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2pPr>
              <a:lvl3pPr marL="1143000" indent="-228600" eaLnBrk="0" hangingPunct="0"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3pPr>
              <a:lvl4pPr marL="1600200" indent="-228600" eaLnBrk="0" hangingPunct="0"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4pPr>
              <a:lvl5pPr marL="2057400" indent="-228600" eaLnBrk="0" hangingPunct="0"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5390" name="Oval 26"/>
            <p:cNvSpPr>
              <a:spLocks/>
            </p:cNvSpPr>
            <p:nvPr/>
          </p:nvSpPr>
          <p:spPr bwMode="auto">
            <a:xfrm>
              <a:off x="7975600" y="2794000"/>
              <a:ext cx="1905000" cy="23241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eaLnBrk="0" hangingPunct="0"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1pPr>
              <a:lvl2pPr marL="742950" indent="-285750" eaLnBrk="0" hangingPunct="0"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2pPr>
              <a:lvl3pPr marL="1143000" indent="-228600" eaLnBrk="0" hangingPunct="0"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3pPr>
              <a:lvl4pPr marL="1600200" indent="-228600" eaLnBrk="0" hangingPunct="0"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4pPr>
              <a:lvl5pPr marL="2057400" indent="-228600" eaLnBrk="0" hangingPunct="0"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Times" pitchFamily="-84" charset="0"/>
                  <a:ea typeface="ヒラギノ明朝 ProN W3" pitchFamily="-84" charset="-128"/>
                  <a:sym typeface="Times" pitchFamily="-8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5391" name="Line 27"/>
            <p:cNvSpPr>
              <a:spLocks noChangeShapeType="1"/>
            </p:cNvSpPr>
            <p:nvPr/>
          </p:nvSpPr>
          <p:spPr bwMode="auto">
            <a:xfrm>
              <a:off x="8496300" y="3149600"/>
              <a:ext cx="14288" cy="16335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CA"/>
            </a:p>
          </p:txBody>
        </p:sp>
        <p:sp>
          <p:nvSpPr>
            <p:cNvPr id="15392" name="Line 28"/>
            <p:cNvSpPr>
              <a:spLocks noChangeShapeType="1"/>
            </p:cNvSpPr>
            <p:nvPr/>
          </p:nvSpPr>
          <p:spPr bwMode="auto">
            <a:xfrm>
              <a:off x="8775700" y="3149600"/>
              <a:ext cx="6350" cy="1630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CA"/>
            </a:p>
          </p:txBody>
        </p:sp>
        <p:sp>
          <p:nvSpPr>
            <p:cNvPr id="15393" name="Line 29"/>
            <p:cNvSpPr>
              <a:spLocks noChangeShapeType="1"/>
            </p:cNvSpPr>
            <p:nvPr/>
          </p:nvSpPr>
          <p:spPr bwMode="auto">
            <a:xfrm>
              <a:off x="9055100" y="3149600"/>
              <a:ext cx="11113" cy="1630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CA"/>
            </a:p>
          </p:txBody>
        </p:sp>
        <p:sp>
          <p:nvSpPr>
            <p:cNvPr id="15394" name="Line 30"/>
            <p:cNvSpPr>
              <a:spLocks noChangeShapeType="1"/>
            </p:cNvSpPr>
            <p:nvPr/>
          </p:nvSpPr>
          <p:spPr bwMode="auto">
            <a:xfrm>
              <a:off x="9334500" y="3149600"/>
              <a:ext cx="23813" cy="16732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CA"/>
            </a:p>
          </p:txBody>
        </p:sp>
        <p:sp>
          <p:nvSpPr>
            <p:cNvPr id="15395" name="Line 31"/>
            <p:cNvSpPr>
              <a:spLocks noChangeShapeType="1"/>
            </p:cNvSpPr>
            <p:nvPr/>
          </p:nvSpPr>
          <p:spPr bwMode="auto">
            <a:xfrm rot="10800000" flipH="1">
              <a:off x="7116763" y="5073650"/>
              <a:ext cx="2117725" cy="48895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CA"/>
            </a:p>
          </p:txBody>
        </p:sp>
        <p:sp>
          <p:nvSpPr>
            <p:cNvPr id="15396" name="Line 32"/>
            <p:cNvSpPr>
              <a:spLocks noChangeShapeType="1"/>
            </p:cNvSpPr>
            <p:nvPr/>
          </p:nvSpPr>
          <p:spPr bwMode="auto">
            <a:xfrm rot="10800000" flipH="1">
              <a:off x="8526463" y="3440113"/>
              <a:ext cx="827087" cy="51435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CA"/>
            </a:p>
          </p:txBody>
        </p:sp>
        <p:grpSp>
          <p:nvGrpSpPr>
            <p:cNvPr id="15397" name="Group 35"/>
            <p:cNvGrpSpPr>
              <a:grpSpLocks/>
            </p:cNvGrpSpPr>
            <p:nvPr/>
          </p:nvGrpSpPr>
          <p:grpSpPr bwMode="auto">
            <a:xfrm>
              <a:off x="8458200" y="4064000"/>
              <a:ext cx="101600" cy="88900"/>
              <a:chOff x="0" y="0"/>
              <a:chExt cx="64" cy="56"/>
            </a:xfrm>
          </p:grpSpPr>
          <p:sp>
            <p:nvSpPr>
              <p:cNvPr id="15408" name="Line 33"/>
              <p:cNvSpPr>
                <a:spLocks noChangeShapeType="1"/>
              </p:cNvSpPr>
              <p:nvPr/>
            </p:nvSpPr>
            <p:spPr bwMode="auto">
              <a:xfrm>
                <a:off x="0" y="0"/>
                <a:ext cx="64" cy="5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CA"/>
              </a:p>
            </p:txBody>
          </p:sp>
          <p:sp>
            <p:nvSpPr>
              <p:cNvPr id="15409" name="Line 34"/>
              <p:cNvSpPr>
                <a:spLocks noChangeShapeType="1"/>
              </p:cNvSpPr>
              <p:nvPr/>
            </p:nvSpPr>
            <p:spPr bwMode="auto">
              <a:xfrm rot="10800000" flipH="1">
                <a:off x="0" y="0"/>
                <a:ext cx="64" cy="5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CA"/>
              </a:p>
            </p:txBody>
          </p:sp>
        </p:grpSp>
        <p:grpSp>
          <p:nvGrpSpPr>
            <p:cNvPr id="15398" name="Group 38"/>
            <p:cNvGrpSpPr>
              <a:grpSpLocks/>
            </p:cNvGrpSpPr>
            <p:nvPr/>
          </p:nvGrpSpPr>
          <p:grpSpPr bwMode="auto">
            <a:xfrm>
              <a:off x="8737600" y="3517900"/>
              <a:ext cx="101600" cy="88900"/>
              <a:chOff x="0" y="0"/>
              <a:chExt cx="64" cy="56"/>
            </a:xfrm>
          </p:grpSpPr>
          <p:sp>
            <p:nvSpPr>
              <p:cNvPr id="15406" name="Line 36"/>
              <p:cNvSpPr>
                <a:spLocks noChangeShapeType="1"/>
              </p:cNvSpPr>
              <p:nvPr/>
            </p:nvSpPr>
            <p:spPr bwMode="auto">
              <a:xfrm>
                <a:off x="0" y="0"/>
                <a:ext cx="64" cy="5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CA"/>
              </a:p>
            </p:txBody>
          </p:sp>
          <p:sp>
            <p:nvSpPr>
              <p:cNvPr id="15407" name="Line 37"/>
              <p:cNvSpPr>
                <a:spLocks noChangeShapeType="1"/>
              </p:cNvSpPr>
              <p:nvPr/>
            </p:nvSpPr>
            <p:spPr bwMode="auto">
              <a:xfrm rot="10800000" flipH="1">
                <a:off x="0" y="0"/>
                <a:ext cx="64" cy="5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CA"/>
              </a:p>
            </p:txBody>
          </p:sp>
        </p:grpSp>
        <p:grpSp>
          <p:nvGrpSpPr>
            <p:cNvPr id="15399" name="Group 41"/>
            <p:cNvGrpSpPr>
              <a:grpSpLocks/>
            </p:cNvGrpSpPr>
            <p:nvPr/>
          </p:nvGrpSpPr>
          <p:grpSpPr bwMode="auto">
            <a:xfrm>
              <a:off x="9017000" y="3670300"/>
              <a:ext cx="101600" cy="88900"/>
              <a:chOff x="0" y="0"/>
              <a:chExt cx="64" cy="56"/>
            </a:xfrm>
          </p:grpSpPr>
          <p:sp>
            <p:nvSpPr>
              <p:cNvPr id="15404" name="Line 39"/>
              <p:cNvSpPr>
                <a:spLocks noChangeShapeType="1"/>
              </p:cNvSpPr>
              <p:nvPr/>
            </p:nvSpPr>
            <p:spPr bwMode="auto">
              <a:xfrm>
                <a:off x="0" y="0"/>
                <a:ext cx="64" cy="5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CA"/>
              </a:p>
            </p:txBody>
          </p:sp>
          <p:sp>
            <p:nvSpPr>
              <p:cNvPr id="15405" name="Line 40"/>
              <p:cNvSpPr>
                <a:spLocks noChangeShapeType="1"/>
              </p:cNvSpPr>
              <p:nvPr/>
            </p:nvSpPr>
            <p:spPr bwMode="auto">
              <a:xfrm rot="10800000" flipH="1">
                <a:off x="0" y="0"/>
                <a:ext cx="64" cy="5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CA"/>
              </a:p>
            </p:txBody>
          </p:sp>
        </p:grpSp>
        <p:grpSp>
          <p:nvGrpSpPr>
            <p:cNvPr id="15400" name="Group 44"/>
            <p:cNvGrpSpPr>
              <a:grpSpLocks/>
            </p:cNvGrpSpPr>
            <p:nvPr/>
          </p:nvGrpSpPr>
          <p:grpSpPr bwMode="auto">
            <a:xfrm>
              <a:off x="9296400" y="3314700"/>
              <a:ext cx="101600" cy="88900"/>
              <a:chOff x="0" y="0"/>
              <a:chExt cx="64" cy="56"/>
            </a:xfrm>
          </p:grpSpPr>
          <p:sp>
            <p:nvSpPr>
              <p:cNvPr id="15402" name="Line 42"/>
              <p:cNvSpPr>
                <a:spLocks noChangeShapeType="1"/>
              </p:cNvSpPr>
              <p:nvPr/>
            </p:nvSpPr>
            <p:spPr bwMode="auto">
              <a:xfrm>
                <a:off x="0" y="0"/>
                <a:ext cx="64" cy="5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CA"/>
              </a:p>
            </p:txBody>
          </p:sp>
          <p:sp>
            <p:nvSpPr>
              <p:cNvPr id="15403" name="Line 43"/>
              <p:cNvSpPr>
                <a:spLocks noChangeShapeType="1"/>
              </p:cNvSpPr>
              <p:nvPr/>
            </p:nvSpPr>
            <p:spPr bwMode="auto">
              <a:xfrm rot="10800000" flipH="1">
                <a:off x="0" y="0"/>
                <a:ext cx="64" cy="5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CA"/>
              </a:p>
            </p:txBody>
          </p:sp>
        </p:grpSp>
        <p:sp>
          <p:nvSpPr>
            <p:cNvPr id="15401" name="Line 45"/>
            <p:cNvSpPr>
              <a:spLocks noChangeShapeType="1"/>
            </p:cNvSpPr>
            <p:nvPr/>
          </p:nvSpPr>
          <p:spPr bwMode="auto">
            <a:xfrm rot="10800000" flipH="1">
              <a:off x="6853238" y="3135313"/>
              <a:ext cx="1393825" cy="190817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CA"/>
            </a:p>
          </p:txBody>
        </p:sp>
      </p:grpSp>
      <p:sp>
        <p:nvSpPr>
          <p:cNvPr id="15366" name="TextBox 46"/>
          <p:cNvSpPr txBox="1">
            <a:spLocks noChangeArrowheads="1"/>
          </p:cNvSpPr>
          <p:nvPr/>
        </p:nvSpPr>
        <p:spPr bwMode="auto">
          <a:xfrm>
            <a:off x="4558426" y="908720"/>
            <a:ext cx="2461846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9pPr>
          </a:lstStyle>
          <a:p>
            <a:pPr marL="144000" indent="-144000" eaLnBrk="1" hangingPunct="1">
              <a:buFont typeface="Arial" pitchFamily="34" charset="0"/>
              <a:buChar char="•"/>
            </a:pPr>
            <a:r>
              <a:rPr lang="en-US" altLang="en-US" sz="1400" dirty="0" smtClean="0">
                <a:latin typeface="Arial" pitchFamily="34" charset="0"/>
              </a:rPr>
              <a:t>Projective </a:t>
            </a:r>
            <a:r>
              <a:rPr lang="ja-JP" altLang="en-US" sz="1400" dirty="0">
                <a:latin typeface="Arial" pitchFamily="34" charset="0"/>
              </a:rPr>
              <a:t>“</a:t>
            </a:r>
            <a:r>
              <a:rPr lang="en-US" altLang="ja-JP" sz="1400" dirty="0">
                <a:latin typeface="Arial" pitchFamily="34" charset="0"/>
              </a:rPr>
              <a:t>global</a:t>
            </a:r>
            <a:r>
              <a:rPr lang="ja-JP" altLang="en-US" sz="1400" dirty="0">
                <a:latin typeface="Arial" pitchFamily="34" charset="0"/>
              </a:rPr>
              <a:t>”</a:t>
            </a:r>
            <a:r>
              <a:rPr lang="en-US" altLang="ja-JP" sz="1400" dirty="0">
                <a:latin typeface="Arial" pitchFamily="34" charset="0"/>
              </a:rPr>
              <a:t> slope easy to estimate from slope road</a:t>
            </a:r>
          </a:p>
          <a:p>
            <a:pPr marL="144000" indent="-144000" eaLnBrk="1" hangingPunct="1">
              <a:spcBef>
                <a:spcPts val="300"/>
              </a:spcBef>
              <a:buFont typeface="Arial" pitchFamily="34" charset="0"/>
              <a:buChar char="•"/>
            </a:pPr>
            <a:r>
              <a:rPr lang="en-US" altLang="en-US" sz="1400" dirty="0" smtClean="0">
                <a:latin typeface="Arial" pitchFamily="34" charset="0"/>
              </a:rPr>
              <a:t>Local </a:t>
            </a:r>
            <a:r>
              <a:rPr lang="en-US" altLang="en-US" sz="1400" dirty="0">
                <a:latin typeface="Arial" pitchFamily="34" charset="0"/>
              </a:rPr>
              <a:t>slope easily calculated through local fit</a:t>
            </a:r>
          </a:p>
          <a:p>
            <a:pPr marL="144000" indent="-144000" eaLnBrk="1" hangingPunct="1">
              <a:spcBef>
                <a:spcPts val="300"/>
              </a:spcBef>
              <a:buFont typeface="Arial" pitchFamily="34" charset="0"/>
              <a:buChar char="•"/>
            </a:pPr>
            <a:r>
              <a:rPr lang="ja-JP" altLang="en-US" sz="1400" dirty="0" smtClean="0">
                <a:latin typeface="Arial" pitchFamily="34" charset="0"/>
              </a:rPr>
              <a:t>“</a:t>
            </a:r>
            <a:r>
              <a:rPr lang="en-US" altLang="ja-JP" sz="1400" dirty="0">
                <a:latin typeface="Arial" pitchFamily="34" charset="0"/>
              </a:rPr>
              <a:t>Global</a:t>
            </a:r>
            <a:r>
              <a:rPr lang="ja-JP" altLang="en-US" sz="1400" dirty="0">
                <a:latin typeface="Arial" pitchFamily="34" charset="0"/>
              </a:rPr>
              <a:t>”</a:t>
            </a:r>
            <a:r>
              <a:rPr lang="en-US" altLang="ja-JP" sz="1400" dirty="0">
                <a:latin typeface="Arial" pitchFamily="34" charset="0"/>
              </a:rPr>
              <a:t> stereo slope calculated to determine </a:t>
            </a:r>
            <a:r>
              <a:rPr lang="en-US" altLang="ja-JP" sz="1400" dirty="0" smtClean="0">
                <a:latin typeface="Arial" pitchFamily="34" charset="0"/>
              </a:rPr>
              <a:t>ROI </a:t>
            </a:r>
            <a:r>
              <a:rPr lang="en-US" altLang="en-US" sz="1400" dirty="0" smtClean="0">
                <a:latin typeface="Arial" pitchFamily="34" charset="0"/>
              </a:rPr>
              <a:t>in </a:t>
            </a:r>
            <a:r>
              <a:rPr lang="en-US" altLang="en-US" sz="1400" dirty="0">
                <a:latin typeface="Arial" pitchFamily="34" charset="0"/>
              </a:rPr>
              <a:t>φ</a:t>
            </a:r>
          </a:p>
        </p:txBody>
      </p:sp>
      <p:sp>
        <p:nvSpPr>
          <p:cNvPr id="15368" name="TextBox 63"/>
          <p:cNvSpPr txBox="1">
            <a:spLocks noChangeArrowheads="1"/>
          </p:cNvSpPr>
          <p:nvPr/>
        </p:nvSpPr>
        <p:spPr bwMode="auto">
          <a:xfrm>
            <a:off x="3796106" y="6289377"/>
            <a:ext cx="157495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9pPr>
          </a:lstStyle>
          <a:p>
            <a:pPr algn="ctr" eaLnBrk="1" hangingPunct="1"/>
            <a:r>
              <a:rPr lang="en-US" altLang="en-US" sz="1400" b="1" dirty="0" smtClean="0">
                <a:latin typeface="Arial" pitchFamily="34" charset="0"/>
              </a:rPr>
              <a:t>37 </a:t>
            </a:r>
            <a:r>
              <a:rPr lang="en-US" altLang="en-US" sz="1400" b="1" dirty="0">
                <a:latin typeface="Arial" pitchFamily="34" charset="0"/>
              </a:rPr>
              <a:t>ns latency</a:t>
            </a:r>
          </a:p>
        </p:txBody>
      </p:sp>
      <p:sp>
        <p:nvSpPr>
          <p:cNvPr id="15369" name="AutoShape 4"/>
          <p:cNvSpPr>
            <a:spLocks/>
          </p:cNvSpPr>
          <p:nvPr/>
        </p:nvSpPr>
        <p:spPr bwMode="auto">
          <a:xfrm>
            <a:off x="323528" y="3687688"/>
            <a:ext cx="2696308" cy="306387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1pPr>
            <a:lvl2pPr marL="742950" indent="-285750"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2pPr>
            <a:lvl3pPr marL="1143000" indent="-228600"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3pPr>
            <a:lvl4pPr marL="1600200" indent="-228600"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4pPr>
            <a:lvl5pPr marL="2057400" indent="-228600"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9pPr>
          </a:lstStyle>
          <a:p>
            <a:pPr eaLnBrk="1" hangingPunct="1"/>
            <a:r>
              <a:rPr lang="en-US" altLang="en-US" sz="1200" b="1" dirty="0">
                <a:latin typeface="Helvetica" pitchFamily="-84" charset="0"/>
                <a:sym typeface="Helvetica" pitchFamily="-84" charset="0"/>
              </a:rPr>
              <a:t>Arrival of the last hit on the GBT link</a:t>
            </a:r>
            <a:endParaRPr lang="en-US" altLang="en-US" sz="1200" dirty="0"/>
          </a:p>
        </p:txBody>
      </p:sp>
      <p:sp>
        <p:nvSpPr>
          <p:cNvPr id="15370" name="Line 6"/>
          <p:cNvSpPr>
            <a:spLocks noChangeShapeType="1"/>
          </p:cNvSpPr>
          <p:nvPr/>
        </p:nvSpPr>
        <p:spPr bwMode="auto">
          <a:xfrm flipH="1" flipV="1">
            <a:off x="2602523" y="3886200"/>
            <a:ext cx="2028092" cy="850900"/>
          </a:xfrm>
          <a:prstGeom prst="line">
            <a:avLst/>
          </a:prstGeom>
          <a:noFill/>
          <a:ln w="25400">
            <a:solidFill>
              <a:srgbClr val="FF26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CA"/>
          </a:p>
        </p:txBody>
      </p:sp>
      <p:sp>
        <p:nvSpPr>
          <p:cNvPr id="15371" name="Line 6"/>
          <p:cNvSpPr>
            <a:spLocks noChangeShapeType="1"/>
          </p:cNvSpPr>
          <p:nvPr/>
        </p:nvSpPr>
        <p:spPr bwMode="auto">
          <a:xfrm flipH="1" flipV="1">
            <a:off x="4623609" y="3886200"/>
            <a:ext cx="851067" cy="850900"/>
          </a:xfrm>
          <a:prstGeom prst="line">
            <a:avLst/>
          </a:prstGeom>
          <a:noFill/>
          <a:ln w="25400">
            <a:solidFill>
              <a:srgbClr val="FF26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CA"/>
          </a:p>
        </p:txBody>
      </p:sp>
      <p:sp>
        <p:nvSpPr>
          <p:cNvPr id="15372" name="AutoShape 4"/>
          <p:cNvSpPr>
            <a:spLocks/>
          </p:cNvSpPr>
          <p:nvPr/>
        </p:nvSpPr>
        <p:spPr bwMode="auto">
          <a:xfrm>
            <a:off x="3275856" y="3687688"/>
            <a:ext cx="2696308" cy="304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1pPr>
            <a:lvl2pPr marL="742950" indent="-285750"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2pPr>
            <a:lvl3pPr marL="1143000" indent="-228600"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3pPr>
            <a:lvl4pPr marL="1600200" indent="-228600"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4pPr>
            <a:lvl5pPr marL="2057400" indent="-228600"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9pPr>
          </a:lstStyle>
          <a:p>
            <a:pPr eaLnBrk="1" hangingPunct="1"/>
            <a:r>
              <a:rPr lang="en-US" altLang="en-US" sz="1200" b="1" dirty="0">
                <a:latin typeface="Helvetica" pitchFamily="-84" charset="0"/>
                <a:sym typeface="Helvetica" pitchFamily="-84" charset="0"/>
              </a:rPr>
              <a:t>Coincidence candidate formed</a:t>
            </a:r>
            <a:endParaRPr lang="en-US" altLang="en-US" sz="1200" dirty="0"/>
          </a:p>
        </p:txBody>
      </p:sp>
      <p:sp>
        <p:nvSpPr>
          <p:cNvPr id="15373" name="AutoShape 4"/>
          <p:cNvSpPr>
            <a:spLocks/>
          </p:cNvSpPr>
          <p:nvPr/>
        </p:nvSpPr>
        <p:spPr bwMode="auto">
          <a:xfrm>
            <a:off x="5796136" y="3429000"/>
            <a:ext cx="1617785" cy="5334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1pPr>
            <a:lvl2pPr marL="742950" indent="-285750"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2pPr>
            <a:lvl3pPr marL="1143000" indent="-228600"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3pPr>
            <a:lvl4pPr marL="1600200" indent="-228600"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4pPr>
            <a:lvl5pPr marL="2057400" indent="-228600"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9pPr>
          </a:lstStyle>
          <a:p>
            <a:pPr eaLnBrk="1" hangingPunct="1"/>
            <a:r>
              <a:rPr lang="en-US" altLang="en-US" sz="1200" b="1" dirty="0">
                <a:latin typeface="Helvetica" pitchFamily="-84" charset="0"/>
                <a:sym typeface="Helvetica" pitchFamily="-84" charset="0"/>
              </a:rPr>
              <a:t>Global horizontal/stereo slopes calculated</a:t>
            </a:r>
            <a:endParaRPr lang="en-US" altLang="en-US" sz="1200" dirty="0"/>
          </a:p>
        </p:txBody>
      </p:sp>
      <p:sp>
        <p:nvSpPr>
          <p:cNvPr id="15374" name="Line 6"/>
          <p:cNvSpPr>
            <a:spLocks noChangeShapeType="1"/>
          </p:cNvSpPr>
          <p:nvPr/>
        </p:nvSpPr>
        <p:spPr bwMode="auto">
          <a:xfrm flipV="1">
            <a:off x="5967046" y="4038600"/>
            <a:ext cx="363415" cy="1231900"/>
          </a:xfrm>
          <a:prstGeom prst="line">
            <a:avLst/>
          </a:prstGeom>
          <a:noFill/>
          <a:ln w="25400">
            <a:solidFill>
              <a:srgbClr val="FF26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CA"/>
          </a:p>
        </p:txBody>
      </p:sp>
      <p:sp>
        <p:nvSpPr>
          <p:cNvPr id="15375" name="Line 6"/>
          <p:cNvSpPr>
            <a:spLocks noChangeShapeType="1"/>
          </p:cNvSpPr>
          <p:nvPr/>
        </p:nvSpPr>
        <p:spPr bwMode="auto">
          <a:xfrm flipV="1">
            <a:off x="5978769" y="4038600"/>
            <a:ext cx="351692" cy="1371600"/>
          </a:xfrm>
          <a:prstGeom prst="line">
            <a:avLst/>
          </a:prstGeom>
          <a:noFill/>
          <a:ln w="25400">
            <a:solidFill>
              <a:srgbClr val="FF26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CA"/>
          </a:p>
        </p:txBody>
      </p:sp>
      <p:sp>
        <p:nvSpPr>
          <p:cNvPr id="15376" name="Line 6"/>
          <p:cNvSpPr>
            <a:spLocks noChangeShapeType="1"/>
          </p:cNvSpPr>
          <p:nvPr/>
        </p:nvSpPr>
        <p:spPr bwMode="auto">
          <a:xfrm flipV="1">
            <a:off x="6189785" y="4038600"/>
            <a:ext cx="140677" cy="990600"/>
          </a:xfrm>
          <a:prstGeom prst="line">
            <a:avLst/>
          </a:prstGeom>
          <a:noFill/>
          <a:ln w="25400">
            <a:solidFill>
              <a:srgbClr val="FF26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CA"/>
          </a:p>
        </p:txBody>
      </p:sp>
      <p:sp>
        <p:nvSpPr>
          <p:cNvPr id="15377" name="AutoShape 4"/>
          <p:cNvSpPr>
            <a:spLocks/>
          </p:cNvSpPr>
          <p:nvPr/>
        </p:nvSpPr>
        <p:spPr bwMode="auto">
          <a:xfrm>
            <a:off x="7289293" y="3687688"/>
            <a:ext cx="1675196" cy="35091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1pPr>
            <a:lvl2pPr marL="742950" indent="-285750"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2pPr>
            <a:lvl3pPr marL="1143000" indent="-228600"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3pPr>
            <a:lvl4pPr marL="1600200" indent="-228600"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4pPr>
            <a:lvl5pPr marL="2057400" indent="-228600"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9pPr>
          </a:lstStyle>
          <a:p>
            <a:pPr eaLnBrk="1" hangingPunct="1"/>
            <a:r>
              <a:rPr lang="en-US" altLang="en-US" sz="1200" b="1" dirty="0">
                <a:latin typeface="Helvetica" pitchFamily="-84" charset="0"/>
                <a:sym typeface="Helvetica" pitchFamily="-84" charset="0"/>
              </a:rPr>
              <a:t>Local slope calculated</a:t>
            </a:r>
            <a:endParaRPr lang="en-US" altLang="en-US" sz="1200" dirty="0"/>
          </a:p>
        </p:txBody>
      </p:sp>
      <p:sp>
        <p:nvSpPr>
          <p:cNvPr id="15378" name="Line 6"/>
          <p:cNvSpPr>
            <a:spLocks noChangeShapeType="1"/>
          </p:cNvSpPr>
          <p:nvPr/>
        </p:nvSpPr>
        <p:spPr bwMode="auto">
          <a:xfrm flipV="1">
            <a:off x="6588224" y="3886200"/>
            <a:ext cx="1481649" cy="1054968"/>
          </a:xfrm>
          <a:prstGeom prst="line">
            <a:avLst/>
          </a:prstGeom>
          <a:noFill/>
          <a:ln w="25400">
            <a:solidFill>
              <a:srgbClr val="FF26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CA"/>
          </a:p>
        </p:txBody>
      </p:sp>
      <p:sp>
        <p:nvSpPr>
          <p:cNvPr id="15379" name="Line 6"/>
          <p:cNvSpPr>
            <a:spLocks noChangeShapeType="1"/>
          </p:cNvSpPr>
          <p:nvPr/>
        </p:nvSpPr>
        <p:spPr bwMode="auto">
          <a:xfrm>
            <a:off x="7225811" y="5715000"/>
            <a:ext cx="844062" cy="152400"/>
          </a:xfrm>
          <a:prstGeom prst="line">
            <a:avLst/>
          </a:prstGeom>
          <a:noFill/>
          <a:ln w="25400">
            <a:solidFill>
              <a:srgbClr val="FF2600"/>
            </a:solidFill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CA"/>
          </a:p>
        </p:txBody>
      </p:sp>
      <p:sp>
        <p:nvSpPr>
          <p:cNvPr id="15380" name="AutoShape 4"/>
          <p:cNvSpPr>
            <a:spLocks/>
          </p:cNvSpPr>
          <p:nvPr/>
        </p:nvSpPr>
        <p:spPr bwMode="auto">
          <a:xfrm>
            <a:off x="7955712" y="5867400"/>
            <a:ext cx="942564" cy="369912"/>
          </a:xfrm>
          <a:custGeom>
            <a:avLst/>
            <a:gdLst>
              <a:gd name="T0" fmla="*/ 2147483647 w 21600"/>
              <a:gd name="T1" fmla="*/ 135492003 h 21600"/>
              <a:gd name="T2" fmla="*/ 2147483647 w 21600"/>
              <a:gd name="T3" fmla="*/ 135492003 h 21600"/>
              <a:gd name="T4" fmla="*/ 2147483647 w 21600"/>
              <a:gd name="T5" fmla="*/ 135492003 h 21600"/>
              <a:gd name="T6" fmla="*/ 2147483647 w 21600"/>
              <a:gd name="T7" fmla="*/ 13549200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1pPr>
            <a:lvl2pPr marL="742950" indent="-285750"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2pPr>
            <a:lvl3pPr marL="1143000" indent="-228600"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3pPr>
            <a:lvl4pPr marL="1600200" indent="-228600"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4pPr>
            <a:lvl5pPr marL="2057400" indent="-228600" defTabSz="4572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9pPr>
          </a:lstStyle>
          <a:p>
            <a:pPr eaLnBrk="1" hangingPunct="1"/>
            <a:r>
              <a:rPr lang="en-US" altLang="en-US" sz="1200" b="1" dirty="0">
                <a:latin typeface="Helvetica" pitchFamily="-84" charset="0"/>
                <a:sym typeface="Helvetica" pitchFamily="-84" charset="0"/>
              </a:rPr>
              <a:t>ROI </a:t>
            </a:r>
            <a:endParaRPr lang="en-US" altLang="en-US" sz="1200" b="1" dirty="0" smtClean="0">
              <a:latin typeface="Helvetica" pitchFamily="-84" charset="0"/>
              <a:sym typeface="Helvetica" pitchFamily="-84" charset="0"/>
            </a:endParaRPr>
          </a:p>
          <a:p>
            <a:pPr eaLnBrk="1" hangingPunct="1"/>
            <a:r>
              <a:rPr lang="en-US" altLang="en-US" sz="1200" b="1" dirty="0" smtClean="0">
                <a:latin typeface="Helvetica" pitchFamily="-84" charset="0"/>
                <a:sym typeface="Helvetica" pitchFamily="-84" charset="0"/>
              </a:rPr>
              <a:t>determined</a:t>
            </a:r>
            <a:endParaRPr lang="en-US" altLang="en-US" sz="1200" dirty="0"/>
          </a:p>
        </p:txBody>
      </p:sp>
      <p:sp>
        <p:nvSpPr>
          <p:cNvPr id="15364" name="TextBox 11"/>
          <p:cNvSpPr txBox="1">
            <a:spLocks noChangeArrowheads="1"/>
          </p:cNvSpPr>
          <p:nvPr/>
        </p:nvSpPr>
        <p:spPr bwMode="auto">
          <a:xfrm>
            <a:off x="875209" y="1124744"/>
            <a:ext cx="2110154" cy="1233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9pPr>
          </a:lstStyle>
          <a:p>
            <a:pPr eaLnBrk="1" hangingPunct="1"/>
            <a:r>
              <a:rPr lang="en-US" altLang="en-US" sz="1400" dirty="0">
                <a:latin typeface="Arial" pitchFamily="34" charset="0"/>
              </a:rPr>
              <a:t>Projective roads help: </a:t>
            </a:r>
          </a:p>
          <a:p>
            <a:pPr marL="108000" indent="-108000" eaLnBrk="1" hangingPunct="1">
              <a:spcBef>
                <a:spcPts val="200"/>
              </a:spcBef>
              <a:buFont typeface="Arial" pitchFamily="34" charset="0"/>
              <a:buChar char="•"/>
            </a:pPr>
            <a:r>
              <a:rPr lang="en-US" altLang="en-US" sz="1400" dirty="0" smtClean="0">
                <a:latin typeface="Arial" pitchFamily="34" charset="0"/>
              </a:rPr>
              <a:t>create </a:t>
            </a:r>
            <a:r>
              <a:rPr lang="en-US" altLang="en-US" sz="1400" dirty="0">
                <a:latin typeface="Arial" pitchFamily="34" charset="0"/>
              </a:rPr>
              <a:t>coincidences quickly, </a:t>
            </a:r>
          </a:p>
          <a:p>
            <a:pPr marL="108000" indent="-108000" eaLnBrk="1" hangingPunct="1">
              <a:spcBef>
                <a:spcPts val="300"/>
              </a:spcBef>
              <a:buFont typeface="Arial" pitchFamily="34" charset="0"/>
              <a:buChar char="•"/>
            </a:pPr>
            <a:r>
              <a:rPr lang="en-US" altLang="en-US" sz="1400" dirty="0" smtClean="0">
                <a:latin typeface="Arial" pitchFamily="34" charset="0"/>
              </a:rPr>
              <a:t>reject </a:t>
            </a:r>
            <a:r>
              <a:rPr lang="en-US" altLang="en-US" sz="1400" dirty="0">
                <a:latin typeface="Arial" pitchFamily="34" charset="0"/>
              </a:rPr>
              <a:t>background </a:t>
            </a:r>
            <a:r>
              <a:rPr lang="en-US" altLang="en-US" sz="1400" dirty="0" smtClean="0">
                <a:latin typeface="Arial" pitchFamily="34" charset="0"/>
              </a:rPr>
              <a:t/>
            </a:r>
            <a:br>
              <a:rPr lang="en-US" altLang="en-US" sz="1400" dirty="0" smtClean="0">
                <a:latin typeface="Arial" pitchFamily="34" charset="0"/>
              </a:rPr>
            </a:br>
            <a:r>
              <a:rPr lang="en-US" altLang="en-US" sz="1400" dirty="0" smtClean="0">
                <a:latin typeface="Arial" pitchFamily="34" charset="0"/>
              </a:rPr>
              <a:t>from </a:t>
            </a:r>
            <a:r>
              <a:rPr lang="en-US" altLang="en-US" sz="1400" dirty="0">
                <a:latin typeface="Arial" pitchFamily="34" charset="0"/>
              </a:rPr>
              <a:t>the start</a:t>
            </a:r>
          </a:p>
        </p:txBody>
      </p:sp>
      <p:sp>
        <p:nvSpPr>
          <p:cNvPr id="2" name="Rectangle 1"/>
          <p:cNvSpPr/>
          <p:nvPr/>
        </p:nvSpPr>
        <p:spPr>
          <a:xfrm>
            <a:off x="827584" y="1052736"/>
            <a:ext cx="144016" cy="14446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t>21</a:t>
            </a:fld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3923928" y="6237312"/>
            <a:ext cx="1341238" cy="43204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404096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2" name="TextBox 20"/>
          <p:cNvSpPr txBox="1">
            <a:spLocks noChangeArrowheads="1"/>
          </p:cNvSpPr>
          <p:nvPr/>
        </p:nvSpPr>
        <p:spPr bwMode="auto">
          <a:xfrm>
            <a:off x="703385" y="668303"/>
            <a:ext cx="8261103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1pPr>
            <a:lvl2pPr marL="742950" indent="-28575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2pPr>
            <a:lvl3pPr marL="1143000" indent="-2286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3pPr>
            <a:lvl4pPr marL="1600200" indent="-2286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4pPr>
            <a:lvl5pPr marL="2057400" indent="-228600" eaLnBrk="0" hangingPunct="0"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Times" pitchFamily="-84" charset="0"/>
                <a:ea typeface="ヒラギノ明朝 ProN W3" pitchFamily="-84" charset="-128"/>
                <a:sym typeface="Times" pitchFamily="-84" charset="0"/>
              </a:defRPr>
            </a:lvl9pPr>
          </a:lstStyle>
          <a:p>
            <a:pPr marL="342000" indent="-342000" eaLnBrk="1" hangingPunct="1">
              <a:buFont typeface="Arial" pitchFamily="34" charset="0"/>
              <a:buChar char="•"/>
            </a:pPr>
            <a:r>
              <a:rPr lang="en-US" altLang="en-US" sz="2000" dirty="0" smtClean="0">
                <a:solidFill>
                  <a:schemeClr val="tx1"/>
                </a:solidFill>
                <a:latin typeface="+mn-lt"/>
                <a:ea typeface="+mn-ea"/>
              </a:rPr>
              <a:t>Algorithm </a:t>
            </a:r>
            <a:r>
              <a:rPr lang="en-US" altLang="en-US" sz="2000" dirty="0">
                <a:solidFill>
                  <a:schemeClr val="tx1"/>
                </a:solidFill>
                <a:latin typeface="+mn-lt"/>
                <a:ea typeface="+mn-ea"/>
              </a:rPr>
              <a:t>efficiency essentially 100%</a:t>
            </a:r>
          </a:p>
          <a:p>
            <a:pPr marL="342000" indent="-342000" eaLnBrk="1" hangingPunct="1">
              <a:spcBef>
                <a:spcPts val="300"/>
              </a:spcBef>
              <a:buFont typeface="Arial" pitchFamily="34" charset="0"/>
              <a:buChar char="•"/>
            </a:pPr>
            <a:r>
              <a:rPr lang="en-US" altLang="en-US" sz="2000" dirty="0">
                <a:solidFill>
                  <a:schemeClr val="tx1"/>
                </a:solidFill>
                <a:latin typeface="+mn-lt"/>
                <a:ea typeface="+mn-ea"/>
              </a:rPr>
              <a:t>Inefficiencies related to hits with late raise times, detector gaps, </a:t>
            </a:r>
            <a:br>
              <a:rPr lang="en-US" altLang="en-US" sz="2000" dirty="0">
                <a:solidFill>
                  <a:schemeClr val="tx1"/>
                </a:solidFill>
                <a:latin typeface="+mn-lt"/>
                <a:ea typeface="+mn-ea"/>
              </a:rPr>
            </a:br>
            <a:r>
              <a:rPr lang="en-US" altLang="en-US" sz="2000" dirty="0">
                <a:solidFill>
                  <a:schemeClr val="tx1"/>
                </a:solidFill>
                <a:latin typeface="+mn-lt"/>
                <a:ea typeface="+mn-ea"/>
              </a:rPr>
              <a:t>low-ionization hits</a:t>
            </a:r>
          </a:p>
          <a:p>
            <a:pPr marL="342000" indent="-342000" eaLnBrk="1" hangingPunct="1">
              <a:spcBef>
                <a:spcPts val="300"/>
              </a:spcBef>
              <a:buFont typeface="Arial" pitchFamily="34" charset="0"/>
              <a:buChar char="•"/>
            </a:pPr>
            <a:r>
              <a:rPr lang="en-US" altLang="en-US" sz="2000" dirty="0">
                <a:solidFill>
                  <a:schemeClr val="tx1"/>
                </a:solidFill>
                <a:latin typeface="+mn-lt"/>
                <a:ea typeface="+mn-ea"/>
              </a:rPr>
              <a:t>Inefficiencies caused by simulated incoherent backgrounds are small</a:t>
            </a:r>
          </a:p>
          <a:p>
            <a:pPr marL="342000" indent="-342000" eaLnBrk="1" hangingPunct="1">
              <a:spcBef>
                <a:spcPts val="300"/>
              </a:spcBef>
              <a:buFont typeface="Arial" pitchFamily="34" charset="0"/>
              <a:buChar char="•"/>
            </a:pPr>
            <a:r>
              <a:rPr lang="en-US" altLang="en-US" sz="2000" dirty="0">
                <a:solidFill>
                  <a:schemeClr val="tx1"/>
                </a:solidFill>
                <a:latin typeface="+mn-lt"/>
                <a:ea typeface="+mn-ea"/>
              </a:rPr>
              <a:t>Irreducible inefficiencies due to muon </a:t>
            </a:r>
            <a:r>
              <a:rPr lang="en-US" altLang="en-US" sz="2000" dirty="0" err="1">
                <a:solidFill>
                  <a:schemeClr val="tx1"/>
                </a:solidFill>
                <a:latin typeface="+mn-lt"/>
                <a:ea typeface="+mn-ea"/>
              </a:rPr>
              <a:t>brem</a:t>
            </a:r>
            <a:r>
              <a:rPr lang="en-US" altLang="en-US" sz="2000" dirty="0">
                <a:solidFill>
                  <a:schemeClr val="tx1"/>
                </a:solidFill>
                <a:latin typeface="+mn-lt"/>
                <a:ea typeface="+mn-ea"/>
              </a:rPr>
              <a:t> @ 1 TeV at 5% from showering</a:t>
            </a:r>
          </a:p>
          <a:p>
            <a:pPr marL="342000" indent="-342000" eaLnBrk="1" hangingPunct="1">
              <a:spcBef>
                <a:spcPts val="300"/>
              </a:spcBef>
              <a:buFont typeface="Arial" pitchFamily="34" charset="0"/>
              <a:buChar char="•"/>
            </a:pPr>
            <a:r>
              <a:rPr lang="en-US" altLang="en-US" sz="2000" dirty="0" smtClean="0">
                <a:solidFill>
                  <a:schemeClr val="tx1"/>
                </a:solidFill>
                <a:latin typeface="+mn-lt"/>
                <a:ea typeface="+mn-ea"/>
              </a:rPr>
              <a:t>Algorithm </a:t>
            </a:r>
            <a:r>
              <a:rPr lang="en-US" altLang="en-US" sz="2000" dirty="0">
                <a:solidFill>
                  <a:schemeClr val="tx1"/>
                </a:solidFill>
                <a:latin typeface="+mn-lt"/>
                <a:ea typeface="+mn-ea"/>
              </a:rPr>
              <a:t>intrinsic resolution of measurement of </a:t>
            </a:r>
            <a:r>
              <a:rPr lang="en-US" altLang="en-US" sz="2000" dirty="0" smtClean="0">
                <a:solidFill>
                  <a:schemeClr val="tx1"/>
                </a:solidFill>
                <a:latin typeface="+mn-lt"/>
                <a:ea typeface="+mn-ea"/>
              </a:rPr>
              <a:t>θ </a:t>
            </a:r>
            <a:r>
              <a:rPr lang="en-US" altLang="en-US" sz="2000" baseline="30000" dirty="0" smtClean="0">
                <a:solidFill>
                  <a:schemeClr val="tx1"/>
                </a:solidFill>
                <a:latin typeface="+mn-lt"/>
                <a:ea typeface="+mn-ea"/>
              </a:rPr>
              <a:t>local</a:t>
            </a:r>
            <a:r>
              <a:rPr lang="en-US" altLang="en-US" sz="2000" baseline="30000" dirty="0">
                <a:solidFill>
                  <a:schemeClr val="tx1"/>
                </a:solidFill>
                <a:latin typeface="+mn-lt"/>
                <a:ea typeface="+mn-ea"/>
              </a:rPr>
              <a:t>(@NSW</a:t>
            </a:r>
            <a:r>
              <a:rPr lang="en-US" altLang="en-US" sz="2000" baseline="30000" dirty="0" smtClean="0">
                <a:solidFill>
                  <a:schemeClr val="tx1"/>
                </a:solidFill>
                <a:latin typeface="+mn-lt"/>
                <a:ea typeface="+mn-ea"/>
              </a:rPr>
              <a:t>)</a:t>
            </a:r>
            <a:r>
              <a:rPr lang="en-US" altLang="en-US" sz="2000" dirty="0" smtClean="0">
                <a:solidFill>
                  <a:schemeClr val="tx1"/>
                </a:solidFill>
                <a:latin typeface="+mn-lt"/>
                <a:ea typeface="+mn-ea"/>
              </a:rPr>
              <a:t> - θ </a:t>
            </a:r>
            <a:r>
              <a:rPr lang="en-US" altLang="en-US" sz="2000" baseline="30000" dirty="0" smtClean="0">
                <a:solidFill>
                  <a:schemeClr val="tx1"/>
                </a:solidFill>
                <a:latin typeface="+mn-lt"/>
                <a:ea typeface="+mn-ea"/>
              </a:rPr>
              <a:t>global</a:t>
            </a:r>
            <a:r>
              <a:rPr lang="en-US" altLang="en-US" sz="2000" baseline="30000" dirty="0">
                <a:solidFill>
                  <a:schemeClr val="tx1"/>
                </a:solidFill>
                <a:latin typeface="+mn-lt"/>
                <a:ea typeface="+mn-ea"/>
              </a:rPr>
              <a:t>(@IP)</a:t>
            </a:r>
            <a:r>
              <a:rPr lang="en-US" altLang="en-US" sz="2000" dirty="0">
                <a:solidFill>
                  <a:schemeClr val="tx1"/>
                </a:solidFill>
                <a:latin typeface="+mn-lt"/>
                <a:ea typeface="+mn-ea"/>
              </a:rPr>
              <a:t> </a:t>
            </a:r>
            <a:r>
              <a:rPr lang="en-US" altLang="en-US" sz="2000" dirty="0" smtClean="0">
                <a:solidFill>
                  <a:schemeClr val="tx1"/>
                </a:solidFill>
                <a:latin typeface="+mn-lt"/>
                <a:ea typeface="+mn-ea"/>
              </a:rPr>
              <a:t/>
            </a:r>
            <a:br>
              <a:rPr lang="en-US" altLang="en-US" sz="2000" dirty="0" smtClean="0">
                <a:solidFill>
                  <a:schemeClr val="tx1"/>
                </a:solidFill>
                <a:latin typeface="+mn-lt"/>
                <a:ea typeface="+mn-ea"/>
              </a:rPr>
            </a:br>
            <a:r>
              <a:rPr lang="en-US" altLang="en-US" sz="2000" dirty="0" smtClean="0">
                <a:solidFill>
                  <a:schemeClr val="tx1"/>
                </a:solidFill>
                <a:latin typeface="+mn-lt"/>
                <a:ea typeface="+mn-ea"/>
              </a:rPr>
              <a:t>is </a:t>
            </a:r>
            <a:r>
              <a:rPr lang="en-US" altLang="en-US" sz="2000" dirty="0">
                <a:solidFill>
                  <a:schemeClr val="tx1"/>
                </a:solidFill>
                <a:latin typeface="+mn-lt"/>
                <a:ea typeface="+mn-ea"/>
              </a:rPr>
              <a:t>1.33mrad but affected by multiple scattering in the calorimeter </a:t>
            </a:r>
          </a:p>
        </p:txBody>
      </p:sp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444500"/>
          </a:xfrm>
        </p:spPr>
        <p:txBody>
          <a:bodyPr>
            <a:noAutofit/>
          </a:bodyPr>
          <a:lstStyle/>
          <a:p>
            <a:r>
              <a:rPr lang="en-US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Performance summary -- </a:t>
            </a:r>
            <a:r>
              <a:rPr lang="en-US" altLang="en-US" dirty="0">
                <a:latin typeface="Calibri" pitchFamily="34" charset="0"/>
              </a:rPr>
              <a:t>algorithm II</a:t>
            </a:r>
            <a:endParaRPr lang="en-US" altLang="en-US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6403" name="Picture 22" descr="dtheta_plo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100611"/>
            <a:ext cx="8088923" cy="3536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t>22</a:t>
            </a:fld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20538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744" y="203589"/>
            <a:ext cx="5893098" cy="371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3384376" cy="706090"/>
          </a:xfrm>
          <a:solidFill>
            <a:schemeClr val="bg1">
              <a:alpha val="68000"/>
            </a:schemeClr>
          </a:solidFill>
        </p:spPr>
        <p:txBody>
          <a:bodyPr/>
          <a:lstStyle/>
          <a:p>
            <a:pPr algn="l"/>
            <a:r>
              <a:rPr lang="en-CA" dirty="0" smtClean="0"/>
              <a:t>Trigger processor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7544" y="6355461"/>
            <a:ext cx="2818656" cy="365125"/>
          </a:xfrm>
        </p:spPr>
        <p:txBody>
          <a:bodyPr/>
          <a:lstStyle/>
          <a:p>
            <a:r>
              <a:rPr lang="en-US" smtClean="0"/>
              <a:t>Lorne Levinson, ACES, 19 February 2014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pPr/>
              <a:t>23</a:t>
            </a:fld>
            <a:endParaRPr lang="en-CA" dirty="0"/>
          </a:p>
        </p:txBody>
      </p:sp>
      <p:pic>
        <p:nvPicPr>
          <p:cNvPr id="6" name="Picture 5" descr="atca-srs-blade-b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865" y="3875819"/>
            <a:ext cx="5507771" cy="2793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8" name="TextBox 937"/>
          <p:cNvSpPr txBox="1"/>
          <p:nvPr/>
        </p:nvSpPr>
        <p:spPr>
          <a:xfrm>
            <a:off x="8327280" y="1907540"/>
            <a:ext cx="495649" cy="369332"/>
          </a:xfrm>
          <a:prstGeom prst="rect">
            <a:avLst/>
          </a:prstGeom>
          <a:noFill/>
          <a:ln w="12700"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CA" dirty="0" smtClean="0"/>
              <a:t>LAr</a:t>
            </a:r>
            <a:endParaRPr lang="en-CA" dirty="0"/>
          </a:p>
        </p:txBody>
      </p:sp>
      <p:sp>
        <p:nvSpPr>
          <p:cNvPr id="940" name="TextBox 939"/>
          <p:cNvSpPr txBox="1"/>
          <p:nvPr/>
        </p:nvSpPr>
        <p:spPr>
          <a:xfrm>
            <a:off x="3779912" y="6165304"/>
            <a:ext cx="518283" cy="369332"/>
          </a:xfrm>
          <a:prstGeom prst="rect">
            <a:avLst/>
          </a:prstGeom>
          <a:noFill/>
          <a:ln w="12700"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CA" dirty="0" smtClean="0"/>
              <a:t>SRS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3096344" cy="5073427"/>
          </a:xfrm>
          <a:noFill/>
        </p:spPr>
        <p:txBody>
          <a:bodyPr>
            <a:normAutofit/>
          </a:bodyPr>
          <a:lstStyle/>
          <a:p>
            <a:pPr marL="216000" indent="-216000">
              <a:spcBef>
                <a:spcPts val="600"/>
              </a:spcBef>
            </a:pPr>
            <a:r>
              <a:rPr lang="en-CA" sz="2000" dirty="0" smtClean="0"/>
              <a:t>ATCA-based FPGA boards, </a:t>
            </a:r>
            <a:br>
              <a:rPr lang="en-CA" sz="2000" dirty="0" smtClean="0"/>
            </a:br>
            <a:r>
              <a:rPr lang="en-CA" sz="2000" dirty="0" smtClean="0"/>
              <a:t>one board per quadrant, </a:t>
            </a:r>
            <a:br>
              <a:rPr lang="en-CA" sz="2000" dirty="0" smtClean="0"/>
            </a:br>
            <a:r>
              <a:rPr lang="en-CA" sz="2000" dirty="0" smtClean="0"/>
              <a:t>2 crates</a:t>
            </a:r>
          </a:p>
          <a:p>
            <a:pPr marL="216000" indent="-216000">
              <a:spcBef>
                <a:spcPts val="600"/>
              </a:spcBef>
            </a:pPr>
            <a:r>
              <a:rPr lang="en-CA" sz="2000" dirty="0" smtClean="0"/>
              <a:t>Input fibers per quadrant: </a:t>
            </a:r>
            <a:br>
              <a:rPr lang="en-CA" sz="2000" dirty="0" smtClean="0"/>
            </a:br>
            <a:r>
              <a:rPr lang="en-CA" sz="2000" dirty="0" smtClean="0"/>
              <a:t>MM: 128, sTGC: 96 </a:t>
            </a:r>
          </a:p>
          <a:p>
            <a:pPr marL="216000" indent="-216000">
              <a:spcBef>
                <a:spcPts val="600"/>
              </a:spcBef>
            </a:pPr>
            <a:r>
              <a:rPr lang="en-CA" sz="2000" dirty="0" smtClean="0"/>
              <a:t>Separate MM &amp; sTGC </a:t>
            </a:r>
            <a:br>
              <a:rPr lang="en-CA" sz="2000" dirty="0" smtClean="0"/>
            </a:br>
            <a:r>
              <a:rPr lang="en-CA" sz="2000" dirty="0" smtClean="0"/>
              <a:t>boards share candidates </a:t>
            </a:r>
            <a:br>
              <a:rPr lang="en-CA" sz="2000" dirty="0" smtClean="0"/>
            </a:br>
            <a:r>
              <a:rPr lang="en-CA" sz="2000" dirty="0" smtClean="0"/>
              <a:t>via ATCA backplane</a:t>
            </a:r>
          </a:p>
          <a:p>
            <a:pPr marL="216000" indent="-216000">
              <a:spcBef>
                <a:spcPts val="600"/>
              </a:spcBef>
            </a:pPr>
            <a:r>
              <a:rPr lang="en-CA" sz="2000" dirty="0" smtClean="0"/>
              <a:t>Try to avoid development </a:t>
            </a:r>
            <a:br>
              <a:rPr lang="en-CA" sz="2000" dirty="0" smtClean="0"/>
            </a:br>
            <a:r>
              <a:rPr lang="en-CA" sz="2000" dirty="0" smtClean="0"/>
              <a:t>of yet-another-ATCA-FPGA board</a:t>
            </a:r>
            <a:br>
              <a:rPr lang="en-CA" sz="2000" dirty="0" smtClean="0"/>
            </a:br>
            <a:r>
              <a:rPr lang="en-CA" sz="2000" dirty="0" smtClean="0"/>
              <a:t>Candidate carrier &amp; </a:t>
            </a:r>
            <a:r>
              <a:rPr lang="en-CA" sz="2000" dirty="0" err="1" smtClean="0"/>
              <a:t>mezz</a:t>
            </a:r>
            <a:r>
              <a:rPr lang="en-CA" sz="2000" dirty="0" smtClean="0"/>
              <a:t>:</a:t>
            </a:r>
            <a:br>
              <a:rPr lang="en-CA" sz="2000" dirty="0" smtClean="0"/>
            </a:br>
            <a:r>
              <a:rPr lang="en-CA" sz="2000" dirty="0" smtClean="0"/>
              <a:t>LAr, SRS</a:t>
            </a:r>
          </a:p>
        </p:txBody>
      </p:sp>
      <p:sp>
        <p:nvSpPr>
          <p:cNvPr id="939" name="Footer Placeholder 9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0748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pPr/>
              <a:t>24</a:t>
            </a:fld>
            <a:endParaRPr lang="en-CA" dirty="0"/>
          </a:p>
        </p:txBody>
      </p:sp>
      <p:pic>
        <p:nvPicPr>
          <p:cNvPr id="1028" name="Picture 4" descr="D:\_iFolder\sTGC\NSWTDR\tdaq\figures\OS_LL_BW_RoIs_V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15771"/>
            <a:ext cx="4176464" cy="4165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_iFolder\sTGC\NSWTDR\tdaq\figures\OS_nSLblock_V0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810" y="3290104"/>
            <a:ext cx="5807686" cy="3235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9992" y="1340768"/>
            <a:ext cx="4186808" cy="1584176"/>
          </a:xfrm>
        </p:spPr>
        <p:txBody>
          <a:bodyPr>
            <a:normAutofit lnSpcReduction="10000"/>
          </a:bodyPr>
          <a:lstStyle/>
          <a:p>
            <a:r>
              <a:rPr lang="en-CA" sz="2000" dirty="0" smtClean="0"/>
              <a:t>Finds candidates in R-</a:t>
            </a:r>
            <a:r>
              <a:rPr lang="en-CA" sz="2000" dirty="0" smtClean="0">
                <a:latin typeface="Symbol" panose="05050102010706020507" pitchFamily="18" charset="2"/>
              </a:rPr>
              <a:t>f,</a:t>
            </a:r>
            <a:br>
              <a:rPr lang="en-CA" sz="2000" dirty="0" smtClean="0">
                <a:latin typeface="Symbol" panose="05050102010706020507" pitchFamily="18" charset="2"/>
              </a:rPr>
            </a:br>
            <a:r>
              <a:rPr lang="en-CA" sz="2000" dirty="0" smtClean="0"/>
              <a:t>tagged by </a:t>
            </a:r>
            <a:r>
              <a:rPr lang="en-CA" sz="2000" i="1" dirty="0" smtClean="0"/>
              <a:t>p</a:t>
            </a:r>
            <a:r>
              <a:rPr lang="en-CA" sz="2000" baseline="-25000" dirty="0" smtClean="0"/>
              <a:t>T</a:t>
            </a:r>
          </a:p>
          <a:p>
            <a:pPr>
              <a:spcBef>
                <a:spcPts val="600"/>
              </a:spcBef>
            </a:pPr>
            <a:r>
              <a:rPr lang="en-CA" sz="2000" dirty="0" smtClean="0"/>
              <a:t>Mismatch of </a:t>
            </a:r>
            <a:r>
              <a:rPr lang="en-CA" sz="2000" dirty="0"/>
              <a:t>NSW and </a:t>
            </a:r>
            <a:r>
              <a:rPr lang="en-CA" sz="2000" dirty="0" smtClean="0"/>
              <a:t>BW detector </a:t>
            </a:r>
            <a:r>
              <a:rPr lang="en-CA" sz="2000" dirty="0"/>
              <a:t>boundaries </a:t>
            </a:r>
            <a:r>
              <a:rPr lang="en-CA" sz="2000" dirty="0" smtClean="0"/>
              <a:t/>
            </a:r>
            <a:br>
              <a:rPr lang="en-CA" sz="2000" dirty="0" smtClean="0"/>
            </a:br>
            <a:r>
              <a:rPr lang="en-CA" sz="2000" b="1" dirty="0" smtClean="0">
                <a:sym typeface="Symbol"/>
              </a:rPr>
              <a:t></a:t>
            </a:r>
            <a:r>
              <a:rPr lang="en-CA" sz="2000" dirty="0" smtClean="0">
                <a:sym typeface="Symbol"/>
              </a:rPr>
              <a:t> </a:t>
            </a:r>
            <a:r>
              <a:rPr lang="en-CA" sz="2000" dirty="0" smtClean="0"/>
              <a:t>fan-out to several modules</a:t>
            </a:r>
            <a:endParaRPr lang="en-CA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4941168"/>
            <a:ext cx="2977290" cy="12772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Big Wheel Regions-of-Interest</a:t>
            </a:r>
          </a:p>
          <a:p>
            <a:r>
              <a:rPr lang="en-CA" dirty="0" smtClean="0"/>
              <a:t>to be confirmed by NSW. </a:t>
            </a:r>
          </a:p>
          <a:p>
            <a:pPr>
              <a:spcBef>
                <a:spcPts val="600"/>
              </a:spcBef>
            </a:pPr>
            <a:r>
              <a:rPr lang="en-CA" b="1" dirty="0" smtClean="0">
                <a:solidFill>
                  <a:srgbClr val="FF0000"/>
                </a:solidFill>
              </a:rPr>
              <a:t>Red lines </a:t>
            </a:r>
            <a:r>
              <a:rPr lang="en-CA" dirty="0" smtClean="0"/>
              <a:t>are NSW sector </a:t>
            </a:r>
            <a:br>
              <a:rPr lang="en-CA" dirty="0" smtClean="0"/>
            </a:br>
            <a:r>
              <a:rPr lang="en-CA" dirty="0" smtClean="0"/>
              <a:t>boundaries.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CA" dirty="0" smtClean="0"/>
              <a:t>Sector Logic</a:t>
            </a:r>
            <a:endParaRPr lang="en-CA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1821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Other Phase 1 Muon upgrades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857403"/>
          </a:xfrm>
        </p:spPr>
        <p:txBody>
          <a:bodyPr>
            <a:normAutofit/>
          </a:bodyPr>
          <a:lstStyle/>
          <a:p>
            <a:r>
              <a:rPr lang="en-CA" sz="2800" dirty="0"/>
              <a:t>Tile Muon </a:t>
            </a:r>
            <a:r>
              <a:rPr lang="en-CA" sz="2800" dirty="0" smtClean="0"/>
              <a:t>trigger</a:t>
            </a:r>
          </a:p>
          <a:p>
            <a:r>
              <a:rPr lang="en-CA" sz="2800" dirty="0"/>
              <a:t>The new Sector Logic to MUCTPI interface 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pPr/>
              <a:t>25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6326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0016"/>
            <a:ext cx="8229600" cy="1143000"/>
          </a:xfrm>
        </p:spPr>
        <p:txBody>
          <a:bodyPr/>
          <a:lstStyle/>
          <a:p>
            <a:r>
              <a:rPr lang="en-CA" dirty="0" smtClean="0"/>
              <a:t>Thank you</a:t>
            </a: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pPr/>
              <a:t>26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3604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sTGC centroid </a:t>
            </a:r>
            <a:r>
              <a:rPr lang="en-CA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calculation &amp; </a:t>
            </a:r>
            <a:r>
              <a:rPr lang="en-CA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averaging</a:t>
            </a:r>
            <a:endParaRPr lang="en-CA" sz="4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t>27</a:t>
            </a:fld>
            <a:endParaRPr lang="en-CA"/>
          </a:p>
        </p:txBody>
      </p:sp>
      <p:pic>
        <p:nvPicPr>
          <p:cNvPr id="2050" name="Picture 2" descr="D:\_iFolder\sTGC\NSWTDR\tdaq\figures\LL_QCENTROID_algorithm_V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2276872"/>
            <a:ext cx="8413325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4366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t>28</a:t>
            </a:fld>
            <a:endParaRPr lang="en-CA"/>
          </a:p>
        </p:txBody>
      </p:sp>
      <p:pic>
        <p:nvPicPr>
          <p:cNvPr id="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23669"/>
            <a:ext cx="8777993" cy="5529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6" name="Title 1"/>
          <p:cNvSpPr txBox="1">
            <a:spLocks/>
          </p:cNvSpPr>
          <p:nvPr/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 ATCA carrier and </a:t>
            </a:r>
            <a:r>
              <a:rPr lang="en-CA" sz="36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mezz</a:t>
            </a:r>
            <a:r>
              <a:rPr lang="en-CA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board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0978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4437112"/>
            <a:ext cx="4392488" cy="1944216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300"/>
              </a:spcBef>
              <a:buNone/>
            </a:pPr>
            <a:r>
              <a:rPr lang="en-CA" sz="2000" dirty="0"/>
              <a:t>Present Small Wheel – defines basic layout and </a:t>
            </a:r>
            <a:r>
              <a:rPr lang="en-CA" sz="2000" dirty="0" smtClean="0"/>
              <a:t>envelopes</a:t>
            </a:r>
          </a:p>
          <a:p>
            <a:pPr marL="216000" indent="-216000">
              <a:spcBef>
                <a:spcPts val="300"/>
              </a:spcBef>
            </a:pPr>
            <a:r>
              <a:rPr lang="en-CA" sz="2000" dirty="0"/>
              <a:t>16 detector layers in total</a:t>
            </a:r>
          </a:p>
          <a:p>
            <a:pPr marL="216000" indent="-216000">
              <a:spcBef>
                <a:spcPts val="300"/>
              </a:spcBef>
            </a:pPr>
            <a:r>
              <a:rPr lang="en-CA" sz="2000" dirty="0"/>
              <a:t>2 </a:t>
            </a:r>
            <a:r>
              <a:rPr lang="en-CA" sz="2000" dirty="0" smtClean="0"/>
              <a:t>technologies</a:t>
            </a:r>
            <a:r>
              <a:rPr lang="en-CA" sz="2000" dirty="0"/>
              <a:t>, </a:t>
            </a:r>
            <a:r>
              <a:rPr lang="en-CA" sz="2000" b="1" dirty="0">
                <a:solidFill>
                  <a:srgbClr val="FF0000"/>
                </a:solidFill>
              </a:rPr>
              <a:t>MicroMegas</a:t>
            </a:r>
            <a:r>
              <a:rPr lang="en-CA" sz="2000" dirty="0"/>
              <a:t> </a:t>
            </a:r>
            <a:r>
              <a:rPr lang="en-CA" sz="2000" dirty="0" smtClean="0"/>
              <a:t>and </a:t>
            </a:r>
            <a:r>
              <a:rPr lang="en-CA" sz="2000" b="1" dirty="0" smtClean="0">
                <a:solidFill>
                  <a:srgbClr val="0070DE"/>
                </a:solidFill>
              </a:rPr>
              <a:t>sTGC</a:t>
            </a:r>
            <a:endParaRPr lang="en-CA" sz="2000" b="1" dirty="0">
              <a:solidFill>
                <a:srgbClr val="0070DE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8064" y="908721"/>
            <a:ext cx="3888432" cy="5544615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CA" sz="2200" b="1" dirty="0" smtClean="0">
                <a:solidFill>
                  <a:srgbClr val="FF0000"/>
                </a:solidFill>
              </a:rPr>
              <a:t>Micro-Mesh </a:t>
            </a:r>
            <a:r>
              <a:rPr lang="en-CA" sz="2200" b="1" dirty="0">
                <a:solidFill>
                  <a:srgbClr val="FF0000"/>
                </a:solidFill>
              </a:rPr>
              <a:t>Ga</a:t>
            </a:r>
            <a:r>
              <a:rPr lang="en-CA" sz="2200" dirty="0">
                <a:solidFill>
                  <a:srgbClr val="FF0000"/>
                </a:solidFill>
              </a:rPr>
              <a:t>seous detectors </a:t>
            </a:r>
            <a:r>
              <a:rPr lang="en-CA" sz="2200" dirty="0"/>
              <a:t>(</a:t>
            </a:r>
            <a:r>
              <a:rPr lang="en-CA" sz="2200" dirty="0" smtClean="0"/>
              <a:t>Micromegas): primary </a:t>
            </a:r>
            <a:r>
              <a:rPr lang="en-CA" sz="2200" dirty="0"/>
              <a:t>precision tracker </a:t>
            </a:r>
          </a:p>
          <a:p>
            <a:pPr marL="216000" indent="-216000">
              <a:spcBef>
                <a:spcPts val="300"/>
              </a:spcBef>
            </a:pPr>
            <a:r>
              <a:rPr lang="en-CA" sz="1900" dirty="0"/>
              <a:t>Space resolution &lt; 100 </a:t>
            </a:r>
            <a:r>
              <a:rPr lang="en-CA" sz="1900" dirty="0" err="1"/>
              <a:t>μm</a:t>
            </a:r>
            <a:r>
              <a:rPr lang="en-CA" sz="1900" dirty="0"/>
              <a:t> independent of track incidence angle </a:t>
            </a:r>
          </a:p>
          <a:p>
            <a:pPr marL="216000" indent="-216000">
              <a:spcBef>
                <a:spcPts val="300"/>
              </a:spcBef>
            </a:pPr>
            <a:r>
              <a:rPr lang="en-CA" sz="1900" dirty="0"/>
              <a:t>Good track separation due to small </a:t>
            </a:r>
            <a:r>
              <a:rPr lang="en-CA" sz="1900" dirty="0" smtClean="0"/>
              <a:t/>
            </a:r>
            <a:br>
              <a:rPr lang="en-CA" sz="1900" dirty="0" smtClean="0"/>
            </a:br>
            <a:r>
              <a:rPr lang="en-CA" sz="1900" dirty="0" smtClean="0"/>
              <a:t>0.5 </a:t>
            </a:r>
            <a:r>
              <a:rPr lang="en-CA" sz="1900" dirty="0"/>
              <a:t>mm readout granularity (strips) </a:t>
            </a:r>
          </a:p>
          <a:p>
            <a:pPr marL="216000" indent="-216000">
              <a:spcBef>
                <a:spcPts val="300"/>
              </a:spcBef>
            </a:pPr>
            <a:r>
              <a:rPr lang="en-CA" sz="1900" dirty="0"/>
              <a:t>Excellent high rate capability due to small gas amplification region and </a:t>
            </a:r>
            <a:r>
              <a:rPr lang="en-CA" sz="1900" dirty="0" smtClean="0"/>
              <a:t/>
            </a:r>
            <a:br>
              <a:rPr lang="en-CA" sz="1900" dirty="0" smtClean="0"/>
            </a:br>
            <a:r>
              <a:rPr lang="en-CA" sz="1900" dirty="0" smtClean="0"/>
              <a:t>small </a:t>
            </a:r>
            <a:r>
              <a:rPr lang="en-CA" sz="1900" dirty="0"/>
              <a:t>space charge effects 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CA" sz="2200" b="1" dirty="0" smtClean="0">
                <a:solidFill>
                  <a:srgbClr val="0064C8"/>
                </a:solidFill>
              </a:rPr>
              <a:t>sTGCs</a:t>
            </a:r>
            <a:r>
              <a:rPr lang="en-CA" sz="2200" b="1" dirty="0" smtClean="0">
                <a:solidFill>
                  <a:srgbClr val="0070DE"/>
                </a:solidFill>
              </a:rPr>
              <a:t>: </a:t>
            </a:r>
            <a:r>
              <a:rPr lang="en-CA" sz="2200" dirty="0" smtClean="0"/>
              <a:t>primary </a:t>
            </a:r>
            <a:r>
              <a:rPr lang="en-CA" sz="2200" dirty="0"/>
              <a:t>trigger detector </a:t>
            </a:r>
          </a:p>
          <a:p>
            <a:pPr marL="216000" indent="-216000">
              <a:spcBef>
                <a:spcPts val="300"/>
              </a:spcBef>
            </a:pPr>
            <a:r>
              <a:rPr lang="en-CA" sz="1900" dirty="0"/>
              <a:t>Bunch ID with good timing resolution </a:t>
            </a:r>
            <a:r>
              <a:rPr lang="en-CA" sz="1900" dirty="0" smtClean="0"/>
              <a:t/>
            </a:r>
            <a:br>
              <a:rPr lang="en-CA" sz="1900" dirty="0" smtClean="0"/>
            </a:br>
            <a:r>
              <a:rPr lang="en-CA" sz="1900" dirty="0" smtClean="0"/>
              <a:t>– </a:t>
            </a:r>
            <a:r>
              <a:rPr lang="en-CA" sz="1900" dirty="0"/>
              <a:t>additional suppression of fakes </a:t>
            </a:r>
            <a:endParaRPr lang="en-CA" sz="1900" dirty="0" smtClean="0"/>
          </a:p>
          <a:p>
            <a:pPr marL="216000" indent="-216000">
              <a:spcBef>
                <a:spcPts val="300"/>
              </a:spcBef>
            </a:pPr>
            <a:r>
              <a:rPr lang="en-CA" sz="1900" dirty="0"/>
              <a:t>Good space resolution providing track vectors with &lt; 1 mrad angular resolution </a:t>
            </a:r>
          </a:p>
          <a:p>
            <a:pPr marL="216000" indent="-216000">
              <a:spcBef>
                <a:spcPts val="300"/>
              </a:spcBef>
            </a:pPr>
            <a:r>
              <a:rPr lang="en-CA" sz="1900" dirty="0"/>
              <a:t>Based on proven TGC </a:t>
            </a:r>
            <a:r>
              <a:rPr lang="en-CA" sz="1900" dirty="0" smtClean="0"/>
              <a:t>technology; </a:t>
            </a:r>
            <a:br>
              <a:rPr lang="en-CA" sz="1900" dirty="0" smtClean="0"/>
            </a:br>
            <a:r>
              <a:rPr lang="en-CA" sz="1900" dirty="0" smtClean="0"/>
              <a:t>Pads &amp; strips, instead </a:t>
            </a:r>
            <a:r>
              <a:rPr lang="en-CA" sz="1900" dirty="0"/>
              <a:t>of only strips </a:t>
            </a:r>
            <a:r>
              <a:rPr lang="en-CA" sz="1900" dirty="0" smtClean="0"/>
              <a:t/>
            </a:r>
            <a:br>
              <a:rPr lang="en-CA" sz="1900" dirty="0" smtClean="0"/>
            </a:br>
            <a:r>
              <a:rPr lang="en-CA" sz="1900" dirty="0" smtClean="0"/>
              <a:t>as </a:t>
            </a:r>
            <a:r>
              <a:rPr lang="en-CA" sz="1900" dirty="0"/>
              <a:t>in current detector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t>3</a:t>
            </a:fld>
            <a:endParaRPr lang="en-CA"/>
          </a:p>
        </p:txBody>
      </p:sp>
      <p:grpSp>
        <p:nvGrpSpPr>
          <p:cNvPr id="2051" name="Group 2050"/>
          <p:cNvGrpSpPr/>
          <p:nvPr/>
        </p:nvGrpSpPr>
        <p:grpSpPr>
          <a:xfrm>
            <a:off x="611560" y="5703618"/>
            <a:ext cx="3024336" cy="677710"/>
            <a:chOff x="611560" y="5559602"/>
            <a:chExt cx="3024336" cy="677710"/>
          </a:xfrm>
        </p:grpSpPr>
        <p:grpSp>
          <p:nvGrpSpPr>
            <p:cNvPr id="24" name="Group 23"/>
            <p:cNvGrpSpPr/>
            <p:nvPr/>
          </p:nvGrpSpPr>
          <p:grpSpPr>
            <a:xfrm>
              <a:off x="1163622" y="5559602"/>
              <a:ext cx="1920213" cy="677710"/>
              <a:chOff x="1067611" y="5559602"/>
              <a:chExt cx="1920213" cy="576064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1067611" y="5559602"/>
                <a:ext cx="288032" cy="576064"/>
                <a:chOff x="1115616" y="5974432"/>
                <a:chExt cx="288032" cy="576064"/>
              </a:xfrm>
            </p:grpSpPr>
            <p:cxnSp>
              <p:nvCxnSpPr>
                <p:cNvPr id="8" name="Straight Connector 7"/>
                <p:cNvCxnSpPr/>
                <p:nvPr/>
              </p:nvCxnSpPr>
              <p:spPr>
                <a:xfrm>
                  <a:off x="1115616" y="5974432"/>
                  <a:ext cx="0" cy="576064"/>
                </a:xfrm>
                <a:prstGeom prst="line">
                  <a:avLst/>
                </a:prstGeom>
                <a:ln w="31750">
                  <a:solidFill>
                    <a:srgbClr val="0064C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1211627" y="5974432"/>
                  <a:ext cx="0" cy="576064"/>
                </a:xfrm>
                <a:prstGeom prst="line">
                  <a:avLst/>
                </a:prstGeom>
                <a:ln w="31750">
                  <a:solidFill>
                    <a:srgbClr val="0064C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1307638" y="5974432"/>
                  <a:ext cx="0" cy="576064"/>
                </a:xfrm>
                <a:prstGeom prst="line">
                  <a:avLst/>
                </a:prstGeom>
                <a:ln w="31750">
                  <a:solidFill>
                    <a:srgbClr val="0064C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1403648" y="5974432"/>
                  <a:ext cx="0" cy="576064"/>
                </a:xfrm>
                <a:prstGeom prst="line">
                  <a:avLst/>
                </a:prstGeom>
                <a:ln w="31750">
                  <a:solidFill>
                    <a:srgbClr val="0064C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Group 13"/>
              <p:cNvGrpSpPr/>
              <p:nvPr/>
            </p:nvGrpSpPr>
            <p:grpSpPr>
              <a:xfrm>
                <a:off x="2699792" y="5559602"/>
                <a:ext cx="288032" cy="576064"/>
                <a:chOff x="1115616" y="5974432"/>
                <a:chExt cx="288032" cy="576064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>
                  <a:off x="1115616" y="5974432"/>
                  <a:ext cx="0" cy="576064"/>
                </a:xfrm>
                <a:prstGeom prst="line">
                  <a:avLst/>
                </a:prstGeom>
                <a:ln w="31750">
                  <a:solidFill>
                    <a:srgbClr val="0064C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1211627" y="5974432"/>
                  <a:ext cx="0" cy="576064"/>
                </a:xfrm>
                <a:prstGeom prst="line">
                  <a:avLst/>
                </a:prstGeom>
                <a:ln w="31750">
                  <a:solidFill>
                    <a:srgbClr val="0064C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1307638" y="5974432"/>
                  <a:ext cx="0" cy="576064"/>
                </a:xfrm>
                <a:prstGeom prst="line">
                  <a:avLst/>
                </a:prstGeom>
                <a:ln w="31750">
                  <a:solidFill>
                    <a:srgbClr val="0064C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1403648" y="5974432"/>
                  <a:ext cx="0" cy="576064"/>
                </a:xfrm>
                <a:prstGeom prst="line">
                  <a:avLst/>
                </a:prstGeom>
                <a:ln w="31750">
                  <a:solidFill>
                    <a:srgbClr val="0064C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Group 12"/>
              <p:cNvGrpSpPr/>
              <p:nvPr/>
            </p:nvGrpSpPr>
            <p:grpSpPr>
              <a:xfrm>
                <a:off x="1547664" y="5559602"/>
                <a:ext cx="288032" cy="576064"/>
                <a:chOff x="1619672" y="5686400"/>
                <a:chExt cx="288032" cy="576064"/>
              </a:xfrm>
            </p:grpSpPr>
            <p:cxnSp>
              <p:nvCxnSpPr>
                <p:cNvPr id="20" name="Straight Connector 19"/>
                <p:cNvCxnSpPr/>
                <p:nvPr/>
              </p:nvCxnSpPr>
              <p:spPr>
                <a:xfrm>
                  <a:off x="1619672" y="5686400"/>
                  <a:ext cx="0" cy="576064"/>
                </a:xfrm>
                <a:prstGeom prst="line">
                  <a:avLst/>
                </a:prstGeom>
                <a:ln w="317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1715683" y="5686400"/>
                  <a:ext cx="0" cy="576064"/>
                </a:xfrm>
                <a:prstGeom prst="line">
                  <a:avLst/>
                </a:prstGeom>
                <a:ln w="317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1811694" y="5686400"/>
                  <a:ext cx="0" cy="576064"/>
                </a:xfrm>
                <a:prstGeom prst="line">
                  <a:avLst/>
                </a:prstGeom>
                <a:ln w="317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1907704" y="5686400"/>
                  <a:ext cx="0" cy="576064"/>
                </a:xfrm>
                <a:prstGeom prst="line">
                  <a:avLst/>
                </a:prstGeom>
                <a:ln w="317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/>
              <p:cNvGrpSpPr/>
              <p:nvPr/>
            </p:nvGrpSpPr>
            <p:grpSpPr>
              <a:xfrm>
                <a:off x="2195736" y="5559602"/>
                <a:ext cx="288032" cy="576064"/>
                <a:chOff x="1619672" y="5686400"/>
                <a:chExt cx="288032" cy="576064"/>
              </a:xfrm>
            </p:grpSpPr>
            <p:cxnSp>
              <p:nvCxnSpPr>
                <p:cNvPr id="26" name="Straight Connector 25"/>
                <p:cNvCxnSpPr/>
                <p:nvPr/>
              </p:nvCxnSpPr>
              <p:spPr>
                <a:xfrm>
                  <a:off x="1619672" y="5686400"/>
                  <a:ext cx="0" cy="576064"/>
                </a:xfrm>
                <a:prstGeom prst="line">
                  <a:avLst/>
                </a:prstGeom>
                <a:ln w="317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1715683" y="5686400"/>
                  <a:ext cx="0" cy="576064"/>
                </a:xfrm>
                <a:prstGeom prst="line">
                  <a:avLst/>
                </a:prstGeom>
                <a:ln w="317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1811694" y="5686400"/>
                  <a:ext cx="0" cy="576064"/>
                </a:xfrm>
                <a:prstGeom prst="line">
                  <a:avLst/>
                </a:prstGeom>
                <a:ln w="317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1907704" y="5686400"/>
                  <a:ext cx="0" cy="576064"/>
                </a:xfrm>
                <a:prstGeom prst="line">
                  <a:avLst/>
                </a:prstGeom>
                <a:ln w="317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1" name="Straight Arrow Connector 30"/>
            <p:cNvCxnSpPr/>
            <p:nvPr/>
          </p:nvCxnSpPr>
          <p:spPr>
            <a:xfrm flipV="1">
              <a:off x="611560" y="5775626"/>
              <a:ext cx="3024336" cy="28803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3" name="Group 2052"/>
          <p:cNvGrpSpPr/>
          <p:nvPr/>
        </p:nvGrpSpPr>
        <p:grpSpPr>
          <a:xfrm>
            <a:off x="107504" y="620688"/>
            <a:ext cx="5142697" cy="3600400"/>
            <a:chOff x="107504" y="692696"/>
            <a:chExt cx="5142697" cy="3600400"/>
          </a:xfrm>
        </p:grpSpPr>
        <p:pic>
          <p:nvPicPr>
            <p:cNvPr id="2050" name="Picture 2" descr="D:\_iFolder\sTGC\NSWview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692696"/>
              <a:ext cx="5142697" cy="360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52" name="Rectangle 2051"/>
            <p:cNvSpPr/>
            <p:nvPr/>
          </p:nvSpPr>
          <p:spPr>
            <a:xfrm>
              <a:off x="4602128" y="3933056"/>
              <a:ext cx="648073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4082"/>
          </a:xfrm>
        </p:spPr>
        <p:txBody>
          <a:bodyPr>
            <a:normAutofit/>
          </a:bodyPr>
          <a:lstStyle/>
          <a:p>
            <a:r>
              <a:rPr lang="en-CA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Detector </a:t>
            </a:r>
            <a:r>
              <a:rPr lang="en-CA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layout</a:t>
            </a:r>
          </a:p>
        </p:txBody>
      </p:sp>
      <p:sp>
        <p:nvSpPr>
          <p:cNvPr id="2054" name="TextBox 2053"/>
          <p:cNvSpPr txBox="1"/>
          <p:nvPr/>
        </p:nvSpPr>
        <p:spPr>
          <a:xfrm>
            <a:off x="4665474" y="1875487"/>
            <a:ext cx="472199" cy="2573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CA" sz="1200" dirty="0" smtClean="0"/>
              <a:t>9.3m</a:t>
            </a:r>
            <a:endParaRPr lang="en-CA" sz="1600" dirty="0"/>
          </a:p>
        </p:txBody>
      </p:sp>
      <p:sp>
        <p:nvSpPr>
          <p:cNvPr id="2055" name="Footer Placeholder 205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623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468052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CA" sz="2200" dirty="0" smtClean="0">
                <a:solidFill>
                  <a:srgbClr val="002060"/>
                </a:solidFill>
              </a:rPr>
              <a:t>sTGC </a:t>
            </a:r>
            <a:r>
              <a:rPr lang="en-CA" sz="2200" dirty="0">
                <a:solidFill>
                  <a:srgbClr val="002060"/>
                </a:solidFill>
              </a:rPr>
              <a:t>strips: one output per channel</a:t>
            </a:r>
          </a:p>
          <a:p>
            <a:pPr>
              <a:spcBef>
                <a:spcPts val="300"/>
              </a:spcBef>
            </a:pPr>
            <a:r>
              <a:rPr lang="en-CA" sz="2000" dirty="0"/>
              <a:t>6-bit flash ADC of peak; serial output at 160Mb/s</a:t>
            </a:r>
          </a:p>
          <a:p>
            <a:pPr>
              <a:spcBef>
                <a:spcPts val="0"/>
              </a:spcBef>
            </a:pPr>
            <a:r>
              <a:rPr lang="en-CA" sz="2000" dirty="0" smtClean="0"/>
              <a:t>Centroid of 3 to 5  3.2mm strips gives track coordinate in a layer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CA" sz="2200" dirty="0">
                <a:solidFill>
                  <a:srgbClr val="002060"/>
                </a:solidFill>
              </a:rPr>
              <a:t>sTGC pads: one output per channel</a:t>
            </a:r>
          </a:p>
          <a:p>
            <a:pPr>
              <a:spcBef>
                <a:spcPts val="300"/>
              </a:spcBef>
            </a:pPr>
            <a:r>
              <a:rPr lang="en-CA" sz="2000" dirty="0"/>
              <a:t>10nsec pulse at peak, or use leading edge of Time-over-Threshold</a:t>
            </a:r>
          </a:p>
          <a:p>
            <a:pPr>
              <a:spcBef>
                <a:spcPts val="0"/>
              </a:spcBef>
            </a:pPr>
            <a:r>
              <a:rPr lang="en-CA" sz="2000" dirty="0"/>
              <a:t>Coincidence in 8-layer tower </a:t>
            </a:r>
            <a:r>
              <a:rPr lang="en-CA" sz="2000" dirty="0" smtClean="0"/>
              <a:t>of pads chooses </a:t>
            </a:r>
            <a:r>
              <a:rPr lang="en-CA" sz="2000" dirty="0"/>
              <a:t>which strips to transfer to centroid finder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CA" sz="2200" dirty="0">
                <a:solidFill>
                  <a:srgbClr val="002060"/>
                </a:solidFill>
              </a:rPr>
              <a:t>Micromegas: one output per 64-channel chip</a:t>
            </a:r>
          </a:p>
          <a:p>
            <a:pPr>
              <a:spcBef>
                <a:spcPts val="300"/>
              </a:spcBef>
            </a:pPr>
            <a:r>
              <a:rPr lang="en-CA" sz="2000" dirty="0"/>
              <a:t>Address </a:t>
            </a:r>
            <a:r>
              <a:rPr lang="en-CA" sz="2000" dirty="0" smtClean="0"/>
              <a:t>in Real Time (ART) of </a:t>
            </a:r>
            <a:r>
              <a:rPr lang="en-CA" sz="2000" dirty="0"/>
              <a:t>first </a:t>
            </a:r>
            <a:r>
              <a:rPr lang="en-CA" sz="2000" dirty="0" smtClean="0"/>
              <a:t>(in time) strip </a:t>
            </a:r>
            <a:r>
              <a:rPr lang="en-CA" sz="2000" dirty="0"/>
              <a:t>hit in the BC per </a:t>
            </a:r>
            <a:r>
              <a:rPr lang="en-CA" sz="2000" dirty="0" smtClean="0"/>
              <a:t>chip</a:t>
            </a:r>
          </a:p>
          <a:p>
            <a:pPr>
              <a:spcBef>
                <a:spcPts val="0"/>
              </a:spcBef>
            </a:pPr>
            <a:r>
              <a:rPr lang="en-CA" sz="2000" dirty="0" smtClean="0"/>
              <a:t>Address of 0.5mm </a:t>
            </a:r>
            <a:r>
              <a:rPr lang="en-CA" sz="2000" dirty="0"/>
              <a:t>strip </a:t>
            </a:r>
            <a:r>
              <a:rPr lang="en-CA" sz="2000" dirty="0" smtClean="0"/>
              <a:t>gives </a:t>
            </a:r>
            <a:r>
              <a:rPr lang="en-CA" sz="2000" dirty="0"/>
              <a:t>track </a:t>
            </a:r>
            <a:r>
              <a:rPr lang="en-CA" sz="2000" dirty="0" smtClean="0"/>
              <a:t>coordinate</a:t>
            </a:r>
          </a:p>
          <a:p>
            <a:pPr>
              <a:spcBef>
                <a:spcPts val="0"/>
              </a:spcBef>
            </a:pPr>
            <a:r>
              <a:rPr lang="en-CA" sz="2000" dirty="0" smtClean="0"/>
              <a:t>“</a:t>
            </a:r>
            <a:r>
              <a:rPr lang="en-CA" sz="2000" dirty="0" err="1" smtClean="0">
                <a:latin typeface="Symbol" panose="05050102010706020507" pitchFamily="18" charset="2"/>
              </a:rPr>
              <a:t>m</a:t>
            </a:r>
            <a:r>
              <a:rPr lang="en-CA" sz="2000" dirty="0" err="1" smtClean="0"/>
              <a:t>TPC</a:t>
            </a:r>
            <a:r>
              <a:rPr lang="en-CA" sz="2000" dirty="0" smtClean="0"/>
              <a:t>” mode</a:t>
            </a:r>
            <a:endParaRPr lang="en-CA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CA" dirty="0" smtClean="0"/>
              <a:t>Front end outputs for trigger path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pPr/>
              <a:t>4</a:t>
            </a:fld>
            <a:endParaRPr lang="en-CA" dirty="0"/>
          </a:p>
        </p:txBody>
      </p:sp>
      <p:pic>
        <p:nvPicPr>
          <p:cNvPr id="2050" name="Picture 2" descr="D:\_iFolder\sTGC\NSWTDR\MMDetector\figures\MM_mtpc_concep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701757"/>
            <a:ext cx="4032448" cy="1751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5805264"/>
            <a:ext cx="41015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 smtClean="0"/>
              <a:t>See preceding talk on the VMM Front-end ASIC</a:t>
            </a:r>
            <a:br>
              <a:rPr lang="en-CA" sz="1600" dirty="0" smtClean="0"/>
            </a:br>
            <a:r>
              <a:rPr lang="en-CA" sz="1600" dirty="0" smtClean="0"/>
              <a:t>by Gianluigi de Geronimo</a:t>
            </a:r>
            <a:endParaRPr lang="en-CA" sz="16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1893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 dirty="0"/>
          </a:p>
        </p:txBody>
      </p:sp>
      <p:grpSp>
        <p:nvGrpSpPr>
          <p:cNvPr id="53" name="Group 52"/>
          <p:cNvGrpSpPr/>
          <p:nvPr/>
        </p:nvGrpSpPr>
        <p:grpSpPr>
          <a:xfrm>
            <a:off x="72398" y="2906225"/>
            <a:ext cx="842432" cy="3336795"/>
            <a:chOff x="103888" y="3417895"/>
            <a:chExt cx="842432" cy="3336795"/>
          </a:xfrm>
        </p:grpSpPr>
        <p:sp>
          <p:nvSpPr>
            <p:cNvPr id="54" name="Flowchart: Manual Operation 52"/>
            <p:cNvSpPr/>
            <p:nvPr/>
          </p:nvSpPr>
          <p:spPr>
            <a:xfrm>
              <a:off x="103888" y="3417895"/>
              <a:ext cx="543654" cy="3147525"/>
            </a:xfrm>
            <a:prstGeom prst="flowChartManualOperation">
              <a:avLst/>
            </a:prstGeom>
            <a:gradFill>
              <a:gsLst>
                <a:gs pos="0">
                  <a:srgbClr val="CB6C1D"/>
                </a:gs>
                <a:gs pos="80000">
                  <a:srgbClr val="FF8F2A"/>
                </a:gs>
                <a:gs pos="100000">
                  <a:srgbClr val="FF8F26"/>
                </a:gs>
              </a:gsLst>
              <a:lin ang="16200000" scaled="0"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>
                  <a:solidFill>
                    <a:prstClr val="white"/>
                  </a:solidFill>
                  <a:latin typeface="Cambria" panose="02040503050406030204" pitchFamily="18" charset="0"/>
                </a:rPr>
                <a:t>sTCG</a:t>
              </a:r>
            </a:p>
          </p:txBody>
        </p:sp>
        <p:sp>
          <p:nvSpPr>
            <p:cNvPr id="56" name="Flowchart: Manual Operation 37"/>
            <p:cNvSpPr/>
            <p:nvPr/>
          </p:nvSpPr>
          <p:spPr>
            <a:xfrm>
              <a:off x="188909" y="3473613"/>
              <a:ext cx="543654" cy="3147525"/>
            </a:xfrm>
            <a:prstGeom prst="flowChartManualOperation">
              <a:avLst/>
            </a:prstGeom>
            <a:gradFill>
              <a:gsLst>
                <a:gs pos="0">
                  <a:srgbClr val="CB6C1D"/>
                </a:gs>
                <a:gs pos="80000">
                  <a:srgbClr val="FF8F2A"/>
                </a:gs>
                <a:gs pos="100000">
                  <a:srgbClr val="FF8F26"/>
                </a:gs>
              </a:gsLst>
              <a:lin ang="16200000" scaled="0"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>
                  <a:solidFill>
                    <a:prstClr val="white"/>
                  </a:solidFill>
                  <a:latin typeface="Cambria" panose="02040503050406030204" pitchFamily="18" charset="0"/>
                </a:rPr>
                <a:t>sTCG</a:t>
              </a:r>
            </a:p>
          </p:txBody>
        </p:sp>
        <p:sp>
          <p:nvSpPr>
            <p:cNvPr id="57" name="Flowchart: Manual Operation 38"/>
            <p:cNvSpPr/>
            <p:nvPr/>
          </p:nvSpPr>
          <p:spPr>
            <a:xfrm>
              <a:off x="292577" y="3540389"/>
              <a:ext cx="543654" cy="3147525"/>
            </a:xfrm>
            <a:prstGeom prst="flowChartManualOperation">
              <a:avLst/>
            </a:prstGeom>
            <a:gradFill>
              <a:gsLst>
                <a:gs pos="0">
                  <a:srgbClr val="CB6C1D"/>
                </a:gs>
                <a:gs pos="80000">
                  <a:srgbClr val="FF8F2A"/>
                </a:gs>
                <a:gs pos="100000">
                  <a:srgbClr val="FF8F26"/>
                </a:gs>
              </a:gsLst>
              <a:lin ang="16200000" scaled="0"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>
                  <a:solidFill>
                    <a:prstClr val="white"/>
                  </a:solidFill>
                  <a:latin typeface="Cambria" panose="02040503050406030204" pitchFamily="18" charset="0"/>
                </a:rPr>
                <a:t>sTCG</a:t>
              </a:r>
            </a:p>
          </p:txBody>
        </p:sp>
        <p:sp>
          <p:nvSpPr>
            <p:cNvPr id="58" name="Flowchart: Manual Operation 39"/>
            <p:cNvSpPr/>
            <p:nvPr/>
          </p:nvSpPr>
          <p:spPr>
            <a:xfrm>
              <a:off x="402666" y="3607165"/>
              <a:ext cx="543654" cy="3147525"/>
            </a:xfrm>
            <a:prstGeom prst="flowChartManualOperation">
              <a:avLst/>
            </a:prstGeom>
            <a:gradFill>
              <a:gsLst>
                <a:gs pos="0">
                  <a:srgbClr val="CB6C1D"/>
                </a:gs>
                <a:gs pos="80000">
                  <a:srgbClr val="FF8F2A"/>
                </a:gs>
                <a:gs pos="100000">
                  <a:srgbClr val="FF8F26"/>
                </a:gs>
              </a:gsLst>
              <a:lin ang="16200000" scaled="0"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>
                  <a:solidFill>
                    <a:prstClr val="white"/>
                  </a:solidFill>
                  <a:latin typeface="Cambria" panose="02040503050406030204" pitchFamily="18" charset="0"/>
                </a:rPr>
                <a:t>sTCG</a:t>
              </a:r>
            </a:p>
          </p:txBody>
        </p:sp>
      </p:grpSp>
      <p:sp>
        <p:nvSpPr>
          <p:cNvPr id="45057" name="Titolo 1"/>
          <p:cNvSpPr>
            <a:spLocks noGrp="1"/>
          </p:cNvSpPr>
          <p:nvPr>
            <p:ph type="title" idx="4294967295"/>
          </p:nvPr>
        </p:nvSpPr>
        <p:spPr>
          <a:xfrm>
            <a:off x="644525" y="116631"/>
            <a:ext cx="7455867" cy="86409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sTGC </a:t>
            </a:r>
            <a:r>
              <a:rPr lang="en-US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trigger 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scheme</a:t>
            </a:r>
            <a:endParaRPr lang="it-IT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058" name="Slide Number Placeholder 5"/>
          <p:cNvSpPr txBox="1">
            <a:spLocks noGrp="1"/>
          </p:cNvSpPr>
          <p:nvPr/>
        </p:nvSpPr>
        <p:spPr bwMode="auto">
          <a:xfrm>
            <a:off x="6907213" y="6510338"/>
            <a:ext cx="21336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6FD5302F-854C-4DFC-9B74-68B9757B0B1B}" type="slidenum">
              <a:rPr lang="en-US" sz="1400">
                <a:solidFill>
                  <a:srgbClr val="969696"/>
                </a:solidFill>
                <a:latin typeface="Calibri" pitchFamily="34" charset="0"/>
              </a:rPr>
              <a:pPr algn="r"/>
              <a:t>5</a:t>
            </a:fld>
            <a:endParaRPr lang="en-US" sz="1400">
              <a:solidFill>
                <a:srgbClr val="969696"/>
              </a:solidFill>
              <a:latin typeface="Calibri" pitchFamily="34" charset="0"/>
            </a:endParaRPr>
          </a:p>
        </p:txBody>
      </p:sp>
      <p:sp>
        <p:nvSpPr>
          <p:cNvPr id="110" name="TextBox 31"/>
          <p:cNvSpPr txBox="1"/>
          <p:nvPr/>
        </p:nvSpPr>
        <p:spPr>
          <a:xfrm>
            <a:off x="3964135" y="5338903"/>
            <a:ext cx="1418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dirty="0" smtClean="0"/>
              <a:t>On-chamber</a:t>
            </a:r>
          </a:p>
          <a:p>
            <a:pPr algn="r"/>
            <a:r>
              <a:rPr lang="it-IT" dirty="0" smtClean="0"/>
              <a:t>ASICS</a:t>
            </a:r>
            <a:endParaRPr lang="it-IT" dirty="0"/>
          </a:p>
        </p:txBody>
      </p:sp>
      <p:sp>
        <p:nvSpPr>
          <p:cNvPr id="111" name="TextBox 32"/>
          <p:cNvSpPr txBox="1"/>
          <p:nvPr/>
        </p:nvSpPr>
        <p:spPr>
          <a:xfrm>
            <a:off x="2757920" y="1409731"/>
            <a:ext cx="2295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prstClr val="black"/>
                </a:solidFill>
                <a:latin typeface="+mj-lt"/>
              </a:rPr>
              <a:t>On </a:t>
            </a:r>
            <a:r>
              <a:rPr lang="it-IT" dirty="0" smtClean="0">
                <a:solidFill>
                  <a:prstClr val="black"/>
                </a:solidFill>
                <a:latin typeface="+mj-lt"/>
              </a:rPr>
              <a:t>Rim of NSW</a:t>
            </a:r>
          </a:p>
          <a:p>
            <a:pPr algn="ctr"/>
            <a:r>
              <a:rPr lang="it-IT" dirty="0" smtClean="0">
                <a:solidFill>
                  <a:prstClr val="black"/>
                </a:solidFill>
                <a:latin typeface="+mj-lt"/>
              </a:rPr>
              <a:t>FPGAs</a:t>
            </a:r>
            <a:endParaRPr lang="it-IT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12" name="TextBox 33"/>
          <p:cNvSpPr txBox="1"/>
          <p:nvPr/>
        </p:nvSpPr>
        <p:spPr>
          <a:xfrm>
            <a:off x="5787192" y="1475492"/>
            <a:ext cx="945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prstClr val="black"/>
                </a:solidFill>
              </a:rPr>
              <a:t>USA 15</a:t>
            </a:r>
          </a:p>
        </p:txBody>
      </p:sp>
      <p:cxnSp>
        <p:nvCxnSpPr>
          <p:cNvPr id="114" name="Straight Arrow Connector 75"/>
          <p:cNvCxnSpPr>
            <a:endCxn id="138" idx="1"/>
          </p:cNvCxnSpPr>
          <p:nvPr/>
        </p:nvCxnSpPr>
        <p:spPr>
          <a:xfrm>
            <a:off x="923672" y="6321043"/>
            <a:ext cx="434113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82"/>
          <p:cNvCxnSpPr/>
          <p:nvPr/>
        </p:nvCxnSpPr>
        <p:spPr>
          <a:xfrm flipH="1" flipV="1">
            <a:off x="5456890" y="1337370"/>
            <a:ext cx="5949" cy="546735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AutoShape 6"/>
          <p:cNvSpPr>
            <a:spLocks noChangeArrowheads="1"/>
          </p:cNvSpPr>
          <p:nvPr/>
        </p:nvSpPr>
        <p:spPr bwMode="auto">
          <a:xfrm>
            <a:off x="2848825" y="2150993"/>
            <a:ext cx="1103776" cy="714254"/>
          </a:xfrm>
          <a:prstGeom prst="roundRect">
            <a:avLst>
              <a:gd name="adj" fmla="val 139"/>
            </a:avLst>
          </a:prstGeom>
          <a:gradFill rotWithShape="1">
            <a:gsLst>
              <a:gs pos="0">
                <a:srgbClr val="C0504D">
                  <a:shade val="51000"/>
                  <a:satMod val="130000"/>
                  <a:alpha val="48000"/>
                  <a:lumMod val="94000"/>
                  <a:lumOff val="6000"/>
                </a:srgbClr>
              </a:gs>
              <a:gs pos="74000">
                <a:srgbClr val="C0504D">
                  <a:shade val="93000"/>
                  <a:satMod val="130000"/>
                </a:srgbClr>
              </a:gs>
              <a:gs pos="89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97937" tIns="57130" rIns="97200" bIns="57130" anchor="ctr" anchorCtr="0"/>
          <a:lstStyle/>
          <a:p>
            <a:pPr lvl="0" algn="ctr">
              <a:tabLst>
                <a:tab pos="656446" algn="l"/>
              </a:tabLst>
              <a:defRPr/>
            </a:pPr>
            <a:r>
              <a:rPr lang="it-IT" b="1" kern="0" dirty="0" smtClean="0">
                <a:solidFill>
                  <a:srgbClr val="000000"/>
                </a:solidFill>
                <a:latin typeface="+mj-lt"/>
              </a:rPr>
              <a:t>Pad Trigger</a:t>
            </a:r>
            <a:endParaRPr kumimoji="0" lang="it-IT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17" name="AutoShape 9"/>
          <p:cNvSpPr>
            <a:spLocks noChangeArrowheads="1"/>
          </p:cNvSpPr>
          <p:nvPr/>
        </p:nvSpPr>
        <p:spPr bwMode="auto">
          <a:xfrm>
            <a:off x="3398904" y="5873188"/>
            <a:ext cx="681397" cy="722096"/>
          </a:xfrm>
          <a:prstGeom prst="roundRect">
            <a:avLst>
              <a:gd name="adj" fmla="val 389"/>
            </a:avLst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97937" tIns="57130" rIns="97937" bIns="57130" anchor="ctr" anchorCtr="1"/>
          <a:lstStyle/>
          <a:p>
            <a:pPr marL="0" marR="0" lvl="0" indent="0" algn="ctr" defTabSz="91440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</a:tabLst>
              <a:defRPr/>
            </a:pPr>
            <a:r>
              <a:rPr kumimoji="0" lang="it-I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Strip</a:t>
            </a:r>
          </a:p>
          <a:p>
            <a:pPr marL="0" marR="0" lvl="0" indent="0" algn="ctr" defTabSz="91440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</a:tabLst>
              <a:defRPr/>
            </a:pPr>
            <a:r>
              <a:rPr lang="it-IT" b="1" kern="0" dirty="0" smtClean="0">
                <a:solidFill>
                  <a:srgbClr val="000000"/>
                </a:solidFill>
                <a:latin typeface="+mj-lt"/>
              </a:rPr>
              <a:t>TDS</a:t>
            </a:r>
            <a:endParaRPr kumimoji="0" lang="it-IT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18" name="AutoShape 9"/>
          <p:cNvSpPr>
            <a:spLocks noChangeArrowheads="1"/>
          </p:cNvSpPr>
          <p:nvPr/>
        </p:nvSpPr>
        <p:spPr bwMode="auto">
          <a:xfrm>
            <a:off x="2632460" y="3341044"/>
            <a:ext cx="678502" cy="722096"/>
          </a:xfrm>
          <a:prstGeom prst="roundRect">
            <a:avLst>
              <a:gd name="adj" fmla="val 389"/>
            </a:avLst>
          </a:prstGeom>
          <a:gradFill flip="none" rotWithShape="1">
            <a:gsLst>
              <a:gs pos="8000">
                <a:srgbClr val="DDEBCF"/>
              </a:gs>
              <a:gs pos="31000">
                <a:srgbClr val="9CB86E"/>
              </a:gs>
            </a:gsLst>
            <a:lin ang="5400000" scaled="1"/>
            <a:tileRect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97937" tIns="57130" rIns="97937" bIns="57130" anchor="ctr" anchorCtr="1"/>
          <a:lstStyle/>
          <a:p>
            <a:pPr marL="0" marR="0" lvl="0" indent="0" algn="ctr" defTabSz="91440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</a:tabLst>
              <a:defRPr/>
            </a:pPr>
            <a:r>
              <a:rPr lang="it-IT" b="1" kern="0" dirty="0" smtClean="0">
                <a:solidFill>
                  <a:srgbClr val="000000"/>
                </a:solidFill>
                <a:latin typeface="+mj-lt"/>
              </a:rPr>
              <a:t>Pad</a:t>
            </a:r>
            <a:endParaRPr kumimoji="0" lang="it-IT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</a:tabLst>
              <a:defRPr/>
            </a:pPr>
            <a:r>
              <a:rPr lang="it-IT" b="1" kern="0" dirty="0" smtClean="0">
                <a:solidFill>
                  <a:srgbClr val="000000"/>
                </a:solidFill>
                <a:latin typeface="+mj-lt"/>
              </a:rPr>
              <a:t>TDS</a:t>
            </a:r>
            <a:endParaRPr kumimoji="0" lang="it-IT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cxnSp>
        <p:nvCxnSpPr>
          <p:cNvPr id="119" name="Straight Connector 54"/>
          <p:cNvCxnSpPr/>
          <p:nvPr/>
        </p:nvCxnSpPr>
        <p:spPr>
          <a:xfrm flipH="1" flipV="1">
            <a:off x="2483768" y="3128910"/>
            <a:ext cx="2960734" cy="3498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63"/>
          <p:cNvCxnSpPr>
            <a:endCxn id="125" idx="1"/>
          </p:cNvCxnSpPr>
          <p:nvPr/>
        </p:nvCxnSpPr>
        <p:spPr>
          <a:xfrm>
            <a:off x="1061239" y="3924825"/>
            <a:ext cx="298856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67"/>
          <p:cNvCxnSpPr>
            <a:stCxn id="138" idx="3"/>
            <a:endCxn id="117" idx="1"/>
          </p:cNvCxnSpPr>
          <p:nvPr/>
        </p:nvCxnSpPr>
        <p:spPr>
          <a:xfrm flipV="1">
            <a:off x="2288959" y="6234236"/>
            <a:ext cx="1109945" cy="86807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74"/>
          <p:cNvCxnSpPr>
            <a:stCxn id="125" idx="3"/>
            <a:endCxn id="118" idx="1"/>
          </p:cNvCxnSpPr>
          <p:nvPr/>
        </p:nvCxnSpPr>
        <p:spPr>
          <a:xfrm flipV="1">
            <a:off x="2291269" y="3702092"/>
            <a:ext cx="341191" cy="222733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81"/>
          <p:cNvCxnSpPr>
            <a:endCxn id="117" idx="0"/>
          </p:cNvCxnSpPr>
          <p:nvPr/>
        </p:nvCxnSpPr>
        <p:spPr>
          <a:xfrm>
            <a:off x="3739603" y="2873089"/>
            <a:ext cx="0" cy="3000099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AutoShape 4"/>
          <p:cNvSpPr>
            <a:spLocks noChangeArrowheads="1"/>
          </p:cNvSpPr>
          <p:nvPr/>
        </p:nvSpPr>
        <p:spPr bwMode="auto">
          <a:xfrm>
            <a:off x="1360095" y="3563777"/>
            <a:ext cx="931174" cy="722096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97937" tIns="57130" rIns="97937" bIns="57130" anchor="ctr" anchorCtr="1"/>
          <a:lstStyle/>
          <a:p>
            <a:pPr marL="0" marR="0" lvl="0" indent="0" algn="ctr" defTabSz="91440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</a:tabLst>
              <a:defRPr/>
            </a:pPr>
            <a:r>
              <a:rPr lang="it-IT" b="1" kern="0" dirty="0" smtClean="0">
                <a:solidFill>
                  <a:srgbClr val="000000"/>
                </a:solidFill>
                <a:latin typeface="+mj-lt"/>
              </a:rPr>
              <a:t>Pad</a:t>
            </a:r>
          </a:p>
          <a:p>
            <a:pPr lvl="0" algn="ctr">
              <a:lnSpc>
                <a:spcPct val="123000"/>
              </a:lnSpc>
              <a:tabLst>
                <a:tab pos="656446" algn="l"/>
              </a:tabLst>
              <a:defRPr/>
            </a:pPr>
            <a:r>
              <a:rPr lang="it-IT" b="1" kern="0" dirty="0">
                <a:solidFill>
                  <a:srgbClr val="000000"/>
                </a:solidFill>
              </a:rPr>
              <a:t>VMM</a:t>
            </a:r>
            <a:endParaRPr kumimoji="0" lang="it-IT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26" name="AutoShape 18"/>
          <p:cNvSpPr>
            <a:spLocks noChangeArrowheads="1"/>
          </p:cNvSpPr>
          <p:nvPr/>
        </p:nvSpPr>
        <p:spPr bwMode="auto">
          <a:xfrm>
            <a:off x="5752418" y="1977994"/>
            <a:ext cx="1154795" cy="1048513"/>
          </a:xfrm>
          <a:prstGeom prst="roundRect">
            <a:avLst>
              <a:gd name="adj" fmla="val 88"/>
            </a:avLst>
          </a:prstGeom>
          <a:gradFill rotWithShape="1"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97937" tIns="57130" rIns="97937" bIns="57130"/>
          <a:lstStyle/>
          <a:p>
            <a:pPr marL="0" marR="0" lvl="0" indent="0" algn="ctr" defTabSz="914400" eaLnBrk="1" fontAlgn="auto" latinLnBrk="0" hangingPunct="1">
              <a:lnSpc>
                <a:spcPct val="11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  <a:tab pos="1312888" algn="l"/>
              </a:tabLst>
              <a:defRPr/>
            </a:pPr>
            <a:r>
              <a:rPr lang="it-IT" kern="0" dirty="0" smtClean="0">
                <a:solidFill>
                  <a:schemeClr val="bg1"/>
                </a:solidFill>
                <a:latin typeface="+mj-lt"/>
                <a:cs typeface="Helvetica Neue Bold Condensed"/>
              </a:rPr>
              <a:t>sTGC</a:t>
            </a:r>
          </a:p>
          <a:p>
            <a:pPr marL="0" marR="0" lvl="0" indent="0" algn="ctr" defTabSz="914400" eaLnBrk="1" fontAlgn="auto" latinLnBrk="0" hangingPunct="1">
              <a:lnSpc>
                <a:spcPct val="11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  <a:tab pos="1312888" algn="l"/>
              </a:tabLst>
              <a:defRPr/>
            </a:pPr>
            <a:r>
              <a:rPr lang="it-IT" kern="0" dirty="0" smtClean="0">
                <a:solidFill>
                  <a:schemeClr val="bg1"/>
                </a:solidFill>
                <a:latin typeface="+mj-lt"/>
                <a:cs typeface="Helvetica Neue Bold Condensed"/>
              </a:rPr>
              <a:t>Trigger Processor</a:t>
            </a:r>
          </a:p>
        </p:txBody>
      </p:sp>
      <p:sp>
        <p:nvSpPr>
          <p:cNvPr id="138" name="AutoShape 4"/>
          <p:cNvSpPr>
            <a:spLocks noChangeArrowheads="1"/>
          </p:cNvSpPr>
          <p:nvPr/>
        </p:nvSpPr>
        <p:spPr bwMode="auto">
          <a:xfrm>
            <a:off x="1357785" y="5959995"/>
            <a:ext cx="931174" cy="722096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97937" tIns="57130" rIns="97937" bIns="57130" anchor="ctr" anchorCtr="1"/>
          <a:lstStyle/>
          <a:p>
            <a:pPr marL="0" marR="0" lvl="0" indent="0" algn="ctr" defTabSz="91440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</a:tabLst>
              <a:defRPr/>
            </a:pPr>
            <a:r>
              <a:rPr lang="it-IT" b="1" kern="0" dirty="0" smtClean="0">
                <a:solidFill>
                  <a:srgbClr val="000000"/>
                </a:solidFill>
                <a:latin typeface="+mj-lt"/>
              </a:rPr>
              <a:t>Strip</a:t>
            </a:r>
          </a:p>
          <a:p>
            <a:pPr marL="0" marR="0" lvl="0" indent="0" algn="ctr" defTabSz="91440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</a:tabLst>
              <a:defRPr/>
            </a:pPr>
            <a:r>
              <a:rPr kumimoji="0" lang="it-I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VMM</a:t>
            </a:r>
          </a:p>
        </p:txBody>
      </p:sp>
      <p:pic>
        <p:nvPicPr>
          <p:cNvPr id="141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260648"/>
            <a:ext cx="2161930" cy="1677194"/>
          </a:xfrm>
          <a:prstGeom prst="rect">
            <a:avLst/>
          </a:prstGeom>
        </p:spPr>
      </p:pic>
      <p:pic>
        <p:nvPicPr>
          <p:cNvPr id="142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894" y="1957432"/>
            <a:ext cx="1113919" cy="1072043"/>
          </a:xfrm>
          <a:prstGeom prst="rect">
            <a:avLst/>
          </a:prstGeom>
        </p:spPr>
      </p:pic>
      <p:pic>
        <p:nvPicPr>
          <p:cNvPr id="14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4" t="3780" r="7500"/>
          <a:stretch/>
        </p:blipFill>
        <p:spPr bwMode="auto">
          <a:xfrm>
            <a:off x="21635" y="1484784"/>
            <a:ext cx="2390125" cy="1421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212798" y="3417895"/>
            <a:ext cx="842432" cy="3336795"/>
            <a:chOff x="103888" y="3417895"/>
            <a:chExt cx="842432" cy="3336795"/>
          </a:xfrm>
        </p:grpSpPr>
        <p:sp>
          <p:nvSpPr>
            <p:cNvPr id="113" name="Flowchart: Manual Operation 52"/>
            <p:cNvSpPr/>
            <p:nvPr/>
          </p:nvSpPr>
          <p:spPr>
            <a:xfrm>
              <a:off x="103888" y="3417895"/>
              <a:ext cx="543654" cy="3147525"/>
            </a:xfrm>
            <a:prstGeom prst="flowChartManualOperation">
              <a:avLst/>
            </a:prstGeom>
            <a:gradFill>
              <a:gsLst>
                <a:gs pos="0">
                  <a:srgbClr val="CB6C1D"/>
                </a:gs>
                <a:gs pos="80000">
                  <a:srgbClr val="FF8F2A"/>
                </a:gs>
                <a:gs pos="100000">
                  <a:srgbClr val="FF8F26"/>
                </a:gs>
              </a:gsLst>
              <a:lin ang="16200000" scaled="0"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>
                  <a:solidFill>
                    <a:prstClr val="white"/>
                  </a:solidFill>
                  <a:latin typeface="Cambria" panose="02040503050406030204" pitchFamily="18" charset="0"/>
                </a:rPr>
                <a:t>sTCG</a:t>
              </a:r>
            </a:p>
          </p:txBody>
        </p:sp>
        <p:sp>
          <p:nvSpPr>
            <p:cNvPr id="147" name="Flowchart: Manual Operation 37"/>
            <p:cNvSpPr/>
            <p:nvPr/>
          </p:nvSpPr>
          <p:spPr>
            <a:xfrm>
              <a:off x="188909" y="3473613"/>
              <a:ext cx="543654" cy="3147525"/>
            </a:xfrm>
            <a:prstGeom prst="flowChartManualOperation">
              <a:avLst/>
            </a:prstGeom>
            <a:gradFill>
              <a:gsLst>
                <a:gs pos="0">
                  <a:srgbClr val="CB6C1D"/>
                </a:gs>
                <a:gs pos="80000">
                  <a:srgbClr val="FF8F2A"/>
                </a:gs>
                <a:gs pos="100000">
                  <a:srgbClr val="FF8F26"/>
                </a:gs>
              </a:gsLst>
              <a:lin ang="16200000" scaled="0"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>
                  <a:solidFill>
                    <a:prstClr val="white"/>
                  </a:solidFill>
                  <a:latin typeface="Cambria" panose="02040503050406030204" pitchFamily="18" charset="0"/>
                </a:rPr>
                <a:t>sTCG</a:t>
              </a:r>
            </a:p>
          </p:txBody>
        </p:sp>
        <p:sp>
          <p:nvSpPr>
            <p:cNvPr id="148" name="Flowchart: Manual Operation 38"/>
            <p:cNvSpPr/>
            <p:nvPr/>
          </p:nvSpPr>
          <p:spPr>
            <a:xfrm>
              <a:off x="292577" y="3540389"/>
              <a:ext cx="543654" cy="3147525"/>
            </a:xfrm>
            <a:prstGeom prst="flowChartManualOperation">
              <a:avLst/>
            </a:prstGeom>
            <a:gradFill>
              <a:gsLst>
                <a:gs pos="0">
                  <a:srgbClr val="CB6C1D"/>
                </a:gs>
                <a:gs pos="80000">
                  <a:srgbClr val="FF8F2A"/>
                </a:gs>
                <a:gs pos="100000">
                  <a:srgbClr val="FF8F26"/>
                </a:gs>
              </a:gsLst>
              <a:lin ang="16200000" scaled="0"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>
                  <a:solidFill>
                    <a:prstClr val="white"/>
                  </a:solidFill>
                  <a:latin typeface="Cambria" panose="02040503050406030204" pitchFamily="18" charset="0"/>
                </a:rPr>
                <a:t>sTCG</a:t>
              </a:r>
            </a:p>
          </p:txBody>
        </p:sp>
        <p:sp>
          <p:nvSpPr>
            <p:cNvPr id="149" name="Flowchart: Manual Operation 39"/>
            <p:cNvSpPr/>
            <p:nvPr/>
          </p:nvSpPr>
          <p:spPr>
            <a:xfrm>
              <a:off x="402666" y="3607165"/>
              <a:ext cx="543654" cy="3147525"/>
            </a:xfrm>
            <a:prstGeom prst="flowChartManualOperation">
              <a:avLst/>
            </a:prstGeom>
            <a:gradFill>
              <a:gsLst>
                <a:gs pos="0">
                  <a:srgbClr val="CB6C1D"/>
                </a:gs>
                <a:gs pos="80000">
                  <a:srgbClr val="FF8F2A"/>
                </a:gs>
                <a:gs pos="100000">
                  <a:srgbClr val="FF8F26"/>
                </a:gs>
              </a:gsLst>
              <a:lin ang="16200000" scaled="0"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>
                  <a:solidFill>
                    <a:prstClr val="white"/>
                  </a:solidFill>
                  <a:latin typeface="Cambria" panose="02040503050406030204" pitchFamily="18" charset="0"/>
                </a:rPr>
                <a:t>sTCG</a:t>
              </a:r>
            </a:p>
          </p:txBody>
        </p:sp>
      </p:grpSp>
      <p:sp>
        <p:nvSpPr>
          <p:cNvPr id="150" name="AutoShape 4"/>
          <p:cNvSpPr>
            <a:spLocks noChangeArrowheads="1"/>
          </p:cNvSpPr>
          <p:nvPr/>
        </p:nvSpPr>
        <p:spPr bwMode="auto">
          <a:xfrm>
            <a:off x="1357785" y="4458831"/>
            <a:ext cx="931174" cy="722096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97937" tIns="57130" rIns="97937" bIns="57130" anchor="ctr" anchorCtr="1"/>
          <a:lstStyle/>
          <a:p>
            <a:pPr marL="0" marR="0" lvl="0" indent="0" algn="ctr" defTabSz="91440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</a:tabLst>
              <a:defRPr/>
            </a:pPr>
            <a:r>
              <a:rPr kumimoji="0" lang="it-I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Strip</a:t>
            </a:r>
          </a:p>
          <a:p>
            <a:pPr marL="0" marR="0" lvl="0" indent="0" algn="ctr" defTabSz="91440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</a:tabLst>
              <a:defRPr/>
            </a:pPr>
            <a:r>
              <a:rPr lang="it-IT" b="1" kern="0" dirty="0" smtClean="0">
                <a:solidFill>
                  <a:srgbClr val="000000"/>
                </a:solidFill>
                <a:latin typeface="+mj-lt"/>
              </a:rPr>
              <a:t>VMM</a:t>
            </a:r>
            <a:endParaRPr kumimoji="0" lang="it-IT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cxnSp>
        <p:nvCxnSpPr>
          <p:cNvPr id="151" name="Straight Arrow Connector 50"/>
          <p:cNvCxnSpPr>
            <a:stCxn id="60" idx="3"/>
          </p:cNvCxnSpPr>
          <p:nvPr/>
        </p:nvCxnSpPr>
        <p:spPr>
          <a:xfrm flipV="1">
            <a:off x="3426875" y="2873089"/>
            <a:ext cx="1001109" cy="2022948"/>
          </a:xfrm>
          <a:prstGeom prst="straightConnector1">
            <a:avLst/>
          </a:prstGeom>
          <a:ln w="34925" cap="rnd">
            <a:solidFill>
              <a:schemeClr val="bg1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51"/>
          <p:cNvCxnSpPr/>
          <p:nvPr/>
        </p:nvCxnSpPr>
        <p:spPr>
          <a:xfrm>
            <a:off x="1028662" y="4678663"/>
            <a:ext cx="298856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55"/>
          <p:cNvCxnSpPr/>
          <p:nvPr/>
        </p:nvCxnSpPr>
        <p:spPr>
          <a:xfrm>
            <a:off x="1003244" y="5542797"/>
            <a:ext cx="371830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10353901" y="5915720"/>
            <a:ext cx="542697" cy="279400"/>
          </a:xfrm>
        </p:spPr>
        <p:txBody>
          <a:bodyPr/>
          <a:lstStyle/>
          <a:p>
            <a:r>
              <a:rPr lang="it-IT" dirty="0" smtClean="0"/>
              <a:t>9</a:t>
            </a:r>
            <a:endParaRPr lang="it-IT" dirty="0"/>
          </a:p>
        </p:txBody>
      </p:sp>
      <p:sp>
        <p:nvSpPr>
          <p:cNvPr id="167" name="CasellaDiTesto 81"/>
          <p:cNvSpPr txBox="1">
            <a:spLocks noChangeArrowheads="1"/>
          </p:cNvSpPr>
          <p:nvPr/>
        </p:nvSpPr>
        <p:spPr bwMode="auto">
          <a:xfrm>
            <a:off x="5574632" y="3686686"/>
            <a:ext cx="3466181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Clr>
                <a:srgbClr val="CC702D"/>
              </a:buClr>
            </a:pPr>
            <a:r>
              <a:rPr lang="en-US" sz="1600" dirty="0" smtClean="0">
                <a:solidFill>
                  <a:prstClr val="black"/>
                </a:solidFill>
                <a:latin typeface="Arial"/>
                <a:cs typeface="Arial"/>
              </a:rPr>
              <a:t>Pad </a:t>
            </a:r>
            <a:r>
              <a:rPr lang="en-US" sz="1600" dirty="0">
                <a:solidFill>
                  <a:prstClr val="black"/>
                </a:solidFill>
                <a:latin typeface="Arial"/>
                <a:cs typeface="Arial"/>
              </a:rPr>
              <a:t>trigger uses pad tower coincidence to choose ONLY the relevant band of strips.</a:t>
            </a:r>
          </a:p>
          <a:p>
            <a:pPr>
              <a:spcAft>
                <a:spcPts val="600"/>
              </a:spcAft>
              <a:buClr>
                <a:srgbClr val="CC702D"/>
              </a:buClr>
            </a:pPr>
            <a:r>
              <a:rPr lang="en-US" sz="1600" dirty="0" smtClean="0">
                <a:solidFill>
                  <a:prstClr val="black"/>
                </a:solidFill>
                <a:latin typeface="Arial"/>
                <a:cs typeface="Arial"/>
              </a:rPr>
              <a:t>Physical pads staggered </a:t>
            </a:r>
            <a:r>
              <a:rPr lang="en-US" sz="1600" dirty="0">
                <a:solidFill>
                  <a:prstClr val="black"/>
                </a:solidFill>
                <a:latin typeface="Arial"/>
                <a:cs typeface="Arial"/>
              </a:rPr>
              <a:t>by ½ pad in both directions</a:t>
            </a:r>
          </a:p>
          <a:p>
            <a:pPr>
              <a:spcBef>
                <a:spcPts val="900"/>
              </a:spcBef>
              <a:spcAft>
                <a:spcPts val="600"/>
              </a:spcAft>
              <a:buClr>
                <a:srgbClr val="CC702D"/>
              </a:buClr>
            </a:pPr>
            <a:r>
              <a:rPr lang="en-US" sz="1600" dirty="0" smtClean="0">
                <a:solidFill>
                  <a:prstClr val="black"/>
                </a:solidFill>
                <a:latin typeface="Arial"/>
                <a:cs typeface="Arial"/>
              </a:rPr>
              <a:t>Logical </a:t>
            </a:r>
            <a:r>
              <a:rPr lang="en-US" sz="1600" dirty="0">
                <a:solidFill>
                  <a:prstClr val="black"/>
                </a:solidFill>
                <a:latin typeface="Arial"/>
                <a:cs typeface="Arial"/>
              </a:rPr>
              <a:t>pad-tower </a:t>
            </a:r>
            <a:r>
              <a:rPr lang="en-US" sz="1600" dirty="0" smtClean="0">
                <a:solidFill>
                  <a:prstClr val="black"/>
                </a:solidFill>
                <a:latin typeface="Arial"/>
                <a:cs typeface="Arial"/>
              </a:rPr>
              <a:t>defined </a:t>
            </a:r>
            <a:r>
              <a:rPr lang="en-US" sz="1600" dirty="0">
                <a:solidFill>
                  <a:prstClr val="black"/>
                </a:solidFill>
                <a:latin typeface="Arial"/>
                <a:cs typeface="Arial"/>
              </a:rPr>
              <a:t>by </a:t>
            </a:r>
            <a:r>
              <a:rPr lang="en-US" sz="1600" dirty="0" smtClean="0">
                <a:solidFill>
                  <a:prstClr val="black"/>
                </a:solidFill>
                <a:latin typeface="Arial"/>
                <a:cs typeface="Arial"/>
              </a:rPr>
              <a:t>projecting </a:t>
            </a:r>
            <a:r>
              <a:rPr lang="en-US" sz="1600" dirty="0">
                <a:solidFill>
                  <a:prstClr val="black"/>
                </a:solidFill>
                <a:latin typeface="Arial"/>
                <a:cs typeface="Arial"/>
              </a:rPr>
              <a:t>from </a:t>
            </a:r>
            <a:r>
              <a:rPr lang="en-US" sz="1600" dirty="0" smtClean="0">
                <a:solidFill>
                  <a:prstClr val="black"/>
                </a:solidFill>
                <a:latin typeface="Arial"/>
                <a:cs typeface="Arial"/>
              </a:rPr>
              <a:t>8 layer </a:t>
            </a:r>
            <a:r>
              <a:rPr lang="en-US" sz="1600" dirty="0">
                <a:solidFill>
                  <a:prstClr val="black"/>
                </a:solidFill>
                <a:latin typeface="Arial"/>
                <a:cs typeface="Arial"/>
              </a:rPr>
              <a:t>of staggered pad boundaries</a:t>
            </a:r>
          </a:p>
          <a:p>
            <a:pPr lvl="0">
              <a:spcBef>
                <a:spcPts val="900"/>
              </a:spcBef>
              <a:buClr>
                <a:srgbClr val="CC702D"/>
              </a:buClr>
            </a:pPr>
            <a:r>
              <a:rPr lang="en-US" sz="1600" dirty="0" smtClean="0">
                <a:solidFill>
                  <a:prstClr val="black"/>
                </a:solidFill>
                <a:latin typeface="Arial"/>
                <a:cs typeface="Arial"/>
              </a:rPr>
              <a:t>Pad-tower </a:t>
            </a:r>
            <a:r>
              <a:rPr lang="en-US" sz="1600" dirty="0">
                <a:solidFill>
                  <a:prstClr val="black"/>
                </a:solidFill>
                <a:latin typeface="Arial"/>
                <a:cs typeface="Arial"/>
              </a:rPr>
              <a:t>coincidence </a:t>
            </a:r>
            <a:r>
              <a:rPr lang="en-US" sz="1600" dirty="0" smtClean="0">
                <a:solidFill>
                  <a:prstClr val="black"/>
                </a:solidFill>
                <a:latin typeface="Arial"/>
                <a:cs typeface="Arial"/>
              </a:rPr>
              <a:t>= </a:t>
            </a:r>
            <a:br>
              <a:rPr lang="en-US" sz="1600" dirty="0" smtClean="0">
                <a:solidFill>
                  <a:prstClr val="black"/>
                </a:solidFill>
                <a:latin typeface="Arial"/>
                <a:cs typeface="Arial"/>
              </a:rPr>
            </a:br>
            <a:r>
              <a:rPr lang="en-US" sz="1600" dirty="0" smtClean="0">
                <a:solidFill>
                  <a:prstClr val="black"/>
                </a:solidFill>
                <a:latin typeface="Arial"/>
                <a:cs typeface="Arial"/>
              </a:rPr>
              <a:t>         2 </a:t>
            </a:r>
            <a:r>
              <a:rPr lang="en-US" sz="1600" dirty="0" smtClean="0">
                <a:solidFill>
                  <a:prstClr val="black"/>
                </a:solidFill>
                <a:latin typeface="Arial"/>
                <a:cs typeface="Arial"/>
                <a:sym typeface="Symbol"/>
              </a:rPr>
              <a:t></a:t>
            </a:r>
            <a:r>
              <a:rPr lang="en-US" sz="1600" dirty="0" smtClean="0">
                <a:solidFill>
                  <a:prstClr val="black"/>
                </a:solidFill>
                <a:latin typeface="Arial"/>
                <a:cs typeface="Arial"/>
              </a:rPr>
              <a:t> 3-out-4 </a:t>
            </a:r>
            <a:r>
              <a:rPr lang="en-US" sz="1600" dirty="0">
                <a:solidFill>
                  <a:prstClr val="black"/>
                </a:solidFill>
                <a:latin typeface="Arial"/>
                <a:cs typeface="Arial"/>
              </a:rPr>
              <a:t>overlapping </a:t>
            </a:r>
            <a:r>
              <a:rPr lang="en-US" sz="1600" dirty="0" smtClean="0">
                <a:solidFill>
                  <a:prstClr val="black"/>
                </a:solidFill>
                <a:latin typeface="Arial"/>
                <a:cs typeface="Arial"/>
              </a:rPr>
              <a:t>pads</a:t>
            </a:r>
          </a:p>
        </p:txBody>
      </p:sp>
      <p:sp>
        <p:nvSpPr>
          <p:cNvPr id="44" name="AutoShape 9"/>
          <p:cNvSpPr>
            <a:spLocks noChangeArrowheads="1"/>
          </p:cNvSpPr>
          <p:nvPr/>
        </p:nvSpPr>
        <p:spPr bwMode="auto">
          <a:xfrm>
            <a:off x="4281878" y="2150993"/>
            <a:ext cx="862597" cy="722096"/>
          </a:xfrm>
          <a:prstGeom prst="roundRect">
            <a:avLst>
              <a:gd name="adj" fmla="val 389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97937" tIns="57130" rIns="97937" bIns="57130" anchor="ctr" anchorCtr="1"/>
          <a:lstStyle/>
          <a:p>
            <a:pPr marL="0" marR="0" lvl="0" indent="0" algn="ctr" defTabSz="91440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</a:tabLst>
              <a:defRPr/>
            </a:pPr>
            <a:r>
              <a:rPr lang="it-IT" b="1" kern="0" dirty="0" smtClean="0">
                <a:solidFill>
                  <a:srgbClr val="000000"/>
                </a:solidFill>
                <a:latin typeface="+mj-lt"/>
              </a:rPr>
              <a:t>Router</a:t>
            </a:r>
            <a:endParaRPr kumimoji="0" lang="it-IT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cxnSp>
        <p:nvCxnSpPr>
          <p:cNvPr id="52" name="Straight Arrow Connector 81"/>
          <p:cNvCxnSpPr>
            <a:endCxn id="118" idx="0"/>
          </p:cNvCxnSpPr>
          <p:nvPr/>
        </p:nvCxnSpPr>
        <p:spPr>
          <a:xfrm flipH="1">
            <a:off x="2971711" y="2873089"/>
            <a:ext cx="114465" cy="467955"/>
          </a:xfrm>
          <a:prstGeom prst="straightConnector1">
            <a:avLst/>
          </a:prstGeom>
          <a:ln w="38100">
            <a:solidFill>
              <a:srgbClr val="00206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99"/>
          <p:cNvCxnSpPr>
            <a:stCxn id="44" idx="3"/>
          </p:cNvCxnSpPr>
          <p:nvPr/>
        </p:nvCxnSpPr>
        <p:spPr>
          <a:xfrm>
            <a:off x="5144475" y="2512041"/>
            <a:ext cx="600055" cy="5584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99"/>
          <p:cNvCxnSpPr>
            <a:endCxn id="44" idx="2"/>
          </p:cNvCxnSpPr>
          <p:nvPr/>
        </p:nvCxnSpPr>
        <p:spPr>
          <a:xfrm flipV="1">
            <a:off x="3905744" y="2873089"/>
            <a:ext cx="807433" cy="3000099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54"/>
          <p:cNvCxnSpPr/>
          <p:nvPr/>
        </p:nvCxnSpPr>
        <p:spPr>
          <a:xfrm flipV="1">
            <a:off x="2483768" y="1409731"/>
            <a:ext cx="0" cy="1715681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33"/>
          <p:cNvSpPr txBox="1"/>
          <p:nvPr/>
        </p:nvSpPr>
        <p:spPr>
          <a:xfrm>
            <a:off x="1600109" y="908720"/>
            <a:ext cx="1757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prstClr val="black"/>
                </a:solidFill>
              </a:rPr>
              <a:t>1/16</a:t>
            </a:r>
            <a:r>
              <a:rPr lang="it-IT" sz="2000" baseline="30000" dirty="0" smtClean="0">
                <a:solidFill>
                  <a:prstClr val="black"/>
                </a:solidFill>
              </a:rPr>
              <a:t>th</a:t>
            </a:r>
            <a:r>
              <a:rPr lang="it-IT" sz="2000" dirty="0" smtClean="0">
                <a:solidFill>
                  <a:prstClr val="black"/>
                </a:solidFill>
              </a:rPr>
              <a:t> sector</a:t>
            </a:r>
            <a:endParaRPr lang="it-IT" sz="200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80112" y="3299388"/>
            <a:ext cx="33012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Arial"/>
                <a:cs typeface="Arial"/>
              </a:rPr>
              <a:t>Problem: no BW to read all </a:t>
            </a:r>
            <a:r>
              <a:rPr lang="en-US" sz="1600" dirty="0" smtClean="0">
                <a:solidFill>
                  <a:prstClr val="black"/>
                </a:solidFill>
                <a:latin typeface="Arial"/>
                <a:cs typeface="Arial"/>
              </a:rPr>
              <a:t>strips</a:t>
            </a:r>
            <a:endParaRPr lang="en-US" sz="16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60" name="AutoShape 9"/>
          <p:cNvSpPr>
            <a:spLocks noChangeArrowheads="1"/>
          </p:cNvSpPr>
          <p:nvPr/>
        </p:nvSpPr>
        <p:spPr bwMode="auto">
          <a:xfrm>
            <a:off x="2745478" y="4534989"/>
            <a:ext cx="681397" cy="722096"/>
          </a:xfrm>
          <a:prstGeom prst="roundRect">
            <a:avLst>
              <a:gd name="adj" fmla="val 389"/>
            </a:avLst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97937" tIns="57130" rIns="97937" bIns="57130" anchor="ctr" anchorCtr="1"/>
          <a:lstStyle/>
          <a:p>
            <a:pPr marL="0" marR="0" lvl="0" indent="0" algn="ctr" defTabSz="91440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</a:tabLst>
              <a:defRPr/>
            </a:pPr>
            <a:r>
              <a:rPr kumimoji="0" lang="it-I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Strip</a:t>
            </a:r>
          </a:p>
          <a:p>
            <a:pPr marL="0" marR="0" lvl="0" indent="0" algn="ctr" defTabSz="91440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</a:tabLst>
              <a:defRPr/>
            </a:pPr>
            <a:r>
              <a:rPr lang="it-IT" b="1" kern="0" dirty="0" smtClean="0">
                <a:solidFill>
                  <a:srgbClr val="000000"/>
                </a:solidFill>
                <a:latin typeface="+mj-lt"/>
              </a:rPr>
              <a:t>TDS</a:t>
            </a:r>
            <a:endParaRPr kumimoji="0" lang="it-IT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cxnSp>
        <p:nvCxnSpPr>
          <p:cNvPr id="61" name="Straight Arrow Connector 67"/>
          <p:cNvCxnSpPr/>
          <p:nvPr/>
        </p:nvCxnSpPr>
        <p:spPr>
          <a:xfrm>
            <a:off x="2291269" y="4896037"/>
            <a:ext cx="454209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Group 63"/>
          <p:cNvGrpSpPr/>
          <p:nvPr/>
        </p:nvGrpSpPr>
        <p:grpSpPr>
          <a:xfrm>
            <a:off x="1779590" y="5461126"/>
            <a:ext cx="72008" cy="275676"/>
            <a:chOff x="4292352" y="6243020"/>
            <a:chExt cx="72008" cy="275676"/>
          </a:xfrm>
        </p:grpSpPr>
        <p:sp>
          <p:nvSpPr>
            <p:cNvPr id="65" name="Oval 64"/>
            <p:cNvSpPr/>
            <p:nvPr/>
          </p:nvSpPr>
          <p:spPr>
            <a:xfrm>
              <a:off x="4292352" y="6243020"/>
              <a:ext cx="72008" cy="5268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6" name="Oval 65"/>
            <p:cNvSpPr/>
            <p:nvPr/>
          </p:nvSpPr>
          <p:spPr>
            <a:xfrm>
              <a:off x="4292352" y="6354517"/>
              <a:ext cx="72008" cy="5268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7" name="Oval 66"/>
            <p:cNvSpPr/>
            <p:nvPr/>
          </p:nvSpPr>
          <p:spPr>
            <a:xfrm>
              <a:off x="4292352" y="6466014"/>
              <a:ext cx="72008" cy="5268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cxnSp>
        <p:nvCxnSpPr>
          <p:cNvPr id="73" name="Straight Arrow Connector 81"/>
          <p:cNvCxnSpPr/>
          <p:nvPr/>
        </p:nvCxnSpPr>
        <p:spPr>
          <a:xfrm flipH="1">
            <a:off x="3401200" y="2873089"/>
            <a:ext cx="234696" cy="170193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355976" y="4284022"/>
            <a:ext cx="94128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 smtClean="0"/>
              <a:t>Only one</a:t>
            </a:r>
          </a:p>
          <a:p>
            <a:r>
              <a:rPr lang="en-CA" sz="1600" dirty="0" smtClean="0"/>
              <a:t>Strip TDS</a:t>
            </a:r>
          </a:p>
          <a:p>
            <a:r>
              <a:rPr lang="en-CA" sz="1600" dirty="0" smtClean="0"/>
              <a:t>chosen</a:t>
            </a:r>
            <a:endParaRPr lang="en-CA" sz="1600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99498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  <p:bldP spid="111" grpId="0"/>
      <p:bldP spid="112" grpId="0"/>
      <p:bldP spid="116" grpId="0" animBg="1"/>
      <p:bldP spid="117" grpId="0" animBg="1"/>
      <p:bldP spid="117" grpId="1" animBg="1"/>
      <p:bldP spid="118" grpId="0" animBg="1"/>
      <p:bldP spid="125" grpId="0" animBg="1"/>
      <p:bldP spid="126" grpId="0" animBg="1"/>
      <p:bldP spid="138" grpId="0" animBg="1"/>
      <p:bldP spid="150" grpId="0" animBg="1"/>
      <p:bldP spid="167" grpId="0"/>
      <p:bldP spid="44" grpId="0" animBg="1"/>
      <p:bldP spid="59" grpId="0"/>
      <p:bldP spid="60" grpId="0" animBg="1"/>
      <p:bldP spid="60" grpId="1" animBg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_iFolder\sTGC\LL_sTGC_trigger_overview_V0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496944" cy="628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t>6</a:t>
            </a:fld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4336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39552" y="6356350"/>
            <a:ext cx="2818656" cy="365125"/>
          </a:xfrm>
        </p:spPr>
        <p:txBody>
          <a:bodyPr/>
          <a:lstStyle/>
          <a:p>
            <a:r>
              <a:rPr lang="en-US" smtClean="0"/>
              <a:t>Lorne Levinson, ACES, 19 February 2014</a:t>
            </a:r>
            <a:endParaRPr lang="en-CA" dirty="0"/>
          </a:p>
        </p:txBody>
      </p:sp>
      <p:grpSp>
        <p:nvGrpSpPr>
          <p:cNvPr id="53" name="Group 52"/>
          <p:cNvGrpSpPr/>
          <p:nvPr/>
        </p:nvGrpSpPr>
        <p:grpSpPr>
          <a:xfrm>
            <a:off x="72398" y="2780928"/>
            <a:ext cx="842432" cy="3336795"/>
            <a:chOff x="103888" y="3417895"/>
            <a:chExt cx="842432" cy="3336795"/>
          </a:xfrm>
        </p:grpSpPr>
        <p:sp>
          <p:nvSpPr>
            <p:cNvPr id="54" name="Flowchart: Manual Operation 52"/>
            <p:cNvSpPr/>
            <p:nvPr/>
          </p:nvSpPr>
          <p:spPr>
            <a:xfrm>
              <a:off x="103888" y="3417895"/>
              <a:ext cx="543654" cy="3147525"/>
            </a:xfrm>
            <a:prstGeom prst="flowChartManualOperation">
              <a:avLst/>
            </a:prstGeom>
            <a:gradFill>
              <a:gsLst>
                <a:gs pos="0">
                  <a:srgbClr val="CB6C1D"/>
                </a:gs>
                <a:gs pos="80000">
                  <a:srgbClr val="FF8F2A"/>
                </a:gs>
                <a:gs pos="100000">
                  <a:srgbClr val="FF8F26"/>
                </a:gs>
              </a:gsLst>
              <a:lin ang="16200000" scaled="0"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>
                  <a:solidFill>
                    <a:prstClr val="white"/>
                  </a:solidFill>
                  <a:latin typeface="Cambria" panose="02040503050406030204" pitchFamily="18" charset="0"/>
                </a:rPr>
                <a:t>sTCG</a:t>
              </a:r>
            </a:p>
          </p:txBody>
        </p:sp>
        <p:sp>
          <p:nvSpPr>
            <p:cNvPr id="56" name="Flowchart: Manual Operation 37"/>
            <p:cNvSpPr/>
            <p:nvPr/>
          </p:nvSpPr>
          <p:spPr>
            <a:xfrm>
              <a:off x="188909" y="3473613"/>
              <a:ext cx="543654" cy="3147525"/>
            </a:xfrm>
            <a:prstGeom prst="flowChartManualOperation">
              <a:avLst/>
            </a:prstGeom>
            <a:gradFill>
              <a:gsLst>
                <a:gs pos="0">
                  <a:srgbClr val="CB6C1D"/>
                </a:gs>
                <a:gs pos="80000">
                  <a:srgbClr val="FF8F2A"/>
                </a:gs>
                <a:gs pos="100000">
                  <a:srgbClr val="FF8F26"/>
                </a:gs>
              </a:gsLst>
              <a:lin ang="16200000" scaled="0"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>
                  <a:solidFill>
                    <a:prstClr val="white"/>
                  </a:solidFill>
                  <a:latin typeface="Cambria" panose="02040503050406030204" pitchFamily="18" charset="0"/>
                </a:rPr>
                <a:t>sTCG</a:t>
              </a:r>
            </a:p>
          </p:txBody>
        </p:sp>
        <p:sp>
          <p:nvSpPr>
            <p:cNvPr id="57" name="Flowchart: Manual Operation 38"/>
            <p:cNvSpPr/>
            <p:nvPr/>
          </p:nvSpPr>
          <p:spPr>
            <a:xfrm>
              <a:off x="292577" y="3540389"/>
              <a:ext cx="543654" cy="3147525"/>
            </a:xfrm>
            <a:prstGeom prst="flowChartManualOperation">
              <a:avLst/>
            </a:prstGeom>
            <a:gradFill>
              <a:gsLst>
                <a:gs pos="0">
                  <a:srgbClr val="CB6C1D"/>
                </a:gs>
                <a:gs pos="80000">
                  <a:srgbClr val="FF8F2A"/>
                </a:gs>
                <a:gs pos="100000">
                  <a:srgbClr val="FF8F26"/>
                </a:gs>
              </a:gsLst>
              <a:lin ang="16200000" scaled="0"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>
                  <a:solidFill>
                    <a:prstClr val="white"/>
                  </a:solidFill>
                  <a:latin typeface="Cambria" panose="02040503050406030204" pitchFamily="18" charset="0"/>
                </a:rPr>
                <a:t>sTCG</a:t>
              </a:r>
            </a:p>
          </p:txBody>
        </p:sp>
        <p:sp>
          <p:nvSpPr>
            <p:cNvPr id="58" name="Flowchart: Manual Operation 39"/>
            <p:cNvSpPr/>
            <p:nvPr/>
          </p:nvSpPr>
          <p:spPr>
            <a:xfrm>
              <a:off x="402666" y="3607165"/>
              <a:ext cx="543654" cy="3147525"/>
            </a:xfrm>
            <a:prstGeom prst="flowChartManualOperation">
              <a:avLst/>
            </a:prstGeom>
            <a:gradFill>
              <a:gsLst>
                <a:gs pos="0">
                  <a:srgbClr val="CB6C1D"/>
                </a:gs>
                <a:gs pos="80000">
                  <a:srgbClr val="FF8F2A"/>
                </a:gs>
                <a:gs pos="100000">
                  <a:srgbClr val="FF8F26"/>
                </a:gs>
              </a:gsLst>
              <a:lin ang="16200000" scaled="0"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>
                  <a:solidFill>
                    <a:prstClr val="white"/>
                  </a:solidFill>
                  <a:latin typeface="Cambria" panose="02040503050406030204" pitchFamily="18" charset="0"/>
                </a:rPr>
                <a:t>sTCG</a:t>
              </a:r>
            </a:p>
          </p:txBody>
        </p:sp>
      </p:grpSp>
      <p:sp>
        <p:nvSpPr>
          <p:cNvPr id="45057" name="Titolo 1"/>
          <p:cNvSpPr>
            <a:spLocks noGrp="1"/>
          </p:cNvSpPr>
          <p:nvPr>
            <p:ph type="title" idx="4294967295"/>
          </p:nvPr>
        </p:nvSpPr>
        <p:spPr>
          <a:xfrm>
            <a:off x="644525" y="116631"/>
            <a:ext cx="7455867" cy="864097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 </a:t>
            </a:r>
            <a:r>
              <a:rPr lang="en-US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trigger </a:t>
            </a:r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scheme</a:t>
            </a:r>
            <a:endParaRPr lang="it-IT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058" name="Slide Number Placeholder 5"/>
          <p:cNvSpPr txBox="1">
            <a:spLocks noGrp="1"/>
          </p:cNvSpPr>
          <p:nvPr/>
        </p:nvSpPr>
        <p:spPr bwMode="auto">
          <a:xfrm>
            <a:off x="6907213" y="6510338"/>
            <a:ext cx="21336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6FD5302F-854C-4DFC-9B74-68B9757B0B1B}" type="slidenum">
              <a:rPr lang="en-US" sz="1400">
                <a:solidFill>
                  <a:srgbClr val="969696"/>
                </a:solidFill>
                <a:latin typeface="Calibri" pitchFamily="34" charset="0"/>
              </a:rPr>
              <a:pPr algn="r"/>
              <a:t>7</a:t>
            </a:fld>
            <a:endParaRPr lang="en-US" sz="1400">
              <a:solidFill>
                <a:srgbClr val="969696"/>
              </a:solidFill>
              <a:latin typeface="Calibri" pitchFamily="34" charset="0"/>
            </a:endParaRPr>
          </a:p>
        </p:txBody>
      </p:sp>
      <p:sp>
        <p:nvSpPr>
          <p:cNvPr id="110" name="TextBox 31"/>
          <p:cNvSpPr txBox="1"/>
          <p:nvPr/>
        </p:nvSpPr>
        <p:spPr>
          <a:xfrm>
            <a:off x="2915816" y="4927026"/>
            <a:ext cx="1418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dirty="0" smtClean="0"/>
              <a:t>On-chamber</a:t>
            </a:r>
          </a:p>
          <a:p>
            <a:pPr algn="r"/>
            <a:r>
              <a:rPr lang="it-IT" dirty="0" smtClean="0"/>
              <a:t>ASICS</a:t>
            </a:r>
            <a:endParaRPr lang="it-IT" dirty="0"/>
          </a:p>
        </p:txBody>
      </p:sp>
      <p:sp>
        <p:nvSpPr>
          <p:cNvPr id="112" name="TextBox 33"/>
          <p:cNvSpPr txBox="1"/>
          <p:nvPr/>
        </p:nvSpPr>
        <p:spPr>
          <a:xfrm>
            <a:off x="5324945" y="1268760"/>
            <a:ext cx="945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prstClr val="black"/>
                </a:solidFill>
              </a:rPr>
              <a:t>USA 15</a:t>
            </a:r>
          </a:p>
        </p:txBody>
      </p:sp>
      <p:cxnSp>
        <p:nvCxnSpPr>
          <p:cNvPr id="114" name="Straight Arrow Connector 75"/>
          <p:cNvCxnSpPr>
            <a:endCxn id="138" idx="1"/>
          </p:cNvCxnSpPr>
          <p:nvPr/>
        </p:nvCxnSpPr>
        <p:spPr>
          <a:xfrm>
            <a:off x="945141" y="5589635"/>
            <a:ext cx="434113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82"/>
          <p:cNvCxnSpPr/>
          <p:nvPr/>
        </p:nvCxnSpPr>
        <p:spPr>
          <a:xfrm flipH="1" flipV="1">
            <a:off x="4457842" y="1390650"/>
            <a:ext cx="5949" cy="546735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AutoShape 9"/>
          <p:cNvSpPr>
            <a:spLocks noChangeArrowheads="1"/>
          </p:cNvSpPr>
          <p:nvPr/>
        </p:nvSpPr>
        <p:spPr bwMode="auto">
          <a:xfrm>
            <a:off x="2778684" y="3286874"/>
            <a:ext cx="678502" cy="722096"/>
          </a:xfrm>
          <a:prstGeom prst="roundRect">
            <a:avLst>
              <a:gd name="adj" fmla="val 389"/>
            </a:avLst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97937" tIns="57130" rIns="97937" bIns="57130" anchor="ctr" anchorCtr="1"/>
          <a:lstStyle/>
          <a:p>
            <a:pPr marL="0" marR="0" lvl="0" indent="0" algn="ctr" defTabSz="91440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</a:tabLst>
              <a:defRPr/>
            </a:pPr>
            <a:r>
              <a:rPr lang="it-IT" b="1" kern="0" dirty="0" smtClean="0">
                <a:solidFill>
                  <a:srgbClr val="000000"/>
                </a:solidFill>
                <a:latin typeface="+mj-lt"/>
              </a:rPr>
              <a:t>ART</a:t>
            </a:r>
            <a:endParaRPr kumimoji="0" lang="it-IT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</a:tabLst>
              <a:defRPr/>
            </a:pPr>
            <a:r>
              <a:rPr lang="it-IT" b="1" kern="0" dirty="0" smtClean="0">
                <a:solidFill>
                  <a:srgbClr val="000000"/>
                </a:solidFill>
                <a:latin typeface="+mj-lt"/>
              </a:rPr>
              <a:t>TDS</a:t>
            </a:r>
            <a:endParaRPr kumimoji="0" lang="it-IT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cxnSp>
        <p:nvCxnSpPr>
          <p:cNvPr id="119" name="Straight Connector 54"/>
          <p:cNvCxnSpPr/>
          <p:nvPr/>
        </p:nvCxnSpPr>
        <p:spPr>
          <a:xfrm flipH="1" flipV="1">
            <a:off x="2483768" y="2996952"/>
            <a:ext cx="1980023" cy="3498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63"/>
          <p:cNvCxnSpPr>
            <a:endCxn id="125" idx="1"/>
          </p:cNvCxnSpPr>
          <p:nvPr/>
        </p:nvCxnSpPr>
        <p:spPr>
          <a:xfrm>
            <a:off x="1061239" y="3799528"/>
            <a:ext cx="298856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67"/>
          <p:cNvCxnSpPr>
            <a:stCxn id="138" idx="3"/>
          </p:cNvCxnSpPr>
          <p:nvPr/>
        </p:nvCxnSpPr>
        <p:spPr>
          <a:xfrm flipV="1">
            <a:off x="2310428" y="4008970"/>
            <a:ext cx="807507" cy="1580665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74"/>
          <p:cNvCxnSpPr>
            <a:stCxn id="125" idx="3"/>
            <a:endCxn id="118" idx="1"/>
          </p:cNvCxnSpPr>
          <p:nvPr/>
        </p:nvCxnSpPr>
        <p:spPr>
          <a:xfrm flipV="1">
            <a:off x="2291269" y="3647922"/>
            <a:ext cx="487415" cy="151606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AutoShape 4"/>
          <p:cNvSpPr>
            <a:spLocks noChangeArrowheads="1"/>
          </p:cNvSpPr>
          <p:nvPr/>
        </p:nvSpPr>
        <p:spPr bwMode="auto">
          <a:xfrm>
            <a:off x="1360095" y="3438480"/>
            <a:ext cx="931174" cy="722096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97937" tIns="57130" rIns="97937" bIns="57130" anchor="ctr" anchorCtr="1"/>
          <a:lstStyle/>
          <a:p>
            <a:pPr marL="0" marR="0" lvl="0" indent="0" algn="ctr" defTabSz="91440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</a:tabLst>
              <a:defRPr/>
            </a:pPr>
            <a:r>
              <a:rPr kumimoji="0" lang="it-I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VMM</a:t>
            </a:r>
          </a:p>
          <a:p>
            <a:pPr marL="0" marR="0" lvl="0" indent="0" algn="ctr" defTabSz="91440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</a:tabLst>
              <a:defRPr/>
            </a:pPr>
            <a:r>
              <a:rPr lang="it-IT" b="1" kern="0" dirty="0" smtClean="0">
                <a:solidFill>
                  <a:srgbClr val="000000"/>
                </a:solidFill>
                <a:latin typeface="+mj-lt"/>
              </a:rPr>
              <a:t>Strip</a:t>
            </a:r>
            <a:endParaRPr kumimoji="0" lang="it-IT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26" name="AutoShape 18"/>
          <p:cNvSpPr>
            <a:spLocks noChangeArrowheads="1"/>
          </p:cNvSpPr>
          <p:nvPr/>
        </p:nvSpPr>
        <p:spPr bwMode="auto">
          <a:xfrm>
            <a:off x="5220072" y="1771262"/>
            <a:ext cx="1154795" cy="1048513"/>
          </a:xfrm>
          <a:prstGeom prst="roundRect">
            <a:avLst>
              <a:gd name="adj" fmla="val 88"/>
            </a:avLst>
          </a:prstGeom>
          <a:gradFill rotWithShape="1">
            <a:gsLst>
              <a:gs pos="0">
                <a:srgbClr val="8064A2">
                  <a:shade val="51000"/>
                  <a:satMod val="130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97937" tIns="57130" rIns="97937" bIns="57130"/>
          <a:lstStyle/>
          <a:p>
            <a:pPr marL="0" marR="0" lvl="0" indent="0" algn="ctr" defTabSz="914400" eaLnBrk="1" fontAlgn="auto" latinLnBrk="0" hangingPunct="1">
              <a:lnSpc>
                <a:spcPct val="11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  <a:tab pos="1312888" algn="l"/>
              </a:tabLst>
              <a:defRPr/>
            </a:pPr>
            <a:r>
              <a:rPr lang="it-IT" kern="0" dirty="0" smtClean="0">
                <a:solidFill>
                  <a:schemeClr val="bg1"/>
                </a:solidFill>
                <a:latin typeface="+mj-lt"/>
                <a:cs typeface="Helvetica Neue Bold Condensed"/>
              </a:rPr>
              <a:t>MM</a:t>
            </a:r>
          </a:p>
          <a:p>
            <a:pPr marL="0" marR="0" lvl="0" indent="0" algn="ctr" defTabSz="914400" eaLnBrk="1" fontAlgn="auto" latinLnBrk="0" hangingPunct="1">
              <a:lnSpc>
                <a:spcPct val="11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  <a:tab pos="1312888" algn="l"/>
              </a:tabLst>
              <a:defRPr/>
            </a:pPr>
            <a:r>
              <a:rPr lang="it-IT" kern="0" dirty="0" smtClean="0">
                <a:solidFill>
                  <a:schemeClr val="bg1"/>
                </a:solidFill>
                <a:latin typeface="+mj-lt"/>
                <a:cs typeface="Helvetica Neue Bold Condensed"/>
              </a:rPr>
              <a:t>Trigger Processor</a:t>
            </a:r>
          </a:p>
        </p:txBody>
      </p:sp>
      <p:sp>
        <p:nvSpPr>
          <p:cNvPr id="138" name="AutoShape 4"/>
          <p:cNvSpPr>
            <a:spLocks noChangeArrowheads="1"/>
          </p:cNvSpPr>
          <p:nvPr/>
        </p:nvSpPr>
        <p:spPr bwMode="auto">
          <a:xfrm>
            <a:off x="1379254" y="5228587"/>
            <a:ext cx="931174" cy="722096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97937" tIns="57130" rIns="97937" bIns="57130" anchor="ctr" anchorCtr="1"/>
          <a:lstStyle/>
          <a:p>
            <a:pPr marL="0" marR="0" lvl="0" indent="0" algn="ctr" defTabSz="91440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</a:tabLst>
              <a:defRPr/>
            </a:pPr>
            <a:r>
              <a:rPr kumimoji="0" lang="it-I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VMM</a:t>
            </a:r>
          </a:p>
          <a:p>
            <a:pPr marL="0" marR="0" lvl="0" indent="0" algn="ctr" defTabSz="91440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</a:tabLst>
              <a:defRPr/>
            </a:pPr>
            <a:r>
              <a:rPr lang="it-IT" b="1" kern="0" dirty="0" smtClean="0">
                <a:solidFill>
                  <a:srgbClr val="000000"/>
                </a:solidFill>
                <a:latin typeface="+mj-lt"/>
              </a:rPr>
              <a:t>Strip</a:t>
            </a:r>
            <a:endParaRPr kumimoji="0" lang="it-IT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12798" y="3331617"/>
            <a:ext cx="842432" cy="3336795"/>
            <a:chOff x="103888" y="3417895"/>
            <a:chExt cx="842432" cy="3336795"/>
          </a:xfrm>
        </p:grpSpPr>
        <p:sp>
          <p:nvSpPr>
            <p:cNvPr id="113" name="Flowchart: Manual Operation 52"/>
            <p:cNvSpPr/>
            <p:nvPr/>
          </p:nvSpPr>
          <p:spPr>
            <a:xfrm>
              <a:off x="103888" y="3417895"/>
              <a:ext cx="543654" cy="3147525"/>
            </a:xfrm>
            <a:prstGeom prst="flowChartManualOperation">
              <a:avLst/>
            </a:prstGeom>
            <a:gradFill>
              <a:gsLst>
                <a:gs pos="0">
                  <a:srgbClr val="CB6C1D"/>
                </a:gs>
                <a:gs pos="80000">
                  <a:srgbClr val="FF8F2A"/>
                </a:gs>
                <a:gs pos="100000">
                  <a:srgbClr val="FF8F26"/>
                </a:gs>
              </a:gsLst>
              <a:lin ang="16200000" scaled="0"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>
                  <a:solidFill>
                    <a:prstClr val="white"/>
                  </a:solidFill>
                  <a:latin typeface="Cambria" panose="02040503050406030204" pitchFamily="18" charset="0"/>
                </a:rPr>
                <a:t>sTCG</a:t>
              </a:r>
            </a:p>
          </p:txBody>
        </p:sp>
        <p:sp>
          <p:nvSpPr>
            <p:cNvPr id="147" name="Flowchart: Manual Operation 37"/>
            <p:cNvSpPr/>
            <p:nvPr/>
          </p:nvSpPr>
          <p:spPr>
            <a:xfrm>
              <a:off x="188909" y="3473613"/>
              <a:ext cx="543654" cy="3147525"/>
            </a:xfrm>
            <a:prstGeom prst="flowChartManualOperation">
              <a:avLst/>
            </a:prstGeom>
            <a:gradFill>
              <a:gsLst>
                <a:gs pos="0">
                  <a:srgbClr val="CB6C1D"/>
                </a:gs>
                <a:gs pos="80000">
                  <a:srgbClr val="FF8F2A"/>
                </a:gs>
                <a:gs pos="100000">
                  <a:srgbClr val="FF8F26"/>
                </a:gs>
              </a:gsLst>
              <a:lin ang="16200000" scaled="0"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>
                  <a:solidFill>
                    <a:prstClr val="white"/>
                  </a:solidFill>
                  <a:latin typeface="Cambria" panose="02040503050406030204" pitchFamily="18" charset="0"/>
                </a:rPr>
                <a:t>sTCG</a:t>
              </a:r>
            </a:p>
          </p:txBody>
        </p:sp>
        <p:sp>
          <p:nvSpPr>
            <p:cNvPr id="148" name="Flowchart: Manual Operation 38"/>
            <p:cNvSpPr/>
            <p:nvPr/>
          </p:nvSpPr>
          <p:spPr>
            <a:xfrm>
              <a:off x="292577" y="3540389"/>
              <a:ext cx="543654" cy="3147525"/>
            </a:xfrm>
            <a:prstGeom prst="flowChartManualOperation">
              <a:avLst/>
            </a:prstGeom>
            <a:gradFill>
              <a:gsLst>
                <a:gs pos="0">
                  <a:srgbClr val="CB6C1D"/>
                </a:gs>
                <a:gs pos="80000">
                  <a:srgbClr val="FF8F2A"/>
                </a:gs>
                <a:gs pos="100000">
                  <a:srgbClr val="FF8F26"/>
                </a:gs>
              </a:gsLst>
              <a:lin ang="16200000" scaled="0"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>
                  <a:solidFill>
                    <a:prstClr val="white"/>
                  </a:solidFill>
                  <a:latin typeface="Cambria" panose="02040503050406030204" pitchFamily="18" charset="0"/>
                </a:rPr>
                <a:t>sTCG</a:t>
              </a:r>
            </a:p>
          </p:txBody>
        </p:sp>
        <p:sp>
          <p:nvSpPr>
            <p:cNvPr id="149" name="Flowchart: Manual Operation 39"/>
            <p:cNvSpPr/>
            <p:nvPr/>
          </p:nvSpPr>
          <p:spPr>
            <a:xfrm>
              <a:off x="402666" y="3607165"/>
              <a:ext cx="543654" cy="3147525"/>
            </a:xfrm>
            <a:prstGeom prst="flowChartManualOperation">
              <a:avLst/>
            </a:prstGeom>
            <a:gradFill>
              <a:gsLst>
                <a:gs pos="0">
                  <a:srgbClr val="CB6C1D"/>
                </a:gs>
                <a:gs pos="80000">
                  <a:srgbClr val="FF8F2A"/>
                </a:gs>
                <a:gs pos="100000">
                  <a:srgbClr val="FF8F26"/>
                </a:gs>
              </a:gsLst>
              <a:lin ang="16200000" scaled="0"/>
            </a:gra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700" b="1" dirty="0" smtClean="0">
                  <a:solidFill>
                    <a:prstClr val="white"/>
                  </a:solidFill>
                </a:rPr>
                <a:t>M</a:t>
              </a:r>
            </a:p>
            <a:p>
              <a:pPr algn="ctr"/>
              <a:r>
                <a:rPr lang="it-IT" sz="1700" b="1" dirty="0" smtClean="0">
                  <a:solidFill>
                    <a:prstClr val="white"/>
                  </a:solidFill>
                </a:rPr>
                <a:t>I</a:t>
              </a:r>
            </a:p>
            <a:p>
              <a:pPr algn="ctr"/>
              <a:r>
                <a:rPr lang="it-IT" sz="1700" b="1" dirty="0" smtClean="0">
                  <a:solidFill>
                    <a:prstClr val="white"/>
                  </a:solidFill>
                </a:rPr>
                <a:t>c</a:t>
              </a:r>
            </a:p>
            <a:p>
              <a:pPr algn="ctr"/>
              <a:r>
                <a:rPr lang="it-IT" sz="1700" b="1" dirty="0" smtClean="0">
                  <a:solidFill>
                    <a:prstClr val="white"/>
                  </a:solidFill>
                </a:rPr>
                <a:t>Rom</a:t>
              </a:r>
            </a:p>
            <a:p>
              <a:pPr algn="ctr"/>
              <a:r>
                <a:rPr lang="it-IT" sz="1700" b="1" dirty="0" smtClean="0">
                  <a:solidFill>
                    <a:prstClr val="white"/>
                  </a:solidFill>
                </a:rPr>
                <a:t>egas</a:t>
              </a:r>
              <a:endParaRPr lang="it-IT" sz="1700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150" name="AutoShape 4"/>
          <p:cNvSpPr>
            <a:spLocks noChangeArrowheads="1"/>
          </p:cNvSpPr>
          <p:nvPr/>
        </p:nvSpPr>
        <p:spPr bwMode="auto">
          <a:xfrm>
            <a:off x="1357785" y="4333534"/>
            <a:ext cx="931174" cy="722096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/>
        </p:spPr>
        <p:txBody>
          <a:bodyPr lIns="97937" tIns="57130" rIns="97937" bIns="57130" anchor="ctr" anchorCtr="1"/>
          <a:lstStyle/>
          <a:p>
            <a:pPr marL="0" marR="0" lvl="0" indent="0" algn="ctr" defTabSz="91440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</a:tabLst>
              <a:defRPr/>
            </a:pPr>
            <a:r>
              <a:rPr kumimoji="0" lang="it-I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VMM</a:t>
            </a:r>
          </a:p>
          <a:p>
            <a:pPr marL="0" marR="0" lvl="0" indent="0" algn="ctr" defTabSz="91440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656446" algn="l"/>
              </a:tabLst>
              <a:defRPr/>
            </a:pPr>
            <a:r>
              <a:rPr lang="it-IT" b="1" kern="0" dirty="0" smtClean="0">
                <a:solidFill>
                  <a:srgbClr val="000000"/>
                </a:solidFill>
                <a:latin typeface="+mj-lt"/>
              </a:rPr>
              <a:t>Strip</a:t>
            </a:r>
            <a:endParaRPr kumimoji="0" lang="it-IT" sz="1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cxnSp>
        <p:nvCxnSpPr>
          <p:cNvPr id="151" name="Straight Arrow Connector 50"/>
          <p:cNvCxnSpPr>
            <a:stCxn id="150" idx="3"/>
          </p:cNvCxnSpPr>
          <p:nvPr/>
        </p:nvCxnSpPr>
        <p:spPr>
          <a:xfrm flipV="1">
            <a:off x="2288959" y="3799528"/>
            <a:ext cx="489725" cy="895054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51"/>
          <p:cNvCxnSpPr/>
          <p:nvPr/>
        </p:nvCxnSpPr>
        <p:spPr>
          <a:xfrm>
            <a:off x="1028662" y="4553366"/>
            <a:ext cx="298856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55"/>
          <p:cNvCxnSpPr/>
          <p:nvPr/>
        </p:nvCxnSpPr>
        <p:spPr>
          <a:xfrm>
            <a:off x="971600" y="6365490"/>
            <a:ext cx="371830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Slide Number Placeholder 40"/>
          <p:cNvSpPr>
            <a:spLocks noGrp="1"/>
          </p:cNvSpPr>
          <p:nvPr>
            <p:ph type="sldNum" sz="quarter" idx="12"/>
          </p:nvPr>
        </p:nvSpPr>
        <p:spPr>
          <a:xfrm>
            <a:off x="10353901" y="5915720"/>
            <a:ext cx="542697" cy="279400"/>
          </a:xfrm>
        </p:spPr>
        <p:txBody>
          <a:bodyPr/>
          <a:lstStyle/>
          <a:p>
            <a:r>
              <a:rPr lang="it-IT" dirty="0" smtClean="0"/>
              <a:t>9</a:t>
            </a:r>
            <a:endParaRPr lang="it-IT" dirty="0"/>
          </a:p>
        </p:txBody>
      </p:sp>
      <p:sp>
        <p:nvSpPr>
          <p:cNvPr id="167" name="CasellaDiTesto 81"/>
          <p:cNvSpPr txBox="1">
            <a:spLocks noChangeArrowheads="1"/>
          </p:cNvSpPr>
          <p:nvPr/>
        </p:nvSpPr>
        <p:spPr bwMode="auto">
          <a:xfrm>
            <a:off x="4644008" y="3283237"/>
            <a:ext cx="4396805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CC702D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cs typeface="Arial"/>
              </a:rPr>
              <a:t>Each VMMs send address of its first hit in each BC to an ART ASIC.</a:t>
            </a:r>
            <a:br>
              <a:rPr lang="en-US" dirty="0" smtClean="0">
                <a:solidFill>
                  <a:prstClr val="black"/>
                </a:solidFill>
                <a:cs typeface="Arial"/>
              </a:rPr>
            </a:br>
            <a:r>
              <a:rPr lang="en-US" dirty="0" smtClean="0">
                <a:solidFill>
                  <a:prstClr val="black"/>
                </a:solidFill>
                <a:cs typeface="Arial"/>
              </a:rPr>
              <a:t>64 channels = 3.2cm</a:t>
            </a:r>
          </a:p>
          <a:p>
            <a:pPr marL="285750" indent="-285750">
              <a:spcAft>
                <a:spcPts val="600"/>
              </a:spcAft>
              <a:buClr>
                <a:srgbClr val="CC702D"/>
              </a:buClr>
              <a:buFont typeface="Arial" panose="020B0604020202020204" pitchFamily="34" charset="0"/>
              <a:buChar char="•"/>
            </a:pPr>
            <a:r>
              <a:rPr lang="en-CA" dirty="0">
                <a:solidFill>
                  <a:prstClr val="black"/>
                </a:solidFill>
                <a:cs typeface="Arial"/>
              </a:rPr>
              <a:t>Use the coordinate of the center of the strip for the slope </a:t>
            </a:r>
            <a:r>
              <a:rPr lang="en-CA" dirty="0" smtClean="0">
                <a:solidFill>
                  <a:prstClr val="black"/>
                </a:solidFill>
                <a:cs typeface="Arial"/>
              </a:rPr>
              <a:t>calculation</a:t>
            </a:r>
          </a:p>
          <a:p>
            <a:pPr marL="285750" indent="-285750">
              <a:spcAft>
                <a:spcPts val="600"/>
              </a:spcAft>
              <a:buClr>
                <a:srgbClr val="CC702D"/>
              </a:buClr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prstClr val="black"/>
                </a:solidFill>
                <a:cs typeface="Arial"/>
              </a:rPr>
              <a:t>ART chooses up to 6 addresses from 32 VMMs to send</a:t>
            </a:r>
          </a:p>
          <a:p>
            <a:pPr marL="285750" indent="-285750">
              <a:spcAft>
                <a:spcPts val="600"/>
              </a:spcAft>
              <a:buClr>
                <a:srgbClr val="CC702D"/>
              </a:buClr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prstClr val="black"/>
                </a:solidFill>
                <a:cs typeface="Arial"/>
              </a:rPr>
              <a:t>Less accurate than sTGC centroid</a:t>
            </a:r>
            <a:br>
              <a:rPr lang="en-CA" dirty="0" smtClean="0">
                <a:solidFill>
                  <a:prstClr val="black"/>
                </a:solidFill>
                <a:cs typeface="Arial"/>
              </a:rPr>
            </a:br>
            <a:r>
              <a:rPr lang="en-CA" dirty="0" smtClean="0">
                <a:solidFill>
                  <a:prstClr val="black"/>
                </a:solidFill>
                <a:cs typeface="Arial"/>
              </a:rPr>
              <a:t>Simpler architecture</a:t>
            </a:r>
          </a:p>
          <a:p>
            <a:pPr marL="285750" indent="-285750">
              <a:spcAft>
                <a:spcPts val="600"/>
              </a:spcAft>
              <a:buClr>
                <a:srgbClr val="CC702D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cs typeface="Arial"/>
              </a:rPr>
              <a:t>Hope to use GBT for transmission</a:t>
            </a:r>
            <a:endParaRPr lang="en-CA" dirty="0">
              <a:solidFill>
                <a:prstClr val="black"/>
              </a:solidFill>
              <a:cs typeface="Arial"/>
            </a:endParaRPr>
          </a:p>
        </p:txBody>
      </p:sp>
      <p:cxnSp>
        <p:nvCxnSpPr>
          <p:cNvPr id="52" name="Straight Arrow Connector 81"/>
          <p:cNvCxnSpPr>
            <a:stCxn id="126" idx="1"/>
            <a:endCxn id="118" idx="0"/>
          </p:cNvCxnSpPr>
          <p:nvPr/>
        </p:nvCxnSpPr>
        <p:spPr>
          <a:xfrm flipH="1">
            <a:off x="3117935" y="2295519"/>
            <a:ext cx="2102137" cy="991355"/>
          </a:xfrm>
          <a:prstGeom prst="straightConnector1">
            <a:avLst/>
          </a:prstGeom>
          <a:ln w="38100">
            <a:solidFill>
              <a:srgbClr val="00206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54"/>
          <p:cNvCxnSpPr/>
          <p:nvPr/>
        </p:nvCxnSpPr>
        <p:spPr>
          <a:xfrm flipV="1">
            <a:off x="2483768" y="1409732"/>
            <a:ext cx="0" cy="1588969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33"/>
          <p:cNvSpPr txBox="1"/>
          <p:nvPr/>
        </p:nvSpPr>
        <p:spPr>
          <a:xfrm>
            <a:off x="1600109" y="908720"/>
            <a:ext cx="1757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prstClr val="black"/>
                </a:solidFill>
              </a:rPr>
              <a:t>1/16</a:t>
            </a:r>
            <a:r>
              <a:rPr lang="it-IT" sz="2000" baseline="30000" dirty="0" smtClean="0">
                <a:solidFill>
                  <a:prstClr val="black"/>
                </a:solidFill>
              </a:rPr>
              <a:t>th</a:t>
            </a:r>
            <a:r>
              <a:rPr lang="it-IT" sz="2000" dirty="0" smtClean="0">
                <a:solidFill>
                  <a:prstClr val="black"/>
                </a:solidFill>
              </a:rPr>
              <a:t> sector</a:t>
            </a:r>
            <a:endParaRPr lang="it-IT" sz="2000" dirty="0">
              <a:solidFill>
                <a:prstClr val="black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803797" y="6091382"/>
            <a:ext cx="72008" cy="275676"/>
            <a:chOff x="4292352" y="6243020"/>
            <a:chExt cx="72008" cy="275676"/>
          </a:xfrm>
        </p:grpSpPr>
        <p:sp>
          <p:nvSpPr>
            <p:cNvPr id="8" name="Oval 7"/>
            <p:cNvSpPr/>
            <p:nvPr/>
          </p:nvSpPr>
          <p:spPr>
            <a:xfrm>
              <a:off x="4292352" y="6243020"/>
              <a:ext cx="72008" cy="5268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0" name="Oval 59"/>
            <p:cNvSpPr/>
            <p:nvPr/>
          </p:nvSpPr>
          <p:spPr>
            <a:xfrm>
              <a:off x="4292352" y="6354517"/>
              <a:ext cx="72008" cy="5268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1" name="Oval 60"/>
            <p:cNvSpPr/>
            <p:nvPr/>
          </p:nvSpPr>
          <p:spPr>
            <a:xfrm>
              <a:off x="4292352" y="6466014"/>
              <a:ext cx="72008" cy="5268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6422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  <p:bldP spid="112" grpId="0"/>
      <p:bldP spid="118" grpId="0" animBg="1"/>
      <p:bldP spid="125" grpId="0" animBg="1"/>
      <p:bldP spid="126" grpId="0" animBg="1"/>
      <p:bldP spid="138" grpId="0" animBg="1"/>
      <p:bldP spid="150" grpId="0" animBg="1"/>
      <p:bldP spid="167" grpId="0"/>
      <p:bldP spid="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Strip Trigger Data Serializer ASIC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000" dirty="0" smtClean="0"/>
              <a:t>Prepare strip trigger </a:t>
            </a:r>
            <a:r>
              <a:rPr lang="en-CA" sz="2000" dirty="0"/>
              <a:t>data </a:t>
            </a:r>
            <a:r>
              <a:rPr lang="en-CA" sz="2000" dirty="0" smtClean="0"/>
              <a:t>to send to centroid finder:</a:t>
            </a:r>
          </a:p>
          <a:p>
            <a:pPr lvl="1">
              <a:spcBef>
                <a:spcPts val="0"/>
              </a:spcBef>
            </a:pPr>
            <a:r>
              <a:rPr lang="en-CA" dirty="0" smtClean="0"/>
              <a:t>match pad tower to a band of strips</a:t>
            </a:r>
          </a:p>
          <a:p>
            <a:pPr lvl="1">
              <a:spcBef>
                <a:spcPts val="0"/>
              </a:spcBef>
            </a:pPr>
            <a:r>
              <a:rPr lang="en-CA" dirty="0" smtClean="0"/>
              <a:t>serialize </a:t>
            </a:r>
            <a:r>
              <a:rPr lang="en-CA" dirty="0"/>
              <a:t>the </a:t>
            </a:r>
            <a:r>
              <a:rPr lang="en-CA" dirty="0" smtClean="0"/>
              <a:t>FADC values of the band of strips for </a:t>
            </a:r>
            <a:r>
              <a:rPr lang="en-CA" dirty="0"/>
              <a:t>transmission to the </a:t>
            </a:r>
            <a:r>
              <a:rPr lang="en-CA" dirty="0" smtClean="0"/>
              <a:t>Router </a:t>
            </a:r>
            <a:r>
              <a:rPr lang="en-CA" dirty="0"/>
              <a:t>board on the </a:t>
            </a:r>
            <a:r>
              <a:rPr lang="en-CA" dirty="0" smtClean="0"/>
              <a:t>rim</a:t>
            </a:r>
          </a:p>
          <a:p>
            <a:pPr marL="342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dirty="0" smtClean="0"/>
              <a:t>BCID, </a:t>
            </a:r>
            <a:r>
              <a:rPr lang="en-CA" dirty="0"/>
              <a:t>as determined by the Pad </a:t>
            </a:r>
            <a:r>
              <a:rPr lang="en-CA" dirty="0" smtClean="0"/>
              <a:t>Trigger, </a:t>
            </a:r>
            <a:r>
              <a:rPr lang="en-CA" dirty="0"/>
              <a:t>is appended to the data</a:t>
            </a:r>
            <a:br>
              <a:rPr lang="en-CA" dirty="0"/>
            </a:br>
            <a:r>
              <a:rPr lang="en-C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</a:t>
            </a:r>
            <a:r>
              <a:rPr lang="en-C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en-CA" dirty="0" smtClean="0"/>
              <a:t>path to Trigger Processor has fixed latency, but is not </a:t>
            </a:r>
            <a:r>
              <a:rPr lang="en-CA" dirty="0" err="1" smtClean="0"/>
              <a:t>sync’ed</a:t>
            </a:r>
            <a:r>
              <a:rPr lang="en-CA" dirty="0" smtClean="0"/>
              <a:t> to BC at every step. </a:t>
            </a:r>
            <a:r>
              <a:rPr lang="en-CA" dirty="0" err="1" smtClean="0"/>
              <a:t>Sync’ed</a:t>
            </a:r>
            <a:r>
              <a:rPr lang="en-CA" dirty="0" smtClean="0"/>
              <a:t> to BC only on output to Sector Logic</a:t>
            </a:r>
            <a:endParaRPr lang="en-CA" sz="2000" dirty="0" smtClean="0"/>
          </a:p>
          <a:p>
            <a:pPr>
              <a:spcBef>
                <a:spcPts val="600"/>
              </a:spcBef>
            </a:pPr>
            <a:r>
              <a:rPr lang="en-CA" sz="2000" dirty="0" smtClean="0"/>
              <a:t>Rad </a:t>
            </a:r>
            <a:r>
              <a:rPr lang="en-CA" sz="2000" dirty="0" err="1" smtClean="0"/>
              <a:t>tol</a:t>
            </a:r>
            <a:r>
              <a:rPr lang="en-CA" sz="2000" dirty="0" smtClean="0"/>
              <a:t>, SEU mitigation, IBM 130nm</a:t>
            </a:r>
          </a:p>
          <a:p>
            <a:r>
              <a:rPr lang="en-CA" sz="2000" dirty="0" smtClean="0"/>
              <a:t>Working </a:t>
            </a:r>
            <a:r>
              <a:rPr lang="en-CA" sz="2000" dirty="0"/>
              <a:t>on the </a:t>
            </a:r>
            <a:r>
              <a:rPr lang="en-CA" sz="2000" dirty="0" smtClean="0"/>
              <a:t>1</a:t>
            </a:r>
            <a:r>
              <a:rPr lang="en-CA" sz="2000" baseline="30000" dirty="0" smtClean="0"/>
              <a:t>st</a:t>
            </a:r>
            <a:r>
              <a:rPr lang="en-CA" sz="2000" dirty="0" smtClean="0"/>
              <a:t> TDS </a:t>
            </a:r>
            <a:r>
              <a:rPr lang="en-CA" sz="2000" dirty="0"/>
              <a:t>prototype </a:t>
            </a:r>
            <a:r>
              <a:rPr lang="en-CA" sz="2000" dirty="0" smtClean="0"/>
              <a:t>design</a:t>
            </a:r>
          </a:p>
          <a:p>
            <a:r>
              <a:rPr lang="en-CA" sz="2000" dirty="0" smtClean="0"/>
              <a:t>Requires 5G serial output over twinax to Router</a:t>
            </a:r>
          </a:p>
          <a:p>
            <a:r>
              <a:rPr lang="en-CA" sz="2000" dirty="0" smtClean="0"/>
              <a:t>Submitted Serializer core</a:t>
            </a:r>
            <a:r>
              <a:rPr lang="en-CA" sz="2000" dirty="0"/>
              <a:t>: ~</a:t>
            </a:r>
            <a:r>
              <a:rPr lang="en-CA" sz="2000" dirty="0" smtClean="0"/>
              <a:t>1mm</a:t>
            </a:r>
            <a:r>
              <a:rPr lang="en-CA" sz="2000" baseline="30000" dirty="0" smtClean="0"/>
              <a:t>2</a:t>
            </a:r>
            <a:r>
              <a:rPr lang="en-CA" sz="2000" dirty="0"/>
              <a:t>, 300 </a:t>
            </a:r>
            <a:r>
              <a:rPr lang="en-CA" sz="2000" dirty="0" err="1" smtClean="0"/>
              <a:t>mW</a:t>
            </a:r>
            <a:r>
              <a:rPr lang="en-CA" sz="2000" dirty="0" smtClean="0"/>
              <a:t>, </a:t>
            </a:r>
            <a:r>
              <a:rPr lang="en-CA" sz="2000" dirty="0"/>
              <a:t>1.5 </a:t>
            </a:r>
            <a:r>
              <a:rPr lang="en-CA" sz="2000" dirty="0" smtClean="0"/>
              <a:t>V, back 28 April</a:t>
            </a:r>
            <a:endParaRPr lang="en-CA" sz="2000" dirty="0"/>
          </a:p>
          <a:p>
            <a:endParaRPr lang="en-CA" sz="2000" dirty="0" smtClean="0"/>
          </a:p>
          <a:p>
            <a:pPr lvl="1"/>
            <a:endParaRPr lang="en-CA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t>8</a:t>
            </a:fld>
            <a:endParaRPr lang="en-C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8702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CA" sz="3200" dirty="0"/>
              <a:t>Strip Trigger Data Serializer ASIC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Lorne Levinson, ACES, 19 February 2014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BECD8-7625-4979-ABEE-44B56E27AEC7}" type="slidenum">
              <a:rPr lang="en-CA" smtClean="0"/>
              <a:pPr/>
              <a:t>9</a:t>
            </a:fld>
            <a:endParaRPr lang="en-CA" dirty="0"/>
          </a:p>
        </p:txBody>
      </p:sp>
      <p:pic>
        <p:nvPicPr>
          <p:cNvPr id="10242" name="Picture 2" descr="D:\_iFolder\sTGC\JH_TDS_V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74441"/>
            <a:ext cx="7848872" cy="5380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ATLAS Muon NSW Trigger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5550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6286</TotalTime>
  <Words>1758</Words>
  <Application>Microsoft Office PowerPoint</Application>
  <PresentationFormat>On-screen Show (4:3)</PresentationFormat>
  <Paragraphs>504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The ATLAS  New Small Wheel Trigger</vt:lpstr>
      <vt:lpstr>NSW trigger concept</vt:lpstr>
      <vt:lpstr>   Detector layout</vt:lpstr>
      <vt:lpstr>Front end outputs for trigger path</vt:lpstr>
      <vt:lpstr>sTGC trigger scheme</vt:lpstr>
      <vt:lpstr>PowerPoint Presentation</vt:lpstr>
      <vt:lpstr>Micromegas trigger scheme</vt:lpstr>
      <vt:lpstr>Strip Trigger Data Serializer ASIC</vt:lpstr>
      <vt:lpstr>Strip Trigger Data Serializer ASIC</vt:lpstr>
      <vt:lpstr>TDS output serializer</vt:lpstr>
      <vt:lpstr>sTGC Pad Trigger Data Serializer ASIC</vt:lpstr>
      <vt:lpstr>sTGC Pad trigger</vt:lpstr>
      <vt:lpstr>Micromegas trigger “ART” ASIC</vt:lpstr>
      <vt:lpstr>sTGC Router</vt:lpstr>
      <vt:lpstr>On-chamber power and cooling</vt:lpstr>
      <vt:lpstr>Optical links</vt:lpstr>
      <vt:lpstr>sTGC trigger algorithm</vt:lpstr>
      <vt:lpstr>PowerPoint Presentation</vt:lpstr>
      <vt:lpstr>Micromegas trigger algorithm I</vt:lpstr>
      <vt:lpstr>Implementation for 2048 strips x 8 Layers</vt:lpstr>
      <vt:lpstr>Micromegas trigger algorithm II</vt:lpstr>
      <vt:lpstr>Performance summary -- algorithm II</vt:lpstr>
      <vt:lpstr>Trigger processor</vt:lpstr>
      <vt:lpstr>Sector Logic</vt:lpstr>
      <vt:lpstr>Other Phase 1 Muon upgrades</vt:lpstr>
      <vt:lpstr>Thank you</vt:lpstr>
      <vt:lpstr>sTGC centroid calculation &amp; averaging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The ATLAS NSW Trigger</dc:subject>
  <dc:creator>Lorne Levinson</dc:creator>
  <cp:lastModifiedBy>Lorne Levinson</cp:lastModifiedBy>
  <cp:revision>108</cp:revision>
  <dcterms:created xsi:type="dcterms:W3CDTF">2014-01-10T13:35:07Z</dcterms:created>
  <dcterms:modified xsi:type="dcterms:W3CDTF">2014-03-20T10:57:40Z</dcterms:modified>
</cp:coreProperties>
</file>