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1079" r:id="rId2"/>
    <p:sldId id="1173" r:id="rId3"/>
    <p:sldId id="1169" r:id="rId4"/>
    <p:sldId id="1174" r:id="rId5"/>
    <p:sldId id="1168" r:id="rId6"/>
    <p:sldId id="1166" r:id="rId7"/>
    <p:sldId id="1165" r:id="rId8"/>
    <p:sldId id="1172" r:id="rId9"/>
    <p:sldId id="1170" r:id="rId10"/>
    <p:sldId id="1096" r:id="rId11"/>
    <p:sldId id="1136" r:id="rId12"/>
    <p:sldId id="1151" r:id="rId13"/>
    <p:sldId id="1158" r:id="rId14"/>
    <p:sldId id="1175" r:id="rId15"/>
    <p:sldId id="1163" r:id="rId16"/>
    <p:sldId id="1177" r:id="rId17"/>
    <p:sldId id="1178" r:id="rId18"/>
    <p:sldId id="1161" r:id="rId19"/>
    <p:sldId id="1150" r:id="rId20"/>
    <p:sldId id="1183" r:id="rId21"/>
    <p:sldId id="1148" r:id="rId22"/>
    <p:sldId id="1181" r:id="rId23"/>
    <p:sldId id="1179" r:id="rId24"/>
    <p:sldId id="1182" r:id="rId25"/>
    <p:sldId id="1171" r:id="rId26"/>
  </p:sldIdLst>
  <p:sldSz cx="9144000" cy="6858000" type="screen4x3"/>
  <p:notesSz cx="9856788" cy="673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FFFFF"/>
    <a:srgbClr val="AFFF99"/>
    <a:srgbClr val="E061FF"/>
    <a:srgbClr val="292AFF"/>
    <a:srgbClr val="FCC06F"/>
    <a:srgbClr val="FFF9F9"/>
    <a:srgbClr val="000499"/>
    <a:srgbClr val="0107A2"/>
    <a:srgbClr val="0808C1"/>
    <a:srgbClr val="0920C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6976" autoAdjust="0"/>
  </p:normalViewPr>
  <p:slideViewPr>
    <p:cSldViewPr snapToGrid="0">
      <p:cViewPr varScale="1">
        <p:scale>
          <a:sx n="115" d="100"/>
          <a:sy n="115" d="100"/>
        </p:scale>
        <p:origin x="-5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0501" cy="3360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3963" y="0"/>
            <a:ext cx="4270501" cy="3360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759EA1-08A5-2149-9269-3B45F6870B9F}" type="datetime1">
              <a:rPr lang="en-US"/>
              <a:pPr>
                <a:defRPr/>
              </a:pPr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92770"/>
            <a:ext cx="4270501" cy="33714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3963" y="6392770"/>
            <a:ext cx="4270501" cy="33714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95F464-23C5-6548-9AEE-526320C16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34720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501" cy="337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3963" y="0"/>
            <a:ext cx="4270501" cy="337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4850" y="504825"/>
            <a:ext cx="3367088" cy="2524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679" y="3196927"/>
            <a:ext cx="7885430" cy="302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2770"/>
            <a:ext cx="4270501" cy="33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3963" y="6392770"/>
            <a:ext cx="4270501" cy="33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0EBA6874-B51F-F948-A088-14B777392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15914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674C604-FF21-3D49-BE0E-346FB6078C0E}" type="slidenum">
              <a:rPr lang="en-US" sz="1200" b="0"/>
              <a:pPr eaLnBrk="1" hangingPunct="1"/>
              <a:t>1</a:t>
            </a:fld>
            <a:endParaRPr lang="en-US" sz="1200" b="0" dirty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de-DE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BA6874-B51F-F948-A088-14B7773928B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5414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0004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1600">
              <a:solidFill>
                <a:schemeClr val="bg1"/>
              </a:solidFill>
              <a:latin typeface="Garamond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-2735" y="0"/>
            <a:ext cx="871718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8677" name="Rectangle 5"/>
          <p:cNvSpPr>
            <a:spLocks noGrp="1" noChangeArrowheads="1"/>
          </p:cNvSpPr>
          <p:nvPr>
            <p:ph type="ctrTitle"/>
          </p:nvPr>
        </p:nvSpPr>
        <p:spPr>
          <a:solidFill>
            <a:srgbClr val="000499"/>
          </a:solidFill>
          <a:ln>
            <a:noFill/>
          </a:ln>
        </p:spPr>
        <p:txBody>
          <a:bodyPr/>
          <a:lstStyle>
            <a:lvl1pPr>
              <a:defRPr sz="3600" b="1" i="0">
                <a:latin typeface="Garamond"/>
                <a:cs typeface="Garamon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086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867400" y="4267200"/>
            <a:ext cx="2971800" cy="1752600"/>
          </a:xfrm>
          <a:solidFill>
            <a:srgbClr val="000499"/>
          </a:solidFill>
        </p:spPr>
        <p:txBody>
          <a:bodyPr/>
          <a:lstStyle>
            <a:lvl1pPr marL="0" indent="0" algn="ctr">
              <a:buFontTx/>
              <a:buNone/>
              <a:defRPr sz="2400" b="1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937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183FB-66C2-CB4B-9D85-F983EC608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9468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22098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770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063A5-8967-D64F-99E2-7E82C2CF2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8507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0746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0" y="1095375"/>
            <a:ext cx="5638800" cy="2435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0" y="3559175"/>
            <a:ext cx="5651500" cy="2917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4"/>
          </p:nvPr>
        </p:nvSpPr>
        <p:spPr>
          <a:xfrm>
            <a:off x="5661025" y="1095374"/>
            <a:ext cx="3482975" cy="5381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BD5E4-45FB-4A43-B363-288D1487E4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5571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0" y="1549400"/>
            <a:ext cx="6388100" cy="3606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6400800" y="1095374"/>
            <a:ext cx="2743200" cy="5381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F17B1-6DC3-A847-AB2E-4CC572FE77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275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8E819-D005-4044-8147-D0F886FAE1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5637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6A53-744F-E44C-B489-5681146F1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806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067" y="-6350"/>
            <a:ext cx="7354887" cy="8763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AAD17-C604-9845-B95F-FF464DE712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13707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B85CF-E2A6-BB49-9FBA-1A1E1B81EA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0242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6640E-1BF0-AA4F-8E1E-A25CD2845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481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FC197-E5A3-5D46-897D-49A5C38A4F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5673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84A46-DB9D-F942-A501-8475CADBA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4563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E1B63-7168-8942-8BD4-2B106C0FE6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4129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0004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50900" y="-6350"/>
            <a:ext cx="7376055" cy="876300"/>
          </a:xfrm>
          <a:prstGeom prst="rect">
            <a:avLst/>
          </a:prstGeom>
          <a:solidFill>
            <a:srgbClr val="0004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81075"/>
            <a:ext cx="88392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0765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b="0">
                <a:solidFill>
                  <a:schemeClr val="bg1"/>
                </a:solidFill>
                <a:latin typeface="Garamond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130765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0">
                <a:solidFill>
                  <a:schemeClr val="bg1"/>
                </a:solidFill>
                <a:latin typeface="Garamond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0765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0">
                <a:solidFill>
                  <a:schemeClr val="bg1"/>
                </a:solidFill>
                <a:latin typeface="Garamond"/>
              </a:defRPr>
            </a:lvl1pPr>
          </a:lstStyle>
          <a:p>
            <a:pPr>
              <a:defRPr/>
            </a:pPr>
            <a:fld id="{48457378-E5EA-2943-BA6D-387F8F25DF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3" name="Picture 9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32775" y="0"/>
            <a:ext cx="911225" cy="8572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 descr="cern-logo-dw.png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-1"/>
            <a:ext cx="873842" cy="8720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05" r:id="rId2"/>
    <p:sldLayoutId id="2147484406" r:id="rId3"/>
    <p:sldLayoutId id="2147484407" r:id="rId4"/>
    <p:sldLayoutId id="2147484408" r:id="rId5"/>
    <p:sldLayoutId id="2147484409" r:id="rId6"/>
    <p:sldLayoutId id="2147484410" r:id="rId7"/>
    <p:sldLayoutId id="2147484411" r:id="rId8"/>
    <p:sldLayoutId id="2147484412" r:id="rId9"/>
    <p:sldLayoutId id="2147484413" r:id="rId10"/>
    <p:sldLayoutId id="2147484414" r:id="rId11"/>
    <p:sldLayoutId id="2147484418" r:id="rId12"/>
    <p:sldLayoutId id="2147484415" r:id="rId13"/>
    <p:sldLayoutId id="2147484416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Garamond"/>
          <a:ea typeface="ＭＳ Ｐゴシック" pitchFamily="-107" charset="-128"/>
          <a:cs typeface="Garamond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Garamond" pitchFamily="-65" charset="0"/>
          <a:ea typeface="ＭＳ Ｐゴシック" pitchFamily="-107" charset="-128"/>
          <a:cs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Garamond" pitchFamily="-65" charset="0"/>
          <a:ea typeface="ＭＳ Ｐゴシック" pitchFamily="-107" charset="-128"/>
          <a:cs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Garamond" pitchFamily="-65" charset="0"/>
          <a:ea typeface="ＭＳ Ｐゴシック" pitchFamily="-107" charset="-128"/>
          <a:cs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Garamond" pitchFamily="-65" charset="0"/>
          <a:ea typeface="ＭＳ Ｐゴシック" pitchFamily="-107" charset="-128"/>
          <a:cs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400">
          <a:solidFill>
            <a:schemeClr val="tx1"/>
          </a:solidFill>
          <a:latin typeface="Garamond"/>
          <a:ea typeface="ＭＳ Ｐゴシック" pitchFamily="-107" charset="-128"/>
          <a:cs typeface="Garamond"/>
        </a:defRPr>
      </a:lvl1pPr>
      <a:lvl2pPr marL="742950" indent="-28575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Garamond"/>
          <a:ea typeface="ＭＳ Ｐゴシック" pitchFamily="-107" charset="-128"/>
          <a:cs typeface="Garamond"/>
        </a:defRPr>
      </a:lvl2pPr>
      <a:lvl3pPr marL="11430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Garamond"/>
          <a:ea typeface="ＭＳ Ｐゴシック" pitchFamily="-107" charset="-128"/>
          <a:cs typeface="Garamond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Garamond"/>
          <a:ea typeface="ＭＳ Ｐゴシック" pitchFamily="-107" charset="-128"/>
          <a:cs typeface="Garamond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Garamond"/>
          <a:ea typeface="ＭＳ Ｐゴシック" pitchFamily="-107" charset="-128"/>
          <a:cs typeface="Garamond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67833" y="0"/>
            <a:ext cx="7361767" cy="1579563"/>
          </a:xfrm>
        </p:spPr>
        <p:txBody>
          <a:bodyPr/>
          <a:lstStyle/>
          <a:p>
            <a:pPr eaLnBrk="1" hangingPunct="1"/>
            <a:r>
              <a:rPr lang="en-US" b="0" dirty="0" smtClean="0"/>
              <a:t>Diamond Detector Test Stand </a:t>
            </a:r>
            <a:br>
              <a:rPr lang="en-US" b="0" dirty="0" smtClean="0"/>
            </a:br>
            <a:r>
              <a:rPr lang="en-US" b="0" dirty="0" smtClean="0"/>
              <a:t>@ CALIFES</a:t>
            </a:r>
            <a:endParaRPr lang="en-US" dirty="0">
              <a:latin typeface="Garamond" charset="0"/>
              <a:ea typeface="ＭＳ Ｐゴシック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41563" y="4787900"/>
            <a:ext cx="4492625" cy="17272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endParaRPr lang="en-US" sz="1600" dirty="0" smtClean="0">
              <a:latin typeface="Garamond" charset="0"/>
              <a:ea typeface="ＭＳ Ｐゴシック" charset="0"/>
              <a:cs typeface="ＭＳ Ｐゴシック" charset="0"/>
            </a:endParaRPr>
          </a:p>
          <a:p>
            <a:r>
              <a:rPr lang="en-US" sz="1600" dirty="0" smtClean="0">
                <a:latin typeface="Garamond" charset="0"/>
                <a:ea typeface="ＭＳ Ｐゴシック" charset="0"/>
                <a:cs typeface="ＭＳ Ｐゴシック" charset="0"/>
              </a:rPr>
              <a:t>F. Burkart, O. Stein</a:t>
            </a:r>
          </a:p>
          <a:p>
            <a:r>
              <a:rPr lang="en-US" sz="1600" b="0" dirty="0"/>
              <a:t>TE-MPE-</a:t>
            </a:r>
            <a:r>
              <a:rPr lang="en-US" sz="1600" b="0" dirty="0" smtClean="0"/>
              <a:t>PE, LHC machine protection</a:t>
            </a:r>
            <a:endParaRPr lang="en-US" sz="1600" dirty="0" smtClean="0">
              <a:latin typeface="Garamond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5000"/>
              </a:lnSpc>
            </a:pPr>
            <a:endParaRPr lang="en-US" sz="1600" dirty="0" smtClean="0">
              <a:latin typeface="Garamond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5000"/>
              </a:lnSpc>
            </a:pPr>
            <a:endParaRPr lang="en-US" sz="1600" dirty="0" smtClean="0">
              <a:latin typeface="Garamond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5000"/>
              </a:lnSpc>
            </a:pPr>
            <a:endParaRPr lang="en-US" sz="1600" dirty="0"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412" name="Picture 1" descr="CERN_air_vie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963" y="1568450"/>
            <a:ext cx="8428037" cy="323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4916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want to do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Improve understanding of measurement data taken in </a:t>
            </a:r>
            <a:r>
              <a:rPr lang="en-US" sz="1800" dirty="0" err="1" smtClean="0">
                <a:solidFill>
                  <a:srgbClr val="000000"/>
                </a:solidFill>
              </a:rPr>
              <a:t>HiRadMat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</a:p>
          <a:p>
            <a:pPr marL="285750" lvl="1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Detector characterization:</a:t>
            </a:r>
            <a:endParaRPr lang="en-US" sz="1800" dirty="0">
              <a:solidFill>
                <a:srgbClr val="000000"/>
              </a:solidFill>
            </a:endParaRPr>
          </a:p>
          <a:p>
            <a:pPr marL="685800" lvl="1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Measure charge collection distance (CCD</a:t>
            </a:r>
            <a:r>
              <a:rPr lang="en-US" sz="1800" dirty="0" smtClean="0">
                <a:solidFill>
                  <a:srgbClr val="000000"/>
                </a:solidFill>
              </a:rPr>
              <a:t>). </a:t>
            </a:r>
          </a:p>
          <a:p>
            <a:pPr marL="685800" lvl="1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Evaluate </a:t>
            </a:r>
            <a:r>
              <a:rPr lang="en-US" sz="1800" dirty="0">
                <a:solidFill>
                  <a:srgbClr val="000000"/>
                </a:solidFill>
              </a:rPr>
              <a:t>efficiency of </a:t>
            </a:r>
            <a:r>
              <a:rPr lang="en-US" sz="1800" dirty="0" smtClean="0">
                <a:solidFill>
                  <a:srgbClr val="000000"/>
                </a:solidFill>
              </a:rPr>
              <a:t>detector. </a:t>
            </a:r>
            <a:endParaRPr lang="en-US" sz="1800" dirty="0">
              <a:solidFill>
                <a:srgbClr val="000000"/>
              </a:solidFill>
            </a:endParaRPr>
          </a:p>
          <a:p>
            <a:pPr marL="685800" lvl="1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L</a:t>
            </a:r>
            <a:r>
              <a:rPr lang="en-US" sz="1800" dirty="0" smtClean="0">
                <a:solidFill>
                  <a:srgbClr val="000000"/>
                </a:solidFill>
              </a:rPr>
              <a:t>inearity </a:t>
            </a:r>
            <a:r>
              <a:rPr lang="en-US" sz="1800" dirty="0">
                <a:solidFill>
                  <a:srgbClr val="000000"/>
                </a:solidFill>
              </a:rPr>
              <a:t>of diamond </a:t>
            </a:r>
            <a:r>
              <a:rPr lang="en-US" sz="1800" dirty="0" smtClean="0">
                <a:solidFill>
                  <a:srgbClr val="000000"/>
                </a:solidFill>
              </a:rPr>
              <a:t>detectors</a:t>
            </a:r>
            <a:r>
              <a:rPr lang="en-US" sz="1800" dirty="0">
                <a:solidFill>
                  <a:srgbClr val="000000"/>
                </a:solidFill>
              </a:rPr>
              <a:t>.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685800" lvl="1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Sensitivity </a:t>
            </a:r>
            <a:r>
              <a:rPr lang="en-US" sz="1800" dirty="0">
                <a:solidFill>
                  <a:srgbClr val="000000"/>
                </a:solidFill>
              </a:rPr>
              <a:t>and saturation </a:t>
            </a:r>
            <a:r>
              <a:rPr lang="en-US" sz="1800" dirty="0" smtClean="0">
                <a:solidFill>
                  <a:srgbClr val="000000"/>
                </a:solidFill>
              </a:rPr>
              <a:t>limits.</a:t>
            </a:r>
          </a:p>
          <a:p>
            <a:pPr marL="285750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Diamond detector studies on polarization effects.</a:t>
            </a:r>
          </a:p>
          <a:p>
            <a:pPr marL="285750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Influence of supply capacitance on signal decay.</a:t>
            </a:r>
          </a:p>
          <a:p>
            <a:pPr marL="285750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Minimum time resolution for detection.</a:t>
            </a:r>
          </a:p>
          <a:p>
            <a:pPr marL="0" indent="0">
              <a:buNone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00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equipment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3" name="Picture 2" descr="DSC_073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0350" y="3428999"/>
            <a:ext cx="2017185" cy="3025777"/>
          </a:xfrm>
          <a:prstGeom prst="rect">
            <a:avLst/>
          </a:prstGeom>
        </p:spPr>
      </p:pic>
      <p:pic>
        <p:nvPicPr>
          <p:cNvPr id="10" name="Picture 9" descr="DSC_074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53025" y="858838"/>
            <a:ext cx="3724275" cy="558641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4788041" y="3652045"/>
            <a:ext cx="2134194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414863" y="3498156"/>
            <a:ext cx="1287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Detector, PCB</a:t>
            </a:r>
            <a:endParaRPr lang="en-GB" dirty="0">
              <a:latin typeface="Garamond" panose="02020404030301010803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4834643" y="2413951"/>
            <a:ext cx="2034693" cy="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574820" y="2260063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Signal, SMA</a:t>
            </a:r>
            <a:endParaRPr lang="en-GB" dirty="0">
              <a:latin typeface="Garamond" panose="02020404030301010803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4846567" y="4591634"/>
            <a:ext cx="3466160" cy="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3586744" y="4437746"/>
            <a:ext cx="1080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HV, LEMO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0" y="981075"/>
            <a:ext cx="8839200" cy="4983163"/>
          </a:xfrm>
        </p:spPr>
        <p:txBody>
          <a:bodyPr/>
          <a:lstStyle/>
          <a:p>
            <a:r>
              <a:rPr lang="en-US" sz="1800" dirty="0" smtClean="0"/>
              <a:t>Detectors,</a:t>
            </a:r>
          </a:p>
          <a:p>
            <a:r>
              <a:rPr lang="en-US" sz="1800" dirty="0" smtClean="0"/>
              <a:t>Detector holders,</a:t>
            </a:r>
          </a:p>
          <a:p>
            <a:r>
              <a:rPr lang="en-US" sz="1800" dirty="0" smtClean="0"/>
              <a:t>Stage system for alignment,</a:t>
            </a:r>
          </a:p>
          <a:p>
            <a:r>
              <a:rPr lang="en-US" sz="1800" dirty="0" smtClean="0"/>
              <a:t>Beam screen with camera between </a:t>
            </a:r>
            <a:br>
              <a:rPr lang="en-US" sz="1800" dirty="0" smtClean="0"/>
            </a:br>
            <a:r>
              <a:rPr lang="en-US" sz="1800" dirty="0" smtClean="0"/>
              <a:t>Detector and Dump,</a:t>
            </a:r>
          </a:p>
          <a:p>
            <a:r>
              <a:rPr lang="en-US" sz="1800" dirty="0" smtClean="0"/>
              <a:t>Scope</a:t>
            </a:r>
            <a:r>
              <a:rPr lang="en-US" sz="1800" dirty="0"/>
              <a:t>.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56363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drawings</a:t>
            </a:r>
            <a:endParaRPr lang="en-US" dirty="0"/>
          </a:p>
        </p:txBody>
      </p:sp>
      <p:pic>
        <p:nvPicPr>
          <p:cNvPr id="6" name="Content Placeholder 5" descr="End_of_Califes_line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2" r="-1060"/>
          <a:stretch/>
        </p:blipFill>
        <p:spPr>
          <a:xfrm>
            <a:off x="127001" y="981075"/>
            <a:ext cx="8667750" cy="553064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6713250" y="1888918"/>
            <a:ext cx="1024597" cy="189959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930876" y="3425666"/>
            <a:ext cx="58362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BPM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50565" y="4602564"/>
            <a:ext cx="130247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 screen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 bwMode="auto">
          <a:xfrm flipH="1" flipV="1">
            <a:off x="5902109" y="4151351"/>
            <a:ext cx="899692" cy="451213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>
            <a:stCxn id="10" idx="2"/>
          </p:cNvCxnSpPr>
          <p:nvPr/>
        </p:nvCxnSpPr>
        <p:spPr bwMode="auto">
          <a:xfrm>
            <a:off x="5222689" y="3733443"/>
            <a:ext cx="444617" cy="364549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7455637" y="3378295"/>
            <a:ext cx="121217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 dump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90441" y="1905579"/>
            <a:ext cx="99284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2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6" name="Picture 5" descr="DSC_106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34789" y="2500209"/>
            <a:ext cx="130247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 screen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18133" y="1240930"/>
            <a:ext cx="825867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Dipole </a:t>
            </a:r>
          </a:p>
          <a:p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18321" y="2841708"/>
            <a:ext cx="58362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BPM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4707" y="1809533"/>
            <a:ext cx="121217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 dump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005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Content Placeholder 4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3837" y="1268241"/>
            <a:ext cx="7047551" cy="49831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scheme (1/2)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5948517" y="2517058"/>
            <a:ext cx="0" cy="1573161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919029" y="3261856"/>
            <a:ext cx="1417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Screen station</a:t>
            </a:r>
            <a:endParaRPr lang="fr-FR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4709685" y="2084439"/>
            <a:ext cx="0" cy="221225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680197" y="3261856"/>
            <a:ext cx="869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Window</a:t>
            </a:r>
            <a:endParaRPr lang="fr-FR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987037" y="2089359"/>
            <a:ext cx="0" cy="221225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957549" y="3266776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dBLM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3323381" y="2094279"/>
            <a:ext cx="0" cy="221225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293893" y="3271696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Screen</a:t>
            </a:r>
            <a:endParaRPr lang="fr-FR" sz="1100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6742943" y="4463845"/>
            <a:ext cx="1614478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6731112" y="1853381"/>
            <a:ext cx="1614478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713416" y="4159043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fr-FR" dirty="0"/>
          </a:p>
        </p:txBody>
      </p:sp>
      <p:sp>
        <p:nvSpPr>
          <p:cNvPr id="26" name="TextBox 25"/>
          <p:cNvSpPr txBox="1"/>
          <p:nvPr/>
        </p:nvSpPr>
        <p:spPr>
          <a:xfrm>
            <a:off x="7713416" y="1553563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fr-FR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1199536" y="2517058"/>
            <a:ext cx="0" cy="1474839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170048" y="3261856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Dump</a:t>
            </a:r>
            <a:endParaRPr lang="fr-FR" dirty="0"/>
          </a:p>
        </p:txBody>
      </p:sp>
      <p:cxnSp>
        <p:nvCxnSpPr>
          <p:cNvPr id="31" name="Straight Arrow Connector 30"/>
          <p:cNvCxnSpPr/>
          <p:nvPr/>
        </p:nvCxnSpPr>
        <p:spPr bwMode="auto">
          <a:xfrm flipV="1">
            <a:off x="2341779" y="5004619"/>
            <a:ext cx="635689" cy="619434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2328307" y="5582782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X- stage</a:t>
            </a:r>
            <a:endParaRPr lang="fr-FR" dirty="0"/>
          </a:p>
        </p:txBody>
      </p:sp>
      <p:cxnSp>
        <p:nvCxnSpPr>
          <p:cNvPr id="36" name="Straight Arrow Connector 35"/>
          <p:cNvCxnSpPr/>
          <p:nvPr/>
        </p:nvCxnSpPr>
        <p:spPr bwMode="auto">
          <a:xfrm flipH="1" flipV="1">
            <a:off x="3947709" y="5102942"/>
            <a:ext cx="311310" cy="52111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4245547" y="5582782"/>
            <a:ext cx="1657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XY- stage system</a:t>
            </a:r>
            <a:endParaRPr lang="fr-FR" dirty="0"/>
          </a:p>
        </p:txBody>
      </p:sp>
      <p:sp>
        <p:nvSpPr>
          <p:cNvPr id="38" name="TextBox 37"/>
          <p:cNvSpPr txBox="1"/>
          <p:nvPr/>
        </p:nvSpPr>
        <p:spPr>
          <a:xfrm>
            <a:off x="250731" y="127089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Side</a:t>
            </a:r>
            <a:endParaRPr lang="fr-FR" dirty="0"/>
          </a:p>
        </p:txBody>
      </p:sp>
      <p:sp>
        <p:nvSpPr>
          <p:cNvPr id="39" name="TextBox 38"/>
          <p:cNvSpPr txBox="1"/>
          <p:nvPr/>
        </p:nvSpPr>
        <p:spPr>
          <a:xfrm>
            <a:off x="250731" y="3936330"/>
            <a:ext cx="498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Top</a:t>
            </a:r>
            <a:endParaRPr lang="fr-FR" dirty="0"/>
          </a:p>
        </p:txBody>
      </p:sp>
      <p:cxnSp>
        <p:nvCxnSpPr>
          <p:cNvPr id="40" name="Straight Arrow Connector 39"/>
          <p:cNvCxnSpPr>
            <a:stCxn id="41" idx="0"/>
          </p:cNvCxnSpPr>
          <p:nvPr/>
        </p:nvCxnSpPr>
        <p:spPr bwMode="auto">
          <a:xfrm flipH="1" flipV="1">
            <a:off x="3307004" y="4842387"/>
            <a:ext cx="1" cy="1228129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2752205" y="6070516"/>
            <a:ext cx="1109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Optical rail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91345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scheme (2/2)</a:t>
            </a:r>
            <a:endParaRPr lang="en-US" dirty="0"/>
          </a:p>
        </p:txBody>
      </p:sp>
      <p:pic>
        <p:nvPicPr>
          <p:cNvPr id="6" name="Content Placeholder 5" descr="calives_cabeling_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67" r="5372"/>
          <a:stretch/>
        </p:blipFill>
        <p:spPr>
          <a:xfrm>
            <a:off x="1335609" y="882536"/>
            <a:ext cx="6502887" cy="552238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94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Fluence</a:t>
            </a:r>
            <a:r>
              <a:rPr lang="en-US" dirty="0" smtClean="0"/>
              <a:t> [charged particles/cm</a:t>
            </a:r>
            <a:r>
              <a:rPr lang="en-US" baseline="30000" dirty="0" smtClean="0"/>
              <a:t>2</a:t>
            </a:r>
            <a:r>
              <a:rPr lang="en-US" dirty="0" smtClean="0"/>
              <a:t>/</a:t>
            </a:r>
            <a:r>
              <a:rPr lang="en-US" dirty="0" err="1" smtClean="0"/>
              <a:t>pp</a:t>
            </a:r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6" name="Content Placeholder 5" descr="fluence_01alu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2083" r="-12083"/>
          <a:stretch>
            <a:fillRect/>
          </a:stretch>
        </p:blipFill>
        <p:spPr>
          <a:xfrm>
            <a:off x="120423" y="1473571"/>
            <a:ext cx="9162541" cy="51654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6919252" y="3937253"/>
            <a:ext cx="2750723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b="0" dirty="0" err="1" smtClean="0"/>
              <a:t>Fluence</a:t>
            </a:r>
            <a:r>
              <a:rPr lang="en-US" sz="1200" b="0" dirty="0" smtClean="0"/>
              <a:t> [charged particles / cm2 / </a:t>
            </a:r>
            <a:r>
              <a:rPr lang="en-US" sz="1200" b="0" dirty="0" err="1" smtClean="0"/>
              <a:t>pp</a:t>
            </a:r>
            <a:r>
              <a:rPr lang="en-US" sz="1200" b="0" dirty="0" smtClean="0"/>
              <a:t>]</a:t>
            </a:r>
            <a:endParaRPr lang="en-US" sz="1200" b="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-1" y="981075"/>
            <a:ext cx="6152563" cy="2369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1pPr>
            <a:lvl2pPr marL="742950" indent="-28575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2pPr>
            <a:lvl3pPr marL="11430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3pPr>
            <a:lvl4pPr marL="16002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4pPr>
            <a:lvl5pPr marL="20574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5pPr>
            <a:lvl6pPr marL="25146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6pPr>
            <a:lvl7pPr marL="29718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7pPr>
            <a:lvl8pPr marL="34290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8pPr>
            <a:lvl9pPr marL="38862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9pPr>
          </a:lstStyle>
          <a:p>
            <a:pPr marL="0" indent="0">
              <a:lnSpc>
                <a:spcPct val="90000"/>
              </a:lnSpc>
              <a:buFontTx/>
              <a:buNone/>
            </a:pPr>
            <a:r>
              <a:rPr lang="en-US" sz="1600" b="0" dirty="0" smtClean="0"/>
              <a:t>Assumptions:</a:t>
            </a:r>
          </a:p>
          <a:p>
            <a:pPr>
              <a:lnSpc>
                <a:spcPct val="90000"/>
              </a:lnSpc>
            </a:pPr>
            <a:r>
              <a:rPr lang="en-US" sz="1600" b="0" dirty="0" smtClean="0"/>
              <a:t>200 MeV electrons</a:t>
            </a:r>
          </a:p>
          <a:p>
            <a:pPr>
              <a:lnSpc>
                <a:spcPct val="90000"/>
              </a:lnSpc>
            </a:pPr>
            <a:r>
              <a:rPr lang="en-US" sz="1600" b="0" dirty="0" smtClean="0"/>
              <a:t>2 mm x 2 mm spot size</a:t>
            </a:r>
          </a:p>
          <a:p>
            <a:pPr>
              <a:lnSpc>
                <a:spcPct val="90000"/>
              </a:lnSpc>
            </a:pPr>
            <a:r>
              <a:rPr lang="en-US" sz="1600" b="0" dirty="0" smtClean="0"/>
              <a:t>0.1 mm aluminum foil as beam window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01943" y="5353919"/>
            <a:ext cx="14285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925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deposition in aluminum foil</a:t>
            </a:r>
            <a:endParaRPr lang="en-US" dirty="0"/>
          </a:p>
        </p:txBody>
      </p:sp>
      <p:pic>
        <p:nvPicPr>
          <p:cNvPr id="6" name="Content Placeholder 5" descr="edep01mmfoil_2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2083" r="-12083"/>
          <a:stretch>
            <a:fillRect/>
          </a:stretch>
        </p:blipFill>
        <p:spPr>
          <a:xfrm>
            <a:off x="153268" y="1874837"/>
            <a:ext cx="8839200" cy="4983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6887789" y="4163928"/>
            <a:ext cx="2571212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b="0" dirty="0" smtClean="0"/>
              <a:t>Energy deposition [</a:t>
            </a:r>
            <a:r>
              <a:rPr lang="en-US" sz="1200" b="0" dirty="0" err="1" smtClean="0"/>
              <a:t>GeV</a:t>
            </a:r>
            <a:r>
              <a:rPr lang="en-US" sz="1200" b="0" dirty="0" smtClean="0"/>
              <a:t> / cm3 / </a:t>
            </a:r>
            <a:r>
              <a:rPr lang="en-US" sz="1200" b="0" dirty="0" err="1" smtClean="0"/>
              <a:t>pp</a:t>
            </a:r>
            <a:r>
              <a:rPr lang="en-US" sz="1200" b="0" dirty="0" smtClean="0"/>
              <a:t>]</a:t>
            </a:r>
            <a:endParaRPr lang="en-US" sz="1200" b="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981075"/>
            <a:ext cx="5430020" cy="2369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1pPr>
            <a:lvl2pPr marL="742950" indent="-28575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2pPr>
            <a:lvl3pPr marL="11430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3pPr>
            <a:lvl4pPr marL="16002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4pPr>
            <a:lvl5pPr marL="20574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Garamond"/>
                <a:ea typeface="ＭＳ Ｐゴシック" pitchFamily="-107" charset="-128"/>
                <a:cs typeface="Garamond"/>
              </a:defRPr>
            </a:lvl5pPr>
            <a:lvl6pPr marL="25146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6pPr>
            <a:lvl7pPr marL="29718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7pPr>
            <a:lvl8pPr marL="34290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8pPr>
            <a:lvl9pPr marL="38862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9pPr>
          </a:lstStyle>
          <a:p>
            <a:pPr marL="0" indent="0">
              <a:lnSpc>
                <a:spcPct val="90000"/>
              </a:lnSpc>
              <a:buFontTx/>
              <a:buNone/>
            </a:pPr>
            <a:r>
              <a:rPr lang="en-US" sz="1600" b="0" dirty="0" smtClean="0"/>
              <a:t>Assumptions:</a:t>
            </a:r>
          </a:p>
          <a:p>
            <a:pPr>
              <a:lnSpc>
                <a:spcPct val="90000"/>
              </a:lnSpc>
            </a:pPr>
            <a:r>
              <a:rPr lang="en-US" sz="1600" b="0" dirty="0" smtClean="0"/>
              <a:t>200 MeV electrons</a:t>
            </a:r>
          </a:p>
          <a:p>
            <a:pPr>
              <a:lnSpc>
                <a:spcPct val="90000"/>
              </a:lnSpc>
            </a:pPr>
            <a:r>
              <a:rPr lang="en-US" sz="1600" b="0" dirty="0" smtClean="0"/>
              <a:t>2 mm x 2 mm spot size</a:t>
            </a:r>
          </a:p>
          <a:p>
            <a:pPr>
              <a:lnSpc>
                <a:spcPct val="90000"/>
              </a:lnSpc>
            </a:pPr>
            <a:r>
              <a:rPr lang="en-US" sz="1600" b="0" dirty="0" smtClean="0"/>
              <a:t>0.1 mm aluminum foil as beam window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09948" y="4905022"/>
            <a:ext cx="4146212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Estimated damage limit 1000bunches </a:t>
            </a:r>
            <a:r>
              <a:rPr lang="en-US" dirty="0" err="1" smtClean="0">
                <a:solidFill>
                  <a:srgbClr val="FF0000"/>
                </a:solidFill>
              </a:rPr>
              <a:t>à</a:t>
            </a:r>
            <a:r>
              <a:rPr lang="en-US" dirty="0" smtClean="0">
                <a:solidFill>
                  <a:srgbClr val="FF0000"/>
                </a:solidFill>
              </a:rPr>
              <a:t> 1E10e.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015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with BE-BI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First step to medium - / long-term test stand.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Possibilities at CALIFES:</a:t>
            </a:r>
          </a:p>
          <a:p>
            <a:pPr lvl="1"/>
            <a:r>
              <a:rPr lang="en-US" sz="1800" dirty="0" err="1" smtClean="0"/>
              <a:t>dBLM</a:t>
            </a:r>
            <a:r>
              <a:rPr lang="en-US" sz="1800" dirty="0"/>
              <a:t> </a:t>
            </a:r>
            <a:r>
              <a:rPr lang="en-US" sz="1800" dirty="0" smtClean="0"/>
              <a:t>tests.</a:t>
            </a:r>
          </a:p>
          <a:p>
            <a:pPr lvl="1"/>
            <a:r>
              <a:rPr lang="en-US" sz="1800" dirty="0" smtClean="0"/>
              <a:t>Test of electronics, DAQ.</a:t>
            </a:r>
          </a:p>
          <a:p>
            <a:pPr lvl="1"/>
            <a:r>
              <a:rPr lang="en-US" sz="1800" dirty="0" smtClean="0"/>
              <a:t>Test of high-intensity beam loss monitors.</a:t>
            </a:r>
          </a:p>
          <a:p>
            <a:pPr lvl="1"/>
            <a:r>
              <a:rPr lang="en-US" sz="1800" dirty="0" smtClean="0"/>
              <a:t>Radiation-hardness tests</a:t>
            </a:r>
            <a:r>
              <a:rPr lang="en-US" sz="1800" dirty="0"/>
              <a:t>.</a:t>
            </a:r>
            <a:endParaRPr lang="en-US" sz="1800" dirty="0" smtClean="0"/>
          </a:p>
          <a:p>
            <a:r>
              <a:rPr lang="en-US" sz="1800" dirty="0" smtClean="0"/>
              <a:t>Collaboration: Bernd </a:t>
            </a:r>
            <a:r>
              <a:rPr lang="en-US" sz="1800" dirty="0" err="1" smtClean="0"/>
              <a:t>Dehning</a:t>
            </a:r>
            <a:r>
              <a:rPr lang="en-US" sz="1800" dirty="0" smtClean="0"/>
              <a:t>, Eduardo </a:t>
            </a:r>
            <a:r>
              <a:rPr lang="en-US" sz="1800" dirty="0" err="1" smtClean="0"/>
              <a:t>Nebot</a:t>
            </a:r>
            <a:r>
              <a:rPr lang="en-US" sz="1800" dirty="0" smtClean="0"/>
              <a:t> (BE-BI).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759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specified: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Setup layout:</a:t>
            </a:r>
          </a:p>
          <a:p>
            <a:pPr lvl="1"/>
            <a:r>
              <a:rPr lang="en-US" sz="1800" dirty="0" smtClean="0"/>
              <a:t>Support construction, installation of rail.</a:t>
            </a:r>
          </a:p>
          <a:p>
            <a:pPr lvl="1"/>
            <a:r>
              <a:rPr lang="en-US" sz="1800" dirty="0" smtClean="0"/>
              <a:t>Cabling</a:t>
            </a:r>
            <a:r>
              <a:rPr lang="en-US" sz="1800" dirty="0" smtClean="0">
                <a:sym typeface="Wingdings"/>
              </a:rPr>
              <a:t> Patrick </a:t>
            </a:r>
            <a:r>
              <a:rPr lang="en-US" sz="1800" dirty="0" err="1" smtClean="0">
                <a:sym typeface="Wingdings"/>
              </a:rPr>
              <a:t>Lelong</a:t>
            </a:r>
            <a:r>
              <a:rPr lang="en-US" sz="1800" dirty="0" smtClean="0">
                <a:sym typeface="Wingdings"/>
              </a:rPr>
              <a:t>.</a:t>
            </a:r>
            <a:endParaRPr lang="en-US" sz="1800" dirty="0" smtClean="0"/>
          </a:p>
          <a:p>
            <a:r>
              <a:rPr lang="en-US" sz="1800" dirty="0" smtClean="0"/>
              <a:t>Beam pipe modification:</a:t>
            </a:r>
          </a:p>
          <a:p>
            <a:pPr lvl="1"/>
            <a:r>
              <a:rPr lang="en-US" sz="1800" dirty="0" smtClean="0"/>
              <a:t>Installation of </a:t>
            </a:r>
            <a:r>
              <a:rPr lang="en-US" sz="1800" b="1" dirty="0" smtClean="0">
                <a:solidFill>
                  <a:srgbClr val="FF0000"/>
                </a:solidFill>
              </a:rPr>
              <a:t>beam window</a:t>
            </a:r>
            <a:r>
              <a:rPr lang="en-US" sz="1800" dirty="0" smtClean="0"/>
              <a:t>. 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 err="1" smtClean="0">
                <a:sym typeface="Wingdings"/>
              </a:rPr>
              <a:t>Esa</a:t>
            </a:r>
            <a:r>
              <a:rPr lang="en-US" sz="1800" dirty="0" smtClean="0">
                <a:sym typeface="Wingdings"/>
              </a:rPr>
              <a:t> Puja.</a:t>
            </a:r>
          </a:p>
          <a:p>
            <a:r>
              <a:rPr lang="en-US" sz="1800" dirty="0" smtClean="0">
                <a:sym typeface="Wingdings"/>
              </a:rPr>
              <a:t>Schedule for installations.</a:t>
            </a:r>
          </a:p>
          <a:p>
            <a:r>
              <a:rPr lang="en-US" sz="1800" dirty="0" smtClean="0">
                <a:sym typeface="Wingdings"/>
              </a:rPr>
              <a:t>Beam parameters at Detector (Intensity, Monitoring, Beam size)</a:t>
            </a:r>
          </a:p>
          <a:p>
            <a:r>
              <a:rPr lang="en-US" sz="1800" dirty="0" smtClean="0">
                <a:sym typeface="Wingdings"/>
              </a:rPr>
              <a:t>Beam dump as Faraday cup.</a:t>
            </a:r>
            <a:endParaRPr lang="en-US" sz="1800" dirty="0">
              <a:sym typeface="Wingdings"/>
            </a:endParaRPr>
          </a:p>
          <a:p>
            <a:r>
              <a:rPr lang="en-US" sz="1800" dirty="0" smtClean="0"/>
              <a:t>Radiation issues / shielding.</a:t>
            </a:r>
          </a:p>
          <a:p>
            <a:r>
              <a:rPr lang="en-US" sz="1800" dirty="0" smtClean="0"/>
              <a:t>Other protection issues?</a:t>
            </a:r>
          </a:p>
          <a:p>
            <a:pPr lvl="1"/>
            <a:r>
              <a:rPr lang="en-US" sz="1800" dirty="0" smtClean="0"/>
              <a:t>Interlocking for dipole magnet.</a:t>
            </a:r>
          </a:p>
          <a:p>
            <a:pPr marL="40005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070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 smtClean="0"/>
              <a:t>F. Burkart </a:t>
            </a:r>
            <a:r>
              <a:rPr lang="de-CH" dirty="0" err="1" smtClean="0"/>
              <a:t>and</a:t>
            </a:r>
            <a:r>
              <a:rPr lang="de-CH" dirty="0" smtClean="0"/>
              <a:t> O. Stein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Picture 5" descr="pictureDiamondDetect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92483"/>
            <a:ext cx="4045026" cy="347237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74710" y="4823678"/>
            <a:ext cx="3148503" cy="1067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3386286" y="1494060"/>
            <a:ext cx="7694" cy="2969769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334111" y="4845021"/>
            <a:ext cx="54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5cm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58211" y="3268580"/>
            <a:ext cx="54400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cm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0952" y="960467"/>
            <a:ext cx="186071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Bias voltage, LEMO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07437" y="2497214"/>
            <a:ext cx="121542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Signal, SMA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888184" y="1131217"/>
            <a:ext cx="367280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 smtClean="0">
                <a:latin typeface="Garamond"/>
                <a:cs typeface="Garamond"/>
              </a:rPr>
              <a:t>Nanosecond time resolution.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latin typeface="Garamond"/>
                <a:cs typeface="Garamond"/>
              </a:rPr>
              <a:t>Radiation hard.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latin typeface="Garamond"/>
                <a:cs typeface="Garamond"/>
              </a:rPr>
              <a:t>Wide dynamic range (1e – 5E9e).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912560" y="2793686"/>
            <a:ext cx="3454957" cy="2406917"/>
            <a:chOff x="2035447" y="1319175"/>
            <a:chExt cx="4320552" cy="3009939"/>
          </a:xfrm>
        </p:grpSpPr>
        <p:grpSp>
          <p:nvGrpSpPr>
            <p:cNvPr id="17" name="Group 16"/>
            <p:cNvGrpSpPr/>
            <p:nvPr/>
          </p:nvGrpSpPr>
          <p:grpSpPr>
            <a:xfrm>
              <a:off x="2035447" y="1319175"/>
              <a:ext cx="4320552" cy="2880052"/>
              <a:chOff x="2159285" y="1628770"/>
              <a:chExt cx="4320552" cy="2880052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 flipH="1" flipV="1">
                <a:off x="3428972" y="1628770"/>
                <a:ext cx="891353" cy="1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>
              <a:xfrm>
                <a:off x="2159285" y="1628770"/>
                <a:ext cx="4320552" cy="2880052"/>
                <a:chOff x="2411724" y="1628770"/>
                <a:chExt cx="4320552" cy="2880052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2411724" y="2168523"/>
                  <a:ext cx="4320552" cy="180023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2808344" y="3968753"/>
                  <a:ext cx="356388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2771770" y="2168839"/>
                  <a:ext cx="3563886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" name="Group 34"/>
                <p:cNvGrpSpPr/>
                <p:nvPr/>
              </p:nvGrpSpPr>
              <p:grpSpPr>
                <a:xfrm flipV="1">
                  <a:off x="3671885" y="3969069"/>
                  <a:ext cx="900115" cy="539753"/>
                  <a:chOff x="3671885" y="1628770"/>
                  <a:chExt cx="900115" cy="539753"/>
                </a:xfrm>
              </p:grpSpPr>
              <p:cxnSp>
                <p:nvCxnSpPr>
                  <p:cNvPr id="39" name="Straight Connector 38"/>
                  <p:cNvCxnSpPr>
                    <a:stCxn id="32" idx="0"/>
                  </p:cNvCxnSpPr>
                  <p:nvPr/>
                </p:nvCxnSpPr>
                <p:spPr>
                  <a:xfrm flipV="1">
                    <a:off x="4572000" y="1628770"/>
                    <a:ext cx="0" cy="539753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H="1">
                    <a:off x="3671885" y="1628770"/>
                    <a:ext cx="900115" cy="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6" name="Straight Connector 35"/>
                <p:cNvCxnSpPr/>
                <p:nvPr/>
              </p:nvCxnSpPr>
              <p:spPr>
                <a:xfrm flipV="1">
                  <a:off x="4572000" y="1628770"/>
                  <a:ext cx="0" cy="53975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 flipV="1">
                  <a:off x="3124200" y="2348862"/>
                  <a:ext cx="0" cy="144018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2697973" y="2839280"/>
                  <a:ext cx="296876" cy="369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E</a:t>
                  </a:r>
                  <a:endParaRPr lang="en-GB" dirty="0"/>
                </a:p>
              </p:txBody>
            </p:sp>
          </p:grpSp>
        </p:grpSp>
        <p:cxnSp>
          <p:nvCxnSpPr>
            <p:cNvPr id="19" name="Straight Arrow Connector 18"/>
            <p:cNvCxnSpPr/>
            <p:nvPr/>
          </p:nvCxnSpPr>
          <p:spPr>
            <a:xfrm>
              <a:off x="3311839" y="1448747"/>
              <a:ext cx="1620207" cy="2880367"/>
            </a:xfrm>
            <a:prstGeom prst="straightConnector1">
              <a:avLst/>
            </a:prstGeom>
            <a:ln w="15875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9619" y="2216693"/>
              <a:ext cx="119919" cy="226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5360" y="2543174"/>
              <a:ext cx="119919" cy="226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9182" y="2742249"/>
              <a:ext cx="119919" cy="226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4900" y="2913701"/>
              <a:ext cx="119919" cy="226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0116" y="2373872"/>
              <a:ext cx="119919" cy="226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875" y="2565422"/>
              <a:ext cx="124241" cy="236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1593" y="2713059"/>
              <a:ext cx="124241" cy="236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2548" y="2865459"/>
              <a:ext cx="124241" cy="236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3029" y="3027385"/>
              <a:ext cx="124241" cy="236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174" y="2332019"/>
              <a:ext cx="124241" cy="236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04086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3583" y="2440918"/>
            <a:ext cx="8839200" cy="1964826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Thank You for your attention!</a:t>
            </a:r>
          </a:p>
          <a:p>
            <a:pPr marL="0" indent="0" algn="ctr">
              <a:buNone/>
            </a:pPr>
            <a:r>
              <a:rPr lang="en-GB" dirty="0" smtClean="0"/>
              <a:t>Any Questions?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55186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Parameters CALIFES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Electrons @ ~200MeV.</a:t>
            </a:r>
          </a:p>
          <a:p>
            <a:r>
              <a:rPr lang="en-US" dirty="0" smtClean="0"/>
              <a:t>Intensities from (10</a:t>
            </a:r>
            <a:r>
              <a:rPr lang="en-US" baseline="30000" dirty="0" smtClean="0"/>
              <a:t>7 </a:t>
            </a:r>
            <a:r>
              <a:rPr lang="en-US" dirty="0" smtClean="0"/>
              <a:t>?)- 10</a:t>
            </a:r>
            <a:r>
              <a:rPr lang="en-US" baseline="30000" dirty="0" smtClean="0"/>
              <a:t>10</a:t>
            </a:r>
            <a:r>
              <a:rPr lang="en-US" dirty="0" smtClean="0"/>
              <a:t> electrons per shot.</a:t>
            </a:r>
          </a:p>
          <a:p>
            <a:r>
              <a:rPr lang="en-US" dirty="0" smtClean="0"/>
              <a:t>1-300bunches</a:t>
            </a:r>
          </a:p>
          <a:p>
            <a:r>
              <a:rPr lang="en-US" dirty="0" smtClean="0"/>
              <a:t>Bunch length: 4ps</a:t>
            </a:r>
          </a:p>
          <a:p>
            <a:r>
              <a:rPr lang="en-US" dirty="0" smtClean="0"/>
              <a:t>Adjustable beam sizes &lt; 100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sigma.</a:t>
            </a:r>
          </a:p>
          <a:p>
            <a:r>
              <a:rPr lang="en-US" dirty="0" smtClean="0"/>
              <a:t>Beam profile measurements (beam screen, 50cm upstream of detector installation).</a:t>
            </a:r>
          </a:p>
          <a:p>
            <a:r>
              <a:rPr lang="en-US" dirty="0" smtClean="0"/>
              <a:t>Beam current measurements (Faraday-Cup (beam dump block) / WCM / BCT).</a:t>
            </a:r>
          </a:p>
          <a:p>
            <a:r>
              <a:rPr lang="en-US" dirty="0" smtClean="0"/>
              <a:t>BPMs.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24586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6" name="Picture 5" descr="DSC_11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1293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53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 in distance of beam window</a:t>
            </a:r>
            <a:endParaRPr lang="en-US" dirty="0"/>
          </a:p>
        </p:txBody>
      </p:sp>
      <p:pic>
        <p:nvPicPr>
          <p:cNvPr id="6" name="Content Placeholder 5" descr="beam_profile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66" r="336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4799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collection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8513" y="1833370"/>
            <a:ext cx="3798887" cy="318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5407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 in January?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1868" y="1312638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211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 descr="pictureDiamondDetect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92483"/>
            <a:ext cx="4045026" cy="3472371"/>
          </a:xfrm>
          <a:prstGeom prst="rect">
            <a:avLst/>
          </a:prstGeom>
        </p:spPr>
      </p:pic>
      <p:pic>
        <p:nvPicPr>
          <p:cNvPr id="7" name="Picture 6" descr="THPEA047f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4761" y="3182097"/>
            <a:ext cx="4967683" cy="266324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74710" y="4823678"/>
            <a:ext cx="3148503" cy="1067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3386286" y="1494060"/>
            <a:ext cx="7694" cy="2969769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334111" y="4845021"/>
            <a:ext cx="54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5cm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58211" y="3268580"/>
            <a:ext cx="54400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cm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0952" y="960467"/>
            <a:ext cx="186071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Bias voltage, LEMO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07437" y="2497214"/>
            <a:ext cx="121542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Signal, SMA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88184" y="1131217"/>
            <a:ext cx="367280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 smtClean="0">
                <a:latin typeface="Garamond"/>
                <a:cs typeface="Garamond"/>
              </a:rPr>
              <a:t>Nanosecond time resolution.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latin typeface="Garamond"/>
                <a:cs typeface="Garamond"/>
              </a:rPr>
              <a:t>Radiation hard.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latin typeface="Garamond"/>
                <a:cs typeface="Garamond"/>
              </a:rPr>
              <a:t>Wide dynamic range (1e – 5E9e).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861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Detectors installed at LHC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835" y="1984417"/>
            <a:ext cx="4982529" cy="404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1694" y="3341390"/>
            <a:ext cx="3463401" cy="2962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58835" y="1040160"/>
            <a:ext cx="5622052" cy="9217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b="0" dirty="0">
                <a:latin typeface="Garamond" panose="02020404030301010803" pitchFamily="18" charset="0"/>
              </a:rPr>
              <a:t>14 </a:t>
            </a:r>
            <a:r>
              <a:rPr lang="en-GB" b="0" dirty="0" err="1">
                <a:latin typeface="Garamond" panose="02020404030301010803" pitchFamily="18" charset="0"/>
              </a:rPr>
              <a:t>dBLMs</a:t>
            </a:r>
            <a:r>
              <a:rPr lang="en-GB" b="0" dirty="0">
                <a:latin typeface="Garamond" panose="02020404030301010803" pitchFamily="18" charset="0"/>
              </a:rPr>
              <a:t> </a:t>
            </a:r>
            <a:r>
              <a:rPr lang="en-GB" b="0" dirty="0" smtClean="0">
                <a:latin typeface="Garamond" panose="02020404030301010803" pitchFamily="18" charset="0"/>
              </a:rPr>
              <a:t>installed </a:t>
            </a:r>
            <a:r>
              <a:rPr lang="en-GB" b="0" dirty="0">
                <a:latin typeface="Garamond" panose="02020404030301010803" pitchFamily="18" charset="0"/>
              </a:rPr>
              <a:t>along the LHC.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b="0" dirty="0">
                <a:latin typeface="Garamond" panose="02020404030301010803" pitchFamily="18" charset="0"/>
              </a:rPr>
              <a:t>Diamond type: </a:t>
            </a:r>
            <a:r>
              <a:rPr lang="en-GB" b="0" dirty="0" err="1">
                <a:latin typeface="Garamond" panose="02020404030301010803" pitchFamily="18" charset="0"/>
              </a:rPr>
              <a:t>pCVD</a:t>
            </a:r>
            <a:r>
              <a:rPr lang="en-GB" b="0" dirty="0">
                <a:latin typeface="Garamond" panose="02020404030301010803" pitchFamily="18" charset="0"/>
              </a:rPr>
              <a:t> (</a:t>
            </a:r>
            <a:r>
              <a:rPr lang="en-GB" b="0" dirty="0" err="1">
                <a:latin typeface="Garamond" panose="02020404030301010803" pitchFamily="18" charset="0"/>
              </a:rPr>
              <a:t>cividec</a:t>
            </a:r>
            <a:r>
              <a:rPr lang="en-GB" b="0" dirty="0">
                <a:latin typeface="Garamond" panose="02020404030301010803" pitchFamily="18" charset="0"/>
              </a:rPr>
              <a:t>) 10 mm x 10 mm, wire bonded (8@LHC</a:t>
            </a:r>
            <a:r>
              <a:rPr lang="en-GB" b="0" dirty="0" smtClean="0">
                <a:latin typeface="Garamond" panose="02020404030301010803" pitchFamily="18" charset="0"/>
              </a:rPr>
              <a:t>).</a:t>
            </a:r>
            <a:endParaRPr lang="en-GB" b="0" dirty="0">
              <a:latin typeface="Garamond" panose="02020404030301010803" pitchFamily="18" charset="0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b="0" dirty="0">
                <a:latin typeface="Garamond" panose="02020404030301010803" pitchFamily="18" charset="0"/>
              </a:rPr>
              <a:t>Analysis of </a:t>
            </a:r>
            <a:r>
              <a:rPr lang="en-GB" b="0" dirty="0" err="1">
                <a:latin typeface="Garamond" panose="02020404030301010803" pitchFamily="18" charset="0"/>
              </a:rPr>
              <a:t>dBLM</a:t>
            </a:r>
            <a:r>
              <a:rPr lang="en-GB" b="0" dirty="0">
                <a:latin typeface="Garamond" panose="02020404030301010803" pitchFamily="18" charset="0"/>
              </a:rPr>
              <a:t> data lead to </a:t>
            </a:r>
            <a:r>
              <a:rPr lang="en-GB" b="0" dirty="0" smtClean="0">
                <a:latin typeface="Garamond" panose="02020404030301010803" pitchFamily="18" charset="0"/>
              </a:rPr>
              <a:t>e.g. a </a:t>
            </a:r>
            <a:r>
              <a:rPr lang="en-GB" b="0" dirty="0">
                <a:latin typeface="Garamond" panose="02020404030301010803" pitchFamily="18" charset="0"/>
              </a:rPr>
              <a:t>better understanding of UFO-</a:t>
            </a:r>
            <a:r>
              <a:rPr lang="en-GB" b="0" dirty="0" smtClean="0">
                <a:latin typeface="Garamond" panose="02020404030301010803" pitchFamily="18" charset="0"/>
              </a:rPr>
              <a:t>events.</a:t>
            </a:r>
            <a:endParaRPr lang="en-GB" b="0" dirty="0">
              <a:latin typeface="Garamond" panose="02020404030301010803" pitchFamily="18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2348036" y="1942277"/>
            <a:ext cx="768448" cy="629639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7158" y="2134371"/>
            <a:ext cx="607859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0" dirty="0" smtClean="0"/>
              <a:t>BQM</a:t>
            </a:r>
            <a:endParaRPr lang="en-US" b="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537325"/>
            <a:ext cx="2133600" cy="244475"/>
          </a:xfrm>
        </p:spPr>
        <p:txBody>
          <a:bodyPr/>
          <a:lstStyle/>
          <a:p>
            <a:pPr>
              <a:defRPr/>
            </a:pPr>
            <a:r>
              <a:rPr lang="de-CH" dirty="0" smtClean="0"/>
              <a:t>F. Burkart </a:t>
            </a:r>
            <a:r>
              <a:rPr lang="de-CH" dirty="0" err="1" smtClean="0"/>
              <a:t>and</a:t>
            </a:r>
            <a:r>
              <a:rPr lang="de-CH" dirty="0" smtClean="0"/>
              <a:t> O. Stein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76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Diamond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Installed in the LHC to resolve bunch-by-bunch losses</a:t>
            </a:r>
          </a:p>
          <a:p>
            <a:pPr lvl="1"/>
            <a:r>
              <a:rPr lang="en-US" sz="1800" dirty="0" smtClean="0"/>
              <a:t>IR 2, 3, 4, 6, 7, 8</a:t>
            </a:r>
          </a:p>
          <a:p>
            <a:pPr lvl="1"/>
            <a:r>
              <a:rPr lang="en-US" sz="1800" dirty="0" smtClean="0"/>
              <a:t>Abort gap monitoring.</a:t>
            </a:r>
          </a:p>
          <a:p>
            <a:pPr lvl="1"/>
            <a:r>
              <a:rPr lang="en-US" sz="1800" dirty="0" smtClean="0"/>
              <a:t>Detection of ultra-fast losses (&lt; 3 LHC turns).</a:t>
            </a:r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1800" dirty="0" smtClean="0"/>
              <a:t>Used as beam instrumentation </a:t>
            </a:r>
            <a:r>
              <a:rPr lang="en-US" sz="1800" dirty="0"/>
              <a:t>for accelerator equipment damage tests in </a:t>
            </a:r>
            <a:r>
              <a:rPr lang="en-US" sz="1800" dirty="0" smtClean="0"/>
              <a:t>the </a:t>
            </a:r>
            <a:r>
              <a:rPr lang="en-US" sz="1800" dirty="0" err="1" smtClean="0"/>
              <a:t>HiRadMat</a:t>
            </a:r>
            <a:r>
              <a:rPr lang="en-US" sz="1800" dirty="0" smtClean="0"/>
              <a:t>-facility.</a:t>
            </a:r>
          </a:p>
          <a:p>
            <a:pPr lvl="1"/>
            <a:r>
              <a:rPr lang="en-US" sz="1800" dirty="0" smtClean="0"/>
              <a:t>High radiation / high </a:t>
            </a:r>
            <a:r>
              <a:rPr lang="en-US" sz="1800" dirty="0" err="1" smtClean="0"/>
              <a:t>fluence</a:t>
            </a:r>
            <a:r>
              <a:rPr lang="en-US" sz="1800" dirty="0" smtClean="0"/>
              <a:t> environment.</a:t>
            </a:r>
          </a:p>
          <a:p>
            <a:pPr lvl="1"/>
            <a:r>
              <a:rPr lang="en-US" sz="1800" dirty="0" smtClean="0"/>
              <a:t>Used for alignment of equipment to the beam.</a:t>
            </a:r>
          </a:p>
          <a:p>
            <a:pPr lvl="1"/>
            <a:r>
              <a:rPr lang="en-US" sz="1800" dirty="0" smtClean="0"/>
              <a:t>Online monitoring of beam impacting on material.</a:t>
            </a:r>
            <a:endParaRPr lang="en-US" sz="18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984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HiRadMat</a:t>
            </a:r>
            <a:r>
              <a:rPr lang="en-US" dirty="0" smtClean="0"/>
              <a:t> – damage experiment</a:t>
            </a:r>
            <a:br>
              <a:rPr lang="en-US" dirty="0" smtClean="0"/>
            </a:br>
            <a:r>
              <a:rPr lang="en-US" dirty="0" smtClean="0"/>
              <a:t>single bunch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Picture 5" descr="bunchsig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6000" y="882439"/>
            <a:ext cx="7107462" cy="53336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2630" y="2100693"/>
            <a:ext cx="2236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Garamond"/>
                <a:cs typeface="Garamond"/>
              </a:rPr>
              <a:t>Carbon target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Garamond"/>
                <a:cs typeface="Garamond"/>
              </a:rPr>
              <a:t>1.5E11 protons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Garamond"/>
                <a:cs typeface="Garamond"/>
              </a:rPr>
              <a:t>Bunch length: 0.5ns</a:t>
            </a:r>
            <a:endParaRPr lang="en-US" sz="1800" b="0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0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HiRadMat</a:t>
            </a:r>
            <a:r>
              <a:rPr lang="en-US" dirty="0"/>
              <a:t> – damage </a:t>
            </a:r>
            <a:r>
              <a:rPr lang="en-US" dirty="0" smtClean="0"/>
              <a:t>experiment</a:t>
            </a:r>
            <a:br>
              <a:rPr lang="en-US" dirty="0" smtClean="0"/>
            </a:br>
            <a:r>
              <a:rPr lang="en-US" dirty="0" smtClean="0"/>
              <a:t>multi-bunch</a:t>
            </a:r>
            <a:endParaRPr lang="en-US" dirty="0"/>
          </a:p>
        </p:txBody>
      </p:sp>
      <p:pic>
        <p:nvPicPr>
          <p:cNvPr id="6" name="Content Placeholder 5" descr="144b_zoom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7995" r="-27995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cxnSp>
        <p:nvCxnSpPr>
          <p:cNvPr id="9" name="Straight Arrow Connector 8"/>
          <p:cNvCxnSpPr>
            <a:stCxn id="10" idx="2"/>
          </p:cNvCxnSpPr>
          <p:nvPr/>
        </p:nvCxnSpPr>
        <p:spPr bwMode="auto">
          <a:xfrm>
            <a:off x="2781445" y="1901877"/>
            <a:ext cx="335381" cy="634846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467897" y="1563323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Garamond" panose="02020404030301010803" pitchFamily="18" charset="0"/>
              </a:rPr>
              <a:t>50 ns</a:t>
            </a:r>
            <a:endParaRPr lang="fr-FR" sz="1600" dirty="0">
              <a:latin typeface="Garamond" panose="02020404030301010803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3032489" y="2583909"/>
            <a:ext cx="591172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753301" y="2308719"/>
            <a:ext cx="23006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Garamond"/>
                <a:cs typeface="Garamond"/>
              </a:rPr>
              <a:t>Copper target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Garamond"/>
                <a:cs typeface="Garamond"/>
              </a:rPr>
              <a:t>1.5E11 protons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Garamond"/>
                <a:cs typeface="Garamond"/>
              </a:rPr>
              <a:t>Bunch length: 0.5ns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Garamond"/>
                <a:cs typeface="Garamond"/>
              </a:rPr>
              <a:t>Bunch spacing: 50ns</a:t>
            </a:r>
            <a:endParaRPr lang="en-US" sz="1800" b="0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957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UFO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F. Burkart and O. Stein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899604"/>
            <a:ext cx="9155429" cy="5330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9477" y="930640"/>
            <a:ext cx="1184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Event,  ~1ms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60877" y="1915143"/>
            <a:ext cx="1716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Bunch train,  ~10us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81168" y="3054690"/>
            <a:ext cx="1336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Single bunches</a:t>
            </a:r>
            <a:endParaRPr lang="en-US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345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oto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>
            <a:off x="4889500" y="2514600"/>
            <a:ext cx="4229100" cy="36039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Detectors of MPE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Florian Burkart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1" y="981075"/>
            <a:ext cx="9144000" cy="1585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3x100 </a:t>
            </a:r>
            <a:r>
              <a:rPr lang="en-US" sz="1800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800" dirty="0">
                <a:solidFill>
                  <a:srgbClr val="FF0000"/>
                </a:solidFill>
              </a:rPr>
              <a:t>m thick </a:t>
            </a:r>
            <a:r>
              <a:rPr lang="en-US" sz="1800" dirty="0" smtClean="0">
                <a:solidFill>
                  <a:srgbClr val="FF0000"/>
                </a:solidFill>
              </a:rPr>
              <a:t>diamond detectors</a:t>
            </a:r>
            <a:r>
              <a:rPr lang="en-US" sz="1800" dirty="0" smtClean="0"/>
              <a:t> (used in </a:t>
            </a:r>
            <a:r>
              <a:rPr lang="en-US" sz="1800" dirty="0" err="1" smtClean="0"/>
              <a:t>HiRadMat</a:t>
            </a:r>
            <a:r>
              <a:rPr lang="en-US" sz="1800" dirty="0" smtClean="0"/>
              <a:t> damage experiments)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/>
              <a:t>(</a:t>
            </a:r>
            <a:r>
              <a:rPr lang="en-US" sz="1800" dirty="0" err="1" smtClean="0"/>
              <a:t>Prototyp</a:t>
            </a:r>
            <a:r>
              <a:rPr lang="en-US" sz="1800" dirty="0" smtClean="0"/>
              <a:t>; designed with CIVIDEC for high-</a:t>
            </a:r>
            <a:r>
              <a:rPr lang="en-US" sz="1800" dirty="0" err="1" smtClean="0"/>
              <a:t>fluence</a:t>
            </a:r>
            <a:r>
              <a:rPr lang="en-US" sz="1800" dirty="0" smtClean="0"/>
              <a:t> experiments).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2x500 </a:t>
            </a:r>
            <a:r>
              <a:rPr lang="en-US" sz="1800" dirty="0">
                <a:latin typeface="Symbol" charset="2"/>
                <a:cs typeface="Symbol" charset="2"/>
              </a:rPr>
              <a:t>m</a:t>
            </a:r>
            <a:r>
              <a:rPr lang="en-US" sz="1800" dirty="0"/>
              <a:t>m thick </a:t>
            </a:r>
            <a:r>
              <a:rPr lang="en-US" sz="1800" dirty="0" smtClean="0"/>
              <a:t>diamond detectors 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/>
              <a:t>Standard LHC-type detector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45539" y="2947261"/>
            <a:ext cx="3912162" cy="317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137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59104</TotalTime>
  <Words>866</Words>
  <Application>Microsoft Office PowerPoint</Application>
  <PresentationFormat>On-screen Show (4:3)</PresentationFormat>
  <Paragraphs>203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1_Default Design</vt:lpstr>
      <vt:lpstr>Diamond Detector Test Stand  @ CALIFES</vt:lpstr>
      <vt:lpstr>Diamond Detectors</vt:lpstr>
      <vt:lpstr>Diamond Detectors</vt:lpstr>
      <vt:lpstr>Diamond Detectors installed at LHC</vt:lpstr>
      <vt:lpstr>Application of Diamond Detectors</vt:lpstr>
      <vt:lpstr>HiRadMat – damage experiment single bunch</vt:lpstr>
      <vt:lpstr>HiRadMat – damage experiment multi-bunch</vt:lpstr>
      <vt:lpstr>LHC – UFO event</vt:lpstr>
      <vt:lpstr>Diamond Detectors of MPE</vt:lpstr>
      <vt:lpstr>What we want to do …</vt:lpstr>
      <vt:lpstr>Experimental equipment</vt:lpstr>
      <vt:lpstr>Technical drawings</vt:lpstr>
      <vt:lpstr>Slide 13</vt:lpstr>
      <vt:lpstr>Installation scheme (1/2)</vt:lpstr>
      <vt:lpstr>Installation scheme (2/2)</vt:lpstr>
      <vt:lpstr>Fluence [charged particles/cm2/pp]</vt:lpstr>
      <vt:lpstr>Energy deposition in aluminum foil</vt:lpstr>
      <vt:lpstr>Collaboration with BE-BI</vt:lpstr>
      <vt:lpstr>To be specified:</vt:lpstr>
      <vt:lpstr>Slide 20</vt:lpstr>
      <vt:lpstr>Beam Parameters CALIFES</vt:lpstr>
      <vt:lpstr>Slide 22</vt:lpstr>
      <vt:lpstr>Beam profile in distance of beam window</vt:lpstr>
      <vt:lpstr>Charge collection distance</vt:lpstr>
      <vt:lpstr>Time schedule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to CERCA</dc:title>
  <dc:creator>assmann</dc:creator>
  <cp:lastModifiedBy>wfarabol</cp:lastModifiedBy>
  <cp:revision>2857</cp:revision>
  <cp:lastPrinted>2013-12-05T08:12:25Z</cp:lastPrinted>
  <dcterms:created xsi:type="dcterms:W3CDTF">2011-04-06T07:36:42Z</dcterms:created>
  <dcterms:modified xsi:type="dcterms:W3CDTF">2013-12-10T08:03:04Z</dcterms:modified>
</cp:coreProperties>
</file>