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84" r:id="rId3"/>
    <p:sldId id="321" r:id="rId4"/>
    <p:sldId id="382" r:id="rId5"/>
    <p:sldId id="381" r:id="rId6"/>
    <p:sldId id="383" r:id="rId7"/>
    <p:sldId id="392" r:id="rId8"/>
    <p:sldId id="393" r:id="rId9"/>
    <p:sldId id="396" r:id="rId10"/>
    <p:sldId id="394" r:id="rId11"/>
    <p:sldId id="395" r:id="rId12"/>
    <p:sldId id="397" r:id="rId13"/>
    <p:sldId id="409" r:id="rId14"/>
    <p:sldId id="399" r:id="rId15"/>
    <p:sldId id="400" r:id="rId16"/>
    <p:sldId id="404" r:id="rId17"/>
    <p:sldId id="402" r:id="rId18"/>
    <p:sldId id="403" r:id="rId19"/>
    <p:sldId id="405" r:id="rId20"/>
    <p:sldId id="406" r:id="rId21"/>
  </p:sldIdLst>
  <p:sldSz cx="9144000" cy="6858000" type="screen4x3"/>
  <p:notesSz cx="6669088" cy="9926638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B196"/>
    <a:srgbClr val="33CC33"/>
    <a:srgbClr val="CC3300"/>
    <a:srgbClr val="3399FF"/>
    <a:srgbClr val="006600"/>
    <a:srgbClr val="9966FF"/>
    <a:srgbClr val="777777"/>
    <a:srgbClr val="669900"/>
    <a:srgbClr val="FFFF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8833" autoAdjust="0"/>
  </p:normalViewPr>
  <p:slideViewPr>
    <p:cSldViewPr snapToGrid="0">
      <p:cViewPr varScale="1">
        <p:scale>
          <a:sx n="96" d="100"/>
          <a:sy n="96" d="100"/>
        </p:scale>
        <p:origin x="-6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250" cy="496888"/>
          </a:xfrm>
          <a:prstGeom prst="rect">
            <a:avLst/>
          </a:prstGeom>
        </p:spPr>
        <p:txBody>
          <a:bodyPr vert="horz" lIns="91418" tIns="45709" rIns="91418" bIns="4570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3" y="0"/>
            <a:ext cx="2889250" cy="496888"/>
          </a:xfrm>
          <a:prstGeom prst="rect">
            <a:avLst/>
          </a:prstGeom>
        </p:spPr>
        <p:txBody>
          <a:bodyPr vert="horz" lIns="91418" tIns="45709" rIns="91418" bIns="45709" rtlCol="0"/>
          <a:lstStyle>
            <a:lvl1pPr algn="r">
              <a:defRPr sz="1200"/>
            </a:lvl1pPr>
          </a:lstStyle>
          <a:p>
            <a:fld id="{8BD69422-7404-47A4-B533-444EE4D6AA19}" type="datetimeFigureOut">
              <a:rPr lang="en-GB" smtClean="0"/>
              <a:pPr/>
              <a:t>17/12/2013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166"/>
            <a:ext cx="2889250" cy="496887"/>
          </a:xfrm>
          <a:prstGeom prst="rect">
            <a:avLst/>
          </a:prstGeom>
        </p:spPr>
        <p:txBody>
          <a:bodyPr vert="horz" lIns="91418" tIns="45709" rIns="91418" bIns="4570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3" y="9428166"/>
            <a:ext cx="2889250" cy="496887"/>
          </a:xfrm>
          <a:prstGeom prst="rect">
            <a:avLst/>
          </a:prstGeom>
        </p:spPr>
        <p:txBody>
          <a:bodyPr vert="horz" lIns="91418" tIns="45709" rIns="91418" bIns="45709" rtlCol="0" anchor="b"/>
          <a:lstStyle>
            <a:lvl1pPr algn="r">
              <a:defRPr sz="1200"/>
            </a:lvl1pPr>
          </a:lstStyle>
          <a:p>
            <a:fld id="{9C4BBD69-6A6B-41A7-B272-072348BA3C3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4243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889938" cy="496332"/>
          </a:xfrm>
          <a:prstGeom prst="rect">
            <a:avLst/>
          </a:prstGeom>
        </p:spPr>
        <p:txBody>
          <a:bodyPr vert="horz" lIns="91418" tIns="45709" rIns="91418" bIns="45709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2"/>
            <a:ext cx="2889938" cy="496332"/>
          </a:xfrm>
          <a:prstGeom prst="rect">
            <a:avLst/>
          </a:prstGeom>
        </p:spPr>
        <p:txBody>
          <a:bodyPr vert="horz" lIns="91418" tIns="45709" rIns="91418" bIns="45709" rtlCol="0"/>
          <a:lstStyle>
            <a:lvl1pPr algn="r">
              <a:defRPr sz="1200"/>
            </a:lvl1pPr>
            <a:extLst/>
          </a:lstStyle>
          <a:p>
            <a:fld id="{C238408C-6839-46EE-8131-EDA75C487F2E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8" tIns="45709" rIns="91418" bIns="45709" rtlCol="0" anchor="ctr"/>
          <a:lstStyle>
            <a:extLst/>
          </a:lstStyle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6"/>
            <a:ext cx="5335270" cy="4466987"/>
          </a:xfrm>
          <a:prstGeom prst="rect">
            <a:avLst/>
          </a:prstGeom>
        </p:spPr>
        <p:txBody>
          <a:bodyPr vert="horz" lIns="91418" tIns="45709" rIns="91418" bIns="45709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889938" cy="496332"/>
          </a:xfrm>
          <a:prstGeom prst="rect">
            <a:avLst/>
          </a:prstGeom>
        </p:spPr>
        <p:txBody>
          <a:bodyPr vert="horz" lIns="91418" tIns="45709" rIns="91418" bIns="45709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5"/>
            <a:ext cx="2889938" cy="496332"/>
          </a:xfrm>
          <a:prstGeom prst="rect">
            <a:avLst/>
          </a:prstGeom>
        </p:spPr>
        <p:txBody>
          <a:bodyPr vert="horz" lIns="91418" tIns="45709" rIns="91418" bIns="45709" rtlCol="0" anchor="b"/>
          <a:lstStyle>
            <a:lvl1pPr algn="r">
              <a:defRPr sz="1200"/>
            </a:lvl1pPr>
            <a:extLst/>
          </a:lstStyle>
          <a:p>
            <a:fld id="{87D77045-401A-4D5E-BFE3-54C21A8A66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54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988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756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932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8943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9136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8838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9206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7192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34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85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8635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447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25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7821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5503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0680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9058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375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effectLst/>
              </a:defRPr>
            </a:lvl1pPr>
            <a:extLst/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chemeClr val="accent1">
                  <a:lumMod val="50000"/>
                </a:schemeClr>
              </a:buClr>
              <a:defRPr sz="20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extLst/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DB2A8A-DC55-4064-B2BA-37D8D5B726C3}" type="datetime1">
              <a:rPr lang="en-GB" noProof="0" smtClean="0"/>
              <a:pPr/>
              <a:t>17/12/2013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TextBox 6"/>
          <p:cNvSpPr txBox="1"/>
          <p:nvPr userDrawn="1"/>
        </p:nvSpPr>
        <p:spPr>
          <a:xfrm rot="16200000">
            <a:off x="-576569" y="5985283"/>
            <a:ext cx="1440161" cy="288033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eaLnBrk="1" hangingPunct="1">
              <a:spcBef>
                <a:spcPct val="0"/>
              </a:spcBef>
              <a:buNone/>
              <a:defRPr sz="3600" b="0" spc="-150" baseline="0">
                <a:solidFill>
                  <a:schemeClr val="accent1">
                    <a:lumMod val="50000"/>
                  </a:schemeClr>
                </a:solidFill>
                <a:effectLst/>
                <a:latin typeface="Gill Sans MT" pitchFamily="34" charset="0"/>
                <a:ea typeface="+mj-ea"/>
                <a:cs typeface="Arial" pitchFamily="34" charset="0"/>
              </a:defRPr>
            </a:lvl1pPr>
            <a:extLst/>
          </a:lstStyle>
          <a:p>
            <a:pPr lvl="0"/>
            <a:r>
              <a:rPr lang="en-GB" sz="1000" b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Delio.Ramos@cern.ch</a:t>
            </a:r>
            <a:endParaRPr lang="en-GB" sz="10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4EE06-4E75-47A8-BB6E-FCF7D9C5A389}" type="datetime1">
              <a:rPr lang="en-GB" noProof="0" smtClean="0">
                <a:solidFill>
                  <a:schemeClr val="tx2"/>
                </a:solidFill>
              </a:rPr>
              <a:pPr/>
              <a:t>17/12/2013</a:t>
            </a:fld>
            <a:endParaRPr lang="en-GB" sz="1100" noProof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GB" sz="1100" noProof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en-GB" sz="1200" noProof="0" smtClean="0">
                <a:solidFill>
                  <a:schemeClr val="tx2"/>
                </a:solidFill>
              </a:rPr>
              <a:pPr algn="l"/>
              <a:t>‹#›</a:t>
            </a:fld>
            <a:endParaRPr lang="en-GB" sz="1200" noProof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550"/>
            <a:ext cx="8229600" cy="1295400"/>
          </a:xfrm>
        </p:spPr>
        <p:txBody>
          <a:bodyPr anchor="ctr"/>
          <a:lstStyle>
            <a:lvl1pPr>
              <a:defRPr sz="3600">
                <a:effectLst/>
              </a:defRPr>
            </a:lvl1pPr>
            <a:extLst/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600200"/>
            <a:ext cx="4038600" cy="452596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extLst/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7266E1-2C08-49C6-B80D-302C490ADD49}" type="datetime1">
              <a:rPr lang="en-GB" noProof="0" smtClean="0"/>
              <a:pPr/>
              <a:t>17/12/2013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lang="en-GB" noProof="0" smtClean="0"/>
              <a:pPr/>
              <a:t>‹#›</a:t>
            </a:fld>
            <a:endParaRPr lang="en-GB" noProof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2305044" y="3867144"/>
            <a:ext cx="4533900" cy="1601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3600" cap="none" baseline="0">
                <a:effectLst/>
              </a:defRPr>
            </a:lvl1pPr>
            <a:extLst/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1570DC-D0D4-4C4E-8C12-5801FA54F199}" type="datetime1">
              <a:rPr lang="en-GB" noProof="0" smtClean="0"/>
              <a:pPr/>
              <a:t>17/12/2013</a:t>
            </a:fld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6" name="TextBox 5"/>
          <p:cNvSpPr txBox="1"/>
          <p:nvPr userDrawn="1"/>
        </p:nvSpPr>
        <p:spPr>
          <a:xfrm rot="16200000">
            <a:off x="-576569" y="5985283"/>
            <a:ext cx="1440161" cy="288033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eaLnBrk="1" hangingPunct="1">
              <a:spcBef>
                <a:spcPct val="0"/>
              </a:spcBef>
              <a:buNone/>
              <a:defRPr sz="3600" b="0" spc="-150" baseline="0">
                <a:solidFill>
                  <a:schemeClr val="accent1">
                    <a:lumMod val="50000"/>
                  </a:schemeClr>
                </a:solidFill>
                <a:effectLst/>
                <a:latin typeface="Gill Sans MT" pitchFamily="34" charset="0"/>
                <a:ea typeface="+mj-ea"/>
                <a:cs typeface="Arial" pitchFamily="34" charset="0"/>
              </a:defRPr>
            </a:lvl1pPr>
            <a:extLst/>
          </a:lstStyle>
          <a:p>
            <a:pPr lvl="0"/>
            <a:r>
              <a:rPr lang="en-GB" sz="1000" b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Delio.Ramos@cern.ch</a:t>
            </a:r>
            <a:endParaRPr lang="en-GB" sz="10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4AFD6-2060-4675-81C1-D95AEF7AFD9F}" type="datetime1">
              <a:rPr lang="en-GB" noProof="0" smtClean="0"/>
              <a:pPr/>
              <a:t>17/12/2013</a:t>
            </a:fld>
            <a:endParaRPr lang="en-GB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r">
              <a:buNone/>
              <a:defRPr sz="3600" b="0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35100"/>
            <a:ext cx="2514600" cy="4572000"/>
          </a:xfrm>
        </p:spPr>
        <p:txBody>
          <a:bodyPr>
            <a:normAutofit/>
          </a:bodyPr>
          <a:lstStyle>
            <a:lvl1pPr marL="54864" indent="0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435100"/>
            <a:ext cx="5486400" cy="4572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D068C-39F4-4089-832A-D1762A51EB85}" type="datetime1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 rot="16200000">
            <a:off x="-3208651" y="3238089"/>
            <a:ext cx="669162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PT" sz="800" dirty="0" smtClean="0">
                <a:solidFill>
                  <a:schemeClr val="accent6">
                    <a:lumMod val="75000"/>
                  </a:schemeClr>
                </a:solidFill>
                <a:latin typeface="Gill Sans MT" pitchFamily="34" charset="0"/>
                <a:ea typeface="Arial Unicode MS" pitchFamily="34" charset="-128"/>
                <a:cs typeface="Arial" pitchFamily="34" charset="0"/>
              </a:rPr>
              <a:t>D. Ramos, </a:t>
            </a:r>
            <a:r>
              <a:rPr lang="pt-PT" sz="800" dirty="0" err="1" smtClean="0">
                <a:solidFill>
                  <a:schemeClr val="accent6">
                    <a:lumMod val="75000"/>
                  </a:schemeClr>
                </a:solidFill>
                <a:latin typeface="Gill Sans MT" pitchFamily="34" charset="0"/>
                <a:ea typeface="Arial Unicode MS" pitchFamily="34" charset="-128"/>
                <a:cs typeface="Arial" pitchFamily="34" charset="0"/>
              </a:rPr>
              <a:t>May</a:t>
            </a:r>
            <a:r>
              <a:rPr lang="pt-PT" sz="800" baseline="0" dirty="0" smtClean="0">
                <a:solidFill>
                  <a:schemeClr val="accent6">
                    <a:lumMod val="75000"/>
                  </a:schemeClr>
                </a:solidFill>
                <a:latin typeface="Gill Sans MT" pitchFamily="34" charset="0"/>
                <a:ea typeface="Arial Unicode MS" pitchFamily="34" charset="-128"/>
                <a:cs typeface="Arial" pitchFamily="34" charset="0"/>
              </a:rPr>
              <a:t> 2011</a:t>
            </a:r>
            <a:endParaRPr lang="en-GB" sz="800" dirty="0" smtClean="0">
              <a:solidFill>
                <a:schemeClr val="accent6">
                  <a:lumMod val="75000"/>
                </a:schemeClr>
              </a:solidFill>
              <a:latin typeface="Gill Sans MT" pitchFamily="34" charset="0"/>
              <a:ea typeface="Arial Unicode MS" pitchFamily="34" charset="-128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82352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593304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100">
                <a:solidFill>
                  <a:schemeClr val="tx2"/>
                </a:solidFill>
              </a:defRPr>
            </a:lvl1pPr>
            <a:extLst/>
          </a:lstStyle>
          <a:p>
            <a:fld id="{52260F43-603A-41C7-AFC3-E9900752C767}" type="datetime1">
              <a:rPr lang="en-US" smtClean="0">
                <a:solidFill>
                  <a:schemeClr val="tx2"/>
                </a:solidFill>
              </a:rPr>
              <a:pPr/>
              <a:t>12/17/2013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1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200">
                <a:solidFill>
                  <a:schemeClr val="accent1">
                    <a:lumMod val="50000"/>
                  </a:schemeClr>
                </a:solidFill>
                <a:latin typeface="Gill Sans MT" pitchFamily="34" charset="0"/>
              </a:defRPr>
            </a:lvl1pPr>
            <a:extLst/>
          </a:lstStyle>
          <a:p>
            <a:fld id="{72AC53DF-4216-466D-99A7-94400E6C2A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7" r:id="rId2"/>
    <p:sldLayoutId id="2147483652" r:id="rId3"/>
    <p:sldLayoutId id="2147483654" r:id="rId4"/>
    <p:sldLayoutId id="2147483655" r:id="rId5"/>
    <p:sldLayoutId id="2147483656" r:id="rId6"/>
  </p:sldLayoutIdLst>
  <p:hf hdr="0" ftr="0" dt="0"/>
  <p:txStyles>
    <p:titleStyle>
      <a:lvl1pPr algn="l" rtl="0" eaLnBrk="1" latinLnBrk="0" hangingPunct="1">
        <a:spcBef>
          <a:spcPct val="0"/>
        </a:spcBef>
        <a:buNone/>
        <a:defRPr sz="3600" b="0" kern="1200" spc="-150" baseline="0">
          <a:solidFill>
            <a:schemeClr val="accent1">
              <a:lumMod val="50000"/>
            </a:schemeClr>
          </a:solidFill>
          <a:effectLst/>
          <a:latin typeface="Gill Sans MT" pitchFamily="34" charset="0"/>
          <a:ea typeface="+mj-ea"/>
          <a:cs typeface="Arial" pitchFamily="34" charset="0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SzPct val="95000"/>
        <a:buFont typeface="Wingdings"/>
        <a:buChar char=""/>
        <a:defRPr sz="2400" kern="1200">
          <a:solidFill>
            <a:schemeClr val="tx1">
              <a:lumMod val="85000"/>
              <a:lumOff val="15000"/>
            </a:schemeClr>
          </a:solidFill>
          <a:latin typeface="Corbel" pitchFamily="34" charset="0"/>
          <a:ea typeface="+mn-ea"/>
          <a:cs typeface="Arial" pitchFamily="34" charset="0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sz="2000" kern="1200" baseline="0">
          <a:solidFill>
            <a:schemeClr val="tx1">
              <a:lumMod val="85000"/>
              <a:lumOff val="15000"/>
            </a:schemeClr>
          </a:solidFill>
          <a:latin typeface="Corbel" pitchFamily="34" charset="0"/>
          <a:ea typeface="+mn-ea"/>
          <a:cs typeface="Arial" pitchFamily="34" charset="0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sz="1800" kern="1200">
          <a:solidFill>
            <a:schemeClr val="tx1">
              <a:lumMod val="85000"/>
              <a:lumOff val="15000"/>
            </a:schemeClr>
          </a:solidFill>
          <a:latin typeface="Corbel" pitchFamily="34" charset="0"/>
          <a:ea typeface="+mn-ea"/>
          <a:cs typeface="Arial" pitchFamily="34" charset="0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sz="1800" kern="1200">
          <a:solidFill>
            <a:schemeClr val="tx1">
              <a:lumMod val="85000"/>
              <a:lumOff val="15000"/>
            </a:schemeClr>
          </a:solidFill>
          <a:latin typeface="Corbel" pitchFamily="34" charset="0"/>
          <a:ea typeface="+mn-ea"/>
          <a:cs typeface="Arial" pitchFamily="34" charset="0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Corbel" pitchFamily="34" charset="0"/>
          <a:ea typeface="+mn-ea"/>
          <a:cs typeface="Arial" pitchFamily="34" charset="0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em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5.jpe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83668" y="1664804"/>
            <a:ext cx="7200800" cy="317779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800" smtClean="0">
                <a:solidFill>
                  <a:schemeClr val="accent1">
                    <a:lumMod val="50000"/>
                  </a:schemeClr>
                </a:solidFill>
                <a:latin typeface="Gill Sans MT" pitchFamily="34" charset="0"/>
              </a:rPr>
              <a:t>Integration of collimators in the dispersion suppressors </a:t>
            </a:r>
          </a:p>
          <a:p>
            <a:pPr>
              <a:spcAft>
                <a:spcPts val="1500"/>
              </a:spcAft>
            </a:pPr>
            <a:r>
              <a:rPr lang="en-GB" sz="5400" smtClean="0">
                <a:solidFill>
                  <a:schemeClr val="accent1">
                    <a:lumMod val="50000"/>
                  </a:schemeClr>
                </a:solidFill>
                <a:latin typeface="Gill Sans MT" pitchFamily="34" charset="0"/>
              </a:rPr>
              <a:t>Status of 11 T cryo-assembly integration</a:t>
            </a:r>
            <a:endParaRPr lang="en-GB" sz="5400" dirty="0">
              <a:solidFill>
                <a:schemeClr val="accent1">
                  <a:lumMod val="50000"/>
                </a:schemeClr>
              </a:solidFill>
              <a:latin typeface="Gill Sans MT" pitchFamily="34" charset="0"/>
            </a:endParaRPr>
          </a:p>
          <a:p>
            <a:r>
              <a:rPr lang="en-GB" sz="2400">
                <a:solidFill>
                  <a:schemeClr val="accent1">
                    <a:lumMod val="50000"/>
                  </a:schemeClr>
                </a:solidFill>
                <a:latin typeface="Gill Sans MT" pitchFamily="34" charset="0"/>
                <a:ea typeface="Arial Unicode MS" pitchFamily="34" charset="-128"/>
                <a:cs typeface="Arial" pitchFamily="34" charset="0"/>
              </a:rPr>
              <a:t>Dec </a:t>
            </a:r>
            <a:r>
              <a:rPr lang="en-GB" sz="2400" smtClean="0">
                <a:solidFill>
                  <a:schemeClr val="accent1">
                    <a:lumMod val="50000"/>
                  </a:schemeClr>
                </a:solidFill>
                <a:latin typeface="Gill Sans MT" pitchFamily="34" charset="0"/>
                <a:ea typeface="Arial Unicode MS" pitchFamily="34" charset="-128"/>
                <a:cs typeface="Arial" pitchFamily="34" charset="0"/>
              </a:rPr>
              <a:t>17, 2013</a:t>
            </a:r>
            <a:endParaRPr lang="en-GB" sz="2400" dirty="0" smtClean="0">
              <a:solidFill>
                <a:schemeClr val="accent1">
                  <a:lumMod val="50000"/>
                </a:schemeClr>
              </a:solidFill>
              <a:latin typeface="Gill Sans MT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-576569" y="5985283"/>
            <a:ext cx="1440161" cy="288033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eaLnBrk="1" hangingPunct="1">
              <a:spcBef>
                <a:spcPct val="0"/>
              </a:spcBef>
              <a:buNone/>
              <a:defRPr sz="3600" b="0" spc="-150" baseline="0">
                <a:solidFill>
                  <a:schemeClr val="accent1">
                    <a:lumMod val="50000"/>
                  </a:schemeClr>
                </a:solidFill>
                <a:effectLst/>
                <a:latin typeface="Gill Sans MT" pitchFamily="34" charset="0"/>
                <a:ea typeface="+mj-ea"/>
                <a:cs typeface="Arial" pitchFamily="34" charset="0"/>
              </a:defRPr>
            </a:lvl1pPr>
            <a:extLst/>
          </a:lstStyle>
          <a:p>
            <a:pPr lvl="0"/>
            <a:r>
              <a:rPr lang="en-GB" sz="1000" b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Delio.Ramos@cern.ch</a:t>
            </a:r>
            <a:endParaRPr lang="en-GB" sz="10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Access for in-situ repair</a:t>
            </a:r>
            <a:endParaRPr lang="en-GB"/>
          </a:p>
        </p:txBody>
      </p:sp>
      <p:sp>
        <p:nvSpPr>
          <p:cNvPr id="110" name="Content Placeholder 109"/>
          <p:cNvSpPr>
            <a:spLocks noGrp="1"/>
          </p:cNvSpPr>
          <p:nvPr>
            <p:ph idx="1"/>
          </p:nvPr>
        </p:nvSpPr>
        <p:spPr>
          <a:xfrm>
            <a:off x="914400" y="4077072"/>
            <a:ext cx="7772400" cy="2088232"/>
          </a:xfrm>
        </p:spPr>
        <p:txBody>
          <a:bodyPr>
            <a:normAutofit fontScale="85000" lnSpcReduction="10000"/>
          </a:bodyPr>
          <a:lstStyle/>
          <a:p>
            <a:r>
              <a:rPr lang="en-GB" smtClean="0"/>
              <a:t>Once the collimator removed, the vacuum vessel cover can slide open</a:t>
            </a:r>
          </a:p>
          <a:p>
            <a:r>
              <a:rPr lang="en-GB" smtClean="0"/>
              <a:t>In-situ access for repair of «fragile» components:</a:t>
            </a:r>
          </a:p>
          <a:p>
            <a:pPr lvl="1"/>
            <a:r>
              <a:rPr lang="en-GB"/>
              <a:t>E</a:t>
            </a:r>
            <a:r>
              <a:rPr lang="en-GB" smtClean="0"/>
              <a:t>xpansion joints</a:t>
            </a:r>
          </a:p>
          <a:p>
            <a:pPr lvl="1"/>
            <a:r>
              <a:rPr lang="en-GB" smtClean="0"/>
              <a:t>Flexible hoses</a:t>
            </a:r>
          </a:p>
          <a:p>
            <a:pPr lvl="1"/>
            <a:r>
              <a:rPr lang="en-GB"/>
              <a:t>D</a:t>
            </a:r>
            <a:r>
              <a:rPr lang="en-GB" smtClean="0"/>
              <a:t>iode </a:t>
            </a:r>
          </a:p>
          <a:p>
            <a:pPr lvl="1"/>
            <a:r>
              <a:rPr lang="en-GB"/>
              <a:t>I</a:t>
            </a:r>
            <a:r>
              <a:rPr lang="en-GB" smtClean="0"/>
              <a:t>nstrumentation feedthrough (IFS)</a:t>
            </a:r>
          </a:p>
          <a:p>
            <a:pPr lvl="1"/>
            <a:r>
              <a:rPr lang="en-GB" smtClean="0"/>
              <a:t>Current leads (?)</a:t>
            </a:r>
          </a:p>
          <a:p>
            <a:pPr lvl="1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en-GB" sz="1200" noProof="0" smtClean="0">
                <a:solidFill>
                  <a:schemeClr val="tx2"/>
                </a:solidFill>
              </a:rPr>
              <a:pPr algn="l"/>
              <a:t>10</a:t>
            </a:fld>
            <a:endParaRPr lang="en-GB" sz="1200" noProof="0">
              <a:solidFill>
                <a:schemeClr val="tx2"/>
              </a:solidFill>
            </a:endParaRPr>
          </a:p>
        </p:txBody>
      </p:sp>
      <p:grpSp>
        <p:nvGrpSpPr>
          <p:cNvPr id="231" name="Group 230"/>
          <p:cNvGrpSpPr/>
          <p:nvPr/>
        </p:nvGrpSpPr>
        <p:grpSpPr>
          <a:xfrm>
            <a:off x="3383868" y="2552031"/>
            <a:ext cx="864096" cy="432048"/>
            <a:chOff x="3383868" y="2492896"/>
            <a:chExt cx="864096" cy="432048"/>
          </a:xfrm>
        </p:grpSpPr>
        <p:cxnSp>
          <p:nvCxnSpPr>
            <p:cNvPr id="232" name="Straight Connector 231"/>
            <p:cNvCxnSpPr/>
            <p:nvPr/>
          </p:nvCxnSpPr>
          <p:spPr>
            <a:xfrm>
              <a:off x="3383868" y="2492896"/>
              <a:ext cx="0" cy="432048"/>
            </a:xfrm>
            <a:prstGeom prst="line">
              <a:avLst/>
            </a:prstGeom>
            <a:ln w="254000" cap="sq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/>
          </p:nvCxnSpPr>
          <p:spPr>
            <a:xfrm>
              <a:off x="3491880" y="2924944"/>
              <a:ext cx="756084" cy="0"/>
            </a:xfrm>
            <a:prstGeom prst="line">
              <a:avLst/>
            </a:prstGeom>
            <a:ln w="254000" cap="sq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4" name="Group 233"/>
          <p:cNvGrpSpPr/>
          <p:nvPr/>
        </p:nvGrpSpPr>
        <p:grpSpPr>
          <a:xfrm>
            <a:off x="3023828" y="1723939"/>
            <a:ext cx="1296144" cy="1656184"/>
            <a:chOff x="3023828" y="3320988"/>
            <a:chExt cx="1296144" cy="1656184"/>
          </a:xfrm>
        </p:grpSpPr>
        <p:cxnSp>
          <p:nvCxnSpPr>
            <p:cNvPr id="235" name="Straight Connector 234"/>
            <p:cNvCxnSpPr/>
            <p:nvPr/>
          </p:nvCxnSpPr>
          <p:spPr>
            <a:xfrm>
              <a:off x="3599892" y="3465004"/>
              <a:ext cx="0" cy="49505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>
              <a:off x="3023828" y="3320988"/>
              <a:ext cx="0" cy="108012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>
              <a:off x="3023828" y="3429000"/>
              <a:ext cx="576064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>
              <a:off x="3599892" y="3789040"/>
              <a:ext cx="0" cy="63007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>
              <a:off x="3599892" y="4032067"/>
              <a:ext cx="0" cy="225025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>
              <a:off x="3023828" y="4869160"/>
              <a:ext cx="630070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>
              <a:off x="3599892" y="4257092"/>
              <a:ext cx="54006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>
              <a:off x="3653898" y="4257092"/>
              <a:ext cx="666074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>
              <a:off x="3653898" y="4869160"/>
              <a:ext cx="666074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>
              <a:off x="3599892" y="3537012"/>
              <a:ext cx="155243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>
              <a:off x="3599892" y="3789040"/>
              <a:ext cx="137241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>
              <a:off x="3023828" y="4869160"/>
              <a:ext cx="0" cy="108012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7" name="Group 246"/>
          <p:cNvGrpSpPr/>
          <p:nvPr/>
        </p:nvGrpSpPr>
        <p:grpSpPr>
          <a:xfrm flipH="1">
            <a:off x="4860032" y="1723939"/>
            <a:ext cx="1188132" cy="1656184"/>
            <a:chOff x="3023828" y="3320988"/>
            <a:chExt cx="1188132" cy="1656184"/>
          </a:xfrm>
        </p:grpSpPr>
        <p:cxnSp>
          <p:nvCxnSpPr>
            <p:cNvPr id="248" name="Straight Connector 247"/>
            <p:cNvCxnSpPr/>
            <p:nvPr/>
          </p:nvCxnSpPr>
          <p:spPr>
            <a:xfrm>
              <a:off x="3599892" y="3465004"/>
              <a:ext cx="0" cy="49505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>
              <a:off x="3023828" y="3320988"/>
              <a:ext cx="0" cy="108012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>
              <a:off x="3023828" y="3429000"/>
              <a:ext cx="576064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>
              <a:off x="3599892" y="3789040"/>
              <a:ext cx="0" cy="63007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>
              <a:off x="3599892" y="4032067"/>
              <a:ext cx="0" cy="225025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>
              <a:off x="3023828" y="4869160"/>
              <a:ext cx="630070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>
              <a:off x="3599892" y="4257092"/>
              <a:ext cx="54006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>
              <a:off x="3653898" y="4257092"/>
              <a:ext cx="558062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>
              <a:off x="3653898" y="4869160"/>
              <a:ext cx="558062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>
              <a:off x="3599892" y="3537012"/>
              <a:ext cx="166751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>
              <a:off x="3599892" y="3789040"/>
              <a:ext cx="166751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>
              <a:off x="3023828" y="4869160"/>
              <a:ext cx="0" cy="108012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0" name="Group 259"/>
          <p:cNvGrpSpPr/>
          <p:nvPr/>
        </p:nvGrpSpPr>
        <p:grpSpPr>
          <a:xfrm>
            <a:off x="251520" y="3045150"/>
            <a:ext cx="8712968" cy="516929"/>
            <a:chOff x="251520" y="4640263"/>
            <a:chExt cx="8712968" cy="516929"/>
          </a:xfrm>
        </p:grpSpPr>
        <p:cxnSp>
          <p:nvCxnSpPr>
            <p:cNvPr id="261" name="Straight Connector 260"/>
            <p:cNvCxnSpPr/>
            <p:nvPr/>
          </p:nvCxnSpPr>
          <p:spPr>
            <a:xfrm>
              <a:off x="251520" y="5155256"/>
              <a:ext cx="8712968" cy="1936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2" name="Isosceles Triangle 261"/>
            <p:cNvSpPr/>
            <p:nvPr/>
          </p:nvSpPr>
          <p:spPr>
            <a:xfrm>
              <a:off x="791580" y="4640263"/>
              <a:ext cx="288032" cy="189021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63" name="Isosceles Triangle 262"/>
            <p:cNvSpPr/>
            <p:nvPr/>
          </p:nvSpPr>
          <p:spPr>
            <a:xfrm>
              <a:off x="2372722" y="4651200"/>
              <a:ext cx="288032" cy="189021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64" name="Isosceles Triangle 263"/>
            <p:cNvSpPr/>
            <p:nvPr/>
          </p:nvSpPr>
          <p:spPr>
            <a:xfrm>
              <a:off x="6408204" y="4640263"/>
              <a:ext cx="288032" cy="189021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65" name="Isosceles Triangle 264"/>
            <p:cNvSpPr/>
            <p:nvPr/>
          </p:nvSpPr>
          <p:spPr>
            <a:xfrm>
              <a:off x="7849407" y="4642199"/>
              <a:ext cx="288032" cy="189021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66" name="Rectangle 265"/>
            <p:cNvSpPr/>
            <p:nvPr/>
          </p:nvSpPr>
          <p:spPr>
            <a:xfrm>
              <a:off x="791580" y="4829284"/>
              <a:ext cx="288032" cy="32597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67" name="Rectangle 266"/>
            <p:cNvSpPr/>
            <p:nvPr/>
          </p:nvSpPr>
          <p:spPr>
            <a:xfrm>
              <a:off x="2372722" y="4903228"/>
              <a:ext cx="288032" cy="253964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68" name="Rectangle 267"/>
            <p:cNvSpPr/>
            <p:nvPr/>
          </p:nvSpPr>
          <p:spPr>
            <a:xfrm>
              <a:off x="6408204" y="4829284"/>
              <a:ext cx="288032" cy="32597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69" name="Oval 268"/>
            <p:cNvSpPr/>
            <p:nvPr/>
          </p:nvSpPr>
          <p:spPr>
            <a:xfrm>
              <a:off x="2411760" y="4831220"/>
              <a:ext cx="72008" cy="72008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70" name="Oval 269"/>
            <p:cNvSpPr/>
            <p:nvPr/>
          </p:nvSpPr>
          <p:spPr>
            <a:xfrm>
              <a:off x="2555776" y="4831220"/>
              <a:ext cx="72008" cy="72008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7848364" y="4903228"/>
              <a:ext cx="288032" cy="253964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72" name="Oval 271"/>
            <p:cNvSpPr/>
            <p:nvPr/>
          </p:nvSpPr>
          <p:spPr>
            <a:xfrm>
              <a:off x="7887402" y="4831220"/>
              <a:ext cx="72008" cy="72008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73" name="Oval 272"/>
            <p:cNvSpPr/>
            <p:nvPr/>
          </p:nvSpPr>
          <p:spPr>
            <a:xfrm>
              <a:off x="8031418" y="4831220"/>
              <a:ext cx="72008" cy="72008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274" name="Group 273"/>
          <p:cNvGrpSpPr/>
          <p:nvPr/>
        </p:nvGrpSpPr>
        <p:grpSpPr>
          <a:xfrm>
            <a:off x="683568" y="1723939"/>
            <a:ext cx="2268252" cy="1692188"/>
            <a:chOff x="683568" y="3319052"/>
            <a:chExt cx="2268252" cy="1692188"/>
          </a:xfrm>
        </p:grpSpPr>
        <p:cxnSp>
          <p:nvCxnSpPr>
            <p:cNvPr id="275" name="Straight Connector 274"/>
            <p:cNvCxnSpPr/>
            <p:nvPr/>
          </p:nvCxnSpPr>
          <p:spPr>
            <a:xfrm>
              <a:off x="2951820" y="4698769"/>
              <a:ext cx="0" cy="312471"/>
            </a:xfrm>
            <a:prstGeom prst="line">
              <a:avLst/>
            </a:pr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6" name="Group 275"/>
            <p:cNvGrpSpPr/>
            <p:nvPr/>
          </p:nvGrpSpPr>
          <p:grpSpPr>
            <a:xfrm>
              <a:off x="683568" y="3319052"/>
              <a:ext cx="2268252" cy="1368152"/>
              <a:chOff x="683568" y="1664804"/>
              <a:chExt cx="2268252" cy="1368152"/>
            </a:xfrm>
          </p:grpSpPr>
          <p:sp>
            <p:nvSpPr>
              <p:cNvPr id="277" name="Isosceles Triangle 276"/>
              <p:cNvSpPr/>
              <p:nvPr/>
            </p:nvSpPr>
            <p:spPr>
              <a:xfrm>
                <a:off x="791580" y="2663915"/>
                <a:ext cx="288032" cy="189021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78" name="Isosceles Triangle 277"/>
              <p:cNvSpPr/>
              <p:nvPr/>
            </p:nvSpPr>
            <p:spPr>
              <a:xfrm>
                <a:off x="2372722" y="2665851"/>
                <a:ext cx="288032" cy="189021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grpSp>
            <p:nvGrpSpPr>
              <p:cNvPr id="279" name="Group 278"/>
              <p:cNvGrpSpPr/>
              <p:nvPr/>
            </p:nvGrpSpPr>
            <p:grpSpPr>
              <a:xfrm>
                <a:off x="683568" y="1664804"/>
                <a:ext cx="2268252" cy="1368152"/>
                <a:chOff x="683568" y="3320988"/>
                <a:chExt cx="2268252" cy="1368152"/>
              </a:xfrm>
            </p:grpSpPr>
            <p:grpSp>
              <p:nvGrpSpPr>
                <p:cNvPr id="283" name="Group 282"/>
                <p:cNvGrpSpPr/>
                <p:nvPr/>
              </p:nvGrpSpPr>
              <p:grpSpPr>
                <a:xfrm>
                  <a:off x="683568" y="3320988"/>
                  <a:ext cx="2268252" cy="108012"/>
                  <a:chOff x="683568" y="3320988"/>
                  <a:chExt cx="2268252" cy="108012"/>
                </a:xfrm>
              </p:grpSpPr>
              <p:cxnSp>
                <p:nvCxnSpPr>
                  <p:cNvPr id="288" name="Straight Connector 287"/>
                  <p:cNvCxnSpPr/>
                  <p:nvPr/>
                </p:nvCxnSpPr>
                <p:spPr>
                  <a:xfrm>
                    <a:off x="683568" y="3429000"/>
                    <a:ext cx="2268252" cy="0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9" name="Straight Connector 288"/>
                  <p:cNvCxnSpPr/>
                  <p:nvPr/>
                </p:nvCxnSpPr>
                <p:spPr>
                  <a:xfrm flipV="1">
                    <a:off x="2951820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0" name="Straight Connector 289"/>
                  <p:cNvCxnSpPr/>
                  <p:nvPr/>
                </p:nvCxnSpPr>
                <p:spPr>
                  <a:xfrm flipV="1">
                    <a:off x="683568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4" name="Group 283"/>
                <p:cNvGrpSpPr/>
                <p:nvPr/>
              </p:nvGrpSpPr>
              <p:grpSpPr>
                <a:xfrm flipV="1">
                  <a:off x="683568" y="4581128"/>
                  <a:ext cx="2268252" cy="108012"/>
                  <a:chOff x="683568" y="3320988"/>
                  <a:chExt cx="2268252" cy="108012"/>
                </a:xfrm>
              </p:grpSpPr>
              <p:cxnSp>
                <p:nvCxnSpPr>
                  <p:cNvPr id="285" name="Straight Connector 284"/>
                  <p:cNvCxnSpPr/>
                  <p:nvPr/>
                </p:nvCxnSpPr>
                <p:spPr>
                  <a:xfrm>
                    <a:off x="683568" y="3429000"/>
                    <a:ext cx="2268252" cy="0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6" name="Straight Connector 285"/>
                  <p:cNvCxnSpPr/>
                  <p:nvPr/>
                </p:nvCxnSpPr>
                <p:spPr>
                  <a:xfrm flipV="1">
                    <a:off x="2951820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7" name="Straight Connector 286"/>
                  <p:cNvCxnSpPr/>
                  <p:nvPr/>
                </p:nvCxnSpPr>
                <p:spPr>
                  <a:xfrm flipV="1">
                    <a:off x="683568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80" name="Oval 279"/>
              <p:cNvSpPr/>
              <p:nvPr/>
            </p:nvSpPr>
            <p:spPr>
              <a:xfrm>
                <a:off x="2411760" y="2852936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81" name="Oval 280"/>
              <p:cNvSpPr/>
              <p:nvPr/>
            </p:nvSpPr>
            <p:spPr>
              <a:xfrm>
                <a:off x="2555776" y="2852936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82" name="Rectangle 281"/>
              <p:cNvSpPr/>
              <p:nvPr/>
            </p:nvSpPr>
            <p:spPr>
              <a:xfrm>
                <a:off x="791580" y="2852936"/>
                <a:ext cx="288032" cy="4571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latin typeface="+mj-lt"/>
                  <a:cs typeface="Arial" pitchFamily="34" charset="0"/>
                </a:endParaRPr>
              </a:p>
            </p:txBody>
          </p:sp>
        </p:grpSp>
      </p:grpSp>
      <p:grpSp>
        <p:nvGrpSpPr>
          <p:cNvPr id="291" name="Group 290"/>
          <p:cNvGrpSpPr/>
          <p:nvPr/>
        </p:nvGrpSpPr>
        <p:grpSpPr>
          <a:xfrm>
            <a:off x="6120172" y="1723939"/>
            <a:ext cx="2268252" cy="1692188"/>
            <a:chOff x="6120172" y="3319052"/>
            <a:chExt cx="2268252" cy="1692188"/>
          </a:xfrm>
        </p:grpSpPr>
        <p:cxnSp>
          <p:nvCxnSpPr>
            <p:cNvPr id="292" name="Straight Connector 291"/>
            <p:cNvCxnSpPr/>
            <p:nvPr/>
          </p:nvCxnSpPr>
          <p:spPr>
            <a:xfrm>
              <a:off x="6120172" y="4698769"/>
              <a:ext cx="0" cy="312471"/>
            </a:xfrm>
            <a:prstGeom prst="line">
              <a:avLst/>
            </a:pr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3" name="Group 292"/>
            <p:cNvGrpSpPr/>
            <p:nvPr/>
          </p:nvGrpSpPr>
          <p:grpSpPr>
            <a:xfrm>
              <a:off x="6120172" y="3319052"/>
              <a:ext cx="2268252" cy="1368152"/>
              <a:chOff x="6120172" y="1664804"/>
              <a:chExt cx="2268252" cy="1368152"/>
            </a:xfrm>
          </p:grpSpPr>
          <p:sp>
            <p:nvSpPr>
              <p:cNvPr id="294" name="Isosceles Triangle 293"/>
              <p:cNvSpPr/>
              <p:nvPr/>
            </p:nvSpPr>
            <p:spPr>
              <a:xfrm>
                <a:off x="6408204" y="2663915"/>
                <a:ext cx="288032" cy="189021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95" name="Isosceles Triangle 294"/>
              <p:cNvSpPr/>
              <p:nvPr/>
            </p:nvSpPr>
            <p:spPr>
              <a:xfrm>
                <a:off x="7849407" y="2665851"/>
                <a:ext cx="288032" cy="189021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grpSp>
            <p:nvGrpSpPr>
              <p:cNvPr id="296" name="Group 295"/>
              <p:cNvGrpSpPr/>
              <p:nvPr/>
            </p:nvGrpSpPr>
            <p:grpSpPr>
              <a:xfrm>
                <a:off x="6120172" y="1664804"/>
                <a:ext cx="2268252" cy="1368152"/>
                <a:chOff x="683568" y="3320988"/>
                <a:chExt cx="2268252" cy="1368152"/>
              </a:xfrm>
            </p:grpSpPr>
            <p:grpSp>
              <p:nvGrpSpPr>
                <p:cNvPr id="300" name="Group 299"/>
                <p:cNvGrpSpPr/>
                <p:nvPr/>
              </p:nvGrpSpPr>
              <p:grpSpPr>
                <a:xfrm>
                  <a:off x="683568" y="3320988"/>
                  <a:ext cx="2268252" cy="108012"/>
                  <a:chOff x="683568" y="3320988"/>
                  <a:chExt cx="2268252" cy="108012"/>
                </a:xfrm>
              </p:grpSpPr>
              <p:cxnSp>
                <p:nvCxnSpPr>
                  <p:cNvPr id="305" name="Straight Connector 304"/>
                  <p:cNvCxnSpPr/>
                  <p:nvPr/>
                </p:nvCxnSpPr>
                <p:spPr>
                  <a:xfrm>
                    <a:off x="683568" y="3429000"/>
                    <a:ext cx="2268252" cy="0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6" name="Straight Connector 305"/>
                  <p:cNvCxnSpPr/>
                  <p:nvPr/>
                </p:nvCxnSpPr>
                <p:spPr>
                  <a:xfrm flipV="1">
                    <a:off x="2951820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7" name="Straight Connector 306"/>
                  <p:cNvCxnSpPr/>
                  <p:nvPr/>
                </p:nvCxnSpPr>
                <p:spPr>
                  <a:xfrm flipV="1">
                    <a:off x="683568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01" name="Group 300"/>
                <p:cNvGrpSpPr/>
                <p:nvPr/>
              </p:nvGrpSpPr>
              <p:grpSpPr>
                <a:xfrm flipV="1">
                  <a:off x="683568" y="4581128"/>
                  <a:ext cx="2268252" cy="108012"/>
                  <a:chOff x="683568" y="3320988"/>
                  <a:chExt cx="2268252" cy="108012"/>
                </a:xfrm>
              </p:grpSpPr>
              <p:cxnSp>
                <p:nvCxnSpPr>
                  <p:cNvPr id="302" name="Straight Connector 301"/>
                  <p:cNvCxnSpPr/>
                  <p:nvPr/>
                </p:nvCxnSpPr>
                <p:spPr>
                  <a:xfrm>
                    <a:off x="683568" y="3429000"/>
                    <a:ext cx="2268252" cy="0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3" name="Straight Connector 302"/>
                  <p:cNvCxnSpPr/>
                  <p:nvPr/>
                </p:nvCxnSpPr>
                <p:spPr>
                  <a:xfrm flipV="1">
                    <a:off x="2951820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4" name="Straight Connector 303"/>
                  <p:cNvCxnSpPr/>
                  <p:nvPr/>
                </p:nvCxnSpPr>
                <p:spPr>
                  <a:xfrm flipV="1">
                    <a:off x="683568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97" name="Oval 296"/>
              <p:cNvSpPr/>
              <p:nvPr/>
            </p:nvSpPr>
            <p:spPr>
              <a:xfrm>
                <a:off x="7884368" y="2852936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98" name="Oval 297"/>
              <p:cNvSpPr/>
              <p:nvPr/>
            </p:nvSpPr>
            <p:spPr>
              <a:xfrm>
                <a:off x="8028384" y="2852936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99" name="Rectangle 298"/>
              <p:cNvSpPr/>
              <p:nvPr/>
            </p:nvSpPr>
            <p:spPr>
              <a:xfrm>
                <a:off x="6408204" y="2852936"/>
                <a:ext cx="288032" cy="4571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latin typeface="+mj-lt"/>
                  <a:cs typeface="Arial" pitchFamily="34" charset="0"/>
                </a:endParaRPr>
              </a:p>
            </p:txBody>
          </p:sp>
        </p:grpSp>
      </p:grpSp>
      <p:grpSp>
        <p:nvGrpSpPr>
          <p:cNvPr id="308" name="Group 307"/>
          <p:cNvGrpSpPr/>
          <p:nvPr/>
        </p:nvGrpSpPr>
        <p:grpSpPr>
          <a:xfrm>
            <a:off x="4932040" y="2552031"/>
            <a:ext cx="756084" cy="432048"/>
            <a:chOff x="4932040" y="2492896"/>
            <a:chExt cx="756084" cy="432048"/>
          </a:xfrm>
        </p:grpSpPr>
        <p:cxnSp>
          <p:nvCxnSpPr>
            <p:cNvPr id="309" name="Straight Connector 308"/>
            <p:cNvCxnSpPr/>
            <p:nvPr/>
          </p:nvCxnSpPr>
          <p:spPr>
            <a:xfrm>
              <a:off x="5688124" y="2492896"/>
              <a:ext cx="0" cy="432048"/>
            </a:xfrm>
            <a:prstGeom prst="line">
              <a:avLst/>
            </a:prstGeom>
            <a:ln w="254000" cap="sq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/>
          </p:nvCxnSpPr>
          <p:spPr>
            <a:xfrm>
              <a:off x="4932040" y="2924944"/>
              <a:ext cx="756084" cy="0"/>
            </a:xfrm>
            <a:prstGeom prst="line">
              <a:avLst/>
            </a:prstGeom>
            <a:ln w="254000" cap="sq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1" name="Group 310"/>
          <p:cNvGrpSpPr/>
          <p:nvPr/>
        </p:nvGrpSpPr>
        <p:grpSpPr>
          <a:xfrm>
            <a:off x="3719131" y="2220349"/>
            <a:ext cx="1676229" cy="321002"/>
            <a:chOff x="3719131" y="3815462"/>
            <a:chExt cx="1676229" cy="321002"/>
          </a:xfrm>
        </p:grpSpPr>
        <p:grpSp>
          <p:nvGrpSpPr>
            <p:cNvPr id="312" name="Group 311"/>
            <p:cNvGrpSpPr/>
            <p:nvPr/>
          </p:nvGrpSpPr>
          <p:grpSpPr>
            <a:xfrm>
              <a:off x="3719131" y="3850111"/>
              <a:ext cx="1676229" cy="180020"/>
              <a:chOff x="3719131" y="2195863"/>
              <a:chExt cx="1676229" cy="180020"/>
            </a:xfrm>
          </p:grpSpPr>
          <p:sp>
            <p:nvSpPr>
              <p:cNvPr id="316" name="Rectangle 315"/>
              <p:cNvSpPr/>
              <p:nvPr/>
            </p:nvSpPr>
            <p:spPr>
              <a:xfrm>
                <a:off x="3885828" y="2195863"/>
                <a:ext cx="1300336" cy="180020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cxnSp>
            <p:nvCxnSpPr>
              <p:cNvPr id="317" name="Straight Connector 316"/>
              <p:cNvCxnSpPr>
                <a:stCxn id="316" idx="1"/>
              </p:cNvCxnSpPr>
              <p:nvPr/>
            </p:nvCxnSpPr>
            <p:spPr>
              <a:xfrm flipH="1">
                <a:off x="3719131" y="2285873"/>
                <a:ext cx="166697" cy="0"/>
              </a:xfrm>
              <a:prstGeom prst="line">
                <a:avLst/>
              </a:prstGeom>
              <a:solidFill>
                <a:srgbClr val="006600"/>
              </a:solidFill>
              <a:ln w="76200">
                <a:solidFill>
                  <a:srgbClr val="0066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318" name="Straight Connector 317"/>
              <p:cNvCxnSpPr>
                <a:stCxn id="316" idx="3"/>
              </p:cNvCxnSpPr>
              <p:nvPr/>
            </p:nvCxnSpPr>
            <p:spPr>
              <a:xfrm>
                <a:off x="5186164" y="2285873"/>
                <a:ext cx="209196" cy="0"/>
              </a:xfrm>
              <a:prstGeom prst="line">
                <a:avLst/>
              </a:prstGeom>
              <a:solidFill>
                <a:srgbClr val="006600"/>
              </a:solidFill>
              <a:ln w="76200">
                <a:solidFill>
                  <a:srgbClr val="0066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</p:grpSp>
        <p:sp>
          <p:nvSpPr>
            <p:cNvPr id="313" name="Isosceles Triangle 312"/>
            <p:cNvSpPr/>
            <p:nvPr/>
          </p:nvSpPr>
          <p:spPr>
            <a:xfrm>
              <a:off x="4067944" y="4041954"/>
              <a:ext cx="144016" cy="9451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314" name="Isosceles Triangle 313"/>
            <p:cNvSpPr/>
            <p:nvPr/>
          </p:nvSpPr>
          <p:spPr>
            <a:xfrm>
              <a:off x="4860032" y="4039132"/>
              <a:ext cx="144016" cy="9451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315" name="TextBox 314"/>
            <p:cNvSpPr txBox="1"/>
            <p:nvPr/>
          </p:nvSpPr>
          <p:spPr>
            <a:xfrm>
              <a:off x="3885828" y="3815462"/>
              <a:ext cx="1300336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smtClean="0">
                  <a:latin typeface="Arial" pitchFamily="34" charset="0"/>
                  <a:cs typeface="Arial" pitchFamily="34" charset="0"/>
                </a:rPr>
                <a:t>Collimator</a:t>
              </a:r>
              <a:endParaRPr lang="en-GB" sz="1050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19" name="Group 318"/>
          <p:cNvGrpSpPr/>
          <p:nvPr/>
        </p:nvGrpSpPr>
        <p:grpSpPr>
          <a:xfrm>
            <a:off x="3773137" y="1939963"/>
            <a:ext cx="1504385" cy="1332148"/>
            <a:chOff x="3773137" y="3535076"/>
            <a:chExt cx="1504385" cy="1332148"/>
          </a:xfrm>
        </p:grpSpPr>
        <p:cxnSp>
          <p:nvCxnSpPr>
            <p:cNvPr id="320" name="Straight Connector 319"/>
            <p:cNvCxnSpPr/>
            <p:nvPr/>
          </p:nvCxnSpPr>
          <p:spPr>
            <a:xfrm>
              <a:off x="3791139" y="3535076"/>
              <a:ext cx="1486383" cy="0"/>
            </a:xfrm>
            <a:prstGeom prst="line">
              <a:avLst/>
            </a:prstGeom>
            <a:ln w="76200" cap="sq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/>
            <p:cNvCxnSpPr/>
            <p:nvPr/>
          </p:nvCxnSpPr>
          <p:spPr>
            <a:xfrm>
              <a:off x="4319972" y="4255156"/>
              <a:ext cx="540060" cy="0"/>
            </a:xfrm>
            <a:prstGeom prst="line">
              <a:avLst/>
            </a:prstGeom>
            <a:ln w="76200" cap="sq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/>
            <p:cNvCxnSpPr/>
            <p:nvPr/>
          </p:nvCxnSpPr>
          <p:spPr>
            <a:xfrm>
              <a:off x="4319972" y="4579192"/>
              <a:ext cx="540060" cy="0"/>
            </a:xfrm>
            <a:prstGeom prst="line">
              <a:avLst/>
            </a:prstGeom>
            <a:ln w="254000" cap="sq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/>
          </p:nvCxnSpPr>
          <p:spPr>
            <a:xfrm>
              <a:off x="4319972" y="4867224"/>
              <a:ext cx="540060" cy="0"/>
            </a:xfrm>
            <a:prstGeom prst="line">
              <a:avLst/>
            </a:prstGeom>
            <a:ln w="76200" cap="sq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/>
            <p:cNvCxnSpPr/>
            <p:nvPr/>
          </p:nvCxnSpPr>
          <p:spPr>
            <a:xfrm>
              <a:off x="3773137" y="3787104"/>
              <a:ext cx="1504385" cy="0"/>
            </a:xfrm>
            <a:prstGeom prst="line">
              <a:avLst/>
            </a:prstGeom>
            <a:ln w="76200" cap="sq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/>
          </p:nvCxnSpPr>
          <p:spPr>
            <a:xfrm>
              <a:off x="3799878" y="3679092"/>
              <a:ext cx="1477644" cy="0"/>
            </a:xfrm>
            <a:prstGeom prst="line">
              <a:avLst/>
            </a:prstGeom>
            <a:ln w="1270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6" name="Rectangle 325"/>
            <p:cNvSpPr/>
            <p:nvPr/>
          </p:nvSpPr>
          <p:spPr>
            <a:xfrm>
              <a:off x="4422650" y="4543188"/>
              <a:ext cx="334703" cy="9901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 cap="sq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327" name="Group 326"/>
          <p:cNvGrpSpPr/>
          <p:nvPr/>
        </p:nvGrpSpPr>
        <p:grpSpPr>
          <a:xfrm>
            <a:off x="359532" y="1966966"/>
            <a:ext cx="8352928" cy="1030615"/>
            <a:chOff x="359532" y="3562079"/>
            <a:chExt cx="8352928" cy="1030615"/>
          </a:xfrm>
        </p:grpSpPr>
        <p:grpSp>
          <p:nvGrpSpPr>
            <p:cNvPr id="328" name="Group 327"/>
            <p:cNvGrpSpPr/>
            <p:nvPr/>
          </p:nvGrpSpPr>
          <p:grpSpPr>
            <a:xfrm>
              <a:off x="359532" y="3562079"/>
              <a:ext cx="8352928" cy="756084"/>
              <a:chOff x="359532" y="1907831"/>
              <a:chExt cx="8352928" cy="756084"/>
            </a:xfrm>
          </p:grpSpPr>
          <p:grpSp>
            <p:nvGrpSpPr>
              <p:cNvPr id="341" name="Group 340"/>
              <p:cNvGrpSpPr/>
              <p:nvPr/>
            </p:nvGrpSpPr>
            <p:grpSpPr>
              <a:xfrm>
                <a:off x="467544" y="1907831"/>
                <a:ext cx="2916324" cy="756084"/>
                <a:chOff x="467544" y="1907831"/>
                <a:chExt cx="2916324" cy="756084"/>
              </a:xfrm>
            </p:grpSpPr>
            <p:sp>
              <p:nvSpPr>
                <p:cNvPr id="348" name="Rectangle 347"/>
                <p:cNvSpPr/>
                <p:nvPr/>
              </p:nvSpPr>
              <p:spPr>
                <a:xfrm>
                  <a:off x="467544" y="1907831"/>
                  <a:ext cx="2700300" cy="75608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dirty="0" smtClean="0">
                    <a:latin typeface="+mj-lt"/>
                    <a:cs typeface="Arial" pitchFamily="34" charset="0"/>
                  </a:endParaRPr>
                </a:p>
              </p:txBody>
            </p:sp>
            <p:cxnSp>
              <p:nvCxnSpPr>
                <p:cNvPr id="349" name="Straight Connector 348"/>
                <p:cNvCxnSpPr/>
                <p:nvPr/>
              </p:nvCxnSpPr>
              <p:spPr>
                <a:xfrm>
                  <a:off x="3167844" y="2492896"/>
                  <a:ext cx="216024" cy="0"/>
                </a:xfrm>
                <a:prstGeom prst="line">
                  <a:avLst/>
                </a:prstGeom>
                <a:ln w="254000" cap="sq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2" name="Group 341"/>
              <p:cNvGrpSpPr/>
              <p:nvPr/>
            </p:nvGrpSpPr>
            <p:grpSpPr>
              <a:xfrm>
                <a:off x="5742130" y="1907831"/>
                <a:ext cx="2862318" cy="756084"/>
                <a:chOff x="5742130" y="1907831"/>
                <a:chExt cx="2862318" cy="756084"/>
              </a:xfrm>
            </p:grpSpPr>
            <p:sp>
              <p:nvSpPr>
                <p:cNvPr id="346" name="Rectangle 345"/>
                <p:cNvSpPr/>
                <p:nvPr/>
              </p:nvSpPr>
              <p:spPr>
                <a:xfrm>
                  <a:off x="5904148" y="1907831"/>
                  <a:ext cx="2700300" cy="75608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dirty="0" smtClean="0">
                    <a:latin typeface="+mj-lt"/>
                    <a:cs typeface="Arial" pitchFamily="34" charset="0"/>
                  </a:endParaRPr>
                </a:p>
              </p:txBody>
            </p:sp>
            <p:cxnSp>
              <p:nvCxnSpPr>
                <p:cNvPr id="347" name="Straight Connector 346"/>
                <p:cNvCxnSpPr/>
                <p:nvPr/>
              </p:nvCxnSpPr>
              <p:spPr>
                <a:xfrm>
                  <a:off x="5742130" y="2492896"/>
                  <a:ext cx="162018" cy="0"/>
                </a:xfrm>
                <a:prstGeom prst="line">
                  <a:avLst/>
                </a:prstGeom>
                <a:ln w="254000" cap="sq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3" name="Group 342"/>
              <p:cNvGrpSpPr/>
              <p:nvPr/>
            </p:nvGrpSpPr>
            <p:grpSpPr>
              <a:xfrm>
                <a:off x="359532" y="2285873"/>
                <a:ext cx="8352928" cy="0"/>
                <a:chOff x="359532" y="2285873"/>
                <a:chExt cx="8352928" cy="0"/>
              </a:xfrm>
            </p:grpSpPr>
            <p:cxnSp>
              <p:nvCxnSpPr>
                <p:cNvPr id="344" name="Straight Connector 343"/>
                <p:cNvCxnSpPr/>
                <p:nvPr/>
              </p:nvCxnSpPr>
              <p:spPr>
                <a:xfrm>
                  <a:off x="359532" y="2285873"/>
                  <a:ext cx="3359599" cy="0"/>
                </a:xfrm>
                <a:prstGeom prst="line">
                  <a:avLst/>
                </a:prstGeom>
                <a:ln w="76200">
                  <a:solidFill>
                    <a:srgbClr val="33CC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5" name="Straight Connector 344"/>
                <p:cNvCxnSpPr/>
                <p:nvPr/>
              </p:nvCxnSpPr>
              <p:spPr>
                <a:xfrm>
                  <a:off x="5388724" y="2285873"/>
                  <a:ext cx="3323736" cy="0"/>
                </a:xfrm>
                <a:prstGeom prst="line">
                  <a:avLst/>
                </a:prstGeom>
                <a:ln w="76200">
                  <a:solidFill>
                    <a:srgbClr val="33CC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29" name="Group 328"/>
            <p:cNvGrpSpPr/>
            <p:nvPr/>
          </p:nvGrpSpPr>
          <p:grpSpPr>
            <a:xfrm>
              <a:off x="359532" y="3679092"/>
              <a:ext cx="8341421" cy="0"/>
              <a:chOff x="359532" y="2024844"/>
              <a:chExt cx="8341421" cy="0"/>
            </a:xfrm>
          </p:grpSpPr>
          <p:cxnSp>
            <p:nvCxnSpPr>
              <p:cNvPr id="339" name="Straight Connector 338"/>
              <p:cNvCxnSpPr/>
              <p:nvPr/>
            </p:nvCxnSpPr>
            <p:spPr>
              <a:xfrm>
                <a:off x="359532" y="2024844"/>
                <a:ext cx="3449086" cy="0"/>
              </a:xfrm>
              <a:prstGeom prst="line">
                <a:avLst/>
              </a:prstGeom>
              <a:ln w="1270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" name="Straight Connector 339"/>
              <p:cNvCxnSpPr/>
              <p:nvPr/>
            </p:nvCxnSpPr>
            <p:spPr>
              <a:xfrm>
                <a:off x="5251867" y="2024844"/>
                <a:ext cx="3449086" cy="0"/>
              </a:xfrm>
              <a:prstGeom prst="line">
                <a:avLst/>
              </a:prstGeom>
              <a:ln w="1270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0" name="TextBox 329"/>
            <p:cNvSpPr txBox="1"/>
            <p:nvPr/>
          </p:nvSpPr>
          <p:spPr>
            <a:xfrm>
              <a:off x="788724" y="3676672"/>
              <a:ext cx="1980220" cy="2923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00" smtClean="0">
                  <a:latin typeface="Arial" pitchFamily="34" charset="0"/>
                  <a:cs typeface="Arial" pitchFamily="34" charset="0"/>
                </a:rPr>
                <a:t>Cold mass A</a:t>
              </a:r>
              <a:endParaRPr lang="en-GB" sz="13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1" name="TextBox 330"/>
            <p:cNvSpPr txBox="1"/>
            <p:nvPr/>
          </p:nvSpPr>
          <p:spPr>
            <a:xfrm>
              <a:off x="6264188" y="3676672"/>
              <a:ext cx="1980220" cy="2923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00" smtClean="0">
                  <a:latin typeface="Arial" pitchFamily="34" charset="0"/>
                  <a:cs typeface="Arial" pitchFamily="34" charset="0"/>
                </a:rPr>
                <a:t>Cold mass B</a:t>
              </a:r>
              <a:endParaRPr lang="en-GB" sz="1300" dirty="0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32" name="Group 331"/>
            <p:cNvGrpSpPr/>
            <p:nvPr/>
          </p:nvGrpSpPr>
          <p:grpSpPr>
            <a:xfrm>
              <a:off x="359532" y="4133642"/>
              <a:ext cx="8341421" cy="459052"/>
              <a:chOff x="359532" y="4133642"/>
              <a:chExt cx="8341421" cy="459052"/>
            </a:xfrm>
          </p:grpSpPr>
          <p:cxnSp>
            <p:nvCxnSpPr>
              <p:cNvPr id="333" name="Straight Connector 332"/>
              <p:cNvCxnSpPr>
                <a:stCxn id="326" idx="1"/>
              </p:cNvCxnSpPr>
              <p:nvPr/>
            </p:nvCxnSpPr>
            <p:spPr>
              <a:xfrm flipH="1" flipV="1">
                <a:off x="3383868" y="4592693"/>
                <a:ext cx="1038782" cy="1"/>
              </a:xfrm>
              <a:prstGeom prst="line">
                <a:avLst/>
              </a:prstGeom>
              <a:ln w="28575" cap="sq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Straight Connector 333"/>
              <p:cNvCxnSpPr/>
              <p:nvPr/>
            </p:nvCxnSpPr>
            <p:spPr>
              <a:xfrm flipV="1">
                <a:off x="3383868" y="4133642"/>
                <a:ext cx="0" cy="459052"/>
              </a:xfrm>
              <a:prstGeom prst="line">
                <a:avLst/>
              </a:prstGeom>
              <a:ln w="28575" cap="sq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Straight Connector 334"/>
              <p:cNvCxnSpPr/>
              <p:nvPr/>
            </p:nvCxnSpPr>
            <p:spPr>
              <a:xfrm flipH="1">
                <a:off x="359532" y="4133642"/>
                <a:ext cx="3024336" cy="2822"/>
              </a:xfrm>
              <a:prstGeom prst="line">
                <a:avLst/>
              </a:prstGeom>
              <a:ln w="28575" cap="sq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Straight Connector 335"/>
              <p:cNvCxnSpPr>
                <a:stCxn id="326" idx="3"/>
              </p:cNvCxnSpPr>
              <p:nvPr/>
            </p:nvCxnSpPr>
            <p:spPr>
              <a:xfrm>
                <a:off x="4757353" y="4592694"/>
                <a:ext cx="930771" cy="0"/>
              </a:xfrm>
              <a:prstGeom prst="line">
                <a:avLst/>
              </a:prstGeom>
              <a:ln w="28575" cap="sq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Straight Connector 336"/>
              <p:cNvCxnSpPr/>
              <p:nvPr/>
            </p:nvCxnSpPr>
            <p:spPr>
              <a:xfrm flipV="1">
                <a:off x="5688124" y="4135054"/>
                <a:ext cx="0" cy="457640"/>
              </a:xfrm>
              <a:prstGeom prst="line">
                <a:avLst/>
              </a:prstGeom>
              <a:ln w="28575" cap="sq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Straight Connector 337"/>
              <p:cNvCxnSpPr/>
              <p:nvPr/>
            </p:nvCxnSpPr>
            <p:spPr>
              <a:xfrm>
                <a:off x="5688124" y="4135053"/>
                <a:ext cx="3012829" cy="12091"/>
              </a:xfrm>
              <a:prstGeom prst="line">
                <a:avLst/>
              </a:prstGeom>
              <a:ln w="28575" cap="sq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2" name="Group 351"/>
          <p:cNvGrpSpPr/>
          <p:nvPr/>
        </p:nvGrpSpPr>
        <p:grpSpPr>
          <a:xfrm flipH="1">
            <a:off x="4319972" y="1722327"/>
            <a:ext cx="1188132" cy="1656184"/>
            <a:chOff x="3023828" y="3320988"/>
            <a:chExt cx="1188132" cy="1656184"/>
          </a:xfrm>
        </p:grpSpPr>
        <p:cxnSp>
          <p:nvCxnSpPr>
            <p:cNvPr id="353" name="Straight Connector 352"/>
            <p:cNvCxnSpPr/>
            <p:nvPr/>
          </p:nvCxnSpPr>
          <p:spPr>
            <a:xfrm>
              <a:off x="3599892" y="3465004"/>
              <a:ext cx="0" cy="49505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Straight Connector 353"/>
            <p:cNvCxnSpPr/>
            <p:nvPr/>
          </p:nvCxnSpPr>
          <p:spPr>
            <a:xfrm>
              <a:off x="3023828" y="3320988"/>
              <a:ext cx="0" cy="108012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Straight Connector 354"/>
            <p:cNvCxnSpPr/>
            <p:nvPr/>
          </p:nvCxnSpPr>
          <p:spPr>
            <a:xfrm>
              <a:off x="3023828" y="3429000"/>
              <a:ext cx="576064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Straight Connector 355"/>
            <p:cNvCxnSpPr/>
            <p:nvPr/>
          </p:nvCxnSpPr>
          <p:spPr>
            <a:xfrm>
              <a:off x="3599892" y="3789040"/>
              <a:ext cx="0" cy="63007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Straight Connector 356"/>
            <p:cNvCxnSpPr/>
            <p:nvPr/>
          </p:nvCxnSpPr>
          <p:spPr>
            <a:xfrm>
              <a:off x="3599892" y="4032067"/>
              <a:ext cx="0" cy="225025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Straight Connector 357"/>
            <p:cNvCxnSpPr/>
            <p:nvPr/>
          </p:nvCxnSpPr>
          <p:spPr>
            <a:xfrm>
              <a:off x="3023828" y="4869160"/>
              <a:ext cx="630070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Straight Connector 358"/>
            <p:cNvCxnSpPr/>
            <p:nvPr/>
          </p:nvCxnSpPr>
          <p:spPr>
            <a:xfrm>
              <a:off x="3599892" y="4257092"/>
              <a:ext cx="54006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Straight Connector 359"/>
            <p:cNvCxnSpPr/>
            <p:nvPr/>
          </p:nvCxnSpPr>
          <p:spPr>
            <a:xfrm>
              <a:off x="3653898" y="4257092"/>
              <a:ext cx="558062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/>
          </p:nvCxnSpPr>
          <p:spPr>
            <a:xfrm>
              <a:off x="3653898" y="4869160"/>
              <a:ext cx="558062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Straight Connector 361"/>
            <p:cNvCxnSpPr/>
            <p:nvPr/>
          </p:nvCxnSpPr>
          <p:spPr>
            <a:xfrm>
              <a:off x="3599892" y="3537012"/>
              <a:ext cx="166751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Straight Connector 362"/>
            <p:cNvCxnSpPr/>
            <p:nvPr/>
          </p:nvCxnSpPr>
          <p:spPr>
            <a:xfrm>
              <a:off x="3599892" y="3789040"/>
              <a:ext cx="166751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/>
            <p:cNvCxnSpPr/>
            <p:nvPr/>
          </p:nvCxnSpPr>
          <p:spPr>
            <a:xfrm>
              <a:off x="3023828" y="4869160"/>
              <a:ext cx="0" cy="108012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24343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624"/>
            <a:ext cx="7474024" cy="662372"/>
          </a:xfrm>
        </p:spPr>
        <p:txBody>
          <a:bodyPr/>
          <a:lstStyle/>
          <a:p>
            <a:r>
              <a:rPr lang="en-GB" sz="2800" smtClean="0"/>
              <a:t>Will it fit in 15660 mm? </a:t>
            </a:r>
            <a:r>
              <a:rPr lang="en-GB" sz="2000" i="1" smtClean="0"/>
              <a:t>(Layout of beam </a:t>
            </a:r>
            <a:r>
              <a:rPr lang="en-GB" sz="2000" i="1"/>
              <a:t>l</a:t>
            </a:r>
            <a:r>
              <a:rPr lang="en-GB" sz="2000" i="1" smtClean="0"/>
              <a:t>ine equipped with collimator)</a:t>
            </a:r>
            <a:endParaRPr lang="en-GB" sz="2000" i="1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en-GB" sz="1200" noProof="0" smtClean="0">
                <a:solidFill>
                  <a:schemeClr val="tx2"/>
                </a:solidFill>
              </a:rPr>
              <a:pPr algn="l"/>
              <a:t>11</a:t>
            </a:fld>
            <a:endParaRPr lang="en-GB" sz="1200" noProof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684"/>
          <a:stretch/>
        </p:blipFill>
        <p:spPr bwMode="auto">
          <a:xfrm>
            <a:off x="3599892" y="507212"/>
            <a:ext cx="3989628" cy="6207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98"/>
          <a:stretch/>
        </p:blipFill>
        <p:spPr bwMode="auto">
          <a:xfrm>
            <a:off x="7589520" y="507212"/>
            <a:ext cx="814144" cy="6207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3" t="3900" r="37316" b="4559"/>
          <a:stretch/>
        </p:blipFill>
        <p:spPr bwMode="auto">
          <a:xfrm>
            <a:off x="336940" y="683771"/>
            <a:ext cx="1561461" cy="202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 descr="\\cern.ch\dfs\Users\m\mtimmins\Documents\Collimators\DS collimators\Design snapshots\RF5.jpg"/>
          <p:cNvPicPr>
            <a:picLocks noChangeAspect="1" noChangeArrowheads="1"/>
          </p:cNvPicPr>
          <p:nvPr/>
        </p:nvPicPr>
        <p:blipFill>
          <a:blip r:embed="rId5" cstate="print"/>
          <a:srcRect t="9613" b="9639"/>
          <a:stretch>
            <a:fillRect/>
          </a:stretch>
        </p:blipFill>
        <p:spPr bwMode="auto">
          <a:xfrm>
            <a:off x="505920" y="3140968"/>
            <a:ext cx="2906896" cy="1619681"/>
          </a:xfrm>
          <a:prstGeom prst="rect">
            <a:avLst/>
          </a:prstGeom>
          <a:noFill/>
        </p:spPr>
      </p:pic>
      <p:pic>
        <p:nvPicPr>
          <p:cNvPr id="11" name="Picture 2" descr="\\cern.ch\dfs\Users\c\cmucher\Public\images Ens QTC - Collimateur DS\10__Cryostat-QTC-TCLD__17-05-2011.jpg"/>
          <p:cNvPicPr>
            <a:picLocks noChangeAspect="1" noChangeArrowheads="1"/>
          </p:cNvPicPr>
          <p:nvPr/>
        </p:nvPicPr>
        <p:blipFill rotWithShape="1">
          <a:blip r:embed="rId6" cstate="print"/>
          <a:srcRect l="70102" t="25013" b="25043"/>
          <a:stretch/>
        </p:blipFill>
        <p:spPr bwMode="auto">
          <a:xfrm>
            <a:off x="2037587" y="821095"/>
            <a:ext cx="1441869" cy="1671801"/>
          </a:xfrm>
          <a:prstGeom prst="rect">
            <a:avLst/>
          </a:prstGeom>
          <a:noFill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01" t="3900" r="15846" b="4559"/>
          <a:stretch/>
        </p:blipFill>
        <p:spPr bwMode="auto">
          <a:xfrm>
            <a:off x="383195" y="4362204"/>
            <a:ext cx="1480513" cy="2362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827584" y="1147761"/>
            <a:ext cx="6868929" cy="1201119"/>
            <a:chOff x="1627507" y="1147761"/>
            <a:chExt cx="6868929" cy="1201119"/>
          </a:xfrm>
        </p:grpSpPr>
        <p:sp>
          <p:nvSpPr>
            <p:cNvPr id="24" name="Oval 23"/>
            <p:cNvSpPr/>
            <p:nvPr/>
          </p:nvSpPr>
          <p:spPr>
            <a:xfrm>
              <a:off x="8136396" y="2132856"/>
              <a:ext cx="360040" cy="216024"/>
            </a:xfrm>
            <a:prstGeom prst="ellipse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1627507" y="1147761"/>
              <a:ext cx="432048" cy="546378"/>
            </a:xfrm>
            <a:prstGeom prst="ellipse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</p:grpSp>
      <p:pic>
        <p:nvPicPr>
          <p:cNvPr id="30" name="Picture 11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55" t="7126" r="26302" b="18104"/>
          <a:stretch/>
        </p:blipFill>
        <p:spPr bwMode="auto">
          <a:xfrm>
            <a:off x="1780132" y="5085184"/>
            <a:ext cx="1630874" cy="1453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51" name="Group 2050"/>
          <p:cNvGrpSpPr/>
          <p:nvPr/>
        </p:nvGrpSpPr>
        <p:grpSpPr>
          <a:xfrm>
            <a:off x="1780132" y="2816932"/>
            <a:ext cx="5916381" cy="3816424"/>
            <a:chOff x="1780132" y="2816932"/>
            <a:chExt cx="5916381" cy="3816424"/>
          </a:xfrm>
        </p:grpSpPr>
        <p:sp>
          <p:nvSpPr>
            <p:cNvPr id="31" name="Oval 30"/>
            <p:cNvSpPr/>
            <p:nvPr/>
          </p:nvSpPr>
          <p:spPr>
            <a:xfrm>
              <a:off x="7336473" y="2816932"/>
              <a:ext cx="360040" cy="216024"/>
            </a:xfrm>
            <a:prstGeom prst="ellipse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1780132" y="5013176"/>
              <a:ext cx="1632684" cy="1620180"/>
            </a:xfrm>
            <a:prstGeom prst="ellipse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7306129" y="3950808"/>
              <a:ext cx="360040" cy="216024"/>
            </a:xfrm>
            <a:prstGeom prst="ellipse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2052" name="Group 2051"/>
          <p:cNvGrpSpPr/>
          <p:nvPr/>
        </p:nvGrpSpPr>
        <p:grpSpPr>
          <a:xfrm>
            <a:off x="371991" y="1173212"/>
            <a:ext cx="7324522" cy="4998410"/>
            <a:chOff x="371991" y="1173212"/>
            <a:chExt cx="7324522" cy="4998410"/>
          </a:xfrm>
        </p:grpSpPr>
        <p:sp>
          <p:nvSpPr>
            <p:cNvPr id="27" name="Oval 26"/>
            <p:cNvSpPr/>
            <p:nvPr/>
          </p:nvSpPr>
          <p:spPr>
            <a:xfrm>
              <a:off x="371991" y="5625244"/>
              <a:ext cx="612068" cy="546378"/>
            </a:xfrm>
            <a:prstGeom prst="ellipse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>
                <a:latin typeface="+mj-lt"/>
                <a:cs typeface="Arial" pitchFamily="34" charset="0"/>
              </a:endParaRPr>
            </a:p>
          </p:txBody>
        </p:sp>
        <p:grpSp>
          <p:nvGrpSpPr>
            <p:cNvPr id="2049" name="Group 2048"/>
            <p:cNvGrpSpPr/>
            <p:nvPr/>
          </p:nvGrpSpPr>
          <p:grpSpPr>
            <a:xfrm>
              <a:off x="1327751" y="1173212"/>
              <a:ext cx="6368762" cy="3505604"/>
              <a:chOff x="2127674" y="1173212"/>
              <a:chExt cx="6368762" cy="3505604"/>
            </a:xfrm>
          </p:grpSpPr>
          <p:grpSp>
            <p:nvGrpSpPr>
              <p:cNvPr id="2048" name="Group 2047"/>
              <p:cNvGrpSpPr/>
              <p:nvPr/>
            </p:nvGrpSpPr>
            <p:grpSpPr>
              <a:xfrm>
                <a:off x="2127674" y="1173212"/>
                <a:ext cx="6368762" cy="1319684"/>
                <a:chOff x="2127674" y="1173212"/>
                <a:chExt cx="6368762" cy="1319684"/>
              </a:xfrm>
            </p:grpSpPr>
            <p:sp>
              <p:nvSpPr>
                <p:cNvPr id="26" name="Oval 25"/>
                <p:cNvSpPr/>
                <p:nvPr/>
              </p:nvSpPr>
              <p:spPr>
                <a:xfrm>
                  <a:off x="2127674" y="1173212"/>
                  <a:ext cx="612068" cy="546378"/>
                </a:xfrm>
                <a:prstGeom prst="ellipse">
                  <a:avLst/>
                </a:prstGeom>
                <a:noFill/>
                <a:ln w="19050">
                  <a:solidFill>
                    <a:srgbClr val="00B050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dirty="0" smtClean="0">
                    <a:latin typeface="+mj-lt"/>
                    <a:cs typeface="Arial" pitchFamily="34" charset="0"/>
                  </a:endParaRPr>
                </a:p>
              </p:txBody>
            </p:sp>
            <p:sp>
              <p:nvSpPr>
                <p:cNvPr id="29" name="Oval 28"/>
                <p:cNvSpPr/>
                <p:nvPr/>
              </p:nvSpPr>
              <p:spPr>
                <a:xfrm>
                  <a:off x="8136396" y="2276872"/>
                  <a:ext cx="360040" cy="216024"/>
                </a:xfrm>
                <a:prstGeom prst="ellipse">
                  <a:avLst/>
                </a:prstGeom>
                <a:noFill/>
                <a:ln w="19050">
                  <a:solidFill>
                    <a:srgbClr val="00B050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dirty="0" smtClean="0">
                    <a:latin typeface="+mj-lt"/>
                    <a:cs typeface="Arial" pitchFamily="34" charset="0"/>
                  </a:endParaRPr>
                </a:p>
              </p:txBody>
            </p:sp>
          </p:grpSp>
          <p:sp>
            <p:nvSpPr>
              <p:cNvPr id="34" name="Oval 33"/>
              <p:cNvSpPr/>
              <p:nvPr/>
            </p:nvSpPr>
            <p:spPr>
              <a:xfrm>
                <a:off x="8090812" y="4462792"/>
                <a:ext cx="360040" cy="216024"/>
              </a:xfrm>
              <a:prstGeom prst="ellipse">
                <a:avLst/>
              </a:pr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latin typeface="+mj-lt"/>
                  <a:cs typeface="Arial" pitchFamily="34" charset="0"/>
                </a:endParaRPr>
              </a:p>
            </p:txBody>
          </p:sp>
        </p:grpSp>
      </p:grpSp>
      <p:grpSp>
        <p:nvGrpSpPr>
          <p:cNvPr id="2053" name="Group 2052"/>
          <p:cNvGrpSpPr/>
          <p:nvPr/>
        </p:nvGrpSpPr>
        <p:grpSpPr>
          <a:xfrm>
            <a:off x="1691680" y="3356992"/>
            <a:ext cx="5976664" cy="1584176"/>
            <a:chOff x="1691680" y="3356992"/>
            <a:chExt cx="5976664" cy="1584176"/>
          </a:xfrm>
        </p:grpSpPr>
        <p:grpSp>
          <p:nvGrpSpPr>
            <p:cNvPr id="23" name="Group 22"/>
            <p:cNvGrpSpPr/>
            <p:nvPr/>
          </p:nvGrpSpPr>
          <p:grpSpPr>
            <a:xfrm>
              <a:off x="1691680" y="3950808"/>
              <a:ext cx="1656184" cy="990360"/>
              <a:chOff x="1691680" y="3950808"/>
              <a:chExt cx="1656184" cy="990360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 flipH="1" flipV="1">
                <a:off x="1691680" y="4437112"/>
                <a:ext cx="1656184" cy="50405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1691680" y="3950808"/>
                <a:ext cx="0" cy="5583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 rot="986744">
                <a:off x="2225413" y="4424610"/>
                <a:ext cx="648072" cy="2923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30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800</a:t>
                </a:r>
                <a:endParaRPr lang="en-GB" sz="13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7308304" y="3356992"/>
              <a:ext cx="360040" cy="21602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101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Concept of 11 T cryo-assembly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en-GB" sz="1200" noProof="0" smtClean="0">
                <a:solidFill>
                  <a:schemeClr val="tx2"/>
                </a:solidFill>
              </a:rPr>
              <a:pPr algn="l"/>
              <a:t>12</a:t>
            </a:fld>
            <a:endParaRPr lang="en-GB" sz="1200" noProof="0">
              <a:solidFill>
                <a:schemeClr val="tx2"/>
              </a:solidFill>
            </a:endParaRPr>
          </a:p>
        </p:txBody>
      </p:sp>
      <p:pic>
        <p:nvPicPr>
          <p:cNvPr id="4" name="Picture 2" descr="\\cern.ch\dfs\Users\d\dduarter\Public\11Tcryostat\11T_Cryostat1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782" y="1316182"/>
            <a:ext cx="8936891" cy="5237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d\dduarter\Public\11Tcryostat\11T_Cryostat1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75" y="3693600"/>
            <a:ext cx="5400000" cy="316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Users\d\dduarter\Public\11Tcryostat\11T_Cryostat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202" y="1278764"/>
            <a:ext cx="5400000" cy="316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150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en-GB" sz="1200" noProof="0" smtClean="0">
                <a:solidFill>
                  <a:schemeClr val="tx2"/>
                </a:solidFill>
              </a:rPr>
              <a:pPr algn="l"/>
              <a:t>13</a:t>
            </a:fld>
            <a:endParaRPr lang="en-GB" sz="1200" noProof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8" t="26775" r="5213" b="38511"/>
          <a:stretch/>
        </p:blipFill>
        <p:spPr bwMode="auto">
          <a:xfrm>
            <a:off x="215516" y="404664"/>
            <a:ext cx="8653400" cy="2059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9" t="19027" r="4827" b="13945"/>
          <a:stretch/>
        </p:blipFill>
        <p:spPr bwMode="auto">
          <a:xfrm>
            <a:off x="215516" y="2528900"/>
            <a:ext cx="8662941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9932" y="4689140"/>
            <a:ext cx="1188132" cy="492443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smtClean="0">
                <a:latin typeface="Arial" pitchFamily="34" charset="0"/>
                <a:cs typeface="Arial" pitchFamily="34" charset="0"/>
              </a:rPr>
              <a:t>Interconnect sleeve (rigid)</a:t>
            </a:r>
            <a:endParaRPr lang="en-GB" sz="13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735796" y="5269560"/>
            <a:ext cx="3672408" cy="1192197"/>
            <a:chOff x="2735796" y="5269560"/>
            <a:chExt cx="3672408" cy="1192197"/>
          </a:xfrm>
        </p:grpSpPr>
        <p:sp>
          <p:nvSpPr>
            <p:cNvPr id="5" name="TextBox 4"/>
            <p:cNvSpPr txBox="1"/>
            <p:nvPr/>
          </p:nvSpPr>
          <p:spPr>
            <a:xfrm>
              <a:off x="3851920" y="5769260"/>
              <a:ext cx="1512168" cy="69249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00" smtClean="0">
                  <a:latin typeface="Arial" pitchFamily="34" charset="0"/>
                  <a:cs typeface="Arial" pitchFamily="34" charset="0"/>
                </a:rPr>
                <a:t>Expansion joints or flexible hoses</a:t>
              </a:r>
            </a:p>
            <a:p>
              <a:pPr algn="ctr"/>
              <a:r>
                <a:rPr lang="en-GB" sz="1300" smtClean="0">
                  <a:latin typeface="Arial" pitchFamily="34" charset="0"/>
                  <a:cs typeface="Arial" pitchFamily="34" charset="0"/>
                </a:rPr>
                <a:t>on all lines</a:t>
              </a:r>
              <a:endParaRPr lang="en-GB" sz="13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 flipV="1">
              <a:off x="5364088" y="5553236"/>
              <a:ext cx="1044116" cy="569526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5" idx="1"/>
            </p:cNvCxnSpPr>
            <p:nvPr/>
          </p:nvCxnSpPr>
          <p:spPr>
            <a:xfrm flipH="1" flipV="1">
              <a:off x="2735796" y="5269560"/>
              <a:ext cx="1116124" cy="845949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2627784" y="2528900"/>
            <a:ext cx="3780420" cy="756084"/>
            <a:chOff x="2627784" y="2528900"/>
            <a:chExt cx="3780420" cy="756084"/>
          </a:xfrm>
        </p:grpSpPr>
        <p:sp>
          <p:nvSpPr>
            <p:cNvPr id="17" name="TextBox 16"/>
            <p:cNvSpPr txBox="1"/>
            <p:nvPr/>
          </p:nvSpPr>
          <p:spPr>
            <a:xfrm>
              <a:off x="3635896" y="2528900"/>
              <a:ext cx="1512168" cy="2923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00" smtClean="0">
                  <a:latin typeface="Arial" pitchFamily="34" charset="0"/>
                  <a:cs typeface="Arial" pitchFamily="34" charset="0"/>
                </a:rPr>
                <a:t>Expansion joints</a:t>
              </a:r>
              <a:endParaRPr lang="en-GB" sz="13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5148064" y="2675095"/>
              <a:ext cx="1260140" cy="60988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17" idx="1"/>
            </p:cNvCxnSpPr>
            <p:nvPr/>
          </p:nvCxnSpPr>
          <p:spPr>
            <a:xfrm flipH="1">
              <a:off x="2627784" y="2675094"/>
              <a:ext cx="1008112" cy="60989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3131840" y="3897052"/>
            <a:ext cx="2862318" cy="600455"/>
            <a:chOff x="3131840" y="3897052"/>
            <a:chExt cx="2862318" cy="600455"/>
          </a:xfrm>
        </p:grpSpPr>
        <p:sp>
          <p:nvSpPr>
            <p:cNvPr id="23" name="TextBox 22"/>
            <p:cNvSpPr txBox="1"/>
            <p:nvPr/>
          </p:nvSpPr>
          <p:spPr>
            <a:xfrm>
              <a:off x="3851920" y="4005064"/>
              <a:ext cx="1512168" cy="49244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00" smtClean="0">
                  <a:latin typeface="Arial" pitchFamily="34" charset="0"/>
                  <a:cs typeface="Arial" pitchFamily="34" charset="0"/>
                </a:rPr>
                <a:t>RF-shielded bellows</a:t>
              </a:r>
              <a:endParaRPr lang="en-GB" sz="13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 flipV="1">
              <a:off x="5364088" y="3897052"/>
              <a:ext cx="630070" cy="25420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23" idx="1"/>
            </p:cNvCxnSpPr>
            <p:nvPr/>
          </p:nvCxnSpPr>
          <p:spPr>
            <a:xfrm flipH="1" flipV="1">
              <a:off x="3131840" y="3897052"/>
              <a:ext cx="720080" cy="35423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4030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en-GB" sz="1200" noProof="0" smtClean="0">
                <a:solidFill>
                  <a:schemeClr val="tx2"/>
                </a:solidFill>
              </a:rPr>
              <a:pPr algn="l"/>
              <a:t>14</a:t>
            </a:fld>
            <a:endParaRPr lang="en-GB" sz="1200" noProof="0">
              <a:solidFill>
                <a:schemeClr val="tx2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0" t="18418" r="5449" b="6934"/>
          <a:stretch/>
        </p:blipFill>
        <p:spPr bwMode="auto">
          <a:xfrm>
            <a:off x="359531" y="1412776"/>
            <a:ext cx="8482379" cy="4356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 rot="21365659">
            <a:off x="7204936" y="3454666"/>
            <a:ext cx="1036630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b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Diode ?</a:t>
            </a:r>
            <a:endParaRPr lang="en-GB" sz="13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21336044">
            <a:off x="4271551" y="4426449"/>
            <a:ext cx="912234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b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Splices</a:t>
            </a:r>
            <a:endParaRPr lang="en-GB" sz="13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21388401">
            <a:off x="3007980" y="3699664"/>
            <a:ext cx="2695237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b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Line M (6 busbars + splools)</a:t>
            </a:r>
            <a:endParaRPr lang="en-GB" sz="13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1392068">
            <a:off x="2992725" y="4140656"/>
            <a:ext cx="1535376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b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Line N</a:t>
            </a:r>
            <a:endParaRPr lang="en-GB" sz="13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49412" y="4221088"/>
            <a:ext cx="1119560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b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Line E</a:t>
            </a:r>
            <a:endParaRPr lang="en-GB" sz="13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21402821">
            <a:off x="5155232" y="4166216"/>
            <a:ext cx="3026958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b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Lines C’ and K (not shown)</a:t>
            </a:r>
            <a:endParaRPr lang="en-GB" sz="13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21376322">
            <a:off x="4031940" y="2168860"/>
            <a:ext cx="1584176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b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Collimator</a:t>
            </a:r>
            <a:endParaRPr lang="en-GB" sz="13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21416307">
            <a:off x="1446366" y="2594874"/>
            <a:ext cx="1534212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b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Line X</a:t>
            </a:r>
            <a:endParaRPr lang="en-GB" sz="13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35535" y="5841268"/>
            <a:ext cx="3564857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smtClean="0">
                <a:latin typeface="Arial" pitchFamily="34" charset="0"/>
                <a:cs typeface="Arial" pitchFamily="34" charset="0"/>
              </a:rPr>
              <a:t>C’ and K lines not shown</a:t>
            </a:r>
            <a:endParaRPr lang="en-GB" sz="13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6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82352"/>
            <a:ext cx="2520280" cy="914400"/>
          </a:xfrm>
        </p:spPr>
        <p:txBody>
          <a:bodyPr/>
          <a:lstStyle/>
          <a:p>
            <a:r>
              <a:rPr lang="en-GB" smtClean="0"/>
              <a:t>Elements defining the design in the transverse plane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23528" y="3474514"/>
            <a:ext cx="2520280" cy="2690790"/>
          </a:xfrm>
        </p:spPr>
        <p:txBody>
          <a:bodyPr/>
          <a:lstStyle/>
          <a:p>
            <a:r>
              <a:rPr lang="en-GB" smtClean="0"/>
              <a:t>Line X insulation</a:t>
            </a:r>
          </a:p>
          <a:p>
            <a:r>
              <a:rPr lang="en-GB" smtClean="0"/>
              <a:t>RF-shield module of gate valve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en-GB" sz="1200" noProof="0" smtClean="0">
                <a:solidFill>
                  <a:schemeClr val="tx2"/>
                </a:solidFill>
              </a:rPr>
              <a:pPr algn="l"/>
              <a:t>15</a:t>
            </a:fld>
            <a:endParaRPr lang="en-GB" sz="1200" noProof="0">
              <a:solidFill>
                <a:schemeClr val="tx2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8" t="9453" r="26269" b="6726"/>
          <a:stretch/>
        </p:blipFill>
        <p:spPr bwMode="auto">
          <a:xfrm>
            <a:off x="3059832" y="404664"/>
            <a:ext cx="5688632" cy="6001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03912" y="4828800"/>
            <a:ext cx="576064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b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N</a:t>
            </a:r>
            <a:endParaRPr lang="en-GB" sz="13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48028" y="4900808"/>
            <a:ext cx="324036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b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</a:t>
            </a:r>
            <a:endParaRPr lang="en-GB" sz="13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71964" y="4113076"/>
            <a:ext cx="435868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b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</a:t>
            </a:r>
            <a:endParaRPr lang="en-GB" sz="13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9956" y="1804464"/>
            <a:ext cx="576064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b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X</a:t>
            </a:r>
            <a:endParaRPr lang="en-GB" sz="13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Explosion 1 13"/>
          <p:cNvSpPr/>
          <p:nvPr/>
        </p:nvSpPr>
        <p:spPr>
          <a:xfrm>
            <a:off x="5295900" y="1772816"/>
            <a:ext cx="1548172" cy="1082298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400" dirty="0" smtClean="0">
              <a:latin typeface="+mj-lt"/>
              <a:cs typeface="Arial" pitchFamily="34" charset="0"/>
            </a:endParaRPr>
          </a:p>
        </p:txBody>
      </p:sp>
      <p:sp>
        <p:nvSpPr>
          <p:cNvPr id="16" name="Explosion 1 15"/>
          <p:cNvSpPr/>
          <p:nvPr/>
        </p:nvSpPr>
        <p:spPr>
          <a:xfrm>
            <a:off x="5313902" y="2933365"/>
            <a:ext cx="1548172" cy="1082298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400" dirty="0" smtClean="0">
              <a:latin typeface="+mj-lt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16316" y="5913276"/>
            <a:ext cx="1332148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smtClean="0">
                <a:latin typeface="Arial" pitchFamily="34" charset="0"/>
                <a:cs typeface="Arial" pitchFamily="34" charset="0"/>
              </a:rPr>
              <a:t>QRL side</a:t>
            </a:r>
            <a:endParaRPr lang="en-GB" sz="13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11860" y="5913276"/>
            <a:ext cx="1440160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smtClean="0">
                <a:latin typeface="Arial" pitchFamily="34" charset="0"/>
                <a:cs typeface="Arial" pitchFamily="34" charset="0"/>
              </a:rPr>
              <a:t>Transport side</a:t>
            </a:r>
            <a:endParaRPr lang="en-GB" sz="13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117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Main features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454727"/>
            <a:ext cx="7772400" cy="4710577"/>
          </a:xfrm>
        </p:spPr>
        <p:txBody>
          <a:bodyPr>
            <a:normAutofit/>
          </a:bodyPr>
          <a:lstStyle/>
          <a:p>
            <a:r>
              <a:rPr lang="en-GB" smtClean="0"/>
              <a:t>Seen by neighbouting magnets as standard dipole: Staightforward </a:t>
            </a:r>
            <a:r>
              <a:rPr lang="en-GB" b="1" smtClean="0">
                <a:solidFill>
                  <a:srgbClr val="00B050"/>
                </a:solidFill>
              </a:rPr>
              <a:t>replacement in case of major problem</a:t>
            </a:r>
          </a:p>
          <a:p>
            <a:r>
              <a:rPr lang="en-GB" smtClean="0"/>
              <a:t>Can be </a:t>
            </a:r>
            <a:r>
              <a:rPr lang="en-GB" b="1" smtClean="0">
                <a:solidFill>
                  <a:srgbClr val="00B050"/>
                </a:solidFill>
              </a:rPr>
              <a:t>cold tested as a single unit </a:t>
            </a:r>
            <a:r>
              <a:rPr lang="en-GB" smtClean="0"/>
              <a:t>in a dipole test bench and split in two for handling and transport</a:t>
            </a:r>
          </a:p>
          <a:p>
            <a:r>
              <a:rPr lang="en-GB" b="1" smtClean="0">
                <a:solidFill>
                  <a:srgbClr val="00B050"/>
                </a:solidFill>
              </a:rPr>
              <a:t>Standard alignment </a:t>
            </a:r>
            <a:r>
              <a:rPr lang="en-GB" smtClean="0"/>
              <a:t>procedures</a:t>
            </a:r>
          </a:p>
          <a:p>
            <a:r>
              <a:rPr lang="en-GB" smtClean="0"/>
              <a:t>Completely </a:t>
            </a:r>
            <a:r>
              <a:rPr lang="en-GB" b="1" smtClean="0">
                <a:solidFill>
                  <a:srgbClr val="00B050"/>
                </a:solidFill>
              </a:rPr>
              <a:t>independent operation </a:t>
            </a:r>
            <a:r>
              <a:rPr lang="en-GB" smtClean="0"/>
              <a:t>of collimator and cryogenic systems</a:t>
            </a:r>
          </a:p>
          <a:p>
            <a:r>
              <a:rPr lang="en-GB" smtClean="0"/>
              <a:t>Access for some </a:t>
            </a:r>
            <a:r>
              <a:rPr lang="en-GB" b="1" smtClean="0">
                <a:solidFill>
                  <a:srgbClr val="00B050"/>
                </a:solidFill>
              </a:rPr>
              <a:t>in-situ repairs</a:t>
            </a:r>
          </a:p>
          <a:p>
            <a:r>
              <a:rPr lang="en-GB" b="1" smtClean="0">
                <a:solidFill>
                  <a:srgbClr val="00B050"/>
                </a:solidFill>
              </a:rPr>
              <a:t>Simplified construction</a:t>
            </a:r>
          </a:p>
          <a:p>
            <a:r>
              <a:rPr lang="en-GB" b="1" smtClean="0">
                <a:solidFill>
                  <a:srgbClr val="00B050"/>
                </a:solidFill>
              </a:rPr>
              <a:t>Non-compromised functionality </a:t>
            </a:r>
            <a:r>
              <a:rPr lang="en-GB" smtClean="0"/>
              <a:t>wrt existing arcs</a:t>
            </a:r>
          </a:p>
          <a:p>
            <a:r>
              <a:rPr lang="en-GB"/>
              <a:t>P</a:t>
            </a:r>
            <a:r>
              <a:rPr lang="en-GB" smtClean="0"/>
              <a:t>assed a first iteration with simplified CAD model</a:t>
            </a:r>
          </a:p>
          <a:p>
            <a:r>
              <a:rPr lang="en-GB" smtClean="0"/>
              <a:t>Minimised impact on the collimator design </a:t>
            </a:r>
            <a:r>
              <a:rPr lang="en-GB" sz="1400" smtClean="0"/>
              <a:t>(assuming 800 mm long TCLD)</a:t>
            </a:r>
          </a:p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en-GB" sz="1200" noProof="0" smtClean="0">
                <a:solidFill>
                  <a:schemeClr val="tx2"/>
                </a:solidFill>
              </a:rPr>
              <a:pPr algn="l"/>
              <a:t>16</a:t>
            </a:fld>
            <a:endParaRPr lang="en-GB" sz="1200" noProof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96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 short term “to do list”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304764"/>
            <a:ext cx="7772400" cy="4788532"/>
          </a:xfrm>
        </p:spPr>
        <p:txBody>
          <a:bodyPr>
            <a:normAutofit fontScale="85000" lnSpcReduction="20000"/>
          </a:bodyPr>
          <a:lstStyle/>
          <a:p>
            <a:r>
              <a:rPr lang="en-GB" smtClean="0"/>
              <a:t>Cold bore diameter?</a:t>
            </a:r>
          </a:p>
          <a:p>
            <a:r>
              <a:rPr lang="en-GB" smtClean="0"/>
              <a:t>Are </a:t>
            </a:r>
            <a:r>
              <a:rPr lang="en-GB"/>
              <a:t>M1 and M2 busbars needed?</a:t>
            </a:r>
          </a:p>
          <a:p>
            <a:r>
              <a:rPr lang="en-GB" smtClean="0"/>
              <a:t>Do </a:t>
            </a:r>
            <a:r>
              <a:rPr lang="en-GB"/>
              <a:t>we need spools?</a:t>
            </a:r>
          </a:p>
          <a:p>
            <a:r>
              <a:rPr lang="en-GB" b="1" smtClean="0">
                <a:solidFill>
                  <a:srgbClr val="FF0000"/>
                </a:solidFill>
              </a:rPr>
              <a:t>Routing the busbars </a:t>
            </a:r>
            <a:r>
              <a:rPr lang="en-GB" smtClean="0"/>
              <a:t>inside the cold mass end covers is the next challenge</a:t>
            </a:r>
          </a:p>
          <a:p>
            <a:r>
              <a:rPr lang="en-GB" smtClean="0"/>
              <a:t>Re-design components that can be optimised in length</a:t>
            </a:r>
          </a:p>
          <a:p>
            <a:r>
              <a:rPr lang="en-GB" smtClean="0"/>
              <a:t>Detail pipe dimensions and routing</a:t>
            </a:r>
          </a:p>
          <a:p>
            <a:r>
              <a:rPr lang="en-GB" smtClean="0"/>
              <a:t>Can we pull the line N cable? Can the line N splice be avoided?</a:t>
            </a:r>
          </a:p>
          <a:p>
            <a:r>
              <a:rPr lang="en-GB" smtClean="0"/>
              <a:t>Do we need diodes? One unit enough for both cold masses?</a:t>
            </a:r>
          </a:p>
          <a:p>
            <a:r>
              <a:rPr lang="en-GB" smtClean="0"/>
              <a:t>Trim powering? (Use line N? Compatibility with DFBA?)</a:t>
            </a:r>
          </a:p>
          <a:p>
            <a:r>
              <a:rPr lang="en-GB" smtClean="0"/>
              <a:t>Cold tests done prior to beam screen installation?</a:t>
            </a:r>
          </a:p>
          <a:p>
            <a:r>
              <a:rPr lang="en-GB" smtClean="0"/>
              <a:t>Determine position of supports for compatibility with special SSS cryostating tool and dipole anchors</a:t>
            </a:r>
          </a:p>
          <a:p>
            <a:r>
              <a:rPr lang="en-GB"/>
              <a:t>D</a:t>
            </a:r>
            <a:r>
              <a:rPr lang="en-GB" smtClean="0"/>
              <a:t>o </a:t>
            </a:r>
            <a:r>
              <a:rPr lang="en-GB"/>
              <a:t>we need to shield the collimator from busbar magnetic field as in the QTC</a:t>
            </a:r>
            <a:r>
              <a:rPr lang="en-GB" smtClean="0"/>
              <a:t>? (stainless or carbon steel covers?)</a:t>
            </a:r>
          </a:p>
          <a:p>
            <a:r>
              <a:rPr lang="en-GB" smtClean="0"/>
              <a:t>Do we need more DN200’s on adjacent magnets?</a:t>
            </a:r>
          </a:p>
          <a:p>
            <a:r>
              <a:rPr lang="en-GB" u="sng" smtClean="0"/>
              <a:t>Draft and approve interface specification</a:t>
            </a:r>
          </a:p>
          <a:p>
            <a:endParaRPr lang="en-GB" smtClean="0"/>
          </a:p>
          <a:p>
            <a:endParaRPr lang="en-GB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en-GB" sz="1200" noProof="0" smtClean="0">
                <a:solidFill>
                  <a:schemeClr val="tx2"/>
                </a:solidFill>
              </a:rPr>
              <a:pPr algn="l"/>
              <a:t>17</a:t>
            </a:fld>
            <a:endParaRPr lang="en-GB" sz="1200" noProof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0170315">
            <a:off x="2869" y="5357032"/>
            <a:ext cx="129454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June 2014?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372800" y="1722294"/>
            <a:ext cx="34512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44008" y="1527756"/>
            <a:ext cx="86409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yes</a:t>
            </a:r>
            <a:endParaRPr lang="en-GB" sz="1600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43908" y="1830306"/>
            <a:ext cx="331236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Start busbar routing as if we do</a:t>
            </a:r>
            <a:endParaRPr lang="en-GB" sz="16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447492" y="1999583"/>
            <a:ext cx="3324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19772" y="2370366"/>
            <a:ext cx="183620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Just started</a:t>
            </a:r>
            <a:endParaRPr lang="en-GB" sz="1600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411760" y="2539643"/>
            <a:ext cx="3324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367644" y="1448780"/>
            <a:ext cx="22322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491880" y="1268760"/>
            <a:ext cx="550861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50 mm, as the other magnets, standard beamscreens</a:t>
            </a:r>
            <a:endParaRPr lang="en-GB" sz="1600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03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4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/>
              <a:t>Steps towards “valid for installation” cryostats</a:t>
            </a:r>
            <a:endParaRPr lang="en-GB" sz="320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98946" y="1052736"/>
            <a:ext cx="4277110" cy="5400092"/>
          </a:xfrm>
        </p:spPr>
        <p:txBody>
          <a:bodyPr>
            <a:normAutofit fontScale="92500" lnSpcReduction="10000"/>
          </a:bodyPr>
          <a:lstStyle/>
          <a:p>
            <a:r>
              <a:rPr lang="en-GB" dirty="0" err="1" smtClean="0"/>
              <a:t>Mockup</a:t>
            </a:r>
            <a:r>
              <a:rPr lang="en-GB" dirty="0" smtClean="0"/>
              <a:t> of the bypass subassembly (</a:t>
            </a:r>
            <a:r>
              <a:rPr lang="en-GB" b="1" dirty="0" smtClean="0">
                <a:solidFill>
                  <a:srgbClr val="FF0000"/>
                </a:solidFill>
              </a:rPr>
              <a:t>asap!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Validate integration of all components</a:t>
            </a:r>
          </a:p>
          <a:p>
            <a:pPr lvl="1"/>
            <a:r>
              <a:rPr lang="en-GB" dirty="0" smtClean="0"/>
              <a:t>Measure fabrication tolerances</a:t>
            </a:r>
          </a:p>
          <a:p>
            <a:pPr lvl="1"/>
            <a:r>
              <a:rPr lang="en-GB" dirty="0" smtClean="0"/>
              <a:t>Test </a:t>
            </a:r>
            <a:r>
              <a:rPr lang="en-GB" dirty="0" err="1" smtClean="0"/>
              <a:t>alignement</a:t>
            </a:r>
            <a:r>
              <a:rPr lang="en-GB" dirty="0" smtClean="0"/>
              <a:t> flexibility</a:t>
            </a:r>
          </a:p>
          <a:p>
            <a:pPr lvl="1"/>
            <a:r>
              <a:rPr lang="en-GB" dirty="0" smtClean="0"/>
              <a:t>Train personnel on assembly procedures</a:t>
            </a:r>
          </a:p>
          <a:p>
            <a:pPr lvl="1"/>
            <a:r>
              <a:rPr lang="en-GB" dirty="0" smtClean="0"/>
              <a:t>Exercise installation, </a:t>
            </a:r>
            <a:r>
              <a:rPr lang="en-GB" dirty="0" smtClean="0"/>
              <a:t>alignment </a:t>
            </a:r>
            <a:r>
              <a:rPr lang="en-GB" dirty="0" smtClean="0"/>
              <a:t>and removal of collimator</a:t>
            </a:r>
          </a:p>
          <a:p>
            <a:pPr lvl="1"/>
            <a:r>
              <a:rPr lang="en-GB" dirty="0" smtClean="0"/>
              <a:t>Simulate repair interventions</a:t>
            </a:r>
          </a:p>
          <a:p>
            <a:pPr lvl="1"/>
            <a:r>
              <a:rPr lang="en-GB" dirty="0" smtClean="0"/>
              <a:t>Develop tooling</a:t>
            </a:r>
          </a:p>
          <a:p>
            <a:pPr lvl="1"/>
            <a:r>
              <a:rPr lang="en-GB" dirty="0" smtClean="0"/>
              <a:t>Feedback for design improvements</a:t>
            </a:r>
          </a:p>
          <a:p>
            <a:r>
              <a:rPr lang="en-GB" dirty="0" smtClean="0"/>
              <a:t>Iterate on drawings, specifications, tooling design</a:t>
            </a:r>
          </a:p>
          <a:p>
            <a:r>
              <a:rPr lang="en-GB" dirty="0" smtClean="0"/>
              <a:t>Fabricate and cold test full scale prototype (</a:t>
            </a:r>
            <a:r>
              <a:rPr lang="en-GB" i="1" dirty="0" smtClean="0"/>
              <a:t>i.e. 2 cold masses</a:t>
            </a:r>
            <a:r>
              <a:rPr lang="en-GB" dirty="0" smtClean="0"/>
              <a:t>) </a:t>
            </a:r>
          </a:p>
          <a:p>
            <a:r>
              <a:rPr lang="en-GB" dirty="0" smtClean="0"/>
              <a:t>Fabricate series</a:t>
            </a:r>
          </a:p>
          <a:p>
            <a:pPr lvl="1"/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en-GB" sz="1200" noProof="0" smtClean="0">
                <a:solidFill>
                  <a:schemeClr val="tx2"/>
                </a:solidFill>
              </a:rPr>
              <a:pPr algn="l"/>
              <a:t>18</a:t>
            </a:fld>
            <a:endParaRPr lang="en-GB" sz="1200" noProof="0">
              <a:solidFill>
                <a:schemeClr val="tx2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9" t="19027" r="4827" b="13945"/>
          <a:stretch/>
        </p:blipFill>
        <p:spPr bwMode="auto">
          <a:xfrm>
            <a:off x="4888670" y="1160748"/>
            <a:ext cx="4068452" cy="185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5" t="14394" r="9336" b="18579"/>
          <a:stretch/>
        </p:blipFill>
        <p:spPr bwMode="auto">
          <a:xfrm>
            <a:off x="4879512" y="3825044"/>
            <a:ext cx="4087325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 rot="19750758">
            <a:off x="47086" y="1030744"/>
            <a:ext cx="10866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2014-15</a:t>
            </a:r>
          </a:p>
        </p:txBody>
      </p:sp>
      <p:sp>
        <p:nvSpPr>
          <p:cNvPr id="8" name="TextBox 7"/>
          <p:cNvSpPr txBox="1"/>
          <p:nvPr/>
        </p:nvSpPr>
        <p:spPr>
          <a:xfrm rot="19750758">
            <a:off x="292472" y="5375442"/>
            <a:ext cx="9001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2016?</a:t>
            </a:r>
          </a:p>
        </p:txBody>
      </p:sp>
      <p:sp>
        <p:nvSpPr>
          <p:cNvPr id="9" name="TextBox 8"/>
          <p:cNvSpPr txBox="1"/>
          <p:nvPr/>
        </p:nvSpPr>
        <p:spPr>
          <a:xfrm rot="19750758">
            <a:off x="-29298" y="6081032"/>
            <a:ext cx="12377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2017-18?</a:t>
            </a:r>
          </a:p>
        </p:txBody>
      </p:sp>
    </p:spTree>
    <p:extLst>
      <p:ext uri="{BB962C8B-B14F-4D97-AF65-F5344CB8AC3E}">
        <p14:creationId xmlns:p14="http://schemas.microsoft.com/office/powerpoint/2010/main" val="2584861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Final remarks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Making it all fit in 15660 mm is not yet guaranteed -&gt; let’s </a:t>
            </a:r>
            <a:r>
              <a:rPr lang="en-GB" b="1" dirty="0" smtClean="0">
                <a:solidFill>
                  <a:srgbClr val="FF0000"/>
                </a:solidFill>
              </a:rPr>
              <a:t>optimise all we can</a:t>
            </a:r>
          </a:p>
          <a:p>
            <a:r>
              <a:rPr lang="en-GB" dirty="0" smtClean="0"/>
              <a:t>One should aim for a design at least as </a:t>
            </a:r>
            <a:r>
              <a:rPr lang="en-GB" b="1" dirty="0" smtClean="0">
                <a:solidFill>
                  <a:srgbClr val="FF0000"/>
                </a:solidFill>
              </a:rPr>
              <a:t>robust</a:t>
            </a:r>
            <a:r>
              <a:rPr lang="en-GB" dirty="0" smtClean="0"/>
              <a:t> as existing arc </a:t>
            </a:r>
            <a:r>
              <a:rPr lang="en-GB" dirty="0" smtClean="0"/>
              <a:t>cryostats, </a:t>
            </a:r>
            <a:r>
              <a:rPr lang="en-GB" b="1" dirty="0" smtClean="0">
                <a:solidFill>
                  <a:srgbClr val="FF0000"/>
                </a:solidFill>
              </a:rPr>
              <a:t>demonstrated</a:t>
            </a:r>
            <a:r>
              <a:rPr lang="en-GB" dirty="0" smtClean="0"/>
              <a:t> by testing</a:t>
            </a:r>
          </a:p>
          <a:p>
            <a:r>
              <a:rPr lang="en-GB" dirty="0"/>
              <a:t>Let’s stick to </a:t>
            </a:r>
            <a:r>
              <a:rPr lang="en-GB" b="1" dirty="0">
                <a:solidFill>
                  <a:srgbClr val="FF0000"/>
                </a:solidFill>
              </a:rPr>
              <a:t>common practices</a:t>
            </a:r>
            <a:r>
              <a:rPr lang="en-GB" dirty="0"/>
              <a:t> as much as we </a:t>
            </a:r>
            <a:r>
              <a:rPr lang="en-GB" dirty="0" smtClean="0"/>
              <a:t>can</a:t>
            </a:r>
          </a:p>
          <a:p>
            <a:r>
              <a:rPr lang="en-GB" dirty="0" smtClean="0"/>
              <a:t>We need only 2 units for IR2 but more may follow: </a:t>
            </a:r>
            <a:r>
              <a:rPr lang="en-GB" b="1" dirty="0" smtClean="0">
                <a:solidFill>
                  <a:srgbClr val="FF0000"/>
                </a:solidFill>
              </a:rPr>
              <a:t>industrialisation and standardisation </a:t>
            </a:r>
            <a:r>
              <a:rPr lang="en-GB" dirty="0" smtClean="0"/>
              <a:t>of the design are justified from the </a:t>
            </a:r>
            <a:r>
              <a:rPr lang="en-GB" dirty="0" smtClean="0"/>
              <a:t>beginning</a:t>
            </a:r>
            <a:endParaRPr lang="en-GB" dirty="0" smtClean="0"/>
          </a:p>
          <a:p>
            <a:r>
              <a:rPr lang="en-GB" dirty="0" smtClean="0"/>
              <a:t>Good designs require time for testing and re-iteration, let’s give ourselves the chance to do it by answering </a:t>
            </a:r>
            <a:r>
              <a:rPr lang="en-GB" b="1" dirty="0" smtClean="0">
                <a:solidFill>
                  <a:srgbClr val="FF0000"/>
                </a:solidFill>
              </a:rPr>
              <a:t>open questions </a:t>
            </a:r>
            <a:r>
              <a:rPr lang="en-GB" dirty="0" smtClean="0"/>
              <a:t>as soon as possible</a:t>
            </a:r>
            <a:r>
              <a:rPr lang="en-GB" dirty="0" smtClean="0"/>
              <a:t>!</a:t>
            </a:r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en-GB" sz="1200" noProof="0" smtClean="0">
                <a:solidFill>
                  <a:schemeClr val="tx2"/>
                </a:solidFill>
              </a:rPr>
              <a:pPr algn="l"/>
              <a:t>19</a:t>
            </a:fld>
            <a:endParaRPr lang="en-GB" sz="1200" noProof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58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99592" y="1556792"/>
            <a:ext cx="7772400" cy="4572000"/>
          </a:xfrm>
        </p:spPr>
        <p:txBody>
          <a:bodyPr>
            <a:normAutofit/>
          </a:bodyPr>
          <a:lstStyle/>
          <a:p>
            <a:r>
              <a:rPr lang="en-GB" sz="2400">
                <a:solidFill>
                  <a:schemeClr val="accent1">
                    <a:lumMod val="50000"/>
                  </a:schemeClr>
                </a:solidFill>
                <a:latin typeface="Gill Sans MT" panose="020B0502020104020203" pitchFamily="34" charset="0"/>
                <a:cs typeface="Andalus" panose="02020603050405020304" pitchFamily="18" charset="-78"/>
              </a:rPr>
              <a:t>(Today’s) “Rules of the game” (Some say design constrains, functional specifications, interfaces, etc...)</a:t>
            </a:r>
          </a:p>
          <a:p>
            <a:r>
              <a:rPr lang="en-GB" sz="2400" smtClean="0">
                <a:solidFill>
                  <a:schemeClr val="accent1">
                    <a:lumMod val="50000"/>
                  </a:schemeClr>
                </a:solidFill>
                <a:latin typeface="Gill Sans MT" panose="020B0502020104020203" pitchFamily="34" charset="0"/>
                <a:cs typeface="Andalus" panose="02020603050405020304" pitchFamily="18" charset="-78"/>
              </a:rPr>
              <a:t>11 T + Collimator cryostat concept</a:t>
            </a:r>
          </a:p>
          <a:p>
            <a:r>
              <a:rPr lang="en-GB" sz="2400">
                <a:solidFill>
                  <a:schemeClr val="accent1">
                    <a:lumMod val="50000"/>
                  </a:schemeClr>
                </a:solidFill>
                <a:latin typeface="Gill Sans MT" panose="020B0502020104020203" pitchFamily="34" charset="0"/>
                <a:cs typeface="Andalus" panose="02020603050405020304" pitchFamily="18" charset="-78"/>
              </a:rPr>
              <a:t>What’s next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GB" noProof="0" smtClean="0"/>
              <a:pPr/>
              <a:t>2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4238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en-GB" sz="1200" noProof="0" smtClean="0">
                <a:solidFill>
                  <a:schemeClr val="tx2"/>
                </a:solidFill>
              </a:rPr>
              <a:pPr algn="l"/>
              <a:t>20</a:t>
            </a:fld>
            <a:endParaRPr lang="en-GB" sz="1200" noProof="0">
              <a:solidFill>
                <a:schemeClr val="tx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400" dirty="0" smtClean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78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Full interchangeability with a standard dipole </a:t>
            </a:r>
            <a:r>
              <a:rPr lang="en-GB" sz="3200" smtClean="0"/>
              <a:t/>
            </a:r>
            <a:br>
              <a:rPr lang="en-GB" sz="3200" smtClean="0"/>
            </a:br>
            <a:r>
              <a:rPr lang="en-GB" sz="2400" smtClean="0"/>
              <a:t>(</a:t>
            </a:r>
            <a:r>
              <a:rPr lang="en-GB" sz="2400"/>
              <a:t>no changes to neighbouring cryomagnets)</a:t>
            </a:r>
            <a:r>
              <a:rPr lang="en-GB" sz="3200"/>
              <a:t/>
            </a:r>
            <a:br>
              <a:rPr lang="en-GB" sz="3200"/>
            </a:br>
            <a:endParaRPr lang="en-GB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GB" noProof="0" smtClean="0"/>
              <a:pPr/>
              <a:t>3</a:t>
            </a:fld>
            <a:endParaRPr lang="en-GB" noProof="0"/>
          </a:p>
        </p:txBody>
      </p:sp>
      <p:grpSp>
        <p:nvGrpSpPr>
          <p:cNvPr id="3" name="Group 2"/>
          <p:cNvGrpSpPr/>
          <p:nvPr/>
        </p:nvGrpSpPr>
        <p:grpSpPr>
          <a:xfrm>
            <a:off x="134980" y="1304764"/>
            <a:ext cx="5337120" cy="5400000"/>
            <a:chOff x="-36640" y="764630"/>
            <a:chExt cx="5337120" cy="5400000"/>
          </a:xfrm>
        </p:grpSpPr>
        <p:sp>
          <p:nvSpPr>
            <p:cNvPr id="6" name="Line Callout 2 (Accent Bar) 5"/>
            <p:cNvSpPr/>
            <p:nvPr/>
          </p:nvSpPr>
          <p:spPr>
            <a:xfrm>
              <a:off x="4499990" y="2708900"/>
              <a:ext cx="648090" cy="216030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211906"/>
                <a:gd name="adj6" fmla="val -173864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K2</a:t>
              </a:r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28004" r="26656"/>
            <a:stretch>
              <a:fillRect/>
            </a:stretch>
          </p:blipFill>
          <p:spPr bwMode="auto">
            <a:xfrm>
              <a:off x="683460" y="764630"/>
              <a:ext cx="3981041" cy="54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TextBox 7"/>
            <p:cNvSpPr txBox="1"/>
            <p:nvPr/>
          </p:nvSpPr>
          <p:spPr>
            <a:xfrm>
              <a:off x="179390" y="5373270"/>
              <a:ext cx="1152160" cy="33855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Corbel" pitchFamily="34" charset="0"/>
                </a:rPr>
                <a:t>QRL side</a:t>
              </a:r>
            </a:p>
          </p:txBody>
        </p:sp>
        <p:sp>
          <p:nvSpPr>
            <p:cNvPr id="9" name="Line Callout 2 (Accent Bar) 8"/>
            <p:cNvSpPr/>
            <p:nvPr/>
          </p:nvSpPr>
          <p:spPr>
            <a:xfrm>
              <a:off x="4211950" y="1628750"/>
              <a:ext cx="648090" cy="216030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394683"/>
                <a:gd name="adj6" fmla="val -165313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M2</a:t>
              </a:r>
            </a:p>
          </p:txBody>
        </p:sp>
        <p:sp>
          <p:nvSpPr>
            <p:cNvPr id="10" name="Line Callout 2 (Accent Bar) 9"/>
            <p:cNvSpPr/>
            <p:nvPr/>
          </p:nvSpPr>
          <p:spPr>
            <a:xfrm>
              <a:off x="4427980" y="2276840"/>
              <a:ext cx="648090" cy="216030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343378"/>
                <a:gd name="adj6" fmla="val -223032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V2</a:t>
              </a:r>
            </a:p>
          </p:txBody>
        </p:sp>
        <p:sp>
          <p:nvSpPr>
            <p:cNvPr id="11" name="Line Callout 2 (Accent Bar) 10"/>
            <p:cNvSpPr/>
            <p:nvPr/>
          </p:nvSpPr>
          <p:spPr>
            <a:xfrm>
              <a:off x="4391980" y="5229200"/>
              <a:ext cx="648090" cy="216030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323601"/>
                <a:gd name="adj6" fmla="val -133247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W</a:t>
              </a:r>
            </a:p>
          </p:txBody>
        </p:sp>
        <p:sp>
          <p:nvSpPr>
            <p:cNvPr id="12" name="Line Callout 2 (Accent Bar) 11"/>
            <p:cNvSpPr/>
            <p:nvPr/>
          </p:nvSpPr>
          <p:spPr>
            <a:xfrm>
              <a:off x="3923910" y="1268700"/>
              <a:ext cx="648090" cy="216030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564634"/>
                <a:gd name="adj6" fmla="val -193104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Y</a:t>
              </a:r>
            </a:p>
          </p:txBody>
        </p:sp>
        <p:sp>
          <p:nvSpPr>
            <p:cNvPr id="13" name="Line Callout 2 (Accent Bar) 12"/>
            <p:cNvSpPr/>
            <p:nvPr/>
          </p:nvSpPr>
          <p:spPr>
            <a:xfrm flipH="1">
              <a:off x="395420" y="1556740"/>
              <a:ext cx="648090" cy="216030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394683"/>
                <a:gd name="adj6" fmla="val -165313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M1</a:t>
              </a:r>
            </a:p>
          </p:txBody>
        </p:sp>
        <p:sp>
          <p:nvSpPr>
            <p:cNvPr id="14" name="Line Callout 2 (Accent Bar) 13"/>
            <p:cNvSpPr/>
            <p:nvPr/>
          </p:nvSpPr>
          <p:spPr>
            <a:xfrm flipH="1">
              <a:off x="-36640" y="3717040"/>
              <a:ext cx="648090" cy="216030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118377"/>
                <a:gd name="adj6" fmla="val -245479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M3</a:t>
              </a:r>
            </a:p>
          </p:txBody>
        </p:sp>
        <p:sp>
          <p:nvSpPr>
            <p:cNvPr id="15" name="Line Callout 2 (Accent Bar) 14"/>
            <p:cNvSpPr/>
            <p:nvPr/>
          </p:nvSpPr>
          <p:spPr>
            <a:xfrm flipH="1">
              <a:off x="107380" y="4365130"/>
              <a:ext cx="648090" cy="216030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195336"/>
                <a:gd name="adj6" fmla="val -156762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E</a:t>
              </a:r>
            </a:p>
          </p:txBody>
        </p:sp>
        <p:sp>
          <p:nvSpPr>
            <p:cNvPr id="16" name="Line Callout 2 (Accent Bar) 15"/>
            <p:cNvSpPr/>
            <p:nvPr/>
          </p:nvSpPr>
          <p:spPr>
            <a:xfrm flipH="1">
              <a:off x="323410" y="4797190"/>
              <a:ext cx="648090" cy="216030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371700"/>
                <a:gd name="adj6" fmla="val -185622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C’</a:t>
              </a:r>
            </a:p>
          </p:txBody>
        </p:sp>
        <p:sp>
          <p:nvSpPr>
            <p:cNvPr id="17" name="Line Callout 2 (Accent Bar) 16"/>
            <p:cNvSpPr/>
            <p:nvPr/>
          </p:nvSpPr>
          <p:spPr>
            <a:xfrm flipH="1">
              <a:off x="35370" y="2348850"/>
              <a:ext cx="648090" cy="216030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301692"/>
                <a:gd name="adj6" fmla="val -251892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V1</a:t>
              </a:r>
            </a:p>
          </p:txBody>
        </p:sp>
        <p:sp>
          <p:nvSpPr>
            <p:cNvPr id="18" name="Line Callout 2 (Accent Bar) 17"/>
            <p:cNvSpPr/>
            <p:nvPr/>
          </p:nvSpPr>
          <p:spPr>
            <a:xfrm flipH="1">
              <a:off x="0" y="2924930"/>
              <a:ext cx="648090" cy="216030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128534"/>
                <a:gd name="adj6" fmla="val -195242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K1</a:t>
              </a:r>
            </a:p>
          </p:txBody>
        </p:sp>
        <p:sp>
          <p:nvSpPr>
            <p:cNvPr id="19" name="Line Callout 2 (Accent Bar) 18"/>
            <p:cNvSpPr/>
            <p:nvPr/>
          </p:nvSpPr>
          <p:spPr>
            <a:xfrm flipH="1">
              <a:off x="755470" y="1052670"/>
              <a:ext cx="648090" cy="216030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619147"/>
                <a:gd name="adj6" fmla="val -184553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X</a:t>
              </a:r>
            </a:p>
          </p:txBody>
        </p:sp>
        <p:sp>
          <p:nvSpPr>
            <p:cNvPr id="20" name="Line Callout 2 (Accent Bar) 19"/>
            <p:cNvSpPr/>
            <p:nvPr/>
          </p:nvSpPr>
          <p:spPr>
            <a:xfrm>
              <a:off x="4652390" y="4085470"/>
              <a:ext cx="648090" cy="216030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323601"/>
                <a:gd name="adj6" fmla="val -133247"/>
              </a:avLst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600" dirty="0" smtClean="0">
                  <a:latin typeface="Arial" pitchFamily="34" charset="0"/>
                  <a:cs typeface="Arial" pitchFamily="34" charset="0"/>
                </a:rPr>
                <a:t>N</a:t>
              </a:r>
            </a:p>
          </p:txBody>
        </p:sp>
      </p:grpSp>
      <p:sp>
        <p:nvSpPr>
          <p:cNvPr id="22" name="Content Placeholder 3"/>
          <p:cNvSpPr txBox="1">
            <a:spLocks/>
          </p:cNvSpPr>
          <p:nvPr/>
        </p:nvSpPr>
        <p:spPr>
          <a:xfrm>
            <a:off x="5076070" y="4257174"/>
            <a:ext cx="3610730" cy="190813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accent1">
                  <a:lumMod val="50000"/>
                </a:schemeClr>
              </a:buClr>
              <a:buSzPct val="95000"/>
              <a:buFont typeface="Wingdings"/>
              <a:buChar char="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sz="18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GB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 flipH="1">
            <a:off x="5247690" y="1593304"/>
            <a:ext cx="3439110" cy="4824028"/>
          </a:xfrm>
        </p:spPr>
        <p:txBody>
          <a:bodyPr>
            <a:normAutofit fontScale="92500" lnSpcReduction="10000"/>
          </a:bodyPr>
          <a:lstStyle/>
          <a:p>
            <a:r>
              <a:rPr lang="en-GB">
                <a:solidFill>
                  <a:schemeClr val="tx1"/>
                </a:solidFill>
              </a:rPr>
              <a:t>No changes to cryo, electrical </a:t>
            </a:r>
            <a:r>
              <a:rPr lang="en-GB" smtClean="0">
                <a:solidFill>
                  <a:schemeClr val="tx1"/>
                </a:solidFill>
              </a:rPr>
              <a:t>or </a:t>
            </a:r>
            <a:r>
              <a:rPr lang="en-GB">
                <a:solidFill>
                  <a:schemeClr val="tx1"/>
                </a:solidFill>
              </a:rPr>
              <a:t>mechanical interfaces </a:t>
            </a:r>
            <a:r>
              <a:rPr lang="en-GB" smtClean="0">
                <a:solidFill>
                  <a:schemeClr val="tx1"/>
                </a:solidFill>
              </a:rPr>
              <a:t>(different jack’s position is inevitable)</a:t>
            </a:r>
            <a:endParaRPr lang="en-GB">
              <a:solidFill>
                <a:schemeClr val="tx1"/>
              </a:solidFill>
            </a:endParaRPr>
          </a:p>
          <a:p>
            <a:r>
              <a:rPr lang="en-GB" smtClean="0">
                <a:solidFill>
                  <a:schemeClr val="tx1"/>
                </a:solidFill>
              </a:rPr>
              <a:t>15660 mm long, interc. included</a:t>
            </a:r>
          </a:p>
          <a:p>
            <a:r>
              <a:rPr lang="en-GB" smtClean="0">
                <a:solidFill>
                  <a:schemeClr val="tx1"/>
                </a:solidFill>
              </a:rPr>
              <a:t>Inside the 11 T cryostat:</a:t>
            </a:r>
          </a:p>
          <a:p>
            <a:pPr lvl="1"/>
            <a:r>
              <a:rPr lang="en-GB" b="1" smtClean="0">
                <a:solidFill>
                  <a:srgbClr val="FF0000"/>
                </a:solidFill>
              </a:rPr>
              <a:t>X-line </a:t>
            </a:r>
            <a:r>
              <a:rPr lang="en-GB" b="1">
                <a:solidFill>
                  <a:srgbClr val="FF0000"/>
                </a:solidFill>
              </a:rPr>
              <a:t>remains straight</a:t>
            </a:r>
          </a:p>
          <a:p>
            <a:pPr lvl="1"/>
            <a:r>
              <a:rPr lang="en-GB"/>
              <a:t>He II free cross section: 60 cm</a:t>
            </a:r>
            <a:r>
              <a:rPr lang="en-GB" baseline="30000"/>
              <a:t>2</a:t>
            </a:r>
          </a:p>
          <a:p>
            <a:pPr lvl="1"/>
            <a:r>
              <a:rPr lang="en-GB"/>
              <a:t>Pressure drop of He II circuit: 4.3 kPa/m (50 mm smooth pipe)</a:t>
            </a:r>
          </a:p>
          <a:p>
            <a:pPr lvl="1"/>
            <a:r>
              <a:rPr lang="en-GB"/>
              <a:t>Pressures and temperatures acording to LHC-Q-ES-0001 (edms 90032)</a:t>
            </a:r>
          </a:p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Operation and maintenance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mtClean="0">
                <a:sym typeface="Wingdings"/>
              </a:rPr>
              <a:t>Mechanical decoupling from cryostat and collimator for </a:t>
            </a:r>
            <a:r>
              <a:rPr lang="en-GB" u="sng" smtClean="0">
                <a:sym typeface="Wingdings"/>
              </a:rPr>
              <a:t>removal and alignment of collimator without warming up the arc </a:t>
            </a:r>
            <a:r>
              <a:rPr lang="en-GB" smtClean="0">
                <a:sym typeface="Wingdings"/>
              </a:rPr>
              <a:t> </a:t>
            </a:r>
            <a:r>
              <a:rPr lang="en-GB" b="1">
                <a:solidFill>
                  <a:srgbClr val="FF0000"/>
                </a:solidFill>
                <a:sym typeface="Wingdings"/>
              </a:rPr>
              <a:t>b</a:t>
            </a:r>
            <a:r>
              <a:rPr lang="en-GB" b="1" smtClean="0">
                <a:solidFill>
                  <a:srgbClr val="FF0000"/>
                </a:solidFill>
                <a:sym typeface="Wingdings"/>
              </a:rPr>
              <a:t>ellows between collimator tank and cryostat</a:t>
            </a:r>
            <a:r>
              <a:rPr lang="en-GB" smtClean="0">
                <a:sym typeface="Wingdings"/>
              </a:rPr>
              <a:t>, </a:t>
            </a:r>
            <a:r>
              <a:rPr lang="en-GB" b="1" smtClean="0">
                <a:solidFill>
                  <a:srgbClr val="FF0000"/>
                </a:solidFill>
                <a:sym typeface="Wingdings"/>
              </a:rPr>
              <a:t>independent supports to the floor</a:t>
            </a:r>
            <a:r>
              <a:rPr lang="en-GB" smtClean="0">
                <a:solidFill>
                  <a:schemeClr val="tx1"/>
                </a:solidFill>
                <a:sym typeface="Wingdings"/>
              </a:rPr>
              <a:t>,</a:t>
            </a:r>
            <a:r>
              <a:rPr lang="en-GB" b="1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GB" smtClean="0">
                <a:solidFill>
                  <a:schemeClr val="tx1"/>
                </a:solidFill>
                <a:sym typeface="Wingdings"/>
              </a:rPr>
              <a:t>compatible integration</a:t>
            </a:r>
          </a:p>
          <a:p>
            <a:r>
              <a:rPr lang="en-GB" smtClean="0">
                <a:solidFill>
                  <a:schemeClr val="tx1"/>
                </a:solidFill>
                <a:sym typeface="Wingdings"/>
              </a:rPr>
              <a:t>One collimator design fits beam 1 and beam 2</a:t>
            </a:r>
          </a:p>
          <a:p>
            <a:r>
              <a:rPr lang="en-GB" smtClean="0">
                <a:sym typeface="Wingdings"/>
              </a:rPr>
              <a:t>Minimise exposure to residual radiation  simplify removal/installation of collimator, ex. </a:t>
            </a:r>
            <a:r>
              <a:rPr lang="en-GB" smtClean="0">
                <a:solidFill>
                  <a:schemeClr val="tx1"/>
                </a:solidFill>
                <a:sym typeface="Wingdings"/>
              </a:rPr>
              <a:t>quick CF flanges, pre-aligned collimator support system, “rapid” electrical and hydraulic connections</a:t>
            </a:r>
            <a:r>
              <a:rPr lang="en-GB">
                <a:sym typeface="Wingdings"/>
              </a:rPr>
              <a:t> </a:t>
            </a:r>
            <a:r>
              <a:rPr lang="en-GB" smtClean="0">
                <a:sym typeface="Wingdings"/>
              </a:rPr>
              <a:t>(but not remote handling), </a:t>
            </a:r>
            <a:r>
              <a:rPr lang="en-GB" b="1" smtClean="0">
                <a:solidFill>
                  <a:srgbClr val="FF0000"/>
                </a:solidFill>
                <a:sym typeface="Wingdings"/>
              </a:rPr>
              <a:t>permanent bakeout insulation</a:t>
            </a:r>
          </a:p>
          <a:p>
            <a:r>
              <a:rPr lang="en-GB" b="1" smtClean="0">
                <a:solidFill>
                  <a:srgbClr val="FF0000"/>
                </a:solidFill>
                <a:sym typeface="Wingdings"/>
              </a:rPr>
              <a:t>Ports for “RF-ball” test </a:t>
            </a:r>
            <a:r>
              <a:rPr lang="en-GB" smtClean="0">
                <a:sym typeface="Wingdings"/>
              </a:rPr>
              <a:t>of new sectors</a:t>
            </a:r>
          </a:p>
          <a:p>
            <a:r>
              <a:rPr lang="en-GB"/>
              <a:t>Transport constraints: </a:t>
            </a:r>
            <a:r>
              <a:rPr lang="en-GB" b="1">
                <a:solidFill>
                  <a:srgbClr val="FF0000"/>
                </a:solidFill>
              </a:rPr>
              <a:t>Stay in the </a:t>
            </a:r>
            <a:r>
              <a:rPr lang="en-GB" b="1" smtClean="0">
                <a:solidFill>
                  <a:srgbClr val="FF0000"/>
                </a:solidFill>
              </a:rPr>
              <a:t>“shadow” </a:t>
            </a:r>
            <a:r>
              <a:rPr lang="en-GB" b="1">
                <a:solidFill>
                  <a:srgbClr val="FF0000"/>
                </a:solidFill>
              </a:rPr>
              <a:t>of the existing arc </a:t>
            </a:r>
            <a:r>
              <a:rPr lang="en-GB" b="1" smtClean="0">
                <a:solidFill>
                  <a:srgbClr val="FF0000"/>
                </a:solidFill>
              </a:rPr>
              <a:t>cryostat</a:t>
            </a:r>
            <a:endParaRPr lang="en-GB" smtClean="0">
              <a:sym typeface="Wingdings"/>
            </a:endParaRPr>
          </a:p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en-GB" sz="1200" noProof="0" smtClean="0">
                <a:solidFill>
                  <a:schemeClr val="tx2"/>
                </a:solidFill>
              </a:rPr>
              <a:pPr algn="l"/>
              <a:t>4</a:t>
            </a:fld>
            <a:endParaRPr lang="en-GB" sz="1200" noProof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87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Vacuum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1016732"/>
            <a:ext cx="7772400" cy="2700300"/>
          </a:xfrm>
        </p:spPr>
        <p:txBody>
          <a:bodyPr>
            <a:normAutofit fontScale="77500" lnSpcReduction="20000"/>
          </a:bodyPr>
          <a:lstStyle/>
          <a:p>
            <a:r>
              <a:rPr lang="en-GB" b="1">
                <a:solidFill>
                  <a:srgbClr val="00B050"/>
                </a:solidFill>
              </a:rPr>
              <a:t>Room temperature (bakeable) collimator </a:t>
            </a:r>
            <a:r>
              <a:rPr lang="en-GB"/>
              <a:t>vacuum operated and maintainded independently from cold beam vacuum </a:t>
            </a:r>
            <a:r>
              <a:rPr lang="en-GB">
                <a:sym typeface="Wingdings"/>
              </a:rPr>
              <a:t> </a:t>
            </a:r>
            <a:r>
              <a:rPr lang="en-GB" b="1">
                <a:solidFill>
                  <a:srgbClr val="FF0000"/>
                </a:solidFill>
                <a:sym typeface="Wingdings"/>
              </a:rPr>
              <a:t>sector valves on both </a:t>
            </a:r>
            <a:r>
              <a:rPr lang="en-GB" b="1" smtClean="0">
                <a:solidFill>
                  <a:srgbClr val="FF0000"/>
                </a:solidFill>
                <a:sym typeface="Wingdings"/>
              </a:rPr>
              <a:t>lines</a:t>
            </a:r>
            <a:endParaRPr lang="en-GB" smtClean="0"/>
          </a:p>
          <a:p>
            <a:r>
              <a:rPr lang="en-GB"/>
              <a:t>Beam screens (K-line cooling) with same reliability and performance as rest or the arcs (no helium to beam vacuum welds, testing, etc.)</a:t>
            </a:r>
          </a:p>
          <a:p>
            <a:r>
              <a:rPr lang="en-GB" smtClean="0"/>
              <a:t>No </a:t>
            </a:r>
            <a:r>
              <a:rPr lang="en-GB"/>
              <a:t>demountable vacuum tight joints in cryogenic </a:t>
            </a:r>
            <a:r>
              <a:rPr lang="en-GB" smtClean="0"/>
              <a:t>system</a:t>
            </a:r>
          </a:p>
          <a:p>
            <a:r>
              <a:rPr lang="en-GB">
                <a:sym typeface="Wingdings"/>
              </a:rPr>
              <a:t>Ensure pressure safety of each new beam vacuum “subsectors”  </a:t>
            </a:r>
            <a:r>
              <a:rPr lang="en-GB" smtClean="0">
                <a:sym typeface="Wingdings"/>
              </a:rPr>
              <a:t>rupture </a:t>
            </a:r>
            <a:r>
              <a:rPr lang="en-GB">
                <a:sym typeface="Wingdings"/>
              </a:rPr>
              <a:t>disks on SSS </a:t>
            </a:r>
            <a:r>
              <a:rPr lang="en-GB" smtClean="0">
                <a:sym typeface="Wingdings"/>
              </a:rPr>
              <a:t>ports</a:t>
            </a:r>
          </a:p>
          <a:p>
            <a:r>
              <a:rPr lang="en-GB" smtClean="0">
                <a:sym typeface="Wingdings"/>
              </a:rPr>
              <a:t>Ensure pressure safety of insulation vacuum  (DN 200’s)</a:t>
            </a:r>
          </a:p>
          <a:p>
            <a:r>
              <a:rPr lang="en-GB" smtClean="0"/>
              <a:t>Respect </a:t>
            </a:r>
            <a:r>
              <a:rPr lang="en-GB"/>
              <a:t>current RF-impedance requirements: ex. </a:t>
            </a:r>
            <a:r>
              <a:rPr lang="en-GB" b="1">
                <a:solidFill>
                  <a:srgbClr val="FF0000"/>
                </a:solidFill>
              </a:rPr>
              <a:t>shielded sector valves</a:t>
            </a:r>
            <a:r>
              <a:rPr lang="en-GB"/>
              <a:t>, </a:t>
            </a:r>
            <a:r>
              <a:rPr lang="en-GB" b="1">
                <a:solidFill>
                  <a:srgbClr val="FF0000"/>
                </a:solidFill>
              </a:rPr>
              <a:t>shielded bellows</a:t>
            </a:r>
            <a:r>
              <a:rPr lang="en-GB"/>
              <a:t>, </a:t>
            </a:r>
            <a:r>
              <a:rPr lang="en-GB" b="1">
                <a:solidFill>
                  <a:srgbClr val="FF0000"/>
                </a:solidFill>
              </a:rPr>
              <a:t>max 15º taper angle</a:t>
            </a:r>
          </a:p>
          <a:p>
            <a:endParaRPr lang="en-GB">
              <a:sym typeface="Wingdings"/>
            </a:endParaRPr>
          </a:p>
          <a:p>
            <a:endParaRPr lang="en-GB"/>
          </a:p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en-GB" sz="1200" noProof="0" smtClean="0">
                <a:solidFill>
                  <a:schemeClr val="tx2"/>
                </a:solidFill>
              </a:rPr>
              <a:pPr algn="l"/>
              <a:t>5</a:t>
            </a:fld>
            <a:endParaRPr lang="en-GB" sz="1200" noProof="0">
              <a:solidFill>
                <a:schemeClr val="tx2"/>
              </a:solidFill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914400" y="1340768"/>
            <a:ext cx="7772400" cy="5112568"/>
          </a:xfrm>
          <a:prstGeom prst="rect">
            <a:avLst/>
          </a:prstGeom>
        </p:spPr>
        <p:txBody>
          <a:bodyPr>
            <a:normAutofit/>
          </a:bodyPr>
          <a:lstStyle>
            <a:lvl1pPr marL="411480" indent="-342900" algn="l" rtl="0" eaLnBrk="1" latinLnBrk="0" hangingPunct="1">
              <a:spcBef>
                <a:spcPts val="700"/>
              </a:spcBef>
              <a:buSzPct val="95000"/>
              <a:buFont typeface="Wingdings"/>
              <a:buChar char="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orbel" pitchFamily="34" charset="0"/>
                <a:ea typeface="+mn-ea"/>
                <a:cs typeface="Arial" pitchFamily="34" charset="0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sz="20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Corbel" pitchFamily="34" charset="0"/>
                <a:ea typeface="+mn-ea"/>
                <a:cs typeface="Arial" pitchFamily="34" charset="0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Corbel" pitchFamily="34" charset="0"/>
                <a:ea typeface="+mn-ea"/>
                <a:cs typeface="Arial" pitchFamily="34" charset="0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Corbel" pitchFamily="34" charset="0"/>
                <a:ea typeface="+mn-ea"/>
                <a:cs typeface="Arial" pitchFamily="34" charset="0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Corbel" pitchFamily="34" charset="0"/>
                <a:ea typeface="+mn-ea"/>
                <a:cs typeface="Arial" pitchFamily="34" charset="0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3"/>
          <a:srcRect l="1426" t="4614" r="13849" b="22876"/>
          <a:stretch>
            <a:fillRect/>
          </a:stretch>
        </p:blipFill>
        <p:spPr bwMode="auto">
          <a:xfrm>
            <a:off x="4463988" y="3825044"/>
            <a:ext cx="3917930" cy="2340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72" t="24433" r="20887" b="39321"/>
          <a:stretch/>
        </p:blipFill>
        <p:spPr bwMode="auto">
          <a:xfrm>
            <a:off x="1305612" y="3501008"/>
            <a:ext cx="2582312" cy="1781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 descr="\\cern.ch\dfs\Users\m\mtimmins\Documents\Collimators\DS collimators\Design snapshots\RF5.jpg"/>
          <p:cNvPicPr>
            <a:picLocks noChangeAspect="1" noChangeArrowheads="1"/>
          </p:cNvPicPr>
          <p:nvPr/>
        </p:nvPicPr>
        <p:blipFill>
          <a:blip r:embed="rId5" cstate="print"/>
          <a:srcRect t="9613" b="9639"/>
          <a:stretch>
            <a:fillRect/>
          </a:stretch>
        </p:blipFill>
        <p:spPr bwMode="auto">
          <a:xfrm>
            <a:off x="1392427" y="5266424"/>
            <a:ext cx="2388659" cy="13309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1555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Thermo-mechanical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520788"/>
            <a:ext cx="7772400" cy="4572000"/>
          </a:xfrm>
        </p:spPr>
        <p:txBody>
          <a:bodyPr/>
          <a:lstStyle/>
          <a:p>
            <a:r>
              <a:rPr lang="en-GB" b="1" smtClean="0">
                <a:solidFill>
                  <a:srgbClr val="FF0000"/>
                </a:solidFill>
              </a:rPr>
              <a:t>Busbar flexibility </a:t>
            </a:r>
            <a:r>
              <a:rPr lang="en-GB" smtClean="0"/>
              <a:t>must take into account </a:t>
            </a:r>
            <a:r>
              <a:rPr lang="en-GB" b="1" smtClean="0">
                <a:solidFill>
                  <a:srgbClr val="FF0000"/>
                </a:solidFill>
              </a:rPr>
              <a:t>adjacent magnets</a:t>
            </a:r>
          </a:p>
          <a:p>
            <a:r>
              <a:rPr lang="en-GB" smtClean="0"/>
              <a:t>Temperature offset between cold mass and beam screen during transient</a:t>
            </a:r>
          </a:p>
          <a:p>
            <a:r>
              <a:rPr lang="en-GB"/>
              <a:t>T</a:t>
            </a:r>
            <a:r>
              <a:rPr lang="en-GB" smtClean="0"/>
              <a:t>emperature variation between two cold masses during transient</a:t>
            </a:r>
          </a:p>
          <a:p>
            <a:r>
              <a:rPr lang="en-GB" smtClean="0"/>
              <a:t>Cold to warm transitions on the beam lines</a:t>
            </a:r>
          </a:p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en-GB" sz="1200" noProof="0" smtClean="0">
                <a:solidFill>
                  <a:schemeClr val="tx2"/>
                </a:solidFill>
              </a:rPr>
              <a:pPr algn="l"/>
              <a:t>6</a:t>
            </a:fld>
            <a:endParaRPr lang="en-GB" sz="1200" noProof="0">
              <a:solidFill>
                <a:schemeClr val="tx2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37" t="8653" r="15266" b="2540"/>
          <a:stretch/>
        </p:blipFill>
        <p:spPr bwMode="auto">
          <a:xfrm>
            <a:off x="1295636" y="3825044"/>
            <a:ext cx="3255963" cy="2556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6" t="9207" r="15069" b="2455"/>
          <a:stretch/>
        </p:blipFill>
        <p:spPr bwMode="auto">
          <a:xfrm>
            <a:off x="4732021" y="3830196"/>
            <a:ext cx="3296364" cy="2582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635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3383868" y="2419672"/>
            <a:ext cx="1056994" cy="217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400" dirty="0" smtClean="0">
              <a:latin typeface="+mj-lt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Standard interfaces + fixed length </a:t>
            </a:r>
            <a:r>
              <a:rPr lang="en-GB" smtClean="0">
                <a:latin typeface="Times New Roman"/>
                <a:cs typeface="Times New Roman"/>
              </a:rPr>
              <a:t>→</a:t>
            </a:r>
            <a:r>
              <a:rPr lang="en-GB" smtClean="0"/>
              <a:t> why the collimator </a:t>
            </a:r>
            <a:r>
              <a:rPr lang="en-GB" b="1" smtClean="0"/>
              <a:t>must be in the middle</a:t>
            </a:r>
            <a:endParaRPr lang="en-GB" b="1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en-GB" sz="1200" noProof="0" smtClean="0">
                <a:solidFill>
                  <a:schemeClr val="tx2"/>
                </a:solidFill>
              </a:rPr>
              <a:pPr algn="l"/>
              <a:t>7</a:t>
            </a:fld>
            <a:endParaRPr lang="en-GB" sz="1200" noProof="0">
              <a:solidFill>
                <a:schemeClr val="tx2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8" t="11288" r="1103" b="39246"/>
          <a:stretch/>
        </p:blipFill>
        <p:spPr bwMode="auto">
          <a:xfrm>
            <a:off x="831985" y="1874830"/>
            <a:ext cx="4785617" cy="1557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5" t="11905" r="2505" b="36371"/>
          <a:stretch/>
        </p:blipFill>
        <p:spPr bwMode="auto">
          <a:xfrm>
            <a:off x="899125" y="3789271"/>
            <a:ext cx="4779628" cy="1628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077069" y="4932960"/>
            <a:ext cx="3474589" cy="1590319"/>
            <a:chOff x="3145753" y="5034526"/>
            <a:chExt cx="3726520" cy="1704778"/>
          </a:xfrm>
        </p:grpSpPr>
        <p:sp>
          <p:nvSpPr>
            <p:cNvPr id="19" name="Line Callout 2 18"/>
            <p:cNvSpPr/>
            <p:nvPr/>
          </p:nvSpPr>
          <p:spPr>
            <a:xfrm>
              <a:off x="3677967" y="5663309"/>
              <a:ext cx="3194306" cy="1075995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58597"/>
                <a:gd name="adj6" fmla="val -42633"/>
              </a:avLst>
            </a:prstGeom>
            <a:ln>
              <a:solidFill>
                <a:srgbClr val="0066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smtClean="0">
                  <a:latin typeface="+mj-lt"/>
                  <a:cs typeface="Arial" pitchFamily="34" charset="0"/>
                </a:rPr>
                <a:t>New end covers may be made to route the bus bars in a way to provide enough space for the collimator</a:t>
              </a:r>
              <a:r>
                <a:rPr lang="en-GB" sz="1400">
                  <a:latin typeface="+mj-lt"/>
                  <a:cs typeface="Arial" pitchFamily="34" charset="0"/>
                </a:rPr>
                <a:t> </a:t>
              </a:r>
              <a:r>
                <a:rPr lang="en-GB" sz="1100" i="1" smtClean="0">
                  <a:latin typeface="+mj-lt"/>
                  <a:cs typeface="Arial" pitchFamily="34" charset="0"/>
                </a:rPr>
                <a:t>(no interchangeability between cold masses)</a:t>
              </a:r>
              <a:r>
                <a:rPr lang="en-GB" sz="1400" smtClean="0">
                  <a:latin typeface="+mj-lt"/>
                  <a:cs typeface="Arial" pitchFamily="34" charset="0"/>
                </a:rPr>
                <a:t>.</a:t>
              </a:r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3145753" y="5034526"/>
              <a:ext cx="487021" cy="842747"/>
            </a:xfrm>
            <a:prstGeom prst="line">
              <a:avLst/>
            </a:prstGeom>
            <a:ln>
              <a:solidFill>
                <a:srgbClr val="0066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2476913" y="4394891"/>
            <a:ext cx="1074239" cy="1343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400" dirty="0" smtClean="0">
              <a:latin typeface="+mj-lt"/>
              <a:cs typeface="Arial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1536954" y="4125138"/>
            <a:ext cx="436409" cy="136379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786141" y="4129202"/>
            <a:ext cx="436409" cy="136379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956288" y="2200269"/>
            <a:ext cx="436409" cy="136379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3872271" y="3670336"/>
            <a:ext cx="193907" cy="0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412768" y="4810125"/>
            <a:ext cx="0" cy="228294"/>
          </a:xfrm>
          <a:prstGeom prst="line">
            <a:avLst/>
          </a:prstGeom>
          <a:ln w="57150" cap="sq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456094" y="4810125"/>
            <a:ext cx="0" cy="214746"/>
          </a:xfrm>
          <a:prstGeom prst="line">
            <a:avLst/>
          </a:prstGeom>
          <a:ln w="57150" cap="sq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456094" y="5038419"/>
            <a:ext cx="956674" cy="0"/>
          </a:xfrm>
          <a:prstGeom prst="line">
            <a:avLst/>
          </a:prstGeom>
          <a:ln w="57150" cap="sq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497933" y="4778697"/>
            <a:ext cx="866773" cy="1286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400" dirty="0" smtClean="0">
              <a:latin typeface="+mj-lt"/>
              <a:cs typeface="Arial" pitchFamily="34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4480560" y="2639977"/>
            <a:ext cx="259080" cy="234000"/>
          </a:xfrm>
          <a:custGeom>
            <a:avLst/>
            <a:gdLst>
              <a:gd name="connsiteX0" fmla="*/ 0 w 259080"/>
              <a:gd name="connsiteY0" fmla="*/ 225143 h 234000"/>
              <a:gd name="connsiteX1" fmla="*/ 68580 w 259080"/>
              <a:gd name="connsiteY1" fmla="*/ 209903 h 234000"/>
              <a:gd name="connsiteX2" fmla="*/ 68580 w 259080"/>
              <a:gd name="connsiteY2" fmla="*/ 209903 h 234000"/>
              <a:gd name="connsiteX3" fmla="*/ 99060 w 259080"/>
              <a:gd name="connsiteY3" fmla="*/ 19403 h 234000"/>
              <a:gd name="connsiteX4" fmla="*/ 152400 w 259080"/>
              <a:gd name="connsiteY4" fmla="*/ 27023 h 234000"/>
              <a:gd name="connsiteX5" fmla="*/ 175260 w 259080"/>
              <a:gd name="connsiteY5" fmla="*/ 202283 h 234000"/>
              <a:gd name="connsiteX6" fmla="*/ 220980 w 259080"/>
              <a:gd name="connsiteY6" fmla="*/ 232763 h 234000"/>
              <a:gd name="connsiteX7" fmla="*/ 259080 w 259080"/>
              <a:gd name="connsiteY7" fmla="*/ 232763 h 2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" h="234000">
                <a:moveTo>
                  <a:pt x="0" y="225143"/>
                </a:moveTo>
                <a:lnTo>
                  <a:pt x="68580" y="209903"/>
                </a:lnTo>
                <a:lnTo>
                  <a:pt x="68580" y="209903"/>
                </a:lnTo>
                <a:cubicBezTo>
                  <a:pt x="73660" y="178153"/>
                  <a:pt x="85090" y="49883"/>
                  <a:pt x="99060" y="19403"/>
                </a:cubicBezTo>
                <a:cubicBezTo>
                  <a:pt x="113030" y="-11077"/>
                  <a:pt x="139700" y="-3457"/>
                  <a:pt x="152400" y="27023"/>
                </a:cubicBezTo>
                <a:cubicBezTo>
                  <a:pt x="165100" y="57503"/>
                  <a:pt x="163830" y="167993"/>
                  <a:pt x="175260" y="202283"/>
                </a:cubicBezTo>
                <a:cubicBezTo>
                  <a:pt x="186690" y="236573"/>
                  <a:pt x="207010" y="227683"/>
                  <a:pt x="220980" y="232763"/>
                </a:cubicBezTo>
                <a:cubicBezTo>
                  <a:pt x="234950" y="237843"/>
                  <a:pt x="245110" y="225143"/>
                  <a:pt x="259080" y="232763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25"/>
          <p:cNvGrpSpPr/>
          <p:nvPr/>
        </p:nvGrpSpPr>
        <p:grpSpPr>
          <a:xfrm>
            <a:off x="1079612" y="2168860"/>
            <a:ext cx="3450503" cy="468052"/>
            <a:chOff x="1079612" y="2168860"/>
            <a:chExt cx="3450503" cy="468052"/>
          </a:xfrm>
        </p:grpSpPr>
        <p:sp>
          <p:nvSpPr>
            <p:cNvPr id="8" name="Rectangle 7"/>
            <p:cNvSpPr/>
            <p:nvPr/>
          </p:nvSpPr>
          <p:spPr>
            <a:xfrm>
              <a:off x="3455876" y="2502566"/>
              <a:ext cx="1074239" cy="1343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079612" y="2168860"/>
              <a:ext cx="2299586" cy="4397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232011" y="4113076"/>
            <a:ext cx="3450504" cy="468052"/>
            <a:chOff x="1232011" y="4113076"/>
            <a:chExt cx="3450504" cy="468052"/>
          </a:xfrm>
        </p:grpSpPr>
        <p:sp>
          <p:nvSpPr>
            <p:cNvPr id="34" name="Rectangle 33"/>
            <p:cNvSpPr/>
            <p:nvPr/>
          </p:nvSpPr>
          <p:spPr>
            <a:xfrm>
              <a:off x="3455876" y="4113076"/>
              <a:ext cx="1226639" cy="4397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232011" y="4113076"/>
              <a:ext cx="1160685" cy="4397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489312" y="4141420"/>
              <a:ext cx="966564" cy="4397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</p:grpSp>
      <p:sp>
        <p:nvSpPr>
          <p:cNvPr id="21" name="Line Callout 2 20"/>
          <p:cNvSpPr/>
          <p:nvPr/>
        </p:nvSpPr>
        <p:spPr>
          <a:xfrm>
            <a:off x="2176349" y="3588064"/>
            <a:ext cx="1623458" cy="347907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21135"/>
              <a:gd name="adj6" fmla="val -63186"/>
            </a:avLst>
          </a:prstGeom>
          <a:ln>
            <a:solidFill>
              <a:srgbClr val="00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smtClean="0">
                <a:latin typeface="+mj-lt"/>
                <a:cs typeface="Arial" pitchFamily="34" charset="0"/>
              </a:rPr>
              <a:t>Standard interfaces</a:t>
            </a:r>
            <a:endParaRPr lang="en-GB" sz="1200" dirty="0" smtClean="0">
              <a:latin typeface="+mj-lt"/>
              <a:cs typeface="Arial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 flipV="1">
            <a:off x="4066178" y="3683729"/>
            <a:ext cx="722959" cy="1094969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3797618" y="1520788"/>
            <a:ext cx="4482794" cy="3268977"/>
            <a:chOff x="3923928" y="1710100"/>
            <a:chExt cx="4807826" cy="3504252"/>
          </a:xfrm>
        </p:grpSpPr>
        <p:sp>
          <p:nvSpPr>
            <p:cNvPr id="14" name="Down Arrow 13"/>
            <p:cNvSpPr/>
            <p:nvPr/>
          </p:nvSpPr>
          <p:spPr>
            <a:xfrm>
              <a:off x="3923928" y="3248980"/>
              <a:ext cx="288032" cy="288032"/>
            </a:xfrm>
            <a:prstGeom prst="downArrow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15" name="Line Callout 2 14"/>
            <p:cNvSpPr/>
            <p:nvPr/>
          </p:nvSpPr>
          <p:spPr>
            <a:xfrm>
              <a:off x="6551240" y="3392998"/>
              <a:ext cx="2180514" cy="1821354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24005"/>
                <a:gd name="adj6" fmla="val -82844"/>
              </a:avLst>
            </a:prstGeom>
            <a:ln>
              <a:solidFill>
                <a:srgbClr val="FF66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smtClean="0">
                  <a:latin typeface="+mj-lt"/>
                  <a:cs typeface="Arial" pitchFamily="34" charset="0"/>
                </a:rPr>
                <a:t>Additional module needed to create a standard interconnect interface and thermal compensation.</a:t>
              </a:r>
            </a:p>
            <a:p>
              <a:pPr algn="ctr"/>
              <a:r>
                <a:rPr lang="en-GB" sz="1400" smtClean="0">
                  <a:latin typeface="+mj-lt"/>
                  <a:cs typeface="Arial" pitchFamily="34" charset="0"/>
                </a:rPr>
                <a:t>Interference with W sleeve </a:t>
              </a:r>
              <a:r>
                <a:rPr lang="en-GB" sz="1100" i="1" smtClean="0">
                  <a:latin typeface="+mj-lt"/>
                  <a:cs typeface="Arial" pitchFamily="34" charset="0"/>
                </a:rPr>
                <a:t>(ok if collimator on the other side)</a:t>
              </a:r>
              <a:r>
                <a:rPr lang="en-GB" sz="1400" smtClean="0">
                  <a:latin typeface="+mj-lt"/>
                  <a:cs typeface="Arial" pitchFamily="34" charset="0"/>
                </a:rPr>
                <a:t>.</a:t>
              </a:r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4644008" y="2816932"/>
              <a:ext cx="288032" cy="432048"/>
            </a:xfrm>
            <a:prstGeom prst="ellips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16" name="Down Arrow 15"/>
            <p:cNvSpPr/>
            <p:nvPr/>
          </p:nvSpPr>
          <p:spPr>
            <a:xfrm rot="10800000">
              <a:off x="3923928" y="2541330"/>
              <a:ext cx="288032" cy="288032"/>
            </a:xfrm>
            <a:prstGeom prst="downArrow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18" name="Line Callout 2 17"/>
            <p:cNvSpPr/>
            <p:nvPr/>
          </p:nvSpPr>
          <p:spPr>
            <a:xfrm>
              <a:off x="6156176" y="1710100"/>
              <a:ext cx="2304256" cy="1466872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86235"/>
                <a:gd name="adj6" fmla="val -87364"/>
              </a:avLst>
            </a:prstGeom>
            <a:ln>
              <a:solidFill>
                <a:srgbClr val="FF66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>
                  <a:latin typeface="+mj-lt"/>
                  <a:cs typeface="Arial" pitchFamily="34" charset="0"/>
                </a:rPr>
                <a:t>N</a:t>
              </a:r>
              <a:r>
                <a:rPr lang="en-GB" sz="1400" smtClean="0">
                  <a:latin typeface="+mj-lt"/>
                  <a:cs typeface="Arial" pitchFamily="34" charset="0"/>
                </a:rPr>
                <a:t>ot possible to fit netiher the collimator nor sector valves between standard bus bar lines. New routing needed to make vertical space for the collimator</a:t>
              </a:r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180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Basic concept</a:t>
            </a:r>
            <a:endParaRPr lang="en-GB"/>
          </a:p>
        </p:txBody>
      </p:sp>
      <p:sp>
        <p:nvSpPr>
          <p:cNvPr id="320" name="Content Placeholder 319"/>
          <p:cNvSpPr>
            <a:spLocks noGrp="1"/>
          </p:cNvSpPr>
          <p:nvPr>
            <p:ph idx="1"/>
          </p:nvPr>
        </p:nvSpPr>
        <p:spPr>
          <a:xfrm>
            <a:off x="928553" y="1160748"/>
            <a:ext cx="7772400" cy="1572045"/>
          </a:xfrm>
        </p:spPr>
        <p:txBody>
          <a:bodyPr>
            <a:normAutofit fontScale="77500" lnSpcReduction="20000"/>
          </a:bodyPr>
          <a:lstStyle/>
          <a:p>
            <a:r>
              <a:rPr lang="en-GB"/>
              <a:t>Independently </a:t>
            </a:r>
            <a:r>
              <a:rPr lang="en-GB" smtClean="0"/>
              <a:t>cryostated and handled </a:t>
            </a:r>
            <a:r>
              <a:rPr lang="en-GB"/>
              <a:t>cold </a:t>
            </a:r>
            <a:r>
              <a:rPr lang="en-GB" smtClean="0"/>
              <a:t>masses, </a:t>
            </a:r>
            <a:r>
              <a:rPr lang="en-GB"/>
              <a:t>linked through </a:t>
            </a:r>
            <a:r>
              <a:rPr lang="en-GB" i="1" smtClean="0"/>
              <a:t>two</a:t>
            </a:r>
            <a:r>
              <a:rPr lang="en-GB" smtClean="0"/>
              <a:t> </a:t>
            </a:r>
            <a:r>
              <a:rPr lang="en-GB" i="1" smtClean="0"/>
              <a:t>short </a:t>
            </a:r>
            <a:r>
              <a:rPr lang="en-GB" i="1"/>
              <a:t>transfer </a:t>
            </a:r>
            <a:r>
              <a:rPr lang="en-GB" i="1" smtClean="0"/>
              <a:t>lines</a:t>
            </a:r>
          </a:p>
          <a:p>
            <a:r>
              <a:rPr lang="en-GB" smtClean="0"/>
              <a:t>Transfer lines with expansion joints mechanically decouple cryostats A and B</a:t>
            </a:r>
          </a:p>
          <a:p>
            <a:r>
              <a:rPr lang="en-GB" smtClean="0"/>
              <a:t>Splice  and piping interfonnect in the tunnel, all other work prior to installation</a:t>
            </a:r>
          </a:p>
          <a:p>
            <a:r>
              <a:rPr lang="en-GB" smtClean="0"/>
              <a:t>Can use the existing TCLD collimator design with modified the supports</a:t>
            </a:r>
          </a:p>
          <a:p>
            <a:endParaRPr lang="en-GB" i="1"/>
          </a:p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en-GB" sz="1200" noProof="0" smtClean="0">
                <a:solidFill>
                  <a:schemeClr val="tx2"/>
                </a:solidFill>
              </a:rPr>
              <a:pPr algn="l"/>
              <a:t>8</a:t>
            </a:fld>
            <a:endParaRPr lang="en-GB" sz="1200" noProof="0">
              <a:solidFill>
                <a:schemeClr val="tx2"/>
              </a:solidFill>
            </a:endParaRPr>
          </a:p>
        </p:txBody>
      </p:sp>
      <p:grpSp>
        <p:nvGrpSpPr>
          <p:cNvPr id="299" name="Group 298"/>
          <p:cNvGrpSpPr/>
          <p:nvPr/>
        </p:nvGrpSpPr>
        <p:grpSpPr>
          <a:xfrm>
            <a:off x="3383868" y="4147144"/>
            <a:ext cx="864096" cy="432048"/>
            <a:chOff x="3383868" y="2492896"/>
            <a:chExt cx="864096" cy="432048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3383868" y="2492896"/>
              <a:ext cx="0" cy="432048"/>
            </a:xfrm>
            <a:prstGeom prst="line">
              <a:avLst/>
            </a:prstGeom>
            <a:ln w="254000" cap="sq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491880" y="2924944"/>
              <a:ext cx="756084" cy="0"/>
            </a:xfrm>
            <a:prstGeom prst="line">
              <a:avLst/>
            </a:prstGeom>
            <a:ln w="254000" cap="sq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/>
          <p:cNvGrpSpPr/>
          <p:nvPr/>
        </p:nvGrpSpPr>
        <p:grpSpPr>
          <a:xfrm>
            <a:off x="3023828" y="3319052"/>
            <a:ext cx="1296144" cy="1656184"/>
            <a:chOff x="3023828" y="3320988"/>
            <a:chExt cx="1296144" cy="1656184"/>
          </a:xfrm>
        </p:grpSpPr>
        <p:cxnSp>
          <p:nvCxnSpPr>
            <p:cNvPr id="66" name="Straight Connector 65"/>
            <p:cNvCxnSpPr/>
            <p:nvPr/>
          </p:nvCxnSpPr>
          <p:spPr>
            <a:xfrm>
              <a:off x="3599892" y="3465004"/>
              <a:ext cx="0" cy="49505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3023828" y="3320988"/>
              <a:ext cx="0" cy="108012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3023828" y="3429000"/>
              <a:ext cx="576064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3599892" y="3789040"/>
              <a:ext cx="0" cy="63007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3599892" y="4032067"/>
              <a:ext cx="0" cy="225025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3023828" y="4869160"/>
              <a:ext cx="630070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3599892" y="4257092"/>
              <a:ext cx="54006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3653898" y="4257092"/>
              <a:ext cx="666074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3653898" y="4869160"/>
              <a:ext cx="666074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3599892" y="3537012"/>
              <a:ext cx="155243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3599892" y="3789040"/>
              <a:ext cx="137241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3023828" y="4869160"/>
              <a:ext cx="0" cy="108012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8" name="Group 137"/>
          <p:cNvGrpSpPr/>
          <p:nvPr/>
        </p:nvGrpSpPr>
        <p:grpSpPr>
          <a:xfrm flipH="1">
            <a:off x="4860032" y="3319052"/>
            <a:ext cx="1188132" cy="1656184"/>
            <a:chOff x="3023828" y="3320988"/>
            <a:chExt cx="1188132" cy="1656184"/>
          </a:xfrm>
        </p:grpSpPr>
        <p:cxnSp>
          <p:nvCxnSpPr>
            <p:cNvPr id="139" name="Straight Connector 138"/>
            <p:cNvCxnSpPr/>
            <p:nvPr/>
          </p:nvCxnSpPr>
          <p:spPr>
            <a:xfrm>
              <a:off x="3599892" y="3465004"/>
              <a:ext cx="0" cy="49505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3023828" y="3320988"/>
              <a:ext cx="0" cy="108012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>
              <a:off x="3023828" y="3429000"/>
              <a:ext cx="576064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>
              <a:off x="3599892" y="3789040"/>
              <a:ext cx="0" cy="63007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3599892" y="4032067"/>
              <a:ext cx="0" cy="225025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3023828" y="4869160"/>
              <a:ext cx="630070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3599892" y="4257092"/>
              <a:ext cx="54006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3653898" y="4257092"/>
              <a:ext cx="558062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3653898" y="4869160"/>
              <a:ext cx="558062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3599892" y="3537012"/>
              <a:ext cx="166751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3599892" y="3789040"/>
              <a:ext cx="166751" cy="0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3023828" y="4869160"/>
              <a:ext cx="0" cy="108012"/>
            </a:xfrm>
            <a:prstGeom prst="line">
              <a:avLst/>
            </a:prstGeom>
            <a:ln w="76200" cap="sq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" name="Group 347"/>
          <p:cNvGrpSpPr/>
          <p:nvPr/>
        </p:nvGrpSpPr>
        <p:grpSpPr>
          <a:xfrm>
            <a:off x="251520" y="4640263"/>
            <a:ext cx="8712968" cy="516929"/>
            <a:chOff x="251520" y="4640263"/>
            <a:chExt cx="8712968" cy="516929"/>
          </a:xfrm>
        </p:grpSpPr>
        <p:cxnSp>
          <p:nvCxnSpPr>
            <p:cNvPr id="126" name="Straight Connector 125"/>
            <p:cNvCxnSpPr/>
            <p:nvPr/>
          </p:nvCxnSpPr>
          <p:spPr>
            <a:xfrm>
              <a:off x="251520" y="5155256"/>
              <a:ext cx="8712968" cy="1936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Isosceles Triangle 32"/>
            <p:cNvSpPr/>
            <p:nvPr/>
          </p:nvSpPr>
          <p:spPr>
            <a:xfrm>
              <a:off x="791580" y="4640263"/>
              <a:ext cx="288032" cy="189021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34" name="Isosceles Triangle 33"/>
            <p:cNvSpPr/>
            <p:nvPr/>
          </p:nvSpPr>
          <p:spPr>
            <a:xfrm>
              <a:off x="2372722" y="4651200"/>
              <a:ext cx="288032" cy="189021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35" name="Isosceles Triangle 34"/>
            <p:cNvSpPr/>
            <p:nvPr/>
          </p:nvSpPr>
          <p:spPr>
            <a:xfrm>
              <a:off x="6408204" y="4640263"/>
              <a:ext cx="288032" cy="189021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36" name="Isosceles Triangle 35"/>
            <p:cNvSpPr/>
            <p:nvPr/>
          </p:nvSpPr>
          <p:spPr>
            <a:xfrm>
              <a:off x="7849407" y="4642199"/>
              <a:ext cx="288032" cy="189021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791580" y="4829284"/>
              <a:ext cx="288032" cy="32597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2372722" y="4903228"/>
              <a:ext cx="288032" cy="253964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6408204" y="4829284"/>
              <a:ext cx="288032" cy="32597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54" name="Oval 253"/>
            <p:cNvSpPr/>
            <p:nvPr/>
          </p:nvSpPr>
          <p:spPr>
            <a:xfrm>
              <a:off x="2411760" y="4831220"/>
              <a:ext cx="72008" cy="72008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55" name="Oval 254"/>
            <p:cNvSpPr/>
            <p:nvPr/>
          </p:nvSpPr>
          <p:spPr>
            <a:xfrm>
              <a:off x="2555776" y="4831220"/>
              <a:ext cx="72008" cy="72008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56" name="Rectangle 255"/>
            <p:cNvSpPr/>
            <p:nvPr/>
          </p:nvSpPr>
          <p:spPr>
            <a:xfrm>
              <a:off x="7848364" y="4903228"/>
              <a:ext cx="288032" cy="253964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57" name="Oval 256"/>
            <p:cNvSpPr/>
            <p:nvPr/>
          </p:nvSpPr>
          <p:spPr>
            <a:xfrm>
              <a:off x="7887402" y="4831220"/>
              <a:ext cx="72008" cy="72008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258" name="Oval 257"/>
            <p:cNvSpPr/>
            <p:nvPr/>
          </p:nvSpPr>
          <p:spPr>
            <a:xfrm>
              <a:off x="8031418" y="4831220"/>
              <a:ext cx="72008" cy="72008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346" name="Group 345"/>
          <p:cNvGrpSpPr/>
          <p:nvPr/>
        </p:nvGrpSpPr>
        <p:grpSpPr>
          <a:xfrm>
            <a:off x="683568" y="3319052"/>
            <a:ext cx="2268252" cy="1692188"/>
            <a:chOff x="683568" y="3319052"/>
            <a:chExt cx="2268252" cy="1692188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2951820" y="4698769"/>
              <a:ext cx="0" cy="312471"/>
            </a:xfrm>
            <a:prstGeom prst="line">
              <a:avLst/>
            </a:pr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8" name="Group 267"/>
            <p:cNvGrpSpPr/>
            <p:nvPr/>
          </p:nvGrpSpPr>
          <p:grpSpPr>
            <a:xfrm>
              <a:off x="683568" y="3319052"/>
              <a:ext cx="2268252" cy="1368152"/>
              <a:chOff x="683568" y="1664804"/>
              <a:chExt cx="2268252" cy="1368152"/>
            </a:xfrm>
          </p:grpSpPr>
          <p:sp>
            <p:nvSpPr>
              <p:cNvPr id="8" name="Isosceles Triangle 7"/>
              <p:cNvSpPr/>
              <p:nvPr/>
            </p:nvSpPr>
            <p:spPr>
              <a:xfrm>
                <a:off x="791580" y="2663915"/>
                <a:ext cx="288032" cy="189021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>
                <a:off x="2372722" y="2665851"/>
                <a:ext cx="288032" cy="189021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683568" y="1664804"/>
                <a:ext cx="2268252" cy="1368152"/>
                <a:chOff x="683568" y="3320988"/>
                <a:chExt cx="2268252" cy="1368152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683568" y="3320988"/>
                  <a:ext cx="2268252" cy="108012"/>
                  <a:chOff x="683568" y="3320988"/>
                  <a:chExt cx="2268252" cy="108012"/>
                </a:xfrm>
              </p:grpSpPr>
              <p:cxnSp>
                <p:nvCxnSpPr>
                  <p:cNvPr id="13" name="Straight Connector 12"/>
                  <p:cNvCxnSpPr/>
                  <p:nvPr/>
                </p:nvCxnSpPr>
                <p:spPr>
                  <a:xfrm>
                    <a:off x="683568" y="3429000"/>
                    <a:ext cx="2268252" cy="0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/>
                  <p:nvPr/>
                </p:nvCxnSpPr>
                <p:spPr>
                  <a:xfrm flipV="1">
                    <a:off x="2951820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/>
                  <p:cNvCxnSpPr/>
                  <p:nvPr/>
                </p:nvCxnSpPr>
                <p:spPr>
                  <a:xfrm flipV="1">
                    <a:off x="683568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" name="Group 18"/>
                <p:cNvGrpSpPr/>
                <p:nvPr/>
              </p:nvGrpSpPr>
              <p:grpSpPr>
                <a:xfrm flipV="1">
                  <a:off x="683568" y="4581128"/>
                  <a:ext cx="2268252" cy="108012"/>
                  <a:chOff x="683568" y="3320988"/>
                  <a:chExt cx="2268252" cy="108012"/>
                </a:xfrm>
              </p:grpSpPr>
              <p:cxnSp>
                <p:nvCxnSpPr>
                  <p:cNvPr id="20" name="Straight Connector 19"/>
                  <p:cNvCxnSpPr/>
                  <p:nvPr/>
                </p:nvCxnSpPr>
                <p:spPr>
                  <a:xfrm>
                    <a:off x="683568" y="3429000"/>
                    <a:ext cx="2268252" cy="0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/>
                  <p:cNvCxnSpPr/>
                  <p:nvPr/>
                </p:nvCxnSpPr>
                <p:spPr>
                  <a:xfrm flipV="1">
                    <a:off x="2951820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/>
                  <p:cNvCxnSpPr/>
                  <p:nvPr/>
                </p:nvCxnSpPr>
                <p:spPr>
                  <a:xfrm flipV="1">
                    <a:off x="683568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50" name="Oval 249"/>
              <p:cNvSpPr/>
              <p:nvPr/>
            </p:nvSpPr>
            <p:spPr>
              <a:xfrm>
                <a:off x="2411760" y="2852936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51" name="Oval 250"/>
              <p:cNvSpPr/>
              <p:nvPr/>
            </p:nvSpPr>
            <p:spPr>
              <a:xfrm>
                <a:off x="2555776" y="2852936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59" name="Rectangle 258"/>
              <p:cNvSpPr/>
              <p:nvPr/>
            </p:nvSpPr>
            <p:spPr>
              <a:xfrm>
                <a:off x="791580" y="2852936"/>
                <a:ext cx="288032" cy="4571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latin typeface="+mj-lt"/>
                  <a:cs typeface="Arial" pitchFamily="34" charset="0"/>
                </a:endParaRPr>
              </a:p>
            </p:txBody>
          </p:sp>
        </p:grpSp>
      </p:grpSp>
      <p:grpSp>
        <p:nvGrpSpPr>
          <p:cNvPr id="347" name="Group 346"/>
          <p:cNvGrpSpPr/>
          <p:nvPr/>
        </p:nvGrpSpPr>
        <p:grpSpPr>
          <a:xfrm>
            <a:off x="6120172" y="3319052"/>
            <a:ext cx="2268252" cy="1692188"/>
            <a:chOff x="6120172" y="3319052"/>
            <a:chExt cx="2268252" cy="1692188"/>
          </a:xfrm>
        </p:grpSpPr>
        <p:cxnSp>
          <p:nvCxnSpPr>
            <p:cNvPr id="151" name="Straight Connector 150"/>
            <p:cNvCxnSpPr/>
            <p:nvPr/>
          </p:nvCxnSpPr>
          <p:spPr>
            <a:xfrm>
              <a:off x="6120172" y="4698769"/>
              <a:ext cx="0" cy="312471"/>
            </a:xfrm>
            <a:prstGeom prst="line">
              <a:avLst/>
            </a:pr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9" name="Group 268"/>
            <p:cNvGrpSpPr/>
            <p:nvPr/>
          </p:nvGrpSpPr>
          <p:grpSpPr>
            <a:xfrm>
              <a:off x="6120172" y="3319052"/>
              <a:ext cx="2268252" cy="1368152"/>
              <a:chOff x="6120172" y="1664804"/>
              <a:chExt cx="2268252" cy="1368152"/>
            </a:xfrm>
          </p:grpSpPr>
          <p:sp>
            <p:nvSpPr>
              <p:cNvPr id="10" name="Isosceles Triangle 9"/>
              <p:cNvSpPr/>
              <p:nvPr/>
            </p:nvSpPr>
            <p:spPr>
              <a:xfrm>
                <a:off x="6408204" y="2663915"/>
                <a:ext cx="288032" cy="189021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1" name="Isosceles Triangle 10"/>
              <p:cNvSpPr/>
              <p:nvPr/>
            </p:nvSpPr>
            <p:spPr>
              <a:xfrm>
                <a:off x="7849407" y="2665851"/>
                <a:ext cx="288032" cy="189021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6120172" y="1664804"/>
                <a:ext cx="2268252" cy="1368152"/>
                <a:chOff x="683568" y="3320988"/>
                <a:chExt cx="2268252" cy="1368152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683568" y="3320988"/>
                  <a:ext cx="2268252" cy="108012"/>
                  <a:chOff x="683568" y="3320988"/>
                  <a:chExt cx="2268252" cy="108012"/>
                </a:xfrm>
              </p:grpSpPr>
              <p:cxnSp>
                <p:nvCxnSpPr>
                  <p:cNvPr id="30" name="Straight Connector 29"/>
                  <p:cNvCxnSpPr/>
                  <p:nvPr/>
                </p:nvCxnSpPr>
                <p:spPr>
                  <a:xfrm>
                    <a:off x="683568" y="3429000"/>
                    <a:ext cx="2268252" cy="0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 flipV="1">
                    <a:off x="2951820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 flipV="1">
                    <a:off x="683568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" name="Group 25"/>
                <p:cNvGrpSpPr/>
                <p:nvPr/>
              </p:nvGrpSpPr>
              <p:grpSpPr>
                <a:xfrm flipV="1">
                  <a:off x="683568" y="4581128"/>
                  <a:ext cx="2268252" cy="108012"/>
                  <a:chOff x="683568" y="3320988"/>
                  <a:chExt cx="2268252" cy="108012"/>
                </a:xfrm>
              </p:grpSpPr>
              <p:cxnSp>
                <p:nvCxnSpPr>
                  <p:cNvPr id="27" name="Straight Connector 26"/>
                  <p:cNvCxnSpPr/>
                  <p:nvPr/>
                </p:nvCxnSpPr>
                <p:spPr>
                  <a:xfrm>
                    <a:off x="683568" y="3429000"/>
                    <a:ext cx="2268252" cy="0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/>
                  <p:cNvCxnSpPr/>
                  <p:nvPr/>
                </p:nvCxnSpPr>
                <p:spPr>
                  <a:xfrm flipV="1">
                    <a:off x="2951820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/>
                  <p:cNvCxnSpPr/>
                  <p:nvPr/>
                </p:nvCxnSpPr>
                <p:spPr>
                  <a:xfrm flipV="1">
                    <a:off x="683568" y="3320988"/>
                    <a:ext cx="0" cy="108012"/>
                  </a:xfrm>
                  <a:prstGeom prst="line">
                    <a:avLst/>
                  </a:prstGeom>
                  <a:ln w="76200" cap="sq">
                    <a:solidFill>
                      <a:srgbClr val="0070C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52" name="Oval 251"/>
              <p:cNvSpPr/>
              <p:nvPr/>
            </p:nvSpPr>
            <p:spPr>
              <a:xfrm>
                <a:off x="7884368" y="2852936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53" name="Oval 252"/>
              <p:cNvSpPr/>
              <p:nvPr/>
            </p:nvSpPr>
            <p:spPr>
              <a:xfrm>
                <a:off x="8028384" y="2852936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60" name="Rectangle 259"/>
              <p:cNvSpPr/>
              <p:nvPr/>
            </p:nvSpPr>
            <p:spPr>
              <a:xfrm>
                <a:off x="6408204" y="2852936"/>
                <a:ext cx="288032" cy="4571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latin typeface="+mj-lt"/>
                  <a:cs typeface="Arial" pitchFamily="34" charset="0"/>
                </a:endParaRPr>
              </a:p>
            </p:txBody>
          </p:sp>
        </p:grpSp>
      </p:grpSp>
      <p:grpSp>
        <p:nvGrpSpPr>
          <p:cNvPr id="300" name="Group 299"/>
          <p:cNvGrpSpPr/>
          <p:nvPr/>
        </p:nvGrpSpPr>
        <p:grpSpPr>
          <a:xfrm>
            <a:off x="4932040" y="4147144"/>
            <a:ext cx="756084" cy="432048"/>
            <a:chOff x="4932040" y="2492896"/>
            <a:chExt cx="756084" cy="432048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5688124" y="2492896"/>
              <a:ext cx="0" cy="432048"/>
            </a:xfrm>
            <a:prstGeom prst="line">
              <a:avLst/>
            </a:prstGeom>
            <a:ln w="254000" cap="sq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/>
          </p:nvCxnSpPr>
          <p:spPr>
            <a:xfrm>
              <a:off x="4932040" y="2924944"/>
              <a:ext cx="756084" cy="0"/>
            </a:xfrm>
            <a:prstGeom prst="line">
              <a:avLst/>
            </a:prstGeom>
            <a:ln w="254000" cap="sq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0" name="Group 349"/>
          <p:cNvGrpSpPr/>
          <p:nvPr/>
        </p:nvGrpSpPr>
        <p:grpSpPr>
          <a:xfrm>
            <a:off x="3719131" y="3815462"/>
            <a:ext cx="1676229" cy="321002"/>
            <a:chOff x="3719131" y="3815462"/>
            <a:chExt cx="1676229" cy="321002"/>
          </a:xfrm>
        </p:grpSpPr>
        <p:grpSp>
          <p:nvGrpSpPr>
            <p:cNvPr id="294" name="Group 293"/>
            <p:cNvGrpSpPr/>
            <p:nvPr/>
          </p:nvGrpSpPr>
          <p:grpSpPr>
            <a:xfrm>
              <a:off x="3719131" y="3850111"/>
              <a:ext cx="1676229" cy="180020"/>
              <a:chOff x="3719131" y="2195863"/>
              <a:chExt cx="1676229" cy="18002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3885828" y="2195863"/>
                <a:ext cx="1300336" cy="180020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cxnSp>
            <p:nvCxnSpPr>
              <p:cNvPr id="290" name="Straight Connector 289"/>
              <p:cNvCxnSpPr>
                <a:stCxn id="5" idx="1"/>
              </p:cNvCxnSpPr>
              <p:nvPr/>
            </p:nvCxnSpPr>
            <p:spPr>
              <a:xfrm flipH="1">
                <a:off x="3719131" y="2285873"/>
                <a:ext cx="166697" cy="0"/>
              </a:xfrm>
              <a:prstGeom prst="line">
                <a:avLst/>
              </a:prstGeom>
              <a:solidFill>
                <a:srgbClr val="006600"/>
              </a:solidFill>
              <a:ln w="76200">
                <a:solidFill>
                  <a:srgbClr val="0066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292" name="Straight Connector 291"/>
              <p:cNvCxnSpPr>
                <a:stCxn id="5" idx="3"/>
              </p:cNvCxnSpPr>
              <p:nvPr/>
            </p:nvCxnSpPr>
            <p:spPr>
              <a:xfrm>
                <a:off x="5186164" y="2285873"/>
                <a:ext cx="209196" cy="0"/>
              </a:xfrm>
              <a:prstGeom prst="line">
                <a:avLst/>
              </a:prstGeom>
              <a:solidFill>
                <a:srgbClr val="006600"/>
              </a:solidFill>
              <a:ln w="76200">
                <a:solidFill>
                  <a:srgbClr val="0066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</p:grpSp>
        <p:sp>
          <p:nvSpPr>
            <p:cNvPr id="317" name="Isosceles Triangle 316"/>
            <p:cNvSpPr/>
            <p:nvPr/>
          </p:nvSpPr>
          <p:spPr>
            <a:xfrm>
              <a:off x="4067944" y="4041954"/>
              <a:ext cx="144016" cy="9451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318" name="Isosceles Triangle 317"/>
            <p:cNvSpPr/>
            <p:nvPr/>
          </p:nvSpPr>
          <p:spPr>
            <a:xfrm>
              <a:off x="4860032" y="4039132"/>
              <a:ext cx="144016" cy="9451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323" name="TextBox 322"/>
            <p:cNvSpPr txBox="1"/>
            <p:nvPr/>
          </p:nvSpPr>
          <p:spPr>
            <a:xfrm>
              <a:off x="3885828" y="3815462"/>
              <a:ext cx="1300336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smtClean="0">
                  <a:latin typeface="Arial" pitchFamily="34" charset="0"/>
                  <a:cs typeface="Arial" pitchFamily="34" charset="0"/>
                </a:rPr>
                <a:t>Collimator</a:t>
              </a:r>
              <a:endParaRPr lang="en-GB" sz="1050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24" name="Line Callout 2 323"/>
          <p:cNvSpPr/>
          <p:nvPr/>
        </p:nvSpPr>
        <p:spPr>
          <a:xfrm>
            <a:off x="6607231" y="5567643"/>
            <a:ext cx="1197133" cy="43204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66484"/>
              <a:gd name="adj6" fmla="val -109740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smtClean="0">
                <a:latin typeface="+mj-lt"/>
                <a:cs typeface="Arial" pitchFamily="34" charset="0"/>
              </a:rPr>
              <a:t>Lines M, E, N, K, C’</a:t>
            </a:r>
            <a:endParaRPr lang="en-GB" sz="1400" dirty="0" smtClean="0">
              <a:latin typeface="+mj-lt"/>
              <a:cs typeface="Arial" pitchFamily="34" charset="0"/>
            </a:endParaRPr>
          </a:p>
        </p:txBody>
      </p:sp>
      <p:sp>
        <p:nvSpPr>
          <p:cNvPr id="326" name="Line Callout 2 325"/>
          <p:cNvSpPr/>
          <p:nvPr/>
        </p:nvSpPr>
        <p:spPr>
          <a:xfrm>
            <a:off x="1583668" y="5661248"/>
            <a:ext cx="1800200" cy="68407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69271"/>
              <a:gd name="adj6" fmla="val -3500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smtClean="0">
                <a:latin typeface="+mj-lt"/>
                <a:cs typeface="Arial" pitchFamily="34" charset="0"/>
              </a:rPr>
              <a:t>Reinforced jacks to widstand vacuum forces</a:t>
            </a:r>
            <a:endParaRPr lang="en-GB" sz="1400" dirty="0" smtClean="0">
              <a:latin typeface="+mj-lt"/>
              <a:cs typeface="Arial" pitchFamily="34" charset="0"/>
            </a:endParaRPr>
          </a:p>
        </p:txBody>
      </p:sp>
      <p:grpSp>
        <p:nvGrpSpPr>
          <p:cNvPr id="349" name="Group 348"/>
          <p:cNvGrpSpPr/>
          <p:nvPr/>
        </p:nvGrpSpPr>
        <p:grpSpPr>
          <a:xfrm>
            <a:off x="3773137" y="3535076"/>
            <a:ext cx="1504385" cy="1332148"/>
            <a:chOff x="3773137" y="3535076"/>
            <a:chExt cx="1504385" cy="1332148"/>
          </a:xfrm>
        </p:grpSpPr>
        <p:cxnSp>
          <p:nvCxnSpPr>
            <p:cNvPr id="304" name="Straight Connector 303"/>
            <p:cNvCxnSpPr/>
            <p:nvPr/>
          </p:nvCxnSpPr>
          <p:spPr>
            <a:xfrm>
              <a:off x="3791139" y="3535076"/>
              <a:ext cx="1486383" cy="0"/>
            </a:xfrm>
            <a:prstGeom prst="line">
              <a:avLst/>
            </a:prstGeom>
            <a:ln w="76200" cap="sq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/>
          </p:nvCxnSpPr>
          <p:spPr>
            <a:xfrm>
              <a:off x="4319972" y="4255156"/>
              <a:ext cx="540060" cy="0"/>
            </a:xfrm>
            <a:prstGeom prst="line">
              <a:avLst/>
            </a:prstGeom>
            <a:ln w="76200" cap="sq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/>
          </p:nvCxnSpPr>
          <p:spPr>
            <a:xfrm>
              <a:off x="4319972" y="4579192"/>
              <a:ext cx="540060" cy="0"/>
            </a:xfrm>
            <a:prstGeom prst="line">
              <a:avLst/>
            </a:prstGeom>
            <a:ln w="254000" cap="sq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/>
          </p:nvCxnSpPr>
          <p:spPr>
            <a:xfrm>
              <a:off x="4319972" y="4867224"/>
              <a:ext cx="540060" cy="0"/>
            </a:xfrm>
            <a:prstGeom prst="line">
              <a:avLst/>
            </a:prstGeom>
            <a:ln w="76200" cap="sq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/>
          </p:nvCxnSpPr>
          <p:spPr>
            <a:xfrm>
              <a:off x="3773137" y="3787104"/>
              <a:ext cx="1504385" cy="0"/>
            </a:xfrm>
            <a:prstGeom prst="line">
              <a:avLst/>
            </a:prstGeom>
            <a:ln w="76200" cap="sq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/>
          </p:nvCxnSpPr>
          <p:spPr>
            <a:xfrm>
              <a:off x="3799878" y="3679092"/>
              <a:ext cx="1477644" cy="0"/>
            </a:xfrm>
            <a:prstGeom prst="line">
              <a:avLst/>
            </a:prstGeom>
            <a:ln w="1270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9" name="Rectangle 328"/>
            <p:cNvSpPr/>
            <p:nvPr/>
          </p:nvSpPr>
          <p:spPr>
            <a:xfrm>
              <a:off x="4422650" y="4543188"/>
              <a:ext cx="334703" cy="9901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 cap="sq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345" name="Group 344"/>
          <p:cNvGrpSpPr/>
          <p:nvPr/>
        </p:nvGrpSpPr>
        <p:grpSpPr>
          <a:xfrm>
            <a:off x="359532" y="3562079"/>
            <a:ext cx="8352928" cy="1030615"/>
            <a:chOff x="359532" y="3562079"/>
            <a:chExt cx="8352928" cy="1030615"/>
          </a:xfrm>
        </p:grpSpPr>
        <p:grpSp>
          <p:nvGrpSpPr>
            <p:cNvPr id="301" name="Group 300"/>
            <p:cNvGrpSpPr/>
            <p:nvPr/>
          </p:nvGrpSpPr>
          <p:grpSpPr>
            <a:xfrm>
              <a:off x="359532" y="3562079"/>
              <a:ext cx="8352928" cy="756084"/>
              <a:chOff x="359532" y="1907831"/>
              <a:chExt cx="8352928" cy="756084"/>
            </a:xfrm>
          </p:grpSpPr>
          <p:grpSp>
            <p:nvGrpSpPr>
              <p:cNvPr id="298" name="Group 297"/>
              <p:cNvGrpSpPr/>
              <p:nvPr/>
            </p:nvGrpSpPr>
            <p:grpSpPr>
              <a:xfrm>
                <a:off x="467544" y="1907831"/>
                <a:ext cx="2916324" cy="756084"/>
                <a:chOff x="467544" y="1907831"/>
                <a:chExt cx="2916324" cy="756084"/>
              </a:xfrm>
            </p:grpSpPr>
            <p:sp>
              <p:nvSpPr>
                <p:cNvPr id="6" name="Rectangle 5"/>
                <p:cNvSpPr/>
                <p:nvPr/>
              </p:nvSpPr>
              <p:spPr>
                <a:xfrm>
                  <a:off x="467544" y="1907831"/>
                  <a:ext cx="2700300" cy="75608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dirty="0" smtClean="0">
                    <a:latin typeface="+mj-lt"/>
                    <a:cs typeface="Arial" pitchFamily="34" charset="0"/>
                  </a:endParaRPr>
                </a:p>
              </p:txBody>
            </p: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3167844" y="2492896"/>
                  <a:ext cx="216024" cy="0"/>
                </a:xfrm>
                <a:prstGeom prst="line">
                  <a:avLst/>
                </a:prstGeom>
                <a:ln w="254000" cap="sq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7" name="Group 296"/>
              <p:cNvGrpSpPr/>
              <p:nvPr/>
            </p:nvGrpSpPr>
            <p:grpSpPr>
              <a:xfrm>
                <a:off x="5742130" y="1907831"/>
                <a:ext cx="2862318" cy="756084"/>
                <a:chOff x="5742130" y="1907831"/>
                <a:chExt cx="2862318" cy="756084"/>
              </a:xfrm>
            </p:grpSpPr>
            <p:sp>
              <p:nvSpPr>
                <p:cNvPr id="7" name="Rectangle 6"/>
                <p:cNvSpPr/>
                <p:nvPr/>
              </p:nvSpPr>
              <p:spPr>
                <a:xfrm>
                  <a:off x="5904148" y="1907831"/>
                  <a:ext cx="2700300" cy="75608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dirty="0" smtClean="0">
                    <a:latin typeface="+mj-lt"/>
                    <a:cs typeface="Arial" pitchFamily="34" charset="0"/>
                  </a:endParaRPr>
                </a:p>
              </p:txBody>
            </p: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5742130" y="2492896"/>
                  <a:ext cx="162018" cy="0"/>
                </a:xfrm>
                <a:prstGeom prst="line">
                  <a:avLst/>
                </a:prstGeom>
                <a:ln w="254000" cap="sq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5" name="Group 294"/>
              <p:cNvGrpSpPr/>
              <p:nvPr/>
            </p:nvGrpSpPr>
            <p:grpSpPr>
              <a:xfrm>
                <a:off x="359532" y="2285873"/>
                <a:ext cx="8352928" cy="0"/>
                <a:chOff x="359532" y="2285873"/>
                <a:chExt cx="8352928" cy="0"/>
              </a:xfrm>
            </p:grpSpPr>
            <p:cxnSp>
              <p:nvCxnSpPr>
                <p:cNvPr id="82" name="Straight Connector 81"/>
                <p:cNvCxnSpPr/>
                <p:nvPr/>
              </p:nvCxnSpPr>
              <p:spPr>
                <a:xfrm>
                  <a:off x="359532" y="2285873"/>
                  <a:ext cx="3359599" cy="0"/>
                </a:xfrm>
                <a:prstGeom prst="line">
                  <a:avLst/>
                </a:prstGeom>
                <a:ln w="76200">
                  <a:solidFill>
                    <a:srgbClr val="33CC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>
                  <a:off x="5388724" y="2285873"/>
                  <a:ext cx="3323736" cy="0"/>
                </a:xfrm>
                <a:prstGeom prst="line">
                  <a:avLst/>
                </a:prstGeom>
                <a:ln w="76200">
                  <a:solidFill>
                    <a:srgbClr val="33CC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96" name="Group 295"/>
            <p:cNvGrpSpPr/>
            <p:nvPr/>
          </p:nvGrpSpPr>
          <p:grpSpPr>
            <a:xfrm>
              <a:off x="359532" y="3679092"/>
              <a:ext cx="8341421" cy="0"/>
              <a:chOff x="359532" y="2024844"/>
              <a:chExt cx="8341421" cy="0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359532" y="2024844"/>
                <a:ext cx="3449086" cy="0"/>
              </a:xfrm>
              <a:prstGeom prst="line">
                <a:avLst/>
              </a:prstGeom>
              <a:ln w="1270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3"/>
              <p:cNvCxnSpPr/>
              <p:nvPr/>
            </p:nvCxnSpPr>
            <p:spPr>
              <a:xfrm>
                <a:off x="5251867" y="2024844"/>
                <a:ext cx="3449086" cy="0"/>
              </a:xfrm>
              <a:prstGeom prst="line">
                <a:avLst/>
              </a:prstGeom>
              <a:ln w="1270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1" name="TextBox 320"/>
            <p:cNvSpPr txBox="1"/>
            <p:nvPr/>
          </p:nvSpPr>
          <p:spPr>
            <a:xfrm>
              <a:off x="788724" y="3676672"/>
              <a:ext cx="1980220" cy="2923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00" smtClean="0">
                  <a:latin typeface="Arial" pitchFamily="34" charset="0"/>
                  <a:cs typeface="Arial" pitchFamily="34" charset="0"/>
                </a:rPr>
                <a:t>Cold mass A</a:t>
              </a:r>
              <a:endParaRPr lang="en-GB" sz="13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" name="TextBox 321"/>
            <p:cNvSpPr txBox="1"/>
            <p:nvPr/>
          </p:nvSpPr>
          <p:spPr>
            <a:xfrm>
              <a:off x="6264188" y="3676672"/>
              <a:ext cx="1980220" cy="2923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00" smtClean="0">
                  <a:latin typeface="Arial" pitchFamily="34" charset="0"/>
                  <a:cs typeface="Arial" pitchFamily="34" charset="0"/>
                </a:rPr>
                <a:t>Cold mass B</a:t>
              </a:r>
              <a:endParaRPr lang="en-GB" sz="1300" dirty="0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43" name="Group 342"/>
            <p:cNvGrpSpPr/>
            <p:nvPr/>
          </p:nvGrpSpPr>
          <p:grpSpPr>
            <a:xfrm>
              <a:off x="359532" y="4133642"/>
              <a:ext cx="8341421" cy="459052"/>
              <a:chOff x="359532" y="4133642"/>
              <a:chExt cx="8341421" cy="459052"/>
            </a:xfrm>
          </p:grpSpPr>
          <p:cxnSp>
            <p:nvCxnSpPr>
              <p:cNvPr id="331" name="Straight Connector 330"/>
              <p:cNvCxnSpPr>
                <a:stCxn id="329" idx="1"/>
              </p:cNvCxnSpPr>
              <p:nvPr/>
            </p:nvCxnSpPr>
            <p:spPr>
              <a:xfrm flipH="1" flipV="1">
                <a:off x="3383868" y="4592693"/>
                <a:ext cx="1038782" cy="1"/>
              </a:xfrm>
              <a:prstGeom prst="line">
                <a:avLst/>
              </a:prstGeom>
              <a:ln w="28575" cap="sq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Straight Connector 332"/>
              <p:cNvCxnSpPr/>
              <p:nvPr/>
            </p:nvCxnSpPr>
            <p:spPr>
              <a:xfrm flipV="1">
                <a:off x="3383868" y="4133642"/>
                <a:ext cx="0" cy="459052"/>
              </a:xfrm>
              <a:prstGeom prst="line">
                <a:avLst/>
              </a:prstGeom>
              <a:ln w="28575" cap="sq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Straight Connector 334"/>
              <p:cNvCxnSpPr/>
              <p:nvPr/>
            </p:nvCxnSpPr>
            <p:spPr>
              <a:xfrm flipH="1">
                <a:off x="359532" y="4133642"/>
                <a:ext cx="3024336" cy="2822"/>
              </a:xfrm>
              <a:prstGeom prst="line">
                <a:avLst/>
              </a:prstGeom>
              <a:ln w="28575" cap="sq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Straight Connector 336"/>
              <p:cNvCxnSpPr>
                <a:stCxn id="329" idx="3"/>
              </p:cNvCxnSpPr>
              <p:nvPr/>
            </p:nvCxnSpPr>
            <p:spPr>
              <a:xfrm>
                <a:off x="4757353" y="4592694"/>
                <a:ext cx="930771" cy="0"/>
              </a:xfrm>
              <a:prstGeom prst="line">
                <a:avLst/>
              </a:prstGeom>
              <a:ln w="28575" cap="sq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Straight Connector 338"/>
              <p:cNvCxnSpPr/>
              <p:nvPr/>
            </p:nvCxnSpPr>
            <p:spPr>
              <a:xfrm flipV="1">
                <a:off x="5688124" y="4135054"/>
                <a:ext cx="0" cy="457640"/>
              </a:xfrm>
              <a:prstGeom prst="line">
                <a:avLst/>
              </a:prstGeom>
              <a:ln w="28575" cap="sq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Straight Connector 340"/>
              <p:cNvCxnSpPr/>
              <p:nvPr/>
            </p:nvCxnSpPr>
            <p:spPr>
              <a:xfrm>
                <a:off x="5688124" y="4135053"/>
                <a:ext cx="3012829" cy="12091"/>
              </a:xfrm>
              <a:prstGeom prst="line">
                <a:avLst/>
              </a:prstGeom>
              <a:ln w="28575" cap="sq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5" name="Line Callout 2 324"/>
          <p:cNvSpPr/>
          <p:nvPr/>
        </p:nvSpPr>
        <p:spPr>
          <a:xfrm>
            <a:off x="4433724" y="2816932"/>
            <a:ext cx="900100" cy="28803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92878"/>
              <a:gd name="adj6" fmla="val -6744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smtClean="0">
                <a:latin typeface="+mj-lt"/>
                <a:cs typeface="Arial" pitchFamily="34" charset="0"/>
              </a:rPr>
              <a:t>Line X</a:t>
            </a:r>
            <a:endParaRPr lang="en-GB" sz="1400" dirty="0" smtClean="0">
              <a:latin typeface="+mj-lt"/>
              <a:cs typeface="Arial" pitchFamily="34" charset="0"/>
            </a:endParaRPr>
          </a:p>
        </p:txBody>
      </p:sp>
      <p:sp>
        <p:nvSpPr>
          <p:cNvPr id="327" name="Line Callout 2 326"/>
          <p:cNvSpPr/>
          <p:nvPr/>
        </p:nvSpPr>
        <p:spPr>
          <a:xfrm>
            <a:off x="6286690" y="2567073"/>
            <a:ext cx="1518739" cy="64552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7139"/>
              <a:gd name="adj6" fmla="val -82483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smtClean="0">
                <a:latin typeface="+mj-lt"/>
                <a:cs typeface="Arial" pitchFamily="34" charset="0"/>
              </a:rPr>
              <a:t>Independently supported collimator</a:t>
            </a:r>
            <a:endParaRPr lang="en-GB" sz="1400" dirty="0" smtClean="0">
              <a:latin typeface="+mj-lt"/>
              <a:cs typeface="Arial" pitchFamily="34" charset="0"/>
            </a:endParaRPr>
          </a:p>
        </p:txBody>
      </p:sp>
      <p:sp>
        <p:nvSpPr>
          <p:cNvPr id="328" name="Line Callout 2 327"/>
          <p:cNvSpPr/>
          <p:nvPr/>
        </p:nvSpPr>
        <p:spPr>
          <a:xfrm>
            <a:off x="5688124" y="6093296"/>
            <a:ext cx="1566174" cy="63007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25560"/>
              <a:gd name="adj6" fmla="val -68837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smtClean="0">
                <a:latin typeface="+mj-lt"/>
                <a:cs typeface="Arial" pitchFamily="34" charset="0"/>
              </a:rPr>
              <a:t>Busbar splice and interconnect done in the tunnel</a:t>
            </a:r>
            <a:endParaRPr lang="en-GB" sz="1400" dirty="0" smtClean="0">
              <a:latin typeface="+mj-lt"/>
              <a:cs typeface="Arial" pitchFamily="34" charset="0"/>
            </a:endParaRPr>
          </a:p>
        </p:txBody>
      </p:sp>
      <p:sp>
        <p:nvSpPr>
          <p:cNvPr id="4" name="Line Callout 2 3"/>
          <p:cNvSpPr/>
          <p:nvPr/>
        </p:nvSpPr>
        <p:spPr>
          <a:xfrm>
            <a:off x="3747854" y="6197713"/>
            <a:ext cx="1575176" cy="52565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04862"/>
              <a:gd name="adj6" fmla="val -23918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smtClean="0">
                <a:latin typeface="+mj-lt"/>
                <a:cs typeface="Arial" pitchFamily="34" charset="0"/>
              </a:rPr>
              <a:t>Flexible S-shaped busbar stabiliser</a:t>
            </a:r>
            <a:endParaRPr lang="en-GB" sz="1400" dirty="0" smtClean="0">
              <a:latin typeface="+mj-lt"/>
              <a:cs typeface="Arial" pitchFamily="34" charset="0"/>
            </a:endParaRPr>
          </a:p>
        </p:txBody>
      </p:sp>
      <p:sp>
        <p:nvSpPr>
          <p:cNvPr id="130" name="Line Callout 2 129"/>
          <p:cNvSpPr/>
          <p:nvPr/>
        </p:nvSpPr>
        <p:spPr>
          <a:xfrm rot="5400000">
            <a:off x="8179026" y="5441873"/>
            <a:ext cx="439253" cy="66852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8245"/>
              <a:gd name="adj6" fmla="val -309864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1400" smtClean="0">
                <a:latin typeface="+mj-lt"/>
                <a:cs typeface="Arial" pitchFamily="34" charset="0"/>
              </a:rPr>
              <a:t>Busbar lyra</a:t>
            </a:r>
            <a:endParaRPr lang="en-GB" sz="1400" dirty="0" smtClean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427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" grpId="0" build="p"/>
      <p:bldP spid="324" grpId="0" animBg="1"/>
      <p:bldP spid="326" grpId="0" animBg="1"/>
      <p:bldP spid="325" grpId="0" animBg="1"/>
      <p:bldP spid="327" grpId="0" animBg="1"/>
      <p:bldP spid="328" grpId="0" animBg="1"/>
      <p:bldP spid="4" grpId="0" animBg="1"/>
      <p:bldP spid="1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>
                <a:latin typeface="Arial" pitchFamily="34" charset="0"/>
              </a:rPr>
              <a:t>Mechanical alignment decoupled with expansion joints</a:t>
            </a:r>
            <a:br>
              <a:rPr lang="en-GB" sz="3200">
                <a:latin typeface="Arial" pitchFamily="34" charset="0"/>
              </a:rPr>
            </a:br>
            <a:endParaRPr lang="en-GB" sz="3200"/>
          </a:p>
        </p:txBody>
      </p:sp>
      <p:sp>
        <p:nvSpPr>
          <p:cNvPr id="78" name="Content Placeholder 7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No cold support adjustment</a:t>
            </a:r>
          </a:p>
          <a:p>
            <a:r>
              <a:rPr lang="en-GB" smtClean="0"/>
              <a:t>Conventional alignment procedure with adjustment on cryostat jacks and displaced fiducials</a:t>
            </a:r>
          </a:p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en-GB" sz="1200" noProof="0" smtClean="0">
                <a:solidFill>
                  <a:schemeClr val="tx2"/>
                </a:solidFill>
              </a:rPr>
              <a:pPr algn="l"/>
              <a:t>9</a:t>
            </a:fld>
            <a:endParaRPr lang="en-GB" sz="1200" noProof="0">
              <a:solidFill>
                <a:schemeClr val="tx2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61822" y="3187954"/>
            <a:ext cx="8020355" cy="1648863"/>
            <a:chOff x="561822" y="4732465"/>
            <a:chExt cx="8020355" cy="1648863"/>
          </a:xfrm>
        </p:grpSpPr>
        <p:grpSp>
          <p:nvGrpSpPr>
            <p:cNvPr id="6" name="Group 5"/>
            <p:cNvGrpSpPr/>
            <p:nvPr/>
          </p:nvGrpSpPr>
          <p:grpSpPr>
            <a:xfrm>
              <a:off x="561822" y="4732465"/>
              <a:ext cx="8020355" cy="1648863"/>
              <a:chOff x="550595" y="4435371"/>
              <a:chExt cx="8020355" cy="1648863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550595" y="4588389"/>
                <a:ext cx="2700300" cy="75608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870650" y="4588389"/>
                <a:ext cx="2700300" cy="75608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3910605" y="4876421"/>
                <a:ext cx="1300336" cy="180020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3250895" y="4912425"/>
                <a:ext cx="659710" cy="108012"/>
                <a:chOff x="3250895" y="4905164"/>
                <a:chExt cx="659710" cy="108012"/>
              </a:xfrm>
            </p:grpSpPr>
            <p:cxnSp>
              <p:nvCxnSpPr>
                <p:cNvPr id="71" name="Straight Connector 70"/>
                <p:cNvCxnSpPr>
                  <a:stCxn id="9" idx="3"/>
                </p:cNvCxnSpPr>
                <p:nvPr/>
              </p:nvCxnSpPr>
              <p:spPr>
                <a:xfrm>
                  <a:off x="3250895" y="4966431"/>
                  <a:ext cx="403003" cy="0"/>
                </a:xfrm>
                <a:prstGeom prst="line">
                  <a:avLst/>
                </a:prstGeom>
                <a:ln cap="rnd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>
                  <a:stCxn id="11" idx="1"/>
                </p:cNvCxnSpPr>
                <p:nvPr/>
              </p:nvCxnSpPr>
              <p:spPr>
                <a:xfrm flipH="1">
                  <a:off x="3797390" y="4966431"/>
                  <a:ext cx="113215" cy="0"/>
                </a:xfrm>
                <a:prstGeom prst="line">
                  <a:avLst/>
                </a:prstGeom>
                <a:ln cap="rnd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 flipV="1">
                  <a:off x="3653898" y="4905164"/>
                  <a:ext cx="18002" cy="54006"/>
                </a:xfrm>
                <a:prstGeom prst="line">
                  <a:avLst/>
                </a:prstGeom>
                <a:ln cap="rnd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>
                  <a:off x="3671900" y="4905164"/>
                  <a:ext cx="36004" cy="108012"/>
                </a:xfrm>
                <a:prstGeom prst="line">
                  <a:avLst/>
                </a:prstGeom>
                <a:ln cap="rnd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 flipV="1">
                  <a:off x="3707904" y="4905164"/>
                  <a:ext cx="36004" cy="108012"/>
                </a:xfrm>
                <a:prstGeom prst="line">
                  <a:avLst/>
                </a:prstGeom>
                <a:ln cap="rnd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>
                  <a:off x="3743908" y="4905164"/>
                  <a:ext cx="36004" cy="108012"/>
                </a:xfrm>
                <a:prstGeom prst="line">
                  <a:avLst/>
                </a:prstGeom>
                <a:ln cap="rnd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 flipV="1">
                  <a:off x="3779912" y="4959170"/>
                  <a:ext cx="17478" cy="54006"/>
                </a:xfrm>
                <a:prstGeom prst="line">
                  <a:avLst/>
                </a:prstGeom>
                <a:ln cap="rnd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 12"/>
              <p:cNvGrpSpPr/>
              <p:nvPr/>
            </p:nvGrpSpPr>
            <p:grpSpPr>
              <a:xfrm flipH="1">
                <a:off x="5210941" y="4912425"/>
                <a:ext cx="657203" cy="108012"/>
                <a:chOff x="3250895" y="4905164"/>
                <a:chExt cx="657203" cy="108012"/>
              </a:xfrm>
            </p:grpSpPr>
            <p:cxnSp>
              <p:nvCxnSpPr>
                <p:cNvPr id="64" name="Straight Connector 63"/>
                <p:cNvCxnSpPr/>
                <p:nvPr/>
              </p:nvCxnSpPr>
              <p:spPr>
                <a:xfrm>
                  <a:off x="3250895" y="4959170"/>
                  <a:ext cx="403003" cy="0"/>
                </a:xfrm>
                <a:prstGeom prst="line">
                  <a:avLst/>
                </a:prstGeom>
                <a:ln cap="rnd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>
                  <a:stCxn id="11" idx="3"/>
                </p:cNvCxnSpPr>
                <p:nvPr/>
              </p:nvCxnSpPr>
              <p:spPr>
                <a:xfrm flipH="1">
                  <a:off x="3797390" y="4966431"/>
                  <a:ext cx="110708" cy="0"/>
                </a:xfrm>
                <a:prstGeom prst="line">
                  <a:avLst/>
                </a:prstGeom>
                <a:ln cap="rnd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 flipV="1">
                  <a:off x="3653898" y="4905164"/>
                  <a:ext cx="18002" cy="54006"/>
                </a:xfrm>
                <a:prstGeom prst="line">
                  <a:avLst/>
                </a:prstGeom>
                <a:ln cap="rnd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/>
              </p:nvCxnSpPr>
              <p:spPr>
                <a:xfrm>
                  <a:off x="3671900" y="4905164"/>
                  <a:ext cx="36004" cy="108012"/>
                </a:xfrm>
                <a:prstGeom prst="line">
                  <a:avLst/>
                </a:prstGeom>
                <a:ln cap="rnd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 flipV="1">
                  <a:off x="3707904" y="4905164"/>
                  <a:ext cx="36004" cy="108012"/>
                </a:xfrm>
                <a:prstGeom prst="line">
                  <a:avLst/>
                </a:prstGeom>
                <a:ln cap="rnd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>
                  <a:off x="3743908" y="4905164"/>
                  <a:ext cx="36004" cy="108012"/>
                </a:xfrm>
                <a:prstGeom prst="line">
                  <a:avLst/>
                </a:prstGeom>
                <a:ln cap="rnd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>
                <a:xfrm flipV="1">
                  <a:off x="3779912" y="4959170"/>
                  <a:ext cx="17478" cy="54006"/>
                </a:xfrm>
                <a:prstGeom prst="line">
                  <a:avLst/>
                </a:prstGeom>
                <a:ln cap="rnd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Group 13"/>
              <p:cNvGrpSpPr/>
              <p:nvPr/>
            </p:nvGrpSpPr>
            <p:grpSpPr>
              <a:xfrm>
                <a:off x="3250895" y="4588389"/>
                <a:ext cx="2617249" cy="108012"/>
                <a:chOff x="3250895" y="4581128"/>
                <a:chExt cx="2617249" cy="108012"/>
              </a:xfrm>
            </p:grpSpPr>
            <p:grpSp>
              <p:nvGrpSpPr>
                <p:cNvPr id="48" name="Group 47"/>
                <p:cNvGrpSpPr/>
                <p:nvPr/>
              </p:nvGrpSpPr>
              <p:grpSpPr>
                <a:xfrm>
                  <a:off x="3250895" y="4581128"/>
                  <a:ext cx="1960046" cy="108012"/>
                  <a:chOff x="3250895" y="4905164"/>
                  <a:chExt cx="1960046" cy="108012"/>
                </a:xfrm>
              </p:grpSpPr>
              <p:cxnSp>
                <p:nvCxnSpPr>
                  <p:cNvPr id="57" name="Straight Connector 56"/>
                  <p:cNvCxnSpPr/>
                  <p:nvPr/>
                </p:nvCxnSpPr>
                <p:spPr>
                  <a:xfrm>
                    <a:off x="3250895" y="4959170"/>
                    <a:ext cx="403003" cy="0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/>
                  <p:cNvCxnSpPr/>
                  <p:nvPr/>
                </p:nvCxnSpPr>
                <p:spPr>
                  <a:xfrm flipH="1">
                    <a:off x="3797391" y="4959170"/>
                    <a:ext cx="1413550" cy="0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/>
                  <p:cNvCxnSpPr/>
                  <p:nvPr/>
                </p:nvCxnSpPr>
                <p:spPr>
                  <a:xfrm flipV="1">
                    <a:off x="3653898" y="4905164"/>
                    <a:ext cx="18002" cy="54006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/>
                  <p:cNvCxnSpPr/>
                  <p:nvPr/>
                </p:nvCxnSpPr>
                <p:spPr>
                  <a:xfrm>
                    <a:off x="3671900" y="4905164"/>
                    <a:ext cx="36004" cy="108012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/>
                  <p:cNvCxnSpPr/>
                  <p:nvPr/>
                </p:nvCxnSpPr>
                <p:spPr>
                  <a:xfrm flipV="1">
                    <a:off x="3707904" y="4905164"/>
                    <a:ext cx="36004" cy="108012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/>
                </p:nvCxnSpPr>
                <p:spPr>
                  <a:xfrm>
                    <a:off x="3743908" y="4905164"/>
                    <a:ext cx="36004" cy="108012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/>
                  <p:nvPr/>
                </p:nvCxnSpPr>
                <p:spPr>
                  <a:xfrm flipV="1">
                    <a:off x="3779912" y="4959170"/>
                    <a:ext cx="17478" cy="54006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9" name="Group 48"/>
                <p:cNvGrpSpPr/>
                <p:nvPr/>
              </p:nvGrpSpPr>
              <p:grpSpPr>
                <a:xfrm flipH="1">
                  <a:off x="5210941" y="4581128"/>
                  <a:ext cx="657203" cy="108012"/>
                  <a:chOff x="3250895" y="4905164"/>
                  <a:chExt cx="657203" cy="108012"/>
                </a:xfrm>
              </p:grpSpPr>
              <p:cxnSp>
                <p:nvCxnSpPr>
                  <p:cNvPr id="50" name="Straight Connector 49"/>
                  <p:cNvCxnSpPr/>
                  <p:nvPr/>
                </p:nvCxnSpPr>
                <p:spPr>
                  <a:xfrm>
                    <a:off x="3250895" y="4959170"/>
                    <a:ext cx="403003" cy="0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50"/>
                  <p:cNvCxnSpPr/>
                  <p:nvPr/>
                </p:nvCxnSpPr>
                <p:spPr>
                  <a:xfrm flipH="1">
                    <a:off x="3797390" y="4959170"/>
                    <a:ext cx="110708" cy="0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 flipV="1">
                    <a:off x="3653898" y="4905164"/>
                    <a:ext cx="18002" cy="54006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52"/>
                  <p:cNvCxnSpPr/>
                  <p:nvPr/>
                </p:nvCxnSpPr>
                <p:spPr>
                  <a:xfrm>
                    <a:off x="3671900" y="4905164"/>
                    <a:ext cx="36004" cy="108012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/>
                  <p:nvPr/>
                </p:nvCxnSpPr>
                <p:spPr>
                  <a:xfrm flipV="1">
                    <a:off x="3707904" y="4905164"/>
                    <a:ext cx="36004" cy="108012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/>
                  <p:nvPr/>
                </p:nvCxnSpPr>
                <p:spPr>
                  <a:xfrm>
                    <a:off x="3743908" y="4905164"/>
                    <a:ext cx="36004" cy="108012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55"/>
                  <p:cNvCxnSpPr/>
                  <p:nvPr/>
                </p:nvCxnSpPr>
                <p:spPr>
                  <a:xfrm flipV="1">
                    <a:off x="3779912" y="4959170"/>
                    <a:ext cx="17478" cy="54006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5" name="Group 14"/>
              <p:cNvGrpSpPr/>
              <p:nvPr/>
            </p:nvGrpSpPr>
            <p:grpSpPr>
              <a:xfrm>
                <a:off x="3250895" y="5272465"/>
                <a:ext cx="2617249" cy="432048"/>
                <a:chOff x="3250895" y="5265204"/>
                <a:chExt cx="2617249" cy="432048"/>
              </a:xfrm>
            </p:grpSpPr>
            <p:grpSp>
              <p:nvGrpSpPr>
                <p:cNvPr id="28" name="Group 27"/>
                <p:cNvGrpSpPr/>
                <p:nvPr/>
              </p:nvGrpSpPr>
              <p:grpSpPr>
                <a:xfrm>
                  <a:off x="3491880" y="5589240"/>
                  <a:ext cx="1638052" cy="108012"/>
                  <a:chOff x="3491880" y="4905164"/>
                  <a:chExt cx="1638052" cy="108012"/>
                </a:xfrm>
              </p:grpSpPr>
              <p:cxnSp>
                <p:nvCxnSpPr>
                  <p:cNvPr id="41" name="Straight Connector 40"/>
                  <p:cNvCxnSpPr/>
                  <p:nvPr/>
                </p:nvCxnSpPr>
                <p:spPr>
                  <a:xfrm>
                    <a:off x="3491880" y="4959170"/>
                    <a:ext cx="162018" cy="0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/>
                  <p:cNvCxnSpPr/>
                  <p:nvPr/>
                </p:nvCxnSpPr>
                <p:spPr>
                  <a:xfrm flipH="1">
                    <a:off x="3797391" y="4959170"/>
                    <a:ext cx="1332541" cy="0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/>
                  <p:cNvCxnSpPr/>
                  <p:nvPr/>
                </p:nvCxnSpPr>
                <p:spPr>
                  <a:xfrm flipV="1">
                    <a:off x="3653898" y="4905164"/>
                    <a:ext cx="18002" cy="54006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/>
                  <p:cNvCxnSpPr/>
                  <p:nvPr/>
                </p:nvCxnSpPr>
                <p:spPr>
                  <a:xfrm>
                    <a:off x="3671900" y="4905164"/>
                    <a:ext cx="36004" cy="108012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 flipV="1">
                    <a:off x="3707904" y="4905164"/>
                    <a:ext cx="36004" cy="108012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/>
                  <p:nvPr/>
                </p:nvCxnSpPr>
                <p:spPr>
                  <a:xfrm>
                    <a:off x="3743908" y="4905164"/>
                    <a:ext cx="36004" cy="108012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 flipV="1">
                    <a:off x="3779912" y="4959170"/>
                    <a:ext cx="17478" cy="54006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" name="Group 28"/>
                <p:cNvGrpSpPr/>
                <p:nvPr/>
              </p:nvGrpSpPr>
              <p:grpSpPr>
                <a:xfrm flipH="1">
                  <a:off x="5129932" y="5589240"/>
                  <a:ext cx="522188" cy="108012"/>
                  <a:chOff x="3385910" y="4905164"/>
                  <a:chExt cx="522188" cy="108012"/>
                </a:xfrm>
              </p:grpSpPr>
              <p:cxnSp>
                <p:nvCxnSpPr>
                  <p:cNvPr id="34" name="Straight Connector 33"/>
                  <p:cNvCxnSpPr/>
                  <p:nvPr/>
                </p:nvCxnSpPr>
                <p:spPr>
                  <a:xfrm>
                    <a:off x="3385910" y="4959170"/>
                    <a:ext cx="267987" cy="0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/>
                  <p:nvPr/>
                </p:nvCxnSpPr>
                <p:spPr>
                  <a:xfrm flipH="1">
                    <a:off x="3797390" y="4959170"/>
                    <a:ext cx="110708" cy="0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/>
                </p:nvCxnSpPr>
                <p:spPr>
                  <a:xfrm flipV="1">
                    <a:off x="3653898" y="4905164"/>
                    <a:ext cx="18002" cy="54006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>
                    <a:off x="3671900" y="4905164"/>
                    <a:ext cx="36004" cy="108012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 flipV="1">
                    <a:off x="3707904" y="4905164"/>
                    <a:ext cx="36004" cy="108012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>
                    <a:off x="3743908" y="4905164"/>
                    <a:ext cx="36004" cy="108012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 flipV="1">
                    <a:off x="3779912" y="4959170"/>
                    <a:ext cx="17478" cy="54006"/>
                  </a:xfrm>
                  <a:prstGeom prst="line">
                    <a:avLst/>
                  </a:prstGeom>
                  <a:ln cap="rnd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0" name="Straight Connector 29"/>
                <p:cNvCxnSpPr/>
                <p:nvPr/>
              </p:nvCxnSpPr>
              <p:spPr>
                <a:xfrm flipV="1">
                  <a:off x="3491880" y="5265204"/>
                  <a:ext cx="0" cy="378042"/>
                </a:xfrm>
                <a:prstGeom prst="line">
                  <a:avLst/>
                </a:prstGeom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 flipH="1">
                  <a:off x="3250895" y="5265204"/>
                  <a:ext cx="240985" cy="0"/>
                </a:xfrm>
                <a:prstGeom prst="line">
                  <a:avLst/>
                </a:prstGeom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 flipV="1">
                  <a:off x="5652120" y="5265204"/>
                  <a:ext cx="0" cy="378042"/>
                </a:xfrm>
                <a:prstGeom prst="line">
                  <a:avLst/>
                </a:prstGeom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 flipH="1">
                  <a:off x="5652120" y="5265204"/>
                  <a:ext cx="216024" cy="0"/>
                </a:xfrm>
                <a:prstGeom prst="line">
                  <a:avLst/>
                </a:prstGeom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Circular Arrow 15"/>
              <p:cNvSpPr/>
              <p:nvPr/>
            </p:nvSpPr>
            <p:spPr>
              <a:xfrm rot="16200000">
                <a:off x="5976156" y="4579388"/>
                <a:ext cx="1116124" cy="828092"/>
              </a:xfrm>
              <a:prstGeom prst="circularArrow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solidFill>
                    <a:schemeClr val="tx1"/>
                  </a:solidFill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7" name="Circular Arrow 16"/>
              <p:cNvSpPr/>
              <p:nvPr/>
            </p:nvSpPr>
            <p:spPr>
              <a:xfrm rot="16200000" flipH="1" flipV="1">
                <a:off x="2195736" y="4579387"/>
                <a:ext cx="1116124" cy="828092"/>
              </a:xfrm>
              <a:prstGeom prst="circularArrow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solidFill>
                    <a:schemeClr val="tx1"/>
                  </a:solidFill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8" name="Left Arrow 17"/>
              <p:cNvSpPr/>
              <p:nvPr/>
            </p:nvSpPr>
            <p:spPr>
              <a:xfrm>
                <a:off x="2683307" y="4822415"/>
                <a:ext cx="537026" cy="288032"/>
              </a:xfrm>
              <a:prstGeom prst="leftArrow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chemeClr val="tx1"/>
                  </a:solidFill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9" name="Left Arrow 18"/>
              <p:cNvSpPr/>
              <p:nvPr/>
            </p:nvSpPr>
            <p:spPr>
              <a:xfrm flipH="1">
                <a:off x="6036382" y="4795412"/>
                <a:ext cx="537026" cy="288032"/>
              </a:xfrm>
              <a:prstGeom prst="leftArrow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chemeClr val="tx1"/>
                  </a:solidFill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>
                <a:off x="827584" y="5369540"/>
                <a:ext cx="288032" cy="189021"/>
              </a:xfrm>
              <a:prstGeom prst="triangl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>
                <a:off x="2408726" y="5371476"/>
                <a:ext cx="288032" cy="189021"/>
              </a:xfrm>
              <a:prstGeom prst="triangl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2" name="Isosceles Triangle 21"/>
              <p:cNvSpPr/>
              <p:nvPr/>
            </p:nvSpPr>
            <p:spPr>
              <a:xfrm>
                <a:off x="6444208" y="5369540"/>
                <a:ext cx="288032" cy="189021"/>
              </a:xfrm>
              <a:prstGeom prst="triangl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3" name="Isosceles Triangle 22"/>
              <p:cNvSpPr/>
              <p:nvPr/>
            </p:nvSpPr>
            <p:spPr>
              <a:xfrm>
                <a:off x="7885411" y="5371476"/>
                <a:ext cx="288032" cy="189021"/>
              </a:xfrm>
              <a:prstGeom prst="triangl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 smtClean="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4" name="Up-Down Arrow 23"/>
              <p:cNvSpPr/>
              <p:nvPr/>
            </p:nvSpPr>
            <p:spPr>
              <a:xfrm>
                <a:off x="863588" y="5596501"/>
                <a:ext cx="216024" cy="477053"/>
              </a:xfrm>
              <a:prstGeom prst="upDownArrow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chemeClr val="tx1"/>
                  </a:solidFill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5" name="Up-Down Arrow 24"/>
              <p:cNvSpPr/>
              <p:nvPr/>
            </p:nvSpPr>
            <p:spPr>
              <a:xfrm>
                <a:off x="2447764" y="5603627"/>
                <a:ext cx="216024" cy="477053"/>
              </a:xfrm>
              <a:prstGeom prst="upDownArrow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chemeClr val="tx1"/>
                  </a:solidFill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6" name="Up-Down Arrow 25"/>
              <p:cNvSpPr/>
              <p:nvPr/>
            </p:nvSpPr>
            <p:spPr>
              <a:xfrm>
                <a:off x="7921415" y="5607181"/>
                <a:ext cx="216024" cy="477053"/>
              </a:xfrm>
              <a:prstGeom prst="upDownArrow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chemeClr val="tx1"/>
                  </a:solidFill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7" name="Up-Down Arrow 26"/>
              <p:cNvSpPr/>
              <p:nvPr/>
            </p:nvSpPr>
            <p:spPr>
              <a:xfrm>
                <a:off x="6480212" y="5596500"/>
                <a:ext cx="216024" cy="477053"/>
              </a:xfrm>
              <a:prstGeom prst="upDownArrow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chemeClr val="tx1"/>
                  </a:solidFill>
                  <a:latin typeface="+mj-lt"/>
                  <a:cs typeface="Arial" pitchFamily="34" charset="0"/>
                </a:endParaRPr>
              </a:p>
            </p:txBody>
          </p:sp>
        </p:grpSp>
        <p:sp>
          <p:nvSpPr>
            <p:cNvPr id="7" name="Isosceles Triangle 6"/>
            <p:cNvSpPr/>
            <p:nvPr/>
          </p:nvSpPr>
          <p:spPr>
            <a:xfrm>
              <a:off x="4103948" y="5353536"/>
              <a:ext cx="144016" cy="9451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  <p:sp>
          <p:nvSpPr>
            <p:cNvPr id="8" name="Isosceles Triangle 7"/>
            <p:cNvSpPr/>
            <p:nvPr/>
          </p:nvSpPr>
          <p:spPr>
            <a:xfrm>
              <a:off x="4896036" y="5350714"/>
              <a:ext cx="144016" cy="9451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latin typeface="+mj-lt"/>
                <a:cs typeface="Arial" pitchFamily="34" charset="0"/>
              </a:endParaRPr>
            </a:p>
          </p:txBody>
        </p:sp>
      </p:grpSp>
      <p:pic>
        <p:nvPicPr>
          <p:cNvPr id="5122" name="Picture 2" descr="http://www.keyser.com.sg/imgs/metal-movement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30"/>
          <a:stretch/>
        </p:blipFill>
        <p:spPr bwMode="auto">
          <a:xfrm>
            <a:off x="4139589" y="5193196"/>
            <a:ext cx="2459862" cy="130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9" name="Straight Arrow Connector 78"/>
          <p:cNvCxnSpPr/>
          <p:nvPr/>
        </p:nvCxnSpPr>
        <p:spPr>
          <a:xfrm flipH="1" flipV="1">
            <a:off x="4680012" y="4457096"/>
            <a:ext cx="643339" cy="880116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6225505" y="5193196"/>
            <a:ext cx="1467971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smtClean="0">
                <a:latin typeface="Arial" pitchFamily="34" charset="0"/>
                <a:cs typeface="Arial" pitchFamily="34" charset="0"/>
              </a:rPr>
              <a:t>Universal expansion joint</a:t>
            </a:r>
            <a:endParaRPr lang="en-GB" sz="13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R_ppt_templat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>
    <a:spDef>
      <a:spPr>
        <a:ln/>
      </a:spPr>
      <a:bodyPr rtlCol="0" anchor="ctr"/>
      <a:lstStyle>
        <a:defPPr algn="ctr">
          <a:defRPr sz="1400" dirty="0" smtClean="0">
            <a:latin typeface="+mj-lt"/>
            <a:cs typeface="Arial" pitchFamily="34" charset="0"/>
          </a:defRPr>
        </a:defPPr>
      </a:lstStyle>
      <a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a:style>
    </a:spDef>
    <a:txDef>
      <a:spPr>
        <a:noFill/>
        <a:ln>
          <a:noFill/>
        </a:ln>
      </a:spPr>
      <a:bodyPr wrap="square" rtlCol="0">
        <a:spAutoFit/>
      </a:bodyPr>
      <a:lstStyle>
        <a:defPPr algn="ctr">
          <a:defRPr sz="13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DR_ppt_template</Template>
  <TotalTime>0</TotalTime>
  <Words>1207</Words>
  <Application>Microsoft Office PowerPoint</Application>
  <PresentationFormat>On-screen Show (4:3)</PresentationFormat>
  <Paragraphs>203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DR_ppt_template</vt:lpstr>
      <vt:lpstr>PowerPoint Presentation</vt:lpstr>
      <vt:lpstr>Outline</vt:lpstr>
      <vt:lpstr>Full interchangeability with a standard dipole  (no changes to neighbouring cryomagnets) </vt:lpstr>
      <vt:lpstr>Operation and maintenance</vt:lpstr>
      <vt:lpstr>Vacuum</vt:lpstr>
      <vt:lpstr>Thermo-mechanical</vt:lpstr>
      <vt:lpstr>Standard interfaces + fixed length → why the collimator must be in the middle</vt:lpstr>
      <vt:lpstr>Basic concept</vt:lpstr>
      <vt:lpstr>Mechanical alignment decoupled with expansion joints </vt:lpstr>
      <vt:lpstr>Access for in-situ repair</vt:lpstr>
      <vt:lpstr>Will it fit in 15660 mm? (Layout of beam line equipped with collimator)</vt:lpstr>
      <vt:lpstr>Concept of 11 T cryo-assembly</vt:lpstr>
      <vt:lpstr>PowerPoint Presentation</vt:lpstr>
      <vt:lpstr>PowerPoint Presentation</vt:lpstr>
      <vt:lpstr>Elements defining the design in the transverse plane</vt:lpstr>
      <vt:lpstr>Main features</vt:lpstr>
      <vt:lpstr>The short term “to do list”</vt:lpstr>
      <vt:lpstr>Steps towards “valid for installation” cryostats</vt:lpstr>
      <vt:lpstr>Final remarks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2010-11-28T09:37:16Z</dcterms:created>
  <dcterms:modified xsi:type="dcterms:W3CDTF">2013-12-17T14:33:24Z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