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video/unknown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31"/>
  </p:notesMasterIdLst>
  <p:sldIdLst>
    <p:sldId id="531" r:id="rId2"/>
    <p:sldId id="560" r:id="rId3"/>
    <p:sldId id="546" r:id="rId4"/>
    <p:sldId id="549" r:id="rId5"/>
    <p:sldId id="550" r:id="rId6"/>
    <p:sldId id="547" r:id="rId7"/>
    <p:sldId id="552" r:id="rId8"/>
    <p:sldId id="553" r:id="rId9"/>
    <p:sldId id="551" r:id="rId10"/>
    <p:sldId id="478" r:id="rId11"/>
    <p:sldId id="532" r:id="rId12"/>
    <p:sldId id="533" r:id="rId13"/>
    <p:sldId id="535" r:id="rId14"/>
    <p:sldId id="536" r:id="rId15"/>
    <p:sldId id="538" r:id="rId16"/>
    <p:sldId id="541" r:id="rId17"/>
    <p:sldId id="542" r:id="rId18"/>
    <p:sldId id="543" r:id="rId19"/>
    <p:sldId id="539" r:id="rId20"/>
    <p:sldId id="540" r:id="rId21"/>
    <p:sldId id="554" r:id="rId22"/>
    <p:sldId id="555" r:id="rId23"/>
    <p:sldId id="556" r:id="rId24"/>
    <p:sldId id="557" r:id="rId25"/>
    <p:sldId id="558" r:id="rId26"/>
    <p:sldId id="563" r:id="rId27"/>
    <p:sldId id="559" r:id="rId28"/>
    <p:sldId id="561" r:id="rId29"/>
    <p:sldId id="562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9900"/>
    <a:srgbClr val="FF3300"/>
    <a:srgbClr val="008000"/>
    <a:srgbClr val="FF7C80"/>
    <a:srgbClr val="009900"/>
    <a:srgbClr val="CC0000"/>
    <a:srgbClr val="003399"/>
    <a:srgbClr val="CDD3EC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08100" y="2667000"/>
            <a:ext cx="7162800" cy="1331913"/>
          </a:xfrm>
        </p:spPr>
        <p:txBody>
          <a:bodyPr anchorCtr="1"/>
          <a:lstStyle>
            <a:lvl1pPr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687513" y="4343400"/>
            <a:ext cx="64008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30" y="164575"/>
            <a:ext cx="7258545" cy="62909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524" y="274638"/>
            <a:ext cx="7296951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61930" y="164575"/>
            <a:ext cx="7258545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86295"/>
            <a:ext cx="79248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616285" y="89427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7467600" y="6248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6914705" y="6232565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501070" y="6386185"/>
            <a:ext cx="72137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 smtClean="0">
                <a:solidFill>
                  <a:srgbClr val="000099"/>
                </a:solidFill>
                <a:latin typeface="Times New Roman" pitchFamily="18" charset="0"/>
              </a:rPr>
              <a:t>ICFA Mini-Workshop on Beam Impedance &amp; </a:t>
            </a:r>
            <a:r>
              <a:rPr lang="en-US" sz="1200" i="1" baseline="0" dirty="0" err="1" smtClean="0">
                <a:solidFill>
                  <a:srgbClr val="000099"/>
                </a:solidFill>
                <a:latin typeface="Times New Roman" pitchFamily="18" charset="0"/>
              </a:rPr>
              <a:t>Wakefields</a:t>
            </a:r>
            <a:r>
              <a:rPr lang="en-US" sz="1200" i="1" baseline="0" dirty="0" smtClean="0">
                <a:solidFill>
                  <a:srgbClr val="000099"/>
                </a:solidFill>
                <a:latin typeface="Times New Roman" pitchFamily="18" charset="0"/>
              </a:rPr>
              <a:t>, April 26</a:t>
            </a:r>
            <a:r>
              <a:rPr lang="en-US" sz="1200" i="1" dirty="0" smtClean="0">
                <a:solidFill>
                  <a:srgbClr val="000099"/>
                </a:solidFill>
                <a:latin typeface="Times New Roman" pitchFamily="18" charset="0"/>
              </a:rPr>
              <a:t>, 2014 </a:t>
            </a: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– </a:t>
            </a:r>
            <a:r>
              <a:rPr lang="en-US" sz="1200" i="1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n-US" sz="1200" i="1" baseline="0" dirty="0" smtClean="0">
                <a:solidFill>
                  <a:srgbClr val="000099"/>
                </a:solidFill>
                <a:latin typeface="Times New Roman" pitchFamily="18" charset="0"/>
              </a:rPr>
              <a:t>M. Wendt: The LHC Sync Light Monitor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616285" y="6309375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" name="Picture 1" descr="Logo_cern.pd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880" y="49359"/>
            <a:ext cx="801625" cy="8016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4" Type="http://schemas.openxmlformats.org/officeDocument/2006/relationships/image" Target="../media/image30.jpg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27.png"/><Relationship Id="rId7" Type="http://schemas.openxmlformats.org/officeDocument/2006/relationships/package" Target="../embeddings/Microsoft_Word_Document2.docx"/><Relationship Id="rId8" Type="http://schemas.openxmlformats.org/officeDocument/2006/relationships/image" Target="../media/image28.png"/><Relationship Id="rId9" Type="http://schemas.openxmlformats.org/officeDocument/2006/relationships/image" Target="../media/image31.jpg"/><Relationship Id="rId10" Type="http://schemas.openxmlformats.org/officeDocument/2006/relationships/image" Target="../media/image32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Relationship Id="rId3" Type="http://schemas.openxmlformats.org/officeDocument/2006/relationships/image" Target="../media/image38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4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40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1930" y="702245"/>
            <a:ext cx="7162800" cy="1331913"/>
          </a:xfrm>
        </p:spPr>
        <p:txBody>
          <a:bodyPr/>
          <a:lstStyle/>
          <a:p>
            <a:r>
              <a:rPr lang="en-US" b="1" dirty="0" smtClean="0"/>
              <a:t>The LHC Synchrotron Light Monitor (BSRT)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1070" y="3044950"/>
            <a:ext cx="8065049" cy="3110806"/>
          </a:xfrm>
        </p:spPr>
        <p:txBody>
          <a:bodyPr/>
          <a:lstStyle/>
          <a:p>
            <a:r>
              <a:rPr lang="en-US" i="1" dirty="0" smtClean="0">
                <a:solidFill>
                  <a:srgbClr val="FFFF00"/>
                </a:solidFill>
              </a:rPr>
              <a:t>Fritz </a:t>
            </a:r>
            <a:r>
              <a:rPr lang="en-US" i="1" dirty="0" err="1" smtClean="0">
                <a:solidFill>
                  <a:srgbClr val="FFFF00"/>
                </a:solidFill>
              </a:rPr>
              <a:t>Caspers</a:t>
            </a:r>
            <a:endParaRPr lang="en-US" i="1" dirty="0" smtClean="0">
              <a:solidFill>
                <a:srgbClr val="FFFF00"/>
              </a:solidFill>
            </a:endParaRPr>
          </a:p>
          <a:p>
            <a:r>
              <a:rPr lang="en-US" i="1" dirty="0" err="1" smtClean="0">
                <a:solidFill>
                  <a:srgbClr val="FFFF00"/>
                </a:solidFill>
              </a:rPr>
              <a:t>Aurelie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err="1" smtClean="0">
                <a:solidFill>
                  <a:srgbClr val="FFFF00"/>
                </a:solidFill>
              </a:rPr>
              <a:t>Goldblatt</a:t>
            </a:r>
            <a:endParaRPr lang="en-US" i="1" dirty="0" smtClean="0">
              <a:solidFill>
                <a:srgbClr val="FFFF00"/>
              </a:solidFill>
            </a:endParaRPr>
          </a:p>
          <a:p>
            <a:r>
              <a:rPr lang="en-US" i="1" dirty="0" err="1" smtClean="0">
                <a:solidFill>
                  <a:srgbClr val="FFFF00"/>
                </a:solidFill>
              </a:rPr>
              <a:t>Andriy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err="1" smtClean="0">
                <a:solidFill>
                  <a:srgbClr val="FFFF00"/>
                </a:solidFill>
              </a:rPr>
              <a:t>Nosych</a:t>
            </a:r>
            <a:r>
              <a:rPr lang="en-US" i="1" dirty="0" smtClean="0">
                <a:solidFill>
                  <a:srgbClr val="FFFF00"/>
                </a:solidFill>
              </a:rPr>
              <a:t> (CERN / ALBA)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Federico </a:t>
            </a:r>
            <a:r>
              <a:rPr lang="en-US" i="1" dirty="0" err="1" smtClean="0">
                <a:solidFill>
                  <a:srgbClr val="FFFF00"/>
                </a:solidFill>
              </a:rPr>
              <a:t>Roncarolo</a:t>
            </a:r>
            <a:endParaRPr lang="en-US" i="1" dirty="0" smtClean="0">
              <a:solidFill>
                <a:srgbClr val="FFFF00"/>
              </a:solidFill>
            </a:endParaRPr>
          </a:p>
          <a:p>
            <a:r>
              <a:rPr lang="en-US" i="1" dirty="0" smtClean="0">
                <a:solidFill>
                  <a:srgbClr val="FFFF00"/>
                </a:solidFill>
              </a:rPr>
              <a:t>Georges </a:t>
            </a:r>
            <a:r>
              <a:rPr lang="en-US" i="1" dirty="0" err="1" smtClean="0">
                <a:solidFill>
                  <a:srgbClr val="FFFF00"/>
                </a:solidFill>
              </a:rPr>
              <a:t>Trad</a:t>
            </a:r>
            <a:endParaRPr lang="en-US" i="1" dirty="0" smtClean="0">
              <a:solidFill>
                <a:srgbClr val="FFFF00"/>
              </a:solidFill>
            </a:endParaRPr>
          </a:p>
          <a:p>
            <a:r>
              <a:rPr lang="en-US" i="1" dirty="0" smtClean="0">
                <a:solidFill>
                  <a:srgbClr val="FFFF00"/>
                </a:solidFill>
              </a:rPr>
              <a:t>Christine </a:t>
            </a:r>
            <a:r>
              <a:rPr lang="en-US" i="1" dirty="0" err="1" smtClean="0">
                <a:solidFill>
                  <a:srgbClr val="FFFF00"/>
                </a:solidFill>
              </a:rPr>
              <a:t>Völlinger</a:t>
            </a:r>
            <a:endParaRPr lang="en-US" i="1" dirty="0" smtClean="0">
              <a:solidFill>
                <a:srgbClr val="FFFF00"/>
              </a:solidFill>
            </a:endParaRPr>
          </a:p>
          <a:p>
            <a:r>
              <a:rPr lang="en-US" i="1" u="sng" dirty="0" smtClean="0">
                <a:solidFill>
                  <a:srgbClr val="FFFF00"/>
                </a:solidFill>
              </a:rPr>
              <a:t>Manfred Wendt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69579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766" y="164575"/>
            <a:ext cx="7066520" cy="629095"/>
          </a:xfrm>
        </p:spPr>
        <p:txBody>
          <a:bodyPr/>
          <a:lstStyle/>
          <a:p>
            <a:r>
              <a:rPr lang="en-US" dirty="0" smtClean="0"/>
              <a:t>Wakefield Simulations: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40" y="1086295"/>
            <a:ext cx="8641125" cy="5069459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Verify HOM resonance(s) of the present configuration</a:t>
            </a:r>
          </a:p>
          <a:p>
            <a:r>
              <a:rPr lang="en-US" sz="2400" dirty="0" smtClean="0"/>
              <a:t>Support a decision an improved BSRT mirror holder system</a:t>
            </a:r>
          </a:p>
          <a:p>
            <a:pPr lvl="1"/>
            <a:r>
              <a:rPr lang="en-US" sz="2200" dirty="0" smtClean="0">
                <a:solidFill>
                  <a:srgbClr val="FF0000"/>
                </a:solidFill>
              </a:rPr>
              <a:t>Minimize heating due to beam induced RF (HOM) power losses! </a:t>
            </a:r>
          </a:p>
          <a:p>
            <a:pPr lvl="1"/>
            <a:r>
              <a:rPr lang="en-US" sz="2200" dirty="0" smtClean="0"/>
              <a:t>Feasible choice in terms of geometric structure</a:t>
            </a:r>
          </a:p>
          <a:p>
            <a:pPr lvl="2"/>
            <a:r>
              <a:rPr lang="en-US" sz="2000" dirty="0" smtClean="0"/>
              <a:t>Keep the existing vacuum tank construction!</a:t>
            </a:r>
          </a:p>
          <a:p>
            <a:pPr lvl="2"/>
            <a:r>
              <a:rPr lang="en-US" sz="2000" dirty="0" smtClean="0"/>
              <a:t>Don’t alter mirror position and area</a:t>
            </a:r>
          </a:p>
          <a:p>
            <a:pPr lvl="2"/>
            <a:r>
              <a:rPr lang="en-US" sz="2000" dirty="0" smtClean="0"/>
              <a:t>Avoid the need of HOM damping material, e.g. ferrites!</a:t>
            </a:r>
          </a:p>
          <a:p>
            <a:pPr lvl="2"/>
            <a:r>
              <a:rPr lang="en-US" sz="2000" dirty="0" smtClean="0">
                <a:solidFill>
                  <a:srgbClr val="FF0000"/>
                </a:solidFill>
              </a:rPr>
              <a:t>Avoid exotic, non LS1 manageable ideas</a:t>
            </a:r>
            <a:r>
              <a:rPr lang="en-US" sz="2200" dirty="0" smtClean="0">
                <a:solidFill>
                  <a:srgbClr val="FF0000"/>
                </a:solidFill>
              </a:rPr>
              <a:t> (time limit!)!!</a:t>
            </a:r>
          </a:p>
          <a:p>
            <a:pPr lvl="3"/>
            <a:r>
              <a:rPr lang="en-US" sz="2000" dirty="0" smtClean="0"/>
              <a:t>Experimented with spoiler and other solutions…</a:t>
            </a:r>
          </a:p>
          <a:p>
            <a:r>
              <a:rPr lang="en-US" sz="2400" dirty="0" smtClean="0"/>
              <a:t>Detailed </a:t>
            </a:r>
            <a:r>
              <a:rPr lang="en-US" sz="2400" dirty="0" err="1" smtClean="0"/>
              <a:t>wakefield</a:t>
            </a:r>
            <a:r>
              <a:rPr lang="en-US" sz="2400" dirty="0" smtClean="0"/>
              <a:t> analysis for two geometries:</a:t>
            </a:r>
          </a:p>
          <a:p>
            <a:pPr lvl="1"/>
            <a:r>
              <a:rPr lang="en-US" dirty="0" smtClean="0"/>
              <a:t>Existing mirror holder geometry, replacing some metal parts by ceramic (</a:t>
            </a:r>
            <a:r>
              <a:rPr lang="en-US" i="1" dirty="0" err="1" smtClean="0"/>
              <a:t>Shapal</a:t>
            </a:r>
            <a:r>
              <a:rPr lang="en-US" dirty="0" smtClean="0"/>
              <a:t>) material</a:t>
            </a:r>
            <a:r>
              <a:rPr lang="en-US" dirty="0"/>
              <a:t>:</a:t>
            </a:r>
            <a:r>
              <a:rPr lang="en-US" dirty="0" smtClean="0"/>
              <a:t> Plan A.</a:t>
            </a:r>
          </a:p>
          <a:p>
            <a:pPr lvl="1"/>
            <a:r>
              <a:rPr lang="en-US" dirty="0" smtClean="0"/>
              <a:t>New mirror holder design, with a longer mirror. This version still allows to retract the mirror, but is optimized for a fixed position: Plan B.</a:t>
            </a:r>
          </a:p>
        </p:txBody>
      </p:sp>
    </p:spTree>
    <p:extLst>
      <p:ext uri="{BB962C8B-B14F-4D97-AF65-F5344CB8AC3E}">
        <p14:creationId xmlns:p14="http://schemas.microsoft.com/office/powerpoint/2010/main" val="137520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BSRT Mirror Holder Structure A</a:t>
            </a:r>
            <a:endParaRPr lang="en-US" dirty="0"/>
          </a:p>
        </p:txBody>
      </p:sp>
      <p:pic>
        <p:nvPicPr>
          <p:cNvPr id="4" name="Picture 3" descr="StructureAll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5" y="1124700"/>
            <a:ext cx="8871555" cy="462426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>
            <a:off x="2997395" y="5426060"/>
            <a:ext cx="307240" cy="38405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7145135" y="2929735"/>
            <a:ext cx="307240" cy="38405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3189421" y="4312315"/>
            <a:ext cx="2150679" cy="134417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5762555" y="3121761"/>
            <a:ext cx="1537419" cy="9601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1730030" y="4465935"/>
            <a:ext cx="1536202" cy="34564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2421320" y="4619555"/>
            <a:ext cx="0" cy="23043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2574940" y="4657960"/>
            <a:ext cx="0" cy="23043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H="1" flipV="1">
            <a:off x="2574941" y="4811582"/>
            <a:ext cx="345644" cy="7680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2075675" y="4696365"/>
            <a:ext cx="344426" cy="7559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5109670" y="4043480"/>
            <a:ext cx="1541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1000 mm length</a:t>
            </a:r>
            <a:endParaRPr lang="en-US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883650" y="4005075"/>
            <a:ext cx="1003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212.7 mm </a:t>
            </a:r>
          </a:p>
          <a:p>
            <a:r>
              <a:rPr lang="en-US" sz="1400" b="1" dirty="0" smtClean="0"/>
              <a:t>diameter</a:t>
            </a:r>
            <a:endParaRPr lang="en-US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190890" y="4888390"/>
            <a:ext cx="1197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+10 mm </a:t>
            </a:r>
          </a:p>
          <a:p>
            <a:r>
              <a:rPr lang="en-US" sz="1400" b="1" dirty="0"/>
              <a:t>b</a:t>
            </a:r>
            <a:r>
              <a:rPr lang="en-US" sz="1400" b="1" dirty="0" smtClean="0"/>
              <a:t>eam offset</a:t>
            </a:r>
            <a:endParaRPr lang="en-US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608935" y="2737710"/>
            <a:ext cx="16013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</a:t>
            </a:r>
            <a:r>
              <a:rPr lang="en-US" sz="1400" b="1" dirty="0" smtClean="0"/>
              <a:t>eam &amp;</a:t>
            </a:r>
          </a:p>
          <a:p>
            <a:r>
              <a:rPr lang="en-US" sz="1400" b="1" dirty="0"/>
              <a:t>w</a:t>
            </a:r>
            <a:r>
              <a:rPr lang="en-US" sz="1400" b="1" dirty="0" smtClean="0"/>
              <a:t>ake integration</a:t>
            </a:r>
          </a:p>
          <a:p>
            <a:r>
              <a:rPr lang="en-US" sz="1400" b="1" dirty="0" smtClean="0"/>
              <a:t>path</a:t>
            </a:r>
            <a:endParaRPr lang="en-US" sz="1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650280" y="1585560"/>
            <a:ext cx="18310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mirror, fused silica,</a:t>
            </a:r>
          </a:p>
          <a:p>
            <a:r>
              <a:rPr lang="en-US" sz="1400" b="1" dirty="0" smtClean="0">
                <a:solidFill>
                  <a:srgbClr val="008000"/>
                </a:solidFill>
              </a:rPr>
              <a:t>45</a:t>
            </a:r>
            <a:r>
              <a:rPr lang="en-US" sz="1400" b="1" baseline="30000" dirty="0" smtClean="0">
                <a:solidFill>
                  <a:srgbClr val="008000"/>
                </a:solidFill>
              </a:rPr>
              <a:t>0</a:t>
            </a:r>
            <a:r>
              <a:rPr lang="en-US" sz="1400" b="1" dirty="0" smtClean="0">
                <a:solidFill>
                  <a:srgbClr val="008000"/>
                </a:solidFill>
              </a:rPr>
              <a:t> orientation</a:t>
            </a:r>
          </a:p>
          <a:p>
            <a:r>
              <a:rPr lang="en-US" sz="1400" b="1" dirty="0" smtClean="0">
                <a:solidFill>
                  <a:srgbClr val="008000"/>
                </a:solidFill>
              </a:rPr>
              <a:t>75x75x7.5 mm</a:t>
            </a:r>
            <a:endParaRPr lang="en-US" sz="1400" b="1" dirty="0">
              <a:solidFill>
                <a:srgbClr val="008000"/>
              </a:solidFill>
            </a:endParaRPr>
          </a:p>
        </p:txBody>
      </p:sp>
      <p:cxnSp>
        <p:nvCxnSpPr>
          <p:cNvPr id="42" name="Straight Arrow Connector 41"/>
          <p:cNvCxnSpPr>
            <a:stCxn id="41" idx="2"/>
          </p:cNvCxnSpPr>
          <p:nvPr/>
        </p:nvCxnSpPr>
        <p:spPr bwMode="auto">
          <a:xfrm flipH="1">
            <a:off x="4418382" y="2324224"/>
            <a:ext cx="147442" cy="64391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2114080" y="1201510"/>
            <a:ext cx="3257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</a:t>
            </a:r>
            <a:r>
              <a:rPr lang="en-US" sz="1400" b="1" dirty="0" smtClean="0"/>
              <a:t>etractable mirror holder mechanics</a:t>
            </a:r>
            <a:endParaRPr lang="en-US" sz="1400" b="1" dirty="0"/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3266230" y="1547155"/>
            <a:ext cx="384050" cy="11905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Content Placeholder 2"/>
          <p:cNvSpPr>
            <a:spLocks noGrp="1"/>
          </p:cNvSpPr>
          <p:nvPr>
            <p:ph idx="1"/>
          </p:nvPr>
        </p:nvSpPr>
        <p:spPr>
          <a:xfrm>
            <a:off x="3803900" y="5426060"/>
            <a:ext cx="5146270" cy="729695"/>
          </a:xfrm>
        </p:spPr>
        <p:txBody>
          <a:bodyPr/>
          <a:lstStyle/>
          <a:p>
            <a:r>
              <a:rPr lang="en-US" dirty="0" smtClean="0"/>
              <a:t>Background material: PEC</a:t>
            </a:r>
          </a:p>
          <a:p>
            <a:pPr lvl="1"/>
            <a:r>
              <a:rPr lang="en-US" dirty="0" smtClean="0"/>
              <a:t>Vacuum displayed almost transparent</a:t>
            </a:r>
          </a:p>
        </p:txBody>
      </p:sp>
    </p:spTree>
    <p:extLst>
      <p:ext uri="{BB962C8B-B14F-4D97-AF65-F5344CB8AC3E}">
        <p14:creationId xmlns:p14="http://schemas.microsoft.com/office/powerpoint/2010/main" val="2914581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Mirror Holder A (cont.)</a:t>
            </a:r>
            <a:endParaRPr lang="en-US" dirty="0"/>
          </a:p>
        </p:txBody>
      </p:sp>
      <p:pic>
        <p:nvPicPr>
          <p:cNvPr id="5" name="Picture 4" descr="StructureHolder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1510"/>
            <a:ext cx="9144000" cy="47662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62555" y="4465935"/>
            <a:ext cx="1112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m</a:t>
            </a:r>
            <a:r>
              <a:rPr lang="en-US" sz="1400" b="1" dirty="0" smtClean="0"/>
              <a:t>etal clips</a:t>
            </a:r>
            <a:endParaRPr lang="en-US" sz="1400" b="1" dirty="0"/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 bwMode="auto">
          <a:xfrm flipH="1" flipV="1">
            <a:off x="4072736" y="4081886"/>
            <a:ext cx="1689819" cy="53793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>
            <a:stCxn id="6" idx="1"/>
          </p:cNvCxnSpPr>
          <p:nvPr/>
        </p:nvCxnSpPr>
        <p:spPr bwMode="auto">
          <a:xfrm flipH="1" flipV="1">
            <a:off x="3803900" y="4465935"/>
            <a:ext cx="1958655" cy="1538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957520" y="1815990"/>
            <a:ext cx="1521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800000"/>
                </a:solidFill>
              </a:rPr>
              <a:t>h</a:t>
            </a:r>
            <a:r>
              <a:rPr lang="en-US" sz="1400" b="1" dirty="0" smtClean="0">
                <a:solidFill>
                  <a:srgbClr val="800000"/>
                </a:solidFill>
              </a:rPr>
              <a:t>older parts:</a:t>
            </a:r>
          </a:p>
          <a:p>
            <a:r>
              <a:rPr lang="en-US" sz="1400" b="1" i="1" dirty="0" err="1" smtClean="0">
                <a:solidFill>
                  <a:srgbClr val="800000"/>
                </a:solidFill>
              </a:rPr>
              <a:t>Shapal</a:t>
            </a:r>
            <a:r>
              <a:rPr lang="en-US" sz="1400" b="1" dirty="0" smtClean="0">
                <a:solidFill>
                  <a:srgbClr val="800000"/>
                </a:solidFill>
              </a:rPr>
              <a:t> or metal</a:t>
            </a:r>
            <a:endParaRPr lang="en-US" sz="1400" b="1" dirty="0">
              <a:solidFill>
                <a:srgbClr val="80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4264760" y="2353660"/>
            <a:ext cx="422455" cy="103693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020" y="1239915"/>
            <a:ext cx="5453510" cy="2304301"/>
          </a:xfrm>
        </p:spPr>
        <p:txBody>
          <a:bodyPr/>
          <a:lstStyle/>
          <a:p>
            <a:r>
              <a:rPr lang="en-US" dirty="0" smtClean="0"/>
              <a:t>Discretization: 35e6 mesh cells</a:t>
            </a:r>
          </a:p>
          <a:p>
            <a:pPr lvl="1"/>
            <a:r>
              <a:rPr lang="en-US" dirty="0" smtClean="0"/>
              <a:t>Hexahedral </a:t>
            </a:r>
            <a:r>
              <a:rPr lang="en-US" dirty="0" err="1" smtClean="0"/>
              <a:t>mesher</a:t>
            </a:r>
            <a:endParaRPr lang="en-US" dirty="0" smtClean="0"/>
          </a:p>
          <a:p>
            <a:pPr lvl="1"/>
            <a:r>
              <a:rPr lang="en-US" dirty="0" smtClean="0"/>
              <a:t>Equidistant cells, 1.3 mm</a:t>
            </a:r>
          </a:p>
          <a:p>
            <a:pPr lvl="1"/>
            <a:r>
              <a:rPr lang="en-US" dirty="0" smtClean="0"/>
              <a:t>Omitted screws, pins, etc.</a:t>
            </a:r>
          </a:p>
          <a:p>
            <a:pPr lvl="1"/>
            <a:r>
              <a:rPr lang="en-US" dirty="0" smtClean="0"/>
              <a:t>Parametric model </a:t>
            </a:r>
            <a:br>
              <a:rPr lang="en-US" dirty="0" smtClean="0"/>
            </a:br>
            <a:r>
              <a:rPr lang="en-US" dirty="0" smtClean="0"/>
              <a:t>(based on STEP file)</a:t>
            </a:r>
          </a:p>
          <a:p>
            <a:pPr lvl="1"/>
            <a:r>
              <a:rPr lang="en-US" dirty="0" smtClean="0"/>
              <a:t>Tried to follow </a:t>
            </a:r>
            <a:br>
              <a:rPr lang="en-US" dirty="0" smtClean="0"/>
            </a:br>
            <a:r>
              <a:rPr lang="en-US" dirty="0" smtClean="0"/>
              <a:t>CST guidelines…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461195" y="5234035"/>
            <a:ext cx="31485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mirror material:</a:t>
            </a:r>
          </a:p>
          <a:p>
            <a:r>
              <a:rPr lang="en-US" sz="1400" b="1" dirty="0">
                <a:solidFill>
                  <a:srgbClr val="008000"/>
                </a:solidFill>
              </a:rPr>
              <a:t>f</a:t>
            </a:r>
            <a:r>
              <a:rPr lang="en-US" sz="1400" b="1" dirty="0" smtClean="0">
                <a:solidFill>
                  <a:srgbClr val="008000"/>
                </a:solidFill>
              </a:rPr>
              <a:t>used silica (</a:t>
            </a:r>
            <a:r>
              <a:rPr lang="en-US" sz="1400" b="1" dirty="0" err="1" smtClean="0">
                <a:solidFill>
                  <a:srgbClr val="008000"/>
                </a:solidFill>
              </a:rPr>
              <a:t>er</a:t>
            </a:r>
            <a:r>
              <a:rPr lang="en-US" sz="1400" b="1" dirty="0" smtClean="0">
                <a:solidFill>
                  <a:srgbClr val="008000"/>
                </a:solidFill>
              </a:rPr>
              <a:t>=3.83, </a:t>
            </a:r>
            <a:r>
              <a:rPr lang="en-US" sz="1400" b="1" dirty="0" err="1" smtClean="0">
                <a:solidFill>
                  <a:srgbClr val="008000"/>
                </a:solidFill>
              </a:rPr>
              <a:t>tand</a:t>
            </a:r>
            <a:r>
              <a:rPr lang="en-US" sz="1400" b="1" dirty="0" smtClean="0">
                <a:solidFill>
                  <a:srgbClr val="008000"/>
                </a:solidFill>
              </a:rPr>
              <a:t>=1.39e-3) </a:t>
            </a:r>
            <a:br>
              <a:rPr lang="en-US" sz="1400" b="1" dirty="0" smtClean="0">
                <a:solidFill>
                  <a:srgbClr val="008000"/>
                </a:solidFill>
              </a:rPr>
            </a:br>
            <a:r>
              <a:rPr lang="en-US" sz="1400" b="1" dirty="0" smtClean="0">
                <a:solidFill>
                  <a:srgbClr val="008000"/>
                </a:solidFill>
              </a:rPr>
              <a:t>or vacuum</a:t>
            </a:r>
          </a:p>
        </p:txBody>
      </p:sp>
      <p:cxnSp>
        <p:nvCxnSpPr>
          <p:cNvPr id="28" name="Straight Arrow Connector 27"/>
          <p:cNvCxnSpPr>
            <a:stCxn id="27" idx="0"/>
          </p:cNvCxnSpPr>
          <p:nvPr/>
        </p:nvCxnSpPr>
        <p:spPr bwMode="auto">
          <a:xfrm flipH="1" flipV="1">
            <a:off x="2766965" y="4849985"/>
            <a:ext cx="268483" cy="38405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608935" y="1393535"/>
            <a:ext cx="1421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</a:t>
            </a:r>
            <a:r>
              <a:rPr lang="en-US" sz="1400" b="1" dirty="0" smtClean="0"/>
              <a:t>ontact spring</a:t>
            </a:r>
            <a:br>
              <a:rPr lang="en-US" sz="1400" b="1" dirty="0" smtClean="0"/>
            </a:br>
            <a:r>
              <a:rPr lang="en-US" sz="1400" b="1" dirty="0" smtClean="0"/>
              <a:t>(simplified)</a:t>
            </a:r>
            <a:endParaRPr lang="en-US" sz="1400" b="1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4648811" y="1969610"/>
            <a:ext cx="1152149" cy="145939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221945" y="2084825"/>
            <a:ext cx="16315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Retractable stem</a:t>
            </a:r>
            <a:br>
              <a:rPr lang="en-US" sz="1400" b="1" dirty="0" smtClean="0"/>
            </a:br>
            <a:r>
              <a:rPr lang="en-US" sz="1400" b="1" dirty="0" smtClean="0"/>
              <a:t>and disk system</a:t>
            </a:r>
            <a:endParaRPr lang="en-US" sz="1400" b="1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6146605" y="2622495"/>
            <a:ext cx="1382581" cy="72969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46798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BSRT Mirror Holder Structure B</a:t>
            </a:r>
            <a:endParaRPr lang="en-US" dirty="0"/>
          </a:p>
        </p:txBody>
      </p:sp>
      <p:pic>
        <p:nvPicPr>
          <p:cNvPr id="4" name="Picture 3" descr="StructureAllwPorts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3535"/>
            <a:ext cx="9144000" cy="43360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25" y="1047890"/>
            <a:ext cx="4339765" cy="1651415"/>
          </a:xfrm>
        </p:spPr>
        <p:txBody>
          <a:bodyPr/>
          <a:lstStyle/>
          <a:p>
            <a:r>
              <a:rPr lang="en-US" dirty="0" smtClean="0"/>
              <a:t>Boundaries:</a:t>
            </a:r>
          </a:p>
          <a:p>
            <a:pPr lvl="1"/>
            <a:r>
              <a:rPr lang="en-US" dirty="0"/>
              <a:t>x</a:t>
            </a:r>
            <a:r>
              <a:rPr lang="en-US" dirty="0" smtClean="0"/>
              <a:t> &amp; y: electric, z: open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 addition WG ports</a:t>
            </a:r>
          </a:p>
          <a:p>
            <a:pPr lvl="2"/>
            <a:r>
              <a:rPr lang="en-US" dirty="0" smtClean="0"/>
              <a:t>100 modes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879240" y="4389125"/>
            <a:ext cx="4070930" cy="180503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Beam:</a:t>
            </a:r>
          </a:p>
          <a:p>
            <a:pPr lvl="1"/>
            <a:r>
              <a:rPr lang="en-US" i="1" dirty="0" smtClean="0"/>
              <a:t>Gaussian</a:t>
            </a:r>
            <a:r>
              <a:rPr lang="en-US" dirty="0" smtClean="0"/>
              <a:t>, β=1</a:t>
            </a:r>
          </a:p>
          <a:p>
            <a:pPr lvl="1"/>
            <a:r>
              <a:rPr lang="el-GR" dirty="0" smtClean="0"/>
              <a:t>σ</a:t>
            </a:r>
            <a:r>
              <a:rPr lang="en-US" dirty="0" smtClean="0"/>
              <a:t>=50 mm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harge: 1.7e-9 C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ax. freq.: 2.05 GHz (-20 dB)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56785" y="1163105"/>
            <a:ext cx="203132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e</a:t>
            </a:r>
            <a:r>
              <a:rPr lang="en-US" sz="1400" b="1" dirty="0" smtClean="0">
                <a:solidFill>
                  <a:srgbClr val="008000"/>
                </a:solidFill>
              </a:rPr>
              <a:t>longated mirror, </a:t>
            </a:r>
            <a:br>
              <a:rPr lang="en-US" sz="1400" b="1" dirty="0" smtClean="0">
                <a:solidFill>
                  <a:srgbClr val="008000"/>
                </a:solidFill>
              </a:rPr>
            </a:br>
            <a:r>
              <a:rPr lang="en-US" sz="1400" b="1" dirty="0" smtClean="0">
                <a:solidFill>
                  <a:srgbClr val="008000"/>
                </a:solidFill>
              </a:rPr>
              <a:t>fused silica,</a:t>
            </a:r>
          </a:p>
          <a:p>
            <a:r>
              <a:rPr lang="en-US" sz="1400" b="1" dirty="0" smtClean="0">
                <a:solidFill>
                  <a:srgbClr val="008000"/>
                </a:solidFill>
              </a:rPr>
              <a:t>45</a:t>
            </a:r>
            <a:r>
              <a:rPr lang="en-US" sz="1400" b="1" baseline="30000" dirty="0" smtClean="0">
                <a:solidFill>
                  <a:srgbClr val="008000"/>
                </a:solidFill>
              </a:rPr>
              <a:t>0</a:t>
            </a:r>
            <a:r>
              <a:rPr lang="en-US" sz="1400" b="1" dirty="0" smtClean="0">
                <a:solidFill>
                  <a:srgbClr val="008000"/>
                </a:solidFill>
              </a:rPr>
              <a:t> orientation</a:t>
            </a:r>
          </a:p>
          <a:p>
            <a:r>
              <a:rPr lang="en-US" sz="1400" b="1" dirty="0" smtClean="0">
                <a:solidFill>
                  <a:srgbClr val="008000"/>
                </a:solidFill>
              </a:rPr>
              <a:t>75x75 mm active area</a:t>
            </a:r>
          </a:p>
          <a:p>
            <a:r>
              <a:rPr lang="en-US" sz="1400" b="1" dirty="0" smtClean="0">
                <a:solidFill>
                  <a:srgbClr val="008000"/>
                </a:solidFill>
              </a:rPr>
              <a:t>15 mm thick</a:t>
            </a:r>
            <a:endParaRPr lang="en-US" sz="1400" b="1" dirty="0">
              <a:solidFill>
                <a:srgbClr val="008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4456785" y="2353660"/>
            <a:ext cx="230430" cy="80650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01070" y="2737710"/>
            <a:ext cx="17235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</a:t>
            </a:r>
            <a:r>
              <a:rPr lang="en-US" sz="1400" b="1" dirty="0" smtClean="0"/>
              <a:t>on-retractable </a:t>
            </a:r>
            <a:br>
              <a:rPr lang="en-US" sz="1400" b="1" dirty="0" smtClean="0"/>
            </a:br>
            <a:r>
              <a:rPr lang="en-US" sz="1400" b="1" dirty="0" smtClean="0"/>
              <a:t>mirror holder with</a:t>
            </a:r>
          </a:p>
          <a:p>
            <a:r>
              <a:rPr lang="en-US" sz="1400" b="1" dirty="0" smtClean="0"/>
              <a:t>30x15x15 mm slot</a:t>
            </a:r>
            <a:endParaRPr lang="en-US" sz="1400" b="1" dirty="0"/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 bwMode="auto">
          <a:xfrm>
            <a:off x="2224619" y="3107042"/>
            <a:ext cx="1502471" cy="24514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88745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Mirror Holder B (cont.)</a:t>
            </a:r>
            <a:endParaRPr lang="en-US" dirty="0"/>
          </a:p>
        </p:txBody>
      </p:sp>
      <p:pic>
        <p:nvPicPr>
          <p:cNvPr id="4" name="Picture 3" descr="StructureDetail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14" y="1201510"/>
            <a:ext cx="9144000" cy="43360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00225" y="1508750"/>
            <a:ext cx="231955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45</a:t>
            </a:r>
            <a:r>
              <a:rPr lang="en-US" sz="1400" b="1" baseline="30000" dirty="0" smtClean="0">
                <a:solidFill>
                  <a:srgbClr val="008000"/>
                </a:solidFill>
              </a:rPr>
              <a:t>0</a:t>
            </a:r>
            <a:r>
              <a:rPr lang="en-US" sz="1400" b="1" dirty="0" smtClean="0">
                <a:solidFill>
                  <a:srgbClr val="008000"/>
                </a:solidFill>
              </a:rPr>
              <a:t> rotated mirror,</a:t>
            </a:r>
          </a:p>
          <a:p>
            <a:r>
              <a:rPr lang="en-US" sz="1400" b="1" dirty="0" smtClean="0">
                <a:solidFill>
                  <a:srgbClr val="008000"/>
                </a:solidFill>
              </a:rPr>
              <a:t>preferable fixed position,</a:t>
            </a:r>
          </a:p>
          <a:p>
            <a:r>
              <a:rPr lang="en-US" sz="1400" b="1" dirty="0" smtClean="0">
                <a:solidFill>
                  <a:srgbClr val="008000"/>
                </a:solidFill>
              </a:rPr>
              <a:t>15 mm thick fused silica</a:t>
            </a:r>
          </a:p>
        </p:txBody>
      </p:sp>
      <p:cxnSp>
        <p:nvCxnSpPr>
          <p:cNvPr id="6" name="Straight Arrow Connector 5"/>
          <p:cNvCxnSpPr>
            <a:stCxn id="5" idx="2"/>
          </p:cNvCxnSpPr>
          <p:nvPr/>
        </p:nvCxnSpPr>
        <p:spPr bwMode="auto">
          <a:xfrm flipH="1">
            <a:off x="6530655" y="2247414"/>
            <a:ext cx="929347" cy="118158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307575" y="4312315"/>
            <a:ext cx="345682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</a:t>
            </a:r>
            <a:r>
              <a:rPr lang="en-US" sz="1400" b="1" dirty="0" smtClean="0"/>
              <a:t>pherically shaped </a:t>
            </a:r>
          </a:p>
          <a:p>
            <a:r>
              <a:rPr lang="en-US" sz="1400" b="1" dirty="0" smtClean="0"/>
              <a:t>mirror holder with slot, </a:t>
            </a:r>
          </a:p>
          <a:p>
            <a:r>
              <a:rPr lang="en-US" sz="1400" b="1" dirty="0" smtClean="0"/>
              <a:t>30 mm long,</a:t>
            </a:r>
          </a:p>
          <a:p>
            <a:r>
              <a:rPr lang="en-US" sz="1400" b="1" dirty="0" smtClean="0"/>
              <a:t>15 mm height (thickness of the mirror)</a:t>
            </a:r>
          </a:p>
          <a:p>
            <a:r>
              <a:rPr lang="en-US" sz="1400" b="1" dirty="0" smtClean="0"/>
              <a:t>15 mm deep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3227825" y="3774645"/>
            <a:ext cx="1536200" cy="72969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803900" y="1278320"/>
            <a:ext cx="1521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</a:t>
            </a:r>
            <a:r>
              <a:rPr lang="en-US" sz="1400" b="1" dirty="0" smtClean="0"/>
              <a:t>ontact springs</a:t>
            </a:r>
            <a:br>
              <a:rPr lang="en-US" sz="1400" b="1" dirty="0" smtClean="0"/>
            </a:br>
            <a:r>
              <a:rPr lang="en-US" sz="1400" b="1" dirty="0" smtClean="0"/>
              <a:t>(simplified)</a:t>
            </a:r>
            <a:endParaRPr lang="en-US" sz="1400" b="1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4610405" y="1777585"/>
            <a:ext cx="307240" cy="57607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83066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Wakefield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39" y="894270"/>
            <a:ext cx="8717935" cy="5376699"/>
          </a:xfrm>
        </p:spPr>
        <p:txBody>
          <a:bodyPr/>
          <a:lstStyle/>
          <a:p>
            <a:r>
              <a:rPr lang="en-US" dirty="0" smtClean="0"/>
              <a:t>CST Wakefield solver settings</a:t>
            </a:r>
          </a:p>
          <a:p>
            <a:pPr lvl="1"/>
            <a:r>
              <a:rPr lang="en-US" dirty="0" smtClean="0"/>
              <a:t>Increased </a:t>
            </a:r>
            <a:r>
              <a:rPr lang="en-US" dirty="0" err="1" smtClean="0"/>
              <a:t>wakelength</a:t>
            </a:r>
            <a:r>
              <a:rPr lang="en-US" dirty="0" smtClean="0"/>
              <a:t> from 20 m to 50 m</a:t>
            </a:r>
          </a:p>
          <a:p>
            <a:pPr lvl="2"/>
            <a:r>
              <a:rPr lang="en-US" dirty="0" smtClean="0"/>
              <a:t>However, stored energy does not reach the -60 dB goal a priory</a:t>
            </a:r>
          </a:p>
          <a:p>
            <a:pPr lvl="1"/>
            <a:r>
              <a:rPr lang="en-US" dirty="0" smtClean="0"/>
              <a:t>Added WG ports to the open boundaries for better energy absorption</a:t>
            </a:r>
          </a:p>
          <a:p>
            <a:pPr lvl="2"/>
            <a:r>
              <a:rPr lang="en-US" dirty="0" smtClean="0"/>
              <a:t>Increased the modes from 20 to 100</a:t>
            </a:r>
          </a:p>
          <a:p>
            <a:pPr lvl="1"/>
            <a:r>
              <a:rPr lang="en-US" dirty="0" smtClean="0"/>
              <a:t>Added DFT/FFT post-processing</a:t>
            </a:r>
          </a:p>
          <a:p>
            <a:pPr lvl="1"/>
            <a:r>
              <a:rPr lang="en-US" dirty="0" smtClean="0"/>
              <a:t>Tried to follow CST guidelines, e.g. equidistant mesh, etc.</a:t>
            </a:r>
          </a:p>
          <a:p>
            <a:pPr lvl="1"/>
            <a:r>
              <a:rPr lang="en-US" dirty="0" smtClean="0"/>
              <a:t>~30…36 hour simulation time using 24 cores, sufficient memory</a:t>
            </a:r>
          </a:p>
          <a:p>
            <a:pPr lvl="2"/>
            <a:r>
              <a:rPr lang="en-US" dirty="0" smtClean="0"/>
              <a:t>No error messages, except a few wrong filled PEC staircase cells</a:t>
            </a:r>
          </a:p>
          <a:p>
            <a:r>
              <a:rPr lang="en-US" dirty="0" smtClean="0"/>
              <a:t>Configurations</a:t>
            </a:r>
          </a:p>
          <a:p>
            <a:pPr lvl="1"/>
            <a:r>
              <a:rPr lang="en-US" dirty="0" smtClean="0"/>
              <a:t>Structure A</a:t>
            </a:r>
          </a:p>
          <a:p>
            <a:pPr lvl="2"/>
            <a:r>
              <a:rPr lang="en-US" dirty="0" smtClean="0"/>
              <a:t>Present design: mirror holder in metal, mirror out of fused silica</a:t>
            </a:r>
          </a:p>
          <a:p>
            <a:pPr lvl="2"/>
            <a:r>
              <a:rPr lang="en-US" dirty="0" smtClean="0"/>
              <a:t>Modified design: mirror holder &amp; shaft in </a:t>
            </a:r>
            <a:r>
              <a:rPr lang="en-US" i="1" dirty="0" err="1" smtClean="0"/>
              <a:t>Shapal</a:t>
            </a:r>
            <a:r>
              <a:rPr lang="en-US" dirty="0" smtClean="0"/>
              <a:t>, fused silica mirror</a:t>
            </a:r>
          </a:p>
          <a:p>
            <a:pPr lvl="2"/>
            <a:r>
              <a:rPr lang="en-US" dirty="0" smtClean="0"/>
              <a:t>Modified design without mirror: mirror material set to vacuum</a:t>
            </a:r>
          </a:p>
          <a:p>
            <a:pPr lvl="1"/>
            <a:r>
              <a:rPr lang="en-US" dirty="0" smtClean="0"/>
              <a:t>Structure B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Default design: 15 mm thick mirror made out of fused silica</a:t>
            </a:r>
          </a:p>
          <a:p>
            <a:pPr lvl="2"/>
            <a:r>
              <a:rPr lang="en-US" dirty="0" smtClean="0"/>
              <a:t>Design without mirror: mirror material set to vacuum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153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akePo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" y="1009485"/>
            <a:ext cx="8705135" cy="5223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Time Domain</a:t>
            </a:r>
            <a:endParaRPr lang="en-US" dirty="0"/>
          </a:p>
        </p:txBody>
      </p:sp>
      <p:pic>
        <p:nvPicPr>
          <p:cNvPr id="5" name="Picture 4" descr="Energ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645" y="2699305"/>
            <a:ext cx="3990544" cy="213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49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Domain (cont.)</a:t>
            </a:r>
            <a:endParaRPr lang="en-US" dirty="0"/>
          </a:p>
        </p:txBody>
      </p:sp>
      <p:pic>
        <p:nvPicPr>
          <p:cNvPr id="3" name="Picture 2" descr="WakePo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40" y="1086295"/>
            <a:ext cx="8712200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333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WakeImpLo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80" y="932675"/>
            <a:ext cx="8065050" cy="53622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Frequency Domain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3880710" y="1892800"/>
            <a:ext cx="998531" cy="38405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495189" y="1508750"/>
            <a:ext cx="426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actual peak value is much higher!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0530" y="1969610"/>
            <a:ext cx="2937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rgbClr val="008000"/>
                </a:solidFill>
              </a:rPr>
              <a:t>f</a:t>
            </a:r>
            <a:r>
              <a:rPr lang="en-US" b="1" i="1" baseline="-25000" dirty="0" err="1" smtClean="0">
                <a:solidFill>
                  <a:srgbClr val="008000"/>
                </a:solidFill>
              </a:rPr>
              <a:t>res</a:t>
            </a:r>
            <a:r>
              <a:rPr lang="en-US" b="1" dirty="0" smtClean="0">
                <a:solidFill>
                  <a:srgbClr val="008000"/>
                </a:solidFill>
              </a:rPr>
              <a:t> is shifted, lower value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00960" y="2507280"/>
            <a:ext cx="230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higher order resonances</a:t>
            </a:r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 bwMode="auto">
          <a:xfrm flipH="1">
            <a:off x="3919115" y="2154276"/>
            <a:ext cx="1651415" cy="54502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4418381" y="2353660"/>
            <a:ext cx="1267364" cy="145939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5301696" y="3083355"/>
            <a:ext cx="1113744" cy="61448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6261820" y="3121760"/>
            <a:ext cx="345646" cy="88331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699284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Estimation</a:t>
            </a:r>
            <a:r>
              <a:rPr lang="en-US" dirty="0" smtClean="0"/>
              <a:t> of the </a:t>
            </a:r>
            <a:r>
              <a:rPr lang="en-US" dirty="0"/>
              <a:t>A</a:t>
            </a:r>
            <a:r>
              <a:rPr lang="en-US" dirty="0" smtClean="0"/>
              <a:t>bsorbed Power</a:t>
            </a:r>
            <a:endParaRPr lang="en-US" dirty="0"/>
          </a:p>
        </p:txBody>
      </p:sp>
      <p:pic>
        <p:nvPicPr>
          <p:cNvPr id="11" name="Picture 10" descr="LHCbunc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670" y="1047890"/>
            <a:ext cx="3712941" cy="2310274"/>
          </a:xfrm>
          <a:prstGeom prst="rect">
            <a:avLst/>
          </a:prstGeom>
        </p:spPr>
      </p:pic>
      <p:pic>
        <p:nvPicPr>
          <p:cNvPr id="10" name="Picture 9" descr="LHCspectrumMeasuredNor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0" y="1047890"/>
            <a:ext cx="4224550" cy="23235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98755" y="1777585"/>
            <a:ext cx="1332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/>
              <a:t>t</a:t>
            </a:r>
            <a:r>
              <a:rPr lang="en-US" sz="1400" b="1" i="1" baseline="-25000" dirty="0" err="1" smtClean="0"/>
              <a:t>bunch</a:t>
            </a:r>
            <a:r>
              <a:rPr lang="en-US" sz="1400" b="1" dirty="0" smtClean="0"/>
              <a:t>=1.12 ns</a:t>
            </a:r>
            <a:endParaRPr lang="en-US" sz="1400" b="1" dirty="0"/>
          </a:p>
        </p:txBody>
      </p:sp>
      <p:graphicFrame>
        <p:nvGraphicFramePr>
          <p:cNvPr id="20" name="Objec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075104"/>
              </p:ext>
            </p:extLst>
          </p:nvPr>
        </p:nvGraphicFramePr>
        <p:xfrm>
          <a:off x="4226355" y="3429000"/>
          <a:ext cx="52920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8" name="Document" r:id="rId5" imgW="5270500" imgH="431800" progId="Word.Document.12">
                  <p:embed/>
                </p:oleObj>
              </mc:Choice>
              <mc:Fallback>
                <p:oleObj name="Document" r:id="rId5" imgW="5270500" imgH="43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26355" y="3429000"/>
                        <a:ext cx="52920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5408286"/>
              </p:ext>
            </p:extLst>
          </p:nvPr>
        </p:nvGraphicFramePr>
        <p:xfrm>
          <a:off x="-459055" y="3467405"/>
          <a:ext cx="52705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9" name="Document" r:id="rId7" imgW="5270500" imgH="393700" progId="Word.Document.12">
                  <p:embed/>
                </p:oleObj>
              </mc:Choice>
              <mc:Fallback>
                <p:oleObj name="Document" r:id="rId7" imgW="5270500" imgH="393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459055" y="3467405"/>
                        <a:ext cx="52705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 descr="LHCspectrumHPfit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45" y="3851455"/>
            <a:ext cx="4209135" cy="243194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4690" y="5157225"/>
            <a:ext cx="1332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>
                <a:solidFill>
                  <a:srgbClr val="0000FF"/>
                </a:solidFill>
              </a:rPr>
              <a:t>t</a:t>
            </a:r>
            <a:r>
              <a:rPr lang="en-US" sz="1400" b="1" i="1" baseline="-25000" dirty="0" err="1" smtClean="0">
                <a:solidFill>
                  <a:srgbClr val="0000FF"/>
                </a:solidFill>
              </a:rPr>
              <a:t>bunch</a:t>
            </a:r>
            <a:r>
              <a:rPr lang="en-US" sz="1400" b="1" dirty="0" smtClean="0">
                <a:solidFill>
                  <a:srgbClr val="0000FF"/>
                </a:solidFill>
              </a:rPr>
              <a:t>=1.12 ns</a:t>
            </a:r>
            <a:endParaRPr lang="en-US" sz="1400" b="1" dirty="0">
              <a:solidFill>
                <a:srgbClr val="0000FF"/>
              </a:solidFill>
            </a:endParaRPr>
          </a:p>
        </p:txBody>
      </p:sp>
      <p:pic>
        <p:nvPicPr>
          <p:cNvPr id="4" name="Picture 3" descr="LHCspectrumMeasuredFit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621" y="3851455"/>
            <a:ext cx="4070930" cy="241994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799490" y="5042010"/>
            <a:ext cx="1332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err="1" smtClean="0">
                <a:solidFill>
                  <a:srgbClr val="FF0000"/>
                </a:solidFill>
              </a:rPr>
              <a:t>t</a:t>
            </a:r>
            <a:r>
              <a:rPr lang="en-US" sz="1400" b="1" i="1" baseline="-25000" dirty="0" err="1" smtClean="0">
                <a:solidFill>
                  <a:srgbClr val="FF0000"/>
                </a:solidFill>
              </a:rPr>
              <a:t>bunch</a:t>
            </a:r>
            <a:r>
              <a:rPr lang="en-US" sz="1400" b="1" dirty="0" smtClean="0">
                <a:solidFill>
                  <a:srgbClr val="FF0000"/>
                </a:solidFill>
              </a:rPr>
              <a:t>=1.12 ns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 flipV="1">
            <a:off x="5378505" y="4197101"/>
            <a:ext cx="844910" cy="11521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5455316" y="4465935"/>
            <a:ext cx="768099" cy="768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H="1">
            <a:off x="5954581" y="4657960"/>
            <a:ext cx="460859" cy="8449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5724151" y="4581150"/>
            <a:ext cx="499264" cy="38405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6261820" y="4081885"/>
            <a:ext cx="2240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b</a:t>
            </a:r>
            <a:r>
              <a:rPr lang="en-US" sz="1400" dirty="0" smtClean="0">
                <a:solidFill>
                  <a:srgbClr val="0000FF"/>
                </a:solidFill>
              </a:rPr>
              <a:t>ad interpolation because</a:t>
            </a:r>
          </a:p>
          <a:p>
            <a:r>
              <a:rPr lang="en-US" sz="1400" dirty="0">
                <a:solidFill>
                  <a:srgbClr val="0000FF"/>
                </a:solidFill>
              </a:rPr>
              <a:t>o</a:t>
            </a:r>
            <a:r>
              <a:rPr lang="en-US" sz="1400" dirty="0" smtClean="0">
                <a:solidFill>
                  <a:srgbClr val="0000FF"/>
                </a:solidFill>
              </a:rPr>
              <a:t>f bad sampling</a:t>
            </a:r>
            <a:endParaRPr lang="en-US" sz="1400" dirty="0">
              <a:solidFill>
                <a:srgbClr val="0000FF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2651750" y="4542745"/>
            <a:ext cx="1" cy="4608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2651750" y="4581150"/>
            <a:ext cx="1931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t</a:t>
            </a:r>
            <a:r>
              <a:rPr lang="en-US" sz="1400" dirty="0" smtClean="0">
                <a:solidFill>
                  <a:srgbClr val="0000FF"/>
                </a:solidFill>
              </a:rPr>
              <a:t>weaked FD response</a:t>
            </a:r>
          </a:p>
        </p:txBody>
      </p:sp>
    </p:spTree>
    <p:extLst>
      <p:ext uri="{BB962C8B-B14F-4D97-AF65-F5344CB8AC3E}">
        <p14:creationId xmlns:p14="http://schemas.microsoft.com/office/powerpoint/2010/main" val="2574658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pic>
        <p:nvPicPr>
          <p:cNvPr id="4" name="bsrt_default_Econtour_NoFerrite.gif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50280" y="3044950"/>
            <a:ext cx="4807503" cy="2726755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31500" y="1047890"/>
            <a:ext cx="5991180" cy="28803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The LHC Synchrotron Light Monitor (BSRT)</a:t>
            </a:r>
          </a:p>
          <a:p>
            <a:r>
              <a:rPr lang="en-US" dirty="0" smtClean="0"/>
              <a:t>The BSRT Extraction Mirror System</a:t>
            </a:r>
          </a:p>
          <a:p>
            <a:r>
              <a:rPr lang="en-US" dirty="0" smtClean="0"/>
              <a:t>Wakefield Simulations</a:t>
            </a:r>
          </a:p>
          <a:p>
            <a:r>
              <a:rPr lang="en-US" dirty="0" smtClean="0"/>
              <a:t>Stretched Wire </a:t>
            </a:r>
            <a:r>
              <a:rPr lang="en-US" dirty="0" smtClean="0"/>
              <a:t>Measurements</a:t>
            </a:r>
          </a:p>
          <a:p>
            <a:r>
              <a:rPr lang="en-US" dirty="0" smtClean="0"/>
              <a:t>Mirror Losses</a:t>
            </a:r>
            <a:endParaRPr lang="en-US" dirty="0" smtClean="0"/>
          </a:p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532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Estimation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451" y="1086295"/>
            <a:ext cx="8564314" cy="2726755"/>
          </a:xfrm>
        </p:spPr>
        <p:txBody>
          <a:bodyPr/>
          <a:lstStyle/>
          <a:p>
            <a:r>
              <a:rPr lang="en-US" dirty="0" smtClean="0"/>
              <a:t>Assumptions</a:t>
            </a:r>
          </a:p>
          <a:p>
            <a:pPr lvl="1"/>
            <a:r>
              <a:rPr lang="en-US" i="1" dirty="0" err="1" smtClean="0"/>
              <a:t>i</a:t>
            </a:r>
            <a:r>
              <a:rPr lang="en-US" i="1" baseline="-25000" dirty="0" err="1" smtClean="0"/>
              <a:t>bunch</a:t>
            </a:r>
            <a:r>
              <a:rPr lang="en-US" i="1" dirty="0" smtClean="0"/>
              <a:t> =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proton</a:t>
            </a:r>
            <a:r>
              <a:rPr lang="en-US" i="1" dirty="0" smtClean="0"/>
              <a:t> e </a:t>
            </a:r>
            <a:r>
              <a:rPr lang="en-US" i="1" dirty="0" err="1" smtClean="0"/>
              <a:t>f</a:t>
            </a:r>
            <a:r>
              <a:rPr lang="en-US" i="1" baseline="-25000" dirty="0" err="1" smtClean="0"/>
              <a:t>rev</a:t>
            </a:r>
            <a:r>
              <a:rPr lang="en-US" dirty="0"/>
              <a:t> </a:t>
            </a:r>
            <a:r>
              <a:rPr lang="en-US" dirty="0" smtClean="0"/>
              <a:t>with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proton</a:t>
            </a:r>
            <a:r>
              <a:rPr lang="en-US" dirty="0" smtClean="0"/>
              <a:t>=1.6e11, </a:t>
            </a:r>
            <a:r>
              <a:rPr lang="en-US" i="1" dirty="0" err="1" smtClean="0"/>
              <a:t>f</a:t>
            </a:r>
            <a:r>
              <a:rPr lang="en-US" i="1" baseline="-25000" dirty="0" err="1" smtClean="0"/>
              <a:t>rev</a:t>
            </a:r>
            <a:r>
              <a:rPr lang="en-US" dirty="0" smtClean="0"/>
              <a:t>=11.545kHz</a:t>
            </a:r>
          </a:p>
          <a:p>
            <a:pPr lvl="1"/>
            <a:r>
              <a:rPr lang="en-US" i="1" dirty="0" smtClean="0"/>
              <a:t>P</a:t>
            </a:r>
            <a:r>
              <a:rPr lang="en-US" i="1" baseline="-25000" dirty="0" smtClean="0"/>
              <a:t>WB</a:t>
            </a:r>
            <a:r>
              <a:rPr lang="en-US" i="1" dirty="0" smtClean="0"/>
              <a:t>=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bunch</a:t>
            </a:r>
            <a:r>
              <a:rPr lang="en-US" i="1" dirty="0" smtClean="0"/>
              <a:t> i</a:t>
            </a:r>
            <a:r>
              <a:rPr lang="en-US" i="1" baseline="-25000" dirty="0" smtClean="0"/>
              <a:t>bunch</a:t>
            </a:r>
            <a:r>
              <a:rPr lang="en-US" i="1" baseline="30000" dirty="0" smtClean="0"/>
              <a:t>2</a:t>
            </a:r>
            <a:r>
              <a:rPr lang="en-US" i="1" dirty="0" smtClean="0"/>
              <a:t> </a:t>
            </a:r>
            <a:r>
              <a:rPr lang="en-US" i="1" dirty="0" err="1" smtClean="0"/>
              <a:t>Z</a:t>
            </a:r>
            <a:r>
              <a:rPr lang="en-US" i="1" baseline="-25000" dirty="0" err="1" smtClean="0"/>
              <a:t>loss</a:t>
            </a:r>
            <a:r>
              <a:rPr lang="en-US" i="1" dirty="0" smtClean="0"/>
              <a:t> </a:t>
            </a:r>
            <a:r>
              <a:rPr lang="en-US" dirty="0" smtClean="0"/>
              <a:t>with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bunch</a:t>
            </a:r>
            <a:r>
              <a:rPr lang="en-US" dirty="0" smtClean="0"/>
              <a:t>=1380, </a:t>
            </a:r>
            <a:r>
              <a:rPr lang="en-US" i="1" dirty="0" err="1" smtClean="0"/>
              <a:t>Z</a:t>
            </a:r>
            <a:r>
              <a:rPr lang="en-US" i="1" baseline="-25000" dirty="0" err="1" smtClean="0"/>
              <a:t>loss</a:t>
            </a:r>
            <a:r>
              <a:rPr lang="en-US" dirty="0" smtClean="0"/>
              <a:t>=2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bunch</a:t>
            </a:r>
            <a:r>
              <a:rPr lang="en-US" dirty="0" smtClean="0"/>
              <a:t> </a:t>
            </a:r>
            <a:r>
              <a:rPr lang="en-US" dirty="0" err="1" smtClean="0"/>
              <a:t>Σ</a:t>
            </a:r>
            <a:r>
              <a:rPr lang="en-US" dirty="0" smtClean="0"/>
              <a:t>[Re(</a:t>
            </a:r>
            <a:r>
              <a:rPr lang="en-US" i="1" dirty="0" err="1" smtClean="0"/>
              <a:t>Z</a:t>
            </a:r>
            <a:r>
              <a:rPr lang="en-US" i="1" baseline="-25000" dirty="0" err="1" smtClean="0"/>
              <a:t>l</a:t>
            </a:r>
            <a:r>
              <a:rPr lang="en-US" dirty="0" smtClean="0"/>
              <a:t> ) </a:t>
            </a:r>
            <a:r>
              <a:rPr lang="en-US" i="1" dirty="0" smtClean="0"/>
              <a:t>PS</a:t>
            </a:r>
            <a:r>
              <a:rPr lang="en-US" dirty="0" smtClean="0"/>
              <a:t>]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i="1" dirty="0" smtClean="0">
                <a:solidFill>
                  <a:srgbClr val="000000"/>
                </a:solidFill>
              </a:rPr>
              <a:t>P</a:t>
            </a:r>
            <a:r>
              <a:rPr lang="en-US" i="1" baseline="-25000" dirty="0" smtClean="0">
                <a:solidFill>
                  <a:srgbClr val="000000"/>
                </a:solidFill>
              </a:rPr>
              <a:t>NB</a:t>
            </a:r>
            <a:r>
              <a:rPr lang="en-US" i="1" dirty="0" smtClean="0">
                <a:solidFill>
                  <a:srgbClr val="000000"/>
                </a:solidFill>
              </a:rPr>
              <a:t>=i</a:t>
            </a:r>
            <a:r>
              <a:rPr lang="en-US" i="1" baseline="-25000" dirty="0" smtClean="0">
                <a:solidFill>
                  <a:srgbClr val="000000"/>
                </a:solidFill>
              </a:rPr>
              <a:t>beam</a:t>
            </a:r>
            <a:r>
              <a:rPr lang="en-US" i="1" baseline="30000" dirty="0" smtClean="0">
                <a:solidFill>
                  <a:srgbClr val="000000"/>
                </a:solidFill>
              </a:rPr>
              <a:t>2</a:t>
            </a:r>
            <a:r>
              <a:rPr lang="en-US" i="1" dirty="0" smtClean="0">
                <a:solidFill>
                  <a:srgbClr val="000000"/>
                </a:solidFill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</a:rPr>
              <a:t>Z</a:t>
            </a:r>
            <a:r>
              <a:rPr lang="en-US" i="1" baseline="-25000" dirty="0" err="1" smtClean="0">
                <a:solidFill>
                  <a:srgbClr val="000000"/>
                </a:solidFill>
              </a:rPr>
              <a:t>shunt</a:t>
            </a:r>
            <a:r>
              <a:rPr lang="en-US" i="1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with </a:t>
            </a:r>
            <a:r>
              <a:rPr lang="en-US" i="1" dirty="0" err="1" smtClean="0">
                <a:solidFill>
                  <a:srgbClr val="000000"/>
                </a:solidFill>
              </a:rPr>
              <a:t>i</a:t>
            </a:r>
            <a:r>
              <a:rPr lang="en-US" i="1" baseline="-25000" dirty="0" err="1" smtClean="0">
                <a:solidFill>
                  <a:srgbClr val="000000"/>
                </a:solidFill>
              </a:rPr>
              <a:t>beam</a:t>
            </a:r>
            <a:r>
              <a:rPr lang="en-US" i="1" dirty="0" smtClean="0">
                <a:solidFill>
                  <a:srgbClr val="000000"/>
                </a:solidFill>
              </a:rPr>
              <a:t>=</a:t>
            </a:r>
            <a:r>
              <a:rPr lang="en-US" i="1" dirty="0" err="1" smtClean="0">
                <a:solidFill>
                  <a:srgbClr val="000000"/>
                </a:solidFill>
              </a:rPr>
              <a:t>n</a:t>
            </a:r>
            <a:r>
              <a:rPr lang="en-US" i="1" baseline="-25000" dirty="0" err="1" smtClean="0">
                <a:solidFill>
                  <a:srgbClr val="000000"/>
                </a:solidFill>
              </a:rPr>
              <a:t>bunch</a:t>
            </a:r>
            <a:r>
              <a:rPr lang="en-US" i="1" dirty="0" smtClean="0">
                <a:solidFill>
                  <a:srgbClr val="000000"/>
                </a:solidFill>
              </a:rPr>
              <a:t> </a:t>
            </a:r>
            <a:r>
              <a:rPr lang="en-US" i="1" dirty="0" err="1" smtClean="0">
                <a:solidFill>
                  <a:srgbClr val="000000"/>
                </a:solidFill>
              </a:rPr>
              <a:t>i</a:t>
            </a:r>
            <a:r>
              <a:rPr lang="en-US" i="1" baseline="-25000" dirty="0" err="1" smtClean="0">
                <a:solidFill>
                  <a:srgbClr val="000000"/>
                </a:solidFill>
              </a:rPr>
              <a:t>bunch</a:t>
            </a:r>
            <a:endParaRPr lang="en-US" dirty="0" smtClean="0"/>
          </a:p>
          <a:p>
            <a:pPr lvl="2"/>
            <a:r>
              <a:rPr lang="en-US" i="1" dirty="0" err="1" smtClean="0"/>
              <a:t>Z</a:t>
            </a:r>
            <a:r>
              <a:rPr lang="en-US" i="1" baseline="-25000" dirty="0" err="1" smtClean="0"/>
              <a:t>shunt</a:t>
            </a:r>
            <a:r>
              <a:rPr lang="en-US" i="1" dirty="0" smtClean="0"/>
              <a:t> </a:t>
            </a:r>
            <a:r>
              <a:rPr lang="en-US" dirty="0" smtClean="0"/>
              <a:t>is based on the estimated or measured bunch current spectrum and </a:t>
            </a:r>
            <a:r>
              <a:rPr lang="en-US" i="1" dirty="0" err="1" smtClean="0"/>
              <a:t>Z</a:t>
            </a:r>
            <a:r>
              <a:rPr lang="en-US" i="1" baseline="-25000" dirty="0" err="1" smtClean="0"/>
              <a:t>l</a:t>
            </a:r>
            <a:endParaRPr lang="en-US" i="1" baseline="-25000" dirty="0" smtClean="0"/>
          </a:p>
          <a:p>
            <a:endParaRPr lang="en-US" dirty="0"/>
          </a:p>
          <a:p>
            <a:r>
              <a:rPr lang="en-US" dirty="0" smtClean="0"/>
              <a:t>Estimated power losses in Watt: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353290"/>
              </p:ext>
            </p:extLst>
          </p:nvPr>
        </p:nvGraphicFramePr>
        <p:xfrm>
          <a:off x="616285" y="3736240"/>
          <a:ext cx="818026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014"/>
                <a:gridCol w="1112229"/>
                <a:gridCol w="1183986"/>
                <a:gridCol w="1148611"/>
                <a:gridCol w="1766630"/>
                <a:gridCol w="14977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Config</a:t>
                      </a:r>
                      <a:r>
                        <a:rPr lang="en-US" dirty="0" smtClean="0"/>
                        <a:t>.: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metal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</a:t>
                      </a:r>
                      <a:r>
                        <a:rPr lang="en-US" i="1" dirty="0" err="1" smtClean="0"/>
                        <a:t>Shapal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no mirror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 no mirror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P</a:t>
                      </a:r>
                      <a:r>
                        <a:rPr lang="en-US" i="1" baseline="-25000" dirty="0" smtClean="0"/>
                        <a:t>NB</a:t>
                      </a:r>
                      <a:r>
                        <a:rPr lang="en-US" i="1" baseline="30000" dirty="0" smtClean="0"/>
                        <a:t>*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calc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&gt;&gt;76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~0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P</a:t>
                      </a:r>
                      <a:r>
                        <a:rPr lang="en-US" i="1" baseline="-25000" dirty="0" smtClean="0"/>
                        <a:t>NB</a:t>
                      </a:r>
                      <a:r>
                        <a:rPr lang="en-US" i="1" baseline="30000" dirty="0" smtClean="0"/>
                        <a:t>*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meas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&gt;&gt;48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~0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P</a:t>
                      </a:r>
                      <a:r>
                        <a:rPr lang="en-US" i="1" baseline="-25000" dirty="0" smtClean="0"/>
                        <a:t>WB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calc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&gt;&gt;103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~0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P</a:t>
                      </a:r>
                      <a:r>
                        <a:rPr lang="en-US" i="1" baseline="-25000" dirty="0" smtClean="0"/>
                        <a:t>WB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meas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&gt;&gt;66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~0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6285" y="5771705"/>
            <a:ext cx="529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*</a:t>
            </a:r>
            <a:r>
              <a:rPr lang="en-US" dirty="0" smtClean="0"/>
              <a:t> taking just the first resonance around ~800 MHz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725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Stretched Wire Measurements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93830" y="1009485"/>
            <a:ext cx="8840599" cy="5100888"/>
            <a:chOff x="339120" y="403275"/>
            <a:chExt cx="8840599" cy="5100888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1620000" y="1617087"/>
              <a:ext cx="2324001" cy="13510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4889633" y="1620000"/>
              <a:ext cx="2294368" cy="13510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620000" y="3447637"/>
              <a:ext cx="5564001" cy="0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889633" y="553909"/>
              <a:ext cx="0" cy="1066091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948071" y="553909"/>
              <a:ext cx="0" cy="1066091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184001" y="1620000"/>
              <a:ext cx="0" cy="730735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184001" y="2716902"/>
              <a:ext cx="0" cy="730735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620000" y="2537368"/>
              <a:ext cx="5564001" cy="1765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184001" y="2348711"/>
              <a:ext cx="577117" cy="0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7184001" y="2459567"/>
              <a:ext cx="445884" cy="156633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7629885" y="2537368"/>
              <a:ext cx="131233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184001" y="2720346"/>
              <a:ext cx="577117" cy="0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761118" y="2351534"/>
              <a:ext cx="0" cy="368812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766769" y="2457368"/>
              <a:ext cx="2102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977018" y="2457368"/>
              <a:ext cx="0" cy="158832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766769" y="2616200"/>
              <a:ext cx="2102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ounded Rectangle 21"/>
            <p:cNvSpPr/>
            <p:nvPr/>
          </p:nvSpPr>
          <p:spPr>
            <a:xfrm>
              <a:off x="3585900" y="4627863"/>
              <a:ext cx="1765300" cy="876300"/>
            </a:xfrm>
            <a:prstGeom prst="roundRect">
              <a:avLst/>
            </a:prstGeom>
            <a:solidFill>
              <a:srgbClr val="0000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/>
                <a:t>VNA</a:t>
              </a:r>
              <a:r>
                <a:rPr lang="en-US" sz="3600" dirty="0" smtClean="0"/>
                <a:t/>
              </a:r>
              <a:br>
                <a:rPr lang="en-US" sz="3600" dirty="0" smtClean="0"/>
              </a:br>
              <a:r>
                <a:rPr lang="en-US" sz="2000" dirty="0" smtClean="0"/>
                <a:t>(S21)</a:t>
              </a:r>
              <a:endParaRPr lang="en-US" sz="20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076700" y="567419"/>
              <a:ext cx="685800" cy="107960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19050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27525" y="1647020"/>
              <a:ext cx="215900" cy="11828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19050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191000" y="1884557"/>
              <a:ext cx="494242" cy="461433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nip Single Corner Rectangle 25"/>
            <p:cNvSpPr/>
            <p:nvPr/>
          </p:nvSpPr>
          <p:spPr>
            <a:xfrm rot="10800000">
              <a:off x="6918354" y="1619998"/>
              <a:ext cx="264564" cy="728712"/>
            </a:xfrm>
            <a:prstGeom prst="snip1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nip Single Corner Rectangle 26"/>
            <p:cNvSpPr/>
            <p:nvPr/>
          </p:nvSpPr>
          <p:spPr>
            <a:xfrm rot="10800000" flipV="1">
              <a:off x="6918354" y="2720346"/>
              <a:ext cx="264564" cy="727291"/>
            </a:xfrm>
            <a:prstGeom prst="snip1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flipH="1">
              <a:off x="4762502" y="1539566"/>
              <a:ext cx="127131" cy="0"/>
            </a:xfrm>
            <a:prstGeom prst="line">
              <a:avLst/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948071" y="1539566"/>
              <a:ext cx="128630" cy="0"/>
            </a:xfrm>
            <a:prstGeom prst="line">
              <a:avLst/>
            </a:prstGeom>
            <a:ln w="317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620000" y="1629827"/>
              <a:ext cx="0" cy="730735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607978" y="2723539"/>
              <a:ext cx="0" cy="730735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42883" y="2364101"/>
              <a:ext cx="577117" cy="0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1174116" y="2457368"/>
              <a:ext cx="445884" cy="156633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1042883" y="2540734"/>
              <a:ext cx="131233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042883" y="2710981"/>
              <a:ext cx="577117" cy="0"/>
            </a:xfrm>
            <a:prstGeom prst="line">
              <a:avLst/>
            </a:prstGeom>
            <a:ln w="317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040711" y="2360562"/>
              <a:ext cx="0" cy="368812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830462" y="2463636"/>
              <a:ext cx="2102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830462" y="2463636"/>
              <a:ext cx="0" cy="158832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30462" y="2622468"/>
              <a:ext cx="2102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Snip Single Corner Rectangle 39"/>
            <p:cNvSpPr/>
            <p:nvPr/>
          </p:nvSpPr>
          <p:spPr>
            <a:xfrm rot="10800000" flipH="1">
              <a:off x="1620366" y="1635389"/>
              <a:ext cx="255733" cy="728712"/>
            </a:xfrm>
            <a:prstGeom prst="snip1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nip Single Corner Rectangle 40"/>
            <p:cNvSpPr/>
            <p:nvPr/>
          </p:nvSpPr>
          <p:spPr>
            <a:xfrm rot="10800000" flipH="1" flipV="1">
              <a:off x="1620000" y="2716902"/>
              <a:ext cx="255732" cy="727291"/>
            </a:xfrm>
            <a:prstGeom prst="snip1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Curved Connector 41"/>
            <p:cNvCxnSpPr/>
            <p:nvPr/>
          </p:nvCxnSpPr>
          <p:spPr>
            <a:xfrm rot="10800000" flipV="1">
              <a:off x="5351199" y="2540735"/>
              <a:ext cx="2625819" cy="2525278"/>
            </a:xfrm>
            <a:prstGeom prst="curvedConnector3">
              <a:avLst>
                <a:gd name="adj1" fmla="val -30087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urved Connector 42"/>
            <p:cNvCxnSpPr>
              <a:endCxn id="22" idx="1"/>
            </p:cNvCxnSpPr>
            <p:nvPr/>
          </p:nvCxnSpPr>
          <p:spPr>
            <a:xfrm>
              <a:off x="830462" y="2539133"/>
              <a:ext cx="2755438" cy="2526880"/>
            </a:xfrm>
            <a:prstGeom prst="curvedConnector3">
              <a:avLst>
                <a:gd name="adj1" fmla="val -18886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186152" y="3523352"/>
              <a:ext cx="0" cy="292998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601510" y="3514051"/>
              <a:ext cx="3234" cy="287097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4845050" y="3657600"/>
              <a:ext cx="233786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>
              <a:off x="1607978" y="3657600"/>
              <a:ext cx="246872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043462" y="3469273"/>
              <a:ext cx="853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600 mm</a:t>
              </a:r>
              <a:endParaRPr lang="en-US" sz="1400" b="1" dirty="0"/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>
              <a:off x="4794100" y="2361930"/>
              <a:ext cx="260281" cy="0"/>
            </a:xfrm>
            <a:prstGeom prst="line">
              <a:avLst/>
            </a:prstGeom>
            <a:ln w="19050"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4909315" y="2054690"/>
              <a:ext cx="0" cy="307240"/>
            </a:xfrm>
            <a:prstGeom prst="straightConnector1">
              <a:avLst/>
            </a:prstGeom>
            <a:ln w="19050">
              <a:solidFill>
                <a:srgbClr val="660066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5062935" y="2169905"/>
              <a:ext cx="5950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660066"/>
                  </a:solidFill>
                </a:rPr>
                <a:t>dist</a:t>
              </a:r>
              <a:endParaRPr lang="en-US" b="1" dirty="0">
                <a:solidFill>
                  <a:srgbClr val="660066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142685" y="2553955"/>
              <a:ext cx="20318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s</a:t>
              </a:r>
              <a:r>
                <a:rPr lang="en-US" b="1" dirty="0" smtClean="0">
                  <a:solidFill>
                    <a:srgbClr val="FF0000"/>
                  </a:solidFill>
                </a:rPr>
                <a:t>tretched wire, </a:t>
              </a:r>
            </a:p>
            <a:p>
              <a:r>
                <a:rPr lang="en-US" b="1" dirty="0" smtClean="0">
                  <a:solidFill>
                    <a:srgbClr val="FF0000"/>
                  </a:solidFill>
                </a:rPr>
                <a:t>0.25 mm dia.</a:t>
              </a:r>
            </a:p>
            <a:p>
              <a:r>
                <a:rPr lang="en-US" b="1" dirty="0" smtClean="0">
                  <a:solidFill>
                    <a:srgbClr val="FF0000"/>
                  </a:solidFill>
                </a:rPr>
                <a:t>10 mm off center</a:t>
              </a: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H="1" flipV="1">
              <a:off x="2759772" y="2622470"/>
              <a:ext cx="408282" cy="27229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399742" y="403275"/>
              <a:ext cx="19294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 smtClean="0"/>
                <a:t>cylindrical tank,</a:t>
              </a:r>
            </a:p>
            <a:p>
              <a:pPr algn="r"/>
              <a:r>
                <a:rPr lang="en-US" b="1" dirty="0" smtClean="0"/>
                <a:t>212.7 mm ID</a:t>
              </a:r>
              <a:endParaRPr lang="en-US" b="1" dirty="0"/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4424418" y="811313"/>
              <a:ext cx="0" cy="584776"/>
            </a:xfrm>
            <a:prstGeom prst="straightConnector1">
              <a:avLst/>
            </a:prstGeom>
            <a:ln w="31750">
              <a:solidFill>
                <a:srgbClr val="008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2891367" y="1121833"/>
              <a:ext cx="431039" cy="44873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5215492" y="403275"/>
              <a:ext cx="200607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s</a:t>
              </a:r>
              <a:r>
                <a:rPr lang="en-US" b="1" dirty="0" smtClean="0">
                  <a:solidFill>
                    <a:srgbClr val="0000FF"/>
                  </a:solidFill>
                </a:rPr>
                <a:t>ync light mirror</a:t>
              </a:r>
            </a:p>
            <a:p>
              <a:r>
                <a:rPr lang="en-US" b="1" dirty="0" smtClean="0">
                  <a:solidFill>
                    <a:srgbClr val="008000"/>
                  </a:solidFill>
                </a:rPr>
                <a:t>on a retractable</a:t>
              </a:r>
            </a:p>
            <a:p>
              <a:r>
                <a:rPr lang="en-US" b="1" dirty="0">
                  <a:solidFill>
                    <a:srgbClr val="008000"/>
                  </a:solidFill>
                </a:rPr>
                <a:t>s</a:t>
              </a:r>
              <a:r>
                <a:rPr lang="en-US" b="1" dirty="0" smtClean="0">
                  <a:solidFill>
                    <a:srgbClr val="008000"/>
                  </a:solidFill>
                </a:rPr>
                <a:t>haft system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 flipH="1">
              <a:off x="4762502" y="1028700"/>
              <a:ext cx="452990" cy="7366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7186152" y="403275"/>
              <a:ext cx="199356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m</a:t>
              </a:r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icrowave foam</a:t>
              </a:r>
            </a:p>
            <a:p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absorbers, </a:t>
              </a:r>
              <a:b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50 mm thick</a:t>
              </a: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flipH="1">
              <a:off x="7053560" y="1396089"/>
              <a:ext cx="576326" cy="488468"/>
            </a:xfrm>
            <a:prstGeom prst="straightConnector1">
              <a:avLst/>
            </a:prstGeom>
            <a:ln w="19050">
              <a:solidFill>
                <a:schemeClr val="bg1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7830734" y="1447688"/>
              <a:ext cx="13132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1</a:t>
              </a:r>
              <a:r>
                <a:rPr lang="en-US" b="1" dirty="0" smtClean="0"/>
                <a:t>0 dB</a:t>
              </a:r>
              <a:br>
                <a:rPr lang="en-US" b="1" dirty="0" smtClean="0"/>
              </a:br>
              <a:r>
                <a:rPr lang="en-US" b="1" dirty="0" smtClean="0"/>
                <a:t>attenuator</a:t>
              </a:r>
              <a:endParaRPr lang="en-US" b="1" dirty="0"/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H="1">
              <a:off x="7857068" y="2119451"/>
              <a:ext cx="372532" cy="3020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339120" y="1153113"/>
              <a:ext cx="1909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310 </a:t>
              </a:r>
              <a:r>
                <a:rPr lang="en-US" b="1" dirty="0" err="1" smtClean="0">
                  <a:solidFill>
                    <a:srgbClr val="FF6600"/>
                  </a:solidFill>
                </a:rPr>
                <a:t>Ω</a:t>
              </a:r>
              <a:r>
                <a:rPr lang="en-US" b="1" dirty="0" smtClean="0">
                  <a:solidFill>
                    <a:srgbClr val="FF6600"/>
                  </a:solidFill>
                </a:rPr>
                <a:t> matching</a:t>
              </a:r>
            </a:p>
            <a:p>
              <a:r>
                <a:rPr lang="en-US" b="1" dirty="0" smtClean="0">
                  <a:solidFill>
                    <a:srgbClr val="FF6600"/>
                  </a:solidFill>
                </a:rPr>
                <a:t>resistor</a:t>
              </a: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1014077" y="1801631"/>
              <a:ext cx="320077" cy="601303"/>
            </a:xfrm>
            <a:prstGeom prst="straightConnector1">
              <a:avLst/>
            </a:prstGeom>
            <a:ln w="19050">
              <a:solidFill>
                <a:srgbClr val="FF66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953600" y="4128560"/>
              <a:ext cx="23559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000" b="1" dirty="0">
                  <a:solidFill>
                    <a:schemeClr val="accent1"/>
                  </a:solidFill>
                </a:rPr>
                <a:t>5</a:t>
              </a:r>
              <a:r>
                <a:rPr lang="en-US" sz="2000" b="1" dirty="0" smtClean="0">
                  <a:solidFill>
                    <a:schemeClr val="accent1"/>
                  </a:solidFill>
                </a:rPr>
                <a:t>0 </a:t>
              </a:r>
              <a:r>
                <a:rPr lang="en-US" b="1" dirty="0" err="1" smtClean="0">
                  <a:solidFill>
                    <a:schemeClr val="accent1"/>
                  </a:solidFill>
                </a:rPr>
                <a:t>Ω</a:t>
              </a:r>
              <a:r>
                <a:rPr lang="en-US" b="1" dirty="0" smtClean="0">
                  <a:solidFill>
                    <a:schemeClr val="accent1"/>
                  </a:solidFill>
                </a:rPr>
                <a:t> coaxial cables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191000" y="1766277"/>
              <a:ext cx="494242" cy="11828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19050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859441" y="1695048"/>
              <a:ext cx="25192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~360 </a:t>
              </a:r>
              <a:r>
                <a:rPr lang="en-US" b="1" dirty="0" err="1" smtClean="0"/>
                <a:t>Ω</a:t>
              </a:r>
              <a:r>
                <a:rPr lang="en-US" b="1" dirty="0" smtClean="0"/>
                <a:t> characteristic</a:t>
              </a:r>
            </a:p>
            <a:p>
              <a:pPr algn="r"/>
              <a:r>
                <a:rPr lang="en-US" b="1" dirty="0" smtClean="0"/>
                <a:t>impedance</a:t>
              </a:r>
            </a:p>
          </p:txBody>
        </p:sp>
      </p:grpSp>
      <p:cxnSp>
        <p:nvCxnSpPr>
          <p:cNvPr id="137" name="Straight Arrow Connector 136"/>
          <p:cNvCxnSpPr/>
          <p:nvPr/>
        </p:nvCxnSpPr>
        <p:spPr>
          <a:xfrm>
            <a:off x="4764025" y="3160165"/>
            <a:ext cx="0" cy="307240"/>
          </a:xfrm>
          <a:prstGeom prst="straightConnector1">
            <a:avLst/>
          </a:prstGeom>
          <a:ln w="19050">
            <a:solidFill>
              <a:srgbClr val="660066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3000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Stretched Wire Setup</a:t>
            </a:r>
            <a:endParaRPr lang="en-US" dirty="0"/>
          </a:p>
        </p:txBody>
      </p:sp>
      <p:pic>
        <p:nvPicPr>
          <p:cNvPr id="4" name="Picture 3" descr="DSC00198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4" t="18227" r="27402" b="26854"/>
          <a:stretch/>
        </p:blipFill>
        <p:spPr>
          <a:xfrm>
            <a:off x="5800960" y="1009485"/>
            <a:ext cx="2803564" cy="2298177"/>
          </a:xfrm>
          <a:prstGeom prst="rect">
            <a:avLst/>
          </a:prstGeom>
        </p:spPr>
      </p:pic>
      <p:pic>
        <p:nvPicPr>
          <p:cNvPr id="5" name="Picture 4" descr="DSC0047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3" b="25381"/>
          <a:stretch/>
        </p:blipFill>
        <p:spPr>
          <a:xfrm>
            <a:off x="3650280" y="3467405"/>
            <a:ext cx="4954245" cy="2780477"/>
          </a:xfrm>
          <a:prstGeom prst="rect">
            <a:avLst/>
          </a:prstGeom>
        </p:spPr>
      </p:pic>
      <p:pic>
        <p:nvPicPr>
          <p:cNvPr id="6" name="Picture 5" descr="IMG_039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5" y="1009485"/>
            <a:ext cx="2995590" cy="22466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5425" y="5541275"/>
            <a:ext cx="3455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Stretched wire setup</a:t>
            </a:r>
            <a:br>
              <a:rPr lang="en-US" b="1" dirty="0" smtClean="0"/>
            </a:br>
            <a:r>
              <a:rPr lang="en-US" b="1" dirty="0" smtClean="0"/>
              <a:t>with original extraction mirror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1070" y="3275380"/>
            <a:ext cx="3083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View inside wire setup</a:t>
            </a:r>
            <a:br>
              <a:rPr lang="en-US" b="1" dirty="0" smtClean="0"/>
            </a:br>
            <a:r>
              <a:rPr lang="en-US" b="1" dirty="0" smtClean="0"/>
              <a:t>with new extraction mirror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69795" y="2353660"/>
            <a:ext cx="2249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The “magic” foam!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93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Tame Reflections and Resonances!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260" y="4581150"/>
            <a:ext cx="8410695" cy="1689820"/>
          </a:xfrm>
        </p:spPr>
        <p:txBody>
          <a:bodyPr/>
          <a:lstStyle/>
          <a:p>
            <a:r>
              <a:rPr lang="en-US" dirty="0" smtClean="0"/>
              <a:t>Impedance matching towards the ports by a series resistor</a:t>
            </a:r>
          </a:p>
          <a:p>
            <a:pPr lvl="1"/>
            <a:r>
              <a:rPr lang="en-US" dirty="0" smtClean="0"/>
              <a:t>No wound / low inductance carbon resistor, for the matching &lt;1 GHz</a:t>
            </a:r>
          </a:p>
          <a:p>
            <a:pPr lvl="1"/>
            <a:r>
              <a:rPr lang="en-US" dirty="0" smtClean="0"/>
              <a:t>Suppress reflections between VNA and setup by 10 dB attenuators</a:t>
            </a:r>
          </a:p>
          <a:p>
            <a:r>
              <a:rPr lang="en-US" dirty="0" smtClean="0"/>
              <a:t>Absorb reflections at the discontinuities using microwave absorbing foam!</a:t>
            </a:r>
            <a:endParaRPr lang="en-US" dirty="0"/>
          </a:p>
        </p:txBody>
      </p:sp>
      <p:pic>
        <p:nvPicPr>
          <p:cNvPr id="4" name="Picture 3" descr="WireRE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460" y="971080"/>
            <a:ext cx="4992650" cy="362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18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Stretched Wire Results</a:t>
            </a:r>
            <a:endParaRPr lang="en-US" dirty="0"/>
          </a:p>
        </p:txBody>
      </p:sp>
      <p:pic>
        <p:nvPicPr>
          <p:cNvPr id="6" name="Picture 5" descr="WireA_MetalNoMirr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0" y="1009485"/>
            <a:ext cx="7029920" cy="4168906"/>
          </a:xfrm>
          <a:prstGeom prst="rect">
            <a:avLst/>
          </a:prstGeom>
        </p:spPr>
      </p:pic>
      <p:pic>
        <p:nvPicPr>
          <p:cNvPr id="7" name="Picture 6" descr="WireA_MetalNoMirror_Si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015" y="2770030"/>
            <a:ext cx="5799156" cy="349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28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Stretched Wire Results (cont.)</a:t>
            </a:r>
            <a:endParaRPr lang="en-US" dirty="0"/>
          </a:p>
        </p:txBody>
      </p:sp>
      <p:pic>
        <p:nvPicPr>
          <p:cNvPr id="5" name="Picture 4" descr="WireA_MetalSilic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0"/>
            <a:ext cx="4842157" cy="3110804"/>
          </a:xfrm>
          <a:prstGeom prst="rect">
            <a:avLst/>
          </a:prstGeom>
        </p:spPr>
      </p:pic>
      <p:pic>
        <p:nvPicPr>
          <p:cNvPr id="6" name="Picture 5" descr="WireA_ShapalSilic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40" y="2084825"/>
            <a:ext cx="4877435" cy="3133469"/>
          </a:xfrm>
          <a:prstGeom prst="rect">
            <a:avLst/>
          </a:prstGeom>
        </p:spPr>
      </p:pic>
      <p:pic>
        <p:nvPicPr>
          <p:cNvPr id="7" name="Picture 6" descr="WireB_Silic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545" y="3160165"/>
            <a:ext cx="4877435" cy="313346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693095" y="1355130"/>
            <a:ext cx="576076" cy="165141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728560" y="2584090"/>
            <a:ext cx="499266" cy="103693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307575" y="2468875"/>
            <a:ext cx="1344175" cy="6144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Oval 11"/>
          <p:cNvSpPr/>
          <p:nvPr/>
        </p:nvSpPr>
        <p:spPr bwMode="auto">
          <a:xfrm>
            <a:off x="5378505" y="2622495"/>
            <a:ext cx="268835" cy="537670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7605995" y="3697834"/>
            <a:ext cx="384050" cy="883315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5762555" y="3044950"/>
            <a:ext cx="1766630" cy="103693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992985" y="5042010"/>
            <a:ext cx="2814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…there is no free lunch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277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</a:t>
            </a:r>
            <a:r>
              <a:rPr lang="en-US" smtClean="0"/>
              <a:t>of </a:t>
            </a:r>
            <a:r>
              <a:rPr lang="en-US"/>
              <a:t>M</a:t>
            </a:r>
            <a:r>
              <a:rPr lang="en-US" smtClean="0"/>
              <a:t>irror </a:t>
            </a:r>
            <a:r>
              <a:rPr lang="en-US" dirty="0"/>
              <a:t>L</a:t>
            </a:r>
            <a:r>
              <a:rPr lang="en-US" smtClean="0"/>
              <a:t>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6480" y="1777585"/>
            <a:ext cx="3957519" cy="1420985"/>
          </a:xfrm>
        </p:spPr>
        <p:txBody>
          <a:bodyPr/>
          <a:lstStyle/>
          <a:p>
            <a:r>
              <a:rPr lang="en-US" dirty="0" smtClean="0"/>
              <a:t>Measure |S21| and |S11|</a:t>
            </a:r>
          </a:p>
          <a:p>
            <a:r>
              <a:rPr lang="en-US" dirty="0" smtClean="0"/>
              <a:t>Compute |S21|</a:t>
            </a:r>
            <a:r>
              <a:rPr lang="en-US" baseline="30000" dirty="0" smtClean="0"/>
              <a:t>2</a:t>
            </a:r>
            <a:r>
              <a:rPr lang="en-US" dirty="0" smtClean="0"/>
              <a:t>+|S11|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Losses are proportional to</a:t>
            </a:r>
            <a:br>
              <a:rPr lang="en-US" dirty="0" smtClean="0"/>
            </a:br>
            <a:r>
              <a:rPr lang="en-US" dirty="0" smtClean="0"/>
              <a:t>1-[|S21|</a:t>
            </a:r>
            <a:r>
              <a:rPr lang="en-US" baseline="30000" dirty="0" smtClean="0"/>
              <a:t>2</a:t>
            </a:r>
            <a:r>
              <a:rPr lang="en-US" dirty="0" smtClean="0"/>
              <a:t>+|S11|</a:t>
            </a:r>
            <a:r>
              <a:rPr lang="en-US" baseline="30000" dirty="0" smtClean="0"/>
              <a:t>2</a:t>
            </a:r>
            <a:r>
              <a:rPr lang="en-US" dirty="0" smtClean="0"/>
              <a:t>]</a:t>
            </a:r>
          </a:p>
          <a:p>
            <a:endParaRPr lang="en-US" baseline="300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24260" y="1777585"/>
            <a:ext cx="2227490" cy="499265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54690" y="1931205"/>
            <a:ext cx="0" cy="345645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54690" y="2276850"/>
            <a:ext cx="0" cy="19202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ounded Rectangle 9"/>
          <p:cNvSpPr/>
          <p:nvPr/>
        </p:nvSpPr>
        <p:spPr>
          <a:xfrm>
            <a:off x="1883650" y="2852925"/>
            <a:ext cx="1765300" cy="876300"/>
          </a:xfrm>
          <a:prstGeom prst="roundRect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VNA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000" dirty="0" smtClean="0"/>
              <a:t>(S11 &amp; S21)</a:t>
            </a:r>
            <a:endParaRPr lang="en-US" sz="2000" dirty="0"/>
          </a:p>
        </p:txBody>
      </p:sp>
      <p:cxnSp>
        <p:nvCxnSpPr>
          <p:cNvPr id="11" name="Curved Connector 10"/>
          <p:cNvCxnSpPr/>
          <p:nvPr/>
        </p:nvCxnSpPr>
        <p:spPr>
          <a:xfrm rot="10800000" flipV="1">
            <a:off x="3650282" y="2468874"/>
            <a:ext cx="1228959" cy="835457"/>
          </a:xfrm>
          <a:prstGeom prst="curvedConnector3">
            <a:avLst>
              <a:gd name="adj1" fmla="val 53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>
            <a:endCxn id="10" idx="1"/>
          </p:cNvCxnSpPr>
          <p:nvPr/>
        </p:nvCxnSpPr>
        <p:spPr>
          <a:xfrm>
            <a:off x="654690" y="2468875"/>
            <a:ext cx="1228960" cy="822200"/>
          </a:xfrm>
          <a:prstGeom prst="curvedConnector3">
            <a:avLst>
              <a:gd name="adj1" fmla="val 53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 bwMode="auto">
          <a:xfrm>
            <a:off x="2882180" y="1777585"/>
            <a:ext cx="2227490" cy="499265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4879240" y="1931205"/>
            <a:ext cx="0" cy="345645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4879240" y="2276850"/>
            <a:ext cx="0" cy="19202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27"/>
          <p:cNvSpPr/>
          <p:nvPr/>
        </p:nvSpPr>
        <p:spPr bwMode="auto">
          <a:xfrm>
            <a:off x="2651751" y="1777585"/>
            <a:ext cx="230430" cy="49926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30" name="Straight Arrow Connector 29"/>
          <p:cNvCxnSpPr>
            <a:endCxn id="28" idx="0"/>
          </p:cNvCxnSpPr>
          <p:nvPr/>
        </p:nvCxnSpPr>
        <p:spPr bwMode="auto">
          <a:xfrm flipH="1">
            <a:off x="2766966" y="1355130"/>
            <a:ext cx="192024" cy="4224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306105" y="1047890"/>
            <a:ext cx="145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DUT: mirror</a:t>
            </a:r>
            <a:endParaRPr lang="en-US" b="1" dirty="0"/>
          </a:p>
        </p:txBody>
      </p:sp>
      <p:cxnSp>
        <p:nvCxnSpPr>
          <p:cNvPr id="32" name="Straight Arrow Connector 31"/>
          <p:cNvCxnSpPr>
            <a:stCxn id="33" idx="1"/>
          </p:cNvCxnSpPr>
          <p:nvPr/>
        </p:nvCxnSpPr>
        <p:spPr bwMode="auto">
          <a:xfrm flipH="1">
            <a:off x="4226357" y="1332651"/>
            <a:ext cx="768098" cy="6369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4994455" y="1009485"/>
            <a:ext cx="2526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S-Band WG (WR284),</a:t>
            </a:r>
          </a:p>
          <a:p>
            <a:r>
              <a:rPr lang="en-US" b="1" i="1" dirty="0" smtClean="0"/>
              <a:t>f</a:t>
            </a:r>
            <a:r>
              <a:rPr lang="en-US" b="1" i="1" baseline="-25000" dirty="0" smtClean="0"/>
              <a:t>c</a:t>
            </a:r>
            <a:r>
              <a:rPr lang="en-US" b="1" dirty="0" smtClean="0"/>
              <a:t> = 2GHz</a:t>
            </a:r>
            <a:endParaRPr lang="en-US" b="1" dirty="0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155425" y="4158695"/>
            <a:ext cx="4416575" cy="218908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The mirror material (silicon) has higher losses than expected</a:t>
            </a:r>
          </a:p>
          <a:p>
            <a:pPr lvl="1"/>
            <a:r>
              <a:rPr lang="en-US" dirty="0" smtClean="0"/>
              <a:t>“bad” quality material</a:t>
            </a:r>
          </a:p>
          <a:p>
            <a:r>
              <a:rPr lang="en-US" dirty="0" smtClean="0"/>
              <a:t>A 2</a:t>
            </a:r>
            <a:r>
              <a:rPr lang="en-US" baseline="30000" dirty="0" smtClean="0"/>
              <a:t>nd</a:t>
            </a:r>
            <a:r>
              <a:rPr lang="en-US" dirty="0" smtClean="0"/>
              <a:t> probe measured had a damaged coating</a:t>
            </a:r>
          </a:p>
          <a:p>
            <a:pPr lvl="1"/>
            <a:r>
              <a:rPr lang="en-US" dirty="0" smtClean="0"/>
              <a:t>…but showed lower losses.</a:t>
            </a:r>
          </a:p>
        </p:txBody>
      </p:sp>
      <p:pic>
        <p:nvPicPr>
          <p:cNvPr id="5" name="Picture 4" descr="BSRT_MeasLi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36975"/>
            <a:ext cx="4432810" cy="276311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3419850" y="4350720"/>
            <a:ext cx="3533260" cy="1536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4583468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47155"/>
            <a:ext cx="7924800" cy="4647005"/>
          </a:xfrm>
        </p:spPr>
        <p:txBody>
          <a:bodyPr/>
          <a:lstStyle/>
          <a:p>
            <a:r>
              <a:rPr lang="en-US" dirty="0" smtClean="0"/>
              <a:t>The extraction mirror system of LHC synchrotron light monitor (BSRT) has been analyzed for HOM resonances</a:t>
            </a:r>
          </a:p>
          <a:p>
            <a:pPr lvl="1"/>
            <a:r>
              <a:rPr lang="en-US" dirty="0" smtClean="0"/>
              <a:t>Resonance effects of the past system could not be tamed with ferrite absorbers due to insufficient cooling.</a:t>
            </a:r>
          </a:p>
          <a:p>
            <a:pPr lvl="1"/>
            <a:r>
              <a:rPr lang="en-US" dirty="0" smtClean="0"/>
              <a:t>Two alternate solutions have been studied with </a:t>
            </a:r>
            <a:r>
              <a:rPr lang="en-US" dirty="0" err="1" smtClean="0"/>
              <a:t>wakefield</a:t>
            </a:r>
            <a:r>
              <a:rPr lang="en-US" dirty="0" smtClean="0"/>
              <a:t> simulations and stretched wire measurements</a:t>
            </a:r>
          </a:p>
          <a:p>
            <a:pPr lvl="2"/>
            <a:r>
              <a:rPr lang="en-US" dirty="0" smtClean="0"/>
              <a:t>Both solutions promise to have substantial lower impedances!</a:t>
            </a:r>
          </a:p>
          <a:p>
            <a:r>
              <a:rPr lang="en-US" dirty="0" smtClean="0"/>
              <a:t>There is a qualitative agreement between simulations and measurements</a:t>
            </a:r>
          </a:p>
          <a:p>
            <a:pPr lvl="1"/>
            <a:r>
              <a:rPr lang="en-US" dirty="0" smtClean="0"/>
              <a:t>Simulations can be very time consuming!</a:t>
            </a:r>
          </a:p>
          <a:p>
            <a:pPr lvl="1"/>
            <a:r>
              <a:rPr lang="en-US" dirty="0" smtClean="0"/>
              <a:t>HOM / </a:t>
            </a:r>
            <a:r>
              <a:rPr lang="en-US" dirty="0" err="1" smtClean="0"/>
              <a:t>wakefield</a:t>
            </a:r>
            <a:r>
              <a:rPr lang="en-US" dirty="0" smtClean="0"/>
              <a:t> problems need to be analyzed by different methods to get a better view of the full picture.</a:t>
            </a:r>
          </a:p>
        </p:txBody>
      </p:sp>
    </p:spTree>
    <p:extLst>
      <p:ext uri="{BB962C8B-B14F-4D97-AF65-F5344CB8AC3E}">
        <p14:creationId xmlns:p14="http://schemas.microsoft.com/office/powerpoint/2010/main" val="1294684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…To Do List, and open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665" y="1086295"/>
            <a:ext cx="8257075" cy="5107865"/>
          </a:xfrm>
        </p:spPr>
        <p:txBody>
          <a:bodyPr/>
          <a:lstStyle/>
          <a:p>
            <a:r>
              <a:rPr lang="en-US" dirty="0"/>
              <a:t>Additional analysis need to be performed</a:t>
            </a:r>
          </a:p>
          <a:p>
            <a:pPr lvl="1"/>
            <a:r>
              <a:rPr lang="en-US" dirty="0" smtClean="0"/>
              <a:t>Analysis of the wire measurements!</a:t>
            </a:r>
          </a:p>
          <a:p>
            <a:pPr lvl="1"/>
            <a:r>
              <a:rPr lang="en-US" dirty="0" err="1" smtClean="0"/>
              <a:t>Eigenmode</a:t>
            </a:r>
            <a:r>
              <a:rPr lang="en-US" dirty="0" smtClean="0"/>
              <a:t> </a:t>
            </a:r>
            <a:r>
              <a:rPr lang="en-US" dirty="0"/>
              <a:t>analysis</a:t>
            </a:r>
          </a:p>
          <a:p>
            <a:pPr lvl="2"/>
            <a:r>
              <a:rPr lang="en-US" dirty="0" smtClean="0"/>
              <a:t>Did some brief </a:t>
            </a:r>
            <a:r>
              <a:rPr lang="en-US" dirty="0" err="1" smtClean="0"/>
              <a:t>eigenmode</a:t>
            </a:r>
            <a:r>
              <a:rPr lang="en-US" dirty="0" smtClean="0"/>
              <a:t> simulations, but still need to verify the numbers…</a:t>
            </a:r>
          </a:p>
          <a:p>
            <a:pPr lvl="2"/>
            <a:r>
              <a:rPr lang="en-US" dirty="0" smtClean="0"/>
              <a:t>Need to perform probe-based measurements to complete the picture</a:t>
            </a:r>
            <a:endParaRPr lang="en-US" dirty="0"/>
          </a:p>
          <a:p>
            <a:pPr lvl="1"/>
            <a:r>
              <a:rPr lang="en-US" dirty="0"/>
              <a:t>Investigation of the transverse beam </a:t>
            </a:r>
            <a:r>
              <a:rPr lang="en-US" dirty="0" smtClean="0"/>
              <a:t>impedance</a:t>
            </a:r>
          </a:p>
          <a:p>
            <a:pPr lvl="2"/>
            <a:r>
              <a:rPr lang="en-US" dirty="0" smtClean="0"/>
              <a:t>Simulations, dual-wire measurements? </a:t>
            </a:r>
            <a:endParaRPr lang="en-US" dirty="0"/>
          </a:p>
          <a:p>
            <a:r>
              <a:rPr lang="en-US" dirty="0" smtClean="0"/>
              <a:t>How does the wire alters the DUT?</a:t>
            </a:r>
          </a:p>
          <a:p>
            <a:pPr lvl="1"/>
            <a:r>
              <a:rPr lang="en-US" dirty="0" smtClean="0"/>
              <a:t>Does it just give qualitative results? </a:t>
            </a:r>
            <a:endParaRPr lang="en-US" dirty="0" smtClean="0"/>
          </a:p>
          <a:p>
            <a:pPr lvl="2"/>
            <a:r>
              <a:rPr lang="en-US" dirty="0" smtClean="0"/>
              <a:t>Useful only </a:t>
            </a:r>
            <a:r>
              <a:rPr lang="en-US" dirty="0" smtClean="0"/>
              <a:t>below </a:t>
            </a:r>
            <a:r>
              <a:rPr lang="en-US" i="1" dirty="0" smtClean="0"/>
              <a:t>f</a:t>
            </a:r>
            <a:r>
              <a:rPr lang="en-US" i="1" baseline="-25000" dirty="0" smtClean="0"/>
              <a:t>c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Other measurement methods? </a:t>
            </a:r>
          </a:p>
          <a:p>
            <a:pPr lvl="2"/>
            <a:r>
              <a:rPr lang="en-US" dirty="0" smtClean="0"/>
              <a:t>RF-probes? Bead-pull? </a:t>
            </a:r>
          </a:p>
          <a:p>
            <a:r>
              <a:rPr lang="en-US" dirty="0" smtClean="0"/>
              <a:t>What is the “best” method to simulate our problem?</a:t>
            </a:r>
          </a:p>
          <a:p>
            <a:pPr lvl="1"/>
            <a:r>
              <a:rPr lang="en-US" dirty="0" smtClean="0"/>
              <a:t>Computing time and resources!</a:t>
            </a:r>
          </a:p>
          <a:p>
            <a:pPr lvl="1"/>
            <a:r>
              <a:rPr lang="en-US" dirty="0" smtClean="0"/>
              <a:t>How to include the effects of thin coatings?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9484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980" y="1700775"/>
            <a:ext cx="6452040" cy="253473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o Benoit </a:t>
            </a:r>
            <a:r>
              <a:rPr lang="en-US" dirty="0" err="1" smtClean="0"/>
              <a:t>Salvant</a:t>
            </a:r>
            <a:r>
              <a:rPr lang="en-US" dirty="0" smtClean="0"/>
              <a:t> and Elias </a:t>
            </a:r>
            <a:r>
              <a:rPr lang="en-US" dirty="0" err="1" smtClean="0"/>
              <a:t>Metral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and the CERN impedance police!</a:t>
            </a:r>
          </a:p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 err="1" smtClean="0"/>
              <a:t>Uwe</a:t>
            </a:r>
            <a:r>
              <a:rPr lang="en-US" dirty="0" smtClean="0"/>
              <a:t> </a:t>
            </a:r>
            <a:r>
              <a:rPr lang="en-US" dirty="0" err="1" smtClean="0"/>
              <a:t>Niedermayer</a:t>
            </a:r>
            <a:r>
              <a:rPr lang="en-US" dirty="0" smtClean="0"/>
              <a:t> </a:t>
            </a:r>
            <a:r>
              <a:rPr lang="en-US" dirty="0" smtClean="0"/>
              <a:t>for his help and discussions on absorptive boundaries in CST.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o the </a:t>
            </a:r>
            <a:r>
              <a:rPr lang="en-US" dirty="0" smtClean="0"/>
              <a:t>entire CERN BRST team,</a:t>
            </a:r>
            <a:endParaRPr lang="en-US" dirty="0"/>
          </a:p>
          <a:p>
            <a:r>
              <a:rPr lang="en-US" dirty="0" smtClean="0"/>
              <a:t>and </a:t>
            </a:r>
            <a:r>
              <a:rPr lang="en-US" dirty="0" smtClean="0"/>
              <a:t>to the </a:t>
            </a:r>
            <a:r>
              <a:rPr lang="en-US" dirty="0" smtClean="0"/>
              <a:t>CERN BI </a:t>
            </a:r>
            <a:r>
              <a:rPr lang="en-US" dirty="0" smtClean="0"/>
              <a:t>mechanical support </a:t>
            </a:r>
            <a:r>
              <a:rPr lang="en-US" dirty="0" smtClean="0"/>
              <a:t>team</a:t>
            </a:r>
            <a:endParaRPr lang="en-US" dirty="0"/>
          </a:p>
          <a:p>
            <a:pPr lvl="1"/>
            <a:r>
              <a:rPr lang="en-US" dirty="0" smtClean="0"/>
              <a:t>special </a:t>
            </a:r>
            <a:r>
              <a:rPr lang="en-US" dirty="0" smtClean="0"/>
              <a:t>thanks to </a:t>
            </a:r>
            <a:r>
              <a:rPr lang="en-US" dirty="0" err="1" smtClean="0"/>
              <a:t>Morad</a:t>
            </a:r>
            <a:r>
              <a:rPr lang="en-US" dirty="0" smtClean="0"/>
              <a:t> </a:t>
            </a:r>
            <a:r>
              <a:rPr lang="en-US" dirty="0" err="1" smtClean="0"/>
              <a:t>Hamani</a:t>
            </a:r>
            <a:r>
              <a:rPr lang="en-US" dirty="0" smtClean="0"/>
              <a:t>!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885120" y="4734770"/>
            <a:ext cx="7258545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498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measurement of the LHC transverse </a:t>
            </a:r>
            <a:r>
              <a:rPr lang="en-US" dirty="0" err="1" smtClean="0"/>
              <a:t>emittance</a:t>
            </a:r>
            <a:r>
              <a:rPr lang="en-US" dirty="0" smtClean="0"/>
              <a:t> / beam profile is challenging</a:t>
            </a:r>
          </a:p>
          <a:p>
            <a:pPr lvl="1"/>
            <a:r>
              <a:rPr lang="en-US" dirty="0" smtClean="0"/>
              <a:t>High beam intensity (beam current: 0.58 mA) and</a:t>
            </a:r>
            <a:br>
              <a:rPr lang="en-US" dirty="0" smtClean="0"/>
            </a:br>
            <a:r>
              <a:rPr lang="en-US" dirty="0" smtClean="0"/>
              <a:t>high beam power (~4e12 W at 7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at a typical transverse beam size of a few 1/10 mm.</a:t>
            </a:r>
          </a:p>
          <a:p>
            <a:pPr lvl="1"/>
            <a:r>
              <a:rPr lang="en-US" dirty="0" smtClean="0"/>
              <a:t>Too high energy deposition and residual losses in minimum invasive diagnostics, e.g. wire scanner</a:t>
            </a:r>
          </a:p>
          <a:p>
            <a:pPr lvl="1"/>
            <a:r>
              <a:rPr lang="en-US" dirty="0" smtClean="0"/>
              <a:t>Several quasi non-invasive methods still not fully operational, e.g. residual gas ionization, bunched beam </a:t>
            </a:r>
            <a:r>
              <a:rPr lang="en-US" dirty="0" err="1" smtClean="0"/>
              <a:t>Schottky</a:t>
            </a:r>
            <a:r>
              <a:rPr lang="en-US" dirty="0" smtClean="0"/>
              <a:t> signals.</a:t>
            </a:r>
          </a:p>
          <a:p>
            <a:r>
              <a:rPr lang="en-US" dirty="0" smtClean="0"/>
              <a:t>Synchrotron light presently is the best option for the transverse profile monitoring of the LHC beams:</a:t>
            </a:r>
          </a:p>
          <a:p>
            <a:pPr lvl="1"/>
            <a:r>
              <a:rPr lang="en-US" dirty="0" smtClean="0"/>
              <a:t>The LHC Beam Synchrotron Radiation Telescope (BSRT)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s </a:t>
            </a:r>
            <a:r>
              <a:rPr lang="en-US" dirty="0" smtClean="0"/>
              <a:t>based on synchrotron light radiation from an SC </a:t>
            </a:r>
            <a:r>
              <a:rPr lang="en-US" dirty="0" err="1" smtClean="0"/>
              <a:t>undulator</a:t>
            </a:r>
            <a:r>
              <a:rPr lang="en-US" dirty="0" smtClean="0"/>
              <a:t> (at low energies) and a dipole magnet (at higher energies)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onitors </a:t>
            </a:r>
            <a:r>
              <a:rPr lang="en-US" dirty="0" smtClean="0"/>
              <a:t>simultaneously the transverse beam profile, the longitudinal bunch profile (LDM) and sensed the abort gap (AGM).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452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320" t="109" r="29837" b="60486"/>
          <a:stretch/>
        </p:blipFill>
        <p:spPr>
          <a:xfrm>
            <a:off x="731500" y="1009485"/>
            <a:ext cx="8018379" cy="3568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 BSRT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4205" y="4849985"/>
            <a:ext cx="5952775" cy="1382580"/>
          </a:xfrm>
        </p:spPr>
        <p:txBody>
          <a:bodyPr/>
          <a:lstStyle/>
          <a:p>
            <a:r>
              <a:rPr lang="en-US" dirty="0" smtClean="0"/>
              <a:t>Synchrotron radiation is generated</a:t>
            </a:r>
          </a:p>
          <a:p>
            <a:pPr lvl="1"/>
            <a:r>
              <a:rPr lang="en-US" dirty="0" smtClean="0"/>
              <a:t>by the SC </a:t>
            </a:r>
            <a:r>
              <a:rPr lang="en-US" dirty="0" err="1" smtClean="0"/>
              <a:t>undulator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used for proton beam energies up to ~1.5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by the D3 dipole for higher beam energies</a:t>
            </a:r>
            <a:endParaRPr lang="en-US" dirty="0"/>
          </a:p>
        </p:txBody>
      </p:sp>
      <p:pic>
        <p:nvPicPr>
          <p:cNvPr id="10" name="Picture 9" descr="BSRTM_5R4_miroir_via_bride_entree_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" y="3083355"/>
            <a:ext cx="3046519" cy="22848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23220" y="3098296"/>
            <a:ext cx="1851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Extraction mirror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951" y="4899343"/>
            <a:ext cx="1117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View port</a:t>
            </a:r>
            <a:endParaRPr lang="en-US" sz="1600" b="1" dirty="0">
              <a:solidFill>
                <a:srgbClr val="FFFF00"/>
              </a:solidFill>
            </a:endParaRPr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 flipH="1">
            <a:off x="1676569" y="3436850"/>
            <a:ext cx="472546" cy="43916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0"/>
          </p:cNvCxnSpPr>
          <p:nvPr/>
        </p:nvCxnSpPr>
        <p:spPr>
          <a:xfrm flipV="1">
            <a:off x="654558" y="4682839"/>
            <a:ext cx="568662" cy="21650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171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srt_perspective_3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0" y="2968140"/>
            <a:ext cx="3110805" cy="25292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BSRT Hardware Schema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55" y="1163105"/>
            <a:ext cx="4070930" cy="712863"/>
          </a:xfrm>
          <a:prstGeom prst="rect">
            <a:avLst/>
          </a:prstGeom>
        </p:spPr>
      </p:pic>
      <p:pic>
        <p:nvPicPr>
          <p:cNvPr id="17" name="Picture 16" descr="bsrt_full_3d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72"/>
          <a:stretch/>
        </p:blipFill>
        <p:spPr>
          <a:xfrm>
            <a:off x="3151015" y="3813050"/>
            <a:ext cx="1927287" cy="2395320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 bwMode="auto">
          <a:xfrm>
            <a:off x="193830" y="1009485"/>
            <a:ext cx="1613010" cy="960125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20" name="Straight Arrow Connector 19"/>
          <p:cNvCxnSpPr>
            <a:stCxn id="18" idx="4"/>
          </p:cNvCxnSpPr>
          <p:nvPr/>
        </p:nvCxnSpPr>
        <p:spPr bwMode="auto">
          <a:xfrm>
            <a:off x="1000335" y="1969610"/>
            <a:ext cx="844910" cy="142098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2306105" y="1470345"/>
            <a:ext cx="6732347" cy="4196789"/>
            <a:chOff x="1821880" y="2356520"/>
            <a:chExt cx="8835548" cy="5400599"/>
          </a:xfrm>
        </p:grpSpPr>
        <p:sp>
          <p:nvSpPr>
            <p:cNvPr id="19" name="Oval 18"/>
            <p:cNvSpPr/>
            <p:nvPr/>
          </p:nvSpPr>
          <p:spPr>
            <a:xfrm>
              <a:off x="2389819" y="3967635"/>
              <a:ext cx="289173" cy="16207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oid 20"/>
            <p:cNvSpPr/>
            <p:nvPr/>
          </p:nvSpPr>
          <p:spPr>
            <a:xfrm rot="16200000">
              <a:off x="4182272" y="2407619"/>
              <a:ext cx="275543" cy="3282104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oid 21"/>
            <p:cNvSpPr/>
            <p:nvPr/>
          </p:nvSpPr>
          <p:spPr>
            <a:xfrm rot="10800000">
              <a:off x="5838194" y="3967632"/>
              <a:ext cx="245799" cy="3725146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Diagonal Stripe 22"/>
            <p:cNvSpPr/>
            <p:nvPr/>
          </p:nvSpPr>
          <p:spPr>
            <a:xfrm flipH="1">
              <a:off x="5845427" y="3878506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Trapezoid 23"/>
            <p:cNvSpPr/>
            <p:nvPr/>
          </p:nvSpPr>
          <p:spPr>
            <a:xfrm rot="16200000">
              <a:off x="7076123" y="6367452"/>
              <a:ext cx="274641" cy="2504693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Diagonal Stripe 24"/>
            <p:cNvSpPr/>
            <p:nvPr/>
          </p:nvSpPr>
          <p:spPr>
            <a:xfrm flipV="1">
              <a:off x="5823739" y="7384843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Trapezoid 25"/>
            <p:cNvSpPr/>
            <p:nvPr/>
          </p:nvSpPr>
          <p:spPr>
            <a:xfrm>
              <a:off x="8278239" y="3935220"/>
              <a:ext cx="260255" cy="3545125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Diagonal Stripe 26"/>
            <p:cNvSpPr/>
            <p:nvPr/>
          </p:nvSpPr>
          <p:spPr>
            <a:xfrm flipH="1" flipV="1">
              <a:off x="8318282" y="7447110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252932" y="3193114"/>
              <a:ext cx="372160" cy="659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oid 28"/>
            <p:cNvSpPr/>
            <p:nvPr/>
          </p:nvSpPr>
          <p:spPr>
            <a:xfrm rot="5400000" flipH="1">
              <a:off x="6242368" y="4837056"/>
              <a:ext cx="145887" cy="708430"/>
            </a:xfrm>
            <a:prstGeom prst="trapezoid">
              <a:avLst>
                <a:gd name="adj" fmla="val 10715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5794824" y="5053506"/>
              <a:ext cx="332548" cy="3727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 rot="16200000">
              <a:off x="6595128" y="5082843"/>
              <a:ext cx="307955" cy="2168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apezoid 31"/>
            <p:cNvSpPr/>
            <p:nvPr/>
          </p:nvSpPr>
          <p:spPr>
            <a:xfrm rot="5400000" flipH="1">
              <a:off x="8696514" y="4346986"/>
              <a:ext cx="145887" cy="708430"/>
            </a:xfrm>
            <a:prstGeom prst="trapezoid">
              <a:avLst>
                <a:gd name="adj" fmla="val 10715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16200000">
              <a:off x="8243659" y="4508574"/>
              <a:ext cx="372789" cy="3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 rot="5400000">
              <a:off x="9230260" y="4289408"/>
              <a:ext cx="525022" cy="780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rapezoid 34"/>
            <p:cNvSpPr/>
            <p:nvPr/>
          </p:nvSpPr>
          <p:spPr>
            <a:xfrm rot="16200000" flipH="1">
              <a:off x="7945082" y="6276241"/>
              <a:ext cx="141628" cy="899786"/>
            </a:xfrm>
            <a:prstGeom prst="trapezoid">
              <a:avLst>
                <a:gd name="adj" fmla="val 10715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16200000" flipH="1">
              <a:off x="8210515" y="6530142"/>
              <a:ext cx="372789" cy="3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7088868" y="6594228"/>
              <a:ext cx="477133" cy="2832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34925" y="2356520"/>
              <a:ext cx="1484802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Helvetica"/>
                  <a:cs typeface="Helvetica"/>
                </a:rPr>
                <a:t>Gated camera </a:t>
              </a:r>
            </a:p>
            <a:p>
              <a:pPr algn="ctr"/>
              <a:r>
                <a:rPr lang="en-US" sz="1600" dirty="0" smtClean="0">
                  <a:latin typeface="Helvetica"/>
                  <a:cs typeface="Helvetica"/>
                </a:rPr>
                <a:t>(BSRTS)</a:t>
              </a:r>
              <a:endParaRPr lang="en-US" sz="1600" dirty="0">
                <a:latin typeface="Helvetica"/>
                <a:cs typeface="Helvetica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382720" y="4034190"/>
              <a:ext cx="1274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Helvetica"/>
                  <a:cs typeface="Helvetica"/>
                </a:rPr>
                <a:t>DC Camera</a:t>
              </a:r>
              <a:endParaRPr lang="en-US" sz="1600" dirty="0">
                <a:latin typeface="Helvetica"/>
                <a:cs typeface="Helvetica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104844" y="4425392"/>
              <a:ext cx="1851497" cy="65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Abort Gap Monitor</a:t>
              </a:r>
            </a:p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(AGM)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207488" y="6004360"/>
              <a:ext cx="2166279" cy="65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Long. Density Monitor </a:t>
              </a:r>
            </a:p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(LDM)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42" name="Diagonal Stripe 41"/>
            <p:cNvSpPr/>
            <p:nvPr/>
          </p:nvSpPr>
          <p:spPr>
            <a:xfrm flipH="1">
              <a:off x="5017820" y="3724515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Diagonal Stripe 42"/>
            <p:cNvSpPr/>
            <p:nvPr/>
          </p:nvSpPr>
          <p:spPr>
            <a:xfrm flipV="1">
              <a:off x="4229828" y="4064867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" name="Diagonal Stripe 43"/>
            <p:cNvSpPr/>
            <p:nvPr/>
          </p:nvSpPr>
          <p:spPr>
            <a:xfrm flipH="1" flipV="1">
              <a:off x="5003361" y="4077179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Diagonal Stripe 44"/>
            <p:cNvSpPr/>
            <p:nvPr/>
          </p:nvSpPr>
          <p:spPr>
            <a:xfrm>
              <a:off x="4229828" y="3724537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777840" y="3266851"/>
              <a:ext cx="1731497" cy="384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/>
                  <a:cs typeface="Helvetica"/>
                </a:rPr>
                <a:t>Optical delay line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067018" y="3692112"/>
              <a:ext cx="1373568" cy="725430"/>
            </a:xfrm>
            <a:prstGeom prst="rect">
              <a:avLst/>
            </a:prstGeom>
            <a:solidFill>
              <a:srgbClr val="FF6600">
                <a:alpha val="20000"/>
              </a:srgb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44346" y="5069735"/>
              <a:ext cx="506052" cy="162062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592860" y="4895707"/>
              <a:ext cx="1386029" cy="384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/>
                  <a:cs typeface="Helvetica"/>
                </a:rPr>
                <a:t>Neutral filters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177007" y="4097348"/>
              <a:ext cx="506052" cy="162062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 rot="16200000">
              <a:off x="6250043" y="5135575"/>
              <a:ext cx="567288" cy="14456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 rot="16200000">
              <a:off x="7484983" y="6656319"/>
              <a:ext cx="567288" cy="14456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155337" y="5292764"/>
              <a:ext cx="506052" cy="162062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0000FF"/>
                </a:gs>
                <a:gs pos="32000">
                  <a:srgbClr val="008000"/>
                </a:gs>
                <a:gs pos="66000">
                  <a:srgbClr val="FFFF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589095" y="5171217"/>
              <a:ext cx="1218969" cy="384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/>
                  <a:cs typeface="Helvetica"/>
                </a:rPr>
                <a:t>Color filters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821880" y="3292399"/>
              <a:ext cx="1130352" cy="65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Proton/Ion </a:t>
              </a:r>
            </a:p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beam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8348462" y="3894693"/>
              <a:ext cx="162810" cy="0"/>
            </a:xfrm>
            <a:prstGeom prst="line">
              <a:avLst/>
            </a:prstGeom>
            <a:ln w="762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16200000">
              <a:off x="8976795" y="4681019"/>
              <a:ext cx="182512" cy="0"/>
            </a:xfrm>
            <a:prstGeom prst="line">
              <a:avLst/>
            </a:prstGeom>
            <a:ln w="762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5554459" y="5298643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90 %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008078" y="4853954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10 %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100958" y="4227474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6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589104" y="4413202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4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865802" y="6615970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4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428761" y="6398420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6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1429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BSRT Operation</a:t>
            </a:r>
            <a:endParaRPr lang="en-US" dirty="0"/>
          </a:p>
        </p:txBody>
      </p:sp>
      <p:pic>
        <p:nvPicPr>
          <p:cNvPr id="4" name="Picture 3" descr="B14T3VO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70" y="982993"/>
            <a:ext cx="2611540" cy="530777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66230" y="3736240"/>
            <a:ext cx="5530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000099"/>
              </a:buClr>
              <a:buSzPct val="125000"/>
            </a:pPr>
            <a:r>
              <a:rPr kumimoji="1" lang="en-US" sz="2000" b="1" kern="0" dirty="0" smtClean="0">
                <a:solidFill>
                  <a:srgbClr val="003399"/>
                </a:solidFill>
                <a:latin typeface="Arial"/>
              </a:rPr>
              <a:t>…however, the BSRT (particular system B2) showed “unphysical” beam profiles!</a:t>
            </a:r>
          </a:p>
        </p:txBody>
      </p:sp>
      <p:pic>
        <p:nvPicPr>
          <p:cNvPr id="7" name="Picture 6" descr="450GeV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875" y="4504340"/>
            <a:ext cx="2394914" cy="1700736"/>
          </a:xfrm>
          <a:prstGeom prst="rect">
            <a:avLst/>
          </a:prstGeom>
        </p:spPr>
      </p:pic>
      <p:pic>
        <p:nvPicPr>
          <p:cNvPr id="9" name="Picture 8" descr="mirorr_scan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440" y="4473999"/>
            <a:ext cx="2227490" cy="17597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07367" y="4567056"/>
            <a:ext cx="1005403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450 </a:t>
            </a:r>
            <a:r>
              <a:rPr lang="en-US" sz="1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GeV</a:t>
            </a:r>
            <a:endParaRPr lang="en-US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69060" y="4576347"/>
            <a:ext cx="806505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 </a:t>
            </a:r>
            <a:r>
              <a:rPr lang="en-US" sz="16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r>
              <a:rPr lang="en-US" sz="1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</a:t>
            </a:r>
            <a:endParaRPr lang="en-US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280" y="1009485"/>
            <a:ext cx="4647006" cy="276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991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BSRT Extraction Mirror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86295"/>
            <a:ext cx="7924800" cy="1113745"/>
          </a:xfrm>
        </p:spPr>
        <p:txBody>
          <a:bodyPr/>
          <a:lstStyle/>
          <a:p>
            <a:r>
              <a:rPr lang="en-US" dirty="0" smtClean="0"/>
              <a:t>The extraction mirror was designed being retractable by remote operation</a:t>
            </a:r>
          </a:p>
          <a:p>
            <a:pPr lvl="1"/>
            <a:r>
              <a:rPr lang="en-US" dirty="0" smtClean="0"/>
              <a:t>However, this feature was almost never used!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955" t="8374" r="7393" b="9039"/>
          <a:stretch/>
        </p:blipFill>
        <p:spPr>
          <a:xfrm>
            <a:off x="1614815" y="2148456"/>
            <a:ext cx="5991180" cy="413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059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err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015" y="2084825"/>
            <a:ext cx="5463902" cy="40979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Mirror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7090" y="1009485"/>
            <a:ext cx="5299890" cy="998530"/>
          </a:xfrm>
        </p:spPr>
        <p:txBody>
          <a:bodyPr/>
          <a:lstStyle/>
          <a:p>
            <a:r>
              <a:rPr lang="en-US" dirty="0" smtClean="0"/>
              <a:t>Experimented with various mirror material options</a:t>
            </a:r>
          </a:p>
          <a:p>
            <a:pPr lvl="1"/>
            <a:r>
              <a:rPr lang="en-US" dirty="0" smtClean="0"/>
              <a:t>Si &amp; glass bulk, different coatings, etc.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9045" y="1239915"/>
            <a:ext cx="3352428" cy="28689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2665" y="4235505"/>
            <a:ext cx="2227490" cy="19690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7450" y="1278320"/>
            <a:ext cx="158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deformed mirror clamps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1930" y="5234035"/>
            <a:ext cx="1584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blistered mirror coating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40100" y="2353660"/>
            <a:ext cx="2189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o</a:t>
            </a:r>
            <a:r>
              <a:rPr lang="en-US" dirty="0" smtClean="0">
                <a:solidFill>
                  <a:srgbClr val="FFFF00"/>
                </a:solidFill>
              </a:rPr>
              <a:t>verheated and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broken ferrite rings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077145" y="1892800"/>
            <a:ext cx="268835" cy="26883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15938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09045" y="1393535"/>
            <a:ext cx="3556002" cy="4689225"/>
            <a:chOff x="4211960" y="764704"/>
            <a:chExt cx="4443338" cy="544103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1960" y="764704"/>
              <a:ext cx="4443338" cy="544103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518343" y="2060848"/>
              <a:ext cx="1258189" cy="428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Mirror 1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15995" y="3933056"/>
              <a:ext cx="1133779" cy="428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Shaft 1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27083" y="4407787"/>
              <a:ext cx="8338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90"/>
                  </a:solidFill>
                </a:rPr>
                <a:t>Shaft 2</a:t>
              </a:r>
              <a:endParaRPr lang="en-US" dirty="0">
                <a:solidFill>
                  <a:srgbClr val="00009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66004" y="2852935"/>
              <a:ext cx="1290584" cy="428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FF00"/>
                  </a:solidFill>
                </a:rPr>
                <a:t>Ferrite 1</a:t>
              </a:r>
              <a:endParaRPr lang="en-US" dirty="0">
                <a:solidFill>
                  <a:srgbClr val="00FF00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5652120" y="2204864"/>
              <a:ext cx="504056" cy="432048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20" idx="1"/>
            </p:cNvCxnSpPr>
            <p:nvPr/>
          </p:nvCxnSpPr>
          <p:spPr>
            <a:xfrm flipH="1">
              <a:off x="6679011" y="2157501"/>
              <a:ext cx="338302" cy="479411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724128" y="2996952"/>
              <a:ext cx="504056" cy="288032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9" idx="1"/>
            </p:cNvCxnSpPr>
            <p:nvPr/>
          </p:nvCxnSpPr>
          <p:spPr>
            <a:xfrm flipH="1">
              <a:off x="6732241" y="3283233"/>
              <a:ext cx="410161" cy="1752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652120" y="4077072"/>
              <a:ext cx="648072" cy="144016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1" idx="1"/>
            </p:cNvCxnSpPr>
            <p:nvPr/>
          </p:nvCxnSpPr>
          <p:spPr>
            <a:xfrm flipH="1" flipV="1">
              <a:off x="6790864" y="4302387"/>
              <a:ext cx="536219" cy="290065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142402" y="3068960"/>
              <a:ext cx="1365873" cy="428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Ferrite </a:t>
              </a:r>
              <a:r>
                <a:rPr lang="en-US" dirty="0">
                  <a:solidFill>
                    <a:srgbClr val="008000"/>
                  </a:solidFill>
                </a:rPr>
                <a:t>2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017313" y="1943228"/>
              <a:ext cx="1268890" cy="428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Mirror 2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Mirror Issues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7950" y="3928265"/>
            <a:ext cx="4531790" cy="2265895"/>
          </a:xfrm>
        </p:spPr>
        <p:txBody>
          <a:bodyPr/>
          <a:lstStyle/>
          <a:p>
            <a:r>
              <a:rPr lang="en-US" dirty="0" smtClean="0"/>
              <a:t>Installed temperature probes during LHC technical stop</a:t>
            </a:r>
          </a:p>
          <a:p>
            <a:pPr lvl="1"/>
            <a:r>
              <a:rPr lang="en-US" dirty="0" smtClean="0"/>
              <a:t>Correlation to beam intensity and bunch length</a:t>
            </a:r>
          </a:p>
          <a:p>
            <a:pPr lvl="1"/>
            <a:r>
              <a:rPr lang="en-US" dirty="0" smtClean="0"/>
              <a:t>Ferrite heating likely &gt; Curie temperature of the ferrite HOM damping material </a:t>
            </a:r>
          </a:p>
          <a:p>
            <a:endParaRPr lang="en-US" dirty="0"/>
          </a:p>
        </p:txBody>
      </p:sp>
      <p:pic>
        <p:nvPicPr>
          <p:cNvPr id="4" name="Picture 3" descr="bsrt_temp_calibrat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355" y="1086295"/>
            <a:ext cx="4279392" cy="274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678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6511</TotalTime>
  <Words>1385</Words>
  <Application>Microsoft Macintosh PowerPoint</Application>
  <PresentationFormat>On-screen Show (4:3)</PresentationFormat>
  <Paragraphs>288</Paragraphs>
  <Slides>29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2_new-NLC</vt:lpstr>
      <vt:lpstr>Document</vt:lpstr>
      <vt:lpstr>The LHC Synchrotron Light Monitor (BSRT)</vt:lpstr>
      <vt:lpstr>Outline</vt:lpstr>
      <vt:lpstr>Introduction</vt:lpstr>
      <vt:lpstr>The LHC BSRT</vt:lpstr>
      <vt:lpstr>BSRT Hardware Schema</vt:lpstr>
      <vt:lpstr>BSRT Operation</vt:lpstr>
      <vt:lpstr>BSRT Extraction Mirror</vt:lpstr>
      <vt:lpstr>Extraction Mirror Issues</vt:lpstr>
      <vt:lpstr>Extraction Mirror Issues (cont.)</vt:lpstr>
      <vt:lpstr>Wakefield Simulations: Objectives</vt:lpstr>
      <vt:lpstr>BSRT Mirror Holder Structure A</vt:lpstr>
      <vt:lpstr>Mirror Holder A (cont.)</vt:lpstr>
      <vt:lpstr>BSRT Mirror Holder Structure B</vt:lpstr>
      <vt:lpstr>Mirror Holder B (cont.)</vt:lpstr>
      <vt:lpstr>Wakefield Analysis</vt:lpstr>
      <vt:lpstr>Results – Time Domain</vt:lpstr>
      <vt:lpstr>Time Domain (cont.)</vt:lpstr>
      <vt:lpstr>Results – Frequency Domain</vt:lpstr>
      <vt:lpstr>Estimation of the Absorbed Power</vt:lpstr>
      <vt:lpstr>Power Estimation (cont.)</vt:lpstr>
      <vt:lpstr>Stretched Wire Measurements</vt:lpstr>
      <vt:lpstr>Stretched Wire Setup</vt:lpstr>
      <vt:lpstr>Tame Reflections and Resonances!</vt:lpstr>
      <vt:lpstr>Stretched Wire Results</vt:lpstr>
      <vt:lpstr>Stretched Wire Results (cont.)</vt:lpstr>
      <vt:lpstr>Measurement of Mirror Losses</vt:lpstr>
      <vt:lpstr>Summary…</vt:lpstr>
      <vt:lpstr>…To Do List, and open Questions</vt:lpstr>
      <vt:lpstr>THANKS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687</cp:revision>
  <dcterms:created xsi:type="dcterms:W3CDTF">2009-03-16T15:06:27Z</dcterms:created>
  <dcterms:modified xsi:type="dcterms:W3CDTF">2014-04-25T22:23:17Z</dcterms:modified>
</cp:coreProperties>
</file>