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21"/>
  </p:notesMasterIdLst>
  <p:sldIdLst>
    <p:sldId id="256" r:id="rId2"/>
    <p:sldId id="378" r:id="rId3"/>
    <p:sldId id="393" r:id="rId4"/>
    <p:sldId id="379" r:id="rId5"/>
    <p:sldId id="380" r:id="rId6"/>
    <p:sldId id="367" r:id="rId7"/>
    <p:sldId id="381" r:id="rId8"/>
    <p:sldId id="392" r:id="rId9"/>
    <p:sldId id="382" r:id="rId10"/>
    <p:sldId id="383" r:id="rId11"/>
    <p:sldId id="387" r:id="rId12"/>
    <p:sldId id="384" r:id="rId13"/>
    <p:sldId id="385" r:id="rId14"/>
    <p:sldId id="386" r:id="rId15"/>
    <p:sldId id="389" r:id="rId16"/>
    <p:sldId id="390" r:id="rId17"/>
    <p:sldId id="366" r:id="rId18"/>
    <p:sldId id="391" r:id="rId19"/>
    <p:sldId id="39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DEF1C-B6B9-8A47-B97F-BD99F10F7B7F}" type="datetimeFigureOut">
              <a:rPr lang="en-US" smtClean="0"/>
              <a:t>1/5/14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B0D0B-4BDF-AB48-9F78-13864A767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994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44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7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85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61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99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3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4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58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62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6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merican Typewriter"/>
              </a:defRPr>
            </a:lvl1pPr>
          </a:lstStyle>
          <a:p>
            <a:fld id="{B81C6EF3-A1D0-9E44-8BC6-232E6098FAF2}" type="datetimeFigureOut">
              <a:rPr lang="en-US" smtClean="0"/>
              <a:pPr/>
              <a:t>1/5/14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merican Typewriter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merican Typewriter"/>
              </a:defRPr>
            </a:lvl1pPr>
          </a:lstStyle>
          <a:p>
            <a:fld id="{DE087D02-8F54-AE49-8940-3BA224273D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58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merican Typewriter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merican Typewriter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merican Typewriter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merican Typewriter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merican Typewriter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merican Typewriter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Relationship Id="rId3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A New Indirect Probe of the Higgs Self-Coupling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563009" y="3762298"/>
            <a:ext cx="8144003" cy="2912257"/>
          </a:xfrm>
        </p:spPr>
        <p:txBody>
          <a:bodyPr>
            <a:normAutofit/>
          </a:bodyPr>
          <a:lstStyle/>
          <a:p>
            <a:endParaRPr lang="en-US" dirty="0"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merican Typewriter"/>
                <a:cs typeface="American Typewriter"/>
              </a:rPr>
              <a:t>Matthew McCullough</a:t>
            </a:r>
            <a:endParaRPr lang="en-US" dirty="0">
              <a:solidFill>
                <a:schemeClr val="tx1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merican Typewriter"/>
                <a:cs typeface="American Typewriter"/>
              </a:rPr>
              <a:t>Simons Postdoctoral Fellow, MIT</a:t>
            </a:r>
          </a:p>
          <a:p>
            <a:endParaRPr lang="en-US" dirty="0" smtClean="0">
              <a:solidFill>
                <a:schemeClr val="tx1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tx1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tx1"/>
              </a:solidFill>
              <a:latin typeface="American Typewriter"/>
              <a:cs typeface="American Typewriter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25311" y="2422362"/>
            <a:ext cx="7772400" cy="1020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American Typewriter"/>
                <a:cs typeface="American Typewriter"/>
              </a:rPr>
              <a:t>TLEP </a:t>
            </a:r>
            <a:r>
              <a:rPr lang="en-US" sz="3600" dirty="0" err="1" smtClean="0">
                <a:latin typeface="American Typewriter"/>
                <a:cs typeface="American Typewriter"/>
              </a:rPr>
              <a:t>Vidyo</a:t>
            </a:r>
            <a:r>
              <a:rPr lang="en-US" sz="3600" dirty="0" smtClean="0">
                <a:latin typeface="American Typewriter"/>
                <a:cs typeface="American Typewriter"/>
              </a:rPr>
              <a:t> Meeting</a:t>
            </a:r>
          </a:p>
          <a:p>
            <a:r>
              <a:rPr lang="en-US" sz="2800" dirty="0" smtClean="0">
                <a:latin typeface="American Typewriter"/>
                <a:cs typeface="American Typewriter"/>
              </a:rPr>
              <a:t>Jan 6</a:t>
            </a:r>
            <a:r>
              <a:rPr lang="en-US" sz="2800" baseline="30000" dirty="0" smtClean="0">
                <a:latin typeface="American Typewriter"/>
                <a:cs typeface="American Typewriter"/>
              </a:rPr>
              <a:t>th</a:t>
            </a:r>
            <a:r>
              <a:rPr lang="en-US" sz="2800" dirty="0" smtClean="0">
                <a:latin typeface="American Typewriter"/>
                <a:cs typeface="American Typewriter"/>
              </a:rPr>
              <a:t> 2014</a:t>
            </a:r>
            <a:endParaRPr lang="en-US" sz="2800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568429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Self-Coupling at NLO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84800"/>
          </a:xfrm>
        </p:spPr>
        <p:txBody>
          <a:bodyPr>
            <a:normAutofit/>
          </a:bodyPr>
          <a:lstStyle/>
          <a:p>
            <a:r>
              <a:rPr lang="en-US" dirty="0" smtClean="0"/>
              <a:t>Result:</a:t>
            </a:r>
          </a:p>
          <a:p>
            <a:endParaRPr lang="en-US" dirty="0"/>
          </a:p>
          <a:p>
            <a:r>
              <a:rPr lang="en-US" dirty="0" err="1" smtClean="0">
                <a:solidFill>
                  <a:srgbClr val="C0504D"/>
                </a:solidFill>
              </a:rPr>
              <a:t>Feynarts</a:t>
            </a:r>
            <a:r>
              <a:rPr lang="en-US" dirty="0" smtClean="0">
                <a:solidFill>
                  <a:srgbClr val="C0504D"/>
                </a:solidFill>
              </a:rPr>
              <a:t>/</a:t>
            </a:r>
            <a:r>
              <a:rPr lang="en-US" dirty="0" err="1" smtClean="0">
                <a:solidFill>
                  <a:srgbClr val="C0504D"/>
                </a:solidFill>
              </a:rPr>
              <a:t>Formcalc</a:t>
            </a:r>
            <a:r>
              <a:rPr lang="en-US" dirty="0" smtClean="0">
                <a:solidFill>
                  <a:srgbClr val="C0504D"/>
                </a:solidFill>
              </a:rPr>
              <a:t>/</a:t>
            </a:r>
            <a:r>
              <a:rPr lang="en-US" dirty="0" err="1" smtClean="0">
                <a:solidFill>
                  <a:srgbClr val="C0504D"/>
                </a:solidFill>
              </a:rPr>
              <a:t>LoopTools</a:t>
            </a:r>
            <a:endParaRPr lang="en-US" dirty="0" smtClean="0">
              <a:solidFill>
                <a:srgbClr val="C0504D"/>
              </a:solidFill>
            </a:endParaRPr>
          </a:p>
          <a:p>
            <a:r>
              <a:rPr lang="en-US" dirty="0" smtClean="0"/>
              <a:t>At TLEP sensitive to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Thus a modified self-coupling of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… would generate a       deviation in the cross section measurement! 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411" y="1528939"/>
            <a:ext cx="5867400" cy="9779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172" y="3422650"/>
            <a:ext cx="2324100" cy="5207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233" y="4630561"/>
            <a:ext cx="1854200" cy="4191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843" y="5818012"/>
            <a:ext cx="4572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9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Self-Coupling at NLO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84800"/>
          </a:xfrm>
        </p:spPr>
        <p:txBody>
          <a:bodyPr>
            <a:normAutofit/>
          </a:bodyPr>
          <a:lstStyle/>
          <a:p>
            <a:r>
              <a:rPr lang="en-US" dirty="0" smtClean="0"/>
              <a:t>Result: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 TLEP sensitive to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Thus a modified self-coupling of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Or, if there is a deviation it </a:t>
            </a:r>
            <a:r>
              <a:rPr lang="en-US" dirty="0" smtClean="0">
                <a:solidFill>
                  <a:srgbClr val="C0504D"/>
                </a:solidFill>
              </a:rPr>
              <a:t>may</a:t>
            </a:r>
            <a:r>
              <a:rPr lang="en-US" dirty="0" smtClean="0"/>
              <a:t> be due to modified self-coupling! 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411" y="1528939"/>
            <a:ext cx="5867400" cy="9779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172" y="3422650"/>
            <a:ext cx="2324100" cy="5207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233" y="4630561"/>
            <a:ext cx="1854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85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Self-Coupling at NLO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84800"/>
          </a:xfrm>
        </p:spPr>
        <p:txBody>
          <a:bodyPr>
            <a:normAutofit/>
          </a:bodyPr>
          <a:lstStyle/>
          <a:p>
            <a:r>
              <a:rPr lang="en-US" dirty="0" smtClean="0"/>
              <a:t>Sounds great, but there is a </a:t>
            </a:r>
            <a:r>
              <a:rPr lang="en-US" dirty="0" smtClean="0">
                <a:solidFill>
                  <a:schemeClr val="accent2"/>
                </a:solidFill>
              </a:rPr>
              <a:t>but</a:t>
            </a:r>
            <a:r>
              <a:rPr lang="en-US" dirty="0" smtClean="0"/>
              <a:t>…</a:t>
            </a:r>
          </a:p>
          <a:p>
            <a:endParaRPr lang="en-US" dirty="0"/>
          </a:p>
          <a:p>
            <a:r>
              <a:rPr lang="en-US" dirty="0" smtClean="0"/>
              <a:t>In any realistic BSM scenario not just self-coupling modified.</a:t>
            </a:r>
          </a:p>
          <a:p>
            <a:endParaRPr lang="en-US" dirty="0"/>
          </a:p>
          <a:p>
            <a:r>
              <a:rPr lang="en-US" dirty="0" smtClean="0"/>
              <a:t>Really measure:</a:t>
            </a:r>
          </a:p>
          <a:p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an’t “fingerprint” self-coupling from a single cross section deviation.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534" y="5003094"/>
            <a:ext cx="5689600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777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Self-Coupling at NLO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84800"/>
          </a:xfrm>
        </p:spPr>
        <p:txBody>
          <a:bodyPr>
            <a:normAutofit/>
          </a:bodyPr>
          <a:lstStyle/>
          <a:p>
            <a:r>
              <a:rPr lang="en-US" dirty="0" smtClean="0"/>
              <a:t>Could make arguments about whether or not cancellations are occurring.</a:t>
            </a:r>
          </a:p>
          <a:p>
            <a:endParaRPr lang="en-US" dirty="0"/>
          </a:p>
          <a:p>
            <a:r>
              <a:rPr lang="en-US" dirty="0" smtClean="0"/>
              <a:t>Or use theoretical arguments (             ) to create a one-sided bound</a:t>
            </a:r>
          </a:p>
          <a:p>
            <a:endParaRPr lang="en-US" dirty="0"/>
          </a:p>
          <a:p>
            <a:r>
              <a:rPr lang="en-US" dirty="0" smtClean="0"/>
              <a:t>But there is a better way to proceed…  (Mentioned in paper, but emphasized recently by Jesse </a:t>
            </a:r>
            <a:r>
              <a:rPr lang="en-US" dirty="0" err="1" smtClean="0"/>
              <a:t>Thaler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062" y="3409244"/>
            <a:ext cx="1308100" cy="4064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900" y="3854450"/>
            <a:ext cx="1854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68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Self-Coupling at NLO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84800"/>
          </a:xfrm>
        </p:spPr>
        <p:txBody>
          <a:bodyPr>
            <a:normAutofit/>
          </a:bodyPr>
          <a:lstStyle/>
          <a:p>
            <a:r>
              <a:rPr lang="en-US" dirty="0" smtClean="0"/>
              <a:t>Corrections are energy-dependent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Corrections from       not energy-dependent.</a:t>
            </a:r>
          </a:p>
          <a:p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ombine measurements to constrain different linear combinations.</a:t>
            </a:r>
          </a:p>
          <a:p>
            <a:pPr lvl="1"/>
            <a:r>
              <a:rPr lang="en-US" dirty="0" smtClean="0"/>
              <a:t>Get an ellipse-plot constraint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12" y="2403829"/>
            <a:ext cx="8768644" cy="942997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751" y="3479800"/>
            <a:ext cx="4445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399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Self-Coupling at NLO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84800"/>
          </a:xfrm>
        </p:spPr>
        <p:txBody>
          <a:bodyPr>
            <a:normAutofit/>
          </a:bodyPr>
          <a:lstStyle/>
          <a:p>
            <a:r>
              <a:rPr lang="en-US" dirty="0" smtClean="0"/>
              <a:t>Combining different measurements: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367" y="2221089"/>
            <a:ext cx="4855634" cy="45222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98771" y="6239845"/>
            <a:ext cx="2556229" cy="369332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  <a:latin typeface="American Typewriter"/>
              </a:rPr>
              <a:t>TLEP240 + ILC500?</a:t>
            </a:r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flipH="1" flipV="1">
            <a:off x="4473222" y="5644445"/>
            <a:ext cx="2503664" cy="595400"/>
          </a:xfrm>
          <a:prstGeom prst="straightConnector1">
            <a:avLst/>
          </a:prstGeom>
          <a:ln w="38100" cmpd="sng">
            <a:solidFill>
              <a:srgbClr val="C0504D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83060" y="2793912"/>
            <a:ext cx="3349273" cy="1200329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  <a:latin typeface="American Typewriter"/>
              </a:rPr>
              <a:t>TLEP240 +TLEP350?</a:t>
            </a:r>
          </a:p>
          <a:p>
            <a:r>
              <a:rPr lang="en-US" dirty="0" smtClean="0">
                <a:solidFill>
                  <a:srgbClr val="C0504D"/>
                </a:solidFill>
                <a:latin typeface="American Typewriter"/>
              </a:rPr>
              <a:t>(Need input on cross-section precision at 350 </a:t>
            </a:r>
            <a:r>
              <a:rPr lang="en-US" dirty="0" err="1" smtClean="0">
                <a:solidFill>
                  <a:srgbClr val="C0504D"/>
                </a:solidFill>
                <a:latin typeface="American Typewriter"/>
              </a:rPr>
              <a:t>GeV</a:t>
            </a:r>
            <a:r>
              <a:rPr lang="en-US" dirty="0" smtClean="0">
                <a:solidFill>
                  <a:srgbClr val="C0504D"/>
                </a:solidFill>
                <a:latin typeface="American Typewriter"/>
              </a:rPr>
              <a:t>.  Assuming 1% here)</a:t>
            </a: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3835403" y="3994241"/>
            <a:ext cx="3422294" cy="941827"/>
          </a:xfrm>
          <a:prstGeom prst="straightConnector1">
            <a:avLst/>
          </a:prstGeom>
          <a:ln w="38100" cmpd="sng">
            <a:solidFill>
              <a:srgbClr val="C0504D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66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Self-Coupling at NLO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84800"/>
          </a:xfrm>
        </p:spPr>
        <p:txBody>
          <a:bodyPr>
            <a:normAutofit/>
          </a:bodyPr>
          <a:lstStyle/>
          <a:p>
            <a:r>
              <a:rPr lang="en-US" dirty="0" smtClean="0"/>
              <a:t>Combining different measurements: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367" y="2221089"/>
            <a:ext cx="4855634" cy="452229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583060" y="2793912"/>
            <a:ext cx="3349273" cy="923330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  <a:latin typeface="American Typewriter"/>
              </a:rPr>
              <a:t>Can see usual 28% on plot, but much more information from multiple energies.</a:t>
            </a: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3609626" y="3717242"/>
            <a:ext cx="3648071" cy="386270"/>
          </a:xfrm>
          <a:prstGeom prst="straightConnector1">
            <a:avLst/>
          </a:prstGeom>
          <a:ln w="38100" cmpd="sng">
            <a:solidFill>
              <a:srgbClr val="C0504D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3203222" y="3951111"/>
            <a:ext cx="14111" cy="451556"/>
          </a:xfrm>
          <a:prstGeom prst="straightConnector1">
            <a:avLst/>
          </a:prstGeom>
          <a:ln w="38100" cmpd="sng">
            <a:solidFill>
              <a:srgbClr val="C0504D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80238" y="4264289"/>
            <a:ext cx="3349273" cy="923330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  <a:latin typeface="American Typewriter"/>
              </a:rPr>
              <a:t>Calculation only valid to first order in       so take large deviations with pinch of salt. </a:t>
            </a:r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>
          <a:xfrm flipH="1">
            <a:off x="1425223" y="4725954"/>
            <a:ext cx="4155015" cy="382269"/>
          </a:xfrm>
          <a:prstGeom prst="straightConnector1">
            <a:avLst/>
          </a:prstGeom>
          <a:ln w="38100" cmpd="sng">
            <a:solidFill>
              <a:srgbClr val="C0504D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817" y="4594577"/>
            <a:ext cx="281516" cy="29059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282972" y="6208800"/>
            <a:ext cx="1915584" cy="369332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  <a:latin typeface="American Typewriter"/>
              </a:rPr>
              <a:t>Note axis scale</a:t>
            </a:r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>
          <a:xfrm flipH="1">
            <a:off x="3725333" y="6393466"/>
            <a:ext cx="2557639" cy="210534"/>
          </a:xfrm>
          <a:prstGeom prst="straightConnector1">
            <a:avLst/>
          </a:prstGeom>
          <a:ln w="38100" cmpd="sng">
            <a:solidFill>
              <a:srgbClr val="C0504D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3240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121"/>
            <a:ext cx="8229600" cy="527689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Previously assumed </a:t>
            </a:r>
            <a:r>
              <a:rPr lang="en-US" dirty="0" smtClean="0"/>
              <a:t>that below di-Higgs threshold, nothing could be said about Higgs self-coupling.  I.e. the following scenarios are equivalent: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or</a:t>
            </a:r>
          </a:p>
          <a:p>
            <a:endParaRPr lang="en-US" dirty="0"/>
          </a:p>
          <a:p>
            <a:r>
              <a:rPr lang="en-US" dirty="0" smtClean="0"/>
              <a:t>This is </a:t>
            </a:r>
            <a:r>
              <a:rPr lang="en-US" dirty="0" smtClean="0">
                <a:solidFill>
                  <a:srgbClr val="C0504D"/>
                </a:solidFill>
              </a:rPr>
              <a:t>not true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sz="2400" dirty="0"/>
          </a:p>
          <a:p>
            <a:endParaRPr lang="en-US" sz="24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360" y="4001911"/>
            <a:ext cx="1841500" cy="4064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210" y="3721101"/>
            <a:ext cx="47498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014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121"/>
            <a:ext cx="8229600" cy="558787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fact, the following two scenarios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re distinguishable due to </a:t>
            </a:r>
            <a:r>
              <a:rPr lang="en-US" dirty="0" smtClean="0">
                <a:solidFill>
                  <a:srgbClr val="C0504D"/>
                </a:solidFill>
              </a:rPr>
              <a:t>NLO effects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</a:t>
            </a:r>
            <a:r>
              <a:rPr lang="en-US" dirty="0" smtClean="0"/>
              <a:t>ndirect constraint has ambiguity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Measurements at multiple energies can lead to </a:t>
            </a:r>
            <a:r>
              <a:rPr lang="en-US" dirty="0" smtClean="0">
                <a:solidFill>
                  <a:srgbClr val="C0504D"/>
                </a:solidFill>
              </a:rPr>
              <a:t>ellipse-plot constraints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sz="2400" dirty="0"/>
          </a:p>
          <a:p>
            <a:endParaRPr lang="en-US" sz="24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94" y="2308578"/>
            <a:ext cx="1841500" cy="4064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977" y="5003096"/>
            <a:ext cx="5689600" cy="5207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099" y="2055990"/>
            <a:ext cx="47498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831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121"/>
            <a:ext cx="8229600" cy="5587879"/>
          </a:xfrm>
        </p:spPr>
        <p:txBody>
          <a:bodyPr>
            <a:normAutofit/>
          </a:bodyPr>
          <a:lstStyle/>
          <a:p>
            <a:r>
              <a:rPr lang="en-US" dirty="0" smtClean="0"/>
              <a:t>In future, could be looking at plots like: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sz="2400" dirty="0"/>
          </a:p>
          <a:p>
            <a:endParaRPr lang="en-US" sz="24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1" y="2009423"/>
            <a:ext cx="4855634" cy="452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73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Measuring the Self-Coupling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6200"/>
            <a:ext cx="8229600" cy="5511800"/>
          </a:xfrm>
        </p:spPr>
        <p:txBody>
          <a:bodyPr>
            <a:normAutofit/>
          </a:bodyPr>
          <a:lstStyle/>
          <a:p>
            <a:r>
              <a:rPr lang="en-US" dirty="0" smtClean="0"/>
              <a:t>Why is it important?</a:t>
            </a:r>
          </a:p>
          <a:p>
            <a:pPr lvl="1"/>
            <a:r>
              <a:rPr lang="en-US" dirty="0" smtClean="0"/>
              <a:t>It is there, so we should try to constrain it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Known Higgs mass means it is predicted in SM.  Important test!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Probe of SM scalar potential, with implications for lifetime of Universe!</a:t>
            </a:r>
          </a:p>
          <a:p>
            <a:pPr lvl="2"/>
            <a:r>
              <a:rPr lang="en-US" dirty="0" smtClean="0"/>
              <a:t>(See e.g. Elias-</a:t>
            </a:r>
            <a:r>
              <a:rPr lang="en-US" dirty="0" err="1" smtClean="0"/>
              <a:t>Miro</a:t>
            </a:r>
            <a:r>
              <a:rPr lang="en-US" dirty="0" smtClean="0"/>
              <a:t> et al.)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82222" y="4529667"/>
            <a:ext cx="522111" cy="3810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38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Measuring the Self-Coupling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6200"/>
            <a:ext cx="8229600" cy="5511800"/>
          </a:xfrm>
        </p:spPr>
        <p:txBody>
          <a:bodyPr>
            <a:normAutofit/>
          </a:bodyPr>
          <a:lstStyle/>
          <a:p>
            <a:r>
              <a:rPr lang="en-US" dirty="0" smtClean="0"/>
              <a:t>At LHC </a:t>
            </a:r>
            <a:r>
              <a:rPr lang="en-US" dirty="0"/>
              <a:t>(Requires E</a:t>
            </a:r>
            <a:r>
              <a:rPr lang="en-US" baseline="-25000" dirty="0"/>
              <a:t>CM</a:t>
            </a:r>
            <a:r>
              <a:rPr lang="en-US" dirty="0"/>
              <a:t> &gt; 2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):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At ILC (Requires E</a:t>
            </a:r>
            <a:r>
              <a:rPr lang="en-US" baseline="-25000" dirty="0" smtClean="0"/>
              <a:t>CM</a:t>
            </a:r>
            <a:r>
              <a:rPr lang="en-US" dirty="0" smtClean="0"/>
              <a:t> &gt; 2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+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Z</a:t>
            </a:r>
            <a:r>
              <a:rPr lang="en-US" dirty="0" smtClean="0"/>
              <a:t>):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62478" y="1906411"/>
            <a:ext cx="5308600" cy="1803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2100" y="4557889"/>
            <a:ext cx="8547100" cy="177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51888" y="6364111"/>
            <a:ext cx="149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J. </a:t>
            </a:r>
            <a:r>
              <a:rPr lang="en-US" dirty="0" err="1" smtClean="0">
                <a:solidFill>
                  <a:srgbClr val="C0504D"/>
                </a:solidFill>
              </a:rPr>
              <a:t>Tian</a:t>
            </a:r>
            <a:r>
              <a:rPr lang="en-US" dirty="0" smtClean="0">
                <a:solidFill>
                  <a:srgbClr val="C0504D"/>
                </a:solidFill>
              </a:rPr>
              <a:t>, K. </a:t>
            </a:r>
            <a:r>
              <a:rPr lang="en-US" dirty="0" err="1" smtClean="0">
                <a:solidFill>
                  <a:srgbClr val="C0504D"/>
                </a:solidFill>
              </a:rPr>
              <a:t>Fujii</a:t>
            </a:r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9620" y="2833511"/>
            <a:ext cx="1568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Dolan, </a:t>
            </a:r>
            <a:r>
              <a:rPr lang="en-US" dirty="0" err="1" smtClean="0">
                <a:solidFill>
                  <a:srgbClr val="C0504D"/>
                </a:solidFill>
              </a:rPr>
              <a:t>Englert</a:t>
            </a:r>
            <a:r>
              <a:rPr lang="en-US" dirty="0" smtClean="0">
                <a:solidFill>
                  <a:srgbClr val="C0504D"/>
                </a:solidFill>
              </a:rPr>
              <a:t>, </a:t>
            </a:r>
          </a:p>
          <a:p>
            <a:r>
              <a:rPr lang="en-US" dirty="0" err="1" smtClean="0">
                <a:solidFill>
                  <a:srgbClr val="C0504D"/>
                </a:solidFill>
              </a:rPr>
              <a:t>Spannowsky</a:t>
            </a:r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2222" y="4529667"/>
            <a:ext cx="522111" cy="3810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74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if E</a:t>
            </a:r>
            <a:r>
              <a:rPr lang="en-US" baseline="-25000" dirty="0"/>
              <a:t>CM</a:t>
            </a:r>
            <a:r>
              <a:rPr lang="en-US" dirty="0"/>
              <a:t> </a:t>
            </a:r>
            <a:r>
              <a:rPr lang="en-US" dirty="0" smtClean="0"/>
              <a:t>&lt; </a:t>
            </a:r>
            <a:r>
              <a:rPr lang="en-US" dirty="0"/>
              <a:t>2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+ </a:t>
            </a:r>
            <a:r>
              <a:rPr lang="en-US" dirty="0" err="1"/>
              <a:t>m</a:t>
            </a:r>
            <a:r>
              <a:rPr lang="en-US" baseline="-25000" dirty="0" err="1"/>
              <a:t>Z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6200"/>
            <a:ext cx="8229600" cy="5511800"/>
          </a:xfrm>
        </p:spPr>
        <p:txBody>
          <a:bodyPr>
            <a:normAutofit/>
          </a:bodyPr>
          <a:lstStyle/>
          <a:p>
            <a:r>
              <a:rPr lang="en-US" dirty="0" smtClean="0"/>
              <a:t>At 240 </a:t>
            </a:r>
            <a:r>
              <a:rPr lang="en-US" dirty="0" err="1" smtClean="0"/>
              <a:t>GeV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But what if we have: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accent2"/>
                </a:solidFill>
              </a:rPr>
              <a:t>We would never know?</a:t>
            </a:r>
            <a:endParaRPr lang="en-US" dirty="0">
              <a:solidFill>
                <a:schemeClr val="accent2"/>
              </a:solidFill>
            </a:endParaRPr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29477" y="1779411"/>
            <a:ext cx="3007077" cy="25110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20843" y="3793066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merican Typewriter"/>
                <a:cs typeface="American Typewriter"/>
              </a:rPr>
              <a:t>h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32131" y="1476020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merican Typewriter"/>
                <a:cs typeface="American Typewriter"/>
              </a:rPr>
              <a:t>Z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021" y="1476020"/>
            <a:ext cx="428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merican Typewriter"/>
                <a:cs typeface="American Typewriter"/>
              </a:rPr>
              <a:t>e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54310" y="3872086"/>
            <a:ext cx="428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merican Typewriter"/>
                <a:cs typeface="American Typewriter"/>
              </a:rPr>
              <a:t>e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4120444" y="1495778"/>
            <a:ext cx="1" cy="306211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7814733" y="1492955"/>
            <a:ext cx="1" cy="306211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3">
            <a:lum brigh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305" y="1266472"/>
            <a:ext cx="190500" cy="317500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622" y="2950633"/>
            <a:ext cx="1471663" cy="337256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766" y="5132212"/>
            <a:ext cx="47498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594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if E</a:t>
            </a:r>
            <a:r>
              <a:rPr lang="en-US" baseline="-25000" dirty="0"/>
              <a:t>CM</a:t>
            </a:r>
            <a:r>
              <a:rPr lang="en-US" dirty="0"/>
              <a:t> </a:t>
            </a:r>
            <a:r>
              <a:rPr lang="en-US" dirty="0" smtClean="0"/>
              <a:t>&lt; </a:t>
            </a:r>
            <a:r>
              <a:rPr lang="en-US" dirty="0"/>
              <a:t>2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+ </a:t>
            </a:r>
            <a:r>
              <a:rPr lang="en-US" dirty="0" err="1"/>
              <a:t>m</a:t>
            </a:r>
            <a:r>
              <a:rPr lang="en-US" baseline="-25000" dirty="0" err="1"/>
              <a:t>Z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6200"/>
            <a:ext cx="8229600" cy="5511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Lepton colliders are </a:t>
            </a:r>
            <a:r>
              <a:rPr lang="en-US" dirty="0" smtClean="0">
                <a:solidFill>
                  <a:srgbClr val="C0504D"/>
                </a:solidFill>
              </a:rPr>
              <a:t>precision</a:t>
            </a:r>
            <a:r>
              <a:rPr lang="en-US" dirty="0" smtClean="0"/>
              <a:t> machines.  </a:t>
            </a:r>
            <a:r>
              <a:rPr lang="en-US" dirty="0" smtClean="0">
                <a:solidFill>
                  <a:srgbClr val="C0504D"/>
                </a:solidFill>
              </a:rPr>
              <a:t>Actually</a:t>
            </a:r>
            <a:r>
              <a:rPr lang="en-US" dirty="0" smtClean="0"/>
              <a:t> measure LO tree-level and NLO, NNLO, </a:t>
            </a:r>
            <a:r>
              <a:rPr lang="en-US" dirty="0" err="1" smtClean="0"/>
              <a:t>etc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Can probe new physics in loops as well!</a:t>
            </a:r>
          </a:p>
          <a:p>
            <a:pPr lvl="1"/>
            <a:r>
              <a:rPr lang="en-US" dirty="0" smtClean="0"/>
              <a:t>New physics = new state, modified coupling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94178" y="2885723"/>
            <a:ext cx="6493932" cy="252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360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Self-Coupling at NLO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84800"/>
          </a:xfrm>
        </p:spPr>
        <p:txBody>
          <a:bodyPr>
            <a:normAutofit/>
          </a:bodyPr>
          <a:lstStyle/>
          <a:p>
            <a:r>
              <a:rPr lang="en-US" dirty="0" smtClean="0"/>
              <a:t>For now take simplifying (unrealistic) assumption that only self-coupling is modified: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Which would arise in EFT from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872" y="5103990"/>
            <a:ext cx="5600700" cy="9398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321" y="3325990"/>
            <a:ext cx="47498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409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Self-Coupling at NLO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84800"/>
          </a:xfrm>
        </p:spPr>
        <p:txBody>
          <a:bodyPr>
            <a:normAutofit/>
          </a:bodyPr>
          <a:lstStyle/>
          <a:p>
            <a:r>
              <a:rPr lang="en-US" dirty="0" smtClean="0"/>
              <a:t>At LO (tree-level) no difference: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88921" y="2710745"/>
            <a:ext cx="3007077" cy="25110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980287" y="4724400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merican Typewriter"/>
                <a:cs typeface="American Typewriter"/>
              </a:rPr>
              <a:t>h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91575" y="2407354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merican Typewriter"/>
                <a:cs typeface="American Typewriter"/>
              </a:rPr>
              <a:t>Z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02465" y="2407354"/>
            <a:ext cx="428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merican Typewriter"/>
                <a:cs typeface="American Typewriter"/>
              </a:rPr>
              <a:t>e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3754" y="4803420"/>
            <a:ext cx="428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merican Typewriter"/>
                <a:cs typeface="American Typewriter"/>
              </a:rPr>
              <a:t>e</a:t>
            </a:r>
            <a:endParaRPr lang="en-US" sz="3600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969470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Self-Coupling at NLO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84800"/>
          </a:xfrm>
        </p:spPr>
        <p:txBody>
          <a:bodyPr>
            <a:normAutofit/>
          </a:bodyPr>
          <a:lstStyle/>
          <a:p>
            <a:r>
              <a:rPr lang="en-US" dirty="0" smtClean="0"/>
              <a:t>At NLO modified coupling enters in the following loops: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And also:                         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46954" y="2772833"/>
            <a:ext cx="6439981" cy="26317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16390" y="5293077"/>
            <a:ext cx="3196166" cy="125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924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979"/>
          </a:xfrm>
        </p:spPr>
        <p:txBody>
          <a:bodyPr>
            <a:normAutofit/>
          </a:bodyPr>
          <a:lstStyle/>
          <a:p>
            <a:r>
              <a:rPr lang="en-US" dirty="0" smtClean="0"/>
              <a:t>Self-Coupling at NLO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84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Can use modified self-coupling and calculate: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Does this make sense in QFT?</a:t>
            </a:r>
          </a:p>
          <a:p>
            <a:pPr lvl="1"/>
            <a:r>
              <a:rPr lang="en-US" dirty="0" smtClean="0"/>
              <a:t>Yes, modified self-coupling only at LO.</a:t>
            </a:r>
          </a:p>
          <a:p>
            <a:pPr lvl="1"/>
            <a:r>
              <a:rPr lang="en-US" dirty="0" smtClean="0"/>
              <a:t>If extending to NNLO need counter-term to higher-dimension operator.</a:t>
            </a:r>
          </a:p>
          <a:p>
            <a:pPr lvl="1"/>
            <a:r>
              <a:rPr lang="en-US" dirty="0" smtClean="0"/>
              <a:t>Same as modified </a:t>
            </a:r>
            <a:r>
              <a:rPr lang="en-US" dirty="0" err="1" smtClean="0"/>
              <a:t>htt</a:t>
            </a:r>
            <a:r>
              <a:rPr lang="en-US" dirty="0" smtClean="0"/>
              <a:t> coupling in gluon fusion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43289" y="2532946"/>
            <a:ext cx="4927600" cy="191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753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13667</TotalTime>
  <Words>660</Words>
  <Application>Microsoft Macintosh PowerPoint</Application>
  <PresentationFormat>On-screen Show (4:3)</PresentationFormat>
  <Paragraphs>215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 New Indirect Probe of the Higgs Self-Coupling</vt:lpstr>
      <vt:lpstr>Measuring the Self-Coupling</vt:lpstr>
      <vt:lpstr>Measuring the Self-Coupling</vt:lpstr>
      <vt:lpstr>What if ECM &lt; 2 mh + mZ?</vt:lpstr>
      <vt:lpstr>What if ECM &lt; 2 mh + mZ?</vt:lpstr>
      <vt:lpstr>Self-Coupling at NLO</vt:lpstr>
      <vt:lpstr>Self-Coupling at NLO</vt:lpstr>
      <vt:lpstr>Self-Coupling at NLO</vt:lpstr>
      <vt:lpstr>Self-Coupling at NLO</vt:lpstr>
      <vt:lpstr>Self-Coupling at NLO</vt:lpstr>
      <vt:lpstr>Self-Coupling at NLO</vt:lpstr>
      <vt:lpstr>Self-Coupling at NLO</vt:lpstr>
      <vt:lpstr>Self-Coupling at NLO</vt:lpstr>
      <vt:lpstr>Self-Coupling at NLO</vt:lpstr>
      <vt:lpstr>Self-Coupling at NLO</vt:lpstr>
      <vt:lpstr>Self-Coupling at NLO</vt:lpstr>
      <vt:lpstr>Conclusions</vt:lpstr>
      <vt:lpstr>Conclusions</vt:lpstr>
      <vt:lpstr>Conclusions</vt:lpstr>
    </vt:vector>
  </TitlesOfParts>
  <Company>Massachusetts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Flavors of Supersymmetry</dc:title>
  <dc:creator>Matthew McCullough</dc:creator>
  <cp:lastModifiedBy>Matthew McCullough</cp:lastModifiedBy>
  <cp:revision>924</cp:revision>
  <dcterms:created xsi:type="dcterms:W3CDTF">2012-03-29T14:15:58Z</dcterms:created>
  <dcterms:modified xsi:type="dcterms:W3CDTF">2014-01-06T01:20:16Z</dcterms:modified>
</cp:coreProperties>
</file>