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17"/>
  </p:notesMasterIdLst>
  <p:handoutMasterIdLst>
    <p:handoutMasterId r:id="rId18"/>
  </p:handoutMasterIdLst>
  <p:sldIdLst>
    <p:sldId id="257" r:id="rId3"/>
    <p:sldId id="287" r:id="rId4"/>
    <p:sldId id="290" r:id="rId5"/>
    <p:sldId id="285" r:id="rId6"/>
    <p:sldId id="286" r:id="rId7"/>
    <p:sldId id="288" r:id="rId8"/>
    <p:sldId id="291" r:id="rId9"/>
    <p:sldId id="297" r:id="rId10"/>
    <p:sldId id="296" r:id="rId11"/>
    <p:sldId id="292" r:id="rId12"/>
    <p:sldId id="293" r:id="rId13"/>
    <p:sldId id="289" r:id="rId14"/>
    <p:sldId id="294" r:id="rId15"/>
    <p:sldId id="29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52566B-D563-6F49-A509-D4EF0CDAC867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DE3F94-96E9-C440-9816-46BFC205E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0147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E904A4-787B-1845-8EC3-D37BCCD4BAC1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65956E-4AE0-9247-843E-BC066557C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987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78735-DA57-6446-A368-F4FB5D5C29BD}" type="datetime1">
              <a:rPr lang="en-US" smtClean="0"/>
              <a:t>12/10/13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441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3039-FDEE-CF42-AA4D-3A4739724AC3}" type="datetime1">
              <a:rPr lang="en-US" smtClean="0"/>
              <a:t>12/10/13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600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9138C-FBAA-904F-802C-EC421DA03EAF}" type="datetime1">
              <a:rPr lang="en-US" smtClean="0"/>
              <a:t>12/10/13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507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10" descr="889075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0" y="1778000"/>
            <a:ext cx="5080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Kuva 11" descr="CSClogo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301625"/>
            <a:ext cx="1004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va 8" descr="kansikuva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Kuva 12" descr="CSClogo.eps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6200" y="280988"/>
            <a:ext cx="1177925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tsikko 1"/>
          <p:cNvSpPr>
            <a:spLocks noGrp="1"/>
          </p:cNvSpPr>
          <p:nvPr>
            <p:ph type="ctrTitle"/>
          </p:nvPr>
        </p:nvSpPr>
        <p:spPr>
          <a:xfrm>
            <a:off x="2382578" y="4947805"/>
            <a:ext cx="7772400" cy="293601"/>
          </a:xfrm>
        </p:spPr>
        <p:txBody>
          <a:bodyPr>
            <a:noAutofit/>
          </a:bodyPr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71818B-C7EB-410A-9CF9-2258586E1001}" type="datetimeFigureOut">
              <a:rPr lang="en-US" smtClean="0">
                <a:latin typeface="Arial"/>
              </a:rPr>
              <a:pPr/>
              <a:t>12/10/13</a:t>
            </a:fld>
            <a:endParaRPr lang="en-US" dirty="0">
              <a:latin typeface="Arial"/>
            </a:endParaRPr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2F447B4E-C7E0-428A-83CC-60F8EBCC05E3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284137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10" descr="889075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0" y="1778000"/>
            <a:ext cx="5080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va 11" descr="CSClogo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301625"/>
            <a:ext cx="1004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64000" y="612000"/>
            <a:ext cx="7308400" cy="993775"/>
          </a:xfrm>
        </p:spPr>
        <p:txBody>
          <a:bodyPr/>
          <a:lstStyle>
            <a:lvl1pPr algn="l">
              <a:defRPr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64000" y="1836000"/>
            <a:ext cx="7308400" cy="4253672"/>
          </a:xfrm>
        </p:spPr>
        <p:txBody>
          <a:bodyPr/>
          <a:lstStyle>
            <a:lvl1pPr>
              <a:buClr>
                <a:schemeClr val="bg2"/>
              </a:buClr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6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71818B-C7EB-410A-9CF9-2258586E1001}" type="datetimeFigureOut">
              <a:rPr lang="en-US" smtClean="0">
                <a:latin typeface="Arial"/>
              </a:rPr>
              <a:pPr/>
              <a:t>12/10/13</a:t>
            </a:fld>
            <a:endParaRPr lang="en-US" dirty="0">
              <a:latin typeface="Arial"/>
            </a:endParaRPr>
          </a:p>
        </p:txBody>
      </p:sp>
      <p:sp>
        <p:nvSpPr>
          <p:cNvPr id="7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853238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2F447B4E-C7E0-428A-83CC-60F8EBCC05E3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66485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10" descr="889075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0" y="1778000"/>
            <a:ext cx="5080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va 11" descr="CSClogo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301625"/>
            <a:ext cx="1004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64000" y="2755900"/>
            <a:ext cx="7308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64000" y="1255713"/>
            <a:ext cx="7308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71818B-C7EB-410A-9CF9-2258586E1001}" type="datetimeFigureOut">
              <a:rPr lang="en-US" smtClean="0">
                <a:latin typeface="Arial"/>
              </a:rPr>
              <a:pPr/>
              <a:t>12/10/13</a:t>
            </a:fld>
            <a:endParaRPr lang="en-US" dirty="0">
              <a:latin typeface="Arial"/>
            </a:endParaRPr>
          </a:p>
        </p:txBody>
      </p:sp>
      <p:sp>
        <p:nvSpPr>
          <p:cNvPr id="7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843713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2F447B4E-C7E0-428A-83CC-60F8EBCC05E3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496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10" descr="889075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0" y="1778000"/>
            <a:ext cx="5080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Kuva 11" descr="CSClogo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301625"/>
            <a:ext cx="1004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64000" y="612000"/>
            <a:ext cx="7308400" cy="9932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864000" y="1836000"/>
            <a:ext cx="3708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0" y="1836000"/>
            <a:ext cx="3600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7" name="Päiväykse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71818B-C7EB-410A-9CF9-2258586E1001}" type="datetimeFigureOut">
              <a:rPr lang="en-US" smtClean="0">
                <a:latin typeface="Arial"/>
              </a:rPr>
              <a:pPr/>
              <a:t>12/10/13</a:t>
            </a:fld>
            <a:endParaRPr lang="en-US" dirty="0">
              <a:latin typeface="Arial"/>
            </a:endParaRPr>
          </a:p>
        </p:txBody>
      </p:sp>
      <p:sp>
        <p:nvSpPr>
          <p:cNvPr id="8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Dian numeron paikkamerkki 6"/>
          <p:cNvSpPr>
            <a:spLocks noGrp="1"/>
          </p:cNvSpPr>
          <p:nvPr>
            <p:ph type="sldNum" sz="quarter" idx="12"/>
          </p:nvPr>
        </p:nvSpPr>
        <p:spPr>
          <a:xfrm>
            <a:off x="6853238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2F447B4E-C7E0-428A-83CC-60F8EBCC05E3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06396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10" descr="889075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0" y="1778000"/>
            <a:ext cx="5080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Kuva 11" descr="CSClogo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301625"/>
            <a:ext cx="1004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5" name="Päiväykse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71818B-C7EB-410A-9CF9-2258586E1001}" type="datetimeFigureOut">
              <a:rPr lang="en-US" smtClean="0">
                <a:latin typeface="Arial"/>
              </a:rPr>
              <a:pPr/>
              <a:t>12/10/13</a:t>
            </a:fld>
            <a:endParaRPr lang="en-US" dirty="0">
              <a:latin typeface="Arial"/>
            </a:endParaRPr>
          </a:p>
        </p:txBody>
      </p:sp>
      <p:sp>
        <p:nvSpPr>
          <p:cNvPr id="6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Dian numeron paikkamerkki 4"/>
          <p:cNvSpPr>
            <a:spLocks noGrp="1"/>
          </p:cNvSpPr>
          <p:nvPr>
            <p:ph type="sldNum" sz="quarter" idx="12"/>
          </p:nvPr>
        </p:nvSpPr>
        <p:spPr>
          <a:xfrm>
            <a:off x="6811963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2F447B4E-C7E0-428A-83CC-60F8EBCC05E3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14044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0" descr="889075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0" y="1778000"/>
            <a:ext cx="5080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Kuva 11" descr="CSClogo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301625"/>
            <a:ext cx="1004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äiväykse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71818B-C7EB-410A-9CF9-2258586E1001}" type="datetimeFigureOut">
              <a:rPr lang="en-US" smtClean="0">
                <a:latin typeface="Arial"/>
              </a:rPr>
              <a:pPr/>
              <a:t>12/10/13</a:t>
            </a:fld>
            <a:endParaRPr lang="en-US" dirty="0">
              <a:latin typeface="Arial"/>
            </a:endParaRPr>
          </a:p>
        </p:txBody>
      </p:sp>
      <p:sp>
        <p:nvSpPr>
          <p:cNvPr id="5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Dian numeron paikkamerkki 3"/>
          <p:cNvSpPr>
            <a:spLocks noGrp="1"/>
          </p:cNvSpPr>
          <p:nvPr>
            <p:ph type="sldNum" sz="quarter" idx="12"/>
          </p:nvPr>
        </p:nvSpPr>
        <p:spPr>
          <a:xfrm>
            <a:off x="6867525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2F447B4E-C7E0-428A-83CC-60F8EBCC05E3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902000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3008313" cy="93610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1052736"/>
            <a:ext cx="4597350" cy="50734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988840"/>
            <a:ext cx="3008313" cy="41373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äiväykse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71818B-C7EB-410A-9CF9-2258586E1001}" type="datetimeFigureOut">
              <a:rPr lang="en-US" smtClean="0">
                <a:latin typeface="Arial"/>
              </a:rPr>
              <a:pPr/>
              <a:t>12/10/13</a:t>
            </a:fld>
            <a:endParaRPr lang="en-US" dirty="0">
              <a:latin typeface="Arial"/>
            </a:endParaRP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>
          <a:xfrm>
            <a:off x="68707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2F447B4E-C7E0-428A-83CC-60F8EBCC05E3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59865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10" descr="889075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0" y="1778000"/>
            <a:ext cx="5080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Kuva 11" descr="CSClogo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301625"/>
            <a:ext cx="1004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199" y="4800600"/>
            <a:ext cx="641894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457199" y="836711"/>
            <a:ext cx="6418943" cy="389086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i-FI" noProof="0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199" y="5367338"/>
            <a:ext cx="641894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äiväykse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71818B-C7EB-410A-9CF9-2258586E1001}" type="datetimeFigureOut">
              <a:rPr lang="en-US" smtClean="0">
                <a:latin typeface="Arial"/>
              </a:rPr>
              <a:pPr/>
              <a:t>12/10/13</a:t>
            </a:fld>
            <a:endParaRPr lang="en-US" dirty="0">
              <a:latin typeface="Arial"/>
            </a:endParaRPr>
          </a:p>
        </p:txBody>
      </p:sp>
      <p:sp>
        <p:nvSpPr>
          <p:cNvPr id="8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Dian numeron paikkamerkki 6"/>
          <p:cNvSpPr>
            <a:spLocks noGrp="1"/>
          </p:cNvSpPr>
          <p:nvPr>
            <p:ph type="sldNum" sz="quarter" idx="12"/>
          </p:nvPr>
        </p:nvSpPr>
        <p:spPr>
          <a:xfrm>
            <a:off x="6875463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2F447B4E-C7E0-428A-83CC-60F8EBCC05E3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05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F116A-C894-E64E-88BF-02FFCED910EE}" type="datetime1">
              <a:rPr lang="en-US" smtClean="0"/>
              <a:t>12/10/13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4437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10" descr="889075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0" y="1778000"/>
            <a:ext cx="5080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va 11" descr="CSClogo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301625"/>
            <a:ext cx="1004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773419"/>
            <a:ext cx="7063014" cy="993235"/>
          </a:xfrm>
        </p:spPr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1872491"/>
            <a:ext cx="7063014" cy="425367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6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71818B-C7EB-410A-9CF9-2258586E1001}" type="datetimeFigureOut">
              <a:rPr lang="en-US" smtClean="0">
                <a:latin typeface="Arial"/>
              </a:rPr>
              <a:pPr/>
              <a:t>12/10/13</a:t>
            </a:fld>
            <a:endParaRPr lang="en-US" dirty="0">
              <a:latin typeface="Arial"/>
            </a:endParaRPr>
          </a:p>
        </p:txBody>
      </p:sp>
      <p:sp>
        <p:nvSpPr>
          <p:cNvPr id="7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17763" cy="365125"/>
          </a:xfrm>
        </p:spPr>
        <p:txBody>
          <a:bodyPr/>
          <a:lstStyle>
            <a:lvl1pPr>
              <a:defRPr/>
            </a:lvl1pPr>
          </a:lstStyle>
          <a:p>
            <a:fld id="{2F447B4E-C7E0-428A-83CC-60F8EBCC05E3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60582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10" descr="889075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0" y="1778000"/>
            <a:ext cx="5080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va 11" descr="CSClogo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301625"/>
            <a:ext cx="1004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Pystysuuntainen otsikko 1"/>
          <p:cNvSpPr>
            <a:spLocks noGrp="1"/>
          </p:cNvSpPr>
          <p:nvPr>
            <p:ph type="title" orient="vert"/>
          </p:nvPr>
        </p:nvSpPr>
        <p:spPr>
          <a:xfrm>
            <a:off x="6019800" y="508000"/>
            <a:ext cx="1872343" cy="484414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508000"/>
            <a:ext cx="5562600" cy="484414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6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71818B-C7EB-410A-9CF9-2258586E1001}" type="datetimeFigureOut">
              <a:rPr lang="en-US" smtClean="0">
                <a:latin typeface="Arial"/>
              </a:rPr>
              <a:pPr/>
              <a:t>12/10/13</a:t>
            </a:fld>
            <a:endParaRPr lang="en-US" dirty="0">
              <a:latin typeface="Arial"/>
            </a:endParaRPr>
          </a:p>
        </p:txBody>
      </p:sp>
      <p:sp>
        <p:nvSpPr>
          <p:cNvPr id="7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2F447B4E-C7E0-428A-83CC-60F8EBCC05E3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938238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kansi-ylä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9152698" cy="4517701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 hasCustomPrompt="1"/>
          </p:nvPr>
        </p:nvSpPr>
        <p:spPr>
          <a:xfrm>
            <a:off x="457200" y="4738913"/>
            <a:ext cx="8475834" cy="899886"/>
          </a:xfrm>
        </p:spPr>
        <p:txBody>
          <a:bodyPr>
            <a:normAutofit/>
          </a:bodyPr>
          <a:lstStyle>
            <a:lvl1pPr>
              <a:defRPr sz="3200" b="1" i="0" cap="none" baseline="0">
                <a:solidFill>
                  <a:schemeClr val="accent2"/>
                </a:solidFill>
                <a:latin typeface="Verdana"/>
                <a:cs typeface="Verdana"/>
              </a:defRPr>
            </a:lvl1pPr>
          </a:lstStyle>
          <a:p>
            <a:r>
              <a:rPr lang="fi-FI" dirty="0" smtClean="0"/>
              <a:t>Muokkaa perustyylejä osoittamalla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457200" y="5638799"/>
            <a:ext cx="8475834" cy="541910"/>
          </a:xfr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chemeClr val="tx1"/>
                </a:solidFill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 dirty="0"/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>
          <a:xfrm>
            <a:off x="7981152" y="179124"/>
            <a:ext cx="2133600" cy="365125"/>
          </a:xfrm>
          <a:noFill/>
        </p:spPr>
        <p:txBody>
          <a:bodyPr/>
          <a:lstStyle>
            <a:lvl1pPr>
              <a:defRPr>
                <a:ln>
                  <a:noFill/>
                </a:ln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endParaRPr lang="fi-FI">
              <a:solidFill>
                <a:srgbClr val="DDE9E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575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6629400" cy="3886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6139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KATEMIA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07508" y="1105200"/>
            <a:ext cx="7989405" cy="6264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858610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KATEMIA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0801" y="1767840"/>
            <a:ext cx="8110175" cy="45197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808482" y="1106280"/>
            <a:ext cx="8106416" cy="626727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160335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30200" y="968008"/>
            <a:ext cx="8492065" cy="685800"/>
          </a:xfrm>
        </p:spPr>
        <p:txBody>
          <a:bodyPr lIns="0" tIns="0" anchor="t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spc="-100" baseline="0">
                <a:solidFill>
                  <a:srgbClr val="BD0E2B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noProof="0" dirty="0" smtClean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330726" y="1672304"/>
            <a:ext cx="8491538" cy="279401"/>
          </a:xfrm>
        </p:spPr>
        <p:txBody>
          <a:bodyPr lIns="0" tIns="0" rIns="0" bIns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 i="0" baseline="0">
                <a:latin typeface="Verdana"/>
                <a:cs typeface="Verdana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4"/>
          </p:nvPr>
        </p:nvSpPr>
        <p:spPr>
          <a:xfrm>
            <a:off x="330726" y="1951703"/>
            <a:ext cx="8492599" cy="3124200"/>
          </a:xfrm>
        </p:spPr>
        <p:txBody>
          <a:bodyPr lIns="0" rIns="0">
            <a:noAutofit/>
          </a:bodyPr>
          <a:lstStyle>
            <a:lvl1pPr marL="268288" indent="-268288"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1400" b="0" i="0">
                <a:latin typeface="Verdana"/>
                <a:cs typeface="Verdana"/>
              </a:defRPr>
            </a:lvl1pPr>
            <a:lvl2pPr>
              <a:defRPr>
                <a:latin typeface="Verdana" pitchFamily="34" charset="0"/>
              </a:defRPr>
            </a:lvl2pPr>
            <a:lvl3pPr>
              <a:defRPr>
                <a:latin typeface="Verdana" pitchFamily="34" charset="0"/>
              </a:defRPr>
            </a:lvl3pPr>
            <a:lvl4pPr>
              <a:defRPr>
                <a:latin typeface="Verdana" pitchFamily="34" charset="0"/>
              </a:defRPr>
            </a:lvl4pPr>
            <a:lvl5pPr>
              <a:defRPr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619600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ukautettu asettelu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äiväyksen paikkamerkki 3"/>
          <p:cNvSpPr txBox="1">
            <a:spLocks/>
          </p:cNvSpPr>
          <p:nvPr userDrawn="1"/>
        </p:nvSpPr>
        <p:spPr>
          <a:xfrm>
            <a:off x="6248400" y="6172200"/>
            <a:ext cx="1066800" cy="365125"/>
          </a:xfrm>
          <a:prstGeom prst="rect">
            <a:avLst/>
          </a:prstGeom>
        </p:spPr>
        <p:txBody>
          <a:bodyPr anchor="ctr"/>
          <a:lstStyle/>
          <a:p>
            <a:pPr defTabSz="914400">
              <a:defRPr/>
            </a:pPr>
            <a:r>
              <a:rPr lang="fi-FI" sz="1200" i="1" dirty="0" smtClean="0">
                <a:solidFill>
                  <a:srgbClr val="2497AF"/>
                </a:solidFill>
                <a:latin typeface="Lucida Sans" pitchFamily="102" charset="0"/>
                <a:ea typeface="ＭＳ Ｐゴシック" pitchFamily="102" charset="-128"/>
              </a:rPr>
              <a:t>6.5.2013</a:t>
            </a:r>
            <a:endParaRPr lang="en-US" sz="1200" i="1" dirty="0">
              <a:solidFill>
                <a:srgbClr val="2497AF"/>
              </a:solidFill>
              <a:latin typeface="Lucida Sans" pitchFamily="102" charset="0"/>
              <a:ea typeface="ＭＳ Ｐゴシック" pitchFamily="102" charset="-128"/>
            </a:endParaRPr>
          </a:p>
        </p:txBody>
      </p:sp>
      <p:sp>
        <p:nvSpPr>
          <p:cNvPr id="6" name="Dian numeron paikkamerkki 5"/>
          <p:cNvSpPr txBox="1">
            <a:spLocks/>
          </p:cNvSpPr>
          <p:nvPr userDrawn="1"/>
        </p:nvSpPr>
        <p:spPr>
          <a:xfrm>
            <a:off x="7162800" y="6172200"/>
            <a:ext cx="609600" cy="365125"/>
          </a:xfrm>
          <a:prstGeom prst="rect">
            <a:avLst/>
          </a:prstGeom>
        </p:spPr>
        <p:txBody>
          <a:bodyPr anchor="ctr"/>
          <a:lstStyle/>
          <a:p>
            <a:pPr algn="r" defTabSz="914400"/>
            <a:fld id="{051828CB-7E8D-40E1-90BF-688F746FAF22}" type="slidenum">
              <a:rPr lang="fi-FI" sz="1200" i="1">
                <a:solidFill>
                  <a:srgbClr val="2497AF"/>
                </a:solidFill>
                <a:latin typeface="Lucida Sans" pitchFamily="34" charset="0"/>
              </a:rPr>
              <a:pPr algn="r" defTabSz="914400"/>
              <a:t>‹#›</a:t>
            </a:fld>
            <a:endParaRPr lang="fi-FI" sz="1200" i="1" dirty="0">
              <a:solidFill>
                <a:srgbClr val="2497AF"/>
              </a:solidFill>
              <a:latin typeface="Lucida Sans" pitchFamily="34" charset="0"/>
            </a:endParaRPr>
          </a:p>
        </p:txBody>
      </p:sp>
      <p:sp>
        <p:nvSpPr>
          <p:cNvPr id="21" name="Otsikko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27" name="Sisällön paikkamerkki 26"/>
          <p:cNvSpPr>
            <a:spLocks noGrp="1"/>
          </p:cNvSpPr>
          <p:nvPr>
            <p:ph sz="quarter" idx="12"/>
          </p:nvPr>
        </p:nvSpPr>
        <p:spPr>
          <a:xfrm>
            <a:off x="990600" y="1752600"/>
            <a:ext cx="7162800" cy="1905000"/>
          </a:xfrm>
        </p:spPr>
        <p:txBody>
          <a:bodyPr/>
          <a:lstStyle/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9" name="Alaotsikko 2"/>
          <p:cNvSpPr>
            <a:spLocks noGrp="1"/>
          </p:cNvSpPr>
          <p:nvPr>
            <p:ph type="subTitle" idx="1"/>
          </p:nvPr>
        </p:nvSpPr>
        <p:spPr>
          <a:xfrm>
            <a:off x="990600" y="4282177"/>
            <a:ext cx="7162800" cy="321883"/>
          </a:xfrm>
        </p:spPr>
        <p:txBody>
          <a:bodyPr/>
          <a:lstStyle>
            <a:lvl1pPr marL="0" indent="0" algn="l">
              <a:lnSpc>
                <a:spcPts val="2100"/>
              </a:lnSpc>
              <a:buNone/>
              <a:defRPr sz="2000" b="1" i="0">
                <a:solidFill>
                  <a:schemeClr val="accent3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smtClean="0"/>
              <a:t>Muokkaa alaotsikon perustyyliä </a:t>
            </a:r>
            <a:r>
              <a:rPr lang="fi-FI" dirty="0" err="1" smtClean="0"/>
              <a:t>osoitt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7" name="Alatunnisteen paikkamerkki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dirty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www.kdk.fi</a:t>
            </a:r>
            <a:endParaRPr lang="fi-FI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176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DC5CA-0268-EF46-B5B3-F0F3B612A808}" type="datetime1">
              <a:rPr lang="en-US" smtClean="0"/>
              <a:t>12/10/13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22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7078-01E3-3F4D-B403-1D995A6316AF}" type="datetime1">
              <a:rPr lang="en-US" smtClean="0"/>
              <a:t>12/10/13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050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2A38F-76A6-BF46-885F-D3C74EEAE7C7}" type="datetime1">
              <a:rPr lang="en-US" smtClean="0"/>
              <a:t>12/10/13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775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EA5A3-79F7-584C-A18B-15E9C3A20304}" type="datetime1">
              <a:rPr lang="en-US" smtClean="0"/>
              <a:t>12/10/13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935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0D442-9920-6545-8343-63DF3D466DFA}" type="datetime1">
              <a:rPr lang="en-US" smtClean="0"/>
              <a:t>12/10/13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883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6684-67C1-7749-AB36-7D0F6D6BAF3E}" type="datetime1">
              <a:rPr lang="en-US" smtClean="0"/>
              <a:t>12/10/13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819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6B375-3A01-314C-9DD9-B5297CAE27E9}" type="datetime1">
              <a:rPr lang="en-US" smtClean="0"/>
              <a:t>12/10/13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175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20" Type="http://schemas.openxmlformats.org/officeDocument/2006/relationships/image" Target="../media/image3.png"/><Relationship Id="rId21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27.xml"/><Relationship Id="rId17" Type="http://schemas.openxmlformats.org/officeDocument/2006/relationships/theme" Target="../theme/theme2.xml"/><Relationship Id="rId18" Type="http://schemas.openxmlformats.org/officeDocument/2006/relationships/image" Target="../media/image1.jpeg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950FB-4976-4B45-9D5E-426098F6A68D}" type="datetime1">
              <a:rPr lang="en-US" smtClean="0"/>
              <a:t>12/10/13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D422B-766D-3E4E-B032-C5C001F90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439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Kuva 10" descr="8890755.jpg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064000" y="1778000"/>
            <a:ext cx="5080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Otsikon paikkamerkki 1"/>
          <p:cNvSpPr>
            <a:spLocks noGrp="1"/>
          </p:cNvSpPr>
          <p:nvPr>
            <p:ph type="title"/>
          </p:nvPr>
        </p:nvSpPr>
        <p:spPr bwMode="auto">
          <a:xfrm>
            <a:off x="864000" y="612000"/>
            <a:ext cx="73084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perustyylejä osoitt.</a:t>
            </a:r>
          </a:p>
        </p:txBody>
      </p:sp>
      <p:sp>
        <p:nvSpPr>
          <p:cNvPr id="1028" name="Tekstin paikkamerkki 2"/>
          <p:cNvSpPr>
            <a:spLocks noGrp="1"/>
          </p:cNvSpPr>
          <p:nvPr>
            <p:ph type="body" idx="1"/>
          </p:nvPr>
        </p:nvSpPr>
        <p:spPr bwMode="auto">
          <a:xfrm>
            <a:off x="864000" y="1836000"/>
            <a:ext cx="7308400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smtClean="0"/>
              <a:t>Muokkaa tekstin perustyylejä osoittamalla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898989"/>
                </a:solidFill>
              </a:defRPr>
            </a:lvl1pPr>
          </a:lstStyle>
          <a:p>
            <a:pPr defTabSz="914400"/>
            <a:fld id="{C971818B-C7EB-410A-9CF9-2258586E1001}" type="datetimeFigureOut">
              <a:rPr lang="en-US" smtClean="0">
                <a:latin typeface="Arial"/>
              </a:rPr>
              <a:pPr defTabSz="914400"/>
              <a:t>12/10/13</a:t>
            </a:fld>
            <a:endParaRPr lang="en-US" dirty="0">
              <a:latin typeface="Arial"/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10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861175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898989"/>
                </a:solidFill>
              </a:defRPr>
            </a:lvl1pPr>
          </a:lstStyle>
          <a:p>
            <a:pPr defTabSz="914400"/>
            <a:fld id="{2F447B4E-C7E0-428A-83CC-60F8EBCC05E3}" type="slidenum">
              <a:rPr lang="en-US" smtClean="0">
                <a:latin typeface="Arial"/>
              </a:rPr>
              <a:pPr defTabSz="914400"/>
              <a:t>‹#›</a:t>
            </a:fld>
            <a:endParaRPr lang="en-US" dirty="0">
              <a:latin typeface="Arial"/>
            </a:endParaRPr>
          </a:p>
        </p:txBody>
      </p:sp>
      <p:pic>
        <p:nvPicPr>
          <p:cNvPr id="1032" name="Kuva 11" descr="CSClogo.eps"/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812088" y="301625"/>
            <a:ext cx="1004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3020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rgbClr val="939FA8"/>
          </a:solidFill>
          <a:latin typeface="+mj-lt"/>
          <a:ea typeface="ＭＳ Ｐゴシック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39FA8"/>
          </a:solidFill>
          <a:latin typeface="Arial" charset="0"/>
          <a:ea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39FA8"/>
          </a:solidFill>
          <a:latin typeface="Arial" charset="0"/>
          <a:ea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39FA8"/>
          </a:solidFill>
          <a:latin typeface="Arial" charset="0"/>
          <a:ea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39FA8"/>
          </a:solidFill>
          <a:latin typeface="Arial" charset="0"/>
          <a:ea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39FA8"/>
          </a:solidFill>
          <a:latin typeface="Arial" charset="0"/>
          <a:ea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39FA8"/>
          </a:solidFill>
          <a:latin typeface="Arial" charset="0"/>
          <a:ea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39FA8"/>
          </a:solidFill>
          <a:latin typeface="Arial" charset="0"/>
          <a:ea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39FA8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SzPct val="100000"/>
        <a:buBlip>
          <a:blip r:embed="rId20"/>
        </a:buBlip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SzPct val="100000"/>
        <a:buBlip>
          <a:blip r:embed="rId21"/>
        </a:buBlip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Jamie.Shiers@cern.ch" TargetMode="External"/><Relationship Id="rId3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/index.php?title=Consultative_Committee_for_Space_Data_Systems&amp;action=edit&amp;redlink=1" TargetMode="External"/><Relationship Id="rId4" Type="http://schemas.openxmlformats.org/officeDocument/2006/relationships/hyperlink" Target="http://www.iso.org/iso/iso_catalogue/catalogue_tc/catalogue_detail.htm?csnumber=24683" TargetMode="External"/><Relationship Id="rId5" Type="http://schemas.openxmlformats.org/officeDocument/2006/relationships/image" Target="../media/image11.gif"/><Relationship Id="rId6" Type="http://schemas.openxmlformats.org/officeDocument/2006/relationships/hyperlink" Target="http://commons.wikimedia.org/wiki/Special:BookSources/9783540336396" TargetMode="External"/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en.wikipedia.org/wiki/International_Organization_for_Standardization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777" y="2130425"/>
            <a:ext cx="864273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Services for Long-Term DP in HEP</a:t>
            </a:r>
            <a:br>
              <a:rPr lang="en-US" b="1" dirty="0" smtClean="0">
                <a:solidFill>
                  <a:srgbClr val="008000"/>
                </a:solidFill>
              </a:rPr>
            </a:br>
            <a:r>
              <a:rPr lang="en-US" sz="2700" b="1" i="1" dirty="0" smtClean="0">
                <a:solidFill>
                  <a:srgbClr val="FF0000"/>
                </a:solidFill>
              </a:rPr>
              <a:t>Services</a:t>
            </a:r>
            <a:r>
              <a:rPr lang="en-US" sz="2700" b="1" i="1" dirty="0" smtClean="0">
                <a:solidFill>
                  <a:srgbClr val="FF0000"/>
                </a:solidFill>
              </a:rPr>
              <a:t>, Common Projects, Business Model(s)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7721" y="3886200"/>
            <a:ext cx="7390866" cy="17526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Jamie.Shiers@cern.ch</a:t>
            </a:r>
            <a:r>
              <a:rPr lang="en-US" dirty="0" smtClean="0"/>
              <a:t> </a:t>
            </a:r>
          </a:p>
          <a:p>
            <a:r>
              <a:rPr lang="en-US" dirty="0" smtClean="0"/>
              <a:t>CMS Week,</a:t>
            </a:r>
            <a:r>
              <a:rPr lang="en-US" dirty="0"/>
              <a:t> </a:t>
            </a:r>
            <a:r>
              <a:rPr lang="en-US" dirty="0" smtClean="0"/>
              <a:t>December </a:t>
            </a:r>
            <a:r>
              <a:rPr lang="en-US" dirty="0" smtClean="0"/>
              <a:t>2013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96777" y="5825963"/>
            <a:ext cx="8642730" cy="840488"/>
            <a:chOff x="417725" y="3125059"/>
            <a:chExt cx="8642730" cy="84048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7725" y="3125059"/>
              <a:ext cx="1654708" cy="84048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254977" y="3229429"/>
              <a:ext cx="680547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American Typewriter"/>
                  <a:cs typeface="American Typewriter"/>
                </a:rPr>
                <a:t>International Collaboration for Data Preservation and </a:t>
              </a:r>
            </a:p>
            <a:p>
              <a:r>
                <a:rPr lang="en-US" sz="2000" dirty="0" smtClean="0">
                  <a:latin typeface="American Typewriter"/>
                  <a:cs typeface="American Typewriter"/>
                </a:rPr>
                <a:t>Long Term Analysis in High Energy Physics</a:t>
              </a:r>
              <a:endParaRPr lang="en-US" sz="2000" dirty="0">
                <a:latin typeface="American Typewriter"/>
                <a:cs typeface="American Typewrite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7877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Bridging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42813" cy="475615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We need to design and build “bridges” between the individual components</a:t>
            </a:r>
          </a:p>
          <a:p>
            <a:r>
              <a:rPr lang="en-US" dirty="0" smtClean="0"/>
              <a:t>Respecting an overall architecture (OAIS)</a:t>
            </a:r>
          </a:p>
          <a:p>
            <a:r>
              <a:rPr lang="en-US" dirty="0" smtClean="0"/>
              <a:t>Ensuring the implementation is not tied to “CERN services” – e.g. fully applicable to other HEP experiments / services at other sites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As “future-proof” as possible</a:t>
            </a:r>
          </a:p>
          <a:p>
            <a:r>
              <a:rPr lang="en-US" dirty="0" smtClean="0"/>
              <a:t>We need to do this </a:t>
            </a:r>
            <a:r>
              <a:rPr lang="en-US" b="1" dirty="0" smtClean="0">
                <a:solidFill>
                  <a:srgbClr val="0000FF"/>
                </a:solidFill>
              </a:rPr>
              <a:t>together</a:t>
            </a:r>
            <a:r>
              <a:rPr lang="en-US" dirty="0" smtClean="0"/>
              <a:t> – and profiting from extensive existing experience “elsewhere”</a:t>
            </a:r>
          </a:p>
          <a:p>
            <a:pPr>
              <a:buFont typeface="Wingdings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A “hurried implementation” now could cost a huge amount in the long term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413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Get the experts from the service providing groups / teams, plus the users, together </a:t>
            </a:r>
            <a:r>
              <a:rPr lang="en-US" b="1" dirty="0" err="1" smtClean="0">
                <a:solidFill>
                  <a:srgbClr val="0000FF"/>
                </a:solidFill>
              </a:rPr>
              <a:t>asap</a:t>
            </a:r>
            <a:endParaRPr lang="en-US" b="1" dirty="0" smtClean="0">
              <a:solidFill>
                <a:srgbClr val="0000FF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Involve</a:t>
            </a:r>
            <a:r>
              <a:rPr lang="en-US" dirty="0" smtClean="0"/>
              <a:t> external expertise early on!</a:t>
            </a:r>
          </a:p>
          <a:p>
            <a:r>
              <a:rPr lang="en-US" dirty="0" smtClean="0"/>
              <a:t>Having something implemented </a:t>
            </a:r>
            <a:r>
              <a:rPr lang="en-US" b="1" dirty="0" smtClean="0">
                <a:solidFill>
                  <a:srgbClr val="008000"/>
                </a:solidFill>
              </a:rPr>
              <a:t>well ahead</a:t>
            </a:r>
            <a:r>
              <a:rPr lang="en-US" dirty="0" smtClean="0"/>
              <a:t> of (CMS) deadlines</a:t>
            </a:r>
          </a:p>
          <a:p>
            <a:r>
              <a:rPr lang="en-US" b="1" dirty="0" smtClean="0">
                <a:solidFill>
                  <a:srgbClr val="660066"/>
                </a:solidFill>
              </a:rPr>
              <a:t>Accept</a:t>
            </a:r>
            <a:r>
              <a:rPr lang="en-US" dirty="0" smtClean="0"/>
              <a:t> that the first iteration may (will?) require modification / re-design</a:t>
            </a:r>
          </a:p>
          <a:p>
            <a:r>
              <a:rPr lang="en-US" dirty="0" smtClean="0"/>
              <a:t>This could start in the 1</a:t>
            </a:r>
            <a:r>
              <a:rPr lang="en-US" baseline="30000" dirty="0" smtClean="0"/>
              <a:t>st</a:t>
            </a:r>
            <a:r>
              <a:rPr lang="en-US" dirty="0" smtClean="0"/>
              <a:t> working week in 2014…</a:t>
            </a:r>
          </a:p>
          <a:p>
            <a:r>
              <a:rPr lang="en-US" dirty="0" smtClean="0"/>
              <a:t>Continue to use </a:t>
            </a:r>
            <a:r>
              <a:rPr lang="en-US" b="1" dirty="0" smtClean="0">
                <a:solidFill>
                  <a:srgbClr val="0000FF"/>
                </a:solidFill>
              </a:rPr>
              <a:t>DPHEP IB </a:t>
            </a:r>
            <a:r>
              <a:rPr lang="en-US" dirty="0" smtClean="0"/>
              <a:t>for coordination / information + detailed technical (</a:t>
            </a:r>
            <a:r>
              <a:rPr lang="en-US" b="1" dirty="0" smtClean="0">
                <a:solidFill>
                  <a:srgbClr val="FF0000"/>
                </a:solidFill>
              </a:rPr>
              <a:t>multi-party</a:t>
            </a:r>
            <a:r>
              <a:rPr lang="en-US" dirty="0" smtClean="0"/>
              <a:t>) meetings to prepare for these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891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403796"/>
            <a:ext cx="7772400" cy="3365179"/>
          </a:xfrm>
        </p:spPr>
        <p:txBody>
          <a:bodyPr>
            <a:noAutofit/>
          </a:bodyPr>
          <a:lstStyle/>
          <a:p>
            <a:pPr algn="ctr"/>
            <a:r>
              <a:rPr lang="en-US" sz="8800" dirty="0" smtClean="0"/>
              <a:t>resources</a:t>
            </a:r>
            <a:endParaRPr lang="en-US" sz="8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831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Requests / Reporting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D</a:t>
            </a:r>
            <a:r>
              <a:rPr lang="en-US" dirty="0" smtClean="0"/>
              <a:t>ata </a:t>
            </a:r>
            <a:r>
              <a:rPr lang="en-US" b="1" dirty="0" smtClean="0"/>
              <a:t>P</a:t>
            </a:r>
            <a:r>
              <a:rPr lang="en-US" dirty="0" smtClean="0"/>
              <a:t>reservation resources (M+P) will feature in updates of CERN </a:t>
            </a:r>
            <a:r>
              <a:rPr lang="en-US" b="1" dirty="0" smtClean="0"/>
              <a:t>M</a:t>
            </a:r>
            <a:r>
              <a:rPr lang="en-US" dirty="0" smtClean="0"/>
              <a:t>edium </a:t>
            </a:r>
            <a:r>
              <a:rPr lang="en-US" b="1" dirty="0" smtClean="0"/>
              <a:t>T</a:t>
            </a:r>
            <a:r>
              <a:rPr lang="en-US" dirty="0" smtClean="0"/>
              <a:t>erm </a:t>
            </a:r>
            <a:r>
              <a:rPr lang="en-US" b="1" dirty="0" smtClean="0"/>
              <a:t>P</a:t>
            </a:r>
            <a:r>
              <a:rPr lang="en-US" dirty="0" smtClean="0"/>
              <a:t>lan</a:t>
            </a:r>
          </a:p>
          <a:p>
            <a:pPr lvl="1"/>
            <a:r>
              <a:rPr lang="en-US" dirty="0" smtClean="0"/>
              <a:t>Important / necessary for resourcing and continuity</a:t>
            </a:r>
          </a:p>
          <a:p>
            <a:pPr lvl="1"/>
            <a:r>
              <a:rPr lang="en-US" dirty="0" smtClean="0"/>
              <a:t>“Zero sum game” is IMHO a “worst case scenario”</a:t>
            </a:r>
          </a:p>
          <a:p>
            <a:r>
              <a:rPr lang="en-US" dirty="0" smtClean="0"/>
              <a:t>Also expect to use </a:t>
            </a:r>
            <a:r>
              <a:rPr lang="en-US" b="1" dirty="0" smtClean="0"/>
              <a:t>R</a:t>
            </a:r>
            <a:r>
              <a:rPr lang="en-US" dirty="0" smtClean="0"/>
              <a:t>esource </a:t>
            </a:r>
            <a:r>
              <a:rPr lang="en-US" b="1" dirty="0" smtClean="0"/>
              <a:t>R</a:t>
            </a:r>
            <a:r>
              <a:rPr lang="en-US" dirty="0" smtClean="0"/>
              <a:t>eview </a:t>
            </a:r>
            <a:r>
              <a:rPr lang="en-US" b="1" dirty="0" smtClean="0"/>
              <a:t>B</a:t>
            </a:r>
            <a:r>
              <a:rPr lang="en-US" dirty="0" smtClean="0"/>
              <a:t>oard: some significant elements, e.g. “bit preservation” already funded!</a:t>
            </a:r>
          </a:p>
          <a:p>
            <a:r>
              <a:rPr lang="en-US" dirty="0" smtClean="0"/>
              <a:t>Continue to report to senior CERN management – their buy-in and support essential!</a:t>
            </a:r>
          </a:p>
          <a:p>
            <a:r>
              <a:rPr lang="en-US" dirty="0" smtClean="0"/>
              <a:t>The January “</a:t>
            </a:r>
            <a:r>
              <a:rPr lang="en-US" b="1" dirty="0" smtClean="0"/>
              <a:t>F</a:t>
            </a:r>
            <a:r>
              <a:rPr lang="en-US" dirty="0" smtClean="0"/>
              <a:t>ull </a:t>
            </a:r>
            <a:r>
              <a:rPr lang="en-US" b="1" dirty="0" smtClean="0"/>
              <a:t>C</a:t>
            </a:r>
            <a:r>
              <a:rPr lang="en-US" dirty="0" smtClean="0"/>
              <a:t>osts of </a:t>
            </a:r>
            <a:r>
              <a:rPr lang="en-US" b="1" dirty="0" err="1" smtClean="0"/>
              <a:t>C</a:t>
            </a:r>
            <a:r>
              <a:rPr lang="en-US" dirty="0" err="1" smtClean="0"/>
              <a:t>uration</a:t>
            </a:r>
            <a:r>
              <a:rPr lang="en-US" dirty="0" smtClean="0"/>
              <a:t>” workshop will be fundamental in preparing “Business Plan”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961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hardware resources required “immediately” have been agreed as part of a pilot</a:t>
            </a:r>
          </a:p>
          <a:p>
            <a:r>
              <a:rPr lang="en-US" dirty="0" smtClean="0"/>
              <a:t>Longer term resource requests need to be formulated as part of overall needs</a:t>
            </a:r>
          </a:p>
          <a:p>
            <a:pPr>
              <a:buFont typeface="Wingdings" charset="2"/>
              <a:buChar char="ü"/>
            </a:pPr>
            <a:r>
              <a:rPr lang="en-US" b="1" dirty="0" smtClean="0">
                <a:solidFill>
                  <a:srgbClr val="0000FF"/>
                </a:solidFill>
              </a:rPr>
              <a:t>Key CERN services: strong support and commitment from the departments / groups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Need to bridge these </a:t>
            </a:r>
            <a:r>
              <a:rPr lang="en-US" dirty="0" smtClean="0"/>
              <a:t>– and understand (DPHEP) how equivalent services can be offered at other host labs and beyond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064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After several years of study and analysis, the DPHEP Study Group delivered a </a:t>
            </a:r>
            <a:r>
              <a:rPr lang="en-US" b="1" dirty="0" smtClean="0">
                <a:solidFill>
                  <a:srgbClr val="0000FF"/>
                </a:solidFill>
              </a:rPr>
              <a:t>Blueprint</a:t>
            </a:r>
          </a:p>
          <a:p>
            <a:r>
              <a:rPr lang="en-US" dirty="0" smtClean="0"/>
              <a:t>A summary was input to the ESPP update and </a:t>
            </a:r>
            <a:r>
              <a:rPr lang="en-US" b="1" dirty="0" smtClean="0">
                <a:solidFill>
                  <a:srgbClr val="FF0000"/>
                </a:solidFill>
              </a:rPr>
              <a:t>Data Preservation </a:t>
            </a:r>
            <a:r>
              <a:rPr lang="en-US" dirty="0" smtClean="0"/>
              <a:t>is now </a:t>
            </a:r>
            <a:r>
              <a:rPr lang="en-US" b="1" dirty="0" smtClean="0">
                <a:solidFill>
                  <a:srgbClr val="008000"/>
                </a:solidFill>
              </a:rPr>
              <a:t>part</a:t>
            </a:r>
            <a:r>
              <a:rPr lang="en-US" dirty="0" smtClean="0"/>
              <a:t> of the European Strategy for Particle Physics</a:t>
            </a:r>
          </a:p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008000"/>
                </a:solidFill>
              </a:rPr>
              <a:t>small </a:t>
            </a:r>
            <a:r>
              <a:rPr lang="en-US" dirty="0" smtClean="0"/>
              <a:t>set of services / projects have been identified / agreed upon</a:t>
            </a:r>
          </a:p>
          <a:p>
            <a:r>
              <a:rPr lang="en-US" dirty="0" smtClean="0"/>
              <a:t>These, together with the </a:t>
            </a:r>
            <a:r>
              <a:rPr lang="en-US" b="1" dirty="0" smtClean="0">
                <a:solidFill>
                  <a:srgbClr val="FF0000"/>
                </a:solidFill>
              </a:rPr>
              <a:t>associated resources</a:t>
            </a:r>
            <a:r>
              <a:rPr lang="en-US" dirty="0" smtClean="0"/>
              <a:t>, should now be considered – and handled – as </a:t>
            </a:r>
            <a:r>
              <a:rPr lang="en-US" b="1" dirty="0" smtClean="0">
                <a:solidFill>
                  <a:srgbClr val="0000FF"/>
                </a:solidFill>
              </a:rPr>
              <a:t>FULL PRODUCTION SERVICES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59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403796"/>
            <a:ext cx="7772400" cy="3365179"/>
          </a:xfrm>
        </p:spPr>
        <p:txBody>
          <a:bodyPr>
            <a:noAutofit/>
          </a:bodyPr>
          <a:lstStyle/>
          <a:p>
            <a:pPr algn="ctr"/>
            <a:r>
              <a:rPr lang="en-US" sz="8800" dirty="0" smtClean="0"/>
              <a:t>and</a:t>
            </a:r>
            <a:endParaRPr lang="en-US" sz="8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476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Approach (DPHEP@RDA-2)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Whilst retaining a holistic view, the problem is broken down into a number of key areas. Each is addressed using state-of-the-art techniques, that include:</a:t>
            </a:r>
          </a:p>
          <a:p>
            <a:pPr marL="916455" lvl="1" indent="-516405">
              <a:spcBef>
                <a:spcPct val="50000"/>
              </a:spcBef>
              <a:buFont typeface="+mj-lt"/>
              <a:buAutoNum type="arabicPeriod"/>
            </a:pPr>
            <a:endParaRPr lang="en-US" b="1" dirty="0" smtClean="0"/>
          </a:p>
          <a:p>
            <a:pPr marL="916455" lvl="1" indent="-516405">
              <a:spcBef>
                <a:spcPct val="50000"/>
              </a:spcBef>
              <a:buFont typeface="+mj-lt"/>
              <a:buAutoNum type="arabicPeriod"/>
            </a:pPr>
            <a:r>
              <a:rPr lang="en-US" b="1" dirty="0" smtClean="0"/>
              <a:t>Digital </a:t>
            </a:r>
            <a:r>
              <a:rPr lang="en-US" b="1" dirty="0"/>
              <a:t>library </a:t>
            </a:r>
            <a:r>
              <a:rPr lang="en-US" dirty="0"/>
              <a:t>tools (Invenio</a:t>
            </a:r>
            <a:r>
              <a:rPr lang="en-US" baseline="30000" dirty="0"/>
              <a:t>2</a:t>
            </a:r>
            <a:r>
              <a:rPr lang="en-US" dirty="0"/>
              <a:t>) &amp; services (CDS</a:t>
            </a:r>
            <a:r>
              <a:rPr lang="en-US" baseline="30000" dirty="0"/>
              <a:t>3</a:t>
            </a:r>
            <a:r>
              <a:rPr lang="en-US" dirty="0"/>
              <a:t>, INSPIRE</a:t>
            </a:r>
            <a:r>
              <a:rPr lang="en-US" baseline="30000" dirty="0"/>
              <a:t>4</a:t>
            </a:r>
            <a:r>
              <a:rPr lang="en-US" dirty="0"/>
              <a:t>, ZENODO</a:t>
            </a:r>
            <a:r>
              <a:rPr lang="en-US" baseline="30000" dirty="0"/>
              <a:t>5</a:t>
            </a:r>
            <a:r>
              <a:rPr lang="en-US" dirty="0"/>
              <a:t>)</a:t>
            </a:r>
          </a:p>
          <a:p>
            <a:pPr marL="916455" lvl="1" indent="-516405">
              <a:spcBef>
                <a:spcPct val="50000"/>
              </a:spcBef>
              <a:buFont typeface="+mj-lt"/>
              <a:buAutoNum type="arabicPeriod"/>
            </a:pPr>
            <a:r>
              <a:rPr lang="en-US" b="1" dirty="0"/>
              <a:t>Sustainable software</a:t>
            </a:r>
            <a:r>
              <a:rPr lang="en-US" dirty="0"/>
              <a:t>, coupled with advanced </a:t>
            </a:r>
            <a:r>
              <a:rPr lang="en-US" b="1" dirty="0"/>
              <a:t>virtualization</a:t>
            </a:r>
            <a:r>
              <a:rPr lang="en-US" dirty="0"/>
              <a:t> techniques</a:t>
            </a:r>
            <a:r>
              <a:rPr lang="en-US" baseline="30000" dirty="0"/>
              <a:t>6</a:t>
            </a:r>
            <a:r>
              <a:rPr lang="en-US" dirty="0"/>
              <a:t> and </a:t>
            </a:r>
            <a:r>
              <a:rPr lang="en-US" b="1" dirty="0"/>
              <a:t>validation</a:t>
            </a:r>
            <a:r>
              <a:rPr lang="en-US" dirty="0"/>
              <a:t> frameworks</a:t>
            </a:r>
            <a:r>
              <a:rPr lang="en-US" baseline="30000" dirty="0"/>
              <a:t>7</a:t>
            </a:r>
            <a:endParaRPr lang="en-US" dirty="0"/>
          </a:p>
          <a:p>
            <a:pPr marL="916455" lvl="1" indent="-516405">
              <a:spcBef>
                <a:spcPct val="50000"/>
              </a:spcBef>
              <a:buFont typeface="+mj-lt"/>
              <a:buAutoNum type="arabicPeriod"/>
            </a:pPr>
            <a:r>
              <a:rPr lang="en-US" dirty="0"/>
              <a:t>Proven bit preservation at the 100PB scale, together with a </a:t>
            </a:r>
            <a:r>
              <a:rPr lang="en-US" b="1" dirty="0"/>
              <a:t>sustainable</a:t>
            </a:r>
            <a:r>
              <a:rPr lang="en-US" dirty="0"/>
              <a:t> funding model with an outlook to 2040/</a:t>
            </a:r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762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Approach (DPHEP@RDA-2)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Whilst retaining a holistic view, the problem is broken down into a number of key areas. Each is addressed using state-of-the-art techniques, that include:</a:t>
            </a:r>
          </a:p>
          <a:p>
            <a:pPr marL="916455" lvl="1" indent="-516405">
              <a:spcBef>
                <a:spcPct val="50000"/>
              </a:spcBef>
              <a:buFont typeface="+mj-lt"/>
              <a:buAutoNum type="arabicPeriod"/>
            </a:pPr>
            <a:endParaRPr lang="en-US" b="1" dirty="0" smtClean="0"/>
          </a:p>
          <a:p>
            <a:pPr marL="916455" lvl="1" indent="-516405">
              <a:spcBef>
                <a:spcPct val="50000"/>
              </a:spcBef>
              <a:buFont typeface="+mj-lt"/>
              <a:buAutoNum type="arabicPeriod"/>
            </a:pPr>
            <a:r>
              <a:rPr lang="en-US" b="1" dirty="0" smtClean="0"/>
              <a:t>Digital </a:t>
            </a:r>
            <a:r>
              <a:rPr lang="en-US" b="1" dirty="0"/>
              <a:t>library </a:t>
            </a:r>
            <a:r>
              <a:rPr lang="en-US" dirty="0"/>
              <a:t>tools (Invenio</a:t>
            </a:r>
            <a:r>
              <a:rPr lang="en-US" baseline="30000" dirty="0"/>
              <a:t>2</a:t>
            </a:r>
            <a:r>
              <a:rPr lang="en-US" dirty="0"/>
              <a:t>) &amp; services (CDS</a:t>
            </a:r>
            <a:r>
              <a:rPr lang="en-US" baseline="30000" dirty="0"/>
              <a:t>3</a:t>
            </a:r>
            <a:r>
              <a:rPr lang="en-US" dirty="0"/>
              <a:t>, INSPIRE</a:t>
            </a:r>
            <a:r>
              <a:rPr lang="en-US" baseline="30000" dirty="0"/>
              <a:t>4</a:t>
            </a:r>
            <a:r>
              <a:rPr lang="en-US" dirty="0"/>
              <a:t>, ZENODO</a:t>
            </a:r>
            <a:r>
              <a:rPr lang="en-US" baseline="30000" dirty="0"/>
              <a:t>5</a:t>
            </a:r>
            <a:r>
              <a:rPr lang="en-US" dirty="0" smtClean="0"/>
              <a:t>) </a:t>
            </a:r>
            <a:r>
              <a:rPr lang="en-US" dirty="0" smtClean="0">
                <a:solidFill>
                  <a:srgbClr val="FF0000"/>
                </a:solidFill>
              </a:rPr>
              <a:t>+ related tools (</a:t>
            </a:r>
            <a:r>
              <a:rPr lang="en-US" dirty="0" err="1" smtClean="0">
                <a:solidFill>
                  <a:srgbClr val="FF0000"/>
                </a:solidFill>
              </a:rPr>
              <a:t>HepData</a:t>
            </a:r>
            <a:r>
              <a:rPr lang="en-US" dirty="0" smtClean="0">
                <a:solidFill>
                  <a:srgbClr val="FF0000"/>
                </a:solidFill>
              </a:rPr>
              <a:t>, RIVET, …)</a:t>
            </a:r>
            <a:endParaRPr lang="en-US" dirty="0"/>
          </a:p>
          <a:p>
            <a:pPr marL="916455" lvl="1" indent="-516405">
              <a:spcBef>
                <a:spcPct val="50000"/>
              </a:spcBef>
              <a:buFont typeface="+mj-lt"/>
              <a:buAutoNum type="arabicPeriod"/>
            </a:pPr>
            <a:r>
              <a:rPr lang="en-US" b="1" dirty="0"/>
              <a:t>Sustainable software</a:t>
            </a:r>
            <a:r>
              <a:rPr lang="en-US" dirty="0"/>
              <a:t>, coupled with advanced </a:t>
            </a:r>
            <a:r>
              <a:rPr lang="en-US" b="1" dirty="0"/>
              <a:t>virtualization</a:t>
            </a:r>
            <a:r>
              <a:rPr lang="en-US" dirty="0"/>
              <a:t> techniques</a:t>
            </a:r>
            <a:r>
              <a:rPr lang="en-US" baseline="30000" dirty="0"/>
              <a:t>6</a:t>
            </a:r>
            <a:r>
              <a:rPr lang="en-US" dirty="0"/>
              <a:t> and </a:t>
            </a:r>
            <a:r>
              <a:rPr lang="en-US" b="1" dirty="0"/>
              <a:t>validation</a:t>
            </a:r>
            <a:r>
              <a:rPr lang="en-US" dirty="0"/>
              <a:t> frameworks</a:t>
            </a:r>
            <a:r>
              <a:rPr lang="en-US" baseline="30000" dirty="0"/>
              <a:t>7</a:t>
            </a:r>
            <a:endParaRPr lang="en-US" dirty="0"/>
          </a:p>
          <a:p>
            <a:pPr marL="916455" lvl="1" indent="-516405">
              <a:spcBef>
                <a:spcPct val="50000"/>
              </a:spcBef>
              <a:buFont typeface="+mj-lt"/>
              <a:buAutoNum type="arabicPeriod"/>
            </a:pPr>
            <a:r>
              <a:rPr lang="en-US" dirty="0"/>
              <a:t>Proven bit preservation at the 100PB scale, together with a </a:t>
            </a:r>
            <a:r>
              <a:rPr lang="en-US" b="1" dirty="0"/>
              <a:t>sustainable</a:t>
            </a:r>
            <a:r>
              <a:rPr lang="en-US" dirty="0"/>
              <a:t> funding model with an outlook to 2040/</a:t>
            </a:r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996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403796"/>
            <a:ext cx="7772400" cy="3365179"/>
          </a:xfrm>
        </p:spPr>
        <p:txBody>
          <a:bodyPr>
            <a:noAutofit/>
          </a:bodyPr>
          <a:lstStyle/>
          <a:p>
            <a:pPr algn="ctr"/>
            <a:r>
              <a:rPr lang="en-US" sz="8800" dirty="0" smtClean="0"/>
              <a:t>bridges</a:t>
            </a:r>
            <a:endParaRPr lang="en-US" sz="8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444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763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7308400" cy="993775"/>
          </a:xfrm>
        </p:spPr>
        <p:txBody>
          <a:bodyPr/>
          <a:lstStyle/>
          <a:p>
            <a:r>
              <a:rPr lang="fi-FI" dirty="0" smtClean="0">
                <a:solidFill>
                  <a:schemeClr val="tx2"/>
                </a:solidFill>
              </a:rPr>
              <a:t>Digital </a:t>
            </a:r>
            <a:r>
              <a:rPr lang="fi-FI" dirty="0" err="1" smtClean="0">
                <a:solidFill>
                  <a:schemeClr val="tx2"/>
                </a:solidFill>
              </a:rPr>
              <a:t>Preservation</a:t>
            </a:r>
            <a:r>
              <a:rPr lang="fi-FI" dirty="0" smtClean="0">
                <a:solidFill>
                  <a:schemeClr val="tx2"/>
                </a:solidFill>
              </a:rPr>
              <a:t> </a:t>
            </a:r>
            <a:r>
              <a:rPr lang="fi-FI" dirty="0" err="1" smtClean="0">
                <a:solidFill>
                  <a:schemeClr val="tx2"/>
                </a:solidFill>
              </a:rPr>
              <a:t>Solution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052736"/>
            <a:ext cx="7308400" cy="425367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the </a:t>
            </a:r>
            <a:r>
              <a:rPr lang="en-US" sz="2400" dirty="0" smtClean="0">
                <a:solidFill>
                  <a:schemeClr val="tx2"/>
                </a:solidFill>
                <a:hlinkClick r:id="rId2" action="ppaction://hlinkfile" tooltip="International Organization for Standardization"/>
              </a:rPr>
              <a:t>ISO</a:t>
            </a:r>
            <a:r>
              <a:rPr lang="en-US" sz="2400" dirty="0" smtClean="0">
                <a:solidFill>
                  <a:schemeClr val="tx2"/>
                </a:solidFill>
              </a:rPr>
              <a:t> OAIS Reference Model for </a:t>
            </a:r>
            <a:r>
              <a:rPr lang="en-US" sz="2400" i="1" dirty="0" smtClean="0">
                <a:solidFill>
                  <a:schemeClr val="tx2"/>
                </a:solidFill>
              </a:rPr>
              <a:t>an</a:t>
            </a:r>
            <a:r>
              <a:rPr lang="en-US" sz="2400" dirty="0" smtClean="0">
                <a:solidFill>
                  <a:schemeClr val="tx2"/>
                </a:solidFill>
              </a:rPr>
              <a:t> OAIS. This reference model is defined by recommendation CCSDS 650.0-B-1 of the </a:t>
            </a:r>
            <a:r>
              <a:rPr lang="en-US" sz="2400" dirty="0" smtClean="0">
                <a:solidFill>
                  <a:schemeClr val="tx2"/>
                </a:solidFill>
                <a:hlinkClick r:id="rId3" action="ppaction://hlinkfile" tooltip="Consultative Committee for Space Data Systems (page does not exist)"/>
              </a:rPr>
              <a:t>Consultative Committee for Space Data Systems</a:t>
            </a:r>
            <a:r>
              <a:rPr lang="en-US" sz="2400" dirty="0" smtClean="0">
                <a:solidFill>
                  <a:schemeClr val="tx2"/>
                </a:solidFill>
              </a:rPr>
              <a:t>;</a:t>
            </a:r>
            <a:r>
              <a:rPr lang="en-US" sz="2400" baseline="30000" dirty="0" smtClean="0">
                <a:solidFill>
                  <a:schemeClr val="tx2"/>
                </a:solidFill>
                <a:hlinkClick r:id="" action="ppaction://hlinkfile"/>
              </a:rPr>
              <a:t>[1]</a:t>
            </a:r>
            <a:r>
              <a:rPr lang="en-US" sz="2400" dirty="0" smtClean="0">
                <a:solidFill>
                  <a:schemeClr val="tx2"/>
                </a:solidFill>
              </a:rPr>
              <a:t> this text is identical to </a:t>
            </a:r>
            <a:r>
              <a:rPr lang="en-US" sz="2400" dirty="0" smtClean="0">
                <a:solidFill>
                  <a:schemeClr val="tx2"/>
                </a:solidFill>
                <a:hlinkClick r:id="rId4"/>
              </a:rPr>
              <a:t>ISO 14721:2003</a:t>
            </a:r>
            <a:r>
              <a:rPr lang="en-US" sz="2400" dirty="0" smtClean="0">
                <a:solidFill>
                  <a:schemeClr val="tx2"/>
                </a:solidFill>
              </a:rPr>
              <a:t>.</a:t>
            </a:r>
          </a:p>
          <a:p>
            <a:endParaRPr lang="fi-FI" sz="2400" dirty="0" smtClean="0">
              <a:solidFill>
                <a:schemeClr val="tx2"/>
              </a:solidFill>
            </a:endParaRPr>
          </a:p>
        </p:txBody>
      </p:sp>
      <p:pic>
        <p:nvPicPr>
          <p:cNvPr id="33794" name="Picture 2" descr="http://upload.wikimedia.org/wikipedia/commons/d/de/OAIS-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31992" y="3429000"/>
            <a:ext cx="5455943" cy="32049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031350" y="4149081"/>
            <a:ext cx="21126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fi-FI" sz="1200" dirty="0" err="1" smtClean="0">
                <a:solidFill>
                  <a:prstClr val="black"/>
                </a:solidFill>
                <a:latin typeface="Arial"/>
              </a:rPr>
              <a:t>Source</a:t>
            </a:r>
            <a:r>
              <a:rPr lang="fi-FI" sz="1200" dirty="0" smtClean="0">
                <a:solidFill>
                  <a:prstClr val="black"/>
                </a:solidFill>
                <a:latin typeface="Arial"/>
              </a:rPr>
              <a:t>: </a:t>
            </a:r>
            <a:r>
              <a:rPr lang="en-US" sz="1200" dirty="0" smtClean="0">
                <a:solidFill>
                  <a:prstClr val="black"/>
                </a:solidFill>
                <a:latin typeface="Arial"/>
              </a:rPr>
              <a:t>Long-Term Preservation of Digital Documents. 2006. doi:10.1007/978-3-540-33640-2. </a:t>
            </a:r>
            <a:r>
              <a:rPr lang="en-US" sz="1200" dirty="0" smtClean="0">
                <a:solidFill>
                  <a:prstClr val="black"/>
                </a:solidFill>
                <a:latin typeface="Arial"/>
                <a:hlinkClick r:id="rId6" action="ppaction://hlinkfile"/>
              </a:rPr>
              <a:t>ISBN 978-3-540-33639-6</a:t>
            </a:r>
            <a:r>
              <a:rPr lang="en-US" sz="1200" dirty="0" smtClean="0">
                <a:solidFill>
                  <a:prstClr val="black"/>
                </a:solidFill>
                <a:latin typeface="Arial"/>
              </a:rPr>
              <a:t>.</a:t>
            </a:r>
          </a:p>
          <a:p>
            <a:pPr defTabSz="914400"/>
            <a:r>
              <a:rPr lang="fi-FI" sz="1200" dirty="0" smtClean="0">
                <a:solidFill>
                  <a:prstClr val="black"/>
                </a:solidFill>
                <a:latin typeface="Arial"/>
              </a:rPr>
              <a:t>Public </a:t>
            </a:r>
            <a:r>
              <a:rPr lang="fi-FI" sz="1200" dirty="0" err="1" smtClean="0">
                <a:solidFill>
                  <a:prstClr val="black"/>
                </a:solidFill>
                <a:latin typeface="Arial"/>
              </a:rPr>
              <a:t>Domain</a:t>
            </a:r>
            <a:r>
              <a:rPr lang="fi-FI" sz="1200" dirty="0" smtClean="0">
                <a:solidFill>
                  <a:prstClr val="black"/>
                </a:solidFill>
                <a:latin typeface="Arial"/>
              </a:rPr>
              <a:t>.</a:t>
            </a:r>
            <a:endParaRPr lang="en-US" sz="12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33411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308400" cy="993775"/>
          </a:xfrm>
        </p:spPr>
        <p:txBody>
          <a:bodyPr/>
          <a:lstStyle/>
          <a:p>
            <a:r>
              <a:rPr lang="fi-FI" dirty="0" smtClean="0"/>
              <a:t>Digital </a:t>
            </a:r>
            <a:r>
              <a:rPr lang="fi-FI" dirty="0" err="1" smtClean="0"/>
              <a:t>processes</a:t>
            </a:r>
            <a:r>
              <a:rPr lang="fi-FI" dirty="0" smtClean="0"/>
              <a:t> </a:t>
            </a:r>
            <a:r>
              <a:rPr lang="fi-FI" dirty="0" err="1" smtClean="0"/>
              <a:t>break</a:t>
            </a:r>
            <a:r>
              <a:rPr lang="fi-FI" dirty="0" smtClean="0"/>
              <a:t> </a:t>
            </a:r>
            <a:r>
              <a:rPr lang="fi-FI" dirty="0" err="1" smtClean="0"/>
              <a:t>easily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4968552" cy="4820912"/>
          </a:xfrm>
        </p:spPr>
        <p:txBody>
          <a:bodyPr/>
          <a:lstStyle/>
          <a:p>
            <a:r>
              <a:rPr lang="fi-FI" dirty="0" err="1" smtClean="0"/>
              <a:t>Short-period</a:t>
            </a:r>
            <a:r>
              <a:rPr lang="fi-FI" dirty="0" smtClean="0"/>
              <a:t> </a:t>
            </a:r>
            <a:r>
              <a:rPr lang="fi-FI" dirty="0" err="1" smtClean="0"/>
              <a:t>funding</a:t>
            </a:r>
            <a:endParaRPr lang="fi-FI" dirty="0" smtClean="0"/>
          </a:p>
          <a:p>
            <a:r>
              <a:rPr lang="fi-FI" dirty="0" smtClean="0"/>
              <a:t>Software </a:t>
            </a:r>
            <a:r>
              <a:rPr lang="fi-FI" dirty="0" err="1" smtClean="0"/>
              <a:t>lifecycle</a:t>
            </a:r>
            <a:r>
              <a:rPr lang="fi-FI" dirty="0" smtClean="0"/>
              <a:t>: </a:t>
            </a:r>
            <a:r>
              <a:rPr lang="fi-FI" dirty="0" err="1" smtClean="0"/>
              <a:t>code</a:t>
            </a:r>
            <a:r>
              <a:rPr lang="fi-FI" dirty="0" smtClean="0"/>
              <a:t>, </a:t>
            </a:r>
            <a:r>
              <a:rPr lang="fi-FI" dirty="0" err="1" smtClean="0"/>
              <a:t>interfaces</a:t>
            </a:r>
            <a:r>
              <a:rPr lang="fi-FI" dirty="0" smtClean="0"/>
              <a:t>, </a:t>
            </a:r>
            <a:r>
              <a:rPr lang="fi-FI" dirty="0" err="1" smtClean="0"/>
              <a:t>formats</a:t>
            </a:r>
            <a:r>
              <a:rPr lang="fi-FI" dirty="0" smtClean="0"/>
              <a:t>…</a:t>
            </a:r>
          </a:p>
          <a:p>
            <a:r>
              <a:rPr lang="fi-FI" dirty="0" err="1" smtClean="0"/>
              <a:t>Dependent</a:t>
            </a:r>
            <a:r>
              <a:rPr lang="fi-FI" dirty="0" smtClean="0"/>
              <a:t> on </a:t>
            </a:r>
            <a:r>
              <a:rPr lang="fi-FI" dirty="0" err="1" smtClean="0"/>
              <a:t>expert</a:t>
            </a:r>
            <a:r>
              <a:rPr lang="fi-FI" dirty="0" smtClean="0"/>
              <a:t> </a:t>
            </a:r>
            <a:r>
              <a:rPr lang="fi-FI" dirty="0" err="1" smtClean="0"/>
              <a:t>knowledge</a:t>
            </a:r>
            <a:endParaRPr lang="fi-FI" dirty="0" smtClean="0"/>
          </a:p>
          <a:p>
            <a:r>
              <a:rPr lang="fi-FI" dirty="0" err="1" smtClean="0"/>
              <a:t>Thin</a:t>
            </a:r>
            <a:r>
              <a:rPr lang="fi-FI" dirty="0" smtClean="0"/>
              <a:t> </a:t>
            </a:r>
            <a:r>
              <a:rPr lang="fi-FI" dirty="0" err="1" smtClean="0"/>
              <a:t>documentation</a:t>
            </a:r>
            <a:r>
              <a:rPr lang="fi-FI" dirty="0" smtClean="0"/>
              <a:t> and metadata</a:t>
            </a:r>
          </a:p>
          <a:p>
            <a:endParaRPr lang="fi-FI" dirty="0" smtClean="0"/>
          </a:p>
          <a:p>
            <a:endParaRPr lang="en-US" dirty="0"/>
          </a:p>
        </p:txBody>
      </p:sp>
      <p:pic>
        <p:nvPicPr>
          <p:cNvPr id="1026" name="Picture 2" descr="http://www.thefamousartists.com/wp-content/uploads/2012/08/The-Shipwre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74904" y="1196752"/>
            <a:ext cx="3869096" cy="48691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39952" y="6488668"/>
            <a:ext cx="4288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fi-FI" dirty="0" err="1" smtClean="0">
                <a:solidFill>
                  <a:prstClr val="black"/>
                </a:solidFill>
                <a:latin typeface="Arial"/>
              </a:rPr>
              <a:t>Source</a:t>
            </a:r>
            <a:r>
              <a:rPr lang="fi-FI" dirty="0" smtClean="0">
                <a:solidFill>
                  <a:prstClr val="black"/>
                </a:solidFill>
                <a:latin typeface="Arial"/>
              </a:rPr>
              <a:t>: : </a:t>
            </a:r>
            <a:r>
              <a:rPr lang="fi-FI" dirty="0" err="1" smtClean="0">
                <a:solidFill>
                  <a:prstClr val="black"/>
                </a:solidFill>
                <a:latin typeface="Arial"/>
              </a:rPr>
              <a:t>wikipedia</a:t>
            </a:r>
            <a:r>
              <a:rPr lang="fi-FI" dirty="0" smtClean="0">
                <a:solidFill>
                  <a:prstClr val="black"/>
                </a:solidFill>
                <a:latin typeface="Arial"/>
              </a:rPr>
              <a:t> PD </a:t>
            </a:r>
            <a:r>
              <a:rPr lang="fi-FI" dirty="0" err="1" smtClean="0">
                <a:solidFill>
                  <a:prstClr val="black"/>
                </a:solidFill>
                <a:latin typeface="Arial"/>
              </a:rPr>
              <a:t>Image</a:t>
            </a:r>
            <a:r>
              <a:rPr lang="fi-FI" dirty="0" smtClean="0">
                <a:solidFill>
                  <a:prstClr val="black"/>
                </a:solidFill>
                <a:latin typeface="Arial"/>
              </a:rPr>
              <a:t> </a:t>
            </a:r>
            <a:r>
              <a:rPr lang="fi-FI" dirty="0" err="1" smtClean="0">
                <a:solidFill>
                  <a:prstClr val="black"/>
                </a:solidFill>
                <a:latin typeface="Arial"/>
              </a:rPr>
              <a:t>resources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1123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SC_Powerpoint_template_2012 (1)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6442</TotalTime>
  <Words>751</Words>
  <Application>Microsoft Macintosh PowerPoint</Application>
  <PresentationFormat>On-screen Show (4:3)</PresentationFormat>
  <Paragraphs>72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CSC_Powerpoint_template_2012 (1)</vt:lpstr>
      <vt:lpstr>Services for Long-Term DP in HEP Services, Common Projects, Business Model(s)</vt:lpstr>
      <vt:lpstr>Introduction</vt:lpstr>
      <vt:lpstr>and</vt:lpstr>
      <vt:lpstr>The Approach (DPHEP@RDA-2)</vt:lpstr>
      <vt:lpstr>The Approach (DPHEP@RDA-2)</vt:lpstr>
      <vt:lpstr>bridges</vt:lpstr>
      <vt:lpstr>PowerPoint Presentation</vt:lpstr>
      <vt:lpstr>Digital Preservation Solution</vt:lpstr>
      <vt:lpstr>Digital processes break easily</vt:lpstr>
      <vt:lpstr>Bridging Components</vt:lpstr>
      <vt:lpstr>Practically</vt:lpstr>
      <vt:lpstr>resources</vt:lpstr>
      <vt:lpstr>Resource Requests / Reporting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Preservation in HEP Use Cases, Business Cases, Costs &amp; Cost Models</dc:title>
  <dc:creator>Jamie Shiers</dc:creator>
  <cp:lastModifiedBy>Jamie Shiers</cp:lastModifiedBy>
  <cp:revision>66</cp:revision>
  <dcterms:created xsi:type="dcterms:W3CDTF">2013-10-01T07:31:31Z</dcterms:created>
  <dcterms:modified xsi:type="dcterms:W3CDTF">2013-12-10T14:59:37Z</dcterms:modified>
</cp:coreProperties>
</file>