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theme/theme3.xml" ContentType="application/vnd.openxmlformats-officedocument.theme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theme/theme4.xml" ContentType="application/vnd.openxmlformats-officedocument.theme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theme/theme7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  <p:sldMasterId id="2147483702" r:id="rId2"/>
    <p:sldMasterId id="2147483686" r:id="rId3"/>
    <p:sldMasterId id="2147483672" r:id="rId4"/>
    <p:sldMasterId id="2147483660" r:id="rId5"/>
  </p:sldMasterIdLst>
  <p:notesMasterIdLst>
    <p:notesMasterId r:id="rId11"/>
  </p:notesMasterIdLst>
  <p:handoutMasterIdLst>
    <p:handoutMasterId r:id="rId12"/>
  </p:handoutMasterIdLst>
  <p:sldIdLst>
    <p:sldId id="285" r:id="rId6"/>
    <p:sldId id="292" r:id="rId7"/>
    <p:sldId id="288" r:id="rId8"/>
    <p:sldId id="291" r:id="rId9"/>
    <p:sldId id="290" r:id="rId10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ünter Bachmann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notes"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576" autoAdjust="0"/>
    <p:restoredTop sz="99054" autoAdjust="0"/>
  </p:normalViewPr>
  <p:slideViewPr>
    <p:cSldViewPr>
      <p:cViewPr>
        <p:scale>
          <a:sx n="76" d="100"/>
          <a:sy n="76" d="100"/>
        </p:scale>
        <p:origin x="-2040" y="-42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6" d="100"/>
          <a:sy n="86" d="100"/>
        </p:scale>
        <p:origin x="-1356" y="-84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notesMaster" Target="notesMasters/notesMaster1.xml"/><Relationship Id="rId12" Type="http://schemas.openxmlformats.org/officeDocument/2006/relationships/handoutMaster" Target="handoutMasters/handoutMaster1.xml"/><Relationship Id="rId13" Type="http://schemas.openxmlformats.org/officeDocument/2006/relationships/printerSettings" Target="printerSettings/printerSettings1.bin"/><Relationship Id="rId14" Type="http://schemas.openxmlformats.org/officeDocument/2006/relationships/commentAuthors" Target="commentAuthors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Master" Target="slideMasters/slideMaster4.xml"/><Relationship Id="rId5" Type="http://schemas.openxmlformats.org/officeDocument/2006/relationships/slideMaster" Target="slideMasters/slideMaster5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7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Überschrift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D3B9212-5832-FA48-9D34-D963A4E89C30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A16094-88AB-8F43-BC11-FE0A7B79AA44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049795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84D523D-12C4-4EC8-8C91-E2326DB4361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B2EEA9-3DFC-4F3C-9D67-8F475EF3BE9B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053008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5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Formulieren der zentralen Fragestellung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2EEA9-3DFC-4F3C-9D67-8F475EF3BE9B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Formulieren der zentralen Fragestellung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2EEA9-3DFC-4F3C-9D67-8F475EF3BE9B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Formulieren der zentralen Fragestellung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2EEA9-3DFC-4F3C-9D67-8F475EF3BE9B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Formulieren der zentralen Fragestellung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2EEA9-3DFC-4F3C-9D67-8F475EF3BE9B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Formulieren der zentralen Fragestellung 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B2EEA9-3DFC-4F3C-9D67-8F475EF3BE9B}" type="slidenum">
              <a:rPr lang="de-DE" smtClean="0"/>
              <a:pPr/>
              <a:t>5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>
          <a:noFill/>
        </p:spPr>
        <p:txBody>
          <a:bodyPr/>
          <a:lstStyle>
            <a:lvl1pPr>
              <a:defRPr/>
            </a:lvl1pPr>
          </a:lstStyle>
          <a:p>
            <a:r>
              <a:rPr lang="de-DE" dirty="0" smtClean="0"/>
              <a:t>1</a:t>
            </a:r>
            <a:endParaRPr lang="de-DE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838470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German </a:t>
            </a:r>
            <a:r>
              <a:rPr lang="de-DE" dirty="0" err="1" smtClean="0"/>
              <a:t>Teachers</a:t>
            </a:r>
            <a:r>
              <a:rPr lang="de-DE" dirty="0" smtClean="0"/>
              <a:t> Programme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64311982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9937745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3814910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Master-Untertitelformat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1332554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442907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17112938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9035588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1018620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33203342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57843338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418500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67924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208899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2252619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1_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36712"/>
          </a:xfrm>
          <a:solidFill>
            <a:schemeClr val="tx2">
              <a:lumMod val="40000"/>
              <a:lumOff val="60000"/>
            </a:schemeClr>
          </a:solidFill>
        </p:spPr>
        <p:txBody>
          <a:bodyPr>
            <a:normAutofit/>
          </a:bodyPr>
          <a:lstStyle>
            <a:lvl1pPr>
              <a:defRPr sz="3600" baseline="0"/>
            </a:lvl1pPr>
          </a:lstStyle>
          <a:p>
            <a:r>
              <a:rPr lang="de-DE" dirty="0" smtClean="0"/>
              <a:t>German </a:t>
            </a:r>
            <a:r>
              <a:rPr lang="de-DE" dirty="0" err="1" smtClean="0"/>
              <a:t>Teachers</a:t>
            </a:r>
            <a:r>
              <a:rPr lang="de-DE" dirty="0" smtClean="0"/>
              <a:t> Programme 2014</a:t>
            </a:r>
            <a:endParaRPr lang="de-DE" dirty="0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DE" dirty="0" smtClean="0"/>
              <a:t>Günter Bachmann</a:t>
            </a:r>
            <a:endParaRPr lang="de-DE" dirty="0"/>
          </a:p>
        </p:txBody>
      </p:sp>
      <p:sp>
        <p:nvSpPr>
          <p:cNvPr id="12" name="Foliennummernplatzhalter 11"/>
          <p:cNvSpPr>
            <a:spLocks noGrp="1"/>
          </p:cNvSpPr>
          <p:nvPr>
            <p:ph type="sldNum" sz="quarter" idx="11"/>
          </p:nvPr>
        </p:nvSpPr>
        <p:spPr>
          <a:xfrm>
            <a:off x="5148064" y="6356350"/>
            <a:ext cx="3538736" cy="365125"/>
          </a:xfrm>
        </p:spPr>
        <p:txBody>
          <a:bodyPr/>
          <a:lstStyle/>
          <a:p>
            <a:endParaRPr lang="de-DE" dirty="0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2"/>
          </p:nvPr>
        </p:nvSpPr>
        <p:spPr>
          <a:xfrm>
            <a:off x="5796136" y="6309320"/>
            <a:ext cx="2895600" cy="412155"/>
          </a:xfrm>
        </p:spPr>
        <p:txBody>
          <a:bodyPr/>
          <a:lstStyle/>
          <a:p>
            <a:r>
              <a:rPr lang="de-DE" dirty="0" smtClean="0"/>
              <a:t>Christoph-Graupner-Gymnasium-Kirchberg</a:t>
            </a:r>
            <a:endParaRPr lang="de-DE" dirty="0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1_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0" y="0"/>
            <a:ext cx="9144000" cy="836712"/>
          </a:xfrm>
          <a:solidFill>
            <a:schemeClr val="tx2">
              <a:lumMod val="40000"/>
              <a:lumOff val="60000"/>
            </a:schemeClr>
          </a:solidFill>
        </p:spPr>
        <p:txBody>
          <a:bodyPr/>
          <a:lstStyle>
            <a:lvl1pPr>
              <a:defRPr baseline="0"/>
            </a:lvl1pPr>
          </a:lstStyle>
          <a:p>
            <a:r>
              <a:rPr lang="de-DE" dirty="0" err="1" smtClean="0"/>
              <a:t>Volos</a:t>
            </a:r>
            <a:r>
              <a:rPr lang="de-DE" dirty="0" smtClean="0"/>
              <a:t> Summer School 2013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3106688" cy="365125"/>
          </a:xfrm>
        </p:spPr>
        <p:txBody>
          <a:bodyPr/>
          <a:lstStyle>
            <a:lvl1pPr algn="ctr"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Günter Bachmann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>
          <a:xfrm>
            <a:off x="4067944" y="6356350"/>
            <a:ext cx="4680520" cy="365125"/>
          </a:xfrm>
        </p:spPr>
        <p:txBody>
          <a:bodyPr/>
          <a:lstStyle>
            <a:lvl1pPr>
              <a:defRPr sz="1400">
                <a:solidFill>
                  <a:schemeClr val="tx1"/>
                </a:solidFill>
              </a:defRPr>
            </a:lvl1pPr>
          </a:lstStyle>
          <a:p>
            <a:r>
              <a:rPr lang="de-DE" smtClean="0"/>
              <a:t>Christoph-Graupner-Gymnasium Kirchberg</a:t>
            </a:r>
            <a:endParaRPr lang="de-DE" dirty="0"/>
          </a:p>
        </p:txBody>
      </p:sp>
      <p:sp>
        <p:nvSpPr>
          <p:cNvPr id="6" name="Rechteck 5"/>
          <p:cNvSpPr/>
          <p:nvPr userDrawn="1"/>
        </p:nvSpPr>
        <p:spPr>
          <a:xfrm>
            <a:off x="1763688" y="2924944"/>
            <a:ext cx="619268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de-DE" sz="3200" dirty="0" smtClean="0"/>
              <a:t>Welche Möglichkeiten gibt es, in der Zukunft junge Menschen für Naturwissenschaften zu begeistern?</a:t>
            </a:r>
            <a:endParaRPr lang="de-DE" sz="3200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30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20.xml"/><Relationship Id="rId2" Type="http://schemas.openxmlformats.org/officeDocument/2006/relationships/slideLayout" Target="../slideLayouts/slideLayout21.xml"/><Relationship Id="rId3" Type="http://schemas.openxmlformats.org/officeDocument/2006/relationships/slideLayout" Target="../slideLayouts/slideLayout22.xml"/><Relationship Id="rId4" Type="http://schemas.openxmlformats.org/officeDocument/2006/relationships/slideLayout" Target="../slideLayouts/slideLayout23.xml"/><Relationship Id="rId5" Type="http://schemas.openxmlformats.org/officeDocument/2006/relationships/slideLayout" Target="../slideLayouts/slideLayout24.xml"/><Relationship Id="rId6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6.xml"/><Relationship Id="rId8" Type="http://schemas.openxmlformats.org/officeDocument/2006/relationships/slideLayout" Target="../slideLayouts/slideLayout27.xml"/><Relationship Id="rId9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29.xml"/></Relationships>
</file>

<file path=ppt/slideMasters/_rels/slideMaster3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41.xml"/><Relationship Id="rId12" Type="http://schemas.openxmlformats.org/officeDocument/2006/relationships/slideLayout" Target="../slideLayouts/slideLayout42.xml"/><Relationship Id="rId13" Type="http://schemas.openxmlformats.org/officeDocument/2006/relationships/theme" Target="../theme/theme3.xml"/><Relationship Id="rId1" Type="http://schemas.openxmlformats.org/officeDocument/2006/relationships/slideLayout" Target="../slideLayouts/slideLayout31.xml"/><Relationship Id="rId2" Type="http://schemas.openxmlformats.org/officeDocument/2006/relationships/slideLayout" Target="../slideLayouts/slideLayout32.xml"/><Relationship Id="rId3" Type="http://schemas.openxmlformats.org/officeDocument/2006/relationships/slideLayout" Target="../slideLayouts/slideLayout33.xml"/><Relationship Id="rId4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5.xml"/><Relationship Id="rId6" Type="http://schemas.openxmlformats.org/officeDocument/2006/relationships/slideLayout" Target="../slideLayouts/slideLayout36.xml"/><Relationship Id="rId7" Type="http://schemas.openxmlformats.org/officeDocument/2006/relationships/slideLayout" Target="../slideLayouts/slideLayout37.xml"/><Relationship Id="rId8" Type="http://schemas.openxmlformats.org/officeDocument/2006/relationships/slideLayout" Target="../slideLayouts/slideLayout38.xml"/><Relationship Id="rId9" Type="http://schemas.openxmlformats.org/officeDocument/2006/relationships/slideLayout" Target="../slideLayouts/slideLayout39.xml"/><Relationship Id="rId10" Type="http://schemas.openxmlformats.org/officeDocument/2006/relationships/slideLayout" Target="../slideLayouts/slideLayout40.xml"/></Relationships>
</file>

<file path=ppt/slideMasters/_rels/slideMaster4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53.xml"/><Relationship Id="rId12" Type="http://schemas.openxmlformats.org/officeDocument/2006/relationships/theme" Target="../theme/theme4.xml"/><Relationship Id="rId1" Type="http://schemas.openxmlformats.org/officeDocument/2006/relationships/slideLayout" Target="../slideLayouts/slideLayout43.xml"/><Relationship Id="rId2" Type="http://schemas.openxmlformats.org/officeDocument/2006/relationships/slideLayout" Target="../slideLayouts/slideLayout44.xml"/><Relationship Id="rId3" Type="http://schemas.openxmlformats.org/officeDocument/2006/relationships/slideLayout" Target="../slideLayouts/slideLayout45.xml"/><Relationship Id="rId4" Type="http://schemas.openxmlformats.org/officeDocument/2006/relationships/slideLayout" Target="../slideLayouts/slideLayout46.xml"/><Relationship Id="rId5" Type="http://schemas.openxmlformats.org/officeDocument/2006/relationships/slideLayout" Target="../slideLayouts/slideLayout47.xml"/><Relationship Id="rId6" Type="http://schemas.openxmlformats.org/officeDocument/2006/relationships/slideLayout" Target="../slideLayouts/slideLayout48.xml"/><Relationship Id="rId7" Type="http://schemas.openxmlformats.org/officeDocument/2006/relationships/slideLayout" Target="../slideLayouts/slideLayout49.xml"/><Relationship Id="rId8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2.xml"/></Relationships>
</file>

<file path=ppt/slideMasters/_rels/slideMaster5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64.xml"/><Relationship Id="rId12" Type="http://schemas.openxmlformats.org/officeDocument/2006/relationships/theme" Target="../theme/theme5.xml"/><Relationship Id="rId1" Type="http://schemas.openxmlformats.org/officeDocument/2006/relationships/slideLayout" Target="../slideLayouts/slideLayout54.xml"/><Relationship Id="rId2" Type="http://schemas.openxmlformats.org/officeDocument/2006/relationships/slideLayout" Target="../slideLayouts/slideLayout55.xml"/><Relationship Id="rId3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8.xml"/><Relationship Id="rId6" Type="http://schemas.openxmlformats.org/officeDocument/2006/relationships/slideLayout" Target="../slideLayouts/slideLayout59.xml"/><Relationship Id="rId7" Type="http://schemas.openxmlformats.org/officeDocument/2006/relationships/slideLayout" Target="../slideLayouts/slideLayout60.xml"/><Relationship Id="rId8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950B86-48C1-4D3D-BA9D-E8392ABA1EF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1DBAC5-4FF6-4614-B034-86BFED39DA16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701" r:id="rId7"/>
    <p:sldLayoutId id="2147483699" r:id="rId8"/>
    <p:sldLayoutId id="2147483685" r:id="rId9"/>
    <p:sldLayoutId id="2147483717" r:id="rId10"/>
    <p:sldLayoutId id="2147483714" r:id="rId11"/>
    <p:sldLayoutId id="2147483715" r:id="rId12"/>
    <p:sldLayoutId id="2147483716" r:id="rId13"/>
    <p:sldLayoutId id="2147483684" r:id="rId14"/>
    <p:sldLayoutId id="2147483655" r:id="rId15"/>
    <p:sldLayoutId id="2147483656" r:id="rId16"/>
    <p:sldLayoutId id="2147483657" r:id="rId17"/>
    <p:sldLayoutId id="2147483658" r:id="rId18"/>
    <p:sldLayoutId id="2147483659" r:id="rId19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7CF765-E628-8841-A2D9-E5F2A726503C}" type="datetimeFigureOut">
              <a:rPr lang="de-DE" smtClean="0"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CE6C2A-14FE-5D46-ACDB-A822777760A9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7152707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FDC7A4C-BD9A-4708-B0A7-873DBE40B943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4480549-A628-48D7-A8CD-8B0D24F963A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88" r:id="rId2"/>
    <p:sldLayoutId id="2147483689" r:id="rId3"/>
    <p:sldLayoutId id="2147483690" r:id="rId4"/>
    <p:sldLayoutId id="2147483700" r:id="rId5"/>
    <p:sldLayoutId id="2147483691" r:id="rId6"/>
    <p:sldLayoutId id="2147483692" r:id="rId7"/>
    <p:sldLayoutId id="2147483693" r:id="rId8"/>
    <p:sldLayoutId id="2147483694" r:id="rId9"/>
    <p:sldLayoutId id="2147483695" r:id="rId10"/>
    <p:sldLayoutId id="2147483696" r:id="rId11"/>
    <p:sldLayoutId id="2147483697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42A2D6-C5C4-4176-B58A-FD8E0B66973E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41A03-24C3-4118-BAA3-9612F518B411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dirty="0" smtClean="0"/>
              <a:t>Titelmasterformat durch Klicken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8012F36-1ACE-43DA-B24F-EB5BA5586971}" type="datetimeFigureOut">
              <a:rPr lang="de-DE" smtClean="0"/>
              <a:pPr/>
              <a:t>23.04.14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CF80AE-B972-4A4A-8B80-40271601F9B2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1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pPr algn="r"/>
            <a:r>
              <a:rPr lang="de-DE" sz="3600" dirty="0" smtClean="0"/>
              <a:t>German </a:t>
            </a:r>
            <a:r>
              <a:rPr lang="de-DE" sz="3600" dirty="0" err="1" smtClean="0"/>
              <a:t>Teachers</a:t>
            </a:r>
            <a:r>
              <a:rPr lang="de-DE" sz="3600" dirty="0" smtClean="0"/>
              <a:t> Programme 2014</a:t>
            </a:r>
            <a:endParaRPr lang="de-DE" sz="3600" dirty="0"/>
          </a:p>
        </p:txBody>
      </p:sp>
      <p:sp>
        <p:nvSpPr>
          <p:cNvPr id="3" name="Textfeld 2"/>
          <p:cNvSpPr txBox="1"/>
          <p:nvPr/>
        </p:nvSpPr>
        <p:spPr>
          <a:xfrm>
            <a:off x="0" y="6488669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		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>
          <a:xfrm>
            <a:off x="323528" y="6356350"/>
            <a:ext cx="8424936" cy="365125"/>
          </a:xfrm>
        </p:spPr>
        <p:txBody>
          <a:bodyPr/>
          <a:lstStyle/>
          <a:p>
            <a:r>
              <a:rPr lang="de-DE" dirty="0" err="1" smtClean="0"/>
              <a:t>erg</a:t>
            </a:r>
            <a:endParaRPr lang="de-DE" dirty="0"/>
          </a:p>
        </p:txBody>
      </p:sp>
      <p:sp>
        <p:nvSpPr>
          <p:cNvPr id="7" name="Textfeld 6"/>
          <p:cNvSpPr txBox="1"/>
          <p:nvPr/>
        </p:nvSpPr>
        <p:spPr>
          <a:xfrm flipH="1">
            <a:off x="1547664" y="4149080"/>
            <a:ext cx="6264695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3200" dirty="0" smtClean="0"/>
              <a:t>Welche Möglichkeiten gibt es, in der Zukunft junge Menschen für Naturwissenschaften zu begeistern?</a:t>
            </a:r>
            <a:endParaRPr lang="de-DE" sz="3200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04257" cy="836712"/>
          </a:xfrm>
          <a:prstGeom prst="rect">
            <a:avLst/>
          </a:prstGeom>
          <a:noFill/>
        </p:spPr>
      </p:pic>
      <p:sp>
        <p:nvSpPr>
          <p:cNvPr id="5" name="Textfeld 4"/>
          <p:cNvSpPr txBox="1"/>
          <p:nvPr/>
        </p:nvSpPr>
        <p:spPr>
          <a:xfrm>
            <a:off x="539552" y="2348880"/>
            <a:ext cx="806489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4800" dirty="0" smtClean="0"/>
              <a:t>Arbeit mit Kontextmaterialien</a:t>
            </a:r>
            <a:endParaRPr lang="de-DE" sz="4800" dirty="0"/>
          </a:p>
        </p:txBody>
      </p:sp>
    </p:spTree>
    <p:extLst>
      <p:ext uri="{BB962C8B-B14F-4D97-AF65-F5344CB8AC3E}">
        <p14:creationId xmlns:p14="http://schemas.microsoft.com/office/powerpoint/2010/main" val="3924127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pPr algn="r"/>
            <a:r>
              <a:rPr lang="de-DE" sz="3600" dirty="0" smtClean="0"/>
              <a:t>German </a:t>
            </a:r>
            <a:r>
              <a:rPr lang="de-DE" sz="3600" dirty="0" err="1" smtClean="0"/>
              <a:t>Teachers</a:t>
            </a:r>
            <a:r>
              <a:rPr lang="de-DE" sz="3600" dirty="0" smtClean="0"/>
              <a:t> Programme 2014</a:t>
            </a:r>
            <a:endParaRPr lang="de-DE" sz="3600" dirty="0"/>
          </a:p>
        </p:txBody>
      </p:sp>
      <p:sp>
        <p:nvSpPr>
          <p:cNvPr id="3" name="Textfeld 2"/>
          <p:cNvSpPr txBox="1"/>
          <p:nvPr/>
        </p:nvSpPr>
        <p:spPr>
          <a:xfrm>
            <a:off x="0" y="6488669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		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>
          <a:xfrm>
            <a:off x="323528" y="6356350"/>
            <a:ext cx="8424936" cy="365125"/>
          </a:xfrm>
        </p:spPr>
        <p:txBody>
          <a:bodyPr/>
          <a:lstStyle/>
          <a:p>
            <a:r>
              <a:rPr lang="de-DE" dirty="0" err="1" smtClean="0"/>
              <a:t>erg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04257" cy="836712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179512" y="4365104"/>
            <a:ext cx="8784976" cy="181588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800" dirty="0" smtClean="0"/>
              <a:t>In der kommenden Woche findet am CERN ein Materialworkshop des NTW und der Herz- Stiftung statt. Welche Anforderungen müssen aus Ihrer Sicht unbedingt an neu zu entwickelnde Materialien gestellt werden</a:t>
            </a:r>
            <a:endParaRPr lang="de-DE" sz="3600" dirty="0" smtClean="0"/>
          </a:p>
        </p:txBody>
      </p:sp>
      <p:sp>
        <p:nvSpPr>
          <p:cNvPr id="9" name="Textfeld 8"/>
          <p:cNvSpPr txBox="1"/>
          <p:nvPr/>
        </p:nvSpPr>
        <p:spPr>
          <a:xfrm>
            <a:off x="179512" y="2780928"/>
            <a:ext cx="8784976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800" dirty="0" smtClean="0"/>
              <a:t>Welche eigenen positiven Erfahrungen haben Sie in Ihrer eigenen Unterrichtspraxis mit der Nutzung von Kontextmaterialien zur Teilchenphysik gemacht?</a:t>
            </a:r>
            <a:endParaRPr lang="de-DE" sz="2800" dirty="0"/>
          </a:p>
        </p:txBody>
      </p:sp>
      <p:sp>
        <p:nvSpPr>
          <p:cNvPr id="10" name="Textfeld 9"/>
          <p:cNvSpPr txBox="1"/>
          <p:nvPr/>
        </p:nvSpPr>
        <p:spPr>
          <a:xfrm>
            <a:off x="179512" y="1124744"/>
            <a:ext cx="8809151" cy="138499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800" dirty="0" smtClean="0"/>
              <a:t>Sie haben drei Wünsche frei, um Inhalte der modernen Physik besser und umfangreicher an Ihre Schüler weitergeben zu können. Was würden Sie verändern</a:t>
            </a:r>
          </a:p>
        </p:txBody>
      </p:sp>
    </p:spTree>
    <p:extLst>
      <p:ext uri="{BB962C8B-B14F-4D97-AF65-F5344CB8AC3E}">
        <p14:creationId xmlns:p14="http://schemas.microsoft.com/office/powerpoint/2010/main" val="78068288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pPr algn="r"/>
            <a:r>
              <a:rPr lang="de-DE" sz="3600" dirty="0" smtClean="0"/>
              <a:t>German </a:t>
            </a:r>
            <a:r>
              <a:rPr lang="de-DE" sz="3600" dirty="0" err="1" smtClean="0"/>
              <a:t>Teachers</a:t>
            </a:r>
            <a:r>
              <a:rPr lang="de-DE" sz="3600" dirty="0" smtClean="0"/>
              <a:t> Programme 2014</a:t>
            </a:r>
            <a:endParaRPr lang="de-DE" sz="3600" dirty="0"/>
          </a:p>
        </p:txBody>
      </p:sp>
      <p:sp>
        <p:nvSpPr>
          <p:cNvPr id="3" name="Textfeld 2"/>
          <p:cNvSpPr txBox="1"/>
          <p:nvPr/>
        </p:nvSpPr>
        <p:spPr>
          <a:xfrm>
            <a:off x="0" y="6488669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		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>
          <a:xfrm>
            <a:off x="323528" y="6356350"/>
            <a:ext cx="8424936" cy="365125"/>
          </a:xfrm>
        </p:spPr>
        <p:txBody>
          <a:bodyPr/>
          <a:lstStyle/>
          <a:p>
            <a:r>
              <a:rPr lang="de-DE" dirty="0" err="1" smtClean="0"/>
              <a:t>erg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04257" cy="836712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611560" y="980728"/>
            <a:ext cx="7920880" cy="120032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/>
              <a:t>Sie haben drei Wünsche frei, um Inhalte der modernen Physik besser und umfangreicher an Ihre Schüler weitergeben zu können. Was würden Sie verändern?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11560" y="2780928"/>
            <a:ext cx="7920880" cy="3785652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000" b="1" dirty="0" smtClean="0"/>
              <a:t>Lehrplan entrümpeln</a:t>
            </a:r>
          </a:p>
          <a:p>
            <a:r>
              <a:rPr lang="de-DE" sz="2000" b="1" dirty="0" smtClean="0"/>
              <a:t>Verankerung von Inhalten der Teilchenphysik und Expertenveranstaltungen im Lehrplan</a:t>
            </a:r>
          </a:p>
          <a:p>
            <a:r>
              <a:rPr lang="de-DE" sz="2000" dirty="0" smtClean="0"/>
              <a:t>Feynman </a:t>
            </a:r>
            <a:r>
              <a:rPr lang="de-DE" sz="2000" dirty="0"/>
              <a:t>D</a:t>
            </a:r>
            <a:r>
              <a:rPr lang="de-DE" sz="2000" dirty="0" smtClean="0"/>
              <a:t>iagramme </a:t>
            </a:r>
            <a:r>
              <a:rPr lang="de-DE" sz="2000" dirty="0"/>
              <a:t>im Lehrplan, mit geeigneten Unterrichtsbeispielen</a:t>
            </a:r>
          </a:p>
          <a:p>
            <a:endParaRPr lang="de-DE" sz="2000" dirty="0" smtClean="0"/>
          </a:p>
          <a:p>
            <a:r>
              <a:rPr lang="de-DE" sz="2000" dirty="0" smtClean="0"/>
              <a:t>Umfassende Kontextmaterialien für Lehrer </a:t>
            </a:r>
          </a:p>
          <a:p>
            <a:r>
              <a:rPr lang="de-DE" sz="2000" dirty="0" smtClean="0"/>
              <a:t>Umfassende Kontextmaterialien, besser Lehrbücher für Schüler</a:t>
            </a:r>
          </a:p>
          <a:p>
            <a:endParaRPr lang="de-DE" sz="2000" dirty="0" smtClean="0"/>
          </a:p>
          <a:p>
            <a:r>
              <a:rPr lang="de-DE" sz="2000" dirty="0" smtClean="0"/>
              <a:t>Verstärkte Öffentlichkeitsarbeit , Lobbyarbeit insbesondere auch durch Netzwerk Teilchenwelt</a:t>
            </a:r>
          </a:p>
          <a:p>
            <a:r>
              <a:rPr lang="de-DE" sz="2000" dirty="0" smtClean="0"/>
              <a:t>Schulen müssen generell über geplante Aktivitäten des Netzwerkes informiert werden</a:t>
            </a:r>
          </a:p>
        </p:txBody>
      </p:sp>
    </p:spTree>
    <p:extLst>
      <p:ext uri="{BB962C8B-B14F-4D97-AF65-F5344CB8AC3E}">
        <p14:creationId xmlns:p14="http://schemas.microsoft.com/office/powerpoint/2010/main" val="3015285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pPr algn="r"/>
            <a:r>
              <a:rPr lang="de-DE" sz="3600" dirty="0" smtClean="0"/>
              <a:t>German </a:t>
            </a:r>
            <a:r>
              <a:rPr lang="de-DE" sz="3600" dirty="0" err="1" smtClean="0"/>
              <a:t>Teachers</a:t>
            </a:r>
            <a:r>
              <a:rPr lang="de-DE" sz="3600" dirty="0" smtClean="0"/>
              <a:t> Programme 2014</a:t>
            </a:r>
            <a:endParaRPr lang="de-DE" sz="3600" dirty="0"/>
          </a:p>
        </p:txBody>
      </p:sp>
      <p:sp>
        <p:nvSpPr>
          <p:cNvPr id="3" name="Textfeld 2"/>
          <p:cNvSpPr txBox="1"/>
          <p:nvPr/>
        </p:nvSpPr>
        <p:spPr>
          <a:xfrm>
            <a:off x="0" y="6488669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		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>
          <a:xfrm>
            <a:off x="323528" y="6356350"/>
            <a:ext cx="8424936" cy="365125"/>
          </a:xfrm>
        </p:spPr>
        <p:txBody>
          <a:bodyPr/>
          <a:lstStyle/>
          <a:p>
            <a:r>
              <a:rPr lang="de-DE" dirty="0" err="1" smtClean="0"/>
              <a:t>erg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04257" cy="836712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611560" y="1124744"/>
            <a:ext cx="7920880" cy="1384995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800" dirty="0" smtClean="0"/>
              <a:t>Welche eigenen positiven Erfahrungen haben Sie in Ihrer eigenen Unterrichtspraxis mit der Nutzung von Kontextmaterialien zur Teilchenphysik gemacht?</a:t>
            </a:r>
            <a:endParaRPr lang="de-DE" sz="3200" dirty="0"/>
          </a:p>
        </p:txBody>
      </p:sp>
      <p:sp>
        <p:nvSpPr>
          <p:cNvPr id="7" name="Textfeld 6"/>
          <p:cNvSpPr txBox="1"/>
          <p:nvPr/>
        </p:nvSpPr>
        <p:spPr>
          <a:xfrm>
            <a:off x="683568" y="3068960"/>
            <a:ext cx="7848872" cy="3447098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de-DE" dirty="0" smtClean="0"/>
          </a:p>
          <a:p>
            <a:r>
              <a:rPr lang="de-DE" sz="2000" dirty="0" smtClean="0"/>
              <a:t>Lehrbücher Metzler und Cornelsen gut</a:t>
            </a:r>
            <a:endParaRPr lang="de-DE" sz="2000" dirty="0"/>
          </a:p>
          <a:p>
            <a:r>
              <a:rPr lang="de-DE" sz="2000" dirty="0" smtClean="0"/>
              <a:t>CERN:</a:t>
            </a:r>
          </a:p>
          <a:p>
            <a:r>
              <a:rPr lang="de-DE" sz="2000" dirty="0" smtClean="0"/>
              <a:t>Materialien zur Internetrecherche</a:t>
            </a:r>
          </a:p>
          <a:p>
            <a:r>
              <a:rPr lang="de-DE" sz="2000" dirty="0" smtClean="0"/>
              <a:t>Z-Pfad, W-Pfad</a:t>
            </a:r>
          </a:p>
          <a:p>
            <a:endParaRPr lang="de-DE" sz="2000" dirty="0"/>
          </a:p>
          <a:p>
            <a:r>
              <a:rPr lang="de-DE" sz="2000" dirty="0" smtClean="0"/>
              <a:t>NTW: </a:t>
            </a:r>
          </a:p>
          <a:p>
            <a:r>
              <a:rPr lang="de-DE" sz="2000" dirty="0" smtClean="0"/>
              <a:t>Einsatz der Teilchensteckbriefe</a:t>
            </a:r>
          </a:p>
          <a:p>
            <a:r>
              <a:rPr lang="de-DE" sz="2000" dirty="0" err="1" smtClean="0"/>
              <a:t>Präsis</a:t>
            </a:r>
            <a:endParaRPr lang="de-DE" sz="2000" dirty="0" smtClean="0"/>
          </a:p>
          <a:p>
            <a:endParaRPr lang="de-DE" sz="2000" dirty="0" smtClean="0"/>
          </a:p>
          <a:p>
            <a:r>
              <a:rPr lang="de-DE" sz="2000" dirty="0" smtClean="0"/>
              <a:t>Aufgabenblätter oder Arbeitshefte für Schüler</a:t>
            </a:r>
            <a:endParaRPr lang="de-DE" sz="2000" dirty="0"/>
          </a:p>
        </p:txBody>
      </p:sp>
    </p:spTree>
    <p:extLst>
      <p:ext uri="{BB962C8B-B14F-4D97-AF65-F5344CB8AC3E}">
        <p14:creationId xmlns:p14="http://schemas.microsoft.com/office/powerpoint/2010/main" val="292242388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36712"/>
          </a:xfrm>
        </p:spPr>
        <p:txBody>
          <a:bodyPr>
            <a:normAutofit/>
          </a:bodyPr>
          <a:lstStyle/>
          <a:p>
            <a:pPr algn="r"/>
            <a:r>
              <a:rPr lang="de-DE" sz="3600" dirty="0" smtClean="0"/>
              <a:t>German </a:t>
            </a:r>
            <a:r>
              <a:rPr lang="de-DE" sz="3600" dirty="0" err="1" smtClean="0"/>
              <a:t>Teachers</a:t>
            </a:r>
            <a:r>
              <a:rPr lang="de-DE" sz="3600" dirty="0" smtClean="0"/>
              <a:t> Programme 2014</a:t>
            </a:r>
            <a:endParaRPr lang="de-DE" sz="3600" dirty="0"/>
          </a:p>
        </p:txBody>
      </p:sp>
      <p:sp>
        <p:nvSpPr>
          <p:cNvPr id="3" name="Textfeld 2"/>
          <p:cNvSpPr txBox="1"/>
          <p:nvPr/>
        </p:nvSpPr>
        <p:spPr>
          <a:xfrm>
            <a:off x="0" y="6488669"/>
            <a:ext cx="24117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/>
              <a:t>		</a:t>
            </a:r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2"/>
          </p:nvPr>
        </p:nvSpPr>
        <p:spPr>
          <a:xfrm>
            <a:off x="323528" y="6356350"/>
            <a:ext cx="8424936" cy="365125"/>
          </a:xfrm>
        </p:spPr>
        <p:txBody>
          <a:bodyPr/>
          <a:lstStyle/>
          <a:p>
            <a:r>
              <a:rPr lang="de-DE" dirty="0" err="1" smtClean="0"/>
              <a:t>erg</a:t>
            </a:r>
            <a:endParaRPr lang="de-DE" dirty="0"/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2304257" cy="836712"/>
          </a:xfrm>
          <a:prstGeom prst="rect">
            <a:avLst/>
          </a:prstGeom>
          <a:noFill/>
        </p:spPr>
      </p:pic>
      <p:sp>
        <p:nvSpPr>
          <p:cNvPr id="8" name="Textfeld 7"/>
          <p:cNvSpPr txBox="1"/>
          <p:nvPr/>
        </p:nvSpPr>
        <p:spPr>
          <a:xfrm>
            <a:off x="611560" y="980728"/>
            <a:ext cx="7920880" cy="1569660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sz="2400" dirty="0" smtClean="0"/>
              <a:t>In der kommenden Woche findet am CERN ein Materialworkshop des NTW und der Herz- Stiftung statt.</a:t>
            </a:r>
          </a:p>
          <a:p>
            <a:r>
              <a:rPr lang="de-DE" sz="2400" dirty="0" smtClean="0"/>
              <a:t>Welche Anforderungen müssen aus Ihrer Sicht unbedingt an neu zu entwickelnde Materialien gestellt werden?</a:t>
            </a:r>
          </a:p>
        </p:txBody>
      </p:sp>
      <p:sp>
        <p:nvSpPr>
          <p:cNvPr id="7" name="Textfeld 6"/>
          <p:cNvSpPr txBox="1"/>
          <p:nvPr/>
        </p:nvSpPr>
        <p:spPr>
          <a:xfrm>
            <a:off x="611560" y="2852936"/>
            <a:ext cx="7920880" cy="3724097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de-DE" dirty="0" smtClean="0"/>
              <a:t>Einfache, pfiffige Materialien</a:t>
            </a:r>
          </a:p>
          <a:p>
            <a:r>
              <a:rPr lang="de-DE" dirty="0" smtClean="0"/>
              <a:t>Leichtes </a:t>
            </a:r>
            <a:r>
              <a:rPr lang="de-DE" sz="2000" dirty="0" smtClean="0"/>
              <a:t>Handling</a:t>
            </a:r>
            <a:r>
              <a:rPr lang="de-DE" dirty="0" smtClean="0"/>
              <a:t> für Lehrkräfte</a:t>
            </a:r>
          </a:p>
          <a:p>
            <a:r>
              <a:rPr lang="de-DE" dirty="0" smtClean="0"/>
              <a:t>z.B. Experiment-Materialien-Problem-Fotos-Sicherheitshinweise</a:t>
            </a:r>
          </a:p>
          <a:p>
            <a:r>
              <a:rPr lang="de-DE" dirty="0"/>
              <a:t>Einheitliche aktuelle Internetsammlung z. B. </a:t>
            </a:r>
            <a:r>
              <a:rPr lang="de-DE" dirty="0" err="1"/>
              <a:t>Leifi</a:t>
            </a:r>
            <a:endParaRPr lang="de-DE" dirty="0"/>
          </a:p>
          <a:p>
            <a:endParaRPr lang="de-DE" dirty="0" smtClean="0"/>
          </a:p>
          <a:p>
            <a:r>
              <a:rPr lang="de-DE" dirty="0" smtClean="0"/>
              <a:t> robust, wiederverwendbar</a:t>
            </a:r>
          </a:p>
          <a:p>
            <a:r>
              <a:rPr lang="de-DE" dirty="0" smtClean="0"/>
              <a:t>Demonstration+ Schülermaterial</a:t>
            </a:r>
          </a:p>
          <a:p>
            <a:endParaRPr lang="de-DE" dirty="0" smtClean="0"/>
          </a:p>
          <a:p>
            <a:r>
              <a:rPr lang="de-DE" dirty="0" smtClean="0"/>
              <a:t>Material für Sek2</a:t>
            </a:r>
          </a:p>
          <a:p>
            <a:r>
              <a:rPr lang="de-DE" dirty="0" smtClean="0"/>
              <a:t>Feynman Diagramme</a:t>
            </a:r>
          </a:p>
          <a:p>
            <a:r>
              <a:rPr lang="de-DE" dirty="0" smtClean="0"/>
              <a:t>Weitere CERN Experimente (AMS, Medizintechnik, Antimaterie)</a:t>
            </a:r>
          </a:p>
          <a:p>
            <a:r>
              <a:rPr lang="de-DE" dirty="0" smtClean="0"/>
              <a:t>Spiele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650128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3_Benutzerdefiniertes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2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1_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Benutzerdefiniertes 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349</Words>
  <Application>Microsoft Macintosh PowerPoint</Application>
  <PresentationFormat>Bildschirmpräsentation (4:3)</PresentationFormat>
  <Paragraphs>66</Paragraphs>
  <Slides>5</Slides>
  <Notes>5</Notes>
  <HiddenSlides>0</HiddenSlides>
  <MMClips>0</MMClips>
  <ScaleCrop>false</ScaleCrop>
  <HeadingPairs>
    <vt:vector size="4" baseType="variant">
      <vt:variant>
        <vt:lpstr>Design</vt:lpstr>
      </vt:variant>
      <vt:variant>
        <vt:i4>5</vt:i4>
      </vt:variant>
      <vt:variant>
        <vt:lpstr>Folientitel</vt:lpstr>
      </vt:variant>
      <vt:variant>
        <vt:i4>5</vt:i4>
      </vt:variant>
    </vt:vector>
  </HeadingPairs>
  <TitlesOfParts>
    <vt:vector size="10" baseType="lpstr">
      <vt:lpstr>Larissa-Design</vt:lpstr>
      <vt:lpstr>3_Benutzerdefiniertes Design</vt:lpstr>
      <vt:lpstr>2_Benutzerdefiniertes Design</vt:lpstr>
      <vt:lpstr>1_Benutzerdefiniertes Design</vt:lpstr>
      <vt:lpstr>Benutzerdefiniertes Design</vt:lpstr>
      <vt:lpstr>German Teachers Programme 2014</vt:lpstr>
      <vt:lpstr>German Teachers Programme 2014</vt:lpstr>
      <vt:lpstr>German Teachers Programme 2014</vt:lpstr>
      <vt:lpstr>German Teachers Programme 2014</vt:lpstr>
      <vt:lpstr>German Teachers Programme 2014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guent</dc:creator>
  <cp:lastModifiedBy>Günter Bachmann</cp:lastModifiedBy>
  <cp:revision>108</cp:revision>
  <cp:lastPrinted>2014-04-15T06:39:46Z</cp:lastPrinted>
  <dcterms:created xsi:type="dcterms:W3CDTF">2013-11-04T17:05:52Z</dcterms:created>
  <dcterms:modified xsi:type="dcterms:W3CDTF">2014-04-23T05:01:06Z</dcterms:modified>
</cp:coreProperties>
</file>