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Default Extension="tiff" ContentType="image/tiff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7" r:id="rId2"/>
    <p:sldId id="360" r:id="rId3"/>
    <p:sldId id="261" r:id="rId4"/>
    <p:sldId id="337" r:id="rId5"/>
    <p:sldId id="330" r:id="rId6"/>
    <p:sldId id="328" r:id="rId7"/>
    <p:sldId id="347" r:id="rId8"/>
    <p:sldId id="349" r:id="rId9"/>
    <p:sldId id="346" r:id="rId10"/>
    <p:sldId id="313" r:id="rId11"/>
    <p:sldId id="351" r:id="rId12"/>
    <p:sldId id="342" r:id="rId13"/>
    <p:sldId id="343" r:id="rId14"/>
    <p:sldId id="339" r:id="rId15"/>
    <p:sldId id="338" r:id="rId16"/>
    <p:sldId id="340" r:id="rId17"/>
    <p:sldId id="350" r:id="rId18"/>
    <p:sldId id="352" r:id="rId19"/>
    <p:sldId id="354" r:id="rId20"/>
    <p:sldId id="355" r:id="rId21"/>
    <p:sldId id="359" r:id="rId22"/>
    <p:sldId id="356" r:id="rId23"/>
    <p:sldId id="357" r:id="rId24"/>
    <p:sldId id="361" r:id="rId25"/>
    <p:sldId id="358" r:id="rId26"/>
    <p:sldId id="353" r:id="rId2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 showComments="0">
  <p:normalViewPr>
    <p:restoredLeft sz="11370" autoAdjust="0"/>
    <p:restoredTop sz="94687" autoAdjust="0"/>
  </p:normalViewPr>
  <p:slideViewPr>
    <p:cSldViewPr snapToGrid="0" snapToObjects="1">
      <p:cViewPr varScale="1">
        <p:scale>
          <a:sx n="118" d="100"/>
          <a:sy n="118" d="100"/>
        </p:scale>
        <p:origin x="-808" y="-112"/>
      </p:cViewPr>
      <p:guideLst>
        <p:guide orient="horz" pos="2160"/>
        <p:guide pos="2928"/>
      </p:guideLst>
    </p:cSldViewPr>
  </p:slideViewPr>
  <p:outlineViewPr>
    <p:cViewPr>
      <p:scale>
        <a:sx n="33" d="100"/>
        <a:sy n="33" d="100"/>
      </p:scale>
      <p:origin x="0" y="48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382D1BB-7FA5-4607-8468-C148312975BB}" type="datetimeFigureOut">
              <a:rPr lang="en-US"/>
              <a:pPr>
                <a:defRPr/>
              </a:pPr>
              <a:t>1/13/14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9FE40FF-8C41-405F-8D02-746E4BB4C7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16C2560-0A25-42E4-9923-E97E9DF14E3D}" type="datetimeFigureOut">
              <a:rPr lang="en-US"/>
              <a:pPr>
                <a:defRPr/>
              </a:pPr>
              <a:t>1/13/14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C4CE1DD-C894-4A1D-8D46-A5CB17F9E4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79D8AE2-72D0-4A20-9417-4AE0594E9F6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2E45A-0E59-2E47-BA1F-B5090F5435E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58419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CECAE8-510F-4C97-BCCA-707E8B26C4F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???" TargetMode="External"/><Relationship Id="rId4" Type="http://schemas.openxmlformats.org/officeDocument/2006/relationships/image" Target="../media/image2.png"/><Relationship Id="rId1" Type="http://schemas.openxmlformats.org/officeDocument/2006/relationships/vmlDrawing" Target="../drawings/vmlDrawing7.vml"/><Relationship Id="rId2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???" TargetMode="External"/><Relationship Id="rId4" Type="http://schemas.openxmlformats.org/officeDocument/2006/relationships/image" Target="../media/image2.png"/><Relationship Id="rId1" Type="http://schemas.openxmlformats.org/officeDocument/2006/relationships/vmlDrawing" Target="../drawings/vmlDrawing8.vml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???" TargetMode="External"/><Relationship Id="rId4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???" TargetMode="External"/><Relationship Id="rId4" Type="http://schemas.openxmlformats.org/officeDocument/2006/relationships/image" Target="../media/image2.png"/><Relationship Id="rId1" Type="http://schemas.openxmlformats.org/officeDocument/2006/relationships/vmlDrawing" Target="../drawings/vmlDrawing3.vml"/><Relationship Id="rId2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4.vml"/><Relationship Id="rId2" Type="http://schemas.openxmlformats.org/officeDocument/2006/relationships/slideMaster" Target="../slideMasters/slideMaster1.xml"/><Relationship Id="rId3" Type="http://schemas.openxmlformats.org/officeDocument/2006/relationships/oleObject" Target="???" TargetMode="Externa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???" TargetMode="External"/><Relationship Id="rId4" Type="http://schemas.openxmlformats.org/officeDocument/2006/relationships/image" Target="../media/image2.png"/><Relationship Id="rId1" Type="http://schemas.openxmlformats.org/officeDocument/2006/relationships/vmlDrawing" Target="../drawings/vmlDrawing5.vml"/><Relationship Id="rId2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???" TargetMode="External"/><Relationship Id="rId4" Type="http://schemas.openxmlformats.org/officeDocument/2006/relationships/image" Target="../media/image2.png"/><Relationship Id="rId1" Type="http://schemas.openxmlformats.org/officeDocument/2006/relationships/vmlDrawing" Target="../drawings/vmlDrawing6.vml"/><Relationship Id="rId2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/>
          <p:cNvGraphicFramePr>
            <a:graphicFrameLocks noChangeAspect="1"/>
          </p:cNvGraphicFramePr>
          <p:nvPr/>
        </p:nvGraphicFramePr>
        <p:xfrm>
          <a:off x="152400" y="6400800"/>
          <a:ext cx="1905000" cy="385763"/>
        </p:xfrm>
        <a:graphic>
          <a:graphicData uri="http://schemas.openxmlformats.org/presentationml/2006/ole">
            <p:oleObj spid="_x0000_s97281" name="Document" r:id="rId3" imgW="8229297" imgH="1663639" progId="Word.Document.12">
              <p:link updateAutomatic="1"/>
            </p:oleObj>
          </a:graphicData>
        </a:graphic>
      </p:graphicFrame>
      <p:pic>
        <p:nvPicPr>
          <p:cNvPr id="5" name="Picture 9" descr="Logo MPI-K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404970" y="6326870"/>
            <a:ext cx="44767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06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A84EACC-88BF-4F03-BAD7-32FA5BE6A4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/>
          <p:cNvGraphicFramePr>
            <a:graphicFrameLocks noChangeAspect="1"/>
          </p:cNvGraphicFramePr>
          <p:nvPr/>
        </p:nvGraphicFramePr>
        <p:xfrm>
          <a:off x="152400" y="6400800"/>
          <a:ext cx="1905000" cy="385763"/>
        </p:xfrm>
        <a:graphic>
          <a:graphicData uri="http://schemas.openxmlformats.org/presentationml/2006/ole">
            <p:oleObj spid="_x0000_s98305" name="Document" r:id="rId3" imgW="8229297" imgH="1663639" progId="Word.Document.12">
              <p:link updateAutomatic="1"/>
            </p:oleObj>
          </a:graphicData>
        </a:graphic>
      </p:graphicFrame>
      <p:pic>
        <p:nvPicPr>
          <p:cNvPr id="5" name="Picture 9" descr="Logo MPI-K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235640" y="6326870"/>
            <a:ext cx="44767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4425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C2F05C3-A109-4E97-9312-F0D2E878C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1"/>
          <p:cNvGraphicFramePr>
            <a:graphicFrameLocks noChangeAspect="1"/>
          </p:cNvGraphicFramePr>
          <p:nvPr/>
        </p:nvGraphicFramePr>
        <p:xfrm>
          <a:off x="152400" y="6400800"/>
          <a:ext cx="1905000" cy="385763"/>
        </p:xfrm>
        <a:graphic>
          <a:graphicData uri="http://schemas.openxmlformats.org/presentationml/2006/ole">
            <p:oleObj spid="_x0000_s92161" name="Document" r:id="rId3" imgW="8229297" imgH="1663639" progId="Word.Document.12">
              <p:link updateAutomatic="1"/>
            </p:oleObj>
          </a:graphicData>
        </a:graphic>
      </p:graphicFrame>
      <p:pic>
        <p:nvPicPr>
          <p:cNvPr id="8" name="Picture 9" descr="Logo MPI-K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417065" y="6351060"/>
            <a:ext cx="44767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6844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2A8F62F-8CD8-4615-AE2F-3DF0EC1FE5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/>
          <p:cNvGraphicFramePr>
            <a:graphicFrameLocks noChangeAspect="1"/>
          </p:cNvGraphicFramePr>
          <p:nvPr/>
        </p:nvGraphicFramePr>
        <p:xfrm>
          <a:off x="152400" y="6400800"/>
          <a:ext cx="1905000" cy="385763"/>
        </p:xfrm>
        <a:graphic>
          <a:graphicData uri="http://schemas.openxmlformats.org/presentationml/2006/ole">
            <p:oleObj spid="_x0000_s93185" name="Document" r:id="rId3" imgW="8229297" imgH="1663639" progId="Word.Document.12">
              <p:link updateAutomatic="1"/>
            </p:oleObj>
          </a:graphicData>
        </a:graphic>
      </p:graphicFrame>
      <p:pic>
        <p:nvPicPr>
          <p:cNvPr id="4" name="Picture 9" descr="Logo MPI-K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404970" y="6363155"/>
            <a:ext cx="44767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7871941-B44A-481E-B83A-E0E84B5CD2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152400" y="6400800"/>
          <a:ext cx="1905000" cy="385763"/>
        </p:xfrm>
        <a:graphic>
          <a:graphicData uri="http://schemas.openxmlformats.org/presentationml/2006/ole">
            <p:oleObj spid="_x0000_s94209" name="Document" r:id="rId3" imgW="8229297" imgH="1663639" progId="Word.Document.12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1"/>
          <p:cNvGraphicFramePr>
            <a:graphicFrameLocks noChangeAspect="1"/>
          </p:cNvGraphicFramePr>
          <p:nvPr/>
        </p:nvGraphicFramePr>
        <p:xfrm>
          <a:off x="152400" y="6400800"/>
          <a:ext cx="1905000" cy="385763"/>
        </p:xfrm>
        <a:graphic>
          <a:graphicData uri="http://schemas.openxmlformats.org/presentationml/2006/ole">
            <p:oleObj spid="_x0000_s95233" name="Document" r:id="rId3" imgW="8229297" imgH="1663639" progId="Word.Document.12">
              <p:link updateAutomatic="1"/>
            </p:oleObj>
          </a:graphicData>
        </a:graphic>
      </p:graphicFrame>
      <p:pic>
        <p:nvPicPr>
          <p:cNvPr id="6" name="Picture 9" descr="Logo MPI-K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462962" y="6368445"/>
            <a:ext cx="44767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85145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6844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2935D53-3997-4E6F-AAB5-94304E392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1"/>
          <p:cNvGraphicFramePr>
            <a:graphicFrameLocks noChangeAspect="1"/>
          </p:cNvGraphicFramePr>
          <p:nvPr/>
        </p:nvGraphicFramePr>
        <p:xfrm>
          <a:off x="152400" y="6400800"/>
          <a:ext cx="1905000" cy="385763"/>
        </p:xfrm>
        <a:graphic>
          <a:graphicData uri="http://schemas.openxmlformats.org/presentationml/2006/ole">
            <p:oleObj spid="_x0000_s96257" name="Document" r:id="rId3" imgW="8229297" imgH="1663639" progId="Word.Document.12">
              <p:link updateAutomatic="1"/>
            </p:oleObj>
          </a:graphicData>
        </a:graphic>
      </p:graphicFrame>
      <p:pic>
        <p:nvPicPr>
          <p:cNvPr id="6" name="Picture 9" descr="Logo MPI-K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453350" y="6363155"/>
            <a:ext cx="44767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006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B9ADD0F-71CD-4512-BB71-E0AF04CDB4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???" TargetMode="Externa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52400" y="6304040"/>
          <a:ext cx="1905000" cy="385763"/>
        </p:xfrm>
        <a:graphic>
          <a:graphicData uri="http://schemas.openxmlformats.org/presentationml/2006/ole">
            <p:oleObj spid="_x0000_s1026" name="Document" r:id="rId14" imgW="8229297" imgH="1663639" progId="Word.Document.12">
              <p:link updateAutomatic="1"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tiff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df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d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df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d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df"/><Relationship Id="rId3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df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df"/><Relationship Id="rId3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df"/><Relationship Id="rId3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8.pn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7" Type="http://schemas.openxmlformats.org/officeDocument/2006/relationships/oleObject" Target="../embeddings/oleObject1.bin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df"/><Relationship Id="rId3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df"/><Relationship Id="rId4" Type="http://schemas.openxmlformats.org/officeDocument/2006/relationships/image" Target="../media/image21.png"/><Relationship Id="rId5" Type="http://schemas.openxmlformats.org/officeDocument/2006/relationships/image" Target="../media/image22.pdf"/><Relationship Id="rId6" Type="http://schemas.openxmlformats.org/officeDocument/2006/relationships/image" Target="../media/image23.png"/><Relationship Id="rId7" Type="http://schemas.openxmlformats.org/officeDocument/2006/relationships/image" Target="../media/image24.pdf"/><Relationship Id="rId8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 bwMode="auto">
          <a:xfrm>
            <a:off x="762000" y="228600"/>
            <a:ext cx="7772400" cy="8032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AD-4 Status Report 2013</a:t>
            </a: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 bwMode="auto">
          <a:xfrm>
            <a:off x="1143000" y="1003895"/>
            <a:ext cx="7086600" cy="990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Biological Effects of Antiprotons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Are Antiprotons a Candidate for Cancer Therapy?</a:t>
            </a:r>
          </a:p>
          <a:p>
            <a:endParaRPr lang="en-US" sz="2000" i="1" dirty="0" smtClean="0">
              <a:solidFill>
                <a:schemeClr val="tx1"/>
              </a:solidFill>
            </a:endParaRPr>
          </a:p>
        </p:txBody>
      </p:sp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902594" y="4649839"/>
            <a:ext cx="763180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i="1" dirty="0" smtClean="0">
                <a:latin typeface="Calibri" pitchFamily="34" charset="0"/>
              </a:rPr>
              <a:t>Additional </a:t>
            </a:r>
            <a:r>
              <a:rPr lang="en-US" i="1" dirty="0" err="1" smtClean="0">
                <a:latin typeface="Calibri" pitchFamily="34" charset="0"/>
              </a:rPr>
              <a:t>ontributions</a:t>
            </a:r>
            <a:r>
              <a:rPr lang="en-US" i="1" dirty="0" smtClean="0">
                <a:latin typeface="Calibri" pitchFamily="34" charset="0"/>
              </a:rPr>
              <a:t> </a:t>
            </a:r>
            <a:r>
              <a:rPr lang="en-US" i="1" dirty="0" smtClean="0">
                <a:latin typeface="Calibri" pitchFamily="34" charset="0"/>
              </a:rPr>
              <a:t>to phase two: </a:t>
            </a:r>
          </a:p>
          <a:p>
            <a:pPr algn="ctr"/>
            <a:r>
              <a:rPr lang="en-US" i="1" dirty="0" smtClean="0">
                <a:latin typeface="Calibri" pitchFamily="34" charset="0"/>
              </a:rPr>
              <a:t>University </a:t>
            </a:r>
            <a:r>
              <a:rPr lang="en-US" i="1" dirty="0">
                <a:latin typeface="Calibri" pitchFamily="34" charset="0"/>
              </a:rPr>
              <a:t>of </a:t>
            </a:r>
            <a:r>
              <a:rPr lang="en-US" i="1" dirty="0" smtClean="0">
                <a:latin typeface="Calibri" pitchFamily="34" charset="0"/>
              </a:rPr>
              <a:t>Athens, Queen’s </a:t>
            </a:r>
            <a:r>
              <a:rPr lang="en-US" i="1" dirty="0">
                <a:latin typeface="Calibri" pitchFamily="34" charset="0"/>
              </a:rPr>
              <a:t>University Belfast</a:t>
            </a:r>
            <a:endParaRPr lang="en-US" i="1" dirty="0" smtClean="0">
              <a:latin typeface="Calibri" pitchFamily="34" charset="0"/>
            </a:endParaRPr>
          </a:p>
          <a:p>
            <a:pPr algn="ctr"/>
            <a:r>
              <a:rPr lang="en-US" i="1" dirty="0" smtClean="0">
                <a:latin typeface="Calibri" pitchFamily="34" charset="0"/>
              </a:rPr>
              <a:t>German </a:t>
            </a:r>
            <a:r>
              <a:rPr lang="en-US" i="1" dirty="0">
                <a:latin typeface="Calibri" pitchFamily="34" charset="0"/>
              </a:rPr>
              <a:t>Cancer Research </a:t>
            </a:r>
            <a:r>
              <a:rPr lang="en-US" i="1" dirty="0" smtClean="0">
                <a:latin typeface="Calibri" pitchFamily="34" charset="0"/>
              </a:rPr>
              <a:t>Center Heidelberg</a:t>
            </a:r>
          </a:p>
          <a:p>
            <a:pPr algn="ctr"/>
            <a:r>
              <a:rPr lang="en-US" i="1" dirty="0" err="1" smtClean="0">
                <a:latin typeface="Calibri" pitchFamily="34" charset="0"/>
              </a:rPr>
              <a:t>Universita</a:t>
            </a:r>
            <a:r>
              <a:rPr lang="en-US" i="1" dirty="0" smtClean="0">
                <a:latin typeface="Calibri" pitchFamily="34" charset="0"/>
              </a:rPr>
              <a:t> </a:t>
            </a:r>
            <a:r>
              <a:rPr lang="en-US" i="1" dirty="0" err="1" smtClean="0">
                <a:latin typeface="Calibri" pitchFamily="34" charset="0"/>
              </a:rPr>
              <a:t>d’Insubria</a:t>
            </a:r>
            <a:r>
              <a:rPr lang="en-US" i="1" dirty="0" smtClean="0">
                <a:latin typeface="Calibri" pitchFamily="34" charset="0"/>
              </a:rPr>
              <a:t> Como, University of </a:t>
            </a:r>
            <a:r>
              <a:rPr lang="en-US" i="1" dirty="0" err="1" smtClean="0">
                <a:latin typeface="Calibri" pitchFamily="34" charset="0"/>
              </a:rPr>
              <a:t>Umeå</a:t>
            </a:r>
            <a:endParaRPr lang="en-US" i="1" dirty="0" smtClean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18287" y="2195934"/>
            <a:ext cx="2609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Michael H. </a:t>
            </a:r>
            <a:r>
              <a:rPr lang="en-US" dirty="0" err="1" smtClean="0"/>
              <a:t>Holzscheiter</a:t>
            </a:r>
            <a:endParaRPr lang="en-US" dirty="0" smtClean="0"/>
          </a:p>
        </p:txBody>
      </p:sp>
      <p:grpSp>
        <p:nvGrpSpPr>
          <p:cNvPr id="17" name="Group 16"/>
          <p:cNvGrpSpPr/>
          <p:nvPr/>
        </p:nvGrpSpPr>
        <p:grpSpPr>
          <a:xfrm>
            <a:off x="902594" y="2858626"/>
            <a:ext cx="7574127" cy="1586296"/>
            <a:chOff x="902594" y="2858626"/>
            <a:chExt cx="7574127" cy="1586296"/>
          </a:xfrm>
        </p:grpSpPr>
        <p:grpSp>
          <p:nvGrpSpPr>
            <p:cNvPr id="15" name="Group 14"/>
            <p:cNvGrpSpPr/>
            <p:nvPr/>
          </p:nvGrpSpPr>
          <p:grpSpPr>
            <a:xfrm>
              <a:off x="902594" y="2858626"/>
              <a:ext cx="7574127" cy="1586296"/>
              <a:chOff x="902594" y="2858626"/>
              <a:chExt cx="7574127" cy="1586296"/>
            </a:xfrm>
          </p:grpSpPr>
          <p:pic>
            <p:nvPicPr>
              <p:cNvPr id="9" name="Picture 9" descr="Logo MPI-K.png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902594" y="3753814"/>
                <a:ext cx="661946" cy="6243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10"/>
              <p:cNvPicPr/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7315196" y="3753814"/>
                <a:ext cx="1161525" cy="6911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11" descr="Aarhus Health.tiff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12978" y="3681098"/>
                <a:ext cx="2665783" cy="697105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2987985" y="2858626"/>
                <a:ext cx="349223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b="1" dirty="0" smtClean="0">
                    <a:solidFill>
                      <a:srgbClr val="FF0000"/>
                    </a:solidFill>
                    <a:latin typeface="+mj-lt"/>
                    <a:ea typeface="+mj-ea"/>
                    <a:cs typeface="+mj-cs"/>
                  </a:rPr>
                  <a:t>The ACE Collaboration</a:t>
                </a:r>
              </a:p>
            </p:txBody>
          </p:sp>
        </p:grpSp>
        <p:pic>
          <p:nvPicPr>
            <p:cNvPr id="16" name="Picture 15" descr="aptg_logo_text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82447" y="3810214"/>
              <a:ext cx="2515086" cy="536501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402" y="785626"/>
            <a:ext cx="8656428" cy="5499303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800" b="1" dirty="0" smtClean="0">
                <a:solidFill>
                  <a:srgbClr val="FF0000"/>
                </a:solidFill>
              </a:rPr>
              <a:t>Physical dose calculations requires exact </a:t>
            </a:r>
            <a:br>
              <a:rPr lang="en-US" sz="2800" b="1" dirty="0" smtClean="0">
                <a:solidFill>
                  <a:srgbClr val="FF0000"/>
                </a:solidFill>
              </a:rPr>
            </a:br>
            <a:r>
              <a:rPr lang="en-US" sz="2800" b="1" dirty="0" smtClean="0">
                <a:solidFill>
                  <a:srgbClr val="FF0000"/>
                </a:solidFill>
              </a:rPr>
              <a:t>knowledge of beam parameters and geometrical settings as input to FLUKA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800" b="1" dirty="0" smtClean="0">
                <a:solidFill>
                  <a:srgbClr val="FF0000"/>
                </a:solidFill>
              </a:rPr>
              <a:t>To compare different years all dose calculations have to be repeated using identical release of FLUKA package.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800" b="1" dirty="0" smtClean="0">
                <a:solidFill>
                  <a:srgbClr val="FF0000"/>
                </a:solidFill>
              </a:rPr>
              <a:t>Different years had (slightly) different set-ups and geometric effects need to be</a:t>
            </a:r>
            <a:r>
              <a:rPr lang="en-US" sz="2800" b="1" dirty="0" smtClean="0">
                <a:solidFill>
                  <a:srgbClr val="FF0000"/>
                </a:solidFill>
              </a:rPr>
              <a:t> corrected for.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800" b="1" dirty="0" smtClean="0">
                <a:solidFill>
                  <a:srgbClr val="FF0000"/>
                </a:solidFill>
              </a:rPr>
              <a:t>Do changes </a:t>
            </a:r>
            <a:r>
              <a:rPr lang="en-US" sz="2800" b="1" dirty="0" smtClean="0">
                <a:solidFill>
                  <a:srgbClr val="FF0000"/>
                </a:solidFill>
              </a:rPr>
              <a:t>in </a:t>
            </a:r>
            <a:r>
              <a:rPr lang="en-US" sz="2800" b="1" dirty="0" smtClean="0">
                <a:solidFill>
                  <a:srgbClr val="FF0000"/>
                </a:solidFill>
              </a:rPr>
              <a:t>FLUKA </a:t>
            </a:r>
            <a:r>
              <a:rPr lang="en-US" sz="2800" b="1" dirty="0" smtClean="0">
                <a:solidFill>
                  <a:srgbClr val="FF0000"/>
                </a:solidFill>
              </a:rPr>
              <a:t>necessitate new benchmark measurements to decide which version is best suited for the </a:t>
            </a:r>
            <a:r>
              <a:rPr lang="en-US" sz="2800" b="1" dirty="0" smtClean="0">
                <a:solidFill>
                  <a:srgbClr val="FF0000"/>
                </a:solidFill>
              </a:rPr>
              <a:t>experiment?</a:t>
            </a:r>
            <a:endParaRPr lang="en-US" sz="2800" b="1" dirty="0" smtClean="0">
              <a:solidFill>
                <a:srgbClr val="FF0000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 bwMode="auto">
          <a:xfrm>
            <a:off x="457200" y="152400"/>
            <a:ext cx="8229600" cy="75994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RBE Analysis for Antiprotons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272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Influence from Geometry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6892" y="484044"/>
            <a:ext cx="4329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Uncertainties in placement of degraders:</a:t>
            </a:r>
          </a:p>
        </p:txBody>
      </p:sp>
      <p:pic>
        <p:nvPicPr>
          <p:cNvPr id="9" name="Picture 8" descr="degrader_shift_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34470" y="304384"/>
            <a:ext cx="8875059" cy="6858000"/>
          </a:xfrm>
          <a:prstGeom prst="rect">
            <a:avLst/>
          </a:prstGeom>
        </p:spPr>
      </p:pic>
      <p:pic>
        <p:nvPicPr>
          <p:cNvPr id="10" name="Picture 9" descr="degrader_shift_2.xlsx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34470" y="293888"/>
            <a:ext cx="8875059" cy="6858000"/>
          </a:xfrm>
          <a:prstGeom prst="rect">
            <a:avLst/>
          </a:prstGeom>
        </p:spPr>
      </p:pic>
      <p:grpSp>
        <p:nvGrpSpPr>
          <p:cNvPr id="2" name="Group 13"/>
          <p:cNvGrpSpPr/>
          <p:nvPr/>
        </p:nvGrpSpPr>
        <p:grpSpPr>
          <a:xfrm>
            <a:off x="4240086" y="1983794"/>
            <a:ext cx="801663" cy="369332"/>
            <a:chOff x="4240086" y="1731890"/>
            <a:chExt cx="801663" cy="369332"/>
          </a:xfrm>
        </p:grpSpPr>
        <p:sp>
          <p:nvSpPr>
            <p:cNvPr id="11" name="TextBox 10"/>
            <p:cNvSpPr txBox="1"/>
            <p:nvPr/>
          </p:nvSpPr>
          <p:spPr>
            <a:xfrm>
              <a:off x="4523458" y="1731890"/>
              <a:ext cx="5182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2%</a:t>
              </a:r>
              <a:endParaRPr lang="en-US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rot="10800000" flipV="1">
              <a:off x="4240086" y="1901787"/>
              <a:ext cx="283372" cy="19943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imo Y-N_2 full scal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34470" y="0"/>
            <a:ext cx="8875059" cy="68580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272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Influence from Geometry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4314" y="494806"/>
            <a:ext cx="63944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Simplification in material arrangement outside of direct beam</a:t>
            </a:r>
          </a:p>
          <a:p>
            <a:pPr algn="ctr"/>
            <a:r>
              <a:rPr lang="en-US" dirty="0" smtClean="0"/>
              <a:t>(Approximate beam monitor by simple plane)</a:t>
            </a:r>
          </a:p>
        </p:txBody>
      </p:sp>
      <p:pic>
        <p:nvPicPr>
          <p:cNvPr id="7" name="Picture 6" descr="Mimo Y-N_2 blow-up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471779" y="828259"/>
            <a:ext cx="3880812" cy="29988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185" y="959696"/>
            <a:ext cx="8229600" cy="4550845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/>
              <a:t>Beam definition using EBT-2 </a:t>
            </a:r>
            <a:r>
              <a:rPr lang="en-US" sz="2800" b="1" dirty="0" err="1" smtClean="0"/>
              <a:t>GafChromic</a:t>
            </a:r>
            <a:r>
              <a:rPr lang="en-US" sz="2800" b="1" dirty="0" smtClean="0"/>
              <a:t> Film:</a:t>
            </a: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sz="2400" dirty="0" smtClean="0"/>
              <a:t>For lack of better knowledge we assume virtual source position, beam spot size, and beam divergence to produce spot  on EBT film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>
              <a:buFont typeface="Wingdings" charset="2"/>
              <a:buChar char="Ø"/>
            </a:pPr>
            <a:r>
              <a:rPr lang="en-US" sz="2400" dirty="0" smtClean="0"/>
              <a:t>Estimated beam divergence from mechanical beam line design is maximal 4 </a:t>
            </a:r>
            <a:r>
              <a:rPr lang="en-US" sz="2400" dirty="0" err="1" smtClean="0"/>
              <a:t>mrad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35339"/>
            <a:ext cx="8229600" cy="655869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Influence from Geometry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6" name="Picture 5" descr="Source Scenario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10329" y="-226255"/>
            <a:ext cx="9240425" cy="71403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38134" y="6048169"/>
            <a:ext cx="54476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FLUKA simulations show that the effect is small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unless extreme (unrealistic) cases are used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5776912" y="1715552"/>
            <a:ext cx="1002693" cy="369332"/>
            <a:chOff x="5776912" y="1715552"/>
            <a:chExt cx="1002693" cy="369332"/>
          </a:xfrm>
        </p:grpSpPr>
        <p:sp>
          <p:nvSpPr>
            <p:cNvPr id="8" name="TextBox 7"/>
            <p:cNvSpPr txBox="1"/>
            <p:nvPr/>
          </p:nvSpPr>
          <p:spPr>
            <a:xfrm>
              <a:off x="5832514" y="1715552"/>
              <a:ext cx="9470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&lt; 4%</a:t>
              </a:r>
              <a:endParaRPr lang="en-US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rot="5400000">
              <a:off x="5655071" y="1897460"/>
              <a:ext cx="245269" cy="1588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mparison 2008 Old vs New FLUKA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652" y="1036082"/>
            <a:ext cx="7369885" cy="500976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6025735" y="2248952"/>
            <a:ext cx="1348917" cy="740564"/>
            <a:chOff x="5742277" y="2235402"/>
            <a:chExt cx="1348917" cy="740564"/>
          </a:xfrm>
        </p:grpSpPr>
        <p:sp>
          <p:nvSpPr>
            <p:cNvPr id="10" name="Lightning Bolt 9"/>
            <p:cNvSpPr/>
            <p:nvPr/>
          </p:nvSpPr>
          <p:spPr>
            <a:xfrm rot="10550500">
              <a:off x="5742277" y="2235402"/>
              <a:ext cx="683866" cy="531803"/>
            </a:xfrm>
            <a:prstGeom prst="lightningBol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444525" y="2606634"/>
              <a:ext cx="6466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21%</a:t>
              </a:r>
              <a:endParaRPr lang="en-US" dirty="0"/>
            </a:p>
          </p:txBody>
        </p:sp>
      </p:grpSp>
      <p:sp>
        <p:nvSpPr>
          <p:cNvPr id="8" name="Title 1"/>
          <p:cNvSpPr txBox="1">
            <a:spLocks/>
          </p:cNvSpPr>
          <p:nvPr/>
        </p:nvSpPr>
        <p:spPr>
          <a:xfrm>
            <a:off x="547295" y="52480"/>
            <a:ext cx="8229600" cy="92272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Influence from FLUKA Version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Effect of FLUKA Version on Depth Dose Profile (2)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547295" y="52480"/>
            <a:ext cx="8229600" cy="92272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Influence from FLUKA Version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Effect of FLUKA Version on Depth Dose Profile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10" descr="Comparison 2010 Old vs, New FLUKA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740" y="911507"/>
            <a:ext cx="7767357" cy="5243431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790503" y="1732453"/>
            <a:ext cx="1250184" cy="740564"/>
            <a:chOff x="5742277" y="2235402"/>
            <a:chExt cx="1250184" cy="740564"/>
          </a:xfrm>
        </p:grpSpPr>
        <p:sp>
          <p:nvSpPr>
            <p:cNvPr id="6" name="Lightning Bolt 5"/>
            <p:cNvSpPr/>
            <p:nvPr/>
          </p:nvSpPr>
          <p:spPr>
            <a:xfrm rot="10550500">
              <a:off x="5742277" y="2235402"/>
              <a:ext cx="683866" cy="531803"/>
            </a:xfrm>
            <a:prstGeom prst="lightningBol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345792" y="2606634"/>
              <a:ext cx="6466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10%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omparison SOBP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042" y="1021873"/>
            <a:ext cx="7902089" cy="503831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5796958" y="2085355"/>
            <a:ext cx="1673752" cy="1017563"/>
            <a:chOff x="5742277" y="2235402"/>
            <a:chExt cx="1673752" cy="1017563"/>
          </a:xfrm>
        </p:grpSpPr>
        <p:sp>
          <p:nvSpPr>
            <p:cNvPr id="7" name="Lightning Bolt 6"/>
            <p:cNvSpPr/>
            <p:nvPr/>
          </p:nvSpPr>
          <p:spPr>
            <a:xfrm rot="10550500">
              <a:off x="5742277" y="2235402"/>
              <a:ext cx="683866" cy="531803"/>
            </a:xfrm>
            <a:prstGeom prst="lightningBol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45792" y="2606634"/>
              <a:ext cx="107023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Change</a:t>
              </a:r>
              <a:br>
                <a:rPr lang="en-US" dirty="0" smtClean="0"/>
              </a:br>
              <a:r>
                <a:rPr lang="en-US" dirty="0" smtClean="0"/>
                <a:t>of shape</a:t>
              </a:r>
              <a:endParaRPr lang="en-US" dirty="0"/>
            </a:p>
          </p:txBody>
        </p:sp>
      </p:grpSp>
      <p:sp>
        <p:nvSpPr>
          <p:cNvPr id="10" name="Title 1"/>
          <p:cNvSpPr txBox="1">
            <a:spLocks/>
          </p:cNvSpPr>
          <p:nvPr/>
        </p:nvSpPr>
        <p:spPr>
          <a:xfrm>
            <a:off x="547295" y="52480"/>
            <a:ext cx="8229600" cy="92272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Influence from FLUKA Version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Effect of FLUKA Version on Spread-out Bragg Peak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08220"/>
            <a:ext cx="8229600" cy="111431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Influence from FLUKA Version</a:t>
            </a:r>
            <a:br>
              <a:rPr lang="en-US" sz="2800" b="1" dirty="0" smtClean="0">
                <a:solidFill>
                  <a:srgbClr val="FF0000"/>
                </a:solidFill>
              </a:rPr>
            </a:br>
            <a:r>
              <a:rPr lang="en-US" sz="2800" b="1" dirty="0" smtClean="0">
                <a:solidFill>
                  <a:srgbClr val="FF0000"/>
                </a:solidFill>
              </a:rPr>
              <a:t>Current Status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1322529"/>
            <a:ext cx="8229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FLUKA versions available to us are </a:t>
            </a:r>
            <a:r>
              <a:rPr lang="en-US" sz="2400" b="1" dirty="0" smtClean="0">
                <a:solidFill>
                  <a:srgbClr val="FF0000"/>
                </a:solidFill>
              </a:rPr>
              <a:t/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      </a:t>
            </a:r>
            <a:r>
              <a:rPr lang="en-US" sz="2000" b="1" dirty="0" smtClean="0">
                <a:solidFill>
                  <a:srgbClr val="FF0000"/>
                </a:solidFill>
              </a:rPr>
              <a:t>(STD)        current official release (FLUKA 2011.2b.2 6/2013) </a:t>
            </a:r>
            <a:br>
              <a:rPr lang="en-US" sz="2000" b="1" dirty="0" smtClean="0">
                <a:solidFill>
                  <a:srgbClr val="FF0000"/>
                </a:solidFill>
              </a:rPr>
            </a:br>
            <a:r>
              <a:rPr lang="en-US" sz="2000" b="1" dirty="0" smtClean="0">
                <a:solidFill>
                  <a:srgbClr val="FF0000"/>
                </a:solidFill>
              </a:rPr>
              <a:t>       </a:t>
            </a:r>
            <a:r>
              <a:rPr lang="en-US" sz="2000" b="1" dirty="0" smtClean="0">
                <a:solidFill>
                  <a:srgbClr val="008000"/>
                </a:solidFill>
              </a:rPr>
              <a:t>(DEV)        beta release provided to us by FLUKA team 7/2013</a:t>
            </a:r>
            <a:r>
              <a:rPr lang="en-US" sz="2000" b="1" dirty="0" smtClean="0">
                <a:solidFill>
                  <a:srgbClr val="FF0000"/>
                </a:solidFill>
              </a:rPr>
              <a:t/>
            </a:r>
            <a:br>
              <a:rPr lang="en-US" sz="2000" b="1" dirty="0" smtClean="0">
                <a:solidFill>
                  <a:srgbClr val="FF0000"/>
                </a:solidFill>
              </a:rPr>
            </a:br>
            <a:r>
              <a:rPr lang="en-US" sz="2000" b="1" dirty="0" smtClean="0">
                <a:solidFill>
                  <a:srgbClr val="3366FF"/>
                </a:solidFill>
              </a:rPr>
              <a:t>       (DEV LIM) beta release with modified physics cards to better</a:t>
            </a:r>
            <a:br>
              <a:rPr lang="en-US" sz="2000" b="1" dirty="0" smtClean="0">
                <a:solidFill>
                  <a:srgbClr val="3366FF"/>
                </a:solidFill>
              </a:rPr>
            </a:br>
            <a:r>
              <a:rPr lang="en-US" sz="2000" b="1" dirty="0" smtClean="0">
                <a:solidFill>
                  <a:srgbClr val="3366FF"/>
                </a:solidFill>
              </a:rPr>
              <a:t>                        describe low energy processes and specifically</a:t>
            </a:r>
            <a:br>
              <a:rPr lang="en-US" sz="2000" b="1" dirty="0" smtClean="0">
                <a:solidFill>
                  <a:srgbClr val="3366FF"/>
                </a:solidFill>
              </a:rPr>
            </a:br>
            <a:r>
              <a:rPr lang="en-US" sz="2000" b="1" dirty="0" smtClean="0">
                <a:solidFill>
                  <a:srgbClr val="3366FF"/>
                </a:solidFill>
              </a:rPr>
              <a:t>                        antiproton annihilation at rest</a:t>
            </a:r>
            <a:endParaRPr lang="en-US" sz="2000" dirty="0">
              <a:solidFill>
                <a:srgbClr val="3366FF"/>
              </a:solidFill>
            </a:endParaRPr>
          </a:p>
        </p:txBody>
      </p:sp>
      <p:pic>
        <p:nvPicPr>
          <p:cNvPr id="5" name="Picture 4" descr="fluka-comparison-std-dev-devli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1454" y="3518705"/>
            <a:ext cx="4316177" cy="2930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luka-comparison-std-dev-devli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138" y="1033702"/>
            <a:ext cx="7423975" cy="5040241"/>
          </a:xfrm>
          <a:prstGeom prst="rect">
            <a:avLst/>
          </a:prstGeom>
        </p:spPr>
      </p:pic>
      <p:pic>
        <p:nvPicPr>
          <p:cNvPr id="4" name="Picture 3" descr="fluka_comparison_std_dev_devlim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04993" y="199429"/>
            <a:ext cx="8725639" cy="67425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95746" y="1731884"/>
            <a:ext cx="246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Dev Lim version </a:t>
            </a:r>
            <a:r>
              <a:rPr lang="en-US" sz="1200" b="1" dirty="0" smtClean="0">
                <a:solidFill>
                  <a:srgbClr val="FF0000"/>
                </a:solidFill>
              </a:rPr>
              <a:t>16% </a:t>
            </a:r>
            <a:r>
              <a:rPr lang="en-US" sz="1200" b="1" dirty="0" smtClean="0"/>
              <a:t>higher</a:t>
            </a:r>
          </a:p>
          <a:p>
            <a:r>
              <a:rPr lang="en-US" sz="1200" b="1" dirty="0" smtClean="0"/>
              <a:t>Dev version 4% higher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tack5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226" y="951178"/>
            <a:ext cx="7913420" cy="4451299"/>
          </a:xfrm>
          <a:prstGeom prst="rect">
            <a:avLst/>
          </a:prstGeom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 bwMode="auto">
          <a:xfrm>
            <a:off x="457200" y="152400"/>
            <a:ext cx="8229600" cy="75994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Can Benchmark help?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7840" y="5814931"/>
            <a:ext cx="8448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FF0000"/>
                </a:solidFill>
              </a:rPr>
              <a:t>Construct 9-tablet </a:t>
            </a:r>
            <a:r>
              <a:rPr lang="en-US" b="1" dirty="0" err="1" smtClean="0">
                <a:solidFill>
                  <a:srgbClr val="FF0000"/>
                </a:solidFill>
              </a:rPr>
              <a:t>Alanine</a:t>
            </a:r>
            <a:r>
              <a:rPr lang="en-US" b="1" dirty="0" smtClean="0">
                <a:solidFill>
                  <a:srgbClr val="FF0000"/>
                </a:solidFill>
              </a:rPr>
              <a:t> stack and insert into water phantom. Include this set-up and all other experimental details in FLUKA input file.  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/>
          <p:nvPr/>
        </p:nvSpPr>
        <p:spPr>
          <a:xfrm>
            <a:off x="1383538" y="701317"/>
            <a:ext cx="6346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Dose and tumor control are limited due to organs at risk.</a:t>
            </a:r>
            <a:endParaRPr lang="en-US" sz="2000" dirty="0"/>
          </a:p>
        </p:txBody>
      </p:sp>
      <p:sp>
        <p:nvSpPr>
          <p:cNvPr id="10" name="Textfeld 9"/>
          <p:cNvSpPr txBox="1"/>
          <p:nvPr/>
        </p:nvSpPr>
        <p:spPr>
          <a:xfrm>
            <a:off x="3625774" y="6044045"/>
            <a:ext cx="17896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Dose (</a:t>
            </a:r>
            <a:r>
              <a:rPr lang="en-US" sz="2000" dirty="0" err="1" smtClean="0"/>
              <a:t>arb</a:t>
            </a:r>
            <a:r>
              <a:rPr lang="en-US" sz="2000" dirty="0" smtClean="0"/>
              <a:t>. </a:t>
            </a:r>
            <a:r>
              <a:rPr lang="en-US" sz="2000" dirty="0" err="1" smtClean="0"/>
              <a:t>Gy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11" name="Textfeld 10"/>
          <p:cNvSpPr txBox="1"/>
          <p:nvPr/>
        </p:nvSpPr>
        <p:spPr>
          <a:xfrm rot="16200000">
            <a:off x="-104116" y="3306447"/>
            <a:ext cx="18234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Probability (%)</a:t>
            </a:r>
            <a:endParaRPr lang="en-US" sz="2000" dirty="0"/>
          </a:p>
        </p:txBody>
      </p:sp>
      <p:pic>
        <p:nvPicPr>
          <p:cNvPr id="15" name="Bild 14" descr="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107961" y="1225695"/>
            <a:ext cx="6703290" cy="4739855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2776593" y="2160855"/>
            <a:ext cx="1612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Tumor control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821639" y="3448748"/>
            <a:ext cx="13575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Therapeutic</a:t>
            </a:r>
          </a:p>
          <a:p>
            <a:pPr algn="ctr"/>
            <a:r>
              <a:rPr lang="en-US" dirty="0" smtClean="0">
                <a:solidFill>
                  <a:srgbClr val="0000FF"/>
                </a:solidFill>
              </a:rPr>
              <a:t>window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821639" y="2614815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Complications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ectangle 2"/>
          <p:cNvSpPr txBox="1">
            <a:spLocks noRot="1" noChangeArrowheads="1"/>
          </p:cNvSpPr>
          <p:nvPr/>
        </p:nvSpPr>
        <p:spPr bwMode="auto">
          <a:xfrm>
            <a:off x="866948" y="76200"/>
            <a:ext cx="7578260" cy="838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Rationale for Conformal Radiotherapy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648557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 bwMode="auto">
          <a:xfrm>
            <a:off x="457200" y="152400"/>
            <a:ext cx="8229600" cy="75994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Can Benchmark help?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4681" y="1354019"/>
            <a:ext cx="79121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>
              <a:buFont typeface="Wingdings" charset="2"/>
              <a:buChar char="§"/>
            </a:pPr>
            <a:r>
              <a:rPr lang="en-US" sz="2400" b="1" dirty="0" smtClean="0"/>
              <a:t>Use different FLUKA versions to calculate dose deposited in </a:t>
            </a:r>
            <a:r>
              <a:rPr lang="en-US" sz="2400" b="1" dirty="0" err="1" smtClean="0"/>
              <a:t>Alanine</a:t>
            </a:r>
            <a:r>
              <a:rPr lang="en-US" sz="2400" b="1" dirty="0" smtClean="0"/>
              <a:t> pellets</a:t>
            </a:r>
            <a:br>
              <a:rPr lang="en-US" sz="2400" b="1" dirty="0" smtClean="0"/>
            </a:br>
            <a:endParaRPr lang="en-US" sz="2400" b="1" dirty="0" smtClean="0"/>
          </a:p>
          <a:p>
            <a:pPr lvl="1" indent="-457200">
              <a:buFont typeface="Wingdings" charset="2"/>
              <a:buChar char="§"/>
            </a:pPr>
            <a:r>
              <a:rPr lang="en-US" sz="2400" b="1" dirty="0" smtClean="0"/>
              <a:t>Use Hansen and Olsen track structure model to translate calculated dose into expected response of </a:t>
            </a:r>
            <a:r>
              <a:rPr lang="en-US" sz="2400" b="1" dirty="0" err="1" smtClean="0"/>
              <a:t>Alanine</a:t>
            </a:r>
            <a:endParaRPr lang="en-US" sz="2400" b="1" dirty="0" smtClean="0"/>
          </a:p>
        </p:txBody>
      </p:sp>
      <p:pic>
        <p:nvPicPr>
          <p:cNvPr id="16" name="Picture 15" descr="alanine output respons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497" y="-1"/>
            <a:ext cx="9195968" cy="7105975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950797" y="2479388"/>
            <a:ext cx="1110371" cy="1070211"/>
            <a:chOff x="5950797" y="2479388"/>
            <a:chExt cx="1110371" cy="1070211"/>
          </a:xfrm>
        </p:grpSpPr>
        <p:sp>
          <p:nvSpPr>
            <p:cNvPr id="9" name="TextBox 8"/>
            <p:cNvSpPr txBox="1"/>
            <p:nvPr/>
          </p:nvSpPr>
          <p:spPr>
            <a:xfrm>
              <a:off x="6443324" y="272345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?</a:t>
              </a:r>
              <a:endParaRPr lang="en-US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5950797" y="2479388"/>
              <a:ext cx="1110371" cy="1070211"/>
              <a:chOff x="5950797" y="2468626"/>
              <a:chExt cx="1110371" cy="1070211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6595724" y="2574514"/>
                <a:ext cx="313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?</a:t>
                </a:r>
                <a:endParaRPr lang="en-US" dirty="0"/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5950797" y="2468626"/>
                <a:ext cx="1110371" cy="1070211"/>
                <a:chOff x="5950797" y="2490150"/>
                <a:chExt cx="1110371" cy="1070211"/>
              </a:xfrm>
            </p:grpSpPr>
            <p:sp>
              <p:nvSpPr>
                <p:cNvPr id="7" name="Smiley Face 6"/>
                <p:cNvSpPr/>
                <p:nvPr/>
              </p:nvSpPr>
              <p:spPr>
                <a:xfrm>
                  <a:off x="5950797" y="2949452"/>
                  <a:ext cx="610909" cy="610909"/>
                </a:xfrm>
                <a:prstGeom prst="smileyFace">
                  <a:avLst>
                    <a:gd name="adj" fmla="val -4653"/>
                  </a:avLst>
                </a:prstGeom>
                <a:solidFill>
                  <a:srgbClr val="FFFF00"/>
                </a:solidFill>
                <a:ln w="2857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6748124" y="2490150"/>
                  <a:ext cx="31304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?</a:t>
                  </a:r>
                  <a:endParaRPr lang="en-US" dirty="0"/>
                </a:p>
              </p:txBody>
            </p:sp>
          </p:grpSp>
        </p:grpSp>
      </p:grpSp>
      <p:sp>
        <p:nvSpPr>
          <p:cNvPr id="15" name="Oval 14"/>
          <p:cNvSpPr/>
          <p:nvPr/>
        </p:nvSpPr>
        <p:spPr>
          <a:xfrm>
            <a:off x="6129235" y="1880090"/>
            <a:ext cx="146934" cy="146934"/>
          </a:xfrm>
          <a:prstGeom prst="ellipse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" presetClass="entr" presetSubtype="0" fill="hold" grpId="4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5" grpId="0" animBg="1"/>
      <p:bldP spid="15" grpId="1" animBg="1"/>
      <p:bldP spid="15" grpId="2" animBg="1"/>
      <p:bldP spid="15" grpId="3" animBg="1"/>
      <p:bldP spid="15" grpId="4" animBg="1"/>
      <p:bldP spid="15" grpId="5" animBg="1"/>
      <p:bldP spid="15" grpId="6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lanine output all versions.xlsb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411955" y="-430347"/>
            <a:ext cx="9931161" cy="7674079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581828" y="4292974"/>
            <a:ext cx="1332898" cy="692754"/>
          </a:xfrm>
          <a:prstGeom prst="ellipse">
            <a:avLst/>
          </a:prstGeom>
          <a:noFill/>
          <a:ln w="2222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992802" y="1406500"/>
            <a:ext cx="409312" cy="182635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BE All Year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753" y="783512"/>
            <a:ext cx="8448493" cy="5290975"/>
          </a:xfrm>
          <a:prstGeom prst="rect">
            <a:avLst/>
          </a:prstGeom>
        </p:spPr>
      </p:pic>
      <p:sp>
        <p:nvSpPr>
          <p:cNvPr id="3" name="Rectangle 2"/>
          <p:cNvSpPr txBox="1">
            <a:spLocks noRot="1" noChangeArrowheads="1"/>
          </p:cNvSpPr>
          <p:nvPr/>
        </p:nvSpPr>
        <p:spPr bwMode="auto">
          <a:xfrm>
            <a:off x="457200" y="152400"/>
            <a:ext cx="8229600" cy="75994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Final Steps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5781" y="1189931"/>
            <a:ext cx="4607421" cy="25853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r>
              <a:rPr lang="en-US" dirty="0" smtClean="0"/>
              <a:t>  Recalculate dose values for all </a:t>
            </a:r>
            <a:r>
              <a:rPr lang="en-US" dirty="0" smtClean="0"/>
              <a:t>years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  Combine data from different years</a:t>
            </a:r>
            <a:br>
              <a:rPr lang="en-US" dirty="0" smtClean="0"/>
            </a:br>
            <a:r>
              <a:rPr lang="en-US" dirty="0" smtClean="0"/>
              <a:t>     before fitting (higher quality fits)</a:t>
            </a:r>
            <a:r>
              <a:rPr lang="en-US" dirty="0" smtClean="0"/>
              <a:t>  </a:t>
            </a: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dirty="0" smtClean="0"/>
              <a:t>  Analyze for RBE using reference data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  Estimate realistic error bars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  Compare functionality of RBE of</a:t>
            </a:r>
            <a:br>
              <a:rPr lang="en-US" dirty="0" smtClean="0"/>
            </a:br>
            <a:r>
              <a:rPr lang="en-US" dirty="0" smtClean="0"/>
              <a:t>     antiprotons and carbon ions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  Use RBE vs. depth function for virtual</a:t>
            </a:r>
            <a:br>
              <a:rPr lang="en-US" dirty="0" smtClean="0"/>
            </a:br>
            <a:r>
              <a:rPr lang="en-US" dirty="0" smtClean="0"/>
              <a:t>     treatment planning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 bwMode="auto">
          <a:xfrm>
            <a:off x="457200" y="152400"/>
            <a:ext cx="8229600" cy="75994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Closing Remarks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3297" y="809148"/>
            <a:ext cx="8229600" cy="4585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>
              <a:buFont typeface="Wingdings" charset="2"/>
              <a:buChar char="u"/>
            </a:pPr>
            <a:r>
              <a:rPr lang="en-US" sz="2000" dirty="0" smtClean="0"/>
              <a:t>After 7 years of running with 500 </a:t>
            </a:r>
            <a:r>
              <a:rPr lang="en-US" sz="2000" dirty="0" err="1" smtClean="0"/>
              <a:t>MeV/c</a:t>
            </a:r>
            <a:r>
              <a:rPr lang="en-US" sz="2000" dirty="0" smtClean="0"/>
              <a:t> antiprotons we have</a:t>
            </a:r>
            <a:br>
              <a:rPr lang="en-US" sz="2000" dirty="0" smtClean="0"/>
            </a:br>
            <a:r>
              <a:rPr lang="en-US" sz="2000" dirty="0" smtClean="0"/>
              <a:t>	 collected a statistical significant pool of data.</a:t>
            </a:r>
          </a:p>
          <a:p>
            <a:pPr indent="-457200">
              <a:buFont typeface="Wingdings" charset="2"/>
              <a:buChar char="u"/>
            </a:pPr>
            <a:r>
              <a:rPr lang="en-US" sz="2000" dirty="0" smtClean="0"/>
              <a:t>Some problems in combining and interpreting these data continue,</a:t>
            </a:r>
            <a:br>
              <a:rPr lang="en-US" sz="2000" dirty="0" smtClean="0"/>
            </a:br>
            <a:r>
              <a:rPr lang="en-US" sz="2000" dirty="0" smtClean="0"/>
              <a:t> 	but the collaboration has decided on a clear path towards the final</a:t>
            </a:r>
            <a:br>
              <a:rPr lang="en-US" sz="2000" dirty="0" smtClean="0"/>
            </a:br>
            <a:r>
              <a:rPr lang="en-US" sz="2000" dirty="0" smtClean="0"/>
              <a:t> 	analysis</a:t>
            </a:r>
          </a:p>
          <a:p>
            <a:pPr indent="-457200">
              <a:buFont typeface="Wingdings" charset="2"/>
              <a:buChar char="u"/>
            </a:pPr>
            <a:r>
              <a:rPr lang="en-US" sz="2000" dirty="0" smtClean="0"/>
              <a:t>All tools for this analysis are in place and after a final decision</a:t>
            </a:r>
            <a:br>
              <a:rPr lang="en-US" sz="2000" dirty="0" smtClean="0"/>
            </a:br>
            <a:r>
              <a:rPr lang="en-US" sz="2000" dirty="0" smtClean="0"/>
              <a:t>	concerning the FLUKA version of choice is reached can be applied</a:t>
            </a:r>
            <a:br>
              <a:rPr lang="en-US" sz="2000" dirty="0" smtClean="0"/>
            </a:br>
            <a:r>
              <a:rPr lang="en-US" sz="2000" dirty="0" smtClean="0"/>
              <a:t>	immediately</a:t>
            </a:r>
          </a:p>
          <a:p>
            <a:pPr indent="-457200">
              <a:buFont typeface="Wingdings" charset="2"/>
              <a:buChar char="u"/>
            </a:pPr>
            <a:r>
              <a:rPr lang="en-US" sz="2000" dirty="0" smtClean="0"/>
              <a:t>This will result in a final publication on the RBE Depth Profile of</a:t>
            </a:r>
            <a:br>
              <a:rPr lang="en-US" sz="2000" dirty="0" smtClean="0"/>
            </a:br>
            <a:r>
              <a:rPr lang="en-US" sz="2000" dirty="0" smtClean="0"/>
              <a:t>	antiprotons which then can be used for dose planning exercises</a:t>
            </a:r>
            <a:br>
              <a:rPr lang="en-US" sz="2000" dirty="0" smtClean="0"/>
            </a:br>
            <a:r>
              <a:rPr lang="en-US" sz="2000" dirty="0" smtClean="0"/>
              <a:t>	and will be made available to the community at large</a:t>
            </a:r>
            <a:r>
              <a:rPr lang="en-US" sz="2000" dirty="0" smtClean="0"/>
              <a:t>.</a:t>
            </a:r>
          </a:p>
          <a:p>
            <a:pPr indent="-457200">
              <a:buSzPct val="150000"/>
              <a:buFont typeface="Wingdings" charset="2"/>
              <a:buChar char="ü"/>
            </a:pPr>
            <a:r>
              <a:rPr lang="en-US" sz="2400" b="1" dirty="0" smtClean="0">
                <a:solidFill>
                  <a:srgbClr val="FF0000"/>
                </a:solidFill>
              </a:rPr>
              <a:t>The AD-4 Collaboration has decided to terminate the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 	active phase of AD-4/ACE and requests no further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	beam time from </a:t>
            </a:r>
            <a:r>
              <a:rPr lang="en-US" sz="2400" b="1" dirty="0" smtClean="0">
                <a:solidFill>
                  <a:srgbClr val="FF0000"/>
                </a:solidFill>
              </a:rPr>
              <a:t>CERN………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9650" y="1366766"/>
            <a:ext cx="81148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50000"/>
            </a:pPr>
            <a:r>
              <a:rPr lang="en-US" sz="2400" b="1" dirty="0" smtClean="0">
                <a:solidFill>
                  <a:srgbClr val="FF0000"/>
                </a:solidFill>
              </a:rPr>
              <a:t>…….we strongly feel </a:t>
            </a:r>
            <a:r>
              <a:rPr lang="en-US" sz="2400" b="1" dirty="0" smtClean="0">
                <a:solidFill>
                  <a:srgbClr val="FF0000"/>
                </a:solidFill>
              </a:rPr>
              <a:t>a </a:t>
            </a:r>
            <a:r>
              <a:rPr lang="en-US" sz="2400" b="1" u="sng" dirty="0" smtClean="0">
                <a:solidFill>
                  <a:srgbClr val="FF0000"/>
                </a:solidFill>
              </a:rPr>
              <a:t>dedicated and </a:t>
            </a:r>
            <a:r>
              <a:rPr lang="en-US" sz="2400" b="1" u="sng" dirty="0" smtClean="0">
                <a:solidFill>
                  <a:srgbClr val="FF0000"/>
                </a:solidFill>
              </a:rPr>
              <a:t>well executed </a:t>
            </a:r>
            <a:r>
              <a:rPr lang="en-US" sz="2400" b="1" dirty="0" smtClean="0">
                <a:solidFill>
                  <a:srgbClr val="FF0000"/>
                </a:solidFill>
              </a:rPr>
              <a:t>benchmark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experiment </a:t>
            </a:r>
            <a:r>
              <a:rPr lang="en-US" sz="2400" b="1" dirty="0" smtClean="0">
                <a:solidFill>
                  <a:srgbClr val="FF0000"/>
                </a:solidFill>
              </a:rPr>
              <a:t>would benefit the quality of the</a:t>
            </a:r>
            <a:r>
              <a:rPr lang="en-US" sz="2400" b="1" dirty="0" smtClean="0">
                <a:solidFill>
                  <a:srgbClr val="FF0000"/>
                </a:solidFill>
              </a:rPr>
              <a:t> data and the final ACE </a:t>
            </a:r>
            <a:r>
              <a:rPr lang="en-US" sz="2400" b="1" dirty="0" smtClean="0">
                <a:solidFill>
                  <a:srgbClr val="FF0000"/>
                </a:solidFill>
              </a:rPr>
              <a:t>result, </a:t>
            </a:r>
            <a:r>
              <a:rPr lang="en-US" sz="2400" b="1" dirty="0" smtClean="0">
                <a:solidFill>
                  <a:srgbClr val="FF0000"/>
                </a:solidFill>
              </a:rPr>
              <a:t>the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FLUKA </a:t>
            </a:r>
            <a:r>
              <a:rPr lang="en-US" sz="2400" b="1" dirty="0" smtClean="0">
                <a:solidFill>
                  <a:srgbClr val="FF0000"/>
                </a:solidFill>
              </a:rPr>
              <a:t>team, and the community interested in </a:t>
            </a:r>
            <a:r>
              <a:rPr lang="en-US" sz="2400" b="1" dirty="0" smtClean="0">
                <a:solidFill>
                  <a:srgbClr val="FF0000"/>
                </a:solidFill>
              </a:rPr>
              <a:t>absolute </a:t>
            </a:r>
            <a:r>
              <a:rPr lang="en-US" sz="2400" b="1" dirty="0" err="1" smtClean="0">
                <a:solidFill>
                  <a:srgbClr val="FF0000"/>
                </a:solidFill>
              </a:rPr>
              <a:t>dosimetry</a:t>
            </a:r>
            <a:r>
              <a:rPr lang="en-US" sz="2400" b="1" dirty="0" smtClean="0">
                <a:solidFill>
                  <a:srgbClr val="FF0000"/>
                </a:solidFill>
              </a:rPr>
              <a:t> using </a:t>
            </a:r>
            <a:r>
              <a:rPr lang="en-US" sz="2400" b="1" dirty="0" err="1" smtClean="0">
                <a:solidFill>
                  <a:srgbClr val="FF0000"/>
                </a:solidFill>
              </a:rPr>
              <a:t>alanine</a:t>
            </a:r>
            <a:r>
              <a:rPr lang="en-US" sz="2400" b="1" dirty="0" smtClean="0">
                <a:solidFill>
                  <a:srgbClr val="FF0000"/>
                </a:solidFill>
              </a:rPr>
              <a:t> for general particle </a:t>
            </a:r>
            <a:r>
              <a:rPr lang="en-US" sz="2400" b="1" dirty="0" smtClean="0">
                <a:solidFill>
                  <a:srgbClr val="FF0000"/>
                </a:solidFill>
              </a:rPr>
              <a:t>beam </a:t>
            </a:r>
            <a:r>
              <a:rPr lang="en-US" sz="2400" b="1" dirty="0" smtClean="0">
                <a:solidFill>
                  <a:srgbClr val="FF0000"/>
                </a:solidFill>
              </a:rPr>
              <a:t>therapy.</a:t>
            </a:r>
          </a:p>
          <a:p>
            <a:pPr>
              <a:buSzPct val="150000"/>
            </a:pPr>
            <a:r>
              <a:rPr lang="en-US" sz="2400" b="1" dirty="0" smtClean="0">
                <a:solidFill>
                  <a:srgbClr val="FF0000"/>
                </a:solidFill>
              </a:rPr>
              <a:t/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Irradiate 2 or 3 full stacks of </a:t>
            </a:r>
            <a:r>
              <a:rPr lang="en-US" sz="2400" b="1" dirty="0" err="1" smtClean="0">
                <a:solidFill>
                  <a:srgbClr val="FF0000"/>
                </a:solidFill>
              </a:rPr>
              <a:t>alanine</a:t>
            </a:r>
            <a:r>
              <a:rPr lang="en-US" sz="2400" b="1" dirty="0" smtClean="0">
                <a:solidFill>
                  <a:srgbClr val="FF0000"/>
                </a:solidFill>
              </a:rPr>
              <a:t> pellets covering the entire depth dose curve</a:t>
            </a:r>
          </a:p>
          <a:p>
            <a:pPr>
              <a:buSzPct val="150000"/>
            </a:pPr>
            <a:endParaRPr lang="en-US" sz="2400" b="1" dirty="0" smtClean="0">
              <a:solidFill>
                <a:srgbClr val="FF0000"/>
              </a:solidFill>
            </a:endParaRPr>
          </a:p>
          <a:p>
            <a:pPr>
              <a:buSzPct val="150000"/>
            </a:pPr>
            <a:r>
              <a:rPr lang="en-US" sz="2400" b="1" dirty="0" smtClean="0">
                <a:solidFill>
                  <a:srgbClr val="FF0000"/>
                </a:solidFill>
              </a:rPr>
              <a:t>Needed:</a:t>
            </a:r>
          </a:p>
          <a:p>
            <a:pPr>
              <a:buSzPct val="150000"/>
            </a:pPr>
            <a:r>
              <a:rPr lang="en-US" sz="2400" b="1" dirty="0" smtClean="0">
                <a:solidFill>
                  <a:srgbClr val="FF0000"/>
                </a:solidFill>
              </a:rPr>
              <a:t>36 hours of beam time, including beam set-up and tuning at 500 </a:t>
            </a:r>
            <a:r>
              <a:rPr lang="en-US" sz="2400" b="1" dirty="0" err="1" smtClean="0">
                <a:solidFill>
                  <a:srgbClr val="FF0000"/>
                </a:solidFill>
              </a:rPr>
              <a:t>MeV/c</a:t>
            </a:r>
            <a:r>
              <a:rPr lang="en-US" sz="2400" b="1" dirty="0" smtClean="0">
                <a:solidFill>
                  <a:srgbClr val="FF0000"/>
                </a:solidFill>
              </a:rPr>
              <a:t> and return to normal operation.  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9650" y="817902"/>
            <a:ext cx="1740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BUT………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92331" y="724243"/>
            <a:ext cx="39636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Chalkduster"/>
                <a:cs typeface="Chalkduster"/>
              </a:rPr>
              <a:t>THANK YOU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5945" y="1941823"/>
            <a:ext cx="895508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srgbClr val="FF0000"/>
                </a:solidFill>
                <a:latin typeface="Comic Sans MS"/>
                <a:cs typeface="Comic Sans MS"/>
              </a:rPr>
              <a:t>CERN</a:t>
            </a:r>
            <a:r>
              <a:rPr lang="en-US" sz="2800" b="1" dirty="0" smtClean="0">
                <a:latin typeface="Comic Sans MS"/>
                <a:cs typeface="Comic Sans MS"/>
              </a:rPr>
              <a:t> for your continued interest and support</a:t>
            </a:r>
          </a:p>
          <a:p>
            <a:r>
              <a:rPr lang="en-US" sz="2800" b="1" dirty="0" smtClean="0">
                <a:latin typeface="Comic Sans MS"/>
                <a:cs typeface="Comic Sans MS"/>
              </a:rPr>
              <a:t>The </a:t>
            </a:r>
            <a:r>
              <a:rPr lang="en-US" sz="2800" b="1" u="sng" dirty="0" smtClean="0">
                <a:solidFill>
                  <a:srgbClr val="FF0000"/>
                </a:solidFill>
                <a:latin typeface="Comic Sans MS"/>
                <a:cs typeface="Comic Sans MS"/>
              </a:rPr>
              <a:t>AD Users community</a:t>
            </a:r>
            <a:r>
              <a:rPr lang="en-US" sz="28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2800" b="1" dirty="0" smtClean="0">
                <a:latin typeface="Comic Sans MS"/>
                <a:cs typeface="Comic Sans MS"/>
              </a:rPr>
              <a:t>for your patience and the many incidences of generous help from all experiments during our runs</a:t>
            </a:r>
          </a:p>
          <a:p>
            <a:r>
              <a:rPr lang="en-US" sz="2800" b="1" dirty="0" smtClean="0">
                <a:latin typeface="Comic Sans MS"/>
                <a:cs typeface="Comic Sans MS"/>
              </a:rPr>
              <a:t>The </a:t>
            </a:r>
            <a:r>
              <a:rPr lang="en-US" sz="2800" b="1" u="sng" dirty="0" smtClean="0">
                <a:solidFill>
                  <a:srgbClr val="FF0000"/>
                </a:solidFill>
                <a:latin typeface="Comic Sans MS"/>
                <a:cs typeface="Comic Sans MS"/>
              </a:rPr>
              <a:t>AD Operations team</a:t>
            </a:r>
            <a:r>
              <a:rPr lang="en-US" sz="28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2800" b="1" dirty="0" smtClean="0">
                <a:latin typeface="Comic Sans MS"/>
                <a:cs typeface="Comic Sans MS"/>
              </a:rPr>
              <a:t>for your relentless efforts to provide us with the best beam possible</a:t>
            </a:r>
            <a:endParaRPr lang="en-US" sz="2800" b="1" dirty="0">
              <a:latin typeface="Comic Sans MS"/>
              <a:cs typeface="Comic Sans M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 bwMode="auto">
          <a:xfrm>
            <a:off x="457200" y="152400"/>
            <a:ext cx="8229600" cy="75994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Can Benchmark help?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6344" y="1108472"/>
            <a:ext cx="82296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 smtClean="0">
                <a:solidFill>
                  <a:srgbClr val="FF0000"/>
                </a:solidFill>
              </a:rPr>
              <a:t>Measure SOBP Dose Profile with </a:t>
            </a:r>
            <a:r>
              <a:rPr lang="en-US" sz="2800" b="1" dirty="0" err="1" smtClean="0">
                <a:solidFill>
                  <a:srgbClr val="FF0000"/>
                </a:solidFill>
              </a:rPr>
              <a:t>Alanine</a:t>
            </a:r>
            <a:r>
              <a:rPr lang="en-US" sz="2800" b="1" dirty="0" smtClean="0">
                <a:solidFill>
                  <a:srgbClr val="FF0000"/>
                </a:solidFill>
              </a:rPr>
              <a:t/>
            </a:r>
            <a:br>
              <a:rPr lang="en-US" sz="2800" b="1" dirty="0" smtClean="0">
                <a:solidFill>
                  <a:srgbClr val="FF0000"/>
                </a:solidFill>
              </a:rPr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    </a:t>
            </a:r>
            <a:r>
              <a:rPr lang="en-US" sz="2400" b="1" dirty="0" err="1" smtClean="0"/>
              <a:t>Alanine</a:t>
            </a:r>
            <a:r>
              <a:rPr lang="en-US" sz="2400" b="1" dirty="0" smtClean="0"/>
              <a:t> response is directly related to the absolute dose via Hansen and Olson track structure model using detailed information on particle energy spectrum of all fragments</a:t>
            </a:r>
            <a:endParaRPr lang="en-US" sz="2400" b="1" dirty="0"/>
          </a:p>
        </p:txBody>
      </p:sp>
      <p:pic>
        <p:nvPicPr>
          <p:cNvPr id="6" name="Picture 5" descr="Alanine 2006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8707" y="3582548"/>
            <a:ext cx="4217958" cy="29974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3464" y="3712841"/>
            <a:ext cx="33686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Successfully used in 2006 benchmark experiment.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i="1" dirty="0" err="1" smtClean="0"/>
              <a:t>Bassler</a:t>
            </a:r>
            <a:r>
              <a:rPr lang="en-US" sz="1400" i="1" dirty="0" smtClean="0"/>
              <a:t> et al., </a:t>
            </a:r>
            <a:r>
              <a:rPr lang="en-US" sz="1400" i="1" dirty="0" err="1" smtClean="0"/>
              <a:t>Nucl</a:t>
            </a:r>
            <a:r>
              <a:rPr lang="en-US" sz="1400" i="1" dirty="0" smtClean="0"/>
              <a:t>. Instr. and Meth. in Phys. Res. B 266 (2008) 929–936</a:t>
            </a:r>
            <a:endParaRPr lang="en-US" sz="14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410" name="Text Box 18"/>
          <p:cNvSpPr txBox="1">
            <a:spLocks noChangeArrowheads="1"/>
          </p:cNvSpPr>
          <p:nvPr/>
        </p:nvSpPr>
        <p:spPr bwMode="auto">
          <a:xfrm>
            <a:off x="5470976" y="4536004"/>
            <a:ext cx="3215824" cy="126188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1400" b="1" dirty="0">
                <a:latin typeface="Calibri" pitchFamily="34" charset="0"/>
              </a:rPr>
              <a:t>ANALYSIS:</a:t>
            </a:r>
          </a:p>
          <a:p>
            <a:pPr>
              <a:buFont typeface="Wingdings" pitchFamily="2" charset="2"/>
              <a:buNone/>
            </a:pPr>
            <a:endParaRPr lang="en-US" sz="600" b="1" dirty="0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1400" b="1" dirty="0">
                <a:latin typeface="Calibri" pitchFamily="34" charset="0"/>
              </a:rPr>
              <a:t> Study cell survival in peak (tumor</a:t>
            </a:r>
            <a:r>
              <a:rPr lang="en-US" sz="1400" b="1" dirty="0" smtClean="0">
                <a:latin typeface="Calibri" pitchFamily="34" charset="0"/>
              </a:rPr>
              <a:t>),</a:t>
            </a:r>
            <a:br>
              <a:rPr lang="en-US" sz="1400" b="1" dirty="0" smtClean="0">
                <a:latin typeface="Calibri" pitchFamily="34" charset="0"/>
              </a:rPr>
            </a:br>
            <a:r>
              <a:rPr lang="en-US" sz="1400" b="1" dirty="0">
                <a:latin typeface="Calibri" pitchFamily="34" charset="0"/>
              </a:rPr>
              <a:t>  </a:t>
            </a:r>
            <a:r>
              <a:rPr lang="en-US" sz="1400" b="1" dirty="0" smtClean="0">
                <a:latin typeface="Calibri" pitchFamily="34" charset="0"/>
              </a:rPr>
              <a:t>   plateau </a:t>
            </a:r>
            <a:r>
              <a:rPr lang="en-US" sz="1400" b="1" dirty="0">
                <a:latin typeface="Calibri" pitchFamily="34" charset="0"/>
              </a:rPr>
              <a:t>(skin</a:t>
            </a:r>
            <a:r>
              <a:rPr lang="en-US" sz="1400" b="1" dirty="0" smtClean="0">
                <a:latin typeface="Calibri" pitchFamily="34" charset="0"/>
              </a:rPr>
              <a:t>), </a:t>
            </a:r>
            <a:r>
              <a:rPr lang="en-US" sz="1400" b="1" dirty="0">
                <a:latin typeface="Calibri" pitchFamily="34" charset="0"/>
              </a:rPr>
              <a:t>and</a:t>
            </a:r>
            <a:r>
              <a:rPr lang="en-US" sz="1400" b="1" dirty="0" smtClean="0">
                <a:latin typeface="Calibri" pitchFamily="34" charset="0"/>
              </a:rPr>
              <a:t> along the entire</a:t>
            </a:r>
            <a:br>
              <a:rPr lang="en-US" sz="1400" b="1" dirty="0" smtClean="0">
                <a:latin typeface="Calibri" pitchFamily="34" charset="0"/>
              </a:rPr>
            </a:br>
            <a:r>
              <a:rPr lang="en-US" sz="1400" b="1" dirty="0" smtClean="0">
                <a:latin typeface="Calibri" pitchFamily="34" charset="0"/>
              </a:rPr>
              <a:t>     beam path. Compare the </a:t>
            </a:r>
            <a:r>
              <a:rPr lang="en-US" sz="1400" b="1" dirty="0">
                <a:latin typeface="Calibri" pitchFamily="34" charset="0"/>
              </a:rPr>
              <a:t>results </a:t>
            </a:r>
            <a:r>
              <a:rPr lang="en-US" sz="1400" b="1" dirty="0" smtClean="0">
                <a:latin typeface="Calibri" pitchFamily="34" charset="0"/>
              </a:rPr>
              <a:t>to</a:t>
            </a:r>
            <a:br>
              <a:rPr lang="en-US" sz="1400" b="1" dirty="0" smtClean="0">
                <a:latin typeface="Calibri" pitchFamily="34" charset="0"/>
              </a:rPr>
            </a:br>
            <a:r>
              <a:rPr lang="en-US" sz="1400" b="1" dirty="0" smtClean="0">
                <a:latin typeface="Calibri" pitchFamily="34" charset="0"/>
              </a:rPr>
              <a:t>     </a:t>
            </a:r>
            <a:r>
              <a:rPr lang="en-US" sz="1400" b="1" dirty="0">
                <a:latin typeface="Calibri" pitchFamily="34" charset="0"/>
              </a:rPr>
              <a:t>protons (and carbon ions)</a:t>
            </a:r>
            <a:endParaRPr lang="en-US" sz="2000" dirty="0"/>
          </a:p>
        </p:txBody>
      </p:sp>
      <p:pic>
        <p:nvPicPr>
          <p:cNvPr id="699408" name="Picture 16" descr="Counting Cell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1069975"/>
            <a:ext cx="379095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9412" name="Picture 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8050" y="1371600"/>
            <a:ext cx="38227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14"/>
          <p:cNvSpPr>
            <a:spLocks noChangeArrowheads="1"/>
          </p:cNvSpPr>
          <p:nvPr/>
        </p:nvSpPr>
        <p:spPr bwMode="auto">
          <a:xfrm>
            <a:off x="685800" y="2286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sz="3200" b="1">
              <a:latin typeface="Calibri" pitchFamily="34" charset="0"/>
            </a:endParaRPr>
          </a:p>
        </p:txBody>
      </p:sp>
      <p:pic>
        <p:nvPicPr>
          <p:cNvPr id="699407" name="Picture 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7658" y="1371600"/>
            <a:ext cx="5128609" cy="4661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17"/>
          <p:cNvSpPr txBox="1">
            <a:spLocks noChangeArrowheads="1"/>
          </p:cNvSpPr>
          <p:nvPr/>
        </p:nvSpPr>
        <p:spPr bwMode="auto">
          <a:xfrm>
            <a:off x="5439226" y="1250950"/>
            <a:ext cx="3159839" cy="135421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latin typeface="Calibri" pitchFamily="34" charset="0"/>
              </a:rPr>
              <a:t>INGREDIENTS:</a:t>
            </a:r>
          </a:p>
          <a:p>
            <a:endParaRPr lang="en-US" sz="600" b="1" dirty="0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1400" b="1" dirty="0">
                <a:latin typeface="Calibri" pitchFamily="34" charset="0"/>
              </a:rPr>
              <a:t> V-79 Chinese Hamster cells  </a:t>
            </a:r>
            <a:br>
              <a:rPr lang="en-US" sz="1400" b="1" dirty="0">
                <a:latin typeface="Calibri" pitchFamily="34" charset="0"/>
              </a:rPr>
            </a:br>
            <a:r>
              <a:rPr lang="en-US" sz="1400" b="1" dirty="0">
                <a:latin typeface="Calibri" pitchFamily="34" charset="0"/>
              </a:rPr>
              <a:t>    embedded in gelatin</a:t>
            </a:r>
            <a:endParaRPr lang="en-US" sz="800" b="1" dirty="0"/>
          </a:p>
          <a:p>
            <a:pPr>
              <a:buFont typeface="Wingdings" pitchFamily="2" charset="2"/>
              <a:buChar char="Ø"/>
            </a:pPr>
            <a:r>
              <a:rPr lang="en-US" sz="1400" b="1" dirty="0">
                <a:latin typeface="Calibri" pitchFamily="34" charset="0"/>
              </a:rPr>
              <a:t> </a:t>
            </a: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Antiproton</a:t>
            </a:r>
            <a:r>
              <a:rPr lang="en-US" sz="1400" b="1" dirty="0">
                <a:latin typeface="Calibri" pitchFamily="34" charset="0"/>
              </a:rPr>
              <a:t> beam from AD</a:t>
            </a:r>
            <a:r>
              <a:rPr lang="en-US" sz="2000" b="1" dirty="0"/>
              <a:t> </a:t>
            </a:r>
            <a:r>
              <a:rPr lang="en-US" sz="1400" b="1" dirty="0" smtClean="0">
                <a:latin typeface="Calibri" pitchFamily="34" charset="0"/>
              </a:rPr>
              <a:t>(126 </a:t>
            </a:r>
            <a:r>
              <a:rPr lang="en-US" sz="1400" b="1" dirty="0" err="1" smtClean="0">
                <a:latin typeface="Calibri" pitchFamily="34" charset="0"/>
              </a:rPr>
              <a:t>MeV</a:t>
            </a:r>
            <a:r>
              <a:rPr lang="en-US" sz="1400" b="1" dirty="0">
                <a:latin typeface="Calibri" pitchFamily="34" charset="0"/>
              </a:rPr>
              <a:t>)</a:t>
            </a:r>
          </a:p>
          <a:p>
            <a:pPr>
              <a:buFont typeface="Wingdings" pitchFamily="2" charset="2"/>
              <a:buChar char="Ø"/>
            </a:pPr>
            <a:endParaRPr lang="en-US" sz="1400" b="1" dirty="0">
              <a:latin typeface="Calibri" pitchFamily="34" charset="0"/>
            </a:endParaRPr>
          </a:p>
        </p:txBody>
      </p:sp>
      <p:sp>
        <p:nvSpPr>
          <p:cNvPr id="699411" name="Text Box 19"/>
          <p:cNvSpPr txBox="1">
            <a:spLocks noChangeArrowheads="1"/>
          </p:cNvSpPr>
          <p:nvPr/>
        </p:nvSpPr>
        <p:spPr bwMode="auto">
          <a:xfrm>
            <a:off x="5426267" y="2732088"/>
            <a:ext cx="3733800" cy="20748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>
                <a:latin typeface="Calibri" pitchFamily="34" charset="0"/>
              </a:rPr>
              <a:t>METHOD:</a:t>
            </a:r>
          </a:p>
          <a:p>
            <a:endParaRPr lang="en-US" sz="600" b="1" dirty="0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1400" b="1" dirty="0">
                <a:latin typeface="Calibri" pitchFamily="34" charset="0"/>
              </a:rPr>
              <a:t> Irradiate cells with dose levels to</a:t>
            </a:r>
            <a:br>
              <a:rPr lang="en-US" sz="1400" b="1" dirty="0">
                <a:latin typeface="Calibri" pitchFamily="34" charset="0"/>
              </a:rPr>
            </a:br>
            <a:r>
              <a:rPr lang="en-US" sz="1400" b="1" dirty="0">
                <a:latin typeface="Calibri" pitchFamily="34" charset="0"/>
              </a:rPr>
              <a:t>   give survival in the peak is between</a:t>
            </a:r>
            <a:br>
              <a:rPr lang="en-US" sz="1400" b="1" dirty="0">
                <a:latin typeface="Calibri" pitchFamily="34" charset="0"/>
              </a:rPr>
            </a:br>
            <a:r>
              <a:rPr lang="en-US" sz="1400" b="1" dirty="0">
                <a:latin typeface="Calibri" pitchFamily="34" charset="0"/>
              </a:rPr>
              <a:t>   0 and 90 %</a:t>
            </a:r>
          </a:p>
          <a:p>
            <a:pPr>
              <a:buFont typeface="Wingdings" pitchFamily="2" charset="2"/>
              <a:buNone/>
            </a:pPr>
            <a:endParaRPr lang="en-US" sz="800" b="1" dirty="0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1400" b="1" dirty="0">
                <a:latin typeface="Calibri" pitchFamily="34" charset="0"/>
              </a:rPr>
              <a:t> Slice samples, dissolve gel, incubate </a:t>
            </a:r>
            <a:br>
              <a:rPr lang="en-US" sz="1400" b="1" dirty="0">
                <a:latin typeface="Calibri" pitchFamily="34" charset="0"/>
              </a:rPr>
            </a:br>
            <a:r>
              <a:rPr lang="en-US" sz="1400" b="1" dirty="0">
                <a:latin typeface="Calibri" pitchFamily="34" charset="0"/>
              </a:rPr>
              <a:t>   cells, and look for number of colonies</a:t>
            </a:r>
          </a:p>
          <a:p>
            <a:pPr>
              <a:buFont typeface="Wingdings" pitchFamily="2" charset="2"/>
              <a:buNone/>
            </a:pPr>
            <a:endParaRPr lang="en-US" sz="1400" b="1" dirty="0">
              <a:latin typeface="Calibri" pitchFamily="34" charset="0"/>
            </a:endParaRPr>
          </a:p>
        </p:txBody>
      </p:sp>
      <p:sp>
        <p:nvSpPr>
          <p:cNvPr id="21512" name="Rectangle 21"/>
          <p:cNvSpPr>
            <a:spLocks noGrp="1" noRot="1" noChangeArrowheads="1"/>
          </p:cNvSpPr>
          <p:nvPr>
            <p:ph type="title" idx="4294967295"/>
          </p:nvPr>
        </p:nvSpPr>
        <p:spPr bwMode="auto">
          <a:xfrm>
            <a:off x="457200" y="152400"/>
            <a:ext cx="8229600" cy="762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The AD-4 Experiment at CERN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534756" y="2537341"/>
            <a:ext cx="3215824" cy="3217795"/>
            <a:chOff x="5602288" y="514430"/>
            <a:chExt cx="3524442" cy="3865610"/>
          </a:xfrm>
          <a:solidFill>
            <a:schemeClr val="bg1"/>
          </a:solidFill>
        </p:grpSpPr>
        <p:graphicFrame>
          <p:nvGraphicFramePr>
            <p:cNvPr id="14" name="Object 9"/>
            <p:cNvGraphicFramePr>
              <a:graphicFrameLocks noChangeAspect="1"/>
            </p:cNvGraphicFramePr>
            <p:nvPr/>
          </p:nvGraphicFramePr>
          <p:xfrm>
            <a:off x="5602288" y="514430"/>
            <a:ext cx="3508375" cy="2090737"/>
          </p:xfrm>
          <a:graphic>
            <a:graphicData uri="http://schemas.openxmlformats.org/presentationml/2006/ole">
              <p:oleObj spid="_x0000_s108546" name="Image" r:id="rId7" imgW="6031746" imgH="3593651" progId="">
                <p:embed/>
              </p:oleObj>
            </a:graphicData>
          </a:graphic>
        </p:graphicFrame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5618356" y="2716214"/>
              <a:ext cx="3508374" cy="166382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GB" sz="1400" b="1" dirty="0">
                  <a:solidFill>
                    <a:schemeClr val="tx1"/>
                  </a:solidFill>
                </a:rPr>
                <a:t>V79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Developed by Ford and </a:t>
              </a:r>
              <a:r>
                <a:rPr lang="en-GB" sz="1400" dirty="0" err="1">
                  <a:solidFill>
                    <a:schemeClr val="tx1"/>
                  </a:solidFill>
                </a:rPr>
                <a:t>Yerganian</a:t>
              </a:r>
              <a:r>
                <a:rPr lang="en-GB" sz="1400" dirty="0">
                  <a:solidFill>
                    <a:schemeClr val="tx1"/>
                  </a:solidFill>
                </a:rPr>
                <a:t> in 1958 from lung tissue of a young male Chinese Hamster (</a:t>
              </a:r>
              <a:r>
                <a:rPr lang="en-GB" sz="1400" dirty="0" err="1">
                  <a:solidFill>
                    <a:schemeClr val="tx1"/>
                  </a:solidFill>
                </a:rPr>
                <a:t>Cricetulus</a:t>
              </a:r>
              <a:r>
                <a:rPr lang="en-GB" sz="1400" dirty="0">
                  <a:solidFill>
                    <a:schemeClr val="tx1"/>
                  </a:solidFill>
                </a:rPr>
                <a:t> </a:t>
              </a:r>
              <a:r>
                <a:rPr lang="en-GB" sz="1400" dirty="0" err="1" smtClean="0">
                  <a:solidFill>
                    <a:schemeClr val="tx1"/>
                  </a:solidFill>
                </a:rPr>
                <a:t>griseus</a:t>
              </a:r>
              <a:r>
                <a:rPr lang="en-GB" sz="1400" dirty="0" smtClean="0">
                  <a:solidFill>
                    <a:schemeClr val="tx1"/>
                  </a:solidFill>
                </a:rPr>
                <a:t>)</a:t>
              </a:r>
            </a:p>
            <a:p>
              <a:endParaRPr lang="en-GB" sz="1400" dirty="0" smtClean="0"/>
            </a:p>
            <a:p>
              <a:r>
                <a:rPr lang="en-GB" sz="1400" dirty="0" smtClean="0">
                  <a:solidFill>
                    <a:schemeClr val="tx1"/>
                  </a:solidFill>
                </a:rPr>
                <a:t> 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99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99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99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99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9410" grpId="0" autoUpdateAnimBg="0"/>
      <p:bldP spid="69941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02236" y="586207"/>
            <a:ext cx="3547952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Final Analysis of Data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03491" y="1780319"/>
            <a:ext cx="92905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Biology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13900" y="1780319"/>
            <a:ext cx="1001889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Physics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77939" y="2457800"/>
            <a:ext cx="22318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Cell Count:</a:t>
            </a:r>
          </a:p>
          <a:p>
            <a:r>
              <a:rPr lang="en-US" dirty="0" smtClean="0"/>
              <a:t>   cells plated</a:t>
            </a:r>
          </a:p>
          <a:p>
            <a:r>
              <a:rPr lang="en-US" dirty="0" smtClean="0"/>
              <a:t>   cells counted</a:t>
            </a:r>
          </a:p>
          <a:p>
            <a:r>
              <a:rPr lang="en-US" dirty="0" smtClean="0"/>
              <a:t>   PE from control</a:t>
            </a:r>
          </a:p>
          <a:p>
            <a:r>
              <a:rPr lang="en-US" dirty="0" smtClean="0"/>
              <a:t>   PE from fit</a:t>
            </a:r>
          </a:p>
          <a:p>
            <a:endParaRPr lang="en-US" dirty="0" smtClean="0"/>
          </a:p>
          <a:p>
            <a:r>
              <a:rPr lang="en-US" dirty="0" smtClean="0"/>
              <a:t>Potential Errors:</a:t>
            </a:r>
          </a:p>
          <a:p>
            <a:r>
              <a:rPr lang="en-US" dirty="0" smtClean="0"/>
              <a:t>    Fitting Algorithm</a:t>
            </a:r>
          </a:p>
          <a:p>
            <a:r>
              <a:rPr lang="en-US" dirty="0" smtClean="0"/>
              <a:t>    Stability of fit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62901" y="2405745"/>
            <a:ext cx="33846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Redo dose calculations</a:t>
            </a:r>
          </a:p>
          <a:p>
            <a:r>
              <a:rPr lang="en-US" dirty="0" smtClean="0"/>
              <a:t>      Refine geometries</a:t>
            </a:r>
          </a:p>
          <a:p>
            <a:r>
              <a:rPr lang="en-US" dirty="0" smtClean="0"/>
              <a:t>      New input files</a:t>
            </a:r>
          </a:p>
          <a:p>
            <a:r>
              <a:rPr lang="en-US" dirty="0" smtClean="0"/>
              <a:t>      Run all relevant years</a:t>
            </a:r>
            <a:br>
              <a:rPr lang="en-US" dirty="0" smtClean="0"/>
            </a:br>
            <a:r>
              <a:rPr lang="en-US" dirty="0" smtClean="0"/>
              <a:t>      using same FLUKA release</a:t>
            </a:r>
          </a:p>
          <a:p>
            <a:r>
              <a:rPr lang="en-US" dirty="0" smtClean="0"/>
              <a:t>      </a:t>
            </a:r>
          </a:p>
          <a:p>
            <a:r>
              <a:rPr lang="en-US" dirty="0" err="1" smtClean="0"/>
              <a:t>Fluka</a:t>
            </a:r>
            <a:r>
              <a:rPr lang="en-US" dirty="0" smtClean="0"/>
              <a:t> issues </a:t>
            </a:r>
          </a:p>
          <a:p>
            <a:r>
              <a:rPr lang="en-US" dirty="0" smtClean="0"/>
              <a:t>      Benchmark Experiment</a:t>
            </a:r>
          </a:p>
          <a:p>
            <a:r>
              <a:rPr lang="en-US" dirty="0" smtClean="0"/>
              <a:t>      no longer in agreement?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0800000" flipV="1">
            <a:off x="3050262" y="1204973"/>
            <a:ext cx="439333" cy="4233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H="1">
            <a:off x="5704878" y="1219316"/>
            <a:ext cx="423367" cy="3946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575012" y="4943706"/>
            <a:ext cx="466766" cy="3512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0800000" flipV="1">
            <a:off x="5462902" y="4933209"/>
            <a:ext cx="488476" cy="3512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802236" y="5410459"/>
            <a:ext cx="3830772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Combine data set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Extract RBE vs. Depth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4" descr="P808005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99125" y="1147763"/>
            <a:ext cx="3035300" cy="404653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4" name="Billede 5" descr="P808007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8788" y="1147763"/>
            <a:ext cx="3035300" cy="404653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5" name="Billede 6" descr="P808006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79663" y="3200340"/>
            <a:ext cx="4154487" cy="31146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6" name="Rectangle 21"/>
          <p:cNvSpPr txBox="1">
            <a:spLocks noRot="1" noChangeArrowheads="1"/>
          </p:cNvSpPr>
          <p:nvPr/>
        </p:nvSpPr>
        <p:spPr bwMode="auto">
          <a:xfrm>
            <a:off x="457200" y="152400"/>
            <a:ext cx="8229600" cy="762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Gel-Tube Method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hill 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9670" y="810816"/>
            <a:ext cx="4336953" cy="54387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Picture 12" descr="hill 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61853" y="835290"/>
            <a:ext cx="3865803" cy="192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Rectangle 13"/>
          <p:cNvSpPr txBox="1">
            <a:spLocks noChangeArrowheads="1"/>
          </p:cNvSpPr>
          <p:nvPr/>
        </p:nvSpPr>
        <p:spPr bwMode="auto">
          <a:xfrm>
            <a:off x="762000" y="76200"/>
            <a:ext cx="7772400" cy="838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Biological Analysis Method</a:t>
            </a:r>
          </a:p>
        </p:txBody>
      </p:sp>
      <p:pic>
        <p:nvPicPr>
          <p:cNvPr id="24" name="Picture 2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61852" y="3295827"/>
            <a:ext cx="3865803" cy="300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7036527" y="4158699"/>
            <a:ext cx="1605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srgbClr val="FF0000"/>
                </a:solidFill>
              </a:rPr>
              <a:t>RBE</a:t>
            </a:r>
            <a:r>
              <a:rPr lang="en-US" sz="1200" b="1" baseline="-25000" dirty="0" err="1" smtClean="0">
                <a:solidFill>
                  <a:srgbClr val="FF0000"/>
                </a:solidFill>
              </a:rPr>
              <a:t>peak</a:t>
            </a:r>
            <a:r>
              <a:rPr lang="en-US" sz="1200" b="1" baseline="-25000" dirty="0" smtClean="0">
                <a:solidFill>
                  <a:srgbClr val="FF0000"/>
                </a:solidFill>
              </a:rPr>
              <a:t>/plateau</a:t>
            </a:r>
            <a:r>
              <a:rPr lang="en-US" sz="1200" b="1" dirty="0" smtClean="0">
                <a:solidFill>
                  <a:srgbClr val="FF0000"/>
                </a:solidFill>
              </a:rPr>
              <a:t> = 1.52</a:t>
            </a:r>
            <a:endParaRPr lang="en-US" sz="1200" b="1" baseline="-2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02236" y="586207"/>
            <a:ext cx="3547952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Final Analysis of Data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03491" y="1780319"/>
            <a:ext cx="92905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Biology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53888" y="2457800"/>
            <a:ext cx="26878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Cell Count: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   cells plated </a:t>
            </a:r>
            <a:r>
              <a:rPr lang="en-US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✓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   cells counted </a:t>
            </a:r>
            <a:r>
              <a:rPr lang="en-US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✓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   PE from control </a:t>
            </a:r>
            <a:r>
              <a:rPr lang="en-US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✓</a:t>
            </a:r>
          </a:p>
          <a:p>
            <a:pPr>
              <a:buFont typeface="Zapf Dingbats" pitchFamily="-84" charset="2"/>
              <a:buChar char=" "/>
            </a:pPr>
            <a:r>
              <a:rPr lang="en-US" dirty="0" smtClean="0">
                <a:solidFill>
                  <a:srgbClr val="FF0000"/>
                </a:solidFill>
              </a:rPr>
              <a:t>  Response to X-rays </a:t>
            </a:r>
            <a:r>
              <a:rPr lang="en-US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✓  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0800000" flipV="1">
            <a:off x="3050262" y="1204973"/>
            <a:ext cx="439333" cy="4233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4635496" y="1780319"/>
            <a:ext cx="3807725" cy="3148243"/>
            <a:chOff x="4480560" y="1773731"/>
            <a:chExt cx="3807725" cy="3148243"/>
          </a:xfrm>
        </p:grpSpPr>
        <p:grpSp>
          <p:nvGrpSpPr>
            <p:cNvPr id="23" name="Group 22"/>
            <p:cNvGrpSpPr/>
            <p:nvPr/>
          </p:nvGrpSpPr>
          <p:grpSpPr>
            <a:xfrm>
              <a:off x="4480560" y="1773731"/>
              <a:ext cx="3807725" cy="3148243"/>
              <a:chOff x="4439920" y="1773731"/>
              <a:chExt cx="3807725" cy="3148243"/>
            </a:xfrm>
          </p:grpSpPr>
          <p:pic>
            <p:nvPicPr>
              <p:cNvPr id="12" name="Picture 11" descr="Low LET Combined.pdf"/>
              <p:cNvPicPr>
                <a:picLocks noChangeAspect="1"/>
              </p:cNvPicPr>
              <p:nvPr/>
            </p:nvPicPr>
            <mc:AlternateContent>
              <mc:Choice xmlns:ma="http://schemas.microsoft.com/office/mac/drawingml/2008/main" Requires="ma">
                <p:blipFill>
                  <a:blip r:embed="rId2"/>
                  <a:stretch>
                    <a:fillRect/>
                  </a:stretch>
                </p:blipFill>
              </mc:Choice>
              <mc:Fallback>
                <p:blipFill>
                  <a:blip r:embed="rId3"/>
                  <a:stretch>
                    <a:fillRect/>
                  </a:stretch>
                </p:blipFill>
              </mc:Fallback>
            </mc:AlternateContent>
            <p:spPr>
              <a:xfrm>
                <a:off x="4439920" y="1836047"/>
                <a:ext cx="3807725" cy="3085927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4754880" y="1773731"/>
                <a:ext cx="34569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</a:rPr>
                  <a:t>Response to Reference Radiation</a:t>
                </a:r>
                <a:endParaRPr lang="en-US" sz="1600" dirty="0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5035515" y="2000991"/>
              <a:ext cx="3119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Combined data from 2008, 2010, and 2012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557520" y="3058160"/>
            <a:ext cx="1710725" cy="958314"/>
            <a:chOff x="5557520" y="3058160"/>
            <a:chExt cx="1710725" cy="958314"/>
          </a:xfrm>
        </p:grpSpPr>
        <p:cxnSp>
          <p:nvCxnSpPr>
            <p:cNvPr id="22" name="Straight Arrow Connector 21"/>
            <p:cNvCxnSpPr/>
            <p:nvPr/>
          </p:nvCxnSpPr>
          <p:spPr>
            <a:xfrm rot="5400000" flipH="1" flipV="1">
              <a:off x="6167120" y="3119120"/>
              <a:ext cx="619760" cy="49784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5557520" y="3677920"/>
              <a:ext cx="17107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D</a:t>
              </a:r>
              <a:r>
                <a:rPr lang="en-US" sz="1600" b="1" baseline="-25000" dirty="0" smtClean="0">
                  <a:solidFill>
                    <a:srgbClr val="FF0000"/>
                  </a:solidFill>
                </a:rPr>
                <a:t>SF=10% </a:t>
              </a:r>
              <a:r>
                <a:rPr lang="en-US" sz="1600" b="1" dirty="0" smtClean="0">
                  <a:solidFill>
                    <a:srgbClr val="FF0000"/>
                  </a:solidFill>
                </a:rPr>
                <a:t>= 5.3 </a:t>
              </a:r>
              <a:r>
                <a:rPr lang="en-US" sz="1600" b="1" dirty="0" err="1" smtClean="0">
                  <a:solidFill>
                    <a:srgbClr val="FF0000"/>
                  </a:solidFill>
                </a:rPr>
                <a:t>Gy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353888" y="3835360"/>
            <a:ext cx="2096134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PE from fit</a:t>
            </a:r>
          </a:p>
          <a:p>
            <a:endParaRPr lang="en-US" dirty="0" smtClean="0"/>
          </a:p>
          <a:p>
            <a:r>
              <a:rPr lang="en-US" dirty="0" smtClean="0"/>
              <a:t>Potential Errors:</a:t>
            </a:r>
            <a:br>
              <a:rPr lang="en-US" dirty="0" smtClean="0"/>
            </a:br>
            <a:r>
              <a:rPr lang="en-US" dirty="0" smtClean="0"/>
              <a:t>    Fitting Algorithm</a:t>
            </a:r>
            <a:br>
              <a:rPr lang="en-US" dirty="0" smtClean="0"/>
            </a:br>
            <a:r>
              <a:rPr lang="en-US" dirty="0" smtClean="0"/>
              <a:t>    Stability of fit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02236" y="586207"/>
            <a:ext cx="3547952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Final Analysis of Data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03491" y="1780319"/>
            <a:ext cx="92905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Biology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13900" y="1780319"/>
            <a:ext cx="1001889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Physics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53888" y="2457800"/>
            <a:ext cx="2687889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Cell Count: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   cells plated </a:t>
            </a:r>
            <a:r>
              <a:rPr lang="en-US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✓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   cells counted </a:t>
            </a:r>
            <a:r>
              <a:rPr lang="en-US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✓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   PE from control </a:t>
            </a:r>
            <a:r>
              <a:rPr lang="en-US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✓</a:t>
            </a:r>
          </a:p>
          <a:p>
            <a:r>
              <a:rPr lang="en-US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   </a:t>
            </a:r>
            <a:r>
              <a:rPr lang="en-US" dirty="0" smtClean="0">
                <a:solidFill>
                  <a:srgbClr val="FF0000"/>
                </a:solidFill>
              </a:rPr>
              <a:t>Response to X-rays </a:t>
            </a:r>
            <a:r>
              <a:rPr lang="en-US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✓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   </a:t>
            </a:r>
            <a:r>
              <a:rPr lang="en-US" dirty="0" smtClean="0"/>
              <a:t>PE from fit</a:t>
            </a:r>
          </a:p>
          <a:p>
            <a:endParaRPr lang="en-US" dirty="0" smtClean="0"/>
          </a:p>
          <a:p>
            <a:r>
              <a:rPr lang="en-US" dirty="0" smtClean="0"/>
              <a:t>Potential Errors:</a:t>
            </a:r>
            <a:br>
              <a:rPr lang="en-US" dirty="0" smtClean="0"/>
            </a:br>
            <a:r>
              <a:rPr lang="en-US" dirty="0" smtClean="0"/>
              <a:t>    Fitting Algorithm</a:t>
            </a:r>
            <a:br>
              <a:rPr lang="en-US" dirty="0" smtClean="0"/>
            </a:br>
            <a:r>
              <a:rPr lang="en-US" dirty="0" smtClean="0"/>
              <a:t>    Stability of fit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62901" y="2405745"/>
            <a:ext cx="326453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Redo dose calculations</a:t>
            </a:r>
          </a:p>
          <a:p>
            <a:r>
              <a:rPr lang="en-US" dirty="0" smtClean="0"/>
              <a:t>      </a:t>
            </a:r>
            <a:r>
              <a:rPr lang="en-US" dirty="0" smtClean="0">
                <a:solidFill>
                  <a:srgbClr val="FF0000"/>
                </a:solidFill>
              </a:rPr>
              <a:t>Refine geometries </a:t>
            </a:r>
            <a:r>
              <a:rPr lang="en-US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✓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      </a:t>
            </a:r>
            <a:r>
              <a:rPr lang="en-US" dirty="0" smtClean="0">
                <a:solidFill>
                  <a:srgbClr val="FF0000"/>
                </a:solidFill>
              </a:rPr>
              <a:t>New input files </a:t>
            </a:r>
            <a:r>
              <a:rPr lang="en-US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✓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      Re-Run all relevant years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err="1" smtClean="0"/>
              <a:t>Fluka</a:t>
            </a:r>
            <a:r>
              <a:rPr lang="en-US" dirty="0" smtClean="0"/>
              <a:t> issues </a:t>
            </a:r>
          </a:p>
          <a:p>
            <a:r>
              <a:rPr lang="en-US" dirty="0" smtClean="0"/>
              <a:t>      Benchmark Experiment</a:t>
            </a:r>
            <a:br>
              <a:rPr lang="en-US" dirty="0" smtClean="0"/>
            </a:br>
            <a:r>
              <a:rPr lang="en-US" dirty="0" smtClean="0"/>
              <a:t>      no longer in agreement?</a:t>
            </a:r>
          </a:p>
          <a:p>
            <a:r>
              <a:rPr lang="en-US" dirty="0" smtClean="0"/>
              <a:t>      Which version to use???</a:t>
            </a:r>
          </a:p>
          <a:p>
            <a:r>
              <a:rPr lang="en-US" dirty="0" smtClean="0"/>
              <a:t>      Sensitivity towards diff.</a:t>
            </a:r>
            <a:br>
              <a:rPr lang="en-US" dirty="0" smtClean="0"/>
            </a:br>
            <a:r>
              <a:rPr lang="en-US" dirty="0" smtClean="0"/>
              <a:t>      versions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0800000" flipV="1">
            <a:off x="3050262" y="1204973"/>
            <a:ext cx="439333" cy="4233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H="1">
            <a:off x="5704878" y="1219316"/>
            <a:ext cx="423367" cy="3946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6200000" flipH="1">
            <a:off x="3526887" y="4991830"/>
            <a:ext cx="563014" cy="4667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0800000" flipV="1">
            <a:off x="5462903" y="5320122"/>
            <a:ext cx="256318" cy="1865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802236" y="5633979"/>
            <a:ext cx="3830772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Combine data set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Extract RBE vs. Depth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build="p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 bwMode="auto">
          <a:xfrm>
            <a:off x="866948" y="76200"/>
            <a:ext cx="7578260" cy="838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Available Data Sets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2012 SF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2375" y="3546042"/>
            <a:ext cx="3979449" cy="2722526"/>
          </a:xfrm>
          <a:prstGeom prst="rect">
            <a:avLst/>
          </a:prstGeom>
        </p:spPr>
      </p:pic>
      <p:pic>
        <p:nvPicPr>
          <p:cNvPr id="5" name="Picture 4" descr="2008 SF Plo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48056" y="325384"/>
            <a:ext cx="4455357" cy="3442776"/>
          </a:xfrm>
          <a:prstGeom prst="rect">
            <a:avLst/>
          </a:prstGeom>
        </p:spPr>
      </p:pic>
      <p:pic>
        <p:nvPicPr>
          <p:cNvPr id="6" name="Picture 5" descr="2010 SF Plo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4459717" y="272896"/>
            <a:ext cx="4455357" cy="3442776"/>
          </a:xfrm>
          <a:prstGeom prst="rect">
            <a:avLst/>
          </a:prstGeom>
        </p:spPr>
      </p:pic>
      <p:pic>
        <p:nvPicPr>
          <p:cNvPr id="8" name="Picture 7" descr="2012 SF Plot Run 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301347" y="3082556"/>
            <a:ext cx="4649356" cy="35926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12131</TotalTime>
  <Words>1282</Words>
  <Application>Microsoft Macintosh PowerPoint</Application>
  <PresentationFormat>On-screen Show (4:3)</PresentationFormat>
  <Paragraphs>156</Paragraphs>
  <Slides>26</Slides>
  <Notes>3</Notes>
  <HiddenSlides>1</HiddenSlides>
  <MMClips>0</MMClips>
  <ScaleCrop>false</ScaleCrop>
  <HeadingPairs>
    <vt:vector size="8" baseType="variant">
      <vt:variant>
        <vt:lpstr>Design Template</vt:lpstr>
      </vt:variant>
      <vt:variant>
        <vt:i4>1</vt:i4>
      </vt:variant>
      <vt:variant>
        <vt:lpstr>Links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Office Theme</vt:lpstr>
      <vt:lpstr>???</vt:lpstr>
      <vt:lpstr>???</vt:lpstr>
      <vt:lpstr>???</vt:lpstr>
      <vt:lpstr>???</vt:lpstr>
      <vt:lpstr>???</vt:lpstr>
      <vt:lpstr>???</vt:lpstr>
      <vt:lpstr>???</vt:lpstr>
      <vt:lpstr>???</vt:lpstr>
      <vt:lpstr>Image</vt:lpstr>
      <vt:lpstr>AD-4 Status Report 2013</vt:lpstr>
      <vt:lpstr>Slide 2</vt:lpstr>
      <vt:lpstr>The AD-4 Experiment at CERN</vt:lpstr>
      <vt:lpstr>Slide 4</vt:lpstr>
      <vt:lpstr>Slide 5</vt:lpstr>
      <vt:lpstr>Slide 6</vt:lpstr>
      <vt:lpstr>Slide 7</vt:lpstr>
      <vt:lpstr>Slide 8</vt:lpstr>
      <vt:lpstr>Slide 9</vt:lpstr>
      <vt:lpstr>Slide 10</vt:lpstr>
      <vt:lpstr>Influence from Geometry</vt:lpstr>
      <vt:lpstr>Influence from Geometry</vt:lpstr>
      <vt:lpstr>Influence from Geometry</vt:lpstr>
      <vt:lpstr>Slide 14</vt:lpstr>
      <vt:lpstr>Slide 15</vt:lpstr>
      <vt:lpstr>Slide 16</vt:lpstr>
      <vt:lpstr>Influence from FLUKA Version Current Status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Michael Holzscheiter</dc:creator>
  <cp:keywords/>
  <dc:description/>
  <cp:lastModifiedBy>Michael Holzscheiter</cp:lastModifiedBy>
  <cp:revision>77</cp:revision>
  <cp:lastPrinted>2013-12-23T18:29:01Z</cp:lastPrinted>
  <dcterms:created xsi:type="dcterms:W3CDTF">2014-01-13T16:27:12Z</dcterms:created>
  <dcterms:modified xsi:type="dcterms:W3CDTF">2014-01-13T19:35:36Z</dcterms:modified>
  <cp:category/>
</cp:coreProperties>
</file>