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99" r:id="rId2"/>
    <p:sldId id="311" r:id="rId3"/>
    <p:sldId id="312" r:id="rId4"/>
    <p:sldId id="309" r:id="rId5"/>
    <p:sldId id="310" r:id="rId6"/>
    <p:sldId id="302" r:id="rId7"/>
    <p:sldId id="326" r:id="rId8"/>
    <p:sldId id="303" r:id="rId9"/>
    <p:sldId id="314" r:id="rId10"/>
    <p:sldId id="313" r:id="rId11"/>
    <p:sldId id="315" r:id="rId12"/>
    <p:sldId id="316" r:id="rId13"/>
    <p:sldId id="317" r:id="rId14"/>
    <p:sldId id="318" r:id="rId15"/>
    <p:sldId id="319" r:id="rId16"/>
    <p:sldId id="320" r:id="rId17"/>
    <p:sldId id="324" r:id="rId18"/>
    <p:sldId id="325" r:id="rId19"/>
    <p:sldId id="321" r:id="rId20"/>
    <p:sldId id="327" r:id="rId21"/>
    <p:sldId id="304" r:id="rId22"/>
    <p:sldId id="322" r:id="rId23"/>
    <p:sldId id="323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7D40"/>
    <a:srgbClr val="939E82"/>
    <a:srgbClr val="FFEEB7"/>
    <a:srgbClr val="FFE593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4" autoAdjust="0"/>
    <p:restoredTop sz="94586" autoAdjust="0"/>
  </p:normalViewPr>
  <p:slideViewPr>
    <p:cSldViewPr>
      <p:cViewPr varScale="1">
        <p:scale>
          <a:sx n="97" d="100"/>
          <a:sy n="97" d="100"/>
        </p:scale>
        <p:origin x="-1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8C94AC-9A07-4590-A689-909390576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680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31FDAFC-7F5E-4ED8-AA33-91089A77BD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790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ICT: new</a:t>
            </a:r>
            <a:r>
              <a:rPr lang="es-ES_tradnl" baseline="0" dirty="0" smtClean="0"/>
              <a:t> LHC </a:t>
            </a:r>
            <a:r>
              <a:rPr lang="es-ES_tradnl" baseline="0" dirty="0" err="1" smtClean="0"/>
              <a:t>transformer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replace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FBCT in </a:t>
            </a:r>
            <a:r>
              <a:rPr lang="es-ES_tradnl" baseline="0" dirty="0" err="1" smtClean="0"/>
              <a:t>order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to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solve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the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beam</a:t>
            </a:r>
            <a:r>
              <a:rPr lang="es-ES_tradnl" baseline="0" dirty="0" smtClean="0"/>
              <a:t> position </a:t>
            </a:r>
            <a:r>
              <a:rPr lang="es-ES_tradnl" baseline="0" dirty="0" err="1" smtClean="0"/>
              <a:t>dependency</a:t>
            </a:r>
            <a:r>
              <a:rPr lang="es-ES_tradnl" baseline="0" dirty="0" smtClean="0"/>
              <a:t> </a:t>
            </a:r>
            <a:r>
              <a:rPr lang="es-ES_tradnl" baseline="0" dirty="0" err="1" smtClean="0"/>
              <a:t>issue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4FA5E-9667-4BCF-A37B-EE6A891BFC7A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5789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23E83-07E2-49A6-B69B-92BDAEFA81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BA9F6-A638-4692-92AC-E97C3E4BCC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295400"/>
            <a:ext cx="207645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7695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48DDE-FBA2-4456-9631-4E9040042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9A43-D52D-42B0-B8FC-A5FE0A0FD8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9BDB3-821E-4301-A0D0-AE8AB69B8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C097E-01DF-47DE-A6E4-67122AD326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DA9B7-5A9D-4CB1-9C7C-93CAFA313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D0A12-8E14-4213-98F6-1DDA5DE4B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742F5-B4AA-4675-9ABB-2BBB7049C6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F81C9-6566-427B-B83C-5107484D0C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82A2E-A568-4EE2-8E9B-82296409B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799F8-FC29-496D-9E50-9A7D04087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2A3F2-60A3-45B5-BB21-2A1E72AEB6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twiki.cern.ch/twiki/bin/view/SPL/WebHome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2954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ea typeface="굴림" pitchFamily="50" charset="-127"/>
              </a:defRPr>
            </a:lvl1pPr>
          </a:lstStyle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ea typeface="굴림" pitchFamily="50" charset="-127"/>
              </a:defRPr>
            </a:lvl1pPr>
          </a:lstStyle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DD096F90-B5B3-4F38-9089-1781E81B6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Linac4-block-diagram.001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429000" y="152400"/>
            <a:ext cx="56007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1" descr="Linac4Logo">
            <a:hlinkClick r:id="rId16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52400" y="152400"/>
            <a:ext cx="9731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FF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18" Type="http://schemas.openxmlformats.org/officeDocument/2006/relationships/image" Target="../media/image36.emf"/><Relationship Id="rId3" Type="http://schemas.openxmlformats.org/officeDocument/2006/relationships/image" Target="../media/image21.emf"/><Relationship Id="rId21" Type="http://schemas.openxmlformats.org/officeDocument/2006/relationships/image" Target="../media/image39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17" Type="http://schemas.openxmlformats.org/officeDocument/2006/relationships/image" Target="../media/image35.emf"/><Relationship Id="rId2" Type="http://schemas.openxmlformats.org/officeDocument/2006/relationships/image" Target="../media/image20.emf"/><Relationship Id="rId16" Type="http://schemas.openxmlformats.org/officeDocument/2006/relationships/image" Target="../media/image34.emf"/><Relationship Id="rId20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5" Type="http://schemas.openxmlformats.org/officeDocument/2006/relationships/image" Target="../media/image33.emf"/><Relationship Id="rId10" Type="http://schemas.openxmlformats.org/officeDocument/2006/relationships/image" Target="../media/image28.emf"/><Relationship Id="rId19" Type="http://schemas.openxmlformats.org/officeDocument/2006/relationships/image" Target="../media/image37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1676400"/>
            <a:ext cx="7772400" cy="688975"/>
          </a:xfrm>
        </p:spPr>
        <p:txBody>
          <a:bodyPr/>
          <a:lstStyle/>
          <a:p>
            <a:pPr eaLnBrk="1" hangingPunct="1"/>
            <a:r>
              <a:rPr lang="en-GB" sz="4000" dirty="0" smtClean="0">
                <a:ea typeface="굴림" pitchFamily="50" charset="-127"/>
              </a:rPr>
              <a:t>3 MeV instrumentation commissioning</a:t>
            </a:r>
            <a:endParaRPr lang="en-GB" sz="4000" dirty="0" smtClean="0"/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2514600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en-GB" altLang="ko-KR" dirty="0" smtClean="0">
              <a:ea typeface="굴림" pitchFamily="50" charset="-127"/>
            </a:endParaRPr>
          </a:p>
          <a:p>
            <a:pPr marL="0" indent="0" algn="ctr" eaLnBrk="1" hangingPunct="1">
              <a:buFontTx/>
              <a:buNone/>
            </a:pPr>
            <a:r>
              <a:rPr lang="en-GB" altLang="ko-KR" dirty="0" smtClean="0">
                <a:ea typeface="굴림" pitchFamily="50" charset="-127"/>
              </a:rPr>
              <a:t>U. Raich, Federico Roncarolo, F</a:t>
            </a:r>
            <a:r>
              <a:rPr lang="en-GB" altLang="ko-KR" dirty="0">
                <a:ea typeface="굴림" pitchFamily="50" charset="-127"/>
              </a:rPr>
              <a:t>.</a:t>
            </a:r>
            <a:r>
              <a:rPr lang="en-GB" altLang="ko-KR" dirty="0" smtClean="0">
                <a:ea typeface="굴림" pitchFamily="50" charset="-127"/>
              </a:rPr>
              <a:t> Zocca</a:t>
            </a:r>
          </a:p>
          <a:p>
            <a:pPr marL="0" indent="0" algn="ctr" eaLnBrk="1" hangingPunct="1">
              <a:buFontTx/>
              <a:buNone/>
            </a:pPr>
            <a:r>
              <a:rPr lang="en-GB" dirty="0" smtClean="0">
                <a:ea typeface="굴림" pitchFamily="50" charset="-127"/>
              </a:rPr>
              <a:t>Linac-4 Beam Coordination Committee 10.1.2013</a:t>
            </a:r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1000" y="609600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CERN, 18.December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76600" y="61722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ko-KR" dirty="0" err="1" smtClean="0"/>
              <a:t>Uli</a:t>
            </a:r>
            <a:r>
              <a:rPr lang="en-US" altLang="ko-KR" dirty="0" smtClean="0"/>
              <a:t> Raich BE/BI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Grid in LEBT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279" y="1981200"/>
            <a:ext cx="5772150" cy="4181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3352800" cy="4221163"/>
          </a:xfrm>
        </p:spPr>
        <p:txBody>
          <a:bodyPr/>
          <a:lstStyle/>
          <a:p>
            <a:r>
              <a:rPr lang="en-US" sz="2000" dirty="0" smtClean="0"/>
              <a:t>Can polarize frame</a:t>
            </a:r>
            <a:br>
              <a:rPr lang="en-US" sz="2000" dirty="0" smtClean="0"/>
            </a:br>
            <a:r>
              <a:rPr lang="en-US" sz="2000" dirty="0" smtClean="0"/>
              <a:t>and wires</a:t>
            </a:r>
          </a:p>
          <a:p>
            <a:r>
              <a:rPr lang="en-US" sz="2000" dirty="0" smtClean="0"/>
              <a:t>Measurements for different solenoid settings</a:t>
            </a:r>
          </a:p>
          <a:p>
            <a:r>
              <a:rPr lang="en-US" sz="2000" dirty="0" smtClean="0"/>
              <a:t>Add wire signals and compare to FC</a:t>
            </a:r>
          </a:p>
          <a:p>
            <a:r>
              <a:rPr lang="en-US" sz="2000" dirty="0" smtClean="0"/>
              <a:t>Frame needs to be polarized, wire polarization is less important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52777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Current Transformers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6" name="Picture 6" descr="A4)First-trafo-coup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046" r="13599" b="-4762"/>
          <a:stretch>
            <a:fillRect/>
          </a:stretch>
        </p:blipFill>
        <p:spPr bwMode="auto">
          <a:xfrm>
            <a:off x="457200" y="2105929"/>
            <a:ext cx="3072037" cy="3561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352800"/>
            <a:ext cx="2114758" cy="243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39886" y="2133599"/>
            <a:ext cx="533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Instrument mostly used to see if beam arrives</a:t>
            </a:r>
          </a:p>
          <a:p>
            <a:r>
              <a:rPr lang="en-US" dirty="0" smtClean="0"/>
              <a:t>Signal sampled at max. 200 MHz (2 samples added -&gt; 100 MHz)</a:t>
            </a:r>
          </a:p>
          <a:p>
            <a:r>
              <a:rPr lang="en-US" dirty="0" smtClean="0"/>
              <a:t>Multiple level shielding</a:t>
            </a:r>
          </a:p>
          <a:p>
            <a:r>
              <a:rPr lang="en-US" dirty="0" smtClean="0"/>
              <a:t>Calibration after each beam pulse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853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BCT signals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5600" y="1905000"/>
            <a:ext cx="1981200" cy="422116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White areas show integration windows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39686"/>
            <a:ext cx="6400800" cy="4334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5477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BCTs give an idea on chopper rise time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905000"/>
            <a:ext cx="4343399" cy="2209799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190999"/>
            <a:ext cx="3748314" cy="1973761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234361"/>
            <a:ext cx="366014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95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scanners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3810000" cy="4221163"/>
          </a:xfrm>
        </p:spPr>
        <p:txBody>
          <a:bodyPr/>
          <a:lstStyle/>
          <a:p>
            <a:r>
              <a:rPr lang="en-US" dirty="0" smtClean="0"/>
              <a:t>40 um carbon wires</a:t>
            </a:r>
          </a:p>
          <a:p>
            <a:r>
              <a:rPr lang="en-US" dirty="0" smtClean="0"/>
              <a:t>First X-shaped, now </a:t>
            </a:r>
            <a:br>
              <a:rPr lang="en-US" dirty="0" smtClean="0"/>
            </a:br>
            <a:r>
              <a:rPr lang="en-US" dirty="0" smtClean="0"/>
              <a:t>L-shaped</a:t>
            </a:r>
          </a:p>
          <a:p>
            <a:r>
              <a:rPr lang="en-US" dirty="0" smtClean="0"/>
              <a:t>Wires can be polarized</a:t>
            </a:r>
          </a:p>
          <a:p>
            <a:r>
              <a:rPr lang="en-US" dirty="0" smtClean="0"/>
              <a:t>Readout at 205 kHz</a:t>
            </a:r>
          </a:p>
          <a:p>
            <a:r>
              <a:rPr lang="en-US" dirty="0" smtClean="0"/>
              <a:t>Now configured in </a:t>
            </a:r>
            <a:br>
              <a:rPr lang="en-US" dirty="0" smtClean="0"/>
            </a:br>
            <a:r>
              <a:rPr lang="en-US" dirty="0" smtClean="0"/>
              <a:t>L-shape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CERN, 18.December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229" y="1995487"/>
            <a:ext cx="3914775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7952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Scanners and Chopper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057400"/>
            <a:ext cx="3657600" cy="350520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3600"/>
            <a:ext cx="3810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65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Crosstalk between wires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L-shaped wire scanners crosstalk from one wire to the next can be separated</a:t>
            </a:r>
          </a:p>
          <a:p>
            <a:r>
              <a:rPr lang="en-US" dirty="0" smtClean="0"/>
              <a:t>Measured crosstalk when increasing positive wire polarization</a:t>
            </a:r>
          </a:p>
          <a:p>
            <a:r>
              <a:rPr lang="en-US" dirty="0" smtClean="0"/>
              <a:t>Profile size shows ~ 2% dependence on wire polarization up to ~ 40V.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Crosstalk versus polarization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0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WS2 –   0V</a:t>
            </a:r>
            <a:endParaRPr lang="en-GB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80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WS2 –   5V</a:t>
            </a:r>
            <a:endParaRPr lang="en-GB" sz="20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80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WS2 –  10V</a:t>
            </a:r>
            <a:endParaRPr lang="en-GB" sz="2000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80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WS2 –  15V</a:t>
            </a:r>
            <a:endParaRPr lang="en-GB" sz="2000" dirty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80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WS2 –  20V</a:t>
            </a:r>
            <a:endParaRPr lang="en-GB" sz="2000" dirty="0"/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80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WS2 –  </a:t>
            </a:r>
            <a:r>
              <a:rPr lang="en-US" sz="2000" dirty="0"/>
              <a:t>4</a:t>
            </a:r>
            <a:r>
              <a:rPr lang="en-US" sz="2000" dirty="0" smtClean="0"/>
              <a:t>0V</a:t>
            </a:r>
            <a:endParaRPr lang="en-GB" sz="2000" dirty="0"/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1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180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WS2 –  60V</a:t>
            </a:r>
            <a:endParaRPr lang="en-GB" sz="2000" dirty="0"/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80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WS2 –  </a:t>
            </a:r>
            <a:r>
              <a:rPr lang="en-US" sz="2000" dirty="0"/>
              <a:t>8</a:t>
            </a:r>
            <a:r>
              <a:rPr lang="en-US" sz="2000" dirty="0" smtClean="0"/>
              <a:t>0V</a:t>
            </a:r>
            <a:endParaRPr lang="en-GB" sz="2000" dirty="0"/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180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WS2 – 100V</a:t>
            </a:r>
            <a:endParaRPr lang="en-GB" sz="2000" dirty="0"/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0" y="2520000"/>
            <a:ext cx="335899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1800000" y="2160000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WS2 – 120V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6692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3" grpId="1"/>
      <p:bldP spid="16" grpId="0"/>
      <p:bldP spid="16" grpId="1"/>
      <p:bldP spid="19" grpId="0"/>
      <p:bldP spid="19" grpId="1"/>
      <p:bldP spid="22" grpId="0"/>
      <p:bldP spid="22" grpId="1"/>
      <p:bldP spid="28" grpId="0"/>
      <p:bldP spid="28" grpId="1"/>
      <p:bldP spid="31" grpId="0"/>
      <p:bldP spid="31" grpId="1"/>
      <p:bldP spid="34" grpId="0"/>
      <p:bldP spid="34" grpId="1"/>
      <p:bldP spid="37" grpId="0"/>
      <p:bldP spid="37" grpId="1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Emittance Meter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905000"/>
            <a:ext cx="5436822" cy="42211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4792" y="2362200"/>
            <a:ext cx="349326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/>
              <a:t>Labview program sets </a:t>
            </a:r>
          </a:p>
          <a:p>
            <a:r>
              <a:rPr lang="de-DE" sz="1800" dirty="0" smtClean="0"/>
              <a:t>Motor position of slit and grid</a:t>
            </a:r>
          </a:p>
          <a:p>
            <a:r>
              <a:rPr lang="de-DE" sz="1800" dirty="0" smtClean="0"/>
              <a:t>(controlled by PLC and FESA)</a:t>
            </a:r>
          </a:p>
          <a:p>
            <a:endParaRPr lang="de-DE" sz="1800" dirty="0"/>
          </a:p>
          <a:p>
            <a:r>
              <a:rPr lang="de-DE" sz="1800" dirty="0" smtClean="0"/>
              <a:t>Accesses FESA class to control</a:t>
            </a:r>
          </a:p>
          <a:p>
            <a:r>
              <a:rPr lang="de-DE" sz="1800" dirty="0" smtClean="0"/>
              <a:t>Amplifier gain, plane ...</a:t>
            </a:r>
          </a:p>
          <a:p>
            <a:endParaRPr lang="de-DE" sz="1800" dirty="0"/>
          </a:p>
          <a:p>
            <a:r>
              <a:rPr lang="de-DE" sz="1800" dirty="0" smtClean="0"/>
              <a:t>Reads ADCs and saves data in</a:t>
            </a:r>
          </a:p>
          <a:p>
            <a:r>
              <a:rPr lang="de-DE" sz="1800" dirty="0" smtClean="0"/>
              <a:t>.csv format for further evaluation</a:t>
            </a:r>
          </a:p>
          <a:p>
            <a:endParaRPr lang="de-DE" sz="1800" dirty="0"/>
          </a:p>
          <a:p>
            <a:r>
              <a:rPr lang="de-DE" sz="1800" smtClean="0"/>
              <a:t>1 emittance plot every 4 µs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697240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position monitors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BPMs measure </a:t>
            </a:r>
          </a:p>
          <a:p>
            <a:r>
              <a:rPr lang="en-US" dirty="0" smtClean="0"/>
              <a:t>Position</a:t>
            </a:r>
          </a:p>
          <a:p>
            <a:r>
              <a:rPr lang="en-US" dirty="0" smtClean="0"/>
              <a:t>Intensity</a:t>
            </a:r>
          </a:p>
          <a:p>
            <a:r>
              <a:rPr lang="en-US" dirty="0" smtClean="0"/>
              <a:t>Phase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362200"/>
            <a:ext cx="6859588" cy="3751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70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Setup</a:t>
            </a:r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/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13792"/>
            <a:ext cx="8839200" cy="2225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480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Intensity BCT-BPM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65596"/>
            <a:ext cx="8229600" cy="3899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159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Shape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been used to adjust the </a:t>
            </a:r>
            <a:r>
              <a:rPr lang="en-US" dirty="0" err="1" smtClean="0"/>
              <a:t>bunchers</a:t>
            </a:r>
            <a:r>
              <a:rPr lang="en-US" dirty="0" smtClean="0"/>
              <a:t> in the test stand</a:t>
            </a:r>
          </a:p>
          <a:p>
            <a:r>
              <a:rPr lang="en-US" dirty="0" smtClean="0"/>
              <a:t>Brought back into operation in the L4 tunnel </a:t>
            </a:r>
          </a:p>
          <a:p>
            <a:r>
              <a:rPr lang="en-US" dirty="0" smtClean="0"/>
              <a:t>No bunch shape measurements yet because of missing </a:t>
            </a:r>
            <a:r>
              <a:rPr lang="en-US" dirty="0" err="1" smtClean="0"/>
              <a:t>buncher</a:t>
            </a:r>
            <a:r>
              <a:rPr lang="en-US" dirty="0" smtClean="0"/>
              <a:t> control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2051" name="Рисунок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63975"/>
            <a:ext cx="3362325" cy="219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Рисунок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19072"/>
            <a:ext cx="3345458" cy="218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638300" y="38639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24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22</a:t>
            </a:fld>
            <a:endParaRPr lang="en-GB" noProof="0" dirty="0"/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>
          <a:xfrm>
            <a:off x="307910" y="1159238"/>
            <a:ext cx="8001000" cy="579438"/>
          </a:xfrm>
        </p:spPr>
        <p:txBody>
          <a:bodyPr/>
          <a:lstStyle/>
          <a:p>
            <a:r>
              <a:rPr lang="en-GB" dirty="0" smtClean="0"/>
              <a:t>Concept of Laser </a:t>
            </a:r>
            <a:r>
              <a:rPr lang="en-GB" dirty="0" err="1" smtClean="0"/>
              <a:t>Emittance</a:t>
            </a:r>
            <a:r>
              <a:rPr lang="en-GB" dirty="0" smtClean="0"/>
              <a:t> Meter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562383" y="1738676"/>
            <a:ext cx="4616494" cy="4768165"/>
            <a:chOff x="2583139" y="1006783"/>
            <a:chExt cx="5148662" cy="5317817"/>
          </a:xfrm>
        </p:grpSpPr>
        <p:cxnSp>
          <p:nvCxnSpPr>
            <p:cNvPr id="66" name="Straight Connector 65"/>
            <p:cNvCxnSpPr/>
            <p:nvPr/>
          </p:nvCxnSpPr>
          <p:spPr bwMode="auto">
            <a:xfrm rot="420000">
              <a:off x="3046388" y="2464724"/>
              <a:ext cx="43199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/>
            <p:cNvCxnSpPr>
              <a:endCxn id="31" idx="3"/>
            </p:cNvCxnSpPr>
            <p:nvPr/>
          </p:nvCxnSpPr>
          <p:spPr bwMode="auto">
            <a:xfrm flipH="1">
              <a:off x="3503853" y="2446758"/>
              <a:ext cx="1348" cy="132810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 flipH="1" flipV="1">
              <a:off x="3505200" y="3657600"/>
              <a:ext cx="1828800" cy="2286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>
              <a:off x="5602572" y="1006783"/>
              <a:ext cx="1406892" cy="514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Diamond</a:t>
              </a:r>
            </a:p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Detector</a:t>
              </a:r>
              <a:endParaRPr lang="en-US" sz="12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Cube 26"/>
            <p:cNvSpPr/>
            <p:nvPr/>
          </p:nvSpPr>
          <p:spPr bwMode="auto">
            <a:xfrm rot="420000">
              <a:off x="6567678" y="1034624"/>
              <a:ext cx="841129" cy="741687"/>
            </a:xfrm>
            <a:prstGeom prst="cube">
              <a:avLst>
                <a:gd name="adj" fmla="val 7676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wrap="none" lIns="86061" tIns="43031" rIns="86061" bIns="43031" rtlCol="0" anchor="ctr"/>
            <a:lstStyle/>
            <a:p>
              <a:pPr algn="ctr" defTabSz="860425"/>
              <a:endParaRPr lang="en-US" sz="3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 rot="5820000">
              <a:off x="6981981" y="841616"/>
              <a:ext cx="0" cy="792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6" name="Oval 115"/>
            <p:cNvSpPr/>
            <p:nvPr/>
          </p:nvSpPr>
          <p:spPr>
            <a:xfrm>
              <a:off x="6553200" y="1143000"/>
              <a:ext cx="739329" cy="6858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16"/>
            <p:cNvGrpSpPr/>
            <p:nvPr/>
          </p:nvGrpSpPr>
          <p:grpSpPr>
            <a:xfrm>
              <a:off x="2716264" y="4599699"/>
              <a:ext cx="4259257" cy="1724901"/>
              <a:chOff x="2522543" y="4985164"/>
              <a:chExt cx="4259257" cy="1724901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3807822" y="5387934"/>
                <a:ext cx="914401" cy="587829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1" name="Straight Arrow Connector 80"/>
              <p:cNvCxnSpPr/>
              <p:nvPr/>
            </p:nvCxnSpPr>
            <p:spPr>
              <a:xfrm>
                <a:off x="4800600" y="5670964"/>
                <a:ext cx="190500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3810000" y="6248400"/>
                <a:ext cx="912223" cy="308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sz="1200" baseline="30000" dirty="0" smtClean="0">
                    <a:latin typeface="Arial" pitchFamily="34" charset="0"/>
                    <a:cs typeface="Arial" pitchFamily="34" charset="0"/>
                  </a:rPr>
                  <a:t>-  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beam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 flipH="1">
                <a:off x="5216478" y="5387935"/>
                <a:ext cx="1" cy="587829"/>
              </a:xfrm>
              <a:prstGeom prst="line">
                <a:avLst/>
              </a:prstGeom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/>
              <p:cNvSpPr txBox="1"/>
              <p:nvPr/>
            </p:nvSpPr>
            <p:spPr>
              <a:xfrm>
                <a:off x="4648200" y="6248400"/>
                <a:ext cx="1066800" cy="308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sz="1200" baseline="30000" dirty="0" smtClean="0">
                    <a:latin typeface="Arial" pitchFamily="34" charset="0"/>
                    <a:cs typeface="Arial" pitchFamily="34" charset="0"/>
                  </a:rPr>
                  <a:t>0  </a:t>
                </a:r>
                <a:r>
                  <a:rPr lang="en-US" sz="1200" dirty="0" err="1" smtClean="0">
                    <a:latin typeface="Arial" pitchFamily="34" charset="0"/>
                    <a:cs typeface="Arial" pitchFamily="34" charset="0"/>
                  </a:rPr>
                  <a:t>beamlet</a:t>
                </a:r>
                <a:endParaRPr lang="en-US" sz="12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88" name="Straight Arrow Connector 87"/>
              <p:cNvCxnSpPr/>
              <p:nvPr/>
            </p:nvCxnSpPr>
            <p:spPr>
              <a:xfrm>
                <a:off x="5486400" y="5670964"/>
                <a:ext cx="190500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Rectangle 96"/>
              <p:cNvSpPr/>
              <p:nvPr/>
            </p:nvSpPr>
            <p:spPr>
              <a:xfrm>
                <a:off x="5715000" y="4985164"/>
                <a:ext cx="914400" cy="1371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softEdge rad="317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5715000" y="6248400"/>
                <a:ext cx="914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>
                    <a:latin typeface="Arial" pitchFamily="34" charset="0"/>
                    <a:cs typeface="Arial" pitchFamily="34" charset="0"/>
                  </a:rPr>
                  <a:t>beamlet</a:t>
                </a:r>
                <a:endParaRPr lang="en-US" sz="1200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after drift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3346157" y="5105399"/>
                <a:ext cx="3435643" cy="16001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2522543" y="5105400"/>
                <a:ext cx="993582" cy="308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Principle: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" name="Arc 27"/>
            <p:cNvSpPr/>
            <p:nvPr/>
          </p:nvSpPr>
          <p:spPr bwMode="auto">
            <a:xfrm rot="19881119">
              <a:off x="5254923" y="2198451"/>
              <a:ext cx="2476878" cy="1187454"/>
            </a:xfrm>
            <a:prstGeom prst="arc">
              <a:avLst>
                <a:gd name="adj1" fmla="val 13004386"/>
                <a:gd name="adj2" fmla="val 20410252"/>
              </a:avLst>
            </a:prstGeom>
            <a:noFill/>
            <a:ln w="57150" cap="rnd" cmpd="sng" algn="ctr">
              <a:solidFill>
                <a:schemeClr val="accent5">
                  <a:lumMod val="50000"/>
                  <a:alpha val="71000"/>
                </a:schemeClr>
              </a:solidFill>
              <a:prstDash val="solid"/>
              <a:round/>
              <a:headEnd type="oval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8604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Cube 29"/>
            <p:cNvSpPr/>
            <p:nvPr/>
          </p:nvSpPr>
          <p:spPr bwMode="auto">
            <a:xfrm rot="540000">
              <a:off x="5177501" y="2621457"/>
              <a:ext cx="940332" cy="455110"/>
            </a:xfrm>
            <a:prstGeom prst="cube">
              <a:avLst>
                <a:gd name="adj" fmla="val 62344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wrap="none" lIns="86061" tIns="43031" rIns="86061" bIns="43031" rtlCol="0" anchor="ctr"/>
            <a:lstStyle/>
            <a:p>
              <a:pPr algn="ctr" defTabSz="860425"/>
              <a:endParaRPr lang="en-US" sz="3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Cube 31"/>
            <p:cNvSpPr/>
            <p:nvPr/>
          </p:nvSpPr>
          <p:spPr bwMode="auto">
            <a:xfrm rot="420000">
              <a:off x="2583139" y="2240782"/>
              <a:ext cx="527940" cy="318987"/>
            </a:xfrm>
            <a:prstGeom prst="cube">
              <a:avLst>
                <a:gd name="adj" fmla="val 29204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wrap="none" lIns="86061" tIns="43031" rIns="86061" bIns="43031" rtlCol="0" anchor="ctr"/>
            <a:lstStyle/>
            <a:p>
              <a:pPr algn="ctr" defTabSz="860425"/>
              <a:endParaRPr lang="en-US" sz="3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rot="420000">
              <a:off x="3047492" y="2510517"/>
              <a:ext cx="1451379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>
              <a:off x="4461206" y="2583096"/>
              <a:ext cx="0" cy="32400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6" name="Oval 35"/>
            <p:cNvSpPr/>
            <p:nvPr/>
          </p:nvSpPr>
          <p:spPr bwMode="auto">
            <a:xfrm rot="19800000">
              <a:off x="3426839" y="2355875"/>
              <a:ext cx="136511" cy="28598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lIns="86061" tIns="43031" rIns="86061" bIns="43031" rtlCol="0" anchor="ctr"/>
            <a:lstStyle/>
            <a:p>
              <a:pPr algn="ctr" defTabSz="860425"/>
              <a:endParaRPr lang="en-US" sz="3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 rot="19800000">
              <a:off x="4423624" y="2443420"/>
              <a:ext cx="136511" cy="28598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lIns="86061" tIns="43031" rIns="86061" bIns="43031" rtlCol="0" anchor="ctr"/>
            <a:lstStyle/>
            <a:p>
              <a:pPr algn="ctr" defTabSz="860425"/>
              <a:endParaRPr lang="en-US" sz="3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 bwMode="auto">
            <a:xfrm rot="19140000">
              <a:off x="3060567" y="3453294"/>
              <a:ext cx="3420000" cy="0"/>
            </a:xfrm>
            <a:prstGeom prst="line">
              <a:avLst/>
            </a:prstGeom>
            <a:solidFill>
              <a:schemeClr val="accent1"/>
            </a:solidFill>
            <a:ln w="57150" cap="rnd" cmpd="sng" algn="ctr">
              <a:solidFill>
                <a:schemeClr val="accent5">
                  <a:lumMod val="50000"/>
                  <a:alpha val="7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" name="Cube 39"/>
            <p:cNvSpPr/>
            <p:nvPr/>
          </p:nvSpPr>
          <p:spPr bwMode="auto">
            <a:xfrm rot="540000">
              <a:off x="5072111" y="2184026"/>
              <a:ext cx="415303" cy="832318"/>
            </a:xfrm>
            <a:prstGeom prst="cube">
              <a:avLst>
                <a:gd name="adj" fmla="val 66348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wrap="none" lIns="86061" tIns="43031" rIns="86061" bIns="43031" rtlCol="0" anchor="ctr"/>
            <a:lstStyle/>
            <a:p>
              <a:pPr algn="ctr" defTabSz="860425"/>
              <a:endParaRPr lang="en-US" sz="3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 rot="19140000">
              <a:off x="4055753" y="2635455"/>
              <a:ext cx="3305918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Cube 41"/>
            <p:cNvSpPr/>
            <p:nvPr/>
          </p:nvSpPr>
          <p:spPr bwMode="auto">
            <a:xfrm rot="540000">
              <a:off x="5233480" y="2247180"/>
              <a:ext cx="940332" cy="455110"/>
            </a:xfrm>
            <a:prstGeom prst="cube">
              <a:avLst>
                <a:gd name="adj" fmla="val 62344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 wrap="none" lIns="86061" tIns="43031" rIns="86061" bIns="43031" rtlCol="0" anchor="ctr"/>
            <a:lstStyle/>
            <a:p>
              <a:pPr algn="ctr" defTabSz="860425"/>
              <a:endParaRPr lang="en-US" sz="3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170747" y="1953826"/>
              <a:ext cx="4143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sz="1200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US" sz="12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174381" y="1792544"/>
              <a:ext cx="4354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sz="1200" baseline="30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2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461155" y="3115058"/>
              <a:ext cx="15483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Bending Magnet</a:t>
              </a:r>
              <a:endParaRPr lang="en-US" sz="12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207303" y="2075402"/>
              <a:ext cx="777302" cy="308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x-scan</a:t>
              </a:r>
              <a:endParaRPr lang="en-US" sz="1200" baseline="30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 bwMode="auto">
            <a:xfrm rot="540000">
              <a:off x="4329797" y="2403434"/>
              <a:ext cx="387034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 rot="19800000">
              <a:off x="3426839" y="3520171"/>
              <a:ext cx="136511" cy="28598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lIns="86061" tIns="43031" rIns="86061" bIns="43031" rtlCol="0" anchor="ctr"/>
            <a:lstStyle/>
            <a:p>
              <a:pPr algn="ctr" defTabSz="860425"/>
              <a:endParaRPr lang="en-US" sz="3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719357" y="3639836"/>
              <a:ext cx="757419" cy="308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y-scan</a:t>
              </a:r>
              <a:endParaRPr lang="en-US" sz="1200" baseline="30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4" name="Straight Arrow Connector 53"/>
            <p:cNvCxnSpPr/>
            <p:nvPr/>
          </p:nvCxnSpPr>
          <p:spPr bwMode="auto">
            <a:xfrm rot="5400000">
              <a:off x="3138713" y="3768883"/>
              <a:ext cx="387034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56" name="TextBox 55"/>
            <p:cNvSpPr txBox="1"/>
            <p:nvPr/>
          </p:nvSpPr>
          <p:spPr>
            <a:xfrm rot="19140000">
              <a:off x="3278521" y="4054953"/>
              <a:ext cx="8386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sz="1200" baseline="30000" dirty="0" smtClean="0">
                  <a:latin typeface="Arial" pitchFamily="34" charset="0"/>
                  <a:cs typeface="Arial" pitchFamily="34" charset="0"/>
                </a:rPr>
                <a:t>-  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beam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Explosion 1 56"/>
            <p:cNvSpPr/>
            <p:nvPr/>
          </p:nvSpPr>
          <p:spPr bwMode="auto">
            <a:xfrm>
              <a:off x="4387192" y="3657730"/>
              <a:ext cx="143248" cy="184038"/>
            </a:xfrm>
            <a:prstGeom prst="irregularSeal1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lIns="86061" tIns="43031" rIns="86061" bIns="43031" rtlCol="0" anchor="ctr"/>
            <a:lstStyle/>
            <a:p>
              <a:pPr algn="ctr" defTabSz="860425"/>
              <a:endParaRPr lang="en-US" sz="3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 bwMode="auto">
            <a:xfrm flipV="1">
              <a:off x="7375030" y="1259401"/>
              <a:ext cx="54000" cy="36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9" name="Group 28"/>
            <p:cNvGrpSpPr/>
            <p:nvPr/>
          </p:nvGrpSpPr>
          <p:grpSpPr>
            <a:xfrm>
              <a:off x="6566717" y="1371600"/>
              <a:ext cx="843049" cy="48261"/>
              <a:chOff x="6738381" y="1399540"/>
              <a:chExt cx="843049" cy="48261"/>
            </a:xfrm>
          </p:grpSpPr>
          <p:cxnSp>
            <p:nvCxnSpPr>
              <p:cNvPr id="68" name="Straight Connector 67"/>
              <p:cNvCxnSpPr/>
              <p:nvPr/>
            </p:nvCxnSpPr>
            <p:spPr bwMode="auto">
              <a:xfrm rot="5820000">
                <a:off x="7134381" y="1003540"/>
                <a:ext cx="0" cy="792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/>
              <p:cNvCxnSpPr/>
              <p:nvPr/>
            </p:nvCxnSpPr>
            <p:spPr bwMode="auto">
              <a:xfrm flipV="1">
                <a:off x="7527430" y="1411801"/>
                <a:ext cx="54000" cy="36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5" name="Group 74"/>
            <p:cNvGrpSpPr/>
            <p:nvPr/>
          </p:nvGrpSpPr>
          <p:grpSpPr>
            <a:xfrm>
              <a:off x="6554219" y="1509081"/>
              <a:ext cx="843049" cy="48261"/>
              <a:chOff x="6738381" y="1399540"/>
              <a:chExt cx="843049" cy="48261"/>
            </a:xfrm>
          </p:grpSpPr>
          <p:cxnSp>
            <p:nvCxnSpPr>
              <p:cNvPr id="76" name="Straight Connector 75"/>
              <p:cNvCxnSpPr/>
              <p:nvPr/>
            </p:nvCxnSpPr>
            <p:spPr bwMode="auto">
              <a:xfrm rot="5820000">
                <a:off x="7134381" y="1003540"/>
                <a:ext cx="0" cy="792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8" name="Straight Connector 77"/>
              <p:cNvCxnSpPr/>
              <p:nvPr/>
            </p:nvCxnSpPr>
            <p:spPr bwMode="auto">
              <a:xfrm flipV="1">
                <a:off x="7527430" y="1411801"/>
                <a:ext cx="54000" cy="36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9" name="Group 78"/>
            <p:cNvGrpSpPr/>
            <p:nvPr/>
          </p:nvGrpSpPr>
          <p:grpSpPr>
            <a:xfrm>
              <a:off x="6538811" y="1642745"/>
              <a:ext cx="843049" cy="48261"/>
              <a:chOff x="6738381" y="1399540"/>
              <a:chExt cx="843049" cy="48261"/>
            </a:xfrm>
          </p:grpSpPr>
          <p:cxnSp>
            <p:nvCxnSpPr>
              <p:cNvPr id="80" name="Straight Connector 79"/>
              <p:cNvCxnSpPr/>
              <p:nvPr/>
            </p:nvCxnSpPr>
            <p:spPr bwMode="auto">
              <a:xfrm rot="5820000">
                <a:off x="7134381" y="1003540"/>
                <a:ext cx="0" cy="792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4" name="Straight Connector 83"/>
              <p:cNvCxnSpPr/>
              <p:nvPr/>
            </p:nvCxnSpPr>
            <p:spPr bwMode="auto">
              <a:xfrm flipV="1">
                <a:off x="7527430" y="1411801"/>
                <a:ext cx="54000" cy="3600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407101"/>
              </p:ext>
            </p:extLst>
          </p:nvPr>
        </p:nvGraphicFramePr>
        <p:xfrm>
          <a:off x="6713156" y="2376594"/>
          <a:ext cx="2282019" cy="2687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49"/>
                <a:gridCol w="1305670"/>
              </a:tblGrid>
              <a:tr h="52389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Diamond Detector</a:t>
                      </a:r>
                      <a:endParaRPr lang="en-US" sz="1400" dirty="0"/>
                    </a:p>
                  </a:txBody>
                  <a:tcPr/>
                </a:tc>
              </a:tr>
              <a:tr h="299366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Polycrystalline</a:t>
                      </a:r>
                      <a:endParaRPr lang="en-US" sz="1400" dirty="0"/>
                    </a:p>
                  </a:txBody>
                  <a:tcPr/>
                </a:tc>
              </a:tr>
              <a:tr h="299366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Size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18 x 18 mm</a:t>
                      </a:r>
                      <a:endParaRPr lang="en-US" sz="1400" dirty="0"/>
                    </a:p>
                  </a:txBody>
                  <a:tcPr/>
                </a:tc>
              </a:tr>
              <a:tr h="299366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Resolution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5 channels</a:t>
                      </a:r>
                      <a:endParaRPr lang="en-US" sz="1400" dirty="0"/>
                    </a:p>
                  </a:txBody>
                  <a:tcPr/>
                </a:tc>
              </a:tr>
              <a:tr h="299366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Thickness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500</a:t>
                      </a:r>
                      <a:r>
                        <a:rPr lang="de-DE" sz="1400" baseline="0" dirty="0" smtClean="0"/>
                        <a:t> µm</a:t>
                      </a:r>
                      <a:endParaRPr lang="en-US" sz="1400" dirty="0"/>
                    </a:p>
                  </a:txBody>
                  <a:tcPr/>
                </a:tc>
              </a:tr>
              <a:tr h="29936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Readout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r>
                        <a:rPr lang="en-US" sz="1400" baseline="0" dirty="0" smtClean="0"/>
                        <a:t> GS/s Scope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307778"/>
              </p:ext>
            </p:extLst>
          </p:nvPr>
        </p:nvGraphicFramePr>
        <p:xfrm>
          <a:off x="170300" y="2126726"/>
          <a:ext cx="2497588" cy="334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387"/>
                <a:gridCol w="1219201"/>
              </a:tblGrid>
              <a:tr h="49105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smtClean="0"/>
                        <a:t>Pulsed </a:t>
                      </a:r>
                    </a:p>
                    <a:p>
                      <a:pPr algn="ctr"/>
                      <a:r>
                        <a:rPr lang="en-US" sz="1400" baseline="0" smtClean="0"/>
                        <a:t>fiber-laser</a:t>
                      </a:r>
                      <a:endParaRPr lang="en-US" sz="1400" baseline="0" dirty="0" smtClean="0"/>
                    </a:p>
                  </a:txBody>
                  <a:tcPr anchor="ctr"/>
                </a:tc>
              </a:tr>
              <a:tr h="2866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Wavelength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1080 nm</a:t>
                      </a:r>
                      <a:endParaRPr lang="en-US" sz="1400" dirty="0"/>
                    </a:p>
                  </a:txBody>
                  <a:tcPr anchor="ctr"/>
                </a:tc>
              </a:tr>
              <a:tr h="286659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Energy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smtClean="0"/>
                        <a:t>0.9 mJ</a:t>
                      </a:r>
                      <a:endParaRPr lang="en-US" sz="1400" b="1" dirty="0"/>
                    </a:p>
                  </a:txBody>
                  <a:tcPr anchor="ctr"/>
                </a:tc>
              </a:tr>
              <a:tr h="286659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t</a:t>
                      </a:r>
                      <a:r>
                        <a:rPr lang="en-US" sz="1400" baseline="-25000" dirty="0" smtClean="0"/>
                        <a:t>pulse </a:t>
                      </a:r>
                      <a:endParaRPr lang="en-US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110 ns</a:t>
                      </a:r>
                      <a:endParaRPr lang="en-US" sz="1400" b="0" dirty="0"/>
                    </a:p>
                  </a:txBody>
                  <a:tcPr anchor="ctr"/>
                </a:tc>
              </a:tr>
              <a:tr h="40400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</a:t>
                      </a:r>
                      <a:r>
                        <a:rPr lang="en-US" sz="1400" baseline="0" dirty="0" smtClean="0"/>
                        <a:t> quality – M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8665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DE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Repetition rate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30kHz</a:t>
                      </a:r>
                      <a:endParaRPr lang="en-US" sz="1400" dirty="0"/>
                    </a:p>
                  </a:txBody>
                  <a:tcPr anchor="ctr"/>
                </a:tc>
              </a:tr>
              <a:tr h="28665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Beam transport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 dirty="0" smtClean="0"/>
                        <a:t>Fiber</a:t>
                      </a:r>
                      <a:endParaRPr lang="en-US" sz="1400" b="1" dirty="0"/>
                    </a:p>
                  </a:txBody>
                  <a:tcPr anchor="ctr"/>
                </a:tc>
              </a:tr>
              <a:tr h="491051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Particles</a:t>
                      </a:r>
                      <a:r>
                        <a:rPr lang="en-US" sz="1400" baseline="-25000" dirty="0" err="1" smtClean="0"/>
                        <a:t>stripped</a:t>
                      </a:r>
                      <a:r>
                        <a:rPr lang="en-US" sz="1400" baseline="-25000" dirty="0" smtClean="0"/>
                        <a:t>  </a:t>
                      </a:r>
                    </a:p>
                    <a:p>
                      <a:r>
                        <a:rPr lang="en-US" sz="1400" baseline="0" dirty="0" smtClean="0"/>
                        <a:t>/ bunch</a:t>
                      </a:r>
                      <a:endParaRPr lang="en-US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&lt; 4e5</a:t>
                      </a:r>
                      <a:endParaRPr lang="en-US" sz="1400" b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30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3" b="14627"/>
          <a:stretch/>
        </p:blipFill>
        <p:spPr bwMode="auto">
          <a:xfrm>
            <a:off x="981075" y="1997540"/>
            <a:ext cx="7786492" cy="402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23</a:t>
            </a:fld>
            <a:endParaRPr lang="en-GB" noProof="0" dirty="0"/>
          </a:p>
        </p:txBody>
      </p:sp>
      <p:sp>
        <p:nvSpPr>
          <p:cNvPr id="8" name="Rectangle 7"/>
          <p:cNvSpPr/>
          <p:nvPr/>
        </p:nvSpPr>
        <p:spPr>
          <a:xfrm>
            <a:off x="6059024" y="4419600"/>
            <a:ext cx="685800" cy="6273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Setup at 3 MeV Diagnostics Testbench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55575" y="5551967"/>
            <a:ext cx="835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Laser </a:t>
            </a:r>
          </a:p>
          <a:p>
            <a:pPr algn="r"/>
            <a:r>
              <a:rPr lang="en-US" sz="1200" dirty="0" smtClean="0"/>
              <a:t>Focusing</a:t>
            </a:r>
            <a:endParaRPr lang="en-US" sz="1200" dirty="0"/>
          </a:p>
        </p:txBody>
      </p:sp>
      <p:pic>
        <p:nvPicPr>
          <p:cNvPr id="9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406" t="-1180" r="67597" b="1180"/>
          <a:stretch/>
        </p:blipFill>
        <p:spPr>
          <a:xfrm>
            <a:off x="7239000" y="5018365"/>
            <a:ext cx="1293923" cy="1353831"/>
          </a:xfrm>
        </p:spPr>
      </p:pic>
      <p:cxnSp>
        <p:nvCxnSpPr>
          <p:cNvPr id="24" name="Straight Arrow Connector 23"/>
          <p:cNvCxnSpPr/>
          <p:nvPr/>
        </p:nvCxnSpPr>
        <p:spPr>
          <a:xfrm flipH="1" flipV="1">
            <a:off x="6727825" y="5153976"/>
            <a:ext cx="381000" cy="30480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AutoShape 2" descr="https://mmm.cern.ch/owa/attachment.ashx?id=RgAAAAAvJ%2bTOPbHHRY%2bpsnt5CR%2bgBwDFoFypQicZRZ5rGYFne74gAAAATTGRAADFoFypQicZRZ5rGYFne74gAAClEqZnAAAJ&amp;attcnt=1&amp;attid0=EAArqkEsn%2b1%2fQqgiBUEAmQBQ&amp;attcid0=FCB7AF69-2B57-4605-8B31-82BC4EDE5A43%40cern.ch"/>
          <p:cNvSpPr>
            <a:spLocks noChangeAspect="1" noChangeArrowheads="1"/>
          </p:cNvSpPr>
          <p:nvPr/>
        </p:nvSpPr>
        <p:spPr bwMode="auto">
          <a:xfrm>
            <a:off x="155575" y="-2346325"/>
            <a:ext cx="7334250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430088" y="1276932"/>
            <a:ext cx="4128281" cy="2493341"/>
            <a:chOff x="381000" y="885825"/>
            <a:chExt cx="4648200" cy="2948701"/>
          </a:xfrm>
        </p:grpSpPr>
        <p:pic>
          <p:nvPicPr>
            <p:cNvPr id="1027" name="Picture 3" descr="Z:\3MeV_Setup\Laser RHUL\Photos\IMG_4625.jpe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885825"/>
              <a:ext cx="4419600" cy="2948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289300" y="1286648"/>
              <a:ext cx="173990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FF0000"/>
                  </a:solidFill>
                </a:rPr>
                <a:t>Laser Delivery optics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105400" y="1449348"/>
            <a:ext cx="3968945" cy="2320925"/>
            <a:chOff x="5063929" y="1449348"/>
            <a:chExt cx="3968945" cy="2320925"/>
          </a:xfrm>
        </p:grpSpPr>
        <p:pic>
          <p:nvPicPr>
            <p:cNvPr id="1030" name="Picture 6" descr="Z:\3MeV_Setup\Diamond\Aufbau_Detector.jpe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6" t="10196"/>
            <a:stretch/>
          </p:blipFill>
          <p:spPr bwMode="auto">
            <a:xfrm>
              <a:off x="5063929" y="1449348"/>
              <a:ext cx="3703638" cy="2320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508875" y="2392461"/>
              <a:ext cx="1523999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FF0000"/>
                  </a:solidFill>
                </a:rPr>
                <a:t>Diamond Detector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381845" y="5865637"/>
            <a:ext cx="1388275" cy="24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Bending Magnet</a:t>
            </a:r>
            <a:endParaRPr lang="en-US" sz="1200" baseline="30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6200" y="4371201"/>
            <a:ext cx="6616761" cy="1740247"/>
            <a:chOff x="76200" y="4371201"/>
            <a:chExt cx="6616761" cy="1740247"/>
          </a:xfrm>
        </p:grpSpPr>
        <p:cxnSp>
          <p:nvCxnSpPr>
            <p:cNvPr id="17" name="Straight Connector 16"/>
            <p:cNvCxnSpPr/>
            <p:nvPr/>
          </p:nvCxnSpPr>
          <p:spPr bwMode="auto">
            <a:xfrm flipV="1">
              <a:off x="147954" y="4725649"/>
              <a:ext cx="3996000" cy="1"/>
            </a:xfrm>
            <a:prstGeom prst="line">
              <a:avLst/>
            </a:prstGeom>
            <a:solidFill>
              <a:schemeClr val="accent1"/>
            </a:solidFill>
            <a:ln w="57150" cap="rnd" cmpd="sng" algn="ctr">
              <a:solidFill>
                <a:schemeClr val="accent5">
                  <a:lumMod val="50000"/>
                  <a:alpha val="7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4136390" y="4725649"/>
              <a:ext cx="2556571" cy="1385799"/>
            </a:xfrm>
            <a:prstGeom prst="line">
              <a:avLst/>
            </a:prstGeom>
            <a:solidFill>
              <a:schemeClr val="accent1"/>
            </a:solidFill>
            <a:ln w="57150" cap="rnd" cmpd="sng" algn="ctr">
              <a:solidFill>
                <a:schemeClr val="accent5">
                  <a:lumMod val="50000"/>
                  <a:alpha val="71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76200" y="4419600"/>
              <a:ext cx="8591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sz="1200" baseline="30000" dirty="0" smtClean="0">
                  <a:latin typeface="Arial" pitchFamily="34" charset="0"/>
                  <a:cs typeface="Arial" pitchFamily="34" charset="0"/>
                </a:rPr>
                <a:t>-  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beam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 bwMode="auto">
            <a:xfrm>
              <a:off x="1285875" y="4725649"/>
              <a:ext cx="5191126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1623666" y="4371201"/>
              <a:ext cx="355023" cy="27699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H</a:t>
              </a:r>
              <a:r>
                <a:rPr lang="en-US" sz="1200" baseline="30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200" baseline="30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929640" y="5551967"/>
            <a:ext cx="685800" cy="6273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047540" y="5636092"/>
            <a:ext cx="446190" cy="196807"/>
            <a:chOff x="1773487" y="5716603"/>
            <a:chExt cx="750990" cy="150360"/>
          </a:xfrm>
        </p:grpSpPr>
        <p:sp>
          <p:nvSpPr>
            <p:cNvPr id="29" name="Rectangle 28"/>
            <p:cNvSpPr/>
            <p:nvPr/>
          </p:nvSpPr>
          <p:spPr>
            <a:xfrm rot="16200000">
              <a:off x="2073802" y="5416288"/>
              <a:ext cx="150360" cy="75099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 rot="16200000">
              <a:off x="2127142" y="5646420"/>
              <a:ext cx="45719" cy="3048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1" name="Straight Connector 30"/>
          <p:cNvCxnSpPr/>
          <p:nvPr/>
        </p:nvCxnSpPr>
        <p:spPr>
          <a:xfrm rot="16200000" flipH="1" flipV="1">
            <a:off x="760168" y="5200125"/>
            <a:ext cx="1008000" cy="10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 rot="16200000">
            <a:off x="1340603" y="5551592"/>
            <a:ext cx="1075378" cy="1232636"/>
            <a:chOff x="1913011" y="5623619"/>
            <a:chExt cx="1075378" cy="1232636"/>
          </a:xfrm>
        </p:grpSpPr>
        <p:sp>
          <p:nvSpPr>
            <p:cNvPr id="33" name="Arc 32"/>
            <p:cNvSpPr/>
            <p:nvPr/>
          </p:nvSpPr>
          <p:spPr>
            <a:xfrm rot="10800000" flipH="1">
              <a:off x="1913011" y="6413031"/>
              <a:ext cx="608931" cy="443224"/>
            </a:xfrm>
            <a:prstGeom prst="arc">
              <a:avLst>
                <a:gd name="adj1" fmla="val 15725186"/>
                <a:gd name="adj2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Arc 33"/>
            <p:cNvSpPr/>
            <p:nvPr/>
          </p:nvSpPr>
          <p:spPr>
            <a:xfrm flipH="1">
              <a:off x="2522219" y="5623619"/>
              <a:ext cx="466170" cy="443224"/>
            </a:xfrm>
            <a:prstGeom prst="arc">
              <a:avLst>
                <a:gd name="adj1" fmla="val 15725186"/>
                <a:gd name="adj2" fmla="val 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Connector 34"/>
            <p:cNvCxnSpPr>
              <a:stCxn id="34" idx="2"/>
            </p:cNvCxnSpPr>
            <p:nvPr/>
          </p:nvCxnSpPr>
          <p:spPr>
            <a:xfrm rot="5400000">
              <a:off x="2126220" y="6241231"/>
              <a:ext cx="79199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/>
            <p:cNvSpPr/>
            <p:nvPr/>
          </p:nvSpPr>
          <p:spPr>
            <a:xfrm>
              <a:off x="2522219" y="6322856"/>
              <a:ext cx="249561" cy="275234"/>
            </a:xfrm>
            <a:prstGeom prst="ellips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494611" y="5948474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Fiber delivery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8626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LEBT</a:t>
            </a:r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/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100" y="1981200"/>
            <a:ext cx="5181600" cy="4276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3260964" y="2432842"/>
            <a:ext cx="1142936" cy="26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 smtClean="0">
                <a:solidFill>
                  <a:srgbClr val="00B0F0"/>
                </a:solidFill>
              </a:rPr>
              <a:t>Faraday Cup</a:t>
            </a:r>
            <a:endParaRPr lang="en-US" sz="1300" b="1" dirty="0">
              <a:solidFill>
                <a:srgbClr val="00B0F0"/>
              </a:solidFill>
            </a:endParaRP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4403900" y="3124200"/>
            <a:ext cx="472880" cy="26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 smtClean="0">
                <a:solidFill>
                  <a:srgbClr val="00B050"/>
                </a:solidFill>
              </a:rPr>
              <a:t>BCT</a:t>
            </a:r>
            <a:endParaRPr lang="en-US" sz="1300" b="1" dirty="0">
              <a:solidFill>
                <a:srgbClr val="00B050"/>
              </a:solidFill>
            </a:endParaRP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3346660" y="4628198"/>
            <a:ext cx="971543" cy="26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 smtClean="0">
                <a:solidFill>
                  <a:srgbClr val="FFC000"/>
                </a:solidFill>
              </a:rPr>
              <a:t>Wire Grids</a:t>
            </a:r>
            <a:endParaRPr lang="en-US" sz="13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26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MEBT (chopper line)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6" name="Table Placeholder 5"/>
          <p:cNvPicPr>
            <a:picLocks noGrp="1"/>
          </p:cNvPicPr>
          <p:nvPr>
            <p:ph type="tbl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542" y="1905000"/>
            <a:ext cx="7114916" cy="4221163"/>
          </a:xfrm>
          <a:prstGeom prst="rect">
            <a:avLst/>
          </a:prstGeom>
        </p:spPr>
      </p:pic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1150840" y="3131799"/>
            <a:ext cx="472880" cy="26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>
                <a:solidFill>
                  <a:srgbClr val="92D050"/>
                </a:solidFill>
              </a:rPr>
              <a:t>BCT</a:t>
            </a:r>
          </a:p>
        </p:txBody>
      </p:sp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7467600" y="3126185"/>
            <a:ext cx="472880" cy="26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>
                <a:solidFill>
                  <a:srgbClr val="92D050"/>
                </a:solidFill>
              </a:rPr>
              <a:t>BCT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2743200" y="2697817"/>
            <a:ext cx="517764" cy="26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BWS</a:t>
            </a:r>
            <a:endParaRPr lang="en-US" sz="13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4928722" y="2726864"/>
            <a:ext cx="517764" cy="26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BWS</a:t>
            </a:r>
            <a:endParaRPr lang="en-US" sz="13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54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Bench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6" name="Table Placeholder 5"/>
          <p:cNvPicPr>
            <a:picLocks noGrp="1"/>
          </p:cNvPicPr>
          <p:nvPr>
            <p:ph type="tbl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905000"/>
            <a:ext cx="7646740" cy="4221163"/>
          </a:xfrm>
          <a:prstGeom prst="rect">
            <a:avLst/>
          </a:prstGeom>
        </p:spPr>
      </p:pic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304800" y="3398281"/>
            <a:ext cx="928133" cy="46502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 err="1" smtClean="0">
                <a:solidFill>
                  <a:schemeClr val="accent1">
                    <a:lumMod val="75000"/>
                  </a:schemeClr>
                </a:solidFill>
              </a:rPr>
              <a:t>Emittance</a:t>
            </a:r>
            <a:endParaRPr lang="en-US" sz="13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/>
            <a:r>
              <a:rPr lang="en-US" sz="1300" b="1" dirty="0" smtClean="0">
                <a:solidFill>
                  <a:schemeClr val="accent1">
                    <a:lumMod val="75000"/>
                  </a:schemeClr>
                </a:solidFill>
              </a:rPr>
              <a:t>Meter Slit</a:t>
            </a:r>
            <a:endParaRPr lang="en-US" sz="13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5486400" y="2276743"/>
            <a:ext cx="965003" cy="46502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 err="1" smtClean="0">
                <a:solidFill>
                  <a:schemeClr val="accent1">
                    <a:lumMod val="75000"/>
                  </a:schemeClr>
                </a:solidFill>
              </a:rPr>
              <a:t>Emittance</a:t>
            </a:r>
            <a:endParaRPr lang="en-US" sz="13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/>
            <a:r>
              <a:rPr lang="en-US" sz="1300" b="1" dirty="0" smtClean="0">
                <a:solidFill>
                  <a:schemeClr val="accent1">
                    <a:lumMod val="75000"/>
                  </a:schemeClr>
                </a:solidFill>
              </a:rPr>
              <a:t>Meter Grid</a:t>
            </a:r>
            <a:endParaRPr lang="en-US" sz="13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4038600" y="4114800"/>
            <a:ext cx="472880" cy="26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>
                <a:solidFill>
                  <a:srgbClr val="92D050"/>
                </a:solidFill>
              </a:rPr>
              <a:t>BCT</a:t>
            </a: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2695723" y="4734771"/>
            <a:ext cx="500132" cy="26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 smtClean="0">
                <a:solidFill>
                  <a:srgbClr val="7030A0"/>
                </a:solidFill>
              </a:rPr>
              <a:t>BSM</a:t>
            </a:r>
            <a:endParaRPr lang="en-US" sz="1300" b="1" dirty="0">
              <a:solidFill>
                <a:srgbClr val="7030A0"/>
              </a:solidFill>
            </a:endParaRPr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2945789" y="2727257"/>
            <a:ext cx="1205453" cy="46502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 smtClean="0">
                <a:solidFill>
                  <a:srgbClr val="FFC000"/>
                </a:solidFill>
              </a:rPr>
              <a:t>Spectrometer</a:t>
            </a:r>
          </a:p>
          <a:p>
            <a:pPr eaLnBrk="1" hangingPunct="1"/>
            <a:r>
              <a:rPr lang="en-US" sz="1300" b="1" dirty="0" smtClean="0">
                <a:solidFill>
                  <a:srgbClr val="FFC000"/>
                </a:solidFill>
              </a:rPr>
              <a:t>Magnet</a:t>
            </a:r>
            <a:endParaRPr lang="en-US" sz="1300" b="1" dirty="0">
              <a:solidFill>
                <a:srgbClr val="FFC000"/>
              </a:solidFill>
            </a:endParaRPr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6727371" y="2829429"/>
            <a:ext cx="1205453" cy="46502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 smtClean="0">
                <a:solidFill>
                  <a:srgbClr val="FFC000"/>
                </a:solidFill>
              </a:rPr>
              <a:t>Spectrometer</a:t>
            </a:r>
          </a:p>
          <a:p>
            <a:pPr eaLnBrk="1" hangingPunct="1"/>
            <a:r>
              <a:rPr lang="en-US" sz="1300" b="1" dirty="0" smtClean="0">
                <a:solidFill>
                  <a:srgbClr val="FFC000"/>
                </a:solidFill>
              </a:rPr>
              <a:t>Grid</a:t>
            </a:r>
            <a:endParaRPr lang="en-US" sz="1300" b="1" dirty="0">
              <a:solidFill>
                <a:srgbClr val="FFC000"/>
              </a:solidFill>
            </a:endParaRPr>
          </a:p>
        </p:txBody>
      </p:sp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2010086" y="3165766"/>
            <a:ext cx="743788" cy="46502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 smtClean="0">
                <a:solidFill>
                  <a:srgbClr val="939E82"/>
                </a:solidFill>
              </a:rPr>
              <a:t>Halo</a:t>
            </a:r>
          </a:p>
          <a:p>
            <a:pPr eaLnBrk="1" hangingPunct="1"/>
            <a:r>
              <a:rPr lang="en-US" sz="1300" b="1" dirty="0" smtClean="0">
                <a:solidFill>
                  <a:srgbClr val="939E82"/>
                </a:solidFill>
              </a:rPr>
              <a:t>Monitor</a:t>
            </a:r>
            <a:endParaRPr lang="en-US" sz="1300" b="1" dirty="0">
              <a:solidFill>
                <a:srgbClr val="939E82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46503" y="4724400"/>
            <a:ext cx="472880" cy="26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>
                <a:solidFill>
                  <a:srgbClr val="92D050"/>
                </a:solidFill>
              </a:rPr>
              <a:t>BCT</a:t>
            </a:r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2195591" y="2675993"/>
            <a:ext cx="500132" cy="264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Helvetica" charset="0"/>
                <a:ea typeface="ヒラギノ角ゴ ProN W3" charset="-128"/>
                <a:sym typeface="Helvetica" charset="0"/>
              </a:defRPr>
            </a:lvl9pPr>
          </a:lstStyle>
          <a:p>
            <a:pPr eaLnBrk="1" hangingPunct="1"/>
            <a:r>
              <a:rPr lang="en-US" sz="1300" b="1" dirty="0" smtClean="0">
                <a:solidFill>
                  <a:srgbClr val="E07D40"/>
                </a:solidFill>
              </a:rPr>
              <a:t>BPM</a:t>
            </a:r>
            <a:endParaRPr lang="en-US" sz="1300" b="1" dirty="0">
              <a:solidFill>
                <a:srgbClr val="E07D4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195591" y="2959771"/>
            <a:ext cx="186389" cy="1287516"/>
          </a:xfrm>
          <a:prstGeom prst="straightConnector1">
            <a:avLst/>
          </a:prstGeom>
          <a:ln>
            <a:solidFill>
              <a:srgbClr val="E07D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534381" y="2959771"/>
            <a:ext cx="219493" cy="903539"/>
          </a:xfrm>
          <a:prstGeom prst="straightConnector1">
            <a:avLst/>
          </a:prstGeom>
          <a:ln>
            <a:solidFill>
              <a:srgbClr val="E07D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720770" y="2940968"/>
            <a:ext cx="1317830" cy="689827"/>
          </a:xfrm>
          <a:prstGeom prst="straightConnector1">
            <a:avLst/>
          </a:prstGeom>
          <a:ln>
            <a:solidFill>
              <a:srgbClr val="E07D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079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Instruments installed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21163"/>
          </a:xfrm>
        </p:spPr>
        <p:txBody>
          <a:bodyPr/>
          <a:lstStyle/>
          <a:p>
            <a:r>
              <a:rPr lang="en-US" sz="1800" dirty="0" smtClean="0"/>
              <a:t>LEBT:</a:t>
            </a:r>
          </a:p>
          <a:p>
            <a:pPr lvl="1"/>
            <a:r>
              <a:rPr lang="en-US" sz="1800" dirty="0" smtClean="0"/>
              <a:t>Faraday Cup</a:t>
            </a:r>
          </a:p>
          <a:p>
            <a:pPr lvl="1"/>
            <a:r>
              <a:rPr lang="en-US" sz="1800" dirty="0" smtClean="0"/>
              <a:t>Wire Grid</a:t>
            </a:r>
          </a:p>
          <a:p>
            <a:r>
              <a:rPr lang="en-US" sz="1800" dirty="0" smtClean="0"/>
              <a:t>MEBT (chopper line)</a:t>
            </a:r>
          </a:p>
          <a:p>
            <a:pPr lvl="1"/>
            <a:r>
              <a:rPr lang="en-US" sz="1800" dirty="0" smtClean="0"/>
              <a:t>2 wire scanners</a:t>
            </a:r>
          </a:p>
          <a:p>
            <a:pPr lvl="1"/>
            <a:r>
              <a:rPr lang="en-US" sz="1800" dirty="0" smtClean="0"/>
              <a:t>2 Beam Current Transformers (BCTs)</a:t>
            </a:r>
          </a:p>
          <a:p>
            <a:r>
              <a:rPr lang="en-US" sz="1800" dirty="0" smtClean="0"/>
              <a:t>Measurement Line</a:t>
            </a:r>
          </a:p>
          <a:p>
            <a:pPr lvl="1"/>
            <a:r>
              <a:rPr lang="en-US" sz="1800" dirty="0" smtClean="0"/>
              <a:t>Slit/Grid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</a:t>
            </a:r>
            <a:r>
              <a:rPr lang="en-US" sz="1800" dirty="0" smtClean="0"/>
              <a:t>meter</a:t>
            </a:r>
          </a:p>
          <a:p>
            <a:pPr lvl="1"/>
            <a:r>
              <a:rPr lang="en-US" sz="1800" dirty="0" smtClean="0"/>
              <a:t>2 BCTs</a:t>
            </a:r>
          </a:p>
          <a:p>
            <a:pPr lvl="1"/>
            <a:r>
              <a:rPr lang="en-US" sz="1800" dirty="0" smtClean="0"/>
              <a:t>2 (3) Beam Position Monitors (BPMs)</a:t>
            </a:r>
          </a:p>
          <a:p>
            <a:pPr lvl="1"/>
            <a:r>
              <a:rPr lang="en-US" sz="1800" dirty="0" smtClean="0"/>
              <a:t>Bunch Shape Monitor</a:t>
            </a:r>
          </a:p>
          <a:p>
            <a:pPr lvl="1"/>
            <a:r>
              <a:rPr lang="en-US" sz="1800" dirty="0" smtClean="0"/>
              <a:t>Spectrometer</a:t>
            </a:r>
          </a:p>
          <a:p>
            <a:pPr lvl="1"/>
            <a:r>
              <a:rPr lang="en-US" sz="1800" dirty="0" smtClean="0"/>
              <a:t>Halo Monitor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9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campaigns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~ 3 months at the 3 MeV test stand</a:t>
            </a:r>
          </a:p>
          <a:p>
            <a:r>
              <a:rPr lang="en-US" dirty="0" smtClean="0"/>
              <a:t>May – October move and re-installation into the L4 tunnel</a:t>
            </a:r>
          </a:p>
          <a:p>
            <a:r>
              <a:rPr lang="en-US" dirty="0" smtClean="0"/>
              <a:t>Since November ~ 3 weeks of measurements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22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Faraday Cup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Connected to remotely accessible Oscilloscope</a:t>
            </a:r>
          </a:p>
          <a:p>
            <a:r>
              <a:rPr lang="en-US" dirty="0" smtClean="0"/>
              <a:t>Guard ring polarization set to -1000V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895048"/>
            <a:ext cx="5791200" cy="3177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27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Grids in LEBT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CERN, 18.December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Uli Raich BE/BI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77" b="22825"/>
          <a:stretch/>
        </p:blipFill>
        <p:spPr>
          <a:xfrm>
            <a:off x="279862" y="2040382"/>
            <a:ext cx="3865418" cy="3142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8" t="29538" r="36954" b="33269"/>
          <a:stretch/>
        </p:blipFill>
        <p:spPr>
          <a:xfrm>
            <a:off x="4267200" y="3611880"/>
            <a:ext cx="4687560" cy="23596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19600" y="2139368"/>
            <a:ext cx="4172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 wires per plane  with spacing 1mm, 3mm, 5mm</a:t>
            </a:r>
          </a:p>
          <a:p>
            <a:r>
              <a:rPr lang="en-US" dirty="0" smtClean="0"/>
              <a:t>Wire signals sampled with 250 kHz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39786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11820</TotalTime>
  <Words>653</Words>
  <Application>Microsoft Office PowerPoint</Application>
  <PresentationFormat>On-screen Show (4:3)</PresentationFormat>
  <Paragraphs>207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3 MeV instrumentation commissioning</vt:lpstr>
      <vt:lpstr>Current Setup</vt:lpstr>
      <vt:lpstr>LEBT</vt:lpstr>
      <vt:lpstr>MEBT (chopper line)</vt:lpstr>
      <vt:lpstr>Measurement Bench</vt:lpstr>
      <vt:lpstr>Instruments installed</vt:lpstr>
      <vt:lpstr>Measurement campaigns</vt:lpstr>
      <vt:lpstr>Faraday Cup</vt:lpstr>
      <vt:lpstr>Wire Grids in LEBT</vt:lpstr>
      <vt:lpstr>Wire Grid in LEBT</vt:lpstr>
      <vt:lpstr>Beam Current Transformers</vt:lpstr>
      <vt:lpstr>BCT signals</vt:lpstr>
      <vt:lpstr>BCTs give an idea on chopper rise time</vt:lpstr>
      <vt:lpstr>Wire scanners</vt:lpstr>
      <vt:lpstr>Wire Scanners and Chopper</vt:lpstr>
      <vt:lpstr>Crosstalk between wires</vt:lpstr>
      <vt:lpstr>Crosstalk versus polarization</vt:lpstr>
      <vt:lpstr>Emittance Meter</vt:lpstr>
      <vt:lpstr>Beam position monitors</vt:lpstr>
      <vt:lpstr>Intensity BCT-BPM</vt:lpstr>
      <vt:lpstr>Bunch Shape Measurements</vt:lpstr>
      <vt:lpstr>Concept of Laser Emittance Meter</vt:lpstr>
      <vt:lpstr>Setup at 3 MeV Diagnostics Testbench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raich</dc:creator>
  <cp:lastModifiedBy>Uli Raich</cp:lastModifiedBy>
  <cp:revision>158</cp:revision>
  <dcterms:created xsi:type="dcterms:W3CDTF">2008-02-11T10:04:25Z</dcterms:created>
  <dcterms:modified xsi:type="dcterms:W3CDTF">2013-12-18T07:40:13Z</dcterms:modified>
</cp:coreProperties>
</file>