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6" r:id="rId3"/>
    <p:sldId id="267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4F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9D53E-F54F-4EB8-A334-205D0CDE1F83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73FEE-D77D-4242-AF76-B7BD8EA1CE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FA836-320E-40FE-B061-595D9033D60A}" type="datetimeFigureOut">
              <a:rPr lang="en-US" smtClean="0"/>
              <a:pPr/>
              <a:t>12/19/2013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6F588-71E7-4930-BEB1-822AEA256F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76200"/>
            <a:ext cx="82750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Bookman Old Style" pitchFamily="18" charset="0"/>
              </a:rPr>
              <a:t>THALES DIBOSON:    RA3 - Activities</a:t>
            </a:r>
            <a:endParaRPr lang="en-US" sz="2000" b="1" dirty="0" smtClean="0">
              <a:latin typeface="Bookman Old Style" pitchFamily="18" charset="0"/>
            </a:endParaRPr>
          </a:p>
          <a:p>
            <a:r>
              <a:rPr lang="en-US" sz="2000" b="1" dirty="0" smtClean="0">
                <a:latin typeface="Bookman Old Style" pitchFamily="18" charset="0"/>
              </a:rPr>
              <a:t>				T. </a:t>
            </a:r>
            <a:r>
              <a:rPr lang="en-US" sz="2000" b="1" dirty="0" err="1" smtClean="0">
                <a:latin typeface="Bookman Old Style" pitchFamily="18" charset="0"/>
              </a:rPr>
              <a:t>Geralis</a:t>
            </a:r>
            <a:r>
              <a:rPr lang="en-US" sz="2000" b="1" dirty="0" smtClean="0">
                <a:latin typeface="Bookman Old Style" pitchFamily="18" charset="0"/>
              </a:rPr>
              <a:t>, A. </a:t>
            </a:r>
            <a:r>
              <a:rPr lang="en-US" sz="2000" b="1" dirty="0" err="1" smtClean="0">
                <a:latin typeface="Bookman Old Style" pitchFamily="18" charset="0"/>
              </a:rPr>
              <a:t>Leisos</a:t>
            </a:r>
            <a:r>
              <a:rPr lang="en-US" sz="2000" b="1" dirty="0" smtClean="0">
                <a:latin typeface="Bookman Old Style" pitchFamily="18" charset="0"/>
              </a:rPr>
              <a:t> 19/12/2013</a:t>
            </a:r>
            <a:endParaRPr lang="en-US" sz="2000" b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79693"/>
            <a:ext cx="857395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As in Technical Proposal</a:t>
            </a:r>
          </a:p>
          <a:p>
            <a:endParaRPr lang="en-US" b="1" dirty="0" smtClean="0"/>
          </a:p>
          <a:p>
            <a:r>
              <a:rPr lang="en-US" b="1" dirty="0" smtClean="0"/>
              <a:t>Research Activity 3: Detector R&amp;D for the </a:t>
            </a:r>
            <a:r>
              <a:rPr lang="en-US" b="1" dirty="0" err="1" smtClean="0"/>
              <a:t>MicroMegas</a:t>
            </a:r>
            <a:r>
              <a:rPr lang="en-US" b="1" dirty="0" smtClean="0"/>
              <a:t> detector project for </a:t>
            </a:r>
            <a:r>
              <a:rPr lang="en-US" b="1" dirty="0" err="1" smtClean="0"/>
              <a:t>SuperLHC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dirty="0" smtClean="0"/>
              <a:t> Institutes involved: AUTH, </a:t>
            </a:r>
            <a:r>
              <a:rPr lang="en-US" dirty="0" err="1" smtClean="0"/>
              <a:t>Demokritos</a:t>
            </a:r>
            <a:r>
              <a:rPr lang="en-US" dirty="0" smtClean="0"/>
              <a:t>, HOU, </a:t>
            </a:r>
            <a:r>
              <a:rPr lang="en-US" dirty="0" err="1" smtClean="0"/>
              <a:t>UoA</a:t>
            </a:r>
            <a:r>
              <a:rPr lang="en-US" dirty="0" smtClean="0"/>
              <a:t>.</a:t>
            </a:r>
          </a:p>
          <a:p>
            <a:r>
              <a:rPr lang="en-US" dirty="0" smtClean="0"/>
              <a:t> Management: </a:t>
            </a:r>
            <a:r>
              <a:rPr lang="en-US" dirty="0" err="1" smtClean="0"/>
              <a:t>Demokritos</a:t>
            </a:r>
            <a:r>
              <a:rPr lang="en-US" dirty="0" smtClean="0"/>
              <a:t>, HOU 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This activity consists of four Work Packages (WP16 through WP19) covering the following </a:t>
            </a:r>
          </a:p>
          <a:p>
            <a:r>
              <a:rPr lang="en-US" dirty="0" smtClean="0"/>
              <a:t>aspects of the detector development project:</a:t>
            </a:r>
          </a:p>
          <a:p>
            <a:r>
              <a:rPr lang="en-US" b="1" dirty="0" smtClean="0"/>
              <a:t>WP16: 	</a:t>
            </a:r>
            <a:r>
              <a:rPr lang="en-US" dirty="0" smtClean="0"/>
              <a:t>Optimization of the detector design (mechanical and performance stability of </a:t>
            </a:r>
          </a:p>
          <a:p>
            <a:r>
              <a:rPr lang="en-US" dirty="0" smtClean="0"/>
              <a:t>	bulk </a:t>
            </a:r>
            <a:r>
              <a:rPr lang="en-US" dirty="0" err="1" smtClean="0"/>
              <a:t>MicroMegas</a:t>
            </a:r>
            <a:r>
              <a:rPr lang="en-US" dirty="0" smtClean="0"/>
              <a:t>);</a:t>
            </a:r>
          </a:p>
          <a:p>
            <a:r>
              <a:rPr lang="en-US" b="1" dirty="0" smtClean="0"/>
              <a:t>WP17: 	</a:t>
            </a:r>
            <a:r>
              <a:rPr lang="en-US" dirty="0" smtClean="0"/>
              <a:t>Test and validate the detector performance in test beams (CERN and neutrons </a:t>
            </a:r>
          </a:p>
          <a:p>
            <a:r>
              <a:rPr lang="en-US" dirty="0" smtClean="0"/>
              <a:t>	in Tandem);</a:t>
            </a:r>
          </a:p>
          <a:p>
            <a:r>
              <a:rPr lang="en-US" b="1" dirty="0" smtClean="0"/>
              <a:t>WP18: 	</a:t>
            </a:r>
            <a:r>
              <a:rPr lang="en-US" dirty="0" smtClean="0"/>
              <a:t>Confront the detector performance with MC simulations, providing eventually </a:t>
            </a:r>
          </a:p>
          <a:p>
            <a:r>
              <a:rPr lang="en-US" dirty="0" smtClean="0"/>
              <a:t>	a proposal for a detector at </a:t>
            </a:r>
            <a:r>
              <a:rPr lang="en-US" dirty="0" err="1" smtClean="0"/>
              <a:t>SuperLHC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WP19: 	</a:t>
            </a:r>
            <a:r>
              <a:rPr lang="en-US" dirty="0" smtClean="0"/>
              <a:t>concerns again the dissemination of the results, which will include: Public </a:t>
            </a:r>
          </a:p>
          <a:p>
            <a:r>
              <a:rPr lang="en-US" dirty="0" smtClean="0"/>
              <a:t>	presentations of the results at collaboration meetings; internal notes and </a:t>
            </a:r>
          </a:p>
          <a:p>
            <a:r>
              <a:rPr lang="en-US" dirty="0" smtClean="0"/>
              <a:t>	peer-review articles. The internal notes and publications concern all the groups </a:t>
            </a:r>
          </a:p>
          <a:p>
            <a:r>
              <a:rPr lang="en-US" dirty="0" smtClean="0"/>
              <a:t>	involved and will be part of the RD51 collaboration.</a:t>
            </a:r>
          </a:p>
          <a:p>
            <a:pPr marL="342900" indent="-342900"/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37" y="443091"/>
            <a:ext cx="9429516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b="1" dirty="0" smtClean="0">
                <a:latin typeface="Bookman Old Style" pitchFamily="18" charset="0"/>
              </a:rPr>
              <a:t> ATLAS </a:t>
            </a:r>
            <a:r>
              <a:rPr lang="en-US" b="1" dirty="0" err="1" smtClean="0">
                <a:latin typeface="Bookman Old Style" pitchFamily="18" charset="0"/>
              </a:rPr>
              <a:t>Micromegas</a:t>
            </a:r>
            <a:r>
              <a:rPr lang="en-US" b="1" dirty="0" smtClean="0">
                <a:latin typeface="Bookman Old Style" pitchFamily="18" charset="0"/>
              </a:rPr>
              <a:t> Activities I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>
              <a:buAutoNum type="arabicParenR"/>
            </a:pPr>
            <a:r>
              <a:rPr lang="en-US" dirty="0" smtClean="0">
                <a:latin typeface="Bookman Old Style" pitchFamily="18" charset="0"/>
              </a:rPr>
              <a:t>Participation in Micromegas test beam at </a:t>
            </a:r>
            <a:r>
              <a:rPr lang="en-US" dirty="0" err="1" smtClean="0">
                <a:latin typeface="Bookman Old Style" pitchFamily="18" charset="0"/>
              </a:rPr>
              <a:t>Desy</a:t>
            </a:r>
            <a:r>
              <a:rPr lang="en-US" dirty="0" smtClean="0">
                <a:latin typeface="Bookman Old Style" pitchFamily="18" charset="0"/>
              </a:rPr>
              <a:t>. Set-up with variable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magnetic field. (</a:t>
            </a:r>
            <a:r>
              <a:rPr lang="en-US" dirty="0" err="1" smtClean="0">
                <a:latin typeface="Bookman Old Style" pitchFamily="18" charset="0"/>
              </a:rPr>
              <a:t>N.Tsirintanis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D.Fassouliotis</a:t>
            </a:r>
            <a:r>
              <a:rPr lang="en-US" i="1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D.Sampsonidis</a:t>
            </a:r>
            <a:r>
              <a:rPr lang="en-US" dirty="0" smtClean="0">
                <a:latin typeface="Bookman Old Style" pitchFamily="18" charset="0"/>
              </a:rPr>
              <a:t>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O. </a:t>
            </a:r>
            <a:r>
              <a:rPr lang="en-US" dirty="0" err="1" smtClean="0">
                <a:latin typeface="Bookman Old Style" pitchFamily="18" charset="0"/>
              </a:rPr>
              <a:t>Sidiropoulou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D.Sampsonidou),</a:t>
            </a:r>
            <a:r>
              <a:rPr lang="en-US" b="1" i="1" dirty="0" err="1" smtClean="0">
                <a:latin typeface="Bookman Old Style" pitchFamily="18" charset="0"/>
              </a:rPr>
              <a:t>Univ</a:t>
            </a:r>
            <a:r>
              <a:rPr lang="en-US" b="1" i="1" dirty="0" smtClean="0">
                <a:latin typeface="Bookman Old Style" pitchFamily="18" charset="0"/>
              </a:rPr>
              <a:t>. of Athens</a:t>
            </a:r>
            <a:r>
              <a:rPr lang="en-US" b="1" dirty="0" smtClean="0">
                <a:latin typeface="Bookman Old Style" pitchFamily="18" charset="0"/>
              </a:rPr>
              <a:t>, </a:t>
            </a:r>
            <a:r>
              <a:rPr lang="en-US" b="1" i="1" dirty="0" smtClean="0">
                <a:latin typeface="Bookman Old Style" pitchFamily="18" charset="0"/>
              </a:rPr>
              <a:t>AUTH,</a:t>
            </a:r>
            <a:r>
              <a:rPr lang="en-US" b="1" dirty="0" smtClean="0">
                <a:latin typeface="Bookman Old Style" pitchFamily="18" charset="0"/>
              </a:rPr>
              <a:t> WP17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2) 	Data analysis of 2012 Micromegas test beam data at CERN for the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estimation of spatial </a:t>
            </a:r>
            <a:r>
              <a:rPr lang="en-US" dirty="0" err="1" smtClean="0">
                <a:latin typeface="Bookman Old Style" pitchFamily="18" charset="0"/>
              </a:rPr>
              <a:t>rsolution</a:t>
            </a:r>
            <a:r>
              <a:rPr lang="en-US" dirty="0" smtClean="0">
                <a:latin typeface="Bookman Old Style" pitchFamily="18" charset="0"/>
              </a:rPr>
              <a:t> on the Y-axis. 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(</a:t>
            </a:r>
            <a:r>
              <a:rPr lang="en-US" dirty="0" err="1" smtClean="0">
                <a:latin typeface="Bookman Old Style" pitchFamily="18" charset="0"/>
              </a:rPr>
              <a:t>V.Kazazakis-D.Fassouliotis</a:t>
            </a:r>
            <a:r>
              <a:rPr lang="en-US" dirty="0" smtClean="0">
                <a:latin typeface="Bookman Old Style" pitchFamily="18" charset="0"/>
              </a:rPr>
              <a:t>), </a:t>
            </a:r>
            <a:r>
              <a:rPr lang="en-US" b="1" i="1" dirty="0" smtClean="0">
                <a:latin typeface="Bookman Old Style" pitchFamily="18" charset="0"/>
              </a:rPr>
              <a:t>Univ. of Athens, </a:t>
            </a:r>
            <a:r>
              <a:rPr lang="en-US" b="1" dirty="0" smtClean="0">
                <a:latin typeface="Bookman Old Style" pitchFamily="18" charset="0"/>
              </a:rPr>
              <a:t>WP17</a:t>
            </a:r>
          </a:p>
          <a:p>
            <a:pPr marL="342900" indent="-342900"/>
            <a:r>
              <a:rPr lang="en-US" b="1" dirty="0" smtClean="0">
                <a:latin typeface="Bookman Old Style" pitchFamily="18" charset="0"/>
              </a:rPr>
              <a:t>	</a:t>
            </a:r>
            <a:r>
              <a:rPr lang="en-US" i="1" dirty="0" smtClean="0">
                <a:latin typeface="Bookman Old Style" pitchFamily="18" charset="0"/>
              </a:rPr>
              <a:t>Deliverable: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Proceedings to be published (delayed), </a:t>
            </a:r>
            <a:r>
              <a:rPr lang="en-US" b="1" dirty="0" smtClean="0">
                <a:latin typeface="Bookman Old Style" pitchFamily="18" charset="0"/>
              </a:rPr>
              <a:t>WP19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>
              <a:buAutoNum type="arabicParenR" startAt="3"/>
            </a:pPr>
            <a:r>
              <a:rPr lang="en-US" dirty="0" smtClean="0">
                <a:latin typeface="Bookman Old Style" pitchFamily="18" charset="0"/>
              </a:rPr>
              <a:t>VMM1 </a:t>
            </a:r>
            <a:r>
              <a:rPr lang="en-US" dirty="0" err="1" smtClean="0">
                <a:latin typeface="Bookman Old Style" pitchFamily="18" charset="0"/>
              </a:rPr>
              <a:t>Asic</a:t>
            </a:r>
            <a:r>
              <a:rPr lang="en-US" dirty="0" smtClean="0">
                <a:latin typeface="Bookman Old Style" pitchFamily="18" charset="0"/>
              </a:rPr>
              <a:t> tests and Digitizer Firmware upgrade,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A. </a:t>
            </a:r>
            <a:r>
              <a:rPr lang="en-US" dirty="0" err="1" smtClean="0">
                <a:latin typeface="Bookman Old Style" pitchFamily="18" charset="0"/>
              </a:rPr>
              <a:t>Kourkoumeli</a:t>
            </a:r>
            <a:r>
              <a:rPr lang="en-US" dirty="0" smtClean="0">
                <a:latin typeface="Bookman Old Style" pitchFamily="18" charset="0"/>
              </a:rPr>
              <a:t> – </a:t>
            </a:r>
            <a:r>
              <a:rPr lang="en-US" dirty="0" err="1" smtClean="0">
                <a:latin typeface="Bookman Old Style" pitchFamily="18" charset="0"/>
              </a:rPr>
              <a:t>Charalambidi</a:t>
            </a:r>
            <a:r>
              <a:rPr lang="en-US" dirty="0" smtClean="0">
                <a:latin typeface="Bookman Old Style" pitchFamily="18" charset="0"/>
              </a:rPr>
              <a:t>, T. </a:t>
            </a:r>
            <a:r>
              <a:rPr lang="en-US" dirty="0" err="1" smtClean="0">
                <a:latin typeface="Bookman Old Style" pitchFamily="18" charset="0"/>
              </a:rPr>
              <a:t>Geralis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b="1" i="1" dirty="0" err="1" smtClean="0">
                <a:latin typeface="Bookman Old Style" pitchFamily="18" charset="0"/>
              </a:rPr>
              <a:t>Demokritos</a:t>
            </a:r>
            <a:r>
              <a:rPr lang="en-US" b="1" i="1" dirty="0" smtClean="0">
                <a:latin typeface="Bookman Old Style" pitchFamily="18" charset="0"/>
              </a:rPr>
              <a:t>, </a:t>
            </a:r>
          </a:p>
          <a:p>
            <a:pPr marL="342900" indent="-342900"/>
            <a:r>
              <a:rPr lang="en-US" b="1" i="1" dirty="0" smtClean="0">
                <a:latin typeface="Bookman Old Style" pitchFamily="18" charset="0"/>
              </a:rPr>
              <a:t>	Univ. of Aegean, </a:t>
            </a:r>
            <a:r>
              <a:rPr lang="en-US" b="1" dirty="0" smtClean="0">
                <a:latin typeface="Bookman Old Style" pitchFamily="18" charset="0"/>
              </a:rPr>
              <a:t>WP17</a:t>
            </a:r>
          </a:p>
          <a:p>
            <a:pPr marL="342900" indent="-342900"/>
            <a:r>
              <a:rPr lang="en-US" b="1" dirty="0" smtClean="0">
                <a:latin typeface="Bookman Old Style" pitchFamily="18" charset="0"/>
              </a:rPr>
              <a:t>	</a:t>
            </a:r>
            <a:r>
              <a:rPr lang="en-US" i="1" dirty="0" smtClean="0">
                <a:latin typeface="Bookman Old Style" pitchFamily="18" charset="0"/>
              </a:rPr>
              <a:t>Deliverable: </a:t>
            </a:r>
            <a:r>
              <a:rPr lang="en-US" dirty="0" smtClean="0">
                <a:latin typeface="Bookman Old Style" pitchFamily="18" charset="0"/>
              </a:rPr>
              <a:t>Report after the irradiation tests with neutron in Tandem,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r>
              <a:rPr lang="en-US" dirty="0" smtClean="0">
                <a:latin typeface="Bookman Old Style" pitchFamily="18" charset="0"/>
              </a:rPr>
              <a:t>	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>
              <a:buFont typeface="+mj-lt"/>
              <a:buAutoNum type="arabicParenR" startAt="4"/>
            </a:pPr>
            <a:r>
              <a:rPr lang="en-US" dirty="0" smtClean="0">
                <a:latin typeface="Bookman Old Style" pitchFamily="18" charset="0"/>
              </a:rPr>
              <a:t>Study of the response of </a:t>
            </a:r>
            <a:r>
              <a:rPr lang="en-US" dirty="0" err="1" smtClean="0">
                <a:latin typeface="Bookman Old Style" pitchFamily="18" charset="0"/>
              </a:rPr>
              <a:t>Micromegas</a:t>
            </a:r>
            <a:r>
              <a:rPr lang="en-US" dirty="0" smtClean="0">
                <a:latin typeface="Bookman Old Style" pitchFamily="18" charset="0"/>
              </a:rPr>
              <a:t> in Magnetic field,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(</a:t>
            </a:r>
            <a:r>
              <a:rPr lang="en-US" dirty="0" err="1" smtClean="0">
                <a:latin typeface="Bookman Old Style" pitchFamily="18" charset="0"/>
              </a:rPr>
              <a:t>N.Vitoratou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D.Sampsonidis</a:t>
            </a:r>
            <a:r>
              <a:rPr lang="en-US" dirty="0" smtClean="0">
                <a:latin typeface="Bookman Old Style" pitchFamily="18" charset="0"/>
              </a:rPr>
              <a:t>) </a:t>
            </a:r>
            <a:r>
              <a:rPr lang="en-US" b="1" dirty="0" smtClean="0">
                <a:latin typeface="Bookman Old Style" pitchFamily="18" charset="0"/>
              </a:rPr>
              <a:t>AUTH, WP17</a:t>
            </a:r>
          </a:p>
          <a:p>
            <a:pPr marL="342900" indent="-342900"/>
            <a:r>
              <a:rPr lang="en-US" i="1" dirty="0" smtClean="0">
                <a:latin typeface="Bookman Old Style" pitchFamily="18" charset="0"/>
              </a:rPr>
              <a:t>	Deliverable: Presentation </a:t>
            </a:r>
            <a:r>
              <a:rPr lang="en-US" dirty="0" smtClean="0">
                <a:latin typeface="Bookman Old Style" pitchFamily="18" charset="0"/>
              </a:rPr>
              <a:t>in the ATLAS Weekly </a:t>
            </a:r>
            <a:r>
              <a:rPr lang="en-US" dirty="0" err="1" smtClean="0">
                <a:latin typeface="Bookman Old Style" pitchFamily="18" charset="0"/>
              </a:rPr>
              <a:t>Micromegas</a:t>
            </a:r>
            <a:r>
              <a:rPr lang="en-US" dirty="0" smtClean="0">
                <a:latin typeface="Bookman Old Style" pitchFamily="18" charset="0"/>
              </a:rPr>
              <a:t> meeting,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4/6/2013,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r>
              <a:rPr lang="en-US" dirty="0" smtClean="0">
                <a:latin typeface="Bookman Old Style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37" y="443091"/>
            <a:ext cx="9042354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latin typeface="Bookman Old Style" pitchFamily="18" charset="0"/>
              </a:rPr>
              <a:t> ATLAS </a:t>
            </a:r>
            <a:r>
              <a:rPr lang="en-US" b="1" dirty="0" err="1" smtClean="0">
                <a:latin typeface="Bookman Old Style" pitchFamily="18" charset="0"/>
              </a:rPr>
              <a:t>Micromegas</a:t>
            </a:r>
            <a:r>
              <a:rPr lang="en-US" b="1" dirty="0" smtClean="0">
                <a:latin typeface="Bookman Old Style" pitchFamily="18" charset="0"/>
              </a:rPr>
              <a:t> Activities II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>
              <a:buAutoNum type="arabicParenR" startAt="5"/>
            </a:pPr>
            <a:r>
              <a:rPr lang="en-US" dirty="0" smtClean="0">
                <a:latin typeface="Bookman Old Style" pitchFamily="18" charset="0"/>
              </a:rPr>
              <a:t>Multiple scattering in the TB data @ </a:t>
            </a:r>
            <a:r>
              <a:rPr lang="en-US" dirty="0" err="1" smtClean="0">
                <a:latin typeface="Bookman Old Style" pitchFamily="18" charset="0"/>
              </a:rPr>
              <a:t>Desy</a:t>
            </a:r>
            <a:r>
              <a:rPr lang="en-US" dirty="0" smtClean="0">
                <a:latin typeface="Bookman Old Style" pitchFamily="18" charset="0"/>
              </a:rPr>
              <a:t>. (</a:t>
            </a:r>
            <a:r>
              <a:rPr lang="en-US" dirty="0" err="1" smtClean="0">
                <a:latin typeface="Bookman Old Style" pitchFamily="18" charset="0"/>
              </a:rPr>
              <a:t>D.Sampsonidis</a:t>
            </a:r>
            <a:r>
              <a:rPr lang="en-US" dirty="0" smtClean="0">
                <a:latin typeface="Bookman Old Style" pitchFamily="18" charset="0"/>
              </a:rPr>
              <a:t>, G. </a:t>
            </a:r>
            <a:r>
              <a:rPr lang="en-US" dirty="0" err="1" smtClean="0">
                <a:latin typeface="Bookman Old Style" pitchFamily="18" charset="0"/>
              </a:rPr>
              <a:t>Asiminary</a:t>
            </a:r>
            <a:r>
              <a:rPr lang="en-US" dirty="0" smtClean="0">
                <a:latin typeface="Bookman Old Style" pitchFamily="18" charset="0"/>
              </a:rPr>
              <a:t>), </a:t>
            </a:r>
          </a:p>
          <a:p>
            <a:pPr marL="342900" indent="-342900"/>
            <a:r>
              <a:rPr lang="en-US" b="1" i="1" dirty="0" smtClean="0">
                <a:latin typeface="Bookman Old Style" pitchFamily="18" charset="0"/>
              </a:rPr>
              <a:t>	AUTH WP17</a:t>
            </a:r>
          </a:p>
          <a:p>
            <a:pPr marL="342900" indent="-342900"/>
            <a:r>
              <a:rPr lang="en-US" i="1" dirty="0" smtClean="0">
                <a:latin typeface="Bookman Old Style" pitchFamily="18" charset="0"/>
              </a:rPr>
              <a:t>	Deliverable: Presentation </a:t>
            </a:r>
            <a:r>
              <a:rPr lang="en-US" dirty="0" smtClean="0">
                <a:latin typeface="Bookman Old Style" pitchFamily="18" charset="0"/>
              </a:rPr>
              <a:t>in the ATLAS Weekly </a:t>
            </a:r>
            <a:r>
              <a:rPr lang="en-US" dirty="0" err="1" smtClean="0">
                <a:latin typeface="Bookman Old Style" pitchFamily="18" charset="0"/>
              </a:rPr>
              <a:t>Micromegas</a:t>
            </a:r>
            <a:r>
              <a:rPr lang="en-US" dirty="0" smtClean="0">
                <a:latin typeface="Bookman Old Style" pitchFamily="18" charset="0"/>
              </a:rPr>
              <a:t> meeting,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17/6/2013,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r>
              <a:rPr lang="en-US" dirty="0" smtClean="0">
                <a:latin typeface="Bookman Old Style" pitchFamily="18" charset="0"/>
              </a:rPr>
              <a:t>	</a:t>
            </a: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6) 	Simulation of MM in the NSW, (</a:t>
            </a:r>
            <a:r>
              <a:rPr lang="en-US" dirty="0" err="1" smtClean="0">
                <a:latin typeface="Bookman Old Style" pitchFamily="18" charset="0"/>
              </a:rPr>
              <a:t>O.Sidiropoulou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A.Leisos</a:t>
            </a:r>
            <a:r>
              <a:rPr lang="en-US" dirty="0" smtClean="0">
                <a:latin typeface="Bookman Old Style" pitchFamily="18" charset="0"/>
              </a:rPr>
              <a:t>) </a:t>
            </a:r>
            <a:r>
              <a:rPr lang="en-US" b="1" dirty="0" smtClean="0">
                <a:latin typeface="Bookman Old Style" pitchFamily="18" charset="0"/>
              </a:rPr>
              <a:t>AUTH WP16</a:t>
            </a:r>
          </a:p>
          <a:p>
            <a:pPr marL="342900" indent="-342900"/>
            <a:r>
              <a:rPr lang="en-US" i="1" dirty="0" smtClean="0">
                <a:latin typeface="Bookman Old Style" pitchFamily="18" charset="0"/>
              </a:rPr>
              <a:t>	Deliverable: Presentation </a:t>
            </a:r>
            <a:r>
              <a:rPr lang="en-US" dirty="0" smtClean="0">
                <a:latin typeface="Bookman Old Style" pitchFamily="18" charset="0"/>
              </a:rPr>
              <a:t>in ATLAS  meetings,   </a:t>
            </a:r>
            <a:r>
              <a:rPr lang="en-US" b="1" dirty="0" smtClean="0">
                <a:latin typeface="Bookman Old Style" pitchFamily="18" charset="0"/>
              </a:rPr>
              <a:t>WP19</a:t>
            </a:r>
          </a:p>
          <a:p>
            <a:pPr marL="342900" indent="-342900"/>
            <a:endParaRPr lang="en-US" b="1" i="1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7)	AUTH for the MM construction for the NSW, (</a:t>
            </a:r>
            <a:r>
              <a:rPr lang="en-US" dirty="0" err="1" smtClean="0">
                <a:latin typeface="Bookman Old Style" pitchFamily="18" charset="0"/>
              </a:rPr>
              <a:t>D.Sampsonidis</a:t>
            </a:r>
            <a:r>
              <a:rPr lang="en-US" dirty="0" smtClean="0">
                <a:latin typeface="Bookman Old Style" pitchFamily="18" charset="0"/>
              </a:rPr>
              <a:t>) </a:t>
            </a:r>
            <a:r>
              <a:rPr lang="en-US" b="1" i="1" dirty="0" smtClean="0">
                <a:latin typeface="Bookman Old Style" pitchFamily="18" charset="0"/>
              </a:rPr>
              <a:t>AUTH,  </a:t>
            </a:r>
            <a:r>
              <a:rPr lang="en-US" b="1" dirty="0" smtClean="0">
                <a:latin typeface="Bookman Old Style" pitchFamily="18" charset="0"/>
              </a:rPr>
              <a:t>WP16</a:t>
            </a:r>
          </a:p>
          <a:p>
            <a:pPr marL="342900" indent="-342900"/>
            <a:r>
              <a:rPr lang="en-US" i="1" dirty="0" smtClean="0">
                <a:latin typeface="Bookman Old Style" pitchFamily="18" charset="0"/>
              </a:rPr>
              <a:t>	Deliverable: Presentation in </a:t>
            </a:r>
            <a:r>
              <a:rPr lang="en-US" dirty="0" err="1" smtClean="0">
                <a:latin typeface="Bookman Old Style" pitchFamily="18" charset="0"/>
              </a:rPr>
              <a:t>MicroMegas</a:t>
            </a:r>
            <a:r>
              <a:rPr lang="en-US" dirty="0" smtClean="0">
                <a:latin typeface="Bookman Old Style" pitchFamily="18" charset="0"/>
              </a:rPr>
              <a:t> Mechanics and Layout Workshop,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Rome, 15-16 July 13,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endParaRPr lang="el-GR" b="1" dirty="0" smtClean="0">
              <a:latin typeface="Bookman Old Style" pitchFamily="18" charset="0"/>
            </a:endParaRPr>
          </a:p>
          <a:p>
            <a:pPr marL="342900" indent="-342900"/>
            <a:endParaRPr lang="el-GR" b="1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8) Activities for MM construction for the NSW at </a:t>
            </a:r>
            <a:r>
              <a:rPr lang="en-US" dirty="0" err="1" smtClean="0">
                <a:latin typeface="Bookman Old Style" pitchFamily="18" charset="0"/>
              </a:rPr>
              <a:t>AUTh</a:t>
            </a:r>
            <a:r>
              <a:rPr lang="en-US" dirty="0" smtClean="0">
                <a:latin typeface="Bookman Old Style" pitchFamily="18" charset="0"/>
              </a:rPr>
              <a:t> have started .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(D. </a:t>
            </a:r>
            <a:r>
              <a:rPr lang="en-US" dirty="0" err="1" smtClean="0">
                <a:latin typeface="Bookman Old Style" pitchFamily="18" charset="0"/>
              </a:rPr>
              <a:t>Sampsonidis</a:t>
            </a:r>
            <a:r>
              <a:rPr lang="en-US" dirty="0" smtClean="0">
                <a:latin typeface="Bookman Old Style" pitchFamily="18" charset="0"/>
              </a:rPr>
              <a:t>). </a:t>
            </a:r>
            <a:r>
              <a:rPr lang="en-US" b="1" i="1" dirty="0" smtClean="0">
                <a:latin typeface="Bookman Old Style" pitchFamily="18" charset="0"/>
              </a:rPr>
              <a:t>AUTH,  </a:t>
            </a:r>
            <a:r>
              <a:rPr lang="en-US" b="1" dirty="0" smtClean="0">
                <a:latin typeface="Bookman Old Style" pitchFamily="18" charset="0"/>
              </a:rPr>
              <a:t>WP18</a:t>
            </a:r>
          </a:p>
          <a:p>
            <a:pPr marL="342900" indent="-342900"/>
            <a:endParaRPr lang="en-US" b="1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9</a:t>
            </a:r>
            <a:r>
              <a:rPr lang="el-GR" dirty="0" smtClean="0">
                <a:latin typeface="Bookman Old Style" pitchFamily="18" charset="0"/>
              </a:rPr>
              <a:t>) </a:t>
            </a:r>
            <a:r>
              <a:rPr lang="en-US" dirty="0" smtClean="0">
                <a:latin typeface="Bookman Old Style" pitchFamily="18" charset="0"/>
              </a:rPr>
              <a:t>	Integration of the MM in the ATLAS TDAQ framework and "</a:t>
            </a:r>
            <a:r>
              <a:rPr lang="en-US" dirty="0" err="1" smtClean="0">
                <a:latin typeface="Bookman Old Style" pitchFamily="18" charset="0"/>
              </a:rPr>
              <a:t>parastitic</a:t>
            </a:r>
            <a:r>
              <a:rPr lang="en-US" dirty="0" smtClean="0">
                <a:latin typeface="Bookman Old Style" pitchFamily="18" charset="0"/>
              </a:rPr>
              <a:t>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running with ATLAS”, (</a:t>
            </a:r>
            <a:r>
              <a:rPr lang="en-US" dirty="0" err="1" smtClean="0">
                <a:latin typeface="Bookman Old Style" pitchFamily="18" charset="0"/>
              </a:rPr>
              <a:t>O.Sidiropoulou</a:t>
            </a:r>
            <a:r>
              <a:rPr lang="en-US" dirty="0" smtClean="0">
                <a:latin typeface="Bookman Old Style" pitchFamily="18" charset="0"/>
              </a:rPr>
              <a:t>, </a:t>
            </a:r>
            <a:r>
              <a:rPr lang="en-US" dirty="0" err="1" smtClean="0">
                <a:latin typeface="Bookman Old Style" pitchFamily="18" charset="0"/>
              </a:rPr>
              <a:t>K.Kordas</a:t>
            </a:r>
            <a:r>
              <a:rPr lang="en-US" dirty="0" smtClean="0">
                <a:latin typeface="Bookman Old Style" pitchFamily="18" charset="0"/>
              </a:rPr>
              <a:t>)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Fall 2012- early 2013, </a:t>
            </a:r>
          </a:p>
          <a:p>
            <a:pPr marL="342900" indent="-342900"/>
            <a:r>
              <a:rPr lang="en-US" b="1" i="1" dirty="0" smtClean="0">
                <a:latin typeface="Bookman Old Style" pitchFamily="18" charset="0"/>
              </a:rPr>
              <a:t>	AUTH WP17.</a:t>
            </a:r>
            <a:endParaRPr lang="en-US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43091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latin typeface="Bookman Old Style" pitchFamily="18" charset="0"/>
              </a:rPr>
              <a:t>CMS Micromegas Activities</a:t>
            </a: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1) 	Design study for a Micromegas FWD HCAL in CMS. High rate tests and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performance of three different types of resistive micromegas. T. </a:t>
            </a:r>
            <a:r>
              <a:rPr lang="en-US" dirty="0" err="1" smtClean="0">
                <a:latin typeface="Bookman Old Style" pitchFamily="18" charset="0"/>
              </a:rPr>
              <a:t>Geralis</a:t>
            </a:r>
            <a:r>
              <a:rPr lang="en-US" dirty="0" smtClean="0">
                <a:latin typeface="Bookman Old Style" pitchFamily="18" charset="0"/>
              </a:rPr>
              <a:t>,  </a:t>
            </a:r>
            <a:r>
              <a:rPr lang="en-US" b="1" i="1" dirty="0" err="1" smtClean="0">
                <a:latin typeface="Bookman Old Style" pitchFamily="18" charset="0"/>
              </a:rPr>
              <a:t>Demokritos</a:t>
            </a:r>
            <a:r>
              <a:rPr lang="en-US" b="1" i="1" dirty="0" smtClean="0">
                <a:latin typeface="Bookman Old Style" pitchFamily="18" charset="0"/>
              </a:rPr>
              <a:t>, </a:t>
            </a:r>
            <a:r>
              <a:rPr lang="en-US" b="1" dirty="0" smtClean="0">
                <a:latin typeface="Bookman Old Style" pitchFamily="18" charset="0"/>
              </a:rPr>
              <a:t>WP16</a:t>
            </a:r>
          </a:p>
          <a:p>
            <a:pPr marL="342900" indent="-342900"/>
            <a:r>
              <a:rPr lang="en-US" b="1" dirty="0" smtClean="0">
                <a:latin typeface="Bookman Old Style" pitchFamily="18" charset="0"/>
              </a:rPr>
              <a:t>	</a:t>
            </a:r>
            <a:r>
              <a:rPr lang="en-US" i="1" dirty="0" smtClean="0">
                <a:latin typeface="Bookman Old Style" pitchFamily="18" charset="0"/>
              </a:rPr>
              <a:t>Deliverable: “</a:t>
            </a:r>
            <a:r>
              <a:rPr lang="en-US" dirty="0" smtClean="0">
                <a:latin typeface="Bookman Old Style" pitchFamily="18" charset="0"/>
              </a:rPr>
              <a:t>Micromegas for the CMS Forward region and industrialization”, T. </a:t>
            </a:r>
            <a:r>
              <a:rPr lang="en-US" dirty="0" err="1" smtClean="0">
                <a:latin typeface="Bookman Old Style" pitchFamily="18" charset="0"/>
              </a:rPr>
              <a:t>Geralis</a:t>
            </a:r>
            <a:r>
              <a:rPr lang="en-US" dirty="0" smtClean="0">
                <a:latin typeface="Bookman Old Style" pitchFamily="18" charset="0"/>
              </a:rPr>
              <a:t>, talk at the CMS Upgrade group meeting, 26/6/2013,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r>
              <a:rPr lang="en-US" dirty="0" smtClean="0">
                <a:latin typeface="Bookman Old Style" pitchFamily="18" charset="0"/>
              </a:rPr>
              <a:t>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2) Small prototype calorimeter design and construction for beam tests at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    </a:t>
            </a:r>
            <a:r>
              <a:rPr lang="en-US" dirty="0" err="1" smtClean="0">
                <a:latin typeface="Bookman Old Style" pitchFamily="18" charset="0"/>
              </a:rPr>
              <a:t>Fermilab</a:t>
            </a:r>
            <a:r>
              <a:rPr lang="en-US" dirty="0" smtClean="0">
                <a:latin typeface="Bookman Old Style" pitchFamily="18" charset="0"/>
              </a:rPr>
              <a:t> and CERN in 2014 in preparation for the CMS Upgrade Phase II Technical Proposal. </a:t>
            </a:r>
            <a:r>
              <a:rPr lang="en-US" b="1" dirty="0" err="1" smtClean="0">
                <a:latin typeface="Bookman Old Style" pitchFamily="18" charset="0"/>
              </a:rPr>
              <a:t>Demokritos</a:t>
            </a:r>
            <a:r>
              <a:rPr lang="en-US" b="1" dirty="0" smtClean="0">
                <a:latin typeface="Bookman Old Style" pitchFamily="18" charset="0"/>
              </a:rPr>
              <a:t>, WP17</a:t>
            </a:r>
          </a:p>
          <a:p>
            <a:pPr marL="342900" indent="-342900"/>
            <a:endParaRPr lang="en-US" dirty="0" smtClean="0">
              <a:latin typeface="Bookman Old Style" pitchFamily="18" charset="0"/>
            </a:endParaRP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3) VBFNLO generator level studies on VV (WW, WZ, ZZ) scattering, </a:t>
            </a:r>
          </a:p>
          <a:p>
            <a:pPr marL="342900" indent="-342900"/>
            <a:r>
              <a:rPr lang="en-US" dirty="0" smtClean="0">
                <a:latin typeface="Bookman Old Style" pitchFamily="18" charset="0"/>
              </a:rPr>
              <a:t>	G. </a:t>
            </a:r>
            <a:r>
              <a:rPr lang="en-US" dirty="0" err="1" smtClean="0">
                <a:latin typeface="Bookman Old Style" pitchFamily="18" charset="0"/>
              </a:rPr>
              <a:t>Anagnostou</a:t>
            </a:r>
            <a:r>
              <a:rPr lang="en-US" dirty="0" smtClean="0">
                <a:latin typeface="Bookman Old Style" pitchFamily="18" charset="0"/>
              </a:rPr>
              <a:t>, T. </a:t>
            </a:r>
            <a:r>
              <a:rPr lang="en-US" dirty="0" err="1" smtClean="0">
                <a:latin typeface="Bookman Old Style" pitchFamily="18" charset="0"/>
              </a:rPr>
              <a:t>Geralis</a:t>
            </a:r>
            <a:r>
              <a:rPr lang="en-US" dirty="0" smtClean="0">
                <a:latin typeface="Bookman Old Style" pitchFamily="18" charset="0"/>
              </a:rPr>
              <a:t>, HL-LHC Upgrade study(could be part of RA2), </a:t>
            </a:r>
            <a:r>
              <a:rPr lang="en-US" b="1" i="1" dirty="0" err="1" smtClean="0">
                <a:latin typeface="Bookman Old Style" pitchFamily="18" charset="0"/>
              </a:rPr>
              <a:t>Demokritos</a:t>
            </a:r>
            <a:r>
              <a:rPr lang="en-US" b="1" i="1" dirty="0" smtClean="0">
                <a:latin typeface="Bookman Old Style" pitchFamily="18" charset="0"/>
              </a:rPr>
              <a:t>, WP18</a:t>
            </a:r>
          </a:p>
          <a:p>
            <a:pPr marL="342900" indent="-342900"/>
            <a:r>
              <a:rPr lang="en-US" b="1" i="1" dirty="0" smtClean="0">
                <a:latin typeface="Bookman Old Style" pitchFamily="18" charset="0"/>
              </a:rPr>
              <a:t>	</a:t>
            </a:r>
            <a:r>
              <a:rPr lang="en-US" i="1" dirty="0" smtClean="0">
                <a:latin typeface="Bookman Old Style" pitchFamily="18" charset="0"/>
              </a:rPr>
              <a:t>Deliverable:</a:t>
            </a:r>
            <a:r>
              <a:rPr lang="en-US" dirty="0" smtClean="0">
                <a:latin typeface="Bookman Old Style" pitchFamily="18" charset="0"/>
              </a:rPr>
              <a:t> “VBFNLO generator level studies on WW scattering”, </a:t>
            </a:r>
            <a:r>
              <a:rPr lang="en-US" dirty="0" err="1" smtClean="0">
                <a:latin typeface="Bookman Old Style" pitchFamily="18" charset="0"/>
              </a:rPr>
              <a:t>T.Geralis</a:t>
            </a:r>
            <a:r>
              <a:rPr lang="en-US" dirty="0" smtClean="0">
                <a:latin typeface="Bookman Old Style" pitchFamily="18" charset="0"/>
              </a:rPr>
              <a:t>, talk at the CMS Future Analysis meeting, 23/5/2013. </a:t>
            </a:r>
            <a:r>
              <a:rPr lang="en-US" b="1" dirty="0" smtClean="0">
                <a:latin typeface="Bookman Old Style" pitchFamily="18" charset="0"/>
              </a:rPr>
              <a:t>WP19</a:t>
            </a:r>
            <a:endParaRPr lang="en-US" b="1" i="1" dirty="0" smtClean="0">
              <a:latin typeface="Bookman Old Style" pitchFamily="18" charset="0"/>
            </a:endParaRPr>
          </a:p>
          <a:p>
            <a:pPr marL="342900" indent="-342900"/>
            <a:endParaRPr lang="en-US" b="1" i="1" dirty="0" smtClean="0">
              <a:latin typeface="Bookman Old Style" pitchFamily="18" charset="0"/>
            </a:endParaRPr>
          </a:p>
          <a:p>
            <a:pPr marL="3175" lvl="2" indent="-3175"/>
            <a:r>
              <a:rPr lang="en-US" dirty="0" smtClean="0">
                <a:latin typeface="Bookman Old Style" pitchFamily="18" charset="0"/>
              </a:rPr>
              <a:t>4) Particle Flow Calorimeter Reconstruction for the CMS Upgrade </a:t>
            </a:r>
          </a:p>
          <a:p>
            <a:pPr marL="3175" lvl="2" indent="-3175"/>
            <a:r>
              <a:rPr lang="en-US" dirty="0" smtClean="0">
                <a:latin typeface="Bookman Old Style" pitchFamily="18" charset="0"/>
              </a:rPr>
              <a:t>	    Phase II (see A. </a:t>
            </a:r>
            <a:r>
              <a:rPr lang="en-US" dirty="0" err="1" smtClean="0">
                <a:latin typeface="Bookman Old Style" pitchFamily="18" charset="0"/>
              </a:rPr>
              <a:t>Psalidas</a:t>
            </a:r>
            <a:r>
              <a:rPr lang="en-US" dirty="0" smtClean="0">
                <a:latin typeface="Bookman Old Style" pitchFamily="18" charset="0"/>
              </a:rPr>
              <a:t> presentation), </a:t>
            </a:r>
            <a:r>
              <a:rPr lang="en-US" b="1" dirty="0" err="1" smtClean="0">
                <a:latin typeface="Bookman Old Style" pitchFamily="18" charset="0"/>
              </a:rPr>
              <a:t>Demokritos</a:t>
            </a:r>
            <a:r>
              <a:rPr lang="en-US" b="1" dirty="0" smtClean="0">
                <a:latin typeface="Bookman Old Style" pitchFamily="18" charset="0"/>
              </a:rPr>
              <a:t>, WP18 </a:t>
            </a:r>
            <a:endParaRPr lang="en-US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66</Words>
  <Application>Microsoft Office PowerPoint</Application>
  <PresentationFormat>On-screen Show (4:3)</PresentationFormat>
  <Paragraphs>76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NCSR Demokritos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Theodoros Geralis</dc:creator>
  <cp:lastModifiedBy>Theodoros Geralis</cp:lastModifiedBy>
  <cp:revision>73</cp:revision>
  <dcterms:created xsi:type="dcterms:W3CDTF">2013-12-18T22:47:57Z</dcterms:created>
  <dcterms:modified xsi:type="dcterms:W3CDTF">2013-12-19T08:09:24Z</dcterms:modified>
</cp:coreProperties>
</file>