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24" r:id="rId1"/>
  </p:sldMasterIdLst>
  <p:notesMasterIdLst>
    <p:notesMasterId r:id="rId10"/>
  </p:notesMasterIdLst>
  <p:sldIdLst>
    <p:sldId id="256" r:id="rId2"/>
    <p:sldId id="258" r:id="rId3"/>
    <p:sldId id="257" r:id="rId4"/>
    <p:sldId id="265" r:id="rId5"/>
    <p:sldId id="259" r:id="rId6"/>
    <p:sldId id="260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62070-401A-4B79-A306-DC44F46FB8E9}" type="datetimeFigureOut">
              <a:rPr lang="en-US" smtClean="0"/>
              <a:t>19-Dec-13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06128-E4E3-48EE-9122-C0208DF4E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06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5EFA-DA7D-4EE1-A898-13A833E2BFD1}" type="datetime1">
              <a:rPr lang="el-GR" smtClean="0"/>
              <a:t>19/12/2013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8D3EC32-E644-4326-AAB2-61AA3A40DF4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6EF2F-025B-4CEA-A404-AA25D69D79B3}" type="datetime1">
              <a:rPr lang="el-GR" smtClean="0"/>
              <a:t>19/12/2013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EC32-E644-4326-AAB2-61AA3A40DF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80C13-0E34-474D-8436-3A36D5700156}" type="datetime1">
              <a:rPr lang="el-GR" smtClean="0"/>
              <a:t>19/12/2013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EC32-E644-4326-AAB2-61AA3A40DF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80A57-EEE3-4C9F-800A-1CE98A204C27}" type="datetime1">
              <a:rPr lang="el-GR" smtClean="0"/>
              <a:t>19/12/2013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EC32-E644-4326-AAB2-61AA3A40DF4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752600"/>
            <a:ext cx="7772400" cy="4267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25F7-E824-443B-B36C-80F498B72251}" type="datetime1">
              <a:rPr lang="el-GR" smtClean="0"/>
              <a:t>19/12/2013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8D3EC32-E644-4326-AAB2-61AA3A40DF4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C6A24-BC5A-4F43-A655-2A083FD87B91}" type="datetime1">
              <a:rPr lang="el-GR" smtClean="0"/>
              <a:t>19/12/2013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EC32-E644-4326-AAB2-61AA3A40DF4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01DA-C6EE-4115-80F5-6B6E63E223BB}" type="datetime1">
              <a:rPr lang="el-GR" smtClean="0"/>
              <a:t>19/12/2013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EC32-E644-4326-AAB2-61AA3A40DF4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2549-9F23-4127-BC10-2E05E54CA102}" type="datetime1">
              <a:rPr lang="el-GR" smtClean="0"/>
              <a:t>19/12/2013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EC32-E644-4326-AAB2-61AA3A40DF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6C004-F351-408E-89E6-47458A414525}" type="datetime1">
              <a:rPr lang="el-GR" smtClean="0"/>
              <a:t>19/12/2013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EC32-E644-4326-AAB2-61AA3A40DF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6594-4EF1-423E-958D-219B4E587013}" type="datetime1">
              <a:rPr lang="el-GR" smtClean="0"/>
              <a:t>19/12/2013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EC32-E644-4326-AAB2-61AA3A40DF4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4B1A-8E69-4FEA-ABB5-8976AF6A84C0}" type="datetime1">
              <a:rPr lang="el-GR" smtClean="0"/>
              <a:t>19/12/2013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8D3EC32-E644-4326-AAB2-61AA3A40DF4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5765505-EB27-4089-9A00-18B85B9B0787}" type="datetime1">
              <a:rPr lang="el-GR" smtClean="0"/>
              <a:t>19/12/2013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8D3EC32-E644-4326-AAB2-61AA3A40DF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5" r:id="rId1"/>
    <p:sldLayoutId id="2147484526" r:id="rId2"/>
    <p:sldLayoutId id="2147484527" r:id="rId3"/>
    <p:sldLayoutId id="2147484528" r:id="rId4"/>
    <p:sldLayoutId id="2147484529" r:id="rId5"/>
    <p:sldLayoutId id="2147484530" r:id="rId6"/>
    <p:sldLayoutId id="2147484531" r:id="rId7"/>
    <p:sldLayoutId id="2147484532" r:id="rId8"/>
    <p:sldLayoutId id="2147484533" r:id="rId9"/>
    <p:sldLayoutId id="2147484534" r:id="rId10"/>
    <p:sldLayoutId id="2147484535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Οικονομικός </a:t>
            </a:r>
            <a:r>
              <a:rPr lang="el-GR" dirty="0" smtClean="0"/>
              <a:t>απολογισμός - Παραδοτέα </a:t>
            </a:r>
            <a:r>
              <a:rPr lang="el-GR" dirty="0" smtClean="0"/>
              <a:t>– Διάχυση αποτελεσμάτων του έργου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ΘΑΛΗΣ-</a:t>
            </a:r>
            <a:r>
              <a:rPr lang="en-US" dirty="0" err="1" smtClean="0"/>
              <a:t>Diboson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3F68-A613-43CB-A02D-8ADE339DCAD4}" type="datetime1">
              <a:rPr lang="el-GR" smtClean="0"/>
              <a:t>19/12/2013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EC32-E644-4326-AAB2-61AA3A40DF42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5486400"/>
            <a:ext cx="6324600" cy="105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9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/>
              <a:t>Οικονομικές κινήσεις του έργου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257953"/>
              </p:ext>
            </p:extLst>
          </p:nvPr>
        </p:nvGraphicFramePr>
        <p:xfrm>
          <a:off x="1371600" y="2286000"/>
          <a:ext cx="670560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5200"/>
                <a:gridCol w="2235200"/>
                <a:gridCol w="2235200"/>
              </a:tblGrid>
              <a:tr h="685799">
                <a:tc gridSpan="3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l-GR" sz="2000" dirty="0" smtClean="0"/>
                        <a:t>Α. ΑΜΟΙΒΕΣ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68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Προϋπολογισθέν ποσό</a:t>
                      </a:r>
                      <a:endParaRPr kumimoji="0" lang="en-US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 b="1" dirty="0" smtClean="0"/>
                        <a:t>Δαπάνες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 b="1" dirty="0" smtClean="0"/>
                        <a:t>Υπόλοιπο</a:t>
                      </a:r>
                      <a:endParaRPr lang="en-US" sz="2000" b="1" dirty="0"/>
                    </a:p>
                  </a:txBody>
                  <a:tcPr/>
                </a:tc>
              </a:tr>
              <a:tr h="4897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l-GR" sz="2000" dirty="0" smtClean="0"/>
                        <a:t>376,040.00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l-GR" sz="2000" dirty="0" smtClean="0"/>
                        <a:t>149,791.32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l-GR" sz="2000" dirty="0" smtClean="0"/>
                        <a:t>226,248.68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A4E7-06D9-481C-99C5-749741C6B0D0}" type="datetime1">
              <a:rPr lang="el-GR" smtClean="0"/>
              <a:t>19/12/2013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EC32-E644-4326-AAB2-61AA3A40DF4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47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/>
              <a:t>Οικονομικές κινήσεις του έργου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271419"/>
              </p:ext>
            </p:extLst>
          </p:nvPr>
        </p:nvGraphicFramePr>
        <p:xfrm>
          <a:off x="1143000" y="2286000"/>
          <a:ext cx="6934200" cy="2109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2286000"/>
                <a:gridCol w="2438400"/>
              </a:tblGrid>
              <a:tr h="707571">
                <a:tc gridSpan="3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l-GR" sz="2000" dirty="0" smtClean="0"/>
                        <a:t>Β. ΜΕΤΑΚΙΝΗΣΕΙΣ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27969">
                <a:tc>
                  <a:txBody>
                    <a:bodyPr/>
                    <a:lstStyle/>
                    <a:p>
                      <a:pPr algn="ctr"/>
                      <a:r>
                        <a:rPr lang="el-GR" sz="2000" b="1" dirty="0" smtClean="0"/>
                        <a:t>Προϋπολογισθέν ποσό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 b="1" dirty="0" smtClean="0"/>
                        <a:t>Δαπάνες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 b="1" dirty="0" smtClean="0"/>
                        <a:t>Υπόλοιπο</a:t>
                      </a:r>
                      <a:endParaRPr lang="en-US" sz="2000" b="1" dirty="0"/>
                    </a:p>
                  </a:txBody>
                  <a:tcPr/>
                </a:tc>
              </a:tr>
              <a:tr h="64565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</a:pPr>
                      <a:r>
                        <a:rPr lang="el-GR" sz="2000" dirty="0" smtClean="0">
                          <a:latin typeface="+mn-lt"/>
                        </a:rPr>
                        <a:t>136,000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2000" dirty="0" smtClean="0">
                          <a:latin typeface="+mn-lt"/>
                        </a:rPr>
                        <a:t>90,362.64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</a:pPr>
                      <a:r>
                        <a:rPr lang="el-GR" sz="2000" dirty="0" smtClean="0">
                          <a:latin typeface="+mn-lt"/>
                        </a:rPr>
                        <a:t>45,637.36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14059-4B51-4E24-BC96-8C97346CAAC4}" type="datetime1">
              <a:rPr lang="el-GR" smtClean="0"/>
              <a:t>19/12/2013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EC32-E644-4326-AAB2-61AA3A40DF4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62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pPr algn="ctr"/>
            <a:r>
              <a:rPr lang="el-GR" dirty="0"/>
              <a:t>Οικονομικές κινήσεις του έργου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76792586"/>
              </p:ext>
            </p:extLst>
          </p:nvPr>
        </p:nvGraphicFramePr>
        <p:xfrm>
          <a:off x="762000" y="2057400"/>
          <a:ext cx="77724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2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 smtClean="0"/>
                        <a:t>Β.</a:t>
                      </a:r>
                      <a:r>
                        <a:rPr lang="el-GR" sz="2000" baseline="0" dirty="0" smtClean="0"/>
                        <a:t> ΜΕΤΑΚΙΝΗΣΕΙΣ</a:t>
                      </a:r>
                      <a:endParaRPr lang="en-US" sz="2000" dirty="0"/>
                    </a:p>
                  </a:txBody>
                  <a:tcPr/>
                </a:tc>
              </a:tr>
              <a:tr h="2499360">
                <a:tc>
                  <a:txBody>
                    <a:bodyPr/>
                    <a:lstStyle/>
                    <a:p>
                      <a:pPr algn="ctr"/>
                      <a:endParaRPr lang="el-GR" sz="2000" dirty="0" smtClean="0"/>
                    </a:p>
                    <a:p>
                      <a:pPr algn="ctr"/>
                      <a:r>
                        <a:rPr lang="el-GR" sz="2000" dirty="0" smtClean="0"/>
                        <a:t>Έχουν ξοδευτεί ήδη τα 2/3 του ποσού των μετακινήσεων!</a:t>
                      </a:r>
                      <a:r>
                        <a:rPr lang="el-GR" sz="2000" baseline="0" dirty="0" smtClean="0"/>
                        <a:t> </a:t>
                      </a:r>
                    </a:p>
                    <a:p>
                      <a:endParaRPr lang="el-GR" sz="2000" baseline="0" dirty="0" smtClean="0"/>
                    </a:p>
                    <a:p>
                      <a:r>
                        <a:rPr lang="el-GR" sz="2000" b="1" dirty="0" smtClean="0"/>
                        <a:t>Πρόταση:</a:t>
                      </a:r>
                      <a:r>
                        <a:rPr lang="el-GR" sz="2000" baseline="0" dirty="0" smtClean="0"/>
                        <a:t> Τα ινστιτούτα να προγραμματίζουν κατά το δυνατόν νωρίτερα </a:t>
                      </a:r>
                      <a:r>
                        <a:rPr lang="el-GR" sz="2000" baseline="0" dirty="0" smtClean="0"/>
                        <a:t>(στον επόμενο μήνα) τις </a:t>
                      </a:r>
                      <a:r>
                        <a:rPr lang="el-GR" sz="2000" baseline="0" dirty="0" smtClean="0"/>
                        <a:t>μετακινήσεις που επιθυμούν να </a:t>
                      </a:r>
                      <a:r>
                        <a:rPr lang="el-GR" sz="2000" baseline="0" dirty="0" smtClean="0"/>
                        <a:t>πραγματοποιήσουν στο επόμενο εξάμηνο. Οι </a:t>
                      </a:r>
                      <a:r>
                        <a:rPr lang="el-GR" sz="2000" baseline="0" dirty="0" smtClean="0"/>
                        <a:t>υπεύθυνοι </a:t>
                      </a:r>
                      <a:r>
                        <a:rPr lang="el-GR" sz="2000" baseline="0" dirty="0" smtClean="0"/>
                        <a:t>των ινστιτούτων θα </a:t>
                      </a:r>
                      <a:r>
                        <a:rPr lang="el-GR" sz="2000" baseline="0" dirty="0" smtClean="0"/>
                        <a:t>αξιολογούν και </a:t>
                      </a:r>
                      <a:r>
                        <a:rPr lang="el-GR" sz="2000" baseline="0" dirty="0" smtClean="0"/>
                        <a:t>θα </a:t>
                      </a:r>
                      <a:r>
                        <a:rPr lang="el-GR" sz="2000" baseline="0" dirty="0" smtClean="0"/>
                        <a:t>αποφασίζουν πώς θα τα ιεραρχήσουν.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60B31-3152-479D-9DEF-C138E91CDECD}" type="datetime1">
              <a:rPr lang="el-GR" smtClean="0"/>
              <a:t>19/12/2013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EC32-E644-4326-AAB2-61AA3A40DF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3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/>
              <a:t>Παραδοτέα αμειβόμενων συνεργατών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524000"/>
            <a:ext cx="7772400" cy="4495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l-GR" sz="2200" b="1" dirty="0" smtClean="0"/>
              <a:t>Δ1: </a:t>
            </a:r>
            <a:r>
              <a:rPr lang="el-GR" sz="2200" b="1" dirty="0"/>
              <a:t>Μελέτες απόδοσης του ανιχνευτή και της ταυτοποίησης </a:t>
            </a:r>
            <a:r>
              <a:rPr lang="el-GR" sz="2200" b="1" dirty="0" smtClean="0"/>
              <a:t>σωματιδίων</a:t>
            </a:r>
          </a:p>
          <a:p>
            <a:pPr>
              <a:spcBef>
                <a:spcPts val="1200"/>
              </a:spcBef>
            </a:pPr>
            <a:r>
              <a:rPr lang="el-GR" sz="2200" dirty="0" smtClean="0"/>
              <a:t>Άκης Γκαϊτατζής  ⇒ 1 παρουσίαση </a:t>
            </a:r>
            <a:r>
              <a:rPr lang="el-GR" sz="2200" dirty="0" smtClean="0">
                <a:sym typeface="Wingdings 2"/>
              </a:rPr>
              <a:t></a:t>
            </a:r>
          </a:p>
          <a:p>
            <a:pPr marL="0" indent="0">
              <a:buNone/>
            </a:pPr>
            <a:endParaRPr lang="el-GR" sz="2200" dirty="0" smtClean="0"/>
          </a:p>
          <a:p>
            <a:pPr marL="0" indent="0">
              <a:buNone/>
            </a:pPr>
            <a:r>
              <a:rPr lang="el-GR" sz="2200" b="1" dirty="0" smtClean="0"/>
              <a:t>Δ2: </a:t>
            </a:r>
            <a:r>
              <a:rPr lang="el-GR" sz="2200" b="1" dirty="0"/>
              <a:t>Μετρήσεις Φυσικής Καθιερωμένου </a:t>
            </a:r>
            <a:r>
              <a:rPr lang="el-GR" sz="2200" b="1" dirty="0" smtClean="0"/>
              <a:t>Προτύπου </a:t>
            </a:r>
            <a:r>
              <a:rPr lang="el-GR" sz="2200" b="1" dirty="0"/>
              <a:t>και έρευνες για Νέα </a:t>
            </a:r>
            <a:r>
              <a:rPr lang="el-GR" sz="2200" b="1" dirty="0" smtClean="0"/>
              <a:t>Φυσική</a:t>
            </a:r>
          </a:p>
          <a:p>
            <a:r>
              <a:rPr lang="el-GR" sz="2200" dirty="0" smtClean="0"/>
              <a:t>Ντίνος Μπαχάς  ⇒  3 δημοσιεύσεις  (1 </a:t>
            </a:r>
            <a:r>
              <a:rPr lang="el-GR" sz="2200" dirty="0" smtClean="0">
                <a:sym typeface="Wingdings 2"/>
              </a:rPr>
              <a:t>)</a:t>
            </a:r>
          </a:p>
          <a:p>
            <a:pPr marL="0" indent="0">
              <a:buNone/>
            </a:pPr>
            <a:r>
              <a:rPr lang="el-GR" sz="2200" dirty="0" smtClean="0">
                <a:sym typeface="Wingdings 2"/>
              </a:rPr>
              <a:t>                                     ⇒  1 ανακοίνωση </a:t>
            </a:r>
          </a:p>
          <a:p>
            <a:r>
              <a:rPr lang="el-GR" sz="2200" dirty="0" smtClean="0">
                <a:sym typeface="Wingdings 2"/>
              </a:rPr>
              <a:t>Σοφία Χουρίδου  ⇒  2 δημοσιεύσεις </a:t>
            </a:r>
            <a:r>
              <a:rPr lang="el-GR" sz="2200" dirty="0"/>
              <a:t>(1 </a:t>
            </a:r>
            <a:r>
              <a:rPr lang="el-GR" sz="2200" dirty="0">
                <a:sym typeface="Wingdings 2"/>
              </a:rPr>
              <a:t></a:t>
            </a:r>
            <a:r>
              <a:rPr lang="el-GR" sz="2200" dirty="0" smtClean="0">
                <a:sym typeface="Wingdings 2"/>
              </a:rPr>
              <a:t>)</a:t>
            </a:r>
            <a:endParaRPr lang="el-GR" sz="2200" dirty="0" smtClean="0"/>
          </a:p>
          <a:p>
            <a:r>
              <a:rPr lang="el-GR" sz="2200" dirty="0">
                <a:sym typeface="Wingdings 2"/>
              </a:rPr>
              <a:t>Ανδρέας Ψαλλίδας  ⇒  2 δημοσιεύσεις (</a:t>
            </a:r>
            <a:r>
              <a:rPr lang="el-GR" sz="2200" dirty="0">
                <a:solidFill>
                  <a:srgbClr val="FF0000"/>
                </a:solidFill>
                <a:sym typeface="Wingdings 2"/>
              </a:rPr>
              <a:t>?</a:t>
            </a:r>
            <a:r>
              <a:rPr lang="el-GR" sz="2200" dirty="0">
                <a:sym typeface="Wingdings 2"/>
              </a:rPr>
              <a:t>)</a:t>
            </a:r>
          </a:p>
          <a:p>
            <a:r>
              <a:rPr lang="el-GR" sz="2200" dirty="0" smtClean="0"/>
              <a:t>Άκης </a:t>
            </a:r>
            <a:r>
              <a:rPr lang="el-GR" sz="2200" dirty="0"/>
              <a:t>Γκαϊτατζής  ⇒  2 δημοσιεύσεις (1 </a:t>
            </a:r>
            <a:r>
              <a:rPr lang="el-GR" sz="2200" dirty="0">
                <a:sym typeface="Wingdings 2"/>
              </a:rPr>
              <a:t>)</a:t>
            </a:r>
          </a:p>
          <a:p>
            <a:r>
              <a:rPr lang="el-GR" sz="2200" dirty="0" smtClean="0">
                <a:sym typeface="Wingdings 2"/>
              </a:rPr>
              <a:t>Δημήτρης </a:t>
            </a:r>
            <a:r>
              <a:rPr lang="el-GR" sz="2200" dirty="0">
                <a:sym typeface="Wingdings 2"/>
              </a:rPr>
              <a:t>Κυριαζόπουλος  ⇒  1 δημοσίευση </a:t>
            </a:r>
          </a:p>
          <a:p>
            <a:pPr marL="1371600" indent="0">
              <a:buNone/>
            </a:pPr>
            <a:r>
              <a:rPr lang="el-GR" sz="2200" dirty="0"/>
              <a:t>                                 ⇒  1 παρουσίαση </a:t>
            </a:r>
            <a:r>
              <a:rPr lang="el-GR" sz="2200" dirty="0" smtClean="0">
                <a:sym typeface="Wingdings 2"/>
              </a:rPr>
              <a:t></a:t>
            </a:r>
            <a:endParaRPr lang="el-GR" sz="2200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58DD-E283-4286-B2AE-F2828F585A99}" type="datetime1">
              <a:rPr lang="el-GR" smtClean="0"/>
              <a:t>19/12/2013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EC32-E644-4326-AAB2-61AA3A40DF4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1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sz="3600" dirty="0">
                <a:solidFill>
                  <a:srgbClr val="696464"/>
                </a:solidFill>
              </a:rPr>
              <a:t>Παραδοτέα αμειβόμενων συνεργατών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sz="2000" b="1" dirty="0"/>
              <a:t>Δ3: Έρευνα και Ανάπτυξη για τον ανιχνευτή  Micromegas για τον Super </a:t>
            </a:r>
            <a:r>
              <a:rPr lang="el-GR" sz="2000" b="1" dirty="0" smtClean="0"/>
              <a:t>LHC</a:t>
            </a:r>
          </a:p>
          <a:p>
            <a:pPr marL="0" indent="0">
              <a:spcBef>
                <a:spcPts val="0"/>
              </a:spcBef>
              <a:buNone/>
            </a:pPr>
            <a:endParaRPr lang="el-GR" sz="2000" b="1" dirty="0"/>
          </a:p>
          <a:p>
            <a:r>
              <a:rPr lang="el-GR" sz="2000" dirty="0" smtClean="0"/>
              <a:t>Α. Γκαϊτατζής  ⇒ Έκθεση εργαστηριακών μελετών (</a:t>
            </a:r>
            <a:r>
              <a:rPr lang="el-GR" sz="2000" dirty="0" smtClean="0">
                <a:solidFill>
                  <a:srgbClr val="FF0000"/>
                </a:solidFill>
              </a:rPr>
              <a:t>-</a:t>
            </a:r>
            <a:r>
              <a:rPr lang="el-GR" sz="2000" dirty="0" smtClean="0"/>
              <a:t>)</a:t>
            </a:r>
          </a:p>
          <a:p>
            <a:r>
              <a:rPr lang="el-GR" sz="2000" dirty="0" smtClean="0"/>
              <a:t>Ν. Μπαχάς</a:t>
            </a:r>
            <a:r>
              <a:rPr lang="el-GR" sz="2000" dirty="0"/>
              <a:t> </a:t>
            </a:r>
            <a:r>
              <a:rPr lang="el-GR" sz="2000" dirty="0" smtClean="0"/>
              <a:t> ⇒  Έκθεση εργαστηριακών μελετών (</a:t>
            </a:r>
            <a:r>
              <a:rPr lang="el-GR" sz="2000" dirty="0" smtClean="0">
                <a:solidFill>
                  <a:srgbClr val="FF0000"/>
                </a:solidFill>
              </a:rPr>
              <a:t>-</a:t>
            </a:r>
            <a:r>
              <a:rPr lang="el-GR" sz="2000" dirty="0" smtClean="0"/>
              <a:t>)</a:t>
            </a:r>
            <a:endParaRPr lang="el-GR" sz="2000" dirty="0"/>
          </a:p>
          <a:p>
            <a:r>
              <a:rPr lang="el-GR" sz="2000" dirty="0" smtClean="0"/>
              <a:t>Σ. Χουρίδου  ⇒  Έκθεση </a:t>
            </a:r>
            <a:r>
              <a:rPr lang="el-GR" sz="2000" dirty="0"/>
              <a:t>εργαστηριακών μελετών (</a:t>
            </a:r>
            <a:r>
              <a:rPr lang="el-GR" sz="2000" dirty="0">
                <a:solidFill>
                  <a:srgbClr val="FF0000"/>
                </a:solidFill>
              </a:rPr>
              <a:t>-</a:t>
            </a:r>
            <a:r>
              <a:rPr lang="el-GR" sz="2000" dirty="0"/>
              <a:t>)</a:t>
            </a:r>
          </a:p>
          <a:p>
            <a:pPr lvl="0">
              <a:buClr>
                <a:srgbClr val="D34817"/>
              </a:buClr>
            </a:pPr>
            <a:r>
              <a:rPr lang="el-GR" sz="2000" dirty="0" smtClean="0"/>
              <a:t>Α. Ψαλλίδας  ⇒  </a:t>
            </a:r>
            <a:r>
              <a:rPr lang="el-GR" sz="2000" dirty="0" smtClean="0">
                <a:solidFill>
                  <a:prstClr val="black"/>
                </a:solidFill>
              </a:rPr>
              <a:t>Έκθεση </a:t>
            </a:r>
            <a:r>
              <a:rPr lang="el-GR" sz="2000" dirty="0">
                <a:solidFill>
                  <a:prstClr val="black"/>
                </a:solidFill>
              </a:rPr>
              <a:t>εργαστηριακών μελετών </a:t>
            </a:r>
            <a:r>
              <a:rPr lang="el-GR" sz="2000" dirty="0" smtClean="0">
                <a:solidFill>
                  <a:prstClr val="black"/>
                </a:solidFill>
              </a:rPr>
              <a:t>(</a:t>
            </a:r>
            <a:r>
              <a:rPr lang="el-GR" sz="2000" dirty="0" smtClean="0">
                <a:solidFill>
                  <a:srgbClr val="FF0000"/>
                </a:solidFill>
              </a:rPr>
              <a:t>?</a:t>
            </a:r>
            <a:r>
              <a:rPr lang="el-GR" sz="2000" dirty="0" smtClean="0">
                <a:solidFill>
                  <a:prstClr val="black"/>
                </a:solidFill>
              </a:rPr>
              <a:t>)</a:t>
            </a:r>
            <a:endParaRPr lang="el-GR" sz="2000" dirty="0">
              <a:solidFill>
                <a:prstClr val="black"/>
              </a:solidFill>
            </a:endParaRPr>
          </a:p>
          <a:p>
            <a:endParaRPr lang="el-GR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AB58-0979-494D-AD9B-5DA6B41CBF18}" type="datetime1">
              <a:rPr lang="el-GR" smtClean="0"/>
              <a:t>19/12/2013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EC32-E644-4326-AAB2-61AA3A40DF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4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el-GR" sz="3600" dirty="0" smtClean="0"/>
              <a:t>Δραστηριότητες Προβολής – Διάχυση αποτελεσμάτων (Δ5)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905000"/>
            <a:ext cx="7772400" cy="4114800"/>
          </a:xfrm>
        </p:spPr>
        <p:txBody>
          <a:bodyPr>
            <a:normAutofit fontScale="92500" lnSpcReduction="20000"/>
          </a:bodyPr>
          <a:lstStyle/>
          <a:p>
            <a:r>
              <a:rPr lang="el-GR" sz="2200" dirty="0"/>
              <a:t>Θ. Γέραλης  ⇒  Ανακοίνωση (</a:t>
            </a:r>
            <a:r>
              <a:rPr lang="en-US" sz="2200" dirty="0"/>
              <a:t>CMS Week Lisbon 2012</a:t>
            </a:r>
            <a:r>
              <a:rPr lang="el-GR" sz="2200" dirty="0"/>
              <a:t>)</a:t>
            </a:r>
          </a:p>
          <a:p>
            <a:r>
              <a:rPr lang="el-GR" sz="2200" dirty="0"/>
              <a:t>Α. Πετρίδης  ⇒  Ανακοίνωση (</a:t>
            </a:r>
            <a:r>
              <a:rPr lang="en-US" sz="2200" dirty="0"/>
              <a:t>LHC Days in Split</a:t>
            </a:r>
            <a:r>
              <a:rPr lang="el-GR" sz="2200" dirty="0"/>
              <a:t>, 					</a:t>
            </a:r>
            <a:r>
              <a:rPr lang="en-US" sz="2200" dirty="0"/>
              <a:t>Croatia</a:t>
            </a:r>
            <a:r>
              <a:rPr lang="el-GR" sz="2200" dirty="0"/>
              <a:t> 2012)</a:t>
            </a:r>
          </a:p>
          <a:p>
            <a:r>
              <a:rPr lang="el-GR" sz="2200" dirty="0"/>
              <a:t>Ν. Μπαχάς  ⇒  Ανακοίνωση (</a:t>
            </a:r>
            <a:r>
              <a:rPr lang="fr-FR" sz="2200" dirty="0"/>
              <a:t>Les Rencontres de Physique de La Vallée d'Aoste</a:t>
            </a:r>
            <a:r>
              <a:rPr lang="el-GR" sz="2200" dirty="0"/>
              <a:t>, </a:t>
            </a:r>
            <a:r>
              <a:rPr lang="fr-FR" sz="2200" dirty="0"/>
              <a:t>La </a:t>
            </a:r>
            <a:r>
              <a:rPr lang="fr-FR" sz="2200" dirty="0" err="1"/>
              <a:t>Thuile</a:t>
            </a:r>
            <a:r>
              <a:rPr lang="el-GR" sz="2200" dirty="0"/>
              <a:t> 2013</a:t>
            </a:r>
            <a:r>
              <a:rPr lang="el-GR" sz="2200" dirty="0" smtClean="0"/>
              <a:t>)</a:t>
            </a:r>
          </a:p>
          <a:p>
            <a:r>
              <a:rPr lang="el-GR" sz="2200" dirty="0"/>
              <a:t>Β. Κούσκουρα  ⇒  </a:t>
            </a:r>
            <a:r>
              <a:rPr lang="el-GR" sz="2200" dirty="0" smtClean="0"/>
              <a:t>Ανακοίνωση (</a:t>
            </a:r>
            <a:r>
              <a:rPr lang="en-US" sz="2200" dirty="0" smtClean="0"/>
              <a:t>48</a:t>
            </a:r>
            <a:r>
              <a:rPr lang="en-US" sz="2200" baseline="30000" dirty="0" smtClean="0"/>
              <a:t>th</a:t>
            </a:r>
            <a:r>
              <a:rPr lang="en-US" sz="2200" dirty="0" smtClean="0"/>
              <a:t> </a:t>
            </a:r>
            <a:r>
              <a:rPr lang="en-US" sz="2200" dirty="0" err="1" smtClean="0"/>
              <a:t>Rencontres</a:t>
            </a:r>
            <a:r>
              <a:rPr lang="en-US" sz="2200" dirty="0" smtClean="0"/>
              <a:t> de </a:t>
            </a:r>
            <a:r>
              <a:rPr lang="en-US" sz="2200" dirty="0" err="1" smtClean="0"/>
              <a:t>Moriond</a:t>
            </a:r>
            <a:r>
              <a:rPr lang="en-US" sz="2200" dirty="0" smtClean="0"/>
              <a:t>, La </a:t>
            </a:r>
            <a:r>
              <a:rPr lang="en-US" sz="2200" dirty="0" err="1" smtClean="0"/>
              <a:t>Thuile</a:t>
            </a:r>
            <a:r>
              <a:rPr lang="en-US" sz="2200" dirty="0" smtClean="0"/>
              <a:t> 		       	2013)</a:t>
            </a:r>
          </a:p>
          <a:p>
            <a:pPr marL="0" indent="0">
              <a:buNone/>
            </a:pPr>
            <a:r>
              <a:rPr lang="en-US" sz="2200" dirty="0" smtClean="0"/>
              <a:t>		</a:t>
            </a:r>
            <a:r>
              <a:rPr lang="en-US" sz="2200" dirty="0" smtClean="0">
                <a:latin typeface="Cambria"/>
              </a:rPr>
              <a:t>⇒  </a:t>
            </a:r>
            <a:r>
              <a:rPr lang="en-US" sz="2200" dirty="0" smtClean="0"/>
              <a:t>Poster (113rd LHCC Meeting, </a:t>
            </a:r>
            <a:r>
              <a:rPr lang="en-US" sz="2200" dirty="0" smtClean="0"/>
              <a:t>2013</a:t>
            </a:r>
            <a:r>
              <a:rPr lang="en-US" sz="2200" dirty="0" smtClean="0"/>
              <a:t>)</a:t>
            </a:r>
            <a:endParaRPr lang="el-GR" sz="2200" dirty="0" smtClean="0"/>
          </a:p>
          <a:p>
            <a:r>
              <a:rPr lang="el-GR" sz="2200" dirty="0" smtClean="0"/>
              <a:t>Ν</a:t>
            </a:r>
            <a:r>
              <a:rPr lang="el-GR" sz="2200" dirty="0"/>
              <a:t>. Γιόκαρης  ⇒  Δύο σεμινάρια για το </a:t>
            </a:r>
            <a:r>
              <a:rPr lang="en-US" sz="2200" dirty="0"/>
              <a:t>CDF </a:t>
            </a:r>
            <a:r>
              <a:rPr lang="el-GR" sz="2200" dirty="0"/>
              <a:t>στο </a:t>
            </a:r>
            <a:r>
              <a:rPr lang="en-US" sz="2200" dirty="0" smtClean="0"/>
              <a:t>JINR/</a:t>
            </a:r>
            <a:r>
              <a:rPr lang="en-US" sz="2200" dirty="0" err="1" smtClean="0"/>
              <a:t>Dubna</a:t>
            </a:r>
            <a:r>
              <a:rPr lang="el-GR" sz="2200" dirty="0" smtClean="0"/>
              <a:t> </a:t>
            </a:r>
            <a:r>
              <a:rPr lang="el-GR" sz="2200" dirty="0"/>
              <a:t>(2012, </a:t>
            </a:r>
            <a:r>
              <a:rPr lang="el-GR" sz="2200" dirty="0" smtClean="0"/>
              <a:t>		2013</a:t>
            </a:r>
            <a:r>
              <a:rPr lang="el-GR" sz="2200" dirty="0"/>
              <a:t>)</a:t>
            </a:r>
          </a:p>
          <a:p>
            <a:r>
              <a:rPr lang="el-GR" sz="2200" dirty="0" smtClean="0"/>
              <a:t>Χ. Πετρίδου  </a:t>
            </a:r>
            <a:r>
              <a:rPr lang="en-US" sz="2200" dirty="0" smtClean="0"/>
              <a:t>  </a:t>
            </a:r>
            <a:r>
              <a:rPr lang="el-GR" sz="2200" dirty="0" smtClean="0"/>
              <a:t>⇒  Σεμινάριο για το </a:t>
            </a:r>
            <a:r>
              <a:rPr lang="en-US" sz="2200" dirty="0" smtClean="0"/>
              <a:t>Higgs </a:t>
            </a:r>
            <a:r>
              <a:rPr lang="el-GR" sz="2200" dirty="0" smtClean="0"/>
              <a:t>στον τομέα 			</a:t>
            </a:r>
            <a:r>
              <a:rPr lang="en-US" sz="2200" dirty="0" smtClean="0"/>
              <a:t>	</a:t>
            </a:r>
            <a:r>
              <a:rPr lang="el-GR" sz="2200" dirty="0" smtClean="0"/>
              <a:t>αστρονομίας Α.Π.Θ.</a:t>
            </a:r>
          </a:p>
          <a:p>
            <a:pPr marL="0" indent="0">
              <a:buNone/>
            </a:pPr>
            <a:r>
              <a:rPr lang="el-GR" sz="2200" dirty="0" smtClean="0"/>
              <a:t>	</a:t>
            </a:r>
            <a:r>
              <a:rPr lang="en-US" sz="2200" dirty="0" smtClean="0"/>
              <a:t>	</a:t>
            </a:r>
            <a:r>
              <a:rPr lang="el-GR" sz="2200" dirty="0" smtClean="0"/>
              <a:t>⇒ Παρουσίαση στο </a:t>
            </a:r>
            <a:r>
              <a:rPr lang="en-US" sz="2000" dirty="0" smtClean="0"/>
              <a:t>CERN-Future </a:t>
            </a:r>
            <a:r>
              <a:rPr lang="en-US" sz="2000" dirty="0"/>
              <a:t>Library Creative </a:t>
            </a:r>
            <a:r>
              <a:rPr lang="el-GR" sz="2000" dirty="0" smtClean="0"/>
              <a:t>			</a:t>
            </a:r>
            <a:r>
              <a:rPr lang="en-US" sz="2000" dirty="0" smtClean="0"/>
              <a:t>Marathon</a:t>
            </a:r>
            <a:endParaRPr lang="en-US" sz="2000" dirty="0"/>
          </a:p>
          <a:p>
            <a:endParaRPr lang="el-GR" sz="2000" dirty="0"/>
          </a:p>
          <a:p>
            <a:endParaRPr lang="el-GR" sz="2000" dirty="0" smtClean="0"/>
          </a:p>
          <a:p>
            <a:endParaRPr lang="el-GR" sz="20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6C8B-625A-4BC3-8A61-03DFFA7B11B6}" type="datetime1">
              <a:rPr lang="el-GR" smtClean="0"/>
              <a:t>19/12/2013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EC32-E644-4326-AAB2-61AA3A40DF4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90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l-GR" dirty="0"/>
              <a:t>Δραστηριότητες Προβολής – Διάχυση αποτελεσμάτων (Δ5)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el-GR" sz="2000" dirty="0"/>
          </a:p>
          <a:p>
            <a:r>
              <a:rPr lang="el-GR" sz="2000" dirty="0"/>
              <a:t>Κ. Κορδάς   ⇒  Παρουσίαση για το </a:t>
            </a:r>
            <a:r>
              <a:rPr lang="en-US" sz="2000" dirty="0"/>
              <a:t>Higgs </a:t>
            </a:r>
            <a:r>
              <a:rPr lang="el-GR" sz="2000" dirty="0"/>
              <a:t>σε εκδήλωση στο </a:t>
            </a:r>
            <a:r>
              <a:rPr lang="en-US" sz="2000" dirty="0" err="1"/>
              <a:t>ibankstore</a:t>
            </a:r>
            <a:r>
              <a:rPr lang="en-US" sz="2000" dirty="0"/>
              <a:t> 		</a:t>
            </a:r>
            <a:r>
              <a:rPr lang="el-GR" sz="2000" dirty="0"/>
              <a:t>της Εθνικής Τράπεζας</a:t>
            </a:r>
            <a:endParaRPr lang="en-US" sz="2000" dirty="0"/>
          </a:p>
          <a:p>
            <a:r>
              <a:rPr lang="el-GR" sz="2000" dirty="0" smtClean="0"/>
              <a:t>Γ</a:t>
            </a:r>
            <a:r>
              <a:rPr lang="el-GR" sz="2000" dirty="0"/>
              <a:t>. Νομίδης  &amp; Δ. Ηλιάδης ⇒  Ομιλίες για το σωματίδιο </a:t>
            </a:r>
            <a:r>
              <a:rPr lang="en-US" sz="2000" dirty="0"/>
              <a:t>Higgs </a:t>
            </a:r>
            <a:r>
              <a:rPr lang="el-GR" sz="2000" dirty="0"/>
              <a:t>και το 			      πείραμα του </a:t>
            </a:r>
            <a:r>
              <a:rPr lang="en-US" sz="2000" dirty="0"/>
              <a:t>CERN</a:t>
            </a:r>
            <a:r>
              <a:rPr lang="el-GR" sz="2000" dirty="0"/>
              <a:t> </a:t>
            </a:r>
            <a:r>
              <a:rPr lang="el-GR" sz="2000" dirty="0" smtClean="0"/>
              <a:t>σ</a:t>
            </a:r>
            <a:r>
              <a:rPr lang="el-GR" sz="2000" dirty="0"/>
              <a:t>ε</a:t>
            </a:r>
            <a:r>
              <a:rPr lang="en-US" sz="2000" dirty="0" smtClean="0"/>
              <a:t> </a:t>
            </a:r>
            <a:r>
              <a:rPr lang="el-GR" sz="2000" dirty="0" smtClean="0"/>
              <a:t>λύκεια </a:t>
            </a:r>
            <a:r>
              <a:rPr lang="el-GR" sz="2000" dirty="0"/>
              <a:t>της </a:t>
            </a:r>
            <a:r>
              <a:rPr lang="en-US" sz="2000" dirty="0" smtClean="0"/>
              <a:t>		    		      </a:t>
            </a:r>
            <a:r>
              <a:rPr lang="el-GR" sz="2000" dirty="0" smtClean="0"/>
              <a:t>Θεσ/νίκης  και </a:t>
            </a:r>
            <a:r>
              <a:rPr lang="el-GR" sz="2000" dirty="0"/>
              <a:t>των Γιαννιτσών </a:t>
            </a:r>
            <a:endParaRPr lang="el-GR" sz="2000" dirty="0" smtClean="0"/>
          </a:p>
          <a:p>
            <a:r>
              <a:rPr lang="en-US" sz="2000" dirty="0" smtClean="0"/>
              <a:t>Master </a:t>
            </a:r>
            <a:r>
              <a:rPr lang="en-US" sz="2000" dirty="0"/>
              <a:t>Classes</a:t>
            </a:r>
            <a:r>
              <a:rPr lang="el-GR" sz="2000" dirty="0"/>
              <a:t> στο Α.Π.Θ</a:t>
            </a:r>
            <a:r>
              <a:rPr lang="el-GR" sz="2000" dirty="0" smtClean="0"/>
              <a:t>.</a:t>
            </a:r>
            <a:r>
              <a:rPr lang="en-US" sz="2000" dirty="0" smtClean="0"/>
              <a:t> </a:t>
            </a:r>
            <a:r>
              <a:rPr lang="el-GR" sz="2000" dirty="0"/>
              <a:t>κ</a:t>
            </a:r>
            <a:r>
              <a:rPr lang="el-GR" sz="2000" dirty="0" smtClean="0"/>
              <a:t>αι στο Ε.Κ.Π.Α</a:t>
            </a:r>
            <a:endParaRPr lang="el-GR" sz="2000" dirty="0" smtClean="0"/>
          </a:p>
          <a:p>
            <a:r>
              <a:rPr lang="en-US" sz="2000" dirty="0" smtClean="0"/>
              <a:t>CERN</a:t>
            </a:r>
            <a:r>
              <a:rPr lang="el-GR" sz="2000" dirty="0" smtClean="0"/>
              <a:t> </a:t>
            </a:r>
            <a:r>
              <a:rPr lang="en-US" sz="2000" dirty="0" err="1" smtClean="0"/>
              <a:t>Opendays</a:t>
            </a:r>
            <a:r>
              <a:rPr lang="el-GR" sz="2000" dirty="0" smtClean="0"/>
              <a:t>  (</a:t>
            </a:r>
            <a:r>
              <a:rPr lang="el-GR" sz="2000" dirty="0"/>
              <a:t>Μπαχάς Ν</a:t>
            </a:r>
            <a:r>
              <a:rPr lang="el-GR" sz="2000" dirty="0" smtClean="0"/>
              <a:t>.- </a:t>
            </a:r>
            <a:r>
              <a:rPr lang="el-GR" sz="2000" dirty="0"/>
              <a:t>Σιδηροπούλου Ρ</a:t>
            </a:r>
            <a:r>
              <a:rPr lang="el-GR" sz="2000" dirty="0" smtClean="0"/>
              <a:t>.- </a:t>
            </a:r>
            <a:r>
              <a:rPr lang="el-GR" sz="2000" dirty="0"/>
              <a:t>Κούσκουρα Β.)</a:t>
            </a:r>
          </a:p>
          <a:p>
            <a:pPr marL="0" indent="0">
              <a:buNone/>
            </a:pPr>
            <a:endParaRPr lang="el-GR" sz="2000" dirty="0" smtClean="0"/>
          </a:p>
          <a:p>
            <a:pPr marL="0" indent="0">
              <a:buNone/>
            </a:pPr>
            <a:endParaRPr lang="en-US" sz="2000" dirty="0" smtClean="0"/>
          </a:p>
          <a:p>
            <a:endParaRPr lang="el-GR" sz="2000" dirty="0"/>
          </a:p>
          <a:p>
            <a:pPr marL="0" indent="0">
              <a:buNone/>
            </a:pPr>
            <a:r>
              <a:rPr lang="el-GR" sz="2000" dirty="0" smtClean="0">
                <a:sym typeface="Wingdings 2"/>
              </a:rPr>
              <a:t> Οι συμμετέχοντες στο </a:t>
            </a:r>
            <a:r>
              <a:rPr lang="en-US" sz="2000" dirty="0" smtClean="0">
                <a:sym typeface="Wingdings 2"/>
              </a:rPr>
              <a:t>CMS</a:t>
            </a:r>
            <a:r>
              <a:rPr lang="el-GR" sz="2000" dirty="0" smtClean="0">
                <a:sym typeface="Wingdings 2"/>
              </a:rPr>
              <a:t> να μας ενημερώσουν σχετικά με το πώς φαίνεται η συμμετοχή τους σε δημοσιεύσεις (</a:t>
            </a:r>
            <a:r>
              <a:rPr lang="en-US" sz="2000" dirty="0" smtClean="0">
                <a:sym typeface="Wingdings 2"/>
              </a:rPr>
              <a:t>acknowledgements</a:t>
            </a:r>
            <a:r>
              <a:rPr lang="el-GR" sz="2000" dirty="0"/>
              <a:t>)</a:t>
            </a:r>
          </a:p>
          <a:p>
            <a:pPr marL="0" indent="0">
              <a:buNone/>
            </a:pPr>
            <a:endParaRPr lang="el-GR" sz="2000" dirty="0"/>
          </a:p>
          <a:p>
            <a:endParaRPr lang="el-GR" sz="2000" dirty="0" smtClean="0"/>
          </a:p>
          <a:p>
            <a:endParaRPr lang="el-GR" sz="2000" dirty="0"/>
          </a:p>
          <a:p>
            <a:endParaRPr lang="el-GR" sz="20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8AFB-69CC-4EF1-9234-89354879DDD8}" type="datetime1">
              <a:rPr lang="el-GR" smtClean="0"/>
              <a:t>19/12/2013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EC32-E644-4326-AAB2-61AA3A40DF4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41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1076</TotalTime>
  <Words>288</Words>
  <Application>Microsoft Office PowerPoint</Application>
  <PresentationFormat>On-screen Show (4:3)</PresentationFormat>
  <Paragraphs>83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ΘΑΛΗΣ-Diboson</vt:lpstr>
      <vt:lpstr>Οικονομικές κινήσεις του έργου</vt:lpstr>
      <vt:lpstr>Οικονομικές κινήσεις του έργου</vt:lpstr>
      <vt:lpstr>Οικονομικές κινήσεις του έργου</vt:lpstr>
      <vt:lpstr>Παραδοτέα αμειβόμενων συνεργατών</vt:lpstr>
      <vt:lpstr>Παραδοτέα αμειβόμενων συνεργατών</vt:lpstr>
      <vt:lpstr>Δραστηριότητες Προβολής – Διάχυση αποτελεσμάτων (Δ5)</vt:lpstr>
      <vt:lpstr>Δραστηριότητες Προβολής – Διάχυση αποτελεσμάτων (Δ5)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Dina</dc:creator>
  <cp:lastModifiedBy>Dina</cp:lastModifiedBy>
  <cp:revision>49</cp:revision>
  <dcterms:created xsi:type="dcterms:W3CDTF">2013-04-23T21:06:15Z</dcterms:created>
  <dcterms:modified xsi:type="dcterms:W3CDTF">2013-12-19T08:23:38Z</dcterms:modified>
</cp:coreProperties>
</file>