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notesMasterIdLst>
    <p:notesMasterId r:id="rId44"/>
  </p:notesMasterIdLst>
  <p:sldIdLst>
    <p:sldId id="530" r:id="rId9"/>
    <p:sldId id="508" r:id="rId10"/>
    <p:sldId id="509" r:id="rId11"/>
    <p:sldId id="512" r:id="rId12"/>
    <p:sldId id="513" r:id="rId13"/>
    <p:sldId id="515" r:id="rId14"/>
    <p:sldId id="517" r:id="rId15"/>
    <p:sldId id="524" r:id="rId16"/>
    <p:sldId id="528" r:id="rId17"/>
    <p:sldId id="525" r:id="rId18"/>
    <p:sldId id="526" r:id="rId19"/>
    <p:sldId id="527" r:id="rId20"/>
    <p:sldId id="523" r:id="rId21"/>
    <p:sldId id="498" r:id="rId22"/>
    <p:sldId id="484" r:id="rId23"/>
    <p:sldId id="485" r:id="rId24"/>
    <p:sldId id="486" r:id="rId25"/>
    <p:sldId id="470" r:id="rId26"/>
    <p:sldId id="487" r:id="rId27"/>
    <p:sldId id="488" r:id="rId28"/>
    <p:sldId id="489" r:id="rId29"/>
    <p:sldId id="474" r:id="rId30"/>
    <p:sldId id="501" r:id="rId31"/>
    <p:sldId id="490" r:id="rId32"/>
    <p:sldId id="491" r:id="rId33"/>
    <p:sldId id="502" r:id="rId34"/>
    <p:sldId id="492" r:id="rId35"/>
    <p:sldId id="493" r:id="rId36"/>
    <p:sldId id="494" r:id="rId37"/>
    <p:sldId id="471" r:id="rId38"/>
    <p:sldId id="480" r:id="rId39"/>
    <p:sldId id="495" r:id="rId40"/>
    <p:sldId id="504" r:id="rId41"/>
    <p:sldId id="505" r:id="rId42"/>
    <p:sldId id="499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15007E"/>
    <a:srgbClr val="BEFFED"/>
    <a:srgbClr val="D9FFE9"/>
    <a:srgbClr val="60FFC8"/>
    <a:srgbClr val="FFCD12"/>
    <a:srgbClr val="24FF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485" autoAdjust="0"/>
  </p:normalViewPr>
  <p:slideViewPr>
    <p:cSldViewPr snapToGrid="0" snapToObjects="1">
      <p:cViewPr varScale="1">
        <p:scale>
          <a:sx n="120" d="100"/>
          <a:sy n="120" d="100"/>
        </p:scale>
        <p:origin x="-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9" Type="http://schemas.openxmlformats.org/officeDocument/2006/relationships/slide" Target="slides/slide1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9110C-C515-3547-8BC0-16D148062F87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468CA-ADE5-4D44-B3D3-ECDA3AAEFA81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618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dirty="0" smtClean="0"/>
              <a:t>El Big </a:t>
            </a:r>
            <a:r>
              <a:rPr lang="es-ES_tradnl" sz="1200" dirty="0" err="1" smtClean="0"/>
              <a:t>Bang</a:t>
            </a:r>
            <a:r>
              <a:rPr lang="es-ES_tradnl" sz="1200" dirty="0" smtClean="0"/>
              <a:t> es la teoría cosmológica que describe la evolución temprana del universo. Hace 13800 millones de años, el universo, que estaba en un estado extremadamente homogéneo, caliente y denso, comenzó a expandirse rápidamente. Tras esa fase de inflación inicial, el universo se enfrió lo suficiente como para permitir que la energía se convirtiera en partículas subatómicas (como protones, neutrones y electrones).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6016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dirty="0" smtClean="0"/>
              <a:t>La física trata de responder </a:t>
            </a:r>
            <a:r>
              <a:rPr lang="es-ES_tradnl" sz="1200" b="1" dirty="0" smtClean="0"/>
              <a:t>cuestiones fundamentales </a:t>
            </a:r>
            <a:r>
              <a:rPr lang="es-ES_tradnl" sz="1200" dirty="0" smtClean="0"/>
              <a:t>sobre el universo utilizando un </a:t>
            </a:r>
            <a:r>
              <a:rPr lang="es-ES_tradnl" sz="1200" b="1" dirty="0" smtClean="0"/>
              <a:t>conjunto reducido </a:t>
            </a:r>
            <a:r>
              <a:rPr lang="es-ES_tradnl" sz="1200" dirty="0" smtClean="0"/>
              <a:t>de “</a:t>
            </a:r>
            <a:r>
              <a:rPr lang="es-ES_tradnl" sz="1200" b="1" dirty="0" smtClean="0"/>
              <a:t>conceptos simples” </a:t>
            </a:r>
            <a:r>
              <a:rPr lang="es-ES_tradnl" sz="1200" b="0" dirty="0" smtClean="0"/>
              <a:t>(simples en el sentido de que intentan simplificar la complejidad del mundo que observamos,</a:t>
            </a:r>
            <a:r>
              <a:rPr lang="es-ES_tradnl" sz="1200" b="0" baseline="0" dirty="0" smtClean="0"/>
              <a:t> de la naturaleza</a:t>
            </a:r>
            <a:r>
              <a:rPr lang="es-ES_tradnl" sz="1200" b="0" dirty="0" smtClean="0"/>
              <a:t>).</a:t>
            </a:r>
            <a:r>
              <a:rPr lang="es-ES_tradnl" sz="1200" dirty="0" smtClean="0"/>
              <a:t> Algunas de estas cuestiones son: cómo empezó el universo, cómo ha evolucionado hasta hoy y cómo lo hará en el futuro.</a:t>
            </a:r>
          </a:p>
          <a:p>
            <a:endParaRPr lang="es-ES_tradnl" sz="1200" dirty="0" smtClean="0"/>
          </a:p>
          <a:p>
            <a:r>
              <a:rPr lang="es-ES_tradnl" sz="1200" dirty="0" smtClean="0"/>
              <a:t>Contestar estas preguntas implica conocer la </a:t>
            </a:r>
            <a:r>
              <a:rPr lang="es-ES_tradnl" sz="1200" b="1" dirty="0" smtClean="0"/>
              <a:t>materia prima del universo</a:t>
            </a:r>
            <a:r>
              <a:rPr lang="es-ES_tradnl" sz="1200" dirty="0" smtClean="0"/>
              <a:t> y sus </a:t>
            </a:r>
            <a:r>
              <a:rPr lang="es-ES_tradnl" sz="1200" b="1" dirty="0" smtClean="0"/>
              <a:t>propiedades</a:t>
            </a:r>
            <a:r>
              <a:rPr lang="es-ES_tradnl" sz="1200" b="0" dirty="0" smtClean="0"/>
              <a:t>.</a:t>
            </a:r>
            <a:endParaRPr lang="es-ES_tradnl" sz="1200" dirty="0" smtClean="0"/>
          </a:p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dirty="0" smtClean="0"/>
              <a:t>A través de observaciones astrofísicas y cosmológicas, sabemos que actualmente el</a:t>
            </a:r>
            <a:r>
              <a:rPr lang="es-ES_tradnl" sz="1200" baseline="0" dirty="0" smtClean="0"/>
              <a:t> universo </a:t>
            </a:r>
            <a:r>
              <a:rPr lang="es-ES_tradnl" sz="1200" dirty="0" smtClean="0"/>
              <a:t>contiene un 5% de materia (convencional), un 27% de materia oscura y un 68% de energía oscura. El  pulso de fuerzas gravitatorias que mantienen la materia oscura y la energía oscura determina el ritmo (acelerado) al que se expande el universo (el espacio). La masa del universo </a:t>
            </a:r>
            <a:r>
              <a:rPr lang="es-ES_tradnl" sz="1200" b="1" dirty="0" smtClean="0"/>
              <a:t>no procede del bosón de Higgs</a:t>
            </a:r>
            <a:r>
              <a:rPr lang="es-ES_tradnl" sz="1200" dirty="0" smtClean="0"/>
              <a:t>,</a:t>
            </a:r>
            <a:r>
              <a:rPr lang="es-ES_tradnl" sz="1200" baseline="0" dirty="0" smtClean="0"/>
              <a:t> ni del campo de Higgs. El mecanismo de Higgs </a:t>
            </a:r>
            <a:r>
              <a:rPr lang="es-ES_tradnl" sz="1200" b="0" baseline="0" dirty="0" smtClean="0"/>
              <a:t>explica el origen de la masa de las partículas subatómicas, una parte muy pequeña de ese 5% que forma planetas, estrellas y galaxias. </a:t>
            </a:r>
            <a:endParaRPr lang="es-ES_tradnl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1787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noProof="0" dirty="0" smtClean="0"/>
              <a:t>El ME</a:t>
            </a:r>
            <a:r>
              <a:rPr lang="es-ES_tradnl" baseline="0" noProof="0" dirty="0" smtClean="0"/>
              <a:t> </a:t>
            </a:r>
            <a:r>
              <a:rPr lang="es-ES_tradnl" baseline="0" noProof="0" smtClean="0"/>
              <a:t>describe esa </a:t>
            </a:r>
            <a:r>
              <a:rPr lang="es-ES_tradnl" baseline="0" noProof="0" dirty="0" smtClean="0"/>
              <a:t>parte fundamental de la materia prima del universo (5%) formada por las partículas elementales (subatómicas).</a:t>
            </a:r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09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144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584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1056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7490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339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4693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0799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2292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6433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157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738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15369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4740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6626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6638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BF6B-E065-0C4C-8251-D7BD1EE98F4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7374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4D0B-AB56-AB42-9491-A24C2412B06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6055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FA44-F119-5D44-8856-2AC0CBC094F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369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B6EC-192E-5744-9F94-C49A59445DB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3078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DF10-26C5-C345-A954-DA5E1C658C9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5578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43D14-7491-5646-AECB-0F0F5EB9105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9739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A0DD-F6AD-7548-80DD-A6C3F302430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394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59845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A8F3-E027-444B-8E30-68AAE581A15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33704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5F54-4CF6-234F-8C84-297A542081B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00863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A74B-AA8C-E547-BCAA-13F961798F4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9949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36D6-8AA2-5A4C-ABD0-B3D8040FF19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7209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27414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8820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08927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416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92132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9203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1536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1062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91091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51686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0743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4056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35377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64763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54641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2991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300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59163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0773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97971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697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38475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93067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40675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73907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17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32413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710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8575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61191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9017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79577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86687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693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12940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42976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772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11455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888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45544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20058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9844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37297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029463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36459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406578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324174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54044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176668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504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783430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5123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00432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3558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21516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1021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2279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418592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0344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563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4764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/>
              <a:t>25/06/14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682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781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5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s-ES_trad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04380"/>
            <a:ext cx="8229600" cy="4934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</a:t>
            </a:r>
            <a:r>
              <a:rPr lang="en-US" noProof="0" dirty="0" smtClean="0"/>
              <a:t>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D7C5-C73B-E244-8C7F-28FA61B204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2681" y="6467750"/>
            <a:ext cx="10663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17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973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12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58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65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249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4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cms" TargetMode="External"/><Relationship Id="rId4" Type="http://schemas.openxmlformats.org/officeDocument/2006/relationships/hyperlink" Target="http://cds.cern.ch/collection/CMS" TargetMode="External"/><Relationship Id="rId5" Type="http://schemas.openxmlformats.org/officeDocument/2006/relationships/hyperlink" Target="http://wwwae.ciemat.es/~pablog/curso/" TargetMode="External"/><Relationship Id="rId6" Type="http://schemas.openxmlformats.org/officeDocument/2006/relationships/hyperlink" Target="http://wwwae.ciemat.es/educa/masterclas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5" Type="http://schemas.microsoft.com/office/2007/relationships/hdphoto" Target="../media/hdphoto1.wdp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0-portad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8491"/>
            <a:ext cx="9144000" cy="6421019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26206" y="4983676"/>
            <a:ext cx="49434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halkduster"/>
                <a:cs typeface="Chalkduster"/>
              </a:rPr>
              <a:t>El </a:t>
            </a:r>
            <a:r>
              <a:rPr lang="en-US" sz="3200" dirty="0" err="1" smtClean="0">
                <a:latin typeface="Chalkduster"/>
                <a:cs typeface="Chalkduster"/>
              </a:rPr>
              <a:t>descubrimiento</a:t>
            </a:r>
            <a:r>
              <a:rPr lang="en-US" sz="3200" dirty="0" smtClean="0">
                <a:latin typeface="Chalkduster"/>
                <a:cs typeface="Chalkduster"/>
              </a:rPr>
              <a:t> del </a:t>
            </a:r>
            <a:r>
              <a:rPr lang="en-US" sz="3200" dirty="0" err="1">
                <a:latin typeface="Chalkduster"/>
                <a:cs typeface="Chalkduster"/>
              </a:rPr>
              <a:t>bosón</a:t>
            </a:r>
            <a:r>
              <a:rPr lang="en-US" sz="3200" dirty="0">
                <a:latin typeface="Chalkduster"/>
                <a:cs typeface="Chalkduster"/>
              </a:rPr>
              <a:t> de Higgs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354063" y="6433500"/>
            <a:ext cx="3789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CERN, 27 de </a:t>
            </a:r>
            <a:r>
              <a:rPr lang="en-US" dirty="0" err="1" smtClean="0">
                <a:latin typeface="Chalkduster"/>
                <a:cs typeface="Chalkduster"/>
              </a:rPr>
              <a:t>Junio</a:t>
            </a:r>
            <a:r>
              <a:rPr lang="en-US" dirty="0" smtClean="0">
                <a:latin typeface="Chalkduster"/>
                <a:cs typeface="Chalkduster"/>
              </a:rPr>
              <a:t> de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2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mpoH-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224747"/>
          </a:xfrm>
          <a:prstGeom prst="rect">
            <a:avLst/>
          </a:prstGeom>
        </p:spPr>
      </p:pic>
      <p:pic>
        <p:nvPicPr>
          <p:cNvPr id="4" name="Picture 3" descr="campoH-3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4000" y="36000"/>
            <a:ext cx="5652000" cy="1256400"/>
          </a:xfrm>
          <a:prstGeom prst="rect">
            <a:avLst/>
          </a:prstGeom>
        </p:spPr>
      </p:pic>
      <p:sp>
        <p:nvSpPr>
          <p:cNvPr id="5" name="Rectangle 6"/>
          <p:cNvSpPr/>
          <p:nvPr/>
        </p:nvSpPr>
        <p:spPr>
          <a:xfrm>
            <a:off x="149469" y="1632992"/>
            <a:ext cx="3309120" cy="4340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796" y="5205080"/>
            <a:ext cx="9026409" cy="1222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similar al campo </a:t>
            </a:r>
            <a:r>
              <a:rPr lang="es-ES_tradnl" sz="2400" dirty="0" err="1" smtClean="0">
                <a:solidFill>
                  <a:srgbClr val="9075FD"/>
                </a:solidFill>
                <a:latin typeface="Chalkduster"/>
                <a:cs typeface="Chalkduster"/>
              </a:rPr>
              <a:t>gravitarorio</a:t>
            </a:r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, pero no apunta en ninguna dirección, es un campo escalar (relacionado con la interacción nuclear débil).</a:t>
            </a:r>
            <a:endParaRPr lang="es-ES_tradnl" sz="2400" dirty="0">
              <a:solidFill>
                <a:srgbClr val="9075FD"/>
              </a:solidFill>
              <a:latin typeface="Chalkduster"/>
              <a:cs typeface="Chalkduster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9469" y="1652337"/>
            <a:ext cx="3407446" cy="1938992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las partículas intercambian </a:t>
            </a:r>
            <a:r>
              <a:rPr lang="es-ES_tradnl" sz="2400" dirty="0">
                <a:solidFill>
                  <a:srgbClr val="31CF42"/>
                </a:solidFill>
                <a:latin typeface="Chalkduster"/>
                <a:cs typeface="Chalkduster"/>
              </a:rPr>
              <a:t>hipercarga</a:t>
            </a:r>
          </a:p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débil con el campo de </a:t>
            </a:r>
            <a:r>
              <a:rPr lang="es-ES_tradnl" sz="2400" dirty="0" err="1" smtClean="0">
                <a:solidFill>
                  <a:srgbClr val="31CF42"/>
                </a:solidFill>
                <a:latin typeface="Chalkduster"/>
                <a:cs typeface="Chalkduster"/>
              </a:rPr>
              <a:t>Higgs</a:t>
            </a:r>
            <a:endParaRPr lang="es-ES_tradnl" sz="2400" dirty="0" smtClean="0">
              <a:solidFill>
                <a:srgbClr val="31CF42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091229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mpoH-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224747"/>
          </a:xfrm>
          <a:prstGeom prst="rect">
            <a:avLst/>
          </a:prstGeom>
        </p:spPr>
      </p:pic>
      <p:sp>
        <p:nvSpPr>
          <p:cNvPr id="3" name="Rectangle 6"/>
          <p:cNvSpPr/>
          <p:nvPr/>
        </p:nvSpPr>
        <p:spPr>
          <a:xfrm>
            <a:off x="149469" y="1632992"/>
            <a:ext cx="3309120" cy="4340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796" y="5205080"/>
            <a:ext cx="9026409" cy="1222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similar al campo </a:t>
            </a:r>
            <a:r>
              <a:rPr lang="es-ES_tradnl" sz="2400" dirty="0" err="1" smtClean="0">
                <a:solidFill>
                  <a:srgbClr val="9075FD"/>
                </a:solidFill>
                <a:latin typeface="Chalkduster"/>
                <a:cs typeface="Chalkduster"/>
              </a:rPr>
              <a:t>gravitarorio</a:t>
            </a:r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, pero no apunta en ninguna dirección, es un campo escalar (relacionado con la interacción nuclear débil).</a:t>
            </a:r>
            <a:endParaRPr lang="es-ES_tradnl" sz="2400" dirty="0">
              <a:solidFill>
                <a:srgbClr val="9075FD"/>
              </a:solidFill>
              <a:latin typeface="Chalkduster"/>
              <a:cs typeface="Chalkduster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9469" y="3744488"/>
            <a:ext cx="3407446" cy="1200328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esta interacción dota de masa a las partículas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49469" y="1652337"/>
            <a:ext cx="3407446" cy="1938992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las partículas intercambian </a:t>
            </a:r>
            <a:r>
              <a:rPr lang="es-ES_tradnl" sz="2400" dirty="0">
                <a:solidFill>
                  <a:srgbClr val="31CF42"/>
                </a:solidFill>
                <a:latin typeface="Chalkduster"/>
                <a:cs typeface="Chalkduster"/>
              </a:rPr>
              <a:t>hipercarga</a:t>
            </a:r>
          </a:p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débil con el campo de </a:t>
            </a:r>
            <a:r>
              <a:rPr lang="es-ES_tradnl" sz="2400" dirty="0" err="1" smtClean="0">
                <a:solidFill>
                  <a:srgbClr val="31CF42"/>
                </a:solidFill>
                <a:latin typeface="Chalkduster"/>
                <a:cs typeface="Chalkduster"/>
              </a:rPr>
              <a:t>Higgs</a:t>
            </a:r>
            <a:endParaRPr lang="es-ES_tradnl" sz="2400" dirty="0" smtClean="0">
              <a:solidFill>
                <a:srgbClr val="31CF42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4103124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4" name="Agrupar 3"/>
          <p:cNvGrpSpPr/>
          <p:nvPr/>
        </p:nvGrpSpPr>
        <p:grpSpPr>
          <a:xfrm>
            <a:off x="0" y="0"/>
            <a:ext cx="9144000" cy="6644970"/>
            <a:chOff x="0" y="0"/>
            <a:chExt cx="9144000" cy="6644970"/>
          </a:xfrm>
        </p:grpSpPr>
        <p:pic>
          <p:nvPicPr>
            <p:cNvPr id="2" name="Picture 1" descr="higgs-6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644970"/>
            </a:xfrm>
            <a:prstGeom prst="rect">
              <a:avLst/>
            </a:prstGeom>
          </p:spPr>
        </p:pic>
        <p:pic>
          <p:nvPicPr>
            <p:cNvPr id="6" name="Imagen 5" descr="beh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7244" y="560913"/>
              <a:ext cx="8681088" cy="2181803"/>
            </a:xfrm>
            <a:prstGeom prst="rect">
              <a:avLst/>
            </a:prstGeom>
          </p:spPr>
        </p:pic>
      </p:grpSp>
      <p:sp>
        <p:nvSpPr>
          <p:cNvPr id="3" name="CuadroTexto 2"/>
          <p:cNvSpPr txBox="1"/>
          <p:nvPr/>
        </p:nvSpPr>
        <p:spPr>
          <a:xfrm>
            <a:off x="295668" y="5949963"/>
            <a:ext cx="8552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el bosón de </a:t>
            </a:r>
            <a:r>
              <a:rPr lang="es-ES_tradnl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Higgs</a:t>
            </a:r>
            <a:r>
              <a:rPr lang="es-ES_tradnl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es una partícula muy masiva</a:t>
            </a:r>
            <a:endParaRPr lang="es-ES_tradnl" sz="24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111502" y="1174750"/>
            <a:ext cx="3503083" cy="391583"/>
          </a:xfrm>
          <a:prstGeom prst="rect">
            <a:avLst/>
          </a:prstGeom>
          <a:solidFill>
            <a:schemeClr val="accent1">
              <a:lumMod val="20000"/>
              <a:lumOff val="80000"/>
              <a:alpha val="7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9989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higg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2198"/>
            <a:ext cx="9144000" cy="636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1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5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1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6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0" y="222387"/>
            <a:ext cx="9144000" cy="6413227"/>
            <a:chOff x="0" y="222387"/>
            <a:chExt cx="9144000" cy="6413227"/>
          </a:xfrm>
        </p:grpSpPr>
        <p:pic>
          <p:nvPicPr>
            <p:cNvPr id="2" name="Imagen 1" descr="4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22387"/>
              <a:ext cx="9144000" cy="6413227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8170330" y="4529666"/>
              <a:ext cx="367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15007E"/>
                  </a:solidFill>
                  <a:latin typeface="Chalkduster"/>
                  <a:cs typeface="Chalkduster"/>
                </a:rPr>
                <a:t>Z</a:t>
              </a:r>
              <a:endParaRPr lang="es-ES" dirty="0">
                <a:solidFill>
                  <a:srgbClr val="15007E"/>
                </a:solidFill>
                <a:latin typeface="Chalkduster"/>
                <a:cs typeface="Chalkdus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81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emm_run195099_evt137440354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0" y="512240"/>
            <a:ext cx="9110920" cy="583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0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6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88900" y="421707"/>
            <a:ext cx="9055100" cy="6014587"/>
            <a:chOff x="88900" y="870062"/>
            <a:chExt cx="9055100" cy="6014587"/>
          </a:xfrm>
        </p:grpSpPr>
        <p:pic>
          <p:nvPicPr>
            <p:cNvPr id="6" name="Picture 5" descr="Screen shot 2012-01-22 at 9.44.43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900" y="977900"/>
              <a:ext cx="9055100" cy="58801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798488" y="870062"/>
              <a:ext cx="2231666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dirty="0">
                  <a:solidFill>
                    <a:prstClr val="white"/>
                  </a:solidFill>
                  <a:latin typeface="Calibri"/>
                </a:rPr>
                <a:t>e</a:t>
              </a:r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nergía oscura</a:t>
              </a:r>
            </a:p>
            <a:p>
              <a:pPr algn="r"/>
              <a:r>
                <a:rPr lang="es-ES_tradnl" dirty="0">
                  <a:solidFill>
                    <a:prstClr val="white"/>
                  </a:solidFill>
                  <a:latin typeface="Calibri"/>
                </a:rPr>
                <a:t>e</a:t>
              </a:r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xpansión acelerada</a:t>
              </a:r>
              <a:endParaRPr lang="es-ES_tradnl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24222" y="1448522"/>
              <a:ext cx="2374884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prstClr val="white"/>
                  </a:solidFill>
                  <a:latin typeface="Calibri"/>
                </a:rPr>
                <a:t>d</a:t>
              </a:r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esarrollo de galaxias, planetas, etc.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13545" y="6063367"/>
              <a:ext cx="2544353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Expansión del Big Bang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74265" y="6515317"/>
              <a:ext cx="2544353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13 800 millones de años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15809" y="5508149"/>
              <a:ext cx="2952859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prstClr val="white"/>
                  </a:solidFill>
                  <a:latin typeface="Calibri"/>
                </a:rPr>
                <a:t>p</a:t>
              </a:r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rimeras estrellas, unos 400 millones de años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99872" y="1560038"/>
              <a:ext cx="1476430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prstClr val="white"/>
                  </a:solidFill>
                  <a:latin typeface="Calibri"/>
                </a:rPr>
                <a:t>a</a:t>
              </a:r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ños oscuros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6149" y="1480732"/>
              <a:ext cx="2115831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dirty="0">
                  <a:solidFill>
                    <a:prstClr val="white"/>
                  </a:solidFill>
                  <a:latin typeface="Calibri"/>
                </a:rPr>
                <a:t>r</a:t>
              </a:r>
              <a:r>
                <a:rPr lang="es-ES_tradnl" dirty="0" smtClean="0">
                  <a:solidFill>
                    <a:prstClr val="white"/>
                  </a:solidFill>
                  <a:latin typeface="Calibri"/>
                </a:rPr>
                <a:t>adiación de fondo 380 000 años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508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1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2569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distribución</a:t>
            </a:r>
            <a:r>
              <a:rPr lang="en-US" dirty="0" smtClean="0">
                <a:latin typeface="Chalkduster"/>
                <a:cs typeface="Chalkduster"/>
              </a:rPr>
              <a:t> de </a:t>
            </a:r>
            <a:r>
              <a:rPr lang="en-US" dirty="0" err="1" smtClean="0">
                <a:latin typeface="Chalkduster"/>
                <a:cs typeface="Chalkduster"/>
              </a:rPr>
              <a:t>masa</a:t>
            </a:r>
            <a:r>
              <a:rPr lang="en-US" dirty="0" smtClean="0">
                <a:latin typeface="Chalkduster"/>
                <a:cs typeface="Chalkduster"/>
              </a:rPr>
              <a:t> de 4ℓ</a:t>
            </a:r>
            <a:endParaRPr lang="en-US" dirty="0">
              <a:latin typeface="Chalkduster"/>
              <a:cs typeface="Chalkduster"/>
            </a:endParaRPr>
          </a:p>
        </p:txBody>
      </p:sp>
      <p:grpSp>
        <p:nvGrpSpPr>
          <p:cNvPr id="37" name="Agrupar 36"/>
          <p:cNvGrpSpPr>
            <a:grpSpLocks noChangeAspect="1"/>
          </p:cNvGrpSpPr>
          <p:nvPr/>
        </p:nvGrpSpPr>
        <p:grpSpPr>
          <a:xfrm>
            <a:off x="3527334" y="898603"/>
            <a:ext cx="5616666" cy="4649286"/>
            <a:chOff x="-329203" y="1398507"/>
            <a:chExt cx="4938152" cy="4087626"/>
          </a:xfrm>
        </p:grpSpPr>
        <p:pic>
          <p:nvPicPr>
            <p:cNvPr id="8" name="Imagen 7" descr="ZZMass_7Plus8TeV_70-1000_3GeV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63" r="6100"/>
            <a:stretch/>
          </p:blipFill>
          <p:spPr>
            <a:xfrm>
              <a:off x="41343" y="1513069"/>
              <a:ext cx="4567606" cy="3973064"/>
            </a:xfrm>
            <a:prstGeom prst="rect">
              <a:avLst/>
            </a:prstGeom>
          </p:spPr>
        </p:pic>
        <p:cxnSp>
          <p:nvCxnSpPr>
            <p:cNvPr id="19" name="Conector recto de flecha 18"/>
            <p:cNvCxnSpPr>
              <a:stCxn id="21" idx="2"/>
            </p:cNvCxnSpPr>
            <p:nvPr/>
          </p:nvCxnSpPr>
          <p:spPr>
            <a:xfrm flipH="1">
              <a:off x="2591697" y="2850388"/>
              <a:ext cx="1044155" cy="9713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uadroTexto 20"/>
            <p:cNvSpPr txBox="1"/>
            <p:nvPr/>
          </p:nvSpPr>
          <p:spPr>
            <a:xfrm>
              <a:off x="3282098" y="2580730"/>
              <a:ext cx="707506" cy="269658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ZZ ➝ 4ℓ</a:t>
              </a:r>
              <a:endParaRPr lang="en-US" dirty="0"/>
            </a:p>
          </p:txBody>
        </p:sp>
        <p:cxnSp>
          <p:nvCxnSpPr>
            <p:cNvPr id="22" name="Conector recto de flecha 21"/>
            <p:cNvCxnSpPr>
              <a:stCxn id="23" idx="2"/>
            </p:cNvCxnSpPr>
            <p:nvPr/>
          </p:nvCxnSpPr>
          <p:spPr>
            <a:xfrm>
              <a:off x="-14909" y="1668165"/>
              <a:ext cx="903300" cy="7158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22"/>
            <p:cNvSpPr txBox="1"/>
            <p:nvPr/>
          </p:nvSpPr>
          <p:spPr>
            <a:xfrm>
              <a:off x="-329203" y="1398507"/>
              <a:ext cx="628587" cy="269658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Z ➝ 4ℓ</a:t>
              </a:r>
              <a:endParaRPr lang="en-US" dirty="0"/>
            </a:p>
          </p:txBody>
        </p:sp>
        <p:cxnSp>
          <p:nvCxnSpPr>
            <p:cNvPr id="30" name="Conector recto de flecha 29"/>
            <p:cNvCxnSpPr>
              <a:stCxn id="31" idx="2"/>
            </p:cNvCxnSpPr>
            <p:nvPr/>
          </p:nvCxnSpPr>
          <p:spPr>
            <a:xfrm flipH="1">
              <a:off x="1492219" y="1710893"/>
              <a:ext cx="1531621" cy="18181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30"/>
            <p:cNvSpPr txBox="1"/>
            <p:nvPr/>
          </p:nvSpPr>
          <p:spPr>
            <a:xfrm>
              <a:off x="2503978" y="1441235"/>
              <a:ext cx="1039723" cy="2696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X</a:t>
              </a:r>
              <a:r>
                <a:rPr lang="en-US" dirty="0"/>
                <a:t> </a:t>
              </a:r>
              <a:r>
                <a:rPr lang="en-US" dirty="0" smtClean="0"/>
                <a:t>➝ ZZ ➝ 4ℓ</a:t>
              </a:r>
              <a:endParaRPr lang="en-US" dirty="0"/>
            </a:p>
          </p:txBody>
        </p:sp>
      </p:grpSp>
      <p:sp>
        <p:nvSpPr>
          <p:cNvPr id="20" name="Rectángulo 19"/>
          <p:cNvSpPr/>
          <p:nvPr/>
        </p:nvSpPr>
        <p:spPr>
          <a:xfrm>
            <a:off x="4404154" y="5576841"/>
            <a:ext cx="4712818" cy="487313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m</a:t>
            </a:r>
            <a:r>
              <a:rPr lang="en-US" sz="2200" i="1" baseline="-25000" dirty="0" err="1">
                <a:solidFill>
                  <a:srgbClr val="FF0000"/>
                </a:solidFill>
              </a:rPr>
              <a:t>H</a:t>
            </a:r>
            <a:r>
              <a:rPr lang="en-US" sz="2200" dirty="0">
                <a:solidFill>
                  <a:srgbClr val="FF0000"/>
                </a:solidFill>
              </a:rPr>
              <a:t>	= </a:t>
            </a:r>
            <a:r>
              <a:rPr lang="en-US" sz="2200" dirty="0" smtClean="0">
                <a:solidFill>
                  <a:srgbClr val="FF0000"/>
                </a:solidFill>
              </a:rPr>
              <a:t>125.8 </a:t>
            </a:r>
            <a:r>
              <a:rPr lang="en-US" sz="2200" dirty="0">
                <a:solidFill>
                  <a:srgbClr val="FF0000"/>
                </a:solidFill>
              </a:rPr>
              <a:t>± </a:t>
            </a:r>
            <a:r>
              <a:rPr lang="en-US" sz="2200" dirty="0" smtClean="0">
                <a:solidFill>
                  <a:srgbClr val="FF0000"/>
                </a:solidFill>
              </a:rPr>
              <a:t>0.5 </a:t>
            </a:r>
            <a:r>
              <a:rPr lang="en-US" sz="2200" dirty="0">
                <a:solidFill>
                  <a:srgbClr val="FF0000"/>
                </a:solidFill>
              </a:rPr>
              <a:t>(</a:t>
            </a:r>
            <a:r>
              <a:rPr lang="en-US" sz="2200" i="1" dirty="0">
                <a:solidFill>
                  <a:srgbClr val="FF0000"/>
                </a:solidFill>
              </a:rPr>
              <a:t>stat.</a:t>
            </a:r>
            <a:r>
              <a:rPr lang="en-US" sz="2200" dirty="0">
                <a:solidFill>
                  <a:srgbClr val="FF0000"/>
                </a:solidFill>
              </a:rPr>
              <a:t>) ± </a:t>
            </a:r>
            <a:r>
              <a:rPr lang="en-US" sz="2200" dirty="0" smtClean="0">
                <a:solidFill>
                  <a:srgbClr val="FF0000"/>
                </a:solidFill>
              </a:rPr>
              <a:t>0.2 </a:t>
            </a:r>
            <a:r>
              <a:rPr lang="en-US" sz="2200" dirty="0">
                <a:solidFill>
                  <a:srgbClr val="FF0000"/>
                </a:solidFill>
              </a:rPr>
              <a:t>(</a:t>
            </a:r>
            <a:r>
              <a:rPr lang="en-US" sz="2200" i="1" dirty="0">
                <a:solidFill>
                  <a:srgbClr val="FF0000"/>
                </a:solidFill>
              </a:rPr>
              <a:t>sys.</a:t>
            </a:r>
            <a:r>
              <a:rPr lang="en-US" sz="2200" dirty="0">
                <a:solidFill>
                  <a:srgbClr val="FF0000"/>
                </a:solidFill>
              </a:rPr>
              <a:t>)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2876" y="1173011"/>
            <a:ext cx="389845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La contaminación se obtiene de datos en muestras de control ➝ muy parecidas a la muestra seleccionada pero con algún signo distintivo.</a:t>
            </a:r>
          </a:p>
          <a:p>
            <a:endParaRPr lang="es-ES" sz="2000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r>
              <a:rPr lang="es-ES" sz="2000" dirty="0" smtClean="0">
                <a:solidFill>
                  <a:srgbClr val="3366FF"/>
                </a:solidFill>
                <a:latin typeface="Chalkduster"/>
                <a:cs typeface="Chalkduster"/>
              </a:rPr>
              <a:t>Se compara con la simulación teniendo en cuenta las eficiencias en función de 𝜙, 𝜂 y </a:t>
            </a:r>
            <a:r>
              <a:rPr lang="es-ES" sz="2000" dirty="0" err="1" smtClean="0">
                <a:solidFill>
                  <a:srgbClr val="3366FF"/>
                </a:solidFill>
                <a:latin typeface="Chalkduster"/>
                <a:cs typeface="Chalkduster"/>
              </a:rPr>
              <a:t>p</a:t>
            </a:r>
            <a:r>
              <a:rPr lang="es-ES" sz="2000" baseline="-25000" dirty="0" err="1" smtClean="0">
                <a:solidFill>
                  <a:srgbClr val="3366FF"/>
                </a:solidFill>
                <a:latin typeface="Chalkduster"/>
                <a:cs typeface="Chalkduster"/>
              </a:rPr>
              <a:t>T</a:t>
            </a:r>
            <a:r>
              <a:rPr lang="es-ES" sz="2000" dirty="0" smtClean="0">
                <a:solidFill>
                  <a:srgbClr val="3366FF"/>
                </a:solidFill>
                <a:latin typeface="Chalkduster"/>
                <a:cs typeface="Chalkduster"/>
              </a:rPr>
              <a:t>…</a:t>
            </a:r>
          </a:p>
          <a:p>
            <a:endParaRPr lang="es-ES" sz="2000" dirty="0">
              <a:solidFill>
                <a:srgbClr val="3366FF"/>
              </a:solidFill>
              <a:latin typeface="Chalkduster"/>
              <a:cs typeface="Chalkduster"/>
            </a:endParaRPr>
          </a:p>
          <a:p>
            <a:r>
              <a:rPr lang="es-E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La señal se obtiene de la </a:t>
            </a:r>
            <a:r>
              <a:rPr lang="es-ES" sz="2000" dirty="0" smtClean="0">
                <a:solidFill>
                  <a:srgbClr val="000090"/>
                </a:solidFill>
                <a:latin typeface="Chalkduster"/>
                <a:cs typeface="Chalkduster"/>
              </a:rPr>
              <a:t>simulación </a:t>
            </a:r>
            <a:r>
              <a:rPr lang="es-ES" sz="2000" dirty="0" smtClean="0">
                <a:solidFill>
                  <a:srgbClr val="3366FF"/>
                </a:solidFill>
                <a:latin typeface="Chalkduster"/>
                <a:cs typeface="Chalkduster"/>
              </a:rPr>
              <a:t>corregida por </a:t>
            </a:r>
            <a:r>
              <a:rPr lang="es-ES" sz="2000" dirty="0" smtClean="0">
                <a:solidFill>
                  <a:srgbClr val="000090"/>
                </a:solidFill>
                <a:latin typeface="Chalkduster"/>
                <a:cs typeface="Chalkduster"/>
              </a:rPr>
              <a:t>eficiencia.</a:t>
            </a:r>
            <a:endParaRPr lang="es-ES" sz="2000" dirty="0">
              <a:solidFill>
                <a:srgbClr val="00009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97769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HZZ4l_animated_slowe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901" y="1200568"/>
            <a:ext cx="6468199" cy="4994965"/>
          </a:xfrm>
          <a:prstGeom prst="rect">
            <a:avLst/>
          </a:prstGeom>
        </p:spPr>
      </p:pic>
      <p:sp>
        <p:nvSpPr>
          <p:cNvPr id="6" name="Título 16"/>
          <p:cNvSpPr>
            <a:spLocks noGrp="1"/>
          </p:cNvSpPr>
          <p:nvPr>
            <p:ph type="title"/>
          </p:nvPr>
        </p:nvSpPr>
        <p:spPr>
          <a:xfrm>
            <a:off x="0" y="10762"/>
            <a:ext cx="9144000" cy="742569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Chalkduster"/>
                <a:cs typeface="Chalkduster"/>
              </a:rPr>
              <a:t>evolución</a:t>
            </a:r>
            <a:r>
              <a:rPr lang="en-US" sz="3600" dirty="0" smtClean="0">
                <a:latin typeface="Chalkduster"/>
                <a:cs typeface="Chalkduster"/>
              </a:rPr>
              <a:t> con el </a:t>
            </a:r>
            <a:r>
              <a:rPr lang="en-US" sz="3600" dirty="0" err="1" smtClean="0">
                <a:latin typeface="Chalkduster"/>
                <a:cs typeface="Chalkduster"/>
              </a:rPr>
              <a:t>tiempo</a:t>
            </a:r>
            <a:r>
              <a:rPr lang="en-US" sz="3600" dirty="0" smtClean="0">
                <a:latin typeface="Chalkduster"/>
                <a:cs typeface="Chalkduster"/>
              </a:rPr>
              <a:t> de m</a:t>
            </a:r>
            <a:r>
              <a:rPr lang="en-US" sz="3600" baseline="-25000" dirty="0" smtClean="0">
                <a:latin typeface="Chalkduster"/>
                <a:cs typeface="Chalkduster"/>
              </a:rPr>
              <a:t>4ℓ</a:t>
            </a:r>
            <a:endParaRPr lang="en-US" sz="3600" baseline="-250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5371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3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29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  <p:pic>
        <p:nvPicPr>
          <p:cNvPr id="3" name="Imagen 2" descr="fondo cuaderno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8"/>
          <a:stretch/>
        </p:blipFill>
        <p:spPr>
          <a:xfrm>
            <a:off x="4553514" y="2420790"/>
            <a:ext cx="4473146" cy="4214824"/>
          </a:xfrm>
          <a:prstGeom prst="rect">
            <a:avLst/>
          </a:prstGeom>
        </p:spPr>
      </p:pic>
      <p:pic>
        <p:nvPicPr>
          <p:cNvPr id="4" name="Imagen 3" descr="fondo cuaderno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2"/>
          <a:stretch/>
        </p:blipFill>
        <p:spPr>
          <a:xfrm>
            <a:off x="0" y="4787302"/>
            <a:ext cx="4603406" cy="207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35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4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2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9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fisic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90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19" y="494452"/>
            <a:ext cx="9146638" cy="586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mvamvasbweightedmass_1_5GeV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1095" y="3567601"/>
            <a:ext cx="1183862" cy="10693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/>
              <a:t>31</a:t>
            </a:fld>
            <a:endParaRPr lang="es-ES_tradnl"/>
          </a:p>
        </p:txBody>
      </p:sp>
      <p:pic>
        <p:nvPicPr>
          <p:cNvPr id="7" name="Imagen 6" descr="mvamvasbweightedmass_1_5GeV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712" y="0"/>
            <a:ext cx="6248576" cy="603037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159148" y="6058633"/>
            <a:ext cx="4825704" cy="43088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m</a:t>
            </a:r>
            <a:r>
              <a:rPr lang="en-US" sz="2200" i="1" baseline="-25000" dirty="0" err="1" smtClean="0">
                <a:solidFill>
                  <a:srgbClr val="FF0000"/>
                </a:solidFill>
              </a:rPr>
              <a:t>H</a:t>
            </a:r>
            <a:r>
              <a:rPr lang="en-US" sz="2200" dirty="0">
                <a:solidFill>
                  <a:srgbClr val="FF0000"/>
                </a:solidFill>
              </a:rPr>
              <a:t>	= </a:t>
            </a:r>
            <a:r>
              <a:rPr lang="en-US" sz="2200" dirty="0" smtClean="0">
                <a:solidFill>
                  <a:srgbClr val="FF0000"/>
                </a:solidFill>
              </a:rPr>
              <a:t>125.4 </a:t>
            </a:r>
            <a:r>
              <a:rPr lang="en-US" sz="2200" dirty="0">
                <a:solidFill>
                  <a:srgbClr val="FF0000"/>
                </a:solidFill>
              </a:rPr>
              <a:t>± </a:t>
            </a:r>
            <a:r>
              <a:rPr lang="en-US" sz="2200" dirty="0" smtClean="0">
                <a:solidFill>
                  <a:srgbClr val="FF0000"/>
                </a:solidFill>
              </a:rPr>
              <a:t>0.5 </a:t>
            </a:r>
            <a:r>
              <a:rPr lang="en-US" sz="2200" dirty="0">
                <a:solidFill>
                  <a:srgbClr val="FF0000"/>
                </a:solidFill>
              </a:rPr>
              <a:t>(</a:t>
            </a:r>
            <a:r>
              <a:rPr lang="en-US" sz="2200" i="1" dirty="0">
                <a:solidFill>
                  <a:srgbClr val="FF0000"/>
                </a:solidFill>
              </a:rPr>
              <a:t>stat.</a:t>
            </a:r>
            <a:r>
              <a:rPr lang="en-US" sz="2200" dirty="0">
                <a:solidFill>
                  <a:srgbClr val="FF0000"/>
                </a:solidFill>
              </a:rPr>
              <a:t>) ± </a:t>
            </a:r>
            <a:r>
              <a:rPr lang="en-US" sz="2200" dirty="0" smtClean="0">
                <a:solidFill>
                  <a:srgbClr val="FF0000"/>
                </a:solidFill>
              </a:rPr>
              <a:t>0.6 </a:t>
            </a:r>
            <a:r>
              <a:rPr lang="en-US" sz="2200" dirty="0">
                <a:solidFill>
                  <a:srgbClr val="FF0000"/>
                </a:solidFill>
              </a:rPr>
              <a:t>(</a:t>
            </a:r>
            <a:r>
              <a:rPr lang="en-US" sz="2200" i="1" dirty="0">
                <a:solidFill>
                  <a:srgbClr val="FF0000"/>
                </a:solidFill>
              </a:rPr>
              <a:t>sys.</a:t>
            </a:r>
            <a:r>
              <a:rPr lang="en-US" sz="2200" dirty="0">
                <a:solidFill>
                  <a:srgbClr val="FF0000"/>
                </a:solidFill>
              </a:rPr>
              <a:t>)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endParaRPr lang="en-US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5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387"/>
            <a:ext cx="9144000" cy="64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8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aptura de pantalla 2013-10-21 a la(s) 16.05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900" y="5163413"/>
            <a:ext cx="6172200" cy="1638300"/>
          </a:xfrm>
          <a:prstGeom prst="rect">
            <a:avLst/>
          </a:prstGeom>
        </p:spPr>
      </p:pic>
      <p:grpSp>
        <p:nvGrpSpPr>
          <p:cNvPr id="13" name="Agrupar 12"/>
          <p:cNvGrpSpPr/>
          <p:nvPr/>
        </p:nvGrpSpPr>
        <p:grpSpPr>
          <a:xfrm>
            <a:off x="1590519" y="6196237"/>
            <a:ext cx="5768598" cy="518460"/>
            <a:chOff x="1590519" y="6196237"/>
            <a:chExt cx="5768598" cy="518460"/>
          </a:xfrm>
        </p:grpSpPr>
        <p:cxnSp>
          <p:nvCxnSpPr>
            <p:cNvPr id="3" name="Conector recto 2"/>
            <p:cNvCxnSpPr/>
            <p:nvPr/>
          </p:nvCxnSpPr>
          <p:spPr>
            <a:xfrm>
              <a:off x="4249297" y="6196237"/>
              <a:ext cx="310982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/>
            <p:nvPr/>
          </p:nvCxnSpPr>
          <p:spPr>
            <a:xfrm>
              <a:off x="1590519" y="6455467"/>
              <a:ext cx="557676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8"/>
            <p:cNvCxnSpPr/>
            <p:nvPr/>
          </p:nvCxnSpPr>
          <p:spPr>
            <a:xfrm>
              <a:off x="1590519" y="6714697"/>
              <a:ext cx="237390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Imagen 1" descr="Screen Shot 2013-11-12 at 13.25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038" y="-1"/>
            <a:ext cx="4489925" cy="516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3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 descr="CMScollaboration_20120627_0139light.jpg"/>
          <p:cNvPicPr>
            <a:picLocks/>
          </p:cNvPicPr>
          <p:nvPr/>
        </p:nvPicPr>
        <p:blipFill rotWithShape="1">
          <a:blip r:embed="rId2" cstate="print">
            <a:alphaModFix amt="3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3186-9AFC-B249-9F6F-3BB900B1A911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001" y="731705"/>
            <a:ext cx="7925999" cy="53945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b="1" noProof="0" dirty="0" smtClean="0">
                <a:solidFill>
                  <a:srgbClr val="000000"/>
                </a:solidFill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duster"/>
                <a:cs typeface="Chalkduster"/>
                <a:sym typeface="Wingdings"/>
              </a:rPr>
              <a:t>CMS ha llevado a cabo un ambicioso programa de física del bosón de </a:t>
            </a:r>
            <a:r>
              <a:rPr lang="es-ES" sz="2400" b="1" noProof="0" dirty="0" err="1" smtClean="0">
                <a:solidFill>
                  <a:srgbClr val="000000"/>
                </a:solidFill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duster"/>
                <a:cs typeface="Chalkduster"/>
                <a:sym typeface="Wingdings"/>
              </a:rPr>
              <a:t>Higgs</a:t>
            </a:r>
            <a:r>
              <a:rPr lang="es-ES" sz="2400" b="1" noProof="0" dirty="0" smtClean="0">
                <a:solidFill>
                  <a:srgbClr val="000000"/>
                </a:solidFill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duster"/>
                <a:cs typeface="Chalkduster"/>
                <a:sym typeface="Wingdings"/>
              </a:rPr>
              <a:t> en apenas 3 años.</a:t>
            </a:r>
          </a:p>
          <a:p>
            <a:pPr marL="0" indent="0">
              <a:buNone/>
            </a:pPr>
            <a:endParaRPr lang="es-ES" sz="1600" b="1" noProof="0" dirty="0" smtClean="0">
              <a:solidFill>
                <a:srgbClr val="000000"/>
              </a:solidFill>
              <a:effectLst>
                <a:glow rad="101600">
                  <a:schemeClr val="accent3">
                    <a:lumMod val="40000"/>
                    <a:lumOff val="60000"/>
                    <a:alpha val="75000"/>
                  </a:schemeClr>
                </a:glow>
              </a:effectLst>
              <a:latin typeface="Chalkduster"/>
              <a:cs typeface="Chalkduster"/>
              <a:sym typeface="Wingdings"/>
            </a:endParaRPr>
          </a:p>
          <a:p>
            <a:pPr marL="0" indent="0">
              <a:buNone/>
            </a:pPr>
            <a:r>
              <a:rPr lang="es-ES" sz="2400" b="1" noProof="0" dirty="0" smtClean="0"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</a:effectLst>
                <a:latin typeface="Chalkduster"/>
                <a:cs typeface="Chalkduster"/>
                <a:sym typeface="Wingdings"/>
              </a:rPr>
              <a:t>Hemos confirmado la observación de un nuevo bosón y constatado con los últimos datos y canales adicionales que se trata del bosón de </a:t>
            </a:r>
            <a:r>
              <a:rPr lang="es-ES" sz="2400" b="1" noProof="0" dirty="0" err="1" smtClean="0"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</a:effectLst>
                <a:latin typeface="Chalkduster"/>
                <a:cs typeface="Chalkduster"/>
                <a:sym typeface="Wingdings"/>
              </a:rPr>
              <a:t>Higgs</a:t>
            </a:r>
            <a:r>
              <a:rPr lang="es-ES" sz="2400" b="1" noProof="0" dirty="0" smtClean="0"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</a:effectLst>
                <a:latin typeface="Chalkduster"/>
                <a:cs typeface="Chalkduster"/>
                <a:sym typeface="Wingdings"/>
              </a:rPr>
              <a:t> del modelo estándar.</a:t>
            </a:r>
          </a:p>
          <a:p>
            <a:pPr marL="0" indent="0">
              <a:buNone/>
            </a:pPr>
            <a:endParaRPr lang="es-ES" sz="1600" b="1" noProof="0" dirty="0" smtClean="0">
              <a:solidFill>
                <a:srgbClr val="000000"/>
              </a:solidFill>
              <a:effectLst>
                <a:glow rad="101600">
                  <a:schemeClr val="accent3">
                    <a:lumMod val="40000"/>
                    <a:lumOff val="60000"/>
                    <a:alpha val="75000"/>
                  </a:schemeClr>
                </a:glow>
              </a:effectLst>
              <a:latin typeface="Chalkduster"/>
              <a:cs typeface="Chalkduster"/>
              <a:sym typeface="Wingdings"/>
            </a:endParaRPr>
          </a:p>
          <a:p>
            <a:pPr marL="0" indent="0">
              <a:buNone/>
            </a:pPr>
            <a:r>
              <a:rPr lang="es-ES" sz="2400" b="1" dirty="0" smtClean="0">
                <a:solidFill>
                  <a:srgbClr val="000000"/>
                </a:solidFill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</a:effectLst>
                <a:latin typeface="Chalkduster"/>
                <a:cs typeface="Chalkduster"/>
                <a:sym typeface="Wingdings"/>
              </a:rPr>
              <a:t>En 2015 comienza una nueva era: medidas de precisión de las propiedades de este bosón y búsqueda de otras partículas predichas por teorías más allá del modelo estándar</a:t>
            </a:r>
            <a:r>
              <a:rPr lang="es-ES" sz="2400" b="1" noProof="0" dirty="0" smtClean="0">
                <a:solidFill>
                  <a:srgbClr val="000000"/>
                </a:solidFill>
                <a:effectLst>
                  <a:glow rad="101600">
                    <a:schemeClr val="accent3">
                      <a:lumMod val="40000"/>
                      <a:lumOff val="60000"/>
                      <a:alpha val="75000"/>
                    </a:schemeClr>
                  </a:glow>
                </a:effectLst>
                <a:latin typeface="Chalkduster"/>
                <a:cs typeface="Chalkduster"/>
                <a:sym typeface="Wingdings"/>
              </a:rPr>
              <a:t>…</a:t>
            </a:r>
            <a:endParaRPr lang="es-ES" sz="2400" b="1" noProof="0" dirty="0" smtClean="0">
              <a:solidFill>
                <a:srgbClr val="000000"/>
              </a:solidFill>
              <a:effectLst>
                <a:glow rad="101600">
                  <a:schemeClr val="accent3">
                    <a:lumMod val="40000"/>
                    <a:lumOff val="60000"/>
                    <a:alpha val="75000"/>
                  </a:schemeClr>
                </a:glow>
              </a:effectLst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19731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6"/>
          <p:cNvSpPr txBox="1">
            <a:spLocks/>
          </p:cNvSpPr>
          <p:nvPr/>
        </p:nvSpPr>
        <p:spPr>
          <a:xfrm>
            <a:off x="0" y="10762"/>
            <a:ext cx="9144000" cy="7425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8000"/>
                </a:solidFill>
                <a:latin typeface="Chalkduster"/>
                <a:cs typeface="Chalkduster"/>
              </a:rPr>
              <a:t>enlaces</a:t>
            </a:r>
            <a:endParaRPr lang="en-US" sz="3600" baseline="-250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959340"/>
            <a:ext cx="8229600" cy="5180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100" dirty="0" smtClean="0">
                <a:latin typeface="Chalkduster"/>
                <a:cs typeface="Chalkduster"/>
              </a:rPr>
              <a:t>CERN: </a:t>
            </a:r>
            <a:r>
              <a:rPr lang="en-US" sz="2100" dirty="0" smtClean="0">
                <a:latin typeface="Chalkduster"/>
                <a:cs typeface="Chalkduster"/>
                <a:hlinkClick r:id="rId2"/>
              </a:rPr>
              <a:t>http</a:t>
            </a:r>
            <a:r>
              <a:rPr lang="en-US" sz="2100" dirty="0">
                <a:latin typeface="Chalkduster"/>
                <a:cs typeface="Chalkduster"/>
                <a:hlinkClick r:id="rId2"/>
              </a:rPr>
              <a:t>:/</a:t>
            </a:r>
            <a:r>
              <a:rPr lang="en-US" sz="2100" dirty="0" smtClean="0">
                <a:latin typeface="Chalkduster"/>
                <a:cs typeface="Chalkduster"/>
                <a:hlinkClick r:id="rId2"/>
              </a:rPr>
              <a:t>/cern.ch/</a:t>
            </a:r>
            <a:endParaRPr lang="en-US" sz="2100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100" dirty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100" dirty="0" smtClean="0">
                <a:latin typeface="Chalkduster"/>
                <a:cs typeface="Chalkduster"/>
              </a:rPr>
              <a:t>CMS</a:t>
            </a:r>
            <a:r>
              <a:rPr lang="en-US" sz="2100" dirty="0">
                <a:latin typeface="Chalkduster"/>
                <a:cs typeface="Chalkduster"/>
              </a:rPr>
              <a:t>: </a:t>
            </a:r>
            <a:r>
              <a:rPr lang="en-US" sz="2100" dirty="0">
                <a:solidFill>
                  <a:srgbClr val="FF0000"/>
                </a:solidFill>
                <a:latin typeface="Chalkduster"/>
                <a:cs typeface="Chalkduster"/>
                <a:hlinkClick r:id="rId3"/>
              </a:rPr>
              <a:t>http:/</a:t>
            </a:r>
            <a:r>
              <a:rPr lang="en-US" sz="2100" dirty="0" smtClean="0">
                <a:solidFill>
                  <a:srgbClr val="FF0000"/>
                </a:solidFill>
                <a:latin typeface="Chalkduster"/>
                <a:cs typeface="Chalkduster"/>
                <a:hlinkClick r:id="rId3"/>
              </a:rPr>
              <a:t>/cern.ch/cms</a:t>
            </a:r>
            <a:endParaRPr lang="en-US" sz="21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100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100" dirty="0" err="1" smtClean="0">
                <a:latin typeface="Chalkduster"/>
                <a:cs typeface="Chalkduster"/>
              </a:rPr>
              <a:t>Publicaciones</a:t>
            </a:r>
            <a:r>
              <a:rPr lang="en-US" sz="2100" dirty="0" smtClean="0">
                <a:latin typeface="Chalkduster"/>
                <a:cs typeface="Chalkduster"/>
              </a:rPr>
              <a:t> de CMS:</a:t>
            </a:r>
          </a:p>
          <a:p>
            <a:pPr marL="0" indent="0">
              <a:buNone/>
            </a:pPr>
            <a:r>
              <a:rPr lang="en-US" sz="2100" dirty="0">
                <a:latin typeface="Chalkduster"/>
                <a:cs typeface="Chalkduster"/>
              </a:rPr>
              <a:t> </a:t>
            </a:r>
            <a:r>
              <a:rPr lang="en-US" sz="2100" dirty="0" smtClean="0">
                <a:latin typeface="Chalkduster"/>
                <a:cs typeface="Chalkduster"/>
              </a:rPr>
              <a:t>  </a:t>
            </a:r>
            <a:r>
              <a:rPr lang="en-US" sz="2100" dirty="0" smtClean="0">
                <a:solidFill>
                  <a:srgbClr val="FF0000"/>
                </a:solidFill>
                <a:latin typeface="Chalkduster"/>
                <a:cs typeface="Chalkduster"/>
                <a:hlinkClick r:id="rId4"/>
              </a:rPr>
              <a:t>http</a:t>
            </a:r>
            <a:r>
              <a:rPr lang="en-US" sz="2100" dirty="0">
                <a:solidFill>
                  <a:srgbClr val="FF0000"/>
                </a:solidFill>
                <a:latin typeface="Chalkduster"/>
                <a:cs typeface="Chalkduster"/>
                <a:hlinkClick r:id="rId4"/>
              </a:rPr>
              <a:t>://cds.cern.ch/collection/</a:t>
            </a:r>
            <a:r>
              <a:rPr lang="en-US" sz="2100" dirty="0" smtClean="0">
                <a:solidFill>
                  <a:srgbClr val="FF0000"/>
                </a:solidFill>
                <a:latin typeface="Chalkduster"/>
                <a:cs typeface="Chalkduster"/>
                <a:hlinkClick r:id="rId4"/>
              </a:rPr>
              <a:t>CMS</a:t>
            </a:r>
            <a:endParaRPr lang="en-US" sz="21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100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1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Apuntes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</a:rPr>
              <a:t> del </a:t>
            </a:r>
            <a:r>
              <a:rPr lang="en-US" sz="21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curso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</a:rPr>
              <a:t>: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</a:rPr>
              <a:t>  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  <a:hlinkClick r:id="rId5"/>
              </a:rPr>
              <a:t>http</a:t>
            </a:r>
            <a:r>
              <a:rPr lang="en-US" sz="2100" dirty="0">
                <a:solidFill>
                  <a:srgbClr val="000000"/>
                </a:solidFill>
                <a:latin typeface="Chalkduster"/>
                <a:cs typeface="Chalkduster"/>
                <a:hlinkClick r:id="rId5"/>
              </a:rPr>
              <a:t>://wwwae.ciemat.es/~pablog/curso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  <a:hlinkClick r:id="rId5"/>
              </a:rPr>
              <a:t>/</a:t>
            </a:r>
            <a:endParaRPr lang="en-US" sz="2100" dirty="0" smtClean="0">
              <a:solidFill>
                <a:srgbClr val="00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100" dirty="0">
              <a:solidFill>
                <a:srgbClr val="00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1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Masterclass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(</a:t>
            </a:r>
            <a:r>
              <a:rPr lang="en-US" sz="2100" dirty="0" err="1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contiene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 enlaces al </a:t>
            </a:r>
            <a:r>
              <a:rPr lang="en-US" sz="2100" dirty="0" err="1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programa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 online, a la </a:t>
            </a:r>
            <a:r>
              <a:rPr lang="en-US" sz="2100" dirty="0" err="1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hoja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 de </a:t>
            </a:r>
            <a:r>
              <a:rPr lang="en-US" sz="2100" dirty="0" err="1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cálculo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 y a </a:t>
            </a:r>
            <a:r>
              <a:rPr lang="en-US" sz="2100" dirty="0" err="1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las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 </a:t>
            </a:r>
            <a:r>
              <a:rPr lang="en-US" sz="2100" dirty="0" err="1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instrucciones</a:t>
            </a:r>
            <a:r>
              <a:rPr lang="en-US" sz="2100" dirty="0" smtClean="0">
                <a:solidFill>
                  <a:schemeClr val="bg1">
                    <a:lumMod val="50000"/>
                  </a:schemeClr>
                </a:solidFill>
                <a:latin typeface="Chalkduster"/>
                <a:cs typeface="Chalkduster"/>
              </a:rPr>
              <a:t>)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</a:rPr>
              <a:t>: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000000"/>
                </a:solidFill>
                <a:latin typeface="Chalkduster"/>
                <a:cs typeface="Chalkduster"/>
              </a:rPr>
              <a:t>   </a:t>
            </a:r>
            <a:r>
              <a:rPr lang="en-US" sz="2100" dirty="0">
                <a:solidFill>
                  <a:srgbClr val="000000"/>
                </a:solidFill>
                <a:latin typeface="Chalkduster"/>
                <a:cs typeface="Chalkduster"/>
                <a:hlinkClick r:id="rId6"/>
              </a:rPr>
              <a:t>http://wwwae.ciemat.es/educa/masterclass</a:t>
            </a:r>
            <a:r>
              <a:rPr lang="en-US" sz="2100" dirty="0" smtClean="0">
                <a:solidFill>
                  <a:srgbClr val="000000"/>
                </a:solidFill>
                <a:latin typeface="Chalkduster"/>
                <a:cs typeface="Chalkduster"/>
                <a:hlinkClick r:id="rId6"/>
              </a:rPr>
              <a:t>/</a:t>
            </a:r>
            <a:endParaRPr lang="en-US" sz="2100" dirty="0" smtClean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89749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/>
          <p:cNvGrpSpPr/>
          <p:nvPr/>
        </p:nvGrpSpPr>
        <p:grpSpPr>
          <a:xfrm>
            <a:off x="718478" y="1106648"/>
            <a:ext cx="7740829" cy="4651200"/>
            <a:chOff x="718478" y="1106648"/>
            <a:chExt cx="7740829" cy="4651200"/>
          </a:xfrm>
        </p:grpSpPr>
        <p:grpSp>
          <p:nvGrpSpPr>
            <p:cNvPr id="26" name="Agrupar 25"/>
            <p:cNvGrpSpPr/>
            <p:nvPr/>
          </p:nvGrpSpPr>
          <p:grpSpPr>
            <a:xfrm>
              <a:off x="718478" y="1106648"/>
              <a:ext cx="7740829" cy="4651200"/>
              <a:chOff x="718478" y="1106648"/>
              <a:chExt cx="7740829" cy="46512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18478" y="1106648"/>
                <a:ext cx="7740829" cy="4651200"/>
                <a:chOff x="942371" y="1429907"/>
                <a:chExt cx="7740829" cy="4651200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403" t="-10" r="1731" b="60846"/>
                <a:stretch/>
              </p:blipFill>
              <p:spPr>
                <a:xfrm>
                  <a:off x="954000" y="1429907"/>
                  <a:ext cx="7729200" cy="4651200"/>
                </a:xfrm>
                <a:prstGeom prst="rect">
                  <a:avLst/>
                </a:prstGeom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1292087" y="1516393"/>
                  <a:ext cx="1306267" cy="9541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ES_tradnl" sz="2800" dirty="0" err="1" smtClean="0">
                      <a:solidFill>
                        <a:prstClr val="black"/>
                      </a:solidFill>
                      <a:latin typeface="Calibri"/>
                    </a:rPr>
                    <a:t>Atomos</a:t>
                  </a:r>
                  <a:endParaRPr lang="es-ES_tradnl" sz="2800" dirty="0" smtClean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/>
                  <a:r>
                    <a:rPr lang="es-ES_tradnl" sz="2800" dirty="0">
                      <a:solidFill>
                        <a:prstClr val="black"/>
                      </a:solidFill>
                      <a:latin typeface="Calibri"/>
                    </a:rPr>
                    <a:t>5</a:t>
                  </a:r>
                  <a:r>
                    <a:rPr lang="es-ES_tradnl" sz="2800" dirty="0" smtClean="0">
                      <a:solidFill>
                        <a:prstClr val="black"/>
                      </a:solidFill>
                      <a:latin typeface="Calibri"/>
                    </a:rPr>
                    <a:t> %</a:t>
                  </a:r>
                  <a:endParaRPr lang="es-ES_tradnl" sz="2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942371" y="3013314"/>
                  <a:ext cx="1370960" cy="13849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2800" dirty="0" smtClean="0">
                      <a:solidFill>
                        <a:prstClr val="black"/>
                      </a:solidFill>
                      <a:latin typeface="Calibri"/>
                    </a:rPr>
                    <a:t>Materia oscura</a:t>
                  </a:r>
                </a:p>
                <a:p>
                  <a:pPr algn="ctr"/>
                  <a:r>
                    <a:rPr lang="es-ES_tradnl" sz="2800" dirty="0" smtClean="0">
                      <a:solidFill>
                        <a:prstClr val="black"/>
                      </a:solidFill>
                      <a:latin typeface="Calibri"/>
                    </a:rPr>
                    <a:t>27 %</a:t>
                  </a:r>
                  <a:endParaRPr lang="es-ES_tradnl" sz="2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21" name="Conector recto 20"/>
              <p:cNvCxnSpPr/>
              <p:nvPr/>
            </p:nvCxnSpPr>
            <p:spPr>
              <a:xfrm>
                <a:off x="2362010" y="1530090"/>
                <a:ext cx="414882" cy="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ctor recto 22"/>
              <p:cNvCxnSpPr/>
              <p:nvPr/>
            </p:nvCxnSpPr>
            <p:spPr>
              <a:xfrm>
                <a:off x="2765603" y="1530672"/>
                <a:ext cx="605348" cy="60411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ángulo redondeado 13"/>
            <p:cNvSpPr/>
            <p:nvPr/>
          </p:nvSpPr>
          <p:spPr>
            <a:xfrm>
              <a:off x="6770240" y="1230490"/>
              <a:ext cx="1584651" cy="1693885"/>
            </a:xfrm>
            <a:prstGeom prst="roundRect">
              <a:avLst>
                <a:gd name="adj" fmla="val 34987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800" dirty="0">
                  <a:solidFill>
                    <a:prstClr val="black"/>
                  </a:solidFill>
                  <a:latin typeface="Calibri"/>
                </a:rPr>
                <a:t>Energía oscura</a:t>
              </a:r>
            </a:p>
            <a:p>
              <a:pPr algn="ctr"/>
              <a:r>
                <a:rPr lang="es-ES_tradnl" sz="2800" dirty="0">
                  <a:solidFill>
                    <a:prstClr val="black"/>
                  </a:solidFill>
                  <a:latin typeface="Calibri"/>
                </a:rPr>
                <a:t>68 %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39436"/>
            <a:ext cx="7313613" cy="868362"/>
          </a:xfrm>
        </p:spPr>
        <p:txBody>
          <a:bodyPr/>
          <a:lstStyle/>
          <a:p>
            <a:r>
              <a:rPr lang="es-ES_tradnl" dirty="0" smtClean="0"/>
              <a:t>Materia y energía del universo</a:t>
            </a:r>
            <a:endParaRPr lang="es-ES_tradnl" dirty="0"/>
          </a:p>
        </p:txBody>
      </p:sp>
      <p:sp>
        <p:nvSpPr>
          <p:cNvPr id="12" name="TextBox 11"/>
          <p:cNvSpPr txBox="1"/>
          <p:nvPr/>
        </p:nvSpPr>
        <p:spPr>
          <a:xfrm>
            <a:off x="458660" y="6099899"/>
            <a:ext cx="8226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>
                <a:solidFill>
                  <a:prstClr val="black"/>
                </a:solidFill>
                <a:latin typeface="Calibri"/>
              </a:rPr>
              <a:t>El 95% del contenido del universo es de naturaleza desconocida.</a:t>
            </a:r>
            <a:endParaRPr lang="es-ES_tradnl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Imagen 9" descr="Captura de pantalla 2013-10-24 a la(s) 09.50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604" y="4062598"/>
            <a:ext cx="1822396" cy="182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5917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672379" y="1299433"/>
            <a:ext cx="0" cy="188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11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mas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45917"/>
          </a:xfrm>
          <a:prstGeom prst="rect">
            <a:avLst/>
          </a:prstGeom>
        </p:spPr>
      </p:pic>
      <p:pic>
        <p:nvPicPr>
          <p:cNvPr id="3" name="Imagen 2" descr="Captura de pantalla 2013-10-23 a la(s) 23.54.15.pn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852" r="990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03669">
            <a:off x="7656446" y="5169054"/>
            <a:ext cx="1529139" cy="129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1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ondensad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157" y="0"/>
            <a:ext cx="8443687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13833" y="3820583"/>
            <a:ext cx="7651750" cy="20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723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mpoH-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224747"/>
          </a:xfrm>
          <a:prstGeom prst="rect">
            <a:avLst/>
          </a:prstGeom>
        </p:spPr>
      </p:pic>
      <p:pic>
        <p:nvPicPr>
          <p:cNvPr id="4" name="Picture 3" descr="campoH-3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4000" y="36000"/>
            <a:ext cx="5652000" cy="1256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8944" y="4536089"/>
            <a:ext cx="2154531" cy="11113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469" y="1632992"/>
            <a:ext cx="3309120" cy="4340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796" y="5205080"/>
            <a:ext cx="9026409" cy="1222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similar al campo </a:t>
            </a:r>
            <a:r>
              <a:rPr lang="es-ES_tradnl" sz="2400" dirty="0" err="1" smtClean="0">
                <a:solidFill>
                  <a:srgbClr val="9075FD"/>
                </a:solidFill>
                <a:latin typeface="Chalkduster"/>
                <a:cs typeface="Chalkduster"/>
              </a:rPr>
              <a:t>gravitarorio</a:t>
            </a:r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, pero no apunta en ninguna dirección, es un campo escalar (relacionado con la interacción nuclear débil).</a:t>
            </a:r>
            <a:endParaRPr lang="es-ES_tradnl" sz="2400" dirty="0">
              <a:solidFill>
                <a:srgbClr val="9075FD"/>
              </a:solidFill>
              <a:latin typeface="Chalkduster"/>
              <a:cs typeface="Chalkduster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49469" y="1652337"/>
            <a:ext cx="3407446" cy="1938992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chemeClr val="bg1"/>
                </a:solidFill>
                <a:latin typeface="Chalkduster"/>
                <a:cs typeface="Chalkduster"/>
              </a:rPr>
              <a:t>las partículas intercambian hipercarga</a:t>
            </a:r>
            <a:endParaRPr lang="es-ES_tradnl" sz="2400" dirty="0">
              <a:solidFill>
                <a:schemeClr val="bg1"/>
              </a:solidFill>
              <a:latin typeface="Chalkduster"/>
              <a:cs typeface="Chalkduster"/>
            </a:endParaRPr>
          </a:p>
          <a:p>
            <a:r>
              <a:rPr lang="es-ES_tradnl" sz="2400" dirty="0" smtClean="0">
                <a:solidFill>
                  <a:schemeClr val="bg1"/>
                </a:solidFill>
                <a:latin typeface="Chalkduster"/>
                <a:cs typeface="Chalkduster"/>
              </a:rPr>
              <a:t>débil con el campo de </a:t>
            </a:r>
            <a:r>
              <a:rPr lang="es-ES_tradnl" sz="2400" dirty="0" err="1" smtClean="0">
                <a:solidFill>
                  <a:schemeClr val="bg1"/>
                </a:solidFill>
                <a:latin typeface="Chalkduster"/>
                <a:cs typeface="Chalkduster"/>
              </a:rPr>
              <a:t>Higgs</a:t>
            </a:r>
            <a:endParaRPr lang="es-ES_tradnl" sz="2400" dirty="0" smtClean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631299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mpoH-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224747"/>
          </a:xfrm>
          <a:prstGeom prst="rect">
            <a:avLst/>
          </a:prstGeom>
        </p:spPr>
      </p:pic>
      <p:pic>
        <p:nvPicPr>
          <p:cNvPr id="4" name="Picture 3" descr="campoH-3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4000" y="36000"/>
            <a:ext cx="5652000" cy="1256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8944" y="4536089"/>
            <a:ext cx="2154531" cy="11113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469" y="1632992"/>
            <a:ext cx="3309120" cy="4340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796" y="5205080"/>
            <a:ext cx="9026409" cy="1222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similar al campo </a:t>
            </a:r>
            <a:r>
              <a:rPr lang="es-ES_tradnl" sz="2400" dirty="0" err="1" smtClean="0">
                <a:solidFill>
                  <a:srgbClr val="9075FD"/>
                </a:solidFill>
                <a:latin typeface="Chalkduster"/>
                <a:cs typeface="Chalkduster"/>
              </a:rPr>
              <a:t>gravitarorio</a:t>
            </a:r>
            <a:r>
              <a:rPr lang="es-ES_tradnl" sz="2400" dirty="0" smtClean="0">
                <a:solidFill>
                  <a:srgbClr val="9075FD"/>
                </a:solidFill>
                <a:latin typeface="Chalkduster"/>
                <a:cs typeface="Chalkduster"/>
              </a:rPr>
              <a:t>, pero no apunta en ninguna dirección, es un campo escalar (relacionado con la interacción nuclear débil).</a:t>
            </a:r>
            <a:endParaRPr lang="es-ES_tradnl" sz="2400" dirty="0">
              <a:solidFill>
                <a:srgbClr val="9075FD"/>
              </a:solidFill>
              <a:latin typeface="Chalkduster"/>
              <a:cs typeface="Chalkduster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49469" y="1652337"/>
            <a:ext cx="3407446" cy="1938992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las partículas intercambian </a:t>
            </a:r>
            <a:r>
              <a:rPr lang="es-ES_tradnl" sz="2400" dirty="0">
                <a:solidFill>
                  <a:srgbClr val="31CF42"/>
                </a:solidFill>
                <a:latin typeface="Chalkduster"/>
                <a:cs typeface="Chalkduster"/>
              </a:rPr>
              <a:t>hipercarga</a:t>
            </a:r>
          </a:p>
          <a:p>
            <a:r>
              <a:rPr lang="es-ES_tradnl" sz="2400" dirty="0" smtClean="0">
                <a:solidFill>
                  <a:srgbClr val="31CF42"/>
                </a:solidFill>
                <a:latin typeface="Chalkduster"/>
                <a:cs typeface="Chalkduster"/>
              </a:rPr>
              <a:t>débil con el campo de </a:t>
            </a:r>
            <a:r>
              <a:rPr lang="es-ES_tradnl" sz="2400" dirty="0" err="1" smtClean="0">
                <a:solidFill>
                  <a:srgbClr val="31CF42"/>
                </a:solidFill>
                <a:latin typeface="Chalkduster"/>
                <a:cs typeface="Chalkduster"/>
              </a:rPr>
              <a:t>Higgs</a:t>
            </a:r>
            <a:endParaRPr lang="es-ES_tradnl" sz="2400" dirty="0" smtClean="0">
              <a:solidFill>
                <a:srgbClr val="31CF42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45030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  <a:alpha val="71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  <a:alpha val="71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  <a:alpha val="71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  <a:alpha val="71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778</Words>
  <Application>Microsoft Macintosh PowerPoint</Application>
  <PresentationFormat>Presentación en pantalla (4:3)</PresentationFormat>
  <Paragraphs>84</Paragraphs>
  <Slides>35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8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Presentación de PowerPoint</vt:lpstr>
      <vt:lpstr>Presentación de PowerPoint</vt:lpstr>
      <vt:lpstr>Presentación de PowerPoint</vt:lpstr>
      <vt:lpstr>Materia y energía del universo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distribución de masa de 4ℓ</vt:lpstr>
      <vt:lpstr>evolución con el tiempo de m4ℓ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CIEMAT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</dc:creator>
  <cp:lastModifiedBy>Pablo García Abia</cp:lastModifiedBy>
  <cp:revision>103</cp:revision>
  <dcterms:created xsi:type="dcterms:W3CDTF">2013-02-19T09:22:29Z</dcterms:created>
  <dcterms:modified xsi:type="dcterms:W3CDTF">2014-06-25T16:52:46Z</dcterms:modified>
</cp:coreProperties>
</file>