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20" r:id="rId3"/>
    <p:sldId id="329" r:id="rId4"/>
    <p:sldId id="328" r:id="rId5"/>
    <p:sldId id="315" r:id="rId6"/>
    <p:sldId id="318" r:id="rId7"/>
    <p:sldId id="324" r:id="rId8"/>
    <p:sldId id="325" r:id="rId9"/>
    <p:sldId id="326" r:id="rId10"/>
    <p:sldId id="327" r:id="rId11"/>
    <p:sldId id="319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5382"/>
    <a:srgbClr val="629FC3"/>
    <a:srgbClr val="558ED5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591" autoAdjust="0"/>
  </p:normalViewPr>
  <p:slideViewPr>
    <p:cSldViewPr snapToGrid="0" snapToObjects="1">
      <p:cViewPr varScale="1">
        <p:scale>
          <a:sx n="168" d="100"/>
          <a:sy n="168" d="100"/>
        </p:scale>
        <p:origin x="-154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3726BA98-09A7-D845-B362-7ACA0D031074}" type="datetimeFigureOut">
              <a:rPr lang="en-US"/>
              <a:pPr>
                <a:defRPr/>
              </a:pPr>
              <a:t>2/10/14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F7EBBC22-62A2-DA42-A7E1-5CA8AEF0CF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9522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8D14DF8-0C36-4546-A1A8-1C89C0A9DD5A}" type="datetime1">
              <a:rPr lang="en-US"/>
              <a:pPr>
                <a:defRPr/>
              </a:pPr>
              <a:t>2/10/14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FAF03E7-0DA5-084C-A73B-84F898909E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0357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bckgr_art.png"/>
          <p:cNvPicPr>
            <a:picLocks noChangeAspect="1"/>
          </p:cNvPicPr>
          <p:nvPr userDrawn="1"/>
        </p:nvPicPr>
        <p:blipFill>
          <a:blip r:embed="rId2"/>
          <a:srcRect l="45970"/>
          <a:stretch>
            <a:fillRect/>
          </a:stretch>
        </p:blipFill>
        <p:spPr bwMode="auto">
          <a:xfrm>
            <a:off x="0" y="0"/>
            <a:ext cx="279876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ESnet_color_lg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LBL_logo_notext_2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527925" y="5611813"/>
            <a:ext cx="11588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DOE_Office_Science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537200" y="5761038"/>
            <a:ext cx="17557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433887"/>
            <a:ext cx="6096000" cy="1470025"/>
          </a:xfrm>
        </p:spPr>
        <p:txBody>
          <a:bodyPr anchor="b">
            <a:noAutofit/>
          </a:bodyPr>
          <a:lstStyle>
            <a:lvl1pPr algn="l">
              <a:defRPr sz="3200" baseline="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2134035"/>
            <a:ext cx="6096000" cy="897481"/>
          </a:xfr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2590800" y="3429000"/>
            <a:ext cx="4495800" cy="906462"/>
          </a:xfrm>
        </p:spPr>
        <p:txBody>
          <a:bodyPr anchor="b"/>
          <a:lstStyle>
            <a:lvl1pPr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2133600" cy="182562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6607557-4EF3-174B-A8B6-A7269912B0B9}" type="datetime1">
              <a:rPr lang="en-US" smtClean="0"/>
              <a:pPr>
                <a:defRPr/>
              </a:pPr>
              <a:t>2/10/14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675438"/>
            <a:ext cx="2133600" cy="182562"/>
          </a:xfrm>
        </p:spPr>
        <p:txBody>
          <a:bodyPr/>
          <a:lstStyle>
            <a:lvl1pPr>
              <a:defRPr sz="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net_color_lg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7607300" y="0"/>
            <a:ext cx="1536700" cy="17145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 anchor="t"/>
          <a:lstStyle>
            <a:lvl1pPr algn="l">
              <a:defRPr sz="32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06713"/>
            <a:ext cx="80375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C896C7-3A44-9445-A805-171C565E34D2}" type="datetime1">
              <a:rPr lang="en-US" smtClean="0"/>
              <a:pPr>
                <a:defRPr/>
              </a:pPr>
              <a:t>2/10/14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60598-22BC-DE45-8110-72C7EB64E6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F29119-6244-6548-A10C-5D9805EBF657}" type="datetime1">
              <a:rPr lang="en-US" smtClean="0"/>
              <a:pPr>
                <a:defRPr/>
              </a:pPr>
              <a:t>2/10/14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46B7A-F0F1-B649-AD7D-33CEE8400C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5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A1C904-4825-BB43-96E2-226B60D916B4}" type="datetime1">
              <a:rPr lang="en-US" smtClean="0"/>
              <a:pPr>
                <a:defRPr/>
              </a:pPr>
              <a:t>2/10/14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07036-CDBF-9045-BEBA-45AC230EB3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EAF4BF-0EF5-C24E-BFC5-44EC337C0D6E}" type="datetime1">
              <a:rPr lang="en-US" smtClean="0"/>
              <a:pPr>
                <a:defRPr/>
              </a:pPr>
              <a:t>2/10/14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CF6C2-875D-8741-96F2-AB275F5C2C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D98EE-6A19-0F44-8A82-665637F1FE5E}" type="datetime1">
              <a:rPr lang="en-US" smtClean="0"/>
              <a:pPr>
                <a:defRPr/>
              </a:pPr>
              <a:t>2/10/14</a:t>
            </a:fld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EC85A-2B99-6746-AB8E-75939B0FA4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4038"/>
            <a:ext cx="3008313" cy="11604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714500"/>
            <a:ext cx="5111750" cy="44116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14500"/>
            <a:ext cx="3008313" cy="44116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E7DF95-6BFE-2349-9739-60554159AC57}" type="datetime1">
              <a:rPr lang="en-US" smtClean="0"/>
              <a:pPr>
                <a:defRPr/>
              </a:pPr>
              <a:t>2/10/14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307138"/>
            <a:ext cx="3962400" cy="18415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5DDC6-6948-9542-AE23-4C88376D07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EA7A5-16DC-D741-B4FF-2326794CFB1A}" type="datetime1">
              <a:rPr lang="en-US" smtClean="0"/>
              <a:pPr>
                <a:defRPr/>
              </a:pPr>
              <a:t>2/10/14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307138"/>
            <a:ext cx="3962400" cy="184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838D-2899-3348-AC07-177A26D9D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ESnet_bckgr_art.png"/>
          <p:cNvPicPr>
            <a:picLocks noChangeAspect="1"/>
          </p:cNvPicPr>
          <p:nvPr userDrawn="1"/>
        </p:nvPicPr>
        <p:blipFill>
          <a:blip r:embed="rId11"/>
          <a:srcRect l="45847"/>
          <a:stretch>
            <a:fillRect/>
          </a:stretch>
        </p:blipFill>
        <p:spPr bwMode="auto">
          <a:xfrm>
            <a:off x="0" y="1588"/>
            <a:ext cx="280511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099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	First level bullet</a:t>
            </a:r>
          </a:p>
          <a:p>
            <a:pPr lvl="2"/>
            <a:r>
              <a:rPr lang="en-US"/>
              <a:t>	Second level bullet</a:t>
            </a:r>
          </a:p>
          <a:p>
            <a:pPr lvl="3"/>
            <a:r>
              <a:rPr lang="en-US"/>
              <a:t>	Third level bullet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07138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8C1B538-BED2-3344-B111-34CF55C5683B}" type="datetime1">
              <a:rPr lang="en-US" smtClean="0"/>
              <a:pPr>
                <a:defRPr/>
              </a:pPr>
              <a:t>2/10/14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07138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BDF6EC-3462-684F-AA49-8C502ED87B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9" descr="ESnet_color_sm.png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Placeholder 9"/>
          <p:cNvSpPr txBox="1">
            <a:spLocks/>
          </p:cNvSpPr>
          <p:nvPr userDrawn="1"/>
        </p:nvSpPr>
        <p:spPr bwMode="auto">
          <a:xfrm>
            <a:off x="0" y="6496050"/>
            <a:ext cx="4572000" cy="361950"/>
          </a:xfrm>
          <a:prstGeom prst="rect">
            <a:avLst/>
          </a:prstGeom>
          <a:solidFill>
            <a:srgbClr val="629FC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algn="ctr" eaLnBrk="0" hangingPunct="0">
              <a:spcBef>
                <a:spcPts val="1200"/>
              </a:spcBef>
              <a:defRPr/>
            </a:pPr>
            <a:r>
              <a:rPr lang="en-US" dirty="0" smtClean="0">
                <a:latin typeface="+mn-lt"/>
                <a:ea typeface="ＭＳ Ｐゴシック" pitchFamily="-108" charset="-128"/>
                <a:cs typeface="ＭＳ Ｐゴシック" pitchFamily="-108" charset="-128"/>
              </a:rPr>
              <a:t>Lawrence Berkeley National Laboratory</a:t>
            </a:r>
          </a:p>
        </p:txBody>
      </p:sp>
      <p:sp>
        <p:nvSpPr>
          <p:cNvPr id="18" name="Text Placeholder 9"/>
          <p:cNvSpPr txBox="1">
            <a:spLocks/>
          </p:cNvSpPr>
          <p:nvPr userDrawn="1"/>
        </p:nvSpPr>
        <p:spPr bwMode="auto">
          <a:xfrm>
            <a:off x="4572001" y="6496050"/>
            <a:ext cx="4572000" cy="3619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algn="ctr" eaLnBrk="0" hangingPunct="0">
              <a:spcBef>
                <a:spcPts val="1200"/>
              </a:spcBef>
              <a:defRPr/>
            </a:pPr>
            <a:r>
              <a:rPr lang="en-US" dirty="0" smtClean="0">
                <a:latin typeface="+mn-lt"/>
                <a:ea typeface="ＭＳ Ｐゴシック" pitchFamily="-108" charset="-128"/>
                <a:cs typeface="ＭＳ Ｐゴシック" pitchFamily="-108" charset="-128"/>
              </a:rPr>
              <a:t>U.S. Department of Energy  |  Office of Science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26" r:id="rId7"/>
    <p:sldLayoutId id="2147483734" r:id="rId8"/>
    <p:sldLayoutId id="2147483727" r:id="rId9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ts val="12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457200" indent="-228600" algn="l" defTabSz="457200" rtl="0" eaLnBrk="0" fontAlgn="base" hangingPunct="0">
        <a:spcBef>
          <a:spcPts val="900"/>
        </a:spcBef>
        <a:spcAft>
          <a:spcPct val="0"/>
        </a:spcAft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685800" indent="-228600" algn="l" defTabSz="457200" rtl="0" eaLnBrk="0" fontAlgn="base" hangingPunct="0">
        <a:spcBef>
          <a:spcPct val="20000"/>
        </a:spcBef>
        <a:spcAft>
          <a:spcPct val="0"/>
        </a:spcAft>
        <a:buSzPct val="85000"/>
        <a:buFont typeface="Lucida Grande" charset="0"/>
        <a:buChar char="-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914400" indent="-228600" algn="l" defTabSz="457200" rtl="0" eaLnBrk="0" fontAlgn="base" hangingPunct="0">
        <a:spcBef>
          <a:spcPct val="20000"/>
        </a:spcBef>
        <a:spcAft>
          <a:spcPct val="0"/>
        </a:spcAft>
        <a:buSzPct val="8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2590800" y="433388"/>
            <a:ext cx="60960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NSI </a:t>
            </a:r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Aggregator:</a:t>
            </a:r>
            <a:b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Joint </a:t>
            </a:r>
            <a:r>
              <a:rPr lang="en-US" dirty="0" err="1" smtClean="0">
                <a:latin typeface="Arial" charset="0"/>
                <a:ea typeface="ＭＳ Ｐゴシック" charset="-128"/>
                <a:cs typeface="ＭＳ Ｐゴシック" charset="-128"/>
              </a:rPr>
              <a:t>SURFnet</a:t>
            </a:r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/ESnet effort</a:t>
            </a:r>
            <a:endParaRPr lang="en-US" dirty="0" smtClean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2590800" y="3429000"/>
            <a:ext cx="4495800" cy="108778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LHCONE Workshop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CERN (Geneva, CH)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Feb 10-11, 2014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NSI PCE Development Team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GLIF Singapore Video Streaming Demo</a:t>
            </a:r>
            <a:br>
              <a:rPr lang="en-US" sz="2400" dirty="0" smtClean="0"/>
            </a:br>
            <a:r>
              <a:rPr lang="en-US" sz="2400" dirty="0" smtClean="0"/>
              <a:t>(Demo Sequence)</a:t>
            </a:r>
            <a:endParaRPr lang="en-US" sz="2400" dirty="0"/>
          </a:p>
        </p:txBody>
      </p:sp>
      <p:grpSp>
        <p:nvGrpSpPr>
          <p:cNvPr id="3" name="Group 78"/>
          <p:cNvGrpSpPr/>
          <p:nvPr/>
        </p:nvGrpSpPr>
        <p:grpSpPr>
          <a:xfrm>
            <a:off x="589936" y="917675"/>
            <a:ext cx="7822374" cy="5060296"/>
            <a:chOff x="691914" y="1277257"/>
            <a:chExt cx="7720395" cy="5060296"/>
          </a:xfrm>
        </p:grpSpPr>
        <p:cxnSp>
          <p:nvCxnSpPr>
            <p:cNvPr id="85" name="Straight Connector 84"/>
            <p:cNvCxnSpPr>
              <a:stCxn id="49" idx="3"/>
              <a:endCxn id="56" idx="1"/>
            </p:cNvCxnSpPr>
            <p:nvPr/>
          </p:nvCxnSpPr>
          <p:spPr>
            <a:xfrm>
              <a:off x="4643186" y="1983580"/>
              <a:ext cx="3112957" cy="1871377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16200000" flipH="1">
              <a:off x="2727725" y="3842952"/>
              <a:ext cx="3731880" cy="413260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16200000" flipH="1">
              <a:off x="4336366" y="2490462"/>
              <a:ext cx="3726597" cy="3112956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stCxn id="49" idx="2"/>
            </p:cNvCxnSpPr>
            <p:nvPr/>
          </p:nvCxnSpPr>
          <p:spPr>
            <a:xfrm rot="16200000" flipH="1">
              <a:off x="3200067" y="2957342"/>
              <a:ext cx="1548211" cy="795"/>
            </a:xfrm>
            <a:prstGeom prst="line">
              <a:avLst/>
            </a:prstGeom>
            <a:ln w="6350" cap="flat" cmpd="sng" algn="ctr">
              <a:solidFill>
                <a:srgbClr val="000000"/>
              </a:solidFill>
              <a:prstDash val="dash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rot="5400000">
              <a:off x="1490592" y="3840309"/>
              <a:ext cx="3726595" cy="413262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stCxn id="49" idx="1"/>
              <a:endCxn id="55" idx="3"/>
            </p:cNvCxnSpPr>
            <p:nvPr/>
          </p:nvCxnSpPr>
          <p:spPr>
            <a:xfrm rot="10800000" flipV="1">
              <a:off x="1336204" y="1983579"/>
              <a:ext cx="1968160" cy="1871377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4557388" y="5915519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56143" y="5915519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730868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50391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756143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904350" y="5910240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691914" y="3307877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SingAREN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TBD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733997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StarLight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OpenNSA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560516" y="3307875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ESnet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OSCARS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387035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</a:rPr>
                <a:t>MANLAN</a:t>
              </a: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OSCARS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585788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NetherLight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BoD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7585788" y="3307875"/>
              <a:ext cx="826521" cy="847249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SURFnet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BoD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10"/>
            <p:cNvCxnSpPr>
              <a:stCxn id="6" idx="2"/>
              <a:endCxn id="5" idx="0"/>
            </p:cNvCxnSpPr>
            <p:nvPr/>
          </p:nvCxnSpPr>
          <p:spPr>
            <a:xfrm rot="5400000">
              <a:off x="2892925" y="4409455"/>
              <a:ext cx="1335184" cy="826519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6" idx="2"/>
              <a:endCxn id="7" idx="0"/>
            </p:cNvCxnSpPr>
            <p:nvPr/>
          </p:nvCxnSpPr>
          <p:spPr>
            <a:xfrm rot="16200000" flipH="1">
              <a:off x="3719443" y="4409454"/>
              <a:ext cx="1335184" cy="826519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8" idx="1"/>
              <a:endCxn id="7" idx="3"/>
            </p:cNvCxnSpPr>
            <p:nvPr/>
          </p:nvCxnSpPr>
          <p:spPr>
            <a:xfrm rot="10800000">
              <a:off x="5213554" y="5913930"/>
              <a:ext cx="2372234" cy="158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9" idx="2"/>
              <a:endCxn id="8" idx="0"/>
            </p:cNvCxnSpPr>
            <p:nvPr/>
          </p:nvCxnSpPr>
          <p:spPr>
            <a:xfrm rot="5400000">
              <a:off x="7331458" y="4822715"/>
              <a:ext cx="1335182" cy="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44343" y="2553961"/>
              <a:ext cx="709409" cy="604312"/>
            </a:xfrm>
            <a:prstGeom prst="rect">
              <a:avLst/>
            </a:prstGeom>
          </p:spPr>
        </p:pic>
        <p:grpSp>
          <p:nvGrpSpPr>
            <p:cNvPr id="10" name="Group 30"/>
            <p:cNvGrpSpPr/>
            <p:nvPr/>
          </p:nvGrpSpPr>
          <p:grpSpPr>
            <a:xfrm>
              <a:off x="719116" y="2715846"/>
              <a:ext cx="772113" cy="397931"/>
              <a:chOff x="1152236" y="2317915"/>
              <a:chExt cx="772113" cy="397931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1152236" y="2317915"/>
                <a:ext cx="397931" cy="397931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1526418" y="2317915"/>
                <a:ext cx="397931" cy="397931"/>
              </a:xfrm>
              <a:prstGeom prst="rect">
                <a:avLst/>
              </a:prstGeom>
            </p:spPr>
          </p:pic>
        </p:grpSp>
        <p:cxnSp>
          <p:nvCxnSpPr>
            <p:cNvPr id="39" name="Shape 38"/>
            <p:cNvCxnSpPr>
              <a:stCxn id="4" idx="2"/>
              <a:endCxn id="5" idx="1"/>
            </p:cNvCxnSpPr>
            <p:nvPr/>
          </p:nvCxnSpPr>
          <p:spPr>
            <a:xfrm rot="16200000" flipH="1">
              <a:off x="1040182" y="4220115"/>
              <a:ext cx="1758806" cy="1628823"/>
            </a:xfrm>
            <a:prstGeom prst="bentConnector2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3304364" y="1783525"/>
              <a:ext cx="1338822" cy="400110"/>
            </a:xfrm>
            <a:prstGeom prst="rect">
              <a:avLst/>
            </a:prstGeom>
            <a:solidFill>
              <a:srgbClr val="FF6600"/>
            </a:solidFill>
            <a:ln w="254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0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SURFnet/ESnet</a:t>
              </a:r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pPr algn="ctr"/>
              <a:r>
                <a:rPr lang="en-US" sz="1000" dirty="0" smtClean="0">
                  <a:solidFill>
                    <a:srgbClr val="000000"/>
                  </a:solidFill>
                  <a:latin typeface="Arial"/>
                  <a:cs typeface="Arial"/>
                </a:rPr>
                <a:t>Aggregator NSA</a:t>
              </a:r>
            </a:p>
          </p:txBody>
        </p:sp>
        <p:sp>
          <p:nvSpPr>
            <p:cNvPr id="166" name="Freeform 165"/>
            <p:cNvSpPr/>
            <p:nvPr/>
          </p:nvSpPr>
          <p:spPr>
            <a:xfrm>
              <a:off x="1165225" y="3200401"/>
              <a:ext cx="6775450" cy="2651125"/>
            </a:xfrm>
            <a:custGeom>
              <a:avLst/>
              <a:gdLst>
                <a:gd name="connsiteX0" fmla="*/ 0 w 6775450"/>
                <a:gd name="connsiteY0" fmla="*/ 6350 h 2651125"/>
                <a:gd name="connsiteX1" fmla="*/ 0 w 6775450"/>
                <a:gd name="connsiteY1" fmla="*/ 2641600 h 2651125"/>
                <a:gd name="connsiteX2" fmla="*/ 1685925 w 6775450"/>
                <a:gd name="connsiteY2" fmla="*/ 2644775 h 2651125"/>
                <a:gd name="connsiteX3" fmla="*/ 2809875 w 6775450"/>
                <a:gd name="connsiteY3" fmla="*/ 835025 h 2651125"/>
                <a:gd name="connsiteX4" fmla="*/ 3937000 w 6775450"/>
                <a:gd name="connsiteY4" fmla="*/ 2651125 h 2651125"/>
                <a:gd name="connsiteX5" fmla="*/ 6775450 w 6775450"/>
                <a:gd name="connsiteY5" fmla="*/ 2651125 h 2651125"/>
                <a:gd name="connsiteX6" fmla="*/ 6772275 w 6775450"/>
                <a:gd name="connsiteY6" fmla="*/ 0 h 265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75450" h="2651125">
                  <a:moveTo>
                    <a:pt x="0" y="6350"/>
                  </a:moveTo>
                  <a:lnTo>
                    <a:pt x="0" y="2641600"/>
                  </a:lnTo>
                  <a:lnTo>
                    <a:pt x="1685925" y="2644775"/>
                  </a:lnTo>
                  <a:lnTo>
                    <a:pt x="2809875" y="835025"/>
                  </a:lnTo>
                  <a:lnTo>
                    <a:pt x="3937000" y="2651125"/>
                  </a:lnTo>
                  <a:lnTo>
                    <a:pt x="6775450" y="2651125"/>
                  </a:lnTo>
                  <a:cubicBezTo>
                    <a:pt x="6774392" y="1767417"/>
                    <a:pt x="6772275" y="0"/>
                    <a:pt x="6772275" y="0"/>
                  </a:cubicBezTo>
                </a:path>
              </a:pathLst>
            </a:custGeom>
            <a:ln w="63500" cap="flat" cmpd="sng" algn="ctr">
              <a:solidFill>
                <a:srgbClr val="0000FF">
                  <a:alpha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ounded Rectangle 167"/>
            <p:cNvSpPr/>
            <p:nvPr/>
          </p:nvSpPr>
          <p:spPr>
            <a:xfrm>
              <a:off x="691914" y="2511833"/>
              <a:ext cx="826519" cy="688568"/>
            </a:xfrm>
            <a:prstGeom prst="roundRect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ounded Rectangle 168"/>
            <p:cNvSpPr/>
            <p:nvPr/>
          </p:nvSpPr>
          <p:spPr>
            <a:xfrm>
              <a:off x="7585788" y="2511833"/>
              <a:ext cx="826519" cy="688568"/>
            </a:xfrm>
            <a:prstGeom prst="roundRect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own Arrow 44"/>
            <p:cNvSpPr/>
            <p:nvPr/>
          </p:nvSpPr>
          <p:spPr>
            <a:xfrm>
              <a:off x="7885200" y="3257761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own Arrow 45"/>
            <p:cNvSpPr/>
            <p:nvPr/>
          </p:nvSpPr>
          <p:spPr>
            <a:xfrm>
              <a:off x="7885200" y="4080473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own Arrow 49"/>
            <p:cNvSpPr/>
            <p:nvPr/>
          </p:nvSpPr>
          <p:spPr>
            <a:xfrm>
              <a:off x="7885200" y="5725897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own Arrow 56"/>
            <p:cNvSpPr/>
            <p:nvPr/>
          </p:nvSpPr>
          <p:spPr>
            <a:xfrm>
              <a:off x="7885200" y="4903185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71"/>
            <p:cNvGrpSpPr/>
            <p:nvPr/>
          </p:nvGrpSpPr>
          <p:grpSpPr>
            <a:xfrm>
              <a:off x="1112814" y="3257761"/>
              <a:ext cx="102483" cy="2593765"/>
              <a:chOff x="1112814" y="3257761"/>
              <a:chExt cx="102483" cy="2593765"/>
            </a:xfrm>
            <a:solidFill>
              <a:srgbClr val="BFBFBF"/>
            </a:solidFill>
          </p:grpSpPr>
          <p:sp>
            <p:nvSpPr>
              <p:cNvPr id="58" name="Down Arrow 57"/>
              <p:cNvSpPr/>
              <p:nvPr/>
            </p:nvSpPr>
            <p:spPr>
              <a:xfrm flipV="1">
                <a:off x="1112814" y="3257761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Down Arrow 58"/>
              <p:cNvSpPr/>
              <p:nvPr/>
            </p:nvSpPr>
            <p:spPr>
              <a:xfrm flipV="1">
                <a:off x="1112814" y="4080473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Down Arrow 59"/>
              <p:cNvSpPr/>
              <p:nvPr/>
            </p:nvSpPr>
            <p:spPr>
              <a:xfrm flipV="1">
                <a:off x="1112814" y="5725897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Down Arrow 60"/>
              <p:cNvSpPr/>
              <p:nvPr/>
            </p:nvSpPr>
            <p:spPr>
              <a:xfrm flipV="1">
                <a:off x="1112814" y="4903185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63"/>
            <p:cNvGrpSpPr/>
            <p:nvPr/>
          </p:nvGrpSpPr>
          <p:grpSpPr>
            <a:xfrm rot="16200000">
              <a:off x="2343382" y="5368889"/>
              <a:ext cx="102483" cy="948341"/>
              <a:chOff x="2469011" y="4155124"/>
              <a:chExt cx="102483" cy="948341"/>
            </a:xfrm>
            <a:solidFill>
              <a:schemeClr val="bg1">
                <a:lumMod val="75000"/>
              </a:schemeClr>
            </a:solidFill>
          </p:grpSpPr>
          <p:sp>
            <p:nvSpPr>
              <p:cNvPr id="62" name="Down Arrow 61"/>
              <p:cNvSpPr/>
              <p:nvPr/>
            </p:nvSpPr>
            <p:spPr>
              <a:xfrm flipV="1">
                <a:off x="2469011" y="4977836"/>
                <a:ext cx="102483" cy="125629"/>
              </a:xfrm>
              <a:prstGeom prst="downArrow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Down Arrow 62"/>
              <p:cNvSpPr/>
              <p:nvPr/>
            </p:nvSpPr>
            <p:spPr>
              <a:xfrm flipV="1">
                <a:off x="2469011" y="4155124"/>
                <a:ext cx="102483" cy="125629"/>
              </a:xfrm>
              <a:prstGeom prst="downArrow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70"/>
            <p:cNvGrpSpPr/>
            <p:nvPr/>
          </p:nvGrpSpPr>
          <p:grpSpPr>
            <a:xfrm rot="16200000">
              <a:off x="6302857" y="4965998"/>
              <a:ext cx="102483" cy="1771053"/>
              <a:chOff x="1265214" y="4232873"/>
              <a:chExt cx="102483" cy="1771053"/>
            </a:xfrm>
            <a:solidFill>
              <a:srgbClr val="BFBFBF"/>
            </a:solidFill>
          </p:grpSpPr>
          <p:sp>
            <p:nvSpPr>
              <p:cNvPr id="68" name="Down Arrow 67"/>
              <p:cNvSpPr/>
              <p:nvPr/>
            </p:nvSpPr>
            <p:spPr>
              <a:xfrm flipV="1">
                <a:off x="1265214" y="4232873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Down Arrow 68"/>
              <p:cNvSpPr/>
              <p:nvPr/>
            </p:nvSpPr>
            <p:spPr>
              <a:xfrm flipV="1">
                <a:off x="1265214" y="5878297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Down Arrow 69"/>
              <p:cNvSpPr/>
              <p:nvPr/>
            </p:nvSpPr>
            <p:spPr>
              <a:xfrm flipV="1">
                <a:off x="1265214" y="5055585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72"/>
            <p:cNvGrpSpPr/>
            <p:nvPr/>
          </p:nvGrpSpPr>
          <p:grpSpPr>
            <a:xfrm rot="19688426">
              <a:off x="4477324" y="4039474"/>
              <a:ext cx="102483" cy="1771053"/>
              <a:chOff x="1265214" y="4232873"/>
              <a:chExt cx="102483" cy="1771053"/>
            </a:xfrm>
            <a:solidFill>
              <a:srgbClr val="BFBFBF"/>
            </a:solidFill>
          </p:grpSpPr>
          <p:sp>
            <p:nvSpPr>
              <p:cNvPr id="74" name="Down Arrow 73"/>
              <p:cNvSpPr/>
              <p:nvPr/>
            </p:nvSpPr>
            <p:spPr>
              <a:xfrm flipV="1">
                <a:off x="1265214" y="4232873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Down Arrow 74"/>
              <p:cNvSpPr/>
              <p:nvPr/>
            </p:nvSpPr>
            <p:spPr>
              <a:xfrm flipV="1">
                <a:off x="1265214" y="5878297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Down Arrow 75"/>
              <p:cNvSpPr/>
              <p:nvPr/>
            </p:nvSpPr>
            <p:spPr>
              <a:xfrm flipV="1">
                <a:off x="1265214" y="5055585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87"/>
            <p:cNvGrpSpPr/>
            <p:nvPr/>
          </p:nvGrpSpPr>
          <p:grpSpPr>
            <a:xfrm>
              <a:off x="3151528" y="4520510"/>
              <a:ext cx="536743" cy="824395"/>
              <a:chOff x="3151528" y="4520510"/>
              <a:chExt cx="536743" cy="824395"/>
            </a:xfrm>
          </p:grpSpPr>
          <p:sp>
            <p:nvSpPr>
              <p:cNvPr id="83" name="Down Arrow 82"/>
              <p:cNvSpPr/>
              <p:nvPr/>
            </p:nvSpPr>
            <p:spPr>
              <a:xfrm rot="1911574">
                <a:off x="3151528" y="5219276"/>
                <a:ext cx="102483" cy="125629"/>
              </a:xfrm>
              <a:prstGeom prst="downArrow">
                <a:avLst/>
              </a:prstGeom>
              <a:solidFill>
                <a:srgbClr val="BFBFB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Down Arrow 86"/>
              <p:cNvSpPr/>
              <p:nvPr/>
            </p:nvSpPr>
            <p:spPr>
              <a:xfrm rot="1911574">
                <a:off x="3585788" y="4520510"/>
                <a:ext cx="102483" cy="125629"/>
              </a:xfrm>
              <a:prstGeom prst="downArrow">
                <a:avLst/>
              </a:prstGeom>
              <a:solidFill>
                <a:srgbClr val="BFBFB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99"/>
            <p:cNvGrpSpPr/>
            <p:nvPr/>
          </p:nvGrpSpPr>
          <p:grpSpPr>
            <a:xfrm>
              <a:off x="1097741" y="1518175"/>
              <a:ext cx="1130202" cy="400110"/>
              <a:chOff x="1097741" y="1518175"/>
              <a:chExt cx="1130202" cy="400110"/>
            </a:xfrm>
          </p:grpSpPr>
          <p:sp>
            <p:nvSpPr>
              <p:cNvPr id="99" name="Rectangular Callout 98"/>
              <p:cNvSpPr/>
              <p:nvPr/>
            </p:nvSpPr>
            <p:spPr>
              <a:xfrm>
                <a:off x="1097741" y="1518175"/>
                <a:ext cx="1130202" cy="400110"/>
              </a:xfrm>
              <a:prstGeom prst="wedgeRectCallout">
                <a:avLst>
                  <a:gd name="adj1" fmla="val -38433"/>
                  <a:gd name="adj2" fmla="val 197854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Observe video improve</a:t>
                </a:r>
                <a:endParaRPr lang="en-US" sz="1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1" name="Group 99"/>
              <p:cNvGrpSpPr/>
              <p:nvPr/>
            </p:nvGrpSpPr>
            <p:grpSpPr>
              <a:xfrm>
                <a:off x="1984942" y="1690335"/>
                <a:ext cx="235962" cy="215444"/>
                <a:chOff x="1262090" y="1228939"/>
                <a:chExt cx="235962" cy="215444"/>
              </a:xfrm>
            </p:grpSpPr>
            <p:sp>
              <p:nvSpPr>
                <p:cNvPr id="101" name="Oval 100"/>
                <p:cNvSpPr/>
                <p:nvPr/>
              </p:nvSpPr>
              <p:spPr>
                <a:xfrm>
                  <a:off x="1274368" y="1233212"/>
                  <a:ext cx="206899" cy="2068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1262090" y="1228939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9</a:t>
                  </a:r>
                </a:p>
              </p:txBody>
            </p:sp>
          </p:grpSp>
        </p:grpSp>
        <p:grpSp>
          <p:nvGrpSpPr>
            <p:cNvPr id="22" name="Group 97"/>
            <p:cNvGrpSpPr/>
            <p:nvPr/>
          </p:nvGrpSpPr>
          <p:grpSpPr>
            <a:xfrm>
              <a:off x="5043201" y="4263613"/>
              <a:ext cx="1067856" cy="400110"/>
              <a:chOff x="5043201" y="4263613"/>
              <a:chExt cx="1067856" cy="400110"/>
            </a:xfrm>
          </p:grpSpPr>
          <p:sp>
            <p:nvSpPr>
              <p:cNvPr id="71" name="Rectangular Callout 70"/>
              <p:cNvSpPr/>
              <p:nvPr/>
            </p:nvSpPr>
            <p:spPr>
              <a:xfrm>
                <a:off x="5043201" y="4263613"/>
                <a:ext cx="1067856" cy="400110"/>
              </a:xfrm>
              <a:prstGeom prst="wedgeRectCallout">
                <a:avLst>
                  <a:gd name="adj1" fmla="val -75201"/>
                  <a:gd name="adj2" fmla="val 205111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Re-provision VC to 100Mbps</a:t>
                </a:r>
                <a:endParaRPr lang="en-US" sz="1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3" name="Group 97"/>
              <p:cNvGrpSpPr/>
              <p:nvPr/>
            </p:nvGrpSpPr>
            <p:grpSpPr>
              <a:xfrm>
                <a:off x="5865089" y="4278845"/>
                <a:ext cx="235962" cy="215444"/>
                <a:chOff x="1262090" y="1228939"/>
                <a:chExt cx="235962" cy="215444"/>
              </a:xfrm>
            </p:grpSpPr>
            <p:sp>
              <p:nvSpPr>
                <p:cNvPr id="73" name="Oval 72"/>
                <p:cNvSpPr/>
                <p:nvPr/>
              </p:nvSpPr>
              <p:spPr>
                <a:xfrm>
                  <a:off x="1274368" y="1233212"/>
                  <a:ext cx="206899" cy="2068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1262090" y="1228939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Arial Narrow"/>
                      <a:cs typeface="Arial Narrow"/>
                    </a:rPr>
                    <a:t>8</a:t>
                  </a:r>
                  <a:endParaRPr lang="en-US" sz="800" b="1" dirty="0">
                    <a:latin typeface="Arial Narrow"/>
                    <a:cs typeface="Arial Narrow"/>
                  </a:endParaRPr>
                </a:p>
              </p:txBody>
            </p:sp>
          </p:grpSp>
        </p:grpSp>
        <p:grpSp>
          <p:nvGrpSpPr>
            <p:cNvPr id="24" name="Group 71"/>
            <p:cNvGrpSpPr/>
            <p:nvPr/>
          </p:nvGrpSpPr>
          <p:grpSpPr>
            <a:xfrm>
              <a:off x="5594200" y="1277257"/>
              <a:ext cx="1321857" cy="400110"/>
              <a:chOff x="5594200" y="1277257"/>
              <a:chExt cx="1321857" cy="400110"/>
            </a:xfrm>
          </p:grpSpPr>
          <p:sp>
            <p:nvSpPr>
              <p:cNvPr id="78" name="Rectangular Callout 77"/>
              <p:cNvSpPr/>
              <p:nvPr/>
            </p:nvSpPr>
            <p:spPr>
              <a:xfrm>
                <a:off x="5594200" y="1277257"/>
                <a:ext cx="1321857" cy="400110"/>
              </a:xfrm>
              <a:prstGeom prst="wedgeRectCallout">
                <a:avLst>
                  <a:gd name="adj1" fmla="val -121600"/>
                  <a:gd name="adj2" fmla="val 105351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Request VC Modify to 100Mbps</a:t>
                </a:r>
                <a:endParaRPr lang="en-US" sz="1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6" name="Group 97"/>
              <p:cNvGrpSpPr/>
              <p:nvPr/>
            </p:nvGrpSpPr>
            <p:grpSpPr>
              <a:xfrm>
                <a:off x="6670084" y="1444886"/>
                <a:ext cx="235962" cy="215444"/>
                <a:chOff x="1262090" y="1228939"/>
                <a:chExt cx="235962" cy="215444"/>
              </a:xfrm>
            </p:grpSpPr>
            <p:sp>
              <p:nvSpPr>
                <p:cNvPr id="80" name="Oval 79"/>
                <p:cNvSpPr/>
                <p:nvPr/>
              </p:nvSpPr>
              <p:spPr>
                <a:xfrm>
                  <a:off x="1274368" y="1233212"/>
                  <a:ext cx="206899" cy="2068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1262090" y="1228939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Arial Narrow"/>
                      <a:cs typeface="Arial Narrow"/>
                    </a:rPr>
                    <a:t>7</a:t>
                  </a:r>
                  <a:endParaRPr lang="en-US" sz="800" b="1" dirty="0">
                    <a:latin typeface="Arial Narrow"/>
                    <a:cs typeface="Arial Narrow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42525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What is next?</a:t>
            </a:r>
          </a:p>
        </p:txBody>
      </p:sp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80D1601-BA0F-8B4B-B3D7-DD5D425BDD90}" type="slidenum">
              <a:rPr lang="ja-JP" altLang="en-US" sz="1100">
                <a:solidFill>
                  <a:schemeClr val="bg2"/>
                </a:solidFill>
              </a:rPr>
              <a:pPr/>
              <a:t>11</a:t>
            </a:fld>
            <a:endParaRPr lang="en-US" altLang="ja-JP" sz="1100">
              <a:solidFill>
                <a:schemeClr val="bg2"/>
              </a:solidFill>
            </a:endParaRPr>
          </a:p>
        </p:txBody>
      </p:sp>
      <p:sp>
        <p:nvSpPr>
          <p:cNvPr id="2355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2400" dirty="0">
                <a:latin typeface="Arial" charset="0"/>
                <a:ea typeface="ＭＳ Ｐゴシック" charset="0"/>
              </a:rPr>
              <a:t>Support final NSI v2.0 service schema.</a:t>
            </a:r>
          </a:p>
          <a:p>
            <a:pPr>
              <a:buFont typeface="Arial"/>
              <a:buChar char="•"/>
            </a:pPr>
            <a:r>
              <a:rPr lang="en-US" sz="2400" dirty="0">
                <a:latin typeface="Arial" charset="0"/>
                <a:ea typeface="ＭＳ Ｐゴシック" charset="0"/>
              </a:rPr>
              <a:t>Add support for path constraints and exclusions based on error feedback.</a:t>
            </a:r>
          </a:p>
          <a:p>
            <a:pPr>
              <a:buFont typeface="Arial"/>
              <a:buChar char="•"/>
            </a:pPr>
            <a:r>
              <a:rPr lang="en-US" sz="2400" dirty="0">
                <a:latin typeface="Arial" charset="0"/>
                <a:ea typeface="ＭＳ Ｐゴシック" charset="0"/>
              </a:rPr>
              <a:t>Support path results based on control plane signally topology.</a:t>
            </a:r>
          </a:p>
          <a:p>
            <a:pPr>
              <a:buFont typeface="Arial"/>
              <a:buChar char="•"/>
            </a:pPr>
            <a:r>
              <a:rPr lang="en-US" sz="2400" dirty="0">
                <a:latin typeface="Arial" charset="0"/>
                <a:ea typeface="ＭＳ Ｐゴシック" charset="0"/>
              </a:rPr>
              <a:t>Enhanced path computation </a:t>
            </a:r>
            <a:r>
              <a:rPr lang="en-US" sz="2400" dirty="0" smtClean="0">
                <a:latin typeface="Arial" charset="0"/>
                <a:ea typeface="ＭＳ Ｐゴシック" charset="0"/>
              </a:rPr>
              <a:t>workflows allowing for parallel evaluation.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latin typeface="Arial" charset="0"/>
                <a:ea typeface="ＭＳ Ｐゴシック" charset="0"/>
              </a:rPr>
              <a:t>More </a:t>
            </a:r>
            <a:r>
              <a:rPr lang="en-US" sz="2400" dirty="0">
                <a:latin typeface="Arial" charset="0"/>
                <a:ea typeface="ＭＳ Ｐゴシック" charset="0"/>
              </a:rPr>
              <a:t>complete Service Definition support.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latin typeface="Arial" charset="0"/>
                <a:ea typeface="ＭＳ Ｐゴシック" charset="0"/>
              </a:rPr>
              <a:t>Unidirectional services.</a:t>
            </a:r>
            <a:endParaRPr lang="en-US" sz="2400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315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Straight Connector 80"/>
          <p:cNvCxnSpPr/>
          <p:nvPr/>
        </p:nvCxnSpPr>
        <p:spPr bwMode="auto">
          <a:xfrm>
            <a:off x="1429482" y="3233948"/>
            <a:ext cx="2871394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942" y="378622"/>
            <a:ext cx="7454860" cy="476472"/>
          </a:xfrm>
        </p:spPr>
        <p:txBody>
          <a:bodyPr>
            <a:noAutofit/>
          </a:bodyPr>
          <a:lstStyle/>
          <a:p>
            <a:r>
              <a:rPr lang="en-US" dirty="0" smtClean="0"/>
              <a:t>NSI Connection Segmentation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654176" y="2233208"/>
            <a:ext cx="406400" cy="393700"/>
          </a:xfrm>
          <a:prstGeom prst="ellipse">
            <a:avLst/>
          </a:prstGeom>
          <a:gradFill flip="none" rotWithShape="1">
            <a:gsLst>
              <a:gs pos="30000">
                <a:srgbClr val="FF0000"/>
              </a:gs>
              <a:gs pos="85000">
                <a:srgbClr val="800000"/>
              </a:gs>
            </a:gsLst>
            <a:lin ang="66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859848" y="183596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</a:t>
            </a:r>
          </a:p>
        </p:txBody>
      </p:sp>
      <p:sp>
        <p:nvSpPr>
          <p:cNvPr id="15" name="Oval 14"/>
          <p:cNvSpPr/>
          <p:nvPr/>
        </p:nvSpPr>
        <p:spPr>
          <a:xfrm>
            <a:off x="6824941" y="2233208"/>
            <a:ext cx="406400" cy="393700"/>
          </a:xfrm>
          <a:prstGeom prst="ellipse">
            <a:avLst/>
          </a:prstGeom>
          <a:gradFill flip="none" rotWithShape="1">
            <a:gsLst>
              <a:gs pos="30000">
                <a:srgbClr val="FF0000"/>
              </a:gs>
              <a:gs pos="85000">
                <a:srgbClr val="800000"/>
              </a:gs>
            </a:gsLst>
            <a:lin ang="66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992541" y="2233208"/>
            <a:ext cx="406400" cy="393700"/>
          </a:xfrm>
          <a:prstGeom prst="ellipse">
            <a:avLst/>
          </a:prstGeom>
          <a:gradFill flip="none" rotWithShape="1">
            <a:gsLst>
              <a:gs pos="30000">
                <a:srgbClr val="FF0000"/>
              </a:gs>
              <a:gs pos="85000">
                <a:srgbClr val="800000"/>
              </a:gs>
            </a:gsLst>
            <a:lin ang="66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824941" y="1242608"/>
            <a:ext cx="406400" cy="393700"/>
          </a:xfrm>
          <a:prstGeom prst="ellipse">
            <a:avLst/>
          </a:prstGeom>
          <a:gradFill flip="none" rotWithShape="1">
            <a:gsLst>
              <a:gs pos="30000">
                <a:srgbClr val="FF0000"/>
              </a:gs>
              <a:gs pos="85000">
                <a:srgbClr val="800000"/>
              </a:gs>
            </a:gsLst>
            <a:lin ang="6600000" scaled="0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224098" y="1561555"/>
            <a:ext cx="613572" cy="688022"/>
          </a:xfrm>
          <a:custGeom>
            <a:avLst/>
            <a:gdLst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400" h="685800">
                <a:moveTo>
                  <a:pt x="660400" y="0"/>
                </a:moveTo>
                <a:cubicBezTo>
                  <a:pt x="504316" y="103717"/>
                  <a:pt x="389467" y="165100"/>
                  <a:pt x="279400" y="279400"/>
                </a:cubicBezTo>
                <a:cubicBezTo>
                  <a:pt x="169333" y="393700"/>
                  <a:pt x="62483" y="552450"/>
                  <a:pt x="0" y="68580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 flipH="1" flipV="1">
            <a:off x="6325407" y="1589740"/>
            <a:ext cx="584197" cy="694268"/>
          </a:xfrm>
          <a:custGeom>
            <a:avLst/>
            <a:gdLst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400" h="685800">
                <a:moveTo>
                  <a:pt x="660400" y="0"/>
                </a:moveTo>
                <a:cubicBezTo>
                  <a:pt x="504316" y="103717"/>
                  <a:pt x="389467" y="165100"/>
                  <a:pt x="279400" y="279400"/>
                </a:cubicBezTo>
                <a:cubicBezTo>
                  <a:pt x="169333" y="393700"/>
                  <a:pt x="62483" y="552450"/>
                  <a:pt x="0" y="68580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 rot="5400000" flipH="1" flipV="1">
            <a:off x="7089976" y="1686550"/>
            <a:ext cx="730729" cy="522449"/>
          </a:xfrm>
          <a:custGeom>
            <a:avLst/>
            <a:gdLst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400" h="685800">
                <a:moveTo>
                  <a:pt x="660400" y="0"/>
                </a:moveTo>
                <a:cubicBezTo>
                  <a:pt x="504316" y="103717"/>
                  <a:pt x="389467" y="165100"/>
                  <a:pt x="279400" y="279400"/>
                </a:cubicBezTo>
                <a:cubicBezTo>
                  <a:pt x="169333" y="393700"/>
                  <a:pt x="62483" y="552450"/>
                  <a:pt x="0" y="68580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 rot="5400000">
            <a:off x="7107181" y="1592581"/>
            <a:ext cx="790186" cy="541868"/>
          </a:xfrm>
          <a:custGeom>
            <a:avLst/>
            <a:gdLst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400" h="685800">
                <a:moveTo>
                  <a:pt x="660400" y="0"/>
                </a:moveTo>
                <a:cubicBezTo>
                  <a:pt x="504316" y="103717"/>
                  <a:pt x="389467" y="165100"/>
                  <a:pt x="279400" y="279400"/>
                </a:cubicBezTo>
                <a:cubicBezTo>
                  <a:pt x="169333" y="393700"/>
                  <a:pt x="62483" y="552450"/>
                  <a:pt x="0" y="68580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 flipV="1">
            <a:off x="7061712" y="1619939"/>
            <a:ext cx="103163" cy="613269"/>
          </a:xfrm>
          <a:custGeom>
            <a:avLst/>
            <a:gdLst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5 w 660400"/>
              <a:gd name="connsiteY1" fmla="*/ 203133 h 685800"/>
              <a:gd name="connsiteX2" fmla="*/ 0 w 660400"/>
              <a:gd name="connsiteY2" fmla="*/ 685800 h 685800"/>
              <a:gd name="connsiteX0" fmla="*/ 660400 w 1490165"/>
              <a:gd name="connsiteY0" fmla="*/ 0 h 685800"/>
              <a:gd name="connsiteX1" fmla="*/ 1380096 w 1490165"/>
              <a:gd name="connsiteY1" fmla="*/ 369455 h 685800"/>
              <a:gd name="connsiteX2" fmla="*/ 0 w 1490165"/>
              <a:gd name="connsiteY2" fmla="*/ 685800 h 685800"/>
              <a:gd name="connsiteX0" fmla="*/ 660400 w 1490165"/>
              <a:gd name="connsiteY0" fmla="*/ 0 h 685800"/>
              <a:gd name="connsiteX1" fmla="*/ 1380096 w 1490165"/>
              <a:gd name="connsiteY1" fmla="*/ 369455 h 685800"/>
              <a:gd name="connsiteX2" fmla="*/ 0 w 1490165"/>
              <a:gd name="connsiteY2" fmla="*/ 685800 h 685800"/>
              <a:gd name="connsiteX0" fmla="*/ 660400 w 1490165"/>
              <a:gd name="connsiteY0" fmla="*/ 0 h 685800"/>
              <a:gd name="connsiteX1" fmla="*/ 1380096 w 1490165"/>
              <a:gd name="connsiteY1" fmla="*/ 369455 h 685800"/>
              <a:gd name="connsiteX2" fmla="*/ 0 w 1490165"/>
              <a:gd name="connsiteY2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90165" h="685800">
                <a:moveTo>
                  <a:pt x="660400" y="0"/>
                </a:moveTo>
                <a:cubicBezTo>
                  <a:pt x="1486987" y="160525"/>
                  <a:pt x="1490163" y="255155"/>
                  <a:pt x="1380096" y="369455"/>
                </a:cubicBezTo>
                <a:cubicBezTo>
                  <a:pt x="1270029" y="483755"/>
                  <a:pt x="800558" y="580854"/>
                  <a:pt x="0" y="68580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 flipH="1">
            <a:off x="6909604" y="1636308"/>
            <a:ext cx="103163" cy="613269"/>
          </a:xfrm>
          <a:custGeom>
            <a:avLst/>
            <a:gdLst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15900 w 660400"/>
              <a:gd name="connsiteY1" fmla="*/ 2032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0 w 660400"/>
              <a:gd name="connsiteY1" fmla="*/ 279400 h 685800"/>
              <a:gd name="connsiteX2" fmla="*/ 0 w 660400"/>
              <a:gd name="connsiteY2" fmla="*/ 685800 h 685800"/>
              <a:gd name="connsiteX0" fmla="*/ 660400 w 660400"/>
              <a:gd name="connsiteY0" fmla="*/ 0 h 685800"/>
              <a:gd name="connsiteX1" fmla="*/ 279405 w 660400"/>
              <a:gd name="connsiteY1" fmla="*/ 203133 h 685800"/>
              <a:gd name="connsiteX2" fmla="*/ 0 w 660400"/>
              <a:gd name="connsiteY2" fmla="*/ 685800 h 685800"/>
              <a:gd name="connsiteX0" fmla="*/ 660400 w 1490165"/>
              <a:gd name="connsiteY0" fmla="*/ 0 h 685800"/>
              <a:gd name="connsiteX1" fmla="*/ 1380096 w 1490165"/>
              <a:gd name="connsiteY1" fmla="*/ 369455 h 685800"/>
              <a:gd name="connsiteX2" fmla="*/ 0 w 1490165"/>
              <a:gd name="connsiteY2" fmla="*/ 685800 h 685800"/>
              <a:gd name="connsiteX0" fmla="*/ 660400 w 1490165"/>
              <a:gd name="connsiteY0" fmla="*/ 0 h 685800"/>
              <a:gd name="connsiteX1" fmla="*/ 1380096 w 1490165"/>
              <a:gd name="connsiteY1" fmla="*/ 369455 h 685800"/>
              <a:gd name="connsiteX2" fmla="*/ 0 w 1490165"/>
              <a:gd name="connsiteY2" fmla="*/ 685800 h 685800"/>
              <a:gd name="connsiteX0" fmla="*/ 660400 w 1490165"/>
              <a:gd name="connsiteY0" fmla="*/ 0 h 685800"/>
              <a:gd name="connsiteX1" fmla="*/ 1380096 w 1490165"/>
              <a:gd name="connsiteY1" fmla="*/ 369455 h 685800"/>
              <a:gd name="connsiteX2" fmla="*/ 0 w 1490165"/>
              <a:gd name="connsiteY2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90165" h="685800">
                <a:moveTo>
                  <a:pt x="660400" y="0"/>
                </a:moveTo>
                <a:cubicBezTo>
                  <a:pt x="1486987" y="160525"/>
                  <a:pt x="1490163" y="255155"/>
                  <a:pt x="1380096" y="369455"/>
                </a:cubicBezTo>
                <a:cubicBezTo>
                  <a:pt x="1270029" y="483755"/>
                  <a:pt x="800558" y="580854"/>
                  <a:pt x="0" y="68580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123280" y="1743628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99275" y="1897516"/>
            <a:ext cx="275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874936" y="1743628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93510" y="1976231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303073" y="1736298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378515" y="1407666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6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538676" y="1970516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317916" y="1970516"/>
            <a:ext cx="275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159659" y="1970516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3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192975" y="2474834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4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380305" y="2505955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538676" y="2474834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6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023082" y="1827752"/>
            <a:ext cx="564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uRA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3521483" y="183596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692247" y="183596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850252" y="1250607"/>
            <a:ext cx="35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omic Sans MS"/>
                <a:cs typeface="Comic Sans MS"/>
              </a:rPr>
              <a:t>A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059010" y="2241368"/>
            <a:ext cx="330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Comic Sans MS"/>
                <a:cs typeface="Comic Sans MS"/>
              </a:rPr>
              <a:t>B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874936" y="2233208"/>
            <a:ext cx="33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omic Sans MS"/>
                <a:cs typeface="Comic Sans MS"/>
              </a:rPr>
              <a:t>C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673649" y="2249577"/>
            <a:ext cx="351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Comic Sans MS"/>
                <a:cs typeface="Comic Sans MS"/>
              </a:rPr>
              <a:t>D</a:t>
            </a:r>
          </a:p>
        </p:txBody>
      </p:sp>
      <p:sp>
        <p:nvSpPr>
          <p:cNvPr id="159" name="Oval 158"/>
          <p:cNvSpPr/>
          <p:nvPr/>
        </p:nvSpPr>
        <p:spPr>
          <a:xfrm>
            <a:off x="3537682" y="2179850"/>
            <a:ext cx="406400" cy="393700"/>
          </a:xfrm>
          <a:prstGeom prst="ellipse">
            <a:avLst/>
          </a:prstGeom>
          <a:gradFill flip="none" rotWithShape="1">
            <a:gsLst>
              <a:gs pos="30000">
                <a:srgbClr val="FF0000"/>
              </a:gs>
              <a:gs pos="85000">
                <a:srgbClr val="800000"/>
              </a:gs>
            </a:gsLst>
            <a:lin ang="66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2684152" y="2205293"/>
            <a:ext cx="406400" cy="393700"/>
          </a:xfrm>
          <a:prstGeom prst="ellipse">
            <a:avLst/>
          </a:prstGeom>
          <a:gradFill flip="none" rotWithShape="1">
            <a:gsLst>
              <a:gs pos="30000">
                <a:srgbClr val="FF0000"/>
              </a:gs>
              <a:gs pos="85000">
                <a:srgbClr val="800000"/>
              </a:gs>
            </a:gsLst>
            <a:lin ang="66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1876047" y="2179850"/>
            <a:ext cx="406400" cy="393700"/>
          </a:xfrm>
          <a:prstGeom prst="ellipse">
            <a:avLst/>
          </a:prstGeom>
          <a:gradFill flip="none" rotWithShape="1">
            <a:gsLst>
              <a:gs pos="30000">
                <a:srgbClr val="FF0000"/>
              </a:gs>
              <a:gs pos="85000">
                <a:srgbClr val="800000"/>
              </a:gs>
            </a:gsLst>
            <a:lin ang="66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1023082" y="2168555"/>
            <a:ext cx="406400" cy="393700"/>
          </a:xfrm>
          <a:prstGeom prst="ellipse">
            <a:avLst/>
          </a:prstGeom>
          <a:gradFill flip="none" rotWithShape="1">
            <a:gsLst>
              <a:gs pos="30000">
                <a:srgbClr val="FF0000"/>
              </a:gs>
              <a:gs pos="85000">
                <a:srgbClr val="800000"/>
              </a:gs>
            </a:gsLst>
            <a:lin ang="6600000" scaled="0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TextBox 172"/>
          <p:cNvSpPr txBox="1"/>
          <p:nvPr/>
        </p:nvSpPr>
        <p:spPr>
          <a:xfrm>
            <a:off x="1023082" y="2192034"/>
            <a:ext cx="35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omic Sans MS"/>
                <a:cs typeface="Comic Sans MS"/>
              </a:rPr>
              <a:t>A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1952210" y="2197084"/>
            <a:ext cx="330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Comic Sans MS"/>
                <a:cs typeface="Comic Sans MS"/>
              </a:rPr>
              <a:t>B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2743841" y="2214367"/>
            <a:ext cx="33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omic Sans MS"/>
                <a:cs typeface="Comic Sans MS"/>
              </a:rPr>
              <a:t>C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3566849" y="2205293"/>
            <a:ext cx="351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Comic Sans MS"/>
                <a:cs typeface="Comic Sans MS"/>
              </a:rPr>
              <a:t>D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367426" y="1213078"/>
            <a:ext cx="1479892" cy="369332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Chain model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5226345" y="1192223"/>
            <a:ext cx="1338828" cy="369332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Tree model</a:t>
            </a:r>
          </a:p>
        </p:txBody>
      </p:sp>
      <p:grpSp>
        <p:nvGrpSpPr>
          <p:cNvPr id="181" name="Group 180"/>
          <p:cNvGrpSpPr/>
          <p:nvPr/>
        </p:nvGrpSpPr>
        <p:grpSpPr>
          <a:xfrm>
            <a:off x="1419995" y="2247188"/>
            <a:ext cx="2154852" cy="296399"/>
            <a:chOff x="1433602" y="2296209"/>
            <a:chExt cx="2154852" cy="296399"/>
          </a:xfrm>
        </p:grpSpPr>
        <p:sp>
          <p:nvSpPr>
            <p:cNvPr id="165" name="Freeform 164"/>
            <p:cNvSpPr/>
            <p:nvPr/>
          </p:nvSpPr>
          <p:spPr>
            <a:xfrm rot="16200000" flipH="1">
              <a:off x="2476638" y="2103839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Freeform 169"/>
            <p:cNvSpPr/>
            <p:nvPr/>
          </p:nvSpPr>
          <p:spPr>
            <a:xfrm rot="16200000" flipH="1">
              <a:off x="3320823" y="2103840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Freeform 170"/>
            <p:cNvSpPr/>
            <p:nvPr/>
          </p:nvSpPr>
          <p:spPr>
            <a:xfrm rot="16200000" flipV="1">
              <a:off x="3283657" y="2324976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Freeform 171"/>
            <p:cNvSpPr/>
            <p:nvPr/>
          </p:nvSpPr>
          <p:spPr>
            <a:xfrm rot="16200000" flipV="1">
              <a:off x="2467151" y="2287344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 114"/>
            <p:cNvSpPr/>
            <p:nvPr/>
          </p:nvSpPr>
          <p:spPr>
            <a:xfrm rot="16200000" flipH="1">
              <a:off x="1635459" y="2134945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Freeform 123"/>
            <p:cNvSpPr/>
            <p:nvPr/>
          </p:nvSpPr>
          <p:spPr>
            <a:xfrm rot="16200000" flipV="1">
              <a:off x="1625972" y="2318450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7" name="Oval 126"/>
          <p:cNvSpPr/>
          <p:nvPr/>
        </p:nvSpPr>
        <p:spPr>
          <a:xfrm rot="16200000">
            <a:off x="1870611" y="3013143"/>
            <a:ext cx="406400" cy="393700"/>
          </a:xfrm>
          <a:prstGeom prst="ellipse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49FF64"/>
              </a:gs>
              <a:gs pos="50000">
                <a:srgbClr val="0080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Straight Arrow Connector 128"/>
          <p:cNvCxnSpPr>
            <a:stCxn id="161" idx="4"/>
            <a:endCxn id="127" idx="6"/>
          </p:cNvCxnSpPr>
          <p:nvPr/>
        </p:nvCxnSpPr>
        <p:spPr>
          <a:xfrm rot="5400000">
            <a:off x="1859908" y="2787453"/>
            <a:ext cx="433243" cy="543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" name="Oval 136"/>
          <p:cNvSpPr/>
          <p:nvPr/>
        </p:nvSpPr>
        <p:spPr>
          <a:xfrm rot="16200000">
            <a:off x="2673967" y="3038586"/>
            <a:ext cx="406400" cy="393700"/>
          </a:xfrm>
          <a:prstGeom prst="ellipse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49FF64"/>
              </a:gs>
              <a:gs pos="50000">
                <a:srgbClr val="0080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Straight Arrow Connector 138"/>
          <p:cNvCxnSpPr>
            <a:stCxn id="160" idx="4"/>
            <a:endCxn id="137" idx="6"/>
          </p:cNvCxnSpPr>
          <p:nvPr/>
        </p:nvCxnSpPr>
        <p:spPr>
          <a:xfrm rot="5400000">
            <a:off x="2665639" y="2810522"/>
            <a:ext cx="433243" cy="1018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Oval 146"/>
          <p:cNvSpPr/>
          <p:nvPr/>
        </p:nvSpPr>
        <p:spPr>
          <a:xfrm rot="16200000">
            <a:off x="3531332" y="3006009"/>
            <a:ext cx="406400" cy="393700"/>
          </a:xfrm>
          <a:prstGeom prst="ellipse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49FF64"/>
              </a:gs>
              <a:gs pos="50000">
                <a:srgbClr val="0080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0" name="Straight Arrow Connector 149"/>
          <p:cNvCxnSpPr>
            <a:stCxn id="159" idx="4"/>
            <a:endCxn id="147" idx="6"/>
          </p:cNvCxnSpPr>
          <p:nvPr/>
        </p:nvCxnSpPr>
        <p:spPr>
          <a:xfrm rot="5400000">
            <a:off x="3524653" y="2783429"/>
            <a:ext cx="426109" cy="63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 bwMode="auto">
          <a:xfrm>
            <a:off x="1086228" y="3098282"/>
            <a:ext cx="343254" cy="30777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A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4300876" y="3130859"/>
            <a:ext cx="343254" cy="30777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Z</a:t>
            </a:r>
          </a:p>
        </p:txBody>
      </p:sp>
      <p:cxnSp>
        <p:nvCxnSpPr>
          <p:cNvPr id="103" name="Straight Connector 102"/>
          <p:cNvCxnSpPr/>
          <p:nvPr/>
        </p:nvCxnSpPr>
        <p:spPr bwMode="auto">
          <a:xfrm>
            <a:off x="5549581" y="3262938"/>
            <a:ext cx="2871394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Oval 103"/>
          <p:cNvSpPr/>
          <p:nvPr/>
        </p:nvSpPr>
        <p:spPr>
          <a:xfrm rot="16200000">
            <a:off x="5990710" y="3042133"/>
            <a:ext cx="406400" cy="393700"/>
          </a:xfrm>
          <a:prstGeom prst="ellipse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49FF64"/>
              </a:gs>
              <a:gs pos="50000">
                <a:srgbClr val="0080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" name="Straight Arrow Connector 104"/>
          <p:cNvCxnSpPr>
            <a:endCxn id="104" idx="6"/>
          </p:cNvCxnSpPr>
          <p:nvPr/>
        </p:nvCxnSpPr>
        <p:spPr>
          <a:xfrm rot="5400000">
            <a:off x="5980007" y="2816443"/>
            <a:ext cx="433243" cy="543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Oval 105"/>
          <p:cNvSpPr/>
          <p:nvPr/>
        </p:nvSpPr>
        <p:spPr>
          <a:xfrm rot="16200000">
            <a:off x="6794066" y="3067576"/>
            <a:ext cx="406400" cy="393700"/>
          </a:xfrm>
          <a:prstGeom prst="ellipse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49FF64"/>
              </a:gs>
              <a:gs pos="50000">
                <a:srgbClr val="0080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Arrow Connector 106"/>
          <p:cNvCxnSpPr>
            <a:endCxn id="106" idx="6"/>
          </p:cNvCxnSpPr>
          <p:nvPr/>
        </p:nvCxnSpPr>
        <p:spPr>
          <a:xfrm rot="5400000">
            <a:off x="6785738" y="2839512"/>
            <a:ext cx="433243" cy="1018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 rot="16200000">
            <a:off x="7651431" y="3034999"/>
            <a:ext cx="406400" cy="393700"/>
          </a:xfrm>
          <a:prstGeom prst="ellipse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49FF64"/>
              </a:gs>
              <a:gs pos="50000">
                <a:srgbClr val="0080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Arrow Connector 108"/>
          <p:cNvCxnSpPr>
            <a:endCxn id="108" idx="6"/>
          </p:cNvCxnSpPr>
          <p:nvPr/>
        </p:nvCxnSpPr>
        <p:spPr>
          <a:xfrm rot="5400000">
            <a:off x="7644752" y="2812419"/>
            <a:ext cx="426109" cy="63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 bwMode="auto">
          <a:xfrm>
            <a:off x="5206327" y="3127272"/>
            <a:ext cx="343254" cy="30777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A</a:t>
            </a:r>
          </a:p>
        </p:txBody>
      </p:sp>
      <p:sp>
        <p:nvSpPr>
          <p:cNvPr id="111" name="Rectangle 110"/>
          <p:cNvSpPr/>
          <p:nvPr/>
        </p:nvSpPr>
        <p:spPr bwMode="auto">
          <a:xfrm>
            <a:off x="8420975" y="3159849"/>
            <a:ext cx="343254" cy="30777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Z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721176" y="3871352"/>
            <a:ext cx="3903484" cy="2319366"/>
            <a:chOff x="4946322" y="4127805"/>
            <a:chExt cx="5800470" cy="3367991"/>
          </a:xfrm>
        </p:grpSpPr>
        <p:sp>
          <p:nvSpPr>
            <p:cNvPr id="125" name="Oval 124"/>
            <p:cNvSpPr/>
            <p:nvPr/>
          </p:nvSpPr>
          <p:spPr>
            <a:xfrm>
              <a:off x="6607957" y="6090027"/>
              <a:ext cx="406400" cy="393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26" name="Oval 125"/>
            <p:cNvSpPr/>
            <p:nvPr/>
          </p:nvSpPr>
          <p:spPr>
            <a:xfrm>
              <a:off x="5778722" y="6090027"/>
              <a:ext cx="406400" cy="393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28" name="Oval 127"/>
            <p:cNvSpPr/>
            <p:nvPr/>
          </p:nvSpPr>
          <p:spPr>
            <a:xfrm>
              <a:off x="4946322" y="6090027"/>
              <a:ext cx="406400" cy="3937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30" name="Freeform 129"/>
            <p:cNvSpPr/>
            <p:nvPr/>
          </p:nvSpPr>
          <p:spPr>
            <a:xfrm>
              <a:off x="5177879" y="5418374"/>
              <a:ext cx="613572" cy="688022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00" h="685800">
                  <a:moveTo>
                    <a:pt x="660400" y="0"/>
                  </a:moveTo>
                  <a:cubicBezTo>
                    <a:pt x="504316" y="103717"/>
                    <a:pt x="389467" y="165100"/>
                    <a:pt x="279400" y="279400"/>
                  </a:cubicBezTo>
                  <a:cubicBezTo>
                    <a:pt x="169333" y="393700"/>
                    <a:pt x="62483" y="552450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31" name="Freeform 130"/>
            <p:cNvSpPr/>
            <p:nvPr/>
          </p:nvSpPr>
          <p:spPr>
            <a:xfrm flipH="1" flipV="1">
              <a:off x="5279188" y="5446559"/>
              <a:ext cx="584197" cy="694268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00" h="685800">
                  <a:moveTo>
                    <a:pt x="660400" y="0"/>
                  </a:moveTo>
                  <a:cubicBezTo>
                    <a:pt x="504316" y="103717"/>
                    <a:pt x="389467" y="165100"/>
                    <a:pt x="279400" y="279400"/>
                  </a:cubicBezTo>
                  <a:cubicBezTo>
                    <a:pt x="169333" y="393700"/>
                    <a:pt x="62483" y="552450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32" name="Freeform 131"/>
            <p:cNvSpPr/>
            <p:nvPr/>
          </p:nvSpPr>
          <p:spPr>
            <a:xfrm rot="5400000" flipH="1" flipV="1">
              <a:off x="5533306" y="6186131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5414871" y="6401973"/>
              <a:ext cx="380650" cy="379888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050"/>
                <a:t>3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227908" y="6401973"/>
              <a:ext cx="388745" cy="379888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050"/>
                <a:t>4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6332297" y="5895630"/>
              <a:ext cx="380650" cy="379888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050"/>
                <a:t>5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552701" y="5936138"/>
              <a:ext cx="380650" cy="379888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050"/>
                <a:t>6</a:t>
              </a:r>
            </a:p>
          </p:txBody>
        </p:sp>
        <p:sp>
          <p:nvSpPr>
            <p:cNvPr id="138" name="Freeform 137"/>
            <p:cNvSpPr/>
            <p:nvPr/>
          </p:nvSpPr>
          <p:spPr>
            <a:xfrm rot="5400000" flipH="1" flipV="1">
              <a:off x="6377491" y="6186130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0" name="Freeform 139"/>
            <p:cNvSpPr/>
            <p:nvPr/>
          </p:nvSpPr>
          <p:spPr>
            <a:xfrm rot="5400000">
              <a:off x="6340325" y="5964994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1" name="Freeform 140"/>
            <p:cNvSpPr/>
            <p:nvPr/>
          </p:nvSpPr>
          <p:spPr>
            <a:xfrm rot="5400000">
              <a:off x="5523819" y="6002626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2" name="Oval 141"/>
            <p:cNvSpPr/>
            <p:nvPr/>
          </p:nvSpPr>
          <p:spPr>
            <a:xfrm>
              <a:off x="7437193" y="5118405"/>
              <a:ext cx="406400" cy="393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3" name="Oval 142"/>
            <p:cNvSpPr/>
            <p:nvPr/>
          </p:nvSpPr>
          <p:spPr>
            <a:xfrm>
              <a:off x="6607958" y="5118405"/>
              <a:ext cx="406400" cy="393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4" name="Oval 143"/>
            <p:cNvSpPr/>
            <p:nvPr/>
          </p:nvSpPr>
          <p:spPr>
            <a:xfrm rot="10800000">
              <a:off x="5775558" y="5118405"/>
              <a:ext cx="406400" cy="393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5" name="Oval 144"/>
            <p:cNvSpPr/>
            <p:nvPr/>
          </p:nvSpPr>
          <p:spPr>
            <a:xfrm>
              <a:off x="6607958" y="4127805"/>
              <a:ext cx="406400" cy="393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6" name="Freeform 145"/>
            <p:cNvSpPr/>
            <p:nvPr/>
          </p:nvSpPr>
          <p:spPr>
            <a:xfrm>
              <a:off x="6007115" y="4446752"/>
              <a:ext cx="613572" cy="688022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00" h="685800">
                  <a:moveTo>
                    <a:pt x="660400" y="0"/>
                  </a:moveTo>
                  <a:cubicBezTo>
                    <a:pt x="504316" y="103717"/>
                    <a:pt x="389467" y="165100"/>
                    <a:pt x="279400" y="279400"/>
                  </a:cubicBezTo>
                  <a:cubicBezTo>
                    <a:pt x="169333" y="393700"/>
                    <a:pt x="62483" y="552450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8" name="Freeform 147"/>
            <p:cNvSpPr/>
            <p:nvPr/>
          </p:nvSpPr>
          <p:spPr>
            <a:xfrm flipH="1" flipV="1">
              <a:off x="6108424" y="4474937"/>
              <a:ext cx="584197" cy="694268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00" h="685800">
                  <a:moveTo>
                    <a:pt x="660400" y="0"/>
                  </a:moveTo>
                  <a:cubicBezTo>
                    <a:pt x="504316" y="103717"/>
                    <a:pt x="389467" y="165100"/>
                    <a:pt x="279400" y="279400"/>
                  </a:cubicBezTo>
                  <a:cubicBezTo>
                    <a:pt x="169333" y="393700"/>
                    <a:pt x="62483" y="552450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9" name="Freeform 148"/>
            <p:cNvSpPr/>
            <p:nvPr/>
          </p:nvSpPr>
          <p:spPr>
            <a:xfrm rot="5400000" flipH="1" flipV="1">
              <a:off x="6872993" y="4571747"/>
              <a:ext cx="730729" cy="522449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00" h="685800">
                  <a:moveTo>
                    <a:pt x="660400" y="0"/>
                  </a:moveTo>
                  <a:cubicBezTo>
                    <a:pt x="504316" y="103717"/>
                    <a:pt x="389467" y="165100"/>
                    <a:pt x="279400" y="279400"/>
                  </a:cubicBezTo>
                  <a:cubicBezTo>
                    <a:pt x="169333" y="393700"/>
                    <a:pt x="62483" y="552450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1" name="Freeform 150"/>
            <p:cNvSpPr/>
            <p:nvPr/>
          </p:nvSpPr>
          <p:spPr>
            <a:xfrm rot="5400000">
              <a:off x="6890198" y="4477778"/>
              <a:ext cx="790186" cy="541868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00" h="685800">
                  <a:moveTo>
                    <a:pt x="660400" y="0"/>
                  </a:moveTo>
                  <a:cubicBezTo>
                    <a:pt x="504316" y="103717"/>
                    <a:pt x="389467" y="165100"/>
                    <a:pt x="279400" y="279400"/>
                  </a:cubicBezTo>
                  <a:cubicBezTo>
                    <a:pt x="169333" y="393700"/>
                    <a:pt x="62483" y="552450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2" name="Freeform 151"/>
            <p:cNvSpPr/>
            <p:nvPr/>
          </p:nvSpPr>
          <p:spPr>
            <a:xfrm flipV="1">
              <a:off x="6844729" y="4505136"/>
              <a:ext cx="103163" cy="613269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5 w 660400"/>
                <a:gd name="connsiteY1" fmla="*/ 203133 h 685800"/>
                <a:gd name="connsiteX2" fmla="*/ 0 w 660400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0165" h="685800">
                  <a:moveTo>
                    <a:pt x="660400" y="0"/>
                  </a:moveTo>
                  <a:cubicBezTo>
                    <a:pt x="1486987" y="160525"/>
                    <a:pt x="1490163" y="255155"/>
                    <a:pt x="1380096" y="369455"/>
                  </a:cubicBezTo>
                  <a:cubicBezTo>
                    <a:pt x="1270029" y="483755"/>
                    <a:pt x="800558" y="580854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3" name="Freeform 152"/>
            <p:cNvSpPr/>
            <p:nvPr/>
          </p:nvSpPr>
          <p:spPr>
            <a:xfrm flipH="1">
              <a:off x="6692621" y="4521505"/>
              <a:ext cx="103163" cy="613269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5 w 660400"/>
                <a:gd name="connsiteY1" fmla="*/ 203133 h 685800"/>
                <a:gd name="connsiteX2" fmla="*/ 0 w 660400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0165" h="685800">
                  <a:moveTo>
                    <a:pt x="660400" y="0"/>
                  </a:moveTo>
                  <a:cubicBezTo>
                    <a:pt x="1486987" y="160525"/>
                    <a:pt x="1490163" y="255155"/>
                    <a:pt x="1380096" y="369455"/>
                  </a:cubicBezTo>
                  <a:cubicBezTo>
                    <a:pt x="1270029" y="483755"/>
                    <a:pt x="800558" y="580854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6047291" y="4446749"/>
              <a:ext cx="380650" cy="379888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050"/>
                <a:t>1</a:t>
              </a: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5223676" y="5358216"/>
              <a:ext cx="275661" cy="379888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n-US" sz="1050"/>
                <a:t>2</a:t>
              </a: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6633269" y="4127805"/>
              <a:ext cx="441671" cy="402235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Comic Sans MS"/>
                  <a:cs typeface="Comic Sans MS"/>
                </a:rPr>
                <a:t>A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5842028" y="5126565"/>
              <a:ext cx="330176" cy="402235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Comic Sans MS"/>
                  <a:cs typeface="Comic Sans MS"/>
                </a:rPr>
                <a:t>B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6657953" y="5118406"/>
              <a:ext cx="412194" cy="402235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Comic Sans MS"/>
                  <a:cs typeface="Comic Sans MS"/>
                </a:rPr>
                <a:t>C</a:t>
              </a: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7490540" y="5134774"/>
              <a:ext cx="351253" cy="402235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Comic Sans MS"/>
                  <a:cs typeface="Comic Sans MS"/>
                </a:rPr>
                <a:t>D</a:t>
              </a:r>
            </a:p>
          </p:txBody>
        </p:sp>
        <p:sp>
          <p:nvSpPr>
            <p:cNvPr id="164" name="Oval 163"/>
            <p:cNvSpPr/>
            <p:nvPr/>
          </p:nvSpPr>
          <p:spPr>
            <a:xfrm>
              <a:off x="9118301" y="6090027"/>
              <a:ext cx="406400" cy="3937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6" name="Oval 165"/>
            <p:cNvSpPr/>
            <p:nvPr/>
          </p:nvSpPr>
          <p:spPr>
            <a:xfrm>
              <a:off x="8289066" y="6090027"/>
              <a:ext cx="406400" cy="393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7" name="Oval 166"/>
            <p:cNvSpPr/>
            <p:nvPr/>
          </p:nvSpPr>
          <p:spPr>
            <a:xfrm>
              <a:off x="7456666" y="6090027"/>
              <a:ext cx="406400" cy="393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8" name="Freeform 167"/>
            <p:cNvSpPr/>
            <p:nvPr/>
          </p:nvSpPr>
          <p:spPr>
            <a:xfrm rot="5400000" flipH="1" flipV="1">
              <a:off x="8043650" y="6186131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9" name="Freeform 168"/>
            <p:cNvSpPr/>
            <p:nvPr/>
          </p:nvSpPr>
          <p:spPr>
            <a:xfrm rot="5400000" flipH="1" flipV="1">
              <a:off x="8887835" y="6186130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7" name="Freeform 176"/>
            <p:cNvSpPr/>
            <p:nvPr/>
          </p:nvSpPr>
          <p:spPr>
            <a:xfrm rot="5400000">
              <a:off x="8850669" y="5964994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8" name="Freeform 177"/>
            <p:cNvSpPr/>
            <p:nvPr/>
          </p:nvSpPr>
          <p:spPr>
            <a:xfrm rot="5400000">
              <a:off x="8034163" y="6002626"/>
              <a:ext cx="75262" cy="460001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383071 w 433126"/>
                <a:gd name="connsiteY0" fmla="*/ 0 h 603827"/>
                <a:gd name="connsiteX1" fmla="*/ 2071 w 433126"/>
                <a:gd name="connsiteY1" fmla="*/ 279400 h 603827"/>
                <a:gd name="connsiteX2" fmla="*/ 370643 w 433126"/>
                <a:gd name="connsiteY2" fmla="*/ 603827 h 603827"/>
                <a:gd name="connsiteX0" fmla="*/ 156084 w 206139"/>
                <a:gd name="connsiteY0" fmla="*/ 0 h 603827"/>
                <a:gd name="connsiteX1" fmla="*/ 24547 w 206139"/>
                <a:gd name="connsiteY1" fmla="*/ 300731 h 603827"/>
                <a:gd name="connsiteX2" fmla="*/ 143656 w 206139"/>
                <a:gd name="connsiteY2" fmla="*/ 603827 h 603827"/>
                <a:gd name="connsiteX0" fmla="*/ 156084 w 156084"/>
                <a:gd name="connsiteY0" fmla="*/ 0 h 603827"/>
                <a:gd name="connsiteX1" fmla="*/ 24547 w 156084"/>
                <a:gd name="connsiteY1" fmla="*/ 300731 h 603827"/>
                <a:gd name="connsiteX2" fmla="*/ 143656 w 156084"/>
                <a:gd name="connsiteY2" fmla="*/ 603827 h 603827"/>
                <a:gd name="connsiteX0" fmla="*/ 135791 w 137066"/>
                <a:gd name="connsiteY0" fmla="*/ 53656 h 657483"/>
                <a:gd name="connsiteX1" fmla="*/ 97840 w 137066"/>
                <a:gd name="connsiteY1" fmla="*/ 50122 h 657483"/>
                <a:gd name="connsiteX2" fmla="*/ 4254 w 137066"/>
                <a:gd name="connsiteY2" fmla="*/ 354387 h 657483"/>
                <a:gd name="connsiteX3" fmla="*/ 123363 w 137066"/>
                <a:gd name="connsiteY3" fmla="*/ 657483 h 657483"/>
                <a:gd name="connsiteX0" fmla="*/ 148274 w 149549"/>
                <a:gd name="connsiteY0" fmla="*/ 53656 h 657483"/>
                <a:gd name="connsiteX1" fmla="*/ 110323 w 149549"/>
                <a:gd name="connsiteY1" fmla="*/ 50122 h 657483"/>
                <a:gd name="connsiteX2" fmla="*/ 16737 w 149549"/>
                <a:gd name="connsiteY2" fmla="*/ 354387 h 657483"/>
                <a:gd name="connsiteX3" fmla="*/ 19852 w 149549"/>
                <a:gd name="connsiteY3" fmla="*/ 350250 h 657483"/>
                <a:gd name="connsiteX4" fmla="*/ 135846 w 149549"/>
                <a:gd name="connsiteY4" fmla="*/ 657483 h 657483"/>
                <a:gd name="connsiteX0" fmla="*/ 152941 w 152941"/>
                <a:gd name="connsiteY0" fmla="*/ 0 h 603827"/>
                <a:gd name="connsiteX1" fmla="*/ 21404 w 152941"/>
                <a:gd name="connsiteY1" fmla="*/ 300731 h 603827"/>
                <a:gd name="connsiteX2" fmla="*/ 24519 w 152941"/>
                <a:gd name="connsiteY2" fmla="*/ 296594 h 603827"/>
                <a:gd name="connsiteX3" fmla="*/ 140513 w 152941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154493 w 186370"/>
                <a:gd name="connsiteY0" fmla="*/ 0 h 603827"/>
                <a:gd name="connsiteX1" fmla="*/ 22956 w 186370"/>
                <a:gd name="connsiteY1" fmla="*/ 300731 h 603827"/>
                <a:gd name="connsiteX2" fmla="*/ 166518 w 186370"/>
                <a:gd name="connsiteY2" fmla="*/ 280218 h 603827"/>
                <a:gd name="connsiteX3" fmla="*/ 142065 w 186370"/>
                <a:gd name="connsiteY3" fmla="*/ 603827 h 603827"/>
                <a:gd name="connsiteX0" fmla="*/ 133608 w 133608"/>
                <a:gd name="connsiteY0" fmla="*/ 0 h 603827"/>
                <a:gd name="connsiteX1" fmla="*/ 2071 w 133608"/>
                <a:gd name="connsiteY1" fmla="*/ 300731 h 603827"/>
                <a:gd name="connsiteX2" fmla="*/ 121180 w 133608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2715 w 52715"/>
                <a:gd name="connsiteY0" fmla="*/ 0 h 603827"/>
                <a:gd name="connsiteX1" fmla="*/ 2071 w 52715"/>
                <a:gd name="connsiteY1" fmla="*/ 277272 h 603827"/>
                <a:gd name="connsiteX2" fmla="*/ 40287 w 52715"/>
                <a:gd name="connsiteY2" fmla="*/ 603827 h 603827"/>
                <a:gd name="connsiteX0" fmla="*/ 57568 w 57568"/>
                <a:gd name="connsiteY0" fmla="*/ 0 h 603827"/>
                <a:gd name="connsiteX1" fmla="*/ 6924 w 57568"/>
                <a:gd name="connsiteY1" fmla="*/ 277272 h 603827"/>
                <a:gd name="connsiteX2" fmla="*/ 45140 w 57568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61215 w 61215"/>
                <a:gd name="connsiteY0" fmla="*/ 0 h 603827"/>
                <a:gd name="connsiteX1" fmla="*/ 10571 w 61215"/>
                <a:gd name="connsiteY1" fmla="*/ 277272 h 603827"/>
                <a:gd name="connsiteX2" fmla="*/ 48787 w 61215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50644 w 50644"/>
                <a:gd name="connsiteY0" fmla="*/ 0 h 603827"/>
                <a:gd name="connsiteX1" fmla="*/ 0 w 50644"/>
                <a:gd name="connsiteY1" fmla="*/ 277272 h 603827"/>
                <a:gd name="connsiteX2" fmla="*/ 38216 w 50644"/>
                <a:gd name="connsiteY2" fmla="*/ 603827 h 603827"/>
                <a:gd name="connsiteX0" fmla="*/ 68019 w 68019"/>
                <a:gd name="connsiteY0" fmla="*/ 0 h 603827"/>
                <a:gd name="connsiteX1" fmla="*/ 17375 w 68019"/>
                <a:gd name="connsiteY1" fmla="*/ 277272 h 603827"/>
                <a:gd name="connsiteX2" fmla="*/ 55591 w 68019"/>
                <a:gd name="connsiteY2" fmla="*/ 603827 h 60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019" h="603827">
                  <a:moveTo>
                    <a:pt x="68019" y="0"/>
                  </a:moveTo>
                  <a:cubicBezTo>
                    <a:pt x="51138" y="92424"/>
                    <a:pt x="26840" y="149998"/>
                    <a:pt x="17375" y="277272"/>
                  </a:cubicBezTo>
                  <a:cubicBezTo>
                    <a:pt x="0" y="433481"/>
                    <a:pt x="30777" y="540682"/>
                    <a:pt x="55591" y="603827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182" name="Group 181"/>
            <p:cNvGrpSpPr/>
            <p:nvPr/>
          </p:nvGrpSpPr>
          <p:grpSpPr>
            <a:xfrm rot="16200000">
              <a:off x="6875085" y="5476905"/>
              <a:ext cx="739674" cy="622612"/>
              <a:chOff x="7241361" y="4251996"/>
              <a:chExt cx="685506" cy="722453"/>
            </a:xfrm>
          </p:grpSpPr>
          <p:sp>
            <p:nvSpPr>
              <p:cNvPr id="183" name="Freeform 182"/>
              <p:cNvSpPr/>
              <p:nvPr/>
            </p:nvSpPr>
            <p:spPr>
              <a:xfrm>
                <a:off x="7241361" y="4251996"/>
                <a:ext cx="613572" cy="688022"/>
              </a:xfrm>
              <a:custGeom>
                <a:avLst/>
                <a:gdLst>
                  <a:gd name="connsiteX0" fmla="*/ 660400 w 660400"/>
                  <a:gd name="connsiteY0" fmla="*/ 0 h 685800"/>
                  <a:gd name="connsiteX1" fmla="*/ 215900 w 660400"/>
                  <a:gd name="connsiteY1" fmla="*/ 2032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15900 w 660400"/>
                  <a:gd name="connsiteY1" fmla="*/ 2032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15900 w 660400"/>
                  <a:gd name="connsiteY1" fmla="*/ 2032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0400" h="685800">
                    <a:moveTo>
                      <a:pt x="660400" y="0"/>
                    </a:moveTo>
                    <a:cubicBezTo>
                      <a:pt x="504316" y="103717"/>
                      <a:pt x="389467" y="165100"/>
                      <a:pt x="279400" y="279400"/>
                    </a:cubicBezTo>
                    <a:cubicBezTo>
                      <a:pt x="169333" y="393700"/>
                      <a:pt x="62483" y="552450"/>
                      <a:pt x="0" y="685800"/>
                    </a:cubicBezTo>
                  </a:path>
                </a:pathLst>
              </a:custGeom>
              <a:noFill/>
              <a:ln w="38100" cap="flat" cmpd="sng" algn="ctr">
                <a:solidFill>
                  <a:schemeClr val="tx2">
                    <a:lumMod val="75000"/>
                  </a:schemeClr>
                </a:solidFill>
                <a:prstDash val="solid"/>
                <a:round/>
                <a:headEnd type="none" w="med" len="med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84" name="Freeform 183"/>
              <p:cNvSpPr/>
              <p:nvPr/>
            </p:nvSpPr>
            <p:spPr>
              <a:xfrm flipH="1" flipV="1">
                <a:off x="7342670" y="4280181"/>
                <a:ext cx="584197" cy="694268"/>
              </a:xfrm>
              <a:custGeom>
                <a:avLst/>
                <a:gdLst>
                  <a:gd name="connsiteX0" fmla="*/ 660400 w 660400"/>
                  <a:gd name="connsiteY0" fmla="*/ 0 h 685800"/>
                  <a:gd name="connsiteX1" fmla="*/ 215900 w 660400"/>
                  <a:gd name="connsiteY1" fmla="*/ 2032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15900 w 660400"/>
                  <a:gd name="connsiteY1" fmla="*/ 2032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15900 w 660400"/>
                  <a:gd name="connsiteY1" fmla="*/ 2032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  <a:gd name="connsiteX0" fmla="*/ 660400 w 660400"/>
                  <a:gd name="connsiteY0" fmla="*/ 0 h 685800"/>
                  <a:gd name="connsiteX1" fmla="*/ 279400 w 660400"/>
                  <a:gd name="connsiteY1" fmla="*/ 279400 h 685800"/>
                  <a:gd name="connsiteX2" fmla="*/ 0 w 660400"/>
                  <a:gd name="connsiteY2" fmla="*/ 68580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0400" h="685800">
                    <a:moveTo>
                      <a:pt x="660400" y="0"/>
                    </a:moveTo>
                    <a:cubicBezTo>
                      <a:pt x="504316" y="103717"/>
                      <a:pt x="389467" y="165100"/>
                      <a:pt x="279400" y="279400"/>
                    </a:cubicBezTo>
                    <a:cubicBezTo>
                      <a:pt x="169333" y="393700"/>
                      <a:pt x="62483" y="552450"/>
                      <a:pt x="0" y="685800"/>
                    </a:cubicBezTo>
                  </a:path>
                </a:pathLst>
              </a:custGeom>
              <a:noFill/>
              <a:ln w="38100" cap="flat" cmpd="sng" algn="ctr">
                <a:solidFill>
                  <a:schemeClr val="tx2">
                    <a:lumMod val="75000"/>
                  </a:schemeClr>
                </a:solidFill>
                <a:prstDash val="solid"/>
                <a:round/>
                <a:headEnd type="none" w="med" len="med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sp>
          <p:nvSpPr>
            <p:cNvPr id="185" name="TextBox 184"/>
            <p:cNvSpPr txBox="1"/>
            <p:nvPr/>
          </p:nvSpPr>
          <p:spPr>
            <a:xfrm>
              <a:off x="5637727" y="5679161"/>
              <a:ext cx="388745" cy="379888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050"/>
                <a:t>7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6244108" y="4964516"/>
              <a:ext cx="380650" cy="379888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050"/>
                <a:t>8</a:t>
              </a:r>
            </a:p>
          </p:txBody>
        </p:sp>
        <p:sp>
          <p:nvSpPr>
            <p:cNvPr id="187" name="Oval 186"/>
            <p:cNvSpPr/>
            <p:nvPr/>
          </p:nvSpPr>
          <p:spPr>
            <a:xfrm>
              <a:off x="9098828" y="7102096"/>
              <a:ext cx="406400" cy="3937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88" name="Oval 187"/>
            <p:cNvSpPr/>
            <p:nvPr/>
          </p:nvSpPr>
          <p:spPr>
            <a:xfrm>
              <a:off x="8269593" y="7102096"/>
              <a:ext cx="406400" cy="3937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89" name="Oval 188"/>
            <p:cNvSpPr/>
            <p:nvPr/>
          </p:nvSpPr>
          <p:spPr>
            <a:xfrm>
              <a:off x="7437193" y="7102096"/>
              <a:ext cx="406400" cy="3937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90" name="Freeform 189"/>
            <p:cNvSpPr/>
            <p:nvPr/>
          </p:nvSpPr>
          <p:spPr>
            <a:xfrm>
              <a:off x="7668750" y="6430443"/>
              <a:ext cx="613572" cy="688022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00" h="685800">
                  <a:moveTo>
                    <a:pt x="660400" y="0"/>
                  </a:moveTo>
                  <a:cubicBezTo>
                    <a:pt x="504316" y="103717"/>
                    <a:pt x="389467" y="165100"/>
                    <a:pt x="279400" y="279400"/>
                  </a:cubicBezTo>
                  <a:cubicBezTo>
                    <a:pt x="169333" y="393700"/>
                    <a:pt x="62483" y="552450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91" name="Freeform 190"/>
            <p:cNvSpPr/>
            <p:nvPr/>
          </p:nvSpPr>
          <p:spPr>
            <a:xfrm flipH="1" flipV="1">
              <a:off x="7770059" y="6458628"/>
              <a:ext cx="584197" cy="694268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00" h="685800">
                  <a:moveTo>
                    <a:pt x="660400" y="0"/>
                  </a:moveTo>
                  <a:cubicBezTo>
                    <a:pt x="504316" y="103717"/>
                    <a:pt x="389467" y="165100"/>
                    <a:pt x="279400" y="279400"/>
                  </a:cubicBezTo>
                  <a:cubicBezTo>
                    <a:pt x="169333" y="393700"/>
                    <a:pt x="62483" y="552450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92" name="Freeform 191"/>
            <p:cNvSpPr/>
            <p:nvPr/>
          </p:nvSpPr>
          <p:spPr>
            <a:xfrm rot="5400000" flipH="1" flipV="1">
              <a:off x="8509228" y="6568138"/>
              <a:ext cx="730729" cy="522449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00" h="685800">
                  <a:moveTo>
                    <a:pt x="660400" y="0"/>
                  </a:moveTo>
                  <a:cubicBezTo>
                    <a:pt x="504316" y="103717"/>
                    <a:pt x="389467" y="165100"/>
                    <a:pt x="279400" y="279400"/>
                  </a:cubicBezTo>
                  <a:cubicBezTo>
                    <a:pt x="169333" y="393700"/>
                    <a:pt x="62483" y="552450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93" name="Freeform 192"/>
            <p:cNvSpPr/>
            <p:nvPr/>
          </p:nvSpPr>
          <p:spPr>
            <a:xfrm flipV="1">
              <a:off x="8506364" y="6488827"/>
              <a:ext cx="103163" cy="613269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5 w 660400"/>
                <a:gd name="connsiteY1" fmla="*/ 203133 h 685800"/>
                <a:gd name="connsiteX2" fmla="*/ 0 w 660400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0165" h="685800">
                  <a:moveTo>
                    <a:pt x="660400" y="0"/>
                  </a:moveTo>
                  <a:cubicBezTo>
                    <a:pt x="1486987" y="160525"/>
                    <a:pt x="1490163" y="255155"/>
                    <a:pt x="1380096" y="369455"/>
                  </a:cubicBezTo>
                  <a:cubicBezTo>
                    <a:pt x="1270029" y="483755"/>
                    <a:pt x="800558" y="580854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94" name="Freeform 193"/>
            <p:cNvSpPr/>
            <p:nvPr/>
          </p:nvSpPr>
          <p:spPr>
            <a:xfrm flipH="1">
              <a:off x="8354256" y="6505196"/>
              <a:ext cx="103163" cy="613269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5 w 660400"/>
                <a:gd name="connsiteY1" fmla="*/ 203133 h 685800"/>
                <a:gd name="connsiteX2" fmla="*/ 0 w 660400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  <a:gd name="connsiteX0" fmla="*/ 660400 w 1490165"/>
                <a:gd name="connsiteY0" fmla="*/ 0 h 685800"/>
                <a:gd name="connsiteX1" fmla="*/ 1380096 w 1490165"/>
                <a:gd name="connsiteY1" fmla="*/ 369455 h 685800"/>
                <a:gd name="connsiteX2" fmla="*/ 0 w 1490165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0165" h="685800">
                  <a:moveTo>
                    <a:pt x="660400" y="0"/>
                  </a:moveTo>
                  <a:cubicBezTo>
                    <a:pt x="1486987" y="160525"/>
                    <a:pt x="1490163" y="255155"/>
                    <a:pt x="1380096" y="369455"/>
                  </a:cubicBezTo>
                  <a:cubicBezTo>
                    <a:pt x="1270029" y="483755"/>
                    <a:pt x="800558" y="580854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5223676" y="6709749"/>
              <a:ext cx="1439996" cy="402235"/>
            </a:xfrm>
            <a:prstGeom prst="rect">
              <a:avLst/>
            </a:prstGeom>
            <a:solidFill>
              <a:srgbClr val="CCFFCC"/>
            </a:solidFill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200">
                  <a:solidFill>
                    <a:srgbClr val="0000FF"/>
                  </a:solidFill>
                </a:rPr>
                <a:t>Chain model</a:t>
              </a: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7437194" y="4569861"/>
              <a:ext cx="1334480" cy="402235"/>
            </a:xfrm>
            <a:prstGeom prst="rect">
              <a:avLst/>
            </a:prstGeom>
            <a:solidFill>
              <a:srgbClr val="CCFFCC"/>
            </a:solidFill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Tree model</a:t>
              </a: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8143971" y="5710962"/>
              <a:ext cx="1439996" cy="402235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>
                  <a:solidFill>
                    <a:srgbClr val="0000FF"/>
                  </a:solidFill>
                </a:rPr>
                <a:t>Chain model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9412312" y="6783564"/>
              <a:ext cx="1334480" cy="402235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>
                  <a:solidFill>
                    <a:srgbClr val="0000FF"/>
                  </a:solidFill>
                </a:rPr>
                <a:t>Tree model</a:t>
              </a:r>
            </a:p>
          </p:txBody>
        </p:sp>
        <p:sp>
          <p:nvSpPr>
            <p:cNvPr id="199" name="Freeform 198"/>
            <p:cNvSpPr/>
            <p:nvPr/>
          </p:nvSpPr>
          <p:spPr>
            <a:xfrm rot="5400000">
              <a:off x="8567609" y="6512220"/>
              <a:ext cx="690165" cy="522449"/>
            </a:xfrm>
            <a:custGeom>
              <a:avLst/>
              <a:gdLst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15900 w 660400"/>
                <a:gd name="connsiteY1" fmla="*/ 2032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  <a:gd name="connsiteX0" fmla="*/ 660400 w 660400"/>
                <a:gd name="connsiteY0" fmla="*/ 0 h 685800"/>
                <a:gd name="connsiteX1" fmla="*/ 279400 w 660400"/>
                <a:gd name="connsiteY1" fmla="*/ 279400 h 685800"/>
                <a:gd name="connsiteX2" fmla="*/ 0 w 660400"/>
                <a:gd name="connsiteY2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00" h="685800">
                  <a:moveTo>
                    <a:pt x="660400" y="0"/>
                  </a:moveTo>
                  <a:cubicBezTo>
                    <a:pt x="504316" y="103717"/>
                    <a:pt x="389467" y="165100"/>
                    <a:pt x="279400" y="279400"/>
                  </a:cubicBezTo>
                  <a:cubicBezTo>
                    <a:pt x="169333" y="393700"/>
                    <a:pt x="62483" y="552450"/>
                    <a:pt x="0" y="685800"/>
                  </a:cubicBezTo>
                </a:path>
              </a:pathLst>
            </a:custGeom>
            <a:noFill/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00" name="TextBox 199"/>
            <p:cNvSpPr txBox="1"/>
            <p:nvPr/>
          </p:nvSpPr>
          <p:spPr>
            <a:xfrm rot="18820343">
              <a:off x="4851914" y="4651453"/>
              <a:ext cx="1407189" cy="411613"/>
            </a:xfrm>
            <a:prstGeom prst="rect">
              <a:avLst/>
            </a:prstGeom>
            <a:solidFill>
              <a:srgbClr val="CCFFCC"/>
            </a:solidFill>
            <a:ln w="38100" cap="flat" cmpd="sng" algn="ctr">
              <a:noFill/>
              <a:prstDash val="solid"/>
              <a:round/>
              <a:head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200">
                  <a:solidFill>
                    <a:srgbClr val="0000FF"/>
                  </a:solidFill>
                </a:rPr>
                <a:t>Chain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9878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NSI Aggregator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err="1" smtClean="0"/>
              <a:t>SURFnet</a:t>
            </a:r>
            <a:r>
              <a:rPr lang="en-US" dirty="0"/>
              <a:t> </a:t>
            </a:r>
            <a:r>
              <a:rPr lang="en-US" dirty="0" err="1" smtClean="0"/>
              <a:t>BoD</a:t>
            </a:r>
            <a:r>
              <a:rPr lang="en-US" dirty="0" smtClean="0"/>
              <a:t> and OSCARS are </a:t>
            </a:r>
            <a:r>
              <a:rPr lang="en-US" dirty="0" err="1" smtClean="0"/>
              <a:t>uPA</a:t>
            </a:r>
            <a:r>
              <a:rPr lang="en-US" dirty="0" smtClean="0"/>
              <a:t> only</a:t>
            </a:r>
          </a:p>
          <a:p>
            <a:pPr>
              <a:buFont typeface="Arial"/>
              <a:buChar char="•"/>
            </a:pPr>
            <a:r>
              <a:rPr lang="en-US" dirty="0"/>
              <a:t>W</a:t>
            </a:r>
            <a:r>
              <a:rPr lang="en-US" dirty="0" smtClean="0"/>
              <a:t>ill depend solely on this Aggregator for inter-domain services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NSI Aggregator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can </a:t>
            </a:r>
            <a:r>
              <a:rPr lang="en-US" dirty="0"/>
              <a:t>be deployed in different environments and functionality can be tuned to these environments by build time selection of modules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At </a:t>
            </a:r>
            <a:r>
              <a:rPr lang="en-US" dirty="0"/>
              <a:t>this </a:t>
            </a:r>
            <a:r>
              <a:rPr lang="en-US" dirty="0" smtClean="0"/>
              <a:t>time, </a:t>
            </a:r>
            <a:r>
              <a:rPr lang="en-US" dirty="0"/>
              <a:t>the different environments include ESnet, </a:t>
            </a:r>
            <a:r>
              <a:rPr lang="en-US" dirty="0" err="1"/>
              <a:t>NORDUnet+SURFnet+</a:t>
            </a:r>
            <a:r>
              <a:rPr lang="en-US" dirty="0" err="1" smtClean="0"/>
              <a:t>GEANT</a:t>
            </a:r>
            <a:r>
              <a:rPr lang="en-US" dirty="0" smtClean="0"/>
              <a:t>, </a:t>
            </a:r>
            <a:r>
              <a:rPr lang="en-US" dirty="0"/>
              <a:t>the A-GOLE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Has </a:t>
            </a:r>
            <a:r>
              <a:rPr lang="en-US" dirty="0"/>
              <a:t>a simple administrator web GUI for monitoring and debugging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Does </a:t>
            </a:r>
            <a:r>
              <a:rPr lang="en-US" dirty="0"/>
              <a:t>*not* have a user web </a:t>
            </a:r>
            <a:r>
              <a:rPr lang="en-US" dirty="0" smtClean="0"/>
              <a:t>GUI, use the GUI of your network’s </a:t>
            </a:r>
            <a:r>
              <a:rPr lang="en-US" dirty="0" err="1" smtClean="0"/>
              <a:t>uRA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54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SURFnet/ESnet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Inter</a:t>
            </a:r>
            <a:r>
              <a:rPr lang="en-US" sz="3200" dirty="0" smtClean="0"/>
              <a:t>-domain </a:t>
            </a:r>
            <a:r>
              <a:rPr lang="en-US" sz="3200" dirty="0" smtClean="0"/>
              <a:t>pathfinder (NSI Aggregator)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4</a:t>
            </a:fld>
            <a:endParaRPr lang="nl-NL" dirty="0"/>
          </a:p>
        </p:txBody>
      </p:sp>
      <p:pic>
        <p:nvPicPr>
          <p:cNvPr id="7" name="Content Placeholder 6" descr="cloud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" r="6133"/>
          <a:stretch>
            <a:fillRect/>
          </a:stretch>
        </p:blipFill>
        <p:spPr>
          <a:xfrm>
            <a:off x="1905000" y="4419600"/>
            <a:ext cx="1985963" cy="1295400"/>
          </a:xfrm>
        </p:spPr>
      </p:pic>
      <p:pic>
        <p:nvPicPr>
          <p:cNvPr id="8" name="Content Placeholder 6" descr="clou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" r="6133"/>
          <a:stretch>
            <a:fillRect/>
          </a:stretch>
        </p:blipFill>
        <p:spPr bwMode="auto">
          <a:xfrm>
            <a:off x="3352800" y="4724400"/>
            <a:ext cx="20113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6" descr="clou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" r="6133"/>
          <a:stretch>
            <a:fillRect/>
          </a:stretch>
        </p:blipFill>
        <p:spPr bwMode="auto">
          <a:xfrm>
            <a:off x="4953000" y="4419600"/>
            <a:ext cx="20574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reeform 11"/>
          <p:cNvSpPr>
            <a:spLocks/>
          </p:cNvSpPr>
          <p:nvPr/>
        </p:nvSpPr>
        <p:spPr bwMode="auto">
          <a:xfrm>
            <a:off x="5975350" y="5053013"/>
            <a:ext cx="1323975" cy="1042987"/>
          </a:xfrm>
          <a:custGeom>
            <a:avLst/>
            <a:gdLst>
              <a:gd name="T0" fmla="*/ 642082 w 1325421"/>
              <a:gd name="T1" fmla="*/ 519687 h 1043455"/>
              <a:gd name="T2" fmla="*/ 7082 w 1325421"/>
              <a:gd name="T3" fmla="*/ 11687 h 1043455"/>
              <a:gd name="T4" fmla="*/ 1010382 w 1325421"/>
              <a:gd name="T5" fmla="*/ 964187 h 104345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25421" h="1043455">
                <a:moveTo>
                  <a:pt x="642082" y="519687"/>
                </a:moveTo>
                <a:cubicBezTo>
                  <a:pt x="293890" y="228645"/>
                  <a:pt x="-54301" y="-62396"/>
                  <a:pt x="7082" y="11687"/>
                </a:cubicBezTo>
                <a:cubicBezTo>
                  <a:pt x="68465" y="85770"/>
                  <a:pt x="2085649" y="1370587"/>
                  <a:pt x="1010382" y="964187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23"/>
          <p:cNvSpPr>
            <a:spLocks/>
          </p:cNvSpPr>
          <p:nvPr/>
        </p:nvSpPr>
        <p:spPr bwMode="auto">
          <a:xfrm>
            <a:off x="4360863" y="2224088"/>
            <a:ext cx="2563812" cy="3540125"/>
          </a:xfrm>
          <a:custGeom>
            <a:avLst/>
            <a:gdLst>
              <a:gd name="T0" fmla="*/ 1888248 w 2565215"/>
              <a:gd name="T1" fmla="*/ 3144397 h 3539203"/>
              <a:gd name="T2" fmla="*/ 2459748 w 2565215"/>
              <a:gd name="T3" fmla="*/ 3309497 h 3539203"/>
              <a:gd name="T4" fmla="*/ 8648 w 2565215"/>
              <a:gd name="T5" fmla="*/ 413897 h 3539203"/>
              <a:gd name="T6" fmla="*/ 1659648 w 2565215"/>
              <a:gd name="T7" fmla="*/ 147197 h 3539203"/>
              <a:gd name="T8" fmla="*/ 2027948 w 2565215"/>
              <a:gd name="T9" fmla="*/ 1645797 h 35392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65215" h="3539203">
                <a:moveTo>
                  <a:pt x="1888248" y="3144397"/>
                </a:moveTo>
                <a:cubicBezTo>
                  <a:pt x="2330631" y="3454488"/>
                  <a:pt x="2773015" y="3764580"/>
                  <a:pt x="2459748" y="3309497"/>
                </a:cubicBezTo>
                <a:cubicBezTo>
                  <a:pt x="2146481" y="2854414"/>
                  <a:pt x="141998" y="940947"/>
                  <a:pt x="8648" y="413897"/>
                </a:cubicBezTo>
                <a:cubicBezTo>
                  <a:pt x="-124702" y="-113153"/>
                  <a:pt x="1323098" y="-58120"/>
                  <a:pt x="1659648" y="147197"/>
                </a:cubicBezTo>
                <a:cubicBezTo>
                  <a:pt x="1996198" y="352514"/>
                  <a:pt x="2027948" y="1645797"/>
                  <a:pt x="2027948" y="1645797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46"/>
          <p:cNvSpPr>
            <a:spLocks/>
          </p:cNvSpPr>
          <p:nvPr/>
        </p:nvSpPr>
        <p:spPr bwMode="auto">
          <a:xfrm>
            <a:off x="2476500" y="2817813"/>
            <a:ext cx="4279900" cy="1903412"/>
          </a:xfrm>
          <a:custGeom>
            <a:avLst/>
            <a:gdLst>
              <a:gd name="T0" fmla="*/ 4279900 w 4279900"/>
              <a:gd name="T1" fmla="*/ 176029 h 1903229"/>
              <a:gd name="T2" fmla="*/ 1905000 w 4279900"/>
              <a:gd name="T3" fmla="*/ 163329 h 1903229"/>
              <a:gd name="T4" fmla="*/ 0 w 4279900"/>
              <a:gd name="T5" fmla="*/ 1903229 h 190322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279900" h="1903229">
                <a:moveTo>
                  <a:pt x="4279900" y="176029"/>
                </a:moveTo>
                <a:cubicBezTo>
                  <a:pt x="3449108" y="25745"/>
                  <a:pt x="2618317" y="-124538"/>
                  <a:pt x="1905000" y="163329"/>
                </a:cubicBezTo>
                <a:cubicBezTo>
                  <a:pt x="1191683" y="451196"/>
                  <a:pt x="0" y="1903229"/>
                  <a:pt x="0" y="1903229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905000" y="5105400"/>
            <a:ext cx="1676400" cy="152400"/>
          </a:xfrm>
          <a:prstGeom prst="line">
            <a:avLst/>
          </a:prstGeom>
          <a:ln w="44450"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81400" y="5105400"/>
            <a:ext cx="1447800" cy="228600"/>
          </a:xfrm>
          <a:prstGeom prst="line">
            <a:avLst/>
          </a:prstGeom>
          <a:ln w="44450"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3777116" y="4191000"/>
            <a:ext cx="1175884" cy="685800"/>
          </a:xfrm>
          <a:prstGeom prst="roundRect">
            <a:avLst/>
          </a:prstGeom>
          <a:solidFill>
            <a:srgbClr val="4FB3C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Internet2 ION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55" name="Picture 54" descr="seq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693" y="4265306"/>
            <a:ext cx="1483507" cy="1525894"/>
          </a:xfrm>
          <a:prstGeom prst="rect">
            <a:avLst/>
          </a:prstGeom>
        </p:spPr>
      </p:pic>
      <p:pic>
        <p:nvPicPr>
          <p:cNvPr id="56" name="Picture 55" descr="dis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7244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 flipV="1">
            <a:off x="5029200" y="5181600"/>
            <a:ext cx="1981200" cy="152400"/>
          </a:xfrm>
          <a:prstGeom prst="line">
            <a:avLst/>
          </a:prstGeom>
          <a:ln w="44450"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2253116" y="3886200"/>
            <a:ext cx="1175884" cy="685800"/>
          </a:xfrm>
          <a:prstGeom prst="roundRect">
            <a:avLst/>
          </a:prstGeom>
          <a:solidFill>
            <a:srgbClr val="4FB3C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SURFnet </a:t>
            </a:r>
            <a:r>
              <a:rPr lang="en-US" sz="1400" b="1" dirty="0" err="1" smtClean="0">
                <a:solidFill>
                  <a:schemeClr val="bg1"/>
                </a:solidFill>
              </a:rPr>
              <a:t>BoD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5334000" y="3886200"/>
            <a:ext cx="1175884" cy="685800"/>
          </a:xfrm>
          <a:prstGeom prst="roundRect">
            <a:avLst/>
          </a:prstGeom>
          <a:solidFill>
            <a:srgbClr val="4FB3C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RNP </a:t>
            </a:r>
            <a:r>
              <a:rPr lang="en-US" sz="1400" b="1" dirty="0" err="1" smtClean="0">
                <a:solidFill>
                  <a:schemeClr val="bg1"/>
                </a:solidFill>
              </a:rPr>
              <a:t>OpenNSA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3505200" y="2057400"/>
            <a:ext cx="1709284" cy="685800"/>
          </a:xfrm>
          <a:prstGeom prst="roundRect">
            <a:avLst/>
          </a:prstGeom>
          <a:solidFill>
            <a:srgbClr val="4FB3C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SURFnet/</a:t>
            </a:r>
            <a:r>
              <a:rPr lang="en-US" sz="1400" b="1" dirty="0" err="1" smtClean="0">
                <a:solidFill>
                  <a:schemeClr val="bg1"/>
                </a:solidFill>
              </a:rPr>
              <a:t>ESnet</a:t>
            </a:r>
            <a:endParaRPr lang="en-US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pathfinder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63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800100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4" name="Straight Connector 63"/>
          <p:cNvCxnSpPr>
            <a:stCxn id="63" idx="3"/>
            <a:endCxn id="62" idx="1"/>
          </p:cNvCxnSpPr>
          <p:nvPr/>
        </p:nvCxnSpPr>
        <p:spPr>
          <a:xfrm flipV="1">
            <a:off x="1714500" y="2400300"/>
            <a:ext cx="1790700" cy="43656"/>
          </a:xfrm>
          <a:prstGeom prst="line">
            <a:avLst/>
          </a:prstGeom>
          <a:ln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705600" y="1583323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NSI Connection Service</a:t>
            </a:r>
            <a:endParaRPr lang="en-US" sz="1600" dirty="0"/>
          </a:p>
        </p:txBody>
      </p:sp>
      <p:cxnSp>
        <p:nvCxnSpPr>
          <p:cNvPr id="66" name="Straight Connector 65"/>
          <p:cNvCxnSpPr>
            <a:endCxn id="48" idx="0"/>
          </p:cNvCxnSpPr>
          <p:nvPr/>
        </p:nvCxnSpPr>
        <p:spPr>
          <a:xfrm flipH="1">
            <a:off x="4365058" y="2743200"/>
            <a:ext cx="359342" cy="1447800"/>
          </a:xfrm>
          <a:prstGeom prst="line">
            <a:avLst/>
          </a:prstGeom>
          <a:ln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endCxn id="60" idx="0"/>
          </p:cNvCxnSpPr>
          <p:nvPr/>
        </p:nvCxnSpPr>
        <p:spPr>
          <a:xfrm flipH="1">
            <a:off x="2841058" y="2743200"/>
            <a:ext cx="1883342" cy="1143000"/>
          </a:xfrm>
          <a:prstGeom prst="line">
            <a:avLst/>
          </a:prstGeom>
          <a:ln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endCxn id="61" idx="0"/>
          </p:cNvCxnSpPr>
          <p:nvPr/>
        </p:nvCxnSpPr>
        <p:spPr>
          <a:xfrm>
            <a:off x="4724400" y="2743200"/>
            <a:ext cx="1197542" cy="1143000"/>
          </a:xfrm>
          <a:prstGeom prst="line">
            <a:avLst/>
          </a:prstGeom>
          <a:ln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60" idx="3"/>
          </p:cNvCxnSpPr>
          <p:nvPr/>
        </p:nvCxnSpPr>
        <p:spPr>
          <a:xfrm flipV="1">
            <a:off x="3429000" y="2743200"/>
            <a:ext cx="685800" cy="1485900"/>
          </a:xfrm>
          <a:prstGeom prst="curvedConnector2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84"/>
          <p:cNvCxnSpPr/>
          <p:nvPr/>
        </p:nvCxnSpPr>
        <p:spPr>
          <a:xfrm rot="5400000" flipH="1" flipV="1">
            <a:off x="3390900" y="3467100"/>
            <a:ext cx="1447800" cy="12700"/>
          </a:xfrm>
          <a:prstGeom prst="curvedConnector3">
            <a:avLst>
              <a:gd name="adj1" fmla="val 50000"/>
            </a:avLst>
          </a:prstGeom>
          <a:ln>
            <a:solidFill>
              <a:srgbClr val="00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78"/>
          <p:cNvCxnSpPr>
            <a:stCxn id="61" idx="1"/>
          </p:cNvCxnSpPr>
          <p:nvPr/>
        </p:nvCxnSpPr>
        <p:spPr>
          <a:xfrm rot="10800000">
            <a:off x="4114800" y="2743200"/>
            <a:ext cx="1219200" cy="1485900"/>
          </a:xfrm>
          <a:prstGeom prst="curvedConnector2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6781800" y="2133600"/>
            <a:ext cx="1905000" cy="0"/>
          </a:xfrm>
          <a:prstGeom prst="line">
            <a:avLst/>
          </a:prstGeom>
          <a:ln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Curved Connector 140"/>
          <p:cNvCxnSpPr/>
          <p:nvPr/>
        </p:nvCxnSpPr>
        <p:spPr>
          <a:xfrm>
            <a:off x="6781800" y="2667000"/>
            <a:ext cx="1905000" cy="12700"/>
          </a:xfrm>
          <a:prstGeom prst="curvedConnector3">
            <a:avLst>
              <a:gd name="adj1" fmla="val 50000"/>
            </a:avLst>
          </a:prstGeom>
          <a:ln>
            <a:solidFill>
              <a:srgbClr val="00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6705600" y="22860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NSI Topology Service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40020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85"/>
            <a:ext cx="7099300" cy="767435"/>
          </a:xfrm>
        </p:spPr>
        <p:txBody>
          <a:bodyPr>
            <a:normAutofit/>
          </a:bodyPr>
          <a:lstStyle/>
          <a:p>
            <a:r>
              <a:rPr lang="en-US" dirty="0" smtClean="0"/>
              <a:t>NSI Path Computation Element v1.0</a:t>
            </a:r>
            <a:endParaRPr lang="en-US" dirty="0"/>
          </a:p>
        </p:txBody>
      </p:sp>
      <p:sp>
        <p:nvSpPr>
          <p:cNvPr id="41" name="Rounded Rectangle 40"/>
          <p:cNvSpPr/>
          <p:nvPr/>
        </p:nvSpPr>
        <p:spPr>
          <a:xfrm>
            <a:off x="674004" y="1246867"/>
            <a:ext cx="7086600" cy="4507752"/>
          </a:xfrm>
          <a:prstGeom prst="roundRect">
            <a:avLst>
              <a:gd name="adj" fmla="val 9960"/>
            </a:avLst>
          </a:prstGeom>
          <a:solidFill>
            <a:srgbClr val="0B538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955685" y="1678828"/>
            <a:ext cx="6515100" cy="8309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chemeClr val="tx1"/>
                </a:solidFill>
                <a:latin typeface="Calibri" pitchFamily="-112" charset="0"/>
              </a:rPr>
              <a:t>REST Interfaces</a:t>
            </a:r>
          </a:p>
          <a:p>
            <a:pPr>
              <a:defRPr/>
            </a:pPr>
            <a:endParaRPr lang="en-US" sz="1200" dirty="0" smtClean="0">
              <a:solidFill>
                <a:schemeClr val="tx1"/>
              </a:solidFill>
              <a:latin typeface="Calibri" pitchFamily="-112" charset="0"/>
            </a:endParaRPr>
          </a:p>
          <a:p>
            <a:pPr>
              <a:defRPr/>
            </a:pPr>
            <a:endParaRPr lang="en-US" sz="1200" dirty="0">
              <a:latin typeface="Calibri" pitchFamily="-112" charset="0"/>
            </a:endParaRPr>
          </a:p>
          <a:p>
            <a:pPr>
              <a:defRPr/>
            </a:pPr>
            <a:endParaRPr lang="en-US" sz="1200" dirty="0">
              <a:latin typeface="Calibri" pitchFamily="-112" charset="0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1204353" y="2719165"/>
            <a:ext cx="1698625" cy="615553"/>
          </a:xfrm>
          <a:prstGeom prst="rect">
            <a:avLst/>
          </a:prstGeom>
          <a:solidFill>
            <a:srgbClr val="CCCCCC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alibri" pitchFamily="1" charset="0"/>
              </a:rPr>
              <a:t>Validation</a:t>
            </a:r>
          </a:p>
          <a:p>
            <a:pPr marL="88900" indent="-88900">
              <a:buFont typeface="Arial"/>
              <a:buChar char="•"/>
            </a:pPr>
            <a:r>
              <a:rPr lang="en-US" sz="1100" dirty="0" smtClean="0">
                <a:latin typeface="Calibri" pitchFamily="1" charset="0"/>
              </a:rPr>
              <a:t>Validates request against known service templates</a:t>
            </a: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5557429" y="2720636"/>
            <a:ext cx="1700212" cy="800219"/>
          </a:xfrm>
          <a:prstGeom prst="rect">
            <a:avLst/>
          </a:prstGeom>
          <a:solidFill>
            <a:srgbClr val="CCCCCC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latin typeface="Calibri" pitchFamily="1" charset="0"/>
              </a:rPr>
              <a:t>Scheduler</a:t>
            </a:r>
            <a:endParaRPr lang="en-US" sz="1200" dirty="0">
              <a:solidFill>
                <a:schemeClr val="tx1"/>
              </a:solidFill>
              <a:latin typeface="Calibri" pitchFamily="1" charset="0"/>
            </a:endParaRPr>
          </a:p>
          <a:p>
            <a:pPr>
              <a:buFont typeface="Arial" pitchFamily="1" charset="0"/>
              <a:buChar char="•"/>
            </a:pPr>
            <a:r>
              <a:rPr lang="en-US" sz="1100" dirty="0">
                <a:solidFill>
                  <a:schemeClr val="tx1"/>
                </a:solidFill>
                <a:latin typeface="Calibri" pitchFamily="1" charset="0"/>
              </a:rPr>
              <a:t> </a:t>
            </a:r>
            <a:r>
              <a:rPr lang="en-US" sz="1100" dirty="0" smtClean="0">
                <a:solidFill>
                  <a:schemeClr val="tx1"/>
                </a:solidFill>
                <a:latin typeface="Calibri" pitchFamily="1" charset="0"/>
              </a:rPr>
              <a:t>Discovery and auditing</a:t>
            </a:r>
          </a:p>
          <a:p>
            <a:pPr marL="88900" indent="-88900">
              <a:buFont typeface="Arial" pitchFamily="1" charset="0"/>
              <a:buChar char="•"/>
            </a:pPr>
            <a:r>
              <a:rPr lang="en-US" sz="1100" dirty="0" smtClean="0">
                <a:latin typeface="Calibri" pitchFamily="1" charset="0"/>
              </a:rPr>
              <a:t>Remote task control through REST API</a:t>
            </a:r>
            <a:endParaRPr lang="en-US" sz="1100" dirty="0">
              <a:solidFill>
                <a:schemeClr val="tx1"/>
              </a:solidFill>
              <a:latin typeface="Calibri" pitchFamily="1" charset="0"/>
            </a:endParaRPr>
          </a:p>
        </p:txBody>
      </p:sp>
      <p:sp>
        <p:nvSpPr>
          <p:cNvPr id="46" name="TextBox 9"/>
          <p:cNvSpPr txBox="1">
            <a:spLocks noChangeArrowheads="1"/>
          </p:cNvSpPr>
          <p:nvPr/>
        </p:nvSpPr>
        <p:spPr bwMode="auto">
          <a:xfrm>
            <a:off x="5557429" y="3770436"/>
            <a:ext cx="1700212" cy="461665"/>
          </a:xfrm>
          <a:prstGeom prst="rect">
            <a:avLst/>
          </a:prstGeom>
          <a:solidFill>
            <a:srgbClr val="D9D9D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alibri" pitchFamily="1" charset="0"/>
              </a:rPr>
              <a:t>Configuration</a:t>
            </a:r>
            <a:endParaRPr lang="en-US" sz="1200" dirty="0">
              <a:solidFill>
                <a:schemeClr val="tx1"/>
              </a:solidFill>
              <a:latin typeface="Calibri" pitchFamily="1" charset="0"/>
            </a:endParaRPr>
          </a:p>
          <a:p>
            <a:pPr algn="ctr">
              <a:buFont typeface="Arial" pitchFamily="1" charset="0"/>
              <a:buChar char="•"/>
            </a:pPr>
            <a:r>
              <a:rPr lang="en-US" sz="1100" dirty="0">
                <a:solidFill>
                  <a:schemeClr val="tx1"/>
                </a:solidFill>
                <a:latin typeface="Calibri" pitchFamily="1" charset="0"/>
              </a:rPr>
              <a:t> </a:t>
            </a:r>
            <a:r>
              <a:rPr lang="en-US" sz="1100" dirty="0" smtClean="0">
                <a:solidFill>
                  <a:schemeClr val="tx1"/>
                </a:solidFill>
                <a:latin typeface="Calibri" pitchFamily="1" charset="0"/>
              </a:rPr>
              <a:t>Runtime configuration</a:t>
            </a:r>
            <a:endParaRPr lang="en-US" sz="1100" dirty="0">
              <a:solidFill>
                <a:schemeClr val="tx1"/>
              </a:solidFill>
              <a:latin typeface="Calibri" pitchFamily="1" charset="0"/>
            </a:endParaRPr>
          </a:p>
        </p:txBody>
      </p:sp>
      <p:sp>
        <p:nvSpPr>
          <p:cNvPr id="54" name="TextBox 9"/>
          <p:cNvSpPr txBox="1">
            <a:spLocks noChangeArrowheads="1"/>
          </p:cNvSpPr>
          <p:nvPr/>
        </p:nvSpPr>
        <p:spPr bwMode="auto">
          <a:xfrm>
            <a:off x="5557429" y="4626894"/>
            <a:ext cx="1700212" cy="784830"/>
          </a:xfrm>
          <a:prstGeom prst="rect">
            <a:avLst/>
          </a:prstGeom>
          <a:solidFill>
            <a:srgbClr val="D9D9D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alibri" pitchFamily="1" charset="0"/>
              </a:rPr>
              <a:t>Logging</a:t>
            </a:r>
            <a:endParaRPr lang="en-US" sz="1200" dirty="0">
              <a:solidFill>
                <a:schemeClr val="tx1"/>
              </a:solidFill>
              <a:latin typeface="Calibri" pitchFamily="1" charset="0"/>
            </a:endParaRPr>
          </a:p>
          <a:p>
            <a:pPr marL="88900" indent="-88900">
              <a:buFont typeface="Arial" pitchFamily="1" charset="0"/>
              <a:buChar char="•"/>
            </a:pPr>
            <a:r>
              <a:rPr lang="en-US" sz="1100" dirty="0" smtClean="0">
                <a:solidFill>
                  <a:schemeClr val="tx1"/>
                </a:solidFill>
                <a:latin typeface="Calibri" pitchFamily="1" charset="0"/>
              </a:rPr>
              <a:t>Local HDD logging.</a:t>
            </a:r>
          </a:p>
          <a:p>
            <a:pPr marL="88900" indent="-88900">
              <a:buFont typeface="Arial" pitchFamily="1" charset="0"/>
              <a:buChar char="•"/>
            </a:pPr>
            <a:r>
              <a:rPr lang="en-US" sz="1100" dirty="0">
                <a:latin typeface="Calibri" pitchFamily="1" charset="0"/>
              </a:rPr>
              <a:t>R</a:t>
            </a:r>
            <a:r>
              <a:rPr lang="en-US" sz="1100" dirty="0" smtClean="0">
                <a:solidFill>
                  <a:schemeClr val="tx1"/>
                </a:solidFill>
                <a:latin typeface="Calibri" pitchFamily="1" charset="0"/>
              </a:rPr>
              <a:t>emote log access through REST API</a:t>
            </a:r>
            <a:endParaRPr lang="en-US" sz="1100" dirty="0">
              <a:solidFill>
                <a:schemeClr val="tx1"/>
              </a:solidFill>
              <a:latin typeface="Calibri" pitchFamily="1" charset="0"/>
            </a:endParaRPr>
          </a:p>
        </p:txBody>
      </p:sp>
      <p:cxnSp>
        <p:nvCxnSpPr>
          <p:cNvPr id="57" name="Straight Arrow Connector 56"/>
          <p:cNvCxnSpPr>
            <a:stCxn id="53" idx="2"/>
            <a:endCxn id="44" idx="0"/>
          </p:cNvCxnSpPr>
          <p:nvPr/>
        </p:nvCxnSpPr>
        <p:spPr>
          <a:xfrm flipH="1">
            <a:off x="6407535" y="2353371"/>
            <a:ext cx="635" cy="367265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endCxn id="46" idx="1"/>
          </p:cNvCxnSpPr>
          <p:nvPr/>
        </p:nvCxnSpPr>
        <p:spPr>
          <a:xfrm>
            <a:off x="5025081" y="3508788"/>
            <a:ext cx="532348" cy="492481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9"/>
          <p:cNvSpPr txBox="1">
            <a:spLocks noChangeArrowheads="1"/>
          </p:cNvSpPr>
          <p:nvPr/>
        </p:nvSpPr>
        <p:spPr bwMode="auto">
          <a:xfrm>
            <a:off x="3351695" y="2723958"/>
            <a:ext cx="1728360" cy="784830"/>
          </a:xfrm>
          <a:prstGeom prst="rect">
            <a:avLst/>
          </a:prstGeom>
          <a:solidFill>
            <a:srgbClr val="CCCCCC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alibri" pitchFamily="1" charset="0"/>
              </a:rPr>
              <a:t>Topology Manager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latin typeface="Calibri" pitchFamily="1" charset="0"/>
              </a:rPr>
              <a:t>Consolidates </a:t>
            </a:r>
            <a:r>
              <a:rPr lang="en-US" sz="1100" dirty="0">
                <a:latin typeface="Calibri" pitchFamily="1" charset="0"/>
              </a:rPr>
              <a:t>inter-domain topology and </a:t>
            </a:r>
            <a:r>
              <a:rPr lang="en-US" sz="1100" dirty="0" smtClean="0">
                <a:latin typeface="Calibri" pitchFamily="1" charset="0"/>
              </a:rPr>
              <a:t>builds </a:t>
            </a:r>
            <a:r>
              <a:rPr lang="en-US" sz="1100" dirty="0">
                <a:latin typeface="Calibri" pitchFamily="1" charset="0"/>
              </a:rPr>
              <a:t>domain model.</a:t>
            </a:r>
          </a:p>
        </p:txBody>
      </p:sp>
      <p:cxnSp>
        <p:nvCxnSpPr>
          <p:cNvPr id="76" name="Straight Arrow Connector 75"/>
          <p:cNvCxnSpPr>
            <a:stCxn id="52" idx="2"/>
            <a:endCxn id="74" idx="0"/>
          </p:cNvCxnSpPr>
          <p:nvPr/>
        </p:nvCxnSpPr>
        <p:spPr>
          <a:xfrm>
            <a:off x="4211685" y="2353371"/>
            <a:ext cx="4190" cy="370587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9"/>
          <p:cNvSpPr txBox="1">
            <a:spLocks noChangeArrowheads="1"/>
          </p:cNvSpPr>
          <p:nvPr/>
        </p:nvSpPr>
        <p:spPr bwMode="auto">
          <a:xfrm>
            <a:off x="1204536" y="3610078"/>
            <a:ext cx="1698625" cy="954107"/>
          </a:xfrm>
          <a:prstGeom prst="rect">
            <a:avLst/>
          </a:prstGeom>
          <a:solidFill>
            <a:srgbClr val="CCCCCC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alibri" pitchFamily="1" charset="0"/>
              </a:rPr>
              <a:t>Path Computation Core</a:t>
            </a:r>
          </a:p>
          <a:p>
            <a:pPr marL="88900" indent="-88900">
              <a:buFont typeface="Arial"/>
              <a:buChar char="•"/>
            </a:pPr>
            <a:r>
              <a:rPr lang="en-US" sz="1100" dirty="0" smtClean="0">
                <a:solidFill>
                  <a:schemeClr val="tx1"/>
                </a:solidFill>
                <a:latin typeface="Calibri" pitchFamily="1" charset="0"/>
              </a:rPr>
              <a:t>Orchestrates path computation</a:t>
            </a:r>
          </a:p>
          <a:p>
            <a:pPr marL="88900" indent="-88900">
              <a:buFont typeface="Arial"/>
              <a:buChar char="•"/>
            </a:pPr>
            <a:r>
              <a:rPr lang="en-US" sz="1100" dirty="0" smtClean="0">
                <a:latin typeface="Calibri" pitchFamily="1" charset="0"/>
              </a:rPr>
              <a:t>Returns resolved path request segments</a:t>
            </a:r>
            <a:r>
              <a:rPr lang="en-US" sz="1100" dirty="0" smtClean="0">
                <a:solidFill>
                  <a:schemeClr val="tx1"/>
                </a:solidFill>
                <a:latin typeface="Calibri" pitchFamily="1" charset="0"/>
              </a:rPr>
              <a:t> </a:t>
            </a:r>
            <a:endParaRPr lang="en-US" sz="1100" dirty="0">
              <a:solidFill>
                <a:schemeClr val="tx1"/>
              </a:solidFill>
              <a:latin typeface="Calibri" pitchFamily="1" charset="0"/>
            </a:endParaRPr>
          </a:p>
        </p:txBody>
      </p:sp>
      <p:sp>
        <p:nvSpPr>
          <p:cNvPr id="78" name="TextBox 69"/>
          <p:cNvSpPr txBox="1">
            <a:spLocks noChangeArrowheads="1"/>
          </p:cNvSpPr>
          <p:nvPr/>
        </p:nvSpPr>
        <p:spPr bwMode="auto">
          <a:xfrm>
            <a:off x="977991" y="1246866"/>
            <a:ext cx="11626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</a:rPr>
              <a:t>NSI PCE</a:t>
            </a:r>
            <a:endParaRPr lang="en-US" i="1" dirty="0">
              <a:solidFill>
                <a:schemeClr val="bg1"/>
              </a:solidFill>
            </a:endParaRPr>
          </a:p>
        </p:txBody>
      </p:sp>
      <p:cxnSp>
        <p:nvCxnSpPr>
          <p:cNvPr id="87" name="Straight Arrow Connector 86"/>
          <p:cNvCxnSpPr>
            <a:stCxn id="43" idx="2"/>
            <a:endCxn id="77" idx="0"/>
          </p:cNvCxnSpPr>
          <p:nvPr/>
        </p:nvCxnSpPr>
        <p:spPr>
          <a:xfrm>
            <a:off x="2053666" y="3334718"/>
            <a:ext cx="183" cy="275360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>
          <a:xfrm>
            <a:off x="7010400" y="6675438"/>
            <a:ext cx="2133600" cy="182562"/>
          </a:xfrm>
        </p:spPr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cxnSp>
        <p:nvCxnSpPr>
          <p:cNvPr id="98" name="Elbow Connector 56"/>
          <p:cNvCxnSpPr>
            <a:stCxn id="74" idx="1"/>
            <a:endCxn id="77" idx="3"/>
          </p:cNvCxnSpPr>
          <p:nvPr/>
        </p:nvCxnSpPr>
        <p:spPr>
          <a:xfrm rot="10800000" flipV="1">
            <a:off x="2903161" y="3116372"/>
            <a:ext cx="448534" cy="970759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Rounded Rectangle 124"/>
          <p:cNvSpPr/>
          <p:nvPr/>
        </p:nvSpPr>
        <p:spPr>
          <a:xfrm>
            <a:off x="3319519" y="5855046"/>
            <a:ext cx="1769233" cy="593725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NSAs</a:t>
            </a:r>
          </a:p>
          <a:p>
            <a:pPr algn="ctr">
              <a:defRPr/>
            </a:pPr>
            <a:r>
              <a:rPr lang="en-US" sz="1400" dirty="0" smtClean="0"/>
              <a:t>(Topology)</a:t>
            </a:r>
            <a:endParaRPr lang="en-US" sz="1400" dirty="0"/>
          </a:p>
        </p:txBody>
      </p:sp>
      <p:cxnSp>
        <p:nvCxnSpPr>
          <p:cNvPr id="126" name="Straight Arrow Connector 125"/>
          <p:cNvCxnSpPr>
            <a:stCxn id="62" idx="2"/>
            <a:endCxn id="125" idx="0"/>
          </p:cNvCxnSpPr>
          <p:nvPr/>
        </p:nvCxnSpPr>
        <p:spPr>
          <a:xfrm flipH="1">
            <a:off x="4204136" y="5411962"/>
            <a:ext cx="6363" cy="443084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56"/>
          <p:cNvCxnSpPr>
            <a:stCxn id="53" idx="1"/>
            <a:endCxn id="54" idx="1"/>
          </p:cNvCxnSpPr>
          <p:nvPr/>
        </p:nvCxnSpPr>
        <p:spPr>
          <a:xfrm rot="10800000" flipV="1">
            <a:off x="5557429" y="2163985"/>
            <a:ext cx="634" cy="2855324"/>
          </a:xfrm>
          <a:prstGeom prst="bentConnector3">
            <a:avLst>
              <a:gd name="adj1" fmla="val 36156782"/>
            </a:avLst>
          </a:prstGeom>
          <a:ln w="12700" cap="flat" cmpd="sng" algn="ctr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Elbow Connector 56"/>
          <p:cNvCxnSpPr>
            <a:stCxn id="74" idx="3"/>
            <a:endCxn id="44" idx="1"/>
          </p:cNvCxnSpPr>
          <p:nvPr/>
        </p:nvCxnSpPr>
        <p:spPr>
          <a:xfrm>
            <a:off x="5080055" y="3116373"/>
            <a:ext cx="477374" cy="4373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56"/>
          <p:cNvCxnSpPr>
            <a:stCxn id="61" idx="1"/>
            <a:endCxn id="77" idx="1"/>
          </p:cNvCxnSpPr>
          <p:nvPr/>
        </p:nvCxnSpPr>
        <p:spPr>
          <a:xfrm rot="10800000" flipV="1">
            <a:off x="1204536" y="1020392"/>
            <a:ext cx="2122360" cy="3066740"/>
          </a:xfrm>
          <a:prstGeom prst="bentConnector3">
            <a:avLst>
              <a:gd name="adj1" fmla="val 137551"/>
            </a:avLst>
          </a:prstGeom>
          <a:ln w="127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208592" y="1974598"/>
            <a:ext cx="1700213" cy="3787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Find Path API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361578" y="1977640"/>
            <a:ext cx="1700213" cy="3757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Topology API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558063" y="1974598"/>
            <a:ext cx="1700213" cy="3787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Management API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5" name="TextBox 9"/>
          <p:cNvSpPr txBox="1">
            <a:spLocks noChangeArrowheads="1"/>
          </p:cNvSpPr>
          <p:nvPr/>
        </p:nvSpPr>
        <p:spPr bwMode="auto">
          <a:xfrm>
            <a:off x="1204357" y="4797284"/>
            <a:ext cx="1698625" cy="615553"/>
          </a:xfrm>
          <a:prstGeom prst="rect">
            <a:avLst/>
          </a:prstGeom>
          <a:solidFill>
            <a:srgbClr val="CCCCCC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alibri" pitchFamily="1" charset="0"/>
              </a:rPr>
              <a:t>Path Modules</a:t>
            </a:r>
          </a:p>
          <a:p>
            <a:pPr marL="88900" indent="-88900">
              <a:buFont typeface="Arial"/>
              <a:buChar char="•"/>
            </a:pPr>
            <a:r>
              <a:rPr lang="en-US" sz="1100" dirty="0" smtClean="0">
                <a:latin typeface="Calibri" pitchFamily="1" charset="0"/>
              </a:rPr>
              <a:t>Configurable path computation modules</a:t>
            </a:r>
            <a:endParaRPr lang="en-US" sz="1100" dirty="0">
              <a:solidFill>
                <a:schemeClr val="tx1"/>
              </a:solidFill>
              <a:latin typeface="Calibri" pitchFamily="1" charset="0"/>
            </a:endParaRPr>
          </a:p>
        </p:txBody>
      </p:sp>
      <p:cxnSp>
        <p:nvCxnSpPr>
          <p:cNvPr id="56" name="Straight Arrow Connector 55"/>
          <p:cNvCxnSpPr>
            <a:stCxn id="77" idx="2"/>
            <a:endCxn id="55" idx="0"/>
          </p:cNvCxnSpPr>
          <p:nvPr/>
        </p:nvCxnSpPr>
        <p:spPr>
          <a:xfrm flipH="1">
            <a:off x="2053670" y="4564185"/>
            <a:ext cx="179" cy="233099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9"/>
          <p:cNvSpPr txBox="1">
            <a:spLocks noChangeArrowheads="1"/>
          </p:cNvSpPr>
          <p:nvPr/>
        </p:nvSpPr>
        <p:spPr bwMode="auto">
          <a:xfrm>
            <a:off x="3360393" y="4457855"/>
            <a:ext cx="1700212" cy="954107"/>
          </a:xfrm>
          <a:prstGeom prst="rect">
            <a:avLst/>
          </a:prstGeom>
          <a:solidFill>
            <a:srgbClr val="CCCCCC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alibri" pitchFamily="1" charset="0"/>
              </a:rPr>
              <a:t>Topology Providers</a:t>
            </a:r>
            <a:endParaRPr lang="en-US" sz="1200" dirty="0">
              <a:solidFill>
                <a:schemeClr val="tx1"/>
              </a:solidFill>
              <a:latin typeface="Calibri" pitchFamily="1" charset="0"/>
            </a:endParaRP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latin typeface="Calibri" pitchFamily="1" charset="0"/>
              </a:rPr>
              <a:t>Dynamic topology discovery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latin typeface="Calibri" pitchFamily="1" charset="0"/>
              </a:rPr>
              <a:t>NML to NSI topology conversion</a:t>
            </a:r>
            <a:endParaRPr lang="en-US" sz="1100" dirty="0">
              <a:latin typeface="Calibri" pitchFamily="1" charset="0"/>
            </a:endParaRPr>
          </a:p>
        </p:txBody>
      </p:sp>
      <p:cxnSp>
        <p:nvCxnSpPr>
          <p:cNvPr id="36" name="Straight Arrow Connector 35"/>
          <p:cNvCxnSpPr>
            <a:stCxn id="74" idx="2"/>
            <a:endCxn id="62" idx="0"/>
          </p:cNvCxnSpPr>
          <p:nvPr/>
        </p:nvCxnSpPr>
        <p:spPr>
          <a:xfrm flipH="1">
            <a:off x="4210499" y="3508788"/>
            <a:ext cx="5376" cy="949067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46" idx="2"/>
            <a:endCxn id="54" idx="0"/>
          </p:cNvCxnSpPr>
          <p:nvPr/>
        </p:nvCxnSpPr>
        <p:spPr>
          <a:xfrm>
            <a:off x="6407535" y="4232101"/>
            <a:ext cx="0" cy="394793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" idx="2"/>
            <a:endCxn id="43" idx="0"/>
          </p:cNvCxnSpPr>
          <p:nvPr/>
        </p:nvCxnSpPr>
        <p:spPr>
          <a:xfrm flipH="1">
            <a:off x="2053666" y="2353371"/>
            <a:ext cx="5033" cy="365794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3326896" y="723529"/>
            <a:ext cx="1769233" cy="593725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Client</a:t>
            </a:r>
            <a:endParaRPr lang="en-US" sz="1400" dirty="0"/>
          </a:p>
        </p:txBody>
      </p:sp>
      <p:cxnSp>
        <p:nvCxnSpPr>
          <p:cNvPr id="63" name="Straight Arrow Connector 62"/>
          <p:cNvCxnSpPr>
            <a:stCxn id="46" idx="0"/>
            <a:endCxn id="44" idx="2"/>
          </p:cNvCxnSpPr>
          <p:nvPr/>
        </p:nvCxnSpPr>
        <p:spPr>
          <a:xfrm flipV="1">
            <a:off x="6407535" y="3520855"/>
            <a:ext cx="0" cy="249581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56"/>
          <p:cNvCxnSpPr>
            <a:stCxn id="53" idx="3"/>
            <a:endCxn id="54" idx="3"/>
          </p:cNvCxnSpPr>
          <p:nvPr/>
        </p:nvCxnSpPr>
        <p:spPr>
          <a:xfrm flipH="1">
            <a:off x="7257641" y="2163985"/>
            <a:ext cx="635" cy="2855324"/>
          </a:xfrm>
          <a:prstGeom prst="bentConnector3">
            <a:avLst>
              <a:gd name="adj1" fmla="val -36000000"/>
            </a:avLst>
          </a:prstGeom>
          <a:ln w="12700" cap="flat" cmpd="sng" algn="ctr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66879" y="748751"/>
            <a:ext cx="9972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Path results</a:t>
            </a:r>
            <a:endParaRPr lang="en-US" sz="1200" dirty="0"/>
          </a:p>
        </p:txBody>
      </p:sp>
      <p:cxnSp>
        <p:nvCxnSpPr>
          <p:cNvPr id="81" name="Straight Arrow Connector 80"/>
          <p:cNvCxnSpPr>
            <a:endCxn id="4" idx="0"/>
          </p:cNvCxnSpPr>
          <p:nvPr/>
        </p:nvCxnSpPr>
        <p:spPr>
          <a:xfrm flipH="1">
            <a:off x="2058699" y="1317254"/>
            <a:ext cx="1292996" cy="657344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424809" y="1332053"/>
            <a:ext cx="1057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Path request</a:t>
            </a:r>
            <a:endParaRPr lang="en-US" sz="1200" dirty="0">
              <a:solidFill>
                <a:srgbClr val="FFFFFF"/>
              </a:solidFill>
            </a:endParaRPr>
          </a:p>
        </p:txBody>
      </p:sp>
      <p:cxnSp>
        <p:nvCxnSpPr>
          <p:cNvPr id="86" name="Straight Arrow Connector 85"/>
          <p:cNvCxnSpPr>
            <a:endCxn id="53" idx="0"/>
          </p:cNvCxnSpPr>
          <p:nvPr/>
        </p:nvCxnSpPr>
        <p:spPr>
          <a:xfrm>
            <a:off x="5025081" y="1317254"/>
            <a:ext cx="1383089" cy="657344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025081" y="1345953"/>
            <a:ext cx="1082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Management</a:t>
            </a:r>
            <a:endParaRPr lang="en-US" sz="1200" dirty="0">
              <a:solidFill>
                <a:srgbClr val="FFFFFF"/>
              </a:solidFill>
            </a:endParaRPr>
          </a:p>
        </p:txBody>
      </p:sp>
      <p:cxnSp>
        <p:nvCxnSpPr>
          <p:cNvPr id="91" name="Straight Arrow Connector 90"/>
          <p:cNvCxnSpPr>
            <a:stCxn id="61" idx="2"/>
            <a:endCxn id="52" idx="0"/>
          </p:cNvCxnSpPr>
          <p:nvPr/>
        </p:nvCxnSpPr>
        <p:spPr>
          <a:xfrm>
            <a:off x="4211513" y="1317254"/>
            <a:ext cx="172" cy="660386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3683306" y="1356665"/>
            <a:ext cx="1065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NSI topology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What is it?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>
                <a:latin typeface="Arial" charset="0"/>
                <a:ea typeface="ＭＳ Ｐゴシック" charset="0"/>
              </a:rPr>
              <a:t>Standalone path computation engine built for use by the </a:t>
            </a:r>
            <a:r>
              <a:rPr lang="en-US" dirty="0" err="1">
                <a:latin typeface="Arial" charset="0"/>
                <a:ea typeface="ＭＳ Ｐゴシック" charset="0"/>
              </a:rPr>
              <a:t>SURFnet</a:t>
            </a:r>
            <a:r>
              <a:rPr lang="en-US" dirty="0">
                <a:latin typeface="Arial" charset="0"/>
                <a:ea typeface="ＭＳ Ｐゴシック" charset="0"/>
              </a:rPr>
              <a:t>/</a:t>
            </a:r>
            <a:r>
              <a:rPr lang="en-US" dirty="0" err="1">
                <a:latin typeface="Arial" charset="0"/>
                <a:ea typeface="ＭＳ Ｐゴシック" charset="0"/>
              </a:rPr>
              <a:t>ESnet</a:t>
            </a:r>
            <a:r>
              <a:rPr lang="en-US" dirty="0">
                <a:latin typeface="Arial" charset="0"/>
                <a:ea typeface="ＭＳ Ｐゴシック" charset="0"/>
              </a:rPr>
              <a:t> aggregator NSA.</a:t>
            </a:r>
          </a:p>
          <a:p>
            <a:pPr>
              <a:buFont typeface="Arial"/>
              <a:buChar char="•"/>
            </a:pPr>
            <a:r>
              <a:rPr lang="en-US" dirty="0">
                <a:latin typeface="Arial" charset="0"/>
                <a:ea typeface="ＭＳ Ｐゴシック" charset="0"/>
              </a:rPr>
              <a:t>100% Java server implemented using the lightweight Grizzly HTTP container, Jersey 2.2 for JAX-RS, Spring for </a:t>
            </a:r>
            <a:r>
              <a:rPr lang="en-US" dirty="0" err="1">
                <a:latin typeface="Arial" charset="0"/>
                <a:ea typeface="ＭＳ Ｐゴシック" charset="0"/>
              </a:rPr>
              <a:t>IoC</a:t>
            </a:r>
            <a:r>
              <a:rPr lang="en-US" dirty="0">
                <a:latin typeface="Arial" charset="0"/>
                <a:ea typeface="ＭＳ Ｐゴシック" charset="0"/>
              </a:rPr>
              <a:t>, and Jung for graphing.</a:t>
            </a:r>
          </a:p>
          <a:p>
            <a:pPr>
              <a:buFont typeface="Arial"/>
              <a:buChar char="•"/>
            </a:pPr>
            <a:r>
              <a:rPr lang="en-US" dirty="0">
                <a:latin typeface="Arial" charset="0"/>
                <a:ea typeface="ＭＳ Ｐゴシック" charset="0"/>
              </a:rPr>
              <a:t>Provides a REST-based path </a:t>
            </a:r>
            <a:r>
              <a:rPr lang="en-US" dirty="0" smtClean="0">
                <a:latin typeface="Arial" charset="0"/>
                <a:ea typeface="ＭＳ Ｐゴシック" charset="0"/>
              </a:rPr>
              <a:t>finding, NSI topology, and management interfaces supporting both </a:t>
            </a:r>
            <a:r>
              <a:rPr lang="en-US" dirty="0">
                <a:latin typeface="Arial" charset="0"/>
                <a:ea typeface="ＭＳ Ｐゴシック" charset="0"/>
              </a:rPr>
              <a:t>JSON and XML </a:t>
            </a:r>
            <a:r>
              <a:rPr lang="en-US" dirty="0" smtClean="0">
                <a:latin typeface="Arial" charset="0"/>
                <a:ea typeface="ＭＳ Ｐゴシック" charset="0"/>
              </a:rPr>
              <a:t>encodings.</a:t>
            </a:r>
            <a:endParaRPr lang="en-US" dirty="0">
              <a:latin typeface="Arial" charset="0"/>
              <a:ea typeface="ＭＳ Ｐゴシック" charset="0"/>
            </a:endParaRPr>
          </a:p>
          <a:p>
            <a:pPr>
              <a:buFont typeface="Arial"/>
              <a:buChar char="•"/>
            </a:pPr>
            <a:r>
              <a:rPr lang="en-US" dirty="0">
                <a:latin typeface="Arial" charset="0"/>
                <a:ea typeface="ＭＳ Ｐゴシック" charset="0"/>
              </a:rPr>
              <a:t>Supports both local file and </a:t>
            </a:r>
            <a:r>
              <a:rPr lang="en-US" dirty="0" err="1">
                <a:latin typeface="Arial" charset="0"/>
                <a:ea typeface="ＭＳ Ｐゴシック" charset="0"/>
              </a:rPr>
              <a:t>GitHub</a:t>
            </a:r>
            <a:r>
              <a:rPr lang="en-US" dirty="0">
                <a:latin typeface="Arial" charset="0"/>
                <a:ea typeface="ＭＳ Ｐゴシック" charset="0"/>
              </a:rPr>
              <a:t>-based HTTP discovery mechanisms for NML topology.</a:t>
            </a:r>
          </a:p>
          <a:p>
            <a:pPr>
              <a:buFont typeface="Arial"/>
              <a:buChar char="•"/>
            </a:pPr>
            <a:r>
              <a:rPr lang="en-US" dirty="0">
                <a:latin typeface="Arial" charset="0"/>
                <a:ea typeface="ＭＳ Ｐゴシック" charset="0"/>
              </a:rPr>
              <a:t>Utilizes configurable path finding modules allowing for different algorithms and custom data handling to be incorporated.</a:t>
            </a:r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D8E6E1C-E2FE-9448-B26A-1BE05B64032A}" type="slidenum">
              <a:rPr lang="ja-JP" altLang="en-US" sz="1100">
                <a:solidFill>
                  <a:schemeClr val="bg2"/>
                </a:solidFill>
              </a:rPr>
              <a:pPr/>
              <a:t>6</a:t>
            </a:fld>
            <a:endParaRPr lang="en-US" altLang="ja-JP" sz="11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23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1"/>
          <p:cNvGrpSpPr/>
          <p:nvPr/>
        </p:nvGrpSpPr>
        <p:grpSpPr>
          <a:xfrm>
            <a:off x="49164" y="1426245"/>
            <a:ext cx="9021048" cy="4735495"/>
            <a:chOff x="159402" y="1783525"/>
            <a:chExt cx="8910810" cy="4735495"/>
          </a:xfrm>
        </p:grpSpPr>
        <p:cxnSp>
          <p:nvCxnSpPr>
            <p:cNvPr id="85" name="Straight Connector 84"/>
            <p:cNvCxnSpPr>
              <a:stCxn id="49" idx="3"/>
              <a:endCxn id="56" idx="1"/>
            </p:cNvCxnSpPr>
            <p:nvPr/>
          </p:nvCxnSpPr>
          <p:spPr>
            <a:xfrm>
              <a:off x="4643186" y="1983580"/>
              <a:ext cx="3112957" cy="1871377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16200000" flipH="1">
              <a:off x="2727725" y="3842952"/>
              <a:ext cx="3731880" cy="413260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16200000" flipH="1">
              <a:off x="4336366" y="2490462"/>
              <a:ext cx="3726597" cy="3112956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stCxn id="49" idx="2"/>
            </p:cNvCxnSpPr>
            <p:nvPr/>
          </p:nvCxnSpPr>
          <p:spPr>
            <a:xfrm rot="16200000" flipH="1">
              <a:off x="3200067" y="2957342"/>
              <a:ext cx="1548211" cy="795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rot="5400000">
              <a:off x="1490592" y="3840309"/>
              <a:ext cx="3726595" cy="413262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stCxn id="49" idx="1"/>
              <a:endCxn id="55" idx="3"/>
            </p:cNvCxnSpPr>
            <p:nvPr/>
          </p:nvCxnSpPr>
          <p:spPr>
            <a:xfrm rot="10800000" flipV="1">
              <a:off x="1336204" y="1983579"/>
              <a:ext cx="1968160" cy="1871377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4557388" y="5915519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56143" y="5915519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730868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50391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756143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904350" y="5910240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691914" y="3307877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SingAREN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TBD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733997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StarLight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OpenNSA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560516" y="3307875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ESnet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OSCARS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387035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</a:rPr>
                <a:t>MANLAN</a:t>
              </a: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OSCARS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585788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NetherLight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BoD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7585788" y="3307875"/>
              <a:ext cx="826521" cy="847249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SURFnet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BoD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10"/>
            <p:cNvCxnSpPr>
              <a:stCxn id="6" idx="2"/>
              <a:endCxn id="5" idx="0"/>
            </p:cNvCxnSpPr>
            <p:nvPr/>
          </p:nvCxnSpPr>
          <p:spPr>
            <a:xfrm rot="5400000">
              <a:off x="2892925" y="4409455"/>
              <a:ext cx="1335184" cy="826519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6" idx="2"/>
              <a:endCxn id="7" idx="0"/>
            </p:cNvCxnSpPr>
            <p:nvPr/>
          </p:nvCxnSpPr>
          <p:spPr>
            <a:xfrm rot="16200000" flipH="1">
              <a:off x="3719443" y="4409454"/>
              <a:ext cx="1335184" cy="826519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8" idx="1"/>
              <a:endCxn id="7" idx="3"/>
            </p:cNvCxnSpPr>
            <p:nvPr/>
          </p:nvCxnSpPr>
          <p:spPr>
            <a:xfrm rot="10800000">
              <a:off x="5213554" y="5913930"/>
              <a:ext cx="2372234" cy="158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9" idx="2"/>
              <a:endCxn id="8" idx="0"/>
            </p:cNvCxnSpPr>
            <p:nvPr/>
          </p:nvCxnSpPr>
          <p:spPr>
            <a:xfrm rot="5400000">
              <a:off x="7331458" y="4822715"/>
              <a:ext cx="1335182" cy="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44343" y="2553961"/>
              <a:ext cx="709409" cy="604312"/>
            </a:xfrm>
            <a:prstGeom prst="rect">
              <a:avLst/>
            </a:prstGeom>
          </p:spPr>
        </p:pic>
        <p:grpSp>
          <p:nvGrpSpPr>
            <p:cNvPr id="3" name="Group 30"/>
            <p:cNvGrpSpPr/>
            <p:nvPr/>
          </p:nvGrpSpPr>
          <p:grpSpPr>
            <a:xfrm>
              <a:off x="719116" y="2715846"/>
              <a:ext cx="772113" cy="397931"/>
              <a:chOff x="1152236" y="2317915"/>
              <a:chExt cx="772113" cy="397931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1152236" y="2317915"/>
                <a:ext cx="397931" cy="397931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1526418" y="2317915"/>
                <a:ext cx="397931" cy="397931"/>
              </a:xfrm>
              <a:prstGeom prst="rect">
                <a:avLst/>
              </a:prstGeom>
            </p:spPr>
          </p:pic>
        </p:grpSp>
        <p:sp>
          <p:nvSpPr>
            <p:cNvPr id="35" name="Rectangular Callout 34"/>
            <p:cNvSpPr/>
            <p:nvPr/>
          </p:nvSpPr>
          <p:spPr>
            <a:xfrm>
              <a:off x="5040588" y="4872783"/>
              <a:ext cx="838691" cy="461665"/>
            </a:xfrm>
            <a:prstGeom prst="wedgeRectCallout">
              <a:avLst>
                <a:gd name="adj1" fmla="val -83928"/>
                <a:gd name="adj2" fmla="val 69552"/>
              </a:avLst>
            </a:prstGeom>
            <a:solidFill>
              <a:srgbClr val="FFFFFF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urn:ogf:network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manlan.net:2013:</a:t>
              </a:r>
            </a:p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manlan-esnet</a:t>
              </a:r>
              <a:endParaRPr lang="en-US" sz="8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cxnSp>
          <p:nvCxnSpPr>
            <p:cNvPr id="39" name="Shape 38"/>
            <p:cNvCxnSpPr>
              <a:stCxn id="4" idx="2"/>
              <a:endCxn id="5" idx="1"/>
            </p:cNvCxnSpPr>
            <p:nvPr/>
          </p:nvCxnSpPr>
          <p:spPr>
            <a:xfrm rot="16200000" flipH="1">
              <a:off x="1040182" y="4220115"/>
              <a:ext cx="1758806" cy="1628823"/>
            </a:xfrm>
            <a:prstGeom prst="bentConnector2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ular Callout 39"/>
            <p:cNvSpPr/>
            <p:nvPr/>
          </p:nvSpPr>
          <p:spPr>
            <a:xfrm>
              <a:off x="2071829" y="4872783"/>
              <a:ext cx="853569" cy="461665"/>
            </a:xfrm>
            <a:prstGeom prst="wedgeRectCallout">
              <a:avLst>
                <a:gd name="adj1" fmla="val 83204"/>
                <a:gd name="adj2" fmla="val 62500"/>
              </a:avLst>
            </a:prstGeom>
            <a:solidFill>
              <a:srgbClr val="FFFFFF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urn:ogf:network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starlight.net:2013: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starlight-esnet</a:t>
              </a:r>
              <a:endParaRPr lang="en-US" sz="8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1" name="Rectangular Callout 40"/>
            <p:cNvSpPr/>
            <p:nvPr/>
          </p:nvSpPr>
          <p:spPr>
            <a:xfrm>
              <a:off x="5290425" y="6057355"/>
              <a:ext cx="889987" cy="461665"/>
            </a:xfrm>
            <a:prstGeom prst="wedgeRectCallout">
              <a:avLst>
                <a:gd name="adj1" fmla="val -47798"/>
                <a:gd name="adj2" fmla="val -82101"/>
              </a:avLst>
            </a:prstGeom>
            <a:solidFill>
              <a:srgbClr val="FFFFFF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urn:ogf:network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manlan.net:2013:</a:t>
              </a:r>
            </a:p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manlan-netherlight</a:t>
              </a:r>
              <a:endParaRPr lang="en-US" sz="8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2" name="Rectangular Callout 41"/>
            <p:cNvSpPr/>
            <p:nvPr/>
          </p:nvSpPr>
          <p:spPr>
            <a:xfrm>
              <a:off x="6537730" y="6057355"/>
              <a:ext cx="954107" cy="461665"/>
            </a:xfrm>
            <a:prstGeom prst="wedgeRectCallout">
              <a:avLst>
                <a:gd name="adj1" fmla="val 49917"/>
                <a:gd name="adj2" fmla="val -82099"/>
              </a:avLst>
            </a:prstGeom>
            <a:solidFill>
              <a:srgbClr val="FFFFFF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urn:ogf:network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netherlight.net:2013:</a:t>
              </a:r>
            </a:p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netherlight-manlan</a:t>
              </a:r>
              <a:endParaRPr lang="en-US" sz="8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3" name="Rectangular Callout 42"/>
            <p:cNvSpPr/>
            <p:nvPr/>
          </p:nvSpPr>
          <p:spPr>
            <a:xfrm>
              <a:off x="8116105" y="4872783"/>
              <a:ext cx="954107" cy="461665"/>
            </a:xfrm>
            <a:prstGeom prst="wedgeRectCallout">
              <a:avLst>
                <a:gd name="adj1" fmla="val -62207"/>
                <a:gd name="adj2" fmla="val 52922"/>
              </a:avLst>
            </a:prstGeom>
            <a:solidFill>
              <a:srgbClr val="FFFFFF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urn:ogf:network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netherlight.net:2013:</a:t>
              </a:r>
            </a:p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netherlight-surfnet</a:t>
              </a:r>
              <a:endParaRPr lang="en-US" sz="8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4" name="Rectangular Callout 43"/>
            <p:cNvSpPr/>
            <p:nvPr/>
          </p:nvSpPr>
          <p:spPr>
            <a:xfrm>
              <a:off x="8205873" y="4258733"/>
              <a:ext cx="864339" cy="461665"/>
            </a:xfrm>
            <a:prstGeom prst="wedgeRectCallout">
              <a:avLst>
                <a:gd name="adj1" fmla="val -73294"/>
                <a:gd name="adj2" fmla="val -57763"/>
              </a:avLst>
            </a:prstGeom>
            <a:solidFill>
              <a:srgbClr val="FFFFFF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urn:ogf:network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surfnet.net:2013:</a:t>
              </a:r>
            </a:p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surfnet-netherlight</a:t>
              </a:r>
              <a:endParaRPr lang="en-US" sz="8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7" name="Rectangular Callout 46"/>
            <p:cNvSpPr/>
            <p:nvPr/>
          </p:nvSpPr>
          <p:spPr>
            <a:xfrm>
              <a:off x="159402" y="4258733"/>
              <a:ext cx="889987" cy="461665"/>
            </a:xfrm>
            <a:prstGeom prst="wedgeRectCallout">
              <a:avLst>
                <a:gd name="adj1" fmla="val 57761"/>
                <a:gd name="adj2" fmla="val -48155"/>
              </a:avLst>
            </a:prstGeom>
            <a:solidFill>
              <a:srgbClr val="FFFFFF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urn:ogf:network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singaren.net:2013:</a:t>
              </a:r>
            </a:p>
            <a:p>
              <a:pPr algn="ctr"/>
              <a:r>
                <a:rPr lang="en-US" sz="800" dirty="0" err="1">
                  <a:solidFill>
                    <a:srgbClr val="000000"/>
                  </a:solidFill>
                  <a:latin typeface="Arial Narrow"/>
                  <a:cs typeface="Arial Narrow"/>
                </a:rPr>
                <a:t>s</a:t>
              </a:r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ingaren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-starlight</a:t>
              </a:r>
              <a:endParaRPr lang="en-US" sz="8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8" name="Rectangular Callout 47"/>
            <p:cNvSpPr/>
            <p:nvPr/>
          </p:nvSpPr>
          <p:spPr>
            <a:xfrm>
              <a:off x="1799444" y="6057355"/>
              <a:ext cx="853569" cy="461665"/>
            </a:xfrm>
            <a:prstGeom prst="wedgeRectCallout">
              <a:avLst>
                <a:gd name="adj1" fmla="val 49072"/>
                <a:gd name="adj2" fmla="val -81613"/>
              </a:avLst>
            </a:prstGeom>
            <a:solidFill>
              <a:srgbClr val="FFFFFF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urn:ogf:network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starlight.net:2013: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starlight-</a:t>
              </a:r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singaren</a:t>
              </a:r>
              <a:endParaRPr lang="en-US" sz="8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04364" y="1783525"/>
              <a:ext cx="1338822" cy="400110"/>
            </a:xfrm>
            <a:prstGeom prst="rect">
              <a:avLst/>
            </a:prstGeom>
            <a:solidFill>
              <a:srgbClr val="FF6600"/>
            </a:solidFill>
            <a:ln w="254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0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SURFnet/ESnet</a:t>
              </a:r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pPr algn="ctr"/>
              <a:r>
                <a:rPr lang="en-US" sz="1000" dirty="0" smtClean="0">
                  <a:solidFill>
                    <a:srgbClr val="000000"/>
                  </a:solidFill>
                  <a:latin typeface="Arial"/>
                  <a:cs typeface="Arial"/>
                </a:rPr>
                <a:t>Aggregator NSA</a:t>
              </a:r>
            </a:p>
          </p:txBody>
        </p:sp>
        <p:sp>
          <p:nvSpPr>
            <p:cNvPr id="34" name="Rectangular Callout 33"/>
            <p:cNvSpPr/>
            <p:nvPr/>
          </p:nvSpPr>
          <p:spPr>
            <a:xfrm>
              <a:off x="4557388" y="4195580"/>
              <a:ext cx="787946" cy="461665"/>
            </a:xfrm>
            <a:prstGeom prst="wedgeRectCallout">
              <a:avLst>
                <a:gd name="adj1" fmla="val -112994"/>
                <a:gd name="adj2" fmla="val -30055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US" sz="800" dirty="0" err="1">
                  <a:solidFill>
                    <a:srgbClr val="000000"/>
                  </a:solidFill>
                  <a:latin typeface="Arial Narrow"/>
                  <a:cs typeface="Arial Narrow"/>
                </a:rPr>
                <a:t>u</a:t>
              </a:r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rn:ogf:network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es.net:2013:</a:t>
              </a:r>
            </a:p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esnet-manlan</a:t>
              </a:r>
              <a:endParaRPr lang="en-US" sz="8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33" name="Rectangular Callout 32"/>
            <p:cNvSpPr/>
            <p:nvPr/>
          </p:nvSpPr>
          <p:spPr>
            <a:xfrm>
              <a:off x="2563644" y="4195580"/>
              <a:ext cx="826519" cy="461665"/>
            </a:xfrm>
            <a:prstGeom prst="wedgeRectCallout">
              <a:avLst>
                <a:gd name="adj1" fmla="val 111448"/>
                <a:gd name="adj2" fmla="val -30054"/>
              </a:avLst>
            </a:prstGeom>
            <a:solidFill>
              <a:srgbClr val="FFFFFF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lang="en-US" sz="800" dirty="0" err="1">
                  <a:solidFill>
                    <a:srgbClr val="000000"/>
                  </a:solidFill>
                  <a:latin typeface="Arial Narrow"/>
                  <a:cs typeface="Arial Narrow"/>
                </a:rPr>
                <a:t>u</a:t>
              </a:r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rn:ogf:network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:</a:t>
              </a:r>
            </a:p>
            <a:p>
              <a:pPr algn="ctr"/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es.net:2013:</a:t>
              </a:r>
            </a:p>
            <a:p>
              <a:pPr algn="ctr"/>
              <a:r>
                <a:rPr lang="en-US" sz="800" dirty="0" err="1" smtClean="0">
                  <a:solidFill>
                    <a:srgbClr val="000000"/>
                  </a:solidFill>
                  <a:latin typeface="Arial Narrow"/>
                  <a:cs typeface="Arial Narrow"/>
                </a:rPr>
                <a:t>esnet</a:t>
              </a:r>
              <a:r>
                <a:rPr lang="en-US" sz="800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-starlight</a:t>
              </a:r>
              <a:endParaRPr lang="en-US" sz="8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68" name="Rounded Rectangle 167"/>
            <p:cNvSpPr/>
            <p:nvPr/>
          </p:nvSpPr>
          <p:spPr>
            <a:xfrm>
              <a:off x="691914" y="2511833"/>
              <a:ext cx="826519" cy="688568"/>
            </a:xfrm>
            <a:prstGeom prst="roundRect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ounded Rectangle 168"/>
            <p:cNvSpPr/>
            <p:nvPr/>
          </p:nvSpPr>
          <p:spPr>
            <a:xfrm>
              <a:off x="7585788" y="2511833"/>
              <a:ext cx="826519" cy="688568"/>
            </a:xfrm>
            <a:prstGeom prst="roundRect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1" name="Title 1"/>
          <p:cNvSpPr txBox="1">
            <a:spLocks/>
          </p:cNvSpPr>
          <p:nvPr/>
        </p:nvSpPr>
        <p:spPr>
          <a:xfrm>
            <a:off x="457200" y="0"/>
            <a:ext cx="8229600" cy="82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GLIF Singapore Video Streaming Demo</a:t>
            </a:r>
            <a:b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(Resource Layout)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2115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GLIF Singapore Video Streaming Demo</a:t>
            </a:r>
            <a:br>
              <a:rPr lang="en-US" sz="2400" dirty="0" smtClean="0"/>
            </a:br>
            <a:r>
              <a:rPr lang="en-US" sz="2400" dirty="0" smtClean="0"/>
              <a:t>(Demo Sequence)</a:t>
            </a:r>
            <a:endParaRPr lang="en-US" sz="2400" dirty="0"/>
          </a:p>
        </p:txBody>
      </p:sp>
      <p:grpSp>
        <p:nvGrpSpPr>
          <p:cNvPr id="3" name="Group 81"/>
          <p:cNvGrpSpPr/>
          <p:nvPr/>
        </p:nvGrpSpPr>
        <p:grpSpPr>
          <a:xfrm>
            <a:off x="589936" y="917675"/>
            <a:ext cx="7822374" cy="5060296"/>
            <a:chOff x="691914" y="1277257"/>
            <a:chExt cx="7720395" cy="5060296"/>
          </a:xfrm>
        </p:grpSpPr>
        <p:cxnSp>
          <p:nvCxnSpPr>
            <p:cNvPr id="85" name="Straight Connector 84"/>
            <p:cNvCxnSpPr>
              <a:stCxn id="49" idx="3"/>
              <a:endCxn id="56" idx="1"/>
            </p:cNvCxnSpPr>
            <p:nvPr/>
          </p:nvCxnSpPr>
          <p:spPr>
            <a:xfrm>
              <a:off x="4643186" y="1983580"/>
              <a:ext cx="3112957" cy="1871377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16200000" flipH="1">
              <a:off x="2727725" y="3842952"/>
              <a:ext cx="3731880" cy="41326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16200000" flipH="1">
              <a:off x="4336366" y="2490462"/>
              <a:ext cx="3726597" cy="3112956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stCxn id="49" idx="2"/>
            </p:cNvCxnSpPr>
            <p:nvPr/>
          </p:nvCxnSpPr>
          <p:spPr>
            <a:xfrm rot="16200000" flipH="1">
              <a:off x="3200067" y="2957342"/>
              <a:ext cx="1548211" cy="795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rot="5400000">
              <a:off x="1490592" y="3840309"/>
              <a:ext cx="3726595" cy="413262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stCxn id="49" idx="1"/>
              <a:endCxn id="55" idx="3"/>
            </p:cNvCxnSpPr>
            <p:nvPr/>
          </p:nvCxnSpPr>
          <p:spPr>
            <a:xfrm rot="10800000" flipV="1">
              <a:off x="1336204" y="1983579"/>
              <a:ext cx="1968160" cy="1871377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4557388" y="5915519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56143" y="5915519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730868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50391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756143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904350" y="5910240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691914" y="3307877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SingAREN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TBD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733997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StarLight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OpenNSA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560516" y="3307875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ESnet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OSCARS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387035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</a:rPr>
                <a:t>MANLAN</a:t>
              </a: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OSCARS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585788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NetherLight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BoD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7585788" y="3307875"/>
              <a:ext cx="826521" cy="847249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SURFnet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BoD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10"/>
            <p:cNvCxnSpPr>
              <a:stCxn id="6" idx="2"/>
              <a:endCxn id="5" idx="0"/>
            </p:cNvCxnSpPr>
            <p:nvPr/>
          </p:nvCxnSpPr>
          <p:spPr>
            <a:xfrm rot="5400000">
              <a:off x="2892925" y="4409455"/>
              <a:ext cx="1335184" cy="826519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6" idx="2"/>
              <a:endCxn id="7" idx="0"/>
            </p:cNvCxnSpPr>
            <p:nvPr/>
          </p:nvCxnSpPr>
          <p:spPr>
            <a:xfrm rot="16200000" flipH="1">
              <a:off x="3719443" y="4409454"/>
              <a:ext cx="1335184" cy="826519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8" idx="1"/>
              <a:endCxn id="7" idx="3"/>
            </p:cNvCxnSpPr>
            <p:nvPr/>
          </p:nvCxnSpPr>
          <p:spPr>
            <a:xfrm rot="10800000">
              <a:off x="5213554" y="5913930"/>
              <a:ext cx="2372234" cy="158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9" idx="2"/>
              <a:endCxn id="8" idx="0"/>
            </p:cNvCxnSpPr>
            <p:nvPr/>
          </p:nvCxnSpPr>
          <p:spPr>
            <a:xfrm rot="5400000">
              <a:off x="7331458" y="4822715"/>
              <a:ext cx="1335182" cy="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44343" y="2553961"/>
              <a:ext cx="709409" cy="604312"/>
            </a:xfrm>
            <a:prstGeom prst="rect">
              <a:avLst/>
            </a:prstGeom>
          </p:spPr>
        </p:pic>
        <p:grpSp>
          <p:nvGrpSpPr>
            <p:cNvPr id="10" name="Group 30"/>
            <p:cNvGrpSpPr/>
            <p:nvPr/>
          </p:nvGrpSpPr>
          <p:grpSpPr>
            <a:xfrm>
              <a:off x="719116" y="2715846"/>
              <a:ext cx="772113" cy="397931"/>
              <a:chOff x="1152236" y="2317915"/>
              <a:chExt cx="772113" cy="397931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1152236" y="2317915"/>
                <a:ext cx="397931" cy="397931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1526418" y="2317915"/>
                <a:ext cx="397931" cy="397931"/>
              </a:xfrm>
              <a:prstGeom prst="rect">
                <a:avLst/>
              </a:prstGeom>
            </p:spPr>
          </p:pic>
        </p:grpSp>
        <p:cxnSp>
          <p:nvCxnSpPr>
            <p:cNvPr id="39" name="Shape 38"/>
            <p:cNvCxnSpPr>
              <a:stCxn id="4" idx="2"/>
              <a:endCxn id="5" idx="1"/>
            </p:cNvCxnSpPr>
            <p:nvPr/>
          </p:nvCxnSpPr>
          <p:spPr>
            <a:xfrm rot="16200000" flipH="1">
              <a:off x="1040182" y="4220115"/>
              <a:ext cx="1758806" cy="1628823"/>
            </a:xfrm>
            <a:prstGeom prst="bentConnector2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3304364" y="1783525"/>
              <a:ext cx="1338822" cy="400110"/>
            </a:xfrm>
            <a:prstGeom prst="rect">
              <a:avLst/>
            </a:prstGeom>
            <a:solidFill>
              <a:srgbClr val="FF6600"/>
            </a:solidFill>
            <a:ln w="254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0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SURFnet/ESnet</a:t>
              </a:r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pPr algn="ctr"/>
              <a:r>
                <a:rPr lang="en-US" sz="1000" dirty="0" smtClean="0">
                  <a:solidFill>
                    <a:srgbClr val="000000"/>
                  </a:solidFill>
                  <a:latin typeface="Arial"/>
                  <a:cs typeface="Arial"/>
                </a:rPr>
                <a:t>Aggregator NSA</a:t>
              </a:r>
            </a:p>
          </p:txBody>
        </p:sp>
        <p:sp>
          <p:nvSpPr>
            <p:cNvPr id="166" name="Freeform 165"/>
            <p:cNvSpPr/>
            <p:nvPr/>
          </p:nvSpPr>
          <p:spPr>
            <a:xfrm>
              <a:off x="1165225" y="3200401"/>
              <a:ext cx="6775450" cy="2651125"/>
            </a:xfrm>
            <a:custGeom>
              <a:avLst/>
              <a:gdLst>
                <a:gd name="connsiteX0" fmla="*/ 0 w 6775450"/>
                <a:gd name="connsiteY0" fmla="*/ 6350 h 2651125"/>
                <a:gd name="connsiteX1" fmla="*/ 0 w 6775450"/>
                <a:gd name="connsiteY1" fmla="*/ 2641600 h 2651125"/>
                <a:gd name="connsiteX2" fmla="*/ 1685925 w 6775450"/>
                <a:gd name="connsiteY2" fmla="*/ 2644775 h 2651125"/>
                <a:gd name="connsiteX3" fmla="*/ 2809875 w 6775450"/>
                <a:gd name="connsiteY3" fmla="*/ 835025 h 2651125"/>
                <a:gd name="connsiteX4" fmla="*/ 3937000 w 6775450"/>
                <a:gd name="connsiteY4" fmla="*/ 2651125 h 2651125"/>
                <a:gd name="connsiteX5" fmla="*/ 6775450 w 6775450"/>
                <a:gd name="connsiteY5" fmla="*/ 2651125 h 2651125"/>
                <a:gd name="connsiteX6" fmla="*/ 6772275 w 6775450"/>
                <a:gd name="connsiteY6" fmla="*/ 0 h 265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75450" h="2651125">
                  <a:moveTo>
                    <a:pt x="0" y="6350"/>
                  </a:moveTo>
                  <a:lnTo>
                    <a:pt x="0" y="2641600"/>
                  </a:lnTo>
                  <a:lnTo>
                    <a:pt x="1685925" y="2644775"/>
                  </a:lnTo>
                  <a:lnTo>
                    <a:pt x="2809875" y="835025"/>
                  </a:lnTo>
                  <a:lnTo>
                    <a:pt x="3937000" y="2651125"/>
                  </a:lnTo>
                  <a:lnTo>
                    <a:pt x="6775450" y="2651125"/>
                  </a:lnTo>
                  <a:cubicBezTo>
                    <a:pt x="6774392" y="1767417"/>
                    <a:pt x="6772275" y="0"/>
                    <a:pt x="6772275" y="0"/>
                  </a:cubicBezTo>
                </a:path>
              </a:pathLst>
            </a:custGeom>
            <a:ln w="63500" cap="flat" cmpd="sng" algn="ctr">
              <a:solidFill>
                <a:srgbClr val="0000FF">
                  <a:alpha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ounded Rectangle 167"/>
            <p:cNvSpPr/>
            <p:nvPr/>
          </p:nvSpPr>
          <p:spPr>
            <a:xfrm>
              <a:off x="691914" y="2511833"/>
              <a:ext cx="826519" cy="688568"/>
            </a:xfrm>
            <a:prstGeom prst="roundRect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ounded Rectangle 168"/>
            <p:cNvSpPr/>
            <p:nvPr/>
          </p:nvSpPr>
          <p:spPr>
            <a:xfrm>
              <a:off x="7585788" y="2511833"/>
              <a:ext cx="826519" cy="688568"/>
            </a:xfrm>
            <a:prstGeom prst="roundRect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own Arrow 44"/>
            <p:cNvSpPr/>
            <p:nvPr/>
          </p:nvSpPr>
          <p:spPr>
            <a:xfrm>
              <a:off x="7885200" y="3257761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own Arrow 45"/>
            <p:cNvSpPr/>
            <p:nvPr/>
          </p:nvSpPr>
          <p:spPr>
            <a:xfrm>
              <a:off x="7885200" y="4080473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own Arrow 49"/>
            <p:cNvSpPr/>
            <p:nvPr/>
          </p:nvSpPr>
          <p:spPr>
            <a:xfrm>
              <a:off x="7885200" y="5725897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own Arrow 56"/>
            <p:cNvSpPr/>
            <p:nvPr/>
          </p:nvSpPr>
          <p:spPr>
            <a:xfrm>
              <a:off x="7885200" y="4903185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71"/>
            <p:cNvGrpSpPr/>
            <p:nvPr/>
          </p:nvGrpSpPr>
          <p:grpSpPr>
            <a:xfrm>
              <a:off x="1112814" y="3257761"/>
              <a:ext cx="102483" cy="2593765"/>
              <a:chOff x="1112814" y="3257761"/>
              <a:chExt cx="102483" cy="2593765"/>
            </a:xfrm>
            <a:solidFill>
              <a:srgbClr val="BFBFBF"/>
            </a:solidFill>
          </p:grpSpPr>
          <p:sp>
            <p:nvSpPr>
              <p:cNvPr id="58" name="Down Arrow 57"/>
              <p:cNvSpPr/>
              <p:nvPr/>
            </p:nvSpPr>
            <p:spPr>
              <a:xfrm flipV="1">
                <a:off x="1112814" y="3257761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Down Arrow 58"/>
              <p:cNvSpPr/>
              <p:nvPr/>
            </p:nvSpPr>
            <p:spPr>
              <a:xfrm flipV="1">
                <a:off x="1112814" y="4080473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Down Arrow 59"/>
              <p:cNvSpPr/>
              <p:nvPr/>
            </p:nvSpPr>
            <p:spPr>
              <a:xfrm flipV="1">
                <a:off x="1112814" y="5725897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Down Arrow 60"/>
              <p:cNvSpPr/>
              <p:nvPr/>
            </p:nvSpPr>
            <p:spPr>
              <a:xfrm flipV="1">
                <a:off x="1112814" y="4903185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63"/>
            <p:cNvGrpSpPr/>
            <p:nvPr/>
          </p:nvGrpSpPr>
          <p:grpSpPr>
            <a:xfrm rot="16200000">
              <a:off x="2343382" y="5368889"/>
              <a:ext cx="102483" cy="948341"/>
              <a:chOff x="2469011" y="4155124"/>
              <a:chExt cx="102483" cy="948341"/>
            </a:xfrm>
            <a:solidFill>
              <a:schemeClr val="bg1">
                <a:lumMod val="75000"/>
              </a:schemeClr>
            </a:solidFill>
          </p:grpSpPr>
          <p:sp>
            <p:nvSpPr>
              <p:cNvPr id="62" name="Down Arrow 61"/>
              <p:cNvSpPr/>
              <p:nvPr/>
            </p:nvSpPr>
            <p:spPr>
              <a:xfrm flipV="1">
                <a:off x="2469011" y="4977836"/>
                <a:ext cx="102483" cy="125629"/>
              </a:xfrm>
              <a:prstGeom prst="downArrow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Down Arrow 62"/>
              <p:cNvSpPr/>
              <p:nvPr/>
            </p:nvSpPr>
            <p:spPr>
              <a:xfrm flipV="1">
                <a:off x="2469011" y="4155124"/>
                <a:ext cx="102483" cy="125629"/>
              </a:xfrm>
              <a:prstGeom prst="downArrow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70"/>
            <p:cNvGrpSpPr/>
            <p:nvPr/>
          </p:nvGrpSpPr>
          <p:grpSpPr>
            <a:xfrm rot="16200000">
              <a:off x="6302857" y="4965998"/>
              <a:ext cx="102483" cy="1771053"/>
              <a:chOff x="1265214" y="4232873"/>
              <a:chExt cx="102483" cy="1771053"/>
            </a:xfrm>
            <a:solidFill>
              <a:srgbClr val="BFBFBF"/>
            </a:solidFill>
          </p:grpSpPr>
          <p:sp>
            <p:nvSpPr>
              <p:cNvPr id="68" name="Down Arrow 67"/>
              <p:cNvSpPr/>
              <p:nvPr/>
            </p:nvSpPr>
            <p:spPr>
              <a:xfrm flipV="1">
                <a:off x="1265214" y="4232873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Down Arrow 68"/>
              <p:cNvSpPr/>
              <p:nvPr/>
            </p:nvSpPr>
            <p:spPr>
              <a:xfrm flipV="1">
                <a:off x="1265214" y="5878297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Down Arrow 69"/>
              <p:cNvSpPr/>
              <p:nvPr/>
            </p:nvSpPr>
            <p:spPr>
              <a:xfrm flipV="1">
                <a:off x="1265214" y="5055585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72"/>
            <p:cNvGrpSpPr/>
            <p:nvPr/>
          </p:nvGrpSpPr>
          <p:grpSpPr>
            <a:xfrm rot="19688426">
              <a:off x="4477324" y="4039474"/>
              <a:ext cx="102483" cy="1771053"/>
              <a:chOff x="1265214" y="4232873"/>
              <a:chExt cx="102483" cy="1771053"/>
            </a:xfrm>
            <a:solidFill>
              <a:srgbClr val="BFBFBF"/>
            </a:solidFill>
          </p:grpSpPr>
          <p:sp>
            <p:nvSpPr>
              <p:cNvPr id="74" name="Down Arrow 73"/>
              <p:cNvSpPr/>
              <p:nvPr/>
            </p:nvSpPr>
            <p:spPr>
              <a:xfrm flipV="1">
                <a:off x="1265214" y="4232873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Down Arrow 74"/>
              <p:cNvSpPr/>
              <p:nvPr/>
            </p:nvSpPr>
            <p:spPr>
              <a:xfrm flipV="1">
                <a:off x="1265214" y="5878297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Down Arrow 75"/>
              <p:cNvSpPr/>
              <p:nvPr/>
            </p:nvSpPr>
            <p:spPr>
              <a:xfrm flipV="1">
                <a:off x="1265214" y="5055585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87"/>
            <p:cNvGrpSpPr/>
            <p:nvPr/>
          </p:nvGrpSpPr>
          <p:grpSpPr>
            <a:xfrm>
              <a:off x="3151528" y="4520510"/>
              <a:ext cx="536743" cy="824395"/>
              <a:chOff x="3151528" y="4520510"/>
              <a:chExt cx="536743" cy="824395"/>
            </a:xfrm>
          </p:grpSpPr>
          <p:sp>
            <p:nvSpPr>
              <p:cNvPr id="83" name="Down Arrow 82"/>
              <p:cNvSpPr/>
              <p:nvPr/>
            </p:nvSpPr>
            <p:spPr>
              <a:xfrm rot="1911574">
                <a:off x="3151528" y="5219276"/>
                <a:ext cx="102483" cy="125629"/>
              </a:xfrm>
              <a:prstGeom prst="downArrow">
                <a:avLst/>
              </a:prstGeom>
              <a:solidFill>
                <a:srgbClr val="BFBFB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Down Arrow 86"/>
              <p:cNvSpPr/>
              <p:nvPr/>
            </p:nvSpPr>
            <p:spPr>
              <a:xfrm rot="1911574">
                <a:off x="3585788" y="4520510"/>
                <a:ext cx="102483" cy="125629"/>
              </a:xfrm>
              <a:prstGeom prst="downArrow">
                <a:avLst/>
              </a:prstGeom>
              <a:solidFill>
                <a:srgbClr val="BFBFB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77"/>
            <p:cNvGrpSpPr/>
            <p:nvPr/>
          </p:nvGrpSpPr>
          <p:grpSpPr>
            <a:xfrm>
              <a:off x="5594201" y="1277257"/>
              <a:ext cx="1067856" cy="400110"/>
              <a:chOff x="5594201" y="1277257"/>
              <a:chExt cx="1067856" cy="400110"/>
            </a:xfrm>
          </p:grpSpPr>
          <p:sp>
            <p:nvSpPr>
              <p:cNvPr id="96" name="Rectangular Callout 95"/>
              <p:cNvSpPr/>
              <p:nvPr/>
            </p:nvSpPr>
            <p:spPr>
              <a:xfrm>
                <a:off x="5594201" y="1277257"/>
                <a:ext cx="1067856" cy="400110"/>
              </a:xfrm>
              <a:prstGeom prst="wedgeRectCallout">
                <a:avLst>
                  <a:gd name="adj1" fmla="val -139083"/>
                  <a:gd name="adj2" fmla="val 110793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Request 100Mbps VC</a:t>
                </a:r>
                <a:endParaRPr lang="en-US" sz="1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1" name="Group 97"/>
              <p:cNvGrpSpPr/>
              <p:nvPr/>
            </p:nvGrpSpPr>
            <p:grpSpPr>
              <a:xfrm>
                <a:off x="6416089" y="1292489"/>
                <a:ext cx="231454" cy="215444"/>
                <a:chOff x="1262090" y="1228939"/>
                <a:chExt cx="231454" cy="215444"/>
              </a:xfrm>
            </p:grpSpPr>
            <p:sp>
              <p:nvSpPr>
                <p:cNvPr id="90" name="Oval 89"/>
                <p:cNvSpPr/>
                <p:nvPr/>
              </p:nvSpPr>
              <p:spPr>
                <a:xfrm>
                  <a:off x="1274368" y="1233212"/>
                  <a:ext cx="206899" cy="2068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1262090" y="1228939"/>
                  <a:ext cx="23145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Arial Narrow"/>
                      <a:cs typeface="Arial Narrow"/>
                    </a:rPr>
                    <a:t>1</a:t>
                  </a:r>
                  <a:endParaRPr lang="en-US" sz="800" b="1" dirty="0">
                    <a:latin typeface="Arial Narrow"/>
                    <a:cs typeface="Arial Narrow"/>
                  </a:endParaRPr>
                </a:p>
              </p:txBody>
            </p:sp>
          </p:grpSp>
        </p:grpSp>
        <p:grpSp>
          <p:nvGrpSpPr>
            <p:cNvPr id="22" name="Group 78"/>
            <p:cNvGrpSpPr/>
            <p:nvPr/>
          </p:nvGrpSpPr>
          <p:grpSpPr>
            <a:xfrm>
              <a:off x="6253382" y="2511833"/>
              <a:ext cx="948341" cy="400110"/>
              <a:chOff x="6253382" y="2511833"/>
              <a:chExt cx="948341" cy="400110"/>
            </a:xfrm>
          </p:grpSpPr>
          <p:sp>
            <p:nvSpPr>
              <p:cNvPr id="99" name="Rectangular Callout 98"/>
              <p:cNvSpPr/>
              <p:nvPr/>
            </p:nvSpPr>
            <p:spPr>
              <a:xfrm>
                <a:off x="6253382" y="2511833"/>
                <a:ext cx="948341" cy="400110"/>
              </a:xfrm>
              <a:prstGeom prst="wedgeRectCallout">
                <a:avLst>
                  <a:gd name="adj1" fmla="val 125305"/>
                  <a:gd name="adj2" fmla="val 150695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Transmit video stream</a:t>
                </a:r>
                <a:endParaRPr lang="en-US" sz="1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3" name="Group 99"/>
              <p:cNvGrpSpPr/>
              <p:nvPr/>
            </p:nvGrpSpPr>
            <p:grpSpPr>
              <a:xfrm>
                <a:off x="6959158" y="2524339"/>
                <a:ext cx="235962" cy="215444"/>
                <a:chOff x="1262090" y="1228939"/>
                <a:chExt cx="235962" cy="215444"/>
              </a:xfrm>
            </p:grpSpPr>
            <p:sp>
              <p:nvSpPr>
                <p:cNvPr id="101" name="Oval 100"/>
                <p:cNvSpPr/>
                <p:nvPr/>
              </p:nvSpPr>
              <p:spPr>
                <a:xfrm>
                  <a:off x="1274368" y="1233212"/>
                  <a:ext cx="206899" cy="2068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1262090" y="1228939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3</a:t>
                  </a:r>
                </a:p>
              </p:txBody>
            </p:sp>
          </p:grpSp>
        </p:grpSp>
        <p:grpSp>
          <p:nvGrpSpPr>
            <p:cNvPr id="24" name="Group 79"/>
            <p:cNvGrpSpPr/>
            <p:nvPr/>
          </p:nvGrpSpPr>
          <p:grpSpPr>
            <a:xfrm>
              <a:off x="5043201" y="4263613"/>
              <a:ext cx="1067856" cy="400110"/>
              <a:chOff x="5043201" y="4263613"/>
              <a:chExt cx="1067856" cy="400110"/>
            </a:xfrm>
          </p:grpSpPr>
          <p:sp>
            <p:nvSpPr>
              <p:cNvPr id="71" name="Rectangular Callout 70"/>
              <p:cNvSpPr/>
              <p:nvPr/>
            </p:nvSpPr>
            <p:spPr>
              <a:xfrm>
                <a:off x="5043201" y="4263613"/>
                <a:ext cx="1067856" cy="400110"/>
              </a:xfrm>
              <a:prstGeom prst="wedgeRectCallout">
                <a:avLst>
                  <a:gd name="adj1" fmla="val -75201"/>
                  <a:gd name="adj2" fmla="val 205111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Provision 100Mbps VC</a:t>
                </a:r>
                <a:endParaRPr lang="en-US" sz="1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6" name="Group 97"/>
              <p:cNvGrpSpPr/>
              <p:nvPr/>
            </p:nvGrpSpPr>
            <p:grpSpPr>
              <a:xfrm>
                <a:off x="5865089" y="4278845"/>
                <a:ext cx="235962" cy="215444"/>
                <a:chOff x="1262090" y="1228939"/>
                <a:chExt cx="235962" cy="215444"/>
              </a:xfrm>
            </p:grpSpPr>
            <p:sp>
              <p:nvSpPr>
                <p:cNvPr id="73" name="Oval 72"/>
                <p:cNvSpPr/>
                <p:nvPr/>
              </p:nvSpPr>
              <p:spPr>
                <a:xfrm>
                  <a:off x="1274368" y="1233212"/>
                  <a:ext cx="206899" cy="2068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1262090" y="1228939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Arial Narrow"/>
                      <a:cs typeface="Arial Narrow"/>
                    </a:rPr>
                    <a:t>2</a:t>
                  </a:r>
                  <a:endParaRPr lang="en-US" sz="800" b="1" dirty="0">
                    <a:latin typeface="Arial Narrow"/>
                    <a:cs typeface="Arial Narrow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83059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7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GLIF Singapore Video Streaming Demo</a:t>
            </a:r>
            <a:br>
              <a:rPr lang="en-US" sz="2400" dirty="0" smtClean="0"/>
            </a:br>
            <a:r>
              <a:rPr lang="en-US" sz="2400" dirty="0" smtClean="0"/>
              <a:t>(Demo Sequence)</a:t>
            </a:r>
            <a:endParaRPr lang="en-US" sz="2400" dirty="0"/>
          </a:p>
        </p:txBody>
      </p:sp>
      <p:grpSp>
        <p:nvGrpSpPr>
          <p:cNvPr id="3" name="Group 103"/>
          <p:cNvGrpSpPr/>
          <p:nvPr/>
        </p:nvGrpSpPr>
        <p:grpSpPr>
          <a:xfrm>
            <a:off x="589936" y="916738"/>
            <a:ext cx="7822374" cy="5060296"/>
            <a:chOff x="691914" y="1277257"/>
            <a:chExt cx="7720395" cy="5060296"/>
          </a:xfrm>
        </p:grpSpPr>
        <p:cxnSp>
          <p:nvCxnSpPr>
            <p:cNvPr id="85" name="Straight Connector 84"/>
            <p:cNvCxnSpPr>
              <a:stCxn id="49" idx="3"/>
              <a:endCxn id="56" idx="1"/>
            </p:cNvCxnSpPr>
            <p:nvPr/>
          </p:nvCxnSpPr>
          <p:spPr>
            <a:xfrm>
              <a:off x="4643186" y="1983580"/>
              <a:ext cx="3112957" cy="1871377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16200000" flipH="1">
              <a:off x="2727725" y="3842952"/>
              <a:ext cx="3731880" cy="413260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16200000" flipH="1">
              <a:off x="4336366" y="2490462"/>
              <a:ext cx="3726597" cy="3112956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stCxn id="49" idx="2"/>
            </p:cNvCxnSpPr>
            <p:nvPr/>
          </p:nvCxnSpPr>
          <p:spPr>
            <a:xfrm rot="16200000" flipH="1">
              <a:off x="3200067" y="2957342"/>
              <a:ext cx="1548211" cy="795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dash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rot="5400000">
              <a:off x="1490592" y="3840309"/>
              <a:ext cx="3726595" cy="413262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stCxn id="49" idx="1"/>
              <a:endCxn id="55" idx="3"/>
            </p:cNvCxnSpPr>
            <p:nvPr/>
          </p:nvCxnSpPr>
          <p:spPr>
            <a:xfrm rot="10800000" flipV="1">
              <a:off x="1336204" y="1983579"/>
              <a:ext cx="1968160" cy="1871377"/>
            </a:xfrm>
            <a:prstGeom prst="line">
              <a:avLst/>
            </a:prstGeom>
            <a:ln w="6350" cap="flat" cmpd="sng" algn="ctr">
              <a:solidFill>
                <a:srgbClr val="7F7F7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4557388" y="5915519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56143" y="5915519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730868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50391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756143" y="3731846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904350" y="5910240"/>
              <a:ext cx="485813" cy="246221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691914" y="3307877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SingAREN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TBD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733997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StarLight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OpenNSA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560516" y="3307875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ESnet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OSCARS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387035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</a:rPr>
                <a:t>MANLAN</a:t>
              </a: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smtClean="0">
                  <a:solidFill>
                    <a:schemeClr val="tx1"/>
                  </a:solidFill>
                </a:rPr>
                <a:t>OSCARS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585788" y="5490306"/>
              <a:ext cx="826519" cy="847247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NetherLight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BoD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7585788" y="3307875"/>
              <a:ext cx="826521" cy="847249"/>
            </a:xfrm>
            <a:prstGeom prst="roundRect">
              <a:avLst/>
            </a:prstGeom>
            <a:noFill/>
            <a:ln w="38100" cap="flat" cmpd="dbl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00" b="1" dirty="0" err="1" smtClean="0">
                  <a:solidFill>
                    <a:schemeClr val="tx1"/>
                  </a:solidFill>
                </a:rPr>
                <a:t>SURFnet</a:t>
              </a:r>
              <a:endParaRPr lang="en-US" sz="8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i="1" dirty="0" err="1" smtClean="0">
                  <a:solidFill>
                    <a:schemeClr val="tx1"/>
                  </a:solidFill>
                </a:rPr>
                <a:t>BoD</a:t>
              </a:r>
              <a:endParaRPr lang="en-US" sz="800" i="1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10"/>
            <p:cNvCxnSpPr>
              <a:stCxn id="6" idx="2"/>
              <a:endCxn id="5" idx="0"/>
            </p:cNvCxnSpPr>
            <p:nvPr/>
          </p:nvCxnSpPr>
          <p:spPr>
            <a:xfrm rot="5400000">
              <a:off x="2892925" y="4409455"/>
              <a:ext cx="1335184" cy="826519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6" idx="2"/>
              <a:endCxn id="7" idx="0"/>
            </p:cNvCxnSpPr>
            <p:nvPr/>
          </p:nvCxnSpPr>
          <p:spPr>
            <a:xfrm rot="16200000" flipH="1">
              <a:off x="3719443" y="4409454"/>
              <a:ext cx="1335184" cy="826519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8" idx="1"/>
              <a:endCxn id="7" idx="3"/>
            </p:cNvCxnSpPr>
            <p:nvPr/>
          </p:nvCxnSpPr>
          <p:spPr>
            <a:xfrm rot="10800000">
              <a:off x="5213554" y="5913930"/>
              <a:ext cx="2372234" cy="158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9" idx="2"/>
              <a:endCxn id="8" idx="0"/>
            </p:cNvCxnSpPr>
            <p:nvPr/>
          </p:nvCxnSpPr>
          <p:spPr>
            <a:xfrm rot="5400000">
              <a:off x="7331458" y="4822715"/>
              <a:ext cx="1335182" cy="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44343" y="2553961"/>
              <a:ext cx="709409" cy="604312"/>
            </a:xfrm>
            <a:prstGeom prst="rect">
              <a:avLst/>
            </a:prstGeom>
          </p:spPr>
        </p:pic>
        <p:grpSp>
          <p:nvGrpSpPr>
            <p:cNvPr id="10" name="Group 30"/>
            <p:cNvGrpSpPr/>
            <p:nvPr/>
          </p:nvGrpSpPr>
          <p:grpSpPr>
            <a:xfrm>
              <a:off x="719116" y="2715846"/>
              <a:ext cx="772113" cy="397931"/>
              <a:chOff x="1152236" y="2317915"/>
              <a:chExt cx="772113" cy="397931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1152236" y="2317915"/>
                <a:ext cx="397931" cy="397931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1526418" y="2317915"/>
                <a:ext cx="397931" cy="397931"/>
              </a:xfrm>
              <a:prstGeom prst="rect">
                <a:avLst/>
              </a:prstGeom>
            </p:spPr>
          </p:pic>
        </p:grpSp>
        <p:cxnSp>
          <p:nvCxnSpPr>
            <p:cNvPr id="39" name="Shape 38"/>
            <p:cNvCxnSpPr>
              <a:stCxn id="4" idx="2"/>
              <a:endCxn id="5" idx="1"/>
            </p:cNvCxnSpPr>
            <p:nvPr/>
          </p:nvCxnSpPr>
          <p:spPr>
            <a:xfrm rot="16200000" flipH="1">
              <a:off x="1040182" y="4220115"/>
              <a:ext cx="1758806" cy="1628823"/>
            </a:xfrm>
            <a:prstGeom prst="bentConnector2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3304364" y="1783525"/>
              <a:ext cx="1338822" cy="400110"/>
            </a:xfrm>
            <a:prstGeom prst="rect">
              <a:avLst/>
            </a:prstGeom>
            <a:solidFill>
              <a:srgbClr val="FF6600"/>
            </a:solidFill>
            <a:ln w="2540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0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SURFnet/ESnet</a:t>
              </a:r>
              <a:endParaRPr lang="en-US" sz="1000" dirty="0" smtClean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pPr algn="ctr"/>
              <a:r>
                <a:rPr lang="en-US" sz="1000" dirty="0" smtClean="0">
                  <a:solidFill>
                    <a:srgbClr val="000000"/>
                  </a:solidFill>
                  <a:latin typeface="Arial"/>
                  <a:cs typeface="Arial"/>
                </a:rPr>
                <a:t>Aggregator NSA</a:t>
              </a:r>
            </a:p>
          </p:txBody>
        </p:sp>
        <p:sp>
          <p:nvSpPr>
            <p:cNvPr id="166" name="Freeform 165"/>
            <p:cNvSpPr/>
            <p:nvPr/>
          </p:nvSpPr>
          <p:spPr>
            <a:xfrm>
              <a:off x="1165225" y="3200401"/>
              <a:ext cx="6775450" cy="2651125"/>
            </a:xfrm>
            <a:custGeom>
              <a:avLst/>
              <a:gdLst>
                <a:gd name="connsiteX0" fmla="*/ 0 w 6775450"/>
                <a:gd name="connsiteY0" fmla="*/ 6350 h 2651125"/>
                <a:gd name="connsiteX1" fmla="*/ 0 w 6775450"/>
                <a:gd name="connsiteY1" fmla="*/ 2641600 h 2651125"/>
                <a:gd name="connsiteX2" fmla="*/ 1685925 w 6775450"/>
                <a:gd name="connsiteY2" fmla="*/ 2644775 h 2651125"/>
                <a:gd name="connsiteX3" fmla="*/ 2809875 w 6775450"/>
                <a:gd name="connsiteY3" fmla="*/ 835025 h 2651125"/>
                <a:gd name="connsiteX4" fmla="*/ 3937000 w 6775450"/>
                <a:gd name="connsiteY4" fmla="*/ 2651125 h 2651125"/>
                <a:gd name="connsiteX5" fmla="*/ 6775450 w 6775450"/>
                <a:gd name="connsiteY5" fmla="*/ 2651125 h 2651125"/>
                <a:gd name="connsiteX6" fmla="*/ 6772275 w 6775450"/>
                <a:gd name="connsiteY6" fmla="*/ 0 h 265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75450" h="2651125">
                  <a:moveTo>
                    <a:pt x="0" y="6350"/>
                  </a:moveTo>
                  <a:lnTo>
                    <a:pt x="0" y="2641600"/>
                  </a:lnTo>
                  <a:lnTo>
                    <a:pt x="1685925" y="2644775"/>
                  </a:lnTo>
                  <a:lnTo>
                    <a:pt x="2809875" y="835025"/>
                  </a:lnTo>
                  <a:lnTo>
                    <a:pt x="3937000" y="2651125"/>
                  </a:lnTo>
                  <a:lnTo>
                    <a:pt x="6775450" y="2651125"/>
                  </a:lnTo>
                  <a:cubicBezTo>
                    <a:pt x="6774392" y="1767417"/>
                    <a:pt x="6772275" y="0"/>
                    <a:pt x="6772275" y="0"/>
                  </a:cubicBezTo>
                </a:path>
              </a:pathLst>
            </a:custGeom>
            <a:ln w="25400" cap="flat" cmpd="sng" algn="ctr">
              <a:solidFill>
                <a:srgbClr val="0000FF">
                  <a:alpha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ounded Rectangle 167"/>
            <p:cNvSpPr/>
            <p:nvPr/>
          </p:nvSpPr>
          <p:spPr>
            <a:xfrm>
              <a:off x="691914" y="2511833"/>
              <a:ext cx="826519" cy="688568"/>
            </a:xfrm>
            <a:prstGeom prst="roundRect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ounded Rectangle 168"/>
            <p:cNvSpPr/>
            <p:nvPr/>
          </p:nvSpPr>
          <p:spPr>
            <a:xfrm>
              <a:off x="7585788" y="2511833"/>
              <a:ext cx="826519" cy="688568"/>
            </a:xfrm>
            <a:prstGeom prst="roundRect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own Arrow 44"/>
            <p:cNvSpPr/>
            <p:nvPr/>
          </p:nvSpPr>
          <p:spPr>
            <a:xfrm>
              <a:off x="7885200" y="3257761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own Arrow 45"/>
            <p:cNvSpPr/>
            <p:nvPr/>
          </p:nvSpPr>
          <p:spPr>
            <a:xfrm>
              <a:off x="7885200" y="4080473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own Arrow 49"/>
            <p:cNvSpPr/>
            <p:nvPr/>
          </p:nvSpPr>
          <p:spPr>
            <a:xfrm>
              <a:off x="7885200" y="5725897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own Arrow 56"/>
            <p:cNvSpPr/>
            <p:nvPr/>
          </p:nvSpPr>
          <p:spPr>
            <a:xfrm>
              <a:off x="7885200" y="4903185"/>
              <a:ext cx="102483" cy="125629"/>
            </a:xfrm>
            <a:prstGeom prst="downArrow">
              <a:avLst/>
            </a:prstGeom>
            <a:solidFill>
              <a:srgbClr val="BFBFB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71"/>
            <p:cNvGrpSpPr/>
            <p:nvPr/>
          </p:nvGrpSpPr>
          <p:grpSpPr>
            <a:xfrm>
              <a:off x="1112814" y="3257761"/>
              <a:ext cx="102483" cy="2593765"/>
              <a:chOff x="1112814" y="3257761"/>
              <a:chExt cx="102483" cy="2593765"/>
            </a:xfrm>
            <a:solidFill>
              <a:srgbClr val="BFBFBF"/>
            </a:solidFill>
          </p:grpSpPr>
          <p:sp>
            <p:nvSpPr>
              <p:cNvPr id="58" name="Down Arrow 57"/>
              <p:cNvSpPr/>
              <p:nvPr/>
            </p:nvSpPr>
            <p:spPr>
              <a:xfrm flipV="1">
                <a:off x="1112814" y="3257761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Down Arrow 58"/>
              <p:cNvSpPr/>
              <p:nvPr/>
            </p:nvSpPr>
            <p:spPr>
              <a:xfrm flipV="1">
                <a:off x="1112814" y="4080473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Down Arrow 59"/>
              <p:cNvSpPr/>
              <p:nvPr/>
            </p:nvSpPr>
            <p:spPr>
              <a:xfrm flipV="1">
                <a:off x="1112814" y="5725897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Down Arrow 60"/>
              <p:cNvSpPr/>
              <p:nvPr/>
            </p:nvSpPr>
            <p:spPr>
              <a:xfrm flipV="1">
                <a:off x="1112814" y="4903185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63"/>
            <p:cNvGrpSpPr/>
            <p:nvPr/>
          </p:nvGrpSpPr>
          <p:grpSpPr>
            <a:xfrm rot="16200000">
              <a:off x="2343382" y="5368889"/>
              <a:ext cx="102483" cy="948341"/>
              <a:chOff x="2469011" y="4155124"/>
              <a:chExt cx="102483" cy="948341"/>
            </a:xfrm>
            <a:solidFill>
              <a:schemeClr val="bg1">
                <a:lumMod val="75000"/>
              </a:schemeClr>
            </a:solidFill>
          </p:grpSpPr>
          <p:sp>
            <p:nvSpPr>
              <p:cNvPr id="62" name="Down Arrow 61"/>
              <p:cNvSpPr/>
              <p:nvPr/>
            </p:nvSpPr>
            <p:spPr>
              <a:xfrm flipV="1">
                <a:off x="2469011" y="4977836"/>
                <a:ext cx="102483" cy="125629"/>
              </a:xfrm>
              <a:prstGeom prst="downArrow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Down Arrow 62"/>
              <p:cNvSpPr/>
              <p:nvPr/>
            </p:nvSpPr>
            <p:spPr>
              <a:xfrm flipV="1">
                <a:off x="2469011" y="4155124"/>
                <a:ext cx="102483" cy="125629"/>
              </a:xfrm>
              <a:prstGeom prst="downArrow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70"/>
            <p:cNvGrpSpPr/>
            <p:nvPr/>
          </p:nvGrpSpPr>
          <p:grpSpPr>
            <a:xfrm rot="16200000">
              <a:off x="6302857" y="4965998"/>
              <a:ext cx="102483" cy="1771053"/>
              <a:chOff x="1265214" y="4232873"/>
              <a:chExt cx="102483" cy="1771053"/>
            </a:xfrm>
            <a:solidFill>
              <a:srgbClr val="BFBFBF"/>
            </a:solidFill>
          </p:grpSpPr>
          <p:sp>
            <p:nvSpPr>
              <p:cNvPr id="68" name="Down Arrow 67"/>
              <p:cNvSpPr/>
              <p:nvPr/>
            </p:nvSpPr>
            <p:spPr>
              <a:xfrm flipV="1">
                <a:off x="1265214" y="4232873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Down Arrow 68"/>
              <p:cNvSpPr/>
              <p:nvPr/>
            </p:nvSpPr>
            <p:spPr>
              <a:xfrm flipV="1">
                <a:off x="1265214" y="5878297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Down Arrow 69"/>
              <p:cNvSpPr/>
              <p:nvPr/>
            </p:nvSpPr>
            <p:spPr>
              <a:xfrm flipV="1">
                <a:off x="1265214" y="5055585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72"/>
            <p:cNvGrpSpPr/>
            <p:nvPr/>
          </p:nvGrpSpPr>
          <p:grpSpPr>
            <a:xfrm rot="19688426">
              <a:off x="4477324" y="4039474"/>
              <a:ext cx="102483" cy="1771053"/>
              <a:chOff x="1265214" y="4232873"/>
              <a:chExt cx="102483" cy="1771053"/>
            </a:xfrm>
            <a:solidFill>
              <a:srgbClr val="BFBFBF"/>
            </a:solidFill>
          </p:grpSpPr>
          <p:sp>
            <p:nvSpPr>
              <p:cNvPr id="74" name="Down Arrow 73"/>
              <p:cNvSpPr/>
              <p:nvPr/>
            </p:nvSpPr>
            <p:spPr>
              <a:xfrm flipV="1">
                <a:off x="1265214" y="4232873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Down Arrow 74"/>
              <p:cNvSpPr/>
              <p:nvPr/>
            </p:nvSpPr>
            <p:spPr>
              <a:xfrm flipV="1">
                <a:off x="1265214" y="5878297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Down Arrow 75"/>
              <p:cNvSpPr/>
              <p:nvPr/>
            </p:nvSpPr>
            <p:spPr>
              <a:xfrm flipV="1">
                <a:off x="1265214" y="5055585"/>
                <a:ext cx="102483" cy="125629"/>
              </a:xfrm>
              <a:prstGeom prst="downArrow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87"/>
            <p:cNvGrpSpPr/>
            <p:nvPr/>
          </p:nvGrpSpPr>
          <p:grpSpPr>
            <a:xfrm>
              <a:off x="3151528" y="4520510"/>
              <a:ext cx="536743" cy="824395"/>
              <a:chOff x="3151528" y="4520510"/>
              <a:chExt cx="536743" cy="824395"/>
            </a:xfrm>
          </p:grpSpPr>
          <p:sp>
            <p:nvSpPr>
              <p:cNvPr id="83" name="Down Arrow 82"/>
              <p:cNvSpPr/>
              <p:nvPr/>
            </p:nvSpPr>
            <p:spPr>
              <a:xfrm rot="1911574">
                <a:off x="3151528" y="5219276"/>
                <a:ext cx="102483" cy="125629"/>
              </a:xfrm>
              <a:prstGeom prst="downArrow">
                <a:avLst/>
              </a:prstGeom>
              <a:solidFill>
                <a:srgbClr val="BFBFB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Down Arrow 86"/>
              <p:cNvSpPr/>
              <p:nvPr/>
            </p:nvSpPr>
            <p:spPr>
              <a:xfrm rot="1911574">
                <a:off x="3585788" y="4520510"/>
                <a:ext cx="102483" cy="125629"/>
              </a:xfrm>
              <a:prstGeom prst="downArrow">
                <a:avLst/>
              </a:prstGeom>
              <a:solidFill>
                <a:srgbClr val="BFBFB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99"/>
            <p:cNvGrpSpPr/>
            <p:nvPr/>
          </p:nvGrpSpPr>
          <p:grpSpPr>
            <a:xfrm>
              <a:off x="1097741" y="1518175"/>
              <a:ext cx="1130202" cy="400110"/>
              <a:chOff x="1097741" y="1518175"/>
              <a:chExt cx="1130202" cy="400110"/>
            </a:xfrm>
          </p:grpSpPr>
          <p:sp>
            <p:nvSpPr>
              <p:cNvPr id="99" name="Rectangular Callout 98"/>
              <p:cNvSpPr/>
              <p:nvPr/>
            </p:nvSpPr>
            <p:spPr>
              <a:xfrm>
                <a:off x="1097741" y="1518175"/>
                <a:ext cx="1130202" cy="400110"/>
              </a:xfrm>
              <a:prstGeom prst="wedgeRectCallout">
                <a:avLst>
                  <a:gd name="adj1" fmla="val -38433"/>
                  <a:gd name="adj2" fmla="val 197854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Observe video degradation</a:t>
                </a:r>
                <a:endParaRPr lang="en-US" sz="1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1" name="Group 99"/>
              <p:cNvGrpSpPr/>
              <p:nvPr/>
            </p:nvGrpSpPr>
            <p:grpSpPr>
              <a:xfrm>
                <a:off x="1984942" y="1690335"/>
                <a:ext cx="235962" cy="215444"/>
                <a:chOff x="1262090" y="1228939"/>
                <a:chExt cx="235962" cy="215444"/>
              </a:xfrm>
            </p:grpSpPr>
            <p:sp>
              <p:nvSpPr>
                <p:cNvPr id="101" name="Oval 100"/>
                <p:cNvSpPr/>
                <p:nvPr/>
              </p:nvSpPr>
              <p:spPr>
                <a:xfrm>
                  <a:off x="1274368" y="1233212"/>
                  <a:ext cx="206899" cy="2068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1262090" y="1228939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Arial Narrow"/>
                      <a:cs typeface="Arial Narrow"/>
                    </a:rPr>
                    <a:t>6</a:t>
                  </a:r>
                  <a:endParaRPr lang="en-US" sz="800" b="1" dirty="0">
                    <a:latin typeface="Arial Narrow"/>
                    <a:cs typeface="Arial Narrow"/>
                  </a:endParaRPr>
                </a:p>
              </p:txBody>
            </p:sp>
          </p:grpSp>
        </p:grpSp>
        <p:grpSp>
          <p:nvGrpSpPr>
            <p:cNvPr id="22" name="Group 97"/>
            <p:cNvGrpSpPr/>
            <p:nvPr/>
          </p:nvGrpSpPr>
          <p:grpSpPr>
            <a:xfrm>
              <a:off x="5043201" y="4263613"/>
              <a:ext cx="1067856" cy="400110"/>
              <a:chOff x="5043201" y="4263613"/>
              <a:chExt cx="1067856" cy="400110"/>
            </a:xfrm>
          </p:grpSpPr>
          <p:sp>
            <p:nvSpPr>
              <p:cNvPr id="71" name="Rectangular Callout 70"/>
              <p:cNvSpPr/>
              <p:nvPr/>
            </p:nvSpPr>
            <p:spPr>
              <a:xfrm>
                <a:off x="5043201" y="4263613"/>
                <a:ext cx="1067856" cy="400110"/>
              </a:xfrm>
              <a:prstGeom prst="wedgeRectCallout">
                <a:avLst>
                  <a:gd name="adj1" fmla="val -75201"/>
                  <a:gd name="adj2" fmla="val 205111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Re-provision VC to 10Mbps</a:t>
                </a:r>
                <a:endParaRPr lang="en-US" sz="1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3" name="Group 97"/>
              <p:cNvGrpSpPr/>
              <p:nvPr/>
            </p:nvGrpSpPr>
            <p:grpSpPr>
              <a:xfrm>
                <a:off x="5865089" y="4278845"/>
                <a:ext cx="235962" cy="215444"/>
                <a:chOff x="1262090" y="1228939"/>
                <a:chExt cx="235962" cy="215444"/>
              </a:xfrm>
            </p:grpSpPr>
            <p:sp>
              <p:nvSpPr>
                <p:cNvPr id="73" name="Oval 72"/>
                <p:cNvSpPr/>
                <p:nvPr/>
              </p:nvSpPr>
              <p:spPr>
                <a:xfrm>
                  <a:off x="1274368" y="1233212"/>
                  <a:ext cx="206899" cy="2068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1262090" y="1228939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5</a:t>
                  </a:r>
                </a:p>
              </p:txBody>
            </p:sp>
          </p:grpSp>
        </p:grpSp>
        <p:grpSp>
          <p:nvGrpSpPr>
            <p:cNvPr id="24" name="Group 102"/>
            <p:cNvGrpSpPr/>
            <p:nvPr/>
          </p:nvGrpSpPr>
          <p:grpSpPr>
            <a:xfrm>
              <a:off x="5594200" y="1277257"/>
              <a:ext cx="1227513" cy="400110"/>
              <a:chOff x="5594200" y="1277257"/>
              <a:chExt cx="1227513" cy="400110"/>
            </a:xfrm>
          </p:grpSpPr>
          <p:sp>
            <p:nvSpPr>
              <p:cNvPr id="78" name="Rectangular Callout 77"/>
              <p:cNvSpPr/>
              <p:nvPr/>
            </p:nvSpPr>
            <p:spPr>
              <a:xfrm>
                <a:off x="5594200" y="1277257"/>
                <a:ext cx="1227513" cy="400110"/>
              </a:xfrm>
              <a:prstGeom prst="wedgeRectCallout">
                <a:avLst>
                  <a:gd name="adj1" fmla="val -124894"/>
                  <a:gd name="adj2" fmla="val 108979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Request VC Modify to 10Mbps</a:t>
                </a:r>
                <a:endParaRPr lang="en-US" sz="10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6" name="Group 97"/>
              <p:cNvGrpSpPr/>
              <p:nvPr/>
            </p:nvGrpSpPr>
            <p:grpSpPr>
              <a:xfrm>
                <a:off x="6575743" y="1292489"/>
                <a:ext cx="235962" cy="215444"/>
                <a:chOff x="1262090" y="1228939"/>
                <a:chExt cx="235962" cy="215444"/>
              </a:xfrm>
            </p:grpSpPr>
            <p:sp>
              <p:nvSpPr>
                <p:cNvPr id="80" name="Oval 79"/>
                <p:cNvSpPr/>
                <p:nvPr/>
              </p:nvSpPr>
              <p:spPr>
                <a:xfrm>
                  <a:off x="1274368" y="1233212"/>
                  <a:ext cx="206899" cy="20689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1262090" y="1228939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4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21015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9362_ESnet_PPT_Template">
  <a:themeElements>
    <a:clrScheme name="ESnet Theme Colors 1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619FC4"/>
      </a:accent1>
      <a:accent2>
        <a:srgbClr val="006394"/>
      </a:accent2>
      <a:accent3>
        <a:srgbClr val="99CCCC"/>
      </a:accent3>
      <a:accent4>
        <a:srgbClr val="006666"/>
      </a:accent4>
      <a:accent5>
        <a:srgbClr val="669999"/>
      </a:accent5>
      <a:accent6>
        <a:srgbClr val="0099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19362_ESnet_PPT_Template.pot</Template>
  <TotalTime>32479</TotalTime>
  <Words>667</Words>
  <Application>Microsoft Macintosh PowerPoint</Application>
  <PresentationFormat>On-screen Show (4:3)</PresentationFormat>
  <Paragraphs>277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19362_ESnet_PPT_Template</vt:lpstr>
      <vt:lpstr>NSI Aggregator: Joint SURFnet/ESnet effort</vt:lpstr>
      <vt:lpstr>NSI Connection Segmentation</vt:lpstr>
      <vt:lpstr>NSI Aggregator Implementation</vt:lpstr>
      <vt:lpstr>SURFnet/ESnet  Inter-domain pathfinder (NSI Aggregator)</vt:lpstr>
      <vt:lpstr>NSI Path Computation Element v1.0</vt:lpstr>
      <vt:lpstr>What is it?</vt:lpstr>
      <vt:lpstr>PowerPoint Presentation</vt:lpstr>
      <vt:lpstr>GLIF Singapore Video Streaming Demo (Demo Sequence)</vt:lpstr>
      <vt:lpstr>GLIF Singapore Video Streaming Demo (Demo Sequence)</vt:lpstr>
      <vt:lpstr>GLIF Singapore Video Streaming Demo (Demo Sequence)</vt:lpstr>
      <vt:lpstr>What is next?</vt:lpstr>
    </vt:vector>
  </TitlesOfParts>
  <Manager/>
  <Company>Lawrence Berkeley National Laboratory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the Title Slide Arial 32 pt</dc:title>
  <dc:subject/>
  <dc:creator>Wendy Tsabba</dc:creator>
  <cp:keywords/>
  <dc:description/>
  <cp:lastModifiedBy>Inder Monga</cp:lastModifiedBy>
  <cp:revision>153</cp:revision>
  <cp:lastPrinted>2012-01-21T00:25:18Z</cp:lastPrinted>
  <dcterms:created xsi:type="dcterms:W3CDTF">2014-02-06T22:19:15Z</dcterms:created>
  <dcterms:modified xsi:type="dcterms:W3CDTF">2014-02-11T08:56:48Z</dcterms:modified>
  <cp:category/>
</cp:coreProperties>
</file>