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  <p:sldId id="258" r:id="rId3"/>
    <p:sldId id="257" r:id="rId4"/>
    <p:sldId id="262" r:id="rId5"/>
    <p:sldId id="261" r:id="rId6"/>
    <p:sldId id="263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0" d="100"/>
          <a:sy n="110" d="100"/>
        </p:scale>
        <p:origin x="-78" y="111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5294AC6-CCAD-48FE-BC35-288E783677E4}" type="datetimeFigureOut">
              <a:rPr lang="en-US" smtClean="0"/>
              <a:t>2/10/2014</a:t>
            </a:fld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895B7A1-3FBF-4CB9-864D-87795575D67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73546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5294AC6-CCAD-48FE-BC35-288E783677E4}" type="datetimeFigureOut">
              <a:rPr lang="en-US" smtClean="0"/>
              <a:t>2/10/2014</a:t>
            </a:fld>
            <a:endParaRPr lang="en-US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895B7A1-3FBF-4CB9-864D-87795575D67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95841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5294AC6-CCAD-48FE-BC35-288E783677E4}" type="datetimeFigureOut">
              <a:rPr lang="en-US" smtClean="0"/>
              <a:t>2/10/2014</a:t>
            </a:fld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895B7A1-3FBF-4CB9-864D-87795575D67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15585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4"/>
          <p:cNvPicPr preferRelativeResize="0"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2" b="2283"/>
          <a:stretch>
            <a:fillRect/>
          </a:stretch>
        </p:blipFill>
        <p:spPr bwMode="auto">
          <a:xfrm>
            <a:off x="0" y="3643315"/>
            <a:ext cx="9144000" cy="2763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9" descr="II_rahmen_neu_titel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174"/>
            <a:ext cx="9144000" cy="687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 Box 14"/>
          <p:cNvSpPr txBox="1">
            <a:spLocks noChangeArrowheads="1"/>
          </p:cNvSpPr>
          <p:nvPr/>
        </p:nvSpPr>
        <p:spPr bwMode="auto">
          <a:xfrm>
            <a:off x="396875" y="6475415"/>
            <a:ext cx="36703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800" dirty="0" smtClean="0"/>
              <a:t>KIT – University of the State of Baden-Wuerttemberg and </a:t>
            </a:r>
            <a:br>
              <a:rPr lang="en-US" sz="800" dirty="0" smtClean="0"/>
            </a:br>
            <a:r>
              <a:rPr lang="en-US" sz="800" dirty="0" smtClean="0"/>
              <a:t>National Research Center of the Helmholtz Association</a:t>
            </a:r>
            <a:endParaRPr lang="en-US" sz="800" dirty="0"/>
          </a:p>
        </p:txBody>
      </p:sp>
      <p:sp>
        <p:nvSpPr>
          <p:cNvPr id="5" name="Text Box 21"/>
          <p:cNvSpPr txBox="1">
            <a:spLocks noChangeArrowheads="1"/>
          </p:cNvSpPr>
          <p:nvPr/>
        </p:nvSpPr>
        <p:spPr bwMode="auto">
          <a:xfrm>
            <a:off x="385767" y="3366344"/>
            <a:ext cx="4537075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de-DE" sz="1000" dirty="0" smtClean="0">
                <a:solidFill>
                  <a:schemeClr val="bg1"/>
                </a:solidFill>
              </a:rPr>
              <a:t>Steinbuch </a:t>
            </a:r>
            <a:r>
              <a:rPr lang="de-DE" sz="1000" dirty="0" err="1" smtClean="0">
                <a:solidFill>
                  <a:schemeClr val="bg1"/>
                </a:solidFill>
              </a:rPr>
              <a:t>Centre</a:t>
            </a:r>
            <a:r>
              <a:rPr lang="de-DE" sz="1000" dirty="0" smtClean="0">
                <a:solidFill>
                  <a:schemeClr val="bg1"/>
                </a:solidFill>
              </a:rPr>
              <a:t> </a:t>
            </a:r>
            <a:r>
              <a:rPr lang="de-DE" sz="1000" dirty="0" err="1" smtClean="0">
                <a:solidFill>
                  <a:schemeClr val="bg1"/>
                </a:solidFill>
              </a:rPr>
              <a:t>for</a:t>
            </a:r>
            <a:r>
              <a:rPr lang="de-DE" sz="1000" dirty="0" smtClean="0">
                <a:solidFill>
                  <a:schemeClr val="bg1"/>
                </a:solidFill>
              </a:rPr>
              <a:t>  Computing (SCC)</a:t>
            </a:r>
          </a:p>
        </p:txBody>
      </p:sp>
      <p:sp>
        <p:nvSpPr>
          <p:cNvPr id="6" name="Text Box 14"/>
          <p:cNvSpPr txBox="1">
            <a:spLocks noChangeArrowheads="1"/>
          </p:cNvSpPr>
          <p:nvPr/>
        </p:nvSpPr>
        <p:spPr bwMode="auto">
          <a:xfrm>
            <a:off x="7318375" y="6497641"/>
            <a:ext cx="17272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defRPr/>
            </a:pPr>
            <a:r>
              <a:rPr lang="de-DE" sz="1600" b="1" smtClean="0">
                <a:solidFill>
                  <a:schemeClr val="bg1"/>
                </a:solidFill>
              </a:rPr>
              <a:t>www.kit.edu</a:t>
            </a:r>
          </a:p>
        </p:txBody>
      </p:sp>
      <p:pic>
        <p:nvPicPr>
          <p:cNvPr id="7" name="Picture 11" descr="KIT-Logo-rgb_d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333378"/>
            <a:ext cx="1619250" cy="747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64588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 20 p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7280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 24 p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611012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8" name="Fußzeilenplatzhalter 4"/>
          <p:cNvSpPr txBox="1">
            <a:spLocks/>
          </p:cNvSpPr>
          <p:nvPr userDrawn="1"/>
        </p:nvSpPr>
        <p:spPr bwMode="auto">
          <a:xfrm>
            <a:off x="1907704" y="6473821"/>
            <a:ext cx="4042246" cy="2707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de-DE" dirty="0" smtClean="0"/>
              <a:t>Bruno</a:t>
            </a:r>
            <a:r>
              <a:rPr lang="de-DE" baseline="0" dirty="0" smtClean="0"/>
              <a:t> Hoeft</a:t>
            </a:r>
            <a:r>
              <a:rPr lang="de-DE" dirty="0" smtClean="0"/>
              <a:t>, KIT, SCC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255283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5294AC6-CCAD-48FE-BC35-288E783677E4}" type="datetimeFigureOut">
              <a:rPr lang="en-US" smtClean="0"/>
              <a:t>2/10/2014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895B7A1-3FBF-4CB9-864D-87795575D67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36507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5294AC6-CCAD-48FE-BC35-288E783677E4}" type="datetimeFigureOut">
              <a:rPr lang="en-US" smtClean="0"/>
              <a:t>2/10/2014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b="1" dirty="0" smtClean="0"/>
              <a:t>LHCONE workshop :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895B7A1-3FBF-4CB9-864D-87795575D67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50967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5294AC6-CCAD-48FE-BC35-288E783677E4}" type="datetimeFigureOut">
              <a:rPr lang="en-US" smtClean="0"/>
              <a:t>2/10/2014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895B7A1-3FBF-4CB9-864D-87795575D67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73966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5294AC6-CCAD-48FE-BC35-288E783677E4}" type="datetimeFigureOut">
              <a:rPr lang="en-US" smtClean="0"/>
              <a:t>2/10/2014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895B7A1-3FBF-4CB9-864D-87795575D67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22818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9" descr="II_rahmen_neu_folge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54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0526" y="250032"/>
            <a:ext cx="6911975" cy="4214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Folientitel durch klicken hinzufügen</a:t>
            </a:r>
          </a:p>
        </p:txBody>
      </p:sp>
      <p:sp>
        <p:nvSpPr>
          <p:cNvPr id="1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92113" y="898922"/>
            <a:ext cx="8356600" cy="36706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Karlsruhe Institute </a:t>
            </a:r>
            <a:r>
              <a:rPr lang="de-DE" dirty="0" err="1" smtClean="0"/>
              <a:t>of</a:t>
            </a:r>
            <a:r>
              <a:rPr lang="de-DE" dirty="0" smtClean="0"/>
              <a:t> Technology (KIT).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</p:txBody>
      </p:sp>
      <p:sp>
        <p:nvSpPr>
          <p:cNvPr id="19" name="Text Box 10"/>
          <p:cNvSpPr txBox="1">
            <a:spLocks noChangeArrowheads="1"/>
          </p:cNvSpPr>
          <p:nvPr userDrawn="1"/>
        </p:nvSpPr>
        <p:spPr bwMode="auto">
          <a:xfrm>
            <a:off x="6011863" y="6543104"/>
            <a:ext cx="2736850" cy="270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50000"/>
              </a:spcBef>
              <a:defRPr/>
            </a:pPr>
            <a:r>
              <a:rPr lang="de-DE" sz="900" smtClean="0"/>
              <a:t>Steinbuch Centre for Computing</a:t>
            </a:r>
          </a:p>
        </p:txBody>
      </p:sp>
      <p:sp>
        <p:nvSpPr>
          <p:cNvPr id="20" name="Text Box 11"/>
          <p:cNvSpPr txBox="1">
            <a:spLocks noChangeArrowheads="1"/>
          </p:cNvSpPr>
          <p:nvPr userDrawn="1"/>
        </p:nvSpPr>
        <p:spPr bwMode="auto">
          <a:xfrm>
            <a:off x="250825" y="6537151"/>
            <a:ext cx="325438" cy="16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fld id="{BB50C3E5-7BD0-4BD8-A022-AB94D8F2B937}" type="slidenum">
              <a:rPr lang="de-DE" sz="900" b="1" smtClean="0"/>
              <a:pPr eaLnBrk="1" hangingPunct="1">
                <a:spcBef>
                  <a:spcPct val="50000"/>
                </a:spcBef>
                <a:defRPr/>
              </a:pPr>
              <a:t>‹Nr.›</a:t>
            </a:fld>
            <a:endParaRPr lang="de-DE" sz="900" b="1" smtClean="0"/>
          </a:p>
        </p:txBody>
      </p:sp>
      <p:sp>
        <p:nvSpPr>
          <p:cNvPr id="21" name="Rectangle 11"/>
          <p:cNvSpPr>
            <a:spLocks noChangeArrowheads="1"/>
          </p:cNvSpPr>
          <p:nvPr userDrawn="1"/>
        </p:nvSpPr>
        <p:spPr bwMode="auto">
          <a:xfrm>
            <a:off x="612774" y="6537151"/>
            <a:ext cx="1150914" cy="270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r>
              <a:rPr lang="de-DE" sz="900" dirty="0" smtClean="0"/>
              <a:t>February</a:t>
            </a:r>
            <a:r>
              <a:rPr lang="de-DE" sz="900" baseline="0" dirty="0" smtClean="0"/>
              <a:t>10th, 2014</a:t>
            </a:r>
            <a:endParaRPr lang="de-DE" sz="900" dirty="0"/>
          </a:p>
        </p:txBody>
      </p:sp>
      <p:sp>
        <p:nvSpPr>
          <p:cNvPr id="22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907704" y="6537151"/>
            <a:ext cx="4042246" cy="270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900"/>
            </a:lvl1pPr>
          </a:lstStyle>
          <a:p>
            <a:pPr>
              <a:defRPr/>
            </a:pPr>
            <a:r>
              <a:rPr lang="de-DE" dirty="0" smtClean="0"/>
              <a:t>Bruno Hoeft, KIT, SCC</a:t>
            </a:r>
            <a:endParaRPr lang="de-DE" dirty="0"/>
          </a:p>
        </p:txBody>
      </p:sp>
      <p:pic>
        <p:nvPicPr>
          <p:cNvPr id="23" name="Grafik 9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000" y="6543104"/>
            <a:ext cx="688975" cy="2655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Picture 9" descr="KITlogo_4c_frutiger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7667626" y="255985"/>
            <a:ext cx="1084263" cy="37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3484966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2" r:id="rId2"/>
    <p:sldLayoutId id="2147483673" r:id="rId3"/>
    <p:sldLayoutId id="2147483674" r:id="rId4"/>
    <p:sldLayoutId id="2147483675" r:id="rId5"/>
    <p:sldLayoutId id="2147483661" r:id="rId6"/>
    <p:sldLayoutId id="2147483662" r:id="rId7"/>
    <p:sldLayoutId id="2147483663" r:id="rId8"/>
    <p:sldLayoutId id="2147483664" r:id="rId9"/>
    <p:sldLayoutId id="2147483665" r:id="rId10"/>
    <p:sldLayoutId id="214748368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Relationship Id="rId9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/>
          <p:cNvSpPr/>
          <p:nvPr/>
        </p:nvSpPr>
        <p:spPr>
          <a:xfrm>
            <a:off x="179512" y="1520205"/>
            <a:ext cx="8964488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/>
              <a:t>DE-KIT / </a:t>
            </a:r>
            <a:r>
              <a:rPr lang="en-US" sz="3200" dirty="0" err="1" smtClean="0"/>
              <a:t>GridKa</a:t>
            </a:r>
            <a:r>
              <a:rPr lang="en-US" sz="3200" dirty="0" smtClean="0"/>
              <a:t>   LHC[OPN / ONE]  Proposal</a:t>
            </a:r>
          </a:p>
          <a:p>
            <a:endParaRPr lang="en-US" dirty="0" smtClean="0"/>
          </a:p>
          <a:p>
            <a:r>
              <a:rPr lang="en-US" dirty="0" smtClean="0"/>
              <a:t>Bruno </a:t>
            </a:r>
            <a:r>
              <a:rPr lang="en-US" dirty="0" err="1"/>
              <a:t>Hoeft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DE-KIT / </a:t>
            </a:r>
            <a:r>
              <a:rPr lang="en-US" dirty="0" err="1"/>
              <a:t>GridKa</a:t>
            </a:r>
            <a:r>
              <a:rPr lang="en-US" dirty="0"/>
              <a:t> </a:t>
            </a:r>
            <a:r>
              <a:rPr lang="en-US" dirty="0" smtClean="0"/>
              <a:t>-- Network </a:t>
            </a:r>
            <a:r>
              <a:rPr lang="en-US" dirty="0"/>
              <a:t>Site Manager</a:t>
            </a:r>
            <a:br>
              <a:rPr lang="en-US" dirty="0"/>
            </a:br>
            <a:r>
              <a:rPr lang="en-US" dirty="0"/>
              <a:t>LHCOPN OPS-WG </a:t>
            </a:r>
            <a:r>
              <a:rPr lang="en-US" dirty="0" smtClean="0"/>
              <a:t>Manager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9526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LHCOPN operation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LHCOPN </a:t>
            </a:r>
          </a:p>
          <a:p>
            <a:pPr lvl="1"/>
            <a:r>
              <a:rPr lang="en-US" dirty="0"/>
              <a:t>I</a:t>
            </a:r>
            <a:r>
              <a:rPr lang="en-US" dirty="0" smtClean="0"/>
              <a:t>s a well understood network setup</a:t>
            </a:r>
          </a:p>
          <a:p>
            <a:pPr lvl="1"/>
            <a:r>
              <a:rPr lang="en-US" dirty="0" smtClean="0"/>
              <a:t>Dedicated ownership </a:t>
            </a:r>
          </a:p>
          <a:p>
            <a:pPr lvl="2"/>
            <a:r>
              <a:rPr lang="en-US" dirty="0" smtClean="0"/>
              <a:t>for each T0 – T1 link (stated in MOU signed by each Tier-1 Site)</a:t>
            </a:r>
          </a:p>
          <a:p>
            <a:pPr lvl="2"/>
            <a:r>
              <a:rPr lang="en-US" dirty="0" smtClean="0"/>
              <a:t>As well as T1 – T1 backup link</a:t>
            </a:r>
          </a:p>
          <a:p>
            <a:pPr lvl="1"/>
            <a:r>
              <a:rPr lang="en-US" dirty="0" smtClean="0"/>
              <a:t>All responsibilities of each link are defined</a:t>
            </a:r>
          </a:p>
          <a:p>
            <a:pPr lvl="1"/>
            <a:r>
              <a:rPr lang="en-US" dirty="0" smtClean="0"/>
              <a:t>Tight controlling/observing of constant operation</a:t>
            </a:r>
          </a:p>
          <a:p>
            <a:pPr lvl="1"/>
            <a:r>
              <a:rPr lang="en-US" dirty="0" smtClean="0"/>
              <a:t>solid maintaining </a:t>
            </a:r>
            <a:r>
              <a:rPr lang="en-US" dirty="0" smtClean="0">
                <a:sym typeface="Wingdings" panose="05000000000000000000" pitchFamily="2" charset="2"/>
              </a:rPr>
              <a:t> LHCOPN operational model defined</a:t>
            </a:r>
            <a:endParaRPr lang="en-US" dirty="0" smtClean="0"/>
          </a:p>
          <a:p>
            <a:pPr lvl="1"/>
            <a:r>
              <a:rPr lang="en-US" dirty="0" smtClean="0"/>
              <a:t>Collaborating partners are very responsive to faults/errors at LHCOPN</a:t>
            </a:r>
          </a:p>
          <a:p>
            <a:pPr lvl="1"/>
            <a:r>
              <a:rPr lang="en-US" dirty="0" smtClean="0"/>
              <a:t>A very restricted number of Sites</a:t>
            </a:r>
          </a:p>
          <a:p>
            <a:pPr lvl="2"/>
            <a:r>
              <a:rPr lang="en-US" dirty="0" smtClean="0"/>
              <a:t>manageable # of peers, relatively small BGP table </a:t>
            </a:r>
            <a:r>
              <a:rPr lang="en-US" dirty="0" smtClean="0">
                <a:sym typeface="Wingdings" panose="05000000000000000000" pitchFamily="2" charset="2"/>
              </a:rPr>
              <a:t></a:t>
            </a:r>
            <a:r>
              <a:rPr lang="en-US" dirty="0" smtClean="0"/>
              <a:t>The </a:t>
            </a:r>
            <a:r>
              <a:rPr lang="en-US" dirty="0" err="1" smtClean="0"/>
              <a:t>lhcopn</a:t>
            </a:r>
            <a:r>
              <a:rPr lang="en-US" dirty="0" smtClean="0"/>
              <a:t> </a:t>
            </a:r>
            <a:r>
              <a:rPr lang="en-US" dirty="0" err="1" smtClean="0"/>
              <a:t>bgp</a:t>
            </a:r>
            <a:r>
              <a:rPr lang="en-US" dirty="0" smtClean="0"/>
              <a:t> routes are manageable</a:t>
            </a:r>
          </a:p>
          <a:p>
            <a:pPr lvl="1"/>
            <a:r>
              <a:rPr lang="en-US" dirty="0" smtClean="0"/>
              <a:t>The setup is very robust and can stand even severe interruptions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3556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LHCOPN    /    LHCONE </a:t>
            </a:r>
            <a:br>
              <a:rPr lang="en-US" dirty="0" smtClean="0"/>
            </a:br>
            <a:r>
              <a:rPr lang="en-US" dirty="0" smtClean="0"/>
              <a:t>quality difference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95536" y="1772816"/>
            <a:ext cx="4104456" cy="4353347"/>
          </a:xfrm>
        </p:spPr>
        <p:txBody>
          <a:bodyPr>
            <a:normAutofit fontScale="85000" lnSpcReduction="10000"/>
          </a:bodyPr>
          <a:lstStyle/>
          <a:p>
            <a:r>
              <a:rPr lang="en-US" dirty="0"/>
              <a:t>High capacity throughput</a:t>
            </a:r>
          </a:p>
          <a:p>
            <a:r>
              <a:rPr lang="en-US" dirty="0" smtClean="0"/>
              <a:t>raw data distributed from T0 to T1 for long time storage (tape archive) and first calculation (</a:t>
            </a:r>
            <a:r>
              <a:rPr lang="en-US" dirty="0" smtClean="0">
                <a:sym typeface="Wingdings" panose="05000000000000000000" pitchFamily="2" charset="2"/>
              </a:rPr>
              <a:t> </a:t>
            </a:r>
            <a:r>
              <a:rPr lang="en-US" dirty="0" err="1" smtClean="0">
                <a:sym typeface="Wingdings" panose="05000000000000000000" pitchFamily="2" charset="2"/>
              </a:rPr>
              <a:t>mDST</a:t>
            </a:r>
            <a:r>
              <a:rPr lang="en-US" dirty="0" smtClean="0">
                <a:sym typeface="Wingdings" panose="05000000000000000000" pitchFamily="2" charset="2"/>
              </a:rPr>
              <a:t>)</a:t>
            </a:r>
            <a:endParaRPr lang="en-US" dirty="0" smtClean="0"/>
          </a:p>
          <a:p>
            <a:r>
              <a:rPr lang="en-US" dirty="0" smtClean="0"/>
              <a:t>Defined bandwidth requirement T0 </a:t>
            </a:r>
            <a:r>
              <a:rPr lang="en-US" dirty="0" smtClean="0">
                <a:sym typeface="Wingdings" panose="05000000000000000000" pitchFamily="2" charset="2"/>
              </a:rPr>
              <a:t> T1</a:t>
            </a:r>
            <a:endParaRPr lang="en-US" dirty="0" smtClean="0"/>
          </a:p>
          <a:p>
            <a:pPr lvl="1"/>
            <a:r>
              <a:rPr lang="en-US" dirty="0" smtClean="0"/>
              <a:t>After LS1 ~600MB</a:t>
            </a:r>
          </a:p>
          <a:p>
            <a:r>
              <a:rPr lang="en-US" dirty="0" smtClean="0"/>
              <a:t>Constant and continuous availability</a:t>
            </a:r>
            <a:br>
              <a:rPr lang="en-US" dirty="0" smtClean="0"/>
            </a:br>
            <a:r>
              <a:rPr lang="en-US" dirty="0" smtClean="0">
                <a:sym typeface="Wingdings" panose="05000000000000000000" pitchFamily="2" charset="2"/>
              </a:rPr>
              <a:t> as defined in MOU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Inhaltsplatzhalter 2"/>
          <p:cNvSpPr txBox="1">
            <a:spLocks/>
          </p:cNvSpPr>
          <p:nvPr/>
        </p:nvSpPr>
        <p:spPr>
          <a:xfrm>
            <a:off x="4716016" y="1700808"/>
            <a:ext cx="4320480" cy="4608512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High capacity throughput</a:t>
            </a:r>
          </a:p>
          <a:p>
            <a:r>
              <a:rPr lang="en-US" dirty="0" err="1" smtClean="0"/>
              <a:t>mDST</a:t>
            </a:r>
            <a:r>
              <a:rPr lang="en-US" dirty="0" smtClean="0"/>
              <a:t> access of between T2 and T1 incl. T2 and T2 (mesh / no hierarchical structure anymore)</a:t>
            </a:r>
          </a:p>
          <a:p>
            <a:pPr lvl="1"/>
            <a:r>
              <a:rPr lang="en-US" dirty="0" smtClean="0"/>
              <a:t>Data volume smaller (no raw data / </a:t>
            </a:r>
            <a:r>
              <a:rPr lang="en-US" dirty="0" err="1" smtClean="0"/>
              <a:t>mDST</a:t>
            </a:r>
            <a:r>
              <a:rPr lang="en-US" dirty="0" smtClean="0"/>
              <a:t> only/manly)</a:t>
            </a:r>
          </a:p>
          <a:p>
            <a:pPr lvl="1"/>
            <a:r>
              <a:rPr lang="en-US" dirty="0" smtClean="0"/>
              <a:t>Data for </a:t>
            </a:r>
            <a:r>
              <a:rPr lang="en-US" dirty="0" err="1" smtClean="0"/>
              <a:t>batchjobs</a:t>
            </a:r>
            <a:r>
              <a:rPr lang="en-US" dirty="0" smtClean="0"/>
              <a:t> only</a:t>
            </a:r>
          </a:p>
          <a:p>
            <a:pPr lvl="2"/>
            <a:r>
              <a:rPr lang="en-US" dirty="0" smtClean="0"/>
              <a:t>No defined bandwidth requirements</a:t>
            </a:r>
          </a:p>
          <a:p>
            <a:r>
              <a:rPr lang="en-US" dirty="0" smtClean="0"/>
              <a:t>Good availability</a:t>
            </a:r>
          </a:p>
          <a:p>
            <a:endParaRPr lang="en-US" dirty="0" smtClean="0"/>
          </a:p>
          <a:p>
            <a:r>
              <a:rPr lang="en-US" sz="2300" dirty="0" smtClean="0"/>
              <a:t>No objections of including T1-T1 traffic</a:t>
            </a:r>
          </a:p>
          <a:p>
            <a:pPr lvl="1"/>
            <a:r>
              <a:rPr lang="en-US" sz="2300" dirty="0" smtClean="0"/>
              <a:t>If backup capacity is secured 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1366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6635080" cy="778098"/>
          </a:xfrm>
        </p:spPr>
        <p:txBody>
          <a:bodyPr/>
          <a:lstStyle/>
          <a:p>
            <a:r>
              <a:rPr lang="en-US" dirty="0" smtClean="0"/>
              <a:t>Historic link usage</a:t>
            </a:r>
            <a:endParaRPr lang="en-US" dirty="0"/>
          </a:p>
        </p:txBody>
      </p:sp>
      <p:pic>
        <p:nvPicPr>
          <p:cNvPr id="4" name="Inhaltsplatzhalt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770" y="976343"/>
            <a:ext cx="3213945" cy="1311162"/>
          </a:xfrm>
        </p:spPr>
      </p:pic>
      <p:sp>
        <p:nvSpPr>
          <p:cNvPr id="13" name="Textfeld 12"/>
          <p:cNvSpPr txBox="1"/>
          <p:nvPr/>
        </p:nvSpPr>
        <p:spPr>
          <a:xfrm>
            <a:off x="488810" y="991361"/>
            <a:ext cx="2352182" cy="21544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tIns="0" bIns="0" rtlCol="0">
            <a:spAutoFit/>
          </a:bodyPr>
          <a:lstStyle/>
          <a:p>
            <a:r>
              <a:rPr lang="en-US" sz="1400" b="1" dirty="0" smtClean="0"/>
              <a:t>LHCOPN</a:t>
            </a:r>
            <a:r>
              <a:rPr lang="en-US" sz="1000" b="1" dirty="0" smtClean="0"/>
              <a:t>       CERN – </a:t>
            </a:r>
            <a:r>
              <a:rPr lang="en-US" sz="1000" b="1" dirty="0" err="1" smtClean="0"/>
              <a:t>GridKa</a:t>
            </a:r>
            <a:r>
              <a:rPr lang="en-US" sz="1000" b="1" dirty="0" smtClean="0"/>
              <a:t>/DE-KIT      </a:t>
            </a:r>
            <a:endParaRPr lang="en-US" sz="1000" b="1" dirty="0"/>
          </a:p>
        </p:txBody>
      </p:sp>
      <p:grpSp>
        <p:nvGrpSpPr>
          <p:cNvPr id="26" name="Gruppieren 25"/>
          <p:cNvGrpSpPr/>
          <p:nvPr/>
        </p:nvGrpSpPr>
        <p:grpSpPr>
          <a:xfrm>
            <a:off x="107504" y="2349459"/>
            <a:ext cx="3239470" cy="1333011"/>
            <a:chOff x="-3347989" y="3842665"/>
            <a:chExt cx="3239470" cy="1333011"/>
          </a:xfrm>
        </p:grpSpPr>
        <p:pic>
          <p:nvPicPr>
            <p:cNvPr id="9" name="Grafik 8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3347989" y="3854101"/>
              <a:ext cx="3239470" cy="1321575"/>
            </a:xfrm>
            <a:prstGeom prst="rect">
              <a:avLst/>
            </a:prstGeom>
          </p:spPr>
        </p:pic>
        <p:sp>
          <p:nvSpPr>
            <p:cNvPr id="14" name="Textfeld 13"/>
            <p:cNvSpPr txBox="1"/>
            <p:nvPr/>
          </p:nvSpPr>
          <p:spPr>
            <a:xfrm>
              <a:off x="-2988839" y="3842665"/>
              <a:ext cx="2512483" cy="215444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txBody>
            <a:bodyPr wrap="none" tIns="0" bIns="0" rtlCol="0">
              <a:spAutoFit/>
            </a:bodyPr>
            <a:lstStyle/>
            <a:p>
              <a:r>
                <a:rPr lang="en-US" sz="1400" b="1" dirty="0" smtClean="0"/>
                <a:t>LHCONE</a:t>
              </a:r>
              <a:r>
                <a:rPr lang="en-US" sz="1000" b="1" dirty="0" smtClean="0"/>
                <a:t>           </a:t>
              </a:r>
              <a:r>
                <a:rPr lang="en-US" sz="1000" b="1" dirty="0" err="1" smtClean="0"/>
                <a:t>GridKa</a:t>
              </a:r>
              <a:r>
                <a:rPr lang="en-US" sz="1000" b="1" dirty="0" smtClean="0"/>
                <a:t>/DE-KIT                      </a:t>
              </a:r>
              <a:endParaRPr lang="en-US" sz="1000" b="1" dirty="0"/>
            </a:p>
          </p:txBody>
        </p:sp>
      </p:grpSp>
      <p:grpSp>
        <p:nvGrpSpPr>
          <p:cNvPr id="3" name="Gruppieren 2"/>
          <p:cNvGrpSpPr/>
          <p:nvPr/>
        </p:nvGrpSpPr>
        <p:grpSpPr>
          <a:xfrm>
            <a:off x="7164288" y="1268760"/>
            <a:ext cx="1882657" cy="1008111"/>
            <a:chOff x="5544978" y="1268760"/>
            <a:chExt cx="3513095" cy="1156613"/>
          </a:xfrm>
        </p:grpSpPr>
        <p:grpSp>
          <p:nvGrpSpPr>
            <p:cNvPr id="24" name="Gruppieren 23"/>
            <p:cNvGrpSpPr/>
            <p:nvPr/>
          </p:nvGrpSpPr>
          <p:grpSpPr>
            <a:xfrm>
              <a:off x="5683475" y="1268760"/>
              <a:ext cx="3374598" cy="1156613"/>
              <a:chOff x="5683475" y="1264275"/>
              <a:chExt cx="3374598" cy="1156613"/>
            </a:xfrm>
          </p:grpSpPr>
          <p:pic>
            <p:nvPicPr>
              <p:cNvPr id="5" name="Grafik 4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796136" y="1264275"/>
                <a:ext cx="3240359" cy="1156613"/>
              </a:xfrm>
              <a:prstGeom prst="rect">
                <a:avLst/>
              </a:prstGeom>
            </p:spPr>
          </p:pic>
          <p:sp>
            <p:nvSpPr>
              <p:cNvPr id="17" name="Textfeld 16"/>
              <p:cNvSpPr txBox="1"/>
              <p:nvPr/>
            </p:nvSpPr>
            <p:spPr>
              <a:xfrm>
                <a:off x="5683475" y="1284170"/>
                <a:ext cx="3374598" cy="158901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</p:spPr>
            <p:txBody>
              <a:bodyPr wrap="square" lIns="18000" tIns="0" rIns="18000" bIns="0" rtlCol="0">
                <a:spAutoFit/>
              </a:bodyPr>
              <a:lstStyle>
                <a:defPPr>
                  <a:defRPr lang="en-US"/>
                </a:defPPr>
                <a:lvl1pPr>
                  <a:defRPr sz="900" b="1"/>
                </a:lvl1pPr>
              </a:lstStyle>
              <a:p>
                <a:r>
                  <a:rPr lang="en-US" dirty="0"/>
                  <a:t>       IT-INFN-CNAF – </a:t>
                </a:r>
                <a:r>
                  <a:rPr lang="en-US" dirty="0" err="1"/>
                  <a:t>GridKa</a:t>
                </a:r>
                <a:r>
                  <a:rPr lang="en-US" dirty="0"/>
                  <a:t>/DE-KIT      </a:t>
                </a:r>
              </a:p>
            </p:txBody>
          </p:sp>
        </p:grpSp>
        <p:sp>
          <p:nvSpPr>
            <p:cNvPr id="27" name="Textfeld 26"/>
            <p:cNvSpPr txBox="1"/>
            <p:nvPr/>
          </p:nvSpPr>
          <p:spPr>
            <a:xfrm rot="5400000">
              <a:off x="5224185" y="1658531"/>
              <a:ext cx="91858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/>
                <a:t>Backup link</a:t>
              </a:r>
              <a:endParaRPr lang="en-US" sz="1200" b="1" dirty="0"/>
            </a:p>
          </p:txBody>
        </p:sp>
      </p:grpSp>
      <p:grpSp>
        <p:nvGrpSpPr>
          <p:cNvPr id="23" name="Gruppieren 22"/>
          <p:cNvGrpSpPr/>
          <p:nvPr/>
        </p:nvGrpSpPr>
        <p:grpSpPr>
          <a:xfrm>
            <a:off x="5472100" y="1285919"/>
            <a:ext cx="1620180" cy="990952"/>
            <a:chOff x="5796136" y="2420888"/>
            <a:chExt cx="3240360" cy="1292561"/>
          </a:xfrm>
        </p:grpSpPr>
        <p:pic>
          <p:nvPicPr>
            <p:cNvPr id="8" name="Grafik 7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96136" y="2420888"/>
              <a:ext cx="3240360" cy="1292561"/>
            </a:xfrm>
            <a:prstGeom prst="rect">
              <a:avLst/>
            </a:prstGeom>
          </p:spPr>
        </p:pic>
        <p:sp>
          <p:nvSpPr>
            <p:cNvPr id="16" name="Textfeld 15"/>
            <p:cNvSpPr txBox="1"/>
            <p:nvPr/>
          </p:nvSpPr>
          <p:spPr>
            <a:xfrm>
              <a:off x="5796136" y="2421125"/>
              <a:ext cx="3240360" cy="18081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txBody>
            <a:bodyPr wrap="square" lIns="18000" tIns="0" rIns="18000" bIns="0" rtlCol="0">
              <a:spAutoFit/>
            </a:bodyPr>
            <a:lstStyle/>
            <a:p>
              <a:r>
                <a:rPr lang="en-US" sz="900" b="1" dirty="0" smtClean="0"/>
                <a:t>       FR-CCIN2P3 – </a:t>
              </a:r>
              <a:r>
                <a:rPr lang="en-US" sz="900" b="1" dirty="0" err="1" smtClean="0"/>
                <a:t>GridKa</a:t>
              </a:r>
              <a:r>
                <a:rPr lang="en-US" sz="900" b="1" dirty="0" smtClean="0"/>
                <a:t>/DE-KIT      </a:t>
              </a:r>
              <a:endParaRPr lang="en-US" sz="900" b="1" dirty="0"/>
            </a:p>
          </p:txBody>
        </p:sp>
      </p:grpSp>
      <p:grpSp>
        <p:nvGrpSpPr>
          <p:cNvPr id="31" name="Gruppieren 30"/>
          <p:cNvGrpSpPr/>
          <p:nvPr/>
        </p:nvGrpSpPr>
        <p:grpSpPr>
          <a:xfrm>
            <a:off x="7164286" y="2244738"/>
            <a:ext cx="1872209" cy="1171473"/>
            <a:chOff x="5554270" y="3702172"/>
            <a:chExt cx="3482226" cy="1171473"/>
          </a:xfrm>
        </p:grpSpPr>
        <p:grpSp>
          <p:nvGrpSpPr>
            <p:cNvPr id="22" name="Gruppieren 21"/>
            <p:cNvGrpSpPr/>
            <p:nvPr/>
          </p:nvGrpSpPr>
          <p:grpSpPr>
            <a:xfrm>
              <a:off x="5796136" y="3702172"/>
              <a:ext cx="3240360" cy="1171473"/>
              <a:chOff x="5796136" y="5013176"/>
              <a:chExt cx="3240360" cy="1171473"/>
            </a:xfrm>
          </p:grpSpPr>
          <p:pic>
            <p:nvPicPr>
              <p:cNvPr id="10" name="Grafik 9"/>
              <p:cNvPicPr>
                <a:picLocks noChangeAspect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796136" y="5013176"/>
                <a:ext cx="3240360" cy="1171473"/>
              </a:xfrm>
              <a:prstGeom prst="rect">
                <a:avLst/>
              </a:prstGeom>
            </p:spPr>
          </p:pic>
          <p:sp>
            <p:nvSpPr>
              <p:cNvPr id="18" name="Textfeld 17"/>
              <p:cNvSpPr txBox="1"/>
              <p:nvPr/>
            </p:nvSpPr>
            <p:spPr>
              <a:xfrm>
                <a:off x="5831269" y="5013176"/>
                <a:ext cx="3071294" cy="138499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</p:spPr>
            <p:txBody>
              <a:bodyPr wrap="square" lIns="18000" tIns="0" rIns="18000" bIns="0" rtlCol="0">
                <a:spAutoFit/>
              </a:bodyPr>
              <a:lstStyle>
                <a:defPPr>
                  <a:defRPr lang="en-US"/>
                </a:defPPr>
                <a:lvl1pPr>
                  <a:defRPr sz="900" b="1"/>
                </a:lvl1pPr>
              </a:lstStyle>
              <a:p>
                <a:r>
                  <a:rPr lang="en-US" dirty="0"/>
                  <a:t>       NL-T1 – </a:t>
                </a:r>
                <a:r>
                  <a:rPr lang="en-US" dirty="0" err="1"/>
                  <a:t>GridKa</a:t>
                </a:r>
                <a:r>
                  <a:rPr lang="en-US" dirty="0"/>
                  <a:t>/DE-KIT               </a:t>
                </a:r>
              </a:p>
            </p:txBody>
          </p:sp>
        </p:grpSp>
        <p:sp>
          <p:nvSpPr>
            <p:cNvPr id="29" name="Textfeld 28"/>
            <p:cNvSpPr txBox="1"/>
            <p:nvPr/>
          </p:nvSpPr>
          <p:spPr>
            <a:xfrm rot="5400000">
              <a:off x="5233477" y="4130381"/>
              <a:ext cx="91858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>
                <a:defRPr sz="1200" b="1"/>
              </a:lvl1pPr>
            </a:lstStyle>
            <a:p>
              <a:r>
                <a:rPr lang="en-US" dirty="0"/>
                <a:t>Backup link</a:t>
              </a:r>
            </a:p>
          </p:txBody>
        </p:sp>
      </p:grpSp>
      <p:grpSp>
        <p:nvGrpSpPr>
          <p:cNvPr id="34" name="Gruppieren 33"/>
          <p:cNvGrpSpPr/>
          <p:nvPr/>
        </p:nvGrpSpPr>
        <p:grpSpPr>
          <a:xfrm>
            <a:off x="170260" y="3940784"/>
            <a:ext cx="3239469" cy="2024324"/>
            <a:chOff x="180403" y="2564904"/>
            <a:chExt cx="3239469" cy="2024324"/>
          </a:xfrm>
        </p:grpSpPr>
        <p:pic>
          <p:nvPicPr>
            <p:cNvPr id="32" name="Grafik 31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0403" y="2564904"/>
              <a:ext cx="3239469" cy="2024324"/>
            </a:xfrm>
            <a:prstGeom prst="rect">
              <a:avLst/>
            </a:prstGeom>
          </p:spPr>
        </p:pic>
        <p:sp>
          <p:nvSpPr>
            <p:cNvPr id="33" name="Textfeld 32"/>
            <p:cNvSpPr txBox="1"/>
            <p:nvPr/>
          </p:nvSpPr>
          <p:spPr>
            <a:xfrm>
              <a:off x="676596" y="2585370"/>
              <a:ext cx="2428870" cy="215444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txBody>
            <a:bodyPr wrap="none" tIns="0" bIns="0" rtlCol="0">
              <a:spAutoFit/>
            </a:bodyPr>
            <a:lstStyle/>
            <a:p>
              <a:r>
                <a:rPr lang="en-US" sz="1400" b="1" dirty="0" smtClean="0"/>
                <a:t>GPI</a:t>
              </a:r>
              <a:r>
                <a:rPr lang="en-US" sz="1000" b="1" dirty="0" smtClean="0"/>
                <a:t>              </a:t>
              </a:r>
              <a:r>
                <a:rPr lang="en-US" sz="1000" b="1" dirty="0" err="1" smtClean="0"/>
                <a:t>GridKa</a:t>
              </a:r>
              <a:r>
                <a:rPr lang="en-US" sz="1000" b="1" dirty="0" smtClean="0"/>
                <a:t> – X-Win sum                  </a:t>
              </a:r>
              <a:endParaRPr lang="en-US" sz="1000" b="1" dirty="0"/>
            </a:p>
          </p:txBody>
        </p:sp>
      </p:grpSp>
      <p:grpSp>
        <p:nvGrpSpPr>
          <p:cNvPr id="25" name="Gruppieren 24"/>
          <p:cNvGrpSpPr/>
          <p:nvPr/>
        </p:nvGrpSpPr>
        <p:grpSpPr>
          <a:xfrm>
            <a:off x="169370" y="5110243"/>
            <a:ext cx="3239470" cy="1181024"/>
            <a:chOff x="179513" y="3779168"/>
            <a:chExt cx="3239470" cy="1181024"/>
          </a:xfrm>
        </p:grpSpPr>
        <p:pic>
          <p:nvPicPr>
            <p:cNvPr id="7" name="Grafik 6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9513" y="3789040"/>
              <a:ext cx="3239470" cy="1171152"/>
            </a:xfrm>
            <a:prstGeom prst="rect">
              <a:avLst/>
            </a:prstGeom>
          </p:spPr>
        </p:pic>
        <p:sp>
          <p:nvSpPr>
            <p:cNvPr id="20" name="Textfeld 19"/>
            <p:cNvSpPr txBox="1"/>
            <p:nvPr/>
          </p:nvSpPr>
          <p:spPr>
            <a:xfrm>
              <a:off x="539552" y="3779168"/>
              <a:ext cx="2274982" cy="215444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txBody>
            <a:bodyPr wrap="none" tIns="0" bIns="0" rtlCol="0">
              <a:spAutoFit/>
            </a:bodyPr>
            <a:lstStyle/>
            <a:p>
              <a:r>
                <a:rPr lang="en-US" sz="1400" b="1" dirty="0" smtClean="0"/>
                <a:t>GPI</a:t>
              </a:r>
              <a:r>
                <a:rPr lang="en-US" sz="1000" b="1" dirty="0" smtClean="0"/>
                <a:t>               </a:t>
              </a:r>
              <a:r>
                <a:rPr lang="en-US" sz="1000" b="1" dirty="0" err="1" smtClean="0"/>
                <a:t>GridKa</a:t>
              </a:r>
              <a:r>
                <a:rPr lang="en-US" sz="1000" b="1" dirty="0" smtClean="0"/>
                <a:t>/DE-KIT                      </a:t>
              </a:r>
              <a:endParaRPr lang="en-US" sz="1000" b="1" dirty="0"/>
            </a:p>
          </p:txBody>
        </p:sp>
      </p:grpSp>
      <p:grpSp>
        <p:nvGrpSpPr>
          <p:cNvPr id="36" name="Gruppieren 35"/>
          <p:cNvGrpSpPr/>
          <p:nvPr/>
        </p:nvGrpSpPr>
        <p:grpSpPr>
          <a:xfrm>
            <a:off x="170259" y="3788668"/>
            <a:ext cx="3239470" cy="1321575"/>
            <a:chOff x="180402" y="2412788"/>
            <a:chExt cx="3239470" cy="1321575"/>
          </a:xfrm>
        </p:grpSpPr>
        <p:pic>
          <p:nvPicPr>
            <p:cNvPr id="6" name="Grafik 5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0402" y="2412788"/>
              <a:ext cx="3239470" cy="1321575"/>
            </a:xfrm>
            <a:prstGeom prst="rect">
              <a:avLst/>
            </a:prstGeom>
          </p:spPr>
        </p:pic>
        <p:sp>
          <p:nvSpPr>
            <p:cNvPr id="15" name="Textfeld 14"/>
            <p:cNvSpPr txBox="1"/>
            <p:nvPr/>
          </p:nvSpPr>
          <p:spPr>
            <a:xfrm>
              <a:off x="524196" y="2432970"/>
              <a:ext cx="2175596" cy="215444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txBody>
            <a:bodyPr wrap="none" tIns="0" bIns="0" rtlCol="0">
              <a:spAutoFit/>
            </a:bodyPr>
            <a:lstStyle/>
            <a:p>
              <a:r>
                <a:rPr lang="en-US" sz="1400" b="1" dirty="0" smtClean="0"/>
                <a:t>GPI</a:t>
              </a:r>
              <a:r>
                <a:rPr lang="en-US" sz="1000" b="1" dirty="0" smtClean="0"/>
                <a:t>              </a:t>
              </a:r>
              <a:r>
                <a:rPr lang="en-US" sz="1000" b="1" dirty="0" err="1" smtClean="0"/>
                <a:t>GridKa</a:t>
              </a:r>
              <a:r>
                <a:rPr lang="en-US" sz="1000" b="1" dirty="0" smtClean="0"/>
                <a:t> – X-Win                  </a:t>
              </a:r>
              <a:endParaRPr lang="en-US" sz="1000" b="1" dirty="0"/>
            </a:p>
          </p:txBody>
        </p:sp>
      </p:grpSp>
      <p:sp>
        <p:nvSpPr>
          <p:cNvPr id="37" name="Textfeld 36"/>
          <p:cNvSpPr txBox="1"/>
          <p:nvPr/>
        </p:nvSpPr>
        <p:spPr>
          <a:xfrm>
            <a:off x="3276368" y="930493"/>
            <a:ext cx="22612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Link filled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Upgrade will be inevitable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Even during LS1</a:t>
            </a:r>
            <a:endParaRPr lang="en-US" dirty="0"/>
          </a:p>
        </p:txBody>
      </p:sp>
      <p:sp>
        <p:nvSpPr>
          <p:cNvPr id="38" name="Textfeld 37"/>
          <p:cNvSpPr txBox="1"/>
          <p:nvPr/>
        </p:nvSpPr>
        <p:spPr>
          <a:xfrm>
            <a:off x="3386040" y="3786135"/>
            <a:ext cx="22612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This two interfaces needs to get combined</a:t>
            </a:r>
          </a:p>
          <a:p>
            <a:r>
              <a:rPr lang="en-US" sz="1600" b="1" dirty="0" smtClean="0"/>
              <a:t>- GPI </a:t>
            </a:r>
            <a:r>
              <a:rPr lang="en-US" sz="1600" b="1" dirty="0" smtClean="0">
                <a:sym typeface="Wingdings" panose="05000000000000000000" pitchFamily="2" charset="2"/>
              </a:rPr>
              <a:t> connecting </a:t>
            </a:r>
            <a:r>
              <a:rPr lang="en-US" sz="1600" b="1" dirty="0" err="1" smtClean="0">
                <a:sym typeface="Wingdings" panose="05000000000000000000" pitchFamily="2" charset="2"/>
              </a:rPr>
              <a:t>GridKa</a:t>
            </a:r>
            <a:r>
              <a:rPr lang="en-US" sz="1600" b="1" dirty="0" smtClean="0">
                <a:sym typeface="Wingdings" panose="05000000000000000000" pitchFamily="2" charset="2"/>
              </a:rPr>
              <a:t> to the none LHCONE Tier-[23] centers</a:t>
            </a:r>
            <a:endParaRPr lang="en-US" sz="1600" b="1" dirty="0" smtClean="0"/>
          </a:p>
        </p:txBody>
      </p:sp>
      <p:sp>
        <p:nvSpPr>
          <p:cNvPr id="39" name="Textfeld 38"/>
          <p:cNvSpPr txBox="1"/>
          <p:nvPr/>
        </p:nvSpPr>
        <p:spPr>
          <a:xfrm>
            <a:off x="3311762" y="2347484"/>
            <a:ext cx="246221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Link filled </a:t>
            </a:r>
            <a:r>
              <a:rPr lang="en-US" sz="1050" b="1" dirty="0" smtClean="0"/>
              <a:t>not as much as LHCOPN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First thought about Upgrade </a:t>
            </a:r>
            <a:r>
              <a:rPr lang="en-US" dirty="0" err="1" smtClean="0"/>
              <a:t>requiered</a:t>
            </a:r>
            <a:endParaRPr lang="en-US" dirty="0" smtClean="0"/>
          </a:p>
        </p:txBody>
      </p:sp>
      <p:sp>
        <p:nvSpPr>
          <p:cNvPr id="40" name="Textfeld 39"/>
          <p:cNvSpPr txBox="1"/>
          <p:nvPr/>
        </p:nvSpPr>
        <p:spPr>
          <a:xfrm>
            <a:off x="6749278" y="4656218"/>
            <a:ext cx="955070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>
            <a:defPPr>
              <a:defRPr lang="en-US"/>
            </a:defPPr>
          </a:lstStyle>
          <a:p>
            <a:r>
              <a:rPr lang="en-US" dirty="0" err="1"/>
              <a:t>GridKa</a:t>
            </a:r>
            <a:r>
              <a:rPr lang="en-US" dirty="0"/>
              <a:t> /</a:t>
            </a:r>
          </a:p>
          <a:p>
            <a:r>
              <a:rPr lang="en-US" dirty="0"/>
              <a:t>DE-KIT</a:t>
            </a:r>
          </a:p>
        </p:txBody>
      </p:sp>
      <p:sp>
        <p:nvSpPr>
          <p:cNvPr id="41" name="Textfeld 40"/>
          <p:cNvSpPr txBox="1"/>
          <p:nvPr/>
        </p:nvSpPr>
        <p:spPr>
          <a:xfrm>
            <a:off x="5652120" y="4643844"/>
            <a:ext cx="694421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CERN</a:t>
            </a:r>
            <a:endParaRPr lang="en-US" dirty="0"/>
          </a:p>
        </p:txBody>
      </p:sp>
      <p:sp>
        <p:nvSpPr>
          <p:cNvPr id="42" name="Textfeld 41"/>
          <p:cNvSpPr txBox="1"/>
          <p:nvPr/>
        </p:nvSpPr>
        <p:spPr>
          <a:xfrm>
            <a:off x="6012160" y="3853238"/>
            <a:ext cx="1018227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>
            <a:defPPr>
              <a:defRPr lang="en-US"/>
            </a:defPPr>
          </a:lstStyle>
          <a:p>
            <a:r>
              <a:rPr lang="en-US" dirty="0"/>
              <a:t>FR-In2P3</a:t>
            </a:r>
          </a:p>
        </p:txBody>
      </p:sp>
      <p:sp>
        <p:nvSpPr>
          <p:cNvPr id="43" name="Textfeld 42"/>
          <p:cNvSpPr txBox="1"/>
          <p:nvPr/>
        </p:nvSpPr>
        <p:spPr>
          <a:xfrm>
            <a:off x="5796136" y="5733256"/>
            <a:ext cx="1468672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>
            <a:defPPr>
              <a:defRPr lang="en-US"/>
            </a:defPPr>
          </a:lstStyle>
          <a:p>
            <a:r>
              <a:rPr lang="en-US" dirty="0"/>
              <a:t>IT-INFN-CNAF</a:t>
            </a:r>
          </a:p>
        </p:txBody>
      </p:sp>
      <p:sp>
        <p:nvSpPr>
          <p:cNvPr id="44" name="Textfeld 43"/>
          <p:cNvSpPr txBox="1"/>
          <p:nvPr/>
        </p:nvSpPr>
        <p:spPr>
          <a:xfrm>
            <a:off x="8219989" y="5291916"/>
            <a:ext cx="7312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>
            <a:defPPr>
              <a:defRPr lang="en-US"/>
            </a:defPPr>
          </a:lstStyle>
          <a:p>
            <a:r>
              <a:rPr lang="en-US" dirty="0"/>
              <a:t>NL-T1</a:t>
            </a:r>
          </a:p>
        </p:txBody>
      </p:sp>
      <p:cxnSp>
        <p:nvCxnSpPr>
          <p:cNvPr id="45" name="Gerade Verbindung 44"/>
          <p:cNvCxnSpPr>
            <a:stCxn id="41" idx="3"/>
          </p:cNvCxnSpPr>
          <p:nvPr/>
        </p:nvCxnSpPr>
        <p:spPr>
          <a:xfrm>
            <a:off x="6346541" y="4828510"/>
            <a:ext cx="402737" cy="0"/>
          </a:xfrm>
          <a:prstGeom prst="line">
            <a:avLst/>
          </a:prstGeom>
          <a:ln w="635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Gerade Verbindung 46"/>
          <p:cNvCxnSpPr>
            <a:endCxn id="40" idx="2"/>
          </p:cNvCxnSpPr>
          <p:nvPr/>
        </p:nvCxnSpPr>
        <p:spPr>
          <a:xfrm flipH="1" flipV="1">
            <a:off x="7226813" y="5302549"/>
            <a:ext cx="1991" cy="430707"/>
          </a:xfrm>
          <a:prstGeom prst="line">
            <a:avLst/>
          </a:prstGeom>
          <a:ln w="635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Gerade Verbindung 47"/>
          <p:cNvCxnSpPr>
            <a:endCxn id="40" idx="2"/>
          </p:cNvCxnSpPr>
          <p:nvPr/>
        </p:nvCxnSpPr>
        <p:spPr>
          <a:xfrm flipH="1" flipV="1">
            <a:off x="7226813" y="5302549"/>
            <a:ext cx="993176" cy="275658"/>
          </a:xfrm>
          <a:prstGeom prst="line">
            <a:avLst/>
          </a:prstGeom>
          <a:ln w="635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feld 48"/>
          <p:cNvSpPr txBox="1"/>
          <p:nvPr/>
        </p:nvSpPr>
        <p:spPr>
          <a:xfrm>
            <a:off x="6289363" y="4592161"/>
            <a:ext cx="5148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10GE</a:t>
            </a:r>
            <a:endParaRPr lang="en-US" sz="1200" b="1" dirty="0"/>
          </a:p>
        </p:txBody>
      </p:sp>
      <p:sp>
        <p:nvSpPr>
          <p:cNvPr id="50" name="Textfeld 49"/>
          <p:cNvSpPr txBox="1"/>
          <p:nvPr/>
        </p:nvSpPr>
        <p:spPr>
          <a:xfrm>
            <a:off x="6494950" y="4232121"/>
            <a:ext cx="5148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10GE</a:t>
            </a:r>
            <a:endParaRPr lang="en-US" sz="1200" b="1" dirty="0"/>
          </a:p>
        </p:txBody>
      </p:sp>
      <p:sp>
        <p:nvSpPr>
          <p:cNvPr id="51" name="Textfeld 50"/>
          <p:cNvSpPr txBox="1"/>
          <p:nvPr/>
        </p:nvSpPr>
        <p:spPr>
          <a:xfrm>
            <a:off x="6793419" y="5373216"/>
            <a:ext cx="5148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10GE</a:t>
            </a:r>
            <a:endParaRPr lang="en-US" sz="1200" b="1" dirty="0"/>
          </a:p>
        </p:txBody>
      </p:sp>
      <p:sp>
        <p:nvSpPr>
          <p:cNvPr id="52" name="Textfeld 51"/>
          <p:cNvSpPr txBox="1"/>
          <p:nvPr/>
        </p:nvSpPr>
        <p:spPr>
          <a:xfrm>
            <a:off x="7801531" y="5301208"/>
            <a:ext cx="5148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10GE</a:t>
            </a:r>
            <a:endParaRPr lang="en-US" sz="1200" b="1" dirty="0"/>
          </a:p>
        </p:txBody>
      </p:sp>
      <p:sp>
        <p:nvSpPr>
          <p:cNvPr id="53" name="Textfeld 52"/>
          <p:cNvSpPr txBox="1"/>
          <p:nvPr/>
        </p:nvSpPr>
        <p:spPr>
          <a:xfrm>
            <a:off x="8286940" y="5939988"/>
            <a:ext cx="670376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>
            <a:defPPr>
              <a:defRPr lang="en-US"/>
            </a:defPPr>
          </a:lstStyle>
          <a:p>
            <a:r>
              <a:rPr lang="en-US" dirty="0" smtClean="0"/>
              <a:t>FNAL</a:t>
            </a:r>
            <a:endParaRPr lang="en-US" dirty="0"/>
          </a:p>
        </p:txBody>
      </p:sp>
      <p:cxnSp>
        <p:nvCxnSpPr>
          <p:cNvPr id="54" name="Gerade Verbindung 53"/>
          <p:cNvCxnSpPr/>
          <p:nvPr/>
        </p:nvCxnSpPr>
        <p:spPr>
          <a:xfrm>
            <a:off x="8729103" y="5650215"/>
            <a:ext cx="0" cy="289773"/>
          </a:xfrm>
          <a:prstGeom prst="line">
            <a:avLst/>
          </a:prstGeom>
          <a:ln w="3810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feld 54"/>
          <p:cNvSpPr txBox="1"/>
          <p:nvPr/>
        </p:nvSpPr>
        <p:spPr>
          <a:xfrm>
            <a:off x="8672166" y="5661248"/>
            <a:ext cx="43633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2</a:t>
            </a:r>
            <a:r>
              <a:rPr lang="en-US" sz="1200" b="1" dirty="0" smtClean="0"/>
              <a:t>GE</a:t>
            </a:r>
            <a:endParaRPr lang="en-US" sz="1200" b="1" dirty="0"/>
          </a:p>
        </p:txBody>
      </p:sp>
      <p:cxnSp>
        <p:nvCxnSpPr>
          <p:cNvPr id="46" name="Gerade Verbindung 45"/>
          <p:cNvCxnSpPr>
            <a:endCxn id="40" idx="0"/>
          </p:cNvCxnSpPr>
          <p:nvPr/>
        </p:nvCxnSpPr>
        <p:spPr>
          <a:xfrm>
            <a:off x="7009835" y="4222570"/>
            <a:ext cx="216978" cy="433648"/>
          </a:xfrm>
          <a:prstGeom prst="line">
            <a:avLst/>
          </a:prstGeom>
          <a:ln w="635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0" name="Gruppieren 69"/>
          <p:cNvGrpSpPr/>
          <p:nvPr/>
        </p:nvGrpSpPr>
        <p:grpSpPr>
          <a:xfrm>
            <a:off x="7380312" y="3501008"/>
            <a:ext cx="1827173" cy="1584176"/>
            <a:chOff x="7380312" y="3501008"/>
            <a:chExt cx="1827173" cy="1584176"/>
          </a:xfrm>
        </p:grpSpPr>
        <p:grpSp>
          <p:nvGrpSpPr>
            <p:cNvPr id="68" name="Gruppieren 67"/>
            <p:cNvGrpSpPr/>
            <p:nvPr/>
          </p:nvGrpSpPr>
          <p:grpSpPr>
            <a:xfrm>
              <a:off x="7380312" y="3717032"/>
              <a:ext cx="1827173" cy="1368152"/>
              <a:chOff x="7380312" y="3429000"/>
              <a:chExt cx="1827173" cy="1368152"/>
            </a:xfrm>
          </p:grpSpPr>
          <p:grpSp>
            <p:nvGrpSpPr>
              <p:cNvPr id="65" name="Gruppieren 64"/>
              <p:cNvGrpSpPr/>
              <p:nvPr/>
            </p:nvGrpSpPr>
            <p:grpSpPr>
              <a:xfrm>
                <a:off x="7380312" y="3429000"/>
                <a:ext cx="1827173" cy="1368152"/>
                <a:chOff x="7380312" y="3429000"/>
                <a:chExt cx="1827173" cy="1368152"/>
              </a:xfrm>
            </p:grpSpPr>
            <p:grpSp>
              <p:nvGrpSpPr>
                <p:cNvPr id="64" name="Gruppieren 63"/>
                <p:cNvGrpSpPr/>
                <p:nvPr/>
              </p:nvGrpSpPr>
              <p:grpSpPr>
                <a:xfrm>
                  <a:off x="7380312" y="3429000"/>
                  <a:ext cx="1827173" cy="1368152"/>
                  <a:chOff x="7380312" y="3429000"/>
                  <a:chExt cx="1827173" cy="1368152"/>
                </a:xfrm>
              </p:grpSpPr>
              <p:sp>
                <p:nvSpPr>
                  <p:cNvPr id="11" name="Ellipse 10"/>
                  <p:cNvSpPr/>
                  <p:nvPr/>
                </p:nvSpPr>
                <p:spPr>
                  <a:xfrm>
                    <a:off x="7884368" y="3749872"/>
                    <a:ext cx="670130" cy="692756"/>
                  </a:xfrm>
                  <a:prstGeom prst="ellipse">
                    <a:avLst/>
                  </a:prstGeom>
                  <a:no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cxnSp>
                <p:nvCxnSpPr>
                  <p:cNvPr id="56" name="Gerade Verbindung 55"/>
                  <p:cNvCxnSpPr>
                    <a:stCxn id="11" idx="3"/>
                  </p:cNvCxnSpPr>
                  <p:nvPr/>
                </p:nvCxnSpPr>
                <p:spPr>
                  <a:xfrm flipH="1">
                    <a:off x="7704348" y="4341176"/>
                    <a:ext cx="278158" cy="27010"/>
                  </a:xfrm>
                  <a:prstGeom prst="line">
                    <a:avLst/>
                  </a:prstGeom>
                  <a:ln w="63500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1" name="Ellipse 20"/>
                  <p:cNvSpPr/>
                  <p:nvPr/>
                </p:nvSpPr>
                <p:spPr>
                  <a:xfrm>
                    <a:off x="7859193" y="4013841"/>
                    <a:ext cx="97183" cy="135239"/>
                  </a:xfrm>
                  <a:prstGeom prst="ellipse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8" name="Textfeld 27"/>
                  <p:cNvSpPr txBox="1"/>
                  <p:nvPr/>
                </p:nvSpPr>
                <p:spPr>
                  <a:xfrm>
                    <a:off x="7380312" y="3923764"/>
                    <a:ext cx="494046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dirty="0" smtClean="0"/>
                      <a:t>GSI</a:t>
                    </a:r>
                    <a:endParaRPr lang="en-US" dirty="0"/>
                  </a:p>
                </p:txBody>
              </p:sp>
              <p:sp>
                <p:nvSpPr>
                  <p:cNvPr id="57" name="Ellipse 56"/>
                  <p:cNvSpPr/>
                  <p:nvPr/>
                </p:nvSpPr>
                <p:spPr>
                  <a:xfrm>
                    <a:off x="8507265" y="4085849"/>
                    <a:ext cx="97183" cy="135239"/>
                  </a:xfrm>
                  <a:prstGeom prst="ellipse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8" name="Textfeld 57"/>
                  <p:cNvSpPr txBox="1"/>
                  <p:nvPr/>
                </p:nvSpPr>
                <p:spPr>
                  <a:xfrm>
                    <a:off x="8500152" y="3964708"/>
                    <a:ext cx="653064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dirty="0" smtClean="0"/>
                      <a:t>DESY</a:t>
                    </a:r>
                    <a:endParaRPr lang="en-US" dirty="0"/>
                  </a:p>
                </p:txBody>
              </p:sp>
              <p:sp>
                <p:nvSpPr>
                  <p:cNvPr id="59" name="Ellipse 58"/>
                  <p:cNvSpPr/>
                  <p:nvPr/>
                </p:nvSpPr>
                <p:spPr>
                  <a:xfrm>
                    <a:off x="8219989" y="4375008"/>
                    <a:ext cx="97183" cy="135239"/>
                  </a:xfrm>
                  <a:prstGeom prst="ellipse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60" name="Textfeld 59"/>
                  <p:cNvSpPr txBox="1"/>
                  <p:nvPr/>
                </p:nvSpPr>
                <p:spPr>
                  <a:xfrm>
                    <a:off x="7740352" y="4427820"/>
                    <a:ext cx="1467133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dirty="0" smtClean="0"/>
                      <a:t>UNI </a:t>
                    </a:r>
                    <a:r>
                      <a:rPr lang="en-US" dirty="0" err="1" smtClean="0"/>
                      <a:t>Wupertal</a:t>
                    </a:r>
                    <a:endParaRPr lang="en-US" dirty="0"/>
                  </a:p>
                </p:txBody>
              </p:sp>
              <p:sp>
                <p:nvSpPr>
                  <p:cNvPr id="61" name="Ellipse 60"/>
                  <p:cNvSpPr/>
                  <p:nvPr/>
                </p:nvSpPr>
                <p:spPr>
                  <a:xfrm>
                    <a:off x="8172400" y="3691305"/>
                    <a:ext cx="97183" cy="135239"/>
                  </a:xfrm>
                  <a:prstGeom prst="ellipse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62" name="Textfeld 61"/>
                  <p:cNvSpPr txBox="1"/>
                  <p:nvPr/>
                </p:nvSpPr>
                <p:spPr>
                  <a:xfrm>
                    <a:off x="7600139" y="3429000"/>
                    <a:ext cx="1292341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dirty="0" smtClean="0"/>
                      <a:t>UNI Aachen</a:t>
                    </a:r>
                    <a:endParaRPr lang="en-US" dirty="0"/>
                  </a:p>
                </p:txBody>
              </p:sp>
            </p:grpSp>
            <p:sp>
              <p:nvSpPr>
                <p:cNvPr id="35" name="Textfeld 34"/>
                <p:cNvSpPr txBox="1"/>
                <p:nvPr/>
              </p:nvSpPr>
              <p:spPr>
                <a:xfrm>
                  <a:off x="7956376" y="3768788"/>
                  <a:ext cx="569580" cy="70788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>
                    <a:lnSpc>
                      <a:spcPts val="1800"/>
                    </a:lnSpc>
                  </a:pPr>
                  <a:r>
                    <a:rPr lang="en-US" sz="1200" b="1" dirty="0" smtClean="0"/>
                    <a:t>DFN</a:t>
                  </a:r>
                </a:p>
                <a:p>
                  <a:pPr algn="ctr">
                    <a:lnSpc>
                      <a:spcPts val="1000"/>
                    </a:lnSpc>
                  </a:pPr>
                  <a:r>
                    <a:rPr lang="en-US" sz="1200" b="1" dirty="0" err="1" smtClean="0"/>
                    <a:t>Géant</a:t>
                  </a:r>
                  <a:endParaRPr lang="en-US" sz="1200" b="1" dirty="0" smtClean="0"/>
                </a:p>
                <a:p>
                  <a:pPr algn="ctr">
                    <a:lnSpc>
                      <a:spcPts val="1800"/>
                    </a:lnSpc>
                  </a:pPr>
                  <a:r>
                    <a:rPr lang="en-US" sz="1200" b="1" dirty="0" smtClean="0"/>
                    <a:t>…</a:t>
                  </a:r>
                  <a:endParaRPr lang="en-US" sz="1200" b="1" dirty="0"/>
                </a:p>
              </p:txBody>
            </p:sp>
          </p:grpSp>
          <p:sp>
            <p:nvSpPr>
              <p:cNvPr id="66" name="Ellipse 65"/>
              <p:cNvSpPr/>
              <p:nvPr/>
            </p:nvSpPr>
            <p:spPr>
              <a:xfrm>
                <a:off x="8425326" y="3803835"/>
                <a:ext cx="97183" cy="135239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69" name="Textfeld 68"/>
            <p:cNvSpPr txBox="1"/>
            <p:nvPr/>
          </p:nvSpPr>
          <p:spPr>
            <a:xfrm>
              <a:off x="8068685" y="3501008"/>
              <a:ext cx="9680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LHCOPN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3823349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7504" y="274638"/>
            <a:ext cx="8928992" cy="1143000"/>
          </a:xfrm>
        </p:spPr>
        <p:txBody>
          <a:bodyPr/>
          <a:lstStyle/>
          <a:p>
            <a:r>
              <a:rPr lang="en-US" dirty="0" err="1" smtClean="0"/>
              <a:t>GridKa</a:t>
            </a:r>
            <a:r>
              <a:rPr lang="en-US" dirty="0" smtClean="0"/>
              <a:t> / DE-KIT </a:t>
            </a:r>
            <a:br>
              <a:rPr lang="en-US" dirty="0" smtClean="0"/>
            </a:br>
            <a:r>
              <a:rPr lang="en-US" sz="4000" dirty="0" smtClean="0"/>
              <a:t>planned network upgrade in 2014/2015</a:t>
            </a:r>
            <a:endParaRPr lang="en-US" sz="4000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1" y="1412777"/>
            <a:ext cx="4438483" cy="49339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851920" y="1556792"/>
            <a:ext cx="5184576" cy="4277072"/>
          </a:xfrm>
        </p:spPr>
        <p:txBody>
          <a:bodyPr>
            <a:normAutofit fontScale="40000" lnSpcReduction="20000"/>
          </a:bodyPr>
          <a:lstStyle/>
          <a:p>
            <a:pPr marL="0" indent="0">
              <a:buNone/>
            </a:pPr>
            <a:r>
              <a:rPr lang="de-DE" dirty="0" smtClean="0"/>
              <a:t>- 100G </a:t>
            </a:r>
            <a:r>
              <a:rPr lang="de-DE" dirty="0" err="1" smtClean="0"/>
              <a:t>interface</a:t>
            </a:r>
            <a:endParaRPr lang="de-DE" dirty="0"/>
          </a:p>
          <a:p>
            <a:pPr>
              <a:buFont typeface="Calibri" panose="020F0502020204030204" pitchFamily="34" charset="0"/>
              <a:buChar char="‖"/>
            </a:pPr>
            <a:r>
              <a:rPr lang="de-DE" dirty="0" smtClean="0"/>
              <a:t>- Multiple  </a:t>
            </a:r>
            <a:r>
              <a:rPr lang="de-DE" dirty="0" err="1"/>
              <a:t>dynamical</a:t>
            </a:r>
            <a:r>
              <a:rPr lang="de-DE" dirty="0"/>
              <a:t> </a:t>
            </a:r>
            <a:r>
              <a:rPr lang="de-DE" dirty="0" err="1"/>
              <a:t>seperated</a:t>
            </a:r>
            <a:r>
              <a:rPr lang="de-DE" dirty="0"/>
              <a:t> </a:t>
            </a:r>
            <a:r>
              <a:rPr lang="de-DE" dirty="0" err="1"/>
              <a:t>subinterfaces</a:t>
            </a:r>
            <a:r>
              <a:rPr lang="de-DE" dirty="0"/>
              <a:t> (VLANs)</a:t>
            </a:r>
          </a:p>
          <a:p>
            <a:pPr>
              <a:buFont typeface="Calibri" panose="020F0502020204030204" pitchFamily="34" charset="0"/>
              <a:buChar char="‖"/>
            </a:pPr>
            <a:r>
              <a:rPr lang="de-DE" dirty="0" smtClean="0"/>
              <a:t>- Protocol</a:t>
            </a:r>
            <a:endParaRPr lang="de-DE" dirty="0"/>
          </a:p>
          <a:p>
            <a:pPr>
              <a:buFont typeface="Calibri" panose="020F0502020204030204" pitchFamily="34" charset="0"/>
              <a:buChar char="‖"/>
            </a:pPr>
            <a:r>
              <a:rPr lang="de-DE" dirty="0"/>
              <a:t>	- </a:t>
            </a:r>
            <a:r>
              <a:rPr lang="de-DE" dirty="0" err="1" smtClean="0"/>
              <a:t>tcp</a:t>
            </a:r>
            <a:r>
              <a:rPr lang="de-DE" dirty="0"/>
              <a:t>	- </a:t>
            </a:r>
            <a:r>
              <a:rPr lang="de-DE" dirty="0" err="1" smtClean="0"/>
              <a:t>udp</a:t>
            </a:r>
            <a:r>
              <a:rPr lang="de-DE" dirty="0" smtClean="0"/>
              <a:t> 	- </a:t>
            </a:r>
            <a:r>
              <a:rPr lang="de-DE" dirty="0" err="1" smtClean="0"/>
              <a:t>icmp</a:t>
            </a:r>
            <a:r>
              <a:rPr lang="de-DE" dirty="0" smtClean="0"/>
              <a:t> 	-…</a:t>
            </a:r>
            <a:endParaRPr lang="de-DE" dirty="0"/>
          </a:p>
          <a:p>
            <a:pPr>
              <a:buFont typeface="Calibri" panose="020F0502020204030204" pitchFamily="34" charset="0"/>
              <a:buChar char="‖"/>
            </a:pPr>
            <a:endParaRPr lang="de-DE" sz="2000" dirty="0"/>
          </a:p>
          <a:p>
            <a:pPr>
              <a:buFont typeface="Calibri" panose="020F0502020204030204" pitchFamily="34" charset="0"/>
              <a:buChar char="‖"/>
            </a:pPr>
            <a:r>
              <a:rPr lang="de-DE" dirty="0"/>
              <a:t>- </a:t>
            </a:r>
            <a:r>
              <a:rPr lang="de-DE" dirty="0" err="1" smtClean="0"/>
              <a:t>replacment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CBFs :</a:t>
            </a:r>
            <a:endParaRPr lang="de-DE" dirty="0"/>
          </a:p>
          <a:p>
            <a:pPr>
              <a:buFont typeface="Calibri" panose="020F0502020204030204" pitchFamily="34" charset="0"/>
              <a:buChar char="‖"/>
            </a:pPr>
            <a:r>
              <a:rPr lang="de-DE" dirty="0"/>
              <a:t>	- </a:t>
            </a:r>
            <a:r>
              <a:rPr lang="de-DE" dirty="0" smtClean="0"/>
              <a:t>link via </a:t>
            </a:r>
            <a:r>
              <a:rPr lang="de-DE" dirty="0" err="1"/>
              <a:t>Géant</a:t>
            </a:r>
            <a:endParaRPr lang="de-DE" dirty="0"/>
          </a:p>
          <a:p>
            <a:pPr>
              <a:buFont typeface="Calibri" panose="020F0502020204030204" pitchFamily="34" charset="0"/>
              <a:buChar char="‖"/>
            </a:pPr>
            <a:r>
              <a:rPr lang="de-DE" dirty="0"/>
              <a:t>	- </a:t>
            </a:r>
            <a:r>
              <a:rPr lang="de-DE" dirty="0" err="1" smtClean="0"/>
              <a:t>one</a:t>
            </a:r>
            <a:r>
              <a:rPr lang="de-DE" dirty="0" smtClean="0"/>
              <a:t> CBF </a:t>
            </a:r>
            <a:r>
              <a:rPr lang="de-DE" dirty="0" err="1" smtClean="0"/>
              <a:t>to</a:t>
            </a:r>
            <a:r>
              <a:rPr lang="de-DE" dirty="0" smtClean="0"/>
              <a:t> FR-CCIN2P3 </a:t>
            </a:r>
            <a:r>
              <a:rPr lang="de-DE" dirty="0" err="1" smtClean="0"/>
              <a:t>remains</a:t>
            </a:r>
            <a:r>
              <a:rPr lang="de-DE" dirty="0" smtClean="0"/>
              <a:t> </a:t>
            </a:r>
            <a:br>
              <a:rPr lang="de-DE" dirty="0" smtClean="0"/>
            </a:br>
            <a:r>
              <a:rPr lang="de-DE" dirty="0" smtClean="0"/>
              <a:t>	  </a:t>
            </a:r>
            <a:r>
              <a:rPr lang="de-DE" sz="2600" dirty="0" smtClean="0"/>
              <a:t>at least </a:t>
            </a:r>
            <a:r>
              <a:rPr lang="de-DE" sz="2600" dirty="0" err="1" smtClean="0"/>
              <a:t>as</a:t>
            </a:r>
            <a:r>
              <a:rPr lang="de-DE" sz="2600" dirty="0" smtClean="0"/>
              <a:t> </a:t>
            </a:r>
            <a:r>
              <a:rPr lang="de-DE" sz="2600" dirty="0" err="1" smtClean="0"/>
              <a:t>long</a:t>
            </a:r>
            <a:r>
              <a:rPr lang="de-DE" sz="2600" dirty="0" smtClean="0"/>
              <a:t> </a:t>
            </a:r>
            <a:r>
              <a:rPr lang="de-DE" sz="2600" dirty="0" err="1" smtClean="0"/>
              <a:t>as</a:t>
            </a:r>
            <a:r>
              <a:rPr lang="de-DE" sz="2600" dirty="0" smtClean="0"/>
              <a:t> </a:t>
            </a:r>
            <a:r>
              <a:rPr lang="de-DE" sz="2600" dirty="0" err="1" smtClean="0"/>
              <a:t>the</a:t>
            </a:r>
            <a:r>
              <a:rPr lang="de-DE" sz="2600" dirty="0" smtClean="0"/>
              <a:t> 100G </a:t>
            </a:r>
            <a:r>
              <a:rPr lang="de-DE" sz="2600" dirty="0" err="1" smtClean="0"/>
              <a:t>deployed</a:t>
            </a:r>
            <a:r>
              <a:rPr lang="de-DE" sz="2600" dirty="0" smtClean="0"/>
              <a:t> </a:t>
            </a:r>
            <a:r>
              <a:rPr lang="de-DE" sz="2600" dirty="0" err="1" smtClean="0"/>
              <a:t>infrastructure</a:t>
            </a:r>
            <a:r>
              <a:rPr lang="de-DE" sz="2600" dirty="0" smtClean="0"/>
              <a:t> </a:t>
            </a:r>
            <a:r>
              <a:rPr lang="de-DE" sz="2600" dirty="0" err="1" smtClean="0"/>
              <a:t>does</a:t>
            </a:r>
            <a:r>
              <a:rPr lang="de-DE" sz="2600" dirty="0" smtClean="0"/>
              <a:t> not </a:t>
            </a:r>
            <a:r>
              <a:rPr lang="de-DE" sz="2600" dirty="0" err="1" smtClean="0"/>
              <a:t>includ</a:t>
            </a:r>
            <a:r>
              <a:rPr lang="de-DE" sz="2600" dirty="0" smtClean="0"/>
              <a:t> </a:t>
            </a:r>
            <a:r>
              <a:rPr lang="de-DE" sz="2600" dirty="0" err="1" smtClean="0"/>
              <a:t>redundancy</a:t>
            </a:r>
            <a:endParaRPr lang="de-DE" sz="2600" dirty="0"/>
          </a:p>
          <a:p>
            <a:pPr>
              <a:buFont typeface="Calibri" panose="020F0502020204030204" pitchFamily="34" charset="0"/>
              <a:buChar char="‖"/>
            </a:pPr>
            <a:endParaRPr lang="de-DE" sz="2000" dirty="0"/>
          </a:p>
          <a:p>
            <a:pPr>
              <a:buFont typeface="Calibri" panose="020F0502020204030204" pitchFamily="34" charset="0"/>
              <a:buChar char="‖"/>
            </a:pPr>
            <a:r>
              <a:rPr lang="de-DE" dirty="0"/>
              <a:t>- Layer-2 P2P (VLAN </a:t>
            </a:r>
            <a:r>
              <a:rPr lang="de-DE" dirty="0" smtClean="0"/>
              <a:t>separate)</a:t>
            </a:r>
            <a:r>
              <a:rPr lang="en-US" dirty="0" smtClean="0"/>
              <a:t> </a:t>
            </a:r>
            <a:r>
              <a:rPr lang="en-US" dirty="0"/>
              <a:t>	</a:t>
            </a:r>
            <a:r>
              <a:rPr lang="en-US" dirty="0" smtClean="0"/>
              <a:t>     </a:t>
            </a:r>
          </a:p>
          <a:p>
            <a:pPr lvl="1"/>
            <a:r>
              <a:rPr lang="en-US" dirty="0"/>
              <a:t>DE-KIT – CERN</a:t>
            </a:r>
            <a:endParaRPr lang="en-US" dirty="0" smtClean="0"/>
          </a:p>
          <a:p>
            <a:pPr lvl="1"/>
            <a:r>
              <a:rPr lang="en-US" dirty="0" smtClean="0"/>
              <a:t>KIT </a:t>
            </a:r>
            <a:r>
              <a:rPr lang="en-US" dirty="0"/>
              <a:t>– DFN - GÉANT – </a:t>
            </a:r>
            <a:r>
              <a:rPr lang="en-US" dirty="0" err="1"/>
              <a:t>CERNlight</a:t>
            </a:r>
            <a:r>
              <a:rPr lang="en-US" dirty="0"/>
              <a:t>/Switch – </a:t>
            </a:r>
            <a:r>
              <a:rPr lang="en-US" dirty="0" smtClean="0"/>
              <a:t>CERN</a:t>
            </a:r>
            <a:br>
              <a:rPr lang="en-US" dirty="0" smtClean="0"/>
            </a:br>
            <a:r>
              <a:rPr lang="de-DE" dirty="0" smtClean="0"/>
              <a:t>BGP </a:t>
            </a:r>
            <a:r>
              <a:rPr lang="de-DE" dirty="0" err="1"/>
              <a:t>routing</a:t>
            </a:r>
            <a:r>
              <a:rPr lang="de-DE" dirty="0"/>
              <a:t> at DE-KIT (DFN Layer-2 VLAN </a:t>
            </a:r>
            <a:r>
              <a:rPr lang="de-DE" dirty="0" err="1"/>
              <a:t>only</a:t>
            </a:r>
            <a:r>
              <a:rPr lang="de-DE" dirty="0" smtClean="0"/>
              <a:t>)</a:t>
            </a:r>
          </a:p>
          <a:p>
            <a:pPr lvl="1"/>
            <a:r>
              <a:rPr lang="fr-FR" dirty="0" smtClean="0"/>
              <a:t>NL-T1</a:t>
            </a:r>
            <a:r>
              <a:rPr lang="fr-FR" dirty="0"/>
              <a:t>	</a:t>
            </a:r>
            <a:r>
              <a:rPr lang="fr-FR" dirty="0" smtClean="0"/>
              <a:t>--&gt; </a:t>
            </a:r>
            <a:r>
              <a:rPr lang="fr-FR" dirty="0"/>
              <a:t>KIT – DFN - GÉANT – </a:t>
            </a:r>
            <a:r>
              <a:rPr lang="fr-FR" dirty="0" err="1"/>
              <a:t>SURFnet</a:t>
            </a:r>
            <a:r>
              <a:rPr lang="fr-FR" dirty="0"/>
              <a:t> – </a:t>
            </a:r>
            <a:r>
              <a:rPr lang="fr-FR" dirty="0" smtClean="0"/>
              <a:t>SARA</a:t>
            </a:r>
            <a:br>
              <a:rPr lang="fr-FR" dirty="0" smtClean="0"/>
            </a:br>
            <a:r>
              <a:rPr lang="de-DE" dirty="0" smtClean="0"/>
              <a:t>BGP </a:t>
            </a:r>
            <a:r>
              <a:rPr lang="de-DE" dirty="0" err="1"/>
              <a:t>routing</a:t>
            </a:r>
            <a:r>
              <a:rPr lang="de-DE" dirty="0"/>
              <a:t> at DE-KIT (DFN Layer-2 VLAN </a:t>
            </a:r>
            <a:r>
              <a:rPr lang="de-DE" dirty="0" err="1" smtClean="0"/>
              <a:t>only</a:t>
            </a:r>
            <a:r>
              <a:rPr lang="de-DE" dirty="0" smtClean="0"/>
              <a:t>)</a:t>
            </a:r>
          </a:p>
          <a:p>
            <a:pPr lvl="1"/>
            <a:r>
              <a:rPr lang="de-DE" dirty="0" smtClean="0"/>
              <a:t>INFN-CNAF</a:t>
            </a:r>
            <a:r>
              <a:rPr lang="de-DE" dirty="0"/>
              <a:t>	</a:t>
            </a:r>
            <a:r>
              <a:rPr lang="fr-FR" dirty="0" smtClean="0"/>
              <a:t>--&gt;</a:t>
            </a:r>
            <a:r>
              <a:rPr lang="de-DE" dirty="0" smtClean="0"/>
              <a:t> </a:t>
            </a:r>
            <a:r>
              <a:rPr lang="de-DE" dirty="0"/>
              <a:t>KIT – DFN - GÉANT – GARR – </a:t>
            </a:r>
            <a:r>
              <a:rPr lang="de-DE" dirty="0" smtClean="0"/>
              <a:t>CNAF</a:t>
            </a:r>
            <a:br>
              <a:rPr lang="de-DE" dirty="0" smtClean="0"/>
            </a:br>
            <a:r>
              <a:rPr lang="de-DE" dirty="0" smtClean="0"/>
              <a:t>BGP </a:t>
            </a:r>
            <a:r>
              <a:rPr lang="de-DE" dirty="0" err="1"/>
              <a:t>routing</a:t>
            </a:r>
            <a:r>
              <a:rPr lang="de-DE" dirty="0"/>
              <a:t> at DE-KIT (DFN Layer-2 VLAN </a:t>
            </a:r>
            <a:r>
              <a:rPr lang="de-DE" dirty="0" err="1" smtClean="0"/>
              <a:t>only</a:t>
            </a:r>
            <a:r>
              <a:rPr lang="de-DE" dirty="0" smtClean="0"/>
              <a:t>)</a:t>
            </a:r>
          </a:p>
          <a:p>
            <a:pPr lvl="1"/>
            <a:r>
              <a:rPr lang="de-DE" dirty="0" smtClean="0"/>
              <a:t>Layer-3  </a:t>
            </a:r>
            <a:r>
              <a:rPr lang="de-DE" dirty="0"/>
              <a:t>(HEPPI / LHCONE VRF</a:t>
            </a:r>
            <a:r>
              <a:rPr lang="de-DE" dirty="0" smtClean="0"/>
              <a:t>) </a:t>
            </a:r>
          </a:p>
          <a:p>
            <a:pPr marL="457200" lvl="1" indent="0">
              <a:buNone/>
            </a:pPr>
            <a:endParaRPr lang="de-DE" dirty="0" smtClean="0"/>
          </a:p>
          <a:p>
            <a:pPr lvl="1"/>
            <a:r>
              <a:rPr lang="de-DE" dirty="0" smtClean="0"/>
              <a:t>P2P </a:t>
            </a:r>
            <a:r>
              <a:rPr lang="de-DE" dirty="0"/>
              <a:t>– CBF – DE-KIT – </a:t>
            </a:r>
            <a:r>
              <a:rPr lang="de-DE" dirty="0" smtClean="0"/>
              <a:t>FR-CCIN2P3 </a:t>
            </a:r>
            <a:r>
              <a:rPr lang="de-DE" dirty="0" smtClean="0">
                <a:sym typeface="Wingdings" panose="05000000000000000000" pitchFamily="2" charset="2"/>
              </a:rPr>
              <a:t> last </a:t>
            </a:r>
            <a:r>
              <a:rPr lang="de-DE" dirty="0" err="1" smtClean="0">
                <a:sym typeface="Wingdings" panose="05000000000000000000" pitchFamily="2" charset="2"/>
              </a:rPr>
              <a:t>resort</a:t>
            </a:r>
            <a:endParaRPr lang="de-DE" dirty="0" smtClean="0">
              <a:sym typeface="Wingdings" panose="05000000000000000000" pitchFamily="2" charset="2"/>
            </a:endParaRPr>
          </a:p>
          <a:p>
            <a:pPr lvl="1"/>
            <a:endParaRPr lang="de-DE" dirty="0">
              <a:sym typeface="Wingdings" panose="05000000000000000000" pitchFamily="2" charset="2"/>
            </a:endParaRPr>
          </a:p>
          <a:p>
            <a:pPr lvl="1"/>
            <a:r>
              <a:rPr lang="de-DE" dirty="0" smtClean="0">
                <a:sym typeface="Wingdings" panose="05000000000000000000" pitchFamily="2" charset="2"/>
              </a:rPr>
              <a:t>? upgrade </a:t>
            </a:r>
            <a:r>
              <a:rPr lang="de-DE" dirty="0" err="1" smtClean="0">
                <a:sym typeface="Wingdings" panose="05000000000000000000" pitchFamily="2" charset="2"/>
              </a:rPr>
              <a:t>to</a:t>
            </a:r>
            <a:r>
              <a:rPr lang="de-DE" dirty="0" smtClean="0">
                <a:sym typeface="Wingdings" panose="05000000000000000000" pitchFamily="2" charset="2"/>
              </a:rPr>
              <a:t> 100G  Triangel DE-KIT – IN2P3 – CERN ?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03960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Services to evolve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Information dashboard with several information layers</a:t>
            </a:r>
          </a:p>
          <a:p>
            <a:pPr lvl="1"/>
            <a:r>
              <a:rPr lang="en-US" dirty="0" smtClean="0"/>
              <a:t>From abstract </a:t>
            </a:r>
            <a:r>
              <a:rPr lang="en-US" dirty="0"/>
              <a:t>information </a:t>
            </a:r>
            <a:r>
              <a:rPr lang="en-US" dirty="0" smtClean="0"/>
              <a:t>layer </a:t>
            </a:r>
            <a:br>
              <a:rPr lang="en-US" dirty="0" smtClean="0"/>
            </a:br>
            <a:r>
              <a:rPr lang="en-US" dirty="0" smtClean="0"/>
              <a:t>(red/green </a:t>
            </a:r>
            <a:r>
              <a:rPr lang="en-US" dirty="0" err="1" smtClean="0"/>
              <a:t>dashbord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Successive drill down to detailed “error” information</a:t>
            </a:r>
          </a:p>
          <a:p>
            <a:pPr marL="457200" lvl="1" indent="0">
              <a:buNone/>
            </a:pPr>
            <a:r>
              <a:rPr lang="en-US" dirty="0"/>
              <a:t>e</a:t>
            </a:r>
            <a:r>
              <a:rPr lang="en-US" dirty="0" smtClean="0"/>
              <a:t>.g.: red/green dashboard </a:t>
            </a:r>
            <a:r>
              <a:rPr lang="en-US" dirty="0" smtClean="0">
                <a:sym typeface="Wingdings" panose="05000000000000000000" pitchFamily="2" charset="2"/>
              </a:rPr>
              <a:t> info about T1-T1: </a:t>
            </a:r>
            <a:r>
              <a:rPr lang="en-US" dirty="0" err="1" smtClean="0">
                <a:sym typeface="Wingdings" panose="05000000000000000000" pitchFamily="2" charset="2"/>
              </a:rPr>
              <a:t>GridKa</a:t>
            </a:r>
            <a:r>
              <a:rPr lang="en-US" dirty="0" smtClean="0">
                <a:sym typeface="Wingdings" panose="05000000000000000000" pitchFamily="2" charset="2"/>
              </a:rPr>
              <a:t>--IT-INFN-CNAF end2end link</a:t>
            </a:r>
            <a:r>
              <a:rPr lang="en-US" dirty="0" smtClean="0"/>
              <a:t> </a:t>
            </a:r>
            <a:endParaRPr lang="en-US" dirty="0"/>
          </a:p>
          <a:p>
            <a:pPr lvl="2"/>
            <a:r>
              <a:rPr lang="en-US" dirty="0" smtClean="0"/>
              <a:t>Splitting into DFN/Switch/GARR NREN Domains</a:t>
            </a:r>
          </a:p>
          <a:p>
            <a:pPr lvl="2"/>
            <a:r>
              <a:rPr lang="en-US" dirty="0" smtClean="0"/>
              <a:t>May be not as detailed as the e2emon of </a:t>
            </a:r>
            <a:r>
              <a:rPr lang="en-US" dirty="0" err="1" smtClean="0"/>
              <a:t>Géant</a:t>
            </a:r>
            <a:r>
              <a:rPr lang="en-US" dirty="0" smtClean="0"/>
              <a:t> showing red/green down to  a single device</a:t>
            </a:r>
          </a:p>
          <a:p>
            <a:pPr lvl="1"/>
            <a:r>
              <a:rPr lang="en-US" dirty="0" smtClean="0"/>
              <a:t>Combine and consolidate information of different information systems</a:t>
            </a:r>
          </a:p>
          <a:p>
            <a:pPr lvl="2"/>
            <a:r>
              <a:rPr lang="en-US" dirty="0" smtClean="0"/>
              <a:t>Dashboard / </a:t>
            </a:r>
            <a:r>
              <a:rPr lang="en-US" dirty="0" err="1" smtClean="0"/>
              <a:t>waethermap</a:t>
            </a:r>
            <a:r>
              <a:rPr lang="en-US" dirty="0" smtClean="0"/>
              <a:t> / </a:t>
            </a:r>
            <a:r>
              <a:rPr lang="en-US" dirty="0" err="1" smtClean="0"/>
              <a:t>perfsonar</a:t>
            </a:r>
            <a:r>
              <a:rPr lang="en-US" dirty="0" smtClean="0"/>
              <a:t> / </a:t>
            </a:r>
            <a:r>
              <a:rPr lang="en-US" dirty="0" err="1" smtClean="0"/>
              <a:t>monalisa</a:t>
            </a:r>
            <a:r>
              <a:rPr lang="en-US" dirty="0" smtClean="0"/>
              <a:t> / … at one location/”web portal”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7791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333</Words>
  <Application>Microsoft Office PowerPoint</Application>
  <PresentationFormat>Bildschirmpräsentation (4:3)</PresentationFormat>
  <Paragraphs>98</Paragraphs>
  <Slides>6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6</vt:i4>
      </vt:variant>
    </vt:vector>
  </HeadingPairs>
  <TitlesOfParts>
    <vt:vector size="7" baseType="lpstr">
      <vt:lpstr>Benutzerdefiniertes Design</vt:lpstr>
      <vt:lpstr>PowerPoint-Präsentation</vt:lpstr>
      <vt:lpstr>LHCOPN operation</vt:lpstr>
      <vt:lpstr>LHCOPN    /    LHCONE  quality difference</vt:lpstr>
      <vt:lpstr>Historic link usage</vt:lpstr>
      <vt:lpstr>GridKa / DE-KIT  planned network upgrade in 2014/2015</vt:lpstr>
      <vt:lpstr>Services to evolve</vt:lpstr>
    </vt:vector>
  </TitlesOfParts>
  <Company>Karlsruhe Institute of Technology (KIT)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Hoeft, Bruno (SCC)</dc:creator>
  <cp:lastModifiedBy>Hoeft, Bruno (SCC)</cp:lastModifiedBy>
  <cp:revision>49</cp:revision>
  <dcterms:created xsi:type="dcterms:W3CDTF">2014-01-24T15:34:32Z</dcterms:created>
  <dcterms:modified xsi:type="dcterms:W3CDTF">2014-02-10T11:16:41Z</dcterms:modified>
</cp:coreProperties>
</file>