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67" r:id="rId4"/>
    <p:sldId id="258" r:id="rId5"/>
    <p:sldId id="259" r:id="rId6"/>
    <p:sldId id="268" r:id="rId7"/>
    <p:sldId id="269" r:id="rId8"/>
    <p:sldId id="270" r:id="rId9"/>
    <p:sldId id="271" r:id="rId10"/>
    <p:sldId id="272" r:id="rId11"/>
    <p:sldId id="274" r:id="rId12"/>
    <p:sldId id="275" r:id="rId13"/>
    <p:sldId id="278" r:id="rId14"/>
    <p:sldId id="276" r:id="rId15"/>
    <p:sldId id="277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1" autoAdjust="0"/>
    <p:restoredTop sz="94628" autoAdjust="0"/>
  </p:normalViewPr>
  <p:slideViewPr>
    <p:cSldViewPr>
      <p:cViewPr>
        <p:scale>
          <a:sx n="80" d="100"/>
          <a:sy n="80" d="100"/>
        </p:scale>
        <p:origin x="-2658" y="-15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16137A-6C62-46BF-BDB2-5DEA01F891EA}" type="datetimeFigureOut">
              <a:rPr lang="en-US" smtClean="0"/>
              <a:t>2/10/2014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6D3935-CAC6-410C-AD40-744B6E6848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4279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6D3935-CAC6-410C-AD40-744B6E68483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2846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699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699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699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ln/>
        </p:spPr>
      </p:sp>
      <p:sp>
        <p:nvSpPr>
          <p:cNvPr id="16998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 w="9525"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 type="none" w="sm" len="sm"/>
                <a:tailEnd type="none" w="sm" len="sm"/>
              </a14:hiddenLine>
            </a:ext>
          </a:extLst>
        </p:spPr>
        <p:txBody>
          <a:bodyPr/>
          <a:lstStyle/>
          <a:p>
            <a:endParaRPr lang="en-US" alt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60CDD5-B6F1-47F9-8E95-CB2323D7D995}" type="datetime1">
              <a:rPr lang="en-US" smtClean="0"/>
              <a:t>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2653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AAD8B8-E233-4DF4-926D-6A53DA22CFEE}" type="datetime1">
              <a:rPr lang="en-US" smtClean="0"/>
              <a:t>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9604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2C0EA0-9D85-47DA-BE1D-CDBAC65978BA}" type="datetime1">
              <a:rPr lang="en-US" smtClean="0"/>
              <a:t>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7760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IL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5754" y="304800"/>
            <a:ext cx="7385538" cy="762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ftr" sz="quarter" idx="10"/>
          </p:nvPr>
        </p:nvSpPr>
        <p:spPr>
          <a:xfrm>
            <a:off x="3235569" y="6248400"/>
            <a:ext cx="5486400" cy="2286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b="0">
              <a:solidFill>
                <a:srgbClr val="000000"/>
              </a:solidFill>
            </a:endParaRPr>
          </a:p>
        </p:txBody>
      </p:sp>
      <p:sp>
        <p:nvSpPr>
          <p:cNvPr id="5" name="Rectangle 1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844061" y="6248400"/>
            <a:ext cx="1043354" cy="228600"/>
          </a:xfrm>
        </p:spPr>
        <p:txBody>
          <a:bodyPr/>
          <a:lstStyle>
            <a:lvl1pPr>
              <a:defRPr sz="1000" b="1"/>
            </a:lvl1pPr>
          </a:lstStyle>
          <a:p>
            <a:pPr>
              <a:defRPr/>
            </a:pPr>
            <a:fld id="{F1C35811-69DB-48AF-8B63-5670847810B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3083593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rv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Ubuntu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990600"/>
            <a:ext cx="8001000" cy="5334000"/>
          </a:xfrm>
          <a:prstGeom prst="rect">
            <a:avLst/>
          </a:prstGeom>
        </p:spPr>
        <p:txBody>
          <a:bodyPr/>
          <a:lstStyle>
            <a:lvl1pPr>
              <a:buFont typeface="Wingdings" pitchFamily="2" charset="2"/>
              <a:buChar char="Ø"/>
              <a:defRPr>
                <a:latin typeface="Ubuntu" pitchFamily="34" charset="0"/>
              </a:defRPr>
            </a:lvl1pPr>
            <a:lvl2pPr>
              <a:buFont typeface="Wingdings" pitchFamily="2" charset="2"/>
              <a:buChar char="q"/>
              <a:defRPr>
                <a:latin typeface="Ubuntu" pitchFamily="34" charset="0"/>
              </a:defRPr>
            </a:lvl2pPr>
            <a:lvl3pPr>
              <a:buFont typeface="Courier New" pitchFamily="49" charset="0"/>
              <a:buChar char="o"/>
              <a:defRPr>
                <a:latin typeface="Ubuntu" pitchFamily="34" charset="0"/>
              </a:defRPr>
            </a:lvl3pPr>
            <a:lvl4pPr>
              <a:defRPr>
                <a:latin typeface="Ubuntu" pitchFamily="34" charset="0"/>
              </a:defRPr>
            </a:lvl4pPr>
            <a:lvl5pPr>
              <a:defRPr>
                <a:latin typeface="Ubuntu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205771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C1FE85-8AA4-472C-B2E9-4F36CBED7829}" type="datetime1">
              <a:rPr lang="en-US" smtClean="0"/>
              <a:t>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5643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E335D9-76FF-4C88-9C8F-82B070D88737}" type="datetime1">
              <a:rPr lang="en-US" smtClean="0"/>
              <a:t>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4421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96B9C-F198-442C-8AF1-9DD9E74B2322}" type="datetime1">
              <a:rPr lang="en-US" smtClean="0"/>
              <a:t>2/10/2014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58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7AF98-BD86-44BD-84BE-0FD1DB428DD9}" type="datetime1">
              <a:rPr lang="en-US" smtClean="0"/>
              <a:t>2/10/2014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0634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0EF50A-9F2A-4647-89C2-FE4242308283}" type="datetime1">
              <a:rPr lang="en-US" smtClean="0"/>
              <a:t>2/10/2014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485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62B343-153D-41CC-B8FC-904958D3867B}" type="datetime1">
              <a:rPr lang="en-US" smtClean="0"/>
              <a:t>2/10/2014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200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AEFBE5-C2DE-4C28-8A01-B4400650C37B}" type="datetime1">
              <a:rPr lang="en-US" smtClean="0"/>
              <a:t>2/10/2014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825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D29159-BE07-4DFB-B5EF-A3D0AEB47D51}" type="datetime1">
              <a:rPr lang="en-US" smtClean="0"/>
              <a:t>2/10/2014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202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66A515-A283-4A3F-B157-6A655719178F}" type="datetime1">
              <a:rPr lang="en-US" smtClean="0"/>
              <a:t>2/10/2014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210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ALICE – networking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LHCONE workshop</a:t>
            </a:r>
          </a:p>
          <a:p>
            <a:r>
              <a:rPr lang="en-US" dirty="0" smtClean="0"/>
              <a:t>10/02/2014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863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idx="4294967295"/>
          </p:nvPr>
        </p:nvSpPr>
        <p:spPr>
          <a:xfrm>
            <a:off x="685800" y="990600"/>
            <a:ext cx="7848600" cy="5334000"/>
          </a:xfrm>
          <a:prstGeom prst="rect">
            <a:avLst/>
          </a:prstGeo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2645" name="Rectangle 16"/>
          <p:cNvSpPr>
            <a:spLocks noGrp="1" noChangeArrowheads="1"/>
          </p:cNvSpPr>
          <p:nvPr>
            <p:ph type="sldNum" sz="quarter" idx="1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000" b="1">
                <a:solidFill>
                  <a:srgbClr val="9D011B"/>
                </a:solidFill>
                <a:latin typeface="Arial" pitchFamily="34" charset="0"/>
              </a:defRPr>
            </a:lvl1pPr>
            <a:lvl2pPr marL="742950" indent="-285750" eaLnBrk="0" hangingPunct="0">
              <a:defRPr sz="2000" b="1">
                <a:solidFill>
                  <a:srgbClr val="9D011B"/>
                </a:solidFill>
                <a:latin typeface="Arial" pitchFamily="34" charset="0"/>
              </a:defRPr>
            </a:lvl2pPr>
            <a:lvl3pPr marL="1143000" indent="-228600" eaLnBrk="0" hangingPunct="0">
              <a:defRPr sz="2000" b="1">
                <a:solidFill>
                  <a:srgbClr val="9D011B"/>
                </a:solidFill>
                <a:latin typeface="Arial" pitchFamily="34" charset="0"/>
              </a:defRPr>
            </a:lvl3pPr>
            <a:lvl4pPr marL="1600200" indent="-228600" eaLnBrk="0" hangingPunct="0">
              <a:defRPr sz="2000" b="1">
                <a:solidFill>
                  <a:srgbClr val="9D011B"/>
                </a:solidFill>
                <a:latin typeface="Arial" pitchFamily="34" charset="0"/>
              </a:defRPr>
            </a:lvl4pPr>
            <a:lvl5pPr marL="2057400" indent="-228600" eaLnBrk="0" hangingPunct="0">
              <a:defRPr sz="2000" b="1">
                <a:solidFill>
                  <a:srgbClr val="9D011B"/>
                </a:solidFill>
                <a:latin typeface="Arial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A50021"/>
              </a:buClr>
              <a:buSzPct val="90000"/>
              <a:buFont typeface="Arial" pitchFamily="34" charset="0"/>
              <a:defRPr sz="2000" b="1">
                <a:solidFill>
                  <a:srgbClr val="9D011B"/>
                </a:solidFill>
                <a:latin typeface="Arial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A50021"/>
              </a:buClr>
              <a:buSzPct val="90000"/>
              <a:buFont typeface="Arial" pitchFamily="34" charset="0"/>
              <a:defRPr sz="2000" b="1">
                <a:solidFill>
                  <a:srgbClr val="9D011B"/>
                </a:solidFill>
                <a:latin typeface="Arial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A50021"/>
              </a:buClr>
              <a:buSzPct val="90000"/>
              <a:buFont typeface="Arial" pitchFamily="34" charset="0"/>
              <a:defRPr sz="2000" b="1">
                <a:solidFill>
                  <a:srgbClr val="9D011B"/>
                </a:solidFill>
                <a:latin typeface="Arial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A50021"/>
              </a:buClr>
              <a:buSzPct val="90000"/>
              <a:buFont typeface="Arial" pitchFamily="34" charset="0"/>
              <a:defRPr sz="2000" b="1">
                <a:solidFill>
                  <a:srgbClr val="9D011B"/>
                </a:solidFill>
                <a:latin typeface="Arial" pitchFamily="34" charset="0"/>
              </a:defRPr>
            </a:lvl9pPr>
          </a:lstStyle>
          <a:p>
            <a:fld id="{D2061722-67FD-4DAE-A23D-D39B91BE431F}" type="slidenum">
              <a:rPr lang="en-US" altLang="en-US" sz="1000" smtClean="0">
                <a:solidFill>
                  <a:srgbClr val="0000CD"/>
                </a:solidFill>
                <a:latin typeface="Times New Roman" pitchFamily="18" charset="0"/>
              </a:rPr>
              <a:pPr/>
              <a:t>10</a:t>
            </a:fld>
            <a:endParaRPr lang="en-US" altLang="en-US" sz="1000" smtClean="0">
              <a:solidFill>
                <a:srgbClr val="0000CD"/>
              </a:solidFill>
              <a:latin typeface="Times New Roman" pitchFamily="18" charset="0"/>
            </a:endParaRPr>
          </a:p>
        </p:txBody>
      </p:sp>
      <p:pic>
        <p:nvPicPr>
          <p:cNvPr id="11264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677" y="990600"/>
            <a:ext cx="8440615" cy="556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276492" cy="762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Available bandwidth measurements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248769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mapping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Continuous WAN measurements for 85x85 site matrix</a:t>
            </a:r>
          </a:p>
          <a:p>
            <a:pPr lvl="1"/>
            <a:r>
              <a:rPr lang="en-US" dirty="0" err="1" smtClean="0"/>
              <a:t>MonALISA</a:t>
            </a:r>
            <a:r>
              <a:rPr lang="en-US" dirty="0" smtClean="0"/>
              <a:t> with FTD</a:t>
            </a:r>
          </a:p>
          <a:p>
            <a:r>
              <a:rPr lang="en-US" dirty="0" smtClean="0"/>
              <a:t>Complex topology – automatic analysis of network conditions, coupled with SE tests</a:t>
            </a:r>
          </a:p>
          <a:p>
            <a:r>
              <a:rPr lang="en-US" dirty="0" smtClean="0"/>
              <a:t>Resulting in</a:t>
            </a:r>
          </a:p>
          <a:p>
            <a:pPr lvl="1"/>
            <a:r>
              <a:rPr lang="en-US" dirty="0" smtClean="0"/>
              <a:t>Per site list of ‘best set’ of Storage elements</a:t>
            </a:r>
          </a:p>
          <a:p>
            <a:pPr lvl="1"/>
            <a:r>
              <a:rPr lang="en-US" dirty="0" smtClean="0"/>
              <a:t>Given to the client for data reading/writing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897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Network mapping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2578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The bandwidth tests, routing, kernel parameters are</a:t>
            </a:r>
          </a:p>
          <a:p>
            <a:pPr lvl="1"/>
            <a:r>
              <a:rPr lang="en-US" dirty="0" smtClean="0"/>
              <a:t>Available to the site administrators for tuning of local network and host parameters</a:t>
            </a:r>
          </a:p>
          <a:p>
            <a:pPr lvl="1"/>
            <a:r>
              <a:rPr lang="en-US" dirty="0" smtClean="0"/>
              <a:t>Negotiations with network providers</a:t>
            </a:r>
          </a:p>
          <a:p>
            <a:r>
              <a:rPr lang="en-US" dirty="0" smtClean="0"/>
              <a:t>However…. the situation is not ideal </a:t>
            </a:r>
          </a:p>
          <a:p>
            <a:pPr lvl="1"/>
            <a:r>
              <a:rPr lang="en-US" dirty="0"/>
              <a:t>N</a:t>
            </a:r>
            <a:r>
              <a:rPr lang="en-US" dirty="0" smtClean="0"/>
              <a:t>etwork tuning is a notoriously difficult task</a:t>
            </a:r>
          </a:p>
          <a:p>
            <a:pPr lvl="1"/>
            <a:r>
              <a:rPr lang="en-US" dirty="0" smtClean="0"/>
              <a:t>Even well-intended operators sometimes have difficulty responding to inquiries (terminology barrier?)</a:t>
            </a:r>
          </a:p>
          <a:p>
            <a:pPr lvl="1"/>
            <a:r>
              <a:rPr lang="en-US" dirty="0" smtClean="0"/>
              <a:t>New sites usually need ‘global’ help from network experts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180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839200" cy="715962"/>
          </a:xfrm>
        </p:spPr>
        <p:txBody>
          <a:bodyPr>
            <a:noAutofit/>
          </a:bodyPr>
          <a:lstStyle/>
          <a:p>
            <a:r>
              <a:rPr lang="en-US" sz="3600" dirty="0"/>
              <a:t>Active </a:t>
            </a:r>
            <a:r>
              <a:rPr lang="en-US" sz="3600" dirty="0"/>
              <a:t>b</a:t>
            </a:r>
            <a:r>
              <a:rPr lang="en-US" sz="3600" dirty="0" smtClean="0"/>
              <a:t>andwidth tests between all sites</a:t>
            </a:r>
            <a:endParaRPr lang="en-US" sz="8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18"/>
          <a:stretch/>
        </p:blipFill>
        <p:spPr bwMode="auto">
          <a:xfrm>
            <a:off x="33196" y="990600"/>
            <a:ext cx="9110804" cy="548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384466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Grid expansion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Asia (Indonesia, Thailand, China, </a:t>
            </a:r>
            <a:r>
              <a:rPr lang="en-US" dirty="0" err="1" smtClean="0"/>
              <a:t>Pakistan,India</a:t>
            </a:r>
            <a:r>
              <a:rPr lang="en-US" dirty="0" smtClean="0"/>
              <a:t>), North and South America (Mexico, </a:t>
            </a:r>
            <a:r>
              <a:rPr lang="en-US" dirty="0" err="1" smtClean="0"/>
              <a:t>Brasil</a:t>
            </a:r>
            <a:r>
              <a:rPr lang="en-US" dirty="0" smtClean="0"/>
              <a:t>, Chile), Africa (South Africa)</a:t>
            </a:r>
          </a:p>
          <a:p>
            <a:pPr lvl="1"/>
            <a:r>
              <a:rPr lang="en-US" dirty="0"/>
              <a:t>T</a:t>
            </a:r>
            <a:r>
              <a:rPr lang="en-US" dirty="0" smtClean="0"/>
              <a:t>he above are new sites for ALICE</a:t>
            </a:r>
          </a:p>
          <a:p>
            <a:pPr lvl="1"/>
            <a:r>
              <a:rPr lang="en-US" dirty="0" smtClean="0"/>
              <a:t>All will need network tuning and expert help</a:t>
            </a:r>
          </a:p>
          <a:p>
            <a:r>
              <a:rPr lang="en-US" dirty="0" smtClean="0"/>
              <a:t>Resources availability – two sources</a:t>
            </a:r>
          </a:p>
          <a:p>
            <a:pPr lvl="1"/>
            <a:r>
              <a:rPr lang="en-US" dirty="0" smtClean="0"/>
              <a:t>Established Grid sites planned ramp-up (predictable)</a:t>
            </a:r>
          </a:p>
          <a:p>
            <a:pPr lvl="1"/>
            <a:r>
              <a:rPr lang="en-US" dirty="0" smtClean="0"/>
              <a:t>New sites – additional resources – needed both for Run2 and beyond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5905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257800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The success of the ALICE computing model depends on accurate and continuously updated network map</a:t>
            </a:r>
          </a:p>
          <a:p>
            <a:r>
              <a:rPr lang="en-US" dirty="0" smtClean="0"/>
              <a:t>File access is based on storage auto-discovery, which  critically depends on the above</a:t>
            </a:r>
          </a:p>
          <a:p>
            <a:r>
              <a:rPr lang="en-US" dirty="0" smtClean="0"/>
              <a:t>Sufficient bandwidth and good routing between sites is critical for efficient resources utilization, especially </a:t>
            </a:r>
            <a:r>
              <a:rPr lang="en-US" dirty="0"/>
              <a:t>w</a:t>
            </a:r>
            <a:r>
              <a:rPr lang="en-US" dirty="0" smtClean="0"/>
              <a:t>ith ‘tight’ storage capacities, ever increasing data rates and storage federation concepts brought into practice </a:t>
            </a:r>
          </a:p>
          <a:p>
            <a:r>
              <a:rPr lang="en-US" dirty="0" smtClean="0"/>
              <a:t>New Grid sites are emerging in places where the network is still underdeveloped – they will need help</a:t>
            </a:r>
          </a:p>
          <a:p>
            <a:r>
              <a:rPr lang="en-US" dirty="0" smtClean="0"/>
              <a:t>LHCONE will help reaching the ‘ideal’ picture, where random data access will be sufficiently efficient to dilute even more the tiered Grid structure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461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</a:t>
            </a:r>
            <a:r>
              <a:rPr lang="en-US" dirty="0" smtClean="0"/>
              <a:t>uick plans:  Run 2 data taking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Both for </a:t>
            </a:r>
            <a:r>
              <a:rPr lang="en-US" dirty="0" err="1" smtClean="0"/>
              <a:t>Pb+Pb</a:t>
            </a:r>
            <a:r>
              <a:rPr lang="en-US" dirty="0" smtClean="0"/>
              <a:t> and </a:t>
            </a:r>
            <a:r>
              <a:rPr lang="en-US" dirty="0" err="1" smtClean="0"/>
              <a:t>p+p</a:t>
            </a:r>
            <a:endParaRPr lang="en-US" dirty="0" smtClean="0"/>
          </a:p>
          <a:p>
            <a:pPr lvl="1"/>
            <a:r>
              <a:rPr lang="en-US" dirty="0" smtClean="0"/>
              <a:t>Reach 1 nb</a:t>
            </a:r>
            <a:r>
              <a:rPr lang="en-US" baseline="30000" dirty="0" smtClean="0"/>
              <a:t>-1 </a:t>
            </a:r>
            <a:r>
              <a:rPr lang="en-US" dirty="0" smtClean="0"/>
              <a:t>integrated luminosity for rare triggers</a:t>
            </a:r>
          </a:p>
          <a:p>
            <a:pPr lvl="1"/>
            <a:r>
              <a:rPr lang="en-US" dirty="0" smtClean="0"/>
              <a:t>Increase statistics for unbiased data sample</a:t>
            </a:r>
          </a:p>
          <a:p>
            <a:r>
              <a:rPr lang="en-US" dirty="0" smtClean="0"/>
              <a:t>3 </a:t>
            </a:r>
            <a:r>
              <a:rPr lang="en-US" dirty="0" err="1" smtClean="0"/>
              <a:t>p+p</a:t>
            </a:r>
            <a:r>
              <a:rPr lang="en-US" dirty="0" smtClean="0"/>
              <a:t> periods</a:t>
            </a:r>
          </a:p>
          <a:p>
            <a:r>
              <a:rPr lang="en-US" dirty="0" smtClean="0"/>
              <a:t>2 </a:t>
            </a:r>
            <a:r>
              <a:rPr lang="en-US" dirty="0" err="1" smtClean="0"/>
              <a:t>Pb+Pb</a:t>
            </a:r>
            <a:r>
              <a:rPr lang="en-US" dirty="0" smtClean="0"/>
              <a:t>, 1 </a:t>
            </a:r>
            <a:r>
              <a:rPr lang="en-US" dirty="0" err="1" smtClean="0"/>
              <a:t>p+Pb</a:t>
            </a:r>
            <a:endParaRPr lang="en-US" dirty="0" smtClean="0"/>
          </a:p>
          <a:p>
            <a:r>
              <a:rPr lang="en-US" dirty="0" smtClean="0"/>
              <a:t>Upgraded detector: </a:t>
            </a:r>
            <a:r>
              <a:rPr lang="en-US" dirty="0" err="1" smtClean="0"/>
              <a:t>calorimetry</a:t>
            </a:r>
            <a:r>
              <a:rPr lang="en-US" dirty="0" smtClean="0"/>
              <a:t>, readout electronics, DAQ, HLT</a:t>
            </a:r>
          </a:p>
          <a:p>
            <a:r>
              <a:rPr lang="en-US" dirty="0" smtClean="0"/>
              <a:t>In general ALICE will take 2x the data volume compared to Run1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6149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</a:t>
            </a:r>
            <a:r>
              <a:rPr lang="en-US" dirty="0" smtClean="0"/>
              <a:t>uick plans: Run2 Grid ops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Continue to run RAW/MC/analysis exclusively on the Grid</a:t>
            </a:r>
          </a:p>
          <a:p>
            <a:r>
              <a:rPr lang="en-US" dirty="0" smtClean="0"/>
              <a:t>Differentiation (payload) between Tiers should decrease further</a:t>
            </a:r>
          </a:p>
          <a:p>
            <a:pPr lvl="1"/>
            <a:r>
              <a:rPr lang="en-US" dirty="0" smtClean="0"/>
              <a:t>With the notable exception of RAW data storage at T0/T1</a:t>
            </a:r>
          </a:p>
          <a:p>
            <a:pPr lvl="1"/>
            <a:r>
              <a:rPr lang="en-US" dirty="0" smtClean="0"/>
              <a:t>More reliance on network</a:t>
            </a:r>
          </a:p>
          <a:p>
            <a:r>
              <a:rPr lang="en-US" dirty="0" smtClean="0"/>
              <a:t>Clouds… wherever applicable</a:t>
            </a:r>
          </a:p>
          <a:p>
            <a:r>
              <a:rPr lang="en-US" dirty="0" smtClean="0"/>
              <a:t>Storage federation – more later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893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treatment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Single file namespace – </a:t>
            </a:r>
            <a:r>
              <a:rPr lang="en-US" dirty="0" err="1" smtClean="0"/>
              <a:t>AliEn</a:t>
            </a:r>
            <a:r>
              <a:rPr lang="en-US" dirty="0" smtClean="0"/>
              <a:t> catalogue</a:t>
            </a:r>
          </a:p>
          <a:p>
            <a:r>
              <a:rPr lang="en-US" dirty="0" smtClean="0"/>
              <a:t>Two replicas of all major data containers </a:t>
            </a:r>
          </a:p>
          <a:p>
            <a:pPr lvl="1"/>
            <a:r>
              <a:rPr lang="en-US" dirty="0" smtClean="0"/>
              <a:t>RAW, ESDs (10-20% of RAW), AODs (3-5% of RAW)</a:t>
            </a:r>
          </a:p>
          <a:p>
            <a:r>
              <a:rPr lang="en-US" dirty="0" smtClean="0"/>
              <a:t>Data location (read/write)determined by auto-discovery mechanism</a:t>
            </a:r>
          </a:p>
          <a:p>
            <a:pPr lvl="1"/>
            <a:r>
              <a:rPr lang="en-US" dirty="0"/>
              <a:t>Sorting the SEs by the network distance to the client making the </a:t>
            </a:r>
            <a:r>
              <a:rPr lang="en-US" dirty="0" smtClean="0"/>
              <a:t>request - network </a:t>
            </a:r>
            <a:r>
              <a:rPr lang="en-US" dirty="0"/>
              <a:t>topology data with the geographical one</a:t>
            </a:r>
          </a:p>
          <a:p>
            <a:pPr lvl="1"/>
            <a:r>
              <a:rPr lang="en-US" dirty="0" smtClean="0"/>
              <a:t>Weighted </a:t>
            </a:r>
            <a:r>
              <a:rPr lang="en-US" dirty="0"/>
              <a:t>with their recent reliability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1517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Storage discovery mechanism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525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The most critical part for high task efficiency and storage utilization</a:t>
            </a:r>
          </a:p>
          <a:p>
            <a:r>
              <a:rPr lang="en-US" sz="2800" dirty="0" smtClean="0"/>
              <a:t>Its operation depends on detailed site to site network monitoring</a:t>
            </a:r>
          </a:p>
        </p:txBody>
      </p:sp>
      <p:pic>
        <p:nvPicPr>
          <p:cNvPr id="1026" name="Picture 2" descr="C:\Users\lbetev\Desktop\displa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3048000"/>
            <a:ext cx="6702698" cy="3665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41170" y="3217037"/>
            <a:ext cx="13987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24PB written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85476" y="4448853"/>
            <a:ext cx="13101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240 PB read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4495800" y="3657600"/>
            <a:ext cx="12947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Last year</a:t>
            </a:r>
            <a:endParaRPr lang="en-US" sz="2400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26009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34" name="Text Box 10"/>
          <p:cNvSpPr txBox="1">
            <a:spLocks noChangeArrowheads="1"/>
          </p:cNvSpPr>
          <p:nvPr/>
        </p:nvSpPr>
        <p:spPr bwMode="auto">
          <a:xfrm>
            <a:off x="1219200" y="5580723"/>
            <a:ext cx="5486400" cy="887039"/>
          </a:xfrm>
          <a:prstGeom prst="rect">
            <a:avLst/>
          </a:prstGeom>
          <a:solidFill>
            <a:srgbClr val="FFFF99"/>
          </a:solidFill>
          <a:ln w="22225" algn="ctr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marL="342900" indent="-342900" algn="ctr" eaLnBrk="0" fontAlgn="base" hangingPunct="0">
              <a:spcBef>
                <a:spcPct val="15000"/>
              </a:spcBef>
              <a:spcAft>
                <a:spcPct val="0"/>
              </a:spcAft>
              <a:buClr>
                <a:srgbClr val="A50021"/>
              </a:buClr>
              <a:buSzPct val="90000"/>
              <a:buFont typeface="Monotype Sorts" pitchFamily="2" charset="2"/>
              <a:buNone/>
              <a:defRPr/>
            </a:pPr>
            <a:r>
              <a:rPr lang="en-US" sz="2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Red lines indicate routing </a:t>
            </a:r>
          </a:p>
          <a:p>
            <a:pPr marL="342900" indent="-342900" algn="ctr" eaLnBrk="0" fontAlgn="base" hangingPunct="0">
              <a:spcBef>
                <a:spcPct val="15000"/>
              </a:spcBef>
              <a:spcAft>
                <a:spcPct val="0"/>
              </a:spcAft>
              <a:buClr>
                <a:srgbClr val="A50021"/>
              </a:buClr>
              <a:buSzPct val="90000"/>
              <a:buFont typeface="Monotype Sorts" pitchFamily="2" charset="2"/>
              <a:buNone/>
              <a:defRPr/>
            </a:pPr>
            <a:r>
              <a:rPr lang="en-US" sz="2400" b="1" dirty="0" err="1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</a:t>
            </a:r>
            <a:r>
              <a:rPr lang="en-US" sz="2400" b="1" dirty="0" err="1" smtClean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roblemss</a:t>
            </a:r>
            <a:r>
              <a:rPr lang="en-US" sz="2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between the sites</a:t>
            </a:r>
            <a:endParaRPr lang="en-US" sz="2400" b="1" dirty="0">
              <a:solidFill>
                <a:srgbClr val="00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25" t="3029" r="225" b="4044"/>
          <a:stretch/>
        </p:blipFill>
        <p:spPr>
          <a:xfrm>
            <a:off x="-76200" y="1122022"/>
            <a:ext cx="9144000" cy="5414305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763000" cy="762000"/>
          </a:xfrm>
        </p:spPr>
        <p:txBody>
          <a:bodyPr>
            <a:normAutofit/>
          </a:bodyPr>
          <a:lstStyle/>
          <a:p>
            <a:r>
              <a:rPr lang="en-US" dirty="0" smtClean="0"/>
              <a:t>ALICE sites ping based measurements</a:t>
            </a:r>
            <a:endParaRPr lang="en-US" dirty="0"/>
          </a:p>
        </p:txBody>
      </p:sp>
      <p:sp>
        <p:nvSpPr>
          <p:cNvPr id="7" name="Text Box 10"/>
          <p:cNvSpPr txBox="1">
            <a:spLocks noChangeArrowheads="1"/>
          </p:cNvSpPr>
          <p:nvPr/>
        </p:nvSpPr>
        <p:spPr bwMode="auto">
          <a:xfrm>
            <a:off x="5410200" y="5320319"/>
            <a:ext cx="3581400" cy="887039"/>
          </a:xfrm>
          <a:prstGeom prst="rect">
            <a:avLst/>
          </a:prstGeom>
          <a:solidFill>
            <a:srgbClr val="FFFF99"/>
          </a:solidFill>
          <a:ln w="22225" algn="ctr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wrap="square" lIns="92075" tIns="46038" rIns="92075" bIns="46038">
            <a:spAutoFit/>
          </a:bodyPr>
          <a:lstStyle/>
          <a:p>
            <a:pPr marL="342900" indent="-342900" algn="ctr" eaLnBrk="0" fontAlgn="base" hangingPunct="0">
              <a:spcBef>
                <a:spcPct val="15000"/>
              </a:spcBef>
              <a:spcAft>
                <a:spcPct val="0"/>
              </a:spcAft>
              <a:buClr>
                <a:srgbClr val="A50021"/>
              </a:buClr>
              <a:buSzPct val="90000"/>
              <a:buFont typeface="Monotype Sorts" pitchFamily="2" charset="2"/>
              <a:buNone/>
              <a:defRPr/>
            </a:pPr>
            <a:r>
              <a:rPr lang="en-US" sz="2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Red lines - routing </a:t>
            </a:r>
          </a:p>
          <a:p>
            <a:pPr marL="342900" indent="-342900" algn="ctr" eaLnBrk="0" fontAlgn="base" hangingPunct="0">
              <a:spcBef>
                <a:spcPct val="15000"/>
              </a:spcBef>
              <a:spcAft>
                <a:spcPct val="0"/>
              </a:spcAft>
              <a:buClr>
                <a:srgbClr val="A50021"/>
              </a:buClr>
              <a:buSzPct val="90000"/>
              <a:buFont typeface="Monotype Sorts" pitchFamily="2" charset="2"/>
              <a:buNone/>
              <a:defRPr/>
            </a:pPr>
            <a:r>
              <a:rPr lang="en-US" sz="2400" b="1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issues between sites</a:t>
            </a:r>
            <a:endParaRPr lang="en-US" sz="2400" b="1" dirty="0">
              <a:solidFill>
                <a:srgbClr val="000066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1C35811-69DB-48AF-8B63-5670847810B5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3962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481"/>
          <a:stretch/>
        </p:blipFill>
        <p:spPr>
          <a:xfrm>
            <a:off x="304802" y="1066804"/>
            <a:ext cx="8458199" cy="5268063"/>
          </a:xfrm>
          <a:prstGeom prst="rect">
            <a:avLst/>
          </a:prstGeom>
        </p:spPr>
      </p:pic>
      <p:sp>
        <p:nvSpPr>
          <p:cNvPr id="154634" name="Text Box 10"/>
          <p:cNvSpPr txBox="1">
            <a:spLocks noChangeArrowheads="1"/>
          </p:cNvSpPr>
          <p:nvPr/>
        </p:nvSpPr>
        <p:spPr bwMode="auto">
          <a:xfrm>
            <a:off x="2667000" y="5976103"/>
            <a:ext cx="6324600" cy="479425"/>
          </a:xfrm>
          <a:prstGeom prst="rect">
            <a:avLst/>
          </a:prstGeom>
          <a:solidFill>
            <a:srgbClr val="FFFF99"/>
          </a:solidFill>
          <a:ln w="22225" algn="ctr">
            <a:solidFill>
              <a:srgbClr val="000066"/>
            </a:solidFill>
            <a:miter lim="800000"/>
            <a:headEnd/>
            <a:tailEnd/>
          </a:ln>
          <a:effectLst/>
        </p:spPr>
        <p:txBody>
          <a:bodyPr lIns="92075" tIns="46038" rIns="92075" bIns="46038">
            <a:spAutoFit/>
          </a:bodyPr>
          <a:lstStyle/>
          <a:p>
            <a:pPr marL="342900" indent="-342900" algn="ctr" eaLnBrk="0" fontAlgn="base" hangingPunct="0">
              <a:spcBef>
                <a:spcPct val="15000"/>
              </a:spcBef>
              <a:spcAft>
                <a:spcPct val="0"/>
              </a:spcAft>
              <a:buClr>
                <a:srgbClr val="A50021"/>
              </a:buClr>
              <a:buSzPct val="90000"/>
              <a:buFont typeface="Monotype Sorts" pitchFamily="2" charset="2"/>
              <a:buNone/>
              <a:defRPr/>
            </a:pPr>
            <a:r>
              <a:rPr lang="en-US" sz="2400" b="1" dirty="0">
                <a:solidFill>
                  <a:srgbClr val="000066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Real Time Topology Discovery &amp; Display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304802" y="304800"/>
            <a:ext cx="8686798" cy="762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Monitoring network topology, latency and routers</a:t>
            </a:r>
            <a:endParaRPr lang="en-US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1C35811-69DB-48AF-8B63-5670847810B5}" type="slidenum">
              <a:rPr lang="en-US" smtClean="0"/>
              <a:pPr>
                <a:defRPr/>
              </a:pPr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95369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46" r="3223" b="12859"/>
          <a:stretch/>
        </p:blipFill>
        <p:spPr>
          <a:xfrm>
            <a:off x="310914" y="1295400"/>
            <a:ext cx="8247459" cy="4680703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118756" y="1976867"/>
            <a:ext cx="15482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South</a:t>
            </a:r>
            <a:r>
              <a:rPr lang="en-US" b="1" dirty="0" smtClean="0"/>
              <a:t> </a:t>
            </a:r>
            <a:r>
              <a:rPr lang="en-US" b="1" dirty="0" smtClean="0">
                <a:solidFill>
                  <a:srgbClr val="FF0000"/>
                </a:solidFill>
              </a:rPr>
              <a:t>Africa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77000" y="5410200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Japan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16475" y="3828089"/>
            <a:ext cx="1838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Africa to </a:t>
            </a:r>
            <a:r>
              <a:rPr lang="en-US" dirty="0"/>
              <a:t>E</a:t>
            </a:r>
            <a:r>
              <a:rPr lang="en-US" dirty="0" smtClean="0"/>
              <a:t>urope</a:t>
            </a:r>
            <a:endParaRPr lang="en-US" dirty="0"/>
          </a:p>
        </p:txBody>
      </p:sp>
      <p:sp>
        <p:nvSpPr>
          <p:cNvPr id="10" name="Line 115"/>
          <p:cNvSpPr>
            <a:spLocks noChangeShapeType="1"/>
          </p:cNvSpPr>
          <p:nvPr/>
        </p:nvSpPr>
        <p:spPr bwMode="auto">
          <a:xfrm flipV="1">
            <a:off x="3357882" y="3312560"/>
            <a:ext cx="1595118" cy="457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1" name="Line 115"/>
          <p:cNvSpPr>
            <a:spLocks noChangeShapeType="1"/>
          </p:cNvSpPr>
          <p:nvPr/>
        </p:nvSpPr>
        <p:spPr bwMode="auto">
          <a:xfrm flipV="1">
            <a:off x="5301646" y="3922160"/>
            <a:ext cx="1595118" cy="4572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3592072" y="4412751"/>
            <a:ext cx="1685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Europe to Asia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304800"/>
            <a:ext cx="8200292" cy="762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Path monitoring for each pair of sites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1C35811-69DB-48AF-8B63-5670847810B5}" type="slidenum">
              <a:rPr lang="en-US" smtClean="0"/>
              <a:pPr>
                <a:defRPr/>
              </a:pPr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4685692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1" y="1023864"/>
            <a:ext cx="8305800" cy="5681447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Asymmetric routing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F1C35811-69DB-48AF-8B63-5670847810B5}" type="slidenum">
              <a:rPr lang="en-US" smtClean="0"/>
              <a:pPr>
                <a:defRPr/>
              </a:pPr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933655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473</TotalTime>
  <Words>568</Words>
  <Application>Microsoft Office PowerPoint</Application>
  <PresentationFormat>On-screen Show (4:3)</PresentationFormat>
  <Paragraphs>89</Paragraphs>
  <Slides>15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ALICE – networking</vt:lpstr>
      <vt:lpstr>Quick plans:  Run 2 data taking</vt:lpstr>
      <vt:lpstr>Quick plans: Run2 Grid ops</vt:lpstr>
      <vt:lpstr>Data treatment</vt:lpstr>
      <vt:lpstr>Storage discovery mechanism</vt:lpstr>
      <vt:lpstr>ALICE sites ping based measurements</vt:lpstr>
      <vt:lpstr>Monitoring network topology, latency and routers</vt:lpstr>
      <vt:lpstr>Path monitoring for each pair of sites</vt:lpstr>
      <vt:lpstr>Asymmetric routing</vt:lpstr>
      <vt:lpstr>Available bandwidth measurements </vt:lpstr>
      <vt:lpstr>Network mapping</vt:lpstr>
      <vt:lpstr>Network mapping (2)</vt:lpstr>
      <vt:lpstr>Active bandwidth tests between all sites</vt:lpstr>
      <vt:lpstr>Grid expansion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Production status</dc:title>
  <dc:creator>lbetev</dc:creator>
  <cp:lastModifiedBy>lbetev</cp:lastModifiedBy>
  <cp:revision>29</cp:revision>
  <dcterms:created xsi:type="dcterms:W3CDTF">2013-11-06T12:13:18Z</dcterms:created>
  <dcterms:modified xsi:type="dcterms:W3CDTF">2014-02-10T08:31:56Z</dcterms:modified>
</cp:coreProperties>
</file>