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8"/>
  </p:notesMasterIdLst>
  <p:sldIdLst>
    <p:sldId id="256" r:id="rId2"/>
    <p:sldId id="277" r:id="rId3"/>
    <p:sldId id="278" r:id="rId4"/>
    <p:sldId id="279" r:id="rId5"/>
    <p:sldId id="284" r:id="rId6"/>
    <p:sldId id="280" r:id="rId7"/>
    <p:sldId id="303" r:id="rId8"/>
    <p:sldId id="290" r:id="rId9"/>
    <p:sldId id="281" r:id="rId10"/>
    <p:sldId id="301" r:id="rId11"/>
    <p:sldId id="282" r:id="rId12"/>
    <p:sldId id="285" r:id="rId13"/>
    <p:sldId id="291" r:id="rId14"/>
    <p:sldId id="287" r:id="rId15"/>
    <p:sldId id="292" r:id="rId16"/>
    <p:sldId id="302" r:id="rId17"/>
    <p:sldId id="283" r:id="rId18"/>
    <p:sldId id="286" r:id="rId19"/>
    <p:sldId id="293" r:id="rId20"/>
    <p:sldId id="294" r:id="rId21"/>
    <p:sldId id="295" r:id="rId22"/>
    <p:sldId id="289" r:id="rId23"/>
    <p:sldId id="296" r:id="rId24"/>
    <p:sldId id="297" r:id="rId25"/>
    <p:sldId id="299" r:id="rId26"/>
    <p:sldId id="30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95" autoAdjust="0"/>
  </p:normalViewPr>
  <p:slideViewPr>
    <p:cSldViewPr snapToGrid="0" snapToObjects="1">
      <p:cViewPr varScale="1">
        <p:scale>
          <a:sx n="93" d="100"/>
          <a:sy n="93" d="100"/>
        </p:scale>
        <p:origin x="-488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1CD62-ED06-CA42-81C3-2DAA3F3412FF}" type="datetimeFigureOut">
              <a:rPr lang="en-US" smtClean="0"/>
              <a:t>2/10/14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E49A3-907D-7E46-90E8-6120B4293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15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example,</a:t>
            </a:r>
            <a:r>
              <a:rPr lang="en-US" baseline="0" dirty="0" smtClean="0"/>
              <a:t> t</a:t>
            </a:r>
            <a:r>
              <a:rPr lang="en-US" dirty="0" smtClean="0"/>
              <a:t>he DOE Office of Science is</a:t>
            </a:r>
          </a:p>
          <a:p>
            <a:r>
              <a:rPr lang="en-US" baseline="0" dirty="0" smtClean="0"/>
              <a:t>    - </a:t>
            </a:r>
            <a:r>
              <a:rPr lang="en-US" dirty="0" err="1" smtClean="0"/>
              <a:t>ESnet’s</a:t>
            </a:r>
            <a:r>
              <a:rPr lang="en-US" dirty="0" smtClean="0"/>
              <a:t> biggest </a:t>
            </a:r>
            <a:r>
              <a:rPr lang="en-US" b="1" dirty="0" smtClean="0"/>
              <a:t>customer</a:t>
            </a:r>
            <a:r>
              <a:rPr lang="en-US" dirty="0" smtClean="0"/>
              <a:t> who pays for providing services to most of the DOE labs &amp; big instruments</a:t>
            </a:r>
          </a:p>
          <a:p>
            <a:r>
              <a:rPr lang="en-US" dirty="0" smtClean="0"/>
              <a:t>   </a:t>
            </a:r>
            <a:r>
              <a:rPr lang="en-US" baseline="0" dirty="0" smtClean="0"/>
              <a:t> - A very Small ESnet </a:t>
            </a:r>
            <a:r>
              <a:rPr lang="en-US" b="1" baseline="0" dirty="0" smtClean="0"/>
              <a:t>user</a:t>
            </a:r>
            <a:r>
              <a:rPr lang="en-US" baseline="0" dirty="0" smtClean="0"/>
              <a:t>, (An </a:t>
            </a:r>
            <a:r>
              <a:rPr lang="en-US" baseline="0" dirty="0" err="1" smtClean="0"/>
              <a:t>office,building</a:t>
            </a:r>
            <a:r>
              <a:rPr lang="en-US" baseline="0" dirty="0" smtClean="0"/>
              <a:t> with no scientific instruments or data, and 1 </a:t>
            </a:r>
            <a:r>
              <a:rPr lang="en-US" baseline="0" dirty="0" err="1" smtClean="0"/>
              <a:t>Gbps</a:t>
            </a:r>
            <a:r>
              <a:rPr lang="en-US" baseline="0" dirty="0" smtClean="0"/>
              <a:t> service)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49A3-907D-7E46-90E8-6120B42931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99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example,</a:t>
            </a:r>
            <a:r>
              <a:rPr lang="en-US" baseline="0" dirty="0" smtClean="0"/>
              <a:t> t</a:t>
            </a:r>
            <a:r>
              <a:rPr lang="en-US" dirty="0" smtClean="0"/>
              <a:t>he DOE Office of Science is</a:t>
            </a:r>
          </a:p>
          <a:p>
            <a:r>
              <a:rPr lang="en-US" baseline="0" dirty="0" smtClean="0"/>
              <a:t>    - </a:t>
            </a:r>
            <a:r>
              <a:rPr lang="en-US" dirty="0" err="1" smtClean="0"/>
              <a:t>ESnet’s</a:t>
            </a:r>
            <a:r>
              <a:rPr lang="en-US" dirty="0" smtClean="0"/>
              <a:t> biggest </a:t>
            </a:r>
            <a:r>
              <a:rPr lang="en-US" b="1" dirty="0" smtClean="0"/>
              <a:t>customer</a:t>
            </a:r>
            <a:r>
              <a:rPr lang="en-US" dirty="0" smtClean="0"/>
              <a:t> who pays for providing services to most of the DOE labs &amp; big instruments</a:t>
            </a:r>
          </a:p>
          <a:p>
            <a:r>
              <a:rPr lang="en-US" dirty="0" smtClean="0"/>
              <a:t>   </a:t>
            </a:r>
            <a:r>
              <a:rPr lang="en-US" baseline="0" dirty="0" smtClean="0"/>
              <a:t> - A very Small ESnet </a:t>
            </a:r>
            <a:r>
              <a:rPr lang="en-US" b="1" baseline="0" dirty="0" smtClean="0"/>
              <a:t>user</a:t>
            </a:r>
            <a:r>
              <a:rPr lang="en-US" baseline="0" dirty="0" smtClean="0"/>
              <a:t>, (An </a:t>
            </a:r>
            <a:r>
              <a:rPr lang="en-US" baseline="0" dirty="0" err="1" smtClean="0"/>
              <a:t>office,building</a:t>
            </a:r>
            <a:r>
              <a:rPr lang="en-US" baseline="0" dirty="0" smtClean="0"/>
              <a:t> with no scientific instruments or data, and 1 </a:t>
            </a:r>
            <a:r>
              <a:rPr lang="en-US" baseline="0" dirty="0" err="1" smtClean="0"/>
              <a:t>Gbps</a:t>
            </a:r>
            <a:r>
              <a:rPr lang="en-US" baseline="0" dirty="0" smtClean="0"/>
              <a:t> service)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49A3-907D-7E46-90E8-6120B42931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99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 Wikipedia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49A3-907D-7E46-90E8-6120B429312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48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49A3-907D-7E46-90E8-6120B429312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0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light</a:t>
            </a:r>
            <a:r>
              <a:rPr lang="en-US" baseline="0" dirty="0" smtClean="0"/>
              <a:t> g</a:t>
            </a:r>
            <a:r>
              <a:rPr lang="en-US" dirty="0" smtClean="0"/>
              <a:t>reen </a:t>
            </a:r>
            <a:r>
              <a:rPr lang="en-US" dirty="0" smtClean="0"/>
              <a:t>boxes are my</a:t>
            </a:r>
            <a:r>
              <a:rPr lang="en-US" baseline="0" dirty="0" smtClean="0"/>
              <a:t> understanding of the major </a:t>
            </a:r>
            <a:r>
              <a:rPr lang="en-US" baseline="0" dirty="0" smtClean="0"/>
              <a:t>components in the LHC </a:t>
            </a:r>
            <a:r>
              <a:rPr lang="en-US" baseline="0" smtClean="0"/>
              <a:t>software stack,  </a:t>
            </a:r>
            <a:r>
              <a:rPr lang="en-US" baseline="0" dirty="0" smtClean="0"/>
              <a:t>and are missing multiple other layers.</a:t>
            </a:r>
          </a:p>
          <a:p>
            <a:r>
              <a:rPr lang="en-US" baseline="0" dirty="0" smtClean="0"/>
              <a:t>They could be refined by subject matter experts.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49A3-907D-7E46-90E8-6120B429312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8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Green boxes are approximate.</a:t>
            </a:r>
            <a:r>
              <a:rPr lang="en-US" baseline="0" dirty="0" smtClean="0"/>
              <a:t>  They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49A3-907D-7E46-90E8-6120B42931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8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F04A0-03D9-45A8-92CB-418139CFF45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580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49A3-907D-7E46-90E8-6120B429312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32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 we conflating</a:t>
            </a:r>
            <a:r>
              <a:rPr lang="en-US" baseline="0" dirty="0" smtClean="0"/>
              <a:t> a technical discussion with a financial one?</a:t>
            </a:r>
          </a:p>
          <a:p>
            <a:r>
              <a:rPr lang="en-US" baseline="0" dirty="0" smtClean="0"/>
              <a:t>  IE, does eliminate LHCOPN = eliminate HEP contribution to R&amp;E network capacity?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49A3-907D-7E46-90E8-6120B429312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482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bckgr_art.png"/>
          <p:cNvPicPr>
            <a:picLocks noChangeAspect="1"/>
          </p:cNvPicPr>
          <p:nvPr/>
        </p:nvPicPr>
        <p:blipFill>
          <a:blip r:embed="rId2"/>
          <a:srcRect l="45970"/>
          <a:stretch>
            <a:fillRect/>
          </a:stretch>
        </p:blipFill>
        <p:spPr bwMode="auto">
          <a:xfrm>
            <a:off x="0" y="0"/>
            <a:ext cx="279876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ESnet_color_l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LBL_logo_notext_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7925" y="5611813"/>
            <a:ext cx="11588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DOE_Office_Scienc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37200" y="5761038"/>
            <a:ext cx="17557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433887"/>
            <a:ext cx="6096000" cy="1470025"/>
          </a:xfrm>
        </p:spPr>
        <p:txBody>
          <a:bodyPr anchor="b">
            <a:noAutofit/>
          </a:bodyPr>
          <a:lstStyle>
            <a:lvl1pPr algn="l">
              <a:defRPr sz="3200" baseline="0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2134035"/>
            <a:ext cx="6096000" cy="897481"/>
          </a:xfr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4495800" cy="906462"/>
          </a:xfrm>
        </p:spPr>
        <p:txBody>
          <a:bodyPr anchor="b"/>
          <a:lstStyle>
            <a:lvl1pPr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08DB-3775-BE40-94EE-5C97F5D55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4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2133600" cy="182562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3963"/>
            <a:ext cx="2895600" cy="182562"/>
          </a:xfrm>
        </p:spPr>
        <p:txBody>
          <a:bodyPr/>
          <a:lstStyle>
            <a:lvl1pPr>
              <a:defRPr dirty="0" smtClean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3963"/>
            <a:ext cx="2133600" cy="1825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20B08DB-3775-BE40-94EE-5C97F5D55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net_color_l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07300" y="0"/>
            <a:ext cx="1536700" cy="17145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 anchor="t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06713"/>
            <a:ext cx="80375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B08DB-3775-BE40-94EE-5C97F5D55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color_s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B08DB-3775-BE40-94EE-5C97F5D55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ESnet_color_s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5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B08DB-3775-BE40-94EE-5C97F5D55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ESnet_color_s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B08DB-3775-BE40-94EE-5C97F5D55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B08DB-3775-BE40-94EE-5C97F5D55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color_s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4038"/>
            <a:ext cx="3008313" cy="11604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14500"/>
            <a:ext cx="5111750" cy="44116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14500"/>
            <a:ext cx="3008313" cy="4411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B08DB-3775-BE40-94EE-5C97F5D55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B08DB-3775-BE40-94EE-5C97F5D55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ESnet_bckgr_art.png"/>
          <p:cNvPicPr>
            <a:picLocks noChangeAspect="1"/>
          </p:cNvPicPr>
          <p:nvPr/>
        </p:nvPicPr>
        <p:blipFill>
          <a:blip r:embed="rId12"/>
          <a:srcRect l="45847"/>
          <a:stretch>
            <a:fillRect/>
          </a:stretch>
        </p:blipFill>
        <p:spPr bwMode="auto">
          <a:xfrm>
            <a:off x="0" y="1588"/>
            <a:ext cx="280511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099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	First level bullet</a:t>
            </a:r>
          </a:p>
          <a:p>
            <a:pPr lvl="2"/>
            <a:r>
              <a:rPr lang="en-US"/>
              <a:t>	Second level bullet</a:t>
            </a:r>
          </a:p>
          <a:p>
            <a:pPr lvl="3"/>
            <a:r>
              <a:rPr lang="en-US"/>
              <a:t>	Third level bullet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2C45B2D-2A65-6440-A56C-CD8CBB927F09}" type="datetimeFigureOut">
              <a:rPr lang="en-US" smtClean="0"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 vert="horz" wrap="square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pic>
        <p:nvPicPr>
          <p:cNvPr id="1032" name="Picture 9" descr="ESnet_color_sm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59538"/>
            <a:ext cx="2133600" cy="550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20B08DB-3775-BE40-94EE-5C97F5D556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9"/>
          <p:cNvSpPr txBox="1">
            <a:spLocks/>
          </p:cNvSpPr>
          <p:nvPr/>
        </p:nvSpPr>
        <p:spPr bwMode="auto">
          <a:xfrm>
            <a:off x="-111125" y="6496050"/>
            <a:ext cx="4683125" cy="514350"/>
          </a:xfrm>
          <a:prstGeom prst="rect">
            <a:avLst/>
          </a:prstGeom>
          <a:solidFill>
            <a:srgbClr val="629FC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	Lawrence Berkeley National Laboratory</a:t>
            </a:r>
          </a:p>
        </p:txBody>
      </p:sp>
      <p:sp>
        <p:nvSpPr>
          <p:cNvPr id="18" name="Text Placeholder 9"/>
          <p:cNvSpPr txBox="1">
            <a:spLocks/>
          </p:cNvSpPr>
          <p:nvPr/>
        </p:nvSpPr>
        <p:spPr bwMode="auto">
          <a:xfrm>
            <a:off x="4572000" y="6496050"/>
            <a:ext cx="4683125" cy="514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		U.S. Department of Energy  |  Office of Science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defTabSz="457200" rtl="0" eaLnBrk="1" fontAlgn="base" hangingPunct="1">
        <a:spcBef>
          <a:spcPts val="12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457200" indent="-228600" algn="l" defTabSz="457200" rtl="0" eaLnBrk="1" fontAlgn="base" hangingPunct="1">
        <a:spcBef>
          <a:spcPts val="900"/>
        </a:spcBef>
        <a:spcAft>
          <a:spcPct val="0"/>
        </a:spcAft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685800" indent="-228600" algn="l" defTabSz="457200" rtl="0" eaLnBrk="1" fontAlgn="base" hangingPunct="1">
        <a:spcBef>
          <a:spcPct val="20000"/>
        </a:spcBef>
        <a:spcAft>
          <a:spcPct val="0"/>
        </a:spcAft>
        <a:buSzPct val="85000"/>
        <a:buFont typeface="Lucida Grande" charset="0"/>
        <a:buChar char="-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914400" indent="-228600" algn="l" defTabSz="457200" rtl="0" eaLnBrk="1" fontAlgn="base" hangingPunct="1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edms.cern.ch/file/708248/LAST_RELEAS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jpeg"/><Relationship Id="rId20" Type="http://schemas.openxmlformats.org/officeDocument/2006/relationships/image" Target="../media/image25.gif"/><Relationship Id="rId21" Type="http://schemas.openxmlformats.org/officeDocument/2006/relationships/image" Target="../media/image26.png"/><Relationship Id="rId22" Type="http://schemas.openxmlformats.org/officeDocument/2006/relationships/image" Target="../media/image27.jpeg"/><Relationship Id="rId23" Type="http://schemas.openxmlformats.org/officeDocument/2006/relationships/image" Target="../media/image28.jpeg"/><Relationship Id="rId10" Type="http://schemas.openxmlformats.org/officeDocument/2006/relationships/image" Target="../media/image15.jpeg"/><Relationship Id="rId11" Type="http://schemas.openxmlformats.org/officeDocument/2006/relationships/image" Target="../media/image16.jpeg"/><Relationship Id="rId12" Type="http://schemas.openxmlformats.org/officeDocument/2006/relationships/image" Target="../media/image17.jpeg"/><Relationship Id="rId13" Type="http://schemas.openxmlformats.org/officeDocument/2006/relationships/image" Target="../media/image18.jpeg"/><Relationship Id="rId14" Type="http://schemas.openxmlformats.org/officeDocument/2006/relationships/image" Target="../media/image19.jpeg"/><Relationship Id="rId15" Type="http://schemas.openxmlformats.org/officeDocument/2006/relationships/image" Target="../media/image20.jpeg"/><Relationship Id="rId16" Type="http://schemas.openxmlformats.org/officeDocument/2006/relationships/image" Target="../media/image21.jpeg"/><Relationship Id="rId17" Type="http://schemas.openxmlformats.org/officeDocument/2006/relationships/image" Target="../media/image22.png"/><Relationship Id="rId18" Type="http://schemas.openxmlformats.org/officeDocument/2006/relationships/image" Target="../media/image23.jpeg"/><Relationship Id="rId19" Type="http://schemas.openxmlformats.org/officeDocument/2006/relationships/image" Target="../media/image24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lhcone.net/" TargetMode="External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pub/LHCONE/LhcOneHowToConnect/LHCONEconnectionguide-1.0.pdf" TargetMode="External"/><Relationship Id="rId4" Type="http://schemas.openxmlformats.org/officeDocument/2006/relationships/hyperlink" Target="http://lhcone.web.cern.ch/sites/lhcone.web.cern.ch/files/LHCONE%20end-site%20Technical%20Requirements%20v1.2.doc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://arstechnica.com/features/2008/09/peering-and-transit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LHCOPN &amp; LHCONE</a:t>
            </a:r>
            <a:br>
              <a:rPr lang="en-US" dirty="0" smtClean="0"/>
            </a:br>
            <a:r>
              <a:rPr lang="en-US" dirty="0" smtClean="0"/>
              <a:t>Network View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Joe Metzger</a:t>
            </a:r>
          </a:p>
          <a:p>
            <a:r>
              <a:rPr lang="en-US" dirty="0" smtClean="0"/>
              <a:t>Network Engineering, ESnet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LHC Workshop</a:t>
            </a:r>
          </a:p>
          <a:p>
            <a:r>
              <a:rPr lang="en-US" dirty="0" smtClean="0"/>
              <a:t>CERN February 10th,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647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77" b="-127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07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dirty="0" smtClean="0"/>
              <a:t>Mission</a:t>
            </a:r>
            <a:r>
              <a:rPr lang="en-US" sz="1600" dirty="0"/>
              <a:t>:</a:t>
            </a:r>
          </a:p>
          <a:p>
            <a:pPr lvl="1"/>
            <a:r>
              <a:rPr lang="en-US" sz="1600" dirty="0"/>
              <a:t>Support Tier 0 to Tier 1 data </a:t>
            </a:r>
            <a:r>
              <a:rPr lang="en-US" sz="1600" dirty="0" smtClean="0"/>
              <a:t>transfers</a:t>
            </a:r>
          </a:p>
          <a:p>
            <a:pPr lvl="1"/>
            <a:r>
              <a:rPr lang="en-US" sz="1600" dirty="0"/>
              <a:t>O</a:t>
            </a:r>
            <a:r>
              <a:rPr lang="en-US" sz="1600" dirty="0" smtClean="0"/>
              <a:t>ther </a:t>
            </a:r>
            <a:r>
              <a:rPr lang="en-US" sz="1600" dirty="0"/>
              <a:t>Tier 1 to Tier 1 transfers.</a:t>
            </a:r>
          </a:p>
          <a:p>
            <a:r>
              <a:rPr lang="en-US" sz="1600" b="1" dirty="0"/>
              <a:t>Governance &amp; AUP</a:t>
            </a:r>
          </a:p>
          <a:p>
            <a:pPr lvl="1"/>
            <a:r>
              <a:rPr lang="en-US" sz="1600" b="1" dirty="0"/>
              <a:t>Tier 1 participation in “OPN” required by TDR.</a:t>
            </a:r>
          </a:p>
          <a:p>
            <a:pPr lvl="1"/>
            <a:r>
              <a:rPr lang="en-US" sz="1600" dirty="0"/>
              <a:t>https://</a:t>
            </a:r>
            <a:r>
              <a:rPr lang="en-US" sz="1600" dirty="0" err="1"/>
              <a:t>espace.cern.ch</a:t>
            </a:r>
            <a:r>
              <a:rPr lang="en-US" sz="1600" dirty="0"/>
              <a:t>/WLCG-document-repository/</a:t>
            </a:r>
            <a:r>
              <a:rPr lang="en-US" sz="1600" dirty="0" err="1"/>
              <a:t>Technical_Documents</a:t>
            </a:r>
            <a:r>
              <a:rPr lang="en-US" sz="1600" dirty="0"/>
              <a:t>/TDR/LCG_TDR_v1_04.pdf</a:t>
            </a:r>
          </a:p>
          <a:p>
            <a:r>
              <a:rPr lang="en-US" sz="1600" b="1" dirty="0"/>
              <a:t>Security Assertions</a:t>
            </a:r>
          </a:p>
          <a:p>
            <a:pPr lvl="1"/>
            <a:r>
              <a:rPr lang="en-US" sz="1600" dirty="0"/>
              <a:t>Formally defined in: </a:t>
            </a:r>
            <a:r>
              <a:rPr lang="en-US" sz="1600" dirty="0">
                <a:hlinkClick r:id="rId3"/>
              </a:rPr>
              <a:t>https://edms.cern.ch/file/708248/LAST_RELEASED</a:t>
            </a:r>
            <a:endParaRPr lang="en-US" sz="1600" dirty="0"/>
          </a:p>
          <a:p>
            <a:pPr lvl="1"/>
            <a:r>
              <a:rPr lang="en-US" sz="1600" dirty="0"/>
              <a:t>Actually quite </a:t>
            </a:r>
            <a:r>
              <a:rPr lang="en-US" sz="1600" dirty="0" smtClean="0"/>
              <a:t>weak</a:t>
            </a:r>
            <a:r>
              <a:rPr lang="en-US" sz="1600" dirty="0"/>
              <a:t>. </a:t>
            </a:r>
            <a:endParaRPr lang="en-US" sz="1600" dirty="0" smtClean="0"/>
          </a:p>
          <a:p>
            <a:pPr lvl="1"/>
            <a:endParaRPr lang="en-US" sz="1600" dirty="0"/>
          </a:p>
          <a:p>
            <a:r>
              <a:rPr lang="en-US" sz="1600" dirty="0"/>
              <a:t>Link services provided by the NSPs</a:t>
            </a:r>
          </a:p>
          <a:p>
            <a:r>
              <a:rPr lang="en-US" sz="1600" dirty="0"/>
              <a:t>Routing &amp; management services provided by the Tier 0 &amp; Tier 1.</a:t>
            </a:r>
          </a:p>
          <a:p>
            <a:endParaRPr lang="en-US" sz="1600" dirty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20452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 –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Resources</a:t>
            </a:r>
          </a:p>
          <a:p>
            <a:pPr lvl="2"/>
            <a:r>
              <a:rPr lang="en-US" dirty="0" smtClean="0"/>
              <a:t>NSPs are </a:t>
            </a:r>
            <a:r>
              <a:rPr lang="en-US" dirty="0"/>
              <a:t>providing </a:t>
            </a:r>
            <a:r>
              <a:rPr lang="en-US" dirty="0" smtClean="0"/>
              <a:t>point-to-point Layer2 circuits</a:t>
            </a:r>
            <a:endParaRPr lang="en-US" dirty="0"/>
          </a:p>
          <a:p>
            <a:pPr lvl="3"/>
            <a:r>
              <a:rPr lang="en-US" dirty="0" smtClean="0"/>
              <a:t>Circuits are provided following </a:t>
            </a:r>
            <a:r>
              <a:rPr lang="en-US" dirty="0"/>
              <a:t>the typical business relationships in </a:t>
            </a:r>
            <a:r>
              <a:rPr lang="en-US" dirty="0" smtClean="0"/>
              <a:t>the NSPs region</a:t>
            </a:r>
            <a:endParaRPr lang="en-US" dirty="0"/>
          </a:p>
          <a:p>
            <a:pPr lvl="3"/>
            <a:r>
              <a:rPr lang="en-US" dirty="0" smtClean="0"/>
              <a:t>Some circuits are ‘virtual circuits’ provided on to of NREN networks.</a:t>
            </a:r>
          </a:p>
          <a:p>
            <a:pPr lvl="3"/>
            <a:r>
              <a:rPr lang="en-US" dirty="0" smtClean="0"/>
              <a:t>Other circuits are ‘physical circuits’ purchased from </a:t>
            </a:r>
            <a:r>
              <a:rPr lang="en-US" dirty="0" err="1" smtClean="0"/>
              <a:t>Telcos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LHC Centers built a virtual routed network out of the circuits.</a:t>
            </a:r>
          </a:p>
          <a:p>
            <a:pPr lvl="2"/>
            <a:endParaRPr lang="en-US" dirty="0"/>
          </a:p>
          <a:p>
            <a:pPr marL="114300" indent="0"/>
            <a:endParaRPr lang="en-US" b="1" dirty="0" smtClean="0">
              <a:solidFill>
                <a:srgbClr val="0000FF"/>
              </a:solidFill>
            </a:endParaRPr>
          </a:p>
          <a:p>
            <a:pPr marL="457200" lvl="2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In most cases the LHCOPN </a:t>
            </a:r>
            <a:r>
              <a:rPr lang="en-US" dirty="0" smtClean="0">
                <a:solidFill>
                  <a:srgbClr val="0000FF"/>
                </a:solidFill>
              </a:rPr>
              <a:t>is </a:t>
            </a:r>
            <a:r>
              <a:rPr lang="en-US" b="1" dirty="0" smtClean="0">
                <a:solidFill>
                  <a:srgbClr val="0000FF"/>
                </a:solidFill>
              </a:rPr>
              <a:t>dedicated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capacity which the LHC community is directly </a:t>
            </a:r>
            <a:r>
              <a:rPr lang="en-US" dirty="0" smtClean="0">
                <a:solidFill>
                  <a:srgbClr val="0000FF"/>
                </a:solidFill>
              </a:rPr>
              <a:t>funding.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752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 -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Relationships</a:t>
            </a:r>
          </a:p>
          <a:p>
            <a:pPr lvl="2"/>
            <a:r>
              <a:rPr lang="en-US" dirty="0" smtClean="0"/>
              <a:t>LHC </a:t>
            </a:r>
            <a:r>
              <a:rPr lang="en-US" dirty="0"/>
              <a:t>centers are providing Network Services to each other</a:t>
            </a:r>
          </a:p>
          <a:p>
            <a:pPr lvl="3"/>
            <a:r>
              <a:rPr lang="en-US" dirty="0"/>
              <a:t>CERN is providing un-restricted </a:t>
            </a:r>
            <a:r>
              <a:rPr lang="en-US" dirty="0" smtClean="0"/>
              <a:t>transit</a:t>
            </a:r>
            <a:endParaRPr lang="en-US" dirty="0"/>
          </a:p>
          <a:p>
            <a:pPr lvl="3"/>
            <a:r>
              <a:rPr lang="en-US" dirty="0"/>
              <a:t>Some </a:t>
            </a:r>
            <a:r>
              <a:rPr lang="en-US" dirty="0" smtClean="0"/>
              <a:t>centers </a:t>
            </a:r>
            <a:r>
              <a:rPr lang="en-US" dirty="0"/>
              <a:t>are providing limited </a:t>
            </a:r>
            <a:r>
              <a:rPr lang="en-US" dirty="0" smtClean="0"/>
              <a:t>transit</a:t>
            </a:r>
            <a:endParaRPr lang="en-US" dirty="0"/>
          </a:p>
          <a:p>
            <a:pPr lvl="3"/>
            <a:r>
              <a:rPr lang="en-US" dirty="0"/>
              <a:t>Some LHC centers are </a:t>
            </a:r>
            <a:r>
              <a:rPr lang="en-US" dirty="0" smtClean="0"/>
              <a:t>peering</a:t>
            </a:r>
          </a:p>
          <a:p>
            <a:pPr lvl="2"/>
            <a:r>
              <a:rPr lang="en-US" dirty="0" smtClean="0"/>
              <a:t>NSPs</a:t>
            </a:r>
            <a:endParaRPr lang="en-US" dirty="0" smtClean="0"/>
          </a:p>
          <a:p>
            <a:pPr lvl="3"/>
            <a:r>
              <a:rPr lang="en-US" dirty="0" smtClean="0"/>
              <a:t>Providing services to their usual users &amp; customers</a:t>
            </a:r>
            <a:endParaRPr lang="en-US" dirty="0"/>
          </a:p>
          <a:p>
            <a:r>
              <a:rPr lang="en-US" b="1" dirty="0"/>
              <a:t>Responsibilities</a:t>
            </a:r>
          </a:p>
          <a:p>
            <a:pPr lvl="2"/>
            <a:r>
              <a:rPr lang="en-US" dirty="0" smtClean="0"/>
              <a:t>NSPs support individual link operations &amp; management</a:t>
            </a:r>
            <a:endParaRPr lang="en-US" dirty="0"/>
          </a:p>
          <a:p>
            <a:pPr lvl="2"/>
            <a:r>
              <a:rPr lang="en-US" dirty="0" smtClean="0"/>
              <a:t>LHC Sites are responsible for network management including operations, monitoring</a:t>
            </a:r>
            <a:r>
              <a:rPr lang="en-US" dirty="0"/>
              <a:t>, troubleshooting, capacity planning, security management, </a:t>
            </a:r>
            <a:r>
              <a:rPr lang="en-US" dirty="0" smtClean="0"/>
              <a:t>AUP enforcement, etc.</a:t>
            </a:r>
            <a:endParaRPr lang="en-US" dirty="0"/>
          </a:p>
          <a:p>
            <a:pPr lvl="3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446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 Protocol Stack</a:t>
            </a:r>
            <a:endParaRPr lang="en-US" dirty="0"/>
          </a:p>
        </p:txBody>
      </p:sp>
      <p:pic>
        <p:nvPicPr>
          <p:cNvPr id="7" name="Content Placeholder 6" descr="2014-02-10 LHC Workshop Slide Drawings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5" b="12123"/>
          <a:stretch/>
        </p:blipFill>
        <p:spPr>
          <a:xfrm>
            <a:off x="125413" y="1417638"/>
            <a:ext cx="8840787" cy="4862512"/>
          </a:xfrm>
        </p:spPr>
      </p:pic>
    </p:spTree>
    <p:extLst>
      <p:ext uri="{BB962C8B-B14F-4D97-AF65-F5344CB8AC3E}">
        <p14:creationId xmlns:p14="http://schemas.microsoft.com/office/powerpoint/2010/main" val="615147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 Protocol Stack</a:t>
            </a:r>
            <a:endParaRPr lang="en-US" dirty="0"/>
          </a:p>
        </p:txBody>
      </p:sp>
      <p:pic>
        <p:nvPicPr>
          <p:cNvPr id="7" name="Content Placeholder 6" descr="2014-02-10 LHC Workshop Slide Drawings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5" b="12123"/>
          <a:stretch/>
        </p:blipFill>
        <p:spPr>
          <a:xfrm>
            <a:off x="125413" y="1417638"/>
            <a:ext cx="8840787" cy="4862512"/>
          </a:xfrm>
        </p:spPr>
      </p:pic>
      <p:sp>
        <p:nvSpPr>
          <p:cNvPr id="3" name="Line Callout 1 2"/>
          <p:cNvSpPr/>
          <p:nvPr/>
        </p:nvSpPr>
        <p:spPr>
          <a:xfrm>
            <a:off x="1922513" y="2202016"/>
            <a:ext cx="2307120" cy="1025276"/>
          </a:xfrm>
          <a:prstGeom prst="borderCallout1">
            <a:avLst>
              <a:gd name="adj1" fmla="val 47205"/>
              <a:gd name="adj2" fmla="val -1262"/>
              <a:gd name="adj3" fmla="val 304925"/>
              <a:gd name="adj4" fmla="val -208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LHC center demark is at the link layer. Details below this are hidden. </a:t>
            </a:r>
          </a:p>
        </p:txBody>
      </p:sp>
      <p:sp>
        <p:nvSpPr>
          <p:cNvPr id="5" name="Line Callout 1 4"/>
          <p:cNvSpPr/>
          <p:nvPr/>
        </p:nvSpPr>
        <p:spPr>
          <a:xfrm>
            <a:off x="4694143" y="2456369"/>
            <a:ext cx="2307120" cy="1852489"/>
          </a:xfrm>
          <a:prstGeom prst="borderCallout1">
            <a:avLst>
              <a:gd name="adj1" fmla="val 56296"/>
              <a:gd name="adj2" fmla="val 102778"/>
              <a:gd name="adj3" fmla="val 128707"/>
              <a:gd name="adj4" fmla="val 12895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LHC center are building a network out of a set of links, and are responsible for managing Network Layer and above.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1922513" y="3562178"/>
            <a:ext cx="2307120" cy="1334937"/>
          </a:xfrm>
          <a:prstGeom prst="borderCallout1">
            <a:avLst>
              <a:gd name="adj1" fmla="val 101787"/>
              <a:gd name="adj2" fmla="val 50518"/>
              <a:gd name="adj3" fmla="val 134183"/>
              <a:gd name="adj4" fmla="val 4962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NSPs build the links on top of their underlying MPLS, SONET/SDH, OTN, optical, fiber, or other type of network.</a:t>
            </a:r>
          </a:p>
        </p:txBody>
      </p:sp>
    </p:spTree>
    <p:extLst>
      <p:ext uri="{BB962C8B-B14F-4D97-AF65-F5344CB8AC3E}">
        <p14:creationId xmlns:p14="http://schemas.microsoft.com/office/powerpoint/2010/main" val="368954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28253" y="1075874"/>
            <a:ext cx="7240590" cy="5233809"/>
            <a:chOff x="-9431" y="302956"/>
            <a:chExt cx="9144000" cy="6562810"/>
          </a:xfrm>
        </p:grpSpPr>
        <p:sp>
          <p:nvSpPr>
            <p:cNvPr id="169" name="Freeform 168"/>
            <p:cNvSpPr/>
            <p:nvPr/>
          </p:nvSpPr>
          <p:spPr bwMode="auto">
            <a:xfrm>
              <a:off x="5781359" y="1870730"/>
              <a:ext cx="939186" cy="1671855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0 w 1153235"/>
                <a:gd name="connsiteY0" fmla="*/ 0 h 1644556"/>
                <a:gd name="connsiteX1" fmla="*/ 620972 w 1153235"/>
                <a:gd name="connsiteY1" fmla="*/ 477672 h 1644556"/>
                <a:gd name="connsiteX2" fmla="*/ 1153235 w 1153235"/>
                <a:gd name="connsiteY2" fmla="*/ 1644556 h 1644556"/>
                <a:gd name="connsiteX0" fmla="*/ 0 w 1153235"/>
                <a:gd name="connsiteY0" fmla="*/ 0 h 1644556"/>
                <a:gd name="connsiteX1" fmla="*/ 1153235 w 1153235"/>
                <a:gd name="connsiteY1" fmla="*/ 1644556 h 1644556"/>
                <a:gd name="connsiteX0" fmla="*/ 0 w 1153235"/>
                <a:gd name="connsiteY0" fmla="*/ 0 h 1644556"/>
                <a:gd name="connsiteX1" fmla="*/ 1153235 w 1153235"/>
                <a:gd name="connsiteY1" fmla="*/ 1644556 h 1644556"/>
                <a:gd name="connsiteX0" fmla="*/ 0 w 1153235"/>
                <a:gd name="connsiteY0" fmla="*/ 0 h 1644556"/>
                <a:gd name="connsiteX1" fmla="*/ 1153235 w 1153235"/>
                <a:gd name="connsiteY1" fmla="*/ 1644556 h 164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53235" h="1644556">
                  <a:moveTo>
                    <a:pt x="0" y="0"/>
                  </a:moveTo>
                  <a:cubicBezTo>
                    <a:pt x="991737" y="479946"/>
                    <a:pt x="823414" y="1041780"/>
                    <a:pt x="1153235" y="1644556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72" name="Freeform 171"/>
            <p:cNvSpPr/>
            <p:nvPr/>
          </p:nvSpPr>
          <p:spPr bwMode="auto">
            <a:xfrm>
              <a:off x="3851102" y="1138206"/>
              <a:ext cx="939186" cy="1671855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0 w 1153235"/>
                <a:gd name="connsiteY0" fmla="*/ 0 h 1644556"/>
                <a:gd name="connsiteX1" fmla="*/ 620972 w 1153235"/>
                <a:gd name="connsiteY1" fmla="*/ 477672 h 1644556"/>
                <a:gd name="connsiteX2" fmla="*/ 1153235 w 1153235"/>
                <a:gd name="connsiteY2" fmla="*/ 1644556 h 1644556"/>
                <a:gd name="connsiteX0" fmla="*/ 0 w 1153235"/>
                <a:gd name="connsiteY0" fmla="*/ 0 h 1644556"/>
                <a:gd name="connsiteX1" fmla="*/ 1153235 w 1153235"/>
                <a:gd name="connsiteY1" fmla="*/ 1644556 h 1644556"/>
                <a:gd name="connsiteX0" fmla="*/ 0 w 1153235"/>
                <a:gd name="connsiteY0" fmla="*/ 0 h 1644556"/>
                <a:gd name="connsiteX1" fmla="*/ 1153235 w 1153235"/>
                <a:gd name="connsiteY1" fmla="*/ 1644556 h 1644556"/>
                <a:gd name="connsiteX0" fmla="*/ 0 w 1153235"/>
                <a:gd name="connsiteY0" fmla="*/ 0 h 1644556"/>
                <a:gd name="connsiteX1" fmla="*/ 1153235 w 1153235"/>
                <a:gd name="connsiteY1" fmla="*/ 1644556 h 164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53235" h="1644556">
                  <a:moveTo>
                    <a:pt x="0" y="0"/>
                  </a:moveTo>
                  <a:cubicBezTo>
                    <a:pt x="991737" y="479946"/>
                    <a:pt x="823414" y="1041780"/>
                    <a:pt x="1153235" y="1644556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71" name="Freeform 170"/>
            <p:cNvSpPr/>
            <p:nvPr/>
          </p:nvSpPr>
          <p:spPr bwMode="auto">
            <a:xfrm flipV="1">
              <a:off x="2790820" y="1631579"/>
              <a:ext cx="466507" cy="225246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589899 w 589899"/>
                <a:gd name="connsiteY0" fmla="*/ 0 h 709684"/>
                <a:gd name="connsiteX1" fmla="*/ 310119 w 589899"/>
                <a:gd name="connsiteY1" fmla="*/ 709684 h 709684"/>
                <a:gd name="connsiteX0" fmla="*/ 564216 w 564216"/>
                <a:gd name="connsiteY0" fmla="*/ 0 h 805218"/>
                <a:gd name="connsiteX1" fmla="*/ 332204 w 564216"/>
                <a:gd name="connsiteY1" fmla="*/ 805218 h 805218"/>
                <a:gd name="connsiteX0" fmla="*/ 456397 w 456397"/>
                <a:gd name="connsiteY0" fmla="*/ 0 h 805218"/>
                <a:gd name="connsiteX1" fmla="*/ 224385 w 456397"/>
                <a:gd name="connsiteY1" fmla="*/ 805218 h 805218"/>
                <a:gd name="connsiteX0" fmla="*/ 268060 w 268060"/>
                <a:gd name="connsiteY0" fmla="*/ 0 h 805218"/>
                <a:gd name="connsiteX1" fmla="*/ 36048 w 268060"/>
                <a:gd name="connsiteY1" fmla="*/ 805218 h 805218"/>
                <a:gd name="connsiteX0" fmla="*/ 262105 w 262105"/>
                <a:gd name="connsiteY0" fmla="*/ 0 h 452514"/>
                <a:gd name="connsiteX1" fmla="*/ 37148 w 262105"/>
                <a:gd name="connsiteY1" fmla="*/ 452514 h 452514"/>
                <a:gd name="connsiteX0" fmla="*/ 224957 w 224957"/>
                <a:gd name="connsiteY0" fmla="*/ 0 h 452514"/>
                <a:gd name="connsiteX1" fmla="*/ 0 w 224957"/>
                <a:gd name="connsiteY1" fmla="*/ 452514 h 452514"/>
                <a:gd name="connsiteX0" fmla="*/ 224957 w 224957"/>
                <a:gd name="connsiteY0" fmla="*/ 0 h 452514"/>
                <a:gd name="connsiteX1" fmla="*/ 0 w 224957"/>
                <a:gd name="connsiteY1" fmla="*/ 452514 h 452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4957" h="452514">
                  <a:moveTo>
                    <a:pt x="224957" y="0"/>
                  </a:moveTo>
                  <a:cubicBezTo>
                    <a:pt x="131077" y="29751"/>
                    <a:pt x="65708" y="-110012"/>
                    <a:pt x="0" y="452514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65" name="Freeform 164"/>
            <p:cNvSpPr/>
            <p:nvPr/>
          </p:nvSpPr>
          <p:spPr bwMode="auto">
            <a:xfrm flipH="1">
              <a:off x="1472497" y="2032621"/>
              <a:ext cx="2583496" cy="3746107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475639"/>
                <a:gd name="connsiteY0" fmla="*/ 9999 h 426105"/>
                <a:gd name="connsiteX1" fmla="*/ 12475639 w 12475639"/>
                <a:gd name="connsiteY1" fmla="*/ 426105 h 426105"/>
                <a:gd name="connsiteX0" fmla="*/ 0 w 12475639"/>
                <a:gd name="connsiteY0" fmla="*/ 11827 h 427933"/>
                <a:gd name="connsiteX1" fmla="*/ 12475639 w 12475639"/>
                <a:gd name="connsiteY1" fmla="*/ 427933 h 427933"/>
                <a:gd name="connsiteX0" fmla="*/ 0 w 11954274"/>
                <a:gd name="connsiteY0" fmla="*/ 11235 h 444857"/>
                <a:gd name="connsiteX1" fmla="*/ 11954274 w 11954274"/>
                <a:gd name="connsiteY1" fmla="*/ 444857 h 444857"/>
                <a:gd name="connsiteX0" fmla="*/ 0 w 11954274"/>
                <a:gd name="connsiteY0" fmla="*/ 2922 h 436544"/>
                <a:gd name="connsiteX1" fmla="*/ 11954274 w 11954274"/>
                <a:gd name="connsiteY1" fmla="*/ 436544 h 436544"/>
                <a:gd name="connsiteX0" fmla="*/ 0 w 12811263"/>
                <a:gd name="connsiteY0" fmla="*/ 3913 h 367435"/>
                <a:gd name="connsiteX1" fmla="*/ 12811263 w 12811263"/>
                <a:gd name="connsiteY1" fmla="*/ 367435 h 367435"/>
                <a:gd name="connsiteX0" fmla="*/ 0 w 12811263"/>
                <a:gd name="connsiteY0" fmla="*/ 4573 h 368095"/>
                <a:gd name="connsiteX1" fmla="*/ 12811263 w 12811263"/>
                <a:gd name="connsiteY1" fmla="*/ 368095 h 368095"/>
                <a:gd name="connsiteX0" fmla="*/ 4252420 w 8117462"/>
                <a:gd name="connsiteY0" fmla="*/ 1774 h 642817"/>
                <a:gd name="connsiteX1" fmla="*/ 278978 w 8117462"/>
                <a:gd name="connsiteY1" fmla="*/ 642817 h 642817"/>
                <a:gd name="connsiteX0" fmla="*/ 3973442 w 8769680"/>
                <a:gd name="connsiteY0" fmla="*/ 1343 h 642386"/>
                <a:gd name="connsiteX1" fmla="*/ 0 w 8769680"/>
                <a:gd name="connsiteY1" fmla="*/ 642386 h 642386"/>
                <a:gd name="connsiteX0" fmla="*/ 3973442 w 12823631"/>
                <a:gd name="connsiteY0" fmla="*/ 0 h 641043"/>
                <a:gd name="connsiteX1" fmla="*/ 10023573 w 12823631"/>
                <a:gd name="connsiteY1" fmla="*/ 469973 h 641043"/>
                <a:gd name="connsiteX2" fmla="*/ 0 w 12823631"/>
                <a:gd name="connsiteY2" fmla="*/ 641043 h 641043"/>
                <a:gd name="connsiteX0" fmla="*/ 3973442 w 12823631"/>
                <a:gd name="connsiteY0" fmla="*/ 0 h 641043"/>
                <a:gd name="connsiteX1" fmla="*/ 10023573 w 12823631"/>
                <a:gd name="connsiteY1" fmla="*/ 469973 h 641043"/>
                <a:gd name="connsiteX2" fmla="*/ 0 w 12823631"/>
                <a:gd name="connsiteY2" fmla="*/ 641043 h 641043"/>
                <a:gd name="connsiteX0" fmla="*/ 3973442 w 12824232"/>
                <a:gd name="connsiteY0" fmla="*/ 0 h 641043"/>
                <a:gd name="connsiteX1" fmla="*/ 10023573 w 12824232"/>
                <a:gd name="connsiteY1" fmla="*/ 469973 h 641043"/>
                <a:gd name="connsiteX2" fmla="*/ 0 w 12824232"/>
                <a:gd name="connsiteY2" fmla="*/ 641043 h 641043"/>
                <a:gd name="connsiteX0" fmla="*/ 3973442 w 10134994"/>
                <a:gd name="connsiteY0" fmla="*/ 0 h 641043"/>
                <a:gd name="connsiteX1" fmla="*/ 10023573 w 10134994"/>
                <a:gd name="connsiteY1" fmla="*/ 469973 h 641043"/>
                <a:gd name="connsiteX2" fmla="*/ 0 w 10134994"/>
                <a:gd name="connsiteY2" fmla="*/ 641043 h 641043"/>
                <a:gd name="connsiteX0" fmla="*/ 3973442 w 10134989"/>
                <a:gd name="connsiteY0" fmla="*/ 0 h 641043"/>
                <a:gd name="connsiteX1" fmla="*/ 10023573 w 10134989"/>
                <a:gd name="connsiteY1" fmla="*/ 469973 h 641043"/>
                <a:gd name="connsiteX2" fmla="*/ 0 w 10134989"/>
                <a:gd name="connsiteY2" fmla="*/ 641043 h 641043"/>
                <a:gd name="connsiteX0" fmla="*/ 3973442 w 10264864"/>
                <a:gd name="connsiteY0" fmla="*/ 0 h 641043"/>
                <a:gd name="connsiteX1" fmla="*/ 10155389 w 10264864"/>
                <a:gd name="connsiteY1" fmla="*/ 511306 h 641043"/>
                <a:gd name="connsiteX2" fmla="*/ 0 w 10264864"/>
                <a:gd name="connsiteY2" fmla="*/ 641043 h 641043"/>
                <a:gd name="connsiteX0" fmla="*/ 3973442 w 10523514"/>
                <a:gd name="connsiteY0" fmla="*/ 0 h 641043"/>
                <a:gd name="connsiteX1" fmla="*/ 10155389 w 10523514"/>
                <a:gd name="connsiteY1" fmla="*/ 511306 h 641043"/>
                <a:gd name="connsiteX2" fmla="*/ 0 w 10523514"/>
                <a:gd name="connsiteY2" fmla="*/ 641043 h 641043"/>
                <a:gd name="connsiteX0" fmla="*/ 3973442 w 10607996"/>
                <a:gd name="connsiteY0" fmla="*/ 0 h 641043"/>
                <a:gd name="connsiteX1" fmla="*/ 10243267 w 10607996"/>
                <a:gd name="connsiteY1" fmla="*/ 452259 h 641043"/>
                <a:gd name="connsiteX2" fmla="*/ 0 w 10607996"/>
                <a:gd name="connsiteY2" fmla="*/ 641043 h 641043"/>
                <a:gd name="connsiteX0" fmla="*/ 3973442 w 10607996"/>
                <a:gd name="connsiteY0" fmla="*/ 0 h 641043"/>
                <a:gd name="connsiteX1" fmla="*/ 10243267 w 10607996"/>
                <a:gd name="connsiteY1" fmla="*/ 452259 h 641043"/>
                <a:gd name="connsiteX2" fmla="*/ 0 w 10607996"/>
                <a:gd name="connsiteY2" fmla="*/ 641043 h 641043"/>
                <a:gd name="connsiteX0" fmla="*/ 3973442 w 10607996"/>
                <a:gd name="connsiteY0" fmla="*/ 0 h 641043"/>
                <a:gd name="connsiteX1" fmla="*/ 10243267 w 10607996"/>
                <a:gd name="connsiteY1" fmla="*/ 452259 h 641043"/>
                <a:gd name="connsiteX2" fmla="*/ 0 w 10607996"/>
                <a:gd name="connsiteY2" fmla="*/ 641043 h 641043"/>
                <a:gd name="connsiteX0" fmla="*/ 3973442 w 10607996"/>
                <a:gd name="connsiteY0" fmla="*/ 0 h 641043"/>
                <a:gd name="connsiteX1" fmla="*/ 10243267 w 10607996"/>
                <a:gd name="connsiteY1" fmla="*/ 452259 h 641043"/>
                <a:gd name="connsiteX2" fmla="*/ 0 w 10607996"/>
                <a:gd name="connsiteY2" fmla="*/ 641043 h 641043"/>
                <a:gd name="connsiteX0" fmla="*/ 3973442 w 10607996"/>
                <a:gd name="connsiteY0" fmla="*/ 0 h 641043"/>
                <a:gd name="connsiteX1" fmla="*/ 10243267 w 10607996"/>
                <a:gd name="connsiteY1" fmla="*/ 452259 h 641043"/>
                <a:gd name="connsiteX2" fmla="*/ 0 w 10607996"/>
                <a:gd name="connsiteY2" fmla="*/ 641043 h 641043"/>
                <a:gd name="connsiteX0" fmla="*/ 3973442 w 10607996"/>
                <a:gd name="connsiteY0" fmla="*/ 0 h 661349"/>
                <a:gd name="connsiteX1" fmla="*/ 10243267 w 10607996"/>
                <a:gd name="connsiteY1" fmla="*/ 452259 h 661349"/>
                <a:gd name="connsiteX2" fmla="*/ 0 w 10607996"/>
                <a:gd name="connsiteY2" fmla="*/ 641043 h 661349"/>
                <a:gd name="connsiteX0" fmla="*/ 3973442 w 10607996"/>
                <a:gd name="connsiteY0" fmla="*/ 0 h 641043"/>
                <a:gd name="connsiteX1" fmla="*/ 10243267 w 10607996"/>
                <a:gd name="connsiteY1" fmla="*/ 452259 h 641043"/>
                <a:gd name="connsiteX2" fmla="*/ 0 w 10607996"/>
                <a:gd name="connsiteY2" fmla="*/ 641043 h 641043"/>
                <a:gd name="connsiteX0" fmla="*/ 3973442 w 10565750"/>
                <a:gd name="connsiteY0" fmla="*/ 0 h 641043"/>
                <a:gd name="connsiteX1" fmla="*/ 10199331 w 10565750"/>
                <a:gd name="connsiteY1" fmla="*/ 467021 h 641043"/>
                <a:gd name="connsiteX2" fmla="*/ 0 w 10565750"/>
                <a:gd name="connsiteY2" fmla="*/ 641043 h 641043"/>
                <a:gd name="connsiteX0" fmla="*/ 3973442 w 10220866"/>
                <a:gd name="connsiteY0" fmla="*/ 0 h 641043"/>
                <a:gd name="connsiteX1" fmla="*/ 10199331 w 10220866"/>
                <a:gd name="connsiteY1" fmla="*/ 467021 h 641043"/>
                <a:gd name="connsiteX2" fmla="*/ 1367591 w 10220866"/>
                <a:gd name="connsiteY2" fmla="*/ 568877 h 641043"/>
                <a:gd name="connsiteX3" fmla="*/ 0 w 10220866"/>
                <a:gd name="connsiteY3" fmla="*/ 641043 h 641043"/>
                <a:gd name="connsiteX0" fmla="*/ 3973442 w 11886185"/>
                <a:gd name="connsiteY0" fmla="*/ 0 h 641043"/>
                <a:gd name="connsiteX1" fmla="*/ 11869014 w 11886185"/>
                <a:gd name="connsiteY1" fmla="*/ 378451 h 641043"/>
                <a:gd name="connsiteX2" fmla="*/ 1367591 w 11886185"/>
                <a:gd name="connsiteY2" fmla="*/ 568877 h 641043"/>
                <a:gd name="connsiteX3" fmla="*/ 0 w 11886185"/>
                <a:gd name="connsiteY3" fmla="*/ 641043 h 641043"/>
                <a:gd name="connsiteX0" fmla="*/ 3973442 w 12898909"/>
                <a:gd name="connsiteY0" fmla="*/ 0 h 641043"/>
                <a:gd name="connsiteX1" fmla="*/ 11869014 w 12898909"/>
                <a:gd name="connsiteY1" fmla="*/ 378451 h 641043"/>
                <a:gd name="connsiteX2" fmla="*/ 1367591 w 12898909"/>
                <a:gd name="connsiteY2" fmla="*/ 568877 h 641043"/>
                <a:gd name="connsiteX3" fmla="*/ 0 w 12898909"/>
                <a:gd name="connsiteY3" fmla="*/ 641043 h 641043"/>
                <a:gd name="connsiteX0" fmla="*/ 3973442 w 13142319"/>
                <a:gd name="connsiteY0" fmla="*/ 0 h 641043"/>
                <a:gd name="connsiteX1" fmla="*/ 11869014 w 13142319"/>
                <a:gd name="connsiteY1" fmla="*/ 378451 h 641043"/>
                <a:gd name="connsiteX2" fmla="*/ 1367591 w 13142319"/>
                <a:gd name="connsiteY2" fmla="*/ 568877 h 641043"/>
                <a:gd name="connsiteX3" fmla="*/ 0 w 13142319"/>
                <a:gd name="connsiteY3" fmla="*/ 641043 h 641043"/>
                <a:gd name="connsiteX0" fmla="*/ 3973442 w 12902653"/>
                <a:gd name="connsiteY0" fmla="*/ 0 h 641043"/>
                <a:gd name="connsiteX1" fmla="*/ 11869014 w 12902653"/>
                <a:gd name="connsiteY1" fmla="*/ 378451 h 641043"/>
                <a:gd name="connsiteX2" fmla="*/ 1367591 w 12902653"/>
                <a:gd name="connsiteY2" fmla="*/ 568877 h 641043"/>
                <a:gd name="connsiteX3" fmla="*/ 0 w 12902653"/>
                <a:gd name="connsiteY3" fmla="*/ 641043 h 641043"/>
                <a:gd name="connsiteX0" fmla="*/ 3973442 w 12902653"/>
                <a:gd name="connsiteY0" fmla="*/ 0 h 641043"/>
                <a:gd name="connsiteX1" fmla="*/ 11869014 w 12902653"/>
                <a:gd name="connsiteY1" fmla="*/ 378451 h 641043"/>
                <a:gd name="connsiteX2" fmla="*/ 1367591 w 12902653"/>
                <a:gd name="connsiteY2" fmla="*/ 568877 h 641043"/>
                <a:gd name="connsiteX3" fmla="*/ 0 w 12902653"/>
                <a:gd name="connsiteY3" fmla="*/ 641043 h 641043"/>
                <a:gd name="connsiteX0" fmla="*/ 3973442 w 12902653"/>
                <a:gd name="connsiteY0" fmla="*/ 0 h 641043"/>
                <a:gd name="connsiteX1" fmla="*/ 11869014 w 12902653"/>
                <a:gd name="connsiteY1" fmla="*/ 378451 h 641043"/>
                <a:gd name="connsiteX2" fmla="*/ 1367591 w 12902653"/>
                <a:gd name="connsiteY2" fmla="*/ 568877 h 641043"/>
                <a:gd name="connsiteX3" fmla="*/ 0 w 12902653"/>
                <a:gd name="connsiteY3" fmla="*/ 641043 h 641043"/>
                <a:gd name="connsiteX0" fmla="*/ 4101687 w 13030898"/>
                <a:gd name="connsiteY0" fmla="*/ 0 h 641043"/>
                <a:gd name="connsiteX1" fmla="*/ 11997259 w 13030898"/>
                <a:gd name="connsiteY1" fmla="*/ 378451 h 641043"/>
                <a:gd name="connsiteX2" fmla="*/ 1495836 w 13030898"/>
                <a:gd name="connsiteY2" fmla="*/ 568877 h 641043"/>
                <a:gd name="connsiteX3" fmla="*/ 128245 w 13030898"/>
                <a:gd name="connsiteY3" fmla="*/ 641043 h 641043"/>
                <a:gd name="connsiteX0" fmla="*/ 4348143 w 13277354"/>
                <a:gd name="connsiteY0" fmla="*/ 0 h 641043"/>
                <a:gd name="connsiteX1" fmla="*/ 12243715 w 13277354"/>
                <a:gd name="connsiteY1" fmla="*/ 378451 h 641043"/>
                <a:gd name="connsiteX2" fmla="*/ 1742292 w 13277354"/>
                <a:gd name="connsiteY2" fmla="*/ 568877 h 641043"/>
                <a:gd name="connsiteX3" fmla="*/ 374701 w 13277354"/>
                <a:gd name="connsiteY3" fmla="*/ 641043 h 641043"/>
                <a:gd name="connsiteX0" fmla="*/ 4348143 w 13277354"/>
                <a:gd name="connsiteY0" fmla="*/ 0 h 641043"/>
                <a:gd name="connsiteX1" fmla="*/ 12243715 w 13277354"/>
                <a:gd name="connsiteY1" fmla="*/ 378451 h 641043"/>
                <a:gd name="connsiteX2" fmla="*/ 1742292 w 13277354"/>
                <a:gd name="connsiteY2" fmla="*/ 568877 h 641043"/>
                <a:gd name="connsiteX3" fmla="*/ 374701 w 13277354"/>
                <a:gd name="connsiteY3" fmla="*/ 641043 h 641043"/>
                <a:gd name="connsiteX0" fmla="*/ 4348143 w 13277481"/>
                <a:gd name="connsiteY0" fmla="*/ 0 h 641043"/>
                <a:gd name="connsiteX1" fmla="*/ 12243715 w 13277481"/>
                <a:gd name="connsiteY1" fmla="*/ 378451 h 641043"/>
                <a:gd name="connsiteX2" fmla="*/ 1742292 w 13277481"/>
                <a:gd name="connsiteY2" fmla="*/ 568877 h 641043"/>
                <a:gd name="connsiteX3" fmla="*/ 374701 w 13277481"/>
                <a:gd name="connsiteY3" fmla="*/ 641043 h 641043"/>
                <a:gd name="connsiteX0" fmla="*/ 4348143 w 13445812"/>
                <a:gd name="connsiteY0" fmla="*/ 0 h 641043"/>
                <a:gd name="connsiteX1" fmla="*/ 12243715 w 13445812"/>
                <a:gd name="connsiteY1" fmla="*/ 378451 h 641043"/>
                <a:gd name="connsiteX2" fmla="*/ 1742292 w 13445812"/>
                <a:gd name="connsiteY2" fmla="*/ 568877 h 641043"/>
                <a:gd name="connsiteX3" fmla="*/ 374701 w 13445812"/>
                <a:gd name="connsiteY3" fmla="*/ 641043 h 641043"/>
                <a:gd name="connsiteX0" fmla="*/ 4035909 w 12876884"/>
                <a:gd name="connsiteY0" fmla="*/ 0 h 641043"/>
                <a:gd name="connsiteX1" fmla="*/ 11931481 w 12876884"/>
                <a:gd name="connsiteY1" fmla="*/ 378451 h 641043"/>
                <a:gd name="connsiteX2" fmla="*/ 2626786 w 12876884"/>
                <a:gd name="connsiteY2" fmla="*/ 550404 h 641043"/>
                <a:gd name="connsiteX3" fmla="*/ 62467 w 12876884"/>
                <a:gd name="connsiteY3" fmla="*/ 641043 h 641043"/>
                <a:gd name="connsiteX0" fmla="*/ 4035909 w 12883664"/>
                <a:gd name="connsiteY0" fmla="*/ 0 h 641043"/>
                <a:gd name="connsiteX1" fmla="*/ 11931481 w 12883664"/>
                <a:gd name="connsiteY1" fmla="*/ 378451 h 641043"/>
                <a:gd name="connsiteX2" fmla="*/ 2626786 w 12883664"/>
                <a:gd name="connsiteY2" fmla="*/ 550404 h 641043"/>
                <a:gd name="connsiteX3" fmla="*/ 62467 w 12883664"/>
                <a:gd name="connsiteY3" fmla="*/ 641043 h 641043"/>
                <a:gd name="connsiteX0" fmla="*/ 4035909 w 12952167"/>
                <a:gd name="connsiteY0" fmla="*/ 0 h 641043"/>
                <a:gd name="connsiteX1" fmla="*/ 11931481 w 12952167"/>
                <a:gd name="connsiteY1" fmla="*/ 378451 h 641043"/>
                <a:gd name="connsiteX2" fmla="*/ 2626786 w 12952167"/>
                <a:gd name="connsiteY2" fmla="*/ 550404 h 641043"/>
                <a:gd name="connsiteX3" fmla="*/ 62467 w 12952167"/>
                <a:gd name="connsiteY3" fmla="*/ 641043 h 641043"/>
                <a:gd name="connsiteX0" fmla="*/ 4035909 w 12953547"/>
                <a:gd name="connsiteY0" fmla="*/ 0 h 641043"/>
                <a:gd name="connsiteX1" fmla="*/ 11931481 w 12953547"/>
                <a:gd name="connsiteY1" fmla="*/ 378451 h 641043"/>
                <a:gd name="connsiteX2" fmla="*/ 2626786 w 12953547"/>
                <a:gd name="connsiteY2" fmla="*/ 550404 h 641043"/>
                <a:gd name="connsiteX3" fmla="*/ 62467 w 12953547"/>
                <a:gd name="connsiteY3" fmla="*/ 641043 h 641043"/>
                <a:gd name="connsiteX0" fmla="*/ 4035909 w 12953547"/>
                <a:gd name="connsiteY0" fmla="*/ 0 h 641043"/>
                <a:gd name="connsiteX1" fmla="*/ 11931482 w 12953547"/>
                <a:gd name="connsiteY1" fmla="*/ 414753 h 641043"/>
                <a:gd name="connsiteX2" fmla="*/ 2626786 w 12953547"/>
                <a:gd name="connsiteY2" fmla="*/ 550404 h 641043"/>
                <a:gd name="connsiteX3" fmla="*/ 62467 w 12953547"/>
                <a:gd name="connsiteY3" fmla="*/ 641043 h 641043"/>
                <a:gd name="connsiteX0" fmla="*/ 4019951 w 12845177"/>
                <a:gd name="connsiteY0" fmla="*/ 0 h 641043"/>
                <a:gd name="connsiteX1" fmla="*/ 11915524 w 12845177"/>
                <a:gd name="connsiteY1" fmla="*/ 414753 h 641043"/>
                <a:gd name="connsiteX2" fmla="*/ 2834389 w 12845177"/>
                <a:gd name="connsiteY2" fmla="*/ 554160 h 641043"/>
                <a:gd name="connsiteX3" fmla="*/ 46509 w 12845177"/>
                <a:gd name="connsiteY3" fmla="*/ 641043 h 641043"/>
                <a:gd name="connsiteX0" fmla="*/ 4019951 w 12829438"/>
                <a:gd name="connsiteY0" fmla="*/ 0 h 641043"/>
                <a:gd name="connsiteX1" fmla="*/ 11915524 w 12829438"/>
                <a:gd name="connsiteY1" fmla="*/ 414753 h 641043"/>
                <a:gd name="connsiteX2" fmla="*/ 2834389 w 12829438"/>
                <a:gd name="connsiteY2" fmla="*/ 554160 h 641043"/>
                <a:gd name="connsiteX3" fmla="*/ 46509 w 12829438"/>
                <a:gd name="connsiteY3" fmla="*/ 641043 h 641043"/>
                <a:gd name="connsiteX0" fmla="*/ 4019951 w 12842350"/>
                <a:gd name="connsiteY0" fmla="*/ 0 h 641043"/>
                <a:gd name="connsiteX1" fmla="*/ 11915524 w 12842350"/>
                <a:gd name="connsiteY1" fmla="*/ 414753 h 641043"/>
                <a:gd name="connsiteX2" fmla="*/ 2834389 w 12842350"/>
                <a:gd name="connsiteY2" fmla="*/ 554160 h 641043"/>
                <a:gd name="connsiteX3" fmla="*/ 46509 w 12842350"/>
                <a:gd name="connsiteY3" fmla="*/ 641043 h 641043"/>
                <a:gd name="connsiteX0" fmla="*/ 4019951 w 13159148"/>
                <a:gd name="connsiteY0" fmla="*/ 0 h 641043"/>
                <a:gd name="connsiteX1" fmla="*/ 11915524 w 13159148"/>
                <a:gd name="connsiteY1" fmla="*/ 414753 h 641043"/>
                <a:gd name="connsiteX2" fmla="*/ 2834389 w 13159148"/>
                <a:gd name="connsiteY2" fmla="*/ 554160 h 641043"/>
                <a:gd name="connsiteX3" fmla="*/ 46509 w 13159148"/>
                <a:gd name="connsiteY3" fmla="*/ 641043 h 641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59148" h="641043">
                  <a:moveTo>
                    <a:pt x="4019951" y="0"/>
                  </a:moveTo>
                  <a:cubicBezTo>
                    <a:pt x="16576946" y="67995"/>
                    <a:pt x="12851631" y="320521"/>
                    <a:pt x="11915524" y="414753"/>
                  </a:cubicBezTo>
                  <a:cubicBezTo>
                    <a:pt x="10979417" y="508985"/>
                    <a:pt x="7020497" y="529666"/>
                    <a:pt x="2834389" y="554160"/>
                  </a:cubicBezTo>
                  <a:cubicBezTo>
                    <a:pt x="224900" y="569429"/>
                    <a:pt x="-156718" y="599274"/>
                    <a:pt x="46509" y="641043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28162" y="5263580"/>
              <a:ext cx="2724780" cy="157669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53" name="Freeform 152"/>
            <p:cNvSpPr/>
            <p:nvPr/>
          </p:nvSpPr>
          <p:spPr bwMode="auto">
            <a:xfrm>
              <a:off x="4940844" y="1707845"/>
              <a:ext cx="2424745" cy="1243655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  <a:gd name="connsiteX0" fmla="*/ 3 w 5209451"/>
                <a:gd name="connsiteY0" fmla="*/ 0 h 237298"/>
                <a:gd name="connsiteX1" fmla="*/ 2495950 w 5209451"/>
                <a:gd name="connsiteY1" fmla="*/ 228286 h 237298"/>
                <a:gd name="connsiteX0" fmla="*/ 3 w 4107519"/>
                <a:gd name="connsiteY0" fmla="*/ 0 h 228286"/>
                <a:gd name="connsiteX1" fmla="*/ 2495950 w 4107519"/>
                <a:gd name="connsiteY1" fmla="*/ 228286 h 228286"/>
                <a:gd name="connsiteX0" fmla="*/ 568231 w 3309291"/>
                <a:gd name="connsiteY0" fmla="*/ 0 h 119369"/>
                <a:gd name="connsiteX1" fmla="*/ 1 w 3309291"/>
                <a:gd name="connsiteY1" fmla="*/ 119369 h 119369"/>
                <a:gd name="connsiteX0" fmla="*/ 568231 w 1839675"/>
                <a:gd name="connsiteY0" fmla="*/ 0 h 119369"/>
                <a:gd name="connsiteX1" fmla="*/ 1 w 1839675"/>
                <a:gd name="connsiteY1" fmla="*/ 119369 h 119369"/>
                <a:gd name="connsiteX0" fmla="*/ 602556 w 1859742"/>
                <a:gd name="connsiteY0" fmla="*/ 0 h 154787"/>
                <a:gd name="connsiteX1" fmla="*/ 1 w 1859742"/>
                <a:gd name="connsiteY1" fmla="*/ 154787 h 154787"/>
                <a:gd name="connsiteX0" fmla="*/ 602556 w 1253638"/>
                <a:gd name="connsiteY0" fmla="*/ 0 h 154787"/>
                <a:gd name="connsiteX1" fmla="*/ 1 w 1253638"/>
                <a:gd name="connsiteY1" fmla="*/ 154787 h 154787"/>
                <a:gd name="connsiteX0" fmla="*/ 877143 w 1377356"/>
                <a:gd name="connsiteY0" fmla="*/ 0 h 154787"/>
                <a:gd name="connsiteX1" fmla="*/ 0 w 1377356"/>
                <a:gd name="connsiteY1" fmla="*/ 154787 h 154787"/>
                <a:gd name="connsiteX0" fmla="*/ 877143 w 1024969"/>
                <a:gd name="connsiteY0" fmla="*/ 0 h 154787"/>
                <a:gd name="connsiteX1" fmla="*/ 0 w 1024969"/>
                <a:gd name="connsiteY1" fmla="*/ 154787 h 154787"/>
                <a:gd name="connsiteX0" fmla="*/ 4395289 w 4416558"/>
                <a:gd name="connsiteY0" fmla="*/ 0 h 53010"/>
                <a:gd name="connsiteX1" fmla="*/ 0 w 4416558"/>
                <a:gd name="connsiteY1" fmla="*/ 49715 h 53010"/>
                <a:gd name="connsiteX0" fmla="*/ 4395289 w 4395289"/>
                <a:gd name="connsiteY0" fmla="*/ 0 h 49715"/>
                <a:gd name="connsiteX1" fmla="*/ 0 w 4395289"/>
                <a:gd name="connsiteY1" fmla="*/ 49715 h 49715"/>
                <a:gd name="connsiteX0" fmla="*/ 4343803 w 4343803"/>
                <a:gd name="connsiteY0" fmla="*/ 0 h 40270"/>
                <a:gd name="connsiteX1" fmla="*/ 0 w 4343803"/>
                <a:gd name="connsiteY1" fmla="*/ 40270 h 40270"/>
                <a:gd name="connsiteX0" fmla="*/ 4343803 w 4343803"/>
                <a:gd name="connsiteY0" fmla="*/ 13921 h 54191"/>
                <a:gd name="connsiteX1" fmla="*/ 0 w 4343803"/>
                <a:gd name="connsiteY1" fmla="*/ 54191 h 54191"/>
                <a:gd name="connsiteX0" fmla="*/ 3468556 w 3468556"/>
                <a:gd name="connsiteY0" fmla="*/ 14082 h 53171"/>
                <a:gd name="connsiteX1" fmla="*/ 0 w 3468556"/>
                <a:gd name="connsiteY1" fmla="*/ 53171 h 53171"/>
                <a:gd name="connsiteX0" fmla="*/ 3468556 w 3468556"/>
                <a:gd name="connsiteY0" fmla="*/ 16438 h 55527"/>
                <a:gd name="connsiteX1" fmla="*/ 0 w 3468556"/>
                <a:gd name="connsiteY1" fmla="*/ 55527 h 55527"/>
                <a:gd name="connsiteX0" fmla="*/ 3510287 w 3510287"/>
                <a:gd name="connsiteY0" fmla="*/ 0 h 80269"/>
                <a:gd name="connsiteX1" fmla="*/ 0 w 3510287"/>
                <a:gd name="connsiteY1" fmla="*/ 80269 h 80269"/>
                <a:gd name="connsiteX0" fmla="*/ 3510287 w 3510287"/>
                <a:gd name="connsiteY0" fmla="*/ 1744 h 82013"/>
                <a:gd name="connsiteX1" fmla="*/ 0 w 3510287"/>
                <a:gd name="connsiteY1" fmla="*/ 82013 h 82013"/>
                <a:gd name="connsiteX0" fmla="*/ 3458123 w 3458123"/>
                <a:gd name="connsiteY0" fmla="*/ 1562 h 90923"/>
                <a:gd name="connsiteX1" fmla="*/ 0 w 3458123"/>
                <a:gd name="connsiteY1" fmla="*/ 90923 h 9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58123" h="90923">
                  <a:moveTo>
                    <a:pt x="3458123" y="1562"/>
                  </a:moveTo>
                  <a:cubicBezTo>
                    <a:pt x="2100237" y="-11793"/>
                    <a:pt x="1170096" y="64167"/>
                    <a:pt x="0" y="90923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32" name="Freeform 131"/>
            <p:cNvSpPr/>
            <p:nvPr/>
          </p:nvSpPr>
          <p:spPr bwMode="auto">
            <a:xfrm rot="19460531">
              <a:off x="4613713" y="2162835"/>
              <a:ext cx="1379177" cy="320952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  <a:gd name="connsiteX0" fmla="*/ 3 w 5209451"/>
                <a:gd name="connsiteY0" fmla="*/ 0 h 237298"/>
                <a:gd name="connsiteX1" fmla="*/ 2495950 w 5209451"/>
                <a:gd name="connsiteY1" fmla="*/ 228286 h 237298"/>
                <a:gd name="connsiteX0" fmla="*/ 3 w 4107519"/>
                <a:gd name="connsiteY0" fmla="*/ 0 h 228286"/>
                <a:gd name="connsiteX1" fmla="*/ 2495950 w 4107519"/>
                <a:gd name="connsiteY1" fmla="*/ 228286 h 228286"/>
                <a:gd name="connsiteX0" fmla="*/ 568231 w 3309291"/>
                <a:gd name="connsiteY0" fmla="*/ 0 h 119369"/>
                <a:gd name="connsiteX1" fmla="*/ 1 w 3309291"/>
                <a:gd name="connsiteY1" fmla="*/ 119369 h 119369"/>
                <a:gd name="connsiteX0" fmla="*/ 568231 w 1839675"/>
                <a:gd name="connsiteY0" fmla="*/ 0 h 119369"/>
                <a:gd name="connsiteX1" fmla="*/ 1 w 1839675"/>
                <a:gd name="connsiteY1" fmla="*/ 119369 h 119369"/>
                <a:gd name="connsiteX0" fmla="*/ 602556 w 1859742"/>
                <a:gd name="connsiteY0" fmla="*/ 0 h 154787"/>
                <a:gd name="connsiteX1" fmla="*/ 1 w 1859742"/>
                <a:gd name="connsiteY1" fmla="*/ 154787 h 154787"/>
                <a:gd name="connsiteX0" fmla="*/ 602556 w 1253638"/>
                <a:gd name="connsiteY0" fmla="*/ 0 h 154787"/>
                <a:gd name="connsiteX1" fmla="*/ 1 w 1253638"/>
                <a:gd name="connsiteY1" fmla="*/ 154787 h 154787"/>
                <a:gd name="connsiteX0" fmla="*/ 877143 w 1377356"/>
                <a:gd name="connsiteY0" fmla="*/ 0 h 154787"/>
                <a:gd name="connsiteX1" fmla="*/ 0 w 1377356"/>
                <a:gd name="connsiteY1" fmla="*/ 154787 h 154787"/>
                <a:gd name="connsiteX0" fmla="*/ 877143 w 1024969"/>
                <a:gd name="connsiteY0" fmla="*/ 0 h 154787"/>
                <a:gd name="connsiteX1" fmla="*/ 0 w 1024969"/>
                <a:gd name="connsiteY1" fmla="*/ 154787 h 154787"/>
                <a:gd name="connsiteX0" fmla="*/ 4395289 w 4416558"/>
                <a:gd name="connsiteY0" fmla="*/ 0 h 53010"/>
                <a:gd name="connsiteX1" fmla="*/ 0 w 4416558"/>
                <a:gd name="connsiteY1" fmla="*/ 49715 h 53010"/>
                <a:gd name="connsiteX0" fmla="*/ 4395289 w 4395289"/>
                <a:gd name="connsiteY0" fmla="*/ 0 h 49715"/>
                <a:gd name="connsiteX1" fmla="*/ 0 w 4395289"/>
                <a:gd name="connsiteY1" fmla="*/ 49715 h 49715"/>
                <a:gd name="connsiteX0" fmla="*/ 4343803 w 4343803"/>
                <a:gd name="connsiteY0" fmla="*/ 0 h 40270"/>
                <a:gd name="connsiteX1" fmla="*/ 0 w 4343803"/>
                <a:gd name="connsiteY1" fmla="*/ 40270 h 40270"/>
                <a:gd name="connsiteX0" fmla="*/ 4343803 w 4343803"/>
                <a:gd name="connsiteY0" fmla="*/ 13921 h 54191"/>
                <a:gd name="connsiteX1" fmla="*/ 0 w 4343803"/>
                <a:gd name="connsiteY1" fmla="*/ 54191 h 54191"/>
                <a:gd name="connsiteX0" fmla="*/ 3468556 w 3468556"/>
                <a:gd name="connsiteY0" fmla="*/ 14082 h 53171"/>
                <a:gd name="connsiteX1" fmla="*/ 0 w 3468556"/>
                <a:gd name="connsiteY1" fmla="*/ 53171 h 53171"/>
                <a:gd name="connsiteX0" fmla="*/ 3468556 w 3468556"/>
                <a:gd name="connsiteY0" fmla="*/ 16438 h 55527"/>
                <a:gd name="connsiteX1" fmla="*/ 0 w 3468556"/>
                <a:gd name="connsiteY1" fmla="*/ 55527 h 5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68556" h="55527">
                  <a:moveTo>
                    <a:pt x="3468556" y="16438"/>
                  </a:moveTo>
                  <a:cubicBezTo>
                    <a:pt x="2072104" y="-26807"/>
                    <a:pt x="1121862" y="25576"/>
                    <a:pt x="0" y="55527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64" name="Freeform 163"/>
            <p:cNvSpPr/>
            <p:nvPr/>
          </p:nvSpPr>
          <p:spPr bwMode="auto">
            <a:xfrm rot="17513220">
              <a:off x="8261874" y="1542789"/>
              <a:ext cx="868672" cy="87526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  <a:gd name="connsiteX0" fmla="*/ 3 w 5209451"/>
                <a:gd name="connsiteY0" fmla="*/ 0 h 237298"/>
                <a:gd name="connsiteX1" fmla="*/ 2495950 w 5209451"/>
                <a:gd name="connsiteY1" fmla="*/ 228286 h 237298"/>
                <a:gd name="connsiteX0" fmla="*/ 3 w 4107519"/>
                <a:gd name="connsiteY0" fmla="*/ 0 h 228286"/>
                <a:gd name="connsiteX1" fmla="*/ 2495950 w 4107519"/>
                <a:gd name="connsiteY1" fmla="*/ 228286 h 228286"/>
                <a:gd name="connsiteX0" fmla="*/ 568231 w 3309291"/>
                <a:gd name="connsiteY0" fmla="*/ 0 h 119369"/>
                <a:gd name="connsiteX1" fmla="*/ 1 w 3309291"/>
                <a:gd name="connsiteY1" fmla="*/ 119369 h 119369"/>
                <a:gd name="connsiteX0" fmla="*/ 568231 w 1839675"/>
                <a:gd name="connsiteY0" fmla="*/ 0 h 119369"/>
                <a:gd name="connsiteX1" fmla="*/ 1 w 1839675"/>
                <a:gd name="connsiteY1" fmla="*/ 119369 h 119369"/>
                <a:gd name="connsiteX0" fmla="*/ 602556 w 1859742"/>
                <a:gd name="connsiteY0" fmla="*/ 0 h 154787"/>
                <a:gd name="connsiteX1" fmla="*/ 1 w 1859742"/>
                <a:gd name="connsiteY1" fmla="*/ 154787 h 154787"/>
                <a:gd name="connsiteX0" fmla="*/ 602556 w 1253638"/>
                <a:gd name="connsiteY0" fmla="*/ 0 h 154787"/>
                <a:gd name="connsiteX1" fmla="*/ 1 w 1253638"/>
                <a:gd name="connsiteY1" fmla="*/ 154787 h 154787"/>
                <a:gd name="connsiteX0" fmla="*/ 877143 w 1377356"/>
                <a:gd name="connsiteY0" fmla="*/ 0 h 154787"/>
                <a:gd name="connsiteX1" fmla="*/ 0 w 1377356"/>
                <a:gd name="connsiteY1" fmla="*/ 154787 h 154787"/>
                <a:gd name="connsiteX0" fmla="*/ 877143 w 1024969"/>
                <a:gd name="connsiteY0" fmla="*/ 0 h 154787"/>
                <a:gd name="connsiteX1" fmla="*/ 0 w 1024969"/>
                <a:gd name="connsiteY1" fmla="*/ 154787 h 154787"/>
                <a:gd name="connsiteX0" fmla="*/ 4395289 w 4416558"/>
                <a:gd name="connsiteY0" fmla="*/ 0 h 53010"/>
                <a:gd name="connsiteX1" fmla="*/ 0 w 4416558"/>
                <a:gd name="connsiteY1" fmla="*/ 49715 h 53010"/>
                <a:gd name="connsiteX0" fmla="*/ 4395289 w 4395289"/>
                <a:gd name="connsiteY0" fmla="*/ 0 h 49715"/>
                <a:gd name="connsiteX1" fmla="*/ 0 w 4395289"/>
                <a:gd name="connsiteY1" fmla="*/ 49715 h 49715"/>
                <a:gd name="connsiteX0" fmla="*/ 4343803 w 4343803"/>
                <a:gd name="connsiteY0" fmla="*/ 0 h 40270"/>
                <a:gd name="connsiteX1" fmla="*/ 0 w 4343803"/>
                <a:gd name="connsiteY1" fmla="*/ 40270 h 40270"/>
                <a:gd name="connsiteX0" fmla="*/ 4343803 w 4343803"/>
                <a:gd name="connsiteY0" fmla="*/ 13921 h 54191"/>
                <a:gd name="connsiteX1" fmla="*/ 0 w 4343803"/>
                <a:gd name="connsiteY1" fmla="*/ 54191 h 54191"/>
                <a:gd name="connsiteX0" fmla="*/ 3468556 w 3468556"/>
                <a:gd name="connsiteY0" fmla="*/ 14082 h 53171"/>
                <a:gd name="connsiteX1" fmla="*/ 0 w 3468556"/>
                <a:gd name="connsiteY1" fmla="*/ 53171 h 53171"/>
                <a:gd name="connsiteX0" fmla="*/ 3468556 w 3468556"/>
                <a:gd name="connsiteY0" fmla="*/ 16438 h 55527"/>
                <a:gd name="connsiteX1" fmla="*/ 0 w 3468556"/>
                <a:gd name="connsiteY1" fmla="*/ 55527 h 55527"/>
                <a:gd name="connsiteX0" fmla="*/ 1468847 w 1468847"/>
                <a:gd name="connsiteY0" fmla="*/ 41105 h 41105"/>
                <a:gd name="connsiteX1" fmla="*/ 0 w 1468847"/>
                <a:gd name="connsiteY1" fmla="*/ 16915 h 41105"/>
                <a:gd name="connsiteX0" fmla="*/ 1468847 w 1468847"/>
                <a:gd name="connsiteY0" fmla="*/ 33949 h 33949"/>
                <a:gd name="connsiteX1" fmla="*/ 0 w 1468847"/>
                <a:gd name="connsiteY1" fmla="*/ 9759 h 33949"/>
                <a:gd name="connsiteX0" fmla="*/ 1468847 w 1468847"/>
                <a:gd name="connsiteY0" fmla="*/ 34366 h 34366"/>
                <a:gd name="connsiteX1" fmla="*/ 0 w 1468847"/>
                <a:gd name="connsiteY1" fmla="*/ 10176 h 34366"/>
                <a:gd name="connsiteX0" fmla="*/ 2274036 w 2274035"/>
                <a:gd name="connsiteY0" fmla="*/ 21906 h 25898"/>
                <a:gd name="connsiteX1" fmla="*/ 0 w 2274035"/>
                <a:gd name="connsiteY1" fmla="*/ 25898 h 25898"/>
                <a:gd name="connsiteX0" fmla="*/ 2274036 w 2274035"/>
                <a:gd name="connsiteY0" fmla="*/ 0 h 3992"/>
                <a:gd name="connsiteX1" fmla="*/ 0 w 2274035"/>
                <a:gd name="connsiteY1" fmla="*/ 3992 h 3992"/>
                <a:gd name="connsiteX0" fmla="*/ 10245 w 10245"/>
                <a:gd name="connsiteY0" fmla="*/ 0 h 13854"/>
                <a:gd name="connsiteX1" fmla="*/ 0 w 10245"/>
                <a:gd name="connsiteY1" fmla="*/ 13854 h 13854"/>
                <a:gd name="connsiteX0" fmla="*/ 10245 w 10245"/>
                <a:gd name="connsiteY0" fmla="*/ 18456 h 32310"/>
                <a:gd name="connsiteX1" fmla="*/ 0 w 10245"/>
                <a:gd name="connsiteY1" fmla="*/ 32310 h 32310"/>
                <a:gd name="connsiteX0" fmla="*/ 10293 w 10293"/>
                <a:gd name="connsiteY0" fmla="*/ 14685 h 51578"/>
                <a:gd name="connsiteX1" fmla="*/ 0 w 10293"/>
                <a:gd name="connsiteY1" fmla="*/ 51578 h 51578"/>
                <a:gd name="connsiteX0" fmla="*/ 10293 w 10293"/>
                <a:gd name="connsiteY0" fmla="*/ 7405 h 44298"/>
                <a:gd name="connsiteX1" fmla="*/ 0 w 10293"/>
                <a:gd name="connsiteY1" fmla="*/ 44298 h 44298"/>
                <a:gd name="connsiteX0" fmla="*/ 9607 w 9607"/>
                <a:gd name="connsiteY0" fmla="*/ 8118 h 37932"/>
                <a:gd name="connsiteX1" fmla="*/ 0 w 9607"/>
                <a:gd name="connsiteY1" fmla="*/ 37932 h 37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607" h="37932">
                  <a:moveTo>
                    <a:pt x="9607" y="8118"/>
                  </a:moveTo>
                  <a:cubicBezTo>
                    <a:pt x="6615" y="-19924"/>
                    <a:pt x="3415" y="33314"/>
                    <a:pt x="0" y="37932"/>
                  </a:cubicBezTo>
                </a:path>
              </a:pathLst>
            </a:custGeom>
            <a:noFill/>
            <a:ln w="190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61" name="Freeform 160"/>
            <p:cNvSpPr/>
            <p:nvPr/>
          </p:nvSpPr>
          <p:spPr bwMode="auto">
            <a:xfrm rot="4086780" flipV="1">
              <a:off x="8199620" y="2353723"/>
              <a:ext cx="930701" cy="102215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  <a:gd name="connsiteX0" fmla="*/ 3 w 5209451"/>
                <a:gd name="connsiteY0" fmla="*/ 0 h 237298"/>
                <a:gd name="connsiteX1" fmla="*/ 2495950 w 5209451"/>
                <a:gd name="connsiteY1" fmla="*/ 228286 h 237298"/>
                <a:gd name="connsiteX0" fmla="*/ 3 w 4107519"/>
                <a:gd name="connsiteY0" fmla="*/ 0 h 228286"/>
                <a:gd name="connsiteX1" fmla="*/ 2495950 w 4107519"/>
                <a:gd name="connsiteY1" fmla="*/ 228286 h 228286"/>
                <a:gd name="connsiteX0" fmla="*/ 568231 w 3309291"/>
                <a:gd name="connsiteY0" fmla="*/ 0 h 119369"/>
                <a:gd name="connsiteX1" fmla="*/ 1 w 3309291"/>
                <a:gd name="connsiteY1" fmla="*/ 119369 h 119369"/>
                <a:gd name="connsiteX0" fmla="*/ 568231 w 1839675"/>
                <a:gd name="connsiteY0" fmla="*/ 0 h 119369"/>
                <a:gd name="connsiteX1" fmla="*/ 1 w 1839675"/>
                <a:gd name="connsiteY1" fmla="*/ 119369 h 119369"/>
                <a:gd name="connsiteX0" fmla="*/ 602556 w 1859742"/>
                <a:gd name="connsiteY0" fmla="*/ 0 h 154787"/>
                <a:gd name="connsiteX1" fmla="*/ 1 w 1859742"/>
                <a:gd name="connsiteY1" fmla="*/ 154787 h 154787"/>
                <a:gd name="connsiteX0" fmla="*/ 602556 w 1253638"/>
                <a:gd name="connsiteY0" fmla="*/ 0 h 154787"/>
                <a:gd name="connsiteX1" fmla="*/ 1 w 1253638"/>
                <a:gd name="connsiteY1" fmla="*/ 154787 h 154787"/>
                <a:gd name="connsiteX0" fmla="*/ 877143 w 1377356"/>
                <a:gd name="connsiteY0" fmla="*/ 0 h 154787"/>
                <a:gd name="connsiteX1" fmla="*/ 0 w 1377356"/>
                <a:gd name="connsiteY1" fmla="*/ 154787 h 154787"/>
                <a:gd name="connsiteX0" fmla="*/ 877143 w 1024969"/>
                <a:gd name="connsiteY0" fmla="*/ 0 h 154787"/>
                <a:gd name="connsiteX1" fmla="*/ 0 w 1024969"/>
                <a:gd name="connsiteY1" fmla="*/ 154787 h 154787"/>
                <a:gd name="connsiteX0" fmla="*/ 4395289 w 4416558"/>
                <a:gd name="connsiteY0" fmla="*/ 0 h 53010"/>
                <a:gd name="connsiteX1" fmla="*/ 0 w 4416558"/>
                <a:gd name="connsiteY1" fmla="*/ 49715 h 53010"/>
                <a:gd name="connsiteX0" fmla="*/ 4395289 w 4395289"/>
                <a:gd name="connsiteY0" fmla="*/ 0 h 49715"/>
                <a:gd name="connsiteX1" fmla="*/ 0 w 4395289"/>
                <a:gd name="connsiteY1" fmla="*/ 49715 h 49715"/>
                <a:gd name="connsiteX0" fmla="*/ 4343803 w 4343803"/>
                <a:gd name="connsiteY0" fmla="*/ 0 h 40270"/>
                <a:gd name="connsiteX1" fmla="*/ 0 w 4343803"/>
                <a:gd name="connsiteY1" fmla="*/ 40270 h 40270"/>
                <a:gd name="connsiteX0" fmla="*/ 4343803 w 4343803"/>
                <a:gd name="connsiteY0" fmla="*/ 13921 h 54191"/>
                <a:gd name="connsiteX1" fmla="*/ 0 w 4343803"/>
                <a:gd name="connsiteY1" fmla="*/ 54191 h 54191"/>
                <a:gd name="connsiteX0" fmla="*/ 3468556 w 3468556"/>
                <a:gd name="connsiteY0" fmla="*/ 14082 h 53171"/>
                <a:gd name="connsiteX1" fmla="*/ 0 w 3468556"/>
                <a:gd name="connsiteY1" fmla="*/ 53171 h 53171"/>
                <a:gd name="connsiteX0" fmla="*/ 3468556 w 3468556"/>
                <a:gd name="connsiteY0" fmla="*/ 16438 h 55527"/>
                <a:gd name="connsiteX1" fmla="*/ 0 w 3468556"/>
                <a:gd name="connsiteY1" fmla="*/ 55527 h 55527"/>
                <a:gd name="connsiteX0" fmla="*/ 1468847 w 1468847"/>
                <a:gd name="connsiteY0" fmla="*/ 41105 h 41105"/>
                <a:gd name="connsiteX1" fmla="*/ 0 w 1468847"/>
                <a:gd name="connsiteY1" fmla="*/ 16915 h 41105"/>
                <a:gd name="connsiteX0" fmla="*/ 1468847 w 1468847"/>
                <a:gd name="connsiteY0" fmla="*/ 33949 h 33949"/>
                <a:gd name="connsiteX1" fmla="*/ 0 w 1468847"/>
                <a:gd name="connsiteY1" fmla="*/ 9759 h 33949"/>
                <a:gd name="connsiteX0" fmla="*/ 1468847 w 1468847"/>
                <a:gd name="connsiteY0" fmla="*/ 34366 h 34366"/>
                <a:gd name="connsiteX1" fmla="*/ 0 w 1468847"/>
                <a:gd name="connsiteY1" fmla="*/ 10176 h 34366"/>
                <a:gd name="connsiteX0" fmla="*/ 2274036 w 2274035"/>
                <a:gd name="connsiteY0" fmla="*/ 21906 h 25898"/>
                <a:gd name="connsiteX1" fmla="*/ 0 w 2274035"/>
                <a:gd name="connsiteY1" fmla="*/ 25898 h 25898"/>
                <a:gd name="connsiteX0" fmla="*/ 2274036 w 2274035"/>
                <a:gd name="connsiteY0" fmla="*/ 0 h 3992"/>
                <a:gd name="connsiteX1" fmla="*/ 0 w 2274035"/>
                <a:gd name="connsiteY1" fmla="*/ 3992 h 3992"/>
                <a:gd name="connsiteX0" fmla="*/ 10245 w 10245"/>
                <a:gd name="connsiteY0" fmla="*/ 0 h 13854"/>
                <a:gd name="connsiteX1" fmla="*/ 0 w 10245"/>
                <a:gd name="connsiteY1" fmla="*/ 13854 h 13854"/>
                <a:gd name="connsiteX0" fmla="*/ 10245 w 10245"/>
                <a:gd name="connsiteY0" fmla="*/ 18456 h 32310"/>
                <a:gd name="connsiteX1" fmla="*/ 0 w 10245"/>
                <a:gd name="connsiteY1" fmla="*/ 32310 h 32310"/>
                <a:gd name="connsiteX0" fmla="*/ 10293 w 10293"/>
                <a:gd name="connsiteY0" fmla="*/ 14685 h 51578"/>
                <a:gd name="connsiteX1" fmla="*/ 0 w 10293"/>
                <a:gd name="connsiteY1" fmla="*/ 51578 h 51578"/>
                <a:gd name="connsiteX0" fmla="*/ 10293 w 10293"/>
                <a:gd name="connsiteY0" fmla="*/ 7405 h 44298"/>
                <a:gd name="connsiteX1" fmla="*/ 0 w 10293"/>
                <a:gd name="connsiteY1" fmla="*/ 44298 h 44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93" h="44298">
                  <a:moveTo>
                    <a:pt x="10293" y="7405"/>
                  </a:moveTo>
                  <a:cubicBezTo>
                    <a:pt x="7301" y="-20637"/>
                    <a:pt x="3415" y="39680"/>
                    <a:pt x="0" y="44298"/>
                  </a:cubicBezTo>
                </a:path>
              </a:pathLst>
            </a:custGeom>
            <a:noFill/>
            <a:ln w="190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60" name="Freeform 159"/>
            <p:cNvSpPr/>
            <p:nvPr/>
          </p:nvSpPr>
          <p:spPr bwMode="auto">
            <a:xfrm>
              <a:off x="8005085" y="1508671"/>
              <a:ext cx="584047" cy="198639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  <a:gd name="connsiteX0" fmla="*/ 3 w 5209451"/>
                <a:gd name="connsiteY0" fmla="*/ 0 h 237298"/>
                <a:gd name="connsiteX1" fmla="*/ 2495950 w 5209451"/>
                <a:gd name="connsiteY1" fmla="*/ 228286 h 237298"/>
                <a:gd name="connsiteX0" fmla="*/ 3 w 4107519"/>
                <a:gd name="connsiteY0" fmla="*/ 0 h 228286"/>
                <a:gd name="connsiteX1" fmla="*/ 2495950 w 4107519"/>
                <a:gd name="connsiteY1" fmla="*/ 228286 h 228286"/>
                <a:gd name="connsiteX0" fmla="*/ 568231 w 3309291"/>
                <a:gd name="connsiteY0" fmla="*/ 0 h 119369"/>
                <a:gd name="connsiteX1" fmla="*/ 1 w 3309291"/>
                <a:gd name="connsiteY1" fmla="*/ 119369 h 119369"/>
                <a:gd name="connsiteX0" fmla="*/ 568231 w 1839675"/>
                <a:gd name="connsiteY0" fmla="*/ 0 h 119369"/>
                <a:gd name="connsiteX1" fmla="*/ 1 w 1839675"/>
                <a:gd name="connsiteY1" fmla="*/ 119369 h 119369"/>
                <a:gd name="connsiteX0" fmla="*/ 602556 w 1859742"/>
                <a:gd name="connsiteY0" fmla="*/ 0 h 154787"/>
                <a:gd name="connsiteX1" fmla="*/ 1 w 1859742"/>
                <a:gd name="connsiteY1" fmla="*/ 154787 h 154787"/>
                <a:gd name="connsiteX0" fmla="*/ 602556 w 1253638"/>
                <a:gd name="connsiteY0" fmla="*/ 0 h 154787"/>
                <a:gd name="connsiteX1" fmla="*/ 1 w 1253638"/>
                <a:gd name="connsiteY1" fmla="*/ 154787 h 154787"/>
                <a:gd name="connsiteX0" fmla="*/ 877143 w 1377356"/>
                <a:gd name="connsiteY0" fmla="*/ 0 h 154787"/>
                <a:gd name="connsiteX1" fmla="*/ 0 w 1377356"/>
                <a:gd name="connsiteY1" fmla="*/ 154787 h 154787"/>
                <a:gd name="connsiteX0" fmla="*/ 877143 w 1024969"/>
                <a:gd name="connsiteY0" fmla="*/ 0 h 154787"/>
                <a:gd name="connsiteX1" fmla="*/ 0 w 1024969"/>
                <a:gd name="connsiteY1" fmla="*/ 154787 h 154787"/>
                <a:gd name="connsiteX0" fmla="*/ 4395289 w 4416558"/>
                <a:gd name="connsiteY0" fmla="*/ 0 h 53010"/>
                <a:gd name="connsiteX1" fmla="*/ 0 w 4416558"/>
                <a:gd name="connsiteY1" fmla="*/ 49715 h 53010"/>
                <a:gd name="connsiteX0" fmla="*/ 4395289 w 4395289"/>
                <a:gd name="connsiteY0" fmla="*/ 0 h 49715"/>
                <a:gd name="connsiteX1" fmla="*/ 0 w 4395289"/>
                <a:gd name="connsiteY1" fmla="*/ 49715 h 49715"/>
                <a:gd name="connsiteX0" fmla="*/ 4343803 w 4343803"/>
                <a:gd name="connsiteY0" fmla="*/ 0 h 40270"/>
                <a:gd name="connsiteX1" fmla="*/ 0 w 4343803"/>
                <a:gd name="connsiteY1" fmla="*/ 40270 h 40270"/>
                <a:gd name="connsiteX0" fmla="*/ 4343803 w 4343803"/>
                <a:gd name="connsiteY0" fmla="*/ 13921 h 54191"/>
                <a:gd name="connsiteX1" fmla="*/ 0 w 4343803"/>
                <a:gd name="connsiteY1" fmla="*/ 54191 h 54191"/>
                <a:gd name="connsiteX0" fmla="*/ 3468556 w 3468556"/>
                <a:gd name="connsiteY0" fmla="*/ 14082 h 53171"/>
                <a:gd name="connsiteX1" fmla="*/ 0 w 3468556"/>
                <a:gd name="connsiteY1" fmla="*/ 53171 h 53171"/>
                <a:gd name="connsiteX0" fmla="*/ 3468556 w 3468556"/>
                <a:gd name="connsiteY0" fmla="*/ 16438 h 55527"/>
                <a:gd name="connsiteX1" fmla="*/ 0 w 3468556"/>
                <a:gd name="connsiteY1" fmla="*/ 55527 h 55527"/>
                <a:gd name="connsiteX0" fmla="*/ 1468847 w 1468847"/>
                <a:gd name="connsiteY0" fmla="*/ 41105 h 41105"/>
                <a:gd name="connsiteX1" fmla="*/ 0 w 1468847"/>
                <a:gd name="connsiteY1" fmla="*/ 16915 h 41105"/>
                <a:gd name="connsiteX0" fmla="*/ 1468847 w 1468847"/>
                <a:gd name="connsiteY0" fmla="*/ 33949 h 33949"/>
                <a:gd name="connsiteX1" fmla="*/ 0 w 1468847"/>
                <a:gd name="connsiteY1" fmla="*/ 9759 h 33949"/>
                <a:gd name="connsiteX0" fmla="*/ 1468847 w 1468847"/>
                <a:gd name="connsiteY0" fmla="*/ 34366 h 34366"/>
                <a:gd name="connsiteX1" fmla="*/ 0 w 1468847"/>
                <a:gd name="connsiteY1" fmla="*/ 10176 h 34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8847" h="34366">
                  <a:moveTo>
                    <a:pt x="1468847" y="34366"/>
                  </a:moveTo>
                  <a:cubicBezTo>
                    <a:pt x="1432199" y="-10255"/>
                    <a:pt x="501951" y="-3267"/>
                    <a:pt x="0" y="10176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4" name="Freeform 3"/>
            <p:cNvSpPr/>
            <p:nvPr/>
          </p:nvSpPr>
          <p:spPr bwMode="auto">
            <a:xfrm>
              <a:off x="1951839" y="3124901"/>
              <a:ext cx="692776" cy="1201440"/>
            </a:xfrm>
            <a:custGeom>
              <a:avLst/>
              <a:gdLst>
                <a:gd name="connsiteX0" fmla="*/ 0 w 1037229"/>
                <a:gd name="connsiteY0" fmla="*/ 0 h 1160059"/>
                <a:gd name="connsiteX1" fmla="*/ 388961 w 1037229"/>
                <a:gd name="connsiteY1" fmla="*/ 777922 h 1160059"/>
                <a:gd name="connsiteX2" fmla="*/ 1037229 w 1037229"/>
                <a:gd name="connsiteY2" fmla="*/ 1160059 h 116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7229" h="1160059">
                  <a:moveTo>
                    <a:pt x="0" y="0"/>
                  </a:moveTo>
                  <a:cubicBezTo>
                    <a:pt x="108045" y="292289"/>
                    <a:pt x="216090" y="584579"/>
                    <a:pt x="388961" y="777922"/>
                  </a:cubicBezTo>
                  <a:cubicBezTo>
                    <a:pt x="561832" y="971265"/>
                    <a:pt x="799530" y="1065662"/>
                    <a:pt x="1037229" y="1160059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3" name="Rectangle 2"/>
            <p:cNvSpPr/>
            <p:nvPr/>
          </p:nvSpPr>
          <p:spPr bwMode="auto">
            <a:xfrm>
              <a:off x="5581498" y="5834531"/>
              <a:ext cx="3524028" cy="100574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2" name="Freeform 1"/>
            <p:cNvSpPr/>
            <p:nvPr/>
          </p:nvSpPr>
          <p:spPr bwMode="auto">
            <a:xfrm>
              <a:off x="6491188" y="3473353"/>
              <a:ext cx="2253186" cy="2217966"/>
            </a:xfrm>
            <a:custGeom>
              <a:avLst/>
              <a:gdLst>
                <a:gd name="connsiteX0" fmla="*/ 1630908 w 2140216"/>
                <a:gd name="connsiteY0" fmla="*/ 0 h 3065084"/>
                <a:gd name="connsiteX1" fmla="*/ 2129051 w 2140216"/>
                <a:gd name="connsiteY1" fmla="*/ 1671851 h 3065084"/>
                <a:gd name="connsiteX2" fmla="*/ 1856096 w 2140216"/>
                <a:gd name="connsiteY2" fmla="*/ 2906974 h 3065084"/>
                <a:gd name="connsiteX3" fmla="*/ 559558 w 2140216"/>
                <a:gd name="connsiteY3" fmla="*/ 3043451 h 3065084"/>
                <a:gd name="connsiteX4" fmla="*/ 0 w 2140216"/>
                <a:gd name="connsiteY4" fmla="*/ 2859206 h 3065084"/>
                <a:gd name="connsiteX0" fmla="*/ 1630908 w 2140216"/>
                <a:gd name="connsiteY0" fmla="*/ 999 h 3066083"/>
                <a:gd name="connsiteX1" fmla="*/ 2129051 w 2140216"/>
                <a:gd name="connsiteY1" fmla="*/ 1672850 h 3066083"/>
                <a:gd name="connsiteX2" fmla="*/ 1856096 w 2140216"/>
                <a:gd name="connsiteY2" fmla="*/ 2907973 h 3066083"/>
                <a:gd name="connsiteX3" fmla="*/ 559558 w 2140216"/>
                <a:gd name="connsiteY3" fmla="*/ 3044450 h 3066083"/>
                <a:gd name="connsiteX4" fmla="*/ 0 w 2140216"/>
                <a:gd name="connsiteY4" fmla="*/ 2860205 h 3066083"/>
                <a:gd name="connsiteX0" fmla="*/ 1630908 w 2140216"/>
                <a:gd name="connsiteY0" fmla="*/ 2156 h 2255199"/>
                <a:gd name="connsiteX1" fmla="*/ 2129051 w 2140216"/>
                <a:gd name="connsiteY1" fmla="*/ 861966 h 2255199"/>
                <a:gd name="connsiteX2" fmla="*/ 1856096 w 2140216"/>
                <a:gd name="connsiteY2" fmla="*/ 2097089 h 2255199"/>
                <a:gd name="connsiteX3" fmla="*/ 559558 w 2140216"/>
                <a:gd name="connsiteY3" fmla="*/ 2233566 h 2255199"/>
                <a:gd name="connsiteX4" fmla="*/ 0 w 2140216"/>
                <a:gd name="connsiteY4" fmla="*/ 2049321 h 2255199"/>
                <a:gd name="connsiteX0" fmla="*/ 1630908 w 2139155"/>
                <a:gd name="connsiteY0" fmla="*/ 1820 h 2254863"/>
                <a:gd name="connsiteX1" fmla="*/ 2129051 w 2139155"/>
                <a:gd name="connsiteY1" fmla="*/ 861630 h 2254863"/>
                <a:gd name="connsiteX2" fmla="*/ 1856096 w 2139155"/>
                <a:gd name="connsiteY2" fmla="*/ 2096753 h 2254863"/>
                <a:gd name="connsiteX3" fmla="*/ 559558 w 2139155"/>
                <a:gd name="connsiteY3" fmla="*/ 2233230 h 2254863"/>
                <a:gd name="connsiteX4" fmla="*/ 0 w 2139155"/>
                <a:gd name="connsiteY4" fmla="*/ 2048985 h 2254863"/>
                <a:gd name="connsiteX0" fmla="*/ 1630908 w 2177180"/>
                <a:gd name="connsiteY0" fmla="*/ 1838 h 2255277"/>
                <a:gd name="connsiteX1" fmla="*/ 2172942 w 2177180"/>
                <a:gd name="connsiteY1" fmla="*/ 854332 h 2255277"/>
                <a:gd name="connsiteX2" fmla="*/ 1856096 w 2177180"/>
                <a:gd name="connsiteY2" fmla="*/ 2096771 h 2255277"/>
                <a:gd name="connsiteX3" fmla="*/ 559558 w 2177180"/>
                <a:gd name="connsiteY3" fmla="*/ 2233248 h 2255277"/>
                <a:gd name="connsiteX4" fmla="*/ 0 w 2177180"/>
                <a:gd name="connsiteY4" fmla="*/ 2049003 h 2255277"/>
                <a:gd name="connsiteX0" fmla="*/ 1630908 w 2177180"/>
                <a:gd name="connsiteY0" fmla="*/ 1838 h 2246190"/>
                <a:gd name="connsiteX1" fmla="*/ 2172942 w 2177180"/>
                <a:gd name="connsiteY1" fmla="*/ 854332 h 2246190"/>
                <a:gd name="connsiteX2" fmla="*/ 1856096 w 2177180"/>
                <a:gd name="connsiteY2" fmla="*/ 2096771 h 2246190"/>
                <a:gd name="connsiteX3" fmla="*/ 983839 w 2177180"/>
                <a:gd name="connsiteY3" fmla="*/ 2218618 h 2246190"/>
                <a:gd name="connsiteX4" fmla="*/ 0 w 2177180"/>
                <a:gd name="connsiteY4" fmla="*/ 2049003 h 2246190"/>
                <a:gd name="connsiteX0" fmla="*/ 1630908 w 2188182"/>
                <a:gd name="connsiteY0" fmla="*/ 2108 h 2220074"/>
                <a:gd name="connsiteX1" fmla="*/ 2172942 w 2188182"/>
                <a:gd name="connsiteY1" fmla="*/ 854602 h 2220074"/>
                <a:gd name="connsiteX2" fmla="*/ 1943878 w 2188182"/>
                <a:gd name="connsiteY2" fmla="*/ 1972683 h 2220074"/>
                <a:gd name="connsiteX3" fmla="*/ 983839 w 2188182"/>
                <a:gd name="connsiteY3" fmla="*/ 2218888 h 2220074"/>
                <a:gd name="connsiteX4" fmla="*/ 0 w 2188182"/>
                <a:gd name="connsiteY4" fmla="*/ 2049273 h 2220074"/>
                <a:gd name="connsiteX0" fmla="*/ 1630908 w 1964096"/>
                <a:gd name="connsiteY0" fmla="*/ 0 h 2217966"/>
                <a:gd name="connsiteX1" fmla="*/ 1943878 w 1964096"/>
                <a:gd name="connsiteY1" fmla="*/ 1970575 h 2217966"/>
                <a:gd name="connsiteX2" fmla="*/ 983839 w 1964096"/>
                <a:gd name="connsiteY2" fmla="*/ 2216780 h 2217966"/>
                <a:gd name="connsiteX3" fmla="*/ 0 w 1964096"/>
                <a:gd name="connsiteY3" fmla="*/ 2047165 h 2217966"/>
                <a:gd name="connsiteX0" fmla="*/ 1630908 w 2203078"/>
                <a:gd name="connsiteY0" fmla="*/ 0 h 2217966"/>
                <a:gd name="connsiteX1" fmla="*/ 1943878 w 2203078"/>
                <a:gd name="connsiteY1" fmla="*/ 1970575 h 2217966"/>
                <a:gd name="connsiteX2" fmla="*/ 983839 w 2203078"/>
                <a:gd name="connsiteY2" fmla="*/ 2216780 h 2217966"/>
                <a:gd name="connsiteX3" fmla="*/ 0 w 2203078"/>
                <a:gd name="connsiteY3" fmla="*/ 2047165 h 2217966"/>
                <a:gd name="connsiteX0" fmla="*/ 1630908 w 2253186"/>
                <a:gd name="connsiteY0" fmla="*/ 0 h 2217966"/>
                <a:gd name="connsiteX1" fmla="*/ 1943878 w 2253186"/>
                <a:gd name="connsiteY1" fmla="*/ 1970575 h 2217966"/>
                <a:gd name="connsiteX2" fmla="*/ 983839 w 2253186"/>
                <a:gd name="connsiteY2" fmla="*/ 2216780 h 2217966"/>
                <a:gd name="connsiteX3" fmla="*/ 0 w 2253186"/>
                <a:gd name="connsiteY3" fmla="*/ 2047165 h 2217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3186" h="2217966">
                  <a:moveTo>
                    <a:pt x="1630908" y="0"/>
                  </a:moveTo>
                  <a:cubicBezTo>
                    <a:pt x="2617825" y="308123"/>
                    <a:pt x="2196764" y="1680433"/>
                    <a:pt x="1943878" y="1970575"/>
                  </a:cubicBezTo>
                  <a:cubicBezTo>
                    <a:pt x="1745694" y="2197956"/>
                    <a:pt x="1293188" y="2224741"/>
                    <a:pt x="983839" y="2216780"/>
                  </a:cubicBezTo>
                  <a:cubicBezTo>
                    <a:pt x="674490" y="2208819"/>
                    <a:pt x="125104" y="2135307"/>
                    <a:pt x="0" y="2047165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41" name="Freeform 140"/>
            <p:cNvSpPr/>
            <p:nvPr/>
          </p:nvSpPr>
          <p:spPr bwMode="auto">
            <a:xfrm rot="2330860" flipH="1" flipV="1">
              <a:off x="3880935" y="3400423"/>
              <a:ext cx="1205185" cy="210972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388683"/>
                <a:gd name="connsiteY0" fmla="*/ 384702 h 627986"/>
                <a:gd name="connsiteX1" fmla="*/ 16388683 w 16388683"/>
                <a:gd name="connsiteY1" fmla="*/ 627986 h 627986"/>
                <a:gd name="connsiteX0" fmla="*/ 0 w 16388683"/>
                <a:gd name="connsiteY0" fmla="*/ 504994 h 748278"/>
                <a:gd name="connsiteX1" fmla="*/ 16388683 w 16388683"/>
                <a:gd name="connsiteY1" fmla="*/ 748278 h 748278"/>
                <a:gd name="connsiteX0" fmla="*/ -4 w 19993757"/>
                <a:gd name="connsiteY0" fmla="*/ 387986 h 1039692"/>
                <a:gd name="connsiteX1" fmla="*/ 19993757 w 19993757"/>
                <a:gd name="connsiteY1" fmla="*/ 1039692 h 1039692"/>
                <a:gd name="connsiteX0" fmla="*/ -4 w 19993757"/>
                <a:gd name="connsiteY0" fmla="*/ 192141 h 1090754"/>
                <a:gd name="connsiteX1" fmla="*/ 19993757 w 19993757"/>
                <a:gd name="connsiteY1" fmla="*/ 843847 h 1090754"/>
                <a:gd name="connsiteX0" fmla="*/ -4 w 19993757"/>
                <a:gd name="connsiteY0" fmla="*/ 0 h 1342082"/>
                <a:gd name="connsiteX1" fmla="*/ 19993757 w 19993757"/>
                <a:gd name="connsiteY1" fmla="*/ 651706 h 1342082"/>
                <a:gd name="connsiteX0" fmla="*/ 1 w 20256625"/>
                <a:gd name="connsiteY0" fmla="*/ -2 h 1218214"/>
                <a:gd name="connsiteX1" fmla="*/ 20256625 w 20256625"/>
                <a:gd name="connsiteY1" fmla="*/ 433588 h 1218214"/>
                <a:gd name="connsiteX0" fmla="*/ 1 w 20256625"/>
                <a:gd name="connsiteY0" fmla="*/ 1 h 995372"/>
                <a:gd name="connsiteX1" fmla="*/ 20256625 w 20256625"/>
                <a:gd name="connsiteY1" fmla="*/ 433591 h 995372"/>
                <a:gd name="connsiteX0" fmla="*/ 1 w 20256625"/>
                <a:gd name="connsiteY0" fmla="*/ 1 h 699167"/>
                <a:gd name="connsiteX1" fmla="*/ 20256625 w 20256625"/>
                <a:gd name="connsiteY1" fmla="*/ 433591 h 69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256625" h="699167">
                  <a:moveTo>
                    <a:pt x="1" y="1"/>
                  </a:moveTo>
                  <a:cubicBezTo>
                    <a:pt x="5564903" y="811741"/>
                    <a:pt x="12486294" y="860488"/>
                    <a:pt x="20256625" y="433591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42" name="Freeform 141"/>
            <p:cNvSpPr/>
            <p:nvPr/>
          </p:nvSpPr>
          <p:spPr bwMode="auto">
            <a:xfrm rot="20502170" flipH="1" flipV="1">
              <a:off x="4147650" y="4128330"/>
              <a:ext cx="738931" cy="119570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388683"/>
                <a:gd name="connsiteY0" fmla="*/ 384702 h 627986"/>
                <a:gd name="connsiteX1" fmla="*/ 16388683 w 16388683"/>
                <a:gd name="connsiteY1" fmla="*/ 627986 h 627986"/>
                <a:gd name="connsiteX0" fmla="*/ 0 w 16388683"/>
                <a:gd name="connsiteY0" fmla="*/ 504994 h 748278"/>
                <a:gd name="connsiteX1" fmla="*/ 16388683 w 16388683"/>
                <a:gd name="connsiteY1" fmla="*/ 748278 h 748278"/>
                <a:gd name="connsiteX0" fmla="*/ 0 w 14388942"/>
                <a:gd name="connsiteY0" fmla="*/ 653327 h 653328"/>
                <a:gd name="connsiteX1" fmla="*/ 14388949 w 14388942"/>
                <a:gd name="connsiteY1" fmla="*/ 549527 h 653328"/>
                <a:gd name="connsiteX0" fmla="*/ 0 w 14388942"/>
                <a:gd name="connsiteY0" fmla="*/ 531090 h 531091"/>
                <a:gd name="connsiteX1" fmla="*/ 14388949 w 14388942"/>
                <a:gd name="connsiteY1" fmla="*/ 427290 h 531091"/>
                <a:gd name="connsiteX0" fmla="*/ 0 w 14388942"/>
                <a:gd name="connsiteY0" fmla="*/ 331064 h 331065"/>
                <a:gd name="connsiteX1" fmla="*/ 14388949 w 14388942"/>
                <a:gd name="connsiteY1" fmla="*/ 227264 h 331065"/>
                <a:gd name="connsiteX0" fmla="*/ -2 w 11832249"/>
                <a:gd name="connsiteY0" fmla="*/ 217731 h 347012"/>
                <a:gd name="connsiteX1" fmla="*/ 11832256 w 11832249"/>
                <a:gd name="connsiteY1" fmla="*/ 347013 h 34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32249" h="347012">
                  <a:moveTo>
                    <a:pt x="-2" y="217731"/>
                  </a:moveTo>
                  <a:cubicBezTo>
                    <a:pt x="3453229" y="-148483"/>
                    <a:pt x="6084505" y="-16954"/>
                    <a:pt x="11832256" y="347013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44" name="Freeform 143"/>
            <p:cNvSpPr/>
            <p:nvPr/>
          </p:nvSpPr>
          <p:spPr bwMode="auto">
            <a:xfrm rot="4500648" flipH="1" flipV="1">
              <a:off x="1989141" y="2508879"/>
              <a:ext cx="1830903" cy="1195256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388683"/>
                <a:gd name="connsiteY0" fmla="*/ 384702 h 627986"/>
                <a:gd name="connsiteX1" fmla="*/ 16388683 w 16388683"/>
                <a:gd name="connsiteY1" fmla="*/ 627986 h 627986"/>
                <a:gd name="connsiteX0" fmla="*/ 0 w 16388683"/>
                <a:gd name="connsiteY0" fmla="*/ 504994 h 748278"/>
                <a:gd name="connsiteX1" fmla="*/ 16388683 w 16388683"/>
                <a:gd name="connsiteY1" fmla="*/ 748278 h 748278"/>
                <a:gd name="connsiteX0" fmla="*/ 0 w 18608820"/>
                <a:gd name="connsiteY0" fmla="*/ 178641 h 2710695"/>
                <a:gd name="connsiteX1" fmla="*/ 18608816 w 18608820"/>
                <a:gd name="connsiteY1" fmla="*/ 2710696 h 2710695"/>
                <a:gd name="connsiteX0" fmla="*/ 0 w 18608820"/>
                <a:gd name="connsiteY0" fmla="*/ 625810 h 3157864"/>
                <a:gd name="connsiteX1" fmla="*/ 18608816 w 18608820"/>
                <a:gd name="connsiteY1" fmla="*/ 3157865 h 3157864"/>
                <a:gd name="connsiteX0" fmla="*/ 0 w 18608820"/>
                <a:gd name="connsiteY0" fmla="*/ 822949 h 3355003"/>
                <a:gd name="connsiteX1" fmla="*/ 311241 w 18608820"/>
                <a:gd name="connsiteY1" fmla="*/ 541762 h 3355003"/>
                <a:gd name="connsiteX2" fmla="*/ 18608816 w 18608820"/>
                <a:gd name="connsiteY2" fmla="*/ 3355004 h 335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608820" h="3355003">
                  <a:moveTo>
                    <a:pt x="0" y="822949"/>
                  </a:moveTo>
                  <a:cubicBezTo>
                    <a:pt x="27349" y="823416"/>
                    <a:pt x="277055" y="541178"/>
                    <a:pt x="311241" y="541762"/>
                  </a:cubicBezTo>
                  <a:cubicBezTo>
                    <a:pt x="9390555" y="-355124"/>
                    <a:pt x="17431658" y="-565456"/>
                    <a:pt x="18608816" y="3355004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39" name="Freeform 138"/>
            <p:cNvSpPr/>
            <p:nvPr/>
          </p:nvSpPr>
          <p:spPr bwMode="auto">
            <a:xfrm rot="17015922" flipH="1" flipV="1">
              <a:off x="2884788" y="2380853"/>
              <a:ext cx="836407" cy="144794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388683"/>
                <a:gd name="connsiteY0" fmla="*/ 384702 h 627986"/>
                <a:gd name="connsiteX1" fmla="*/ 16388683 w 16388683"/>
                <a:gd name="connsiteY1" fmla="*/ 627986 h 627986"/>
                <a:gd name="connsiteX0" fmla="*/ 0 w 16388683"/>
                <a:gd name="connsiteY0" fmla="*/ 504994 h 748278"/>
                <a:gd name="connsiteX1" fmla="*/ 16388683 w 16388683"/>
                <a:gd name="connsiteY1" fmla="*/ 748278 h 748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388683" h="748278">
                  <a:moveTo>
                    <a:pt x="0" y="504994"/>
                  </a:moveTo>
                  <a:cubicBezTo>
                    <a:pt x="9243408" y="-389090"/>
                    <a:pt x="13214963" y="38641"/>
                    <a:pt x="16388683" y="748278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40" name="Freeform 139"/>
            <p:cNvSpPr/>
            <p:nvPr/>
          </p:nvSpPr>
          <p:spPr bwMode="auto">
            <a:xfrm rot="10800000" flipH="1" flipV="1">
              <a:off x="4004065" y="2785978"/>
              <a:ext cx="836407" cy="144794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388683"/>
                <a:gd name="connsiteY0" fmla="*/ 384702 h 627986"/>
                <a:gd name="connsiteX1" fmla="*/ 16388683 w 16388683"/>
                <a:gd name="connsiteY1" fmla="*/ 627986 h 627986"/>
                <a:gd name="connsiteX0" fmla="*/ 0 w 16388683"/>
                <a:gd name="connsiteY0" fmla="*/ 504994 h 748278"/>
                <a:gd name="connsiteX1" fmla="*/ 16388683 w 16388683"/>
                <a:gd name="connsiteY1" fmla="*/ 748278 h 748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388683" h="748278">
                  <a:moveTo>
                    <a:pt x="0" y="504994"/>
                  </a:moveTo>
                  <a:cubicBezTo>
                    <a:pt x="9243408" y="-389090"/>
                    <a:pt x="13214963" y="38641"/>
                    <a:pt x="16388683" y="748278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43" name="Freeform 142"/>
            <p:cNvSpPr/>
            <p:nvPr/>
          </p:nvSpPr>
          <p:spPr bwMode="auto">
            <a:xfrm rot="20502170" flipH="1" flipV="1">
              <a:off x="3682655" y="3222211"/>
              <a:ext cx="1305115" cy="569208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388683"/>
                <a:gd name="connsiteY0" fmla="*/ 384702 h 627986"/>
                <a:gd name="connsiteX1" fmla="*/ 16388683 w 16388683"/>
                <a:gd name="connsiteY1" fmla="*/ 627986 h 627986"/>
                <a:gd name="connsiteX0" fmla="*/ 0 w 16388683"/>
                <a:gd name="connsiteY0" fmla="*/ 504994 h 748278"/>
                <a:gd name="connsiteX1" fmla="*/ 16388683 w 16388683"/>
                <a:gd name="connsiteY1" fmla="*/ 748278 h 748278"/>
                <a:gd name="connsiteX0" fmla="*/ 0 w 16388683"/>
                <a:gd name="connsiteY0" fmla="*/ 383780 h 627064"/>
                <a:gd name="connsiteX1" fmla="*/ 16388683 w 16388683"/>
                <a:gd name="connsiteY1" fmla="*/ 627064 h 627064"/>
                <a:gd name="connsiteX0" fmla="*/ 0 w 15674292"/>
                <a:gd name="connsiteY0" fmla="*/ 604611 h 604610"/>
                <a:gd name="connsiteX1" fmla="*/ 15674287 w 15674292"/>
                <a:gd name="connsiteY1" fmla="*/ 230656 h 604610"/>
                <a:gd name="connsiteX0" fmla="*/ 1 w 15796863"/>
                <a:gd name="connsiteY0" fmla="*/ 746317 h 746317"/>
                <a:gd name="connsiteX1" fmla="*/ 15796858 w 15796863"/>
                <a:gd name="connsiteY1" fmla="*/ 139987 h 746317"/>
                <a:gd name="connsiteX0" fmla="*/ 1 w 15796863"/>
                <a:gd name="connsiteY0" fmla="*/ 606330 h 606330"/>
                <a:gd name="connsiteX1" fmla="*/ 15796858 w 15796863"/>
                <a:gd name="connsiteY1" fmla="*/ 0 h 606330"/>
                <a:gd name="connsiteX0" fmla="*/ 1 w 15796863"/>
                <a:gd name="connsiteY0" fmla="*/ 606330 h 606330"/>
                <a:gd name="connsiteX1" fmla="*/ 15796858 w 15796863"/>
                <a:gd name="connsiteY1" fmla="*/ 0 h 606330"/>
                <a:gd name="connsiteX0" fmla="*/ -4 w 15902481"/>
                <a:gd name="connsiteY0" fmla="*/ 522263 h 522262"/>
                <a:gd name="connsiteX1" fmla="*/ 15902476 w 15902481"/>
                <a:gd name="connsiteY1" fmla="*/ 0 h 522262"/>
                <a:gd name="connsiteX0" fmla="*/ -4 w 15902481"/>
                <a:gd name="connsiteY0" fmla="*/ 522263 h 522263"/>
                <a:gd name="connsiteX1" fmla="*/ 15902476 w 15902481"/>
                <a:gd name="connsiteY1" fmla="*/ 0 h 522263"/>
                <a:gd name="connsiteX0" fmla="*/ -4 w 15902481"/>
                <a:gd name="connsiteY0" fmla="*/ 522263 h 522263"/>
                <a:gd name="connsiteX1" fmla="*/ 15902476 w 15902481"/>
                <a:gd name="connsiteY1" fmla="*/ 0 h 522263"/>
                <a:gd name="connsiteX0" fmla="*/ -4 w 15902481"/>
                <a:gd name="connsiteY0" fmla="*/ 522263 h 522263"/>
                <a:gd name="connsiteX1" fmla="*/ 15902476 w 15902481"/>
                <a:gd name="connsiteY1" fmla="*/ 0 h 522263"/>
                <a:gd name="connsiteX0" fmla="*/ -4 w 15902481"/>
                <a:gd name="connsiteY0" fmla="*/ 522263 h 522263"/>
                <a:gd name="connsiteX1" fmla="*/ 15902476 w 15902481"/>
                <a:gd name="connsiteY1" fmla="*/ 0 h 52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902481" h="522263">
                  <a:moveTo>
                    <a:pt x="-4" y="522263"/>
                  </a:moveTo>
                  <a:cubicBezTo>
                    <a:pt x="1253810" y="116653"/>
                    <a:pt x="6346263" y="8645"/>
                    <a:pt x="15902476" y="0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37" name="Freeform 136"/>
            <p:cNvSpPr/>
            <p:nvPr/>
          </p:nvSpPr>
          <p:spPr bwMode="auto">
            <a:xfrm>
              <a:off x="5877897" y="1435763"/>
              <a:ext cx="1379177" cy="320952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  <a:gd name="connsiteX0" fmla="*/ 3 w 5209451"/>
                <a:gd name="connsiteY0" fmla="*/ 0 h 237298"/>
                <a:gd name="connsiteX1" fmla="*/ 2495950 w 5209451"/>
                <a:gd name="connsiteY1" fmla="*/ 228286 h 237298"/>
                <a:gd name="connsiteX0" fmla="*/ 3 w 4107519"/>
                <a:gd name="connsiteY0" fmla="*/ 0 h 228286"/>
                <a:gd name="connsiteX1" fmla="*/ 2495950 w 4107519"/>
                <a:gd name="connsiteY1" fmla="*/ 228286 h 228286"/>
                <a:gd name="connsiteX0" fmla="*/ 568231 w 3309291"/>
                <a:gd name="connsiteY0" fmla="*/ 0 h 119369"/>
                <a:gd name="connsiteX1" fmla="*/ 1 w 3309291"/>
                <a:gd name="connsiteY1" fmla="*/ 119369 h 119369"/>
                <a:gd name="connsiteX0" fmla="*/ 568231 w 1839675"/>
                <a:gd name="connsiteY0" fmla="*/ 0 h 119369"/>
                <a:gd name="connsiteX1" fmla="*/ 1 w 1839675"/>
                <a:gd name="connsiteY1" fmla="*/ 119369 h 119369"/>
                <a:gd name="connsiteX0" fmla="*/ 602556 w 1859742"/>
                <a:gd name="connsiteY0" fmla="*/ 0 h 154787"/>
                <a:gd name="connsiteX1" fmla="*/ 1 w 1859742"/>
                <a:gd name="connsiteY1" fmla="*/ 154787 h 154787"/>
                <a:gd name="connsiteX0" fmla="*/ 602556 w 1253638"/>
                <a:gd name="connsiteY0" fmla="*/ 0 h 154787"/>
                <a:gd name="connsiteX1" fmla="*/ 1 w 1253638"/>
                <a:gd name="connsiteY1" fmla="*/ 154787 h 154787"/>
                <a:gd name="connsiteX0" fmla="*/ 877143 w 1377356"/>
                <a:gd name="connsiteY0" fmla="*/ 0 h 154787"/>
                <a:gd name="connsiteX1" fmla="*/ 0 w 1377356"/>
                <a:gd name="connsiteY1" fmla="*/ 154787 h 154787"/>
                <a:gd name="connsiteX0" fmla="*/ 877143 w 1024969"/>
                <a:gd name="connsiteY0" fmla="*/ 0 h 154787"/>
                <a:gd name="connsiteX1" fmla="*/ 0 w 1024969"/>
                <a:gd name="connsiteY1" fmla="*/ 154787 h 154787"/>
                <a:gd name="connsiteX0" fmla="*/ 4395289 w 4416558"/>
                <a:gd name="connsiteY0" fmla="*/ 0 h 53010"/>
                <a:gd name="connsiteX1" fmla="*/ 0 w 4416558"/>
                <a:gd name="connsiteY1" fmla="*/ 49715 h 53010"/>
                <a:gd name="connsiteX0" fmla="*/ 4395289 w 4395289"/>
                <a:gd name="connsiteY0" fmla="*/ 0 h 49715"/>
                <a:gd name="connsiteX1" fmla="*/ 0 w 4395289"/>
                <a:gd name="connsiteY1" fmla="*/ 49715 h 49715"/>
                <a:gd name="connsiteX0" fmla="*/ 4343803 w 4343803"/>
                <a:gd name="connsiteY0" fmla="*/ 0 h 40270"/>
                <a:gd name="connsiteX1" fmla="*/ 0 w 4343803"/>
                <a:gd name="connsiteY1" fmla="*/ 40270 h 40270"/>
                <a:gd name="connsiteX0" fmla="*/ 4343803 w 4343803"/>
                <a:gd name="connsiteY0" fmla="*/ 13921 h 54191"/>
                <a:gd name="connsiteX1" fmla="*/ 0 w 4343803"/>
                <a:gd name="connsiteY1" fmla="*/ 54191 h 54191"/>
                <a:gd name="connsiteX0" fmla="*/ 3468556 w 3468556"/>
                <a:gd name="connsiteY0" fmla="*/ 14082 h 53171"/>
                <a:gd name="connsiteX1" fmla="*/ 0 w 3468556"/>
                <a:gd name="connsiteY1" fmla="*/ 53171 h 53171"/>
                <a:gd name="connsiteX0" fmla="*/ 3468556 w 3468556"/>
                <a:gd name="connsiteY0" fmla="*/ 16438 h 55527"/>
                <a:gd name="connsiteX1" fmla="*/ 0 w 3468556"/>
                <a:gd name="connsiteY1" fmla="*/ 55527 h 5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68556" h="55527">
                  <a:moveTo>
                    <a:pt x="3468556" y="16438"/>
                  </a:moveTo>
                  <a:cubicBezTo>
                    <a:pt x="2072104" y="-26807"/>
                    <a:pt x="1121862" y="25576"/>
                    <a:pt x="0" y="55527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38" name="Freeform 137"/>
            <p:cNvSpPr/>
            <p:nvPr/>
          </p:nvSpPr>
          <p:spPr bwMode="auto">
            <a:xfrm flipH="1">
              <a:off x="6874247" y="1790505"/>
              <a:ext cx="483145" cy="1283721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  <a:gd name="connsiteX0" fmla="*/ 3 w 5209451"/>
                <a:gd name="connsiteY0" fmla="*/ 0 h 237298"/>
                <a:gd name="connsiteX1" fmla="*/ 2495950 w 5209451"/>
                <a:gd name="connsiteY1" fmla="*/ 228286 h 237298"/>
                <a:gd name="connsiteX0" fmla="*/ 3 w 4107519"/>
                <a:gd name="connsiteY0" fmla="*/ 0 h 228286"/>
                <a:gd name="connsiteX1" fmla="*/ 2495950 w 4107519"/>
                <a:gd name="connsiteY1" fmla="*/ 228286 h 228286"/>
                <a:gd name="connsiteX0" fmla="*/ 568231 w 3309291"/>
                <a:gd name="connsiteY0" fmla="*/ 0 h 119369"/>
                <a:gd name="connsiteX1" fmla="*/ 1 w 3309291"/>
                <a:gd name="connsiteY1" fmla="*/ 119369 h 119369"/>
                <a:gd name="connsiteX0" fmla="*/ 568231 w 1839675"/>
                <a:gd name="connsiteY0" fmla="*/ 0 h 119369"/>
                <a:gd name="connsiteX1" fmla="*/ 1 w 1839675"/>
                <a:gd name="connsiteY1" fmla="*/ 119369 h 119369"/>
                <a:gd name="connsiteX0" fmla="*/ 602556 w 1859742"/>
                <a:gd name="connsiteY0" fmla="*/ 0 h 154787"/>
                <a:gd name="connsiteX1" fmla="*/ 1 w 1859742"/>
                <a:gd name="connsiteY1" fmla="*/ 154787 h 154787"/>
                <a:gd name="connsiteX0" fmla="*/ 602556 w 1253638"/>
                <a:gd name="connsiteY0" fmla="*/ 0 h 154787"/>
                <a:gd name="connsiteX1" fmla="*/ 1 w 1253638"/>
                <a:gd name="connsiteY1" fmla="*/ 154787 h 154787"/>
                <a:gd name="connsiteX0" fmla="*/ 877143 w 1377356"/>
                <a:gd name="connsiteY0" fmla="*/ 0 h 154787"/>
                <a:gd name="connsiteX1" fmla="*/ 0 w 1377356"/>
                <a:gd name="connsiteY1" fmla="*/ 154787 h 154787"/>
                <a:gd name="connsiteX0" fmla="*/ 877143 w 1024969"/>
                <a:gd name="connsiteY0" fmla="*/ 0 h 154787"/>
                <a:gd name="connsiteX1" fmla="*/ 0 w 1024969"/>
                <a:gd name="connsiteY1" fmla="*/ 154787 h 154787"/>
                <a:gd name="connsiteX0" fmla="*/ 127464 w 575772"/>
                <a:gd name="connsiteY0" fmla="*/ 0 h 138969"/>
                <a:gd name="connsiteX1" fmla="*/ 0 w 575772"/>
                <a:gd name="connsiteY1" fmla="*/ 138969 h 138969"/>
                <a:gd name="connsiteX0" fmla="*/ 127464 w 685075"/>
                <a:gd name="connsiteY0" fmla="*/ 0 h 138969"/>
                <a:gd name="connsiteX1" fmla="*/ 0 w 685075"/>
                <a:gd name="connsiteY1" fmla="*/ 138969 h 138969"/>
                <a:gd name="connsiteX0" fmla="*/ 0 w 940108"/>
                <a:gd name="connsiteY0" fmla="*/ 0 h 140946"/>
                <a:gd name="connsiteX1" fmla="*/ 472280 w 940108"/>
                <a:gd name="connsiteY1" fmla="*/ 140946 h 140946"/>
                <a:gd name="connsiteX0" fmla="*/ 0 w 651403"/>
                <a:gd name="connsiteY0" fmla="*/ 0 h 140946"/>
                <a:gd name="connsiteX1" fmla="*/ 472280 w 651403"/>
                <a:gd name="connsiteY1" fmla="*/ 140946 h 140946"/>
                <a:gd name="connsiteX0" fmla="*/ 0 w 707718"/>
                <a:gd name="connsiteY0" fmla="*/ 0 h 123989"/>
                <a:gd name="connsiteX1" fmla="*/ 547287 w 707718"/>
                <a:gd name="connsiteY1" fmla="*/ 123989 h 12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7718" h="123989">
                  <a:moveTo>
                    <a:pt x="0" y="0"/>
                  </a:moveTo>
                  <a:cubicBezTo>
                    <a:pt x="655387" y="39239"/>
                    <a:pt x="897874" y="78983"/>
                    <a:pt x="547287" y="123989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33" name="Freeform 132"/>
            <p:cNvSpPr/>
            <p:nvPr/>
          </p:nvSpPr>
          <p:spPr bwMode="auto">
            <a:xfrm>
              <a:off x="5773353" y="1107811"/>
              <a:ext cx="53793" cy="540434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  <a:gd name="connsiteX0" fmla="*/ 3 w 5209451"/>
                <a:gd name="connsiteY0" fmla="*/ 0 h 237298"/>
                <a:gd name="connsiteX1" fmla="*/ 2495950 w 5209451"/>
                <a:gd name="connsiteY1" fmla="*/ 228286 h 237298"/>
                <a:gd name="connsiteX0" fmla="*/ 3 w 4107519"/>
                <a:gd name="connsiteY0" fmla="*/ 0 h 228286"/>
                <a:gd name="connsiteX1" fmla="*/ 2495950 w 4107519"/>
                <a:gd name="connsiteY1" fmla="*/ 228286 h 228286"/>
                <a:gd name="connsiteX0" fmla="*/ 568231 w 3309291"/>
                <a:gd name="connsiteY0" fmla="*/ 0 h 119369"/>
                <a:gd name="connsiteX1" fmla="*/ 1 w 3309291"/>
                <a:gd name="connsiteY1" fmla="*/ 119369 h 119369"/>
                <a:gd name="connsiteX0" fmla="*/ 568231 w 1839675"/>
                <a:gd name="connsiteY0" fmla="*/ 0 h 119369"/>
                <a:gd name="connsiteX1" fmla="*/ 1 w 1839675"/>
                <a:gd name="connsiteY1" fmla="*/ 119369 h 119369"/>
                <a:gd name="connsiteX0" fmla="*/ 0 w 3112742"/>
                <a:gd name="connsiteY0" fmla="*/ 0 h 144057"/>
                <a:gd name="connsiteX1" fmla="*/ 2277083 w 3112742"/>
                <a:gd name="connsiteY1" fmla="*/ 144057 h 144057"/>
                <a:gd name="connsiteX0" fmla="*/ 0 w 2356826"/>
                <a:gd name="connsiteY0" fmla="*/ 0 h 144057"/>
                <a:gd name="connsiteX1" fmla="*/ 2277083 w 2356826"/>
                <a:gd name="connsiteY1" fmla="*/ 144057 h 144057"/>
                <a:gd name="connsiteX0" fmla="*/ 0 w 949850"/>
                <a:gd name="connsiteY0" fmla="*/ 0 h 115013"/>
                <a:gd name="connsiteX1" fmla="*/ 44608 w 949850"/>
                <a:gd name="connsiteY1" fmla="*/ 115013 h 115013"/>
                <a:gd name="connsiteX0" fmla="*/ 0 w 311895"/>
                <a:gd name="connsiteY0" fmla="*/ 0 h 115013"/>
                <a:gd name="connsiteX1" fmla="*/ 44608 w 311895"/>
                <a:gd name="connsiteY1" fmla="*/ 115013 h 115013"/>
                <a:gd name="connsiteX0" fmla="*/ 0 w 345072"/>
                <a:gd name="connsiteY0" fmla="*/ 0 h 115013"/>
                <a:gd name="connsiteX1" fmla="*/ 44608 w 345072"/>
                <a:gd name="connsiteY1" fmla="*/ 115013 h 11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5072" h="115013">
                  <a:moveTo>
                    <a:pt x="0" y="0"/>
                  </a:moveTo>
                  <a:cubicBezTo>
                    <a:pt x="443245" y="59960"/>
                    <a:pt x="460950" y="67465"/>
                    <a:pt x="44608" y="115013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31" name="Freeform 130"/>
            <p:cNvSpPr/>
            <p:nvPr/>
          </p:nvSpPr>
          <p:spPr bwMode="auto">
            <a:xfrm>
              <a:off x="7809871" y="3466364"/>
              <a:ext cx="662239" cy="1817271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48145" h="386744">
                  <a:moveTo>
                    <a:pt x="830876" y="0"/>
                  </a:moveTo>
                  <a:cubicBezTo>
                    <a:pt x="6176803" y="30915"/>
                    <a:pt x="4749974" y="440686"/>
                    <a:pt x="3" y="380770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30" name="Freeform 129"/>
            <p:cNvSpPr/>
            <p:nvPr/>
          </p:nvSpPr>
          <p:spPr bwMode="auto">
            <a:xfrm>
              <a:off x="7628179" y="2418990"/>
              <a:ext cx="753813" cy="1047374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997004"/>
                <a:gd name="connsiteY0" fmla="*/ 0 h 400926"/>
                <a:gd name="connsiteX1" fmla="*/ 12997004 w 12997004"/>
                <a:gd name="connsiteY1" fmla="*/ 400926 h 400926"/>
                <a:gd name="connsiteX0" fmla="*/ 0 w 6334705"/>
                <a:gd name="connsiteY0" fmla="*/ 0 h 383289"/>
                <a:gd name="connsiteX1" fmla="*/ 4245354 w 6334705"/>
                <a:gd name="connsiteY1" fmla="*/ 383289 h 383289"/>
                <a:gd name="connsiteX0" fmla="*/ 0 w 8835060"/>
                <a:gd name="connsiteY0" fmla="*/ 0 h 383289"/>
                <a:gd name="connsiteX1" fmla="*/ 4245354 w 8835060"/>
                <a:gd name="connsiteY1" fmla="*/ 383289 h 383289"/>
                <a:gd name="connsiteX0" fmla="*/ 0 w 10367709"/>
                <a:gd name="connsiteY0" fmla="*/ 106 h 383395"/>
                <a:gd name="connsiteX1" fmla="*/ 4245354 w 10367709"/>
                <a:gd name="connsiteY1" fmla="*/ 383395 h 383395"/>
                <a:gd name="connsiteX0" fmla="*/ 0 w 10147038"/>
                <a:gd name="connsiteY0" fmla="*/ 111 h 370802"/>
                <a:gd name="connsiteX1" fmla="*/ 3783876 w 10147038"/>
                <a:gd name="connsiteY1" fmla="*/ 370802 h 370802"/>
                <a:gd name="connsiteX0" fmla="*/ 0 w 6803707"/>
                <a:gd name="connsiteY0" fmla="*/ 0 h 370691"/>
                <a:gd name="connsiteX1" fmla="*/ 3783876 w 6803707"/>
                <a:gd name="connsiteY1" fmla="*/ 370691 h 370691"/>
                <a:gd name="connsiteX0" fmla="*/ 830870 w 4796388"/>
                <a:gd name="connsiteY0" fmla="*/ 0 h 380770"/>
                <a:gd name="connsiteX1" fmla="*/ -3 w 4796388"/>
                <a:gd name="connsiteY1" fmla="*/ 380770 h 380770"/>
                <a:gd name="connsiteX0" fmla="*/ 830876 w 4248145"/>
                <a:gd name="connsiteY0" fmla="*/ 0 h 386744"/>
                <a:gd name="connsiteX1" fmla="*/ 3 w 4248145"/>
                <a:gd name="connsiteY1" fmla="*/ 380770 h 38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48145" h="386744">
                  <a:moveTo>
                    <a:pt x="830876" y="0"/>
                  </a:moveTo>
                  <a:cubicBezTo>
                    <a:pt x="6176803" y="30915"/>
                    <a:pt x="4749974" y="440686"/>
                    <a:pt x="3" y="380770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29" name="Freeform 128"/>
            <p:cNvSpPr/>
            <p:nvPr/>
          </p:nvSpPr>
          <p:spPr bwMode="auto">
            <a:xfrm flipV="1">
              <a:off x="7944205" y="3630324"/>
              <a:ext cx="337875" cy="808748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0 w 764275"/>
                <a:gd name="connsiteY0" fmla="*/ 0 h 1862920"/>
                <a:gd name="connsiteX1" fmla="*/ 232012 w 764275"/>
                <a:gd name="connsiteY1" fmla="*/ 696036 h 1862920"/>
                <a:gd name="connsiteX2" fmla="*/ 764275 w 764275"/>
                <a:gd name="connsiteY2" fmla="*/ 1862920 h 1862920"/>
                <a:gd name="connsiteX0" fmla="*/ 0 w 764275"/>
                <a:gd name="connsiteY0" fmla="*/ 0 h 1862920"/>
                <a:gd name="connsiteX1" fmla="*/ 232012 w 764275"/>
                <a:gd name="connsiteY1" fmla="*/ 696036 h 1862920"/>
                <a:gd name="connsiteX2" fmla="*/ 764275 w 764275"/>
                <a:gd name="connsiteY2" fmla="*/ 1862920 h 1862920"/>
                <a:gd name="connsiteX0" fmla="*/ 0 w 764275"/>
                <a:gd name="connsiteY0" fmla="*/ 0 h 1862920"/>
                <a:gd name="connsiteX1" fmla="*/ 764275 w 764275"/>
                <a:gd name="connsiteY1" fmla="*/ 1862920 h 1862920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9809 w 859809"/>
                <a:gd name="connsiteY0" fmla="*/ 0 h 900753"/>
                <a:gd name="connsiteX1" fmla="*/ 0 w 859809"/>
                <a:gd name="connsiteY1" fmla="*/ 900753 h 900753"/>
                <a:gd name="connsiteX0" fmla="*/ 928048 w 928048"/>
                <a:gd name="connsiteY0" fmla="*/ 0 h 982640"/>
                <a:gd name="connsiteX1" fmla="*/ 0 w 928048"/>
                <a:gd name="connsiteY1" fmla="*/ 982640 h 982640"/>
                <a:gd name="connsiteX0" fmla="*/ 928048 w 928048"/>
                <a:gd name="connsiteY0" fmla="*/ 0 h 1023584"/>
                <a:gd name="connsiteX1" fmla="*/ 0 w 928048"/>
                <a:gd name="connsiteY1" fmla="*/ 1023584 h 1023584"/>
                <a:gd name="connsiteX0" fmla="*/ 249 w 3660824"/>
                <a:gd name="connsiteY0" fmla="*/ 0 h 1125942"/>
                <a:gd name="connsiteX1" fmla="*/ 3532051 w 3660824"/>
                <a:gd name="connsiteY1" fmla="*/ 1125942 h 1125942"/>
                <a:gd name="connsiteX0" fmla="*/ 636 w 3532439"/>
                <a:gd name="connsiteY0" fmla="*/ 0 h 1125942"/>
                <a:gd name="connsiteX1" fmla="*/ 3532438 w 3532439"/>
                <a:gd name="connsiteY1" fmla="*/ 1125942 h 1125942"/>
                <a:gd name="connsiteX0" fmla="*/ 608 w 3610652"/>
                <a:gd name="connsiteY0" fmla="*/ 0 h 1146414"/>
                <a:gd name="connsiteX1" fmla="*/ 3610651 w 3610652"/>
                <a:gd name="connsiteY1" fmla="*/ 1146414 h 1146414"/>
                <a:gd name="connsiteX0" fmla="*/ 502 w 4001759"/>
                <a:gd name="connsiteY0" fmla="*/ 0 h 1125943"/>
                <a:gd name="connsiteX1" fmla="*/ 4001759 w 4001759"/>
                <a:gd name="connsiteY1" fmla="*/ 1125943 h 1125943"/>
                <a:gd name="connsiteX0" fmla="*/ 470 w 4158213"/>
                <a:gd name="connsiteY0" fmla="*/ 0 h 1132767"/>
                <a:gd name="connsiteX1" fmla="*/ 4158213 w 4158213"/>
                <a:gd name="connsiteY1" fmla="*/ 1132767 h 1132767"/>
                <a:gd name="connsiteX0" fmla="*/ 296 w 5537591"/>
                <a:gd name="connsiteY0" fmla="*/ 0 h 989879"/>
                <a:gd name="connsiteX1" fmla="*/ 5537591 w 5537591"/>
                <a:gd name="connsiteY1" fmla="*/ 989879 h 989879"/>
                <a:gd name="connsiteX0" fmla="*/ 1 w 5537296"/>
                <a:gd name="connsiteY0" fmla="*/ 0 h 989879"/>
                <a:gd name="connsiteX1" fmla="*/ 5537296 w 5537296"/>
                <a:gd name="connsiteY1" fmla="*/ 989879 h 989879"/>
                <a:gd name="connsiteX0" fmla="*/ 1 w 5537296"/>
                <a:gd name="connsiteY0" fmla="*/ 0 h 989879"/>
                <a:gd name="connsiteX1" fmla="*/ 5537296 w 5537296"/>
                <a:gd name="connsiteY1" fmla="*/ 989879 h 989879"/>
                <a:gd name="connsiteX0" fmla="*/ 1 w 6768281"/>
                <a:gd name="connsiteY0" fmla="*/ 0 h 1157983"/>
                <a:gd name="connsiteX1" fmla="*/ 6768281 w 6768281"/>
                <a:gd name="connsiteY1" fmla="*/ 1157983 h 1157983"/>
                <a:gd name="connsiteX0" fmla="*/ 1 w 12116554"/>
                <a:gd name="connsiteY0" fmla="*/ 0 h 1157983"/>
                <a:gd name="connsiteX1" fmla="*/ 6768281 w 12116554"/>
                <a:gd name="connsiteY1" fmla="*/ 1157983 h 1157983"/>
                <a:gd name="connsiteX0" fmla="*/ 1 w 18502445"/>
                <a:gd name="connsiteY0" fmla="*/ 0 h 1157983"/>
                <a:gd name="connsiteX1" fmla="*/ 6768281 w 18502445"/>
                <a:gd name="connsiteY1" fmla="*/ 1157983 h 1157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502445" h="1157983">
                  <a:moveTo>
                    <a:pt x="1" y="0"/>
                  </a:moveTo>
                  <a:cubicBezTo>
                    <a:pt x="23782027" y="343845"/>
                    <a:pt x="23071431" y="845482"/>
                    <a:pt x="6768281" y="1157983"/>
                  </a:cubicBezTo>
                </a:path>
              </a:pathLst>
            </a:custGeom>
            <a:noFill/>
            <a:ln w="762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25" name="Freeform 124"/>
            <p:cNvSpPr/>
            <p:nvPr/>
          </p:nvSpPr>
          <p:spPr bwMode="auto">
            <a:xfrm flipV="1">
              <a:off x="4958437" y="790175"/>
              <a:ext cx="2288328" cy="2050941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857 w 812899"/>
                <a:gd name="connsiteY0" fmla="*/ 0 h 1564648"/>
                <a:gd name="connsiteX1" fmla="*/ 812899 w 812899"/>
                <a:gd name="connsiteY1" fmla="*/ 1564648 h 1564648"/>
                <a:gd name="connsiteX0" fmla="*/ 843 w 819708"/>
                <a:gd name="connsiteY0" fmla="*/ 0 h 1618577"/>
                <a:gd name="connsiteX1" fmla="*/ 819708 w 819708"/>
                <a:gd name="connsiteY1" fmla="*/ 1618577 h 1618577"/>
                <a:gd name="connsiteX0" fmla="*/ 210 w 2204322"/>
                <a:gd name="connsiteY0" fmla="*/ 0 h 1650935"/>
                <a:gd name="connsiteX1" fmla="*/ 2204322 w 2204322"/>
                <a:gd name="connsiteY1" fmla="*/ 1650935 h 1650935"/>
                <a:gd name="connsiteX0" fmla="*/ 0 w 2204112"/>
                <a:gd name="connsiteY0" fmla="*/ 0 h 1650935"/>
                <a:gd name="connsiteX1" fmla="*/ 2204112 w 2204112"/>
                <a:gd name="connsiteY1" fmla="*/ 1650935 h 1650935"/>
                <a:gd name="connsiteX0" fmla="*/ 0 w 1806069"/>
                <a:gd name="connsiteY0" fmla="*/ 0 h 1765914"/>
                <a:gd name="connsiteX1" fmla="*/ 1806069 w 1806069"/>
                <a:gd name="connsiteY1" fmla="*/ 1765914 h 1765914"/>
                <a:gd name="connsiteX0" fmla="*/ 0 w 1806069"/>
                <a:gd name="connsiteY0" fmla="*/ 0 h 1653837"/>
                <a:gd name="connsiteX1" fmla="*/ 1806069 w 1806069"/>
                <a:gd name="connsiteY1" fmla="*/ 1653837 h 1653837"/>
                <a:gd name="connsiteX0" fmla="*/ 0 w 1806069"/>
                <a:gd name="connsiteY0" fmla="*/ 0 h 1653837"/>
                <a:gd name="connsiteX1" fmla="*/ 1806069 w 1806069"/>
                <a:gd name="connsiteY1" fmla="*/ 1653837 h 165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6069" h="1653837">
                  <a:moveTo>
                    <a:pt x="0" y="0"/>
                  </a:moveTo>
                  <a:cubicBezTo>
                    <a:pt x="1250135" y="782994"/>
                    <a:pt x="1405734" y="1430923"/>
                    <a:pt x="1806069" y="1653837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26" name="Freeform 125"/>
            <p:cNvSpPr/>
            <p:nvPr/>
          </p:nvSpPr>
          <p:spPr bwMode="auto">
            <a:xfrm flipV="1">
              <a:off x="5044128" y="830664"/>
              <a:ext cx="2359226" cy="3204033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857 w 812899"/>
                <a:gd name="connsiteY0" fmla="*/ 0 h 1564648"/>
                <a:gd name="connsiteX1" fmla="*/ 812899 w 812899"/>
                <a:gd name="connsiteY1" fmla="*/ 1564648 h 1564648"/>
                <a:gd name="connsiteX0" fmla="*/ 843 w 819708"/>
                <a:gd name="connsiteY0" fmla="*/ 0 h 1618577"/>
                <a:gd name="connsiteX1" fmla="*/ 819708 w 819708"/>
                <a:gd name="connsiteY1" fmla="*/ 1618577 h 1618577"/>
                <a:gd name="connsiteX0" fmla="*/ 210 w 2204322"/>
                <a:gd name="connsiteY0" fmla="*/ 0 h 1650935"/>
                <a:gd name="connsiteX1" fmla="*/ 2204322 w 2204322"/>
                <a:gd name="connsiteY1" fmla="*/ 1650935 h 1650935"/>
                <a:gd name="connsiteX0" fmla="*/ 0 w 2204112"/>
                <a:gd name="connsiteY0" fmla="*/ 0 h 1650935"/>
                <a:gd name="connsiteX1" fmla="*/ 2204112 w 2204112"/>
                <a:gd name="connsiteY1" fmla="*/ 1650935 h 1650935"/>
                <a:gd name="connsiteX0" fmla="*/ 0 w 1762969"/>
                <a:gd name="connsiteY0" fmla="*/ 0 h 1713297"/>
                <a:gd name="connsiteX1" fmla="*/ 1762969 w 1762969"/>
                <a:gd name="connsiteY1" fmla="*/ 1713297 h 1713297"/>
                <a:gd name="connsiteX0" fmla="*/ 0 w 1702887"/>
                <a:gd name="connsiteY0" fmla="*/ 0 h 1882134"/>
                <a:gd name="connsiteX1" fmla="*/ 1702887 w 1702887"/>
                <a:gd name="connsiteY1" fmla="*/ 1882134 h 188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02887" h="1882134">
                  <a:moveTo>
                    <a:pt x="0" y="0"/>
                  </a:moveTo>
                  <a:cubicBezTo>
                    <a:pt x="857534" y="33843"/>
                    <a:pt x="1302552" y="1659220"/>
                    <a:pt x="1702887" y="1882134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24" name="Freeform 123"/>
            <p:cNvSpPr/>
            <p:nvPr/>
          </p:nvSpPr>
          <p:spPr bwMode="auto">
            <a:xfrm flipV="1">
              <a:off x="5857422" y="705286"/>
              <a:ext cx="1429493" cy="981509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0 w 764275"/>
                <a:gd name="connsiteY0" fmla="*/ 0 h 1862920"/>
                <a:gd name="connsiteX1" fmla="*/ 232012 w 764275"/>
                <a:gd name="connsiteY1" fmla="*/ 696036 h 1862920"/>
                <a:gd name="connsiteX2" fmla="*/ 764275 w 764275"/>
                <a:gd name="connsiteY2" fmla="*/ 1862920 h 1862920"/>
                <a:gd name="connsiteX0" fmla="*/ 0 w 764275"/>
                <a:gd name="connsiteY0" fmla="*/ 0 h 1862920"/>
                <a:gd name="connsiteX1" fmla="*/ 232012 w 764275"/>
                <a:gd name="connsiteY1" fmla="*/ 696036 h 1862920"/>
                <a:gd name="connsiteX2" fmla="*/ 764275 w 764275"/>
                <a:gd name="connsiteY2" fmla="*/ 1862920 h 1862920"/>
                <a:gd name="connsiteX0" fmla="*/ 0 w 764275"/>
                <a:gd name="connsiteY0" fmla="*/ 0 h 1862920"/>
                <a:gd name="connsiteX1" fmla="*/ 764275 w 764275"/>
                <a:gd name="connsiteY1" fmla="*/ 1862920 h 1862920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9809 w 859809"/>
                <a:gd name="connsiteY0" fmla="*/ 0 h 900753"/>
                <a:gd name="connsiteX1" fmla="*/ 0 w 859809"/>
                <a:gd name="connsiteY1" fmla="*/ 900753 h 900753"/>
                <a:gd name="connsiteX0" fmla="*/ 928048 w 928048"/>
                <a:gd name="connsiteY0" fmla="*/ 0 h 982640"/>
                <a:gd name="connsiteX1" fmla="*/ 0 w 928048"/>
                <a:gd name="connsiteY1" fmla="*/ 982640 h 982640"/>
                <a:gd name="connsiteX0" fmla="*/ 928048 w 928048"/>
                <a:gd name="connsiteY0" fmla="*/ 0 h 1023584"/>
                <a:gd name="connsiteX1" fmla="*/ 0 w 928048"/>
                <a:gd name="connsiteY1" fmla="*/ 1023584 h 1023584"/>
                <a:gd name="connsiteX0" fmla="*/ 249 w 3660824"/>
                <a:gd name="connsiteY0" fmla="*/ 0 h 1125942"/>
                <a:gd name="connsiteX1" fmla="*/ 3532051 w 3660824"/>
                <a:gd name="connsiteY1" fmla="*/ 1125942 h 1125942"/>
                <a:gd name="connsiteX0" fmla="*/ 636 w 3532439"/>
                <a:gd name="connsiteY0" fmla="*/ 0 h 1125942"/>
                <a:gd name="connsiteX1" fmla="*/ 3532438 w 3532439"/>
                <a:gd name="connsiteY1" fmla="*/ 1125942 h 1125942"/>
                <a:gd name="connsiteX0" fmla="*/ 608 w 3610652"/>
                <a:gd name="connsiteY0" fmla="*/ 0 h 1146414"/>
                <a:gd name="connsiteX1" fmla="*/ 3610651 w 3610652"/>
                <a:gd name="connsiteY1" fmla="*/ 1146414 h 1146414"/>
                <a:gd name="connsiteX0" fmla="*/ 502 w 4001759"/>
                <a:gd name="connsiteY0" fmla="*/ 0 h 1125943"/>
                <a:gd name="connsiteX1" fmla="*/ 4001759 w 4001759"/>
                <a:gd name="connsiteY1" fmla="*/ 1125943 h 1125943"/>
                <a:gd name="connsiteX0" fmla="*/ 470 w 4158213"/>
                <a:gd name="connsiteY0" fmla="*/ 0 h 1132767"/>
                <a:gd name="connsiteX1" fmla="*/ 4158213 w 4158213"/>
                <a:gd name="connsiteY1" fmla="*/ 1132767 h 1132767"/>
                <a:gd name="connsiteX0" fmla="*/ 296 w 5537591"/>
                <a:gd name="connsiteY0" fmla="*/ 0 h 989879"/>
                <a:gd name="connsiteX1" fmla="*/ 5537591 w 5537591"/>
                <a:gd name="connsiteY1" fmla="*/ 989879 h 989879"/>
                <a:gd name="connsiteX0" fmla="*/ 1 w 5537296"/>
                <a:gd name="connsiteY0" fmla="*/ 0 h 989879"/>
                <a:gd name="connsiteX1" fmla="*/ 5537296 w 5537296"/>
                <a:gd name="connsiteY1" fmla="*/ 989879 h 989879"/>
                <a:gd name="connsiteX0" fmla="*/ 1 w 5537296"/>
                <a:gd name="connsiteY0" fmla="*/ 0 h 989879"/>
                <a:gd name="connsiteX1" fmla="*/ 5537296 w 5537296"/>
                <a:gd name="connsiteY1" fmla="*/ 989879 h 989879"/>
                <a:gd name="connsiteX0" fmla="*/ 1 w 6768281"/>
                <a:gd name="connsiteY0" fmla="*/ 0 h 1157983"/>
                <a:gd name="connsiteX1" fmla="*/ 6768281 w 6768281"/>
                <a:gd name="connsiteY1" fmla="*/ 1157983 h 1157983"/>
                <a:gd name="connsiteX0" fmla="*/ 1 w 5984433"/>
                <a:gd name="connsiteY0" fmla="*/ 0 h 1229336"/>
                <a:gd name="connsiteX1" fmla="*/ 5984433 w 5984433"/>
                <a:gd name="connsiteY1" fmla="*/ 1229336 h 1229336"/>
                <a:gd name="connsiteX0" fmla="*/ 1 w 5984433"/>
                <a:gd name="connsiteY0" fmla="*/ 0 h 1239565"/>
                <a:gd name="connsiteX1" fmla="*/ 5984433 w 5984433"/>
                <a:gd name="connsiteY1" fmla="*/ 1229336 h 1239565"/>
                <a:gd name="connsiteX0" fmla="*/ 1 w 5984433"/>
                <a:gd name="connsiteY0" fmla="*/ 0 h 1253268"/>
                <a:gd name="connsiteX1" fmla="*/ 5984433 w 5984433"/>
                <a:gd name="connsiteY1" fmla="*/ 1229336 h 1253268"/>
                <a:gd name="connsiteX0" fmla="*/ 1 w 5984433"/>
                <a:gd name="connsiteY0" fmla="*/ 0 h 1229336"/>
                <a:gd name="connsiteX1" fmla="*/ 5984433 w 5984433"/>
                <a:gd name="connsiteY1" fmla="*/ 1229336 h 1229336"/>
                <a:gd name="connsiteX0" fmla="*/ 1 w 5984433"/>
                <a:gd name="connsiteY0" fmla="*/ 0 h 1229336"/>
                <a:gd name="connsiteX1" fmla="*/ 5984433 w 5984433"/>
                <a:gd name="connsiteY1" fmla="*/ 1229336 h 1229336"/>
                <a:gd name="connsiteX0" fmla="*/ 0 w 4437926"/>
                <a:gd name="connsiteY0" fmla="*/ 0 h 1282851"/>
                <a:gd name="connsiteX1" fmla="*/ 4437926 w 4437926"/>
                <a:gd name="connsiteY1" fmla="*/ 1282851 h 1282851"/>
                <a:gd name="connsiteX0" fmla="*/ 0 w 4437926"/>
                <a:gd name="connsiteY0" fmla="*/ 0 h 1282851"/>
                <a:gd name="connsiteX1" fmla="*/ 4437926 w 4437926"/>
                <a:gd name="connsiteY1" fmla="*/ 1282851 h 1282851"/>
                <a:gd name="connsiteX0" fmla="*/ 0 w 4437926"/>
                <a:gd name="connsiteY0" fmla="*/ 0 h 1282851"/>
                <a:gd name="connsiteX1" fmla="*/ 4437926 w 4437926"/>
                <a:gd name="connsiteY1" fmla="*/ 1282851 h 1282851"/>
                <a:gd name="connsiteX0" fmla="*/ 0 w 4437926"/>
                <a:gd name="connsiteY0" fmla="*/ 0 h 1282851"/>
                <a:gd name="connsiteX1" fmla="*/ 4437926 w 4437926"/>
                <a:gd name="connsiteY1" fmla="*/ 1282851 h 128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37926" h="1282851">
                  <a:moveTo>
                    <a:pt x="0" y="0"/>
                  </a:moveTo>
                  <a:cubicBezTo>
                    <a:pt x="1113799" y="643474"/>
                    <a:pt x="2747942" y="1101455"/>
                    <a:pt x="4437926" y="1282851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23" name="Freeform 122"/>
            <p:cNvSpPr/>
            <p:nvPr/>
          </p:nvSpPr>
          <p:spPr bwMode="auto">
            <a:xfrm>
              <a:off x="3578156" y="1766809"/>
              <a:ext cx="2306293" cy="194911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0 w 1651379"/>
                <a:gd name="connsiteY0" fmla="*/ 428282 h 774811"/>
                <a:gd name="connsiteX1" fmla="*/ 941695 w 1651379"/>
                <a:gd name="connsiteY1" fmla="*/ 769476 h 774811"/>
                <a:gd name="connsiteX2" fmla="*/ 1651379 w 1651379"/>
                <a:gd name="connsiteY2" fmla="*/ 114384 h 774811"/>
                <a:gd name="connsiteX0" fmla="*/ 0 w 1651379"/>
                <a:gd name="connsiteY0" fmla="*/ 313898 h 660427"/>
                <a:gd name="connsiteX1" fmla="*/ 941695 w 1651379"/>
                <a:gd name="connsiteY1" fmla="*/ 655092 h 660427"/>
                <a:gd name="connsiteX2" fmla="*/ 1651379 w 1651379"/>
                <a:gd name="connsiteY2" fmla="*/ 0 h 660427"/>
                <a:gd name="connsiteX0" fmla="*/ 0 w 1651379"/>
                <a:gd name="connsiteY0" fmla="*/ 313898 h 313898"/>
                <a:gd name="connsiteX1" fmla="*/ 1651379 w 1651379"/>
                <a:gd name="connsiteY1" fmla="*/ 0 h 313898"/>
                <a:gd name="connsiteX0" fmla="*/ 0 w 1651379"/>
                <a:gd name="connsiteY0" fmla="*/ 313898 h 313898"/>
                <a:gd name="connsiteX1" fmla="*/ 1651379 w 1651379"/>
                <a:gd name="connsiteY1" fmla="*/ 0 h 313898"/>
                <a:gd name="connsiteX0" fmla="*/ 0 w 1651379"/>
                <a:gd name="connsiteY0" fmla="*/ 313898 h 336246"/>
                <a:gd name="connsiteX1" fmla="*/ 1651379 w 1651379"/>
                <a:gd name="connsiteY1" fmla="*/ 0 h 336246"/>
                <a:gd name="connsiteX0" fmla="*/ 0 w 1740090"/>
                <a:gd name="connsiteY0" fmla="*/ 313898 h 336246"/>
                <a:gd name="connsiteX1" fmla="*/ 1740090 w 1740090"/>
                <a:gd name="connsiteY1" fmla="*/ 0 h 336246"/>
                <a:gd name="connsiteX0" fmla="*/ 0 w 2340592"/>
                <a:gd name="connsiteY0" fmla="*/ 245659 h 281550"/>
                <a:gd name="connsiteX1" fmla="*/ 2340592 w 2340592"/>
                <a:gd name="connsiteY1" fmla="*/ 0 h 281550"/>
                <a:gd name="connsiteX0" fmla="*/ 0 w 2340592"/>
                <a:gd name="connsiteY0" fmla="*/ 259884 h 265908"/>
                <a:gd name="connsiteX1" fmla="*/ 2340592 w 2340592"/>
                <a:gd name="connsiteY1" fmla="*/ 14225 h 265908"/>
                <a:gd name="connsiteX0" fmla="*/ 0 w 2320120"/>
                <a:gd name="connsiteY0" fmla="*/ 187623 h 194911"/>
                <a:gd name="connsiteX1" fmla="*/ 2320120 w 2320120"/>
                <a:gd name="connsiteY1" fmla="*/ 17027 h 1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20120" h="194911">
                  <a:moveTo>
                    <a:pt x="0" y="187623"/>
                  </a:moveTo>
                  <a:cubicBezTo>
                    <a:pt x="564108" y="246763"/>
                    <a:pt x="1783308" y="-76233"/>
                    <a:pt x="2320120" y="17027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22" name="Freeform 121"/>
            <p:cNvSpPr/>
            <p:nvPr/>
          </p:nvSpPr>
          <p:spPr bwMode="auto">
            <a:xfrm flipV="1">
              <a:off x="5024039" y="3575782"/>
              <a:ext cx="1866222" cy="565251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0 w 764275"/>
                <a:gd name="connsiteY0" fmla="*/ 0 h 1862920"/>
                <a:gd name="connsiteX1" fmla="*/ 232012 w 764275"/>
                <a:gd name="connsiteY1" fmla="*/ 696036 h 1862920"/>
                <a:gd name="connsiteX2" fmla="*/ 764275 w 764275"/>
                <a:gd name="connsiteY2" fmla="*/ 1862920 h 1862920"/>
                <a:gd name="connsiteX0" fmla="*/ 0 w 764275"/>
                <a:gd name="connsiteY0" fmla="*/ 0 h 1862920"/>
                <a:gd name="connsiteX1" fmla="*/ 232012 w 764275"/>
                <a:gd name="connsiteY1" fmla="*/ 696036 h 1862920"/>
                <a:gd name="connsiteX2" fmla="*/ 764275 w 764275"/>
                <a:gd name="connsiteY2" fmla="*/ 1862920 h 1862920"/>
                <a:gd name="connsiteX0" fmla="*/ 0 w 764275"/>
                <a:gd name="connsiteY0" fmla="*/ 0 h 1862920"/>
                <a:gd name="connsiteX1" fmla="*/ 764275 w 764275"/>
                <a:gd name="connsiteY1" fmla="*/ 1862920 h 1862920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9809 w 859809"/>
                <a:gd name="connsiteY0" fmla="*/ 0 h 900753"/>
                <a:gd name="connsiteX1" fmla="*/ 0 w 859809"/>
                <a:gd name="connsiteY1" fmla="*/ 900753 h 900753"/>
                <a:gd name="connsiteX0" fmla="*/ 928048 w 928048"/>
                <a:gd name="connsiteY0" fmla="*/ 0 h 982640"/>
                <a:gd name="connsiteX1" fmla="*/ 0 w 928048"/>
                <a:gd name="connsiteY1" fmla="*/ 982640 h 982640"/>
                <a:gd name="connsiteX0" fmla="*/ 928048 w 928048"/>
                <a:gd name="connsiteY0" fmla="*/ 0 h 1023584"/>
                <a:gd name="connsiteX1" fmla="*/ 0 w 928048"/>
                <a:gd name="connsiteY1" fmla="*/ 1023584 h 1023584"/>
                <a:gd name="connsiteX0" fmla="*/ 249 w 3660824"/>
                <a:gd name="connsiteY0" fmla="*/ 0 h 1125942"/>
                <a:gd name="connsiteX1" fmla="*/ 3532051 w 3660824"/>
                <a:gd name="connsiteY1" fmla="*/ 1125942 h 1125942"/>
                <a:gd name="connsiteX0" fmla="*/ 636 w 3532439"/>
                <a:gd name="connsiteY0" fmla="*/ 0 h 1125942"/>
                <a:gd name="connsiteX1" fmla="*/ 3532438 w 3532439"/>
                <a:gd name="connsiteY1" fmla="*/ 1125942 h 1125942"/>
                <a:gd name="connsiteX0" fmla="*/ 608 w 3610652"/>
                <a:gd name="connsiteY0" fmla="*/ 0 h 1146414"/>
                <a:gd name="connsiteX1" fmla="*/ 3610651 w 3610652"/>
                <a:gd name="connsiteY1" fmla="*/ 1146414 h 1146414"/>
                <a:gd name="connsiteX0" fmla="*/ 502 w 4001759"/>
                <a:gd name="connsiteY0" fmla="*/ 0 h 1125943"/>
                <a:gd name="connsiteX1" fmla="*/ 4001759 w 4001759"/>
                <a:gd name="connsiteY1" fmla="*/ 1125943 h 1125943"/>
                <a:gd name="connsiteX0" fmla="*/ 470 w 4158213"/>
                <a:gd name="connsiteY0" fmla="*/ 0 h 1132767"/>
                <a:gd name="connsiteX1" fmla="*/ 4158213 w 4158213"/>
                <a:gd name="connsiteY1" fmla="*/ 1132767 h 1132767"/>
                <a:gd name="connsiteX0" fmla="*/ 296 w 5537591"/>
                <a:gd name="connsiteY0" fmla="*/ 0 h 989879"/>
                <a:gd name="connsiteX1" fmla="*/ 5537591 w 5537591"/>
                <a:gd name="connsiteY1" fmla="*/ 989879 h 989879"/>
                <a:gd name="connsiteX0" fmla="*/ 1 w 5537296"/>
                <a:gd name="connsiteY0" fmla="*/ 0 h 989879"/>
                <a:gd name="connsiteX1" fmla="*/ 5537296 w 5537296"/>
                <a:gd name="connsiteY1" fmla="*/ 989879 h 989879"/>
                <a:gd name="connsiteX0" fmla="*/ 1 w 5537296"/>
                <a:gd name="connsiteY0" fmla="*/ 0 h 989879"/>
                <a:gd name="connsiteX1" fmla="*/ 5537296 w 5537296"/>
                <a:gd name="connsiteY1" fmla="*/ 989879 h 989879"/>
                <a:gd name="connsiteX0" fmla="*/ 1 w 6768281"/>
                <a:gd name="connsiteY0" fmla="*/ 0 h 1157983"/>
                <a:gd name="connsiteX1" fmla="*/ 6768281 w 6768281"/>
                <a:gd name="connsiteY1" fmla="*/ 1157983 h 1157983"/>
                <a:gd name="connsiteX0" fmla="*/ 1 w 5920880"/>
                <a:gd name="connsiteY0" fmla="*/ 0 h 266089"/>
                <a:gd name="connsiteX1" fmla="*/ 5920880 w 5920880"/>
                <a:gd name="connsiteY1" fmla="*/ 266089 h 266089"/>
                <a:gd name="connsiteX0" fmla="*/ 1 w 5920880"/>
                <a:gd name="connsiteY0" fmla="*/ 95176 h 361265"/>
                <a:gd name="connsiteX1" fmla="*/ 5920880 w 5920880"/>
                <a:gd name="connsiteY1" fmla="*/ 361265 h 361265"/>
                <a:gd name="connsiteX0" fmla="*/ 0 w 5793771"/>
                <a:gd name="connsiteY0" fmla="*/ 0 h 738793"/>
                <a:gd name="connsiteX1" fmla="*/ 5793771 w 5793771"/>
                <a:gd name="connsiteY1" fmla="*/ 738793 h 73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93771" h="738793">
                  <a:moveTo>
                    <a:pt x="0" y="0"/>
                  </a:moveTo>
                  <a:cubicBezTo>
                    <a:pt x="1973626" y="88696"/>
                    <a:pt x="1722827" y="61449"/>
                    <a:pt x="5793771" y="738793"/>
                  </a:cubicBezTo>
                </a:path>
              </a:pathLst>
            </a:custGeom>
            <a:noFill/>
            <a:ln w="762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20" name="Freeform 119"/>
            <p:cNvSpPr/>
            <p:nvPr/>
          </p:nvSpPr>
          <p:spPr bwMode="auto">
            <a:xfrm>
              <a:off x="4904267" y="2910337"/>
              <a:ext cx="1979169" cy="460929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0 w 764275"/>
                <a:gd name="connsiteY0" fmla="*/ 0 h 1862920"/>
                <a:gd name="connsiteX1" fmla="*/ 232012 w 764275"/>
                <a:gd name="connsiteY1" fmla="*/ 696036 h 1862920"/>
                <a:gd name="connsiteX2" fmla="*/ 764275 w 764275"/>
                <a:gd name="connsiteY2" fmla="*/ 1862920 h 1862920"/>
                <a:gd name="connsiteX0" fmla="*/ 0 w 764275"/>
                <a:gd name="connsiteY0" fmla="*/ 0 h 1862920"/>
                <a:gd name="connsiteX1" fmla="*/ 232012 w 764275"/>
                <a:gd name="connsiteY1" fmla="*/ 696036 h 1862920"/>
                <a:gd name="connsiteX2" fmla="*/ 764275 w 764275"/>
                <a:gd name="connsiteY2" fmla="*/ 1862920 h 1862920"/>
                <a:gd name="connsiteX0" fmla="*/ 0 w 764275"/>
                <a:gd name="connsiteY0" fmla="*/ 0 h 1862920"/>
                <a:gd name="connsiteX1" fmla="*/ 764275 w 764275"/>
                <a:gd name="connsiteY1" fmla="*/ 1862920 h 1862920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2985 w 852985"/>
                <a:gd name="connsiteY0" fmla="*/ 0 h 873457"/>
                <a:gd name="connsiteX1" fmla="*/ 0 w 852985"/>
                <a:gd name="connsiteY1" fmla="*/ 873457 h 873457"/>
                <a:gd name="connsiteX0" fmla="*/ 859809 w 859809"/>
                <a:gd name="connsiteY0" fmla="*/ 0 h 900753"/>
                <a:gd name="connsiteX1" fmla="*/ 0 w 859809"/>
                <a:gd name="connsiteY1" fmla="*/ 900753 h 900753"/>
                <a:gd name="connsiteX0" fmla="*/ 928048 w 928048"/>
                <a:gd name="connsiteY0" fmla="*/ 0 h 982640"/>
                <a:gd name="connsiteX1" fmla="*/ 0 w 928048"/>
                <a:gd name="connsiteY1" fmla="*/ 982640 h 982640"/>
                <a:gd name="connsiteX0" fmla="*/ 928048 w 928048"/>
                <a:gd name="connsiteY0" fmla="*/ 0 h 1023584"/>
                <a:gd name="connsiteX1" fmla="*/ 0 w 928048"/>
                <a:gd name="connsiteY1" fmla="*/ 1023584 h 1023584"/>
                <a:gd name="connsiteX0" fmla="*/ 249 w 3660824"/>
                <a:gd name="connsiteY0" fmla="*/ 0 h 1125942"/>
                <a:gd name="connsiteX1" fmla="*/ 3532051 w 3660824"/>
                <a:gd name="connsiteY1" fmla="*/ 1125942 h 1125942"/>
                <a:gd name="connsiteX0" fmla="*/ 636 w 3532439"/>
                <a:gd name="connsiteY0" fmla="*/ 0 h 1125942"/>
                <a:gd name="connsiteX1" fmla="*/ 3532438 w 3532439"/>
                <a:gd name="connsiteY1" fmla="*/ 1125942 h 1125942"/>
                <a:gd name="connsiteX0" fmla="*/ 608 w 3610652"/>
                <a:gd name="connsiteY0" fmla="*/ 0 h 1146414"/>
                <a:gd name="connsiteX1" fmla="*/ 3610651 w 3610652"/>
                <a:gd name="connsiteY1" fmla="*/ 1146414 h 1146414"/>
                <a:gd name="connsiteX0" fmla="*/ 502 w 4001759"/>
                <a:gd name="connsiteY0" fmla="*/ 0 h 1125943"/>
                <a:gd name="connsiteX1" fmla="*/ 4001759 w 4001759"/>
                <a:gd name="connsiteY1" fmla="*/ 1125943 h 1125943"/>
                <a:gd name="connsiteX0" fmla="*/ 470 w 4158213"/>
                <a:gd name="connsiteY0" fmla="*/ 0 h 1132767"/>
                <a:gd name="connsiteX1" fmla="*/ 4158213 w 4158213"/>
                <a:gd name="connsiteY1" fmla="*/ 1132767 h 1132767"/>
                <a:gd name="connsiteX0" fmla="*/ 408 w 4518957"/>
                <a:gd name="connsiteY0" fmla="*/ 0 h 1914447"/>
                <a:gd name="connsiteX1" fmla="*/ 4518957 w 4518957"/>
                <a:gd name="connsiteY1" fmla="*/ 1914447 h 1914447"/>
                <a:gd name="connsiteX0" fmla="*/ 154 w 8952840"/>
                <a:gd name="connsiteY0" fmla="*/ 0 h 585549"/>
                <a:gd name="connsiteX1" fmla="*/ 8952840 w 8952840"/>
                <a:gd name="connsiteY1" fmla="*/ 585549 h 585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2840" h="585549">
                  <a:moveTo>
                    <a:pt x="154" y="0"/>
                  </a:moveTo>
                  <a:cubicBezTo>
                    <a:pt x="-38514" y="441277"/>
                    <a:pt x="7114635" y="512761"/>
                    <a:pt x="8952840" y="585549"/>
                  </a:cubicBezTo>
                </a:path>
              </a:pathLst>
            </a:custGeom>
            <a:noFill/>
            <a:ln w="1143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2056" name="Freeform 2055"/>
            <p:cNvSpPr/>
            <p:nvPr/>
          </p:nvSpPr>
          <p:spPr bwMode="auto">
            <a:xfrm>
              <a:off x="2780644" y="1582422"/>
              <a:ext cx="1825804" cy="1228819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0 w 1153235"/>
                <a:gd name="connsiteY0" fmla="*/ 0 h 1644556"/>
                <a:gd name="connsiteX1" fmla="*/ 620972 w 1153235"/>
                <a:gd name="connsiteY1" fmla="*/ 477672 h 1644556"/>
                <a:gd name="connsiteX2" fmla="*/ 1153235 w 1153235"/>
                <a:gd name="connsiteY2" fmla="*/ 1644556 h 1644556"/>
                <a:gd name="connsiteX0" fmla="*/ 0 w 1153235"/>
                <a:gd name="connsiteY0" fmla="*/ 0 h 1644556"/>
                <a:gd name="connsiteX1" fmla="*/ 1153235 w 1153235"/>
                <a:gd name="connsiteY1" fmla="*/ 1644556 h 1644556"/>
                <a:gd name="connsiteX0" fmla="*/ 0 w 1153235"/>
                <a:gd name="connsiteY0" fmla="*/ 0 h 1644556"/>
                <a:gd name="connsiteX1" fmla="*/ 1153235 w 1153235"/>
                <a:gd name="connsiteY1" fmla="*/ 1644556 h 1644556"/>
                <a:gd name="connsiteX0" fmla="*/ 0 w 1153235"/>
                <a:gd name="connsiteY0" fmla="*/ 0 h 1644556"/>
                <a:gd name="connsiteX1" fmla="*/ 1153235 w 1153235"/>
                <a:gd name="connsiteY1" fmla="*/ 1644556 h 1644556"/>
                <a:gd name="connsiteX0" fmla="*/ 0 w 1576405"/>
                <a:gd name="connsiteY0" fmla="*/ 0 h 1409526"/>
                <a:gd name="connsiteX1" fmla="*/ 1576405 w 1576405"/>
                <a:gd name="connsiteY1" fmla="*/ 1409526 h 1409526"/>
                <a:gd name="connsiteX0" fmla="*/ 0 w 1576405"/>
                <a:gd name="connsiteY0" fmla="*/ 495 h 1410021"/>
                <a:gd name="connsiteX1" fmla="*/ 1576405 w 1576405"/>
                <a:gd name="connsiteY1" fmla="*/ 1410021 h 141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76405" h="1410021">
                  <a:moveTo>
                    <a:pt x="0" y="495"/>
                  </a:moveTo>
                  <a:cubicBezTo>
                    <a:pt x="1111740" y="-23193"/>
                    <a:pt x="1246584" y="807245"/>
                    <a:pt x="1576405" y="1410021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 flipV="1">
              <a:off x="2933591" y="1074404"/>
              <a:ext cx="337171" cy="745653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589899 w 589899"/>
                <a:gd name="connsiteY0" fmla="*/ 0 h 709684"/>
                <a:gd name="connsiteX1" fmla="*/ 310119 w 589899"/>
                <a:gd name="connsiteY1" fmla="*/ 709684 h 709684"/>
                <a:gd name="connsiteX0" fmla="*/ 564216 w 564216"/>
                <a:gd name="connsiteY0" fmla="*/ 0 h 805218"/>
                <a:gd name="connsiteX1" fmla="*/ 332204 w 564216"/>
                <a:gd name="connsiteY1" fmla="*/ 805218 h 805218"/>
                <a:gd name="connsiteX0" fmla="*/ 456397 w 456397"/>
                <a:gd name="connsiteY0" fmla="*/ 0 h 805218"/>
                <a:gd name="connsiteX1" fmla="*/ 224385 w 456397"/>
                <a:gd name="connsiteY1" fmla="*/ 805218 h 805218"/>
                <a:gd name="connsiteX0" fmla="*/ 268060 w 268060"/>
                <a:gd name="connsiteY0" fmla="*/ 0 h 805218"/>
                <a:gd name="connsiteX1" fmla="*/ 36048 w 268060"/>
                <a:gd name="connsiteY1" fmla="*/ 805218 h 805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8060" h="805218">
                  <a:moveTo>
                    <a:pt x="268060" y="0"/>
                  </a:moveTo>
                  <a:cubicBezTo>
                    <a:pt x="54245" y="59142"/>
                    <a:pt x="-64037" y="316173"/>
                    <a:pt x="36048" y="805218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 flipV="1">
              <a:off x="1829718" y="849572"/>
              <a:ext cx="698216" cy="2093105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857 w 812899"/>
                <a:gd name="connsiteY0" fmla="*/ 0 h 1564648"/>
                <a:gd name="connsiteX1" fmla="*/ 812899 w 812899"/>
                <a:gd name="connsiteY1" fmla="*/ 1564648 h 1564648"/>
                <a:gd name="connsiteX0" fmla="*/ 843 w 819708"/>
                <a:gd name="connsiteY0" fmla="*/ 0 h 1618577"/>
                <a:gd name="connsiteX1" fmla="*/ 819708 w 819708"/>
                <a:gd name="connsiteY1" fmla="*/ 1618577 h 1618577"/>
                <a:gd name="connsiteX0" fmla="*/ 174605 w 993470"/>
                <a:gd name="connsiteY0" fmla="*/ 0 h 1618577"/>
                <a:gd name="connsiteX1" fmla="*/ 993470 w 993470"/>
                <a:gd name="connsiteY1" fmla="*/ 1618577 h 161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3470" h="1618577">
                  <a:moveTo>
                    <a:pt x="174605" y="0"/>
                  </a:moveTo>
                  <a:cubicBezTo>
                    <a:pt x="-399797" y="1311244"/>
                    <a:pt x="593135" y="1395663"/>
                    <a:pt x="993470" y="1618577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45" name="Freeform 44"/>
            <p:cNvSpPr/>
            <p:nvPr/>
          </p:nvSpPr>
          <p:spPr bwMode="auto">
            <a:xfrm flipH="1" flipV="1">
              <a:off x="1771141" y="2980105"/>
              <a:ext cx="836407" cy="144794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388683"/>
                <a:gd name="connsiteY0" fmla="*/ 384702 h 627986"/>
                <a:gd name="connsiteX1" fmla="*/ 16388683 w 16388683"/>
                <a:gd name="connsiteY1" fmla="*/ 627986 h 627986"/>
                <a:gd name="connsiteX0" fmla="*/ 0 w 16388683"/>
                <a:gd name="connsiteY0" fmla="*/ 504994 h 748278"/>
                <a:gd name="connsiteX1" fmla="*/ 16388683 w 16388683"/>
                <a:gd name="connsiteY1" fmla="*/ 748278 h 748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388683" h="748278">
                  <a:moveTo>
                    <a:pt x="0" y="504994"/>
                  </a:moveTo>
                  <a:cubicBezTo>
                    <a:pt x="9243408" y="-389090"/>
                    <a:pt x="13214963" y="38641"/>
                    <a:pt x="16388683" y="748278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68" name="Freeform 67"/>
            <p:cNvSpPr/>
            <p:nvPr/>
          </p:nvSpPr>
          <p:spPr bwMode="auto">
            <a:xfrm flipH="1">
              <a:off x="919315" y="1928360"/>
              <a:ext cx="2515197" cy="1647422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7306961"/>
                <a:gd name="connsiteY0" fmla="*/ 10498 h 411424"/>
                <a:gd name="connsiteX1" fmla="*/ 17306961 w 17306961"/>
                <a:gd name="connsiteY1" fmla="*/ 411424 h 411424"/>
                <a:gd name="connsiteX0" fmla="*/ 0 w 12997004"/>
                <a:gd name="connsiteY0" fmla="*/ 10498 h 411424"/>
                <a:gd name="connsiteX1" fmla="*/ 12997004 w 12997004"/>
                <a:gd name="connsiteY1" fmla="*/ 411424 h 411424"/>
                <a:gd name="connsiteX0" fmla="*/ 0 w 12475639"/>
                <a:gd name="connsiteY0" fmla="*/ 9999 h 426105"/>
                <a:gd name="connsiteX1" fmla="*/ 12475639 w 12475639"/>
                <a:gd name="connsiteY1" fmla="*/ 426105 h 426105"/>
                <a:gd name="connsiteX0" fmla="*/ 0 w 12475639"/>
                <a:gd name="connsiteY0" fmla="*/ 11827 h 427933"/>
                <a:gd name="connsiteX1" fmla="*/ 12475639 w 12475639"/>
                <a:gd name="connsiteY1" fmla="*/ 427933 h 427933"/>
                <a:gd name="connsiteX0" fmla="*/ 0 w 11954274"/>
                <a:gd name="connsiteY0" fmla="*/ 11235 h 444857"/>
                <a:gd name="connsiteX1" fmla="*/ 11954274 w 11954274"/>
                <a:gd name="connsiteY1" fmla="*/ 444857 h 444857"/>
                <a:gd name="connsiteX0" fmla="*/ 0 w 11954274"/>
                <a:gd name="connsiteY0" fmla="*/ 2922 h 436544"/>
                <a:gd name="connsiteX1" fmla="*/ 11954274 w 11954274"/>
                <a:gd name="connsiteY1" fmla="*/ 436544 h 436544"/>
                <a:gd name="connsiteX0" fmla="*/ 0 w 12811263"/>
                <a:gd name="connsiteY0" fmla="*/ 3913 h 367435"/>
                <a:gd name="connsiteX1" fmla="*/ 12811263 w 12811263"/>
                <a:gd name="connsiteY1" fmla="*/ 367435 h 367435"/>
                <a:gd name="connsiteX0" fmla="*/ 0 w 12811263"/>
                <a:gd name="connsiteY0" fmla="*/ 4573 h 368095"/>
                <a:gd name="connsiteX1" fmla="*/ 12811263 w 12811263"/>
                <a:gd name="connsiteY1" fmla="*/ 368095 h 36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811263" h="368095">
                  <a:moveTo>
                    <a:pt x="0" y="4573"/>
                  </a:moveTo>
                  <a:cubicBezTo>
                    <a:pt x="11533563" y="-27829"/>
                    <a:pt x="10100790" y="113886"/>
                    <a:pt x="12811263" y="368095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69" name="Freeform 68"/>
            <p:cNvSpPr/>
            <p:nvPr/>
          </p:nvSpPr>
          <p:spPr bwMode="auto">
            <a:xfrm flipH="1">
              <a:off x="572546" y="3793000"/>
              <a:ext cx="109761" cy="373103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6847819"/>
                <a:gd name="connsiteY0" fmla="*/ 6786 h 572360"/>
                <a:gd name="connsiteX1" fmla="*/ 16847819 w 16847819"/>
                <a:gd name="connsiteY1" fmla="*/ 572360 h 572360"/>
                <a:gd name="connsiteX0" fmla="*/ 0 w 16847819"/>
                <a:gd name="connsiteY0" fmla="*/ 0 h 565574"/>
                <a:gd name="connsiteX1" fmla="*/ 16847819 w 16847819"/>
                <a:gd name="connsiteY1" fmla="*/ 565574 h 565574"/>
                <a:gd name="connsiteX0" fmla="*/ 0 w 6405134"/>
                <a:gd name="connsiteY0" fmla="*/ 140148 h 140237"/>
                <a:gd name="connsiteX1" fmla="*/ 4768945 w 6405134"/>
                <a:gd name="connsiteY1" fmla="*/ 85663 h 140237"/>
                <a:gd name="connsiteX0" fmla="*/ 518191 w 5287137"/>
                <a:gd name="connsiteY0" fmla="*/ 144990 h 144990"/>
                <a:gd name="connsiteX1" fmla="*/ 5287136 w 5287137"/>
                <a:gd name="connsiteY1" fmla="*/ 90505 h 144990"/>
                <a:gd name="connsiteX0" fmla="*/ 415924 w 7268653"/>
                <a:gd name="connsiteY0" fmla="*/ 173049 h 173049"/>
                <a:gd name="connsiteX1" fmla="*/ 7268653 w 7268653"/>
                <a:gd name="connsiteY1" fmla="*/ 83533 h 173049"/>
                <a:gd name="connsiteX0" fmla="*/ 743339 w 2934047"/>
                <a:gd name="connsiteY0" fmla="*/ 56888 h 128517"/>
                <a:gd name="connsiteX1" fmla="*/ 2934047 w 2934047"/>
                <a:gd name="connsiteY1" fmla="*/ 128517 h 128517"/>
                <a:gd name="connsiteX0" fmla="*/ 0 w 2371800"/>
                <a:gd name="connsiteY0" fmla="*/ 38884 h 110513"/>
                <a:gd name="connsiteX1" fmla="*/ 2190708 w 2371800"/>
                <a:gd name="connsiteY1" fmla="*/ 110513 h 110513"/>
                <a:gd name="connsiteX0" fmla="*/ 250628 w 2441336"/>
                <a:gd name="connsiteY0" fmla="*/ 14149 h 85778"/>
                <a:gd name="connsiteX1" fmla="*/ 2441336 w 2441336"/>
                <a:gd name="connsiteY1" fmla="*/ 85778 h 85778"/>
                <a:gd name="connsiteX0" fmla="*/ 0 w 2190708"/>
                <a:gd name="connsiteY0" fmla="*/ 32745 h 104374"/>
                <a:gd name="connsiteX1" fmla="*/ 2190708 w 2190708"/>
                <a:gd name="connsiteY1" fmla="*/ 104374 h 104374"/>
                <a:gd name="connsiteX0" fmla="*/ 0 w 2190708"/>
                <a:gd name="connsiteY0" fmla="*/ 43150 h 114779"/>
                <a:gd name="connsiteX1" fmla="*/ 2190708 w 2190708"/>
                <a:gd name="connsiteY1" fmla="*/ 114779 h 114779"/>
                <a:gd name="connsiteX0" fmla="*/ 0 w 2190708"/>
                <a:gd name="connsiteY0" fmla="*/ 0 h 71629"/>
                <a:gd name="connsiteX1" fmla="*/ 2190708 w 2190708"/>
                <a:gd name="connsiteY1" fmla="*/ 71629 h 71629"/>
                <a:gd name="connsiteX0" fmla="*/ 0 w 1131159"/>
                <a:gd name="connsiteY0" fmla="*/ 0 h 57616"/>
                <a:gd name="connsiteX1" fmla="*/ 1131159 w 1131159"/>
                <a:gd name="connsiteY1" fmla="*/ 57616 h 57616"/>
                <a:gd name="connsiteX0" fmla="*/ 0 w 1625619"/>
                <a:gd name="connsiteY0" fmla="*/ 0 h 57616"/>
                <a:gd name="connsiteX1" fmla="*/ 1625619 w 1625619"/>
                <a:gd name="connsiteY1" fmla="*/ 57616 h 5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25619" h="57616">
                  <a:moveTo>
                    <a:pt x="0" y="0"/>
                  </a:moveTo>
                  <a:cubicBezTo>
                    <a:pt x="305268" y="23377"/>
                    <a:pt x="1472511" y="20369"/>
                    <a:pt x="1625619" y="57616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70" name="Freeform 69"/>
            <p:cNvSpPr/>
            <p:nvPr/>
          </p:nvSpPr>
          <p:spPr bwMode="auto">
            <a:xfrm flipH="1">
              <a:off x="972215" y="3861527"/>
              <a:ext cx="5965624" cy="1207907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6847819"/>
                <a:gd name="connsiteY0" fmla="*/ 6786 h 572360"/>
                <a:gd name="connsiteX1" fmla="*/ 16847819 w 16847819"/>
                <a:gd name="connsiteY1" fmla="*/ 572360 h 572360"/>
                <a:gd name="connsiteX0" fmla="*/ 0 w 16847819"/>
                <a:gd name="connsiteY0" fmla="*/ 0 h 565574"/>
                <a:gd name="connsiteX1" fmla="*/ 16847819 w 16847819"/>
                <a:gd name="connsiteY1" fmla="*/ 565574 h 565574"/>
                <a:gd name="connsiteX0" fmla="*/ 0 w 20889782"/>
                <a:gd name="connsiteY0" fmla="*/ 866214 h 866238"/>
                <a:gd name="connsiteX1" fmla="*/ 20889782 w 20889782"/>
                <a:gd name="connsiteY1" fmla="*/ 30701 h 866238"/>
                <a:gd name="connsiteX0" fmla="*/ 0 w 20889782"/>
                <a:gd name="connsiteY0" fmla="*/ 1065057 h 1065057"/>
                <a:gd name="connsiteX1" fmla="*/ 20889782 w 20889782"/>
                <a:gd name="connsiteY1" fmla="*/ 229544 h 1065057"/>
                <a:gd name="connsiteX0" fmla="*/ 0 w 21238226"/>
                <a:gd name="connsiteY0" fmla="*/ 1086513 h 1086513"/>
                <a:gd name="connsiteX1" fmla="*/ 21238226 w 21238226"/>
                <a:gd name="connsiteY1" fmla="*/ 215765 h 1086513"/>
                <a:gd name="connsiteX0" fmla="*/ 0 w 21238226"/>
                <a:gd name="connsiteY0" fmla="*/ 1262540 h 1262540"/>
                <a:gd name="connsiteX1" fmla="*/ 7919310 w 21238226"/>
                <a:gd name="connsiteY1" fmla="*/ 222369 h 1262540"/>
                <a:gd name="connsiteX2" fmla="*/ 21238226 w 21238226"/>
                <a:gd name="connsiteY2" fmla="*/ 391792 h 1262540"/>
                <a:gd name="connsiteX0" fmla="*/ 0 w 21238226"/>
                <a:gd name="connsiteY0" fmla="*/ 1262540 h 1262540"/>
                <a:gd name="connsiteX1" fmla="*/ 7919310 w 21238226"/>
                <a:gd name="connsiteY1" fmla="*/ 222369 h 1262540"/>
                <a:gd name="connsiteX2" fmla="*/ 21238226 w 21238226"/>
                <a:gd name="connsiteY2" fmla="*/ 391792 h 1262540"/>
                <a:gd name="connsiteX0" fmla="*/ 0 w 21238226"/>
                <a:gd name="connsiteY0" fmla="*/ 1110552 h 1110552"/>
                <a:gd name="connsiteX1" fmla="*/ 7919310 w 21238226"/>
                <a:gd name="connsiteY1" fmla="*/ 70381 h 1110552"/>
                <a:gd name="connsiteX2" fmla="*/ 21238226 w 21238226"/>
                <a:gd name="connsiteY2" fmla="*/ 239804 h 1110552"/>
                <a:gd name="connsiteX0" fmla="*/ 0 w 21238226"/>
                <a:gd name="connsiteY0" fmla="*/ 1110552 h 1110552"/>
                <a:gd name="connsiteX1" fmla="*/ 7919310 w 21238226"/>
                <a:gd name="connsiteY1" fmla="*/ 70381 h 1110552"/>
                <a:gd name="connsiteX2" fmla="*/ 21238226 w 21238226"/>
                <a:gd name="connsiteY2" fmla="*/ 239804 h 1110552"/>
                <a:gd name="connsiteX0" fmla="*/ 6488 w 21244714"/>
                <a:gd name="connsiteY0" fmla="*/ 1110552 h 1110552"/>
                <a:gd name="connsiteX1" fmla="*/ 7925798 w 21244714"/>
                <a:gd name="connsiteY1" fmla="*/ 70381 h 1110552"/>
                <a:gd name="connsiteX2" fmla="*/ 21244714 w 21244714"/>
                <a:gd name="connsiteY2" fmla="*/ 239804 h 1110552"/>
                <a:gd name="connsiteX0" fmla="*/ 8810 w 21247036"/>
                <a:gd name="connsiteY0" fmla="*/ 1153844 h 1153844"/>
                <a:gd name="connsiteX1" fmla="*/ 7928120 w 21247036"/>
                <a:gd name="connsiteY1" fmla="*/ 113673 h 1153844"/>
                <a:gd name="connsiteX2" fmla="*/ 21247036 w 21247036"/>
                <a:gd name="connsiteY2" fmla="*/ 283096 h 1153844"/>
                <a:gd name="connsiteX0" fmla="*/ 17341 w 18026643"/>
                <a:gd name="connsiteY0" fmla="*/ 1114739 h 1114739"/>
                <a:gd name="connsiteX1" fmla="*/ 4707727 w 18026643"/>
                <a:gd name="connsiteY1" fmla="*/ 70423 h 1114739"/>
                <a:gd name="connsiteX2" fmla="*/ 18026643 w 18026643"/>
                <a:gd name="connsiteY2" fmla="*/ 239846 h 1114739"/>
                <a:gd name="connsiteX0" fmla="*/ 324867 w 18334169"/>
                <a:gd name="connsiteY0" fmla="*/ 1071602 h 1071602"/>
                <a:gd name="connsiteX1" fmla="*/ 2136484 w 18334169"/>
                <a:gd name="connsiteY1" fmla="*/ 89464 h 1071602"/>
                <a:gd name="connsiteX2" fmla="*/ 18334169 w 18334169"/>
                <a:gd name="connsiteY2" fmla="*/ 196709 h 1071602"/>
                <a:gd name="connsiteX0" fmla="*/ 3163 w 18012465"/>
                <a:gd name="connsiteY0" fmla="*/ 905782 h 1026026"/>
                <a:gd name="connsiteX1" fmla="*/ 14219659 w 18012465"/>
                <a:gd name="connsiteY1" fmla="*/ 1005548 h 1026026"/>
                <a:gd name="connsiteX2" fmla="*/ 18012465 w 18012465"/>
                <a:gd name="connsiteY2" fmla="*/ 30889 h 1026026"/>
                <a:gd name="connsiteX0" fmla="*/ 3474 w 16965951"/>
                <a:gd name="connsiteY0" fmla="*/ 988686 h 1028534"/>
                <a:gd name="connsiteX1" fmla="*/ 13173145 w 16965951"/>
                <a:gd name="connsiteY1" fmla="*/ 1005548 h 1028534"/>
                <a:gd name="connsiteX2" fmla="*/ 16965951 w 16965951"/>
                <a:gd name="connsiteY2" fmla="*/ 30889 h 1028534"/>
                <a:gd name="connsiteX0" fmla="*/ -1 w 16962476"/>
                <a:gd name="connsiteY0" fmla="*/ 988686 h 1062177"/>
                <a:gd name="connsiteX1" fmla="*/ 13169670 w 16962476"/>
                <a:gd name="connsiteY1" fmla="*/ 1005548 h 1062177"/>
                <a:gd name="connsiteX2" fmla="*/ 16962476 w 16962476"/>
                <a:gd name="connsiteY2" fmla="*/ 30889 h 1062177"/>
                <a:gd name="connsiteX0" fmla="*/ -1 w 17721422"/>
                <a:gd name="connsiteY0" fmla="*/ 879902 h 953393"/>
                <a:gd name="connsiteX1" fmla="*/ 13169670 w 17721422"/>
                <a:gd name="connsiteY1" fmla="*/ 896764 h 953393"/>
                <a:gd name="connsiteX2" fmla="*/ 17721422 w 17721422"/>
                <a:gd name="connsiteY2" fmla="*/ 34026 h 953393"/>
                <a:gd name="connsiteX0" fmla="*/ -1 w 17721422"/>
                <a:gd name="connsiteY0" fmla="*/ 845876 h 919367"/>
                <a:gd name="connsiteX1" fmla="*/ 13169670 w 17721422"/>
                <a:gd name="connsiteY1" fmla="*/ 862738 h 919367"/>
                <a:gd name="connsiteX2" fmla="*/ 17721422 w 17721422"/>
                <a:gd name="connsiteY2" fmla="*/ 0 h 919367"/>
                <a:gd name="connsiteX0" fmla="*/ -1 w 17721422"/>
                <a:gd name="connsiteY0" fmla="*/ 845876 h 845876"/>
                <a:gd name="connsiteX1" fmla="*/ 12960306 w 17721422"/>
                <a:gd name="connsiteY1" fmla="*/ 794342 h 845876"/>
                <a:gd name="connsiteX2" fmla="*/ 17721422 w 17721422"/>
                <a:gd name="connsiteY2" fmla="*/ 0 h 845876"/>
                <a:gd name="connsiteX0" fmla="*/ -1 w 17616741"/>
                <a:gd name="connsiteY0" fmla="*/ 847949 h 847949"/>
                <a:gd name="connsiteX1" fmla="*/ 12960306 w 17616741"/>
                <a:gd name="connsiteY1" fmla="*/ 796415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2960306 w 17616741"/>
                <a:gd name="connsiteY1" fmla="*/ 796415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2960306 w 17616741"/>
                <a:gd name="connsiteY1" fmla="*/ 796415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2960306 w 17616741"/>
                <a:gd name="connsiteY1" fmla="*/ 796415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2960306 w 17616741"/>
                <a:gd name="connsiteY1" fmla="*/ 796415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2960306 w 17616741"/>
                <a:gd name="connsiteY1" fmla="*/ 796415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2960306 w 17616741"/>
                <a:gd name="connsiteY1" fmla="*/ 796415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2960306 w 17616741"/>
                <a:gd name="connsiteY1" fmla="*/ 796415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2960306 w 17616741"/>
                <a:gd name="connsiteY1" fmla="*/ 796415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7616741 w 17616741"/>
                <a:gd name="connsiteY1" fmla="*/ 0 h 847949"/>
                <a:gd name="connsiteX0" fmla="*/ -1 w 17616741"/>
                <a:gd name="connsiteY0" fmla="*/ 847949 h 847949"/>
                <a:gd name="connsiteX1" fmla="*/ 10227252 w 17616741"/>
                <a:gd name="connsiteY1" fmla="*/ 359094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0174910 w 17616741"/>
                <a:gd name="connsiteY1" fmla="*/ 357021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0174910 w 17616741"/>
                <a:gd name="connsiteY1" fmla="*/ 357021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3812626 w 17616741"/>
                <a:gd name="connsiteY1" fmla="*/ 821286 h 847949"/>
                <a:gd name="connsiteX2" fmla="*/ 17616741 w 17616741"/>
                <a:gd name="connsiteY2" fmla="*/ 0 h 847949"/>
                <a:gd name="connsiteX0" fmla="*/ -1 w 17616741"/>
                <a:gd name="connsiteY0" fmla="*/ 847949 h 847949"/>
                <a:gd name="connsiteX1" fmla="*/ 13812626 w 17616741"/>
                <a:gd name="connsiteY1" fmla="*/ 821286 h 847949"/>
                <a:gd name="connsiteX2" fmla="*/ 17616741 w 17616741"/>
                <a:gd name="connsiteY2" fmla="*/ 0 h 847949"/>
                <a:gd name="connsiteX0" fmla="*/ 0 w 19999044"/>
                <a:gd name="connsiteY0" fmla="*/ 806958 h 821286"/>
                <a:gd name="connsiteX1" fmla="*/ 16194929 w 19999044"/>
                <a:gd name="connsiteY1" fmla="*/ 821286 h 821286"/>
                <a:gd name="connsiteX2" fmla="*/ 19999044 w 19999044"/>
                <a:gd name="connsiteY2" fmla="*/ 0 h 821286"/>
                <a:gd name="connsiteX0" fmla="*/ 0 w 19999044"/>
                <a:gd name="connsiteY0" fmla="*/ 806958 h 837551"/>
                <a:gd name="connsiteX1" fmla="*/ 16194929 w 19999044"/>
                <a:gd name="connsiteY1" fmla="*/ 821286 h 837551"/>
                <a:gd name="connsiteX2" fmla="*/ 19999044 w 19999044"/>
                <a:gd name="connsiteY2" fmla="*/ 0 h 837551"/>
                <a:gd name="connsiteX0" fmla="*/ 0 w 19999044"/>
                <a:gd name="connsiteY0" fmla="*/ 806958 h 841709"/>
                <a:gd name="connsiteX1" fmla="*/ 16194929 w 19999044"/>
                <a:gd name="connsiteY1" fmla="*/ 821286 h 841709"/>
                <a:gd name="connsiteX2" fmla="*/ 19999044 w 19999044"/>
                <a:gd name="connsiteY2" fmla="*/ 0 h 841709"/>
                <a:gd name="connsiteX0" fmla="*/ 0 w 19999044"/>
                <a:gd name="connsiteY0" fmla="*/ 806958 h 841709"/>
                <a:gd name="connsiteX1" fmla="*/ 16194929 w 19999044"/>
                <a:gd name="connsiteY1" fmla="*/ 821286 h 841709"/>
                <a:gd name="connsiteX2" fmla="*/ 19999044 w 19999044"/>
                <a:gd name="connsiteY2" fmla="*/ 0 h 841709"/>
                <a:gd name="connsiteX0" fmla="*/ 0 w 24268603"/>
                <a:gd name="connsiteY0" fmla="*/ 0 h 1534967"/>
                <a:gd name="connsiteX1" fmla="*/ 20464488 w 24268603"/>
                <a:gd name="connsiteY1" fmla="*/ 1534920 h 1534967"/>
                <a:gd name="connsiteX2" fmla="*/ 24268603 w 24268603"/>
                <a:gd name="connsiteY2" fmla="*/ 713634 h 1534967"/>
                <a:gd name="connsiteX0" fmla="*/ 0 w 24268603"/>
                <a:gd name="connsiteY0" fmla="*/ 0 h 1660688"/>
                <a:gd name="connsiteX1" fmla="*/ 20464488 w 24268603"/>
                <a:gd name="connsiteY1" fmla="*/ 1534920 h 1660688"/>
                <a:gd name="connsiteX2" fmla="*/ 24268603 w 24268603"/>
                <a:gd name="connsiteY2" fmla="*/ 713634 h 1660688"/>
                <a:gd name="connsiteX0" fmla="*/ 0 w 24268603"/>
                <a:gd name="connsiteY0" fmla="*/ 0 h 1657431"/>
                <a:gd name="connsiteX1" fmla="*/ 20464488 w 24268603"/>
                <a:gd name="connsiteY1" fmla="*/ 1534920 h 1657431"/>
                <a:gd name="connsiteX2" fmla="*/ 24268603 w 24268603"/>
                <a:gd name="connsiteY2" fmla="*/ 713634 h 1657431"/>
                <a:gd name="connsiteX0" fmla="*/ 0 w 24268603"/>
                <a:gd name="connsiteY0" fmla="*/ 0 h 1673296"/>
                <a:gd name="connsiteX1" fmla="*/ 20464488 w 24268603"/>
                <a:gd name="connsiteY1" fmla="*/ 1534920 h 1673296"/>
                <a:gd name="connsiteX2" fmla="*/ 24268603 w 24268603"/>
                <a:gd name="connsiteY2" fmla="*/ 713634 h 1673296"/>
                <a:gd name="connsiteX0" fmla="*/ 0 w 24268603"/>
                <a:gd name="connsiteY0" fmla="*/ 0 h 713634"/>
                <a:gd name="connsiteX1" fmla="*/ 24268603 w 24268603"/>
                <a:gd name="connsiteY1" fmla="*/ 713634 h 713634"/>
                <a:gd name="connsiteX0" fmla="*/ 0 w 24268603"/>
                <a:gd name="connsiteY0" fmla="*/ 0 h 1366442"/>
                <a:gd name="connsiteX1" fmla="*/ 24268603 w 24268603"/>
                <a:gd name="connsiteY1" fmla="*/ 713634 h 1366442"/>
                <a:gd name="connsiteX0" fmla="*/ 0 w 24268603"/>
                <a:gd name="connsiteY0" fmla="*/ 0 h 1677813"/>
                <a:gd name="connsiteX1" fmla="*/ 24268603 w 24268603"/>
                <a:gd name="connsiteY1" fmla="*/ 713634 h 1677813"/>
                <a:gd name="connsiteX0" fmla="*/ 0 w 24090706"/>
                <a:gd name="connsiteY0" fmla="*/ 0 h 1931295"/>
                <a:gd name="connsiteX1" fmla="*/ 24090706 w 24090706"/>
                <a:gd name="connsiteY1" fmla="*/ 1081359 h 1931295"/>
                <a:gd name="connsiteX0" fmla="*/ 0 w 23912809"/>
                <a:gd name="connsiteY0" fmla="*/ 0 h 2220641"/>
                <a:gd name="connsiteX1" fmla="*/ 23912809 w 23912809"/>
                <a:gd name="connsiteY1" fmla="*/ 1468962 h 2220641"/>
                <a:gd name="connsiteX0" fmla="*/ 0 w 23912809"/>
                <a:gd name="connsiteY0" fmla="*/ 0 h 1777744"/>
                <a:gd name="connsiteX1" fmla="*/ 23912809 w 23912809"/>
                <a:gd name="connsiteY1" fmla="*/ 1468962 h 1777744"/>
                <a:gd name="connsiteX0" fmla="*/ 0 w 24179657"/>
                <a:gd name="connsiteY0" fmla="*/ 0 h 1221900"/>
                <a:gd name="connsiteX1" fmla="*/ 24179657 w 24179657"/>
                <a:gd name="connsiteY1" fmla="*/ 663942 h 1221900"/>
                <a:gd name="connsiteX0" fmla="*/ 0 w 24179657"/>
                <a:gd name="connsiteY0" fmla="*/ 0 h 1641077"/>
                <a:gd name="connsiteX1" fmla="*/ 24179657 w 24179657"/>
                <a:gd name="connsiteY1" fmla="*/ 663942 h 1641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79657" h="1641077">
                  <a:moveTo>
                    <a:pt x="0" y="0"/>
                  </a:moveTo>
                  <a:cubicBezTo>
                    <a:pt x="9364468" y="1639209"/>
                    <a:pt x="15170988" y="2374012"/>
                    <a:pt x="24179657" y="663942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71" name="Freeform 70"/>
            <p:cNvSpPr/>
            <p:nvPr/>
          </p:nvSpPr>
          <p:spPr bwMode="auto">
            <a:xfrm flipH="1" flipV="1">
              <a:off x="457221" y="2427626"/>
              <a:ext cx="188834" cy="859173"/>
            </a:xfrm>
            <a:custGeom>
              <a:avLst/>
              <a:gdLst>
                <a:gd name="connsiteX0" fmla="*/ 0 w 1473958"/>
                <a:gd name="connsiteY0" fmla="*/ 0 h 1508078"/>
                <a:gd name="connsiteX1" fmla="*/ 941695 w 1473958"/>
                <a:gd name="connsiteY1" fmla="*/ 341194 h 1508078"/>
                <a:gd name="connsiteX2" fmla="*/ 1473958 w 1473958"/>
                <a:gd name="connsiteY2" fmla="*/ 1508078 h 1508078"/>
                <a:gd name="connsiteX0" fmla="*/ 766737 w 836055"/>
                <a:gd name="connsiteY0" fmla="*/ 414726 h 1185825"/>
                <a:gd name="connsiteX1" fmla="*/ 2462 w 836055"/>
                <a:gd name="connsiteY1" fmla="*/ 18941 h 1185825"/>
                <a:gd name="connsiteX2" fmla="*/ 534725 w 836055"/>
                <a:gd name="connsiteY2" fmla="*/ 1185825 h 1185825"/>
                <a:gd name="connsiteX0" fmla="*/ 766737 w 766737"/>
                <a:gd name="connsiteY0" fmla="*/ 430045 h 1201144"/>
                <a:gd name="connsiteX1" fmla="*/ 2462 w 766737"/>
                <a:gd name="connsiteY1" fmla="*/ 34260 h 1201144"/>
                <a:gd name="connsiteX2" fmla="*/ 534725 w 766737"/>
                <a:gd name="connsiteY2" fmla="*/ 1201144 h 1201144"/>
                <a:gd name="connsiteX0" fmla="*/ 232012 w 232012"/>
                <a:gd name="connsiteY0" fmla="*/ 0 h 771099"/>
                <a:gd name="connsiteX1" fmla="*/ 0 w 232012"/>
                <a:gd name="connsiteY1" fmla="*/ 771099 h 771099"/>
                <a:gd name="connsiteX0" fmla="*/ 402432 w 402432"/>
                <a:gd name="connsiteY0" fmla="*/ 0 h 771099"/>
                <a:gd name="connsiteX1" fmla="*/ 170420 w 402432"/>
                <a:gd name="connsiteY1" fmla="*/ 771099 h 771099"/>
                <a:gd name="connsiteX0" fmla="*/ 564215 w 564215"/>
                <a:gd name="connsiteY0" fmla="*/ 0 h 771099"/>
                <a:gd name="connsiteX1" fmla="*/ 332203 w 564215"/>
                <a:gd name="connsiteY1" fmla="*/ 771099 h 771099"/>
                <a:gd name="connsiteX0" fmla="*/ 260994 w 1100332"/>
                <a:gd name="connsiteY0" fmla="*/ 0 h 1392072"/>
                <a:gd name="connsiteX1" fmla="*/ 1100332 w 1100332"/>
                <a:gd name="connsiteY1" fmla="*/ 1392072 h 1392072"/>
                <a:gd name="connsiteX0" fmla="*/ 809 w 840147"/>
                <a:gd name="connsiteY0" fmla="*/ 0 h 1392072"/>
                <a:gd name="connsiteX1" fmla="*/ 840147 w 840147"/>
                <a:gd name="connsiteY1" fmla="*/ 1392072 h 1392072"/>
                <a:gd name="connsiteX0" fmla="*/ 18 w 15260119"/>
                <a:gd name="connsiteY0" fmla="*/ 0 h 407174"/>
                <a:gd name="connsiteX1" fmla="*/ 15260119 w 15260119"/>
                <a:gd name="connsiteY1" fmla="*/ 271500 h 407174"/>
                <a:gd name="connsiteX0" fmla="*/ 0 w 15260101"/>
                <a:gd name="connsiteY0" fmla="*/ 25008 h 296508"/>
                <a:gd name="connsiteX1" fmla="*/ 15260101 w 15260101"/>
                <a:gd name="connsiteY1" fmla="*/ 296508 h 296508"/>
                <a:gd name="connsiteX0" fmla="*/ 0 w 16388683"/>
                <a:gd name="connsiteY0" fmla="*/ 28463 h 271747"/>
                <a:gd name="connsiteX1" fmla="*/ 16388683 w 16388683"/>
                <a:gd name="connsiteY1" fmla="*/ 271747 h 271747"/>
                <a:gd name="connsiteX0" fmla="*/ 0 w 16529959"/>
                <a:gd name="connsiteY0" fmla="*/ 25287 h 294261"/>
                <a:gd name="connsiteX1" fmla="*/ 16529959 w 16529959"/>
                <a:gd name="connsiteY1" fmla="*/ 294261 h 294261"/>
                <a:gd name="connsiteX0" fmla="*/ 0 w 16529959"/>
                <a:gd name="connsiteY0" fmla="*/ 18125 h 287099"/>
                <a:gd name="connsiteX1" fmla="*/ 16529959 w 16529959"/>
                <a:gd name="connsiteY1" fmla="*/ 287099 h 287099"/>
                <a:gd name="connsiteX0" fmla="*/ 0 w 17059733"/>
                <a:gd name="connsiteY0" fmla="*/ 19932 h 271390"/>
                <a:gd name="connsiteX1" fmla="*/ 17059733 w 17059733"/>
                <a:gd name="connsiteY1" fmla="*/ 271390 h 271390"/>
                <a:gd name="connsiteX0" fmla="*/ 0 w 16847819"/>
                <a:gd name="connsiteY0" fmla="*/ 6786 h 572360"/>
                <a:gd name="connsiteX1" fmla="*/ 16847819 w 16847819"/>
                <a:gd name="connsiteY1" fmla="*/ 572360 h 572360"/>
                <a:gd name="connsiteX0" fmla="*/ 0 w 16847819"/>
                <a:gd name="connsiteY0" fmla="*/ 0 h 565574"/>
                <a:gd name="connsiteX1" fmla="*/ 16847819 w 16847819"/>
                <a:gd name="connsiteY1" fmla="*/ 565574 h 565574"/>
                <a:gd name="connsiteX0" fmla="*/ 0 w 6405134"/>
                <a:gd name="connsiteY0" fmla="*/ 140148 h 140237"/>
                <a:gd name="connsiteX1" fmla="*/ 4768945 w 6405134"/>
                <a:gd name="connsiteY1" fmla="*/ 85663 h 140237"/>
                <a:gd name="connsiteX0" fmla="*/ 518191 w 5287137"/>
                <a:gd name="connsiteY0" fmla="*/ 144990 h 144990"/>
                <a:gd name="connsiteX1" fmla="*/ 5287136 w 5287137"/>
                <a:gd name="connsiteY1" fmla="*/ 90505 h 144990"/>
                <a:gd name="connsiteX0" fmla="*/ 415924 w 7268653"/>
                <a:gd name="connsiteY0" fmla="*/ 173049 h 173049"/>
                <a:gd name="connsiteX1" fmla="*/ 7268653 w 7268653"/>
                <a:gd name="connsiteY1" fmla="*/ 83533 h 173049"/>
                <a:gd name="connsiteX0" fmla="*/ 743339 w 2934047"/>
                <a:gd name="connsiteY0" fmla="*/ 56888 h 128517"/>
                <a:gd name="connsiteX1" fmla="*/ 2934047 w 2934047"/>
                <a:gd name="connsiteY1" fmla="*/ 128517 h 128517"/>
                <a:gd name="connsiteX0" fmla="*/ 0 w 2371800"/>
                <a:gd name="connsiteY0" fmla="*/ 38884 h 110513"/>
                <a:gd name="connsiteX1" fmla="*/ 2190708 w 2371800"/>
                <a:gd name="connsiteY1" fmla="*/ 110513 h 110513"/>
                <a:gd name="connsiteX0" fmla="*/ 250628 w 2441336"/>
                <a:gd name="connsiteY0" fmla="*/ 14149 h 85778"/>
                <a:gd name="connsiteX1" fmla="*/ 2441336 w 2441336"/>
                <a:gd name="connsiteY1" fmla="*/ 85778 h 85778"/>
                <a:gd name="connsiteX0" fmla="*/ 0 w 2190708"/>
                <a:gd name="connsiteY0" fmla="*/ 32745 h 104374"/>
                <a:gd name="connsiteX1" fmla="*/ 2190708 w 2190708"/>
                <a:gd name="connsiteY1" fmla="*/ 104374 h 104374"/>
                <a:gd name="connsiteX0" fmla="*/ 0 w 2190708"/>
                <a:gd name="connsiteY0" fmla="*/ 43150 h 114779"/>
                <a:gd name="connsiteX1" fmla="*/ 2190708 w 2190708"/>
                <a:gd name="connsiteY1" fmla="*/ 114779 h 114779"/>
                <a:gd name="connsiteX0" fmla="*/ 0 w 2190708"/>
                <a:gd name="connsiteY0" fmla="*/ 0 h 71629"/>
                <a:gd name="connsiteX1" fmla="*/ 2190708 w 2190708"/>
                <a:gd name="connsiteY1" fmla="*/ 71629 h 71629"/>
                <a:gd name="connsiteX0" fmla="*/ 0 w 1131159"/>
                <a:gd name="connsiteY0" fmla="*/ 0 h 57616"/>
                <a:gd name="connsiteX1" fmla="*/ 1131159 w 1131159"/>
                <a:gd name="connsiteY1" fmla="*/ 57616 h 57616"/>
                <a:gd name="connsiteX0" fmla="*/ 0 w 1625619"/>
                <a:gd name="connsiteY0" fmla="*/ 0 h 57616"/>
                <a:gd name="connsiteX1" fmla="*/ 1625619 w 1625619"/>
                <a:gd name="connsiteY1" fmla="*/ 57616 h 5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25619" h="57616">
                  <a:moveTo>
                    <a:pt x="0" y="0"/>
                  </a:moveTo>
                  <a:cubicBezTo>
                    <a:pt x="305268" y="23377"/>
                    <a:pt x="1472511" y="20369"/>
                    <a:pt x="1625619" y="57616"/>
                  </a:cubicBezTo>
                </a:path>
              </a:pathLst>
            </a:cu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494691" y="2385021"/>
              <a:ext cx="1737360" cy="914400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89899" y="2663819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ESnet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USA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" name="Hexagon 9"/>
            <p:cNvSpPr/>
            <p:nvPr/>
          </p:nvSpPr>
          <p:spPr bwMode="auto">
            <a:xfrm>
              <a:off x="3089899" y="1763541"/>
              <a:ext cx="494773" cy="388255"/>
            </a:xfrm>
            <a:prstGeom prst="hexagon">
              <a:avLst/>
            </a:pr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ea typeface="Arial" pitchFamily="-65" charset="0"/>
                  <a:cs typeface="Arial" pitchFamily="-65" charset="0"/>
                </a:rPr>
                <a:t>Chicago</a:t>
              </a:r>
              <a:endParaRPr lang="en-US" sz="8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5" name="Hexagon 14"/>
            <p:cNvSpPr/>
            <p:nvPr/>
          </p:nvSpPr>
          <p:spPr bwMode="auto">
            <a:xfrm>
              <a:off x="4466841" y="2736645"/>
              <a:ext cx="550459" cy="388255"/>
            </a:xfrm>
            <a:prstGeom prst="hexagon">
              <a:avLst/>
            </a:pr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ea typeface="Arial" pitchFamily="-65" charset="0"/>
                  <a:cs typeface="Arial" pitchFamily="-65" charset="0"/>
                </a:rPr>
                <a:t>New York</a:t>
              </a:r>
              <a:endParaRPr lang="en-US" sz="8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67262" y="2867242"/>
              <a:ext cx="428835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BNL-T1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2233729" y="3779367"/>
              <a:ext cx="2228247" cy="1134914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85413" y="4477795"/>
              <a:ext cx="7248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Internet2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USA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28465" y="4514171"/>
              <a:ext cx="40799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Harvard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2493213" y="328758"/>
              <a:ext cx="1732542" cy="922838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74603" y="850865"/>
              <a:ext cx="7697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CANARIE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Canada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752942" y="572660"/>
              <a:ext cx="24769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UVic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166228" y="369546"/>
              <a:ext cx="441659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SimFraU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07549" y="759878"/>
              <a:ext cx="627608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TRIUMF-T1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111723" y="560894"/>
              <a:ext cx="257315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UAlb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60823" y="626587"/>
              <a:ext cx="257315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UTor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76880" y="790177"/>
              <a:ext cx="372731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McGilU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2" name="Hexagon 41"/>
            <p:cNvSpPr/>
            <p:nvPr/>
          </p:nvSpPr>
          <p:spPr bwMode="auto">
            <a:xfrm>
              <a:off x="1726651" y="2897607"/>
              <a:ext cx="450376" cy="388255"/>
            </a:xfrm>
            <a:prstGeom prst="hexagon">
              <a:avLst/>
            </a:pr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ea typeface="Arial" pitchFamily="-65" charset="0"/>
                  <a:cs typeface="Arial" pitchFamily="-65" charset="0"/>
                </a:rPr>
                <a:t>Seattle</a:t>
              </a:r>
              <a:endParaRPr lang="en-US" sz="8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70596" y="4109061"/>
              <a:ext cx="1059472" cy="605543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25871" y="4309654"/>
              <a:ext cx="7489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TWAREN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Taiwan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36307" y="4182278"/>
              <a:ext cx="239681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NCU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46055" y="4184161"/>
              <a:ext cx="228460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NTU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111794" y="3286799"/>
              <a:ext cx="1059472" cy="564327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32791" y="3470140"/>
              <a:ext cx="6174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ASGC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Taiwan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77505" y="3360016"/>
              <a:ext cx="468911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ASGC-T1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86818" y="2026978"/>
              <a:ext cx="915558" cy="564327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03611" y="2227571"/>
              <a:ext cx="8819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KERONET2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Korea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57221" y="2078529"/>
              <a:ext cx="239681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KNU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5759086" y="5911468"/>
              <a:ext cx="324771" cy="154518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057" name="TextBox 2056"/>
            <p:cNvSpPr txBox="1"/>
            <p:nvPr/>
          </p:nvSpPr>
          <p:spPr>
            <a:xfrm>
              <a:off x="6071574" y="5829163"/>
              <a:ext cx="299473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LHCONE VRF domain</a:t>
              </a:r>
            </a:p>
            <a:p>
              <a:pPr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End sites – LHC Tier 2 or Tier 3 unless indicated as Tier 1</a:t>
              </a:r>
            </a:p>
            <a:p>
              <a:pPr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>
                  <a:solidFill>
                    <a:srgbClr val="000000"/>
                  </a:solidFill>
                  <a:cs typeface="Arial" charset="0"/>
                </a:rPr>
                <a:t>Regional </a:t>
              </a: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R&amp;E communication nexus</a:t>
              </a:r>
            </a:p>
            <a:p>
              <a:pPr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Data communication links, 10, 20, and 30 Gb/s</a:t>
              </a:r>
            </a:p>
            <a:p>
              <a:pPr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See </a:t>
              </a: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  <a:hlinkClick r:id="rId3"/>
                </a:rPr>
                <a:t>http://lhcone.net</a:t>
              </a: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 for details.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906694" y="6111074"/>
              <a:ext cx="177164" cy="1108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rgbClr val="000000"/>
                  </a:solidFill>
                  <a:cs typeface="Arial" charset="0"/>
                </a:rPr>
                <a:t>NTU</a:t>
              </a:r>
              <a:endParaRPr lang="en-US" sz="6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5" name="Hexagon 74"/>
            <p:cNvSpPr/>
            <p:nvPr/>
          </p:nvSpPr>
          <p:spPr bwMode="auto">
            <a:xfrm>
              <a:off x="5767560" y="6253578"/>
              <a:ext cx="316298" cy="166354"/>
            </a:xfrm>
            <a:prstGeom prst="hexagon">
              <a:avLst/>
            </a:pr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smtClean="0">
                  <a:solidFill>
                    <a:srgbClr val="000000"/>
                  </a:solidFill>
                  <a:ea typeface="Arial" pitchFamily="-65" charset="0"/>
                  <a:cs typeface="Arial" pitchFamily="-65" charset="0"/>
                </a:rPr>
                <a:t>Chicago</a:t>
              </a:r>
              <a:endParaRPr lang="en-US" sz="6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635742" y="6515269"/>
              <a:ext cx="448116" cy="61312"/>
              <a:chOff x="5439417" y="6588419"/>
              <a:chExt cx="644441" cy="0"/>
            </a:xfrm>
          </p:grpSpPr>
          <p:cxnSp>
            <p:nvCxnSpPr>
              <p:cNvPr id="2059" name="Straight Connector 2058"/>
              <p:cNvCxnSpPr/>
              <p:nvPr/>
            </p:nvCxnSpPr>
            <p:spPr bwMode="auto">
              <a:xfrm>
                <a:off x="5439417" y="6588419"/>
                <a:ext cx="222432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9" name="Straight Connector 78"/>
              <p:cNvCxnSpPr/>
              <p:nvPr/>
            </p:nvCxnSpPr>
            <p:spPr bwMode="auto">
              <a:xfrm>
                <a:off x="5647871" y="6588419"/>
                <a:ext cx="222432" cy="0"/>
              </a:xfrm>
              <a:prstGeom prst="line">
                <a:avLst/>
              </a:prstGeom>
              <a:noFill/>
              <a:ln w="762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0" name="Straight Connector 79"/>
              <p:cNvCxnSpPr/>
              <p:nvPr/>
            </p:nvCxnSpPr>
            <p:spPr bwMode="auto">
              <a:xfrm>
                <a:off x="5861426" y="6588419"/>
                <a:ext cx="222432" cy="0"/>
              </a:xfrm>
              <a:prstGeom prst="line">
                <a:avLst/>
              </a:prstGeom>
              <a:noFill/>
              <a:ln w="1143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3" name="Freeform 7"/>
            <p:cNvSpPr>
              <a:spLocks/>
            </p:cNvSpPr>
            <p:nvPr/>
          </p:nvSpPr>
          <p:spPr bwMode="auto">
            <a:xfrm>
              <a:off x="7078042" y="302956"/>
              <a:ext cx="1508077" cy="687365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407926" y="622878"/>
              <a:ext cx="8483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NORDUnet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Nordic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539399" y="369545"/>
              <a:ext cx="582724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NDGF-T1a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221580" y="527566"/>
              <a:ext cx="52020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NDGF-T1a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951903" y="519349"/>
              <a:ext cx="52020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NDGF-T1c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9" name="Freeform 7"/>
            <p:cNvSpPr>
              <a:spLocks/>
            </p:cNvSpPr>
            <p:nvPr/>
          </p:nvSpPr>
          <p:spPr bwMode="auto">
            <a:xfrm>
              <a:off x="7018167" y="2107108"/>
              <a:ext cx="1508077" cy="687365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403354" y="2427030"/>
              <a:ext cx="7377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DFN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Germany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479524" y="2173697"/>
              <a:ext cx="298993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DESY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161705" y="2331718"/>
              <a:ext cx="196400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GSI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892028" y="2323501"/>
              <a:ext cx="576312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DE-KIT-T1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6499576" y="3041218"/>
              <a:ext cx="1737360" cy="914400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8" name="Freeform 7"/>
            <p:cNvSpPr>
              <a:spLocks/>
            </p:cNvSpPr>
            <p:nvPr/>
          </p:nvSpPr>
          <p:spPr bwMode="auto">
            <a:xfrm>
              <a:off x="6898513" y="4904719"/>
              <a:ext cx="1508077" cy="687365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7371064" y="5224641"/>
              <a:ext cx="5629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GARR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Italy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173921" y="5042096"/>
              <a:ext cx="484941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INFN-Nap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7721820" y="5035917"/>
              <a:ext cx="512191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CNAF-T1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" name="Freeform 7"/>
            <p:cNvSpPr>
              <a:spLocks/>
            </p:cNvSpPr>
            <p:nvPr/>
          </p:nvSpPr>
          <p:spPr bwMode="auto">
            <a:xfrm>
              <a:off x="5219296" y="4943658"/>
              <a:ext cx="1508077" cy="687365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5635742" y="5263580"/>
              <a:ext cx="6751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srgbClr val="000000"/>
                  </a:solidFill>
                  <a:cs typeface="Arial" charset="0"/>
                </a:rPr>
                <a:t>RedIRIS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srgbClr val="000000"/>
                  </a:solidFill>
                  <a:cs typeface="Arial" charset="0"/>
                </a:rPr>
                <a:t>Spain</a:t>
              </a:r>
              <a:endParaRPr lang="en-US" sz="10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781359" y="5069363"/>
              <a:ext cx="383951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PIC-T1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8" name="Freeform 7"/>
            <p:cNvSpPr>
              <a:spLocks/>
            </p:cNvSpPr>
            <p:nvPr/>
          </p:nvSpPr>
          <p:spPr bwMode="auto">
            <a:xfrm>
              <a:off x="5181446" y="555818"/>
              <a:ext cx="1126952" cy="608609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5283097" y="739277"/>
              <a:ext cx="9236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SARA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Netherlands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478079" y="640856"/>
              <a:ext cx="621196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NIKHEF-T1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6627663" y="4097725"/>
              <a:ext cx="1668718" cy="687365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7059508" y="4417647"/>
              <a:ext cx="805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RENATER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France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723056" y="4310341"/>
              <a:ext cx="58432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GRIF-IN2P3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1" name="Hexagon 120"/>
            <p:cNvSpPr/>
            <p:nvPr/>
          </p:nvSpPr>
          <p:spPr bwMode="auto">
            <a:xfrm>
              <a:off x="4562569" y="3966041"/>
              <a:ext cx="740732" cy="388255"/>
            </a:xfrm>
            <a:prstGeom prst="hexagon">
              <a:avLst/>
            </a:pr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ea typeface="Arial" pitchFamily="-65" charset="0"/>
                  <a:cs typeface="Arial" pitchFamily="-65" charset="0"/>
                </a:rPr>
                <a:t>Washington</a:t>
              </a:r>
              <a:endParaRPr lang="en-US" sz="8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96" name="Freeform 7"/>
            <p:cNvSpPr>
              <a:spLocks/>
            </p:cNvSpPr>
            <p:nvPr/>
          </p:nvSpPr>
          <p:spPr bwMode="auto">
            <a:xfrm>
              <a:off x="3816487" y="5633938"/>
              <a:ext cx="1059472" cy="564327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037484" y="5834531"/>
              <a:ext cx="6174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CUDI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Mexico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391946" y="5709038"/>
              <a:ext cx="324641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UNAM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180825" y="4125414"/>
              <a:ext cx="717376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CC-IN2P3-T1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7471569" y="4273075"/>
              <a:ext cx="533031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Sub-IN2P3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7919665" y="4395580"/>
              <a:ext cx="234872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CEA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34" name="Freeform 7"/>
            <p:cNvSpPr>
              <a:spLocks/>
            </p:cNvSpPr>
            <p:nvPr/>
          </p:nvSpPr>
          <p:spPr bwMode="auto">
            <a:xfrm>
              <a:off x="7226760" y="1196041"/>
              <a:ext cx="1155231" cy="798088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7234092" y="1427104"/>
              <a:ext cx="6447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CERN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Geneva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519005" y="1277449"/>
              <a:ext cx="518604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CERN-T1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825908" y="2558134"/>
              <a:ext cx="297389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SLAC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637358" y="4300282"/>
              <a:ext cx="39196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GLakes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802667" y="3889533"/>
              <a:ext cx="161134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NE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713088" y="4160485"/>
              <a:ext cx="29097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MidW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3754878" y="4022187"/>
              <a:ext cx="246093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SoW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57" name="Hexagon 156"/>
            <p:cNvSpPr/>
            <p:nvPr/>
          </p:nvSpPr>
          <p:spPr bwMode="auto">
            <a:xfrm>
              <a:off x="8406590" y="1693064"/>
              <a:ext cx="450376" cy="388255"/>
            </a:xfrm>
            <a:prstGeom prst="hexagon">
              <a:avLst/>
            </a:pr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ea typeface="Arial" pitchFamily="-65" charset="0"/>
                  <a:cs typeface="Arial" pitchFamily="-65" charset="0"/>
                </a:rPr>
                <a:t>Geneva</a:t>
              </a:r>
              <a:endParaRPr lang="en-US" sz="8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7911029" y="1406224"/>
              <a:ext cx="310213" cy="26468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KISTI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Korea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7857728" y="1678533"/>
              <a:ext cx="258918" cy="26468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TIFR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India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8644971" y="2800238"/>
              <a:ext cx="4828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srgbClr val="000000"/>
                  </a:solidFill>
                  <a:cs typeface="Arial" charset="0"/>
                </a:rPr>
                <a:t>India</a:t>
              </a:r>
              <a:endParaRPr lang="en-US" sz="10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8583493" y="975533"/>
              <a:ext cx="5469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srgbClr val="000000"/>
                  </a:solidFill>
                  <a:cs typeface="Arial" charset="0"/>
                </a:rPr>
                <a:t>Korea</a:t>
              </a:r>
              <a:endParaRPr lang="en-US" sz="10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13884" y="2867242"/>
              <a:ext cx="499367" cy="1569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cs typeface="Arial" charset="0"/>
                </a:rPr>
                <a:t>FNAL-T1</a:t>
              </a:r>
              <a:endParaRPr lang="en-US" sz="9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774897" y="4398546"/>
              <a:ext cx="19479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MIT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092698" y="3865932"/>
              <a:ext cx="390363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Caltech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027574" y="4030504"/>
              <a:ext cx="43524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UFlorida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984594" y="4192567"/>
              <a:ext cx="286169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UNeb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2666236" y="4243891"/>
              <a:ext cx="263727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PurU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2512478" y="3934107"/>
              <a:ext cx="308611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UCSD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2535108" y="4089697"/>
              <a:ext cx="332655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cs typeface="Arial" charset="0"/>
                </a:rPr>
                <a:t>UWisc</a:t>
              </a:r>
              <a:endParaRPr lang="en-US" sz="800" b="1" dirty="0">
                <a:solidFill>
                  <a:srgbClr val="000000"/>
                </a:solidFill>
                <a:cs typeface="Arial" charset="0"/>
              </a:endParaRPr>
            </a:p>
          </p:txBody>
        </p:sp>
        <p:pic>
          <p:nvPicPr>
            <p:cNvPr id="1028" name="Picture 4" descr="C:\Work\0ESNet\ESnet\Customers\HEP\LHC\T2-3 networking - LHCONE\logos\ASGC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888" y="5302170"/>
              <a:ext cx="381862" cy="433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Work\0ESNet\ESnet\Customers\HEP\LHC\T2-3 networking - LHCONE\logos\CANARIE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65" y="5727505"/>
              <a:ext cx="701508" cy="1872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Work\0ESNet\ESnet\Customers\HEP\LHC\T2-3 networking - LHCONE\logos\CERN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189" y="5934087"/>
              <a:ext cx="403261" cy="410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C:\Work\0ESNet\ESnet\Customers\HEP\LHC\T2-3 networking - LHCONE\logos\CUDI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678" y="6359783"/>
              <a:ext cx="352282" cy="17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C:\Work\0ESNet\ESnet\Customers\HEP\LHC\T2-3 networking - LHCONE\logos\Internet2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328" y="6288329"/>
              <a:ext cx="394363" cy="313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C:\Work\0ESNet\ESnet\Customers\HEP\LHC\T2-3 networking - LHCONE\logos\NORDUnet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4930" y="5395655"/>
              <a:ext cx="526811" cy="1588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9" name="Picture 15" descr="C:\Work\0ESNet\ESnet\Customers\HEP\LHC\T2-3 networking - LHCONE\logos\RENATER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032" y="6317515"/>
              <a:ext cx="490606" cy="2552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C:\Work\0ESNet\ESnet\Customers\HEP\LHC\T2-3 networking - LHCONE\logos\SARA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623" y="5371250"/>
              <a:ext cx="297758" cy="207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:\Work\0ESNet\ESnet\Customers\HEP\LHC\T2-3 networking - LHCONE\logos\DFN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466" y="6599454"/>
              <a:ext cx="336706" cy="190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C:\Work\0ESNet\ESnet\Customers\HEP\LHC\T2-3 networking - LHCONE\logos\ESnet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863" y="5297630"/>
              <a:ext cx="257292" cy="354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:\Work\0ESNet\ESnet\Customers\HEP\LHC\T2-3 networking - LHCONE\logos\GARR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290" y="5732617"/>
              <a:ext cx="490439" cy="1770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 descr="C:\Work\0ESNet\ESnet\Customers\HEP\LHC\T2-3 networking - LHCONE\logos\GEANT.jp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2310" y="6052488"/>
              <a:ext cx="412399" cy="173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C:\Work\0ESNet\ESnet\Customers\HEP\LHC\T2-3 networking - LHCONE\logos\RedIRIS.jp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8315" y="6057644"/>
              <a:ext cx="320040" cy="1629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4" name="Picture 2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6094" y="5752270"/>
              <a:ext cx="770817" cy="137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5" name="Picture 3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5816" y="5678959"/>
              <a:ext cx="385039" cy="284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 descr="C:\Work\0ESNet\ESnet\Customers\HEP\LHC\T2-3 networking - LHCONE\logos\MREN Logo.gif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776" y="6618777"/>
              <a:ext cx="611466" cy="151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Work\0ESNet\ESnet\Customers\HEP\LHC\T2-3 networking - LHCONE\logos\logo-surfnet.gif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7084" y="6051159"/>
              <a:ext cx="368836" cy="175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C:\Work\0ESNet\ESnet\Customers\HEP\LHC\T2-3 networking - LHCONE\logos\UltraLight.cecbajgf.png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724" y="6358293"/>
              <a:ext cx="713557" cy="173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2038748" y="1393114"/>
              <a:ext cx="824745" cy="468090"/>
              <a:chOff x="1860440" y="3162234"/>
              <a:chExt cx="824745" cy="468090"/>
            </a:xfrm>
          </p:grpSpPr>
          <p:sp>
            <p:nvSpPr>
              <p:cNvPr id="166" name="Freeform 7"/>
              <p:cNvSpPr>
                <a:spLocks/>
              </p:cNvSpPr>
              <p:nvPr/>
            </p:nvSpPr>
            <p:spPr bwMode="auto">
              <a:xfrm>
                <a:off x="1860440" y="3162234"/>
                <a:ext cx="824745" cy="468090"/>
              </a:xfrm>
              <a:custGeom>
                <a:avLst/>
                <a:gdLst>
                  <a:gd name="T0" fmla="*/ 5 w 2184"/>
                  <a:gd name="T1" fmla="*/ 630 h 1434"/>
                  <a:gd name="T2" fmla="*/ 68 w 2184"/>
                  <a:gd name="T3" fmla="*/ 535 h 1434"/>
                  <a:gd name="T4" fmla="*/ 119 w 2184"/>
                  <a:gd name="T5" fmla="*/ 390 h 1434"/>
                  <a:gd name="T6" fmla="*/ 201 w 2184"/>
                  <a:gd name="T7" fmla="*/ 293 h 1434"/>
                  <a:gd name="T8" fmla="*/ 348 w 2184"/>
                  <a:gd name="T9" fmla="*/ 204 h 1434"/>
                  <a:gd name="T10" fmla="*/ 401 w 2184"/>
                  <a:gd name="T11" fmla="*/ 129 h 1434"/>
                  <a:gd name="T12" fmla="*/ 516 w 2184"/>
                  <a:gd name="T13" fmla="*/ 91 h 1434"/>
                  <a:gd name="T14" fmla="*/ 593 w 2184"/>
                  <a:gd name="T15" fmla="*/ 81 h 1434"/>
                  <a:gd name="T16" fmla="*/ 724 w 2184"/>
                  <a:gd name="T17" fmla="*/ 57 h 1434"/>
                  <a:gd name="T18" fmla="*/ 835 w 2184"/>
                  <a:gd name="T19" fmla="*/ 22 h 1434"/>
                  <a:gd name="T20" fmla="*/ 972 w 2184"/>
                  <a:gd name="T21" fmla="*/ 13 h 1434"/>
                  <a:gd name="T22" fmla="*/ 1064 w 2184"/>
                  <a:gd name="T23" fmla="*/ 18 h 1434"/>
                  <a:gd name="T24" fmla="*/ 1152 w 2184"/>
                  <a:gd name="T25" fmla="*/ 19 h 1434"/>
                  <a:gd name="T26" fmla="*/ 1200 w 2184"/>
                  <a:gd name="T27" fmla="*/ 6 h 1434"/>
                  <a:gd name="T28" fmla="*/ 1298 w 2184"/>
                  <a:gd name="T29" fmla="*/ 48 h 1434"/>
                  <a:gd name="T30" fmla="*/ 1403 w 2184"/>
                  <a:gd name="T31" fmla="*/ 65 h 1434"/>
                  <a:gd name="T32" fmla="*/ 1489 w 2184"/>
                  <a:gd name="T33" fmla="*/ 41 h 1434"/>
                  <a:gd name="T34" fmla="*/ 1616 w 2184"/>
                  <a:gd name="T35" fmla="*/ 88 h 1434"/>
                  <a:gd name="T36" fmla="*/ 1672 w 2184"/>
                  <a:gd name="T37" fmla="*/ 116 h 1434"/>
                  <a:gd name="T38" fmla="*/ 1733 w 2184"/>
                  <a:gd name="T39" fmla="*/ 137 h 1434"/>
                  <a:gd name="T40" fmla="*/ 1737 w 2184"/>
                  <a:gd name="T41" fmla="*/ 175 h 1434"/>
                  <a:gd name="T42" fmla="*/ 1887 w 2184"/>
                  <a:gd name="T43" fmla="*/ 201 h 1434"/>
                  <a:gd name="T44" fmla="*/ 1914 w 2184"/>
                  <a:gd name="T45" fmla="*/ 301 h 1434"/>
                  <a:gd name="T46" fmla="*/ 1990 w 2184"/>
                  <a:gd name="T47" fmla="*/ 395 h 1434"/>
                  <a:gd name="T48" fmla="*/ 2122 w 2184"/>
                  <a:gd name="T49" fmla="*/ 476 h 1434"/>
                  <a:gd name="T50" fmla="*/ 2133 w 2184"/>
                  <a:gd name="T51" fmla="*/ 575 h 1434"/>
                  <a:gd name="T52" fmla="*/ 2159 w 2184"/>
                  <a:gd name="T53" fmla="*/ 654 h 1434"/>
                  <a:gd name="T54" fmla="*/ 2116 w 2184"/>
                  <a:gd name="T55" fmla="*/ 719 h 1434"/>
                  <a:gd name="T56" fmla="*/ 2176 w 2184"/>
                  <a:gd name="T57" fmla="*/ 735 h 1434"/>
                  <a:gd name="T58" fmla="*/ 2172 w 2184"/>
                  <a:gd name="T59" fmla="*/ 796 h 1434"/>
                  <a:gd name="T60" fmla="*/ 2121 w 2184"/>
                  <a:gd name="T61" fmla="*/ 820 h 1434"/>
                  <a:gd name="T62" fmla="*/ 2098 w 2184"/>
                  <a:gd name="T63" fmla="*/ 947 h 1434"/>
                  <a:gd name="T64" fmla="*/ 2071 w 2184"/>
                  <a:gd name="T65" fmla="*/ 992 h 1434"/>
                  <a:gd name="T66" fmla="*/ 2068 w 2184"/>
                  <a:gd name="T67" fmla="*/ 1060 h 1434"/>
                  <a:gd name="T68" fmla="*/ 1981 w 2184"/>
                  <a:gd name="T69" fmla="*/ 1071 h 1434"/>
                  <a:gd name="T70" fmla="*/ 1916 w 2184"/>
                  <a:gd name="T71" fmla="*/ 1208 h 1434"/>
                  <a:gd name="T72" fmla="*/ 1776 w 2184"/>
                  <a:gd name="T73" fmla="*/ 1235 h 1434"/>
                  <a:gd name="T74" fmla="*/ 1707 w 2184"/>
                  <a:gd name="T75" fmla="*/ 1313 h 1434"/>
                  <a:gd name="T76" fmla="*/ 1589 w 2184"/>
                  <a:gd name="T77" fmla="*/ 1351 h 1434"/>
                  <a:gd name="T78" fmla="*/ 1494 w 2184"/>
                  <a:gd name="T79" fmla="*/ 1402 h 1434"/>
                  <a:gd name="T80" fmla="*/ 1430 w 2184"/>
                  <a:gd name="T81" fmla="*/ 1362 h 1434"/>
                  <a:gd name="T82" fmla="*/ 1363 w 2184"/>
                  <a:gd name="T83" fmla="*/ 1431 h 1434"/>
                  <a:gd name="T84" fmla="*/ 1260 w 2184"/>
                  <a:gd name="T85" fmla="*/ 1394 h 1434"/>
                  <a:gd name="T86" fmla="*/ 1192 w 2184"/>
                  <a:gd name="T87" fmla="*/ 1429 h 1434"/>
                  <a:gd name="T88" fmla="*/ 1087 w 2184"/>
                  <a:gd name="T89" fmla="*/ 1397 h 1434"/>
                  <a:gd name="T90" fmla="*/ 980 w 2184"/>
                  <a:gd name="T91" fmla="*/ 1434 h 1434"/>
                  <a:gd name="T92" fmla="*/ 872 w 2184"/>
                  <a:gd name="T93" fmla="*/ 1375 h 1434"/>
                  <a:gd name="T94" fmla="*/ 748 w 2184"/>
                  <a:gd name="T95" fmla="*/ 1380 h 1434"/>
                  <a:gd name="T96" fmla="*/ 694 w 2184"/>
                  <a:gd name="T97" fmla="*/ 1307 h 1434"/>
                  <a:gd name="T98" fmla="*/ 619 w 2184"/>
                  <a:gd name="T99" fmla="*/ 1343 h 1434"/>
                  <a:gd name="T100" fmla="*/ 525 w 2184"/>
                  <a:gd name="T101" fmla="*/ 1299 h 1434"/>
                  <a:gd name="T102" fmla="*/ 519 w 2184"/>
                  <a:gd name="T103" fmla="*/ 1262 h 1434"/>
                  <a:gd name="T104" fmla="*/ 399 w 2184"/>
                  <a:gd name="T105" fmla="*/ 1210 h 1434"/>
                  <a:gd name="T106" fmla="*/ 329 w 2184"/>
                  <a:gd name="T107" fmla="*/ 1165 h 1434"/>
                  <a:gd name="T108" fmla="*/ 172 w 2184"/>
                  <a:gd name="T109" fmla="*/ 1103 h 1434"/>
                  <a:gd name="T110" fmla="*/ 105 w 2184"/>
                  <a:gd name="T111" fmla="*/ 976 h 1434"/>
                  <a:gd name="T112" fmla="*/ 5 w 2184"/>
                  <a:gd name="T113" fmla="*/ 907 h 1434"/>
                  <a:gd name="T114" fmla="*/ 26 w 2184"/>
                  <a:gd name="T115" fmla="*/ 818 h 1434"/>
                  <a:gd name="T116" fmla="*/ 22 w 2184"/>
                  <a:gd name="T117" fmla="*/ 737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84" h="1434">
                    <a:moveTo>
                      <a:pt x="48" y="719"/>
                    </a:moveTo>
                    <a:lnTo>
                      <a:pt x="33" y="708"/>
                    </a:lnTo>
                    <a:lnTo>
                      <a:pt x="21" y="696"/>
                    </a:lnTo>
                    <a:lnTo>
                      <a:pt x="13" y="680"/>
                    </a:lnTo>
                    <a:lnTo>
                      <a:pt x="6" y="664"/>
                    </a:lnTo>
                    <a:lnTo>
                      <a:pt x="5" y="648"/>
                    </a:lnTo>
                    <a:lnTo>
                      <a:pt x="5" y="630"/>
                    </a:lnTo>
                    <a:lnTo>
                      <a:pt x="10" y="613"/>
                    </a:lnTo>
                    <a:lnTo>
                      <a:pt x="18" y="597"/>
                    </a:lnTo>
                    <a:lnTo>
                      <a:pt x="29" y="583"/>
                    </a:lnTo>
                    <a:lnTo>
                      <a:pt x="43" y="570"/>
                    </a:lnTo>
                    <a:lnTo>
                      <a:pt x="61" y="562"/>
                    </a:lnTo>
                    <a:lnTo>
                      <a:pt x="78" y="555"/>
                    </a:lnTo>
                    <a:lnTo>
                      <a:pt x="68" y="535"/>
                    </a:lnTo>
                    <a:lnTo>
                      <a:pt x="62" y="511"/>
                    </a:lnTo>
                    <a:lnTo>
                      <a:pt x="61" y="489"/>
                    </a:lnTo>
                    <a:lnTo>
                      <a:pt x="64" y="465"/>
                    </a:lnTo>
                    <a:lnTo>
                      <a:pt x="72" y="444"/>
                    </a:lnTo>
                    <a:lnTo>
                      <a:pt x="84" y="423"/>
                    </a:lnTo>
                    <a:lnTo>
                      <a:pt x="100" y="406"/>
                    </a:lnTo>
                    <a:lnTo>
                      <a:pt x="119" y="390"/>
                    </a:lnTo>
                    <a:lnTo>
                      <a:pt x="137" y="382"/>
                    </a:lnTo>
                    <a:lnTo>
                      <a:pt x="156" y="376"/>
                    </a:lnTo>
                    <a:lnTo>
                      <a:pt x="175" y="374"/>
                    </a:lnTo>
                    <a:lnTo>
                      <a:pt x="196" y="374"/>
                    </a:lnTo>
                    <a:lnTo>
                      <a:pt x="191" y="345"/>
                    </a:lnTo>
                    <a:lnTo>
                      <a:pt x="193" y="318"/>
                    </a:lnTo>
                    <a:lnTo>
                      <a:pt x="201" y="293"/>
                    </a:lnTo>
                    <a:lnTo>
                      <a:pt x="212" y="269"/>
                    </a:lnTo>
                    <a:lnTo>
                      <a:pt x="229" y="248"/>
                    </a:lnTo>
                    <a:lnTo>
                      <a:pt x="248" y="231"/>
                    </a:lnTo>
                    <a:lnTo>
                      <a:pt x="272" y="216"/>
                    </a:lnTo>
                    <a:lnTo>
                      <a:pt x="299" y="207"/>
                    </a:lnTo>
                    <a:lnTo>
                      <a:pt x="325" y="204"/>
                    </a:lnTo>
                    <a:lnTo>
                      <a:pt x="348" y="204"/>
                    </a:lnTo>
                    <a:lnTo>
                      <a:pt x="372" y="209"/>
                    </a:lnTo>
                    <a:lnTo>
                      <a:pt x="395" y="216"/>
                    </a:lnTo>
                    <a:lnTo>
                      <a:pt x="388" y="199"/>
                    </a:lnTo>
                    <a:lnTo>
                      <a:pt x="387" y="180"/>
                    </a:lnTo>
                    <a:lnTo>
                      <a:pt x="388" y="162"/>
                    </a:lnTo>
                    <a:lnTo>
                      <a:pt x="393" y="145"/>
                    </a:lnTo>
                    <a:lnTo>
                      <a:pt x="401" y="129"/>
                    </a:lnTo>
                    <a:lnTo>
                      <a:pt x="414" y="115"/>
                    </a:lnTo>
                    <a:lnTo>
                      <a:pt x="428" y="102"/>
                    </a:lnTo>
                    <a:lnTo>
                      <a:pt x="444" y="92"/>
                    </a:lnTo>
                    <a:lnTo>
                      <a:pt x="461" y="88"/>
                    </a:lnTo>
                    <a:lnTo>
                      <a:pt x="481" y="84"/>
                    </a:lnTo>
                    <a:lnTo>
                      <a:pt x="498" y="86"/>
                    </a:lnTo>
                    <a:lnTo>
                      <a:pt x="516" y="91"/>
                    </a:lnTo>
                    <a:lnTo>
                      <a:pt x="531" y="97"/>
                    </a:lnTo>
                    <a:lnTo>
                      <a:pt x="546" y="108"/>
                    </a:lnTo>
                    <a:lnTo>
                      <a:pt x="558" y="121"/>
                    </a:lnTo>
                    <a:lnTo>
                      <a:pt x="570" y="137"/>
                    </a:lnTo>
                    <a:lnTo>
                      <a:pt x="574" y="116"/>
                    </a:lnTo>
                    <a:lnTo>
                      <a:pt x="582" y="97"/>
                    </a:lnTo>
                    <a:lnTo>
                      <a:pt x="593" y="81"/>
                    </a:lnTo>
                    <a:lnTo>
                      <a:pt x="609" y="67"/>
                    </a:lnTo>
                    <a:lnTo>
                      <a:pt x="625" y="56"/>
                    </a:lnTo>
                    <a:lnTo>
                      <a:pt x="644" y="49"/>
                    </a:lnTo>
                    <a:lnTo>
                      <a:pt x="665" y="46"/>
                    </a:lnTo>
                    <a:lnTo>
                      <a:pt x="687" y="46"/>
                    </a:lnTo>
                    <a:lnTo>
                      <a:pt x="706" y="51"/>
                    </a:lnTo>
                    <a:lnTo>
                      <a:pt x="724" y="57"/>
                    </a:lnTo>
                    <a:lnTo>
                      <a:pt x="741" y="68"/>
                    </a:lnTo>
                    <a:lnTo>
                      <a:pt x="756" y="83"/>
                    </a:lnTo>
                    <a:lnTo>
                      <a:pt x="768" y="67"/>
                    </a:lnTo>
                    <a:lnTo>
                      <a:pt x="784" y="53"/>
                    </a:lnTo>
                    <a:lnTo>
                      <a:pt x="800" y="41"/>
                    </a:lnTo>
                    <a:lnTo>
                      <a:pt x="818" y="30"/>
                    </a:lnTo>
                    <a:lnTo>
                      <a:pt x="835" y="22"/>
                    </a:lnTo>
                    <a:lnTo>
                      <a:pt x="854" y="16"/>
                    </a:lnTo>
                    <a:lnTo>
                      <a:pt x="873" y="10"/>
                    </a:lnTo>
                    <a:lnTo>
                      <a:pt x="894" y="6"/>
                    </a:lnTo>
                    <a:lnTo>
                      <a:pt x="913" y="6"/>
                    </a:lnTo>
                    <a:lnTo>
                      <a:pt x="932" y="6"/>
                    </a:lnTo>
                    <a:lnTo>
                      <a:pt x="953" y="8"/>
                    </a:lnTo>
                    <a:lnTo>
                      <a:pt x="972" y="13"/>
                    </a:lnTo>
                    <a:lnTo>
                      <a:pt x="991" y="19"/>
                    </a:lnTo>
                    <a:lnTo>
                      <a:pt x="1010" y="27"/>
                    </a:lnTo>
                    <a:lnTo>
                      <a:pt x="1028" y="37"/>
                    </a:lnTo>
                    <a:lnTo>
                      <a:pt x="1045" y="48"/>
                    </a:lnTo>
                    <a:lnTo>
                      <a:pt x="1050" y="37"/>
                    </a:lnTo>
                    <a:lnTo>
                      <a:pt x="1056" y="26"/>
                    </a:lnTo>
                    <a:lnTo>
                      <a:pt x="1064" y="18"/>
                    </a:lnTo>
                    <a:lnTo>
                      <a:pt x="1074" y="10"/>
                    </a:lnTo>
                    <a:lnTo>
                      <a:pt x="1085" y="5"/>
                    </a:lnTo>
                    <a:lnTo>
                      <a:pt x="1096" y="2"/>
                    </a:lnTo>
                    <a:lnTo>
                      <a:pt x="1109" y="2"/>
                    </a:lnTo>
                    <a:lnTo>
                      <a:pt x="1122" y="3"/>
                    </a:lnTo>
                    <a:lnTo>
                      <a:pt x="1138" y="10"/>
                    </a:lnTo>
                    <a:lnTo>
                      <a:pt x="1152" y="19"/>
                    </a:lnTo>
                    <a:lnTo>
                      <a:pt x="1161" y="33"/>
                    </a:lnTo>
                    <a:lnTo>
                      <a:pt x="1168" y="49"/>
                    </a:lnTo>
                    <a:lnTo>
                      <a:pt x="1169" y="38"/>
                    </a:lnTo>
                    <a:lnTo>
                      <a:pt x="1174" y="29"/>
                    </a:lnTo>
                    <a:lnTo>
                      <a:pt x="1182" y="19"/>
                    </a:lnTo>
                    <a:lnTo>
                      <a:pt x="1190" y="11"/>
                    </a:lnTo>
                    <a:lnTo>
                      <a:pt x="1200" y="6"/>
                    </a:lnTo>
                    <a:lnTo>
                      <a:pt x="1212" y="2"/>
                    </a:lnTo>
                    <a:lnTo>
                      <a:pt x="1225" y="0"/>
                    </a:lnTo>
                    <a:lnTo>
                      <a:pt x="1238" y="2"/>
                    </a:lnTo>
                    <a:lnTo>
                      <a:pt x="1257" y="6"/>
                    </a:lnTo>
                    <a:lnTo>
                      <a:pt x="1274" y="18"/>
                    </a:lnTo>
                    <a:lnTo>
                      <a:pt x="1289" y="30"/>
                    </a:lnTo>
                    <a:lnTo>
                      <a:pt x="1298" y="48"/>
                    </a:lnTo>
                    <a:lnTo>
                      <a:pt x="1306" y="43"/>
                    </a:lnTo>
                    <a:lnTo>
                      <a:pt x="1317" y="38"/>
                    </a:lnTo>
                    <a:lnTo>
                      <a:pt x="1340" y="37"/>
                    </a:lnTo>
                    <a:lnTo>
                      <a:pt x="1365" y="40"/>
                    </a:lnTo>
                    <a:lnTo>
                      <a:pt x="1386" y="49"/>
                    </a:lnTo>
                    <a:lnTo>
                      <a:pt x="1395" y="56"/>
                    </a:lnTo>
                    <a:lnTo>
                      <a:pt x="1403" y="65"/>
                    </a:lnTo>
                    <a:lnTo>
                      <a:pt x="1408" y="73"/>
                    </a:lnTo>
                    <a:lnTo>
                      <a:pt x="1410" y="83"/>
                    </a:lnTo>
                    <a:lnTo>
                      <a:pt x="1419" y="68"/>
                    </a:lnTo>
                    <a:lnTo>
                      <a:pt x="1433" y="59"/>
                    </a:lnTo>
                    <a:lnTo>
                      <a:pt x="1449" y="49"/>
                    </a:lnTo>
                    <a:lnTo>
                      <a:pt x="1468" y="45"/>
                    </a:lnTo>
                    <a:lnTo>
                      <a:pt x="1489" y="41"/>
                    </a:lnTo>
                    <a:lnTo>
                      <a:pt x="1511" y="41"/>
                    </a:lnTo>
                    <a:lnTo>
                      <a:pt x="1535" y="45"/>
                    </a:lnTo>
                    <a:lnTo>
                      <a:pt x="1558" y="51"/>
                    </a:lnTo>
                    <a:lnTo>
                      <a:pt x="1575" y="59"/>
                    </a:lnTo>
                    <a:lnTo>
                      <a:pt x="1591" y="67"/>
                    </a:lnTo>
                    <a:lnTo>
                      <a:pt x="1605" y="76"/>
                    </a:lnTo>
                    <a:lnTo>
                      <a:pt x="1616" y="88"/>
                    </a:lnTo>
                    <a:lnTo>
                      <a:pt x="1626" y="99"/>
                    </a:lnTo>
                    <a:lnTo>
                      <a:pt x="1632" y="111"/>
                    </a:lnTo>
                    <a:lnTo>
                      <a:pt x="1636" y="124"/>
                    </a:lnTo>
                    <a:lnTo>
                      <a:pt x="1636" y="137"/>
                    </a:lnTo>
                    <a:lnTo>
                      <a:pt x="1648" y="127"/>
                    </a:lnTo>
                    <a:lnTo>
                      <a:pt x="1659" y="121"/>
                    </a:lnTo>
                    <a:lnTo>
                      <a:pt x="1672" y="116"/>
                    </a:lnTo>
                    <a:lnTo>
                      <a:pt x="1685" y="115"/>
                    </a:lnTo>
                    <a:lnTo>
                      <a:pt x="1696" y="113"/>
                    </a:lnTo>
                    <a:lnTo>
                      <a:pt x="1707" y="115"/>
                    </a:lnTo>
                    <a:lnTo>
                      <a:pt x="1717" y="118"/>
                    </a:lnTo>
                    <a:lnTo>
                      <a:pt x="1725" y="124"/>
                    </a:lnTo>
                    <a:lnTo>
                      <a:pt x="1729" y="131"/>
                    </a:lnTo>
                    <a:lnTo>
                      <a:pt x="1733" y="137"/>
                    </a:lnTo>
                    <a:lnTo>
                      <a:pt x="1734" y="145"/>
                    </a:lnTo>
                    <a:lnTo>
                      <a:pt x="1734" y="153"/>
                    </a:lnTo>
                    <a:lnTo>
                      <a:pt x="1733" y="162"/>
                    </a:lnTo>
                    <a:lnTo>
                      <a:pt x="1729" y="170"/>
                    </a:lnTo>
                    <a:lnTo>
                      <a:pt x="1723" y="180"/>
                    </a:lnTo>
                    <a:lnTo>
                      <a:pt x="1717" y="189"/>
                    </a:lnTo>
                    <a:lnTo>
                      <a:pt x="1737" y="175"/>
                    </a:lnTo>
                    <a:lnTo>
                      <a:pt x="1758" y="166"/>
                    </a:lnTo>
                    <a:lnTo>
                      <a:pt x="1782" y="161"/>
                    </a:lnTo>
                    <a:lnTo>
                      <a:pt x="1804" y="161"/>
                    </a:lnTo>
                    <a:lnTo>
                      <a:pt x="1826" y="164"/>
                    </a:lnTo>
                    <a:lnTo>
                      <a:pt x="1849" y="172"/>
                    </a:lnTo>
                    <a:lnTo>
                      <a:pt x="1869" y="185"/>
                    </a:lnTo>
                    <a:lnTo>
                      <a:pt x="1887" y="201"/>
                    </a:lnTo>
                    <a:lnTo>
                      <a:pt x="1896" y="213"/>
                    </a:lnTo>
                    <a:lnTo>
                      <a:pt x="1904" y="226"/>
                    </a:lnTo>
                    <a:lnTo>
                      <a:pt x="1911" y="240"/>
                    </a:lnTo>
                    <a:lnTo>
                      <a:pt x="1914" y="255"/>
                    </a:lnTo>
                    <a:lnTo>
                      <a:pt x="1916" y="271"/>
                    </a:lnTo>
                    <a:lnTo>
                      <a:pt x="1916" y="287"/>
                    </a:lnTo>
                    <a:lnTo>
                      <a:pt x="1914" y="301"/>
                    </a:lnTo>
                    <a:lnTo>
                      <a:pt x="1909" y="317"/>
                    </a:lnTo>
                    <a:lnTo>
                      <a:pt x="1931" y="326"/>
                    </a:lnTo>
                    <a:lnTo>
                      <a:pt x="1949" y="337"/>
                    </a:lnTo>
                    <a:lnTo>
                      <a:pt x="1965" y="350"/>
                    </a:lnTo>
                    <a:lnTo>
                      <a:pt x="1978" y="364"/>
                    </a:lnTo>
                    <a:lnTo>
                      <a:pt x="1986" y="379"/>
                    </a:lnTo>
                    <a:lnTo>
                      <a:pt x="1990" y="395"/>
                    </a:lnTo>
                    <a:lnTo>
                      <a:pt x="1990" y="411"/>
                    </a:lnTo>
                    <a:lnTo>
                      <a:pt x="1987" y="425"/>
                    </a:lnTo>
                    <a:lnTo>
                      <a:pt x="2021" y="428"/>
                    </a:lnTo>
                    <a:lnTo>
                      <a:pt x="2052" y="435"/>
                    </a:lnTo>
                    <a:lnTo>
                      <a:pt x="2079" y="446"/>
                    </a:lnTo>
                    <a:lnTo>
                      <a:pt x="2103" y="460"/>
                    </a:lnTo>
                    <a:lnTo>
                      <a:pt x="2122" y="476"/>
                    </a:lnTo>
                    <a:lnTo>
                      <a:pt x="2137" y="495"/>
                    </a:lnTo>
                    <a:lnTo>
                      <a:pt x="2141" y="505"/>
                    </a:lnTo>
                    <a:lnTo>
                      <a:pt x="2145" y="516"/>
                    </a:lnTo>
                    <a:lnTo>
                      <a:pt x="2146" y="527"/>
                    </a:lnTo>
                    <a:lnTo>
                      <a:pt x="2146" y="538"/>
                    </a:lnTo>
                    <a:lnTo>
                      <a:pt x="2141" y="557"/>
                    </a:lnTo>
                    <a:lnTo>
                      <a:pt x="2133" y="575"/>
                    </a:lnTo>
                    <a:lnTo>
                      <a:pt x="2119" y="592"/>
                    </a:lnTo>
                    <a:lnTo>
                      <a:pt x="2102" y="606"/>
                    </a:lnTo>
                    <a:lnTo>
                      <a:pt x="2119" y="613"/>
                    </a:lnTo>
                    <a:lnTo>
                      <a:pt x="2133" y="621"/>
                    </a:lnTo>
                    <a:lnTo>
                      <a:pt x="2146" y="632"/>
                    </a:lnTo>
                    <a:lnTo>
                      <a:pt x="2154" y="641"/>
                    </a:lnTo>
                    <a:lnTo>
                      <a:pt x="2159" y="654"/>
                    </a:lnTo>
                    <a:lnTo>
                      <a:pt x="2161" y="665"/>
                    </a:lnTo>
                    <a:lnTo>
                      <a:pt x="2159" y="678"/>
                    </a:lnTo>
                    <a:lnTo>
                      <a:pt x="2153" y="691"/>
                    </a:lnTo>
                    <a:lnTo>
                      <a:pt x="2146" y="699"/>
                    </a:lnTo>
                    <a:lnTo>
                      <a:pt x="2138" y="707"/>
                    </a:lnTo>
                    <a:lnTo>
                      <a:pt x="2127" y="713"/>
                    </a:lnTo>
                    <a:lnTo>
                      <a:pt x="2116" y="719"/>
                    </a:lnTo>
                    <a:lnTo>
                      <a:pt x="2126" y="716"/>
                    </a:lnTo>
                    <a:lnTo>
                      <a:pt x="2135" y="715"/>
                    </a:lnTo>
                    <a:lnTo>
                      <a:pt x="2145" y="716"/>
                    </a:lnTo>
                    <a:lnTo>
                      <a:pt x="2154" y="718"/>
                    </a:lnTo>
                    <a:lnTo>
                      <a:pt x="2162" y="723"/>
                    </a:lnTo>
                    <a:lnTo>
                      <a:pt x="2170" y="727"/>
                    </a:lnTo>
                    <a:lnTo>
                      <a:pt x="2176" y="735"/>
                    </a:lnTo>
                    <a:lnTo>
                      <a:pt x="2181" y="743"/>
                    </a:lnTo>
                    <a:lnTo>
                      <a:pt x="2184" y="753"/>
                    </a:lnTo>
                    <a:lnTo>
                      <a:pt x="2184" y="762"/>
                    </a:lnTo>
                    <a:lnTo>
                      <a:pt x="2184" y="770"/>
                    </a:lnTo>
                    <a:lnTo>
                      <a:pt x="2181" y="780"/>
                    </a:lnTo>
                    <a:lnTo>
                      <a:pt x="2178" y="788"/>
                    </a:lnTo>
                    <a:lnTo>
                      <a:pt x="2172" y="796"/>
                    </a:lnTo>
                    <a:lnTo>
                      <a:pt x="2165" y="802"/>
                    </a:lnTo>
                    <a:lnTo>
                      <a:pt x="2156" y="807"/>
                    </a:lnTo>
                    <a:lnTo>
                      <a:pt x="2145" y="810"/>
                    </a:lnTo>
                    <a:lnTo>
                      <a:pt x="2132" y="810"/>
                    </a:lnTo>
                    <a:lnTo>
                      <a:pt x="2119" y="807"/>
                    </a:lnTo>
                    <a:lnTo>
                      <a:pt x="2108" y="802"/>
                    </a:lnTo>
                    <a:lnTo>
                      <a:pt x="2121" y="820"/>
                    </a:lnTo>
                    <a:lnTo>
                      <a:pt x="2129" y="837"/>
                    </a:lnTo>
                    <a:lnTo>
                      <a:pt x="2133" y="856"/>
                    </a:lnTo>
                    <a:lnTo>
                      <a:pt x="2135" y="877"/>
                    </a:lnTo>
                    <a:lnTo>
                      <a:pt x="2132" y="896"/>
                    </a:lnTo>
                    <a:lnTo>
                      <a:pt x="2124" y="915"/>
                    </a:lnTo>
                    <a:lnTo>
                      <a:pt x="2114" y="933"/>
                    </a:lnTo>
                    <a:lnTo>
                      <a:pt x="2098" y="947"/>
                    </a:lnTo>
                    <a:lnTo>
                      <a:pt x="2086" y="957"/>
                    </a:lnTo>
                    <a:lnTo>
                      <a:pt x="2071" y="964"/>
                    </a:lnTo>
                    <a:lnTo>
                      <a:pt x="2056" y="971"/>
                    </a:lnTo>
                    <a:lnTo>
                      <a:pt x="2040" y="972"/>
                    </a:lnTo>
                    <a:lnTo>
                      <a:pt x="2052" y="977"/>
                    </a:lnTo>
                    <a:lnTo>
                      <a:pt x="2063" y="984"/>
                    </a:lnTo>
                    <a:lnTo>
                      <a:pt x="2071" y="992"/>
                    </a:lnTo>
                    <a:lnTo>
                      <a:pt x="2079" y="999"/>
                    </a:lnTo>
                    <a:lnTo>
                      <a:pt x="2084" y="1009"/>
                    </a:lnTo>
                    <a:lnTo>
                      <a:pt x="2086" y="1020"/>
                    </a:lnTo>
                    <a:lnTo>
                      <a:pt x="2086" y="1031"/>
                    </a:lnTo>
                    <a:lnTo>
                      <a:pt x="2083" y="1041"/>
                    </a:lnTo>
                    <a:lnTo>
                      <a:pt x="2076" y="1050"/>
                    </a:lnTo>
                    <a:lnTo>
                      <a:pt x="2068" y="1060"/>
                    </a:lnTo>
                    <a:lnTo>
                      <a:pt x="2057" y="1066"/>
                    </a:lnTo>
                    <a:lnTo>
                      <a:pt x="2046" y="1073"/>
                    </a:lnTo>
                    <a:lnTo>
                      <a:pt x="2033" y="1076"/>
                    </a:lnTo>
                    <a:lnTo>
                      <a:pt x="2021" y="1077"/>
                    </a:lnTo>
                    <a:lnTo>
                      <a:pt x="2008" y="1077"/>
                    </a:lnTo>
                    <a:lnTo>
                      <a:pt x="1993" y="1076"/>
                    </a:lnTo>
                    <a:lnTo>
                      <a:pt x="1981" y="1071"/>
                    </a:lnTo>
                    <a:lnTo>
                      <a:pt x="1970" y="1065"/>
                    </a:lnTo>
                    <a:lnTo>
                      <a:pt x="1973" y="1092"/>
                    </a:lnTo>
                    <a:lnTo>
                      <a:pt x="1971" y="1119"/>
                    </a:lnTo>
                    <a:lnTo>
                      <a:pt x="1963" y="1144"/>
                    </a:lnTo>
                    <a:lnTo>
                      <a:pt x="1952" y="1168"/>
                    </a:lnTo>
                    <a:lnTo>
                      <a:pt x="1936" y="1190"/>
                    </a:lnTo>
                    <a:lnTo>
                      <a:pt x="1916" y="1208"/>
                    </a:lnTo>
                    <a:lnTo>
                      <a:pt x="1892" y="1222"/>
                    </a:lnTo>
                    <a:lnTo>
                      <a:pt x="1865" y="1230"/>
                    </a:lnTo>
                    <a:lnTo>
                      <a:pt x="1841" y="1235"/>
                    </a:lnTo>
                    <a:lnTo>
                      <a:pt x="1815" y="1233"/>
                    </a:lnTo>
                    <a:lnTo>
                      <a:pt x="1791" y="1229"/>
                    </a:lnTo>
                    <a:lnTo>
                      <a:pt x="1769" y="1221"/>
                    </a:lnTo>
                    <a:lnTo>
                      <a:pt x="1776" y="1235"/>
                    </a:lnTo>
                    <a:lnTo>
                      <a:pt x="1777" y="1248"/>
                    </a:lnTo>
                    <a:lnTo>
                      <a:pt x="1774" y="1262"/>
                    </a:lnTo>
                    <a:lnTo>
                      <a:pt x="1768" y="1275"/>
                    </a:lnTo>
                    <a:lnTo>
                      <a:pt x="1758" y="1288"/>
                    </a:lnTo>
                    <a:lnTo>
                      <a:pt x="1744" y="1297"/>
                    </a:lnTo>
                    <a:lnTo>
                      <a:pt x="1726" y="1307"/>
                    </a:lnTo>
                    <a:lnTo>
                      <a:pt x="1707" y="1313"/>
                    </a:lnTo>
                    <a:lnTo>
                      <a:pt x="1678" y="1318"/>
                    </a:lnTo>
                    <a:lnTo>
                      <a:pt x="1648" y="1318"/>
                    </a:lnTo>
                    <a:lnTo>
                      <a:pt x="1621" y="1311"/>
                    </a:lnTo>
                    <a:lnTo>
                      <a:pt x="1596" y="1302"/>
                    </a:lnTo>
                    <a:lnTo>
                      <a:pt x="1597" y="1319"/>
                    </a:lnTo>
                    <a:lnTo>
                      <a:pt x="1594" y="1335"/>
                    </a:lnTo>
                    <a:lnTo>
                      <a:pt x="1589" y="1351"/>
                    </a:lnTo>
                    <a:lnTo>
                      <a:pt x="1581" y="1366"/>
                    </a:lnTo>
                    <a:lnTo>
                      <a:pt x="1570" y="1378"/>
                    </a:lnTo>
                    <a:lnTo>
                      <a:pt x="1558" y="1389"/>
                    </a:lnTo>
                    <a:lnTo>
                      <a:pt x="1542" y="1397"/>
                    </a:lnTo>
                    <a:lnTo>
                      <a:pt x="1526" y="1402"/>
                    </a:lnTo>
                    <a:lnTo>
                      <a:pt x="1510" y="1404"/>
                    </a:lnTo>
                    <a:lnTo>
                      <a:pt x="1494" y="1402"/>
                    </a:lnTo>
                    <a:lnTo>
                      <a:pt x="1480" y="1399"/>
                    </a:lnTo>
                    <a:lnTo>
                      <a:pt x="1465" y="1393"/>
                    </a:lnTo>
                    <a:lnTo>
                      <a:pt x="1454" y="1385"/>
                    </a:lnTo>
                    <a:lnTo>
                      <a:pt x="1443" y="1373"/>
                    </a:lnTo>
                    <a:lnTo>
                      <a:pt x="1433" y="1362"/>
                    </a:lnTo>
                    <a:lnTo>
                      <a:pt x="1427" y="1348"/>
                    </a:lnTo>
                    <a:lnTo>
                      <a:pt x="1430" y="1362"/>
                    </a:lnTo>
                    <a:lnTo>
                      <a:pt x="1430" y="1375"/>
                    </a:lnTo>
                    <a:lnTo>
                      <a:pt x="1426" y="1388"/>
                    </a:lnTo>
                    <a:lnTo>
                      <a:pt x="1419" y="1401"/>
                    </a:lnTo>
                    <a:lnTo>
                      <a:pt x="1410" y="1410"/>
                    </a:lnTo>
                    <a:lnTo>
                      <a:pt x="1397" y="1420"/>
                    </a:lnTo>
                    <a:lnTo>
                      <a:pt x="1381" y="1426"/>
                    </a:lnTo>
                    <a:lnTo>
                      <a:pt x="1363" y="1431"/>
                    </a:lnTo>
                    <a:lnTo>
                      <a:pt x="1346" y="1432"/>
                    </a:lnTo>
                    <a:lnTo>
                      <a:pt x="1328" y="1431"/>
                    </a:lnTo>
                    <a:lnTo>
                      <a:pt x="1313" y="1428"/>
                    </a:lnTo>
                    <a:lnTo>
                      <a:pt x="1297" y="1421"/>
                    </a:lnTo>
                    <a:lnTo>
                      <a:pt x="1282" y="1415"/>
                    </a:lnTo>
                    <a:lnTo>
                      <a:pt x="1270" y="1405"/>
                    </a:lnTo>
                    <a:lnTo>
                      <a:pt x="1260" y="1394"/>
                    </a:lnTo>
                    <a:lnTo>
                      <a:pt x="1252" y="1381"/>
                    </a:lnTo>
                    <a:lnTo>
                      <a:pt x="1249" y="1393"/>
                    </a:lnTo>
                    <a:lnTo>
                      <a:pt x="1243" y="1402"/>
                    </a:lnTo>
                    <a:lnTo>
                      <a:pt x="1233" y="1412"/>
                    </a:lnTo>
                    <a:lnTo>
                      <a:pt x="1222" y="1418"/>
                    </a:lnTo>
                    <a:lnTo>
                      <a:pt x="1208" y="1424"/>
                    </a:lnTo>
                    <a:lnTo>
                      <a:pt x="1192" y="1429"/>
                    </a:lnTo>
                    <a:lnTo>
                      <a:pt x="1176" y="1431"/>
                    </a:lnTo>
                    <a:lnTo>
                      <a:pt x="1158" y="1432"/>
                    </a:lnTo>
                    <a:lnTo>
                      <a:pt x="1133" y="1428"/>
                    </a:lnTo>
                    <a:lnTo>
                      <a:pt x="1111" y="1418"/>
                    </a:lnTo>
                    <a:lnTo>
                      <a:pt x="1101" y="1413"/>
                    </a:lnTo>
                    <a:lnTo>
                      <a:pt x="1093" y="1405"/>
                    </a:lnTo>
                    <a:lnTo>
                      <a:pt x="1087" y="1397"/>
                    </a:lnTo>
                    <a:lnTo>
                      <a:pt x="1082" y="1389"/>
                    </a:lnTo>
                    <a:lnTo>
                      <a:pt x="1071" y="1402"/>
                    </a:lnTo>
                    <a:lnTo>
                      <a:pt x="1058" y="1413"/>
                    </a:lnTo>
                    <a:lnTo>
                      <a:pt x="1041" y="1423"/>
                    </a:lnTo>
                    <a:lnTo>
                      <a:pt x="1021" y="1429"/>
                    </a:lnTo>
                    <a:lnTo>
                      <a:pt x="1002" y="1432"/>
                    </a:lnTo>
                    <a:lnTo>
                      <a:pt x="980" y="1434"/>
                    </a:lnTo>
                    <a:lnTo>
                      <a:pt x="959" y="1432"/>
                    </a:lnTo>
                    <a:lnTo>
                      <a:pt x="937" y="1429"/>
                    </a:lnTo>
                    <a:lnTo>
                      <a:pt x="913" y="1420"/>
                    </a:lnTo>
                    <a:lnTo>
                      <a:pt x="894" y="1407"/>
                    </a:lnTo>
                    <a:lnTo>
                      <a:pt x="880" y="1393"/>
                    </a:lnTo>
                    <a:lnTo>
                      <a:pt x="875" y="1385"/>
                    </a:lnTo>
                    <a:lnTo>
                      <a:pt x="872" y="1375"/>
                    </a:lnTo>
                    <a:lnTo>
                      <a:pt x="858" y="1383"/>
                    </a:lnTo>
                    <a:lnTo>
                      <a:pt x="842" y="1389"/>
                    </a:lnTo>
                    <a:lnTo>
                      <a:pt x="823" y="1393"/>
                    </a:lnTo>
                    <a:lnTo>
                      <a:pt x="805" y="1393"/>
                    </a:lnTo>
                    <a:lnTo>
                      <a:pt x="786" y="1391"/>
                    </a:lnTo>
                    <a:lnTo>
                      <a:pt x="767" y="1386"/>
                    </a:lnTo>
                    <a:lnTo>
                      <a:pt x="748" y="1380"/>
                    </a:lnTo>
                    <a:lnTo>
                      <a:pt x="732" y="1370"/>
                    </a:lnTo>
                    <a:lnTo>
                      <a:pt x="713" y="1356"/>
                    </a:lnTo>
                    <a:lnTo>
                      <a:pt x="702" y="1340"/>
                    </a:lnTo>
                    <a:lnTo>
                      <a:pt x="697" y="1332"/>
                    </a:lnTo>
                    <a:lnTo>
                      <a:pt x="694" y="1323"/>
                    </a:lnTo>
                    <a:lnTo>
                      <a:pt x="694" y="1315"/>
                    </a:lnTo>
                    <a:lnTo>
                      <a:pt x="694" y="1307"/>
                    </a:lnTo>
                    <a:lnTo>
                      <a:pt x="691" y="1316"/>
                    </a:lnTo>
                    <a:lnTo>
                      <a:pt x="684" y="1324"/>
                    </a:lnTo>
                    <a:lnTo>
                      <a:pt x="676" y="1331"/>
                    </a:lnTo>
                    <a:lnTo>
                      <a:pt x="665" y="1337"/>
                    </a:lnTo>
                    <a:lnTo>
                      <a:pt x="651" y="1340"/>
                    </a:lnTo>
                    <a:lnTo>
                      <a:pt x="635" y="1342"/>
                    </a:lnTo>
                    <a:lnTo>
                      <a:pt x="619" y="1343"/>
                    </a:lnTo>
                    <a:lnTo>
                      <a:pt x="601" y="1342"/>
                    </a:lnTo>
                    <a:lnTo>
                      <a:pt x="584" y="1337"/>
                    </a:lnTo>
                    <a:lnTo>
                      <a:pt x="568" y="1332"/>
                    </a:lnTo>
                    <a:lnTo>
                      <a:pt x="554" y="1326"/>
                    </a:lnTo>
                    <a:lnTo>
                      <a:pt x="543" y="1318"/>
                    </a:lnTo>
                    <a:lnTo>
                      <a:pt x="533" y="1308"/>
                    </a:lnTo>
                    <a:lnTo>
                      <a:pt x="525" y="1299"/>
                    </a:lnTo>
                    <a:lnTo>
                      <a:pt x="522" y="1289"/>
                    </a:lnTo>
                    <a:lnTo>
                      <a:pt x="522" y="1280"/>
                    </a:lnTo>
                    <a:lnTo>
                      <a:pt x="523" y="1272"/>
                    </a:lnTo>
                    <a:lnTo>
                      <a:pt x="527" y="1265"/>
                    </a:lnTo>
                    <a:lnTo>
                      <a:pt x="531" y="1260"/>
                    </a:lnTo>
                    <a:lnTo>
                      <a:pt x="538" y="1256"/>
                    </a:lnTo>
                    <a:lnTo>
                      <a:pt x="519" y="1262"/>
                    </a:lnTo>
                    <a:lnTo>
                      <a:pt x="498" y="1265"/>
                    </a:lnTo>
                    <a:lnTo>
                      <a:pt x="479" y="1265"/>
                    </a:lnTo>
                    <a:lnTo>
                      <a:pt x="460" y="1260"/>
                    </a:lnTo>
                    <a:lnTo>
                      <a:pt x="441" y="1253"/>
                    </a:lnTo>
                    <a:lnTo>
                      <a:pt x="425" y="1241"/>
                    </a:lnTo>
                    <a:lnTo>
                      <a:pt x="411" y="1227"/>
                    </a:lnTo>
                    <a:lnTo>
                      <a:pt x="399" y="1210"/>
                    </a:lnTo>
                    <a:lnTo>
                      <a:pt x="393" y="1192"/>
                    </a:lnTo>
                    <a:lnTo>
                      <a:pt x="390" y="1175"/>
                    </a:lnTo>
                    <a:lnTo>
                      <a:pt x="390" y="1155"/>
                    </a:lnTo>
                    <a:lnTo>
                      <a:pt x="393" y="1138"/>
                    </a:lnTo>
                    <a:lnTo>
                      <a:pt x="372" y="1151"/>
                    </a:lnTo>
                    <a:lnTo>
                      <a:pt x="352" y="1160"/>
                    </a:lnTo>
                    <a:lnTo>
                      <a:pt x="329" y="1165"/>
                    </a:lnTo>
                    <a:lnTo>
                      <a:pt x="307" y="1167"/>
                    </a:lnTo>
                    <a:lnTo>
                      <a:pt x="283" y="1165"/>
                    </a:lnTo>
                    <a:lnTo>
                      <a:pt x="261" y="1160"/>
                    </a:lnTo>
                    <a:lnTo>
                      <a:pt x="240" y="1151"/>
                    </a:lnTo>
                    <a:lnTo>
                      <a:pt x="220" y="1138"/>
                    </a:lnTo>
                    <a:lnTo>
                      <a:pt x="194" y="1122"/>
                    </a:lnTo>
                    <a:lnTo>
                      <a:pt x="172" y="1103"/>
                    </a:lnTo>
                    <a:lnTo>
                      <a:pt x="153" y="1082"/>
                    </a:lnTo>
                    <a:lnTo>
                      <a:pt x="138" y="1062"/>
                    </a:lnTo>
                    <a:lnTo>
                      <a:pt x="127" y="1041"/>
                    </a:lnTo>
                    <a:lnTo>
                      <a:pt x="123" y="1019"/>
                    </a:lnTo>
                    <a:lnTo>
                      <a:pt x="121" y="995"/>
                    </a:lnTo>
                    <a:lnTo>
                      <a:pt x="124" y="972"/>
                    </a:lnTo>
                    <a:lnTo>
                      <a:pt x="105" y="976"/>
                    </a:lnTo>
                    <a:lnTo>
                      <a:pt x="86" y="976"/>
                    </a:lnTo>
                    <a:lnTo>
                      <a:pt x="68" y="972"/>
                    </a:lnTo>
                    <a:lnTo>
                      <a:pt x="51" y="964"/>
                    </a:lnTo>
                    <a:lnTo>
                      <a:pt x="35" y="953"/>
                    </a:lnTo>
                    <a:lnTo>
                      <a:pt x="22" y="941"/>
                    </a:lnTo>
                    <a:lnTo>
                      <a:pt x="11" y="925"/>
                    </a:lnTo>
                    <a:lnTo>
                      <a:pt x="5" y="907"/>
                    </a:lnTo>
                    <a:lnTo>
                      <a:pt x="2" y="893"/>
                    </a:lnTo>
                    <a:lnTo>
                      <a:pt x="0" y="880"/>
                    </a:lnTo>
                    <a:lnTo>
                      <a:pt x="2" y="866"/>
                    </a:lnTo>
                    <a:lnTo>
                      <a:pt x="5" y="853"/>
                    </a:lnTo>
                    <a:lnTo>
                      <a:pt x="10" y="840"/>
                    </a:lnTo>
                    <a:lnTo>
                      <a:pt x="16" y="828"/>
                    </a:lnTo>
                    <a:lnTo>
                      <a:pt x="26" y="818"/>
                    </a:lnTo>
                    <a:lnTo>
                      <a:pt x="35" y="807"/>
                    </a:lnTo>
                    <a:lnTo>
                      <a:pt x="24" y="796"/>
                    </a:lnTo>
                    <a:lnTo>
                      <a:pt x="18" y="783"/>
                    </a:lnTo>
                    <a:lnTo>
                      <a:pt x="13" y="772"/>
                    </a:lnTo>
                    <a:lnTo>
                      <a:pt x="13" y="759"/>
                    </a:lnTo>
                    <a:lnTo>
                      <a:pt x="16" y="748"/>
                    </a:lnTo>
                    <a:lnTo>
                      <a:pt x="22" y="737"/>
                    </a:lnTo>
                    <a:lnTo>
                      <a:pt x="32" y="727"/>
                    </a:lnTo>
                    <a:lnTo>
                      <a:pt x="46" y="719"/>
                    </a:lnTo>
                    <a:lnTo>
                      <a:pt x="48" y="719"/>
                    </a:lnTo>
                  </a:path>
                </a:pathLst>
              </a:custGeom>
              <a:solidFill>
                <a:srgbClr val="99FF99"/>
              </a:solidFill>
              <a:ln w="15875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1877512" y="3342956"/>
                <a:ext cx="79060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 u="sng" dirty="0" smtClean="0">
                    <a:solidFill>
                      <a:srgbClr val="000000"/>
                    </a:solidFill>
                    <a:cs typeface="Arial" charset="0"/>
                  </a:rPr>
                  <a:t>UltraLight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2085337" y="3242127"/>
                <a:ext cx="326244" cy="14157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</p:spPr>
            <p:txBody>
              <a:bodyPr wrap="none" lIns="9144" tIns="9144" rIns="9144" bIns="9144" rtlCol="0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800" b="1" dirty="0" smtClean="0">
                    <a:solidFill>
                      <a:srgbClr val="000000"/>
                    </a:solidFill>
                    <a:cs typeface="Arial" charset="0"/>
                  </a:rPr>
                  <a:t>UMich</a:t>
                </a:r>
                <a:endParaRPr lang="en-US" sz="800" b="1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pic>
          <p:nvPicPr>
            <p:cNvPr id="9" name="Picture 2" descr="C:\Work\0ESNet\ESnet\Customers\HEP\LHC\T2-3 networking - LHCONE\logos\lhcone logo.jp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02" y="303779"/>
              <a:ext cx="949512" cy="600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C:\Work\0ESNet\ESnet\Customers\HEP\LHC\T2-3 networking - LHCONE\logos\USLHCNet.png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1153" y="6581225"/>
              <a:ext cx="480699" cy="226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Hexagon 15"/>
            <p:cNvSpPr/>
            <p:nvPr/>
          </p:nvSpPr>
          <p:spPr bwMode="auto">
            <a:xfrm>
              <a:off x="5478079" y="1623184"/>
              <a:ext cx="654037" cy="370945"/>
            </a:xfrm>
            <a:prstGeom prst="hexagon">
              <a:avLst/>
            </a:pr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ea typeface="Arial" pitchFamily="-65" charset="0"/>
                  <a:cs typeface="Arial" pitchFamily="-65" charset="0"/>
                </a:rPr>
                <a:t>Amsterdam</a:t>
              </a:r>
              <a:endParaRPr lang="en-US" sz="800" b="1" dirty="0">
                <a:solidFill>
                  <a:srgbClr val="000000"/>
                </a:solidFill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7033870" y="3281306"/>
              <a:ext cx="6687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>
                  <a:solidFill>
                    <a:srgbClr val="000000"/>
                  </a:solidFill>
                  <a:cs typeface="Arial" charset="0"/>
                </a:rPr>
                <a:t>GÉANT 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u="sng" dirty="0" smtClean="0">
                  <a:solidFill>
                    <a:srgbClr val="000000"/>
                  </a:solidFill>
                  <a:cs typeface="Arial" charset="0"/>
                </a:rPr>
                <a:t>Europe</a:t>
              </a:r>
              <a:endParaRPr lang="en-US" sz="1000" b="1" u="sng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-9431" y="6542601"/>
              <a:ext cx="9144000" cy="32316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500" b="1" dirty="0" smtClean="0">
                  <a:solidFill>
                    <a:srgbClr val="000000"/>
                  </a:solidFill>
                  <a:cs typeface="Arial" charset="0"/>
                </a:rPr>
                <a:t>April 2012</a:t>
              </a:r>
              <a:endParaRPr lang="en-US" sz="15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650883"/>
          </a:xfrm>
        </p:spPr>
        <p:txBody>
          <a:bodyPr/>
          <a:lstStyle/>
          <a:p>
            <a:r>
              <a:rPr lang="en-US" dirty="0" smtClean="0"/>
              <a:t>LHCONE VRF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4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VRF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6825"/>
          </a:xfrm>
        </p:spPr>
        <p:txBody>
          <a:bodyPr/>
          <a:lstStyle/>
          <a:p>
            <a:pPr lvl="1"/>
            <a:r>
              <a:rPr lang="en-US" sz="1400" dirty="0">
                <a:solidFill>
                  <a:srgbClr val="3366FF"/>
                </a:solidFill>
              </a:rPr>
              <a:t>Disclaimer:  There are several docs that describe what we thought we wanted to build over the last couple years, but nothing that accurately describes what we </a:t>
            </a:r>
            <a:r>
              <a:rPr lang="en-US" sz="1400" dirty="0" smtClean="0">
                <a:solidFill>
                  <a:srgbClr val="3366FF"/>
                </a:solidFill>
              </a:rPr>
              <a:t>currently have</a:t>
            </a:r>
            <a:r>
              <a:rPr lang="en-US" sz="1400" dirty="0">
                <a:solidFill>
                  <a:srgbClr val="3366FF"/>
                </a:solidFill>
              </a:rPr>
              <a:t>.  This </a:t>
            </a:r>
            <a:r>
              <a:rPr lang="en-US" sz="1400" dirty="0" smtClean="0">
                <a:solidFill>
                  <a:srgbClr val="3366FF"/>
                </a:solidFill>
              </a:rPr>
              <a:t>is my </a:t>
            </a:r>
            <a:r>
              <a:rPr lang="en-US" sz="1400" dirty="0">
                <a:solidFill>
                  <a:srgbClr val="3366FF"/>
                </a:solidFill>
              </a:rPr>
              <a:t>understanding. Other </a:t>
            </a:r>
            <a:r>
              <a:rPr lang="en-US" sz="1400" dirty="0" smtClean="0">
                <a:solidFill>
                  <a:srgbClr val="3366FF"/>
                </a:solidFill>
              </a:rPr>
              <a:t>view points are </a:t>
            </a:r>
            <a:r>
              <a:rPr lang="en-US" sz="1400" dirty="0">
                <a:solidFill>
                  <a:srgbClr val="3366FF"/>
                </a:solidFill>
              </a:rPr>
              <a:t>perfectly reasonable</a:t>
            </a:r>
            <a:r>
              <a:rPr lang="en-US" sz="1400" dirty="0"/>
              <a:t>.</a:t>
            </a:r>
          </a:p>
          <a:p>
            <a:pPr lvl="1"/>
            <a:r>
              <a:rPr lang="en-US" sz="1600" dirty="0" smtClean="0"/>
              <a:t>Mission</a:t>
            </a:r>
            <a:endParaRPr lang="en-US" sz="1600" dirty="0"/>
          </a:p>
          <a:p>
            <a:pPr lvl="2"/>
            <a:r>
              <a:rPr lang="en-US" sz="1400" dirty="0"/>
              <a:t>A private overlay </a:t>
            </a:r>
            <a:r>
              <a:rPr lang="en-US" sz="1400" dirty="0" smtClean="0"/>
              <a:t>internet (</a:t>
            </a:r>
            <a:r>
              <a:rPr lang="en-US" sz="1400" dirty="0"/>
              <a:t>or set of networks) dedicated to </a:t>
            </a:r>
            <a:r>
              <a:rPr lang="en-US" sz="1400" dirty="0" smtClean="0"/>
              <a:t>moving </a:t>
            </a:r>
            <a:r>
              <a:rPr lang="en-US" sz="1400" dirty="0"/>
              <a:t>data between LHC Tier 1, Tier 2 and Tier 3 centers</a:t>
            </a:r>
            <a:r>
              <a:rPr lang="en-US" sz="1400" dirty="0" smtClean="0"/>
              <a:t>.</a:t>
            </a:r>
          </a:p>
          <a:p>
            <a:pPr lvl="2"/>
            <a:r>
              <a:rPr lang="en-US" sz="1400" dirty="0" smtClean="0"/>
              <a:t>It segregates LHC traffic from general R&amp;E traffic so that it can be managed independently in ways that benefit both the LHC and NSP communities.</a:t>
            </a:r>
            <a:endParaRPr lang="en-US" sz="1600" dirty="0"/>
          </a:p>
          <a:p>
            <a:pPr lvl="1"/>
            <a:r>
              <a:rPr lang="en-US" sz="1600" dirty="0"/>
              <a:t>Governance &amp; AUP</a:t>
            </a:r>
          </a:p>
          <a:p>
            <a:pPr lvl="2"/>
            <a:r>
              <a:rPr lang="en-US" sz="1400" dirty="0"/>
              <a:t>A community project driven by rough consensus. </a:t>
            </a:r>
          </a:p>
          <a:p>
            <a:pPr lvl="2"/>
            <a:r>
              <a:rPr lang="en-US" sz="1400" dirty="0"/>
              <a:t>Most community members agree that traffic carried by LHCONE should be restricted to LHC related traffic, or traffic between LHC related subnets.</a:t>
            </a:r>
          </a:p>
          <a:p>
            <a:pPr lvl="3"/>
            <a:r>
              <a:rPr lang="en-US" sz="1400" dirty="0" smtClean="0"/>
              <a:t>But some </a:t>
            </a:r>
            <a:r>
              <a:rPr lang="en-US" sz="1400" dirty="0"/>
              <a:t>sites make no effort to restrict the traffic across LHCONE to LHC related subnets or traffic.</a:t>
            </a:r>
            <a:endParaRPr lang="en-US" sz="1600" dirty="0"/>
          </a:p>
          <a:p>
            <a:pPr lvl="1"/>
            <a:r>
              <a:rPr lang="en-US" sz="1600" dirty="0"/>
              <a:t>Security Assertions</a:t>
            </a:r>
          </a:p>
          <a:p>
            <a:pPr lvl="2"/>
            <a:r>
              <a:rPr lang="en-US" sz="1400" dirty="0"/>
              <a:t>No </a:t>
            </a:r>
            <a:r>
              <a:rPr lang="en-US" sz="1400" dirty="0" smtClean="0"/>
              <a:t>final or authoritative </a:t>
            </a:r>
            <a:r>
              <a:rPr lang="en-US" sz="1400" dirty="0"/>
              <a:t>AUP </a:t>
            </a:r>
            <a:r>
              <a:rPr lang="en-US" sz="1400" dirty="0" smtClean="0"/>
              <a:t>document for LHCONE-VRF could </a:t>
            </a:r>
            <a:r>
              <a:rPr lang="en-US" sz="1400" dirty="0"/>
              <a:t>be found</a:t>
            </a:r>
            <a:r>
              <a:rPr lang="en-US" sz="1400" dirty="0" smtClean="0"/>
              <a:t>.</a:t>
            </a:r>
          </a:p>
          <a:p>
            <a:pPr lvl="2"/>
            <a:r>
              <a:rPr lang="en-US" sz="1400" dirty="0" smtClean="0"/>
              <a:t>Some useful info in the following:</a:t>
            </a:r>
          </a:p>
          <a:p>
            <a:pPr lvl="3"/>
            <a:r>
              <a:rPr lang="en-US" sz="900" dirty="0" smtClean="0">
                <a:hlinkClick r:id="rId3"/>
              </a:rPr>
              <a:t>https://twiki.cern.ch/twiki/pub/LHCONE/LhcOneHowToConnect/LHCONEconnectionguide-1.0.pdf</a:t>
            </a:r>
            <a:endParaRPr lang="en-US" sz="900" dirty="0"/>
          </a:p>
          <a:p>
            <a:pPr lvl="3"/>
            <a:r>
              <a:rPr lang="en-US" sz="900" dirty="0" smtClean="0">
                <a:solidFill>
                  <a:srgbClr val="FF0000"/>
                </a:solidFill>
                <a:hlinkClick r:id="rId4"/>
              </a:rPr>
              <a:t>http</a:t>
            </a:r>
            <a:r>
              <a:rPr lang="en-US" sz="900" dirty="0">
                <a:solidFill>
                  <a:srgbClr val="FF0000"/>
                </a:solidFill>
                <a:hlinkClick r:id="rId4"/>
              </a:rPr>
              <a:t>://lhcone.web.cern.ch/sites/lhcone.web.cern.ch/files/LHCONE%20end-site%20Technical%20Requirements%20v1.2.</a:t>
            </a:r>
            <a:r>
              <a:rPr lang="en-US" sz="900" dirty="0" smtClean="0">
                <a:solidFill>
                  <a:srgbClr val="FF0000"/>
                </a:solidFill>
                <a:hlinkClick r:id="rId4"/>
              </a:rPr>
              <a:t>doc</a:t>
            </a:r>
            <a:endParaRPr lang="en-US" sz="900" dirty="0" smtClean="0">
              <a:solidFill>
                <a:srgbClr val="FF0000"/>
              </a:solidFill>
            </a:endParaRPr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99003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VRF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1800" dirty="0" smtClean="0"/>
              <a:t>NSPs provide the network including core links and routers as a virtual overlay on their regular infrastructure.</a:t>
            </a:r>
          </a:p>
          <a:p>
            <a:pPr lvl="1"/>
            <a:r>
              <a:rPr lang="en-US" sz="1800" dirty="0" smtClean="0"/>
              <a:t>Resource provisioning is done across different parts of LHCONE using different models:</a:t>
            </a:r>
            <a:endParaRPr lang="en-US" sz="1800" dirty="0"/>
          </a:p>
          <a:p>
            <a:pPr lvl="2"/>
            <a:r>
              <a:rPr lang="en-US" sz="1800" b="1" dirty="0" smtClean="0"/>
              <a:t>Critical: </a:t>
            </a:r>
            <a:endParaRPr lang="en-US" sz="1800" b="1" dirty="0"/>
          </a:p>
          <a:p>
            <a:pPr lvl="3"/>
            <a:r>
              <a:rPr lang="en-US" sz="1600" dirty="0" smtClean="0"/>
              <a:t>Some organizations </a:t>
            </a:r>
            <a:r>
              <a:rPr lang="en-US" sz="1600" dirty="0"/>
              <a:t>are doing careful </a:t>
            </a:r>
            <a:r>
              <a:rPr lang="en-US" sz="1600" dirty="0" smtClean="0"/>
              <a:t>planning </a:t>
            </a:r>
            <a:r>
              <a:rPr lang="en-US" sz="1600" dirty="0"/>
              <a:t>and acquiring necessary resources and making them available via the LHCONE to meet their users needs.</a:t>
            </a:r>
          </a:p>
          <a:p>
            <a:pPr lvl="2"/>
            <a:r>
              <a:rPr lang="en-US" sz="1800" b="1" dirty="0" smtClean="0"/>
              <a:t>Incidental:</a:t>
            </a:r>
            <a:endParaRPr lang="en-US" sz="1800" b="1" dirty="0"/>
          </a:p>
          <a:p>
            <a:pPr lvl="3"/>
            <a:r>
              <a:rPr lang="en-US" sz="1600" dirty="0" smtClean="0"/>
              <a:t>Some organizations are treating LHCONE as </a:t>
            </a:r>
            <a:r>
              <a:rPr lang="en-US" sz="1600" dirty="0"/>
              <a:t>a way to make ‘found’ resources available to the LHC community.</a:t>
            </a:r>
          </a:p>
          <a:p>
            <a:pPr lvl="2"/>
            <a:r>
              <a:rPr lang="en-US" sz="1800" b="1" dirty="0" smtClean="0"/>
              <a:t>Unreliable or Unnecessary:</a:t>
            </a:r>
            <a:endParaRPr lang="en-US" sz="1800" b="1" dirty="0"/>
          </a:p>
          <a:p>
            <a:pPr lvl="3"/>
            <a:r>
              <a:rPr lang="en-US" sz="1600" dirty="0" smtClean="0"/>
              <a:t>Some organizations plan to meet their LHC Tier 2 &amp; 3 needs using standard R&amp;E networking services.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Most LHCONE-VRF infrastructure is shared and is covered by regular networking fees.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040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VRF –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Relationships</a:t>
            </a:r>
            <a:endParaRPr lang="en-US" b="1" dirty="0"/>
          </a:p>
          <a:p>
            <a:pPr lvl="2"/>
            <a:r>
              <a:rPr lang="en-US" dirty="0" smtClean="0"/>
              <a:t>NSPs are </a:t>
            </a:r>
            <a:r>
              <a:rPr lang="en-US" dirty="0"/>
              <a:t>providing </a:t>
            </a:r>
            <a:r>
              <a:rPr lang="en-US" dirty="0" smtClean="0"/>
              <a:t>network </a:t>
            </a:r>
            <a:r>
              <a:rPr lang="en-US" dirty="0"/>
              <a:t>services to their typical users </a:t>
            </a:r>
            <a:r>
              <a:rPr lang="en-US" dirty="0" smtClean="0"/>
              <a:t>following standard business </a:t>
            </a:r>
            <a:r>
              <a:rPr lang="en-US" dirty="0"/>
              <a:t>relationships in their regions</a:t>
            </a:r>
          </a:p>
          <a:p>
            <a:pPr lvl="2"/>
            <a:r>
              <a:rPr lang="en-US" dirty="0" smtClean="0"/>
              <a:t>NSPs have peering or transit relationships </a:t>
            </a:r>
            <a:r>
              <a:rPr lang="en-US" dirty="0"/>
              <a:t>with each </a:t>
            </a:r>
            <a:r>
              <a:rPr lang="en-US" dirty="0" smtClean="0"/>
              <a:t>other, usually following the well </a:t>
            </a:r>
            <a:r>
              <a:rPr lang="en-US" dirty="0"/>
              <a:t>established peering </a:t>
            </a:r>
            <a:r>
              <a:rPr lang="en-US" dirty="0" smtClean="0"/>
              <a:t>and transit relationships </a:t>
            </a:r>
            <a:r>
              <a:rPr lang="en-US" dirty="0"/>
              <a:t>in use for their general R&amp;E traffic.</a:t>
            </a:r>
          </a:p>
          <a:p>
            <a:pPr lvl="2"/>
            <a:r>
              <a:rPr lang="en-US" dirty="0"/>
              <a:t>LHC Centers are strictly users of the services, and are </a:t>
            </a:r>
            <a:r>
              <a:rPr lang="en-US" dirty="0" smtClean="0"/>
              <a:t>mostly consuming </a:t>
            </a:r>
            <a:r>
              <a:rPr lang="en-US" dirty="0"/>
              <a:t>services from their normal upstream provider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Responsibilities</a:t>
            </a:r>
            <a:endParaRPr lang="en-US" b="1" dirty="0"/>
          </a:p>
          <a:p>
            <a:pPr lvl="2"/>
            <a:r>
              <a:rPr lang="en-US" dirty="0"/>
              <a:t>NSPs </a:t>
            </a:r>
            <a:r>
              <a:rPr lang="en-US" dirty="0" smtClean="0"/>
              <a:t>have their standard suite of responsibilities including network </a:t>
            </a:r>
            <a:r>
              <a:rPr lang="en-US" dirty="0"/>
              <a:t>operations: monitoring, troubleshooting, capacity planning, security management, </a:t>
            </a:r>
            <a:r>
              <a:rPr lang="en-US" dirty="0" smtClean="0"/>
              <a:t>etc.</a:t>
            </a:r>
          </a:p>
          <a:p>
            <a:pPr lvl="2"/>
            <a:r>
              <a:rPr lang="en-US" dirty="0" smtClean="0"/>
              <a:t>Customers are responsible for adhering to the AUP (if defined).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882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 &amp; LHCONE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Lets take a step back and agree on what we have before trying to figure out what needs are not met,</a:t>
            </a:r>
            <a:r>
              <a:rPr lang="en-US" b="1" dirty="0"/>
              <a:t> </a:t>
            </a:r>
            <a:r>
              <a:rPr lang="en-US" b="1" dirty="0" smtClean="0"/>
              <a:t>and how things might be changed.</a:t>
            </a:r>
          </a:p>
          <a:p>
            <a:r>
              <a:rPr lang="en-US" b="1" dirty="0" smtClean="0"/>
              <a:t>Evaluation Criteria</a:t>
            </a:r>
            <a:endParaRPr lang="en-US" b="1" dirty="0"/>
          </a:p>
          <a:p>
            <a:pPr lvl="1">
              <a:buFont typeface="Arial"/>
              <a:buChar char="•"/>
            </a:pPr>
            <a:r>
              <a:rPr lang="en-US" dirty="0" smtClean="0"/>
              <a:t>Key Attributes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Network Resources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Relationships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Roles and Responsibilities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Attributes of Overlay Networks</a:t>
            </a:r>
          </a:p>
          <a:p>
            <a:pPr marL="0" indent="0"/>
            <a:r>
              <a:rPr lang="en-US" b="1" dirty="0" smtClean="0"/>
              <a:t>Understanding the LHC Networks &amp; Networking </a:t>
            </a:r>
            <a:r>
              <a:rPr lang="en-US" b="1" dirty="0"/>
              <a:t>S</a:t>
            </a:r>
            <a:r>
              <a:rPr lang="en-US" b="1" dirty="0" smtClean="0"/>
              <a:t>ervices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LHCOPN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LHCONE</a:t>
            </a:r>
          </a:p>
        </p:txBody>
      </p:sp>
    </p:spTree>
    <p:extLst>
      <p:ext uri="{BB962C8B-B14F-4D97-AF65-F5344CB8AC3E}">
        <p14:creationId xmlns:p14="http://schemas.microsoft.com/office/powerpoint/2010/main" val="1037057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VRF Protocol Stack</a:t>
            </a:r>
            <a:endParaRPr lang="en-US" dirty="0"/>
          </a:p>
        </p:txBody>
      </p:sp>
      <p:pic>
        <p:nvPicPr>
          <p:cNvPr id="4" name="Content Placeholder 3" descr="2014-02-10 LHC Workshop Slide Drawings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6" t="28012" r="-1536" b="-1"/>
          <a:stretch/>
        </p:blipFill>
        <p:spPr>
          <a:xfrm>
            <a:off x="0" y="1600200"/>
            <a:ext cx="9144000" cy="4831086"/>
          </a:xfrm>
        </p:spPr>
      </p:pic>
    </p:spTree>
    <p:extLst>
      <p:ext uri="{BB962C8B-B14F-4D97-AF65-F5344CB8AC3E}">
        <p14:creationId xmlns:p14="http://schemas.microsoft.com/office/powerpoint/2010/main" val="847659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VRF Protocol Stack</a:t>
            </a:r>
            <a:endParaRPr lang="en-US" dirty="0"/>
          </a:p>
        </p:txBody>
      </p:sp>
      <p:pic>
        <p:nvPicPr>
          <p:cNvPr id="4" name="Content Placeholder 3" descr="2014-02-10 LHC Workshop Slide Drawings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6" t="28012" r="-1536" b="-1"/>
          <a:stretch/>
        </p:blipFill>
        <p:spPr>
          <a:xfrm>
            <a:off x="0" y="1600200"/>
            <a:ext cx="9144000" cy="4831086"/>
          </a:xfrm>
        </p:spPr>
      </p:pic>
      <p:sp>
        <p:nvSpPr>
          <p:cNvPr id="6" name="Line Callout 1 5"/>
          <p:cNvSpPr/>
          <p:nvPr/>
        </p:nvSpPr>
        <p:spPr>
          <a:xfrm>
            <a:off x="2749899" y="2155413"/>
            <a:ext cx="2481902" cy="1025276"/>
          </a:xfrm>
          <a:prstGeom prst="borderCallout1">
            <a:avLst>
              <a:gd name="adj1" fmla="val 47205"/>
              <a:gd name="adj2" fmla="val -1262"/>
              <a:gd name="adj3" fmla="val 276867"/>
              <a:gd name="adj4" fmla="val -499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NSP are providing a full network service to LHC centers, not a set of links.</a:t>
            </a:r>
          </a:p>
        </p:txBody>
      </p:sp>
    </p:spTree>
    <p:extLst>
      <p:ext uri="{BB962C8B-B14F-4D97-AF65-F5344CB8AC3E}">
        <p14:creationId xmlns:p14="http://schemas.microsoft.com/office/powerpoint/2010/main" val="2120473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Joe’s Opinions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148"/>
            <a:ext cx="8229600" cy="4525963"/>
          </a:xfrm>
        </p:spPr>
        <p:txBody>
          <a:bodyPr/>
          <a:lstStyle/>
          <a:p>
            <a:r>
              <a:rPr lang="en-US" sz="1800" b="1" dirty="0" smtClean="0"/>
              <a:t>LHCOPN </a:t>
            </a:r>
            <a:r>
              <a:rPr lang="en-US" sz="1800" b="1" dirty="0" err="1" smtClean="0"/>
              <a:t>vs</a:t>
            </a:r>
            <a:r>
              <a:rPr lang="en-US" sz="1800" b="1" dirty="0" smtClean="0"/>
              <a:t> LHCONE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LHCOPN and LHCONE are both are overlay networks built on top of the same pool of underlying NSP resources.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LHCOPN </a:t>
            </a:r>
            <a:r>
              <a:rPr lang="en-US" sz="1600" dirty="0"/>
              <a:t>is </a:t>
            </a:r>
            <a:r>
              <a:rPr lang="en-US" sz="1600" dirty="0" smtClean="0"/>
              <a:t>a </a:t>
            </a:r>
            <a:r>
              <a:rPr lang="en-US" sz="1600" dirty="0"/>
              <a:t>virtual private network built and </a:t>
            </a:r>
            <a:r>
              <a:rPr lang="en-US" sz="1600" b="1" dirty="0"/>
              <a:t>managed </a:t>
            </a:r>
            <a:r>
              <a:rPr lang="en-US" sz="1600" b="1" dirty="0" smtClean="0"/>
              <a:t>by </a:t>
            </a:r>
            <a:r>
              <a:rPr lang="en-US" sz="1600" b="1" dirty="0"/>
              <a:t>LHC sites</a:t>
            </a:r>
            <a:r>
              <a:rPr lang="en-US" sz="1600" dirty="0"/>
              <a:t>.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LHCONE is a virtual private network built and </a:t>
            </a:r>
            <a:r>
              <a:rPr lang="en-US" sz="1600" b="1" dirty="0"/>
              <a:t>managed by </a:t>
            </a:r>
            <a:r>
              <a:rPr lang="en-US" sz="1600" b="1" dirty="0" smtClean="0"/>
              <a:t>the NSP community.</a:t>
            </a:r>
            <a:endParaRPr lang="en-US" sz="1600" b="1" dirty="0"/>
          </a:p>
          <a:p>
            <a:r>
              <a:rPr lang="en-US" sz="1800" b="1" dirty="0" smtClean="0"/>
              <a:t>Future Directions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Maintain the LHC investment in networking capacity (LHCOPN) at the current scale.</a:t>
            </a:r>
          </a:p>
          <a:p>
            <a:pPr lvl="2">
              <a:buFont typeface="Arial"/>
              <a:buChar char="•"/>
            </a:pPr>
            <a:r>
              <a:rPr lang="en-US" sz="1600" dirty="0" smtClean="0"/>
              <a:t>Or to </a:t>
            </a:r>
            <a:r>
              <a:rPr lang="en-US" sz="1600" dirty="0" smtClean="0"/>
              <a:t>rephrase: </a:t>
            </a:r>
            <a:r>
              <a:rPr lang="en-US" sz="1600" dirty="0" smtClean="0"/>
              <a:t>Don’t shrink the pool of resources available to LHC right now.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Maintain the LHCOPN network, </a:t>
            </a:r>
            <a:r>
              <a:rPr lang="en-US" sz="1600" b="1" dirty="0" smtClean="0"/>
              <a:t>if </a:t>
            </a:r>
            <a:r>
              <a:rPr lang="en-US" sz="1600" dirty="0" smtClean="0"/>
              <a:t>the mechanism it provides for priority or guaranteed traffic are able to be used effectively by the experiments.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Develop </a:t>
            </a:r>
            <a:r>
              <a:rPr lang="en-US" sz="1600" dirty="0" smtClean="0"/>
              <a:t>methods to shift </a:t>
            </a:r>
            <a:r>
              <a:rPr lang="en-US" sz="1600" dirty="0" smtClean="0"/>
              <a:t>network </a:t>
            </a:r>
            <a:r>
              <a:rPr lang="en-US" sz="1600" dirty="0" smtClean="0"/>
              <a:t>resources </a:t>
            </a:r>
            <a:r>
              <a:rPr lang="en-US" sz="1600" dirty="0" smtClean="0"/>
              <a:t>between </a:t>
            </a:r>
            <a:r>
              <a:rPr lang="en-US" sz="1600" dirty="0" smtClean="0"/>
              <a:t>LHCOPN and LHCONE as needed to best meet user demands.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Tighten </a:t>
            </a:r>
            <a:r>
              <a:rPr lang="en-US" sz="1600" dirty="0" smtClean="0"/>
              <a:t>up the LHCONE VRF definition &amp; AUP.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Point to points circuits outside the LHCOPN should be considered part of LHCONE. Probably best used to pull ‘found’ resources into production paths.                              (</a:t>
            </a:r>
            <a:r>
              <a:rPr lang="en-US" sz="1600" dirty="0" err="1" smtClean="0"/>
              <a:t>ie</a:t>
            </a:r>
            <a:r>
              <a:rPr lang="en-US" sz="1600" dirty="0" smtClean="0"/>
              <a:t> ANA-100 LHCONE experiment)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0755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193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using dynamic point-to-point circuits in LHC</a:t>
            </a:r>
            <a:endParaRPr lang="en-US" dirty="0"/>
          </a:p>
        </p:txBody>
      </p:sp>
      <p:pic>
        <p:nvPicPr>
          <p:cNvPr id="4" name="Content Placeholder 3" descr="2014-02-10 LHC Workshop Slide Drawings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36" t="17466" r="-1" b="5524"/>
          <a:stretch/>
        </p:blipFill>
        <p:spPr>
          <a:xfrm>
            <a:off x="-652519" y="1600200"/>
            <a:ext cx="9796519" cy="5257800"/>
          </a:xfrm>
        </p:spPr>
      </p:pic>
      <p:sp>
        <p:nvSpPr>
          <p:cNvPr id="5" name="Rectangle 4"/>
          <p:cNvSpPr/>
          <p:nvPr/>
        </p:nvSpPr>
        <p:spPr>
          <a:xfrm>
            <a:off x="3612157" y="1281596"/>
            <a:ext cx="3600504" cy="27496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obvious thing is to take info from the workflow manager, and use it to request changes at the link layer between NSPs.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This combines all of the challenges of crossing multiple domains with all the challenges of violating every layer in the protocol stack.</a:t>
            </a:r>
          </a:p>
        </p:txBody>
      </p:sp>
      <p:sp>
        <p:nvSpPr>
          <p:cNvPr id="6" name="Left Arrow 5"/>
          <p:cNvSpPr/>
          <p:nvPr/>
        </p:nvSpPr>
        <p:spPr>
          <a:xfrm rot="13438445">
            <a:off x="932169" y="3519402"/>
            <a:ext cx="4148154" cy="932071"/>
          </a:xfrm>
          <a:prstGeom prst="leftArrow">
            <a:avLst>
              <a:gd name="adj1" fmla="val 27227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151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for a possible 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The ANA-100G LHCONE integration experiment is doing some interesting work: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Turning up and down bandwidth between LHCONE instances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Adjusting routing between LHCONE instances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Developing measurement philosophy and plans for measuring impact on LHC end users</a:t>
            </a:r>
          </a:p>
          <a:p>
            <a:pPr lvl="1">
              <a:buFont typeface="Arial"/>
              <a:buChar char="•"/>
            </a:pPr>
            <a:endParaRPr lang="en-US" sz="1800" dirty="0" smtClean="0"/>
          </a:p>
          <a:p>
            <a:pPr>
              <a:buFont typeface="Arial"/>
              <a:buChar char="•"/>
            </a:pPr>
            <a:r>
              <a:rPr lang="en-US" dirty="0" smtClean="0"/>
              <a:t>Could we build on this work, and try to figure out how to use dynamic circuits to provision ‘found’ or temporarily available resources into the LHCONE VRF?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4982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Breaks the requirement for coordinated lock-step planning and development between the NSP and LHC software development groups.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NSP circuit development teams already contain, or have easy access to the right ‘application level’ experts (BGP routing).</a:t>
            </a:r>
          </a:p>
          <a:p>
            <a:pPr>
              <a:buFont typeface="Arial"/>
              <a:buChar char="•"/>
            </a:pPr>
            <a:r>
              <a:rPr lang="en-US" dirty="0" smtClean="0"/>
              <a:t>Constrains the scope of the work to the NSP’s who are involved in developing and deploying dynamic circuits.</a:t>
            </a:r>
          </a:p>
          <a:p>
            <a:pPr>
              <a:buFont typeface="Arial"/>
              <a:buChar char="•"/>
            </a:pPr>
            <a:r>
              <a:rPr lang="en-US" dirty="0" smtClean="0"/>
              <a:t>Could establish a framework for NSPs, and other entities to easily contribute network resources to the LHC community.</a:t>
            </a:r>
          </a:p>
        </p:txBody>
      </p:sp>
    </p:spTree>
    <p:extLst>
      <p:ext uri="{BB962C8B-B14F-4D97-AF65-F5344CB8AC3E}">
        <p14:creationId xmlns:p14="http://schemas.microsoft.com/office/powerpoint/2010/main" val="2265867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1" dirty="0" smtClean="0"/>
              <a:t>Mission &amp; Purpose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Why does it exist?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Who does it serve?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What does it do?</a:t>
            </a:r>
          </a:p>
          <a:p>
            <a:pPr marL="0" indent="0"/>
            <a:r>
              <a:rPr lang="en-US" b="1" dirty="0" smtClean="0"/>
              <a:t>Governance &amp; AUP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How are the rules established?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How are violations of the rules handled?</a:t>
            </a:r>
          </a:p>
          <a:p>
            <a:pPr marL="0" indent="0"/>
            <a:r>
              <a:rPr lang="en-US" b="1" dirty="0" smtClean="0"/>
              <a:t>Security Assertions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Is it an open or closed network?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What risks does this pose?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How are they handled?</a:t>
            </a:r>
          </a:p>
        </p:txBody>
      </p:sp>
    </p:spTree>
    <p:extLst>
      <p:ext uri="{BB962C8B-B14F-4D97-AF65-F5344CB8AC3E}">
        <p14:creationId xmlns:p14="http://schemas.microsoft.com/office/powerpoint/2010/main" val="3660525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Resources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 indent="0">
              <a:buNone/>
            </a:pPr>
            <a:r>
              <a:rPr lang="en-US" b="1" dirty="0"/>
              <a:t>Raw materials</a:t>
            </a:r>
          </a:p>
          <a:p>
            <a:pPr lvl="2"/>
            <a:r>
              <a:rPr lang="en-US" dirty="0"/>
              <a:t>Fiber, </a:t>
            </a:r>
            <a:r>
              <a:rPr lang="en-US" dirty="0" smtClean="0"/>
              <a:t>transponders </a:t>
            </a:r>
            <a:r>
              <a:rPr lang="en-US" dirty="0"/>
              <a:t>(optical-electrical coders that plug into optical wave division multiplexers), lit circuits (fiber connected to optical multiplexers and the intervening optical </a:t>
            </a:r>
            <a:r>
              <a:rPr lang="en-US" dirty="0" smtClean="0"/>
              <a:t>amplifiers</a:t>
            </a:r>
            <a:r>
              <a:rPr lang="en-US" dirty="0"/>
              <a:t>), switches (e.g. G.709, Ethernet), routers</a:t>
            </a:r>
          </a:p>
          <a:p>
            <a:pPr marL="228600" lvl="1" indent="0">
              <a:buNone/>
            </a:pPr>
            <a:r>
              <a:rPr lang="en-US" b="1" dirty="0"/>
              <a:t>Managed Systems</a:t>
            </a:r>
          </a:p>
          <a:p>
            <a:pPr lvl="2"/>
            <a:r>
              <a:rPr lang="en-US" dirty="0"/>
              <a:t>Optical Networks (lit fiber connected to </a:t>
            </a:r>
            <a:r>
              <a:rPr lang="en-US" dirty="0" err="1"/>
              <a:t>Ciena</a:t>
            </a:r>
            <a:r>
              <a:rPr lang="en-US" dirty="0"/>
              <a:t>, Alcatel, </a:t>
            </a:r>
            <a:r>
              <a:rPr lang="en-US" dirty="0" err="1"/>
              <a:t>Infinera</a:t>
            </a:r>
            <a:r>
              <a:rPr lang="en-US" dirty="0"/>
              <a:t>, etc. optical-electrical systems)</a:t>
            </a:r>
          </a:p>
          <a:p>
            <a:pPr lvl="2"/>
            <a:r>
              <a:rPr lang="en-US" dirty="0"/>
              <a:t>MPLS Networks (virtual circuit mechanism for IP networks</a:t>
            </a:r>
            <a:r>
              <a:rPr lang="en-US" dirty="0" smtClean="0"/>
              <a:t>)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Note: I will be referring to Network Service Providers as NSPs in this talk. This would include ESnet, I2, GEANT, NRENS, </a:t>
            </a:r>
            <a:r>
              <a:rPr lang="en-US" dirty="0" err="1" smtClean="0"/>
              <a:t>etc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104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Resources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Managed Services</a:t>
            </a:r>
          </a:p>
          <a:p>
            <a:pPr lvl="2"/>
            <a:r>
              <a:rPr lang="en-US" dirty="0"/>
              <a:t>Point to Point Circuits (now most commonly an Ethernet circuit)</a:t>
            </a:r>
          </a:p>
          <a:p>
            <a:pPr lvl="2"/>
            <a:r>
              <a:rPr lang="en-US" dirty="0"/>
              <a:t>Multipoint Layer2 </a:t>
            </a:r>
            <a:r>
              <a:rPr lang="en-US" dirty="0" smtClean="0"/>
              <a:t>Ethernet Circuits</a:t>
            </a:r>
            <a:endParaRPr lang="en-US" dirty="0"/>
          </a:p>
          <a:p>
            <a:pPr lvl="2"/>
            <a:r>
              <a:rPr lang="en-US" dirty="0"/>
              <a:t>Routed services (Layer 3 / IP)</a:t>
            </a:r>
          </a:p>
          <a:p>
            <a:pPr lvl="2"/>
            <a:r>
              <a:rPr lang="en-US" dirty="0"/>
              <a:t>Timescale of service lifetime</a:t>
            </a:r>
          </a:p>
          <a:p>
            <a:pPr lvl="3"/>
            <a:r>
              <a:rPr lang="en-US" dirty="0"/>
              <a:t>A continuum between</a:t>
            </a:r>
          </a:p>
          <a:p>
            <a:pPr lvl="4"/>
            <a:r>
              <a:rPr lang="en-US" dirty="0"/>
              <a:t>sub-second (unachievable in almost all situations)</a:t>
            </a:r>
          </a:p>
          <a:p>
            <a:pPr lvl="4"/>
            <a:r>
              <a:rPr lang="en-US" dirty="0"/>
              <a:t>very long term (commitment to provide service exceeds expected life of the underlying resources)</a:t>
            </a:r>
          </a:p>
          <a:p>
            <a:pPr lvl="2"/>
            <a:r>
              <a:rPr lang="en-US" dirty="0"/>
              <a:t>Security Services</a:t>
            </a:r>
          </a:p>
          <a:p>
            <a:pPr lvl="2"/>
            <a:r>
              <a:rPr lang="en-US" dirty="0"/>
              <a:t>Diagnostic &amp; Debugging Services</a:t>
            </a:r>
          </a:p>
          <a:p>
            <a:pPr lvl="2"/>
            <a:r>
              <a:rPr lang="en-US" dirty="0"/>
              <a:t>Measurement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860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User</a:t>
            </a:r>
            <a:endParaRPr lang="en-US" b="1" dirty="0"/>
          </a:p>
          <a:p>
            <a:pPr lvl="1"/>
            <a:r>
              <a:rPr lang="en-US" sz="1800" dirty="0" smtClean="0"/>
              <a:t>Entity that </a:t>
            </a:r>
            <a:r>
              <a:rPr lang="en-US" sz="1800" b="1" dirty="0" smtClean="0"/>
              <a:t>consumes</a:t>
            </a:r>
            <a:r>
              <a:rPr lang="en-US" sz="1800" dirty="0" smtClean="0"/>
              <a:t> </a:t>
            </a:r>
            <a:r>
              <a:rPr lang="en-US" sz="1800" dirty="0"/>
              <a:t>network services from a </a:t>
            </a:r>
            <a:r>
              <a:rPr lang="en-US" sz="1800" dirty="0" smtClean="0"/>
              <a:t>provider.</a:t>
            </a:r>
            <a:endParaRPr lang="en-US" sz="1800" dirty="0"/>
          </a:p>
          <a:p>
            <a:r>
              <a:rPr lang="en-US" b="1" dirty="0" smtClean="0"/>
              <a:t>Provider</a:t>
            </a:r>
          </a:p>
          <a:p>
            <a:pPr lvl="1">
              <a:buFont typeface="Arial"/>
              <a:buChar char="•"/>
            </a:pPr>
            <a:r>
              <a:rPr lang="en-US" sz="1800" dirty="0"/>
              <a:t>Provider delivers a network service to the user.</a:t>
            </a:r>
            <a:endParaRPr lang="en-US" sz="1800" b="1" dirty="0" smtClean="0"/>
          </a:p>
          <a:p>
            <a:r>
              <a:rPr lang="en-US" b="1" dirty="0"/>
              <a:t>Customer</a:t>
            </a:r>
          </a:p>
          <a:p>
            <a:pPr lvl="1"/>
            <a:r>
              <a:rPr lang="en-US" sz="1800" dirty="0"/>
              <a:t>The entity that </a:t>
            </a:r>
            <a:r>
              <a:rPr lang="en-US" sz="1800" b="1" dirty="0"/>
              <a:t>pays</a:t>
            </a:r>
            <a:r>
              <a:rPr lang="en-US" sz="1800" dirty="0"/>
              <a:t> for network </a:t>
            </a:r>
            <a:r>
              <a:rPr lang="en-US" sz="1800" dirty="0" smtClean="0"/>
              <a:t>services.</a:t>
            </a:r>
          </a:p>
          <a:p>
            <a:pPr lvl="1"/>
            <a:r>
              <a:rPr lang="en-US" sz="1800" dirty="0" smtClean="0"/>
              <a:t>Some users are customers. Other users have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party customers who pay for them.</a:t>
            </a:r>
            <a:endParaRPr lang="en-US" sz="1800" dirty="0"/>
          </a:p>
          <a:p>
            <a:pPr lvl="1"/>
            <a:r>
              <a:rPr lang="en-US" sz="1800" dirty="0" smtClean="0"/>
              <a:t>Keep in mind that </a:t>
            </a:r>
            <a:r>
              <a:rPr lang="en-US" sz="1800" b="1" dirty="0" smtClean="0"/>
              <a:t>somebody is paying </a:t>
            </a:r>
            <a:r>
              <a:rPr lang="en-US" sz="1800" dirty="0" smtClean="0"/>
              <a:t>for every network resource being used. </a:t>
            </a:r>
          </a:p>
          <a:p>
            <a:pPr lvl="1"/>
            <a:r>
              <a:rPr lang="en-US" sz="1800" dirty="0" smtClean="0"/>
              <a:t>It is critical that the services we develop and deploy align with the LHC centers, NSPs and funding agencies business models, otherwise they become unwieldy or unstable.</a:t>
            </a:r>
          </a:p>
        </p:txBody>
      </p:sp>
    </p:spTree>
    <p:extLst>
      <p:ext uri="{BB962C8B-B14F-4D97-AF65-F5344CB8AC3E}">
        <p14:creationId xmlns:p14="http://schemas.microsoft.com/office/powerpoint/2010/main" val="211330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NSP Relationships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82094"/>
          </a:xfrm>
        </p:spPr>
        <p:txBody>
          <a:bodyPr/>
          <a:lstStyle/>
          <a:p>
            <a:r>
              <a:rPr lang="en-US" b="1" dirty="0" smtClean="0"/>
              <a:t>Peering</a:t>
            </a:r>
            <a:endParaRPr lang="en-US" sz="2400" dirty="0"/>
          </a:p>
          <a:p>
            <a:pPr lvl="1"/>
            <a:r>
              <a:rPr lang="en-US" sz="1800" dirty="0"/>
              <a:t>A </a:t>
            </a:r>
            <a:r>
              <a:rPr lang="en-US" sz="1800" b="1" dirty="0"/>
              <a:t>symmetric</a:t>
            </a:r>
            <a:r>
              <a:rPr lang="en-US" sz="1800" dirty="0"/>
              <a:t> relationship where 2 entities are providing network services to each other, and using the network services provided by the </a:t>
            </a:r>
            <a:r>
              <a:rPr lang="en-US" sz="1800" dirty="0" smtClean="0"/>
              <a:t>other for mutual benefit.</a:t>
            </a:r>
          </a:p>
          <a:p>
            <a:pPr lvl="1"/>
            <a:r>
              <a:rPr lang="en-US" sz="1800" dirty="0" err="1" smtClean="0"/>
              <a:t>E,g</a:t>
            </a:r>
            <a:r>
              <a:rPr lang="en-US" sz="1800" dirty="0" smtClean="0"/>
              <a:t>, when networks exchange traffic</a:t>
            </a:r>
          </a:p>
          <a:p>
            <a:pPr lvl="1"/>
            <a:r>
              <a:rPr lang="en-US" sz="1800" dirty="0" smtClean="0"/>
              <a:t>Often informal and frequently done without contracts.</a:t>
            </a:r>
            <a:endParaRPr lang="en-US" sz="1800" dirty="0"/>
          </a:p>
          <a:p>
            <a:r>
              <a:rPr lang="en-US" b="1" dirty="0"/>
              <a:t>Transit</a:t>
            </a:r>
            <a:r>
              <a:rPr lang="en-US" sz="2400" dirty="0"/>
              <a:t>:</a:t>
            </a:r>
          </a:p>
          <a:p>
            <a:pPr lvl="1"/>
            <a:r>
              <a:rPr lang="en-US" sz="1800" dirty="0" smtClean="0"/>
              <a:t>An asymmetric </a:t>
            </a:r>
            <a:r>
              <a:rPr lang="en-US" sz="1800" dirty="0"/>
              <a:t>relationship where one entity provides services between 2 (or more) other </a:t>
            </a:r>
            <a:r>
              <a:rPr lang="en-US" sz="1800" dirty="0" smtClean="0"/>
              <a:t>entities. Usually managed via formal business contracts</a:t>
            </a:r>
            <a:r>
              <a:rPr lang="en-US" dirty="0" smtClean="0"/>
              <a:t>.</a:t>
            </a:r>
          </a:p>
          <a:p>
            <a:pPr lvl="2"/>
            <a:r>
              <a:rPr lang="en-US" sz="1800" dirty="0" err="1" smtClean="0"/>
              <a:t>E,g</a:t>
            </a:r>
            <a:r>
              <a:rPr lang="en-US" sz="1800" dirty="0" smtClean="0"/>
              <a:t>, when one network carries traffic for another through it’s infrastructure</a:t>
            </a:r>
          </a:p>
          <a:p>
            <a:pPr lvl="1"/>
            <a:r>
              <a:rPr lang="en-US" sz="1800" dirty="0" smtClean="0"/>
              <a:t>Usually managed via formal business contracts</a:t>
            </a:r>
            <a:endParaRPr lang="en-US" sz="1800" dirty="0"/>
          </a:p>
          <a:p>
            <a:pPr>
              <a:buFont typeface="Arial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5938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Peering </a:t>
            </a:r>
            <a:r>
              <a:rPr lang="en-US" dirty="0" err="1" smtClean="0"/>
              <a:t>vs</a:t>
            </a:r>
            <a:r>
              <a:rPr lang="en-US" dirty="0" smtClean="0"/>
              <a:t> Transit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80" y="1106835"/>
            <a:ext cx="4917513" cy="5343698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441538" y="1600200"/>
            <a:ext cx="3245261" cy="4525963"/>
          </a:xfrm>
        </p:spPr>
        <p:txBody>
          <a:bodyPr/>
          <a:lstStyle/>
          <a:p>
            <a:r>
              <a:rPr lang="en-US" dirty="0" smtClean="0"/>
              <a:t>Peering &amp; Transit Image taken from </a:t>
            </a:r>
            <a:r>
              <a:rPr lang="en-US" dirty="0" err="1" smtClean="0"/>
              <a:t>arstechnica</a:t>
            </a:r>
            <a:r>
              <a:rPr lang="en-US" dirty="0" smtClean="0"/>
              <a:t> article: “</a:t>
            </a:r>
            <a:r>
              <a:rPr lang="en-US" sz="1800" i="1" dirty="0" smtClean="0"/>
              <a:t>How the ‘Net works: in an introduction to peering and transit</a:t>
            </a:r>
            <a:r>
              <a:rPr lang="en-US" dirty="0" smtClean="0"/>
              <a:t>”</a:t>
            </a:r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://arstechnica.com/features/2008/09/peering-and-transit</a:t>
            </a:r>
            <a:r>
              <a:rPr lang="en-US" dirty="0" smtClean="0">
                <a:hlinkClick r:id="rId4"/>
              </a:rPr>
              <a:t>/</a:t>
            </a:r>
            <a:endParaRPr lang="en-US" dirty="0"/>
          </a:p>
          <a:p>
            <a:r>
              <a:rPr lang="en-US" dirty="0" smtClean="0"/>
              <a:t>This is a useful article to read if you are not familiar with NSP business &amp; economic models.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584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 indent="0">
              <a:buNone/>
            </a:pPr>
            <a:r>
              <a:rPr lang="en-US" b="1" dirty="0" smtClean="0"/>
              <a:t>Network Operations Responsibilities</a:t>
            </a:r>
          </a:p>
          <a:p>
            <a:pPr lvl="1"/>
            <a:r>
              <a:rPr lang="en-US" dirty="0" smtClean="0"/>
              <a:t>NOC operations including fault isolation and repair</a:t>
            </a:r>
          </a:p>
          <a:p>
            <a:pPr lvl="1"/>
            <a:r>
              <a:rPr lang="en-US" dirty="0" smtClean="0"/>
              <a:t>Ticketing system operations</a:t>
            </a:r>
          </a:p>
          <a:p>
            <a:pPr lvl="1"/>
            <a:r>
              <a:rPr lang="en-US" dirty="0" smtClean="0"/>
              <a:t>Network monitoring</a:t>
            </a:r>
          </a:p>
          <a:p>
            <a:pPr lvl="1"/>
            <a:r>
              <a:rPr lang="en-US" dirty="0" smtClean="0"/>
              <a:t>Capacity planning</a:t>
            </a:r>
          </a:p>
          <a:p>
            <a:pPr lvl="1"/>
            <a:r>
              <a:rPr lang="en-US" dirty="0" smtClean="0"/>
              <a:t>AUP definition &amp; enforcement</a:t>
            </a:r>
          </a:p>
          <a:p>
            <a:pPr lvl="1"/>
            <a:r>
              <a:rPr lang="en-US" dirty="0" smtClean="0"/>
              <a:t>Troubleshooting soft network failures</a:t>
            </a:r>
          </a:p>
          <a:p>
            <a:pPr lvl="1"/>
            <a:r>
              <a:rPr lang="en-US" dirty="0" smtClean="0"/>
              <a:t>Security</a:t>
            </a:r>
          </a:p>
          <a:p>
            <a:pPr lvl="2"/>
            <a:r>
              <a:rPr lang="en-US" dirty="0" smtClean="0"/>
              <a:t>Security of the network infrastructure</a:t>
            </a:r>
          </a:p>
          <a:p>
            <a:pPr lvl="2"/>
            <a:r>
              <a:rPr lang="en-US" dirty="0" smtClean="0"/>
              <a:t>Security of the data transiting the network</a:t>
            </a:r>
          </a:p>
          <a:p>
            <a:pPr lvl="1"/>
            <a:r>
              <a:rPr lang="en-US" dirty="0" err="1" smtClean="0"/>
              <a:t>etc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7118875"/>
      </p:ext>
    </p:extLst>
  </p:cSld>
  <p:clrMapOvr>
    <a:masterClrMapping/>
  </p:clrMapOvr>
</p:sld>
</file>

<file path=ppt/theme/theme1.xml><?xml version="1.0" encoding="utf-8"?>
<a:theme xmlns:a="http://schemas.openxmlformats.org/drawingml/2006/main" name="ESnet New Template">
  <a:themeElements>
    <a:clrScheme name="ESnet Theme Colors 1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619FC4"/>
      </a:accent1>
      <a:accent2>
        <a:srgbClr val="006394"/>
      </a:accent2>
      <a:accent3>
        <a:srgbClr val="99CCCC"/>
      </a:accent3>
      <a:accent4>
        <a:srgbClr val="006666"/>
      </a:accent4>
      <a:accent5>
        <a:srgbClr val="669999"/>
      </a:accent5>
      <a:accent6>
        <a:srgbClr val="0099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ESnet New Template.thmx</Template>
  <TotalTime>5166</TotalTime>
  <Words>2136</Words>
  <Application>Microsoft Macintosh PowerPoint</Application>
  <PresentationFormat>On-screen Show (4:3)</PresentationFormat>
  <Paragraphs>304</Paragraphs>
  <Slides>26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ESnet New Template</vt:lpstr>
      <vt:lpstr>LHCOPN &amp; LHCONE Network View</vt:lpstr>
      <vt:lpstr>LHCOPN &amp; LHCONE Review</vt:lpstr>
      <vt:lpstr>Key Attributes</vt:lpstr>
      <vt:lpstr>Network Resources 1</vt:lpstr>
      <vt:lpstr>Network Resources 2</vt:lpstr>
      <vt:lpstr>Roles</vt:lpstr>
      <vt:lpstr>NSP Relationships </vt:lpstr>
      <vt:lpstr>Peering vs Transit</vt:lpstr>
      <vt:lpstr>Responsibilities</vt:lpstr>
      <vt:lpstr>LHCOPN</vt:lpstr>
      <vt:lpstr>LHCOPN</vt:lpstr>
      <vt:lpstr>LHCOPN – Resources</vt:lpstr>
      <vt:lpstr>LHCOPN - Relationships</vt:lpstr>
      <vt:lpstr>LHCOPN Protocol Stack</vt:lpstr>
      <vt:lpstr>LHCOPN Protocol Stack</vt:lpstr>
      <vt:lpstr>LHCONE VRF</vt:lpstr>
      <vt:lpstr>LHCONE VRF</vt:lpstr>
      <vt:lpstr>LHCONE VRF Resources</vt:lpstr>
      <vt:lpstr>LHCONE VRF – Relationships</vt:lpstr>
      <vt:lpstr>LHCONE VRF Protocol Stack</vt:lpstr>
      <vt:lpstr>LHCONE VRF Protocol Stack</vt:lpstr>
      <vt:lpstr>Joe’s Opinions</vt:lpstr>
      <vt:lpstr>The End</vt:lpstr>
      <vt:lpstr>Challenge using dynamic point-to-point circuits in LHC</vt:lpstr>
      <vt:lpstr>Idea for a possible way forward</vt:lpstr>
      <vt:lpstr>Advantages</vt:lpstr>
    </vt:vector>
  </TitlesOfParts>
  <Manager/>
  <Company>LBNL - ESnet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Operationalizing  Software-Defined Networking</dc:title>
  <dc:subject/>
  <dc:creator>Inder Monga</dc:creator>
  <cp:keywords/>
  <dc:description/>
  <cp:lastModifiedBy>Joe Metzger</cp:lastModifiedBy>
  <cp:revision>41</cp:revision>
  <dcterms:created xsi:type="dcterms:W3CDTF">2014-01-07T16:54:36Z</dcterms:created>
  <dcterms:modified xsi:type="dcterms:W3CDTF">2014-02-10T14:25:08Z</dcterms:modified>
  <cp:category/>
</cp:coreProperties>
</file>