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  <p:sldMasterId id="2147483663" r:id="rId2"/>
  </p:sldMasterIdLst>
  <p:notesMasterIdLst>
    <p:notesMasterId r:id="rId14"/>
  </p:notesMasterIdLst>
  <p:handoutMasterIdLst>
    <p:handoutMasterId r:id="rId15"/>
  </p:handoutMasterIdLst>
  <p:sldIdLst>
    <p:sldId id="315" r:id="rId3"/>
    <p:sldId id="391" r:id="rId4"/>
    <p:sldId id="427" r:id="rId5"/>
    <p:sldId id="428" r:id="rId6"/>
    <p:sldId id="426" r:id="rId7"/>
    <p:sldId id="397" r:id="rId8"/>
    <p:sldId id="400" r:id="rId9"/>
    <p:sldId id="419" r:id="rId10"/>
    <p:sldId id="429" r:id="rId11"/>
    <p:sldId id="418" r:id="rId12"/>
    <p:sldId id="403" r:id="rId13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iel Ricci" initials="D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FF"/>
    <a:srgbClr val="CC66FF"/>
    <a:srgbClr val="FF8000"/>
    <a:srgbClr val="FFCC66"/>
    <a:srgbClr val="FFFF66"/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2" autoAdjust="0"/>
    <p:restoredTop sz="90430" autoAdjust="0"/>
  </p:normalViewPr>
  <p:slideViewPr>
    <p:cSldViewPr snapToGrid="0" snapToObjects="1" showGuides="1">
      <p:cViewPr>
        <p:scale>
          <a:sx n="100" d="100"/>
          <a:sy n="100" d="100"/>
        </p:scale>
        <p:origin x="-600" y="-72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AA97959D-7241-4B4D-A963-812718B6F6C7}" type="datetime1">
              <a:rPr lang="en-US" smtClean="0"/>
              <a:t>12/18/2013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E44DA35E-5A6B-9848-9991-DACDBB481C71}" type="datetime1">
              <a:rPr lang="en-US" smtClean="0"/>
              <a:t>12/18/2013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86" tIns="45793" rIns="91586" bIns="4579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586" tIns="45793" rIns="91586" bIns="4579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68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71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the case of Fibres, the </a:t>
            </a:r>
            <a:r>
              <a:rPr lang="fr-FR" dirty="0" err="1" smtClean="0"/>
              <a:t>procurement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material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included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contract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49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 smtClean="0"/>
              <a:t>Note: LHC </a:t>
            </a:r>
            <a:r>
              <a:rPr lang="fr-FR" sz="1200" dirty="0" err="1" smtClean="0"/>
              <a:t>dominates</a:t>
            </a:r>
            <a:r>
              <a:rPr lang="fr-FR" sz="1200" dirty="0" smtClean="0"/>
              <a:t> the planning </a:t>
            </a:r>
            <a:r>
              <a:rPr lang="fr-FR" sz="1200" dirty="0" smtClean="0">
                <a:sym typeface="Wingdings"/>
              </a:rPr>
              <a:t></a:t>
            </a:r>
          </a:p>
          <a:p>
            <a:pPr marL="179388"/>
            <a:r>
              <a:rPr lang="fr-FR" sz="1200" dirty="0" err="1" smtClean="0">
                <a:sym typeface="Wingdings"/>
              </a:rPr>
              <a:t>critical</a:t>
            </a:r>
            <a:r>
              <a:rPr lang="fr-FR" sz="1200" dirty="0" smtClean="0">
                <a:sym typeface="Wingdings"/>
              </a:rPr>
              <a:t> not to change </a:t>
            </a:r>
            <a:r>
              <a:rPr lang="fr-FR" sz="1200" dirty="0" err="1" smtClean="0">
                <a:sym typeface="Wingdings"/>
              </a:rPr>
              <a:t>accessibility</a:t>
            </a:r>
            <a:r>
              <a:rPr lang="fr-FR" sz="1200" dirty="0" smtClean="0">
                <a:sym typeface="Wingdings"/>
              </a:rPr>
              <a:t> for CF,</a:t>
            </a:r>
            <a:endParaRPr lang="fr-FR" sz="1200" dirty="0" smtClean="0"/>
          </a:p>
          <a:p>
            <a:pPr marL="179388"/>
            <a:r>
              <a:rPr lang="fr-FR" sz="1200" dirty="0" smtClean="0"/>
              <a:t>PS and SPS </a:t>
            </a:r>
            <a:r>
              <a:rPr lang="fr-FR" sz="1200" dirty="0" err="1" smtClean="0"/>
              <a:t>load</a:t>
            </a:r>
            <a:r>
              <a:rPr lang="fr-FR" sz="1200" dirty="0" smtClean="0"/>
              <a:t> </a:t>
            </a:r>
            <a:r>
              <a:rPr lang="fr-FR" sz="1200" dirty="0" err="1" smtClean="0"/>
              <a:t>curves</a:t>
            </a:r>
            <a:r>
              <a:rPr lang="fr-FR" sz="1200" dirty="0" smtClean="0"/>
              <a:t> </a:t>
            </a:r>
            <a:r>
              <a:rPr lang="fr-FR" sz="1200" dirty="0" err="1" smtClean="0"/>
              <a:t>compensate</a:t>
            </a:r>
            <a:r>
              <a:rPr lang="fr-FR" sz="1200" dirty="0" smtClean="0"/>
              <a:t> </a:t>
            </a:r>
            <a:r>
              <a:rPr lang="fr-FR" sz="1200" dirty="0" err="1" smtClean="0"/>
              <a:t>each</a:t>
            </a:r>
            <a:r>
              <a:rPr lang="fr-FR" sz="1200" dirty="0" smtClean="0"/>
              <a:t> </a:t>
            </a:r>
            <a:r>
              <a:rPr lang="fr-FR" sz="1200" dirty="0" err="1" smtClean="0"/>
              <a:t>other</a:t>
            </a:r>
            <a:endParaRPr lang="fr-FR" sz="1200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839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68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All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constituted</a:t>
            </a:r>
            <a:r>
              <a:rPr lang="fr-FR" baseline="0" dirty="0" smtClean="0"/>
              <a:t> for us of </a:t>
            </a: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orders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installing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cables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machine ares. The concept of </a:t>
            </a:r>
            <a:r>
              <a:rPr lang="fr-FR" baseline="0" dirty="0" err="1" smtClean="0"/>
              <a:t>campaign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consists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decomposing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re-organizing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works</a:t>
            </a:r>
            <a:r>
              <a:rPr lang="fr-FR" baseline="0" dirty="0" smtClean="0"/>
              <a:t> by </a:t>
            </a:r>
            <a:r>
              <a:rPr lang="fr-FR" baseline="0" dirty="0" err="1" smtClean="0"/>
              <a:t>geographical</a:t>
            </a:r>
            <a:r>
              <a:rPr lang="fr-FR" baseline="0" dirty="0" smtClean="0"/>
              <a:t> areas </a:t>
            </a:r>
            <a:r>
              <a:rPr lang="fr-FR" baseline="0" dirty="0" err="1" smtClean="0"/>
              <a:t>allowing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optimize</a:t>
            </a:r>
            <a:r>
              <a:rPr lang="fr-FR" baseline="0" dirty="0" smtClean="0"/>
              <a:t> the intervention time in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area, the </a:t>
            </a:r>
            <a:r>
              <a:rPr lang="fr-FR" baseline="0" dirty="0" err="1" smtClean="0"/>
              <a:t>necessary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resources</a:t>
            </a:r>
            <a:r>
              <a:rPr lang="fr-FR" baseline="0" dirty="0" smtClean="0"/>
              <a:t> and the </a:t>
            </a:r>
            <a:r>
              <a:rPr lang="fr-FR" baseline="0" dirty="0" err="1" smtClean="0"/>
              <a:t>overall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plannning</a:t>
            </a:r>
            <a:r>
              <a:rPr lang="fr-FR" baseline="0" dirty="0" smtClean="0"/>
              <a:t> to fit all </a:t>
            </a:r>
            <a:r>
              <a:rPr lang="fr-FR" baseline="0" dirty="0" err="1" smtClean="0"/>
              <a:t>campaigns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19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019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474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312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90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7" y="6432206"/>
            <a:ext cx="1981201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D. Ricci, S. Machado – CF overview for 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9054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6108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8690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233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258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178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614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fr-CH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fr-CH" noProof="0" dirty="0" smtClean="0"/>
              <a:t>Second level</a:t>
            </a:r>
          </a:p>
          <a:p>
            <a:pPr lvl="2" eaLnBrk="1" latinLnBrk="0" hangingPunct="1"/>
            <a:r>
              <a:rPr kumimoji="0" lang="fr-CH" noProof="0" dirty="0" smtClean="0"/>
              <a:t>Third level</a:t>
            </a:r>
          </a:p>
          <a:p>
            <a:pPr lvl="3" eaLnBrk="1" latinLnBrk="0" hangingPunct="1"/>
            <a:r>
              <a:rPr kumimoji="0" lang="fr-CH" noProof="0" dirty="0" smtClean="0"/>
              <a:t>Fourth level</a:t>
            </a:r>
          </a:p>
          <a:p>
            <a:pPr lvl="4" eaLnBrk="1" latinLnBrk="0" hangingPunct="1"/>
            <a:r>
              <a:rPr kumimoji="0" lang="fr-CH" noProof="0" dirty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D. Ricci, S. Machado – CF overview for IT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D49C7-D111-1344-B66A-B874A92F31E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12/18/2013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24B3E-CB4D-E843-A3D3-3B4A3E2E67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611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0.jpeg"/><Relationship Id="rId4" Type="http://schemas.microsoft.com/office/2007/relationships/hdphoto" Target="../media/hdphoto1.wdp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35024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4998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Brief overview on Cabling and Optical </a:t>
            </a:r>
            <a:r>
              <a:rPr lang="en-US" dirty="0" err="1" smtClean="0">
                <a:solidFill>
                  <a:schemeClr val="bg1"/>
                </a:solidFill>
              </a:rPr>
              <a:t>Fibre</a:t>
            </a:r>
            <a:r>
              <a:rPr lang="en-US" dirty="0" smtClean="0">
                <a:solidFill>
                  <a:schemeClr val="bg1"/>
                </a:solidFill>
              </a:rPr>
              <a:t> activities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With particular accent on Optical </a:t>
            </a:r>
            <a:r>
              <a:rPr lang="en-US" sz="1600" dirty="0" err="1" smtClean="0">
                <a:solidFill>
                  <a:schemeClr val="bg1"/>
                </a:solidFill>
              </a:rPr>
              <a:t>Fibre</a:t>
            </a:r>
            <a:r>
              <a:rPr lang="en-US" sz="1600" dirty="0" smtClean="0">
                <a:solidFill>
                  <a:schemeClr val="bg1"/>
                </a:solidFill>
              </a:rPr>
              <a:t> working method 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D. Ricci, on behalf of EN-EL-CF section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000" y="6381234"/>
            <a:ext cx="1631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EDMS 1327029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3180862"/>
            <a:ext cx="8229600" cy="1117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Backup slides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0248" y="1081358"/>
            <a:ext cx="8229600" cy="726361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Facing </a:t>
            </a:r>
            <a:r>
              <a:rPr lang="fr-FR" dirty="0" err="1" smtClean="0">
                <a:solidFill>
                  <a:schemeClr val="tx2"/>
                </a:solidFill>
              </a:rPr>
              <a:t>technical</a:t>
            </a:r>
            <a:r>
              <a:rPr lang="fr-FR" dirty="0" smtClean="0">
                <a:solidFill>
                  <a:schemeClr val="tx2"/>
                </a:solidFill>
              </a:rPr>
              <a:t> challenges: </a:t>
            </a:r>
            <a:r>
              <a:rPr lang="fr-FR" dirty="0" err="1">
                <a:solidFill>
                  <a:srgbClr val="008000"/>
                </a:solidFill>
              </a:rPr>
              <a:t>o</a:t>
            </a:r>
            <a:r>
              <a:rPr lang="fr-FR" dirty="0" err="1" smtClean="0">
                <a:solidFill>
                  <a:srgbClr val="008000"/>
                </a:solidFill>
              </a:rPr>
              <a:t>ptimize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work</a:t>
            </a:r>
            <a:r>
              <a:rPr lang="fr-FR" dirty="0" smtClean="0">
                <a:solidFill>
                  <a:srgbClr val="008000"/>
                </a:solidFill>
              </a:rPr>
              <a:t> organisation and </a:t>
            </a:r>
            <a:r>
              <a:rPr lang="fr-FR" dirty="0" err="1" smtClean="0">
                <a:solidFill>
                  <a:srgbClr val="008000"/>
                </a:solidFill>
              </a:rPr>
              <a:t>resource</a:t>
            </a:r>
            <a:r>
              <a:rPr lang="fr-FR" dirty="0" smtClean="0">
                <a:solidFill>
                  <a:srgbClr val="008000"/>
                </a:solidFill>
              </a:rPr>
              <a:t> distribution by working by </a:t>
            </a:r>
            <a:r>
              <a:rPr lang="fr-FR" dirty="0" err="1" smtClean="0">
                <a:solidFill>
                  <a:srgbClr val="008000"/>
                </a:solidFill>
              </a:rPr>
              <a:t>geographical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campaigns</a:t>
            </a:r>
            <a:endParaRPr lang="fr-FR" dirty="0" smtClean="0">
              <a:solidFill>
                <a:srgbClr val="008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756083" y="2113164"/>
            <a:ext cx="1520991" cy="349664"/>
            <a:chOff x="1639848" y="2317850"/>
            <a:chExt cx="1520991" cy="349664"/>
          </a:xfrm>
        </p:grpSpPr>
        <p:sp>
          <p:nvSpPr>
            <p:cNvPr id="9" name="Rectangle 8"/>
            <p:cNvSpPr/>
            <p:nvPr/>
          </p:nvSpPr>
          <p:spPr>
            <a:xfrm>
              <a:off x="1639848" y="2317850"/>
              <a:ext cx="1504221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09801" y="2322302"/>
              <a:ext cx="251038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71093" y="2322302"/>
              <a:ext cx="251038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26508" y="2317850"/>
              <a:ext cx="251038" cy="345212"/>
            </a:xfrm>
            <a:prstGeom prst="rect">
              <a:avLst/>
            </a:prstGeom>
            <a:solidFill>
              <a:srgbClr val="FFCC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917236" y="2270016"/>
            <a:ext cx="1598115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 Booster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17235" y="2872067"/>
            <a:ext cx="1598116" cy="345212"/>
          </a:xfrm>
          <a:prstGeom prst="rect">
            <a:avLst/>
          </a:prstGeom>
          <a:solidFill>
            <a:schemeClr val="accent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rgbClr val="000000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rgbClr val="000000"/>
                </a:solidFill>
                <a:cs typeface="Arial"/>
              </a:rPr>
              <a:t> SPS-BA1</a:t>
            </a:r>
            <a:endParaRPr lang="fr-FR" sz="1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98411" y="3466508"/>
            <a:ext cx="1616939" cy="345212"/>
          </a:xfrm>
          <a:prstGeom prst="rect">
            <a:avLst/>
          </a:prstGeom>
          <a:solidFill>
            <a:srgbClr val="FFCC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rgbClr val="000000"/>
                </a:solidFill>
                <a:cs typeface="Arial"/>
              </a:rPr>
              <a:t>Campaign</a:t>
            </a:r>
            <a:r>
              <a:rPr lang="fr-FR" sz="1200" dirty="0">
                <a:solidFill>
                  <a:srgbClr val="000000"/>
                </a:solidFill>
                <a:cs typeface="Arial"/>
              </a:rPr>
              <a:t> </a:t>
            </a:r>
            <a:r>
              <a:rPr lang="fr-FR" sz="1200" dirty="0">
                <a:solidFill>
                  <a:schemeClr val="tx1"/>
                </a:solidFill>
                <a:cs typeface="Arial"/>
              </a:rPr>
              <a:t>LHC-Point1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760523" y="2734066"/>
            <a:ext cx="1508661" cy="347415"/>
            <a:chOff x="3444415" y="2692172"/>
            <a:chExt cx="1508661" cy="347415"/>
          </a:xfrm>
        </p:grpSpPr>
        <p:sp>
          <p:nvSpPr>
            <p:cNvPr id="17" name="Rectangle 16"/>
            <p:cNvSpPr/>
            <p:nvPr/>
          </p:nvSpPr>
          <p:spPr>
            <a:xfrm>
              <a:off x="3444415" y="2692172"/>
              <a:ext cx="1504221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02038" y="2694375"/>
              <a:ext cx="251038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63330" y="2694375"/>
              <a:ext cx="251038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785685" y="3351417"/>
            <a:ext cx="1504221" cy="345212"/>
          </a:xfrm>
          <a:prstGeom prst="rect">
            <a:avLst/>
          </a:prstGeom>
          <a:solidFill>
            <a:srgbClr val="9FB8C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04600" y="3353620"/>
            <a:ext cx="251038" cy="345212"/>
          </a:xfrm>
          <a:prstGeom prst="rect">
            <a:avLst/>
          </a:prstGeom>
          <a:solidFill>
            <a:schemeClr val="accent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72345" y="3351417"/>
            <a:ext cx="251038" cy="345212"/>
          </a:xfrm>
          <a:prstGeom prst="rect">
            <a:avLst/>
          </a:prstGeom>
          <a:solidFill>
            <a:srgbClr val="FFCC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289906" y="2343990"/>
            <a:ext cx="1608505" cy="9863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8" idx="3"/>
            <a:endCxn id="13" idx="1"/>
          </p:cNvCxnSpPr>
          <p:nvPr/>
        </p:nvCxnSpPr>
        <p:spPr>
          <a:xfrm flipV="1">
            <a:off x="5269184" y="2442622"/>
            <a:ext cx="1648052" cy="46625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866158" y="2463855"/>
            <a:ext cx="2023867" cy="58081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2"/>
            <a:endCxn id="14" idx="1"/>
          </p:cNvCxnSpPr>
          <p:nvPr/>
        </p:nvCxnSpPr>
        <p:spPr>
          <a:xfrm flipV="1">
            <a:off x="4904957" y="3044673"/>
            <a:ext cx="2012278" cy="3680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V="1">
            <a:off x="4930119" y="3054753"/>
            <a:ext cx="1968292" cy="29886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2"/>
          </p:cNvCxnSpPr>
          <p:nvPr/>
        </p:nvCxnSpPr>
        <p:spPr>
          <a:xfrm flipV="1">
            <a:off x="4297864" y="3639114"/>
            <a:ext cx="2573338" cy="5751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2" idx="2"/>
            <a:endCxn id="15" idx="1"/>
          </p:cNvCxnSpPr>
          <p:nvPr/>
        </p:nvCxnSpPr>
        <p:spPr>
          <a:xfrm>
            <a:off x="4268262" y="2458376"/>
            <a:ext cx="2630149" cy="118073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6898" y="2159593"/>
            <a:ext cx="3179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1    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Various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works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for TE/ABT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6898" y="2775505"/>
            <a:ext cx="1215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2     LIU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6898" y="3356449"/>
            <a:ext cx="2672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n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   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Various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works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for BE/BI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795333" y="4308333"/>
            <a:ext cx="1504221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907166" y="4317237"/>
            <a:ext cx="1598115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 SPS-TS1+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cxnSp>
        <p:nvCxnSpPr>
          <p:cNvPr id="58" name="Straight Arrow Connector 57"/>
          <p:cNvCxnSpPr>
            <a:stCxn id="56" idx="3"/>
            <a:endCxn id="57" idx="1"/>
          </p:cNvCxnSpPr>
          <p:nvPr/>
        </p:nvCxnSpPr>
        <p:spPr>
          <a:xfrm>
            <a:off x="5299554" y="4480939"/>
            <a:ext cx="1607612" cy="890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76898" y="4342433"/>
            <a:ext cx="3179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x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Repl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.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Irradiated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cables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TS1+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3747697" y="5479419"/>
            <a:ext cx="1520991" cy="349664"/>
            <a:chOff x="1639848" y="2317850"/>
            <a:chExt cx="1520991" cy="349664"/>
          </a:xfrm>
        </p:grpSpPr>
        <p:sp>
          <p:nvSpPr>
            <p:cNvPr id="61" name="Rectangle 60"/>
            <p:cNvSpPr/>
            <p:nvPr/>
          </p:nvSpPr>
          <p:spPr>
            <a:xfrm>
              <a:off x="1639848" y="2317850"/>
              <a:ext cx="1504221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909801" y="2322302"/>
              <a:ext cx="251038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671093" y="2322302"/>
              <a:ext cx="251038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026508" y="2317850"/>
              <a:ext cx="251038" cy="345212"/>
            </a:xfrm>
            <a:prstGeom prst="rect">
              <a:avLst/>
            </a:prstGeom>
            <a:solidFill>
              <a:srgbClr val="FFCC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>
            <a:off x="6908850" y="5019821"/>
            <a:ext cx="1625325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 LHC-Point 5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890025" y="5513148"/>
            <a:ext cx="1625326" cy="345212"/>
          </a:xfrm>
          <a:prstGeom prst="rect">
            <a:avLst/>
          </a:prstGeom>
          <a:solidFill>
            <a:schemeClr val="accent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>
                <a:solidFill>
                  <a:schemeClr val="tx1"/>
                </a:solidFill>
                <a:cs typeface="Arial"/>
              </a:rPr>
              <a:t> LHC-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Point 8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871202" y="5964701"/>
            <a:ext cx="1616939" cy="345212"/>
          </a:xfrm>
          <a:prstGeom prst="rect">
            <a:avLst/>
          </a:prstGeom>
          <a:solidFill>
            <a:srgbClr val="FFCC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>
                <a:solidFill>
                  <a:schemeClr val="tx1"/>
                </a:solidFill>
                <a:cs typeface="Arial"/>
              </a:rPr>
              <a:t> LHC-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Point 1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cxnSp>
        <p:nvCxnSpPr>
          <p:cNvPr id="68" name="Straight Arrow Connector 67"/>
          <p:cNvCxnSpPr>
            <a:stCxn id="62" idx="3"/>
          </p:cNvCxnSpPr>
          <p:nvPr/>
        </p:nvCxnSpPr>
        <p:spPr>
          <a:xfrm flipV="1">
            <a:off x="5268688" y="5192427"/>
            <a:ext cx="1621337" cy="4640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3" idx="2"/>
            <a:endCxn id="66" idx="1"/>
          </p:cNvCxnSpPr>
          <p:nvPr/>
        </p:nvCxnSpPr>
        <p:spPr>
          <a:xfrm flipV="1">
            <a:off x="4904461" y="5685754"/>
            <a:ext cx="1985564" cy="14332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4" idx="2"/>
            <a:endCxn id="67" idx="1"/>
          </p:cNvCxnSpPr>
          <p:nvPr/>
        </p:nvCxnSpPr>
        <p:spPr>
          <a:xfrm>
            <a:off x="4259876" y="5824631"/>
            <a:ext cx="2611326" cy="31267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76898" y="5513148"/>
            <a:ext cx="2612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y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    R2E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 rot="16200000">
            <a:off x="-71085" y="2621746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 rot="16200000">
            <a:off x="-31836" y="4296273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-51515" y="5467359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 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5204" y="6051576"/>
            <a:ext cx="3445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~700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cables/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fibres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work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orders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for LS1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21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liaisons surfaces et LHC 11 2007 visio red 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61666" y="3161564"/>
            <a:ext cx="2514600" cy="319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</a:t>
            </a:r>
            <a:r>
              <a:rPr lang="fr-FR" dirty="0" err="1" smtClean="0"/>
              <a:t>Cabling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8424" y="1083733"/>
            <a:ext cx="7907244" cy="5274734"/>
          </a:xfrm>
        </p:spPr>
        <p:txBody>
          <a:bodyPr vert="horz">
            <a:normAutofit fontScale="62500" lnSpcReduction="20000"/>
          </a:bodyPr>
          <a:lstStyle/>
          <a:p>
            <a:pPr defTabSz="457200"/>
            <a:r>
              <a:rPr lang="fr-FR" b="1" dirty="0" err="1" smtClean="0">
                <a:solidFill>
                  <a:schemeClr val="tx2"/>
                </a:solidFill>
              </a:rPr>
              <a:t>Cabling</a:t>
            </a:r>
            <a:r>
              <a:rPr lang="fr-FR" b="1" dirty="0" smtClean="0">
                <a:solidFill>
                  <a:schemeClr val="tx2"/>
                </a:solidFill>
              </a:rPr>
              <a:t> =  </a:t>
            </a:r>
            <a:r>
              <a:rPr lang="fr-FR" b="1" dirty="0" err="1" smtClean="0">
                <a:solidFill>
                  <a:schemeClr val="tx2"/>
                </a:solidFill>
              </a:rPr>
              <a:t>copper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cables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sz="2200" b="1" dirty="0" smtClean="0">
                <a:solidFill>
                  <a:schemeClr val="tx2"/>
                </a:solidFill>
              </a:rPr>
              <a:t>(CTRL+DC) </a:t>
            </a:r>
            <a:r>
              <a:rPr lang="fr-FR" b="1" dirty="0" smtClean="0">
                <a:solidFill>
                  <a:schemeClr val="tx2"/>
                </a:solidFill>
              </a:rPr>
              <a:t>+ </a:t>
            </a:r>
            <a:r>
              <a:rPr lang="fr-FR" b="1" dirty="0" err="1" smtClean="0">
                <a:solidFill>
                  <a:schemeClr val="tx2"/>
                </a:solidFill>
              </a:rPr>
              <a:t>optical</a:t>
            </a:r>
            <a:r>
              <a:rPr lang="fr-FR" b="1" dirty="0" smtClean="0">
                <a:solidFill>
                  <a:schemeClr val="tx2"/>
                </a:solidFill>
              </a:rPr>
              <a:t> fibres:</a:t>
            </a:r>
          </a:p>
          <a:p>
            <a:pPr lvl="1" defTabSz="457200">
              <a:defRPr/>
            </a:pPr>
            <a:r>
              <a:rPr lang="en-GB" sz="2400" dirty="0"/>
              <a:t>~ 90.000 km copper cables </a:t>
            </a:r>
          </a:p>
          <a:p>
            <a:pPr lvl="1" defTabSz="457200">
              <a:defRPr/>
            </a:pPr>
            <a:r>
              <a:rPr lang="en-GB" sz="2400" dirty="0"/>
              <a:t>~ 35.000 km of optical fibres</a:t>
            </a:r>
          </a:p>
          <a:p>
            <a:pPr lvl="1" defTabSz="457200"/>
            <a:endParaRPr lang="fr-FR" b="1" dirty="0" smtClean="0">
              <a:solidFill>
                <a:schemeClr val="tx2"/>
              </a:solidFill>
            </a:endParaRPr>
          </a:p>
          <a:p>
            <a:pPr defTabSz="457200"/>
            <a:r>
              <a:rPr lang="fr-FR" b="1" dirty="0" smtClean="0">
                <a:solidFill>
                  <a:schemeClr val="tx2"/>
                </a:solidFill>
              </a:rPr>
              <a:t>The </a:t>
            </a:r>
            <a:r>
              <a:rPr lang="fr-FR" b="1" dirty="0" err="1" smtClean="0">
                <a:solidFill>
                  <a:schemeClr val="tx2"/>
                </a:solidFill>
              </a:rPr>
              <a:t>activity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includes</a:t>
            </a:r>
            <a:r>
              <a:rPr lang="fr-FR" b="1" dirty="0" smtClean="0">
                <a:solidFill>
                  <a:schemeClr val="tx2"/>
                </a:solidFill>
              </a:rPr>
              <a:t>:</a:t>
            </a:r>
          </a:p>
          <a:p>
            <a:pPr defTabSz="457200"/>
            <a:endParaRPr lang="fr-FR" b="1" dirty="0">
              <a:solidFill>
                <a:schemeClr val="tx2"/>
              </a:solidFill>
            </a:endParaRPr>
          </a:p>
          <a:p>
            <a:pPr lvl="1" defTabSz="457200"/>
            <a:r>
              <a:rPr lang="fr-FR" sz="2400" b="1" dirty="0"/>
              <a:t>Installation of </a:t>
            </a:r>
            <a:r>
              <a:rPr lang="fr-FR" sz="2400" b="1" dirty="0" err="1" smtClean="0"/>
              <a:t>cabling</a:t>
            </a:r>
            <a:r>
              <a:rPr lang="fr-FR" sz="2400" b="1" dirty="0" smtClean="0"/>
              <a:t> </a:t>
            </a:r>
            <a:r>
              <a:rPr lang="fr-FR" sz="2400" dirty="0" smtClean="0"/>
              <a:t>for </a:t>
            </a:r>
            <a:r>
              <a:rPr lang="fr-FR" sz="2400" dirty="0"/>
              <a:t>CERN </a:t>
            </a:r>
            <a:r>
              <a:rPr lang="fr-FR" sz="2400" dirty="0" err="1"/>
              <a:t>accelerators</a:t>
            </a:r>
            <a:r>
              <a:rPr lang="fr-FR" sz="2400" dirty="0"/>
              <a:t>,  </a:t>
            </a:r>
            <a:r>
              <a:rPr lang="fr-FR" sz="2400" dirty="0" err="1"/>
              <a:t>general</a:t>
            </a:r>
            <a:r>
              <a:rPr lang="fr-FR" sz="2400" dirty="0"/>
              <a:t> infrastructure and </a:t>
            </a:r>
            <a:r>
              <a:rPr lang="fr-FR" sz="2400" dirty="0" err="1" smtClean="0"/>
              <a:t>experiments</a:t>
            </a:r>
            <a:endParaRPr lang="fr-FR" sz="2400" dirty="0" smtClean="0"/>
          </a:p>
          <a:p>
            <a:pPr lvl="2" defTabSz="457200"/>
            <a:r>
              <a:rPr lang="fr-FR" sz="2100" dirty="0" err="1" smtClean="0"/>
              <a:t>Collaborate</a:t>
            </a:r>
            <a:r>
              <a:rPr lang="fr-FR" sz="2100" dirty="0" smtClean="0"/>
              <a:t> </a:t>
            </a:r>
            <a:r>
              <a:rPr lang="fr-FR" sz="2100" dirty="0"/>
              <a:t>in the </a:t>
            </a:r>
            <a:r>
              <a:rPr lang="fr-FR" sz="2100" dirty="0" err="1"/>
              <a:t>definition</a:t>
            </a:r>
            <a:r>
              <a:rPr lang="fr-FR" sz="2100" dirty="0"/>
              <a:t> of the </a:t>
            </a:r>
            <a:r>
              <a:rPr lang="fr-FR" sz="2100" dirty="0" err="1"/>
              <a:t>cable</a:t>
            </a:r>
            <a:r>
              <a:rPr lang="fr-FR" sz="2100" dirty="0"/>
              <a:t> cross-</a:t>
            </a:r>
            <a:r>
              <a:rPr lang="fr-FR" sz="2100" dirty="0" smtClean="0"/>
              <a:t>sections, </a:t>
            </a:r>
            <a:r>
              <a:rPr lang="fr-FR" sz="2100" dirty="0" err="1" smtClean="0"/>
              <a:t>connectors</a:t>
            </a:r>
            <a:r>
              <a:rPr lang="fr-FR" sz="2100" dirty="0" smtClean="0"/>
              <a:t> and </a:t>
            </a:r>
            <a:r>
              <a:rPr lang="fr-FR" sz="2100" dirty="0" err="1" smtClean="0"/>
              <a:t>optical</a:t>
            </a:r>
            <a:r>
              <a:rPr lang="fr-FR" sz="2100" dirty="0" smtClean="0"/>
              <a:t> fibre types </a:t>
            </a:r>
            <a:endParaRPr lang="fr-FR" sz="2100" dirty="0"/>
          </a:p>
          <a:p>
            <a:pPr lvl="1" defTabSz="457200"/>
            <a:endParaRPr lang="fr-FR" sz="2400" dirty="0" smtClean="0"/>
          </a:p>
          <a:p>
            <a:pPr lvl="1" defTabSz="457200"/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/>
              <a:t>and maintenance of the </a:t>
            </a:r>
            <a:r>
              <a:rPr lang="fr-FR" b="1" dirty="0" err="1"/>
              <a:t>optical</a:t>
            </a:r>
            <a:r>
              <a:rPr lang="fr-FR" b="1" dirty="0"/>
              <a:t> fibre infrastructure</a:t>
            </a:r>
          </a:p>
          <a:p>
            <a:pPr lvl="2" defTabSz="457200"/>
            <a:r>
              <a:rPr lang="fr-FR" dirty="0">
                <a:solidFill>
                  <a:schemeClr val="tx2"/>
                </a:solidFill>
              </a:rPr>
              <a:t>Design, reconfiguration, </a:t>
            </a:r>
            <a:r>
              <a:rPr lang="fr-FR" dirty="0" smtClean="0">
                <a:solidFill>
                  <a:schemeClr val="tx2"/>
                </a:solidFill>
              </a:rPr>
              <a:t>maintenance (all CERN </a:t>
            </a:r>
            <a:r>
              <a:rPr lang="fr-FR" dirty="0" err="1" smtClean="0">
                <a:solidFill>
                  <a:schemeClr val="tx2"/>
                </a:solidFill>
              </a:rPr>
              <a:t>users</a:t>
            </a:r>
            <a:r>
              <a:rPr lang="fr-FR" dirty="0" smtClean="0">
                <a:solidFill>
                  <a:schemeClr val="tx2"/>
                </a:solidFill>
              </a:rPr>
              <a:t>) </a:t>
            </a:r>
          </a:p>
          <a:p>
            <a:pPr lvl="2" defTabSz="457200"/>
            <a:r>
              <a:rPr lang="fr-FR" dirty="0" err="1" smtClean="0">
                <a:solidFill>
                  <a:schemeClr val="tx2"/>
                </a:solidFill>
              </a:rPr>
              <a:t>Qualify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>
                <a:solidFill>
                  <a:schemeClr val="tx2"/>
                </a:solidFill>
              </a:rPr>
              <a:t>and procure radiation </a:t>
            </a:r>
            <a:r>
              <a:rPr lang="fr-FR" dirty="0" err="1">
                <a:solidFill>
                  <a:schemeClr val="tx2"/>
                </a:solidFill>
              </a:rPr>
              <a:t>resistant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optical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fibres (2400 km for LS1)</a:t>
            </a:r>
            <a:endParaRPr lang="fr-FR" dirty="0">
              <a:solidFill>
                <a:schemeClr val="tx2"/>
              </a:solidFill>
            </a:endParaRPr>
          </a:p>
          <a:p>
            <a:pPr lvl="1" defTabSz="457200"/>
            <a:endParaRPr lang="fr-FR" b="1" dirty="0" smtClean="0"/>
          </a:p>
          <a:p>
            <a:pPr lvl="1" defTabSz="457200"/>
            <a:r>
              <a:rPr lang="fr-FR" b="1" dirty="0" smtClean="0"/>
              <a:t>Procure </a:t>
            </a:r>
            <a:r>
              <a:rPr lang="fr-FR" b="1" dirty="0"/>
              <a:t>and standardise </a:t>
            </a:r>
            <a:r>
              <a:rPr lang="fr-FR" dirty="0" err="1"/>
              <a:t>cables</a:t>
            </a:r>
            <a:r>
              <a:rPr lang="fr-FR" dirty="0"/>
              <a:t>, </a:t>
            </a:r>
            <a:r>
              <a:rPr lang="fr-FR" dirty="0" err="1"/>
              <a:t>optical</a:t>
            </a:r>
            <a:r>
              <a:rPr lang="fr-FR" dirty="0"/>
              <a:t> fibres and </a:t>
            </a:r>
            <a:r>
              <a:rPr lang="fr-FR" dirty="0" err="1"/>
              <a:t>connectors</a:t>
            </a:r>
            <a:r>
              <a:rPr lang="fr-FR" dirty="0"/>
              <a:t> for CERN </a:t>
            </a:r>
            <a:r>
              <a:rPr lang="fr-FR" dirty="0" err="1"/>
              <a:t>users</a:t>
            </a:r>
            <a:endParaRPr lang="fr-FR" dirty="0"/>
          </a:p>
          <a:p>
            <a:pPr lvl="2" defTabSz="457200"/>
            <a:r>
              <a:rPr lang="fr-FR" dirty="0">
                <a:solidFill>
                  <a:schemeClr val="tx2"/>
                </a:solidFill>
              </a:rPr>
              <a:t>233 </a:t>
            </a:r>
            <a:r>
              <a:rPr lang="fr-FR" dirty="0" err="1">
                <a:solidFill>
                  <a:schemeClr val="tx2"/>
                </a:solidFill>
              </a:rPr>
              <a:t>orders</a:t>
            </a:r>
            <a:r>
              <a:rPr lang="fr-FR" dirty="0">
                <a:solidFill>
                  <a:schemeClr val="tx2"/>
                </a:solidFill>
              </a:rPr>
              <a:t> in </a:t>
            </a:r>
            <a:r>
              <a:rPr lang="fr-FR" dirty="0" smtClean="0">
                <a:solidFill>
                  <a:schemeClr val="tx2"/>
                </a:solidFill>
              </a:rPr>
              <a:t>2012 –  </a:t>
            </a:r>
            <a:r>
              <a:rPr lang="fr-FR" dirty="0" err="1" smtClean="0">
                <a:solidFill>
                  <a:schemeClr val="tx2"/>
                </a:solidFill>
              </a:rPr>
              <a:t>Average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investment</a:t>
            </a:r>
            <a:r>
              <a:rPr lang="fr-FR" dirty="0">
                <a:solidFill>
                  <a:schemeClr val="tx2"/>
                </a:solidFill>
              </a:rPr>
              <a:t> per </a:t>
            </a:r>
            <a:r>
              <a:rPr lang="fr-FR" dirty="0" err="1">
                <a:solidFill>
                  <a:schemeClr val="tx2"/>
                </a:solidFill>
              </a:rPr>
              <a:t>year</a:t>
            </a:r>
            <a:r>
              <a:rPr lang="fr-FR" dirty="0">
                <a:solidFill>
                  <a:schemeClr val="tx2"/>
                </a:solidFill>
              </a:rPr>
              <a:t>: 3.5MCHF</a:t>
            </a:r>
          </a:p>
          <a:p>
            <a:pPr lvl="2" defTabSz="457200"/>
            <a:r>
              <a:rPr lang="fr-FR" dirty="0" err="1">
                <a:solidFill>
                  <a:schemeClr val="tx2"/>
                </a:solidFill>
              </a:rPr>
              <a:t>managing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cable</a:t>
            </a:r>
            <a:r>
              <a:rPr lang="fr-FR" dirty="0">
                <a:solidFill>
                  <a:schemeClr val="tx2"/>
                </a:solidFill>
              </a:rPr>
              <a:t> parc: ~4200 drums for LS1</a:t>
            </a:r>
          </a:p>
          <a:p>
            <a:pPr lvl="1" defTabSz="457200"/>
            <a:endParaRPr lang="fr-FR" sz="2400" dirty="0"/>
          </a:p>
          <a:p>
            <a:pPr lvl="1" defTabSz="457200"/>
            <a:r>
              <a:rPr lang="fr-FR" dirty="0" err="1" smtClean="0"/>
              <a:t>Operation</a:t>
            </a:r>
            <a:r>
              <a:rPr lang="fr-FR" dirty="0" smtClean="0"/>
              <a:t> and maintenance of the </a:t>
            </a:r>
            <a:r>
              <a:rPr lang="fr-FR" b="1" dirty="0" err="1" smtClean="0"/>
              <a:t>cable</a:t>
            </a:r>
            <a:r>
              <a:rPr lang="fr-FR" b="1" dirty="0" smtClean="0"/>
              <a:t> </a:t>
            </a:r>
            <a:r>
              <a:rPr lang="fr-FR" b="1" dirty="0" err="1"/>
              <a:t>tray</a:t>
            </a:r>
            <a:r>
              <a:rPr lang="fr-FR" b="1" dirty="0"/>
              <a:t> </a:t>
            </a:r>
            <a:r>
              <a:rPr lang="fr-FR" b="1" dirty="0" smtClean="0"/>
              <a:t>infrastructure </a:t>
            </a:r>
            <a:r>
              <a:rPr lang="fr-FR" dirty="0" smtClean="0"/>
              <a:t>(350 km)</a:t>
            </a:r>
            <a:endParaRPr lang="fr-FR" dirty="0"/>
          </a:p>
          <a:p>
            <a:pPr lvl="1" defTabSz="457200"/>
            <a:endParaRPr lang="fr-FR" dirty="0" smtClean="0"/>
          </a:p>
          <a:p>
            <a:pPr lvl="1" defTabSz="457200"/>
            <a:r>
              <a:rPr lang="fr-FR" dirty="0" smtClean="0"/>
              <a:t>Monitor </a:t>
            </a:r>
            <a:r>
              <a:rPr lang="fr-FR" dirty="0" err="1"/>
              <a:t>aging</a:t>
            </a:r>
            <a:r>
              <a:rPr lang="fr-FR" dirty="0"/>
              <a:t> and </a:t>
            </a:r>
            <a:r>
              <a:rPr lang="fr-FR" dirty="0" err="1"/>
              <a:t>steer</a:t>
            </a:r>
            <a:r>
              <a:rPr lang="fr-FR" dirty="0"/>
              <a:t> the </a:t>
            </a:r>
            <a:r>
              <a:rPr lang="fr-FR" dirty="0" err="1"/>
              <a:t>cable</a:t>
            </a:r>
            <a:r>
              <a:rPr lang="fr-FR" dirty="0"/>
              <a:t>/fibre replacement </a:t>
            </a:r>
            <a:r>
              <a:rPr lang="fr-FR" dirty="0" err="1" smtClean="0"/>
              <a:t>campaigns</a:t>
            </a:r>
            <a:endParaRPr lang="fr-FR" dirty="0" smtClean="0"/>
          </a:p>
          <a:p>
            <a:pPr lvl="2" defTabSz="457200"/>
            <a:r>
              <a:rPr lang="fr-FR" dirty="0" smtClean="0"/>
              <a:t>~</a:t>
            </a:r>
            <a:r>
              <a:rPr lang="fr-FR" dirty="0"/>
              <a:t>1MCHF/machine </a:t>
            </a:r>
            <a:r>
              <a:rPr lang="fr-FR" dirty="0" smtClean="0"/>
              <a:t>point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6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dirty="0" err="1" smtClean="0"/>
              <a:t>Cabling</a:t>
            </a:r>
            <a:r>
              <a:rPr lang="fr-FR" sz="2400" dirty="0" smtClean="0"/>
              <a:t> and Optical Fibre section (EN-EL-CF)</a:t>
            </a:r>
            <a:endParaRPr lang="fr-FR" sz="24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379219"/>
            <a:ext cx="7387167" cy="4567027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720849" y="5946247"/>
            <a:ext cx="5702300" cy="334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2000" dirty="0" smtClean="0"/>
              <a:t>35 staff + 100 </a:t>
            </a:r>
            <a:r>
              <a:rPr lang="fr-FR" sz="2000" dirty="0" err="1" smtClean="0"/>
              <a:t>contractors</a:t>
            </a:r>
            <a:r>
              <a:rPr lang="fr-FR" sz="2000" dirty="0" smtClean="0"/>
              <a:t> </a:t>
            </a:r>
            <a:r>
              <a:rPr lang="fr-FR" sz="2000" dirty="0" err="1"/>
              <a:t>during</a:t>
            </a:r>
            <a:r>
              <a:rPr lang="fr-FR" sz="2000" dirty="0"/>
              <a:t> LS1 </a:t>
            </a:r>
            <a:r>
              <a:rPr lang="fr-FR" sz="2000" dirty="0" err="1"/>
              <a:t>peak</a:t>
            </a:r>
            <a:r>
              <a:rPr lang="fr-FR" sz="2000" dirty="0"/>
              <a:t>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984066" y="3068640"/>
            <a:ext cx="977371" cy="2206095"/>
          </a:xfrm>
          <a:prstGeom prst="rect">
            <a:avLst/>
          </a:prstGeom>
          <a:noFill/>
          <a:ln w="19050" cap="flat" cmpd="sng" algn="ctr">
            <a:solidFill>
              <a:srgbClr val="808080">
                <a:lumMod val="75000"/>
              </a:srgbClr>
            </a:solidFill>
            <a:prstDash val="dash"/>
            <a:round/>
            <a:headEnd type="triangle" w="med" len="med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</a:rPr>
              <a:t>Projects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sym typeface="Wingdings"/>
              </a:rPr>
              <a:t>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</a:rPr>
              <a:t>same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fr-FR" sz="1600" b="0" i="0" u="none" strike="noStrike" kern="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</a:rPr>
              <a:t>working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</a:rPr>
              <a:t>method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7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56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EN-EL-CF </a:t>
            </a:r>
            <a:r>
              <a:rPr lang="fr-FR" dirty="0" err="1" smtClean="0"/>
              <a:t>functional</a:t>
            </a:r>
            <a:r>
              <a:rPr lang="fr-FR" dirty="0" smtClean="0"/>
              <a:t> model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1800" y="1231900"/>
            <a:ext cx="3175000" cy="4525963"/>
          </a:xfrm>
        </p:spPr>
        <p:txBody>
          <a:bodyPr>
            <a:normAutofit fontScale="85000" lnSpcReduction="20000"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2400" b="1" dirty="0">
                <a:latin typeface="Calibri" charset="0"/>
                <a:ea typeface="MS PGothic" charset="0"/>
              </a:rPr>
              <a:t>Work</a:t>
            </a:r>
            <a:r>
              <a:rPr lang="en-US" sz="2400" dirty="0">
                <a:latin typeface="Calibri" charset="0"/>
                <a:ea typeface="MS PGothic" charset="0"/>
              </a:rPr>
              <a:t>: punctual activity. Taken at charge by a Section member following from a User’s request.</a:t>
            </a:r>
          </a:p>
          <a:p>
            <a:pPr lvl="1" algn="just">
              <a:spcBef>
                <a:spcPct val="0"/>
              </a:spcBef>
              <a:defRPr/>
            </a:pPr>
            <a:endParaRPr lang="en-US" sz="1800" dirty="0">
              <a:latin typeface="Calibri" charset="0"/>
              <a:ea typeface="MS PGothic" charset="0"/>
            </a:endParaRPr>
          </a:p>
          <a:p>
            <a:pPr algn="just">
              <a:spcBef>
                <a:spcPct val="0"/>
              </a:spcBef>
              <a:defRPr/>
            </a:pPr>
            <a:r>
              <a:rPr lang="en-US" sz="2400" b="1" dirty="0">
                <a:latin typeface="Calibri" charset="0"/>
                <a:ea typeface="MS PGothic" charset="0"/>
              </a:rPr>
              <a:t>Project</a:t>
            </a:r>
            <a:r>
              <a:rPr lang="en-US" sz="2400" dirty="0">
                <a:latin typeface="Calibri" charset="0"/>
                <a:ea typeface="MS PGothic" charset="0"/>
              </a:rPr>
              <a:t>: activity with the following characteristics:</a:t>
            </a:r>
          </a:p>
          <a:p>
            <a:pPr lvl="1" algn="just">
              <a:spcBef>
                <a:spcPct val="0"/>
              </a:spcBef>
              <a:defRPr/>
            </a:pPr>
            <a:r>
              <a:rPr lang="en-US" sz="2000" dirty="0">
                <a:latin typeface="Calibri" charset="0"/>
                <a:ea typeface="MS PGothic" charset="0"/>
              </a:rPr>
              <a:t>A “Project Leader” is assigned among the CERN’s Users</a:t>
            </a:r>
          </a:p>
          <a:p>
            <a:pPr lvl="1" algn="just">
              <a:spcBef>
                <a:spcPct val="0"/>
              </a:spcBef>
              <a:defRPr/>
            </a:pPr>
            <a:r>
              <a:rPr lang="en-US" sz="2000" dirty="0">
                <a:latin typeface="Calibri" charset="0"/>
                <a:ea typeface="MS PGothic" charset="0"/>
              </a:rPr>
              <a:t>A project “Technical Coordination</a:t>
            </a:r>
            <a:r>
              <a:rPr lang="en-US" sz="2000" dirty="0" smtClean="0">
                <a:latin typeface="Calibri" charset="0"/>
                <a:ea typeface="MS PGothic" charset="0"/>
              </a:rPr>
              <a:t>” is put in </a:t>
            </a:r>
            <a:r>
              <a:rPr lang="en-US" sz="2000" dirty="0">
                <a:latin typeface="Calibri" charset="0"/>
                <a:ea typeface="MS PGothic" charset="0"/>
              </a:rPr>
              <a:t>place</a:t>
            </a:r>
          </a:p>
          <a:p>
            <a:pPr lvl="1" algn="just">
              <a:spcBef>
                <a:spcPct val="0"/>
              </a:spcBef>
              <a:defRPr/>
            </a:pPr>
            <a:r>
              <a:rPr lang="en-US" sz="2000" dirty="0">
                <a:latin typeface="Calibri" charset="0"/>
                <a:ea typeface="MS PGothic" charset="0"/>
              </a:rPr>
              <a:t>A </a:t>
            </a:r>
            <a:r>
              <a:rPr lang="en-US" sz="2000" dirty="0" smtClean="0">
                <a:latin typeface="Calibri" charset="0"/>
                <a:ea typeface="MS PGothic" charset="0"/>
              </a:rPr>
              <a:t>project “planning coordination” </a:t>
            </a:r>
            <a:r>
              <a:rPr lang="en-US" sz="2000" dirty="0">
                <a:latin typeface="Calibri" charset="0"/>
                <a:ea typeface="MS PGothic" charset="0"/>
              </a:rPr>
              <a:t>is </a:t>
            </a:r>
            <a:r>
              <a:rPr lang="en-US" sz="2000" dirty="0" smtClean="0">
                <a:latin typeface="Calibri" charset="0"/>
                <a:ea typeface="MS PGothic" charset="0"/>
              </a:rPr>
              <a:t>put in place</a:t>
            </a:r>
          </a:p>
          <a:p>
            <a:pPr lvl="1" algn="just">
              <a:spcBef>
                <a:spcPct val="0"/>
              </a:spcBef>
              <a:defRPr/>
            </a:pPr>
            <a:r>
              <a:rPr lang="en-US" sz="2000" dirty="0" smtClean="0">
                <a:latin typeface="Calibri" charset="0"/>
                <a:ea typeface="MS PGothic" charset="0"/>
              </a:rPr>
              <a:t>Strong interactions with central/</a:t>
            </a:r>
            <a:r>
              <a:rPr lang="en-US" sz="2000" dirty="0" err="1" smtClean="0">
                <a:latin typeface="Calibri" charset="0"/>
                <a:ea typeface="MS PGothic" charset="0"/>
              </a:rPr>
              <a:t>periferals</a:t>
            </a:r>
            <a:r>
              <a:rPr lang="en-US" sz="2000" dirty="0" smtClean="0">
                <a:latin typeface="Calibri" charset="0"/>
                <a:ea typeface="MS PGothic" charset="0"/>
              </a:rPr>
              <a:t> study offices (Integration)</a:t>
            </a:r>
          </a:p>
          <a:p>
            <a:pPr lvl="1" algn="just">
              <a:spcBef>
                <a:spcPct val="0"/>
              </a:spcBef>
              <a:defRPr/>
            </a:pPr>
            <a:endParaRPr lang="en-US" sz="2000" dirty="0">
              <a:latin typeface="Calibri" charset="0"/>
              <a:ea typeface="MS PGothic" charset="0"/>
            </a:endParaRPr>
          </a:p>
          <a:p>
            <a:endParaRPr lang="fr-FR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36638"/>
            <a:ext cx="4965700" cy="48561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3223" y="5962234"/>
            <a:ext cx="5347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Interaction </a:t>
            </a:r>
            <a:r>
              <a:rPr lang="fr-FR" sz="1600" dirty="0" err="1" smtClean="0"/>
              <a:t>with</a:t>
            </a:r>
            <a:r>
              <a:rPr lang="fr-FR" sz="1600" dirty="0" smtClean="0"/>
              <a:t> ~600 </a:t>
            </a:r>
            <a:r>
              <a:rPr lang="fr-FR" sz="1600" dirty="0" err="1" smtClean="0"/>
              <a:t>users</a:t>
            </a:r>
            <a:r>
              <a:rPr lang="fr-FR" sz="1600" dirty="0" smtClean="0"/>
              <a:t> for all CERN </a:t>
            </a:r>
            <a:r>
              <a:rPr lang="fr-FR" sz="1600" dirty="0" err="1" smtClean="0"/>
              <a:t>departments</a:t>
            </a:r>
            <a:r>
              <a:rPr lang="fr-FR" sz="1600" dirty="0" smtClean="0"/>
              <a:t>/groups</a:t>
            </a:r>
            <a:endParaRPr lang="fr-FR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 dirty="0" smtClean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027192" y="5520269"/>
            <a:ext cx="12341" cy="49276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87399" y="2929466"/>
            <a:ext cx="1126738" cy="18626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val 17"/>
          <p:cNvSpPr/>
          <p:nvPr/>
        </p:nvSpPr>
        <p:spPr>
          <a:xfrm>
            <a:off x="3903133" y="2929466"/>
            <a:ext cx="1126738" cy="18626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81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The LS1 challenge:</a:t>
            </a:r>
            <a:br>
              <a:rPr lang="fr-FR" dirty="0" smtClean="0"/>
            </a:br>
            <a:r>
              <a:rPr lang="fr-FR" dirty="0" smtClean="0"/>
              <a:t>the important </a:t>
            </a:r>
            <a:r>
              <a:rPr lang="fr-FR" dirty="0" err="1" smtClean="0"/>
              <a:t>numbers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719661" y="1779484"/>
            <a:ext cx="7837299" cy="31396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73050" indent="-273050" algn="just" fontAlgn="base">
              <a:lnSpc>
                <a:spcPct val="80000"/>
              </a:lnSpc>
              <a:spcAft>
                <a:spcPct val="0"/>
              </a:spcAft>
              <a:buFont typeface="Wingdings 3" pitchFamily="18" charset="2"/>
            </a:pPr>
            <a:r>
              <a:rPr lang="fr-FR" sz="2200" dirty="0"/>
              <a:t>37 main </a:t>
            </a:r>
            <a:r>
              <a:rPr lang="fr-FR" sz="2200" dirty="0" err="1"/>
              <a:t>projects</a:t>
            </a:r>
            <a:r>
              <a:rPr lang="fr-FR" sz="2200" dirty="0"/>
              <a:t> to carry on + </a:t>
            </a:r>
            <a:r>
              <a:rPr lang="fr-FR" sz="2200" dirty="0" err="1"/>
              <a:t>day</a:t>
            </a:r>
            <a:r>
              <a:rPr lang="fr-FR" sz="2200" dirty="0" smtClean="0"/>
              <a:t>-by-</a:t>
            </a:r>
            <a:r>
              <a:rPr lang="fr-FR" sz="2200" dirty="0" err="1"/>
              <a:t>day</a:t>
            </a:r>
            <a:r>
              <a:rPr lang="fr-FR" sz="2200" dirty="0"/>
              <a:t> installation </a:t>
            </a:r>
            <a:r>
              <a:rPr lang="fr-FR" sz="2200" dirty="0" err="1"/>
              <a:t>works</a:t>
            </a:r>
            <a:endParaRPr lang="fr-FR" sz="2200" dirty="0"/>
          </a:p>
          <a:p>
            <a:pPr marL="360363" lvl="1" indent="0" algn="just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</a:pP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fr-FR" sz="1400" dirty="0" err="1" smtClean="0">
                <a:solidFill>
                  <a:schemeClr val="accent2">
                    <a:lumMod val="50000"/>
                  </a:schemeClr>
                </a:solidFill>
              </a:rPr>
              <a:t>Some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accent2">
                    <a:lumMod val="50000"/>
                  </a:schemeClr>
                </a:solidFill>
              </a:rPr>
              <a:t>examples</a:t>
            </a:r>
            <a:r>
              <a:rPr lang="fr-FR" sz="1400" dirty="0" smtClean="0">
                <a:solidFill>
                  <a:schemeClr val="accent2">
                    <a:lumMod val="50000"/>
                  </a:schemeClr>
                </a:solidFill>
              </a:rPr>
              <a:t>: R2E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LHC cabling campaigns, WCC hose consolidation, SPS campaigns &amp; irradiated cables TS1+, new SPS </a:t>
            </a: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</a:rPr>
              <a:t>fibre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 infrastructure (BI &amp; others), PSS, LINAC4 &amp; Meyrin campaigns, Computer Centre extension B513, LHC-Experiments </a:t>
            </a:r>
            <a:r>
              <a:rPr lang="en-US" sz="1400" dirty="0" err="1">
                <a:solidFill>
                  <a:schemeClr val="accent2">
                    <a:lumMod val="50000"/>
                  </a:schemeClr>
                </a:solidFill>
              </a:rPr>
              <a:t>fibre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upgrade)</a:t>
            </a:r>
          </a:p>
          <a:p>
            <a:pPr marL="273050" indent="-273050" algn="just" fontAlgn="base">
              <a:lnSpc>
                <a:spcPct val="80000"/>
              </a:lnSpc>
              <a:spcAft>
                <a:spcPct val="0"/>
              </a:spcAft>
              <a:buFont typeface="Wingdings 3" pitchFamily="18" charset="2"/>
            </a:pPr>
            <a:endParaRPr lang="fr-FR" sz="2200" dirty="0" smtClean="0"/>
          </a:p>
          <a:p>
            <a:pPr marL="273050" indent="-273050" algn="just" fontAlgn="base">
              <a:lnSpc>
                <a:spcPct val="80000"/>
              </a:lnSpc>
              <a:spcAft>
                <a:spcPct val="0"/>
              </a:spcAft>
              <a:buFont typeface="Wingdings 3" pitchFamily="18" charset="2"/>
            </a:pPr>
            <a:r>
              <a:rPr lang="fr-FR" sz="2200" dirty="0" err="1" smtClean="0"/>
              <a:t>Overall</a:t>
            </a:r>
            <a:r>
              <a:rPr lang="fr-FR" sz="2200" dirty="0" smtClean="0"/>
              <a:t> </a:t>
            </a:r>
            <a:r>
              <a:rPr lang="fr-FR" sz="2200" dirty="0" err="1"/>
              <a:t>estimated</a:t>
            </a:r>
            <a:r>
              <a:rPr lang="fr-FR" sz="2200" dirty="0"/>
              <a:t> budget ~</a:t>
            </a:r>
            <a:r>
              <a:rPr lang="fr-FR" sz="2200" dirty="0" smtClean="0"/>
              <a:t>15 </a:t>
            </a:r>
            <a:r>
              <a:rPr lang="fr-FR" sz="2200" dirty="0"/>
              <a:t>MCHF</a:t>
            </a:r>
          </a:p>
          <a:p>
            <a:pPr marL="360363" lvl="1" indent="0" algn="just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 3" pitchFamily="18" charset="2"/>
              <a:buNone/>
            </a:pPr>
            <a:endParaRPr lang="fr-FR" sz="1300" dirty="0">
              <a:solidFill>
                <a:srgbClr val="FF3300"/>
              </a:solidFill>
            </a:endParaRPr>
          </a:p>
          <a:p>
            <a:pPr marL="273050" indent="-273050" algn="just" fontAlgn="base">
              <a:lnSpc>
                <a:spcPct val="80000"/>
              </a:lnSpc>
              <a:spcAft>
                <a:spcPct val="0"/>
              </a:spcAft>
              <a:buFont typeface="Wingdings 3" pitchFamily="18" charset="2"/>
            </a:pPr>
            <a:r>
              <a:rPr lang="fr-FR" sz="2200" dirty="0"/>
              <a:t>~1000 km of </a:t>
            </a:r>
            <a:r>
              <a:rPr lang="fr-FR" sz="2200" dirty="0" err="1"/>
              <a:t>copper</a:t>
            </a:r>
            <a:r>
              <a:rPr lang="fr-FR" sz="2200" dirty="0"/>
              <a:t> and </a:t>
            </a:r>
            <a:r>
              <a:rPr lang="fr-FR" sz="2200" dirty="0" err="1"/>
              <a:t>optical</a:t>
            </a:r>
            <a:r>
              <a:rPr lang="fr-FR" sz="2200" dirty="0"/>
              <a:t> </a:t>
            </a:r>
            <a:r>
              <a:rPr lang="fr-FR" sz="2200" dirty="0" err="1"/>
              <a:t>cables</a:t>
            </a:r>
            <a:r>
              <a:rPr lang="fr-FR" sz="2200" dirty="0"/>
              <a:t> </a:t>
            </a:r>
            <a:r>
              <a:rPr lang="fr-FR" sz="2200" dirty="0" err="1"/>
              <a:t>being</a:t>
            </a:r>
            <a:r>
              <a:rPr lang="fr-FR" sz="2200" dirty="0"/>
              <a:t> </a:t>
            </a:r>
            <a:r>
              <a:rPr lang="fr-FR" sz="2200" dirty="0" err="1"/>
              <a:t>installed</a:t>
            </a:r>
            <a:r>
              <a:rPr lang="fr-FR" sz="2200" dirty="0"/>
              <a:t> </a:t>
            </a:r>
            <a:r>
              <a:rPr lang="fr-FR" sz="2200" dirty="0" err="1"/>
              <a:t>during</a:t>
            </a:r>
            <a:r>
              <a:rPr lang="fr-FR" sz="2200" dirty="0"/>
              <a:t> LS1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r>
              <a:rPr lang="en-US" dirty="0" smtClean="0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1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Graph0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56" y="3448341"/>
            <a:ext cx="3004945" cy="196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84289"/>
            <a:ext cx="8417842" cy="1522411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Example1: </a:t>
            </a:r>
            <a:r>
              <a:rPr lang="en-GB" b="1" dirty="0" smtClean="0">
                <a:solidFill>
                  <a:srgbClr val="008000"/>
                </a:solidFill>
              </a:rPr>
              <a:t>anticipate qualification and procurement of material</a:t>
            </a:r>
          </a:p>
          <a:p>
            <a:pPr lvl="1"/>
            <a:r>
              <a:rPr lang="en-GB" dirty="0"/>
              <a:t>Some special cables/fibres require 6 months to be procured</a:t>
            </a:r>
          </a:p>
          <a:p>
            <a:pPr lvl="1"/>
            <a:r>
              <a:rPr lang="en-GB" dirty="0"/>
              <a:t>Early processing of </a:t>
            </a:r>
            <a:r>
              <a:rPr lang="en-GB" dirty="0" smtClean="0"/>
              <a:t>the user’s </a:t>
            </a:r>
            <a:r>
              <a:rPr lang="en-GB" dirty="0"/>
              <a:t>needs </a:t>
            </a:r>
            <a:r>
              <a:rPr lang="en-GB" dirty="0" smtClean="0"/>
              <a:t>(deadline June 2012)</a:t>
            </a:r>
            <a:r>
              <a:rPr lang="en-GB" dirty="0" smtClean="0">
                <a:sym typeface="Wingdings"/>
              </a:rPr>
              <a:t> orders placed</a:t>
            </a:r>
            <a:endParaRPr lang="en-GB" dirty="0" smtClean="0"/>
          </a:p>
          <a:p>
            <a:pPr lvl="1"/>
            <a:r>
              <a:rPr lang="en-GB" dirty="0" smtClean="0"/>
              <a:t>All cables/connectors defined by Oct 2012 </a:t>
            </a:r>
            <a:r>
              <a:rPr lang="en-GB" dirty="0" smtClean="0">
                <a:sym typeface="Wingdings"/>
              </a:rPr>
              <a:t> last orders finalised</a:t>
            </a: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  <p:sp>
        <p:nvSpPr>
          <p:cNvPr id="11" name="TextBox 63"/>
          <p:cNvSpPr txBox="1">
            <a:spLocks noChangeArrowheads="1"/>
          </p:cNvSpPr>
          <p:nvPr/>
        </p:nvSpPr>
        <p:spPr bwMode="auto">
          <a:xfrm>
            <a:off x="3661632" y="2931579"/>
            <a:ext cx="52134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1800" b="1" dirty="0" smtClean="0">
                <a:solidFill>
                  <a:srgbClr val="3E5D78"/>
                </a:solidFill>
                <a:latin typeface="+mn-lt"/>
              </a:rPr>
              <a:t>Procurement copper cables &amp; connectors</a:t>
            </a:r>
            <a:endParaRPr lang="fr-FR" sz="1800" dirty="0">
              <a:solidFill>
                <a:srgbClr val="3E5D78"/>
              </a:solidFill>
              <a:latin typeface="+mn-lt"/>
            </a:endParaRPr>
          </a:p>
        </p:txBody>
      </p:sp>
      <p:sp>
        <p:nvSpPr>
          <p:cNvPr id="12" name="TextBox 64"/>
          <p:cNvSpPr txBox="1">
            <a:spLocks noChangeArrowheads="1"/>
          </p:cNvSpPr>
          <p:nvPr/>
        </p:nvSpPr>
        <p:spPr bwMode="auto">
          <a:xfrm>
            <a:off x="7831235" y="5306749"/>
            <a:ext cx="1301932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9pPr>
          </a:lstStyle>
          <a:p>
            <a:r>
              <a:rPr lang="fr-CH" dirty="0">
                <a:solidFill>
                  <a:srgbClr val="3E5D78"/>
                </a:solidFill>
                <a:latin typeface="+mn-lt"/>
              </a:rPr>
              <a:t>+ fibres…</a:t>
            </a:r>
          </a:p>
        </p:txBody>
      </p:sp>
      <p:sp>
        <p:nvSpPr>
          <p:cNvPr id="14" name="TextBox 63"/>
          <p:cNvSpPr txBox="1">
            <a:spLocks noChangeArrowheads="1"/>
          </p:cNvSpPr>
          <p:nvPr/>
        </p:nvSpPr>
        <p:spPr bwMode="auto">
          <a:xfrm>
            <a:off x="946602" y="2931579"/>
            <a:ext cx="23334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1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Qualification of RRF</a:t>
            </a:r>
            <a:endParaRPr lang="fr-FR" sz="18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TextBox 64"/>
          <p:cNvSpPr txBox="1">
            <a:spLocks noChangeArrowheads="1"/>
          </p:cNvSpPr>
          <p:nvPr/>
        </p:nvSpPr>
        <p:spPr bwMode="auto">
          <a:xfrm>
            <a:off x="905301" y="5389980"/>
            <a:ext cx="2704545" cy="970333"/>
          </a:xfrm>
          <a:prstGeom prst="rect">
            <a:avLst/>
          </a:prstGeom>
          <a:noFill/>
        </p:spPr>
        <p:txBody>
          <a:bodyPr vert="horz">
            <a:normAutofit fontScale="77500" lnSpcReduction="20000"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1600" b="0">
                <a:solidFill>
                  <a:schemeClr val="tx2"/>
                </a:solidFill>
              </a:defRPr>
            </a:lvl1pPr>
            <a:lvl2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pPr algn="l"/>
            <a:r>
              <a:rPr lang="fr-CH" b="1" dirty="0" smtClean="0">
                <a:solidFill>
                  <a:srgbClr val="3E5D78"/>
                </a:solidFill>
              </a:rPr>
              <a:t>More than 20 irradiation tests</a:t>
            </a:r>
          </a:p>
          <a:p>
            <a:pPr algn="l"/>
            <a:r>
              <a:rPr lang="fr-CH" b="1" dirty="0" smtClean="0">
                <a:solidFill>
                  <a:srgbClr val="3E5D78"/>
                </a:solidFill>
              </a:rPr>
              <a:t>2400 </a:t>
            </a:r>
            <a:r>
              <a:rPr lang="fr-CH" b="1" dirty="0">
                <a:solidFill>
                  <a:srgbClr val="3E5D78"/>
                </a:solidFill>
              </a:rPr>
              <a:t>km procured in 2012/</a:t>
            </a:r>
            <a:r>
              <a:rPr lang="fr-CH" b="1" dirty="0" smtClean="0">
                <a:solidFill>
                  <a:srgbClr val="3E5D78"/>
                </a:solidFill>
              </a:rPr>
              <a:t>13</a:t>
            </a:r>
          </a:p>
          <a:p>
            <a:pPr marL="176213" indent="-176213" algn="l">
              <a:buFont typeface="Wingdings" charset="2"/>
              <a:buChar char="§"/>
            </a:pPr>
            <a:r>
              <a:rPr lang="fr-CH" b="1" dirty="0" smtClean="0">
                <a:solidFill>
                  <a:srgbClr val="3E5D78"/>
                </a:solidFill>
              </a:rPr>
              <a:t>LHC consolidation + upgrade</a:t>
            </a:r>
          </a:p>
          <a:p>
            <a:pPr marL="176213" indent="-176213" algn="l">
              <a:buFont typeface="Wingdings" charset="2"/>
              <a:buChar char="§"/>
            </a:pPr>
            <a:r>
              <a:rPr lang="fr-CH" b="1" dirty="0" smtClean="0">
                <a:solidFill>
                  <a:srgbClr val="3E5D78"/>
                </a:solidFill>
              </a:rPr>
              <a:t>SPS </a:t>
            </a:r>
            <a:r>
              <a:rPr lang="fr-CH" b="1" dirty="0">
                <a:solidFill>
                  <a:srgbClr val="3E5D78"/>
                </a:solidFill>
              </a:rPr>
              <a:t>new Beam Instrumentation</a:t>
            </a:r>
          </a:p>
        </p:txBody>
      </p:sp>
      <p:sp>
        <p:nvSpPr>
          <p:cNvPr id="17" name="TextBox 16"/>
          <p:cNvSpPr txBox="1"/>
          <p:nvPr/>
        </p:nvSpPr>
        <p:spPr>
          <a:xfrm rot="21153664">
            <a:off x="6516714" y="5920804"/>
            <a:ext cx="2454876" cy="52322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FF0000"/>
                </a:solidFill>
              </a:rPr>
              <a:t>For more </a:t>
            </a:r>
            <a:r>
              <a:rPr lang="fr-FR" sz="1400" dirty="0" err="1" smtClean="0">
                <a:solidFill>
                  <a:srgbClr val="FF0000"/>
                </a:solidFill>
              </a:rPr>
              <a:t>details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see</a:t>
            </a:r>
            <a:r>
              <a:rPr lang="fr-FR" sz="1400" dirty="0" smtClean="0">
                <a:solidFill>
                  <a:srgbClr val="FF0000"/>
                </a:solidFill>
              </a:rPr>
              <a:t> LSC </a:t>
            </a:r>
            <a:r>
              <a:rPr lang="fr-FR" sz="1400" dirty="0" err="1" smtClean="0">
                <a:solidFill>
                  <a:srgbClr val="FF0000"/>
                </a:solidFill>
              </a:rPr>
              <a:t>presentation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June</a:t>
            </a:r>
            <a:r>
              <a:rPr lang="fr-FR" sz="1400" dirty="0" smtClean="0">
                <a:solidFill>
                  <a:srgbClr val="FF0000"/>
                </a:solidFill>
              </a:rPr>
              <a:t> 2013</a:t>
            </a:r>
            <a:endParaRPr lang="fr-FR" sz="14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826" y="3300910"/>
            <a:ext cx="3596300" cy="257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6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96847" y="1269139"/>
            <a:ext cx="8750304" cy="1835169"/>
          </a:xfrm>
        </p:spPr>
        <p:txBody>
          <a:bodyPr>
            <a:normAutofit/>
          </a:bodyPr>
          <a:lstStyle/>
          <a:p>
            <a:r>
              <a:rPr lang="fr-FR" sz="1800" b="1" dirty="0" smtClean="0">
                <a:solidFill>
                  <a:schemeClr val="tx2"/>
                </a:solidFill>
              </a:rPr>
              <a:t>Example2: </a:t>
            </a:r>
            <a:r>
              <a:rPr lang="en-GB" sz="1800" b="1" dirty="0" smtClean="0">
                <a:solidFill>
                  <a:srgbClr val="008000"/>
                </a:solidFill>
              </a:rPr>
              <a:t>anticipate contractors’ workload and optimize planning time</a:t>
            </a:r>
            <a:r>
              <a:rPr lang="en-GB" sz="1800" b="1" dirty="0">
                <a:solidFill>
                  <a:srgbClr val="008000"/>
                </a:solidFill>
              </a:rPr>
              <a:t>-</a:t>
            </a:r>
            <a:r>
              <a:rPr lang="en-GB" sz="1800" b="1" dirty="0" smtClean="0">
                <a:solidFill>
                  <a:srgbClr val="008000"/>
                </a:solidFill>
              </a:rPr>
              <a:t>slots </a:t>
            </a:r>
          </a:p>
          <a:p>
            <a:pPr lvl="1"/>
            <a:r>
              <a:rPr lang="en-GB" sz="1800" dirty="0"/>
              <a:t>Negotiation of working time slot with machine &amp; project coordinators since Sep 2012</a:t>
            </a:r>
          </a:p>
          <a:p>
            <a:pPr lvl="1"/>
            <a:r>
              <a:rPr lang="en-GB" sz="1800" dirty="0" smtClean="0"/>
              <a:t>Optimal shaping of workload curves for contractors w.r.t. co-activity constraints</a:t>
            </a:r>
          </a:p>
          <a:p>
            <a:pPr lvl="1"/>
            <a:r>
              <a:rPr lang="en-GB" sz="1800" dirty="0" smtClean="0"/>
              <a:t>Work organized by geographical campaigns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776" y="3034003"/>
            <a:ext cx="5918005" cy="32603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153664">
            <a:off x="6516714" y="5920804"/>
            <a:ext cx="2454876" cy="52322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FF0000"/>
                </a:solidFill>
              </a:rPr>
              <a:t>For more </a:t>
            </a:r>
            <a:r>
              <a:rPr lang="fr-FR" sz="1400" dirty="0" err="1" smtClean="0">
                <a:solidFill>
                  <a:srgbClr val="FF0000"/>
                </a:solidFill>
              </a:rPr>
              <a:t>details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see</a:t>
            </a:r>
            <a:r>
              <a:rPr lang="fr-FR" sz="1400" dirty="0" smtClean="0">
                <a:solidFill>
                  <a:srgbClr val="FF0000"/>
                </a:solidFill>
              </a:rPr>
              <a:t> LSC </a:t>
            </a:r>
            <a:r>
              <a:rPr lang="fr-FR" sz="1400" dirty="0" err="1" smtClean="0">
                <a:solidFill>
                  <a:srgbClr val="FF0000"/>
                </a:solidFill>
              </a:rPr>
              <a:t>presentation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June</a:t>
            </a:r>
            <a:r>
              <a:rPr lang="fr-FR" sz="1400" dirty="0" smtClean="0">
                <a:solidFill>
                  <a:srgbClr val="FF0000"/>
                </a:solidFill>
              </a:rPr>
              <a:t> 2013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6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Infrastructure: </a:t>
            </a:r>
            <a:r>
              <a:rPr lang="fr-FR" dirty="0" err="1" smtClean="0"/>
              <a:t>current</a:t>
            </a:r>
            <a:r>
              <a:rPr lang="fr-FR" dirty="0" smtClean="0"/>
              <a:t> situation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November 6th,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Ricci, S. Machado – CF overview for IT</a:t>
            </a:r>
            <a:endParaRPr lang="en-US" dirty="0"/>
          </a:p>
        </p:txBody>
      </p:sp>
      <p:sp>
        <p:nvSpPr>
          <p:cNvPr id="8" name="TextBox 63"/>
          <p:cNvSpPr txBox="1">
            <a:spLocks noChangeArrowheads="1"/>
          </p:cNvSpPr>
          <p:nvPr/>
        </p:nvSpPr>
        <p:spPr bwMode="auto">
          <a:xfrm>
            <a:off x="2671880" y="1431316"/>
            <a:ext cx="3800237" cy="39463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>
            <a:noAutofit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pPr marL="0" indent="0" algn="ctr">
              <a:buNone/>
            </a:pPr>
            <a:r>
              <a:rPr lang="fr-CH" sz="2000" b="1" dirty="0" smtClean="0">
                <a:solidFill>
                  <a:schemeClr val="accent2">
                    <a:lumMod val="50000"/>
                  </a:schemeClr>
                </a:solidFill>
              </a:rPr>
              <a:t>Overloaded areas</a:t>
            </a:r>
            <a:endParaRPr lang="fr-FR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52871" y="2008400"/>
            <a:ext cx="2944232" cy="360334"/>
          </a:xfrm>
          <a:prstGeom prst="rect">
            <a:avLst/>
          </a:prstGeom>
          <a:ln w="12700" cmpd="sng">
            <a:solidFill>
              <a:schemeClr val="accent2">
                <a:lumMod val="50000"/>
              </a:schemeClr>
            </a:solidFill>
          </a:ln>
          <a:effectLst/>
        </p:spPr>
        <p:txBody>
          <a:bodyPr vert="horz">
            <a:noAutofit/>
          </a:bodyPr>
          <a:lstStyle>
            <a:defPPr>
              <a:defRPr lang="en-US"/>
            </a:defPPr>
            <a:lvl1pPr marL="274320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/>
              <a:buChar char=""/>
              <a:defRPr kumimoji="0" sz="2600">
                <a:solidFill>
                  <a:srgbClr val="3E5D78"/>
                </a:solidFill>
              </a:defRPr>
            </a:lvl1pPr>
            <a:lvl2pPr marL="548640" lvl="1" indent="-27432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rgbClr val="3E5D78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pPr marL="0" indent="0" algn="ctr">
              <a:buNone/>
            </a:pPr>
            <a:r>
              <a:rPr lang="en-US" sz="1800" dirty="0" smtClean="0"/>
              <a:t>SPS: class1976 </a:t>
            </a:r>
            <a:r>
              <a:rPr lang="en-US" sz="1800" dirty="0"/>
              <a:t>(36 years old)</a:t>
            </a:r>
          </a:p>
          <a:p>
            <a:pPr lvl="1" algn="ctr"/>
            <a:endParaRPr lang="en-US" sz="1800" dirty="0"/>
          </a:p>
          <a:p>
            <a:pPr lvl="1" algn="ctr"/>
            <a:endParaRPr lang="en-US" sz="1800" dirty="0"/>
          </a:p>
        </p:txBody>
      </p:sp>
      <p:sp>
        <p:nvSpPr>
          <p:cNvPr id="32" name="Content Placeholder 3"/>
          <p:cNvSpPr txBox="1">
            <a:spLocks/>
          </p:cNvSpPr>
          <p:nvPr/>
        </p:nvSpPr>
        <p:spPr>
          <a:xfrm>
            <a:off x="3128888" y="2008400"/>
            <a:ext cx="3130812" cy="360333"/>
          </a:xfrm>
          <a:prstGeom prst="rect">
            <a:avLst/>
          </a:prstGeom>
          <a:ln w="12700" cmpd="sng">
            <a:solidFill>
              <a:schemeClr val="accent2">
                <a:lumMod val="50000"/>
              </a:schemeClr>
            </a:solidFill>
          </a:ln>
          <a:effectLst/>
        </p:spPr>
        <p:txBody>
          <a:bodyPr vert="horz">
            <a:noAutofit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/>
              <a:buNone/>
              <a:defRPr kumimoji="0">
                <a:solidFill>
                  <a:srgbClr val="3E5D78"/>
                </a:solidFill>
              </a:defRPr>
            </a:lvl1pPr>
            <a:lvl2pPr marL="548640" lvl="1" indent="-274320" algn="ctr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Wingdings 3"/>
              <a:buChar char=""/>
              <a:defRPr kumimoji="0">
                <a:solidFill>
                  <a:srgbClr val="3E5D78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r>
              <a:rPr lang="en-US" dirty="0"/>
              <a:t>PS: class 1959 (53 years old)</a:t>
            </a:r>
          </a:p>
        </p:txBody>
      </p:sp>
      <p:sp>
        <p:nvSpPr>
          <p:cNvPr id="33" name="Content Placeholder 3"/>
          <p:cNvSpPr txBox="1">
            <a:spLocks/>
          </p:cNvSpPr>
          <p:nvPr/>
        </p:nvSpPr>
        <p:spPr>
          <a:xfrm>
            <a:off x="6391485" y="1825955"/>
            <a:ext cx="2671253" cy="624943"/>
          </a:xfrm>
          <a:prstGeom prst="rect">
            <a:avLst/>
          </a:prstGeom>
          <a:ln w="12700" cmpd="sng">
            <a:solidFill>
              <a:schemeClr val="accent2">
                <a:lumMod val="50000"/>
              </a:schemeClr>
            </a:solidFill>
          </a:ln>
          <a:effectLst/>
        </p:spPr>
        <p:txBody>
          <a:bodyPr vert="horz">
            <a:noAutofit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/>
              <a:buNone/>
              <a:defRPr kumimoji="0">
                <a:solidFill>
                  <a:srgbClr val="3E5D78"/>
                </a:solidFill>
              </a:defRPr>
            </a:lvl1pPr>
            <a:lvl2pPr marL="548640" lvl="1" indent="-274320" algn="ctr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Wingdings 3"/>
              <a:buChar char=""/>
              <a:defRPr kumimoji="0">
                <a:solidFill>
                  <a:srgbClr val="3E5D78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r>
              <a:rPr lang="en-US" dirty="0"/>
              <a:t>Rest of PS-complex and Meyrin technical galleries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5" name="Picture 34" descr="Intersection linac2-linac4 dans galerie TP9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086" y="2558517"/>
            <a:ext cx="2589824" cy="345309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493786" y="5417834"/>
            <a:ext cx="1574181" cy="70788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3E5D78"/>
                </a:solidFill>
              </a:rPr>
              <a:t>Gallery TP9</a:t>
            </a:r>
          </a:p>
          <a:p>
            <a:pPr algn="ctr"/>
            <a:r>
              <a:rPr lang="en-US" sz="1200" b="1" dirty="0" smtClean="0">
                <a:solidFill>
                  <a:srgbClr val="3E5D78"/>
                </a:solidFill>
              </a:rPr>
              <a:t>Intersection Linac2-Linac4-PSB</a:t>
            </a:r>
            <a:endParaRPr lang="en-US" sz="1200" b="1" dirty="0">
              <a:solidFill>
                <a:srgbClr val="3E5D78"/>
              </a:solidFill>
            </a:endParaRPr>
          </a:p>
        </p:txBody>
      </p:sp>
      <p:sp>
        <p:nvSpPr>
          <p:cNvPr id="34" name="Content Placeholder 3"/>
          <p:cNvSpPr txBox="1">
            <a:spLocks/>
          </p:cNvSpPr>
          <p:nvPr/>
        </p:nvSpPr>
        <p:spPr>
          <a:xfrm>
            <a:off x="1350566" y="6344264"/>
            <a:ext cx="6445590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b="0" dirty="0"/>
              <a:t>Cables installed before </a:t>
            </a:r>
            <a:r>
              <a:rPr lang="fr-FR" b="0" dirty="0"/>
              <a:t>’</a:t>
            </a:r>
            <a:r>
              <a:rPr lang="en-US" b="0" dirty="0"/>
              <a:t>80s are with halogens (risk in case of fire accidents</a:t>
            </a:r>
            <a:r>
              <a:rPr lang="en-US" b="0" dirty="0" smtClean="0"/>
              <a:t>)</a:t>
            </a:r>
            <a:endParaRPr lang="en-US" b="0" dirty="0"/>
          </a:p>
        </p:txBody>
      </p:sp>
      <p:pic>
        <p:nvPicPr>
          <p:cNvPr id="39" name="Picture 38" descr="Echelles au centre anneau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888" y="2568598"/>
            <a:ext cx="3130812" cy="2348108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462485" y="4747429"/>
            <a:ext cx="1555334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</a:lstStyle>
          <a:p>
            <a:r>
              <a:rPr lang="en-US" dirty="0"/>
              <a:t>PS ring </a:t>
            </a:r>
            <a:r>
              <a:rPr lang="en-US" dirty="0" err="1"/>
              <a:t>centre</a:t>
            </a:r>
            <a:endParaRPr lang="en-US" dirty="0"/>
          </a:p>
        </p:txBody>
      </p:sp>
      <p:pic>
        <p:nvPicPr>
          <p:cNvPr id="53" name="Picture 5" descr="24.02.09 evironnement echelles a cables fond de puits passerelle 091.jp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797" y="2571859"/>
            <a:ext cx="2432242" cy="182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" descr="13.02.09 passerelle jonction fond de puit-tunnel pb echelle a cables saturee 047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86" y="4422644"/>
            <a:ext cx="2404631" cy="180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"/>
          <p:cNvSpPr txBox="1">
            <a:spLocks noChangeArrowheads="1"/>
          </p:cNvSpPr>
          <p:nvPr/>
        </p:nvSpPr>
        <p:spPr bwMode="auto">
          <a:xfrm>
            <a:off x="1753715" y="4459275"/>
            <a:ext cx="1091113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Galleries</a:t>
            </a:r>
          </a:p>
        </p:txBody>
      </p:sp>
      <p:sp>
        <p:nvSpPr>
          <p:cNvPr id="56" name="TextBox 5"/>
          <p:cNvSpPr txBox="1">
            <a:spLocks noChangeArrowheads="1"/>
          </p:cNvSpPr>
          <p:nvPr/>
        </p:nvSpPr>
        <p:spPr bwMode="auto">
          <a:xfrm>
            <a:off x="231165" y="4037263"/>
            <a:ext cx="775201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Shafts</a:t>
            </a:r>
          </a:p>
        </p:txBody>
      </p:sp>
    </p:spTree>
    <p:extLst>
      <p:ext uri="{BB962C8B-B14F-4D97-AF65-F5344CB8AC3E}">
        <p14:creationId xmlns:p14="http://schemas.microsoft.com/office/powerpoint/2010/main" val="299623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362200" y="718780"/>
            <a:ext cx="3683000" cy="57531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>
                <a:solidFill>
                  <a:prstClr val="black"/>
                </a:solidFill>
                <a:latin typeface="Calibri"/>
              </a:rPr>
              <a:t>EN-EL-CF</a:t>
            </a:r>
            <a:endParaRPr lang="fr-FR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5100" y="723900"/>
            <a:ext cx="1981200" cy="57531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>
                <a:solidFill>
                  <a:prstClr val="black"/>
                </a:solidFill>
                <a:latin typeface="Calibri"/>
              </a:rPr>
              <a:t>UTILISATEUR</a:t>
            </a:r>
            <a:endParaRPr lang="fr-FR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194"/>
            <a:ext cx="7772400" cy="428386"/>
          </a:xfrm>
        </p:spPr>
        <p:txBody>
          <a:bodyPr>
            <a:normAutofit fontScale="90000"/>
          </a:bodyPr>
          <a:lstStyle/>
          <a:p>
            <a:r>
              <a:rPr lang="fr-FR" sz="2400" dirty="0" smtClean="0"/>
              <a:t>Unité Fibres Optiques – Méthode de travail contrat C202/EN</a:t>
            </a:r>
            <a:endParaRPr lang="fr-FR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317500" y="1116566"/>
            <a:ext cx="1587500" cy="67563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prstClr val="white"/>
                </a:solidFill>
                <a:latin typeface="Calibri"/>
              </a:rPr>
              <a:t>DIF</a:t>
            </a:r>
          </a:p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Demande Installation Fibres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99946" y="1268966"/>
            <a:ext cx="1724831" cy="3505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Accusé de réception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" name="Straight Arrow Connector 6"/>
          <p:cNvCxnSpPr>
            <a:stCxn id="4" idx="3"/>
            <a:endCxn id="5" idx="1"/>
          </p:cNvCxnSpPr>
          <p:nvPr/>
        </p:nvCxnSpPr>
        <p:spPr>
          <a:xfrm flipV="1">
            <a:off x="1905000" y="1444225"/>
            <a:ext cx="694946" cy="1015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248400" y="723900"/>
            <a:ext cx="2463800" cy="57531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fr-FR" dirty="0" smtClean="0">
                <a:solidFill>
                  <a:prstClr val="black"/>
                </a:solidFill>
                <a:latin typeface="Calibri"/>
              </a:rPr>
              <a:t>CONTRACTANT</a:t>
            </a:r>
            <a:endParaRPr lang="fr-FR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905000" y="1555985"/>
            <a:ext cx="694946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599946" y="4578337"/>
            <a:ext cx="2162554" cy="3505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Préparation dossier complémentaire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13148" y="2107166"/>
            <a:ext cx="1150552" cy="4589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Vérification des données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599946" y="1727779"/>
            <a:ext cx="2041146" cy="3667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Etude de la demande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599946" y="2202872"/>
            <a:ext cx="2041146" cy="3667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Préparation du dossier technique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2599946" y="2677965"/>
            <a:ext cx="2041146" cy="3667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Commande de matériel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3" name="Straight Arrow Connector 32"/>
          <p:cNvCxnSpPr>
            <a:stCxn id="30" idx="1"/>
          </p:cNvCxnSpPr>
          <p:nvPr/>
        </p:nvCxnSpPr>
        <p:spPr>
          <a:xfrm flipH="1">
            <a:off x="1663700" y="1911178"/>
            <a:ext cx="936246" cy="31479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32" idx="1"/>
          </p:cNvCxnSpPr>
          <p:nvPr/>
        </p:nvCxnSpPr>
        <p:spPr>
          <a:xfrm>
            <a:off x="1663700" y="2457685"/>
            <a:ext cx="936246" cy="40367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2599946" y="3628151"/>
            <a:ext cx="2403854" cy="3667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Envoi du OSVC (Ordre Service Valant Commande)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71500" y="3570261"/>
            <a:ext cx="1150552" cy="4589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Signature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3" name="Straight Arrow Connector 42"/>
          <p:cNvCxnSpPr>
            <a:stCxn id="41" idx="1"/>
            <a:endCxn id="42" idx="3"/>
          </p:cNvCxnSpPr>
          <p:nvPr/>
        </p:nvCxnSpPr>
        <p:spPr>
          <a:xfrm flipH="1" flipV="1">
            <a:off x="1722052" y="3799754"/>
            <a:ext cx="877894" cy="1179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2599946" y="3153058"/>
            <a:ext cx="2041146" cy="3667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Préparation du dossier administratif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2599946" y="4103244"/>
            <a:ext cx="2403854" cy="3667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Envoi de l’OE (Ordre Exécution)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8" name="Straight Arrow Connector 47"/>
          <p:cNvCxnSpPr>
            <a:stCxn id="47" idx="3"/>
          </p:cNvCxnSpPr>
          <p:nvPr/>
        </p:nvCxnSpPr>
        <p:spPr>
          <a:xfrm>
            <a:off x="5003800" y="4286643"/>
            <a:ext cx="1615269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666492" y="2346818"/>
            <a:ext cx="1721609" cy="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4644647" y="2457685"/>
            <a:ext cx="1743454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801100" y="1103866"/>
            <a:ext cx="279400" cy="3172459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ctr"/>
            <a:r>
              <a:rPr lang="fr-FR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PREPARAT I ON</a:t>
            </a:r>
            <a:endParaRPr lang="fr-FR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52" name="Straight Arrow Connector 51"/>
          <p:cNvCxnSpPr>
            <a:stCxn id="41" idx="3"/>
          </p:cNvCxnSpPr>
          <p:nvPr/>
        </p:nvCxnSpPr>
        <p:spPr>
          <a:xfrm>
            <a:off x="5003800" y="3811550"/>
            <a:ext cx="1615269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317500" y="4320104"/>
            <a:ext cx="1587500" cy="4589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Fibres supplémentaires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330200" y="4856791"/>
            <a:ext cx="1587500" cy="4589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Modifications éventuelles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1917700" y="4578337"/>
            <a:ext cx="682246" cy="10095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4" idx="3"/>
          </p:cNvCxnSpPr>
          <p:nvPr/>
        </p:nvCxnSpPr>
        <p:spPr>
          <a:xfrm flipV="1">
            <a:off x="1917700" y="4856791"/>
            <a:ext cx="682246" cy="2294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1" idx="3"/>
          </p:cNvCxnSpPr>
          <p:nvPr/>
        </p:nvCxnSpPr>
        <p:spPr>
          <a:xfrm>
            <a:off x="4762500" y="4753596"/>
            <a:ext cx="2070100" cy="254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ounded Rectangle 67"/>
          <p:cNvSpPr/>
          <p:nvPr/>
        </p:nvSpPr>
        <p:spPr>
          <a:xfrm>
            <a:off x="2599946" y="5037150"/>
            <a:ext cx="1977646" cy="387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Contrôle de l’installation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599946" y="5520305"/>
            <a:ext cx="1977646" cy="3505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prstClr val="white"/>
                </a:solidFill>
                <a:latin typeface="Calibri"/>
              </a:rPr>
              <a:t>Remise de </a:t>
            </a:r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l’installation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2" name="Straight Arrow Connector 71"/>
          <p:cNvCxnSpPr>
            <a:stCxn id="68" idx="3"/>
            <a:endCxn id="131" idx="1"/>
          </p:cNvCxnSpPr>
          <p:nvPr/>
        </p:nvCxnSpPr>
        <p:spPr>
          <a:xfrm>
            <a:off x="4577592" y="5230930"/>
            <a:ext cx="2255008" cy="1168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8801100" y="4282004"/>
            <a:ext cx="279400" cy="742446"/>
          </a:xfrm>
          <a:prstGeom prst="rect">
            <a:avLst/>
          </a:prstGeom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EXECUT</a:t>
            </a:r>
          </a:p>
          <a:p>
            <a:pPr algn="ctr"/>
            <a:r>
              <a:rPr lang="fr-FR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ION</a:t>
            </a:r>
            <a:endParaRPr lang="fr-FR" sz="9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cxnSp>
        <p:nvCxnSpPr>
          <p:cNvPr id="75" name="Straight Arrow Connector 74"/>
          <p:cNvCxnSpPr>
            <a:stCxn id="77" idx="1"/>
            <a:endCxn id="71" idx="3"/>
          </p:cNvCxnSpPr>
          <p:nvPr/>
        </p:nvCxnSpPr>
        <p:spPr>
          <a:xfrm flipH="1">
            <a:off x="4577592" y="5692577"/>
            <a:ext cx="2270078" cy="298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/>
          <p:cNvSpPr/>
          <p:nvPr/>
        </p:nvSpPr>
        <p:spPr>
          <a:xfrm>
            <a:off x="6847670" y="5517318"/>
            <a:ext cx="1686732" cy="35051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Remise de l’installation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5497599" y="5492500"/>
            <a:ext cx="1177545" cy="380854"/>
          </a:xfrm>
          <a:prstGeom prst="roundRect">
            <a:avLst/>
          </a:prstGeom>
          <a:solidFill>
            <a:srgbClr val="FFCC6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prstClr val="white"/>
                </a:solidFill>
                <a:latin typeface="Calibri"/>
              </a:rPr>
              <a:t>Fiche de </a:t>
            </a:r>
            <a:r>
              <a:rPr lang="fr-FR" sz="1200" dirty="0" smtClean="0">
                <a:solidFill>
                  <a:prstClr val="white"/>
                </a:solidFill>
                <a:latin typeface="Calibri"/>
              </a:rPr>
              <a:t>retour</a:t>
            </a:r>
            <a:endParaRPr lang="fr-FR" sz="12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2599946" y="5991821"/>
            <a:ext cx="1977646" cy="3505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prstClr val="white"/>
                </a:solidFill>
                <a:latin typeface="Calibri"/>
              </a:rPr>
              <a:t>Contrôle des métrés</a:t>
            </a:r>
          </a:p>
        </p:txBody>
      </p:sp>
      <p:cxnSp>
        <p:nvCxnSpPr>
          <p:cNvPr id="82" name="Straight Arrow Connector 81"/>
          <p:cNvCxnSpPr>
            <a:stCxn id="71" idx="1"/>
          </p:cNvCxnSpPr>
          <p:nvPr/>
        </p:nvCxnSpPr>
        <p:spPr>
          <a:xfrm flipH="1">
            <a:off x="1722052" y="5695564"/>
            <a:ext cx="877894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ounded Rectangle 82"/>
          <p:cNvSpPr/>
          <p:nvPr/>
        </p:nvSpPr>
        <p:spPr>
          <a:xfrm>
            <a:off x="6388101" y="1510734"/>
            <a:ext cx="2146300" cy="50245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Réunion de planification/présentation des travaux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6388101" y="2119866"/>
            <a:ext cx="2146300" cy="46932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Etude des passages, cheminements, etc. - VIC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6619069" y="2677965"/>
            <a:ext cx="1915332" cy="35051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Production du matériel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6619069" y="3140708"/>
            <a:ext cx="1915332" cy="37914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Estimation financière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10" name="Straight Arrow Connector 109"/>
          <p:cNvCxnSpPr>
            <a:stCxn id="32" idx="3"/>
            <a:endCxn id="85" idx="1"/>
          </p:cNvCxnSpPr>
          <p:nvPr/>
        </p:nvCxnSpPr>
        <p:spPr>
          <a:xfrm flipV="1">
            <a:off x="4641092" y="2853224"/>
            <a:ext cx="1977977" cy="814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86" idx="1"/>
            <a:endCxn id="46" idx="3"/>
          </p:cNvCxnSpPr>
          <p:nvPr/>
        </p:nvCxnSpPr>
        <p:spPr>
          <a:xfrm flipH="1">
            <a:off x="4641092" y="3330282"/>
            <a:ext cx="1977977" cy="617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ounded Rectangle 87"/>
          <p:cNvSpPr/>
          <p:nvPr/>
        </p:nvSpPr>
        <p:spPr>
          <a:xfrm>
            <a:off x="5803899" y="3140709"/>
            <a:ext cx="700870" cy="380854"/>
          </a:xfrm>
          <a:prstGeom prst="roundRect">
            <a:avLst/>
          </a:prstGeom>
          <a:solidFill>
            <a:srgbClr val="FFCC6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Devis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ounded Rectangle 11"/>
          <p:cNvSpPr/>
          <p:nvPr/>
        </p:nvSpPr>
        <p:spPr>
          <a:xfrm rot="16200000">
            <a:off x="4123002" y="2866845"/>
            <a:ext cx="2737995" cy="4937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Préparation procédures de sécurité (AOC, VIC, IMPACT, etc.)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4" name="Rounded Rectangle 123"/>
          <p:cNvSpPr/>
          <p:nvPr/>
        </p:nvSpPr>
        <p:spPr>
          <a:xfrm>
            <a:off x="6832600" y="4300305"/>
            <a:ext cx="1701801" cy="69812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Installation (pose tubes/câbles, terminaison, test)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5497599" y="4566490"/>
            <a:ext cx="1177546" cy="380854"/>
          </a:xfrm>
          <a:prstGeom prst="roundRect">
            <a:avLst/>
          </a:prstGeom>
          <a:solidFill>
            <a:srgbClr val="FFCC6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Fiche de modification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5497599" y="5036181"/>
            <a:ext cx="1177546" cy="380854"/>
          </a:xfrm>
          <a:prstGeom prst="roundRect">
            <a:avLst/>
          </a:prstGeom>
          <a:solidFill>
            <a:srgbClr val="FFCC6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prstClr val="white"/>
                </a:solidFill>
                <a:latin typeface="Calibri"/>
              </a:rPr>
              <a:t>Fiche de </a:t>
            </a:r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réception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1" name="Rounded Rectangle 130"/>
          <p:cNvSpPr/>
          <p:nvPr/>
        </p:nvSpPr>
        <p:spPr>
          <a:xfrm>
            <a:off x="6832600" y="5053040"/>
            <a:ext cx="1701801" cy="37914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Réception/reprises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6619070" y="3671861"/>
            <a:ext cx="1915332" cy="5329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Préparation chantier, transport </a:t>
            </a:r>
            <a:r>
              <a:rPr lang="fr-FR" sz="1400" dirty="0">
                <a:solidFill>
                  <a:prstClr val="white"/>
                </a:solidFill>
                <a:latin typeface="Calibri"/>
              </a:rPr>
              <a:t>du </a:t>
            </a:r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matériel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8801100" y="5024450"/>
            <a:ext cx="279400" cy="407737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RECEPTION</a:t>
            </a:r>
            <a:endParaRPr lang="fr-FR" sz="9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8801100" y="5444888"/>
            <a:ext cx="279400" cy="1039692"/>
          </a:xfrm>
          <a:prstGeom prst="rect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9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TRANSMI SS ION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7136280" y="6550223"/>
            <a:ext cx="1995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D. Ricci – EDMS 1184327</a:t>
            </a:r>
            <a:endParaRPr lang="fr-FR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1280" y="6548734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solidFill>
                  <a:prstClr val="black"/>
                </a:solidFill>
                <a:latin typeface="Calibri"/>
              </a:rPr>
              <a:t>Updated</a:t>
            </a:r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: 5 </a:t>
            </a:r>
            <a:r>
              <a:rPr lang="fr-FR" sz="1400" dirty="0" err="1" smtClean="0">
                <a:solidFill>
                  <a:prstClr val="black"/>
                </a:solidFill>
                <a:latin typeface="Calibri"/>
              </a:rPr>
              <a:t>Nov</a:t>
            </a:r>
            <a:r>
              <a:rPr lang="fr-FR" sz="1400" dirty="0" smtClean="0">
                <a:solidFill>
                  <a:prstClr val="black"/>
                </a:solidFill>
                <a:latin typeface="Calibri"/>
              </a:rPr>
              <a:t> 2013</a:t>
            </a:r>
            <a:endParaRPr lang="fr-FR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9" name="Straight Arrow Connector 58"/>
          <p:cNvCxnSpPr>
            <a:stCxn id="61" idx="1"/>
          </p:cNvCxnSpPr>
          <p:nvPr/>
        </p:nvCxnSpPr>
        <p:spPr>
          <a:xfrm flipH="1">
            <a:off x="4577592" y="6137077"/>
            <a:ext cx="2270078" cy="1568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6847670" y="5961818"/>
            <a:ext cx="1686732" cy="35051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prstClr val="white"/>
                </a:solidFill>
                <a:latin typeface="Calibri"/>
              </a:rPr>
              <a:t>Remise des métrés</a:t>
            </a:r>
            <a:endParaRPr lang="fr-FR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5497599" y="5949700"/>
            <a:ext cx="1177545" cy="380854"/>
          </a:xfrm>
          <a:prstGeom prst="roundRect">
            <a:avLst/>
          </a:prstGeom>
          <a:solidFill>
            <a:srgbClr val="FFCC66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prstClr val="white"/>
                </a:solidFill>
                <a:latin typeface="Calibri"/>
              </a:rPr>
              <a:t>Métrés</a:t>
            </a:r>
            <a:endParaRPr lang="fr-FR" sz="1200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83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Presentation_Template-2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7899</TotalTime>
  <Words>999</Words>
  <Application>Microsoft Office PowerPoint</Application>
  <PresentationFormat>On-screen Show (4:3)</PresentationFormat>
  <Paragraphs>177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EN_Dep_Presentation_Template-2</vt:lpstr>
      <vt:lpstr>Office Theme</vt:lpstr>
      <vt:lpstr>  Brief overview on Cabling and Optical Fibre activities  With particular accent on Optical Fibre working method </vt:lpstr>
      <vt:lpstr>What’s Cabling ?</vt:lpstr>
      <vt:lpstr>Cabling and Optical Fibre section (EN-EL-CF)</vt:lpstr>
      <vt:lpstr>EN-EL-CF functional model</vt:lpstr>
      <vt:lpstr>The LS1 challenge: the important numbers</vt:lpstr>
      <vt:lpstr>The strategy</vt:lpstr>
      <vt:lpstr>The strategy</vt:lpstr>
      <vt:lpstr>Infrastructure: current situation</vt:lpstr>
      <vt:lpstr>Unité Fibres Optiques – Méthode de travail contrat C202/EN</vt:lpstr>
      <vt:lpstr>PowerPoint Presentation</vt:lpstr>
      <vt:lpstr>The strategy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Saban</dc:creator>
  <cp:lastModifiedBy>Tony Cass</cp:lastModifiedBy>
  <cp:revision>879</cp:revision>
  <cp:lastPrinted>2013-11-08T11:21:06Z</cp:lastPrinted>
  <dcterms:created xsi:type="dcterms:W3CDTF">2010-07-29T08:17:20Z</dcterms:created>
  <dcterms:modified xsi:type="dcterms:W3CDTF">2013-12-18T10:50:08Z</dcterms:modified>
</cp:coreProperties>
</file>