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00"/>
    <a:srgbClr val="FFFFFF"/>
    <a:srgbClr val="92D05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09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2D17B-6C1F-45F1-828C-B0B4CF608DE9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D5D86-00C4-4F45-9B84-6846CD26B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altLang="en-US" smtClean="0">
                <a:latin typeface="Times New Roman" pitchFamily="18" charset="0"/>
              </a:rPr>
              <a:t>12 March 2008  :  Louis Hammouti 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0A4905C-09FB-4ED3-9C6B-B9F22B61CAC5}" type="slidenum">
              <a:rPr lang="en-US" altLang="en-US">
                <a:latin typeface="Times New Roman" pitchFamily="18" charset="0"/>
              </a:rPr>
              <a:pPr/>
              <a:t>3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717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altLang="en-US" smtClean="0">
                <a:latin typeface="Times New Roman" pitchFamily="18" charset="0"/>
              </a:rPr>
              <a:t>12 March 2008  :  Louis Hammouti </a:t>
            </a:r>
          </a:p>
        </p:txBody>
      </p:sp>
      <p:sp>
        <p:nvSpPr>
          <p:cNvPr id="81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1E69E896-89A5-4C3A-91EE-615B20007A58}" type="slidenum">
              <a:rPr lang="en-US" altLang="en-US">
                <a:latin typeface="Times New Roman" pitchFamily="18" charset="0"/>
              </a:rPr>
              <a:pPr/>
              <a:t>4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819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altLang="en-US" smtClean="0">
                <a:latin typeface="Times New Roman" pitchFamily="18" charset="0"/>
              </a:rPr>
              <a:t>12 March 2008  :  Louis Hammouti 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AF36FB9-FE4F-43EC-93AA-74C03CB11270}" type="slidenum">
              <a:rPr lang="en-US" altLang="en-US">
                <a:latin typeface="Times New Roman" pitchFamily="18" charset="0"/>
              </a:rPr>
              <a:pPr/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922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163 h 1906"/>
                <a:gd name="T4" fmla="*/ 5866 w 5740"/>
                <a:gd name="T5" fmla="*/ 1163 h 1906"/>
                <a:gd name="T6" fmla="*/ 586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77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7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04E582-D707-49F6-8B0C-BBE5D1A3391F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DE200B-AA51-4366-8EBF-13D3BD188E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434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8226854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espace.cern.ch/coordination-installation-linac4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6" name="Picture 2" descr="Coordination of Linac4 installation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21" y="6257414"/>
            <a:ext cx="502571" cy="51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pptevm.cern.ch/impac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– Project Meeting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Access to the </a:t>
            </a:r>
            <a:r>
              <a:rPr lang="en-GB" sz="2000" dirty="0" err="1"/>
              <a:t>linac</a:t>
            </a:r>
            <a:r>
              <a:rPr lang="en-GB" sz="2000" dirty="0"/>
              <a:t> tunnel during commissioning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6665"/>
            <a:ext cx="9144000" cy="3454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Plan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2014-01-23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639167" y="1939332"/>
            <a:ext cx="610908" cy="3082151"/>
          </a:xfrm>
          <a:prstGeom prst="rect">
            <a:avLst/>
          </a:prstGeom>
          <a:solidFill>
            <a:srgbClr val="FF0000">
              <a:alpha val="30196"/>
            </a:srgbClr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621448" y="1939332"/>
            <a:ext cx="396000" cy="3082150"/>
          </a:xfrm>
          <a:prstGeom prst="rect">
            <a:avLst/>
          </a:prstGeom>
          <a:solidFill>
            <a:srgbClr val="FF0000">
              <a:alpha val="30196"/>
            </a:srgbClr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923987" y="572755"/>
            <a:ext cx="4093633" cy="341645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No </a:t>
            </a:r>
            <a:r>
              <a:rPr lang="en-US" sz="1400" b="1" dirty="0" smtClean="0">
                <a:solidFill>
                  <a:srgbClr val="FF0000"/>
                </a:solidFill>
              </a:rPr>
              <a:t>Access </a:t>
            </a:r>
            <a:r>
              <a:rPr lang="en-US" sz="1400" dirty="0" smtClean="0">
                <a:solidFill>
                  <a:srgbClr val="FF0000"/>
                </a:solidFill>
              </a:rPr>
              <a:t>during the beam commissioning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4" name="Elbow Connector 23"/>
          <p:cNvCxnSpPr>
            <a:stCxn id="21" idx="2"/>
            <a:endCxn id="19" idx="0"/>
          </p:cNvCxnSpPr>
          <p:nvPr/>
        </p:nvCxnSpPr>
        <p:spPr>
          <a:xfrm rot="5400000">
            <a:off x="5945247" y="913775"/>
            <a:ext cx="1024932" cy="1026183"/>
          </a:xfrm>
          <a:prstGeom prst="bentConnector3">
            <a:avLst>
              <a:gd name="adj1" fmla="val 50000"/>
            </a:avLst>
          </a:prstGeom>
          <a:ln w="952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1" idx="2"/>
            <a:endCxn id="20" idx="0"/>
          </p:cNvCxnSpPr>
          <p:nvPr/>
        </p:nvCxnSpPr>
        <p:spPr>
          <a:xfrm rot="16200000" flipH="1">
            <a:off x="6882660" y="1002544"/>
            <a:ext cx="1024932" cy="848644"/>
          </a:xfrm>
          <a:prstGeom prst="bentConnector3">
            <a:avLst>
              <a:gd name="adj1" fmla="val 50000"/>
            </a:avLst>
          </a:prstGeom>
          <a:ln w="952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274324" y="1939333"/>
            <a:ext cx="344945" cy="3082150"/>
          </a:xfrm>
          <a:prstGeom prst="rect">
            <a:avLst/>
          </a:prstGeom>
          <a:solidFill>
            <a:srgbClr val="FFC000">
              <a:alpha val="30196"/>
            </a:srgbClr>
          </a:solidFill>
          <a:ln w="127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Elbow Connector 40"/>
          <p:cNvCxnSpPr>
            <a:stCxn id="44" idx="3"/>
            <a:endCxn id="40" idx="2"/>
          </p:cNvCxnSpPr>
          <p:nvPr/>
        </p:nvCxnSpPr>
        <p:spPr>
          <a:xfrm flipV="1">
            <a:off x="4572000" y="5021483"/>
            <a:ext cx="874797" cy="917098"/>
          </a:xfrm>
          <a:prstGeom prst="bentConnector2">
            <a:avLst/>
          </a:prstGeom>
          <a:ln w="9525">
            <a:solidFill>
              <a:srgbClr val="FF66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78367" y="5767758"/>
            <a:ext cx="4093633" cy="341645"/>
          </a:xfrm>
          <a:prstGeom prst="rect">
            <a:avLst/>
          </a:prstGeom>
          <a:solidFill>
            <a:srgbClr val="FFFFFF"/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rgbClr val="FF6600"/>
                </a:solidFill>
              </a:rPr>
              <a:t>Restricted Access</a:t>
            </a:r>
            <a:r>
              <a:rPr lang="en-US" sz="1400" dirty="0" smtClean="0">
                <a:solidFill>
                  <a:srgbClr val="FF6600"/>
                </a:solidFill>
              </a:rPr>
              <a:t> during the RF </a:t>
            </a:r>
            <a:r>
              <a:rPr lang="en-US" sz="1400" dirty="0" err="1" smtClean="0">
                <a:solidFill>
                  <a:srgbClr val="FF6600"/>
                </a:solidFill>
              </a:rPr>
              <a:t>conditionning</a:t>
            </a:r>
            <a:endParaRPr lang="en-GB" sz="1400" dirty="0">
              <a:solidFill>
                <a:srgbClr val="FF66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910517" y="1939332"/>
            <a:ext cx="252000" cy="3082150"/>
          </a:xfrm>
          <a:prstGeom prst="rect">
            <a:avLst/>
          </a:prstGeom>
          <a:solidFill>
            <a:srgbClr val="FFC000">
              <a:alpha val="30196"/>
            </a:srgbClr>
          </a:solidFill>
          <a:ln w="127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7405016" y="1939333"/>
            <a:ext cx="216432" cy="3082150"/>
          </a:xfrm>
          <a:prstGeom prst="rect">
            <a:avLst/>
          </a:prstGeom>
          <a:solidFill>
            <a:srgbClr val="FFC000">
              <a:alpha val="30196"/>
            </a:srgbClr>
          </a:solidFill>
          <a:ln w="127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Elbow Connector 49"/>
          <p:cNvCxnSpPr>
            <a:stCxn id="44" idx="3"/>
            <a:endCxn id="46" idx="2"/>
          </p:cNvCxnSpPr>
          <p:nvPr/>
        </p:nvCxnSpPr>
        <p:spPr>
          <a:xfrm flipV="1">
            <a:off x="4572000" y="5021482"/>
            <a:ext cx="2464517" cy="917099"/>
          </a:xfrm>
          <a:prstGeom prst="bentConnector2">
            <a:avLst/>
          </a:prstGeom>
          <a:ln w="9525">
            <a:solidFill>
              <a:srgbClr val="FF66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44" idx="3"/>
            <a:endCxn id="49" idx="2"/>
          </p:cNvCxnSpPr>
          <p:nvPr/>
        </p:nvCxnSpPr>
        <p:spPr>
          <a:xfrm flipV="1">
            <a:off x="4572000" y="5021483"/>
            <a:ext cx="2941232" cy="917098"/>
          </a:xfrm>
          <a:prstGeom prst="bentConnector2">
            <a:avLst/>
          </a:prstGeom>
          <a:ln w="9525">
            <a:solidFill>
              <a:srgbClr val="FF66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88156" y="5138387"/>
            <a:ext cx="4093633" cy="341645"/>
          </a:xfrm>
          <a:prstGeom prst="rect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Access System ready (</a:t>
            </a:r>
            <a:r>
              <a:rPr lang="en-US" sz="1400" dirty="0" smtClean="0">
                <a:solidFill>
                  <a:srgbClr val="00B050"/>
                </a:solidFill>
              </a:rPr>
              <a:t>DSO Tests done</a:t>
            </a:r>
            <a:r>
              <a:rPr lang="en-US" sz="1400" b="1" dirty="0" smtClean="0">
                <a:solidFill>
                  <a:srgbClr val="00B050"/>
                </a:solidFill>
              </a:rPr>
              <a:t>)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58" name="Elbow Connector 57"/>
          <p:cNvCxnSpPr>
            <a:stCxn id="57" idx="3"/>
            <a:endCxn id="40" idx="1"/>
          </p:cNvCxnSpPr>
          <p:nvPr/>
        </p:nvCxnSpPr>
        <p:spPr>
          <a:xfrm flipV="1">
            <a:off x="4181789" y="3480408"/>
            <a:ext cx="1092535" cy="1828802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4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30F926-7DC8-4663-8070-3BFEEFA806C7}" type="datetime1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1/23/2014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D06CF7-C033-414B-AED1-C71E67F32945}" type="slidenum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3076" name="Line 2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6248400"/>
            <a:ext cx="9144000" cy="1588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524000" y="228600"/>
            <a:ext cx="716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itchFamily="2" charset="2"/>
              <a:buNone/>
            </a:pPr>
            <a:r>
              <a:rPr lang="en-US" altLang="en-US" sz="2000">
                <a:solidFill>
                  <a:srgbClr val="FF9900"/>
                </a:solidFill>
                <a:latin typeface="Arial" charset="0"/>
              </a:rPr>
              <a:t>Linac4 access control system</a:t>
            </a:r>
            <a:r>
              <a:rPr lang="en-US" altLang="en-US" sz="2400">
                <a:solidFill>
                  <a:srgbClr val="FF9900"/>
                </a:solidFill>
                <a:latin typeface="Arial" charset="0"/>
              </a:rPr>
              <a:t> </a:t>
            </a:r>
            <a:r>
              <a:rPr lang="en-US" altLang="en-US" sz="2000">
                <a:solidFill>
                  <a:srgbClr val="FF9900"/>
                </a:solidFill>
              </a:rPr>
              <a:t>(access point - PAD)</a:t>
            </a:r>
            <a:r>
              <a:rPr lang="en-US" altLang="en-US" sz="2000">
                <a:solidFill>
                  <a:srgbClr val="FF9900"/>
                </a:solidFill>
                <a:latin typeface="Verdana" pitchFamily="34" charset="0"/>
              </a:rPr>
              <a:t> </a:t>
            </a:r>
            <a:endParaRPr lang="en-US" altLang="en-US" sz="1600">
              <a:solidFill>
                <a:srgbClr val="FF9900"/>
              </a:solidFill>
              <a:latin typeface="Verdana" pitchFamily="34" charset="0"/>
            </a:endParaRPr>
          </a:p>
        </p:txBody>
      </p:sp>
      <p:sp>
        <p:nvSpPr>
          <p:cNvPr id="370695" name="Text Box 7"/>
          <p:cNvSpPr txBox="1">
            <a:spLocks noChangeArrowheads="1"/>
          </p:cNvSpPr>
          <p:nvPr/>
        </p:nvSpPr>
        <p:spPr bwMode="auto">
          <a:xfrm>
            <a:off x="152400" y="1143000"/>
            <a:ext cx="4114800" cy="3667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Wingdings" pitchFamily="2" charset="2"/>
              <a:buNone/>
            </a:pPr>
            <a:r>
              <a:rPr lang="en-US" altLang="en-US" sz="1800" b="1">
                <a:solidFill>
                  <a:schemeClr val="bg1"/>
                </a:solidFill>
                <a:latin typeface="Arial" charset="0"/>
              </a:rPr>
              <a:t>What to do for accessing in Linac4 </a:t>
            </a:r>
            <a:endParaRPr lang="en-US" altLang="en-US" sz="18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3657600"/>
            <a:ext cx="7315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102870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u="sng">
                <a:latin typeface="Arial" charset="0"/>
              </a:rPr>
              <a:t>Criteria for access</a:t>
            </a:r>
            <a:r>
              <a:rPr lang="en-US" altLang="en-US" sz="1800">
                <a:latin typeface="Arial" charset="0"/>
              </a:rPr>
              <a:t>  : to be updated with one’s access rights</a:t>
            </a:r>
          </a:p>
          <a:p>
            <a:pPr lvl="1">
              <a:spcBef>
                <a:spcPct val="50000"/>
              </a:spcBef>
              <a:buClrTx/>
              <a:buSzTx/>
              <a:buFont typeface="Wingdings" pitchFamily="2" charset="2"/>
              <a:buChar char="ü"/>
            </a:pPr>
            <a:r>
              <a:rPr lang="en-US" altLang="en-US" sz="1800">
                <a:latin typeface="Arial" charset="0"/>
              </a:rPr>
              <a:t> </a:t>
            </a:r>
            <a:r>
              <a:rPr lang="en-US" altLang="en-US" sz="1800"/>
              <a:t>safety courses</a:t>
            </a:r>
          </a:p>
          <a:p>
            <a:pPr lvl="1">
              <a:spcBef>
                <a:spcPct val="50000"/>
              </a:spcBef>
              <a:buClrTx/>
              <a:buSzTx/>
              <a:buFont typeface="Wingdings" pitchFamily="2" charset="2"/>
              <a:buChar char="ü"/>
            </a:pPr>
            <a:r>
              <a:rPr lang="en-US" altLang="en-US" sz="1800"/>
              <a:t>Dosimeter (to be read monthly) and not exceeding the allowed limit </a:t>
            </a:r>
          </a:p>
        </p:txBody>
      </p:sp>
      <p:sp>
        <p:nvSpPr>
          <p:cNvPr id="370698" name="Text Box 10"/>
          <p:cNvSpPr txBox="1">
            <a:spLocks noChangeArrowheads="1"/>
          </p:cNvSpPr>
          <p:nvPr/>
        </p:nvSpPr>
        <p:spPr bwMode="auto">
          <a:xfrm>
            <a:off x="457200" y="1752600"/>
            <a:ext cx="822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u="sng">
                <a:latin typeface="Arial" charset="0"/>
              </a:rPr>
              <a:t>People Identification:</a:t>
            </a:r>
            <a:r>
              <a:rPr lang="en-US" altLang="en-US" sz="1800"/>
              <a:t>  own a dosimeter with an “INSIDE” chip (also required for LHC)</a:t>
            </a:r>
            <a:endParaRPr lang="en-US" altLang="en-US" sz="1800">
              <a:cs typeface="Times New Roman" pitchFamily="18" charset="0"/>
            </a:endParaRPr>
          </a:p>
        </p:txBody>
      </p:sp>
      <p:sp>
        <p:nvSpPr>
          <p:cNvPr id="370699" name="Text Box 11"/>
          <p:cNvSpPr txBox="1">
            <a:spLocks noChangeArrowheads="1"/>
          </p:cNvSpPr>
          <p:nvPr/>
        </p:nvSpPr>
        <p:spPr bwMode="auto">
          <a:xfrm>
            <a:off x="457200" y="2286000"/>
            <a:ext cx="8305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102870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u="sng">
                <a:latin typeface="Arial" charset="0"/>
              </a:rPr>
              <a:t>Access authorisation</a:t>
            </a:r>
            <a:r>
              <a:rPr lang="en-US" altLang="en-US" sz="1800">
                <a:latin typeface="Arial" charset="0"/>
              </a:rPr>
              <a:t>:  </a:t>
            </a:r>
          </a:p>
          <a:p>
            <a:pPr lvl="1">
              <a:spcBef>
                <a:spcPct val="50000"/>
              </a:spcBef>
              <a:buClrTx/>
              <a:buSzTx/>
              <a:buFont typeface="Wingdings" pitchFamily="2" charset="2"/>
              <a:buChar char="ü"/>
            </a:pPr>
            <a:r>
              <a:rPr lang="en-GB" altLang="en-US" sz="1800"/>
              <a:t>EDH request granted for Linac4  access </a:t>
            </a:r>
          </a:p>
          <a:p>
            <a:pPr lvl="1">
              <a:spcBef>
                <a:spcPct val="50000"/>
              </a:spcBef>
              <a:buClrTx/>
              <a:buSzTx/>
              <a:buFont typeface="Wingdings" pitchFamily="2" charset="2"/>
              <a:buChar char="ü"/>
            </a:pPr>
            <a:r>
              <a:rPr lang="en-GB" altLang="en-US" sz="1800"/>
              <a:t> impact (if needed)</a:t>
            </a:r>
            <a:endParaRPr lang="en-US" altLang="en-US" sz="1800"/>
          </a:p>
        </p:txBody>
      </p:sp>
      <p:sp>
        <p:nvSpPr>
          <p:cNvPr id="370700" name="Text Box 12"/>
          <p:cNvSpPr txBox="1">
            <a:spLocks noChangeArrowheads="1"/>
          </p:cNvSpPr>
          <p:nvPr/>
        </p:nvSpPr>
        <p:spPr bwMode="auto">
          <a:xfrm>
            <a:off x="533400" y="5029200"/>
            <a:ext cx="838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u="sng">
                <a:latin typeface="Arial" charset="0"/>
              </a:rPr>
              <a:t>Access authentication</a:t>
            </a:r>
            <a:r>
              <a:rPr lang="en-US" altLang="en-US" sz="1800">
                <a:latin typeface="Arial" charset="0"/>
              </a:rPr>
              <a:t>: </a:t>
            </a:r>
            <a:r>
              <a:rPr lang="en-US" altLang="en-US" sz="1800"/>
              <a:t>have carried out one’s  biometric enrolment (Bld 55)</a:t>
            </a:r>
            <a:endParaRPr lang="en-US" altLang="en-US" sz="1800">
              <a:latin typeface="Arial" charset="0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 smtClean="0"/>
              <a:t>L. Hammouti GS-ASE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3694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0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0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0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0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0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0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5" grpId="0" animBg="1"/>
      <p:bldP spid="370698" grpId="0"/>
      <p:bldP spid="370699" grpId="0"/>
      <p:bldP spid="3707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3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6409F6-8D0D-4363-8D6A-35857CA40F7A}" type="datetime1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1/23/2014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674CC9-3379-4F26-825A-CD9DFA0556A8}" type="slidenum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4100" name="Line 2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1" name="Rectangle 56"/>
          <p:cNvSpPr>
            <a:spLocks noChangeArrowheads="1"/>
          </p:cNvSpPr>
          <p:nvPr/>
        </p:nvSpPr>
        <p:spPr bwMode="auto">
          <a:xfrm>
            <a:off x="228600" y="990600"/>
            <a:ext cx="8686800" cy="533400"/>
          </a:xfrm>
          <a:prstGeom prst="rect">
            <a:avLst/>
          </a:prstGeom>
          <a:solidFill>
            <a:srgbClr val="4D4D4D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02" name="Text Box 57"/>
          <p:cNvSpPr txBox="1">
            <a:spLocks noChangeArrowheads="1"/>
          </p:cNvSpPr>
          <p:nvPr/>
        </p:nvSpPr>
        <p:spPr bwMode="auto">
          <a:xfrm>
            <a:off x="304800" y="1676400"/>
            <a:ext cx="1524000" cy="3365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Closed</a:t>
            </a:r>
          </a:p>
        </p:txBody>
      </p:sp>
      <p:sp>
        <p:nvSpPr>
          <p:cNvPr id="4103" name="Text Box 58"/>
          <p:cNvSpPr txBox="1">
            <a:spLocks noChangeArrowheads="1"/>
          </p:cNvSpPr>
          <p:nvPr/>
        </p:nvSpPr>
        <p:spPr bwMode="auto">
          <a:xfrm>
            <a:off x="2057400" y="1665288"/>
            <a:ext cx="6858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/>
              <a:t>No access but the egress is possible </a:t>
            </a:r>
          </a:p>
        </p:txBody>
      </p:sp>
      <p:sp>
        <p:nvSpPr>
          <p:cNvPr id="4104" name="Rectangle 60"/>
          <p:cNvSpPr>
            <a:spLocks noChangeArrowheads="1"/>
          </p:cNvSpPr>
          <p:nvPr/>
        </p:nvSpPr>
        <p:spPr bwMode="auto">
          <a:xfrm>
            <a:off x="2667000" y="1033463"/>
            <a:ext cx="2209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Access  procedure</a:t>
            </a:r>
          </a:p>
        </p:txBody>
      </p:sp>
      <p:sp>
        <p:nvSpPr>
          <p:cNvPr id="356413" name="Rectangle 61"/>
          <p:cNvSpPr>
            <a:spLocks noChangeArrowheads="1"/>
          </p:cNvSpPr>
          <p:nvPr/>
        </p:nvSpPr>
        <p:spPr bwMode="auto">
          <a:xfrm>
            <a:off x="228600" y="990600"/>
            <a:ext cx="1828800" cy="510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06" name="Text Box 62"/>
          <p:cNvSpPr txBox="1">
            <a:spLocks noChangeArrowheads="1"/>
          </p:cNvSpPr>
          <p:nvPr/>
        </p:nvSpPr>
        <p:spPr bwMode="auto">
          <a:xfrm>
            <a:off x="314325" y="2378075"/>
            <a:ext cx="1524000" cy="3365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General </a:t>
            </a:r>
          </a:p>
        </p:txBody>
      </p:sp>
      <p:sp>
        <p:nvSpPr>
          <p:cNvPr id="4107" name="Text Box 64"/>
          <p:cNvSpPr txBox="1">
            <a:spLocks noChangeArrowheads="1"/>
          </p:cNvSpPr>
          <p:nvPr/>
        </p:nvSpPr>
        <p:spPr bwMode="auto">
          <a:xfrm>
            <a:off x="2057400" y="2209800"/>
            <a:ext cx="6858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The access procedure  is local to authorized persons (no key request)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(in case of problem intercom call </a:t>
            </a:r>
            <a:r>
              <a:rPr lang="en-US" altLang="en-US" sz="1600">
                <a:cs typeface="Times New Roman" pitchFamily="18" charset="0"/>
              </a:rPr>
              <a:t>→ CSA)</a:t>
            </a:r>
          </a:p>
        </p:txBody>
      </p:sp>
      <p:sp>
        <p:nvSpPr>
          <p:cNvPr id="4108" name="Rectangle 65"/>
          <p:cNvSpPr>
            <a:spLocks noChangeArrowheads="1"/>
          </p:cNvSpPr>
          <p:nvPr/>
        </p:nvSpPr>
        <p:spPr bwMode="auto">
          <a:xfrm>
            <a:off x="228600" y="990600"/>
            <a:ext cx="8686800" cy="510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09" name="Text Box 66"/>
          <p:cNvSpPr txBox="1">
            <a:spLocks noChangeArrowheads="1"/>
          </p:cNvSpPr>
          <p:nvPr/>
        </p:nvSpPr>
        <p:spPr bwMode="auto">
          <a:xfrm>
            <a:off x="381000" y="1033463"/>
            <a:ext cx="1447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Access mode</a:t>
            </a:r>
          </a:p>
        </p:txBody>
      </p:sp>
      <p:sp>
        <p:nvSpPr>
          <p:cNvPr id="4110" name="Text Box 72"/>
          <p:cNvSpPr txBox="1">
            <a:spLocks noChangeArrowheads="1"/>
          </p:cNvSpPr>
          <p:nvPr/>
        </p:nvSpPr>
        <p:spPr bwMode="auto">
          <a:xfrm>
            <a:off x="381000" y="4191000"/>
            <a:ext cx="1524000" cy="338138"/>
          </a:xfrm>
          <a:prstGeom prst="rect">
            <a:avLst/>
          </a:prstGeom>
          <a:solidFill>
            <a:srgbClr val="FFFF00"/>
          </a:solidFill>
          <a:ln w="76200">
            <a:solidFill>
              <a:srgbClr val="FF99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Special Permit</a:t>
            </a:r>
          </a:p>
        </p:txBody>
      </p:sp>
      <p:sp>
        <p:nvSpPr>
          <p:cNvPr id="4111" name="Text Box 75"/>
          <p:cNvSpPr txBox="1">
            <a:spLocks noChangeArrowheads="1"/>
          </p:cNvSpPr>
          <p:nvPr/>
        </p:nvSpPr>
        <p:spPr bwMode="auto">
          <a:xfrm>
            <a:off x="304800" y="3124200"/>
            <a:ext cx="167640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Restricted </a:t>
            </a:r>
          </a:p>
        </p:txBody>
      </p:sp>
      <p:sp>
        <p:nvSpPr>
          <p:cNvPr id="4112" name="Text Box 76"/>
          <p:cNvSpPr txBox="1">
            <a:spLocks noChangeArrowheads="1"/>
          </p:cNvSpPr>
          <p:nvPr/>
        </p:nvSpPr>
        <p:spPr bwMode="auto">
          <a:xfrm>
            <a:off x="2057400" y="3124200"/>
            <a:ext cx="685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 typeface="Wingdings" pitchFamily="2" charset="2"/>
              <a:buNone/>
            </a:pPr>
            <a:r>
              <a:rPr lang="en-US" altLang="en-US" sz="1600"/>
              <a:t>User has to take a key to get through access point, </a:t>
            </a:r>
            <a:r>
              <a:rPr lang="en-US" altLang="en-US" sz="1600" u="sng"/>
              <a:t>which is released remotely by CCC operator</a:t>
            </a:r>
            <a:r>
              <a:rPr lang="en-US" altLang="en-US" sz="1600"/>
              <a:t> ; (intercom call </a:t>
            </a:r>
            <a:r>
              <a:rPr lang="en-US" altLang="en-US" sz="1600">
                <a:cs typeface="Times New Roman" pitchFamily="18" charset="0"/>
              </a:rPr>
              <a:t>→ CCC)</a:t>
            </a:r>
          </a:p>
        </p:txBody>
      </p:sp>
      <p:sp>
        <p:nvSpPr>
          <p:cNvPr id="4113" name="Rectangle 83"/>
          <p:cNvSpPr>
            <a:spLocks noChangeArrowheads="1"/>
          </p:cNvSpPr>
          <p:nvPr/>
        </p:nvSpPr>
        <p:spPr bwMode="auto">
          <a:xfrm>
            <a:off x="228600" y="4724400"/>
            <a:ext cx="868680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14" name="Text Box 84"/>
          <p:cNvSpPr txBox="1">
            <a:spLocks noChangeArrowheads="1"/>
          </p:cNvSpPr>
          <p:nvPr/>
        </p:nvSpPr>
        <p:spPr bwMode="auto">
          <a:xfrm>
            <a:off x="304800" y="3505200"/>
            <a:ext cx="1676400" cy="33655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Patrol</a:t>
            </a:r>
          </a:p>
        </p:txBody>
      </p:sp>
      <p:sp>
        <p:nvSpPr>
          <p:cNvPr id="4115" name="Line 86"/>
          <p:cNvSpPr>
            <a:spLocks noChangeShapeType="1"/>
          </p:cNvSpPr>
          <p:nvPr/>
        </p:nvSpPr>
        <p:spPr bwMode="auto">
          <a:xfrm>
            <a:off x="0" y="6248400"/>
            <a:ext cx="9144000" cy="1588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6" name="Rectangle 89"/>
          <p:cNvSpPr>
            <a:spLocks noChangeArrowheads="1"/>
          </p:cNvSpPr>
          <p:nvPr/>
        </p:nvSpPr>
        <p:spPr bwMode="auto">
          <a:xfrm>
            <a:off x="2133600" y="228600"/>
            <a:ext cx="472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9900"/>
                </a:solidFill>
                <a:latin typeface="Arial" charset="0"/>
              </a:rPr>
              <a:t>The access modes</a:t>
            </a:r>
          </a:p>
        </p:txBody>
      </p:sp>
      <p:sp>
        <p:nvSpPr>
          <p:cNvPr id="4117" name="Text Box 76"/>
          <p:cNvSpPr txBox="1">
            <a:spLocks noChangeArrowheads="1"/>
          </p:cNvSpPr>
          <p:nvPr/>
        </p:nvSpPr>
        <p:spPr bwMode="auto">
          <a:xfrm>
            <a:off x="2057400" y="4038600"/>
            <a:ext cx="685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 typeface="Wingdings" pitchFamily="2" charset="2"/>
              <a:buNone/>
            </a:pPr>
            <a:r>
              <a:rPr lang="en-US" altLang="en-US" sz="1600" u="sng"/>
              <a:t>the access key request must be validated by superintendent by turning a key at the access point</a:t>
            </a:r>
            <a:r>
              <a:rPr lang="en-US" altLang="en-US" sz="1600"/>
              <a:t> ; then it’s the same procedure as the “Restricted” mode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381000" y="5562600"/>
            <a:ext cx="1524000" cy="336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600" dirty="0" smtClean="0">
                <a:solidFill>
                  <a:srgbClr val="333333"/>
                </a:solidFill>
                <a:cs typeface="Arial" charset="0"/>
              </a:rPr>
              <a:t>Safety veto</a:t>
            </a:r>
          </a:p>
        </p:txBody>
      </p:sp>
      <p:sp>
        <p:nvSpPr>
          <p:cNvPr id="4119" name="Text Box 58"/>
          <p:cNvSpPr txBox="1">
            <a:spLocks noChangeArrowheads="1"/>
          </p:cNvSpPr>
          <p:nvPr/>
        </p:nvSpPr>
        <p:spPr bwMode="auto">
          <a:xfrm>
            <a:off x="2057400" y="5562600"/>
            <a:ext cx="685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/>
              <a:t>No access and no egress (access equipment locked) </a:t>
            </a:r>
          </a:p>
        </p:txBody>
      </p:sp>
      <p:sp>
        <p:nvSpPr>
          <p:cNvPr id="4120" name="Text Box 57"/>
          <p:cNvSpPr txBox="1">
            <a:spLocks noChangeArrowheads="1"/>
          </p:cNvSpPr>
          <p:nvPr/>
        </p:nvSpPr>
        <p:spPr bwMode="auto">
          <a:xfrm>
            <a:off x="381000" y="4876800"/>
            <a:ext cx="1524000" cy="3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333333"/>
                </a:solidFill>
                <a:latin typeface="Arial" charset="0"/>
                <a:cs typeface="Arial" charset="0"/>
              </a:rPr>
              <a:t>Radiation veto</a:t>
            </a:r>
          </a:p>
        </p:txBody>
      </p:sp>
      <p:sp>
        <p:nvSpPr>
          <p:cNvPr id="4121" name="Rectangle 83"/>
          <p:cNvSpPr>
            <a:spLocks noChangeArrowheads="1"/>
          </p:cNvSpPr>
          <p:nvPr/>
        </p:nvSpPr>
        <p:spPr bwMode="auto">
          <a:xfrm>
            <a:off x="228600" y="2971800"/>
            <a:ext cx="8686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22" name="Rectangle 83"/>
          <p:cNvSpPr>
            <a:spLocks noChangeArrowheads="1"/>
          </p:cNvSpPr>
          <p:nvPr/>
        </p:nvSpPr>
        <p:spPr bwMode="auto">
          <a:xfrm>
            <a:off x="228600" y="1524000"/>
            <a:ext cx="868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23" name="Text Box 58"/>
          <p:cNvSpPr txBox="1">
            <a:spLocks noChangeArrowheads="1"/>
          </p:cNvSpPr>
          <p:nvPr/>
        </p:nvSpPr>
        <p:spPr bwMode="auto">
          <a:xfrm>
            <a:off x="2057400" y="4876800"/>
            <a:ext cx="685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No access but the egress is possible </a:t>
            </a: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 smtClean="0"/>
              <a:t>L. Hammouti GS-ASE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89496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4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3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2BECE8-E05F-4893-A55D-9ED787FA7AAD}" type="datetime1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1/23/2014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5123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CCDEEB3-999D-4138-8A04-AB1781069DD5}" type="slidenum">
              <a:rPr lang="en-US" altLang="en-US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5124" name="Line 2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5" name="Line 86"/>
          <p:cNvSpPr>
            <a:spLocks noChangeShapeType="1"/>
          </p:cNvSpPr>
          <p:nvPr/>
        </p:nvSpPr>
        <p:spPr bwMode="auto">
          <a:xfrm>
            <a:off x="0" y="5905500"/>
            <a:ext cx="9144000" cy="1588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6" name="Rectangle 89"/>
          <p:cNvSpPr>
            <a:spLocks noChangeArrowheads="1"/>
          </p:cNvSpPr>
          <p:nvPr/>
        </p:nvSpPr>
        <p:spPr bwMode="auto">
          <a:xfrm>
            <a:off x="2133600" y="228600"/>
            <a:ext cx="472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9900"/>
                </a:solidFill>
                <a:latin typeface="Arial" charset="0"/>
              </a:rPr>
              <a:t>Local information panel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152400" y="1403838"/>
            <a:ext cx="5765800" cy="4318000"/>
            <a:chOff x="76200" y="1066800"/>
            <a:chExt cx="5765800" cy="4318000"/>
          </a:xfrm>
        </p:grpSpPr>
        <p:pic>
          <p:nvPicPr>
            <p:cNvPr id="5136" name="Picture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1066800"/>
              <a:ext cx="5765800" cy="431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143000" y="3611544"/>
              <a:ext cx="3962400" cy="461963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200" dirty="0">
                <a:solidFill>
                  <a:schemeClr val="tx2">
                    <a:lumMod val="10000"/>
                  </a:schemeClr>
                </a:solidFill>
                <a:ea typeface="ＭＳ Ｐゴシック" charset="0"/>
                <a:cs typeface="ＭＳ Ｐゴシック" charset="0"/>
              </a:endParaRPr>
            </a:p>
            <a:p>
              <a:pPr>
                <a:defRPr/>
              </a:pPr>
              <a:r>
                <a:rPr lang="en-US" sz="1200" dirty="0">
                  <a:solidFill>
                    <a:schemeClr val="tx2">
                      <a:lumMod val="10000"/>
                    </a:schemeClr>
                  </a:solidFill>
                  <a:ea typeface="ＭＳ Ｐゴシック" charset="0"/>
                  <a:cs typeface="ＭＳ Ｐゴシック" charset="0"/>
                </a:rPr>
                <a:t>LN4-TNL or  LN4-SP (special permit)</a:t>
              </a:r>
            </a:p>
          </p:txBody>
        </p:sp>
      </p:grpSp>
      <p:sp>
        <p:nvSpPr>
          <p:cNvPr id="5128" name="TextBox 6"/>
          <p:cNvSpPr txBox="1">
            <a:spLocks noChangeArrowheads="1"/>
          </p:cNvSpPr>
          <p:nvPr/>
        </p:nvSpPr>
        <p:spPr bwMode="auto">
          <a:xfrm>
            <a:off x="6324600" y="20896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charset="0"/>
              </a:rPr>
              <a:t>Access mode</a:t>
            </a:r>
          </a:p>
        </p:txBody>
      </p:sp>
      <p:sp>
        <p:nvSpPr>
          <p:cNvPr id="5129" name="TextBox 34"/>
          <p:cNvSpPr txBox="1">
            <a:spLocks noChangeArrowheads="1"/>
          </p:cNvSpPr>
          <p:nvPr/>
        </p:nvSpPr>
        <p:spPr bwMode="auto">
          <a:xfrm>
            <a:off x="6324600" y="2775438"/>
            <a:ext cx="259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charset="0"/>
              </a:rPr>
              <a:t>Screen for PAD badge reader </a:t>
            </a:r>
          </a:p>
        </p:txBody>
      </p:sp>
      <p:sp>
        <p:nvSpPr>
          <p:cNvPr id="5130" name="TextBox 35"/>
          <p:cNvSpPr txBox="1">
            <a:spLocks noChangeArrowheads="1"/>
          </p:cNvSpPr>
          <p:nvPr/>
        </p:nvSpPr>
        <p:spPr bwMode="auto">
          <a:xfrm>
            <a:off x="6324600" y="4680438"/>
            <a:ext cx="2667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Arial" charset="0"/>
              </a:rPr>
              <a:t>Screen for key distributor badge reader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Arial" charset="0"/>
              </a:rPr>
              <a:t>used in “</a:t>
            </a:r>
            <a:r>
              <a:rPr lang="en-US" altLang="ja-JP" sz="1400" b="1" dirty="0">
                <a:solidFill>
                  <a:srgbClr val="FF6600"/>
                </a:solidFill>
                <a:latin typeface="Arial" charset="0"/>
              </a:rPr>
              <a:t>access with key</a:t>
            </a:r>
            <a:r>
              <a:rPr lang="en-US" altLang="en-US" sz="1400" dirty="0">
                <a:latin typeface="Arial" charset="0"/>
              </a:rPr>
              <a:t>”</a:t>
            </a:r>
            <a:r>
              <a:rPr lang="en-US" altLang="ja-JP" sz="1400" dirty="0">
                <a:latin typeface="Arial" charset="0"/>
              </a:rPr>
              <a:t> to take a key</a:t>
            </a:r>
            <a:endParaRPr lang="en-US" altLang="en-US" sz="1400" dirty="0">
              <a:latin typeface="Arial" charset="0"/>
            </a:endParaRPr>
          </a:p>
        </p:txBody>
      </p:sp>
      <p:sp>
        <p:nvSpPr>
          <p:cNvPr id="5131" name="TextBox 36"/>
          <p:cNvSpPr txBox="1">
            <a:spLocks noChangeArrowheads="1"/>
          </p:cNvSpPr>
          <p:nvPr/>
        </p:nvSpPr>
        <p:spPr bwMode="auto">
          <a:xfrm>
            <a:off x="6324600" y="3918438"/>
            <a:ext cx="2514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charset="0"/>
              </a:rPr>
              <a:t>Access rights required</a:t>
            </a:r>
          </a:p>
        </p:txBody>
      </p:sp>
      <p:sp>
        <p:nvSpPr>
          <p:cNvPr id="5132" name="Left Arrow 37"/>
          <p:cNvSpPr>
            <a:spLocks noChangeArrowheads="1"/>
          </p:cNvSpPr>
          <p:nvPr/>
        </p:nvSpPr>
        <p:spPr bwMode="auto">
          <a:xfrm>
            <a:off x="5867400" y="2089638"/>
            <a:ext cx="411163" cy="304800"/>
          </a:xfrm>
          <a:prstGeom prst="leftArrow">
            <a:avLst>
              <a:gd name="adj1" fmla="val 50000"/>
              <a:gd name="adj2" fmla="val 4996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133" name="Left Arrow 39"/>
          <p:cNvSpPr>
            <a:spLocks noChangeArrowheads="1"/>
          </p:cNvSpPr>
          <p:nvPr/>
        </p:nvSpPr>
        <p:spPr bwMode="auto">
          <a:xfrm>
            <a:off x="5867400" y="2775438"/>
            <a:ext cx="411163" cy="304800"/>
          </a:xfrm>
          <a:prstGeom prst="leftArrow">
            <a:avLst>
              <a:gd name="adj1" fmla="val 50000"/>
              <a:gd name="adj2" fmla="val 4996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134" name="Left Arrow 40"/>
          <p:cNvSpPr>
            <a:spLocks noChangeArrowheads="1"/>
          </p:cNvSpPr>
          <p:nvPr/>
        </p:nvSpPr>
        <p:spPr bwMode="auto">
          <a:xfrm>
            <a:off x="5867400" y="3918438"/>
            <a:ext cx="411163" cy="304800"/>
          </a:xfrm>
          <a:prstGeom prst="leftArrow">
            <a:avLst>
              <a:gd name="adj1" fmla="val 50000"/>
              <a:gd name="adj2" fmla="val 4996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135" name="Left Arrow 41"/>
          <p:cNvSpPr>
            <a:spLocks noChangeArrowheads="1"/>
          </p:cNvSpPr>
          <p:nvPr/>
        </p:nvSpPr>
        <p:spPr bwMode="auto">
          <a:xfrm>
            <a:off x="5867400" y="4909038"/>
            <a:ext cx="411163" cy="304800"/>
          </a:xfrm>
          <a:prstGeom prst="leftArrow">
            <a:avLst>
              <a:gd name="adj1" fmla="val 50000"/>
              <a:gd name="adj2" fmla="val 4996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 smtClean="0"/>
              <a:t>L. Hammouti GS-ASE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42636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err="1" smtClean="0"/>
              <a:t>url</a:t>
            </a:r>
            <a:r>
              <a:rPr lang="en-US" b="1" dirty="0"/>
              <a:t> : </a:t>
            </a: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pptevm.cern.ch/impact</a:t>
            </a:r>
            <a:endParaRPr lang="en-US" b="1" dirty="0" smtClean="0"/>
          </a:p>
          <a:p>
            <a:pPr marL="36576" indent="0">
              <a:buNone/>
            </a:pPr>
            <a:r>
              <a:rPr lang="en-US" dirty="0" smtClean="0"/>
              <a:t>This intervention request will be mandatory for underground as soon as the access system will be in service </a:t>
            </a:r>
            <a:r>
              <a:rPr lang="en-US" dirty="0" smtClean="0">
                <a:sym typeface="Wingdings" panose="05000000000000000000" pitchFamily="2" charset="2"/>
              </a:rPr>
              <a:t> April 2014</a:t>
            </a: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lvl="1"/>
            <a:r>
              <a:rPr lang="en-US" dirty="0" smtClean="0"/>
              <a:t>Short description of the work</a:t>
            </a:r>
          </a:p>
          <a:p>
            <a:pPr lvl="1"/>
            <a:r>
              <a:rPr lang="en-US" dirty="0" smtClean="0"/>
              <a:t>Dates</a:t>
            </a:r>
          </a:p>
          <a:p>
            <a:pPr lvl="1"/>
            <a:r>
              <a:rPr lang="en-US" dirty="0" smtClean="0"/>
              <a:t>Location</a:t>
            </a:r>
          </a:p>
          <a:p>
            <a:pPr lvl="1"/>
            <a:r>
              <a:rPr lang="en-US" dirty="0" smtClean="0"/>
              <a:t>Safety procedures</a:t>
            </a:r>
          </a:p>
          <a:p>
            <a:pPr lvl="1"/>
            <a:r>
              <a:rPr lang="en-US" dirty="0" smtClean="0"/>
              <a:t>Hazards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604E582-D707-49F6-8B0C-BBE5D1A3391F}" type="datetime1">
              <a:rPr lang="en-US" smtClean="0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J. Coupard </a:t>
            </a:r>
            <a:r>
              <a:rPr lang="en-US" dirty="0" smtClean="0"/>
              <a:t>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FDE200B-AA51-4366-8EBF-13D3BD188E5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1028" name="Picture 4" descr="C68B8E0C-9BCE-43DE-91B8-BEC8B76B7A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05" y="3186375"/>
            <a:ext cx="2868628" cy="22899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28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6E058EC6B4B44E8237B904D9D4D870" ma:contentTypeVersion="0" ma:contentTypeDescription="Create a new document." ma:contentTypeScope="" ma:versionID="9cb67af93e053ffdaaf798bf585c367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A1AC5D-17E9-4E97-A314-05703CF2CF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B15F28-8FE6-4A58-9B77-7D766CBFA7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5470F3-89EA-43B7-9246-ACCB00D89EAF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1444</TotalTime>
  <Words>373</Words>
  <Application>Microsoft Office PowerPoint</Application>
  <PresentationFormat>On-screen Show (4:3)</PresentationFormat>
  <Paragraphs>74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CERNCobranding4-3</vt:lpstr>
      <vt:lpstr>Linac4 – Project Meeting</vt:lpstr>
      <vt:lpstr>Master Plan</vt:lpstr>
      <vt:lpstr>PowerPoint Presentation</vt:lpstr>
      <vt:lpstr>PowerPoint Presentation</vt:lpstr>
      <vt:lpstr>PowerPoint Presentation</vt:lpstr>
      <vt:lpstr>IMPACT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jcoupard</dc:creator>
  <cp:lastModifiedBy>Julie Coupard</cp:lastModifiedBy>
  <cp:revision>50</cp:revision>
  <dcterms:created xsi:type="dcterms:W3CDTF">2013-08-28T13:22:44Z</dcterms:created>
  <dcterms:modified xsi:type="dcterms:W3CDTF">2014-01-23T12:43:57Z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0x0101001A6E058EC6B4B44E8237B904D9D4D870</vt:lpwstr>
  </property>
</Properties>
</file>