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41"/>
  </p:notesMasterIdLst>
  <p:sldIdLst>
    <p:sldId id="256" r:id="rId3"/>
    <p:sldId id="335" r:id="rId4"/>
    <p:sldId id="305" r:id="rId5"/>
    <p:sldId id="315" r:id="rId6"/>
    <p:sldId id="347" r:id="rId7"/>
    <p:sldId id="355" r:id="rId8"/>
    <p:sldId id="336" r:id="rId9"/>
    <p:sldId id="310" r:id="rId10"/>
    <p:sldId id="311" r:id="rId11"/>
    <p:sldId id="318" r:id="rId12"/>
    <p:sldId id="308" r:id="rId13"/>
    <p:sldId id="319" r:id="rId14"/>
    <p:sldId id="340" r:id="rId15"/>
    <p:sldId id="309" r:id="rId16"/>
    <p:sldId id="341" r:id="rId17"/>
    <p:sldId id="361" r:id="rId18"/>
    <p:sldId id="330" r:id="rId19"/>
    <p:sldId id="329" r:id="rId20"/>
    <p:sldId id="324" r:id="rId21"/>
    <p:sldId id="321" r:id="rId22"/>
    <p:sldId id="322" r:id="rId23"/>
    <p:sldId id="338" r:id="rId24"/>
    <p:sldId id="339" r:id="rId25"/>
    <p:sldId id="331" r:id="rId26"/>
    <p:sldId id="313" r:id="rId27"/>
    <p:sldId id="328" r:id="rId28"/>
    <p:sldId id="304" r:id="rId29"/>
    <p:sldId id="356" r:id="rId30"/>
    <p:sldId id="357" r:id="rId31"/>
    <p:sldId id="358" r:id="rId32"/>
    <p:sldId id="359" r:id="rId33"/>
    <p:sldId id="360" r:id="rId34"/>
    <p:sldId id="362" r:id="rId35"/>
    <p:sldId id="363" r:id="rId36"/>
    <p:sldId id="364" r:id="rId37"/>
    <p:sldId id="365" r:id="rId38"/>
    <p:sldId id="366" r:id="rId39"/>
    <p:sldId id="367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000"/>
    <a:srgbClr val="FF8307"/>
    <a:srgbClr val="6600FF"/>
    <a:srgbClr val="E20000"/>
    <a:srgbClr val="D00000"/>
    <a:srgbClr val="00C000"/>
    <a:srgbClr val="00B800"/>
    <a:srgbClr val="00CC00"/>
    <a:srgbClr val="CFCFE9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87" autoAdjust="0"/>
    <p:restoredTop sz="94660"/>
  </p:normalViewPr>
  <p:slideViewPr>
    <p:cSldViewPr>
      <p:cViewPr varScale="1">
        <p:scale>
          <a:sx n="87" d="100"/>
          <a:sy n="87" d="100"/>
        </p:scale>
        <p:origin x="-17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530A14-E550-428C-BC72-E147A65F5855}" type="datetimeFigureOut">
              <a:rPr lang="en-GB" smtClean="0"/>
              <a:t>07/01/2014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D5563A-A7CD-4397-8A6E-342ABBB5C1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30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3B86CF-1A9E-4EE2-A909-473F71430AE4}" type="slidenum">
              <a:rPr lang="en-GB">
                <a:solidFill>
                  <a:prstClr val="black"/>
                </a:solidFill>
              </a:rPr>
              <a:pPr/>
              <a:t>28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5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63031"/>
            <a:ext cx="7772400" cy="1470025"/>
          </a:xfrm>
        </p:spPr>
        <p:txBody>
          <a:bodyPr>
            <a:normAutofit/>
          </a:bodyPr>
          <a:lstStyle>
            <a:lvl1pPr>
              <a:defRPr sz="3200" b="1" i="1">
                <a:latin typeface="Vrinda" panose="020B0502040204020203" pitchFamily="34" charset="0"/>
                <a:cs typeface="Vrinda" panose="020B05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77072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Times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500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79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876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73978-7252-420E-8DF1-C6D69223AE6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529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2781-7F9D-4C45-97C3-F1265EE0132C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02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C7E85-C2B9-4A53-A380-D4F3F9D3A20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523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5BB79-5BD8-4738-83FB-CFF9F18A77C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0155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61CF5-381F-4865-A078-26C39F1C5293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556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F5279-19FD-4DD8-A958-827BB433C83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5305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AEB3-B5D9-4C6D-8BBB-6251ACC6FFA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0643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54C8B-02DA-4AC8-B0F6-79894DD3B29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698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620688"/>
          </a:xfrm>
        </p:spPr>
        <p:txBody>
          <a:bodyPr>
            <a:normAutofit/>
          </a:bodyPr>
          <a:lstStyle>
            <a:lvl1pPr>
              <a:defRPr sz="2800" b="1" i="1">
                <a:solidFill>
                  <a:schemeClr val="tx1"/>
                </a:solidFill>
                <a:latin typeface="Vrinda" panose="020B0502040204020203" pitchFamily="34" charset="0"/>
                <a:cs typeface="Vrinda" panose="020B0502040204020203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8928992" cy="5616624"/>
          </a:xfrm>
        </p:spPr>
        <p:txBody>
          <a:bodyPr>
            <a:normAutofit/>
          </a:bodyPr>
          <a:lstStyle>
            <a:lvl1pPr>
              <a:defRPr sz="2000">
                <a:latin typeface="Times" pitchFamily="18" charset="0"/>
              </a:defRPr>
            </a:lvl1pPr>
            <a:lvl2pPr>
              <a:defRPr sz="1800" b="1">
                <a:solidFill>
                  <a:srgbClr val="6600FF"/>
                </a:solidFill>
                <a:latin typeface="+mn-lt"/>
              </a:defRPr>
            </a:lvl2pPr>
            <a:lvl3pPr>
              <a:defRPr sz="1600">
                <a:latin typeface="Times" pitchFamily="18" charset="0"/>
              </a:defRPr>
            </a:lvl3pPr>
            <a:lvl4pPr>
              <a:defRPr sz="1400">
                <a:latin typeface="Times" pitchFamily="18" charset="0"/>
              </a:defRPr>
            </a:lvl4pPr>
            <a:lvl5pPr>
              <a:defRPr sz="1400">
                <a:latin typeface="Times" pitchFamily="18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14630" y="6492875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rinda" panose="020B0502040204020203" pitchFamily="34" charset="0"/>
                <a:cs typeface="Vrinda" panose="020B0502040204020203" pitchFamily="34" charset="0"/>
              </a:defRPr>
            </a:lvl1pPr>
          </a:lstStyle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rinda" panose="020B0502040204020203" pitchFamily="34" charset="0"/>
                <a:cs typeface="Vrinda" panose="020B0502040204020203" pitchFamily="34" charset="0"/>
              </a:defRPr>
            </a:lvl1pPr>
          </a:lstStyle>
          <a:p>
            <a:fld id="{EAAAAD92-BDE3-4BDF-BDD6-0303C382AD9F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267744" y="692696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2267744" y="6453336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4073860" y="6415360"/>
            <a:ext cx="959768" cy="479884"/>
            <a:chOff x="3419872" y="668584"/>
            <a:chExt cx="3048000" cy="1524001"/>
          </a:xfrm>
        </p:grpSpPr>
        <p:pic>
          <p:nvPicPr>
            <p:cNvPr id="10" name="Picture 2" descr="http://www.t2k.org/news/logo/t2k_logo_small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668584"/>
              <a:ext cx="3048000" cy="1524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bject 4"/>
            <p:cNvSpPr/>
            <p:nvPr/>
          </p:nvSpPr>
          <p:spPr>
            <a:xfrm>
              <a:off x="5212184" y="1095524"/>
              <a:ext cx="1016000" cy="7493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15965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6A48-744D-4C02-ADB1-32A4FC93072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194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99B25-68B3-4A15-97FC-F5B5EA58D80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779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E090A-C44C-4D09-BB9E-30475219CB4E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4094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135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09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866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698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-14630" y="6492875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rinda" panose="020B0502040204020203" pitchFamily="34" charset="0"/>
                <a:cs typeface="Vrinda" panose="020B0502040204020203" pitchFamily="34" charset="0"/>
              </a:defRPr>
            </a:lvl1pPr>
          </a:lstStyle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Vrinda" panose="020B0502040204020203" pitchFamily="34" charset="0"/>
                <a:cs typeface="Vrinda" panose="020B0502040204020203" pitchFamily="34" charset="0"/>
              </a:defRPr>
            </a:lvl1pPr>
          </a:lstStyle>
          <a:p>
            <a:fld id="{EAAAAD92-BDE3-4BDF-BDD6-0303C382AD9F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267744" y="6453336"/>
            <a:ext cx="457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 userDrawn="1"/>
        </p:nvGrpSpPr>
        <p:grpSpPr>
          <a:xfrm>
            <a:off x="4073860" y="6415360"/>
            <a:ext cx="959768" cy="479884"/>
            <a:chOff x="3419872" y="668584"/>
            <a:chExt cx="3048000" cy="1524001"/>
          </a:xfrm>
        </p:grpSpPr>
        <p:pic>
          <p:nvPicPr>
            <p:cNvPr id="10" name="Picture 2" descr="http://www.t2k.org/news/logo/t2k_logo_small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19872" y="668584"/>
              <a:ext cx="3048000" cy="15240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object 4"/>
            <p:cNvSpPr/>
            <p:nvPr/>
          </p:nvSpPr>
          <p:spPr>
            <a:xfrm>
              <a:off x="5212184" y="1095524"/>
              <a:ext cx="1016000" cy="7493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4085472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1938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91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AAD92-BDE3-4BDF-BDD6-0303C382AD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341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A6ABE3-C40B-428B-951E-3A0AF07B67BA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9223" name="Picture 7" descr="galseq_D_063"/>
          <p:cNvPicPr>
            <a:picLocks noChangeAspect="1" noChangeArrowheads="1"/>
          </p:cNvPicPr>
          <p:nvPr/>
        </p:nvPicPr>
        <p:blipFill>
          <a:blip r:embed="rId13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-10863" y="57150"/>
            <a:ext cx="838691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lnSpc>
                <a:spcPct val="5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dirty="0" smtClean="0">
                <a:solidFill>
                  <a:srgbClr val="CCCCFF"/>
                </a:solidFill>
                <a:latin typeface="Haettenschweiler" pitchFamily="34" charset="0"/>
              </a:rPr>
              <a:t>1</a:t>
            </a:r>
            <a:r>
              <a:rPr lang="en-GB" sz="2000" baseline="30000" dirty="0" smtClean="0">
                <a:solidFill>
                  <a:srgbClr val="CCCCFF"/>
                </a:solidFill>
                <a:latin typeface="Haettenschweiler" pitchFamily="34" charset="0"/>
              </a:rPr>
              <a:t>st</a:t>
            </a:r>
            <a:r>
              <a:rPr lang="en-GB" sz="2000" dirty="0" smtClean="0">
                <a:solidFill>
                  <a:srgbClr val="CCCCFF"/>
                </a:solidFill>
                <a:latin typeface="Haettenschweiler" pitchFamily="34" charset="0"/>
              </a:rPr>
              <a:t> EU HK</a:t>
            </a:r>
            <a:endParaRPr lang="en-GB" sz="2000" dirty="0">
              <a:solidFill>
                <a:srgbClr val="CCCCFF"/>
              </a:solidFill>
              <a:latin typeface="Haettenschweiler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7842204" y="6516052"/>
            <a:ext cx="11817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 smtClean="0">
                <a:solidFill>
                  <a:srgbClr val="CCCCFF"/>
                </a:solidFill>
                <a:latin typeface="Haettenschweiler" pitchFamily="34" charset="0"/>
              </a:rPr>
              <a:t>Oxford U./RAL</a:t>
            </a:r>
            <a:endParaRPr lang="en-GB" dirty="0">
              <a:solidFill>
                <a:srgbClr val="CCCCFF"/>
              </a:solidFill>
              <a:latin typeface="Haettenschweiler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7935913" y="6302648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CCCCFF"/>
                </a:solidFill>
                <a:latin typeface="Haettenschweiler" pitchFamily="34" charset="0"/>
              </a:rPr>
              <a:t>Dave Wark </a:t>
            </a:r>
          </a:p>
        </p:txBody>
      </p:sp>
    </p:spTree>
    <p:extLst>
      <p:ext uri="{BB962C8B-B14F-4D97-AF65-F5344CB8AC3E}">
        <p14:creationId xmlns:p14="http://schemas.microsoft.com/office/powerpoint/2010/main" val="1629487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0" y="-27384"/>
            <a:ext cx="9180512" cy="1668017"/>
            <a:chOff x="0" y="4581128"/>
            <a:chExt cx="9180512" cy="1668017"/>
          </a:xfrm>
          <a:effectLst>
            <a:reflection blurRad="114300" stA="26000" endPos="62000" dir="5400000" sy="-100000" algn="bl" rotWithShape="0"/>
          </a:effectLst>
        </p:grpSpPr>
        <p:sp>
          <p:nvSpPr>
            <p:cNvPr id="34" name="Rectangle 33"/>
            <p:cNvSpPr/>
            <p:nvPr/>
          </p:nvSpPr>
          <p:spPr>
            <a:xfrm>
              <a:off x="0" y="4581128"/>
              <a:ext cx="9144000" cy="16680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126132" y="4725144"/>
              <a:ext cx="9054380" cy="1524001"/>
              <a:chOff x="155848" y="1124744"/>
              <a:chExt cx="9054380" cy="1524001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155848" y="1124744"/>
                <a:ext cx="3048000" cy="1524001"/>
                <a:chOff x="3569941" y="668584"/>
                <a:chExt cx="3048000" cy="1524001"/>
              </a:xfrm>
            </p:grpSpPr>
            <p:pic>
              <p:nvPicPr>
                <p:cNvPr id="3074" name="Picture 2" descr="http://www.t2k.org/news/logo/t2k_logo_small.png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69941" y="668584"/>
                  <a:ext cx="3048000" cy="1524001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" name="object 4"/>
                <p:cNvSpPr/>
                <p:nvPr/>
              </p:nvSpPr>
              <p:spPr>
                <a:xfrm>
                  <a:off x="5362253" y="1095524"/>
                  <a:ext cx="1016000" cy="749300"/>
                </a:xfrm>
                <a:prstGeom prst="rect">
                  <a:avLst/>
                </a:prstGeom>
                <a:blipFill>
                  <a:blip r:embed="rId3" cstate="print"/>
                  <a:stretch>
                    <a:fillRect/>
                  </a:stretch>
                </a:blipFill>
              </p:spPr>
              <p:txBody>
                <a:bodyPr wrap="square" lIns="0" tIns="0" rIns="0" bIns="0" rtlCol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25" name="Group 24"/>
              <p:cNvGrpSpPr/>
              <p:nvPr/>
            </p:nvGrpSpPr>
            <p:grpSpPr>
              <a:xfrm>
                <a:off x="3053779" y="1159947"/>
                <a:ext cx="6156449" cy="1454383"/>
                <a:chOff x="1481943" y="5403617"/>
                <a:chExt cx="6156449" cy="1454383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1481943" y="5403617"/>
                  <a:ext cx="6156449" cy="1454383"/>
                  <a:chOff x="1481943" y="5403617"/>
                  <a:chExt cx="6156449" cy="1454383"/>
                </a:xfrm>
              </p:grpSpPr>
              <p:pic>
                <p:nvPicPr>
                  <p:cNvPr id="17" name="Picture 16" descr="Passage of the muon neutrino beam from J-PARC to Super K"/>
                  <p:cNvPicPr/>
                  <p:nvPr/>
                </p:nvPicPr>
                <p:blipFill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81943" y="5403617"/>
                    <a:ext cx="6156449" cy="145438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16" name="TextBox 15"/>
                  <p:cNvSpPr txBox="1"/>
                  <p:nvPr/>
                </p:nvSpPr>
                <p:spPr>
                  <a:xfrm>
                    <a:off x="1547664" y="5445224"/>
                    <a:ext cx="1626920" cy="31085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GB" sz="1415" dirty="0" smtClean="0">
                        <a:solidFill>
                          <a:srgbClr val="0070C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Hyper-Kamiokande</a:t>
                    </a:r>
                    <a:endParaRPr lang="en-GB" sz="1415" dirty="0">
                      <a:solidFill>
                        <a:srgbClr val="0070C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sp>
              <p:nvSpPr>
                <p:cNvPr id="20" name="TextBox 19"/>
                <p:cNvSpPr txBox="1"/>
                <p:nvPr/>
              </p:nvSpPr>
              <p:spPr>
                <a:xfrm>
                  <a:off x="5364088" y="6503291"/>
                  <a:ext cx="1217000" cy="31008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15" dirty="0" smtClean="0">
                      <a:solidFill>
                        <a:srgbClr val="9900CC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2km detector?</a:t>
                  </a:r>
                  <a:endParaRPr lang="en-GB" sz="1415" dirty="0">
                    <a:solidFill>
                      <a:srgbClr val="9900CC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6660232" y="6165304"/>
                  <a:ext cx="72008" cy="72008"/>
                </a:xfrm>
                <a:prstGeom prst="ellipse">
                  <a:avLst/>
                </a:prstGeom>
                <a:solidFill>
                  <a:srgbClr val="CC00CC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22" name="Straight Arrow Connector 21"/>
                <p:cNvCxnSpPr/>
                <p:nvPr/>
              </p:nvCxnSpPr>
              <p:spPr>
                <a:xfrm flipV="1">
                  <a:off x="6414256" y="6237313"/>
                  <a:ext cx="245976" cy="307341"/>
                </a:xfrm>
                <a:prstGeom prst="straightConnector1">
                  <a:avLst/>
                </a:prstGeom>
                <a:ln w="3175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2582639"/>
            <a:ext cx="8640960" cy="1470025"/>
          </a:xfrm>
          <a:noFill/>
        </p:spPr>
        <p:txBody>
          <a:bodyPr>
            <a:normAutofit/>
          </a:bodyPr>
          <a:lstStyle/>
          <a:p>
            <a:r>
              <a:rPr lang="en-GB" sz="3600" b="1" i="1" dirty="0" smtClean="0">
                <a:latin typeface="Vrinda" panose="020B0502040204020203" pitchFamily="34" charset="0"/>
                <a:cs typeface="Vrinda" panose="020B0502040204020203" pitchFamily="34" charset="0"/>
              </a:rPr>
              <a:t>T2</a:t>
            </a:r>
            <a:r>
              <a:rPr lang="en-GB" sz="3600" b="1" i="1" dirty="0" smtClean="0">
                <a:solidFill>
                  <a:srgbClr val="C00000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Hyper</a:t>
            </a:r>
            <a:r>
              <a:rPr lang="en-GB" sz="3600" b="1" i="1" dirty="0" smtClean="0">
                <a:latin typeface="Vrinda" panose="020B0502040204020203" pitchFamily="34" charset="0"/>
                <a:cs typeface="Vrinda" panose="020B0502040204020203" pitchFamily="34" charset="0"/>
              </a:rPr>
              <a:t>K</a:t>
            </a:r>
            <a:r>
              <a:rPr lang="en-GB" b="1" i="1" dirty="0" smtClean="0">
                <a:latin typeface="Vrinda" panose="020B0502040204020203" pitchFamily="34" charset="0"/>
                <a:cs typeface="Vrinda" panose="020B0502040204020203" pitchFamily="34" charset="0"/>
              </a:rPr>
              <a:t/>
            </a:r>
            <a:br>
              <a:rPr lang="en-GB" b="1" i="1" dirty="0" smtClean="0">
                <a:latin typeface="Vrinda" panose="020B0502040204020203" pitchFamily="34" charset="0"/>
                <a:cs typeface="Vrinda" panose="020B0502040204020203" pitchFamily="34" charset="0"/>
              </a:rPr>
            </a:br>
            <a:r>
              <a:rPr lang="en-GB" sz="2400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hints at CP violation with T2K to </a:t>
            </a:r>
            <a:r>
              <a:rPr lang="en-GB" sz="2400" b="0" i="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discovery</a:t>
            </a:r>
            <a:r>
              <a:rPr lang="en-GB" sz="2400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GB" sz="24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T2HyperK?</a:t>
            </a:r>
            <a:r>
              <a:rPr lang="en-GB" sz="28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2800" b="0" i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800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</a:t>
            </a:r>
            <a:r>
              <a:rPr lang="en-GB" sz="1800" b="0" i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‘evidence’ from T2K+NOvA…)</a:t>
            </a:r>
            <a:endParaRPr lang="en-GB" sz="1800" b="0" i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4672"/>
            <a:ext cx="9144000" cy="1176536"/>
          </a:xfrm>
        </p:spPr>
        <p:txBody>
          <a:bodyPr>
            <a:normAutofit/>
          </a:bodyPr>
          <a:lstStyle/>
          <a:p>
            <a:r>
              <a:rPr lang="en-GB" sz="1800" dirty="0" smtClean="0">
                <a:solidFill>
                  <a:schemeClr val="tx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Mark Alastair Rayner</a:t>
            </a:r>
          </a:p>
          <a:p>
            <a:r>
              <a:rPr lang="en-GB" sz="1800" i="1" dirty="0" smtClean="0">
                <a:solidFill>
                  <a:schemeClr val="tx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Université de Genève</a:t>
            </a:r>
          </a:p>
          <a:p>
            <a:r>
              <a:rPr lang="en-GB" sz="1800" dirty="0" smtClean="0">
                <a:solidFill>
                  <a:schemeClr val="tx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SINERGIA meeting, </a:t>
            </a:r>
            <a:r>
              <a:rPr lang="en-GB" sz="1800" dirty="0">
                <a:solidFill>
                  <a:schemeClr val="tx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7</a:t>
            </a:r>
            <a:r>
              <a:rPr lang="en-GB" sz="1800" dirty="0" smtClean="0">
                <a:solidFill>
                  <a:schemeClr val="tx1"/>
                </a:solidFill>
                <a:latin typeface="SimSun" panose="02010600030101010101" pitchFamily="2" charset="-122"/>
                <a:ea typeface="SimSun" panose="02010600030101010101" pitchFamily="2" charset="-122"/>
              </a:rPr>
              <a:t> January 2014, CERN</a:t>
            </a:r>
            <a:endParaRPr lang="en-GB" sz="1800" dirty="0">
              <a:solidFill>
                <a:schemeClr val="tx1"/>
              </a:solidFill>
              <a:latin typeface="SimSun" panose="02010600030101010101" pitchFamily="2" charset="-122"/>
              <a:ea typeface="SimSun" panose="02010600030101010101" pitchFamily="2" charset="-122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237792" y="5373216"/>
            <a:ext cx="4668416" cy="720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1388810" y="6165304"/>
            <a:ext cx="62713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i="1" dirty="0" smtClean="0"/>
              <a:t>N.B.</a:t>
            </a:r>
            <a:r>
              <a:rPr lang="en-GB" sz="1600" dirty="0" smtClean="0"/>
              <a:t> For details on the plots in this talk see the 3</a:t>
            </a:r>
            <a:r>
              <a:rPr lang="en-GB" sz="1600" baseline="30000" dirty="0" smtClean="0"/>
              <a:t>rd</a:t>
            </a:r>
            <a:r>
              <a:rPr lang="en-GB" sz="1600" dirty="0" smtClean="0"/>
              <a:t> open meeting, and the </a:t>
            </a:r>
          </a:p>
          <a:p>
            <a:pPr algn="ctr"/>
            <a:r>
              <a:rPr lang="en-GB" sz="1600" dirty="0" smtClean="0"/>
              <a:t>1</a:t>
            </a:r>
            <a:r>
              <a:rPr lang="en-GB" sz="1600" baseline="30000" dirty="0" smtClean="0"/>
              <a:t>st</a:t>
            </a:r>
            <a:r>
              <a:rPr lang="en-GB" sz="1600" dirty="0" smtClean="0"/>
              <a:t> European meeting, especially the talks by </a:t>
            </a:r>
            <a:r>
              <a:rPr lang="en-GB" sz="1600" dirty="0" err="1" smtClean="0"/>
              <a:t>Nakaya</a:t>
            </a:r>
            <a:r>
              <a:rPr lang="en-GB" sz="1600" dirty="0" smtClean="0"/>
              <a:t>-san and  Dave </a:t>
            </a:r>
            <a:r>
              <a:rPr lang="en-GB" sz="1600" dirty="0" err="1" smtClean="0"/>
              <a:t>Wark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70741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82"/>
          <a:stretch/>
        </p:blipFill>
        <p:spPr bwMode="auto">
          <a:xfrm>
            <a:off x="1" y="829160"/>
            <a:ext cx="9121300" cy="4473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7023" y="5517232"/>
            <a:ext cx="7796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/>
              <a:buChar char="è"/>
            </a:pPr>
            <a:r>
              <a:rPr lang="en-GB" sz="2000" b="1" dirty="0" smtClean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theta-23 systematics are more important than we previously realized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5868144" y="3356992"/>
            <a:ext cx="831594" cy="432048"/>
          </a:xfrm>
          <a:prstGeom prst="roundRect">
            <a:avLst/>
          </a:prstGeom>
          <a:noFill/>
          <a:ln w="57150">
            <a:solidFill>
              <a:srgbClr val="FF8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prstClr val="white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403648" y="3356992"/>
            <a:ext cx="831594" cy="432048"/>
          </a:xfrm>
          <a:prstGeom prst="roundRect">
            <a:avLst/>
          </a:prstGeom>
          <a:noFill/>
          <a:ln w="57150">
            <a:solidFill>
              <a:srgbClr val="FF83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724634"/>
            <a:ext cx="3356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/>
              <a:t>Appearance p</a:t>
            </a:r>
            <a:r>
              <a:rPr lang="en-GB" sz="2000" b="1" dirty="0" smtClean="0"/>
              <a:t>robability terms</a:t>
            </a:r>
            <a:endParaRPr lang="fr-CH" sz="2000" b="1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wrinkle: CP interference is actually </a:t>
            </a:r>
            <a:r>
              <a:rPr lang="en-GB" i="0" dirty="0" err="1" smtClean="0"/>
              <a:t>subleading</a:t>
            </a:r>
            <a:endParaRPr lang="en-GB" i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SINERGIA meeting, CERN, 07 January 2014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39752" y="3717032"/>
            <a:ext cx="3456384" cy="0"/>
          </a:xfrm>
          <a:prstGeom prst="straightConnector1">
            <a:avLst/>
          </a:prstGeom>
          <a:ln w="57150">
            <a:solidFill>
              <a:srgbClr val="FF830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496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395537" y="967954"/>
            <a:ext cx="8352928" cy="54049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0" r="-781"/>
          <a:stretch/>
        </p:blipFill>
        <p:spPr bwMode="auto">
          <a:xfrm>
            <a:off x="467544" y="908720"/>
            <a:ext cx="8283211" cy="546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5496" y="44624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Latest global fit in the theta23, </a:t>
            </a:r>
            <a:r>
              <a:rPr lang="en-GB" b="1" dirty="0" err="1" smtClean="0"/>
              <a:t>deltaCP</a:t>
            </a:r>
            <a:r>
              <a:rPr lang="en-GB" b="1" dirty="0" smtClean="0"/>
              <a:t> plane</a:t>
            </a:r>
            <a:endParaRPr lang="en-GB" dirty="0" smtClean="0"/>
          </a:p>
          <a:p>
            <a:r>
              <a:rPr lang="en-GB" b="1" dirty="0" smtClean="0">
                <a:solidFill>
                  <a:srgbClr val="00CC00"/>
                </a:solidFill>
              </a:rPr>
              <a:t>Status of three-neutrino oscillation parameters, circa 2013</a:t>
            </a:r>
            <a:r>
              <a:rPr lang="en-GB" dirty="0" smtClean="0">
                <a:solidFill>
                  <a:srgbClr val="00CC00"/>
                </a:solidFill>
              </a:rPr>
              <a:t>, arXiv:1312.2878</a:t>
            </a:r>
          </a:p>
          <a:p>
            <a:r>
              <a:rPr lang="en-GB" dirty="0" smtClean="0">
                <a:solidFill>
                  <a:srgbClr val="00CC00"/>
                </a:solidFill>
              </a:rPr>
              <a:t>F. </a:t>
            </a:r>
            <a:r>
              <a:rPr lang="en-GB" dirty="0" err="1" smtClean="0">
                <a:solidFill>
                  <a:srgbClr val="00CC00"/>
                </a:solidFill>
              </a:rPr>
              <a:t>Capozzi</a:t>
            </a:r>
            <a:r>
              <a:rPr lang="en-GB" dirty="0" smtClean="0">
                <a:solidFill>
                  <a:srgbClr val="00CC00"/>
                </a:solidFill>
              </a:rPr>
              <a:t>, G.L. </a:t>
            </a:r>
            <a:r>
              <a:rPr lang="en-GB" dirty="0" err="1" smtClean="0">
                <a:solidFill>
                  <a:srgbClr val="00CC00"/>
                </a:solidFill>
              </a:rPr>
              <a:t>Fogli</a:t>
            </a:r>
            <a:r>
              <a:rPr lang="en-GB" dirty="0" smtClean="0">
                <a:solidFill>
                  <a:srgbClr val="00CC00"/>
                </a:solidFill>
              </a:rPr>
              <a:t>, E. </a:t>
            </a:r>
            <a:r>
              <a:rPr lang="en-GB" dirty="0" err="1" smtClean="0">
                <a:solidFill>
                  <a:srgbClr val="00CC00"/>
                </a:solidFill>
              </a:rPr>
              <a:t>Lisi</a:t>
            </a:r>
            <a:r>
              <a:rPr lang="en-GB" dirty="0" smtClean="0">
                <a:solidFill>
                  <a:srgbClr val="00CC00"/>
                </a:solidFill>
              </a:rPr>
              <a:t>, A. </a:t>
            </a:r>
            <a:r>
              <a:rPr lang="en-GB" dirty="0" err="1" smtClean="0">
                <a:solidFill>
                  <a:srgbClr val="00CC00"/>
                </a:solidFill>
              </a:rPr>
              <a:t>Marrone</a:t>
            </a:r>
            <a:r>
              <a:rPr lang="en-GB" dirty="0" smtClean="0">
                <a:solidFill>
                  <a:srgbClr val="00CC00"/>
                </a:solidFill>
              </a:rPr>
              <a:t>, D. </a:t>
            </a:r>
            <a:r>
              <a:rPr lang="en-GB" dirty="0" err="1" smtClean="0">
                <a:solidFill>
                  <a:srgbClr val="00CC00"/>
                </a:solidFill>
              </a:rPr>
              <a:t>Montanino</a:t>
            </a:r>
            <a:r>
              <a:rPr lang="en-GB" dirty="0" smtClean="0">
                <a:solidFill>
                  <a:srgbClr val="00CC00"/>
                </a:solidFill>
              </a:rPr>
              <a:t>, A. Palazzo, Dec 2013</a:t>
            </a:r>
            <a:endParaRPr lang="en-GB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27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2" r="20829" b="24758"/>
          <a:stretch/>
        </p:blipFill>
        <p:spPr bwMode="auto">
          <a:xfrm>
            <a:off x="24340" y="1231694"/>
            <a:ext cx="519030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724128" y="1929606"/>
            <a:ext cx="331236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rgbClr val="00CC00"/>
                </a:solidFill>
              </a:rPr>
              <a:t>Huber </a:t>
            </a:r>
            <a:r>
              <a:rPr lang="en-GB" sz="2000" b="1" i="1" dirty="0" smtClean="0">
                <a:solidFill>
                  <a:srgbClr val="00CC00"/>
                </a:solidFill>
              </a:rPr>
              <a:t>et al., 2008</a:t>
            </a:r>
            <a:r>
              <a:rPr lang="en-GB" sz="2000" b="1" dirty="0" smtClean="0">
                <a:solidFill>
                  <a:srgbClr val="00CC00"/>
                </a:solidFill>
              </a:rPr>
              <a:t> </a:t>
            </a:r>
          </a:p>
          <a:p>
            <a:r>
              <a:rPr lang="fr-CH" sz="2000" b="1" dirty="0" smtClean="0">
                <a:solidFill>
                  <a:srgbClr val="00CC00"/>
                </a:solidFill>
              </a:rPr>
              <a:t>arxiv:0711.2950</a:t>
            </a:r>
            <a:endParaRPr lang="fr-CH" sz="2000" b="1" dirty="0">
              <a:solidFill>
                <a:srgbClr val="00CC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90" t="15683" r="1466" b="44140"/>
          <a:stretch/>
        </p:blipFill>
        <p:spPr bwMode="auto">
          <a:xfrm>
            <a:off x="5503683" y="3646512"/>
            <a:ext cx="3024903" cy="2086744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84168" y="5693186"/>
            <a:ext cx="1825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sym typeface="Wingdings" panose="05000000000000000000" pitchFamily="2" charset="2"/>
              </a:rPr>
              <a:t>( </a:t>
            </a:r>
            <a:r>
              <a:rPr lang="fr-CH" sz="2000" dirty="0" err="1" smtClean="0">
                <a:sym typeface="Wingdings" panose="05000000000000000000" pitchFamily="2" charset="2"/>
              </a:rPr>
              <a:t>nuSTORM</a:t>
            </a:r>
            <a:r>
              <a:rPr lang="fr-CH" sz="2000" dirty="0" smtClean="0">
                <a:sym typeface="Wingdings" panose="05000000000000000000" pitchFamily="2" charset="2"/>
              </a:rPr>
              <a:t>?)</a:t>
            </a:r>
            <a:endParaRPr lang="fr-CH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496" y="764704"/>
            <a:ext cx="5466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i.e. the smallest delta you can measure at 3 sigma</a:t>
            </a:r>
            <a:endParaRPr lang="fr-CH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860032" y="1305609"/>
            <a:ext cx="178672" cy="4427647"/>
          </a:xfrm>
          <a:prstGeom prst="rect">
            <a:avLst/>
          </a:prstGeom>
          <a:solidFill>
            <a:srgbClr val="FF0D0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prstClr val="white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949368" y="3076518"/>
            <a:ext cx="1318369" cy="216024"/>
          </a:xfrm>
          <a:prstGeom prst="straightConnector1">
            <a:avLst/>
          </a:prstGeom>
          <a:ln w="38100">
            <a:solidFill>
              <a:srgbClr val="FF0D0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268806" y="2875610"/>
            <a:ext cx="2129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Reactor constraint</a:t>
            </a:r>
            <a:endParaRPr lang="fr-CH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 sigma sensitivity for T2HyperK </a:t>
            </a:r>
            <a:r>
              <a:rPr lang="en-GB" b="0" i="0" dirty="0" smtClean="0"/>
              <a:t>(for 0&lt;delta&lt;pi/2)</a:t>
            </a:r>
            <a:endParaRPr lang="en-GB" b="0" i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SINERGIA meeting, CERN, 07 January 2014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>
                <a:solidFill>
                  <a:prstClr val="black"/>
                </a:solidFill>
              </a:rPr>
              <a:pPr/>
              <a:t>12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75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T2HyperK CP violation discovery sensitivity </a:t>
            </a:r>
            <a:r>
              <a:rPr lang="en-GB" b="0" i="0" dirty="0" smtClean="0"/>
              <a:t>(known MH)</a:t>
            </a:r>
            <a:endParaRPr lang="en-GB" b="0" i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6"/>
          <a:stretch/>
        </p:blipFill>
        <p:spPr bwMode="auto">
          <a:xfrm>
            <a:off x="848678" y="1196752"/>
            <a:ext cx="7446644" cy="465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814723" y="6053646"/>
            <a:ext cx="3328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D000"/>
                </a:solidFill>
              </a:rPr>
              <a:t>Yokoyama-san, 2</a:t>
            </a:r>
            <a:r>
              <a:rPr lang="en-GB" b="1" baseline="30000" dirty="0" smtClean="0">
                <a:solidFill>
                  <a:srgbClr val="00D000"/>
                </a:solidFill>
              </a:rPr>
              <a:t>nd</a:t>
            </a:r>
            <a:r>
              <a:rPr lang="en-GB" b="1" dirty="0" smtClean="0">
                <a:solidFill>
                  <a:srgbClr val="00D000"/>
                </a:solidFill>
              </a:rPr>
              <a:t> open meeting</a:t>
            </a:r>
            <a:endParaRPr lang="en-GB" b="1" dirty="0">
              <a:solidFill>
                <a:srgbClr val="00D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078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5537" y="967954"/>
            <a:ext cx="8352928" cy="54049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5496" y="44624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We now see closed 2 sigma (theta13, </a:t>
            </a:r>
            <a:r>
              <a:rPr lang="en-GB" b="1" dirty="0" err="1" smtClean="0"/>
              <a:t>deltaCP</a:t>
            </a:r>
            <a:r>
              <a:rPr lang="en-GB" b="1" dirty="0" smtClean="0"/>
              <a:t>) contours in the latest global fits</a:t>
            </a:r>
          </a:p>
          <a:p>
            <a:r>
              <a:rPr lang="en-GB" b="1" dirty="0" smtClean="0">
                <a:solidFill>
                  <a:srgbClr val="00CC00"/>
                </a:solidFill>
              </a:rPr>
              <a:t>Status </a:t>
            </a:r>
            <a:r>
              <a:rPr lang="en-GB" b="1" dirty="0">
                <a:solidFill>
                  <a:srgbClr val="00CC00"/>
                </a:solidFill>
              </a:rPr>
              <a:t>of three-neutrino oscillation parameters, circa </a:t>
            </a:r>
            <a:r>
              <a:rPr lang="en-GB" b="1" dirty="0" smtClean="0">
                <a:solidFill>
                  <a:srgbClr val="00CC00"/>
                </a:solidFill>
              </a:rPr>
              <a:t>2013</a:t>
            </a:r>
            <a:r>
              <a:rPr lang="en-GB" dirty="0" smtClean="0">
                <a:solidFill>
                  <a:srgbClr val="00CC00"/>
                </a:solidFill>
              </a:rPr>
              <a:t>, arXiv:1312.2878</a:t>
            </a:r>
            <a:endParaRPr lang="en-GB" dirty="0">
              <a:solidFill>
                <a:srgbClr val="00CC00"/>
              </a:solidFill>
            </a:endParaRPr>
          </a:p>
          <a:p>
            <a:r>
              <a:rPr lang="en-GB" dirty="0" smtClean="0">
                <a:solidFill>
                  <a:srgbClr val="00CC00"/>
                </a:solidFill>
              </a:rPr>
              <a:t>F. </a:t>
            </a:r>
            <a:r>
              <a:rPr lang="en-GB" dirty="0" err="1" smtClean="0">
                <a:solidFill>
                  <a:srgbClr val="00CC00"/>
                </a:solidFill>
              </a:rPr>
              <a:t>Capozzi</a:t>
            </a:r>
            <a:r>
              <a:rPr lang="en-GB" dirty="0" smtClean="0">
                <a:solidFill>
                  <a:srgbClr val="00CC00"/>
                </a:solidFill>
              </a:rPr>
              <a:t>, G.L. </a:t>
            </a:r>
            <a:r>
              <a:rPr lang="en-GB" dirty="0" err="1" smtClean="0">
                <a:solidFill>
                  <a:srgbClr val="00CC00"/>
                </a:solidFill>
              </a:rPr>
              <a:t>Fogli</a:t>
            </a:r>
            <a:r>
              <a:rPr lang="en-GB" dirty="0" smtClean="0">
                <a:solidFill>
                  <a:srgbClr val="00CC00"/>
                </a:solidFill>
              </a:rPr>
              <a:t>, E. </a:t>
            </a:r>
            <a:r>
              <a:rPr lang="en-GB" dirty="0" err="1" smtClean="0">
                <a:solidFill>
                  <a:srgbClr val="00CC00"/>
                </a:solidFill>
              </a:rPr>
              <a:t>Lisi</a:t>
            </a:r>
            <a:r>
              <a:rPr lang="en-GB" dirty="0" smtClean="0">
                <a:solidFill>
                  <a:srgbClr val="00CC00"/>
                </a:solidFill>
              </a:rPr>
              <a:t>, A. </a:t>
            </a:r>
            <a:r>
              <a:rPr lang="en-GB" dirty="0" err="1" smtClean="0">
                <a:solidFill>
                  <a:srgbClr val="00CC00"/>
                </a:solidFill>
              </a:rPr>
              <a:t>Marrone</a:t>
            </a:r>
            <a:r>
              <a:rPr lang="en-GB" dirty="0" smtClean="0">
                <a:solidFill>
                  <a:srgbClr val="00CC00"/>
                </a:solidFill>
              </a:rPr>
              <a:t>, D. </a:t>
            </a:r>
            <a:r>
              <a:rPr lang="en-GB" dirty="0" err="1" smtClean="0">
                <a:solidFill>
                  <a:srgbClr val="00CC00"/>
                </a:solidFill>
              </a:rPr>
              <a:t>Montanino</a:t>
            </a:r>
            <a:r>
              <a:rPr lang="en-GB" dirty="0" smtClean="0">
                <a:solidFill>
                  <a:srgbClr val="00CC00"/>
                </a:solidFill>
              </a:rPr>
              <a:t>, A. Palazzo, Dec 2013</a:t>
            </a:r>
            <a:endParaRPr lang="en-GB" dirty="0">
              <a:solidFill>
                <a:srgbClr val="00CC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53" y="932427"/>
            <a:ext cx="8283211" cy="55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915817" y="4869160"/>
            <a:ext cx="3240359" cy="830997"/>
          </a:xfrm>
          <a:prstGeom prst="rect">
            <a:avLst/>
          </a:prstGeom>
          <a:solidFill>
            <a:srgbClr val="1407B9">
              <a:alpha val="58000"/>
            </a:srgbClr>
          </a:solidFill>
          <a:ln>
            <a:solidFill>
              <a:srgbClr val="1407B9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66FFFF"/>
                </a:solidFill>
              </a:rPr>
              <a:t>Statistical fluctuations?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66FFFF"/>
                </a:solidFill>
              </a:rPr>
              <a:t>Precarious?</a:t>
            </a:r>
            <a:endParaRPr lang="en-GB" sz="2400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880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T2HyperK sensitivity</a:t>
            </a:r>
            <a:endParaRPr lang="en-GB" b="0" i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79728"/>
            <a:ext cx="7382524" cy="525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5814723" y="6053646"/>
            <a:ext cx="3328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D000"/>
                </a:solidFill>
              </a:rPr>
              <a:t>Yokoyama-san, 2</a:t>
            </a:r>
            <a:r>
              <a:rPr lang="en-GB" b="1" baseline="30000" dirty="0" smtClean="0">
                <a:solidFill>
                  <a:srgbClr val="00D000"/>
                </a:solidFill>
              </a:rPr>
              <a:t>nd</a:t>
            </a:r>
            <a:r>
              <a:rPr lang="en-GB" b="1" dirty="0" smtClean="0">
                <a:solidFill>
                  <a:srgbClr val="00D000"/>
                </a:solidFill>
              </a:rPr>
              <a:t> open meeting</a:t>
            </a:r>
            <a:endParaRPr lang="en-GB" b="1" dirty="0">
              <a:solidFill>
                <a:srgbClr val="00D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921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Effect of systematic errors</a:t>
            </a:r>
            <a:endParaRPr lang="en-GB" b="0" i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16</a:t>
            </a:fld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64704"/>
            <a:ext cx="5992213" cy="56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68344" y="5734997"/>
            <a:ext cx="13460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D000"/>
                </a:solidFill>
              </a:rPr>
              <a:t>Nakaya</a:t>
            </a:r>
            <a:r>
              <a:rPr lang="en-GB" b="1" dirty="0" smtClean="0">
                <a:solidFill>
                  <a:srgbClr val="00D000"/>
                </a:solidFill>
              </a:rPr>
              <a:t>-san,</a:t>
            </a:r>
          </a:p>
          <a:p>
            <a:r>
              <a:rPr lang="en-GB" b="1" dirty="0" smtClean="0">
                <a:solidFill>
                  <a:srgbClr val="00D000"/>
                </a:solidFill>
              </a:rPr>
              <a:t>EU meeting</a:t>
            </a:r>
            <a:endParaRPr lang="en-GB" b="1" dirty="0">
              <a:solidFill>
                <a:srgbClr val="00D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989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39"/>
          <a:stretch/>
        </p:blipFill>
        <p:spPr bwMode="auto">
          <a:xfrm>
            <a:off x="-56115" y="764704"/>
            <a:ext cx="9262058" cy="552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TDR in &lt;1 year, </a:t>
            </a:r>
            <a:r>
              <a:rPr lang="en-GB" dirty="0"/>
              <a:t>c</a:t>
            </a:r>
            <a:r>
              <a:rPr lang="en-GB" dirty="0" smtClean="0"/>
              <a:t>onstruction in 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84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Hyper Kamiokande collaboration is growing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764704"/>
            <a:ext cx="3744415" cy="5616624"/>
          </a:xfrm>
        </p:spPr>
        <p:txBody>
          <a:bodyPr>
            <a:normAutofit/>
          </a:bodyPr>
          <a:lstStyle/>
          <a:p>
            <a:r>
              <a:rPr lang="en-GB" b="1" dirty="0"/>
              <a:t>49 </a:t>
            </a:r>
            <a:r>
              <a:rPr lang="en-GB" b="1" dirty="0" smtClean="0"/>
              <a:t>institutions in 9 countries: </a:t>
            </a:r>
            <a:r>
              <a:rPr lang="en-GB" dirty="0" smtClean="0"/>
              <a:t>Brazil</a:t>
            </a:r>
            <a:r>
              <a:rPr lang="en-GB" dirty="0"/>
              <a:t>, Canada, Japan, Korea, Russia, </a:t>
            </a:r>
            <a:r>
              <a:rPr lang="en-GB" dirty="0" smtClean="0"/>
              <a:t>Spain, </a:t>
            </a:r>
            <a:r>
              <a:rPr lang="en-GB" b="1" dirty="0"/>
              <a:t>Switzerland</a:t>
            </a:r>
            <a:r>
              <a:rPr lang="en-GB" dirty="0"/>
              <a:t>, UK, and </a:t>
            </a:r>
            <a:r>
              <a:rPr lang="en-GB" dirty="0" smtClean="0"/>
              <a:t>US</a:t>
            </a:r>
          </a:p>
          <a:p>
            <a:endParaRPr lang="en-GB" dirty="0" smtClean="0"/>
          </a:p>
          <a:p>
            <a:r>
              <a:rPr lang="en-GB" dirty="0" smtClean="0"/>
              <a:t>European leadership of software working group</a:t>
            </a:r>
          </a:p>
          <a:p>
            <a:endParaRPr lang="en-GB" dirty="0" smtClean="0"/>
          </a:p>
          <a:p>
            <a:r>
              <a:rPr lang="en-GB" dirty="0" smtClean="0"/>
              <a:t>3rd </a:t>
            </a:r>
            <a:r>
              <a:rPr lang="en-GB" dirty="0"/>
              <a:t>Open </a:t>
            </a:r>
            <a:r>
              <a:rPr lang="en-GB" dirty="0" smtClean="0"/>
              <a:t>Meeting</a:t>
            </a:r>
          </a:p>
          <a:p>
            <a:pPr lvl="1"/>
            <a:r>
              <a:rPr lang="en-GB" dirty="0" smtClean="0"/>
              <a:t>21-22 </a:t>
            </a:r>
            <a:r>
              <a:rPr lang="en-GB" dirty="0"/>
              <a:t>June </a:t>
            </a:r>
            <a:r>
              <a:rPr lang="en-GB" dirty="0" smtClean="0"/>
              <a:t>2013, Tokyo</a:t>
            </a:r>
          </a:p>
          <a:p>
            <a:endParaRPr lang="en-GB" dirty="0"/>
          </a:p>
          <a:p>
            <a:r>
              <a:rPr lang="en-GB" b="1" dirty="0" smtClean="0"/>
              <a:t>1</a:t>
            </a:r>
            <a:r>
              <a:rPr lang="en-GB" b="1" baseline="30000" dirty="0" smtClean="0"/>
              <a:t>st</a:t>
            </a:r>
            <a:r>
              <a:rPr lang="en-GB" b="1" dirty="0" smtClean="0"/>
              <a:t> European Open Meeting</a:t>
            </a:r>
            <a:endParaRPr lang="en-GB" b="1" dirty="0"/>
          </a:p>
          <a:p>
            <a:pPr lvl="1"/>
            <a:r>
              <a:rPr lang="en-GB" dirty="0"/>
              <a:t>18 December </a:t>
            </a:r>
            <a:r>
              <a:rPr lang="en-GB" dirty="0" smtClean="0"/>
              <a:t>2013, London</a:t>
            </a:r>
          </a:p>
          <a:p>
            <a:endParaRPr lang="en-GB" dirty="0" smtClean="0"/>
          </a:p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Open Meeting</a:t>
            </a:r>
          </a:p>
          <a:p>
            <a:pPr lvl="1"/>
            <a:r>
              <a:rPr lang="en-GB" dirty="0" smtClean="0"/>
              <a:t>January 27-28 2014, Tokyo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4098" name="Picture 2" descr="http://indico.ipmu.jp/indico/getFile.py/access?resId=0&amp;materialId=0&amp;confId=2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83" b="7067"/>
          <a:stretch/>
        </p:blipFill>
        <p:spPr bwMode="auto">
          <a:xfrm>
            <a:off x="3851920" y="1350060"/>
            <a:ext cx="5130949" cy="2803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mark\Documents\Presentations\T2HyperK Sinergia Jan 2014\1st HyperK EU meeting\HK02_18_12_1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43" b="13850"/>
          <a:stretch/>
        </p:blipFill>
        <p:spPr bwMode="auto">
          <a:xfrm>
            <a:off x="3851918" y="4590420"/>
            <a:ext cx="5130949" cy="17568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885695" y="692696"/>
            <a:ext cx="3063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To give an idea of numbers…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The 3</a:t>
            </a:r>
            <a:r>
              <a:rPr lang="en-GB" b="1" baseline="30000" dirty="0" smtClean="0">
                <a:solidFill>
                  <a:srgbClr val="FF0000"/>
                </a:solidFill>
              </a:rPr>
              <a:t>rd</a:t>
            </a:r>
            <a:r>
              <a:rPr lang="en-GB" b="1" dirty="0" smtClean="0">
                <a:solidFill>
                  <a:srgbClr val="FF0000"/>
                </a:solidFill>
              </a:rPr>
              <a:t> open meeting in Tokyo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64769" y="4221088"/>
            <a:ext cx="370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The 1</a:t>
            </a:r>
            <a:r>
              <a:rPr lang="en-GB" b="1" baseline="30000" dirty="0" smtClean="0">
                <a:solidFill>
                  <a:srgbClr val="FF0000"/>
                </a:solidFill>
              </a:rPr>
              <a:t>st</a:t>
            </a:r>
            <a:r>
              <a:rPr lang="en-GB" b="1" dirty="0" smtClean="0">
                <a:solidFill>
                  <a:srgbClr val="FF0000"/>
                </a:solidFill>
              </a:rPr>
              <a:t> European meeting last month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62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T2HyperK </a:t>
            </a:r>
            <a:r>
              <a:rPr lang="fr-CH" dirty="0" err="1" smtClean="0"/>
              <a:t>near</a:t>
            </a:r>
            <a:r>
              <a:rPr lang="fr-CH" dirty="0" smtClean="0"/>
              <a:t> detector </a:t>
            </a:r>
            <a:r>
              <a:rPr lang="fr-CH" dirty="0" err="1" smtClean="0"/>
              <a:t>ideas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the last CM</a:t>
            </a:r>
            <a:endParaRPr lang="fr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05"/>
          <a:stretch/>
        </p:blipFill>
        <p:spPr bwMode="auto">
          <a:xfrm>
            <a:off x="82569" y="836712"/>
            <a:ext cx="9144000" cy="5462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317241" y="1916832"/>
            <a:ext cx="72327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100m</a:t>
            </a:r>
          </a:p>
          <a:p>
            <a:r>
              <a:rPr lang="en-GB" b="1" dirty="0">
                <a:solidFill>
                  <a:srgbClr val="FF0000"/>
                </a:solidFill>
              </a:rPr>
              <a:t>i</a:t>
            </a:r>
            <a:r>
              <a:rPr lang="en-GB" b="1" dirty="0" smtClean="0">
                <a:solidFill>
                  <a:srgbClr val="FF0000"/>
                </a:solidFill>
              </a:rPr>
              <a:t>f at 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2km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275679" y="1737496"/>
            <a:ext cx="0" cy="1403472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118064" y="3440903"/>
            <a:ext cx="3096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CC00"/>
                </a:solidFill>
                <a:sym typeface="Wingdings" pitchFamily="2" charset="2"/>
              </a:rPr>
              <a:t>and… Upgrades to ND280</a:t>
            </a:r>
            <a:endParaRPr lang="en-GB" b="1" dirty="0">
              <a:solidFill>
                <a:srgbClr val="00CC00"/>
              </a:solidFill>
              <a:sym typeface="Wingdings" pitchFamily="2" charset="2"/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7462880" y="4941168"/>
            <a:ext cx="144016" cy="504056"/>
          </a:xfrm>
          <a:prstGeom prst="rightBrac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534888" y="4869160"/>
            <a:ext cx="17176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  <a:sym typeface="Wingdings" pitchFamily="2" charset="2"/>
              </a:rPr>
              <a:t>Plus interesting </a:t>
            </a:r>
          </a:p>
          <a:p>
            <a:r>
              <a:rPr lang="en-GB" b="1" dirty="0" smtClean="0">
                <a:solidFill>
                  <a:srgbClr val="0000FF"/>
                </a:solidFill>
                <a:sym typeface="Wingdings" pitchFamily="2" charset="2"/>
              </a:rPr>
              <a:t>TPC concepts!</a:t>
            </a:r>
            <a:endParaRPr lang="en-GB" b="1" dirty="0">
              <a:solidFill>
                <a:srgbClr val="0000FF"/>
              </a:solidFill>
              <a:sym typeface="Wingdings" pitchFamily="2" charset="2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SINERGIA meeting, CERN, 07 January 2014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>
                <a:solidFill>
                  <a:prstClr val="black"/>
                </a:solidFill>
              </a:rPr>
              <a:pPr/>
              <a:t>19</a:t>
            </a:fld>
            <a:endParaRPr lang="en-GB">
              <a:solidFill>
                <a:prstClr val="black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862480" y="1159584"/>
            <a:ext cx="1728192" cy="1477328"/>
            <a:chOff x="3779912" y="1159584"/>
            <a:chExt cx="1728192" cy="1477328"/>
          </a:xfrm>
        </p:grpSpPr>
        <p:sp>
          <p:nvSpPr>
            <p:cNvPr id="14" name="Rectangle 13"/>
            <p:cNvSpPr/>
            <p:nvPr/>
          </p:nvSpPr>
          <p:spPr>
            <a:xfrm>
              <a:off x="3779912" y="1159584"/>
              <a:ext cx="1656184" cy="325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779912" y="1159584"/>
              <a:ext cx="1728192" cy="147732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sym typeface="Wingdings" pitchFamily="2" charset="2"/>
                </a:rPr>
                <a:t>Tall, segmented </a:t>
              </a:r>
            </a:p>
            <a:p>
              <a:r>
                <a:rPr lang="en-GB" b="1" dirty="0" smtClean="0">
                  <a:solidFill>
                    <a:srgbClr val="FF0000"/>
                  </a:solidFill>
                  <a:sym typeface="Wingdings" pitchFamily="2" charset="2"/>
                </a:rPr>
                <a:t>water </a:t>
              </a:r>
              <a:r>
                <a:rPr lang="en-GB" b="1" dirty="0" err="1" smtClean="0">
                  <a:solidFill>
                    <a:srgbClr val="FF0000"/>
                  </a:solidFill>
                  <a:sym typeface="Wingdings" pitchFamily="2" charset="2"/>
                </a:rPr>
                <a:t>ckov</a:t>
              </a:r>
              <a:r>
                <a:rPr lang="en-GB" b="1" dirty="0" smtClean="0">
                  <a:solidFill>
                    <a:srgbClr val="FF0000"/>
                  </a:solidFill>
                  <a:sym typeface="Wingdings" pitchFamily="2" charset="2"/>
                </a:rPr>
                <a:t>:</a:t>
              </a:r>
            </a:p>
            <a:p>
              <a:endParaRPr lang="en-GB" b="1" dirty="0" smtClean="0">
                <a:solidFill>
                  <a:srgbClr val="FF0000"/>
                </a:solidFill>
                <a:sym typeface="Wingdings" pitchFamily="2" charset="2"/>
              </a:endParaRPr>
            </a:p>
            <a:p>
              <a:r>
                <a:rPr lang="en-GB" b="1" dirty="0" smtClean="0">
                  <a:solidFill>
                    <a:srgbClr val="FF0000"/>
                  </a:solidFill>
                  <a:sym typeface="Wingdings" pitchFamily="2" charset="2"/>
                </a:rPr>
                <a:t>off-axis </a:t>
              </a:r>
              <a:r>
                <a:rPr lang="en-GB" b="1" dirty="0">
                  <a:solidFill>
                    <a:srgbClr val="FF0000"/>
                  </a:solidFill>
                  <a:sym typeface="Wingdings" pitchFamily="2" charset="2"/>
                </a:rPr>
                <a:t>angle</a:t>
              </a:r>
              <a:endParaRPr lang="fr-CH" b="1" dirty="0">
                <a:solidFill>
                  <a:srgbClr val="FF0000"/>
                </a:solidFill>
              </a:endParaRPr>
            </a:p>
            <a:p>
              <a:r>
                <a:rPr lang="en-GB" b="1" dirty="0" smtClean="0">
                  <a:solidFill>
                    <a:srgbClr val="FF0000"/>
                  </a:solidFill>
                  <a:sym typeface="Wingdings" pitchFamily="2" charset="2"/>
                </a:rPr>
                <a:t></a:t>
              </a:r>
              <a:r>
                <a:rPr lang="en-GB" b="1" dirty="0">
                  <a:solidFill>
                    <a:srgbClr val="FF0000"/>
                  </a:solidFill>
                  <a:sym typeface="Wingdings" pitchFamily="2" charset="2"/>
                </a:rPr>
                <a:t> </a:t>
              </a:r>
              <a:r>
                <a:rPr lang="en-GB" b="1" dirty="0" smtClean="0">
                  <a:solidFill>
                    <a:srgbClr val="FF0000"/>
                  </a:solidFill>
                  <a:sym typeface="Wingdings" pitchFamily="2" charset="2"/>
                </a:rPr>
                <a:t>energy</a:t>
              </a:r>
              <a:endParaRPr lang="en-GB" b="1" dirty="0">
                <a:solidFill>
                  <a:srgbClr val="FF0000"/>
                </a:solidFill>
                <a:sym typeface="Wingdings" pitchFamily="2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919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0" y="-27384"/>
            <a:ext cx="9144000" cy="3249652"/>
            <a:chOff x="0" y="154713"/>
            <a:chExt cx="9144000" cy="3249652"/>
          </a:xfrm>
        </p:grpSpPr>
        <p:sp>
          <p:nvSpPr>
            <p:cNvPr id="13" name="Rectangle 12"/>
            <p:cNvSpPr/>
            <p:nvPr/>
          </p:nvSpPr>
          <p:spPr>
            <a:xfrm>
              <a:off x="270282" y="325147"/>
              <a:ext cx="8603436" cy="30792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5536" y="452037"/>
              <a:ext cx="4294778" cy="2874964"/>
            </a:xfrm>
            <a:prstGeom prst="rect">
              <a:avLst/>
            </a:prstGeom>
          </p:spPr>
        </p:pic>
        <p:grpSp>
          <p:nvGrpSpPr>
            <p:cNvPr id="18" name="Group 17"/>
            <p:cNvGrpSpPr/>
            <p:nvPr/>
          </p:nvGrpSpPr>
          <p:grpSpPr>
            <a:xfrm>
              <a:off x="4662323" y="373537"/>
              <a:ext cx="4104456" cy="2953464"/>
              <a:chOff x="5148064" y="116633"/>
              <a:chExt cx="2902034" cy="208823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148064" y="116633"/>
                <a:ext cx="2902034" cy="1701282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148064" y="1861470"/>
                <a:ext cx="2902034" cy="343394"/>
              </a:xfrm>
              <a:prstGeom prst="rect">
                <a:avLst/>
              </a:prstGeom>
            </p:spPr>
          </p:pic>
        </p:grpSp>
        <p:sp>
          <p:nvSpPr>
            <p:cNvPr id="20" name="TextBox 19"/>
            <p:cNvSpPr txBox="1"/>
            <p:nvPr/>
          </p:nvSpPr>
          <p:spPr>
            <a:xfrm>
              <a:off x="0" y="154713"/>
              <a:ext cx="9144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D000"/>
                  </a:solidFill>
                </a:rPr>
                <a:t>T2K 2013 </a:t>
              </a:r>
              <a:r>
                <a:rPr lang="en-GB" b="1" dirty="0" smtClean="0"/>
                <a:t>appearance</a:t>
              </a:r>
              <a:endParaRPr lang="en-GB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149534" y="947382"/>
              <a:ext cx="540021" cy="5847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Tiny</a:t>
              </a:r>
            </a:p>
            <a:p>
              <a:pPr algn="ctr"/>
              <a:r>
                <a:rPr lang="en-GB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BG</a:t>
              </a:r>
              <a:endParaRPr lang="en-GB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38" name="Straight Arrow Connector 37"/>
            <p:cNvCxnSpPr>
              <a:stCxn id="37" idx="2"/>
            </p:cNvCxnSpPr>
            <p:nvPr/>
          </p:nvCxnSpPr>
          <p:spPr>
            <a:xfrm>
              <a:off x="1419545" y="1532157"/>
              <a:ext cx="416151" cy="124756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7633223" y="380029"/>
              <a:ext cx="840102" cy="33855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Reactor</a:t>
              </a:r>
            </a:p>
          </p:txBody>
        </p:sp>
        <p:cxnSp>
          <p:nvCxnSpPr>
            <p:cNvPr id="46" name="Straight Arrow Connector 45"/>
            <p:cNvCxnSpPr>
              <a:stCxn id="45" idx="1"/>
            </p:cNvCxnSpPr>
            <p:nvPr/>
          </p:nvCxnSpPr>
          <p:spPr>
            <a:xfrm flipH="1">
              <a:off x="6012160" y="549306"/>
              <a:ext cx="1621063" cy="47879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0" y="3140968"/>
            <a:ext cx="9144000" cy="3263884"/>
            <a:chOff x="0" y="3477484"/>
            <a:chExt cx="9144000" cy="3263884"/>
          </a:xfrm>
        </p:grpSpPr>
        <p:sp>
          <p:nvSpPr>
            <p:cNvPr id="14" name="Rectangle 13"/>
            <p:cNvSpPr/>
            <p:nvPr/>
          </p:nvSpPr>
          <p:spPr>
            <a:xfrm>
              <a:off x="270282" y="3662150"/>
              <a:ext cx="8603436" cy="30792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99992" y="3856569"/>
              <a:ext cx="4306457" cy="2871050"/>
            </a:xfrm>
            <a:prstGeom prst="rect">
              <a:avLst/>
            </a:prstGeom>
          </p:spPr>
        </p:pic>
        <p:sp>
          <p:nvSpPr>
            <p:cNvPr id="62" name="Rectangle 61"/>
            <p:cNvSpPr/>
            <p:nvPr/>
          </p:nvSpPr>
          <p:spPr>
            <a:xfrm>
              <a:off x="6372199" y="6165304"/>
              <a:ext cx="1681075" cy="4610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0282" y="3822717"/>
              <a:ext cx="4301718" cy="2897155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0" y="3477484"/>
              <a:ext cx="9144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D000"/>
                  </a:solidFill>
                </a:rPr>
                <a:t>T2K 2013 </a:t>
              </a:r>
              <a:r>
                <a:rPr lang="en-GB" b="1" dirty="0" smtClean="0"/>
                <a:t>disappearance</a:t>
              </a:r>
              <a:endParaRPr lang="en-GB" b="1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294923" y="4691798"/>
              <a:ext cx="1422504" cy="58477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Powerful</a:t>
              </a:r>
            </a:p>
            <a:p>
              <a:pPr algn="ctr"/>
              <a:r>
                <a:rPr lang="en-GB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disappearance</a:t>
              </a:r>
              <a:endParaRPr lang="en-GB" sz="16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24" name="Straight Arrow Connector 23"/>
            <p:cNvCxnSpPr>
              <a:stCxn id="22" idx="1"/>
            </p:cNvCxnSpPr>
            <p:nvPr/>
          </p:nvCxnSpPr>
          <p:spPr>
            <a:xfrm flipH="1">
              <a:off x="1180109" y="4984186"/>
              <a:ext cx="1114814" cy="1087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7236296" y="4077072"/>
              <a:ext cx="1140056" cy="33855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T2K 90% CL</a:t>
              </a:r>
            </a:p>
          </p:txBody>
        </p:sp>
        <p:cxnSp>
          <p:nvCxnSpPr>
            <p:cNvPr id="34" name="Straight Arrow Connector 33"/>
            <p:cNvCxnSpPr>
              <a:stCxn id="33" idx="2"/>
            </p:cNvCxnSpPr>
            <p:nvPr/>
          </p:nvCxnSpPr>
          <p:spPr>
            <a:xfrm flipH="1">
              <a:off x="7502204" y="4415626"/>
              <a:ext cx="304120" cy="95759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6432489" y="6258798"/>
              <a:ext cx="1221488" cy="33855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Maximal </a:t>
              </a:r>
              <a:r>
                <a:rPr lang="el-GR" sz="1600" b="1" dirty="0">
                  <a:latin typeface="Calibri" panose="020F0502020204030204" pitchFamily="34" charset="0"/>
                  <a:cs typeface="Calibri" panose="020F0502020204030204" pitchFamily="34" charset="0"/>
                </a:rPr>
                <a:t>θ</a:t>
              </a:r>
              <a:r>
                <a:rPr lang="el-GR" sz="1600" b="1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23</a:t>
              </a:r>
              <a:endParaRPr lang="en-GB" sz="1600" b="1" baseline="-25000" dirty="0" smtClean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cxnSp>
          <p:nvCxnSpPr>
            <p:cNvPr id="51" name="Straight Arrow Connector 50"/>
            <p:cNvCxnSpPr>
              <a:stCxn id="50" idx="3"/>
            </p:cNvCxnSpPr>
            <p:nvPr/>
          </p:nvCxnSpPr>
          <p:spPr>
            <a:xfrm flipV="1">
              <a:off x="7653977" y="5661249"/>
              <a:ext cx="933971" cy="76682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1919970" y="2906941"/>
            <a:ext cx="5292766" cy="954107"/>
          </a:xfrm>
          <a:prstGeom prst="rect">
            <a:avLst/>
          </a:prstGeom>
          <a:solidFill>
            <a:srgbClr val="1407B9">
              <a:alpha val="58000"/>
            </a:srgbClr>
          </a:solidFill>
          <a:ln>
            <a:solidFill>
              <a:srgbClr val="1407B9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66FFFF"/>
                </a:solidFill>
              </a:rPr>
              <a:t>Recent T2K results have opened up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66FFFF"/>
                </a:solidFill>
              </a:rPr>
              <a:t>an unexpected window on CPV</a:t>
            </a:r>
            <a:endParaRPr lang="en-GB" sz="2800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56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2" t="13148" r="10832" b="24930"/>
          <a:stretch/>
        </p:blipFill>
        <p:spPr bwMode="auto">
          <a:xfrm>
            <a:off x="678836" y="934481"/>
            <a:ext cx="7565572" cy="3934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2km detector was originally proposed for T2K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SINERGIA meeting, CERN, 07 January 2014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2718026"/>
            <a:ext cx="158844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Fe muon range</a:t>
            </a:r>
          </a:p>
          <a:p>
            <a:r>
              <a:rPr lang="en-GB" b="1" dirty="0" smtClean="0">
                <a:solidFill>
                  <a:srgbClr val="00CC00"/>
                </a:solidFill>
                <a:sym typeface="Wingdings" panose="05000000000000000000" pitchFamily="2" charset="2"/>
              </a:rPr>
              <a:t> U. </a:t>
            </a:r>
            <a:r>
              <a:rPr lang="en-GB" b="1" dirty="0" smtClean="0">
                <a:solidFill>
                  <a:srgbClr val="00CC00"/>
                </a:solidFill>
              </a:rPr>
              <a:t>Geneva?</a:t>
            </a:r>
            <a:endParaRPr lang="en-GB" b="1" dirty="0">
              <a:solidFill>
                <a:srgbClr val="00CC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68569" y="5291916"/>
            <a:ext cx="21474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100 ton </a:t>
            </a:r>
            <a:r>
              <a:rPr lang="en-GB" b="1" dirty="0" err="1" smtClean="0"/>
              <a:t>LAr</a:t>
            </a:r>
            <a:r>
              <a:rPr lang="en-GB" b="1" dirty="0" smtClean="0"/>
              <a:t> detector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20072" y="5013176"/>
            <a:ext cx="3590598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1 </a:t>
            </a:r>
            <a:r>
              <a:rPr lang="en-GB" b="1" dirty="0" err="1" smtClean="0"/>
              <a:t>kton</a:t>
            </a:r>
            <a:r>
              <a:rPr lang="en-GB" b="1" dirty="0" smtClean="0"/>
              <a:t> water Cherenkov</a:t>
            </a:r>
          </a:p>
          <a:p>
            <a:pPr marL="285750" indent="-285750">
              <a:buFont typeface="Wingdings"/>
              <a:buChar char="è"/>
            </a:pPr>
            <a:r>
              <a:rPr lang="en-GB" b="1" dirty="0" smtClean="0">
                <a:solidFill>
                  <a:srgbClr val="6600FF"/>
                </a:solidFill>
                <a:sym typeface="Wingdings" panose="05000000000000000000" pitchFamily="2" charset="2"/>
              </a:rPr>
              <a:t>Same nucleus, same energy bias</a:t>
            </a:r>
          </a:p>
          <a:p>
            <a:pPr marL="285750" indent="-285750">
              <a:buFont typeface="Wingdings"/>
              <a:buChar char="è"/>
            </a:pPr>
            <a:r>
              <a:rPr lang="en-GB" b="1" dirty="0" smtClean="0">
                <a:solidFill>
                  <a:srgbClr val="6600FF"/>
                </a:solidFill>
                <a:sym typeface="Wingdings" panose="05000000000000000000" pitchFamily="2" charset="2"/>
              </a:rPr>
              <a:t>Also 4pi coverage</a:t>
            </a:r>
          </a:p>
          <a:p>
            <a:pPr marL="285750" indent="-285750">
              <a:buFont typeface="Wingdings"/>
              <a:buChar char="è"/>
            </a:pPr>
            <a:r>
              <a:rPr lang="en-GB" b="1" dirty="0" smtClean="0">
                <a:solidFill>
                  <a:srgbClr val="6600FF"/>
                </a:solidFill>
                <a:sym typeface="Wingdings" panose="05000000000000000000" pitchFamily="2" charset="2"/>
              </a:rPr>
              <a:t>20% of SK events are backwards</a:t>
            </a:r>
            <a:endParaRPr lang="en-GB" b="1" dirty="0">
              <a:solidFill>
                <a:srgbClr val="6600FF"/>
              </a:solidFill>
            </a:endParaRPr>
          </a:p>
        </p:txBody>
      </p:sp>
      <p:cxnSp>
        <p:nvCxnSpPr>
          <p:cNvPr id="7" name="Straight Arrow Connector 6"/>
          <p:cNvCxnSpPr>
            <a:stCxn id="12" idx="0"/>
          </p:cNvCxnSpPr>
          <p:nvPr/>
        </p:nvCxnSpPr>
        <p:spPr>
          <a:xfrm flipV="1">
            <a:off x="3642293" y="4149080"/>
            <a:ext cx="209627" cy="11428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5508106" y="3789042"/>
            <a:ext cx="1152126" cy="122413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1"/>
          </p:cNvCxnSpPr>
          <p:nvPr/>
        </p:nvCxnSpPr>
        <p:spPr>
          <a:xfrm flipH="1" flipV="1">
            <a:off x="6518666" y="2780928"/>
            <a:ext cx="861646" cy="2602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155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2km detector: advantages in flux shape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SINERGIA meeting, CERN, 07 January 2014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>
                <a:solidFill>
                  <a:prstClr val="black"/>
                </a:solidFill>
              </a:rPr>
              <a:pPr/>
              <a:t>21</a:t>
            </a:fld>
            <a:endParaRPr lang="en-GB">
              <a:solidFill>
                <a:prstClr val="black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7504" y="1268760"/>
            <a:ext cx="8868995" cy="4615543"/>
            <a:chOff x="107503" y="620486"/>
            <a:chExt cx="8868995" cy="4615543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81" b="21744"/>
            <a:stretch/>
          </p:blipFill>
          <p:spPr bwMode="auto">
            <a:xfrm>
              <a:off x="107503" y="620486"/>
              <a:ext cx="8868995" cy="4615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6588224" y="3284984"/>
              <a:ext cx="205857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phi(SK) / phi(280m)</a:t>
              </a:r>
              <a:endParaRPr lang="fr-CH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588224" y="1988840"/>
              <a:ext cx="193514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phi(SK) / phi(2km)</a:t>
              </a:r>
              <a:endParaRPr lang="fr-CH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51520" y="4149080"/>
              <a:ext cx="4104456" cy="10869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2345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>
                <a:ea typeface="DejaVu LGC Sans" pitchFamily="2"/>
                <a:cs typeface="DejaVu LGC Sans" pitchFamily="2"/>
              </a:rPr>
              <a:t>In addition, NA61 will continue to be crucial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3" name="Text Placeholder 7"/>
          <p:cNvSpPr txBox="1">
            <a:spLocks/>
          </p:cNvSpPr>
          <p:nvPr/>
        </p:nvSpPr>
        <p:spPr>
          <a:xfrm>
            <a:off x="0" y="764704"/>
            <a:ext cx="9144000" cy="86409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defPPr marL="432000" lvl="0" indent="-324000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None/>
              <a:defRPr lang="en-US" sz="3200" b="0" i="0" u="none" strike="noStrike" kern="1200">
                <a:ln>
                  <a:noFill/>
                </a:ln>
                <a:latin typeface="Liberation Sans" pitchFamily="18"/>
                <a:ea typeface="DejaVu LGC Sans" pitchFamily="2"/>
                <a:cs typeface="DejaVu LGC Sans" pitchFamily="2"/>
              </a:defRPr>
            </a:defPPr>
            <a:lvl1pPr marL="432000" lvl="0" indent="-32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defRPr lang="en-US" sz="3200" b="0" i="0" u="none" strike="noStrike" kern="120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ejaVu LGC Sans" pitchFamily="2"/>
                <a:cs typeface="DejaVu LGC Sans" pitchFamily="2"/>
              </a:defRPr>
            </a:lvl1pPr>
            <a:lvl2pPr marL="864000" lvl="1" indent="-324000" algn="l" defTabSz="914400" rtl="0" eaLnBrk="1" latinLnBrk="0" hangingPunct="1">
              <a:spcBef>
                <a:spcPts val="0"/>
              </a:spcBef>
              <a:spcAft>
                <a:spcPts val="1134"/>
              </a:spcAft>
              <a:buSzPct val="45000"/>
              <a:buFont typeface="StarSymbol"/>
              <a:buChar char="●"/>
              <a:defRPr lang="en-US" sz="2800" b="0" i="0" u="none" strike="noStrike" kern="120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ejaVu LGC Sans" pitchFamily="2"/>
                <a:cs typeface="DejaVu LGC Sans" pitchFamily="2"/>
              </a:defRPr>
            </a:lvl2pPr>
            <a:lvl3pPr marL="1295999" lvl="2" indent="-288000" algn="l" defTabSz="914400" rtl="0" eaLnBrk="1" latinLnBrk="0" hangingPunct="1">
              <a:spcBef>
                <a:spcPts val="0"/>
              </a:spcBef>
              <a:spcAft>
                <a:spcPts val="850"/>
              </a:spcAft>
              <a:buSzPct val="75000"/>
              <a:buFont typeface="StarSymbol"/>
              <a:buChar char="–"/>
              <a:defRPr lang="en-US" sz="2400" b="0" i="0" u="none" strike="noStrike" kern="120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ejaVu LGC Sans" pitchFamily="2"/>
                <a:cs typeface="DejaVu LGC Sans" pitchFamily="2"/>
              </a:defRPr>
            </a:lvl3pPr>
            <a:lvl4pPr marL="1728000" lvl="3" indent="-216000" algn="l" defTabSz="914400" rtl="0" eaLnBrk="1" latinLnBrk="0" hangingPunct="1">
              <a:spcBef>
                <a:spcPts val="0"/>
              </a:spcBef>
              <a:spcAft>
                <a:spcPts val="567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ejaVu LGC Sans" pitchFamily="2"/>
                <a:cs typeface="DejaVu LGC Sans" pitchFamily="2"/>
              </a:defRPr>
            </a:lvl4pPr>
            <a:lvl5pPr marL="2160000" lvl="4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SzPct val="75000"/>
              <a:buFont typeface="StarSymbol"/>
              <a:buChar char="–"/>
              <a:defRPr lang="en-US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ejaVu LGC Sans" pitchFamily="2"/>
                <a:cs typeface="DejaVu LGC Sans" pitchFamily="2"/>
              </a:defRPr>
            </a:lvl5pPr>
            <a:lvl6pPr marL="2592000" lvl="5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ejaVu LGC Sans" pitchFamily="2"/>
                <a:cs typeface="DejaVu LGC Sans" pitchFamily="2"/>
              </a:defRPr>
            </a:lvl6pPr>
            <a:lvl7pPr marL="3024000" lvl="6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ejaVu LGC Sans" pitchFamily="2"/>
                <a:cs typeface="DejaVu LGC Sans" pitchFamily="2"/>
              </a:defRPr>
            </a:lvl7pPr>
            <a:lvl8pPr marL="3456000" lvl="7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ejaVu LGC Sans" pitchFamily="2"/>
                <a:cs typeface="DejaVu LGC Sans" pitchFamily="2"/>
              </a:defRPr>
            </a:lvl8pPr>
            <a:lvl9pPr marL="3887999" lvl="8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en-US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Liberation Sans" pitchFamily="18"/>
                <a:ea typeface="DejaVu LGC Sans" pitchFamily="2"/>
                <a:cs typeface="DejaVu LGC Sans" pitchFamily="2"/>
              </a:defRPr>
            </a:lvl9pPr>
          </a:lstStyle>
          <a:p>
            <a:pPr>
              <a:buSzPts val="1072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2007 results on p</a:t>
            </a:r>
            <a:r>
              <a:rPr lang="en-GB" altLang="zh-CN" sz="20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K</a:t>
            </a:r>
            <a:r>
              <a:rPr lang="en-GB" sz="2000" b="1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MC of T2K</a:t>
            </a:r>
          </a:p>
          <a:p>
            <a:pPr>
              <a:buSzPts val="1072"/>
            </a:pPr>
            <a:r>
              <a:rPr lang="en-GB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data 2009 improvement in precision by a factor 2-3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341866" y="2070140"/>
            <a:ext cx="6254470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341866" y="4067396"/>
            <a:ext cx="6254470" cy="194421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153222" y="1700808"/>
            <a:ext cx="4202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ea typeface="DejaVu LGC Sans" pitchFamily="2"/>
                <a:cs typeface="DejaVu LGC Sans" pitchFamily="2"/>
              </a:rPr>
              <a:t>Example: </a:t>
            </a:r>
            <a:r>
              <a:rPr lang="en-US" b="1" dirty="0">
                <a:ea typeface="DejaVu LGC Sans" pitchFamily="2"/>
                <a:cs typeface="DejaVu LGC Sans" pitchFamily="2"/>
              </a:rPr>
              <a:t>K</a:t>
            </a:r>
            <a:r>
              <a:rPr lang="en-US" sz="2400" b="1" baseline="30000" dirty="0">
                <a:ea typeface="DejaVu LGC Sans" pitchFamily="2"/>
                <a:cs typeface="DejaVu LGC Sans" pitchFamily="2"/>
              </a:rPr>
              <a:t>+</a:t>
            </a:r>
            <a:r>
              <a:rPr lang="en-US" b="1" dirty="0">
                <a:ea typeface="DejaVu LGC Sans" pitchFamily="2"/>
                <a:cs typeface="DejaVu LGC Sans" pitchFamily="2"/>
              </a:rPr>
              <a:t> multiplicities for 2007 &amp; </a:t>
            </a:r>
            <a:r>
              <a:rPr lang="en-US" b="1" dirty="0">
                <a:solidFill>
                  <a:srgbClr val="FF0000"/>
                </a:solidFill>
                <a:ea typeface="DejaVu LGC Sans" pitchFamily="2"/>
                <a:cs typeface="DejaVu LGC Sans" pitchFamily="2"/>
              </a:rPr>
              <a:t>2009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55461" y="6011996"/>
            <a:ext cx="315304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00B800"/>
                </a:solidFill>
                <a:ea typeface="DejaVu LGC Sans" pitchFamily="2"/>
                <a:cs typeface="DejaVu LGC Sans" pitchFamily="2"/>
              </a:rPr>
              <a:t>Korsenev</a:t>
            </a:r>
            <a:r>
              <a:rPr lang="en-US" b="1" dirty="0" smtClean="0">
                <a:solidFill>
                  <a:srgbClr val="00B800"/>
                </a:solidFill>
                <a:ea typeface="DejaVu LGC Sans" pitchFamily="2"/>
                <a:cs typeface="DejaVu LGC Sans" pitchFamily="2"/>
              </a:rPr>
              <a:t>, University of Geneva</a:t>
            </a:r>
            <a:endParaRPr lang="en-GB" dirty="0">
              <a:solidFill>
                <a:srgbClr val="00B8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22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More hot topics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GB" b="1" dirty="0" smtClean="0"/>
              <a:t>Cavern design approved in principle, geological survey at </a:t>
            </a:r>
            <a:r>
              <a:rPr lang="en-GB" b="1" dirty="0" err="1" smtClean="0"/>
              <a:t>Mozumi</a:t>
            </a:r>
            <a:r>
              <a:rPr lang="en-GB" b="1" dirty="0" smtClean="0"/>
              <a:t> ongoing</a:t>
            </a:r>
          </a:p>
          <a:p>
            <a:pPr marL="285750" indent="-285750"/>
            <a:r>
              <a:rPr lang="en-GB" b="1" dirty="0"/>
              <a:t>Funding approved for a 1kton </a:t>
            </a:r>
            <a:r>
              <a:rPr lang="en-GB" b="1" dirty="0" smtClean="0"/>
              <a:t>prototype</a:t>
            </a:r>
          </a:p>
          <a:p>
            <a:pPr marL="285750" indent="-285750"/>
            <a:r>
              <a:rPr lang="en-GB" b="1" dirty="0" smtClean="0"/>
              <a:t>Gadolinium doping is being studied</a:t>
            </a:r>
          </a:p>
          <a:p>
            <a:pPr marL="685800" lvl="1"/>
            <a:r>
              <a:rPr lang="en-GB" dirty="0" smtClean="0"/>
              <a:t>80</a:t>
            </a:r>
            <a:r>
              <a:rPr lang="en-GB" dirty="0"/>
              <a:t>% </a:t>
            </a:r>
            <a:r>
              <a:rPr lang="en-GB" dirty="0" smtClean="0"/>
              <a:t>transmission </a:t>
            </a:r>
            <a:r>
              <a:rPr lang="en-GB" dirty="0"/>
              <a:t>to 60% </a:t>
            </a:r>
            <a:r>
              <a:rPr lang="en-GB" dirty="0" smtClean="0"/>
              <a:t>neutron absorption, </a:t>
            </a:r>
            <a:r>
              <a:rPr lang="en-GB" dirty="0"/>
              <a:t>70% at 90% of </a:t>
            </a:r>
            <a:r>
              <a:rPr lang="en-GB" dirty="0" smtClean="0"/>
              <a:t>neutron absorption</a:t>
            </a:r>
            <a:endParaRPr lang="en-GB" dirty="0"/>
          </a:p>
          <a:p>
            <a:pPr marL="285750" indent="-285750"/>
            <a:r>
              <a:rPr lang="en-GB" b="1" dirty="0"/>
              <a:t>Focusing</a:t>
            </a:r>
            <a:r>
              <a:rPr lang="en-GB" dirty="0"/>
              <a:t> by parabolic lens </a:t>
            </a:r>
            <a:r>
              <a:rPr lang="en-GB" dirty="0" smtClean="0"/>
              <a:t>arrays </a:t>
            </a:r>
            <a:r>
              <a:rPr lang="en-GB" dirty="0"/>
              <a:t>rather than </a:t>
            </a:r>
            <a:r>
              <a:rPr lang="en-GB" dirty="0" smtClean="0"/>
              <a:t>Fresnel</a:t>
            </a:r>
          </a:p>
          <a:p>
            <a:pPr marL="285750" indent="-285750"/>
            <a:r>
              <a:rPr lang="en-GB" b="1" dirty="0"/>
              <a:t>B-field shielding </a:t>
            </a:r>
            <a:r>
              <a:rPr lang="en-GB" dirty="0"/>
              <a:t>can be passive (</a:t>
            </a:r>
            <a:r>
              <a:rPr lang="en-GB" dirty="0" smtClean="0"/>
              <a:t>mu-metal)</a:t>
            </a:r>
          </a:p>
          <a:p>
            <a:pPr marL="285750" indent="-285750"/>
            <a:r>
              <a:rPr lang="en-GB" dirty="0" smtClean="0"/>
              <a:t>It’s </a:t>
            </a:r>
            <a:r>
              <a:rPr lang="en-GB" dirty="0"/>
              <a:t>difficult to design a </a:t>
            </a:r>
            <a:r>
              <a:rPr lang="en-GB" b="1" dirty="0"/>
              <a:t>&gt;20yr </a:t>
            </a:r>
            <a:r>
              <a:rPr lang="en-GB" b="1" dirty="0" smtClean="0"/>
              <a:t>experiment</a:t>
            </a:r>
            <a:r>
              <a:rPr lang="en-GB" dirty="0" smtClean="0"/>
              <a:t> (ultrapure </a:t>
            </a:r>
            <a:r>
              <a:rPr lang="en-GB" dirty="0"/>
              <a:t>water = ideal </a:t>
            </a:r>
            <a:r>
              <a:rPr lang="en-GB" dirty="0" smtClean="0"/>
              <a:t>acid/base)</a:t>
            </a:r>
            <a:endParaRPr lang="en-GB" dirty="0"/>
          </a:p>
          <a:p>
            <a:pPr marL="285750" indent="-285750"/>
            <a:r>
              <a:rPr lang="en-GB" dirty="0" smtClean="0"/>
              <a:t>Increase </a:t>
            </a:r>
            <a:r>
              <a:rPr lang="en-GB" b="1" dirty="0" smtClean="0"/>
              <a:t>PMT coverage from</a:t>
            </a:r>
            <a:r>
              <a:rPr lang="en-GB" dirty="0" smtClean="0"/>
              <a:t> 20% to 40%?</a:t>
            </a:r>
          </a:p>
          <a:p>
            <a:pPr marL="685800" lvl="1"/>
            <a:r>
              <a:rPr lang="en-GB" dirty="0" smtClean="0"/>
              <a:t>Needed for solar neutrino, </a:t>
            </a:r>
            <a:r>
              <a:rPr lang="en-GB" dirty="0"/>
              <a:t>geo neutrinos and SNR </a:t>
            </a:r>
            <a:r>
              <a:rPr lang="en-GB" dirty="0" smtClean="0"/>
              <a:t>studies</a:t>
            </a:r>
            <a:endParaRPr lang="en-GB" dirty="0"/>
          </a:p>
          <a:p>
            <a:pPr marL="285750" indent="-285750"/>
            <a:r>
              <a:rPr lang="en-GB" dirty="0" smtClean="0"/>
              <a:t>Are geophysics studies really feasible? </a:t>
            </a:r>
            <a:r>
              <a:rPr lang="en-GB" b="1" dirty="0" smtClean="0"/>
              <a:t>Is earth’s core Fe or rock?</a:t>
            </a:r>
          </a:p>
          <a:p>
            <a:pPr marL="685800" lvl="1"/>
            <a:r>
              <a:rPr lang="en-GB" dirty="0" smtClean="0"/>
              <a:t>Assume</a:t>
            </a:r>
            <a:r>
              <a:rPr lang="en-GB" b="0" dirty="0" smtClean="0"/>
              <a:t> rho(matter</a:t>
            </a:r>
            <a:r>
              <a:rPr lang="en-GB" b="0" dirty="0"/>
              <a:t>) </a:t>
            </a:r>
            <a:r>
              <a:rPr lang="en-GB" b="0" dirty="0" smtClean="0"/>
              <a:t>known precisely from seismic tomography</a:t>
            </a:r>
          </a:p>
          <a:p>
            <a:pPr marL="685800" lvl="1"/>
            <a:r>
              <a:rPr lang="en-GB" dirty="0" smtClean="0"/>
              <a:t>Measure</a:t>
            </a:r>
            <a:r>
              <a:rPr lang="en-GB" b="0" dirty="0" smtClean="0"/>
              <a:t> rho(e</a:t>
            </a:r>
            <a:r>
              <a:rPr lang="en-GB" b="0" dirty="0"/>
              <a:t>) </a:t>
            </a:r>
            <a:r>
              <a:rPr lang="en-GB" b="0" dirty="0" smtClean="0"/>
              <a:t>using the matter effect in Hyper Kamiokande</a:t>
            </a:r>
            <a:endParaRPr lang="en-GB" b="0" dirty="0"/>
          </a:p>
          <a:p>
            <a:pPr marL="285750" indent="-285750"/>
            <a:r>
              <a:rPr lang="en-GB" dirty="0" smtClean="0"/>
              <a:t>World </a:t>
            </a:r>
            <a:r>
              <a:rPr lang="en-GB" dirty="0"/>
              <a:t>best constraint possible </a:t>
            </a:r>
            <a:r>
              <a:rPr lang="en-GB" dirty="0" smtClean="0"/>
              <a:t>on </a:t>
            </a:r>
            <a:r>
              <a:rPr lang="en-GB" b="1" dirty="0"/>
              <a:t>l</a:t>
            </a:r>
            <a:r>
              <a:rPr lang="en-GB" b="1" dirty="0" smtClean="0"/>
              <a:t>ow </a:t>
            </a:r>
            <a:r>
              <a:rPr lang="en-GB" b="1" dirty="0"/>
              <a:t>mass </a:t>
            </a:r>
            <a:r>
              <a:rPr lang="en-GB" b="1" dirty="0" smtClean="0"/>
              <a:t>WIMPs</a:t>
            </a:r>
          </a:p>
          <a:p>
            <a:pPr marL="285750" indent="-285750"/>
            <a:r>
              <a:rPr lang="en-GB" b="1" dirty="0" smtClean="0"/>
              <a:t>And of course, proton decay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SINERGIA meeting, CERN, 07 January 2014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>
                <a:solidFill>
                  <a:prstClr val="black"/>
                </a:solidFill>
              </a:rPr>
              <a:pPr/>
              <a:t>23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76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fact T2HyperK lines up nicely with 6/7 ‘big questions’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24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5896"/>
          <a:stretch/>
        </p:blipFill>
        <p:spPr bwMode="auto">
          <a:xfrm>
            <a:off x="42863" y="957943"/>
            <a:ext cx="9058275" cy="5423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612281" y="588611"/>
            <a:ext cx="147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CC00"/>
                </a:solidFill>
              </a:rPr>
              <a:t>Shiozawa</a:t>
            </a:r>
            <a:r>
              <a:rPr lang="en-GB" b="1" dirty="0" smtClean="0">
                <a:solidFill>
                  <a:srgbClr val="00CC00"/>
                </a:solidFill>
              </a:rPr>
              <a:t>-san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60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– a road to CPV discovery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i="1" dirty="0" smtClean="0">
                <a:solidFill>
                  <a:srgbClr val="C00000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Hyper Kamiokande</a:t>
            </a:r>
          </a:p>
          <a:p>
            <a:r>
              <a:rPr lang="en-GB" b="1" dirty="0" smtClean="0"/>
              <a:t>× 25 fiducial volume </a:t>
            </a:r>
            <a:r>
              <a:rPr lang="en-GB" dirty="0" smtClean="0"/>
              <a:t>compared to Super-K</a:t>
            </a:r>
          </a:p>
          <a:p>
            <a:pPr lvl="1"/>
            <a:r>
              <a:rPr lang="en-GB" dirty="0" smtClean="0"/>
              <a:t>Proton Decay, Atmospheric neutrinos, Solar neutrinos, Supernova neutrinos, Cosmic </a:t>
            </a:r>
            <a:r>
              <a:rPr lang="en-GB" dirty="0"/>
              <a:t>neutrinos (and search for dark </a:t>
            </a:r>
            <a:r>
              <a:rPr lang="en-GB" dirty="0" smtClean="0"/>
              <a:t>matter decaying to </a:t>
            </a:r>
            <a:r>
              <a:rPr lang="en-GB" dirty="0"/>
              <a:t>neutrinos)</a:t>
            </a:r>
          </a:p>
          <a:p>
            <a:r>
              <a:rPr lang="en-GB" b="1" dirty="0" smtClean="0"/>
              <a:t>240 kW </a:t>
            </a:r>
            <a:r>
              <a:rPr lang="en-GB" dirty="0" smtClean="0"/>
              <a:t>(T2K now) </a:t>
            </a:r>
            <a:r>
              <a:rPr lang="en-GB" dirty="0" smtClean="0">
                <a:sym typeface="Wingdings" panose="05000000000000000000" pitchFamily="2" charset="2"/>
              </a:rPr>
              <a:t> ~</a:t>
            </a:r>
            <a:r>
              <a:rPr lang="en-GB" b="1" dirty="0" smtClean="0">
                <a:sym typeface="Wingdings" panose="05000000000000000000" pitchFamily="2" charset="2"/>
              </a:rPr>
              <a:t>1 MW</a:t>
            </a:r>
            <a:r>
              <a:rPr lang="en-GB" dirty="0" smtClean="0">
                <a:sym typeface="Wingdings" panose="05000000000000000000" pitchFamily="2" charset="2"/>
              </a:rPr>
              <a:t> for T2HyperK (lab is more ambitious)</a:t>
            </a:r>
          </a:p>
          <a:p>
            <a:pPr marL="45720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i="1" dirty="0" smtClean="0"/>
              <a:t>×100 </a:t>
            </a:r>
            <a:r>
              <a:rPr lang="en-GB" dirty="0" smtClean="0"/>
              <a:t>compared to T2K’s data set today</a:t>
            </a:r>
          </a:p>
          <a:p>
            <a:pPr marL="0" indent="0">
              <a:buNone/>
            </a:pPr>
            <a:r>
              <a:rPr lang="en-GB" b="1" i="1" dirty="0" smtClean="0">
                <a:solidFill>
                  <a:srgbClr val="C00000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2km detector</a:t>
            </a:r>
          </a:p>
          <a:p>
            <a:pPr marL="285750" indent="-285750"/>
            <a:r>
              <a:rPr lang="en-GB" dirty="0" smtClean="0"/>
              <a:t>Given large </a:t>
            </a:r>
            <a:r>
              <a:rPr lang="en-GB" dirty="0"/>
              <a:t>theta-13, statistical errors on signal extraction = </a:t>
            </a:r>
            <a:r>
              <a:rPr lang="en-GB" dirty="0" smtClean="0"/>
              <a:t>2%</a:t>
            </a:r>
            <a:endParaRPr lang="en-GB" dirty="0"/>
          </a:p>
          <a:p>
            <a:pPr marL="285750" indent="-285750"/>
            <a:r>
              <a:rPr lang="en-GB" dirty="0" smtClean="0"/>
              <a:t>To </a:t>
            </a:r>
            <a:r>
              <a:rPr lang="en-GB" dirty="0"/>
              <a:t>achieve full CPV potential, </a:t>
            </a:r>
            <a:r>
              <a:rPr lang="en-GB" b="1" dirty="0"/>
              <a:t>require 2% systematics</a:t>
            </a:r>
          </a:p>
          <a:p>
            <a:pPr marL="685800" lvl="1"/>
            <a:r>
              <a:rPr lang="en-GB" b="1" dirty="0" smtClean="0"/>
              <a:t>Difficult to get </a:t>
            </a:r>
            <a:r>
              <a:rPr lang="en-GB" b="1" dirty="0"/>
              <a:t>this without a 2km </a:t>
            </a:r>
            <a:r>
              <a:rPr lang="en-GB" b="1" dirty="0" smtClean="0"/>
              <a:t>detector</a:t>
            </a:r>
          </a:p>
          <a:p>
            <a:pPr marL="0" indent="0">
              <a:buNone/>
            </a:pPr>
            <a:r>
              <a:rPr lang="en-GB" b="1" i="1" dirty="0" smtClean="0">
                <a:solidFill>
                  <a:srgbClr val="C00000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Upgrades to ND280</a:t>
            </a:r>
          </a:p>
          <a:p>
            <a:pPr marL="285750" indent="-285750"/>
            <a:r>
              <a:rPr lang="en-GB" dirty="0" smtClean="0"/>
              <a:t>Could alternatively/also upgrade the tracker</a:t>
            </a:r>
          </a:p>
          <a:p>
            <a:pPr marL="685800" lvl="1"/>
            <a:r>
              <a:rPr lang="en-GB" dirty="0" smtClean="0"/>
              <a:t>High pressure TPC doubles as the target to study meson exchange currents and constrain nuclear models</a:t>
            </a:r>
          </a:p>
          <a:p>
            <a:pPr marL="685800" lvl="1"/>
            <a:r>
              <a:rPr lang="en-GB" b="1" dirty="0" smtClean="0"/>
              <a:t>Or simply a water target surrounded by 4pi TPC tracking</a:t>
            </a:r>
            <a:endParaRPr lang="en-GB" b="1" dirty="0"/>
          </a:p>
          <a:p>
            <a:pPr marL="0" indent="0" algn="ctr">
              <a:buNone/>
            </a:pPr>
            <a:r>
              <a:rPr lang="en-GB" sz="2400" b="1" dirty="0" smtClean="0">
                <a:latin typeface="Vrinda" panose="020B0502040204020203" pitchFamily="34" charset="0"/>
                <a:cs typeface="Vrinda" panose="020B0502040204020203" pitchFamily="34" charset="0"/>
                <a:sym typeface="Wingdings" panose="05000000000000000000" pitchFamily="2" charset="2"/>
              </a:rPr>
              <a:t> Lots of potential </a:t>
            </a:r>
            <a:r>
              <a:rPr lang="en-GB" sz="2400" b="1" dirty="0">
                <a:latin typeface="Vrinda" panose="020B0502040204020203" pitchFamily="34" charset="0"/>
                <a:cs typeface="Vrinda" panose="020B0502040204020203" pitchFamily="34" charset="0"/>
                <a:sym typeface="Wingdings" panose="05000000000000000000" pitchFamily="2" charset="2"/>
              </a:rPr>
              <a:t>for </a:t>
            </a:r>
            <a:r>
              <a:rPr lang="en-GB" sz="2400" b="1" dirty="0" smtClean="0">
                <a:latin typeface="Vrinda" panose="020B0502040204020203" pitchFamily="34" charset="0"/>
                <a:cs typeface="Vrinda" panose="020B0502040204020203" pitchFamily="34" charset="0"/>
                <a:sym typeface="Wingdings" panose="05000000000000000000" pitchFamily="2" charset="2"/>
              </a:rPr>
              <a:t>significant </a:t>
            </a:r>
            <a:r>
              <a:rPr lang="en-GB" sz="2400" b="1" dirty="0">
                <a:latin typeface="Vrinda" panose="020B0502040204020203" pitchFamily="34" charset="0"/>
                <a:cs typeface="Vrinda" panose="020B0502040204020203" pitchFamily="34" charset="0"/>
                <a:sym typeface="Wingdings" panose="05000000000000000000" pitchFamily="2" charset="2"/>
              </a:rPr>
              <a:t>European </a:t>
            </a:r>
            <a:r>
              <a:rPr lang="en-GB" sz="2400" b="1" dirty="0" smtClean="0">
                <a:latin typeface="Vrinda" panose="020B0502040204020203" pitchFamily="34" charset="0"/>
                <a:cs typeface="Vrinda" panose="020B0502040204020203" pitchFamily="34" charset="0"/>
                <a:sym typeface="Wingdings" panose="05000000000000000000" pitchFamily="2" charset="2"/>
              </a:rPr>
              <a:t>contributions</a:t>
            </a:r>
            <a:endParaRPr lang="fr-CH" sz="2400" b="1" dirty="0">
              <a:latin typeface="Vrinda" panose="020B0502040204020203" pitchFamily="34" charset="0"/>
              <a:cs typeface="Vrinda" panose="020B0502040204020203" pitchFamily="34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608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SINERGIA meeting, CERN, 07 January 2014</a:t>
            </a:r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2" b="6717"/>
          <a:stretch/>
        </p:blipFill>
        <p:spPr bwMode="auto">
          <a:xfrm>
            <a:off x="230169" y="476672"/>
            <a:ext cx="8683662" cy="58924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922" y="4554"/>
            <a:ext cx="90992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Post script: The questions posed at the 1</a:t>
            </a:r>
            <a:r>
              <a:rPr lang="en-GB" sz="2000" b="1" baseline="30000" dirty="0" smtClean="0">
                <a:solidFill>
                  <a:srgbClr val="FF0000"/>
                </a:solidFill>
              </a:rPr>
              <a:t>st</a:t>
            </a:r>
            <a:r>
              <a:rPr lang="en-GB" sz="2000" b="1" dirty="0" smtClean="0">
                <a:solidFill>
                  <a:srgbClr val="FF0000"/>
                </a:solidFill>
              </a:rPr>
              <a:t> European T2HyperK meeting last month…</a:t>
            </a:r>
          </a:p>
        </p:txBody>
      </p:sp>
      <p:sp>
        <p:nvSpPr>
          <p:cNvPr id="3" name="Oval 2"/>
          <p:cNvSpPr/>
          <p:nvPr/>
        </p:nvSpPr>
        <p:spPr>
          <a:xfrm>
            <a:off x="7236296" y="4797152"/>
            <a:ext cx="1296144" cy="6480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6012160" y="2924944"/>
            <a:ext cx="2448272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23528" y="3284984"/>
            <a:ext cx="144016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308304" y="908720"/>
            <a:ext cx="1616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C000"/>
                </a:solidFill>
              </a:rPr>
              <a:t>F. </a:t>
            </a:r>
            <a:r>
              <a:rPr lang="en-GB" sz="2000" b="1" dirty="0">
                <a:solidFill>
                  <a:srgbClr val="00C000"/>
                </a:solidFill>
              </a:rPr>
              <a:t>d</a:t>
            </a:r>
            <a:r>
              <a:rPr lang="en-GB" sz="2000" b="1" dirty="0" smtClean="0">
                <a:solidFill>
                  <a:srgbClr val="00C000"/>
                </a:solidFill>
              </a:rPr>
              <a:t>i Ludovico</a:t>
            </a:r>
          </a:p>
        </p:txBody>
      </p:sp>
    </p:spTree>
    <p:extLst>
      <p:ext uri="{BB962C8B-B14F-4D97-AF65-F5344CB8AC3E}">
        <p14:creationId xmlns:p14="http://schemas.microsoft.com/office/powerpoint/2010/main" val="64958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SINERGIA meeting, CERN, 07 January 2014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2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772400" cy="1143000"/>
          </a:xfrm>
        </p:spPr>
        <p:txBody>
          <a:bodyPr/>
          <a:lstStyle/>
          <a:p>
            <a:r>
              <a:rPr lang="en-GB" sz="3200" dirty="0" smtClean="0"/>
              <a:t>Which experiment should we do?</a:t>
            </a:r>
            <a:endParaRPr lang="en-GB" sz="3200" dirty="0"/>
          </a:p>
        </p:txBody>
      </p:sp>
      <p:sp>
        <p:nvSpPr>
          <p:cNvPr id="6" name="Rectangle 10"/>
          <p:cNvSpPr txBox="1">
            <a:spLocks noChangeArrowheads="1"/>
          </p:cNvSpPr>
          <p:nvPr/>
        </p:nvSpPr>
        <p:spPr bwMode="auto">
          <a:xfrm>
            <a:off x="369871" y="1285974"/>
            <a:ext cx="8640960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rgbClr val="66FFFF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66FFFF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66FFFF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66FFFF"/>
                </a:solidFill>
                <a:latin typeface="+mn-lt"/>
              </a:defRPr>
            </a:lvl9pPr>
          </a:lstStyle>
          <a:p>
            <a:pPr eaLnBrk="1" hangingPunct="1"/>
            <a:r>
              <a:rPr lang="en-GB" sz="2400" kern="0" dirty="0" smtClean="0"/>
              <a:t>I think that is the wrong question.</a:t>
            </a:r>
          </a:p>
          <a:p>
            <a:pPr eaLnBrk="1" hangingPunct="1"/>
            <a:r>
              <a:rPr lang="en-GB" sz="2400" kern="0" dirty="0" smtClean="0"/>
              <a:t>The right question is: How many, and which experiments do we need to do to have complementary confirmations for the answers to all the big questions. </a:t>
            </a:r>
          </a:p>
          <a:p>
            <a:pPr eaLnBrk="1" hangingPunct="1"/>
            <a:r>
              <a:rPr lang="en-GB" sz="2400" kern="0" dirty="0" smtClean="0"/>
              <a:t>Another thing to emphasize is multiple observables or techniques within each of the experiments (if possible).</a:t>
            </a:r>
          </a:p>
          <a:p>
            <a:pPr eaLnBrk="1" hangingPunct="1"/>
            <a:r>
              <a:rPr lang="en-GB" sz="2400" kern="0" dirty="0" smtClean="0"/>
              <a:t>The SNO experiment was never going to be repeated, so we measured the critical NC signal three different ways within the same experiment.</a:t>
            </a:r>
          </a:p>
          <a:p>
            <a:pPr eaLnBrk="1" hangingPunct="1"/>
            <a:r>
              <a:rPr lang="en-GB" sz="2400" kern="0" dirty="0" smtClean="0"/>
              <a:t>So what new experiments will help us answer these questions?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09342" y="132601"/>
            <a:ext cx="402526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side: Dave </a:t>
            </a:r>
            <a:r>
              <a:rPr lang="en-GB" sz="2000" b="1" dirty="0" err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Wark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the EU meeting</a:t>
            </a:r>
            <a:endParaRPr lang="en-GB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094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bldLvl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57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0" y="395969"/>
            <a:ext cx="9144000" cy="4413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03648" y="2535287"/>
            <a:ext cx="2533707" cy="369332"/>
          </a:xfrm>
          <a:prstGeom prst="rect">
            <a:avLst/>
          </a:prstGeom>
          <a:solidFill>
            <a:srgbClr val="1407B9">
              <a:alpha val="84000"/>
            </a:srgbClr>
          </a:solidFill>
          <a:ln>
            <a:solidFill>
              <a:srgbClr val="1407B9"/>
            </a:solidFill>
          </a:ln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66FFFF"/>
                </a:solidFill>
              </a:rPr>
              <a:t>T2K, T2HyperK baseline</a:t>
            </a:r>
            <a:endParaRPr lang="en-GB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345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012705" y="42018"/>
            <a:ext cx="42398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CC00"/>
                </a:solidFill>
              </a:rPr>
              <a:t>Observation of </a:t>
            </a:r>
            <a:r>
              <a:rPr lang="en-GB" b="1" dirty="0" err="1" smtClean="0">
                <a:solidFill>
                  <a:srgbClr val="00CC00"/>
                </a:solidFill>
              </a:rPr>
              <a:t>nue</a:t>
            </a:r>
            <a:r>
              <a:rPr lang="en-GB" b="1" dirty="0" smtClean="0">
                <a:solidFill>
                  <a:srgbClr val="00CC00"/>
                </a:solidFill>
              </a:rPr>
              <a:t> app. </a:t>
            </a:r>
            <a:r>
              <a:rPr lang="en-GB" b="1" dirty="0">
                <a:solidFill>
                  <a:srgbClr val="00CC00"/>
                </a:solidFill>
              </a:rPr>
              <a:t>in a </a:t>
            </a:r>
            <a:r>
              <a:rPr lang="en-GB" b="1" dirty="0" err="1" smtClean="0">
                <a:solidFill>
                  <a:srgbClr val="00CC00"/>
                </a:solidFill>
              </a:rPr>
              <a:t>numu</a:t>
            </a:r>
            <a:r>
              <a:rPr lang="en-GB" b="1" dirty="0" smtClean="0">
                <a:solidFill>
                  <a:srgbClr val="00CC00"/>
                </a:solidFill>
              </a:rPr>
              <a:t> </a:t>
            </a:r>
            <a:r>
              <a:rPr lang="en-GB" b="1" dirty="0">
                <a:solidFill>
                  <a:srgbClr val="00CC00"/>
                </a:solidFill>
              </a:rPr>
              <a:t>b</a:t>
            </a:r>
            <a:r>
              <a:rPr lang="en-GB" b="1" dirty="0" smtClean="0">
                <a:solidFill>
                  <a:srgbClr val="00CC00"/>
                </a:solidFill>
              </a:rPr>
              <a:t>eam </a:t>
            </a:r>
          </a:p>
          <a:p>
            <a:r>
              <a:rPr lang="en-GB" b="1" dirty="0" smtClean="0">
                <a:solidFill>
                  <a:srgbClr val="00CC00"/>
                </a:solidFill>
              </a:rPr>
              <a:t>T2K, </a:t>
            </a:r>
            <a:r>
              <a:rPr lang="en-GB" b="1" dirty="0">
                <a:solidFill>
                  <a:srgbClr val="00CC00"/>
                </a:solidFill>
              </a:rPr>
              <a:t>Nov </a:t>
            </a:r>
            <a:r>
              <a:rPr lang="en-GB" b="1" dirty="0" smtClean="0">
                <a:solidFill>
                  <a:srgbClr val="00CC00"/>
                </a:solidFill>
              </a:rPr>
              <a:t>2013,  arXiv:1311.4750v1</a:t>
            </a:r>
            <a:endParaRPr lang="en-GB" b="1" dirty="0">
              <a:solidFill>
                <a:srgbClr val="00CC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403648" y="626794"/>
            <a:ext cx="6301792" cy="5801938"/>
            <a:chOff x="1763688" y="1289758"/>
            <a:chExt cx="5581712" cy="513897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47277" y="1289758"/>
              <a:ext cx="4456971" cy="3291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4558496"/>
              <a:ext cx="5581712" cy="1870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5940152" y="5589240"/>
              <a:ext cx="129614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835696" y="5877272"/>
              <a:ext cx="54006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835696" y="6381328"/>
              <a:ext cx="79208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835696" y="6098026"/>
              <a:ext cx="540060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6588224" y="4509120"/>
              <a:ext cx="757176" cy="3106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7504" y="-15190"/>
            <a:ext cx="4248472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/>
              <a:t>With the reactor constraint,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/>
              <a:t>and marginalising…</a:t>
            </a:r>
          </a:p>
        </p:txBody>
      </p:sp>
    </p:spTree>
    <p:extLst>
      <p:ext uri="{BB962C8B-B14F-4D97-AF65-F5344CB8AC3E}">
        <p14:creationId xmlns:p14="http://schemas.microsoft.com/office/powerpoint/2010/main" val="18548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57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004" y="347112"/>
            <a:ext cx="9115792" cy="4525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22176" y="2535287"/>
            <a:ext cx="1601785" cy="369332"/>
          </a:xfrm>
          <a:prstGeom prst="rect">
            <a:avLst/>
          </a:prstGeom>
          <a:solidFill>
            <a:srgbClr val="1407B9">
              <a:alpha val="84000"/>
            </a:srgbClr>
          </a:solidFill>
          <a:ln>
            <a:solidFill>
              <a:srgbClr val="1407B9"/>
            </a:solidFill>
          </a:ln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 err="1" smtClean="0">
                <a:solidFill>
                  <a:srgbClr val="66FFFF"/>
                </a:solidFill>
              </a:rPr>
              <a:t>NOvA</a:t>
            </a:r>
            <a:r>
              <a:rPr lang="en-GB" dirty="0" smtClean="0">
                <a:solidFill>
                  <a:srgbClr val="66FFFF"/>
                </a:solidFill>
              </a:rPr>
              <a:t> baseline</a:t>
            </a:r>
            <a:endParaRPr lang="en-GB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38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46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267" y="324268"/>
            <a:ext cx="909084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22207" y="2535287"/>
            <a:ext cx="1601721" cy="369332"/>
          </a:xfrm>
          <a:prstGeom prst="rect">
            <a:avLst/>
          </a:prstGeom>
          <a:solidFill>
            <a:srgbClr val="1407B9">
              <a:alpha val="84000"/>
            </a:srgbClr>
          </a:solidFill>
          <a:ln>
            <a:solidFill>
              <a:srgbClr val="1407B9"/>
            </a:solidFill>
          </a:ln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66FFFF"/>
                </a:solidFill>
              </a:rPr>
              <a:t>LBNE baseline</a:t>
            </a:r>
            <a:endParaRPr lang="en-GB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90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46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137"/>
          <a:stretch/>
        </p:blipFill>
        <p:spPr bwMode="auto">
          <a:xfrm>
            <a:off x="-7059" y="369792"/>
            <a:ext cx="9249029" cy="4476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47618" y="5033792"/>
            <a:ext cx="52356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66FFFF"/>
                </a:solidFill>
              </a:rPr>
              <a:t>MH effect increases with baseline,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66FFFF"/>
                </a:solidFill>
              </a:rPr>
              <a:t>CP effect is ~roughly constant.</a:t>
            </a:r>
            <a:endParaRPr lang="en-GB" sz="2800" dirty="0">
              <a:solidFill>
                <a:srgbClr val="66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9309" y="6009220"/>
            <a:ext cx="66890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66FFFF"/>
                </a:solidFill>
              </a:rPr>
              <a:t>Note size of CP effect in second maximum…</a:t>
            </a:r>
            <a:endParaRPr lang="en-GB" sz="2800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723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8AEB3-B5D9-4C6D-8BBB-6251ACC6FFA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33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71"/>
            <a:ext cx="9143999" cy="6874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6381328"/>
            <a:ext cx="2500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D000"/>
                </a:solidFill>
              </a:rPr>
              <a:t>Nakaya</a:t>
            </a:r>
            <a:r>
              <a:rPr lang="en-GB" b="1" dirty="0" smtClean="0">
                <a:solidFill>
                  <a:srgbClr val="00D000"/>
                </a:solidFill>
              </a:rPr>
              <a:t>-san, EU meeting</a:t>
            </a:r>
            <a:endParaRPr lang="en-GB" b="1" dirty="0">
              <a:solidFill>
                <a:srgbClr val="00D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7836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34</a:t>
            </a:fld>
            <a:endParaRPr lang="en-GB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60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48064" y="6237312"/>
            <a:ext cx="2500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D000"/>
                </a:solidFill>
              </a:rPr>
              <a:t>Nakaya</a:t>
            </a:r>
            <a:r>
              <a:rPr lang="en-GB" b="1" dirty="0" smtClean="0">
                <a:solidFill>
                  <a:srgbClr val="00D000"/>
                </a:solidFill>
              </a:rPr>
              <a:t>-san, EU meeting</a:t>
            </a:r>
            <a:endParaRPr lang="en-GB" b="1" dirty="0">
              <a:solidFill>
                <a:srgbClr val="00D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7068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35</a:t>
            </a:fld>
            <a:endParaRPr lang="en-GB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1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36096" y="6381328"/>
            <a:ext cx="2500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D000"/>
                </a:solidFill>
              </a:rPr>
              <a:t>Nakaya</a:t>
            </a:r>
            <a:r>
              <a:rPr lang="en-GB" b="1" dirty="0" smtClean="0">
                <a:solidFill>
                  <a:srgbClr val="00D000"/>
                </a:solidFill>
              </a:rPr>
              <a:t>-san, EU meeting</a:t>
            </a:r>
            <a:endParaRPr lang="en-GB" b="1" dirty="0">
              <a:solidFill>
                <a:srgbClr val="00D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47085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36</a:t>
            </a:fld>
            <a:endParaRPr lang="en-GB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83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79740" y="6021288"/>
            <a:ext cx="2500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D000"/>
                </a:solidFill>
              </a:rPr>
              <a:t>Nakaya</a:t>
            </a:r>
            <a:r>
              <a:rPr lang="en-GB" b="1" dirty="0" smtClean="0">
                <a:solidFill>
                  <a:srgbClr val="00D000"/>
                </a:solidFill>
              </a:rPr>
              <a:t>-san, EU meeting</a:t>
            </a:r>
            <a:endParaRPr lang="en-GB" b="1" dirty="0">
              <a:solidFill>
                <a:srgbClr val="00D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42542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37</a:t>
            </a:fld>
            <a:endParaRPr lang="en-GB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0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6453336"/>
            <a:ext cx="2500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D000"/>
                </a:solidFill>
              </a:rPr>
              <a:t>Nakaya</a:t>
            </a:r>
            <a:r>
              <a:rPr lang="en-GB" b="1" dirty="0" smtClean="0">
                <a:solidFill>
                  <a:srgbClr val="00D000"/>
                </a:solidFill>
              </a:rPr>
              <a:t>-san, EU meeting</a:t>
            </a:r>
            <a:endParaRPr lang="en-GB" b="1" dirty="0">
              <a:solidFill>
                <a:srgbClr val="00D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56099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38</a:t>
            </a:fld>
            <a:endParaRPr lang="en-GB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3999" cy="6874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6381328"/>
            <a:ext cx="2500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D000"/>
                </a:solidFill>
              </a:rPr>
              <a:t>Nakaya</a:t>
            </a:r>
            <a:r>
              <a:rPr lang="en-GB" b="1" dirty="0" smtClean="0">
                <a:solidFill>
                  <a:srgbClr val="00D000"/>
                </a:solidFill>
              </a:rPr>
              <a:t>-san, EU meeting</a:t>
            </a:r>
            <a:endParaRPr lang="en-GB" b="1" dirty="0">
              <a:solidFill>
                <a:srgbClr val="00D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266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-36512" y="-41408"/>
            <a:ext cx="9289032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sz="2800" dirty="0" smtClean="0">
              <a:solidFill>
                <a:srgbClr val="66FFFF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5394"/>
            <a:ext cx="5905500" cy="621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1424272" y="1844824"/>
            <a:ext cx="2643672" cy="667236"/>
            <a:chOff x="1424272" y="1844824"/>
            <a:chExt cx="2643672" cy="667236"/>
          </a:xfrm>
          <a:solidFill>
            <a:srgbClr val="1407B9"/>
          </a:solidFill>
        </p:grpSpPr>
        <p:cxnSp>
          <p:nvCxnSpPr>
            <p:cNvPr id="9" name="Straight Arrow Connector 8"/>
            <p:cNvCxnSpPr/>
            <p:nvPr/>
          </p:nvCxnSpPr>
          <p:spPr bwMode="auto">
            <a:xfrm>
              <a:off x="2987824" y="1844824"/>
              <a:ext cx="720080" cy="0"/>
            </a:xfrm>
            <a:prstGeom prst="straightConnector1">
              <a:avLst/>
            </a:prstGeom>
            <a:grpFill/>
            <a:ln w="44450" cap="flat" cmpd="sng" algn="ctr">
              <a:solidFill>
                <a:srgbClr val="1407B9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1424272" y="1988840"/>
              <a:ext cx="2643672" cy="523220"/>
            </a:xfrm>
            <a:prstGeom prst="rect">
              <a:avLst/>
            </a:prstGeom>
            <a:solidFill>
              <a:srgbClr val="1407B9">
                <a:alpha val="58000"/>
              </a:srgbClr>
            </a:solidFill>
            <a:ln>
              <a:solidFill>
                <a:srgbClr val="1407B9"/>
              </a:solidFill>
            </a:ln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 smtClean="0">
                  <a:solidFill>
                    <a:srgbClr val="66FFFF"/>
                  </a:solidFill>
                </a:rPr>
                <a:t>What is the MH?</a:t>
              </a:r>
              <a:endParaRPr lang="en-GB" sz="2800" dirty="0">
                <a:solidFill>
                  <a:srgbClr val="66FFFF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612255" y="4289559"/>
            <a:ext cx="2167657" cy="723617"/>
            <a:chOff x="1612255" y="4289559"/>
            <a:chExt cx="2167657" cy="723617"/>
          </a:xfrm>
        </p:grpSpPr>
        <p:cxnSp>
          <p:nvCxnSpPr>
            <p:cNvPr id="18" name="Straight Arrow Connector 17"/>
            <p:cNvCxnSpPr/>
            <p:nvPr/>
          </p:nvCxnSpPr>
          <p:spPr bwMode="auto">
            <a:xfrm>
              <a:off x="2868485" y="5013176"/>
              <a:ext cx="911427" cy="0"/>
            </a:xfrm>
            <a:prstGeom prst="straightConnector1">
              <a:avLst/>
            </a:prstGeom>
            <a:solidFill>
              <a:srgbClr val="FFFFFF"/>
            </a:solidFill>
            <a:ln w="444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9" name="TextBox 18"/>
            <p:cNvSpPr txBox="1"/>
            <p:nvPr/>
          </p:nvSpPr>
          <p:spPr>
            <a:xfrm>
              <a:off x="1612255" y="4289559"/>
              <a:ext cx="1965603" cy="523220"/>
            </a:xfrm>
            <a:prstGeom prst="rect">
              <a:avLst/>
            </a:prstGeom>
            <a:solidFill>
              <a:srgbClr val="1407B9">
                <a:alpha val="58000"/>
              </a:srgbClr>
            </a:solidFill>
            <a:ln>
              <a:solidFill>
                <a:srgbClr val="1407B9"/>
              </a:solidFill>
            </a:ln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 smtClean="0">
                  <a:solidFill>
                    <a:srgbClr val="66FFFF"/>
                  </a:solidFill>
                </a:rPr>
                <a:t>What is </a:t>
              </a:r>
              <a:r>
                <a:rPr lang="en-GB" sz="2800" dirty="0" smtClean="0">
                  <a:solidFill>
                    <a:srgbClr val="66FFFF"/>
                  </a:solidFill>
                  <a:latin typeface="Symbol" panose="05050102010706020507" pitchFamily="18" charset="2"/>
                </a:rPr>
                <a:t>q</a:t>
              </a:r>
              <a:r>
                <a:rPr lang="en-GB" sz="2800" baseline="-25000" dirty="0" smtClean="0">
                  <a:solidFill>
                    <a:srgbClr val="66FFFF"/>
                  </a:solidFill>
                </a:rPr>
                <a:t>23</a:t>
              </a:r>
              <a:r>
                <a:rPr lang="en-GB" sz="2800" dirty="0" smtClean="0">
                  <a:solidFill>
                    <a:srgbClr val="66FFFF"/>
                  </a:solidFill>
                </a:rPr>
                <a:t>?</a:t>
              </a:r>
              <a:endParaRPr lang="en-GB" sz="2800" dirty="0">
                <a:solidFill>
                  <a:srgbClr val="66FFFF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609498" y="980728"/>
            <a:ext cx="2114630" cy="648072"/>
            <a:chOff x="1737290" y="4073535"/>
            <a:chExt cx="2114630" cy="648072"/>
          </a:xfrm>
        </p:grpSpPr>
        <p:cxnSp>
          <p:nvCxnSpPr>
            <p:cNvPr id="23" name="Straight Arrow Connector 22"/>
            <p:cNvCxnSpPr/>
            <p:nvPr/>
          </p:nvCxnSpPr>
          <p:spPr bwMode="auto">
            <a:xfrm>
              <a:off x="2483768" y="4721607"/>
              <a:ext cx="1368152" cy="0"/>
            </a:xfrm>
            <a:prstGeom prst="straightConnector1">
              <a:avLst/>
            </a:prstGeom>
            <a:solidFill>
              <a:srgbClr val="FFFFFF"/>
            </a:solidFill>
            <a:ln w="4445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24" name="TextBox 23"/>
            <p:cNvSpPr txBox="1"/>
            <p:nvPr/>
          </p:nvSpPr>
          <p:spPr>
            <a:xfrm>
              <a:off x="1737290" y="4073535"/>
              <a:ext cx="1715533" cy="523220"/>
            </a:xfrm>
            <a:prstGeom prst="rect">
              <a:avLst/>
            </a:prstGeom>
            <a:solidFill>
              <a:srgbClr val="1407B9">
                <a:alpha val="58000"/>
              </a:srgbClr>
            </a:solidFill>
            <a:ln>
              <a:solidFill>
                <a:srgbClr val="1407B9"/>
              </a:solidFill>
            </a:ln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 smtClean="0">
                  <a:solidFill>
                    <a:srgbClr val="66FFFF"/>
                  </a:solidFill>
                </a:rPr>
                <a:t>What is </a:t>
              </a:r>
              <a:r>
                <a:rPr lang="en-GB" sz="2800" dirty="0" smtClean="0">
                  <a:solidFill>
                    <a:srgbClr val="66FFFF"/>
                  </a:solidFill>
                  <a:latin typeface="Symbol" panose="05050102010706020507" pitchFamily="18" charset="2"/>
                </a:rPr>
                <a:t>d</a:t>
              </a:r>
              <a:r>
                <a:rPr lang="en-GB" sz="2800" dirty="0" smtClean="0">
                  <a:solidFill>
                    <a:srgbClr val="66FFFF"/>
                  </a:solidFill>
                </a:rPr>
                <a:t>?</a:t>
              </a:r>
              <a:endParaRPr lang="en-GB" sz="2800" dirty="0">
                <a:solidFill>
                  <a:srgbClr val="66FFFF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084168" y="488076"/>
            <a:ext cx="3057330" cy="5245180"/>
            <a:chOff x="6084168" y="840926"/>
            <a:chExt cx="3057330" cy="5245180"/>
          </a:xfrm>
        </p:grpSpPr>
        <p:grpSp>
          <p:nvGrpSpPr>
            <p:cNvPr id="20" name="Group 19"/>
            <p:cNvGrpSpPr/>
            <p:nvPr/>
          </p:nvGrpSpPr>
          <p:grpSpPr>
            <a:xfrm>
              <a:off x="6084168" y="904506"/>
              <a:ext cx="3057330" cy="5181600"/>
              <a:chOff x="6084168" y="904506"/>
              <a:chExt cx="3057330" cy="5181600"/>
            </a:xfrm>
          </p:grpSpPr>
          <p:pic>
            <p:nvPicPr>
              <p:cNvPr id="2150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93523" y="904506"/>
                <a:ext cx="2847975" cy="5181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08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4365104"/>
                <a:ext cx="228600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09" name="Picture 5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84168" y="1888368"/>
                <a:ext cx="228600" cy="447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2" name="Rectangle 1"/>
            <p:cNvSpPr/>
            <p:nvPr/>
          </p:nvSpPr>
          <p:spPr bwMode="auto">
            <a:xfrm>
              <a:off x="7164288" y="840926"/>
              <a:ext cx="1080120" cy="139802"/>
            </a:xfrm>
            <a:prstGeom prst="rect">
              <a:avLst/>
            </a:prstGeom>
            <a:solidFill>
              <a:srgbClr val="FFFFFF"/>
            </a:solidFill>
            <a:ln w="44450" cap="flat" cmpd="sng" algn="ctr">
              <a:noFill/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66FFFF"/>
                </a:solidFill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5496" y="25460"/>
            <a:ext cx="5506765" cy="523220"/>
          </a:xfrm>
          <a:prstGeom prst="rect">
            <a:avLst/>
          </a:prstGeom>
          <a:solidFill>
            <a:srgbClr val="1407B9">
              <a:alpha val="58000"/>
            </a:srgbClr>
          </a:solidFill>
          <a:ln>
            <a:solidFill>
              <a:srgbClr val="1407B9"/>
            </a:solidFill>
          </a:ln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66FFFF"/>
                </a:solidFill>
              </a:rPr>
              <a:t>We are left with 4 questions for 3</a:t>
            </a:r>
            <a:r>
              <a:rPr lang="en-GB" sz="2800" dirty="0" smtClean="0">
                <a:solidFill>
                  <a:srgbClr val="66FFFF"/>
                </a:solidFill>
                <a:latin typeface="Symbol" panose="05050102010706020507" pitchFamily="18" charset="2"/>
              </a:rPr>
              <a:t>n</a:t>
            </a:r>
            <a:r>
              <a:rPr lang="en-GB" sz="2800" dirty="0" smtClean="0">
                <a:solidFill>
                  <a:srgbClr val="66FFFF"/>
                </a:solidFill>
              </a:rPr>
              <a:t>…</a:t>
            </a:r>
            <a:endParaRPr lang="en-GB" sz="2800" dirty="0">
              <a:solidFill>
                <a:srgbClr val="66FF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182726" y="5877272"/>
            <a:ext cx="4565738" cy="954107"/>
          </a:xfrm>
          <a:prstGeom prst="rect">
            <a:avLst/>
          </a:prstGeom>
          <a:solidFill>
            <a:srgbClr val="1407B9">
              <a:alpha val="84000"/>
            </a:srgbClr>
          </a:solidFill>
          <a:ln>
            <a:solidFill>
              <a:srgbClr val="1407B9"/>
            </a:solidFill>
          </a:ln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err="1" smtClean="0">
                <a:solidFill>
                  <a:srgbClr val="66FFFF"/>
                </a:solidFill>
              </a:rPr>
              <a:t>Halzen’s</a:t>
            </a:r>
            <a:r>
              <a:rPr lang="en-GB" sz="2800" dirty="0" smtClean="0">
                <a:solidFill>
                  <a:srgbClr val="66FFFF"/>
                </a:solidFill>
              </a:rPr>
              <a:t> Rule – 1</a:t>
            </a:r>
            <a:r>
              <a:rPr lang="en-GB" sz="2800" dirty="0" smtClean="0">
                <a:solidFill>
                  <a:srgbClr val="66FFFF"/>
                </a:solidFill>
                <a:latin typeface="Symbol" panose="05050102010706020507" pitchFamily="18" charset="2"/>
              </a:rPr>
              <a:t>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>
                <a:solidFill>
                  <a:srgbClr val="66FFFF"/>
                </a:solidFill>
              </a:rPr>
              <a:t>i</a:t>
            </a:r>
            <a:r>
              <a:rPr lang="en-GB" sz="2800" dirty="0" smtClean="0">
                <a:solidFill>
                  <a:srgbClr val="66FFFF"/>
                </a:solidFill>
              </a:rPr>
              <a:t>s an error bar, not a discovery</a:t>
            </a:r>
            <a:endParaRPr lang="en-GB" sz="2800" dirty="0">
              <a:solidFill>
                <a:srgbClr val="66FF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3752" y="5229200"/>
            <a:ext cx="4902304" cy="523220"/>
          </a:xfrm>
          <a:prstGeom prst="rect">
            <a:avLst/>
          </a:prstGeom>
          <a:solidFill>
            <a:srgbClr val="1407B9">
              <a:alpha val="84000"/>
            </a:srgbClr>
          </a:solidFill>
          <a:ln>
            <a:solidFill>
              <a:srgbClr val="1407B9"/>
            </a:solidFill>
          </a:ln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66FFFF"/>
                </a:solidFill>
              </a:rPr>
              <a:t>4</a:t>
            </a:r>
            <a:r>
              <a:rPr lang="en-GB" sz="2800" baseline="30000" dirty="0" smtClean="0">
                <a:solidFill>
                  <a:srgbClr val="66FFFF"/>
                </a:solidFill>
              </a:rPr>
              <a:t>th</a:t>
            </a:r>
            <a:r>
              <a:rPr lang="en-GB" sz="2800" dirty="0" smtClean="0">
                <a:solidFill>
                  <a:srgbClr val="66FFFF"/>
                </a:solidFill>
              </a:rPr>
              <a:t> Question – Is this all there is?</a:t>
            </a:r>
            <a:endParaRPr lang="en-GB" sz="2800" dirty="0">
              <a:solidFill>
                <a:srgbClr val="66FFFF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8AEB3-B5D9-4C6D-8BBB-6251ACC6FFA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53067" y="-9090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Dave </a:t>
            </a:r>
            <a:r>
              <a:rPr lang="en-GB" b="1" dirty="0" err="1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Wark</a:t>
            </a:r>
            <a:r>
              <a:rPr lang="en-GB" b="1" dirty="0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1</a:t>
            </a:r>
            <a:r>
              <a:rPr lang="en-GB" b="1" baseline="30000" dirty="0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GB" b="1" dirty="0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EU meeting</a:t>
            </a:r>
          </a:p>
          <a:p>
            <a:r>
              <a:rPr lang="en-GB" b="1" dirty="0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w/ Global fit, </a:t>
            </a:r>
            <a:r>
              <a:rPr lang="en-GB" b="1" dirty="0" err="1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Lisi</a:t>
            </a:r>
            <a:r>
              <a:rPr lang="en-GB" b="1" dirty="0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b="1" i="1" dirty="0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 al</a:t>
            </a:r>
            <a:r>
              <a:rPr lang="en-GB" b="1" dirty="0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b="1" dirty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 </a:t>
            </a:r>
            <a:r>
              <a:rPr lang="en-GB" b="1" dirty="0" smtClean="0">
                <a:solidFill>
                  <a:srgbClr val="00CC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2013</a:t>
            </a:r>
          </a:p>
        </p:txBody>
      </p:sp>
    </p:spTree>
    <p:extLst>
      <p:ext uri="{BB962C8B-B14F-4D97-AF65-F5344CB8AC3E}">
        <p14:creationId xmlns:p14="http://schemas.microsoft.com/office/powerpoint/2010/main" val="1972355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will be by 2020?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8AEB3-B5D9-4C6D-8BBB-6251ACC6FFA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>
              <a:solidFill>
                <a:srgbClr val="00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7504" y="1124744"/>
            <a:ext cx="8878756" cy="5256584"/>
            <a:chOff x="107504" y="1124744"/>
            <a:chExt cx="8878756" cy="5256584"/>
          </a:xfrm>
        </p:grpSpPr>
        <p:sp>
          <p:nvSpPr>
            <p:cNvPr id="6" name="Rectangle 5"/>
            <p:cNvSpPr/>
            <p:nvPr/>
          </p:nvSpPr>
          <p:spPr>
            <a:xfrm>
              <a:off x="107504" y="1124744"/>
              <a:ext cx="8878756" cy="525658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en-GB" sz="2000" b="1" dirty="0" smtClean="0">
                  <a:solidFill>
                    <a:schemeClr val="tx1"/>
                  </a:solidFill>
                </a:rPr>
                <a:t>Aside: The </a:t>
              </a:r>
              <a:r>
                <a:rPr lang="en-GB" sz="2000" b="1" dirty="0" err="1" smtClean="0">
                  <a:solidFill>
                    <a:schemeClr val="tx1"/>
                  </a:solidFill>
                </a:rPr>
                <a:t>NOvA</a:t>
              </a:r>
              <a:r>
                <a:rPr lang="en-GB" sz="2000" b="1" dirty="0" smtClean="0">
                  <a:solidFill>
                    <a:schemeClr val="tx1"/>
                  </a:solidFill>
                </a:rPr>
                <a:t> experiment</a:t>
              </a:r>
              <a:endParaRPr lang="en-GB" sz="2000" b="1" dirty="0">
                <a:solidFill>
                  <a:schemeClr val="tx1"/>
                </a:solidFill>
              </a:endParaRPr>
            </a:p>
          </p:txBody>
        </p:sp>
        <p:pic>
          <p:nvPicPr>
            <p:cNvPr id="10" name="Picture 5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35" t="11191" r="5528" b="31012"/>
            <a:stretch/>
          </p:blipFill>
          <p:spPr bwMode="auto">
            <a:xfrm>
              <a:off x="203979" y="1510815"/>
              <a:ext cx="4728061" cy="2083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0228" y="1975138"/>
              <a:ext cx="4342252" cy="4334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79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3688" y="3284984"/>
              <a:ext cx="2635529" cy="2966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129805" y="693857"/>
            <a:ext cx="76635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b="1" dirty="0" smtClean="0">
                <a:solidFill>
                  <a:srgbClr val="FF0000"/>
                </a:solidFill>
              </a:rPr>
              <a:t>If we combine the T2K and </a:t>
            </a:r>
            <a:r>
              <a:rPr lang="en-GB" sz="2200" b="1" dirty="0" err="1" smtClean="0">
                <a:solidFill>
                  <a:srgbClr val="FF0000"/>
                </a:solidFill>
              </a:rPr>
              <a:t>NOvA</a:t>
            </a:r>
            <a:r>
              <a:rPr lang="en-GB" sz="2200" b="1" dirty="0" smtClean="0">
                <a:solidFill>
                  <a:srgbClr val="FF0000"/>
                </a:solidFill>
              </a:rPr>
              <a:t> data sets with the reactor fit…</a:t>
            </a:r>
            <a:endParaRPr lang="en-GB" sz="2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69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699792" y="44625"/>
            <a:ext cx="2554351" cy="461665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err="1" smtClean="0">
                <a:solidFill>
                  <a:srgbClr val="66FFFF"/>
                </a:solidFill>
                <a:latin typeface="Symbol" panose="05050102010706020507" pitchFamily="18" charset="2"/>
              </a:rPr>
              <a:t>d</a:t>
            </a:r>
            <a:r>
              <a:rPr lang="en-GB" sz="2400" baseline="-25000" dirty="0" err="1" smtClean="0">
                <a:solidFill>
                  <a:srgbClr val="66FFFF"/>
                </a:solidFill>
              </a:rPr>
              <a:t>CP</a:t>
            </a:r>
            <a:r>
              <a:rPr lang="en-GB" sz="2400" dirty="0" smtClean="0">
                <a:solidFill>
                  <a:srgbClr val="66FFFF"/>
                </a:solidFill>
              </a:rPr>
              <a:t> Sensitivity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44624"/>
            <a:ext cx="2554351" cy="461665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66FFFF"/>
                </a:solidFill>
              </a:rPr>
              <a:t>MH Sensitivity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SINERGIA meeting, CERN, 07 January 2014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D8AEB3-B5D9-4C6D-8BBB-6251ACC6FFAB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1373867"/>
            <a:ext cx="1512168" cy="830997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66FFFF"/>
                </a:solidFill>
              </a:rPr>
              <a:t>Normal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66FFFF"/>
                </a:solidFill>
              </a:rPr>
              <a:t>hierarchy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79512" y="4254187"/>
            <a:ext cx="1512168" cy="830997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66FFFF"/>
                </a:solidFill>
              </a:rPr>
              <a:t>Inverted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66FFFF"/>
                </a:solidFill>
              </a:rPr>
              <a:t>hierarchy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43508" y="5457998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prstClr val="black"/>
                </a:solidFill>
              </a:rPr>
              <a:t>(Assuming T2K and </a:t>
            </a:r>
            <a:r>
              <a:rPr lang="en-GB" b="1" dirty="0" err="1" smtClean="0">
                <a:solidFill>
                  <a:prstClr val="black"/>
                </a:solidFill>
              </a:rPr>
              <a:t>NOvA</a:t>
            </a:r>
            <a:r>
              <a:rPr lang="en-GB" b="1" dirty="0">
                <a:solidFill>
                  <a:prstClr val="black"/>
                </a:solidFill>
              </a:rPr>
              <a:t> </a:t>
            </a:r>
            <a:r>
              <a:rPr lang="en-GB" b="1" dirty="0" smtClean="0">
                <a:solidFill>
                  <a:prstClr val="black"/>
                </a:solidFill>
              </a:rPr>
              <a:t>use 1:1 </a:t>
            </a:r>
            <a:r>
              <a:rPr lang="en-GB" b="1" dirty="0" err="1" smtClean="0">
                <a:solidFill>
                  <a:prstClr val="black"/>
                </a:solidFill>
              </a:rPr>
              <a:t>nu:nubar</a:t>
            </a:r>
            <a:r>
              <a:rPr lang="en-GB" b="1" dirty="0" smtClean="0">
                <a:solidFill>
                  <a:prstClr val="black"/>
                </a:solidFill>
              </a:rPr>
              <a:t>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040122" y="437823"/>
            <a:ext cx="7103877" cy="6043829"/>
            <a:chOff x="2040123" y="437823"/>
            <a:chExt cx="6647406" cy="5655473"/>
          </a:xfrm>
        </p:grpSpPr>
        <p:pic>
          <p:nvPicPr>
            <p:cNvPr id="8196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7351"/>
            <a:stretch/>
          </p:blipFill>
          <p:spPr bwMode="auto">
            <a:xfrm>
              <a:off x="2116947" y="493252"/>
              <a:ext cx="3240750" cy="2783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5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6502"/>
            <a:stretch/>
          </p:blipFill>
          <p:spPr bwMode="auto">
            <a:xfrm>
              <a:off x="5364088" y="437823"/>
              <a:ext cx="3312368" cy="2838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654" b="7321"/>
            <a:stretch/>
          </p:blipFill>
          <p:spPr bwMode="auto">
            <a:xfrm>
              <a:off x="2040123" y="3212976"/>
              <a:ext cx="3324355" cy="2880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668" b="6414"/>
            <a:stretch/>
          </p:blipFill>
          <p:spPr bwMode="auto">
            <a:xfrm>
              <a:off x="5375161" y="3140968"/>
              <a:ext cx="3312368" cy="29314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TextBox 20"/>
          <p:cNvSpPr txBox="1"/>
          <p:nvPr/>
        </p:nvSpPr>
        <p:spPr>
          <a:xfrm>
            <a:off x="5868144" y="4509120"/>
            <a:ext cx="3228094" cy="1015663"/>
          </a:xfrm>
          <a:prstGeom prst="rect">
            <a:avLst/>
          </a:prstGeom>
          <a:solidFill>
            <a:srgbClr val="1407B9">
              <a:alpha val="58000"/>
            </a:srgbClr>
          </a:solidFill>
          <a:ln>
            <a:solidFill>
              <a:srgbClr val="1407B9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>
                <a:solidFill>
                  <a:srgbClr val="66FFFF"/>
                </a:solidFill>
              </a:rPr>
              <a:t>MH also from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66FFFF"/>
                </a:solidFill>
              </a:rPr>
              <a:t>DB </a:t>
            </a:r>
            <a:r>
              <a:rPr lang="en-GB" sz="2000" b="1" dirty="0">
                <a:solidFill>
                  <a:srgbClr val="66FFFF"/>
                </a:solidFill>
              </a:rPr>
              <a:t>+ 60km JUNO </a:t>
            </a:r>
            <a:r>
              <a:rPr lang="en-GB" sz="2000" b="1" dirty="0" smtClean="0">
                <a:solidFill>
                  <a:srgbClr val="66FFFF"/>
                </a:solidFill>
              </a:rPr>
              <a:t>detector,</a:t>
            </a:r>
            <a:endParaRPr lang="en-GB" sz="2000" b="1" dirty="0">
              <a:solidFill>
                <a:srgbClr val="66FFFF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66FFFF"/>
                </a:solidFill>
              </a:rPr>
              <a:t>INO and PINGU</a:t>
            </a:r>
            <a:endParaRPr lang="en-GB" sz="2000" b="1" dirty="0">
              <a:solidFill>
                <a:srgbClr val="66FFFF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2699792" y="2204864"/>
            <a:ext cx="2554351" cy="0"/>
          </a:xfrm>
          <a:prstGeom prst="line">
            <a:avLst/>
          </a:prstGeom>
          <a:ln w="28575">
            <a:solidFill>
              <a:srgbClr val="00D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699791" y="5373216"/>
            <a:ext cx="2554351" cy="0"/>
          </a:xfrm>
          <a:prstGeom prst="line">
            <a:avLst/>
          </a:prstGeom>
          <a:ln w="28575">
            <a:solidFill>
              <a:srgbClr val="00D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85059" y="1835532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D000"/>
                </a:solidFill>
              </a:rPr>
              <a:t>90%</a:t>
            </a:r>
            <a:endParaRPr lang="en-GB" b="1" dirty="0">
              <a:solidFill>
                <a:srgbClr val="00D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00154" y="5003884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D000"/>
                </a:solidFill>
              </a:rPr>
              <a:t>90%</a:t>
            </a:r>
            <a:endParaRPr lang="en-GB" b="1" dirty="0">
              <a:solidFill>
                <a:srgbClr val="00D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3508" y="5188550"/>
            <a:ext cx="1905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00D000"/>
                </a:solidFill>
              </a:rPr>
              <a:t>Wark</a:t>
            </a:r>
            <a:r>
              <a:rPr lang="en-GB" b="1" dirty="0" smtClean="0">
                <a:solidFill>
                  <a:srgbClr val="00D000"/>
                </a:solidFill>
              </a:rPr>
              <a:t>, EU meeting</a:t>
            </a:r>
            <a:endParaRPr lang="en-GB" b="1" dirty="0">
              <a:solidFill>
                <a:srgbClr val="00D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69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79512" y="1377444"/>
            <a:ext cx="8784976" cy="3960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7" descr="vuv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35710"/>
            <a:ext cx="83058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179512" y="3033628"/>
            <a:ext cx="6793632" cy="64807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9161372"/>
              </p:ext>
            </p:extLst>
          </p:nvPr>
        </p:nvGraphicFramePr>
        <p:xfrm>
          <a:off x="2339752" y="44624"/>
          <a:ext cx="4360268" cy="7775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6" name="Equation" r:id="rId4" imgW="2349360" imgH="419040" progId="Equation.3">
                  <p:embed/>
                </p:oleObj>
              </mc:Choice>
              <mc:Fallback>
                <p:oleObj name="Equation" r:id="rId4" imgW="23493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752" y="44624"/>
                        <a:ext cx="4360268" cy="77756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752020" y="980728"/>
            <a:ext cx="2016224" cy="646331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3333FF"/>
                </a:solidFill>
              </a:rPr>
              <a:t>M</a:t>
            </a:r>
            <a:r>
              <a:rPr lang="en-GB" b="1" dirty="0" smtClean="0">
                <a:solidFill>
                  <a:srgbClr val="3333FF"/>
                </a:solidFill>
              </a:rPr>
              <a:t>atter effects</a:t>
            </a:r>
          </a:p>
          <a:p>
            <a:pPr algn="ctr"/>
            <a:r>
              <a:rPr lang="en-GB" b="1" dirty="0" smtClean="0">
                <a:solidFill>
                  <a:srgbClr val="3333FF"/>
                </a:solidFill>
                <a:sym typeface="Wingdings" panose="05000000000000000000" pitchFamily="2" charset="2"/>
              </a:rPr>
              <a:t> Hierarchy ?</a:t>
            </a:r>
            <a:endParaRPr lang="en-GB" b="1" dirty="0" smtClean="0">
              <a:solidFill>
                <a:srgbClr val="3333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64288" y="3070701"/>
            <a:ext cx="1944216" cy="646331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Flip sign for </a:t>
            </a:r>
            <a:r>
              <a:rPr lang="en-GB" b="1" dirty="0" err="1" smtClean="0">
                <a:solidFill>
                  <a:srgbClr val="FF0000"/>
                </a:solidFill>
              </a:rPr>
              <a:t>antinu</a:t>
            </a:r>
            <a:endParaRPr lang="en-GB" b="1" dirty="0" smtClean="0">
              <a:solidFill>
                <a:srgbClr val="FF0000"/>
              </a:solidFill>
            </a:endParaRPr>
          </a:p>
          <a:p>
            <a:pPr algn="ctr"/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</a:t>
            </a:r>
            <a:r>
              <a:rPr lang="en-GB" b="1" dirty="0" smtClean="0">
                <a:solidFill>
                  <a:srgbClr val="FF0000"/>
                </a:solidFill>
              </a:rPr>
              <a:t>CP sensitivity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499992" y="764704"/>
            <a:ext cx="0" cy="57606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5100936" y="1737485"/>
            <a:ext cx="792088" cy="683403"/>
          </a:xfrm>
          <a:prstGeom prst="rect">
            <a:avLst/>
          </a:prstGeom>
          <a:noFill/>
          <a:ln w="571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333FF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868689" y="4221088"/>
            <a:ext cx="1656183" cy="762056"/>
          </a:xfrm>
          <a:prstGeom prst="rect">
            <a:avLst/>
          </a:prstGeom>
          <a:noFill/>
          <a:ln w="5715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3333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79512" y="5373216"/>
            <a:ext cx="8712968" cy="954107"/>
          </a:xfrm>
          <a:prstGeom prst="rect">
            <a:avLst/>
          </a:prstGeom>
          <a:solidFill>
            <a:srgbClr val="1407B9">
              <a:alpha val="58000"/>
            </a:srgbClr>
          </a:solidFill>
          <a:ln>
            <a:solidFill>
              <a:srgbClr val="1407B9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66FFFF"/>
                </a:solidFill>
              </a:rPr>
              <a:t>Challenge: reduce statistical error on signal extraction to 2%  and reduce systematics </a:t>
            </a:r>
            <a:r>
              <a:rPr lang="en-GB" sz="2800" dirty="0">
                <a:solidFill>
                  <a:srgbClr val="66FFFF"/>
                </a:solidFill>
              </a:rPr>
              <a:t>from ~10% to </a:t>
            </a:r>
            <a:r>
              <a:rPr lang="en-GB" sz="2800" dirty="0" smtClean="0">
                <a:solidFill>
                  <a:srgbClr val="66FFFF"/>
                </a:solidFill>
              </a:rPr>
              <a:t>~2%</a:t>
            </a:r>
            <a:endParaRPr lang="en-GB" sz="2800" dirty="0">
              <a:solidFill>
                <a:srgbClr val="66FF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791126"/>
            <a:ext cx="2880320" cy="523220"/>
          </a:xfrm>
          <a:prstGeom prst="rect">
            <a:avLst/>
          </a:prstGeom>
          <a:solidFill>
            <a:srgbClr val="1407B9">
              <a:alpha val="58000"/>
            </a:srgbClr>
          </a:solidFill>
          <a:ln>
            <a:solidFill>
              <a:srgbClr val="1407B9"/>
            </a:solidFill>
          </a:ln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800" dirty="0" smtClean="0">
                <a:solidFill>
                  <a:srgbClr val="66FFFF"/>
                </a:solidFill>
              </a:rPr>
              <a:t>To measure CPV…</a:t>
            </a:r>
            <a:endParaRPr lang="en-GB" sz="2800" dirty="0">
              <a:solidFill>
                <a:srgbClr val="66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30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Hyper-Kamiokande 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41298"/>
            <a:ext cx="8422871" cy="568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496" y="6093296"/>
            <a:ext cx="2083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CC00"/>
                </a:solidFill>
              </a:rPr>
              <a:t>Slide by </a:t>
            </a:r>
            <a:r>
              <a:rPr lang="en-GB" b="1" dirty="0" err="1" smtClean="0">
                <a:solidFill>
                  <a:srgbClr val="00CC00"/>
                </a:solidFill>
              </a:rPr>
              <a:t>Nakaya</a:t>
            </a:r>
            <a:r>
              <a:rPr lang="en-GB" b="1" dirty="0" smtClean="0">
                <a:solidFill>
                  <a:srgbClr val="00CC00"/>
                </a:solidFill>
              </a:rPr>
              <a:t>-san</a:t>
            </a:r>
            <a:endParaRPr lang="en-GB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73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496" y="6093296"/>
            <a:ext cx="2083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CC00"/>
                </a:solidFill>
              </a:rPr>
              <a:t>Slide by </a:t>
            </a:r>
            <a:r>
              <a:rPr lang="en-GB" b="1" dirty="0" err="1" smtClean="0">
                <a:solidFill>
                  <a:srgbClr val="00CC00"/>
                </a:solidFill>
              </a:rPr>
              <a:t>Nakaya</a:t>
            </a:r>
            <a:r>
              <a:rPr lang="en-GB" b="1" dirty="0" smtClean="0">
                <a:solidFill>
                  <a:srgbClr val="00CC00"/>
                </a:solidFill>
              </a:rPr>
              <a:t>-san</a:t>
            </a:r>
            <a:endParaRPr lang="en-GB" b="1" dirty="0">
              <a:solidFill>
                <a:srgbClr val="00CC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SINERGIA meeting, CERN, 07 January 2014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AAD92-BDE3-4BDF-BDD6-0303C382AD9F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06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2561</TotalTime>
  <Words>1435</Words>
  <Application>Microsoft Office PowerPoint</Application>
  <PresentationFormat>On-screen Show (4:3)</PresentationFormat>
  <Paragraphs>245</Paragraphs>
  <Slides>38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Office Theme</vt:lpstr>
      <vt:lpstr>Default Design</vt:lpstr>
      <vt:lpstr>Equation</vt:lpstr>
      <vt:lpstr>T2HyperK from hints at CP violation with T2K to discovery in T2HyperK? (via ‘evidence’ from T2K+NOvA…)</vt:lpstr>
      <vt:lpstr>PowerPoint Presentation</vt:lpstr>
      <vt:lpstr>PowerPoint Presentation</vt:lpstr>
      <vt:lpstr>PowerPoint Presentation</vt:lpstr>
      <vt:lpstr>Where will be by 2020?</vt:lpstr>
      <vt:lpstr>PowerPoint Presentation</vt:lpstr>
      <vt:lpstr>PowerPoint Presentation</vt:lpstr>
      <vt:lpstr>Hyper-Kamiokande Overview</vt:lpstr>
      <vt:lpstr>PowerPoint Presentation</vt:lpstr>
      <vt:lpstr>A wrinkle: CP interference is actually subleading</vt:lpstr>
      <vt:lpstr>PowerPoint Presentation</vt:lpstr>
      <vt:lpstr>3 sigma sensitivity for T2HyperK (for 0&lt;delta&lt;pi/2)</vt:lpstr>
      <vt:lpstr>T2HyperK CP violation discovery sensitivity (known MH)</vt:lpstr>
      <vt:lpstr>PowerPoint Presentation</vt:lpstr>
      <vt:lpstr>T2HyperK sensitivity</vt:lpstr>
      <vt:lpstr>Effect of systematic errors</vt:lpstr>
      <vt:lpstr>TDR in &lt;1 year, construction in 2016</vt:lpstr>
      <vt:lpstr>The Hyper Kamiokande collaboration is growing</vt:lpstr>
      <vt:lpstr>T2HyperK near detector ideas from the last CM</vt:lpstr>
      <vt:lpstr>A 2km detector was originally proposed for T2K</vt:lpstr>
      <vt:lpstr>2km detector: advantages in flux shape</vt:lpstr>
      <vt:lpstr>In addition, NA61 will continue to be crucial</vt:lpstr>
      <vt:lpstr>More hot topics</vt:lpstr>
      <vt:lpstr>In fact T2HyperK lines up nicely with 6/7 ‘big questions’</vt:lpstr>
      <vt:lpstr>Summary – a road to CPV discovery</vt:lpstr>
      <vt:lpstr>PowerPoint Presentation</vt:lpstr>
      <vt:lpstr>Backup slides</vt:lpstr>
      <vt:lpstr>Which experiment should we do?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</dc:creator>
  <cp:lastModifiedBy>mark</cp:lastModifiedBy>
  <cp:revision>98</cp:revision>
  <dcterms:created xsi:type="dcterms:W3CDTF">2013-11-11T09:54:27Z</dcterms:created>
  <dcterms:modified xsi:type="dcterms:W3CDTF">2014-01-07T10:18:46Z</dcterms:modified>
</cp:coreProperties>
</file>