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9" r:id="rId3"/>
    <p:sldId id="257" r:id="rId4"/>
    <p:sldId id="277" r:id="rId5"/>
    <p:sldId id="258" r:id="rId6"/>
    <p:sldId id="267" r:id="rId7"/>
    <p:sldId id="268" r:id="rId8"/>
    <p:sldId id="273" r:id="rId9"/>
    <p:sldId id="281" r:id="rId10"/>
    <p:sldId id="262" r:id="rId11"/>
    <p:sldId id="282" r:id="rId12"/>
    <p:sldId id="271" r:id="rId13"/>
    <p:sldId id="272" r:id="rId14"/>
    <p:sldId id="275" r:id="rId15"/>
    <p:sldId id="279" r:id="rId16"/>
    <p:sldId id="280" r:id="rId17"/>
    <p:sldId id="265" r:id="rId18"/>
    <p:sldId id="276" r:id="rId19"/>
    <p:sldId id="274" r:id="rId20"/>
    <p:sldId id="278" r:id="rId21"/>
    <p:sldId id="27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4ED3E8-A542-4240-99CE-A27DDA63C410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FFF9F-D0E7-4F19-BDC8-E2DCD1FF8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F9F-D0E7-4F19-BDC8-E2DCD1FF896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BB8DD0C-389D-4F29-9020-9B41E3E04DC2}" type="slidenum">
              <a:rPr lang="en-US"/>
              <a:pPr/>
              <a:t>12</a:t>
            </a:fld>
            <a:endParaRPr lang="en-US"/>
          </a:p>
        </p:txBody>
      </p:sp>
      <p:sp>
        <p:nvSpPr>
          <p:cNvPr id="4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443" y="4343078"/>
            <a:ext cx="5487017" cy="4115035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B00C3-C0E7-4083-9001-9C9E835B84F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F9F-D0E7-4F19-BDC8-E2DCD1FF896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Observation of  disappearance oscillations by the atmospheric and long-baseline experiments depends strongly on the angle (23) and mass splitting (m223) oscillation parameters, and hence proving that neutrinos are massive. Also, improving the results of the oscillation parameters provide a crucial impact on neutrino mass models and the interpretation of recently discovered non-zero 13 oscillation parameter measured in terms of  appearance.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F9F-D0E7-4F19-BDC8-E2DCD1FF896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F9F-D0E7-4F19-BDC8-E2DCD1FF896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F9F-D0E7-4F19-BDC8-E2DCD1FF896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F9F-D0E7-4F19-BDC8-E2DCD1FF896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F9F-D0E7-4F19-BDC8-E2DCD1FF896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F9F-D0E7-4F19-BDC8-E2DCD1FF896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F9F-D0E7-4F19-BDC8-E2DCD1FF896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F9F-D0E7-4F19-BDC8-E2DCD1FF896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F9F-D0E7-4F19-BDC8-E2DCD1FF896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F9F-D0E7-4F19-BDC8-E2DCD1FF896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F9F-D0E7-4F19-BDC8-E2DCD1FF896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F9F-D0E7-4F19-BDC8-E2DCD1FF896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F9F-D0E7-4F19-BDC8-E2DCD1FF896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F9F-D0E7-4F19-BDC8-E2DCD1FF896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E8C7-B13F-4C89-BA28-69B5AB9EB230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C9989-CC01-47C0-AE30-EB00E9F13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E8C7-B13F-4C89-BA28-69B5AB9EB230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C9989-CC01-47C0-AE30-EB00E9F13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E8C7-B13F-4C89-BA28-69B5AB9EB230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C9989-CC01-47C0-AE30-EB00E9F13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55632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fld id="{65BF42AA-BAA9-4A4A-A532-91E6F7BF00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E8C7-B13F-4C89-BA28-69B5AB9EB230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C9989-CC01-47C0-AE30-EB00E9F13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E8C7-B13F-4C89-BA28-69B5AB9EB230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C9989-CC01-47C0-AE30-EB00E9F13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E8C7-B13F-4C89-BA28-69B5AB9EB230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C9989-CC01-47C0-AE30-EB00E9F13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E8C7-B13F-4C89-BA28-69B5AB9EB230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C9989-CC01-47C0-AE30-EB00E9F13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E8C7-B13F-4C89-BA28-69B5AB9EB230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C9989-CC01-47C0-AE30-EB00E9F13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E8C7-B13F-4C89-BA28-69B5AB9EB230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C9989-CC01-47C0-AE30-EB00E9F13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E8C7-B13F-4C89-BA28-69B5AB9EB230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C9989-CC01-47C0-AE30-EB00E9F13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E8C7-B13F-4C89-BA28-69B5AB9EB230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C9989-CC01-47C0-AE30-EB00E9F13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3E8C7-B13F-4C89-BA28-69B5AB9EB230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C9989-CC01-47C0-AE30-EB00E9F13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T2K: Contribution of Bern </a:t>
            </a:r>
            <a:br>
              <a:rPr lang="en-US" dirty="0" smtClean="0"/>
            </a:br>
            <a:r>
              <a:rPr lang="en-US" dirty="0" smtClean="0"/>
              <a:t>and general prospect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886200"/>
            <a:ext cx="7086600" cy="1752600"/>
          </a:xfrm>
        </p:spPr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Ariga</a:t>
            </a:r>
          </a:p>
          <a:p>
            <a:pPr marL="514350" indent="-514350"/>
            <a:r>
              <a:rPr lang="en-US" dirty="0" smtClean="0"/>
              <a:t>on behalf of </a:t>
            </a:r>
            <a:r>
              <a:rPr lang="en-US" dirty="0" smtClean="0"/>
              <a:t>T2K-Bern and -Swiss group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Muon measurement by emulsion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Absolute muon flux measurement</a:t>
            </a:r>
          </a:p>
          <a:p>
            <a:r>
              <a:rPr lang="en-US" sz="2400" dirty="0" smtClean="0"/>
              <a:t>Momentum measurement</a:t>
            </a:r>
            <a:endParaRPr lang="en-US" sz="24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 r="50000"/>
          <a:stretch>
            <a:fillRect/>
          </a:stretch>
        </p:blipFill>
        <p:spPr bwMode="auto">
          <a:xfrm>
            <a:off x="2819400" y="1981199"/>
            <a:ext cx="1981200" cy="249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209800"/>
            <a:ext cx="2286000" cy="211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4469296"/>
            <a:ext cx="6772275" cy="2388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934200" y="4724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Preliminary</a:t>
            </a:r>
            <a:endParaRPr lang="en-US" dirty="0"/>
          </a:p>
        </p:txBody>
      </p:sp>
      <p:pic>
        <p:nvPicPr>
          <p:cNvPr id="6151" name="Picture 7" descr="C:\Users\ariga\Documents\T2K\Sinagia\images\Muon_Emulsion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5400" y="1676400"/>
            <a:ext cx="3515805" cy="244351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810000" y="4648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Preliminary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10200" y="1143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 </a:t>
            </a:r>
            <a:r>
              <a:rPr lang="en-US" dirty="0" smtClean="0"/>
              <a:t>flux and </a:t>
            </a:r>
            <a:r>
              <a:rPr lang="en-US" dirty="0" smtClean="0"/>
              <a:t>MC </a:t>
            </a:r>
            <a:r>
              <a:rPr lang="en-US" dirty="0" smtClean="0"/>
              <a:t>prediction </a:t>
            </a:r>
            <a:r>
              <a:rPr lang="en-US" altLang="ja-JP" dirty="0" smtClean="0"/>
              <a:t>(with NA61 tuning)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51448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Momentum distributions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15000" y="0"/>
            <a:ext cx="34290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Akitaka</a:t>
            </a:r>
            <a:r>
              <a:rPr lang="en-US" dirty="0" smtClean="0"/>
              <a:t> Ariga, </a:t>
            </a:r>
            <a:r>
              <a:rPr lang="en-US" dirty="0" smtClean="0"/>
              <a:t>Tomoko Ariga (Bern)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096000" y="259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Data/MC = 0.97+- 0.14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3350360"/>
            <a:ext cx="4120291" cy="3519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25"/>
          <p:cNvGrpSpPr/>
          <p:nvPr/>
        </p:nvGrpSpPr>
        <p:grpSpPr>
          <a:xfrm>
            <a:off x="4283968" y="3066531"/>
            <a:ext cx="4860032" cy="3804601"/>
            <a:chOff x="4139952" y="2953791"/>
            <a:chExt cx="5004048" cy="3917342"/>
          </a:xfrm>
        </p:grpSpPr>
        <p:sp>
          <p:nvSpPr>
            <p:cNvPr id="23" name="Rectangle 22"/>
            <p:cNvSpPr/>
            <p:nvPr/>
          </p:nvSpPr>
          <p:spPr>
            <a:xfrm>
              <a:off x="4178962" y="3032589"/>
              <a:ext cx="4965038" cy="3825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" name="Group 13"/>
            <p:cNvGrpSpPr/>
            <p:nvPr/>
          </p:nvGrpSpPr>
          <p:grpSpPr>
            <a:xfrm>
              <a:off x="4139952" y="3429000"/>
              <a:ext cx="5004048" cy="3442133"/>
              <a:chOff x="3453765" y="2994357"/>
              <a:chExt cx="5690235" cy="3914140"/>
            </a:xfrm>
          </p:grpSpPr>
          <p:pic>
            <p:nvPicPr>
              <p:cNvPr id="4" name="Picture 3"/>
              <p:cNvPicPr/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3765" y="2994357"/>
                <a:ext cx="5690235" cy="391414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48569" y="3513862"/>
                <a:ext cx="3026835" cy="26235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" name="TextBox 4"/>
            <p:cNvSpPr txBox="1"/>
            <p:nvPr/>
          </p:nvSpPr>
          <p:spPr>
            <a:xfrm>
              <a:off x="4283968" y="2953791"/>
              <a:ext cx="4778527" cy="665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  <a:t>First cross-section measurement by T2K</a:t>
              </a:r>
            </a:p>
            <a:p>
              <a:r>
                <a:rPr lang="en-GB" i="1" dirty="0" smtClean="0">
                  <a:cs typeface="Times New Roman" panose="02020603050405020304" pitchFamily="18" charset="0"/>
                </a:rPr>
                <a:t>Inclusive </a:t>
              </a:r>
              <a:r>
                <a:rPr lang="en-GB" i="1" dirty="0" err="1" smtClean="0">
                  <a:cs typeface="Times New Roman" panose="02020603050405020304" pitchFamily="18" charset="0"/>
                </a:rPr>
                <a:t>numu</a:t>
              </a:r>
              <a:r>
                <a:rPr lang="en-GB" i="1" dirty="0" smtClean="0">
                  <a:cs typeface="Times New Roman" panose="02020603050405020304" pitchFamily="18" charset="0"/>
                </a:rPr>
                <a:t> </a:t>
              </a:r>
              <a:r>
                <a:rPr lang="en-GB" i="1" dirty="0" err="1" smtClean="0">
                  <a:cs typeface="Times New Roman" panose="02020603050405020304" pitchFamily="18" charset="0"/>
                </a:rPr>
                <a:t>CCinc</a:t>
              </a:r>
              <a:r>
                <a:rPr lang="en-GB" i="1" dirty="0" smtClean="0">
                  <a:cs typeface="Times New Roman" panose="02020603050405020304" pitchFamily="18" charset="0"/>
                </a:rPr>
                <a:t> differential </a:t>
              </a:r>
              <a:r>
                <a:rPr lang="en-GB" i="1" dirty="0" err="1" smtClean="0">
                  <a:cs typeface="Times New Roman" panose="02020603050405020304" pitchFamily="18" charset="0"/>
                </a:rPr>
                <a:t>xsec</a:t>
              </a:r>
              <a:r>
                <a:rPr lang="en-GB" i="1" dirty="0" smtClean="0">
                  <a:cs typeface="Times New Roman" panose="02020603050405020304" pitchFamily="18" charset="0"/>
                </a:rPr>
                <a:t> vs. (p,</a:t>
              </a:r>
              <a:r>
                <a:rPr lang="el-GR" i="1" dirty="0">
                  <a:cs typeface="Times New Roman" panose="02020603050405020304" pitchFamily="18" charset="0"/>
                </a:rPr>
                <a:t> </a:t>
              </a:r>
              <a:r>
                <a:rPr lang="el-GR" i="1" dirty="0"/>
                <a:t>θ</a:t>
              </a:r>
              <a:r>
                <a:rPr lang="en-GB" i="1" dirty="0" smtClean="0">
                  <a:cs typeface="Times New Roman" panose="02020603050405020304" pitchFamily="18" charset="0"/>
                </a:rPr>
                <a:t>)</a:t>
              </a:r>
              <a:endParaRPr lang="en-GB" i="1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oup 23"/>
          <p:cNvGrpSpPr/>
          <p:nvPr/>
        </p:nvGrpSpPr>
        <p:grpSpPr>
          <a:xfrm>
            <a:off x="-1136" y="5262"/>
            <a:ext cx="2957487" cy="2630597"/>
            <a:chOff x="30337" y="80665"/>
            <a:chExt cx="2957487" cy="2630597"/>
          </a:xfrm>
        </p:grpSpPr>
        <p:sp>
          <p:nvSpPr>
            <p:cNvPr id="18" name="Rectangle 17"/>
            <p:cNvSpPr/>
            <p:nvPr/>
          </p:nvSpPr>
          <p:spPr>
            <a:xfrm>
              <a:off x="30337" y="80665"/>
              <a:ext cx="2957487" cy="26305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0337" y="80665"/>
              <a:ext cx="2957487" cy="2630597"/>
              <a:chOff x="330262" y="404664"/>
              <a:chExt cx="2957487" cy="2630597"/>
            </a:xfrm>
          </p:grpSpPr>
          <p:grpSp>
            <p:nvGrpSpPr>
              <p:cNvPr id="11" name="Group 7"/>
              <p:cNvGrpSpPr/>
              <p:nvPr/>
            </p:nvGrpSpPr>
            <p:grpSpPr>
              <a:xfrm>
                <a:off x="395536" y="980728"/>
                <a:ext cx="2892213" cy="2054533"/>
                <a:chOff x="4718514" y="2474912"/>
                <a:chExt cx="2892213" cy="2054533"/>
              </a:xfrm>
            </p:grpSpPr>
            <p:pic>
              <p:nvPicPr>
                <p:cNvPr id="7" name="Picture 6"/>
                <p:cNvPicPr/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 l="52469"/>
                <a:stretch/>
              </p:blipFill>
              <p:spPr bwMode="auto">
                <a:xfrm>
                  <a:off x="4718514" y="2474912"/>
                  <a:ext cx="2892213" cy="205453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6" name="Rectangle 5"/>
                <p:cNvSpPr/>
                <p:nvPr/>
              </p:nvSpPr>
              <p:spPr>
                <a:xfrm>
                  <a:off x="4860032" y="2780928"/>
                  <a:ext cx="216024" cy="17914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>
                <a:off x="330262" y="404664"/>
                <a:ext cx="234955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TPC Micromegas</a:t>
                </a:r>
              </a:p>
              <a:p>
                <a:r>
                  <a:rPr lang="en-GB" i="1" dirty="0" smtClean="0">
                    <a:cs typeface="Times New Roman" panose="02020603050405020304" pitchFamily="18" charset="0"/>
                  </a:rPr>
                  <a:t>Development, testing…</a:t>
                </a:r>
              </a:p>
            </p:txBody>
          </p:sp>
        </p:grpSp>
      </p:grpSp>
      <p:grpSp>
        <p:nvGrpSpPr>
          <p:cNvPr id="14" name="Group 24"/>
          <p:cNvGrpSpPr/>
          <p:nvPr/>
        </p:nvGrpSpPr>
        <p:grpSpPr>
          <a:xfrm>
            <a:off x="3130205" y="5262"/>
            <a:ext cx="6013795" cy="2367443"/>
            <a:chOff x="3048700" y="80664"/>
            <a:chExt cx="6013795" cy="2367443"/>
          </a:xfrm>
        </p:grpSpPr>
        <p:sp>
          <p:nvSpPr>
            <p:cNvPr id="21" name="Rectangle 20"/>
            <p:cNvSpPr/>
            <p:nvPr/>
          </p:nvSpPr>
          <p:spPr>
            <a:xfrm>
              <a:off x="3052107" y="80664"/>
              <a:ext cx="6010388" cy="23674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0" name="Group 10"/>
            <p:cNvGrpSpPr/>
            <p:nvPr/>
          </p:nvGrpSpPr>
          <p:grpSpPr>
            <a:xfrm>
              <a:off x="3048700" y="80665"/>
              <a:ext cx="5940425" cy="2303289"/>
              <a:chOff x="536145" y="899428"/>
              <a:chExt cx="5940425" cy="2303289"/>
            </a:xfrm>
          </p:grpSpPr>
          <p:pic>
            <p:nvPicPr>
              <p:cNvPr id="12" name="Picture 11"/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536145" y="1196752"/>
                <a:ext cx="5940425" cy="2005965"/>
              </a:xfrm>
              <a:prstGeom prst="rect">
                <a:avLst/>
              </a:prstGeom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539552" y="899428"/>
                <a:ext cx="45612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0CC00"/>
                    </a:solidFill>
                    <a:cs typeface="Times New Roman" panose="02020603050405020304" pitchFamily="18" charset="0"/>
                  </a:rPr>
                  <a:t>Global vertexing </a:t>
                </a:r>
                <a:r>
                  <a:rPr lang="en-GB" b="1" i="1" dirty="0" smtClean="0">
                    <a:solidFill>
                      <a:srgbClr val="00CC00"/>
                    </a:solidFill>
                    <a:cs typeface="Times New Roman" panose="02020603050405020304" pitchFamily="18" charset="0"/>
                  </a:rPr>
                  <a:t>via</a:t>
                </a:r>
                <a:r>
                  <a:rPr lang="en-GB" b="1" dirty="0" smtClean="0">
                    <a:solidFill>
                      <a:srgbClr val="00CC0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GB" b="1" dirty="0" err="1" smtClean="0">
                    <a:solidFill>
                      <a:srgbClr val="00CC00"/>
                    </a:solidFill>
                    <a:cs typeface="Times New Roman" panose="02020603050405020304" pitchFamily="18" charset="0"/>
                  </a:rPr>
                  <a:t>Kalman</a:t>
                </a:r>
                <a:r>
                  <a:rPr lang="en-GB" b="1" dirty="0" smtClean="0">
                    <a:solidFill>
                      <a:srgbClr val="00CC00"/>
                    </a:solidFill>
                    <a:cs typeface="Times New Roman" panose="02020603050405020304" pitchFamily="18" charset="0"/>
                  </a:rPr>
                  <a:t> Filter track fitting</a:t>
                </a:r>
              </a:p>
            </p:txBody>
          </p:sp>
        </p:grpSp>
      </p:grpSp>
      <p:grpSp>
        <p:nvGrpSpPr>
          <p:cNvPr id="24" name="Group 19"/>
          <p:cNvGrpSpPr/>
          <p:nvPr/>
        </p:nvGrpSpPr>
        <p:grpSpPr>
          <a:xfrm>
            <a:off x="0" y="3350359"/>
            <a:ext cx="4178962" cy="3507641"/>
            <a:chOff x="0" y="3350359"/>
            <a:chExt cx="4178962" cy="3507641"/>
          </a:xfrm>
        </p:grpSpPr>
        <p:pic>
          <p:nvPicPr>
            <p:cNvPr id="15" name="Picture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996690"/>
              <a:ext cx="4124325" cy="286131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498" y="3350359"/>
              <a:ext cx="41764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CC0099"/>
                  </a:solidFill>
                  <a:cs typeface="Times New Roman" panose="02020603050405020304" pitchFamily="18" charset="0"/>
                </a:rPr>
                <a:t>Systematics for ND280</a:t>
              </a:r>
            </a:p>
            <a:p>
              <a:r>
                <a:rPr lang="en-GB" i="1" dirty="0" smtClean="0">
                  <a:cs typeface="Times New Roman" panose="02020603050405020304" pitchFamily="18" charset="0"/>
                </a:rPr>
                <a:t>OOFV, propagation within the software…</a:t>
              </a:r>
            </a:p>
          </p:txBody>
        </p:sp>
      </p:grpSp>
      <p:pic>
        <p:nvPicPr>
          <p:cNvPr id="19" name="Picture 2" descr="http://www.t2k.org/news/logo/t2k_logo_small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420888"/>
            <a:ext cx="1385172" cy="69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504" y="2617748"/>
            <a:ext cx="86896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selection of </a:t>
            </a:r>
            <a:r>
              <a:rPr lang="en-GB" sz="28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Université de Genève</a:t>
            </a:r>
            <a:r>
              <a:rPr lang="en-GB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contributions to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229600" y="0"/>
            <a:ext cx="9144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UniGe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13864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990600"/>
            <a:ext cx="3200400" cy="300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152400" y="410250"/>
            <a:ext cx="8228160" cy="808950"/>
          </a:xfrm>
          <a:ln/>
        </p:spPr>
        <p:txBody>
          <a:bodyPr tIns="30174">
            <a:normAutofit fontScale="90000"/>
          </a:bodyPr>
          <a:lstStyle/>
          <a:p>
            <a:pPr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dirty="0"/>
              <a:t>Work on neutrino cross-section measurements in Bern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82440" y="1447800"/>
            <a:ext cx="8228160" cy="4864831"/>
          </a:xfrm>
          <a:prstGeom prst="rect">
            <a:avLst/>
          </a:prstGeom>
          <a:noFill/>
          <a:ln/>
        </p:spPr>
        <p:txBody>
          <a:bodyPr lIns="0" tIns="15087" rIns="0" bIns="0" anchor="ctr">
            <a:normAutofit/>
          </a:bodyPr>
          <a:lstStyle/>
          <a:p>
            <a:pPr marL="195843" indent="-195843">
              <a:spcAft>
                <a:spcPct val="0"/>
              </a:spcAft>
              <a:buSzPct val="45000"/>
              <a:buFont typeface="StarSymbol" charset="0"/>
              <a:buChar char="●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sz="1800" b="1" dirty="0" smtClean="0">
                <a:solidFill>
                  <a:srgbClr val="0000FF"/>
                </a:solidFill>
              </a:rPr>
              <a:t>Model-independent measurement of the CC </a:t>
            </a:r>
          </a:p>
          <a:p>
            <a:pPr marL="195843" indent="-195843">
              <a:spcAft>
                <a:spcPct val="0"/>
              </a:spcAft>
              <a:buSzPct val="45000"/>
              <a:buNone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sz="1800" b="1" dirty="0">
                <a:solidFill>
                  <a:srgbClr val="0000FF"/>
                </a:solidFill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</a:rPr>
              <a:t>   resonant </a:t>
            </a:r>
            <a:r>
              <a:rPr lang="en-US" sz="1800" b="1" dirty="0" smtClean="0">
                <a:solidFill>
                  <a:srgbClr val="0000FF"/>
                </a:solidFill>
                <a:cs typeface="Arial" charset="0"/>
              </a:rPr>
              <a:t>π</a:t>
            </a:r>
            <a:r>
              <a:rPr lang="en-US" sz="1800" b="1" baseline="33000" dirty="0" smtClean="0">
                <a:solidFill>
                  <a:srgbClr val="0000FF"/>
                </a:solidFill>
                <a:cs typeface="Arial" charset="0"/>
              </a:rPr>
              <a:t>+</a:t>
            </a:r>
            <a:r>
              <a:rPr lang="en-US" sz="1800" b="1" dirty="0" smtClean="0">
                <a:solidFill>
                  <a:srgbClr val="0000FF"/>
                </a:solidFill>
                <a:cs typeface="Arial" charset="0"/>
              </a:rPr>
              <a:t> production cross-section (mostly Δ</a:t>
            </a:r>
            <a:r>
              <a:rPr lang="en-US" sz="1800" b="1" baseline="33000" dirty="0" smtClean="0">
                <a:solidFill>
                  <a:srgbClr val="0000FF"/>
                </a:solidFill>
                <a:cs typeface="Arial" charset="0"/>
              </a:rPr>
              <a:t>++</a:t>
            </a:r>
            <a:r>
              <a:rPr lang="en-US" sz="1800" b="1" dirty="0" smtClean="0">
                <a:solidFill>
                  <a:srgbClr val="0000FF"/>
                </a:solidFill>
                <a:cs typeface="Arial" charset="0"/>
              </a:rPr>
              <a:t>)</a:t>
            </a:r>
          </a:p>
          <a:p>
            <a:pPr marL="391686" lvl="1" indent="-195843">
              <a:spcAft>
                <a:spcPct val="0"/>
              </a:spcAft>
              <a:buSzPct val="45000"/>
              <a:buFont typeface="StarSymbol" charset="0"/>
              <a:buChar char="●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sz="1800" dirty="0" smtClean="0">
                <a:cs typeface="Arial" charset="0"/>
              </a:rPr>
              <a:t>Observe final states consisting of each one μ</a:t>
            </a:r>
            <a:r>
              <a:rPr lang="en-US" sz="1800" baseline="33000" dirty="0" smtClean="0">
                <a:cs typeface="Arial" charset="0"/>
              </a:rPr>
              <a:t>-</a:t>
            </a:r>
            <a:r>
              <a:rPr lang="en-US" sz="1800" dirty="0" smtClean="0">
                <a:cs typeface="Arial" charset="0"/>
              </a:rPr>
              <a:t>, p, π</a:t>
            </a:r>
            <a:r>
              <a:rPr lang="en-US" sz="1800" baseline="33000" dirty="0" smtClean="0">
                <a:cs typeface="Arial" charset="0"/>
              </a:rPr>
              <a:t>+</a:t>
            </a:r>
          </a:p>
          <a:p>
            <a:pPr marL="391686" lvl="1" indent="-195843">
              <a:spcAft>
                <a:spcPct val="0"/>
              </a:spcAft>
              <a:buSzPct val="45000"/>
              <a:buFont typeface="StarSymbol" charset="0"/>
              <a:buChar char="●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sz="1800" dirty="0" smtClean="0">
                <a:cs typeface="Arial" charset="0"/>
              </a:rPr>
              <a:t>Extract differential cross-sections depending on </a:t>
            </a:r>
          </a:p>
          <a:p>
            <a:pPr marL="391686" lvl="1" indent="-195843">
              <a:spcAft>
                <a:spcPct val="0"/>
              </a:spcAft>
              <a:buSzPct val="45000"/>
              <a:buNone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sz="1800" dirty="0">
                <a:cs typeface="Arial" charset="0"/>
              </a:rPr>
              <a:t> </a:t>
            </a:r>
            <a:r>
              <a:rPr lang="en-US" sz="1800" dirty="0" smtClean="0">
                <a:cs typeface="Arial" charset="0"/>
              </a:rPr>
              <a:t>  kinematic variables like </a:t>
            </a:r>
            <a:r>
              <a:rPr lang="en-US" sz="1800" dirty="0" err="1" smtClean="0">
                <a:cs typeface="Arial" charset="0"/>
              </a:rPr>
              <a:t>T</a:t>
            </a:r>
            <a:r>
              <a:rPr lang="en-US" sz="1800" baseline="-33000" dirty="0" err="1" smtClean="0">
                <a:cs typeface="Arial" charset="0"/>
              </a:rPr>
              <a:t>μ</a:t>
            </a:r>
            <a:r>
              <a:rPr lang="en-US" sz="1800" dirty="0" smtClean="0">
                <a:cs typeface="Arial" charset="0"/>
              </a:rPr>
              <a:t>, </a:t>
            </a:r>
            <a:r>
              <a:rPr lang="en-US" sz="1800" dirty="0" err="1" smtClean="0">
                <a:cs typeface="Arial" charset="0"/>
              </a:rPr>
              <a:t>T</a:t>
            </a:r>
            <a:r>
              <a:rPr lang="en-US" sz="1800" baseline="-33000" dirty="0" err="1" smtClean="0">
                <a:cs typeface="Arial" charset="0"/>
              </a:rPr>
              <a:t>π</a:t>
            </a:r>
            <a:r>
              <a:rPr lang="en-US" sz="1800" dirty="0" smtClean="0">
                <a:cs typeface="Arial" charset="0"/>
              </a:rPr>
              <a:t>, </a:t>
            </a:r>
            <a:r>
              <a:rPr lang="en-US" sz="1800" dirty="0" err="1" smtClean="0">
                <a:cs typeface="Arial" charset="0"/>
              </a:rPr>
              <a:t>Θ</a:t>
            </a:r>
            <a:r>
              <a:rPr lang="en-US" sz="1800" baseline="-33000" dirty="0" err="1" smtClean="0">
                <a:cs typeface="Arial" charset="0"/>
              </a:rPr>
              <a:t>μ</a:t>
            </a:r>
            <a:r>
              <a:rPr lang="en-US" sz="1800" dirty="0" smtClean="0">
                <a:cs typeface="Arial" charset="0"/>
              </a:rPr>
              <a:t> </a:t>
            </a:r>
            <a:r>
              <a:rPr lang="en-US" sz="1800" dirty="0" smtClean="0">
                <a:cs typeface="Arial" charset="0"/>
              </a:rPr>
              <a:t>etc.</a:t>
            </a:r>
          </a:p>
          <a:p>
            <a:pPr marL="391686" lvl="1" indent="-195843">
              <a:spcAft>
                <a:spcPct val="0"/>
              </a:spcAft>
              <a:buSzPct val="45000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sz="1800" dirty="0" smtClean="0">
                <a:cs typeface="Arial" charset="0"/>
              </a:rPr>
              <a:t>No </a:t>
            </a:r>
            <a:r>
              <a:rPr lang="en-US" sz="1800" dirty="0" smtClean="0">
                <a:cs typeface="Arial" charset="0"/>
              </a:rPr>
              <a:t>measurement since ANL/BNL (~1980), large </a:t>
            </a:r>
          </a:p>
          <a:p>
            <a:pPr marL="391686" lvl="1" indent="-195843">
              <a:spcAft>
                <a:spcPct val="0"/>
              </a:spcAft>
              <a:buSzPct val="45000"/>
              <a:buNone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sz="1800" dirty="0">
                <a:cs typeface="Arial" charset="0"/>
              </a:rPr>
              <a:t> </a:t>
            </a:r>
            <a:r>
              <a:rPr lang="en-US" sz="1800" dirty="0" smtClean="0">
                <a:cs typeface="Arial" charset="0"/>
              </a:rPr>
              <a:t>   uncertainties in those measurements. </a:t>
            </a:r>
          </a:p>
          <a:p>
            <a:pPr marL="391686" lvl="1" indent="-195843">
              <a:spcAft>
                <a:spcPct val="0"/>
              </a:spcAft>
              <a:buSzPct val="45000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sz="1800" dirty="0">
                <a:cs typeface="Arial" charset="0"/>
              </a:rPr>
              <a:t> </a:t>
            </a:r>
            <a:r>
              <a:rPr lang="en-US" sz="1800" dirty="0" smtClean="0">
                <a:cs typeface="Arial" charset="0"/>
              </a:rPr>
              <a:t> </a:t>
            </a:r>
            <a:r>
              <a:rPr lang="en-US" sz="1800" dirty="0" smtClean="0">
                <a:cs typeface="Arial" charset="0"/>
              </a:rPr>
              <a:t>Good </a:t>
            </a:r>
            <a:r>
              <a:rPr lang="en-US" sz="1800" dirty="0" smtClean="0">
                <a:cs typeface="Arial" charset="0"/>
              </a:rPr>
              <a:t>test for FSI models as well!</a:t>
            </a:r>
          </a:p>
          <a:p>
            <a:pPr marL="195843" indent="-195843">
              <a:spcAft>
                <a:spcPct val="0"/>
              </a:spcAft>
              <a:buSzPct val="45000"/>
              <a:buFont typeface="StarSymbol" charset="0"/>
              <a:buChar char="●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sz="1800" b="1" dirty="0" smtClean="0">
                <a:solidFill>
                  <a:srgbClr val="006600"/>
                </a:solidFill>
              </a:rPr>
              <a:t>Development </a:t>
            </a:r>
            <a:r>
              <a:rPr lang="en-US" sz="1800" b="1" dirty="0">
                <a:solidFill>
                  <a:srgbClr val="006600"/>
                </a:solidFill>
              </a:rPr>
              <a:t>of a multi-purpose cross-section measurement tool</a:t>
            </a:r>
          </a:p>
          <a:p>
            <a:pPr marL="391686" lvl="1" indent="-195843">
              <a:spcAft>
                <a:spcPct val="0"/>
              </a:spcAft>
              <a:buSzPct val="45000"/>
              <a:buFont typeface="StarSymbol" charset="0"/>
              <a:buChar char="●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sz="1800" dirty="0"/>
              <a:t>Attempt to </a:t>
            </a:r>
            <a:r>
              <a:rPr lang="en-US" sz="1800" dirty="0">
                <a:solidFill>
                  <a:srgbClr val="0070C0"/>
                </a:solidFill>
              </a:rPr>
              <a:t>unify efforts for cross-section analyses within T2K</a:t>
            </a:r>
          </a:p>
          <a:p>
            <a:pPr marL="391686" lvl="1" indent="-195843">
              <a:spcAft>
                <a:spcPct val="0"/>
              </a:spcAft>
              <a:buSzPct val="45000"/>
              <a:buFont typeface="StarSymbol" charset="0"/>
              <a:buChar char="●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sz="1800" dirty="0" smtClean="0"/>
              <a:t>Designed to be flexible and expandable for use in different scenarios </a:t>
            </a:r>
          </a:p>
          <a:p>
            <a:pPr marL="791736" lvl="2" indent="-195843">
              <a:spcAft>
                <a:spcPct val="0"/>
              </a:spcAft>
              <a:buSzPct val="45000"/>
              <a:buFont typeface="StarSymbol" charset="0"/>
              <a:buChar char="●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sz="1400" dirty="0" smtClean="0"/>
              <a:t>different detectors like ND280 and INGRID</a:t>
            </a:r>
          </a:p>
          <a:p>
            <a:pPr marL="791736" lvl="2" indent="-195843">
              <a:spcAft>
                <a:spcPct val="0"/>
              </a:spcAft>
              <a:buSzPct val="45000"/>
              <a:buFont typeface="StarSymbol" charset="0"/>
              <a:buChar char="●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sz="1400" dirty="0" smtClean="0"/>
              <a:t>different </a:t>
            </a:r>
            <a:r>
              <a:rPr lang="en-US" sz="1400" dirty="0"/>
              <a:t>event selections as input</a:t>
            </a:r>
          </a:p>
          <a:p>
            <a:pPr marL="791736" lvl="2" indent="-195843">
              <a:spcAft>
                <a:spcPct val="0"/>
              </a:spcAft>
              <a:buSzPct val="45000"/>
              <a:buFont typeface="StarSymbol" charset="0"/>
              <a:buChar char="●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sz="1400" dirty="0" smtClean="0"/>
              <a:t>allow use </a:t>
            </a:r>
            <a:r>
              <a:rPr lang="en-US" sz="1400" dirty="0"/>
              <a:t>of multiple algorithms to extract the cross-section, e.g. unfolding and fitting</a:t>
            </a:r>
          </a:p>
          <a:p>
            <a:pPr marL="791736" lvl="2" indent="-195843">
              <a:spcAft>
                <a:spcPct val="0"/>
              </a:spcAft>
              <a:buSzPct val="45000"/>
              <a:buFont typeface="StarSymbol" charset="0"/>
              <a:buChar char="●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sz="1400" dirty="0" smtClean="0"/>
              <a:t>handle </a:t>
            </a:r>
            <a:r>
              <a:rPr lang="en-US" sz="1400" dirty="0"/>
              <a:t>systematic errors from detector, background </a:t>
            </a:r>
            <a:r>
              <a:rPr lang="en-US" sz="1400" dirty="0" smtClean="0"/>
              <a:t>cross-sections, FSI and beam (based </a:t>
            </a:r>
            <a:r>
              <a:rPr lang="en-US" sz="1400" dirty="0"/>
              <a:t>on existing systematic studies and tools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105400" y="0"/>
            <a:ext cx="40386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Martin </a:t>
            </a:r>
            <a:r>
              <a:rPr lang="en-US" dirty="0" err="1" smtClean="0"/>
              <a:t>Hierholzer</a:t>
            </a:r>
            <a:r>
              <a:rPr lang="en-US" dirty="0" smtClean="0"/>
              <a:t>, Damian </a:t>
            </a:r>
            <a:r>
              <a:rPr lang="en-US" dirty="0" err="1" smtClean="0"/>
              <a:t>Goeldi</a:t>
            </a:r>
            <a:r>
              <a:rPr lang="en-US" dirty="0" smtClean="0"/>
              <a:t> (Bern)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B868FEE-2F61-468C-A066-42490BABB91C}" type="slidenum">
              <a:rPr/>
              <a:pPr lvl="0"/>
              <a:t>13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39279" y="647280"/>
            <a:ext cx="6621480" cy="817919"/>
          </a:xfrm>
        </p:spPr>
        <p:txBody>
          <a:bodyPr wrap="square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GB" dirty="0"/>
              <a:t>Global </a:t>
            </a:r>
            <a:r>
              <a:rPr lang="en-GB" dirty="0" err="1"/>
              <a:t>vertexing</a:t>
            </a:r>
            <a:r>
              <a:rPr lang="en-GB" dirty="0"/>
              <a:t> validation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39279" y="1653839"/>
            <a:ext cx="8061480" cy="4093428"/>
          </a:xfrm>
        </p:spPr>
        <p:txBody>
          <a:bodyPr wrap="square">
            <a:spAutoFit/>
          </a:bodyPr>
          <a:lstStyle>
            <a:defPPr marL="342720" marR="0" lvl="0" indent="-342720" algn="l" rtl="0" hangingPunct="1">
              <a:lnSpc>
                <a:spcPct val="95000"/>
              </a:lnSpc>
              <a:spcBef>
                <a:spcPts val="550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39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39" algn="l"/>
                <a:tab pos="5486039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39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333333"/>
                </a:solidFill>
                <a:latin typeface="Arial" pitchFamily="34"/>
                <a:ea typeface="WenQuanYi Micro Hei" pitchFamily="2"/>
                <a:cs typeface="WenQuanYi Micro Hei" pitchFamily="2"/>
              </a:defRPr>
            </a:defPPr>
            <a:lvl1pPr marL="342720" marR="0" lvl="0" indent="-342720" algn="l" rtl="0" hangingPunct="1">
              <a:lnSpc>
                <a:spcPct val="95000"/>
              </a:lnSpc>
              <a:spcBef>
                <a:spcPts val="550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39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39" algn="l"/>
                <a:tab pos="5486039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39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333333"/>
                </a:solidFill>
                <a:latin typeface="Arial" pitchFamily="34"/>
                <a:ea typeface="WenQuanYi Micro Hei" pitchFamily="2"/>
                <a:cs typeface="WenQuanYi Micro Hei" pitchFamily="2"/>
              </a:defRPr>
            </a:lvl1pPr>
            <a:lvl2pPr marL="742680" marR="0" lvl="1" indent="-285480" algn="l" rtl="0" hangingPunct="1">
              <a:lnSpc>
                <a:spcPct val="95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742680" algn="l"/>
                <a:tab pos="914040" algn="l"/>
                <a:tab pos="1371239" algn="l"/>
                <a:tab pos="1828439" algn="l"/>
                <a:tab pos="2285640" algn="l"/>
                <a:tab pos="2742840" algn="l"/>
                <a:tab pos="3200039" algn="l"/>
                <a:tab pos="3657240" algn="l"/>
                <a:tab pos="4114440" algn="l"/>
                <a:tab pos="4571639" algn="l"/>
                <a:tab pos="5028840" algn="l"/>
                <a:tab pos="5486040" algn="l"/>
                <a:tab pos="5943239" algn="l"/>
                <a:tab pos="6400439" algn="l"/>
                <a:tab pos="6857639" algn="l"/>
                <a:tab pos="7314840" algn="l"/>
                <a:tab pos="7772039" algn="l"/>
                <a:tab pos="8229239" algn="l"/>
                <a:tab pos="8686439" algn="l"/>
                <a:tab pos="9143640" algn="l"/>
                <a:tab pos="960084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333333"/>
                </a:solidFill>
                <a:latin typeface="Arial" pitchFamily="34"/>
                <a:ea typeface="WenQuanYi Micro Hei" pitchFamily="2"/>
                <a:cs typeface="WenQuanYi Micro Hei" pitchFamily="2"/>
              </a:defRPr>
            </a:lvl2pPr>
            <a:lvl3pPr marL="1143000" marR="0" lvl="2" indent="-228600" algn="l" rtl="0" hangingPunct="1">
              <a:lnSpc>
                <a:spcPct val="95000"/>
              </a:lnSpc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142999" algn="l"/>
                <a:tab pos="1371599" algn="l"/>
                <a:tab pos="1828799" algn="l"/>
                <a:tab pos="2285998" algn="l"/>
                <a:tab pos="2743199" algn="l"/>
                <a:tab pos="3200398" algn="l"/>
                <a:tab pos="3657599" algn="l"/>
                <a:tab pos="4114799" algn="l"/>
                <a:tab pos="4571999" algn="l"/>
                <a:tab pos="5029198" algn="l"/>
                <a:tab pos="5486399" algn="l"/>
                <a:tab pos="5943599" algn="l"/>
                <a:tab pos="6400799" algn="l"/>
                <a:tab pos="6857999" algn="l"/>
                <a:tab pos="7315198" algn="l"/>
                <a:tab pos="7772398" algn="l"/>
                <a:tab pos="8229598" algn="l"/>
                <a:tab pos="8686798" algn="l"/>
                <a:tab pos="9143998" algn="l"/>
                <a:tab pos="9601198" algn="l"/>
                <a:tab pos="10058398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333333"/>
                </a:solidFill>
                <a:latin typeface="Arial" pitchFamily="34"/>
                <a:ea typeface="WenQuanYi Micro Hei" pitchFamily="2"/>
                <a:cs typeface="WenQuanYi Micro Hei" pitchFamily="2"/>
              </a:defRPr>
            </a:lvl3pPr>
            <a:lvl4pPr marL="1600199" marR="0" lvl="3" indent="-228600" algn="l" rtl="0" hangingPunct="1">
              <a:lnSpc>
                <a:spcPct val="95000"/>
              </a:lnSpc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600200" algn="l"/>
                <a:tab pos="1828800" algn="l"/>
                <a:tab pos="2286000" algn="l"/>
                <a:tab pos="2743199" algn="l"/>
                <a:tab pos="3200400" algn="l"/>
                <a:tab pos="3657599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800" algn="l"/>
                <a:tab pos="6858000" algn="l"/>
                <a:tab pos="7315200" algn="l"/>
                <a:tab pos="7772399" algn="l"/>
                <a:tab pos="8229599" algn="l"/>
                <a:tab pos="8686799" algn="l"/>
                <a:tab pos="9143999" algn="l"/>
                <a:tab pos="9601199" algn="l"/>
                <a:tab pos="10058399" algn="l"/>
                <a:tab pos="10515599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333333"/>
                </a:solidFill>
                <a:latin typeface="Arial" pitchFamily="34"/>
                <a:ea typeface="WenQuanYi Micro Hei" pitchFamily="2"/>
                <a:cs typeface="WenQuanYi Micro Hei" pitchFamily="2"/>
              </a:defRPr>
            </a:lvl4pPr>
            <a:lvl5pPr marL="2057400" marR="0" lvl="4" indent="-228600" algn="l" rtl="0" hangingPunct="1">
              <a:lnSpc>
                <a:spcPct val="95000"/>
              </a:lnSpc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399" algn="l"/>
                <a:tab pos="2285999" algn="l"/>
                <a:tab pos="2743199" algn="l"/>
                <a:tab pos="3200398" algn="l"/>
                <a:tab pos="3657599" algn="l"/>
                <a:tab pos="4114798" algn="l"/>
                <a:tab pos="4571999" algn="l"/>
                <a:tab pos="5029199" algn="l"/>
                <a:tab pos="5486399" algn="l"/>
                <a:tab pos="5943598" algn="l"/>
                <a:tab pos="6400799" algn="l"/>
                <a:tab pos="6857999" algn="l"/>
                <a:tab pos="7315199" algn="l"/>
                <a:tab pos="7772399" algn="l"/>
                <a:tab pos="8229598" algn="l"/>
                <a:tab pos="8686798" algn="l"/>
                <a:tab pos="9143998" algn="l"/>
                <a:tab pos="9601198" algn="l"/>
                <a:tab pos="10058398" algn="l"/>
                <a:tab pos="10515598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333333"/>
                </a:solidFill>
                <a:latin typeface="Arial" pitchFamily="34"/>
                <a:ea typeface="WenQuanYi Micro Hei" pitchFamily="2"/>
                <a:cs typeface="WenQuanYi Micro Hei" pitchFamily="2"/>
              </a:defRPr>
            </a:lvl5pPr>
            <a:lvl6pPr marL="2057400" marR="0" lvl="5" indent="-228600" algn="l" rtl="0" hangingPunct="1">
              <a:lnSpc>
                <a:spcPct val="95000"/>
              </a:lnSpc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399" algn="l"/>
                <a:tab pos="2285999" algn="l"/>
                <a:tab pos="2743199" algn="l"/>
                <a:tab pos="3200398" algn="l"/>
                <a:tab pos="3657599" algn="l"/>
                <a:tab pos="4114798" algn="l"/>
                <a:tab pos="4571999" algn="l"/>
                <a:tab pos="5029199" algn="l"/>
                <a:tab pos="5486399" algn="l"/>
                <a:tab pos="5943598" algn="l"/>
                <a:tab pos="6400799" algn="l"/>
                <a:tab pos="6857999" algn="l"/>
                <a:tab pos="7315199" algn="l"/>
                <a:tab pos="7772399" algn="l"/>
                <a:tab pos="8229598" algn="l"/>
                <a:tab pos="8686798" algn="l"/>
                <a:tab pos="9143998" algn="l"/>
                <a:tab pos="9601198" algn="l"/>
                <a:tab pos="10058398" algn="l"/>
                <a:tab pos="10515598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333333"/>
                </a:solidFill>
                <a:latin typeface="Arial" pitchFamily="34"/>
                <a:ea typeface="WenQuanYi Micro Hei" pitchFamily="2"/>
                <a:cs typeface="WenQuanYi Micro Hei" pitchFamily="2"/>
              </a:defRPr>
            </a:lvl6pPr>
            <a:lvl7pPr marL="2057400" marR="0" lvl="6" indent="-228600" algn="l" rtl="0" hangingPunct="1">
              <a:lnSpc>
                <a:spcPct val="95000"/>
              </a:lnSpc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399" algn="l"/>
                <a:tab pos="2285999" algn="l"/>
                <a:tab pos="2743199" algn="l"/>
                <a:tab pos="3200398" algn="l"/>
                <a:tab pos="3657599" algn="l"/>
                <a:tab pos="4114798" algn="l"/>
                <a:tab pos="4571999" algn="l"/>
                <a:tab pos="5029199" algn="l"/>
                <a:tab pos="5486399" algn="l"/>
                <a:tab pos="5943598" algn="l"/>
                <a:tab pos="6400799" algn="l"/>
                <a:tab pos="6857999" algn="l"/>
                <a:tab pos="7315199" algn="l"/>
                <a:tab pos="7772399" algn="l"/>
                <a:tab pos="8229598" algn="l"/>
                <a:tab pos="8686798" algn="l"/>
                <a:tab pos="9143998" algn="l"/>
                <a:tab pos="9601198" algn="l"/>
                <a:tab pos="10058398" algn="l"/>
                <a:tab pos="10515598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333333"/>
                </a:solidFill>
                <a:latin typeface="Arial" pitchFamily="34"/>
                <a:ea typeface="WenQuanYi Micro Hei" pitchFamily="2"/>
                <a:cs typeface="WenQuanYi Micro Hei" pitchFamily="2"/>
              </a:defRPr>
            </a:lvl7pPr>
            <a:lvl8pPr marL="2057400" marR="0" lvl="7" indent="-228600" algn="l" rtl="0" hangingPunct="1">
              <a:lnSpc>
                <a:spcPct val="95000"/>
              </a:lnSpc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399" algn="l"/>
                <a:tab pos="2285999" algn="l"/>
                <a:tab pos="2743199" algn="l"/>
                <a:tab pos="3200398" algn="l"/>
                <a:tab pos="3657599" algn="l"/>
                <a:tab pos="4114798" algn="l"/>
                <a:tab pos="4571999" algn="l"/>
                <a:tab pos="5029199" algn="l"/>
                <a:tab pos="5486399" algn="l"/>
                <a:tab pos="5943598" algn="l"/>
                <a:tab pos="6400799" algn="l"/>
                <a:tab pos="6857999" algn="l"/>
                <a:tab pos="7315199" algn="l"/>
                <a:tab pos="7772399" algn="l"/>
                <a:tab pos="8229598" algn="l"/>
                <a:tab pos="8686798" algn="l"/>
                <a:tab pos="9143998" algn="l"/>
                <a:tab pos="9601198" algn="l"/>
                <a:tab pos="10058398" algn="l"/>
                <a:tab pos="10515598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333333"/>
                </a:solidFill>
                <a:latin typeface="Arial" pitchFamily="34"/>
                <a:ea typeface="WenQuanYi Micro Hei" pitchFamily="2"/>
                <a:cs typeface="WenQuanYi Micro Hei" pitchFamily="2"/>
              </a:defRPr>
            </a:lvl8pPr>
            <a:lvl9pPr marL="2057400" marR="0" lvl="8" indent="-228600" algn="l" rtl="0" hangingPunct="1">
              <a:lnSpc>
                <a:spcPct val="95000"/>
              </a:lnSpc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399" algn="l"/>
                <a:tab pos="2285999" algn="l"/>
                <a:tab pos="2743199" algn="l"/>
                <a:tab pos="3200398" algn="l"/>
                <a:tab pos="3657599" algn="l"/>
                <a:tab pos="4114798" algn="l"/>
                <a:tab pos="4571999" algn="l"/>
                <a:tab pos="5029199" algn="l"/>
                <a:tab pos="5486399" algn="l"/>
                <a:tab pos="5943598" algn="l"/>
                <a:tab pos="6400799" algn="l"/>
                <a:tab pos="6857999" algn="l"/>
                <a:tab pos="7315199" algn="l"/>
                <a:tab pos="7772399" algn="l"/>
                <a:tab pos="8229598" algn="l"/>
                <a:tab pos="8686798" algn="l"/>
                <a:tab pos="9143998" algn="l"/>
                <a:tab pos="9601198" algn="l"/>
                <a:tab pos="10058398" algn="l"/>
                <a:tab pos="10515598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333333"/>
                </a:solidFill>
                <a:latin typeface="Arial" pitchFamily="34"/>
                <a:ea typeface="WenQuanYi Micro Hei" pitchFamily="2"/>
                <a:cs typeface="WenQuanYi Micro Hei" pitchFamily="2"/>
              </a:defRPr>
            </a:lvl9pPr>
          </a:lstStyle>
          <a:p>
            <a:pPr marL="0" lvl="0" indent="0">
              <a:lnSpc>
                <a:spcPct val="120000"/>
              </a:lnSpc>
              <a:spcBef>
                <a:spcPts val="573"/>
              </a:spcBef>
              <a:buClr>
                <a:srgbClr val="DF2046"/>
              </a:buClr>
              <a:buSzPct val="85000"/>
              <a:buFont typeface="Arial" pitchFamily="34" charset="0"/>
              <a:buChar char="•"/>
            </a:pPr>
            <a:r>
              <a:rPr lang="en-GB" sz="2000" dirty="0"/>
              <a:t>ND280 reconstruction software contains an algorithm to fit a global vertex to reconstructed </a:t>
            </a:r>
            <a:r>
              <a:rPr lang="en-GB" sz="2000" dirty="0" err="1"/>
              <a:t>subdetector</a:t>
            </a:r>
            <a:r>
              <a:rPr lang="en-GB" sz="2000" dirty="0"/>
              <a:t> tracks. (see fig.)</a:t>
            </a:r>
          </a:p>
          <a:p>
            <a:pPr marL="0" lvl="0" indent="0">
              <a:lnSpc>
                <a:spcPct val="120000"/>
              </a:lnSpc>
              <a:spcBef>
                <a:spcPts val="573"/>
              </a:spcBef>
              <a:buClr>
                <a:srgbClr val="DF2046"/>
              </a:buClr>
              <a:buSzPct val="85000"/>
              <a:buFont typeface="Arial" pitchFamily="34" charset="0"/>
              <a:buChar char="•"/>
            </a:pPr>
            <a:r>
              <a:rPr lang="en-GB" sz="2000" dirty="0">
                <a:solidFill>
                  <a:srgbClr val="0000FF"/>
                </a:solidFill>
              </a:rPr>
              <a:t>This code is currently being validated</a:t>
            </a:r>
            <a:r>
              <a:rPr lang="en-GB" sz="2000" dirty="0"/>
              <a:t>.</a:t>
            </a:r>
          </a:p>
          <a:p>
            <a:pPr marL="0" lvl="0" indent="0">
              <a:lnSpc>
                <a:spcPct val="120000"/>
              </a:lnSpc>
              <a:spcBef>
                <a:spcPts val="573"/>
              </a:spcBef>
              <a:buClr>
                <a:srgbClr val="DF2046"/>
              </a:buClr>
              <a:buSzPct val="85000"/>
              <a:buFont typeface="Arial" pitchFamily="34" charset="0"/>
              <a:buChar char="•"/>
            </a:pPr>
            <a:r>
              <a:rPr lang="en-GB" sz="2000" dirty="0"/>
              <a:t>Control samples have been developed </a:t>
            </a:r>
            <a:r>
              <a:rPr lang="en-GB" sz="2000" dirty="0" smtClean="0"/>
              <a:t>to </a:t>
            </a:r>
            <a:br>
              <a:rPr lang="en-GB" sz="2000" dirty="0" smtClean="0"/>
            </a:br>
            <a:r>
              <a:rPr lang="en-GB" sz="2000" dirty="0" smtClean="0"/>
              <a:t>evaluate systematic effects </a:t>
            </a:r>
            <a:r>
              <a:rPr lang="en-GB" sz="2000" dirty="0"/>
              <a:t>for </a:t>
            </a:r>
            <a:r>
              <a:rPr lang="en-GB" sz="2000" dirty="0" smtClean="0"/>
              <a:t>potential </a:t>
            </a:r>
            <a:r>
              <a:rPr lang="en-GB" sz="2000" dirty="0"/>
              <a:t>analyses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using </a:t>
            </a:r>
            <a:r>
              <a:rPr lang="en-GB" sz="2000" dirty="0"/>
              <a:t>global vertices.</a:t>
            </a:r>
            <a:br>
              <a:rPr lang="en-GB" sz="2000" dirty="0"/>
            </a:br>
            <a:endParaRPr lang="en-GB" sz="2000" dirty="0"/>
          </a:p>
          <a:p>
            <a:pPr marL="0" lvl="0" indent="0">
              <a:lnSpc>
                <a:spcPct val="120000"/>
              </a:lnSpc>
              <a:spcBef>
                <a:spcPts val="573"/>
              </a:spcBef>
              <a:buClr>
                <a:srgbClr val="DF2046"/>
              </a:buClr>
              <a:buSzPct val="85000"/>
              <a:buFont typeface="Arial" pitchFamily="34" charset="0"/>
              <a:buChar char="•"/>
            </a:pPr>
            <a:r>
              <a:rPr lang="en-GB" sz="2000" dirty="0"/>
              <a:t>Outlook: Use events with multiple global vertices (due to e.g. particle decays) to look </a:t>
            </a:r>
            <a:r>
              <a:rPr lang="en-GB" sz="2000" dirty="0">
                <a:solidFill>
                  <a:srgbClr val="006600"/>
                </a:solidFill>
              </a:rPr>
              <a:t>for “rare” physics such as strangeness production from neutrino interactions</a:t>
            </a:r>
            <a:r>
              <a:rPr lang="en-GB" sz="2000" dirty="0" smtClean="0">
                <a:solidFill>
                  <a:srgbClr val="006600"/>
                </a:solidFill>
              </a:rPr>
              <a:t>.</a:t>
            </a:r>
            <a:endParaRPr lang="en-GB" sz="2000" dirty="0">
              <a:solidFill>
                <a:srgbClr val="006600"/>
              </a:solidFill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6469919" y="2715839"/>
            <a:ext cx="731519" cy="1645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FE7F5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5999" algn="l"/>
                <a:tab pos="2743199" algn="l"/>
                <a:tab pos="3200400" algn="l"/>
                <a:tab pos="3657600" algn="l"/>
                <a:tab pos="4114799" algn="l"/>
                <a:tab pos="4571999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399" algn="l"/>
                <a:tab pos="8229599" algn="l"/>
                <a:tab pos="8686800" algn="l"/>
                <a:tab pos="9143999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WenQuanYi Micro Hei" pitchFamily="2"/>
              <a:cs typeface="WenQuanYi Micro Hei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7297560" y="2715480"/>
            <a:ext cx="1591199" cy="1645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FE7F5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5999" algn="l"/>
                <a:tab pos="2743199" algn="l"/>
                <a:tab pos="3200400" algn="l"/>
                <a:tab pos="3657600" algn="l"/>
                <a:tab pos="4114799" algn="l"/>
                <a:tab pos="4571999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399" algn="l"/>
                <a:tab pos="8229599" algn="l"/>
                <a:tab pos="8686800" algn="l"/>
                <a:tab pos="9143999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WenQuanYi Micro Hei" pitchFamily="2"/>
              <a:cs typeface="WenQuanYi Micro Hei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69919" y="2715839"/>
            <a:ext cx="731519" cy="3034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5999" algn="l"/>
                <a:tab pos="2743199" algn="l"/>
                <a:tab pos="3200400" algn="l"/>
                <a:tab pos="3657600" algn="l"/>
                <a:tab pos="4114799" algn="l"/>
                <a:tab pos="4571999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399" algn="l"/>
                <a:tab pos="8229599" algn="l"/>
                <a:tab pos="8686800" algn="l"/>
                <a:tab pos="9143999" algn="l"/>
              </a:tabLst>
            </a:pPr>
            <a:r>
              <a: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Micro Hei" pitchFamily="2"/>
                <a:cs typeface="WenQuanYi Micro Hei" pitchFamily="2"/>
              </a:rPr>
              <a:t>FGD1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93919" y="2716199"/>
            <a:ext cx="731519" cy="3034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5999" algn="l"/>
                <a:tab pos="2743199" algn="l"/>
                <a:tab pos="3200400" algn="l"/>
                <a:tab pos="3657600" algn="l"/>
                <a:tab pos="4114799" algn="l"/>
                <a:tab pos="4571999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399" algn="l"/>
                <a:tab pos="8229599" algn="l"/>
                <a:tab pos="8686800" algn="l"/>
                <a:tab pos="9143999" algn="l"/>
              </a:tabLst>
            </a:pPr>
            <a:r>
              <a: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Micro Hei" pitchFamily="2"/>
                <a:cs typeface="WenQuanYi Micro Hei" pitchFamily="2"/>
              </a:rPr>
              <a:t>TPC2</a:t>
            </a:r>
          </a:p>
        </p:txBody>
      </p:sp>
      <p:sp>
        <p:nvSpPr>
          <p:cNvPr id="8" name="Straight Connector 7"/>
          <p:cNvSpPr/>
          <p:nvPr/>
        </p:nvSpPr>
        <p:spPr>
          <a:xfrm flipV="1">
            <a:off x="6564240" y="2990160"/>
            <a:ext cx="2288520" cy="604079"/>
          </a:xfrm>
          <a:prstGeom prst="line">
            <a:avLst/>
          </a:prstGeom>
          <a:noFill/>
          <a:ln w="36720">
            <a:solidFill>
              <a:srgbClr val="00FF00"/>
            </a:solidFill>
            <a:prstDash val="solid"/>
          </a:ln>
        </p:spPr>
        <p:txBody>
          <a:bodyPr vert="horz" wrap="none" lIns="108360" tIns="63360" rIns="108360" bIns="6336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5999" algn="l"/>
                <a:tab pos="2743199" algn="l"/>
                <a:tab pos="3200400" algn="l"/>
                <a:tab pos="3657600" algn="l"/>
                <a:tab pos="4114799" algn="l"/>
                <a:tab pos="4571999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399" algn="l"/>
                <a:tab pos="8229599" algn="l"/>
                <a:tab pos="8686800" algn="l"/>
                <a:tab pos="9143999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WenQuanYi Micro Hei" pitchFamily="2"/>
              <a:cs typeface="WenQuanYi Micro Hei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>
            <a:off x="6546240" y="3630239"/>
            <a:ext cx="563760" cy="457201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</a:ln>
        </p:spPr>
        <p:txBody>
          <a:bodyPr vert="horz" wrap="none" lIns="108360" tIns="63360" rIns="108360" bIns="6336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5999" algn="l"/>
                <a:tab pos="2743199" algn="l"/>
                <a:tab pos="3200400" algn="l"/>
                <a:tab pos="3657600" algn="l"/>
                <a:tab pos="4114799" algn="l"/>
                <a:tab pos="4571999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399" algn="l"/>
                <a:tab pos="8229599" algn="l"/>
                <a:tab pos="8686800" algn="l"/>
                <a:tab pos="9143999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WenQuanYi Micro Hei" pitchFamily="2"/>
              <a:cs typeface="WenQuanYi Micro Hei" pitchFamily="2"/>
            </a:endParaRPr>
          </a:p>
        </p:txBody>
      </p:sp>
      <p:sp>
        <p:nvSpPr>
          <p:cNvPr id="10" name="Straight Connector 9"/>
          <p:cNvSpPr/>
          <p:nvPr/>
        </p:nvSpPr>
        <p:spPr>
          <a:xfrm>
            <a:off x="6708240" y="3611879"/>
            <a:ext cx="1463040" cy="109800"/>
          </a:xfrm>
          <a:prstGeom prst="line">
            <a:avLst/>
          </a:prstGeom>
          <a:noFill/>
          <a:ln w="36720">
            <a:solidFill>
              <a:srgbClr val="808080"/>
            </a:solidFill>
            <a:prstDash val="solid"/>
          </a:ln>
        </p:spPr>
        <p:txBody>
          <a:bodyPr vert="horz" wrap="none" lIns="108360" tIns="63360" rIns="108360" bIns="6336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5999" algn="l"/>
                <a:tab pos="2743199" algn="l"/>
                <a:tab pos="3200400" algn="l"/>
                <a:tab pos="3657600" algn="l"/>
                <a:tab pos="4114799" algn="l"/>
                <a:tab pos="4571999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399" algn="l"/>
                <a:tab pos="8229599" algn="l"/>
                <a:tab pos="8686800" algn="l"/>
                <a:tab pos="9143999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WenQuanYi Micro Hei" pitchFamily="2"/>
              <a:cs typeface="WenQuanYi Micro Hei" pitchFamily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87279" y="3081600"/>
            <a:ext cx="640080" cy="2728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5999" algn="l"/>
                <a:tab pos="2743199" algn="l"/>
                <a:tab pos="3200400" algn="l"/>
                <a:tab pos="3657600" algn="l"/>
                <a:tab pos="4114799" algn="l"/>
                <a:tab pos="4571999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399" algn="l"/>
                <a:tab pos="8229599" algn="l"/>
                <a:tab pos="8686800" algn="l"/>
                <a:tab pos="9143999" algn="l"/>
              </a:tabLst>
            </a:pPr>
            <a:r>
              <a:rPr lang="en-US" sz="1200" b="0" i="1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Micro Hei" pitchFamily="2"/>
                <a:cs typeface="WenQuanYi Micro Hei" pitchFamily="2"/>
              </a:rPr>
              <a:t>HMN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71280" y="3585600"/>
            <a:ext cx="645479" cy="2728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5999" algn="l"/>
                <a:tab pos="2743199" algn="l"/>
                <a:tab pos="3200400" algn="l"/>
                <a:tab pos="3657600" algn="l"/>
                <a:tab pos="4114799" algn="l"/>
                <a:tab pos="4571999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399" algn="l"/>
                <a:tab pos="8229599" algn="l"/>
                <a:tab pos="8686800" algn="l"/>
                <a:tab pos="9143999" algn="l"/>
              </a:tabLst>
            </a:pPr>
            <a:r>
              <a:rPr lang="en-US" sz="1200" b="0" i="1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Micro Hei" pitchFamily="2"/>
                <a:cs typeface="WenQuanYi Micro Hei" pitchFamily="2"/>
              </a:rPr>
              <a:t>SHMN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95479" y="4069800"/>
            <a:ext cx="822960" cy="2728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5999" algn="l"/>
                <a:tab pos="2743199" algn="l"/>
                <a:tab pos="3200400" algn="l"/>
                <a:tab pos="3657600" algn="l"/>
                <a:tab pos="4114799" algn="l"/>
                <a:tab pos="4571999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399" algn="l"/>
                <a:tab pos="8229599" algn="l"/>
                <a:tab pos="8686800" algn="l"/>
                <a:tab pos="9143999" algn="l"/>
              </a:tabLst>
            </a:pPr>
            <a:r>
              <a:rPr lang="en-US" sz="1200" b="0" i="1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Micro Hei" pitchFamily="2"/>
                <a:cs typeface="WenQuanYi Micro Hei" pitchFamily="2"/>
              </a:rPr>
              <a:t>isoFGD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38959" y="3019679"/>
            <a:ext cx="822960" cy="2728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5999" algn="l"/>
                <a:tab pos="2743199" algn="l"/>
                <a:tab pos="3200400" algn="l"/>
                <a:tab pos="3657600" algn="l"/>
                <a:tab pos="4114799" algn="l"/>
                <a:tab pos="4571999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399" algn="l"/>
                <a:tab pos="8229599" algn="l"/>
                <a:tab pos="8686800" algn="l"/>
                <a:tab pos="9143999" algn="l"/>
              </a:tabLst>
            </a:pPr>
            <a:r>
              <a:rPr lang="en-US" sz="1200" b="0" i="1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Micro Hei" pitchFamily="2"/>
                <a:cs typeface="WenQuanYi Micro Hei" pitchFamily="2"/>
              </a:rPr>
              <a:t>isoFGD</a:t>
            </a:r>
            <a:endParaRPr lang="en-US" sz="1200" b="0" i="1" u="none" strike="noStrike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WenQuanYi Micro Hei" pitchFamily="2"/>
              <a:cs typeface="WenQuanYi Micro Hei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 flipV="1">
            <a:off x="6527880" y="3246119"/>
            <a:ext cx="161999" cy="274320"/>
          </a:xfrm>
          <a:prstGeom prst="line">
            <a:avLst/>
          </a:prstGeom>
          <a:noFill/>
          <a:ln w="36720">
            <a:solidFill>
              <a:srgbClr val="808080"/>
            </a:solidFill>
            <a:prstDash val="solid"/>
          </a:ln>
        </p:spPr>
        <p:txBody>
          <a:bodyPr vert="horz" wrap="none" lIns="108360" tIns="63360" rIns="108360" bIns="6336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5999" algn="l"/>
                <a:tab pos="2743199" algn="l"/>
                <a:tab pos="3200400" algn="l"/>
                <a:tab pos="3657600" algn="l"/>
                <a:tab pos="4114799" algn="l"/>
                <a:tab pos="4571999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399" algn="l"/>
                <a:tab pos="8229599" algn="l"/>
                <a:tab pos="8686800" algn="l"/>
                <a:tab pos="9143999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WenQuanYi Micro Hei" pitchFamily="2"/>
              <a:cs typeface="WenQuanYi Micro Hei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6433919" y="3502799"/>
            <a:ext cx="182880" cy="1828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10797"/>
              <a:gd name="f5" fmla="val 8278"/>
              <a:gd name="f6" fmla="val 8256"/>
              <a:gd name="f7" fmla="val 6722"/>
              <a:gd name="f8" fmla="val 13405"/>
              <a:gd name="f9" fmla="val 4198"/>
              <a:gd name="f10" fmla="val 16580"/>
              <a:gd name="f11" fmla="val 17401"/>
              <a:gd name="f12" fmla="val 14878"/>
              <a:gd name="f13" fmla="val 13321"/>
              <a:gd name="f14" fmla="*/ f0 1 21600"/>
              <a:gd name="f15" fmla="*/ f1 1 21600"/>
              <a:gd name="f16" fmla="*/ 6722 f14 1"/>
              <a:gd name="f17" fmla="*/ 14878 f14 1"/>
              <a:gd name="f18" fmla="*/ 15460 f15 1"/>
              <a:gd name="f19" fmla="*/ 8256 f1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17" b="f18"/>
            <a:pathLst>
              <a:path w="21600" h="21600">
                <a:moveTo>
                  <a:pt x="f4" y="f2"/>
                </a:moveTo>
                <a:lnTo>
                  <a:pt x="f5" y="f6"/>
                </a:lnTo>
                <a:lnTo>
                  <a:pt x="f2" y="f6"/>
                </a:lnTo>
                <a:lnTo>
                  <a:pt x="f7" y="f8"/>
                </a:lnTo>
                <a:lnTo>
                  <a:pt x="f9" y="f3"/>
                </a:lnTo>
                <a:lnTo>
                  <a:pt x="f4" y="f10"/>
                </a:lnTo>
                <a:lnTo>
                  <a:pt x="f11" y="f3"/>
                </a:lnTo>
                <a:lnTo>
                  <a:pt x="f12" y="f8"/>
                </a:lnTo>
                <a:lnTo>
                  <a:pt x="f3" y="f6"/>
                </a:lnTo>
                <a:lnTo>
                  <a:pt x="f13" y="f6"/>
                </a:lnTo>
                <a:lnTo>
                  <a:pt x="f4" y="f2"/>
                </a:lnTo>
                <a:close/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5999" algn="l"/>
                <a:tab pos="2743199" algn="l"/>
                <a:tab pos="3200400" algn="l"/>
                <a:tab pos="3657600" algn="l"/>
                <a:tab pos="4114799" algn="l"/>
                <a:tab pos="4571999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399" algn="l"/>
                <a:tab pos="8229599" algn="l"/>
                <a:tab pos="8686800" algn="l"/>
                <a:tab pos="9143999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WenQuanYi Micro Hei" pitchFamily="2"/>
              <a:cs typeface="WenQuanYi Micro Hei" pitchFamily="2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86600" y="0"/>
            <a:ext cx="20574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err="1" smtClean="0"/>
              <a:t>Martti</a:t>
            </a:r>
            <a:r>
              <a:rPr lang="en-US" dirty="0" smtClean="0"/>
              <a:t> </a:t>
            </a:r>
            <a:r>
              <a:rPr lang="en-US" dirty="0" err="1" smtClean="0"/>
              <a:t>Nirkko</a:t>
            </a:r>
            <a:r>
              <a:rPr lang="en-US" altLang="ja-JP" dirty="0" smtClean="0"/>
              <a:t> (Bern)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886200"/>
            <a:ext cx="3686174" cy="2502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Print" pitchFamily="2" charset="0"/>
              </a:rPr>
              <a:t>CCQE cross-section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>
                <a:latin typeface="Garamond" pitchFamily="18" charset="0"/>
              </a:rPr>
              <a:t>R</a:t>
            </a:r>
            <a:r>
              <a:rPr lang="en-US" sz="2400" dirty="0" smtClean="0">
                <a:latin typeface="Garamond" pitchFamily="18" charset="0"/>
              </a:rPr>
              <a:t>ecent experiments report higher value of axial mass M</a:t>
            </a:r>
            <a:r>
              <a:rPr lang="en-US" sz="2400" baseline="-25000" dirty="0" smtClean="0">
                <a:latin typeface="Garamond" pitchFamily="18" charset="0"/>
              </a:rPr>
              <a:t>A</a:t>
            </a:r>
            <a:r>
              <a:rPr lang="en-US" sz="2400" dirty="0" smtClean="0">
                <a:latin typeface="Garamond" pitchFamily="18" charset="0"/>
              </a:rPr>
              <a:t>=1.35 from the fit CCQE data.</a:t>
            </a:r>
          </a:p>
          <a:p>
            <a:r>
              <a:rPr lang="en-US" sz="2400" dirty="0" smtClean="0">
                <a:latin typeface="Garamond" pitchFamily="18" charset="0"/>
              </a:rPr>
              <a:t>These effects could be attributed to </a:t>
            </a:r>
            <a:r>
              <a:rPr lang="en-US" sz="2400" dirty="0" smtClean="0">
                <a:solidFill>
                  <a:srgbClr val="C00000"/>
                </a:solidFill>
                <a:latin typeface="Garamond" pitchFamily="18" charset="0"/>
              </a:rPr>
              <a:t>the nuclear effects from the use of heavy nucleus </a:t>
            </a:r>
            <a:r>
              <a:rPr lang="en-US" sz="2400" dirty="0" smtClean="0">
                <a:solidFill>
                  <a:srgbClr val="C00000"/>
                </a:solidFill>
                <a:latin typeface="Garamond" pitchFamily="18" charset="0"/>
              </a:rPr>
              <a:t>target</a:t>
            </a:r>
            <a:r>
              <a:rPr lang="en-US" sz="2400" dirty="0" smtClean="0">
                <a:latin typeface="Garamond" pitchFamily="18" charset="0"/>
              </a:rPr>
              <a:t>. </a:t>
            </a:r>
            <a:r>
              <a:rPr lang="en-US" sz="2400" dirty="0" smtClean="0">
                <a:latin typeface="Garamond" pitchFamily="18" charset="0"/>
              </a:rPr>
              <a:t>Theory models available.</a:t>
            </a:r>
            <a:r>
              <a:rPr lang="en-IN" sz="2400" dirty="0" smtClean="0">
                <a:latin typeface="Garamond" pitchFamily="18" charset="0"/>
              </a:rPr>
              <a:t> </a:t>
            </a:r>
          </a:p>
          <a:p>
            <a:r>
              <a:rPr lang="en-US" sz="2400" dirty="0" smtClean="0">
                <a:latin typeface="Garamond" pitchFamily="18" charset="0"/>
              </a:rPr>
              <a:t>With </a:t>
            </a:r>
            <a:r>
              <a:rPr lang="en-US" sz="2400" dirty="0" smtClean="0">
                <a:latin typeface="Garamond" pitchFamily="18" charset="0"/>
              </a:rPr>
              <a:t>increase of statistics in T2K, </a:t>
            </a:r>
            <a:r>
              <a:rPr lang="en-US" sz="2400" dirty="0" smtClean="0">
                <a:latin typeface="Garamond" pitchFamily="18" charset="0"/>
              </a:rPr>
              <a:t>the systematic coming from these effects will limit the precision measurement of oscillation </a:t>
            </a:r>
            <a:r>
              <a:rPr lang="en-US" sz="2400" dirty="0" smtClean="0">
                <a:latin typeface="Garamond" pitchFamily="18" charset="0"/>
              </a:rPr>
              <a:t>parameters.</a:t>
            </a:r>
            <a:endParaRPr lang="en-US" sz="2400" dirty="0" smtClean="0">
              <a:latin typeface="Garamond" pitchFamily="18" charset="0"/>
            </a:endParaRPr>
          </a:p>
          <a:p>
            <a:r>
              <a:rPr lang="en-US" sz="2400" dirty="0" smtClean="0">
                <a:solidFill>
                  <a:srgbClr val="0000FF"/>
                </a:solidFill>
                <a:latin typeface="Garamond" pitchFamily="18" charset="0"/>
              </a:rPr>
              <a:t>NEUT, generator used for T2K analysis, is being updated for new interaction models </a:t>
            </a:r>
            <a:r>
              <a:rPr lang="en-US" sz="2400" dirty="0" smtClean="0">
                <a:latin typeface="Garamond" pitchFamily="18" charset="0"/>
              </a:rPr>
              <a:t>like</a:t>
            </a:r>
          </a:p>
          <a:p>
            <a:pPr lvl="1"/>
            <a:r>
              <a:rPr lang="en-US" sz="2400" dirty="0" smtClean="0">
                <a:latin typeface="Garamond" pitchFamily="18" charset="0"/>
              </a:rPr>
              <a:t>Multi-nucleon ejection model. *</a:t>
            </a:r>
          </a:p>
          <a:p>
            <a:pPr lvl="1"/>
            <a:r>
              <a:rPr lang="en-US" sz="2400" dirty="0" smtClean="0">
                <a:latin typeface="Garamond" pitchFamily="18" charset="0"/>
              </a:rPr>
              <a:t>Random Phase Approximation.*</a:t>
            </a:r>
          </a:p>
          <a:p>
            <a:pPr lvl="1"/>
            <a:r>
              <a:rPr lang="en-US" sz="2400" dirty="0" smtClean="0">
                <a:latin typeface="Garamond" pitchFamily="18" charset="0"/>
              </a:rPr>
              <a:t>Spectral function</a:t>
            </a:r>
          </a:p>
          <a:p>
            <a:r>
              <a:rPr lang="en-US" sz="2400" dirty="0" smtClean="0">
                <a:latin typeface="Garamond" pitchFamily="18" charset="0"/>
              </a:rPr>
              <a:t>Bern group contributed in </a:t>
            </a:r>
            <a:r>
              <a:rPr lang="en-US" sz="2400" dirty="0" smtClean="0">
                <a:latin typeface="Garamond" pitchFamily="18" charset="0"/>
              </a:rPr>
              <a:t>these *. </a:t>
            </a:r>
            <a:endParaRPr lang="en-US" sz="2400" dirty="0" smtClean="0">
              <a:latin typeface="Garamond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Garamond" pitchFamily="18" charset="0"/>
              </a:rPr>
              <a:t>      Further will do model dependent </a:t>
            </a:r>
          </a:p>
          <a:p>
            <a:pPr>
              <a:buNone/>
            </a:pPr>
            <a:r>
              <a:rPr lang="en-US" sz="2400" dirty="0" smtClean="0">
                <a:latin typeface="Garamond" pitchFamily="18" charset="0"/>
              </a:rPr>
              <a:t>      cross-section measurement to test </a:t>
            </a:r>
          </a:p>
          <a:p>
            <a:pPr>
              <a:buNone/>
            </a:pPr>
            <a:r>
              <a:rPr lang="en-US" sz="2400" dirty="0">
                <a:latin typeface="Garamond" pitchFamily="18" charset="0"/>
              </a:rPr>
              <a:t> </a:t>
            </a:r>
            <a:r>
              <a:rPr lang="en-US" sz="2400" dirty="0" smtClean="0">
                <a:latin typeface="Garamond" pitchFamily="18" charset="0"/>
              </a:rPr>
              <a:t>     these new models against T2K data  </a:t>
            </a:r>
          </a:p>
          <a:p>
            <a:pPr lvl="1"/>
            <a:endParaRPr lang="en-US" dirty="0" smtClean="0">
              <a:latin typeface="Garamond" pitchFamily="18" charset="0"/>
            </a:endParaRPr>
          </a:p>
          <a:p>
            <a:endParaRPr lang="en-IN" sz="2400" dirty="0" smtClean="0"/>
          </a:p>
          <a:p>
            <a:endParaRPr lang="en-US" dirty="0" smtClean="0">
              <a:latin typeface="Garamon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86600" y="0"/>
            <a:ext cx="19718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err="1" smtClean="0"/>
              <a:t>Asmita</a:t>
            </a:r>
            <a:r>
              <a:rPr lang="en-US" dirty="0" smtClean="0"/>
              <a:t> </a:t>
            </a:r>
            <a:r>
              <a:rPr lang="en-US" dirty="0" err="1" smtClean="0"/>
              <a:t>Redij</a:t>
            </a:r>
            <a:r>
              <a:rPr lang="en-US" altLang="ja-JP" dirty="0" smtClean="0"/>
              <a:t> (Bern)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219200"/>
            <a:ext cx="3886200" cy="330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Sterile neutrino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Search of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disappearance</a:t>
            </a:r>
          </a:p>
          <a:p>
            <a:pPr lvl="1"/>
            <a:r>
              <a:rPr lang="en-US" dirty="0" err="1" smtClean="0">
                <a:latin typeface="Symbol" pitchFamily="18" charset="2"/>
              </a:rPr>
              <a:t>n</a:t>
            </a:r>
            <a:r>
              <a:rPr lang="en-US" baseline="-25000" dirty="0" err="1" smtClean="0"/>
              <a:t>e</a:t>
            </a:r>
            <a:r>
              <a:rPr lang="en-US" dirty="0" err="1" smtClean="0">
                <a:sym typeface="Wingdings" pitchFamily="2" charset="2"/>
              </a:rPr>
              <a:t></a:t>
            </a:r>
            <a:r>
              <a:rPr lang="en-US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baseline="-25000" dirty="0" err="1" smtClean="0">
                <a:sym typeface="Wingdings" pitchFamily="2" charset="2"/>
              </a:rPr>
              <a:t>s</a:t>
            </a:r>
            <a:r>
              <a:rPr lang="en-US" baseline="-25000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in “3+1 model”</a:t>
            </a:r>
            <a:endParaRPr lang="en-US" baseline="-25000" dirty="0" smtClean="0">
              <a:sym typeface="Wingdings" pitchFamily="2" charset="2"/>
            </a:endParaRPr>
          </a:p>
          <a:p>
            <a:r>
              <a:rPr lang="en-US" dirty="0" smtClean="0"/>
              <a:t>Use of electron selection algorithm developed by ETHZ</a:t>
            </a:r>
          </a:p>
          <a:p>
            <a:r>
              <a:rPr lang="en-US" dirty="0" smtClean="0"/>
              <a:t>Sensitivity study has been done</a:t>
            </a:r>
          </a:p>
          <a:p>
            <a:r>
              <a:rPr lang="en-US" dirty="0" smtClean="0"/>
              <a:t>The fit result from data will be obtained soon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629400" y="32120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T2K Sensitivity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15686" t="74985" r="50700" b="18437"/>
          <a:stretch>
            <a:fillRect/>
          </a:stretch>
        </p:blipFill>
        <p:spPr bwMode="auto">
          <a:xfrm>
            <a:off x="6553200" y="3495260"/>
            <a:ext cx="2438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710402" y="0"/>
            <a:ext cx="66075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ETHZ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Oscillation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458200" cy="5029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Combining data from the ND280, SK, Neutrino flux using NA61.</a:t>
            </a:r>
          </a:p>
          <a:p>
            <a:r>
              <a:rPr lang="en-US" sz="2800" dirty="0" smtClean="0"/>
              <a:t>Precision measurement of </a:t>
            </a:r>
            <a:r>
              <a:rPr lang="en-US" sz="2800" dirty="0" smtClean="0">
                <a:latin typeface="Symbol" pitchFamily="18" charset="2"/>
              </a:rPr>
              <a:t>D</a:t>
            </a:r>
            <a:r>
              <a:rPr lang="en-US" sz="2800" dirty="0" smtClean="0"/>
              <a:t>m</a:t>
            </a:r>
            <a:r>
              <a:rPr lang="en-US" sz="2800" baseline="30000" dirty="0" smtClean="0"/>
              <a:t>2</a:t>
            </a:r>
            <a:r>
              <a:rPr lang="en-US" sz="2800" baseline="-25000" dirty="0" smtClean="0"/>
              <a:t>23</a:t>
            </a:r>
            <a:r>
              <a:rPr lang="en-US" sz="2800" dirty="0" smtClean="0"/>
              <a:t> (10</a:t>
            </a:r>
            <a:r>
              <a:rPr lang="en-US" sz="2800" baseline="30000" dirty="0" smtClean="0"/>
              <a:t>-4</a:t>
            </a:r>
            <a:r>
              <a:rPr lang="en-US" sz="2800" dirty="0" smtClean="0"/>
              <a:t> eV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) and sin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2</a:t>
            </a:r>
            <a:r>
              <a:rPr lang="en-US" sz="2800" dirty="0" smtClean="0">
                <a:latin typeface="Symbol" pitchFamily="18" charset="2"/>
              </a:rPr>
              <a:t>q</a:t>
            </a:r>
            <a:r>
              <a:rPr lang="en-US" sz="2800" baseline="-25000" dirty="0" smtClean="0"/>
              <a:t>23</a:t>
            </a:r>
            <a:r>
              <a:rPr lang="en-US" sz="2800" dirty="0" smtClean="0"/>
              <a:t> (0.01)</a:t>
            </a:r>
          </a:p>
          <a:p>
            <a:r>
              <a:rPr lang="en-US" sz="2800" dirty="0" smtClean="0"/>
              <a:t>Strengthen the interpretation of non-zero </a:t>
            </a:r>
            <a:r>
              <a:rPr lang="en-US" sz="2800" dirty="0" smtClean="0">
                <a:latin typeface="Symbol" pitchFamily="18" charset="2"/>
              </a:rPr>
              <a:t>q</a:t>
            </a:r>
            <a:r>
              <a:rPr lang="en-US" sz="2800" baseline="-25000" dirty="0" smtClean="0"/>
              <a:t>13</a:t>
            </a:r>
            <a:r>
              <a:rPr lang="en-US" sz="2800" dirty="0" smtClean="0"/>
              <a:t> results.</a:t>
            </a:r>
          </a:p>
          <a:p>
            <a:r>
              <a:rPr lang="en-US" sz="2800" dirty="0" smtClean="0"/>
              <a:t>ETHZ takes part of physics data analysis group (VALOR, in collaboration with Liverpool, Oxford and Barcelona)</a:t>
            </a:r>
          </a:p>
          <a:p>
            <a:pPr lvl="1"/>
            <a:r>
              <a:rPr lang="en-US" sz="2400" dirty="0" smtClean="0"/>
              <a:t>3-flavour disappearance oscillation analysis.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10400" y="0"/>
            <a:ext cx="21336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Fatih</a:t>
            </a:r>
            <a:r>
              <a:rPr lang="en-US" dirty="0" smtClean="0"/>
              <a:t> Bay (ETHZ)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886325"/>
            <a:ext cx="2914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Future plan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57900" y="533400"/>
            <a:ext cx="28575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2667000"/>
            <a:ext cx="28194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229600" cy="53340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kumimoji="1" lang="en-US" altLang="ja-JP" sz="1800" dirty="0" smtClean="0"/>
              <a:t>Total POT approved is </a:t>
            </a:r>
            <a:r>
              <a:rPr kumimoji="1" lang="en-US" altLang="ja-JP" sz="1800" b="1" dirty="0" smtClean="0">
                <a:solidFill>
                  <a:srgbClr val="FF0000"/>
                </a:solidFill>
              </a:rPr>
              <a:t>750kW x 5x10</a:t>
            </a:r>
            <a:r>
              <a:rPr kumimoji="1" lang="en-US" altLang="ja-JP" sz="1800" b="1" baseline="30000" dirty="0" smtClean="0">
                <a:solidFill>
                  <a:srgbClr val="FF0000"/>
                </a:solidFill>
              </a:rPr>
              <a:t>7</a:t>
            </a:r>
            <a:r>
              <a:rPr kumimoji="1" lang="en-US" altLang="ja-JP" sz="1800" b="1" dirty="0" smtClean="0">
                <a:solidFill>
                  <a:srgbClr val="FF0000"/>
                </a:solidFill>
              </a:rPr>
              <a:t>s = 7.8x10</a:t>
            </a:r>
            <a:r>
              <a:rPr kumimoji="1" lang="en-US" altLang="ja-JP" sz="1800" b="1" baseline="30000" dirty="0" smtClean="0">
                <a:solidFill>
                  <a:srgbClr val="FF0000"/>
                </a:solidFill>
              </a:rPr>
              <a:t>21</a:t>
            </a:r>
            <a:r>
              <a:rPr kumimoji="1" lang="en-US" altLang="ja-JP" sz="1800" b="1" dirty="0" smtClean="0">
                <a:solidFill>
                  <a:srgbClr val="FF0000"/>
                </a:solidFill>
              </a:rPr>
              <a:t>POT </a:t>
            </a:r>
            <a:endParaRPr kumimoji="1" lang="en-US" altLang="ja-JP" sz="1800" b="1" dirty="0" smtClean="0">
              <a:solidFill>
                <a:srgbClr val="FF0000"/>
              </a:solidFill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kumimoji="1" lang="en-US" altLang="ja-JP" sz="1400" b="1" dirty="0" smtClean="0">
                <a:solidFill>
                  <a:srgbClr val="FF0000"/>
                </a:solidFill>
              </a:rPr>
              <a:t>so </a:t>
            </a:r>
            <a:r>
              <a:rPr kumimoji="1" lang="en-US" altLang="ja-JP" sz="1400" b="1" dirty="0" smtClean="0">
                <a:solidFill>
                  <a:srgbClr val="FF0000"/>
                </a:solidFill>
              </a:rPr>
              <a:t>far 0.66 x </a:t>
            </a:r>
            <a:r>
              <a:rPr kumimoji="1" lang="en-US" altLang="ja-JP" sz="1400" b="1" dirty="0" smtClean="0">
                <a:solidFill>
                  <a:srgbClr val="FF0000"/>
                </a:solidFill>
              </a:rPr>
              <a:t>10</a:t>
            </a:r>
            <a:r>
              <a:rPr kumimoji="1" lang="en-US" altLang="ja-JP" sz="1400" b="1" baseline="30000" dirty="0" smtClean="0">
                <a:solidFill>
                  <a:srgbClr val="FF0000"/>
                </a:solidFill>
              </a:rPr>
              <a:t>21</a:t>
            </a:r>
            <a:r>
              <a:rPr kumimoji="1" lang="en-US" altLang="ja-JP" sz="1400" b="1" dirty="0" smtClean="0">
                <a:solidFill>
                  <a:srgbClr val="FF0000"/>
                </a:solidFill>
              </a:rPr>
              <a:t>POT</a:t>
            </a:r>
            <a:endParaRPr kumimoji="1" lang="en-US" altLang="ja-JP" sz="1400" b="1" dirty="0" smtClean="0">
              <a:solidFill>
                <a:srgbClr val="FF0000"/>
              </a:solidFill>
            </a:endParaRPr>
          </a:p>
          <a:p>
            <a:r>
              <a:rPr kumimoji="1" lang="en-US" altLang="ja-JP" sz="1800" dirty="0" smtClean="0"/>
              <a:t>Accelerator/beamline upgrades as early as possible</a:t>
            </a:r>
            <a:endParaRPr lang="en-US" sz="1800" dirty="0" smtClean="0"/>
          </a:p>
          <a:p>
            <a:pPr lvl="1"/>
            <a:r>
              <a:rPr lang="en-US" sz="1400" dirty="0" smtClean="0"/>
              <a:t>220 </a:t>
            </a:r>
            <a:r>
              <a:rPr lang="en-US" sz="1400" dirty="0"/>
              <a:t>kW operation in 2013, integrated 6</a:t>
            </a:r>
            <a:r>
              <a:rPr lang="en-US" sz="1400" i="1" dirty="0"/>
              <a:t>.7 · 1020 POT to date</a:t>
            </a:r>
          </a:p>
          <a:p>
            <a:pPr lvl="1"/>
            <a:r>
              <a:rPr lang="en-US" sz="1400" dirty="0" err="1" smtClean="0"/>
              <a:t>Linac</a:t>
            </a:r>
            <a:r>
              <a:rPr lang="en-US" sz="1400" dirty="0" smtClean="0"/>
              <a:t> </a:t>
            </a:r>
            <a:r>
              <a:rPr lang="en-US" sz="1400" dirty="0"/>
              <a:t>upgrade to be completed </a:t>
            </a:r>
            <a:r>
              <a:rPr lang="en-US" sz="1400" dirty="0" smtClean="0"/>
              <a:t>this </a:t>
            </a:r>
            <a:r>
              <a:rPr lang="en-US" sz="1400" dirty="0"/>
              <a:t>year. Expect up to 400 kW</a:t>
            </a:r>
          </a:p>
          <a:p>
            <a:pPr lvl="1"/>
            <a:r>
              <a:rPr lang="en-US" sz="1400" dirty="0" smtClean="0"/>
              <a:t>Planned </a:t>
            </a:r>
            <a:r>
              <a:rPr lang="en-US" sz="1400" dirty="0"/>
              <a:t>MR upgrade by 2018 (depends on funding). Up to 750 kW</a:t>
            </a:r>
            <a:endParaRPr lang="en-US" sz="16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ja-JP" sz="1800" dirty="0" smtClean="0"/>
              <a:t>Updated T2K main goals are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kumimoji="1" lang="en-US" altLang="ja-JP" sz="1600" b="1" dirty="0" smtClean="0">
                <a:solidFill>
                  <a:schemeClr val="accent5">
                    <a:lumMod val="75000"/>
                  </a:schemeClr>
                </a:solidFill>
              </a:rPr>
              <a:t>Precision measurements of </a:t>
            </a:r>
            <a:r>
              <a:rPr kumimoji="1" lang="en-US" altLang="ja-JP" sz="1600" b="1" dirty="0" smtClean="0">
                <a:solidFill>
                  <a:schemeClr val="accent5">
                    <a:lumMod val="75000"/>
                  </a:schemeClr>
                </a:solidFill>
                <a:latin typeface="Symbol" charset="2"/>
                <a:cs typeface="Symbol" charset="2"/>
              </a:rPr>
              <a:t>n</a:t>
            </a:r>
            <a:r>
              <a:rPr kumimoji="1" lang="en-US" altLang="ja-JP" sz="1600" b="1" baseline="-25000" dirty="0" smtClean="0">
                <a:solidFill>
                  <a:schemeClr val="accent5">
                    <a:lumMod val="75000"/>
                  </a:schemeClr>
                </a:solidFill>
                <a:latin typeface="Symbol" charset="2"/>
                <a:cs typeface="Symbol" charset="2"/>
              </a:rPr>
              <a:t>m</a:t>
            </a:r>
            <a:r>
              <a:rPr kumimoji="1" lang="en-US" altLang="ja-JP" sz="1600" b="1" dirty="0" smtClean="0">
                <a:solidFill>
                  <a:schemeClr val="accent5">
                    <a:lumMod val="75000"/>
                  </a:schemeClr>
                </a:solidFill>
              </a:rPr>
              <a:t> disappearance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altLang="ja-JP" sz="1400" dirty="0" smtClean="0">
                <a:latin typeface="Symbol" charset="2"/>
                <a:cs typeface="Symbol" charset="2"/>
              </a:rPr>
              <a:t>d</a:t>
            </a:r>
            <a:r>
              <a:rPr lang="en-US" altLang="ja-JP" sz="1400" dirty="0" smtClean="0"/>
              <a:t>(sin</a:t>
            </a:r>
            <a:r>
              <a:rPr lang="en-US" altLang="ja-JP" sz="1400" baseline="30000" dirty="0" smtClean="0"/>
              <a:t>2</a:t>
            </a:r>
            <a:r>
              <a:rPr lang="en-US" altLang="ja-JP" sz="1400" dirty="0" smtClean="0">
                <a:latin typeface="Symbol" charset="2"/>
                <a:cs typeface="Symbol" charset="2"/>
              </a:rPr>
              <a:t>q</a:t>
            </a:r>
            <a:r>
              <a:rPr lang="en-US" altLang="ja-JP" sz="1400" baseline="-25000" dirty="0" smtClean="0"/>
              <a:t>23</a:t>
            </a:r>
            <a:r>
              <a:rPr lang="en-US" altLang="ja-JP" sz="1400" dirty="0" smtClean="0"/>
              <a:t>)~±0.05 ~ </a:t>
            </a:r>
            <a:r>
              <a:rPr lang="en-US" altLang="ja-JP" sz="1400" dirty="0" smtClean="0">
                <a:latin typeface="Symbol" charset="2"/>
                <a:cs typeface="Symbol" charset="2"/>
              </a:rPr>
              <a:t>d</a:t>
            </a:r>
            <a:r>
              <a:rPr lang="en-US" altLang="ja-JP" sz="1400" dirty="0" smtClean="0"/>
              <a:t>(sin</a:t>
            </a:r>
            <a:r>
              <a:rPr lang="en-US" altLang="ja-JP" sz="1400" baseline="30000" dirty="0" smtClean="0"/>
              <a:t>2</a:t>
            </a:r>
            <a:r>
              <a:rPr lang="en-US" altLang="ja-JP" sz="1400" dirty="0" smtClean="0"/>
              <a:t>2</a:t>
            </a:r>
            <a:r>
              <a:rPr lang="en-US" altLang="ja-JP" sz="1400" dirty="0" smtClean="0">
                <a:latin typeface="Symbol" charset="2"/>
                <a:cs typeface="Symbol" charset="2"/>
              </a:rPr>
              <a:t>q</a:t>
            </a:r>
            <a:r>
              <a:rPr lang="en-US" altLang="ja-JP" sz="1400" baseline="-25000" dirty="0" smtClean="0"/>
              <a:t>23</a:t>
            </a:r>
            <a:r>
              <a:rPr lang="en-US" altLang="ja-JP" sz="1400" dirty="0" smtClean="0"/>
              <a:t>)~0.01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altLang="ja-JP" sz="1400" dirty="0" smtClean="0">
                <a:latin typeface="Symbol" charset="2"/>
                <a:cs typeface="Symbol" charset="2"/>
              </a:rPr>
              <a:t>d</a:t>
            </a:r>
            <a:r>
              <a:rPr lang="en-US" altLang="ja-JP" sz="1400" dirty="0" smtClean="0"/>
              <a:t>(</a:t>
            </a:r>
            <a:r>
              <a:rPr lang="en-US" altLang="ja-JP" sz="1400" dirty="0" smtClean="0">
                <a:latin typeface="Symbol" charset="2"/>
                <a:cs typeface="Symbol" charset="2"/>
              </a:rPr>
              <a:t>D</a:t>
            </a:r>
            <a:r>
              <a:rPr lang="en-US" altLang="ja-JP" sz="1400" dirty="0" smtClean="0"/>
              <a:t>m</a:t>
            </a:r>
            <a:r>
              <a:rPr lang="en-US" altLang="ja-JP" sz="1400" baseline="-25000" dirty="0" smtClean="0"/>
              <a:t>23</a:t>
            </a:r>
            <a:r>
              <a:rPr lang="en-US" altLang="ja-JP" sz="1400" baseline="30000" dirty="0" smtClean="0"/>
              <a:t>2</a:t>
            </a:r>
            <a:r>
              <a:rPr lang="en-US" altLang="ja-JP" sz="1400" dirty="0" smtClean="0"/>
              <a:t>)~&lt;10</a:t>
            </a:r>
            <a:r>
              <a:rPr lang="en-US" altLang="ja-JP" sz="1400" baseline="30000" dirty="0" smtClean="0"/>
              <a:t>-4</a:t>
            </a:r>
            <a:r>
              <a:rPr lang="en-US" altLang="ja-JP" sz="1400" dirty="0" smtClean="0"/>
              <a:t>eV</a:t>
            </a:r>
            <a:r>
              <a:rPr lang="en-US" altLang="ja-JP" sz="1400" baseline="30000" dirty="0" smtClean="0"/>
              <a:t>2</a:t>
            </a:r>
            <a:endParaRPr lang="en-US" altLang="ja-JP" sz="1400" dirty="0" smtClean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kumimoji="1" lang="en-US" altLang="ja-JP" sz="1600" b="1" dirty="0" smtClean="0">
                <a:solidFill>
                  <a:schemeClr val="accent5">
                    <a:lumMod val="75000"/>
                  </a:schemeClr>
                </a:solidFill>
              </a:rPr>
              <a:t>Precision measurements of </a:t>
            </a:r>
            <a:r>
              <a:rPr kumimoji="1" lang="en-US" altLang="ja-JP" sz="1600" b="1" dirty="0" smtClean="0">
                <a:solidFill>
                  <a:schemeClr val="accent5">
                    <a:lumMod val="75000"/>
                  </a:schemeClr>
                </a:solidFill>
                <a:latin typeface="Symbol" charset="2"/>
                <a:cs typeface="Symbol" charset="2"/>
              </a:rPr>
              <a:t>n</a:t>
            </a:r>
            <a:r>
              <a:rPr kumimoji="1" lang="en-US" altLang="ja-JP" sz="1600" b="1" baseline="-25000" dirty="0" smtClean="0">
                <a:solidFill>
                  <a:schemeClr val="accent5">
                    <a:lumMod val="75000"/>
                  </a:schemeClr>
                </a:solidFill>
              </a:rPr>
              <a:t>e</a:t>
            </a:r>
            <a:r>
              <a:rPr kumimoji="1" lang="en-US" altLang="ja-JP" sz="1600" b="1" dirty="0" smtClean="0">
                <a:solidFill>
                  <a:schemeClr val="accent5">
                    <a:lumMod val="75000"/>
                  </a:schemeClr>
                </a:solidFill>
              </a:rPr>
              <a:t> appearance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altLang="ja-JP" sz="1400" dirty="0" err="1" smtClean="0"/>
              <a:t>Syst</a:t>
            </a:r>
            <a:r>
              <a:rPr lang="en-US" altLang="ja-JP" sz="1400" dirty="0" smtClean="0"/>
              <a:t> err ~ 5% (~10%) for nu(anti-nu) </a:t>
            </a:r>
            <a:r>
              <a:rPr lang="en-US" altLang="ja-JP" sz="1400" dirty="0" smtClean="0"/>
              <a:t>to be</a:t>
            </a:r>
            <a:r>
              <a:rPr lang="en-US" altLang="ja-JP" sz="1400" dirty="0" smtClean="0"/>
              <a:t> </a:t>
            </a:r>
            <a:r>
              <a:rPr lang="en-US" altLang="ja-JP" sz="1400" dirty="0" smtClean="0"/>
              <a:t>less than </a:t>
            </a:r>
            <a:r>
              <a:rPr lang="en-US" altLang="ja-JP" sz="1400" dirty="0" smtClean="0"/>
              <a:t>stat </a:t>
            </a:r>
            <a:r>
              <a:rPr lang="en-US" altLang="ja-JP" sz="1400" dirty="0" smtClean="0"/>
              <a:t>error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kumimoji="1" lang="en-US" altLang="ja-JP" sz="1600" b="1" dirty="0" smtClean="0">
                <a:solidFill>
                  <a:schemeClr val="accent5">
                    <a:lumMod val="75000"/>
                  </a:schemeClr>
                </a:solidFill>
              </a:rPr>
              <a:t>I</a:t>
            </a:r>
            <a:r>
              <a:rPr lang="en-US" altLang="ja-JP" sz="1600" b="1" dirty="0" smtClean="0">
                <a:solidFill>
                  <a:schemeClr val="accent5">
                    <a:lumMod val="75000"/>
                  </a:schemeClr>
                </a:solidFill>
              </a:rPr>
              <a:t>nitial measurement of CP violation</a:t>
            </a:r>
            <a:endParaRPr lang="en-US" altLang="ja-JP" sz="16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ja-JP" sz="1800" dirty="0" smtClean="0"/>
              <a:t>In addition,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altLang="ja-JP" sz="1600" b="1" dirty="0" smtClean="0">
                <a:solidFill>
                  <a:schemeClr val="accent3">
                    <a:lumMod val="50000"/>
                  </a:schemeClr>
                </a:solidFill>
              </a:rPr>
              <a:t>Various precious data of interaction cross sections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kumimoji="1" lang="en-US" altLang="ja-JP" sz="1600" dirty="0" smtClean="0"/>
              <a:t>Other topics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kumimoji="1" lang="en-US" altLang="ja-JP" sz="1800" b="1" dirty="0" smtClean="0">
                <a:solidFill>
                  <a:schemeClr val="accent6">
                    <a:lumMod val="50000"/>
                  </a:schemeClr>
                </a:solidFill>
              </a:rPr>
              <a:t>We request anti-</a:t>
            </a:r>
            <a:r>
              <a:rPr kumimoji="1" lang="en-US" altLang="ja-JP" sz="1800" b="1" dirty="0" smtClean="0">
                <a:solidFill>
                  <a:schemeClr val="accent6">
                    <a:lumMod val="50000"/>
                  </a:schemeClr>
                </a:solidFill>
                <a:latin typeface="Symbol" charset="2"/>
                <a:cs typeface="Symbol" charset="2"/>
              </a:rPr>
              <a:t>n</a:t>
            </a:r>
            <a:r>
              <a:rPr kumimoji="1" lang="en-US" altLang="ja-JP" sz="1800" b="1" dirty="0" smtClean="0">
                <a:solidFill>
                  <a:schemeClr val="accent6">
                    <a:lumMod val="50000"/>
                  </a:schemeClr>
                </a:solidFill>
              </a:rPr>
              <a:t> test run of </a:t>
            </a:r>
            <a:r>
              <a:rPr lang="en-US" altLang="ja-JP" sz="1800" b="1" dirty="0" smtClean="0">
                <a:solidFill>
                  <a:schemeClr val="accent6">
                    <a:lumMod val="50000"/>
                  </a:schemeClr>
                </a:solidFill>
              </a:rPr>
              <a:t>1x10</a:t>
            </a:r>
            <a:r>
              <a:rPr lang="en-US" altLang="ja-JP" sz="1800" b="1" baseline="30000" dirty="0" smtClean="0">
                <a:solidFill>
                  <a:schemeClr val="accent6">
                    <a:lumMod val="50000"/>
                  </a:schemeClr>
                </a:solidFill>
              </a:rPr>
              <a:t>20</a:t>
            </a:r>
            <a:r>
              <a:rPr lang="en-US" altLang="ja-JP" sz="1800" b="1" dirty="0" smtClean="0">
                <a:solidFill>
                  <a:schemeClr val="accent6">
                    <a:lumMod val="50000"/>
                  </a:schemeClr>
                </a:solidFill>
              </a:rPr>
              <a:t>POT (</a:t>
            </a:r>
            <a:r>
              <a:rPr lang="en-US" altLang="ja-JP" sz="1800" b="1" dirty="0" smtClean="0">
                <a:solidFill>
                  <a:schemeClr val="accent6">
                    <a:lumMod val="50000"/>
                  </a:schemeClr>
                </a:solidFill>
              </a:rPr>
              <a:t>25.3day at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ja-JP" sz="1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1800" b="1" dirty="0" smtClean="0">
                <a:solidFill>
                  <a:schemeClr val="accent6">
                    <a:lumMod val="50000"/>
                  </a:schemeClr>
                </a:solidFill>
              </a:rPr>
              <a:t>      </a:t>
            </a:r>
            <a:r>
              <a:rPr lang="en-US" altLang="ja-JP" sz="1800" b="1" dirty="0" smtClean="0">
                <a:solidFill>
                  <a:schemeClr val="accent6">
                    <a:lumMod val="50000"/>
                  </a:schemeClr>
                </a:solidFill>
              </a:rPr>
              <a:t>220kW) </a:t>
            </a:r>
            <a:r>
              <a:rPr kumimoji="1" lang="en-US" altLang="ja-JP" sz="1800" b="1" dirty="0" smtClean="0">
                <a:solidFill>
                  <a:schemeClr val="accent6">
                    <a:lumMod val="50000"/>
                  </a:schemeClr>
                </a:solidFill>
              </a:rPr>
              <a:t>data </a:t>
            </a:r>
            <a:r>
              <a:rPr kumimoji="1" lang="en-US" altLang="ja-JP" sz="1800" b="1" dirty="0" smtClean="0">
                <a:solidFill>
                  <a:schemeClr val="accent6">
                    <a:lumMod val="50000"/>
                  </a:schemeClr>
                </a:solidFill>
              </a:rPr>
              <a:t>in </a:t>
            </a:r>
            <a:r>
              <a:rPr kumimoji="1" lang="en-US" altLang="ja-JP" sz="1800" b="1" dirty="0" smtClean="0">
                <a:solidFill>
                  <a:schemeClr val="accent6">
                    <a:lumMod val="50000"/>
                  </a:schemeClr>
                </a:solidFill>
              </a:rPr>
              <a:t>2014</a:t>
            </a:r>
            <a:endParaRPr kumimoji="1" lang="en-US" altLang="ja-JP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kumimoji="1" lang="en-US" altLang="ja-JP" sz="1800" dirty="0" smtClean="0"/>
              <a:t>Near detector improvements are under discussion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34200" y="5407223"/>
            <a:ext cx="281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7.8e21pot</a:t>
            </a:r>
            <a:endParaRPr kumimoji="1" lang="ja-JP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Measured non-zero 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baseline="-25000" dirty="0" smtClean="0"/>
              <a:t>13</a:t>
            </a:r>
            <a:r>
              <a:rPr lang="en-US" dirty="0" smtClean="0"/>
              <a:t> </a:t>
            </a:r>
            <a:r>
              <a:rPr lang="en-US" dirty="0"/>
              <a:t>with 7 </a:t>
            </a:r>
            <a:r>
              <a:rPr lang="en-US" dirty="0" smtClean="0">
                <a:latin typeface="Symbol" pitchFamily="18" charset="2"/>
              </a:rPr>
              <a:t>s </a:t>
            </a:r>
            <a:r>
              <a:rPr lang="en-US" dirty="0" smtClean="0"/>
              <a:t>significance </a:t>
            </a:r>
            <a:r>
              <a:rPr lang="en-US" dirty="0"/>
              <a:t>by observation of </a:t>
            </a:r>
            <a:r>
              <a:rPr lang="en-US" dirty="0">
                <a:latin typeface="Symbol" pitchFamily="18" charset="2"/>
              </a:rPr>
              <a:t>n</a:t>
            </a:r>
            <a:r>
              <a:rPr lang="en-US" baseline="-25000" dirty="0">
                <a:latin typeface="Symbol" pitchFamily="18" charset="2"/>
              </a:rPr>
              <a:t>m</a:t>
            </a:r>
            <a:r>
              <a:rPr lang="en-US" dirty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i="1" dirty="0">
                <a:latin typeface="Symbol" pitchFamily="18" charset="2"/>
              </a:rPr>
              <a:t>n</a:t>
            </a:r>
            <a:r>
              <a:rPr lang="en-US" i="1" baseline="-25000" dirty="0"/>
              <a:t>e</a:t>
            </a:r>
            <a:r>
              <a:rPr lang="en-US" i="1" dirty="0"/>
              <a:t> oscillations</a:t>
            </a:r>
          </a:p>
          <a:p>
            <a:r>
              <a:rPr lang="en-US" dirty="0" err="1" smtClean="0"/>
              <a:t>Disfavouring</a:t>
            </a:r>
            <a:r>
              <a:rPr lang="en-US" dirty="0" smtClean="0"/>
              <a:t> </a:t>
            </a:r>
            <a:r>
              <a:rPr lang="en-US" dirty="0"/>
              <a:t>region of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baseline="-25000" dirty="0" err="1" smtClean="0"/>
              <a:t>CP</a:t>
            </a:r>
            <a:r>
              <a:rPr lang="en-US" dirty="0" smtClean="0"/>
              <a:t> </a:t>
            </a:r>
            <a:r>
              <a:rPr lang="en-US" dirty="0"/>
              <a:t>in combination with reactor results</a:t>
            </a:r>
          </a:p>
          <a:p>
            <a:r>
              <a:rPr lang="en-US" dirty="0" smtClean="0"/>
              <a:t>Also </a:t>
            </a:r>
            <a:r>
              <a:rPr lang="en-US" dirty="0"/>
              <a:t>measurement of </a:t>
            </a:r>
            <a:r>
              <a:rPr lang="en-US" dirty="0">
                <a:latin typeface="Symbol" pitchFamily="18" charset="2"/>
              </a:rPr>
              <a:t>n</a:t>
            </a:r>
            <a:r>
              <a:rPr lang="en-US" baseline="-25000" dirty="0">
                <a:latin typeface="Symbol" pitchFamily="18" charset="2"/>
              </a:rPr>
              <a:t>m</a:t>
            </a:r>
            <a:r>
              <a:rPr lang="en-US" dirty="0"/>
              <a:t> </a:t>
            </a:r>
            <a:r>
              <a:rPr lang="en-US" dirty="0" smtClean="0"/>
              <a:t>disappearance which </a:t>
            </a:r>
            <a:r>
              <a:rPr lang="en-US" dirty="0" err="1"/>
              <a:t>favours</a:t>
            </a:r>
            <a:r>
              <a:rPr lang="en-US" dirty="0"/>
              <a:t> maximal mixing</a:t>
            </a:r>
          </a:p>
          <a:p>
            <a:endParaRPr lang="en-US" dirty="0"/>
          </a:p>
          <a:p>
            <a:r>
              <a:rPr lang="en-US" dirty="0" smtClean="0"/>
              <a:t>Accelerator-based </a:t>
            </a:r>
            <a:r>
              <a:rPr lang="en-US" dirty="0"/>
              <a:t>oscillation experiments at “atmospheric” baselines are </a:t>
            </a:r>
            <a:r>
              <a:rPr lang="en-US" dirty="0" smtClean="0"/>
              <a:t>now precision </a:t>
            </a:r>
            <a:r>
              <a:rPr lang="en-US" dirty="0"/>
              <a:t>measurements</a:t>
            </a:r>
          </a:p>
          <a:p>
            <a:r>
              <a:rPr lang="en-US" dirty="0" smtClean="0"/>
              <a:t>Measurements </a:t>
            </a:r>
            <a:r>
              <a:rPr lang="en-US" dirty="0"/>
              <a:t>of neutrino cross sections (CC incl., CCQE)</a:t>
            </a:r>
          </a:p>
          <a:p>
            <a:r>
              <a:rPr lang="en-US" dirty="0" smtClean="0"/>
              <a:t>More </a:t>
            </a:r>
            <a:r>
              <a:rPr lang="en-US" dirty="0"/>
              <a:t>statistics in near </a:t>
            </a:r>
            <a:r>
              <a:rPr lang="en-US" dirty="0" smtClean="0"/>
              <a:t>future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T2K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89437"/>
            <a:ext cx="8229600" cy="17827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Observation of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n</a:t>
            </a:r>
            <a:r>
              <a:rPr lang="en-US" baseline="-25000" dirty="0" err="1" smtClean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m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Symbol" pitchFamily="18" charset="2"/>
                <a:sym typeface="Wingdings" pitchFamily="2" charset="2"/>
              </a:rPr>
              <a:t>n</a:t>
            </a:r>
            <a:r>
              <a:rPr lang="en-US" baseline="-25000" dirty="0" err="1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 oscillation in appearance mode</a:t>
            </a:r>
          </a:p>
          <a:p>
            <a:r>
              <a:rPr lang="en-US" dirty="0" smtClean="0">
                <a:solidFill>
                  <a:srgbClr val="006600"/>
                </a:solidFill>
                <a:sym typeface="Wingdings" pitchFamily="2" charset="2"/>
              </a:rPr>
              <a:t>Precision measurement of </a:t>
            </a:r>
            <a:r>
              <a:rPr lang="en-US" dirty="0" smtClean="0">
                <a:solidFill>
                  <a:srgbClr val="006600"/>
                </a:solidFill>
                <a:latin typeface="Symbol" pitchFamily="18" charset="2"/>
                <a:sym typeface="Wingdings" pitchFamily="2" charset="2"/>
              </a:rPr>
              <a:t>n</a:t>
            </a:r>
            <a:r>
              <a:rPr lang="en-US" baseline="-25000" dirty="0" smtClean="0">
                <a:solidFill>
                  <a:srgbClr val="006600"/>
                </a:solidFill>
                <a:latin typeface="Symbol" pitchFamily="18" charset="2"/>
                <a:sym typeface="Wingdings" pitchFamily="2" charset="2"/>
              </a:rPr>
              <a:t>m</a:t>
            </a:r>
            <a:r>
              <a:rPr lang="en-US" dirty="0" smtClean="0">
                <a:solidFill>
                  <a:srgbClr val="006600"/>
                </a:solidFill>
                <a:sym typeface="Wingdings" pitchFamily="2" charset="2"/>
              </a:rPr>
              <a:t> disappearance</a:t>
            </a:r>
            <a:endParaRPr lang="en-US" dirty="0">
              <a:solidFill>
                <a:srgbClr val="0066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0"/>
            <a:ext cx="9144000" cy="274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-Point Star 5"/>
          <p:cNvSpPr/>
          <p:nvPr/>
        </p:nvSpPr>
        <p:spPr>
          <a:xfrm rot="20800782">
            <a:off x="972324" y="3602336"/>
            <a:ext cx="914400" cy="609600"/>
          </a:xfrm>
          <a:prstGeom prst="star5">
            <a:avLst>
              <a:gd name="adj" fmla="val 29403"/>
              <a:gd name="hf" fmla="val 105146"/>
              <a:gd name="vf" fmla="val 110557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T2K</a:t>
            </a:r>
            <a:endParaRPr lang="en-US" dirty="0"/>
          </a:p>
        </p:txBody>
      </p:sp>
      <p:sp>
        <p:nvSpPr>
          <p:cNvPr id="7" name="5-Point Star 6"/>
          <p:cNvSpPr/>
          <p:nvPr/>
        </p:nvSpPr>
        <p:spPr>
          <a:xfrm rot="20800782">
            <a:off x="3258323" y="3602335"/>
            <a:ext cx="914400" cy="609600"/>
          </a:xfrm>
          <a:prstGeom prst="star5">
            <a:avLst>
              <a:gd name="adj" fmla="val 29403"/>
              <a:gd name="hf" fmla="val 105146"/>
              <a:gd name="vf" fmla="val 110557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T2K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61963"/>
            <a:ext cx="91440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ne-appearance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9718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vis</a:t>
            </a:r>
            <a:r>
              <a:rPr lang="en-US" dirty="0" smtClean="0"/>
              <a:t> </a:t>
            </a:r>
            <a:r>
              <a:rPr lang="en-US" dirty="0"/>
              <a:t>&gt; 100 </a:t>
            </a:r>
            <a:r>
              <a:rPr lang="en-US" dirty="0" err="1"/>
              <a:t>MeV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Veto hits &lt; 16</a:t>
            </a:r>
          </a:p>
          <a:p>
            <a:r>
              <a:rPr lang="en-US" dirty="0" smtClean="0"/>
              <a:t> </a:t>
            </a:r>
            <a:r>
              <a:rPr lang="en-US" dirty="0"/>
              <a:t>Fully contained</a:t>
            </a:r>
          </a:p>
          <a:p>
            <a:r>
              <a:rPr lang="en-US" dirty="0"/>
              <a:t>(Fid. Vol. = 200 cm)</a:t>
            </a:r>
          </a:p>
          <a:p>
            <a:r>
              <a:rPr lang="en-US" dirty="0" smtClean="0"/>
              <a:t> </a:t>
            </a:r>
            <a:r>
              <a:rPr lang="en-US" dirty="0"/>
              <a:t>Single ring</a:t>
            </a:r>
          </a:p>
          <a:p>
            <a:r>
              <a:rPr lang="en-US" dirty="0" smtClean="0"/>
              <a:t> </a:t>
            </a:r>
            <a:r>
              <a:rPr lang="en-US" dirty="0"/>
              <a:t>Muon-like</a:t>
            </a:r>
          </a:p>
          <a:p>
            <a:r>
              <a:rPr lang="en-US" dirty="0" smtClean="0"/>
              <a:t> p</a:t>
            </a:r>
            <a:r>
              <a:rPr lang="en-US" baseline="-25000" dirty="0" smtClean="0">
                <a:latin typeface="Symbol" pitchFamily="18" charset="2"/>
              </a:rPr>
              <a:t>m</a:t>
            </a:r>
            <a:r>
              <a:rPr lang="en-US" dirty="0" smtClean="0"/>
              <a:t> </a:t>
            </a:r>
            <a:r>
              <a:rPr lang="en-US" dirty="0"/>
              <a:t>&gt; 200 </a:t>
            </a:r>
            <a:r>
              <a:rPr lang="en-US" dirty="0" err="1"/>
              <a:t>MeV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0 or 1 Michel </a:t>
            </a:r>
            <a:r>
              <a:rPr lang="en-US" dirty="0" smtClean="0"/>
              <a:t>e</a:t>
            </a:r>
          </a:p>
          <a:p>
            <a:endParaRPr lang="en-US" dirty="0"/>
          </a:p>
          <a:p>
            <a:r>
              <a:rPr lang="en-US" dirty="0" smtClean="0"/>
              <a:t>28 events selected</a:t>
            </a:r>
          </a:p>
          <a:p>
            <a:r>
              <a:rPr lang="en-US" dirty="0" smtClean="0"/>
              <a:t>while 4.92+-0.55 events expected without oscillation.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6301" y="1219200"/>
            <a:ext cx="285829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5701" y="1219200"/>
            <a:ext cx="285829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65773" y="4114800"/>
            <a:ext cx="285829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 l="1328"/>
          <a:stretch>
            <a:fillRect/>
          </a:stretch>
        </p:blipFill>
        <p:spPr bwMode="auto">
          <a:xfrm>
            <a:off x="3489934" y="4181850"/>
            <a:ext cx="2819400" cy="267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T2K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8932"/>
          <a:stretch>
            <a:fillRect/>
          </a:stretch>
        </p:blipFill>
        <p:spPr bwMode="auto">
          <a:xfrm>
            <a:off x="-12235" y="1295400"/>
            <a:ext cx="915623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5410200"/>
            <a:ext cx="7620000" cy="990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Stable operation at 220kW</a:t>
            </a:r>
          </a:p>
          <a:p>
            <a:r>
              <a:rPr lang="en-US" dirty="0" smtClean="0"/>
              <a:t>6.63 x 10</a:t>
            </a:r>
            <a:r>
              <a:rPr lang="en-US" baseline="30000" dirty="0" smtClean="0"/>
              <a:t>20</a:t>
            </a:r>
            <a:r>
              <a:rPr lang="en-US" dirty="0" smtClean="0"/>
              <a:t> POT has been delivered</a:t>
            </a:r>
          </a:p>
          <a:p>
            <a:pPr lvl="1"/>
            <a:r>
              <a:rPr lang="en-US" dirty="0" smtClean="0"/>
              <a:t>8.3% of the final total POT</a:t>
            </a:r>
            <a:endParaRPr lang="en-US" dirty="0"/>
          </a:p>
        </p:txBody>
      </p:sp>
      <p:pic>
        <p:nvPicPr>
          <p:cNvPr id="1026" name="Picture 2" descr="C:\Users\ariga\Documents\T2K\Sinagia\images\official\data_record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675" y="1371600"/>
            <a:ext cx="8823325" cy="3870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of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appearance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229600" cy="19812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28</a:t>
            </a:r>
            <a:r>
              <a:rPr lang="en-US" sz="2400" dirty="0" smtClean="0"/>
              <a:t> events selected (6.4x10</a:t>
            </a:r>
            <a:r>
              <a:rPr lang="en-US" sz="2400" baseline="30000" dirty="0" smtClean="0"/>
              <a:t>20</a:t>
            </a:r>
            <a:r>
              <a:rPr lang="en-US" sz="2400" dirty="0" smtClean="0"/>
              <a:t> pot)</a:t>
            </a:r>
          </a:p>
          <a:p>
            <a:pPr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while 4.92+-0.55 events expected without oscillation</a:t>
            </a:r>
            <a:r>
              <a:rPr lang="en-US" sz="1800" dirty="0" smtClean="0"/>
              <a:t>.</a:t>
            </a:r>
            <a:endParaRPr lang="en-US" sz="1800" dirty="0" smtClean="0"/>
          </a:p>
          <a:p>
            <a:r>
              <a:rPr lang="en-US" sz="2400" dirty="0" smtClean="0"/>
              <a:t>Best fit (errors =1</a:t>
            </a:r>
            <a:r>
              <a:rPr lang="en-US" sz="2400" dirty="0" smtClean="0">
                <a:latin typeface="Symbol" pitchFamily="18" charset="2"/>
              </a:rPr>
              <a:t>s</a:t>
            </a:r>
            <a:r>
              <a:rPr lang="en-US" sz="2400" dirty="0" smtClean="0"/>
              <a:t> C.L.)</a:t>
            </a:r>
            <a:endParaRPr lang="en-US" sz="2400" dirty="0"/>
          </a:p>
          <a:p>
            <a:pPr lvl="1"/>
            <a:r>
              <a:rPr lang="en-US" sz="2000" dirty="0" smtClean="0"/>
              <a:t>NH :sin2(2q13)= 0.150 </a:t>
            </a:r>
            <a:r>
              <a:rPr lang="en-US" sz="2000" baseline="-25000" dirty="0" smtClean="0"/>
              <a:t>-0.034 </a:t>
            </a:r>
            <a:r>
              <a:rPr lang="en-US" sz="2000" baseline="30000" dirty="0" smtClean="0"/>
              <a:t>+0.039</a:t>
            </a:r>
          </a:p>
          <a:p>
            <a:pPr lvl="1"/>
            <a:r>
              <a:rPr lang="en-US" sz="2000" dirty="0" smtClean="0"/>
              <a:t>IH : sin2(2q13) = 0.182 </a:t>
            </a:r>
            <a:r>
              <a:rPr lang="en-US" sz="2000" baseline="-25000" dirty="0" smtClean="0"/>
              <a:t>-0.040 </a:t>
            </a:r>
            <a:r>
              <a:rPr lang="en-US" sz="2000" baseline="30000" dirty="0" smtClean="0"/>
              <a:t>+</a:t>
            </a:r>
            <a:r>
              <a:rPr lang="en-US" sz="2000" baseline="30000" dirty="0" smtClean="0"/>
              <a:t>0.046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0000FF"/>
                </a:solidFill>
              </a:rPr>
              <a:t>Excludes sin</a:t>
            </a:r>
            <a:r>
              <a:rPr lang="en-US" sz="2400" baseline="30000" dirty="0" smtClean="0">
                <a:solidFill>
                  <a:srgbClr val="0000FF"/>
                </a:solidFill>
              </a:rPr>
              <a:t>2</a:t>
            </a:r>
            <a:r>
              <a:rPr lang="en-US" sz="2400" dirty="0" smtClean="0">
                <a:solidFill>
                  <a:srgbClr val="0000FF"/>
                </a:solidFill>
              </a:rPr>
              <a:t>(2</a:t>
            </a:r>
            <a:r>
              <a:rPr lang="en-US" sz="2400" dirty="0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sz="2400" baseline="-25000" dirty="0" smtClean="0">
                <a:solidFill>
                  <a:srgbClr val="0000FF"/>
                </a:solidFill>
              </a:rPr>
              <a:t>13</a:t>
            </a:r>
            <a:r>
              <a:rPr lang="en-US" sz="2400" dirty="0">
                <a:solidFill>
                  <a:srgbClr val="0000FF"/>
                </a:solidFill>
              </a:rPr>
              <a:t>) = 0 at </a:t>
            </a:r>
            <a:r>
              <a:rPr lang="en-US" sz="2400" b="1" dirty="0" smtClean="0">
                <a:solidFill>
                  <a:srgbClr val="0000FF"/>
                </a:solidFill>
              </a:rPr>
              <a:t>7.3</a:t>
            </a:r>
            <a:r>
              <a:rPr lang="en-US" sz="2400" b="1" dirty="0" smtClean="0">
                <a:solidFill>
                  <a:srgbClr val="0000FF"/>
                </a:solidFill>
                <a:latin typeface="Symbol" pitchFamily="18" charset="2"/>
              </a:rPr>
              <a:t>s</a:t>
            </a:r>
            <a:endParaRPr lang="en-US" sz="2400" b="1" dirty="0">
              <a:solidFill>
                <a:srgbClr val="0000FF"/>
              </a:solidFill>
              <a:latin typeface="Symbol" pitchFamily="18" charset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12678"/>
          <a:stretch>
            <a:fillRect/>
          </a:stretch>
        </p:blipFill>
        <p:spPr bwMode="auto">
          <a:xfrm>
            <a:off x="208508" y="4157663"/>
            <a:ext cx="4894613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810000"/>
            <a:ext cx="4744493" cy="291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 cstate="print"/>
          <a:srcRect l="1328"/>
          <a:stretch>
            <a:fillRect/>
          </a:stretch>
        </p:blipFill>
        <p:spPr bwMode="auto">
          <a:xfrm>
            <a:off x="5715000" y="1142999"/>
            <a:ext cx="3124200" cy="296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Disappearance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Select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>
                <a:latin typeface="Symbol" pitchFamily="18" charset="2"/>
              </a:rPr>
              <a:t>m</a:t>
            </a:r>
            <a:r>
              <a:rPr lang="en-US" dirty="0" smtClean="0"/>
              <a:t> CCQE candidates in far detector</a:t>
            </a:r>
          </a:p>
          <a:p>
            <a:r>
              <a:rPr lang="en-US" dirty="0" smtClean="0"/>
              <a:t>58 events in data (3.01x1020 POT)</a:t>
            </a:r>
          </a:p>
          <a:p>
            <a:endParaRPr lang="en-US" dirty="0"/>
          </a:p>
        </p:txBody>
      </p:sp>
      <p:pic>
        <p:nvPicPr>
          <p:cNvPr id="7170" name="Picture 2" descr="C:\Users\ariga\Documents\T2K\Sinagia\images\official\T2K_McFarland-043-2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667000"/>
            <a:ext cx="4248955" cy="2819400"/>
          </a:xfrm>
          <a:prstGeom prst="rect">
            <a:avLst/>
          </a:prstGeom>
          <a:noFill/>
        </p:spPr>
      </p:pic>
      <p:pic>
        <p:nvPicPr>
          <p:cNvPr id="7171" name="Picture 3" descr="C:\Users\ariga\Documents\T2K\Sinagia\images\official\numu_ana_resul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9118" y="2743200"/>
            <a:ext cx="4242482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dependence of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baseline="-25000" dirty="0" err="1" smtClean="0"/>
              <a:t>CP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752600"/>
            <a:ext cx="3665863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2667000"/>
            <a:ext cx="3676650" cy="271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29200" y="19812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Combination with reactor result disfavored a part of </a:t>
            </a:r>
            <a:r>
              <a:rPr lang="en-US" sz="2000" dirty="0" err="1" smtClean="0">
                <a:latin typeface="Symbol" pitchFamily="18" charset="2"/>
              </a:rPr>
              <a:t>d</a:t>
            </a:r>
            <a:r>
              <a:rPr lang="en-US" sz="2000" dirty="0" err="1" smtClean="0"/>
              <a:t>CP</a:t>
            </a:r>
            <a:r>
              <a:rPr lang="en-US" sz="2000" dirty="0" smtClean="0"/>
              <a:t> space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383268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Allowed region of sin</a:t>
            </a:r>
            <a:r>
              <a:rPr lang="en-US" baseline="30000" dirty="0" smtClean="0"/>
              <a:t>2</a:t>
            </a:r>
            <a:r>
              <a:rPr lang="en-US" dirty="0" smtClean="0"/>
              <a:t>2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baseline="-25000" dirty="0" smtClean="0"/>
              <a:t>13</a:t>
            </a:r>
            <a:r>
              <a:rPr lang="en-US" dirty="0" smtClean="0"/>
              <a:t> for each value of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baseline="-25000" dirty="0" err="1" smtClean="0"/>
              <a:t>CP</a:t>
            </a:r>
            <a:endParaRPr lang="en-US" baseline="-250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181850" y="4133850"/>
            <a:ext cx="990600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62800" y="41910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disfavored </a:t>
            </a:r>
          </a:p>
          <a:p>
            <a:r>
              <a:rPr lang="en-US" sz="1400" dirty="0" smtClean="0"/>
              <a:t>90% CL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Swiss contribution to T2K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62000" y="3886200"/>
            <a:ext cx="7696200" cy="1752600"/>
          </a:xfrm>
        </p:spPr>
        <p:txBody>
          <a:bodyPr/>
          <a:lstStyle/>
          <a:p>
            <a:r>
              <a:rPr lang="en-US" dirty="0" smtClean="0"/>
              <a:t>(sorry, I couldn’t cover all due to lack of time)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801762"/>
            <a:ext cx="4114800" cy="290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NA61/SHINE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T2K requires a precise knowledge of neutrino beam flux</a:t>
            </a:r>
          </a:p>
          <a:p>
            <a:r>
              <a:rPr kumimoji="1" lang="en-US" altLang="ja-JP" sz="2400" dirty="0" smtClean="0"/>
              <a:t>Data taking in 2007,2009 and 2010 with proton momentum of 31 GeV/c on Carbon target</a:t>
            </a:r>
          </a:p>
          <a:p>
            <a:r>
              <a:rPr kumimoji="1" lang="en-US" altLang="ja-JP" sz="2400" dirty="0" smtClean="0"/>
              <a:t>Determination of total </a:t>
            </a:r>
            <a:r>
              <a:rPr kumimoji="1" lang="en-US" altLang="ja-JP" sz="2400" dirty="0" err="1" smtClean="0"/>
              <a:t>p+C</a:t>
            </a:r>
            <a:r>
              <a:rPr kumimoji="1" lang="en-US" altLang="ja-JP" sz="2400" dirty="0" smtClean="0"/>
              <a:t> cross-section and also </a:t>
            </a:r>
            <a:r>
              <a:rPr kumimoji="1" lang="en-US" altLang="ja-JP" sz="2400" dirty="0" smtClean="0">
                <a:latin typeface="Symbol" pitchFamily="18" charset="2"/>
              </a:rPr>
              <a:t>p</a:t>
            </a:r>
            <a:r>
              <a:rPr kumimoji="1" lang="en-US" altLang="ja-JP" sz="2400" baseline="30000" dirty="0" smtClean="0">
                <a:latin typeface="Symbol" pitchFamily="18" charset="2"/>
              </a:rPr>
              <a:t>+-</a:t>
            </a:r>
            <a:r>
              <a:rPr kumimoji="1" lang="en-US" altLang="ja-JP" sz="2400" dirty="0" smtClean="0"/>
              <a:t>,</a:t>
            </a:r>
            <a:r>
              <a:rPr kumimoji="1" lang="en-US" altLang="ja-JP" sz="2400" dirty="0" smtClean="0"/>
              <a:t> K</a:t>
            </a:r>
            <a:r>
              <a:rPr kumimoji="1" lang="en-US" altLang="ja-JP" sz="2400" baseline="30000" dirty="0" smtClean="0">
                <a:latin typeface="Symbol" pitchFamily="18" charset="2"/>
              </a:rPr>
              <a:t>+-</a:t>
            </a:r>
            <a:r>
              <a:rPr kumimoji="1" lang="en-US" altLang="ja-JP" sz="2400" dirty="0" smtClean="0"/>
              <a:t>, K</a:t>
            </a:r>
            <a:r>
              <a:rPr kumimoji="1" lang="en-US" altLang="ja-JP" sz="2400" baseline="30000" dirty="0" smtClean="0">
                <a:latin typeface="Symbol" pitchFamily="18" charset="2"/>
              </a:rPr>
              <a:t>0</a:t>
            </a:r>
            <a:r>
              <a:rPr kumimoji="1" lang="en-US" altLang="ja-JP" sz="2400" dirty="0" smtClean="0"/>
              <a:t> differential production cross-section</a:t>
            </a:r>
          </a:p>
          <a:p>
            <a:endParaRPr kumimoji="1" lang="en-US" altLang="ja-JP" sz="2400" dirty="0" smtClean="0"/>
          </a:p>
          <a:p>
            <a:endParaRPr kumimoji="1" lang="en-US" altLang="ja-JP" sz="2400" dirty="0" smtClean="0"/>
          </a:p>
          <a:p>
            <a:r>
              <a:rPr kumimoji="1" lang="en-US" altLang="ja-JP" sz="2400" dirty="0" smtClean="0"/>
              <a:t>The result has been taken into</a:t>
            </a:r>
          </a:p>
          <a:p>
            <a:pPr>
              <a:buNone/>
            </a:pPr>
            <a:r>
              <a:rPr kumimoji="1" lang="en-US" altLang="ja-JP" sz="2400" dirty="0" smtClean="0"/>
              <a:t>     account in the T2K flux prediction</a:t>
            </a:r>
            <a:endParaRPr kumimoji="1" lang="ja-JP" altLang="en-US" sz="240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679" y="3424237"/>
            <a:ext cx="6250921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3281</TotalTime>
  <Words>1077</Words>
  <Application>Microsoft Office PowerPoint</Application>
  <PresentationFormat>On-screen Show (4:3)</PresentationFormat>
  <Paragraphs>176</Paragraphs>
  <Slides>21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T2K: Contribution of Bern  and general prospect</vt:lpstr>
      <vt:lpstr>T2K goals</vt:lpstr>
      <vt:lpstr>The T2K experiment</vt:lpstr>
      <vt:lpstr>Data taking</vt:lpstr>
      <vt:lpstr>Observation of ne appearance</vt:lpstr>
      <vt:lpstr>Disappearance</vt:lpstr>
      <vt:lpstr>dependence of dCP </vt:lpstr>
      <vt:lpstr>Swiss contribution to T2K</vt:lpstr>
      <vt:lpstr>NA61/SHINE</vt:lpstr>
      <vt:lpstr>Muon measurement by emulsion</vt:lpstr>
      <vt:lpstr>Slide 11</vt:lpstr>
      <vt:lpstr>Work on neutrino cross-section measurements in Bern</vt:lpstr>
      <vt:lpstr>Global vertexing validation</vt:lpstr>
      <vt:lpstr>CCQE cross-section</vt:lpstr>
      <vt:lpstr>Sterile neutrino search</vt:lpstr>
      <vt:lpstr>Oscillation analysis</vt:lpstr>
      <vt:lpstr>Future plan</vt:lpstr>
      <vt:lpstr>Summary</vt:lpstr>
      <vt:lpstr>Backup</vt:lpstr>
      <vt:lpstr>Slide 20</vt:lpstr>
      <vt:lpstr>ne-appearance selection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T2K Contribution of Bern  and general prospect</dc:title>
  <dc:creator>Akitaka Ariga</dc:creator>
  <cp:lastModifiedBy>Ariga</cp:lastModifiedBy>
  <cp:revision>333</cp:revision>
  <dcterms:created xsi:type="dcterms:W3CDTF">2014-01-04T14:42:21Z</dcterms:created>
  <dcterms:modified xsi:type="dcterms:W3CDTF">2014-01-07T10:11:32Z</dcterms:modified>
</cp:coreProperties>
</file>