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Default Extension="pict" ContentType="image/pict"/>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Default Extension="vml" ContentType="application/vnd.openxmlformats-officedocument.vmlDrawing"/>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embeddings/Microsoft_Equation1.bin" ContentType="application/vnd.openxmlformats-officedocument.oleObject"/>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6"/>
  </p:notesMasterIdLst>
  <p:sldIdLst>
    <p:sldId id="256" r:id="rId2"/>
    <p:sldId id="261" r:id="rId3"/>
    <p:sldId id="262" r:id="rId4"/>
    <p:sldId id="263" r:id="rId5"/>
    <p:sldId id="258" r:id="rId6"/>
    <p:sldId id="260" r:id="rId7"/>
    <p:sldId id="264" r:id="rId8"/>
    <p:sldId id="273" r:id="rId9"/>
    <p:sldId id="267" r:id="rId10"/>
    <p:sldId id="268" r:id="rId11"/>
    <p:sldId id="269" r:id="rId12"/>
    <p:sldId id="270" r:id="rId13"/>
    <p:sldId id="271" r:id="rId14"/>
    <p:sldId id="272"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2" d="100"/>
          <a:sy n="92" d="100"/>
        </p:scale>
        <p:origin x="-816"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pict"/></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5E9F74-6A82-D14D-8425-8616FAC9C29A}" type="datetimeFigureOut">
              <a:rPr lang="en-US" smtClean="0"/>
              <a:t>2/22/14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B6F38F-B843-CE48-BCA0-2F2D7F3B71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B6F38F-B843-CE48-BCA0-2F2D7F3B7135}" type="slidenum">
              <a:rPr lang="en-US" smtClean="0"/>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EC14D5-B735-724A-986D-92CFFDF97246}" type="datetimeFigureOut">
              <a:rPr lang="en-US" smtClean="0"/>
              <a:pPr/>
              <a:t>2/22/14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7C919F-8E23-9141-BED9-461800A0EB1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EC14D5-B735-724A-986D-92CFFDF97246}" type="datetimeFigureOut">
              <a:rPr lang="en-US" smtClean="0"/>
              <a:pPr/>
              <a:t>2/22/14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7C919F-8E23-9141-BED9-461800A0EB1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EC14D5-B735-724A-986D-92CFFDF97246}" type="datetimeFigureOut">
              <a:rPr lang="en-US" smtClean="0"/>
              <a:pPr/>
              <a:t>2/22/14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7C919F-8E23-9141-BED9-461800A0EB1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EC14D5-B735-724A-986D-92CFFDF97246}" type="datetimeFigureOut">
              <a:rPr lang="en-US" smtClean="0"/>
              <a:pPr/>
              <a:t>2/22/14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7C919F-8E23-9141-BED9-461800A0EB1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EC14D5-B735-724A-986D-92CFFDF97246}" type="datetimeFigureOut">
              <a:rPr lang="en-US" smtClean="0"/>
              <a:pPr/>
              <a:t>2/22/14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7C919F-8E23-9141-BED9-461800A0EB1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EC14D5-B735-724A-986D-92CFFDF97246}" type="datetimeFigureOut">
              <a:rPr lang="en-US" smtClean="0"/>
              <a:pPr/>
              <a:t>2/22/14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7C919F-8E23-9141-BED9-461800A0EB1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EC14D5-B735-724A-986D-92CFFDF97246}" type="datetimeFigureOut">
              <a:rPr lang="en-US" smtClean="0"/>
              <a:pPr/>
              <a:t>2/22/14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7C919F-8E23-9141-BED9-461800A0EB1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EC14D5-B735-724A-986D-92CFFDF97246}" type="datetimeFigureOut">
              <a:rPr lang="en-US" smtClean="0"/>
              <a:pPr/>
              <a:t>2/22/14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7C919F-8E23-9141-BED9-461800A0EB1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C14D5-B735-724A-986D-92CFFDF97246}" type="datetimeFigureOut">
              <a:rPr lang="en-US" smtClean="0"/>
              <a:pPr/>
              <a:t>2/22/14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7C919F-8E23-9141-BED9-461800A0EB1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EC14D5-B735-724A-986D-92CFFDF97246}" type="datetimeFigureOut">
              <a:rPr lang="en-US" smtClean="0"/>
              <a:pPr/>
              <a:t>2/22/14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7C919F-8E23-9141-BED9-461800A0EB1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EC14D5-B735-724A-986D-92CFFDF97246}" type="datetimeFigureOut">
              <a:rPr lang="en-US" smtClean="0"/>
              <a:pPr/>
              <a:t>2/22/14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7C919F-8E23-9141-BED9-461800A0EB1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C14D5-B735-724A-986D-92CFFDF97246}" type="datetimeFigureOut">
              <a:rPr lang="en-US" smtClean="0"/>
              <a:pPr/>
              <a:t>2/22/14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7C919F-8E23-9141-BED9-461800A0EB1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29.png"/><Relationship Id="rId6"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video" Target="file://localhost/Users/tianhuan/Desktop/CM36-MP-Talk/s3p-field.avi" TargetMode="Externa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Microsoft_Equation1.bin"/><Relationship Id="rId4" Type="http://schemas.openxmlformats.org/officeDocument/2006/relationships/image" Target="../media/image13.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7"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MICE RF Cavity Simulations and </a:t>
            </a:r>
            <a:r>
              <a:rPr lang="en-US" dirty="0" err="1" smtClean="0"/>
              <a:t>Multipactor</a:t>
            </a:r>
            <a:endParaRPr lang="en-US" dirty="0"/>
          </a:p>
        </p:txBody>
      </p:sp>
      <p:sp>
        <p:nvSpPr>
          <p:cNvPr id="3" name="Subtitle 2"/>
          <p:cNvSpPr>
            <a:spLocks noGrp="1"/>
          </p:cNvSpPr>
          <p:nvPr>
            <p:ph type="subTitle" idx="1"/>
          </p:nvPr>
        </p:nvSpPr>
        <p:spPr/>
        <p:txBody>
          <a:bodyPr/>
          <a:lstStyle/>
          <a:p>
            <a:r>
              <a:rPr lang="en-US" dirty="0" smtClean="0"/>
              <a:t>Tianhuan Luo, LBNL</a:t>
            </a:r>
            <a:endParaRPr lang="en-US" dirty="0"/>
          </a:p>
        </p:txBody>
      </p:sp>
      <p:pic>
        <p:nvPicPr>
          <p:cNvPr id="4" name="Picture 10"/>
          <p:cNvPicPr>
            <a:picLocks noChangeAspect="1" noChangeArrowheads="1"/>
          </p:cNvPicPr>
          <p:nvPr/>
        </p:nvPicPr>
        <p:blipFill>
          <a:blip r:embed="rId2"/>
          <a:srcRect/>
          <a:stretch>
            <a:fillRect/>
          </a:stretch>
        </p:blipFill>
        <p:spPr bwMode="auto">
          <a:xfrm>
            <a:off x="0" y="0"/>
            <a:ext cx="1538381" cy="1560048"/>
          </a:xfrm>
          <a:prstGeom prst="rect">
            <a:avLst/>
          </a:prstGeom>
          <a:noFill/>
          <a:ln w="9525">
            <a:noFill/>
            <a:miter lim="800000"/>
            <a:headEnd/>
            <a:tailEnd/>
          </a:ln>
        </p:spPr>
      </p:pic>
      <p:pic>
        <p:nvPicPr>
          <p:cNvPr id="5" name="Picture 2" descr="http://cleantech.lbl.gov/logo-LBL.jpg"/>
          <p:cNvPicPr>
            <a:picLocks noChangeAspect="1" noChangeArrowheads="1"/>
          </p:cNvPicPr>
          <p:nvPr/>
        </p:nvPicPr>
        <p:blipFill>
          <a:blip r:embed="rId3"/>
          <a:srcRect/>
          <a:stretch>
            <a:fillRect/>
          </a:stretch>
        </p:blipFill>
        <p:spPr bwMode="auto">
          <a:xfrm>
            <a:off x="7149659" y="1"/>
            <a:ext cx="1971556" cy="14464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MP For Inner Cavity</a:t>
            </a:r>
            <a:r>
              <a:rPr lang="en-US" dirty="0" smtClean="0"/>
              <a:t> </a:t>
            </a:r>
            <a:endParaRPr lang="en-US" dirty="0"/>
          </a:p>
        </p:txBody>
      </p:sp>
      <p:pic>
        <p:nvPicPr>
          <p:cNvPr id="4" name="Content Placeholder 3" descr="impact-energy.png"/>
          <p:cNvPicPr>
            <a:picLocks noGrp="1" noChangeAspect="1"/>
          </p:cNvPicPr>
          <p:nvPr>
            <p:ph idx="1"/>
          </p:nvPr>
        </p:nvPicPr>
        <p:blipFill>
          <a:blip r:embed="rId2"/>
          <a:srcRect l="2025" r="2025"/>
          <a:stretch>
            <a:fillRect/>
          </a:stretch>
        </p:blipFill>
        <p:spPr>
          <a:xfrm>
            <a:off x="457199" y="1143000"/>
            <a:ext cx="3753285" cy="2933799"/>
          </a:xfrm>
        </p:spPr>
      </p:pic>
      <p:pic>
        <p:nvPicPr>
          <p:cNvPr id="5" name="Picture 4" descr="impact-xy.png"/>
          <p:cNvPicPr>
            <a:picLocks noChangeAspect="1"/>
          </p:cNvPicPr>
          <p:nvPr/>
        </p:nvPicPr>
        <p:blipFill>
          <a:blip r:embed="rId3"/>
          <a:stretch>
            <a:fillRect/>
          </a:stretch>
        </p:blipFill>
        <p:spPr>
          <a:xfrm>
            <a:off x="4486584" y="1156801"/>
            <a:ext cx="3911732" cy="2933799"/>
          </a:xfrm>
          <a:prstGeom prst="rect">
            <a:avLst/>
          </a:prstGeom>
        </p:spPr>
      </p:pic>
      <p:pic>
        <p:nvPicPr>
          <p:cNvPr id="6" name="Picture 5" descr="impact-zx.png"/>
          <p:cNvPicPr>
            <a:picLocks noChangeAspect="1"/>
          </p:cNvPicPr>
          <p:nvPr/>
        </p:nvPicPr>
        <p:blipFill>
          <a:blip r:embed="rId4"/>
          <a:stretch>
            <a:fillRect/>
          </a:stretch>
        </p:blipFill>
        <p:spPr>
          <a:xfrm>
            <a:off x="6999069" y="1046358"/>
            <a:ext cx="1813301" cy="1359976"/>
          </a:xfrm>
          <a:prstGeom prst="rect">
            <a:avLst/>
          </a:prstGeom>
        </p:spPr>
      </p:pic>
      <p:pic>
        <p:nvPicPr>
          <p:cNvPr id="7" name="Picture 6" descr="ec-energy.png"/>
          <p:cNvPicPr>
            <a:picLocks noChangeAspect="1"/>
          </p:cNvPicPr>
          <p:nvPr/>
        </p:nvPicPr>
        <p:blipFill>
          <a:blip r:embed="rId5"/>
          <a:stretch>
            <a:fillRect/>
          </a:stretch>
        </p:blipFill>
        <p:spPr>
          <a:xfrm>
            <a:off x="-19177" y="4076798"/>
            <a:ext cx="4409123" cy="2753589"/>
          </a:xfrm>
          <a:prstGeom prst="rect">
            <a:avLst/>
          </a:prstGeom>
        </p:spPr>
      </p:pic>
      <p:pic>
        <p:nvPicPr>
          <p:cNvPr id="8" name="Picture 7" descr="ec-y.png"/>
          <p:cNvPicPr>
            <a:picLocks noChangeAspect="1"/>
          </p:cNvPicPr>
          <p:nvPr/>
        </p:nvPicPr>
        <p:blipFill>
          <a:blip r:embed="rId6"/>
          <a:stretch>
            <a:fillRect/>
          </a:stretch>
        </p:blipFill>
        <p:spPr>
          <a:xfrm>
            <a:off x="4265704" y="4104406"/>
            <a:ext cx="4519056" cy="2703035"/>
          </a:xfrm>
          <a:prstGeom prst="rect">
            <a:avLst/>
          </a:prstGeom>
        </p:spPr>
      </p:pic>
      <p:sp>
        <p:nvSpPr>
          <p:cNvPr id="9" name="TextBox 8"/>
          <p:cNvSpPr txBox="1"/>
          <p:nvPr/>
        </p:nvSpPr>
        <p:spPr>
          <a:xfrm>
            <a:off x="2139755" y="1380575"/>
            <a:ext cx="2480930" cy="369332"/>
          </a:xfrm>
          <a:prstGeom prst="rect">
            <a:avLst/>
          </a:prstGeom>
          <a:noFill/>
        </p:spPr>
        <p:txBody>
          <a:bodyPr wrap="none" rtlCol="0">
            <a:spAutoFit/>
          </a:bodyPr>
          <a:lstStyle/>
          <a:p>
            <a:r>
              <a:rPr lang="en-US" dirty="0" smtClean="0"/>
              <a:t>Impact Energy Spectrum</a:t>
            </a:r>
            <a:endParaRPr lang="en-US" dirty="0"/>
          </a:p>
        </p:txBody>
      </p:sp>
      <p:sp>
        <p:nvSpPr>
          <p:cNvPr id="10" name="TextBox 9"/>
          <p:cNvSpPr txBox="1"/>
          <p:nvPr/>
        </p:nvSpPr>
        <p:spPr>
          <a:xfrm>
            <a:off x="1214829" y="4260781"/>
            <a:ext cx="1373205" cy="369332"/>
          </a:xfrm>
          <a:prstGeom prst="rect">
            <a:avLst/>
          </a:prstGeom>
          <a:noFill/>
        </p:spPr>
        <p:txBody>
          <a:bodyPr wrap="none" rtlCol="0">
            <a:spAutoFit/>
          </a:bodyPr>
          <a:lstStyle/>
          <a:p>
            <a:r>
              <a:rPr lang="en-US" dirty="0" smtClean="0"/>
              <a:t>EC Spectrum</a:t>
            </a:r>
            <a:endParaRPr lang="en-US" dirty="0"/>
          </a:p>
        </p:txBody>
      </p:sp>
      <p:sp>
        <p:nvSpPr>
          <p:cNvPr id="11" name="TextBox 10"/>
          <p:cNvSpPr txBox="1"/>
          <p:nvPr/>
        </p:nvSpPr>
        <p:spPr>
          <a:xfrm>
            <a:off x="5481903" y="2728345"/>
            <a:ext cx="1682823" cy="369332"/>
          </a:xfrm>
          <a:prstGeom prst="rect">
            <a:avLst/>
          </a:prstGeom>
          <a:noFill/>
        </p:spPr>
        <p:txBody>
          <a:bodyPr wrap="none" rtlCol="0">
            <a:spAutoFit/>
          </a:bodyPr>
          <a:lstStyle/>
          <a:p>
            <a:r>
              <a:rPr lang="en-US" dirty="0" smtClean="0"/>
              <a:t>Impact Location</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MP for Inner Cavity</a:t>
            </a:r>
            <a:r>
              <a:rPr lang="en-US" dirty="0" smtClean="0"/>
              <a:t> </a:t>
            </a:r>
            <a:r>
              <a:rPr lang="en-US" dirty="0" smtClean="0"/>
              <a:t>(</a:t>
            </a:r>
            <a:r>
              <a:rPr lang="en-US" altLang="zh-CN" dirty="0" err="1" smtClean="0"/>
              <a:t>con’t</a:t>
            </a:r>
            <a:r>
              <a:rPr lang="en-US" altLang="zh-CN" dirty="0" smtClean="0"/>
              <a:t>)</a:t>
            </a:r>
            <a:endParaRPr lang="en-US" dirty="0"/>
          </a:p>
        </p:txBody>
      </p:sp>
      <p:sp>
        <p:nvSpPr>
          <p:cNvPr id="5" name="TextBox 4"/>
          <p:cNvSpPr txBox="1"/>
          <p:nvPr/>
        </p:nvSpPr>
        <p:spPr>
          <a:xfrm>
            <a:off x="705689" y="3718679"/>
            <a:ext cx="7811916" cy="2585323"/>
          </a:xfrm>
          <a:prstGeom prst="rect">
            <a:avLst/>
          </a:prstGeom>
          <a:noFill/>
        </p:spPr>
        <p:txBody>
          <a:bodyPr wrap="square" rtlCol="0">
            <a:spAutoFit/>
          </a:bodyPr>
          <a:lstStyle/>
          <a:p>
            <a:r>
              <a:rPr lang="en-US" dirty="0" smtClean="0"/>
              <a:t>Compared with no B field situation, MP in the inner cavity become more serious:</a:t>
            </a:r>
          </a:p>
          <a:p>
            <a:endParaRPr lang="en-US" dirty="0" smtClean="0"/>
          </a:p>
          <a:p>
            <a:r>
              <a:rPr lang="en-US" dirty="0" smtClean="0"/>
              <a:t>MP band has extended </a:t>
            </a:r>
            <a:r>
              <a:rPr lang="en-US" dirty="0" smtClean="0"/>
              <a:t>to the </a:t>
            </a:r>
            <a:r>
              <a:rPr lang="en-US" dirty="0" smtClean="0"/>
              <a:t>energy level from 0 to 14 MV/</a:t>
            </a:r>
            <a:r>
              <a:rPr lang="en-US" dirty="0" err="1" smtClean="0"/>
              <a:t>m</a:t>
            </a:r>
            <a:r>
              <a:rPr lang="en-US" dirty="0" smtClean="0"/>
              <a:t>, except a narrow region around 4 MV/</a:t>
            </a:r>
            <a:r>
              <a:rPr lang="en-US" dirty="0" err="1" smtClean="0"/>
              <a:t>m</a:t>
            </a:r>
            <a:r>
              <a:rPr lang="en-US" dirty="0" smtClean="0"/>
              <a:t>. Besides in the coaxial waveguide, strong MP also appears in the RF coupler region.</a:t>
            </a:r>
          </a:p>
          <a:p>
            <a:endParaRPr lang="en-US" dirty="0" smtClean="0"/>
          </a:p>
          <a:p>
            <a:r>
              <a:rPr lang="en-US" dirty="0" smtClean="0"/>
              <a:t>The maximum enhancement counter has increased significantly.  1.35^49~2.43e6, which means the emitted electrons with the largest SEY reach the resonant condition within a few RF cycles with a MP order of 1.  </a:t>
            </a:r>
          </a:p>
        </p:txBody>
      </p:sp>
      <p:pic>
        <p:nvPicPr>
          <p:cNvPr id="4" name="Picture 3" descr="hi-ec-zx.png"/>
          <p:cNvPicPr>
            <a:picLocks noChangeAspect="1"/>
          </p:cNvPicPr>
          <p:nvPr/>
        </p:nvPicPr>
        <p:blipFill>
          <a:blip r:embed="rId2"/>
          <a:stretch>
            <a:fillRect/>
          </a:stretch>
        </p:blipFill>
        <p:spPr>
          <a:xfrm>
            <a:off x="2595124" y="1143000"/>
            <a:ext cx="3161411" cy="2371058"/>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MP for Outer Cavity</a:t>
            </a:r>
            <a:r>
              <a:rPr lang="en-US" dirty="0" smtClean="0"/>
              <a:t> </a:t>
            </a:r>
            <a:endParaRPr lang="en-US" dirty="0"/>
          </a:p>
        </p:txBody>
      </p:sp>
      <p:pic>
        <p:nvPicPr>
          <p:cNvPr id="4" name="Content Placeholder 3" descr="ec-efield.png"/>
          <p:cNvPicPr>
            <a:picLocks noGrp="1" noChangeAspect="1"/>
          </p:cNvPicPr>
          <p:nvPr>
            <p:ph idx="1"/>
          </p:nvPr>
        </p:nvPicPr>
        <p:blipFill>
          <a:blip r:embed="rId2"/>
          <a:srcRect l="2025" r="2025"/>
          <a:stretch>
            <a:fillRect/>
          </a:stretch>
        </p:blipFill>
        <p:spPr>
          <a:xfrm>
            <a:off x="324032" y="1142998"/>
            <a:ext cx="3803623" cy="2667001"/>
          </a:xfrm>
        </p:spPr>
      </p:pic>
      <p:pic>
        <p:nvPicPr>
          <p:cNvPr id="5" name="Picture 4" descr="ec-xy"/>
          <p:cNvPicPr>
            <a:picLocks noChangeAspect="1"/>
          </p:cNvPicPr>
          <p:nvPr/>
        </p:nvPicPr>
        <p:blipFill>
          <a:blip r:embed="rId3"/>
          <a:stretch>
            <a:fillRect/>
          </a:stretch>
        </p:blipFill>
        <p:spPr>
          <a:xfrm>
            <a:off x="4127655" y="1018746"/>
            <a:ext cx="4064000" cy="2791253"/>
          </a:xfrm>
          <a:prstGeom prst="rect">
            <a:avLst/>
          </a:prstGeom>
        </p:spPr>
      </p:pic>
      <p:pic>
        <p:nvPicPr>
          <p:cNvPr id="6" name="Picture 5" descr="ec-zx.png"/>
          <p:cNvPicPr>
            <a:picLocks noChangeAspect="1"/>
          </p:cNvPicPr>
          <p:nvPr/>
        </p:nvPicPr>
        <p:blipFill>
          <a:blip r:embed="rId4"/>
          <a:stretch>
            <a:fillRect/>
          </a:stretch>
        </p:blipFill>
        <p:spPr>
          <a:xfrm>
            <a:off x="7096915" y="1142999"/>
            <a:ext cx="2047085" cy="1535314"/>
          </a:xfrm>
          <a:prstGeom prst="rect">
            <a:avLst/>
          </a:prstGeom>
        </p:spPr>
      </p:pic>
      <p:pic>
        <p:nvPicPr>
          <p:cNvPr id="7" name="Picture 6" descr="ec-field.png"/>
          <p:cNvPicPr>
            <a:picLocks noChangeAspect="1"/>
          </p:cNvPicPr>
          <p:nvPr/>
        </p:nvPicPr>
        <p:blipFill>
          <a:blip r:embed="rId5"/>
          <a:stretch>
            <a:fillRect/>
          </a:stretch>
        </p:blipFill>
        <p:spPr>
          <a:xfrm>
            <a:off x="27610" y="3810000"/>
            <a:ext cx="4320924" cy="2848043"/>
          </a:xfrm>
          <a:prstGeom prst="rect">
            <a:avLst/>
          </a:prstGeom>
        </p:spPr>
      </p:pic>
      <p:pic>
        <p:nvPicPr>
          <p:cNvPr id="8" name="Picture 7" descr="ec-y.png"/>
          <p:cNvPicPr>
            <a:picLocks noChangeAspect="1"/>
          </p:cNvPicPr>
          <p:nvPr/>
        </p:nvPicPr>
        <p:blipFill>
          <a:blip r:embed="rId6"/>
          <a:stretch>
            <a:fillRect/>
          </a:stretch>
        </p:blipFill>
        <p:spPr>
          <a:xfrm>
            <a:off x="4389949" y="3810001"/>
            <a:ext cx="4320925" cy="2848042"/>
          </a:xfrm>
          <a:prstGeom prst="rect">
            <a:avLst/>
          </a:prstGeom>
        </p:spPr>
      </p:pic>
      <p:sp>
        <p:nvSpPr>
          <p:cNvPr id="9" name="TextBox 8"/>
          <p:cNvSpPr txBox="1"/>
          <p:nvPr/>
        </p:nvSpPr>
        <p:spPr>
          <a:xfrm>
            <a:off x="1270048" y="958332"/>
            <a:ext cx="2480930" cy="369332"/>
          </a:xfrm>
          <a:prstGeom prst="rect">
            <a:avLst/>
          </a:prstGeom>
          <a:noFill/>
        </p:spPr>
        <p:txBody>
          <a:bodyPr wrap="none" rtlCol="0">
            <a:spAutoFit/>
          </a:bodyPr>
          <a:lstStyle/>
          <a:p>
            <a:r>
              <a:rPr lang="en-US" dirty="0" smtClean="0"/>
              <a:t>Impact Energy Spectrum</a:t>
            </a:r>
            <a:endParaRPr lang="en-US" dirty="0"/>
          </a:p>
        </p:txBody>
      </p:sp>
      <p:sp>
        <p:nvSpPr>
          <p:cNvPr id="10" name="TextBox 9"/>
          <p:cNvSpPr txBox="1"/>
          <p:nvPr/>
        </p:nvSpPr>
        <p:spPr>
          <a:xfrm>
            <a:off x="3016744" y="3658133"/>
            <a:ext cx="1373205" cy="369332"/>
          </a:xfrm>
          <a:prstGeom prst="rect">
            <a:avLst/>
          </a:prstGeom>
          <a:noFill/>
        </p:spPr>
        <p:txBody>
          <a:bodyPr wrap="none" rtlCol="0">
            <a:spAutoFit/>
          </a:bodyPr>
          <a:lstStyle/>
          <a:p>
            <a:r>
              <a:rPr lang="en-US" dirty="0" smtClean="0"/>
              <a:t>EC Spectrum</a:t>
            </a:r>
            <a:endParaRPr lang="en-US" dirty="0"/>
          </a:p>
        </p:txBody>
      </p:sp>
      <p:sp>
        <p:nvSpPr>
          <p:cNvPr id="11" name="TextBox 10"/>
          <p:cNvSpPr txBox="1"/>
          <p:nvPr/>
        </p:nvSpPr>
        <p:spPr>
          <a:xfrm>
            <a:off x="5481903" y="2728345"/>
            <a:ext cx="1682823" cy="369332"/>
          </a:xfrm>
          <a:prstGeom prst="rect">
            <a:avLst/>
          </a:prstGeom>
          <a:noFill/>
        </p:spPr>
        <p:txBody>
          <a:bodyPr wrap="none" rtlCol="0">
            <a:spAutoFit/>
          </a:bodyPr>
          <a:lstStyle/>
          <a:p>
            <a:r>
              <a:rPr lang="en-US" dirty="0" smtClean="0"/>
              <a:t>Impact Location</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MP for Outer Cavity </a:t>
            </a:r>
            <a:r>
              <a:rPr lang="en-US" dirty="0" smtClean="0"/>
              <a:t>(</a:t>
            </a:r>
            <a:r>
              <a:rPr lang="en-US" altLang="zh-CN" dirty="0" err="1" smtClean="0"/>
              <a:t>con’t</a:t>
            </a:r>
            <a:r>
              <a:rPr lang="en-US" dirty="0" smtClean="0"/>
              <a:t>)</a:t>
            </a:r>
            <a:endParaRPr lang="en-US" dirty="0"/>
          </a:p>
        </p:txBody>
      </p:sp>
      <p:sp>
        <p:nvSpPr>
          <p:cNvPr id="6" name="TextBox 5"/>
          <p:cNvSpPr txBox="1"/>
          <p:nvPr/>
        </p:nvSpPr>
        <p:spPr>
          <a:xfrm>
            <a:off x="3951730" y="1143000"/>
            <a:ext cx="4735070" cy="4524316"/>
          </a:xfrm>
          <a:prstGeom prst="rect">
            <a:avLst/>
          </a:prstGeom>
          <a:noFill/>
        </p:spPr>
        <p:txBody>
          <a:bodyPr wrap="square" rtlCol="0">
            <a:spAutoFit/>
          </a:bodyPr>
          <a:lstStyle/>
          <a:p>
            <a:r>
              <a:rPr lang="en-US" dirty="0" smtClean="0"/>
              <a:t>The same as the inner cavity, MP in the outer cavity is much stronger than the no B field situation:</a:t>
            </a:r>
          </a:p>
          <a:p>
            <a:endParaRPr lang="en-US" dirty="0" smtClean="0"/>
          </a:p>
          <a:p>
            <a:r>
              <a:rPr lang="en-US" dirty="0" smtClean="0"/>
              <a:t>MP band has extended to all the energy level from 2 to 16 MV/</a:t>
            </a:r>
            <a:r>
              <a:rPr lang="en-US" dirty="0" err="1" smtClean="0"/>
              <a:t>m</a:t>
            </a:r>
            <a:r>
              <a:rPr lang="en-US" dirty="0" smtClean="0"/>
              <a:t>. </a:t>
            </a:r>
          </a:p>
          <a:p>
            <a:r>
              <a:rPr lang="en-US" dirty="0" smtClean="0"/>
              <a:t>The maximum enhancement counter has increased significantly.  1.35^49~2.43e6, which means the emitted electrons with the largest SEY reach the resonant condition within a few RF cycles with a MP order of 1.  </a:t>
            </a:r>
          </a:p>
          <a:p>
            <a:endParaRPr lang="en-US" dirty="0" smtClean="0"/>
          </a:p>
          <a:p>
            <a:r>
              <a:rPr lang="en-US" dirty="0" smtClean="0"/>
              <a:t>MP still shows up in the coaxial waveguide but not the coupler region. Strong MP also appears along the equator in the cavity. </a:t>
            </a:r>
          </a:p>
          <a:p>
            <a:endParaRPr lang="en-US" dirty="0"/>
          </a:p>
        </p:txBody>
      </p:sp>
      <p:pic>
        <p:nvPicPr>
          <p:cNvPr id="4" name="Picture 3" descr="hi-ec-zx.png"/>
          <p:cNvPicPr>
            <a:picLocks noChangeAspect="1"/>
          </p:cNvPicPr>
          <p:nvPr/>
        </p:nvPicPr>
        <p:blipFill>
          <a:blip r:embed="rId2"/>
          <a:srcRect t="13500" b="15000"/>
          <a:stretch>
            <a:fillRect/>
          </a:stretch>
        </p:blipFill>
        <p:spPr>
          <a:xfrm>
            <a:off x="759268" y="1143000"/>
            <a:ext cx="2640325" cy="527658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324"/>
            <a:ext cx="8229600" cy="1143000"/>
          </a:xfrm>
        </p:spPr>
        <p:txBody>
          <a:bodyPr/>
          <a:lstStyle/>
          <a:p>
            <a:r>
              <a:rPr lang="en-US" dirty="0" smtClean="0"/>
              <a:t>Summary</a:t>
            </a:r>
            <a:endParaRPr lang="en-US" dirty="0"/>
          </a:p>
        </p:txBody>
      </p:sp>
      <p:sp>
        <p:nvSpPr>
          <p:cNvPr id="3" name="Content Placeholder 2"/>
          <p:cNvSpPr>
            <a:spLocks noGrp="1"/>
          </p:cNvSpPr>
          <p:nvPr>
            <p:ph idx="1"/>
          </p:nvPr>
        </p:nvSpPr>
        <p:spPr>
          <a:xfrm>
            <a:off x="457200" y="1155324"/>
            <a:ext cx="8229600" cy="4970839"/>
          </a:xfrm>
        </p:spPr>
        <p:txBody>
          <a:bodyPr>
            <a:normAutofit fontScale="77500" lnSpcReduction="20000"/>
          </a:bodyPr>
          <a:lstStyle/>
          <a:p>
            <a:r>
              <a:rPr lang="en-US" dirty="0" smtClean="0"/>
              <a:t>A RF model of MICE 201 MHz cavity has been built from CAD. RF properties of the cavity has been simulated by Omega3P and S3P.</a:t>
            </a:r>
          </a:p>
          <a:p>
            <a:r>
              <a:rPr lang="en-US" dirty="0" err="1" smtClean="0"/>
              <a:t>Multipacting</a:t>
            </a:r>
            <a:r>
              <a:rPr lang="en-US" dirty="0" smtClean="0"/>
              <a:t> of the cavity has been studied by Track3P, without magnetic field and with the B field of MICE cooling channel. Cavities at different locations show different MP patterns due to different local B fields. In general, we expect to see more MP effect when cavities operated in MICE cooling channel: the MP band grows wider and the maximum EC increases significantly. </a:t>
            </a:r>
            <a:endParaRPr lang="en-US" dirty="0" smtClean="0"/>
          </a:p>
          <a:p>
            <a:r>
              <a:rPr lang="en-US" dirty="0" smtClean="0"/>
              <a:t>B</a:t>
            </a:r>
            <a:r>
              <a:rPr lang="en-US" altLang="zh-CN" dirty="0" smtClean="0"/>
              <a:t>ased on the previous </a:t>
            </a:r>
            <a:r>
              <a:rPr lang="en-US" altLang="zh-CN" dirty="0" smtClean="0"/>
              <a:t>experience and the MP simulation, the RF coupler has been redesigned. To suppress the MP, </a:t>
            </a:r>
            <a:r>
              <a:rPr lang="en-US" dirty="0" err="1" smtClean="0"/>
              <a:t>TiN</a:t>
            </a:r>
            <a:r>
              <a:rPr lang="en-US" dirty="0" smtClean="0"/>
              <a:t> </a:t>
            </a:r>
            <a:r>
              <a:rPr lang="en-US" dirty="0" smtClean="0"/>
              <a:t>coating</a:t>
            </a:r>
            <a:r>
              <a:rPr lang="en-US" dirty="0" smtClean="0"/>
              <a:t> has been applied on </a:t>
            </a:r>
            <a:r>
              <a:rPr lang="en-US" dirty="0" smtClean="0"/>
              <a:t>the</a:t>
            </a:r>
            <a:r>
              <a:rPr lang="en-US" dirty="0" smtClean="0"/>
              <a:t> outer conductor of coaxial line and the coupler loop of the </a:t>
            </a:r>
            <a:r>
              <a:rPr lang="en-US" dirty="0" smtClean="0"/>
              <a:t>MICE</a:t>
            </a:r>
            <a:r>
              <a:rPr lang="en-US" dirty="0" smtClean="0"/>
              <a:t> </a:t>
            </a:r>
            <a:r>
              <a:rPr lang="en-US" dirty="0" smtClean="0"/>
              <a:t>prototype </a:t>
            </a:r>
            <a:r>
              <a:rPr lang="en-US" dirty="0" smtClean="0"/>
              <a:t>cavity, which </a:t>
            </a:r>
            <a:r>
              <a:rPr lang="en-US" dirty="0" smtClean="0"/>
              <a:t>will be tested soon </a:t>
            </a:r>
            <a:r>
              <a:rPr lang="en-US" dirty="0" smtClean="0"/>
              <a:t>at </a:t>
            </a:r>
            <a:r>
              <a:rPr lang="en-US" dirty="0" err="1" smtClean="0"/>
              <a:t>Fermilab</a:t>
            </a:r>
            <a:r>
              <a:rPr lang="en-US" dirty="0" smtClean="0"/>
              <a:t> MTA</a:t>
            </a:r>
            <a:r>
              <a:rPr lang="en-US" dirty="0" smtClean="0"/>
              <a:t>. </a:t>
            </a: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RF Modeling of Cavity</a:t>
            </a:r>
            <a:endParaRPr lang="en-US" dirty="0"/>
          </a:p>
        </p:txBody>
      </p:sp>
      <p:sp>
        <p:nvSpPr>
          <p:cNvPr id="3" name="Content Placeholder 2"/>
          <p:cNvSpPr>
            <a:spLocks noGrp="1"/>
          </p:cNvSpPr>
          <p:nvPr>
            <p:ph idx="1"/>
          </p:nvPr>
        </p:nvSpPr>
        <p:spPr>
          <a:xfrm>
            <a:off x="457200" y="1143000"/>
            <a:ext cx="8229600" cy="2681189"/>
          </a:xfrm>
        </p:spPr>
        <p:txBody>
          <a:bodyPr>
            <a:normAutofit fontScale="92500" lnSpcReduction="10000"/>
          </a:bodyPr>
          <a:lstStyle/>
          <a:p>
            <a:r>
              <a:rPr lang="en-US" sz="2162" dirty="0" smtClean="0"/>
              <a:t>The cavity model is built on the CAD drawing, including the detailed geometries of curved Beryllium windows, port extrusion, loop coupler and coaxial waveguide.</a:t>
            </a:r>
          </a:p>
          <a:p>
            <a:r>
              <a:rPr lang="en-US" sz="2162" dirty="0" smtClean="0"/>
              <a:t>The RF simulation is carried out with SLAC ACE3P code. </a:t>
            </a:r>
          </a:p>
          <a:p>
            <a:pPr lvl="1"/>
            <a:r>
              <a:rPr lang="en-US" sz="2162" dirty="0" smtClean="0"/>
              <a:t>Omega3P solves the cavity </a:t>
            </a:r>
            <a:r>
              <a:rPr lang="en-US" sz="2162" dirty="0" err="1" smtClean="0"/>
              <a:t>eigenmode</a:t>
            </a:r>
            <a:r>
              <a:rPr lang="en-US" sz="2162" dirty="0" smtClean="0"/>
              <a:t> and the coupling between the cavity and the waveguide.</a:t>
            </a:r>
          </a:p>
          <a:p>
            <a:pPr lvl="1"/>
            <a:r>
              <a:rPr lang="en-US" sz="2162" dirty="0" smtClean="0"/>
              <a:t>S3P solves the scattering parameters and the power feeding of the cavity.</a:t>
            </a:r>
          </a:p>
          <a:p>
            <a:pPr>
              <a:buNone/>
            </a:pPr>
            <a:endParaRPr lang="en-US" dirty="0"/>
          </a:p>
        </p:txBody>
      </p:sp>
      <p:pic>
        <p:nvPicPr>
          <p:cNvPr id="4" name="Picture 3" descr="cavity1.jpg"/>
          <p:cNvPicPr>
            <a:picLocks noChangeAspect="1"/>
          </p:cNvPicPr>
          <p:nvPr/>
        </p:nvPicPr>
        <p:blipFill>
          <a:blip r:embed="rId2"/>
          <a:srcRect l="32751" t="11232" r="32751"/>
          <a:stretch>
            <a:fillRect/>
          </a:stretch>
        </p:blipFill>
        <p:spPr>
          <a:xfrm>
            <a:off x="760908" y="3824189"/>
            <a:ext cx="2049305" cy="2402199"/>
          </a:xfrm>
          <a:prstGeom prst="rect">
            <a:avLst/>
          </a:prstGeom>
        </p:spPr>
      </p:pic>
      <p:pic>
        <p:nvPicPr>
          <p:cNvPr id="5" name="Picture 4" descr="cavity2.jpg"/>
          <p:cNvPicPr>
            <a:picLocks noChangeAspect="1"/>
          </p:cNvPicPr>
          <p:nvPr/>
        </p:nvPicPr>
        <p:blipFill>
          <a:blip r:embed="rId3"/>
          <a:srcRect l="12793" r="25075"/>
          <a:stretch>
            <a:fillRect/>
          </a:stretch>
        </p:blipFill>
        <p:spPr>
          <a:xfrm>
            <a:off x="6126142" y="3824188"/>
            <a:ext cx="2353567" cy="2402199"/>
          </a:xfrm>
          <a:prstGeom prst="rect">
            <a:avLst/>
          </a:prstGeom>
        </p:spPr>
      </p:pic>
      <p:pic>
        <p:nvPicPr>
          <p:cNvPr id="6" name="Picture 5" descr="cavity3.jpg"/>
          <p:cNvPicPr>
            <a:picLocks noChangeAspect="1"/>
          </p:cNvPicPr>
          <p:nvPr/>
        </p:nvPicPr>
        <p:blipFill>
          <a:blip r:embed="rId4"/>
          <a:srcRect l="38380" t="39314" r="37356"/>
          <a:stretch>
            <a:fillRect/>
          </a:stretch>
        </p:blipFill>
        <p:spPr>
          <a:xfrm>
            <a:off x="3481755" y="3824189"/>
            <a:ext cx="2108315" cy="240219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RF Simulation Results (1)</a:t>
            </a:r>
            <a:endParaRPr lang="en-US" dirty="0"/>
          </a:p>
        </p:txBody>
      </p:sp>
      <p:pic>
        <p:nvPicPr>
          <p:cNvPr id="4" name="Content Placeholder 3" descr="cavity-e-magnitude.png"/>
          <p:cNvPicPr>
            <a:picLocks noGrp="1" noChangeAspect="1"/>
          </p:cNvPicPr>
          <p:nvPr>
            <p:ph idx="1"/>
          </p:nvPr>
        </p:nvPicPr>
        <p:blipFill>
          <a:blip r:embed="rId2"/>
          <a:srcRect l="26290" t="14667" r="25374" b="8000"/>
          <a:stretch>
            <a:fillRect/>
          </a:stretch>
        </p:blipFill>
        <p:spPr>
          <a:xfrm>
            <a:off x="457200" y="1460538"/>
            <a:ext cx="2557074" cy="2811105"/>
          </a:xfrm>
        </p:spPr>
      </p:pic>
      <p:pic>
        <p:nvPicPr>
          <p:cNvPr id="5" name="Picture 4" descr="cavity-ez.png"/>
          <p:cNvPicPr>
            <a:picLocks noChangeAspect="1"/>
          </p:cNvPicPr>
          <p:nvPr/>
        </p:nvPicPr>
        <p:blipFill>
          <a:blip r:embed="rId3"/>
          <a:srcRect t="34667" r="4034"/>
          <a:stretch>
            <a:fillRect/>
          </a:stretch>
        </p:blipFill>
        <p:spPr>
          <a:xfrm>
            <a:off x="122575" y="4431639"/>
            <a:ext cx="3089254" cy="2222728"/>
          </a:xfrm>
          <a:prstGeom prst="rect">
            <a:avLst/>
          </a:prstGeom>
        </p:spPr>
      </p:pic>
      <p:pic>
        <p:nvPicPr>
          <p:cNvPr id="6" name="Picture 5" descr="cavity-b-magnitude.png"/>
          <p:cNvPicPr>
            <a:picLocks noChangeAspect="1"/>
          </p:cNvPicPr>
          <p:nvPr/>
        </p:nvPicPr>
        <p:blipFill>
          <a:blip r:embed="rId4"/>
          <a:srcRect l="26565" t="20000" r="21985" b="10667"/>
          <a:stretch>
            <a:fillRect/>
          </a:stretch>
        </p:blipFill>
        <p:spPr>
          <a:xfrm>
            <a:off x="3533459" y="1445504"/>
            <a:ext cx="3037657" cy="2812333"/>
          </a:xfrm>
          <a:prstGeom prst="rect">
            <a:avLst/>
          </a:prstGeom>
        </p:spPr>
      </p:pic>
      <p:pic>
        <p:nvPicPr>
          <p:cNvPr id="7" name="Picture 6" descr="cavity-b-matnitude-coupler.png"/>
          <p:cNvPicPr>
            <a:picLocks noChangeAspect="1"/>
          </p:cNvPicPr>
          <p:nvPr/>
        </p:nvPicPr>
        <p:blipFill>
          <a:blip r:embed="rId5"/>
          <a:srcRect l="22901" r="21985" b="36000"/>
          <a:stretch>
            <a:fillRect/>
          </a:stretch>
        </p:blipFill>
        <p:spPr>
          <a:xfrm>
            <a:off x="3547264" y="4355163"/>
            <a:ext cx="3037657" cy="2423458"/>
          </a:xfrm>
          <a:prstGeom prst="rect">
            <a:avLst/>
          </a:prstGeom>
        </p:spPr>
      </p:pic>
      <p:sp>
        <p:nvSpPr>
          <p:cNvPr id="8" name="TextBox 7"/>
          <p:cNvSpPr txBox="1"/>
          <p:nvPr/>
        </p:nvSpPr>
        <p:spPr>
          <a:xfrm>
            <a:off x="897316" y="999752"/>
            <a:ext cx="1875446" cy="369332"/>
          </a:xfrm>
          <a:prstGeom prst="rect">
            <a:avLst/>
          </a:prstGeom>
          <a:noFill/>
        </p:spPr>
        <p:txBody>
          <a:bodyPr wrap="none" rtlCol="0">
            <a:spAutoFit/>
          </a:bodyPr>
          <a:lstStyle/>
          <a:p>
            <a:r>
              <a:rPr lang="en-US" dirty="0" smtClean="0"/>
              <a:t>E Field Magnitude</a:t>
            </a:r>
            <a:endParaRPr lang="en-US" dirty="0"/>
          </a:p>
        </p:txBody>
      </p:sp>
      <p:sp>
        <p:nvSpPr>
          <p:cNvPr id="9" name="TextBox 8"/>
          <p:cNvSpPr txBox="1"/>
          <p:nvPr/>
        </p:nvSpPr>
        <p:spPr>
          <a:xfrm>
            <a:off x="4113850" y="999752"/>
            <a:ext cx="1888295" cy="369332"/>
          </a:xfrm>
          <a:prstGeom prst="rect">
            <a:avLst/>
          </a:prstGeom>
          <a:noFill/>
        </p:spPr>
        <p:txBody>
          <a:bodyPr wrap="none" rtlCol="0">
            <a:spAutoFit/>
          </a:bodyPr>
          <a:lstStyle/>
          <a:p>
            <a:r>
              <a:rPr lang="en-US" dirty="0" smtClean="0"/>
              <a:t>B Field Magnitude</a:t>
            </a:r>
            <a:endParaRPr lang="en-US" dirty="0"/>
          </a:p>
        </p:txBody>
      </p:sp>
      <p:sp>
        <p:nvSpPr>
          <p:cNvPr id="10" name="TextBox 9"/>
          <p:cNvSpPr txBox="1"/>
          <p:nvPr/>
        </p:nvSpPr>
        <p:spPr>
          <a:xfrm>
            <a:off x="724829" y="4459251"/>
            <a:ext cx="2116958" cy="369332"/>
          </a:xfrm>
          <a:prstGeom prst="rect">
            <a:avLst/>
          </a:prstGeom>
          <a:noFill/>
        </p:spPr>
        <p:txBody>
          <a:bodyPr wrap="square" rtlCol="0">
            <a:spAutoFit/>
          </a:bodyPr>
          <a:lstStyle/>
          <a:p>
            <a:r>
              <a:rPr lang="en-US" dirty="0" err="1" smtClean="0"/>
              <a:t>Ez</a:t>
            </a:r>
            <a:r>
              <a:rPr lang="en-US" dirty="0" smtClean="0"/>
              <a:t> along beam axis</a:t>
            </a:r>
            <a:endParaRPr lang="en-US" dirty="0"/>
          </a:p>
        </p:txBody>
      </p:sp>
      <p:sp>
        <p:nvSpPr>
          <p:cNvPr id="11" name="TextBox 10"/>
          <p:cNvSpPr txBox="1"/>
          <p:nvPr/>
        </p:nvSpPr>
        <p:spPr>
          <a:xfrm>
            <a:off x="3436824" y="6395483"/>
            <a:ext cx="3359175" cy="369332"/>
          </a:xfrm>
          <a:prstGeom prst="rect">
            <a:avLst/>
          </a:prstGeom>
          <a:solidFill>
            <a:schemeClr val="bg1">
              <a:alpha val="76000"/>
            </a:schemeClr>
          </a:solidFill>
        </p:spPr>
        <p:txBody>
          <a:bodyPr wrap="none" rtlCol="0">
            <a:spAutoFit/>
          </a:bodyPr>
          <a:lstStyle/>
          <a:p>
            <a:r>
              <a:rPr lang="en-US" dirty="0" smtClean="0"/>
              <a:t>Maximum heating at loop coupler</a:t>
            </a:r>
            <a:endParaRPr lang="en-US" dirty="0"/>
          </a:p>
        </p:txBody>
      </p:sp>
      <p:sp>
        <p:nvSpPr>
          <p:cNvPr id="13" name="TextBox 12"/>
          <p:cNvSpPr txBox="1"/>
          <p:nvPr/>
        </p:nvSpPr>
        <p:spPr>
          <a:xfrm>
            <a:off x="6764386" y="1077342"/>
            <a:ext cx="2335817" cy="5324535"/>
          </a:xfrm>
          <a:prstGeom prst="rect">
            <a:avLst/>
          </a:prstGeom>
          <a:noFill/>
        </p:spPr>
        <p:txBody>
          <a:bodyPr wrap="square" rtlCol="0">
            <a:spAutoFit/>
          </a:bodyPr>
          <a:lstStyle/>
          <a:p>
            <a:r>
              <a:rPr lang="en-US" sz="2000" dirty="0" smtClean="0"/>
              <a:t>Resonant frequency by Omega3P:</a:t>
            </a:r>
          </a:p>
          <a:p>
            <a:r>
              <a:rPr lang="en-US" sz="2000" dirty="0" smtClean="0"/>
              <a:t>201.900 MHz</a:t>
            </a:r>
          </a:p>
          <a:p>
            <a:endParaRPr lang="en-US" sz="2000" dirty="0" smtClean="0"/>
          </a:p>
          <a:p>
            <a:r>
              <a:rPr lang="en-US" sz="2000" dirty="0" smtClean="0"/>
              <a:t>Copper cavity with beryllium windows:</a:t>
            </a:r>
          </a:p>
          <a:p>
            <a:r>
              <a:rPr lang="en-US" sz="2000" dirty="0" smtClean="0"/>
              <a:t>Q0=51572</a:t>
            </a:r>
          </a:p>
          <a:p>
            <a:endParaRPr lang="en-US" sz="2000" dirty="0" smtClean="0"/>
          </a:p>
          <a:p>
            <a:r>
              <a:rPr lang="en-US" sz="2000" dirty="0" smtClean="0"/>
              <a:t>For a coupling angle at 15 degree:</a:t>
            </a:r>
          </a:p>
          <a:p>
            <a:r>
              <a:rPr lang="en-US" sz="2000" dirty="0" err="1" smtClean="0"/>
              <a:t>Qe</a:t>
            </a:r>
            <a:r>
              <a:rPr lang="en-US" sz="2000" dirty="0" smtClean="0"/>
              <a:t>=49340</a:t>
            </a:r>
          </a:p>
          <a:p>
            <a:r>
              <a:rPr lang="en-US" sz="2000" dirty="0" smtClean="0"/>
              <a:t>coupling beta=1.05</a:t>
            </a:r>
          </a:p>
          <a:p>
            <a:r>
              <a:rPr lang="en-US" sz="2000" dirty="0" smtClean="0"/>
              <a:t>Reflection=0.038</a:t>
            </a:r>
          </a:p>
          <a:p>
            <a:endParaRPr lang="en-US" sz="2000" dirty="0" smtClean="0"/>
          </a:p>
          <a:p>
            <a:r>
              <a:rPr lang="en-US" sz="2000" dirty="0" smtClean="0"/>
              <a:t>For relativity beta=0.85:</a:t>
            </a:r>
          </a:p>
          <a:p>
            <a:r>
              <a:rPr lang="en-US" sz="2000" dirty="0" smtClean="0"/>
              <a:t>R/Q= 354 Ohm</a:t>
            </a:r>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324"/>
            <a:ext cx="8229600" cy="1143000"/>
          </a:xfrm>
        </p:spPr>
        <p:txBody>
          <a:bodyPr/>
          <a:lstStyle/>
          <a:p>
            <a:r>
              <a:rPr lang="en-US" dirty="0" smtClean="0"/>
              <a:t>RF Simulation Results (2)</a:t>
            </a:r>
            <a:endParaRPr lang="en-US" dirty="0"/>
          </a:p>
        </p:txBody>
      </p:sp>
      <p:pic>
        <p:nvPicPr>
          <p:cNvPr id="4" name="Content Placeholder 3" descr="s21.png"/>
          <p:cNvPicPr>
            <a:picLocks noGrp="1" noChangeAspect="1"/>
          </p:cNvPicPr>
          <p:nvPr>
            <p:ph idx="1"/>
          </p:nvPr>
        </p:nvPicPr>
        <p:blipFill>
          <a:blip r:embed="rId3"/>
          <a:srcRect l="2712" t="4382" b="5566"/>
          <a:stretch>
            <a:fillRect/>
          </a:stretch>
        </p:blipFill>
        <p:spPr>
          <a:xfrm>
            <a:off x="4844027" y="1229997"/>
            <a:ext cx="4148118" cy="2198236"/>
          </a:xfrm>
        </p:spPr>
      </p:pic>
      <p:sp>
        <p:nvSpPr>
          <p:cNvPr id="6" name="TextBox 5"/>
          <p:cNvSpPr txBox="1"/>
          <p:nvPr/>
        </p:nvSpPr>
        <p:spPr>
          <a:xfrm>
            <a:off x="6129359" y="3414427"/>
            <a:ext cx="1788320" cy="369332"/>
          </a:xfrm>
          <a:prstGeom prst="rect">
            <a:avLst/>
          </a:prstGeom>
          <a:noFill/>
        </p:spPr>
        <p:txBody>
          <a:bodyPr wrap="none" rtlCol="0">
            <a:spAutoFit/>
          </a:bodyPr>
          <a:lstStyle/>
          <a:p>
            <a:r>
              <a:rPr lang="en-US" dirty="0" smtClean="0"/>
              <a:t>Frequency (MHz)</a:t>
            </a:r>
            <a:endParaRPr lang="en-US" dirty="0"/>
          </a:p>
        </p:txBody>
      </p:sp>
      <p:sp>
        <p:nvSpPr>
          <p:cNvPr id="7" name="TextBox 6"/>
          <p:cNvSpPr txBox="1"/>
          <p:nvPr/>
        </p:nvSpPr>
        <p:spPr>
          <a:xfrm>
            <a:off x="4515828" y="1993375"/>
            <a:ext cx="461665" cy="432382"/>
          </a:xfrm>
          <a:prstGeom prst="rect">
            <a:avLst/>
          </a:prstGeom>
          <a:noFill/>
        </p:spPr>
        <p:txBody>
          <a:bodyPr vert="vert270" wrap="none" rtlCol="0">
            <a:spAutoFit/>
          </a:bodyPr>
          <a:lstStyle/>
          <a:p>
            <a:r>
              <a:rPr lang="en-US" dirty="0" smtClean="0"/>
              <a:t>S21</a:t>
            </a:r>
            <a:endParaRPr lang="en-US" dirty="0"/>
          </a:p>
        </p:txBody>
      </p:sp>
      <p:sp>
        <p:nvSpPr>
          <p:cNvPr id="8" name="TextBox 7"/>
          <p:cNvSpPr txBox="1"/>
          <p:nvPr/>
        </p:nvSpPr>
        <p:spPr>
          <a:xfrm>
            <a:off x="6847214" y="2733534"/>
            <a:ext cx="1784366" cy="369332"/>
          </a:xfrm>
          <a:prstGeom prst="rect">
            <a:avLst/>
          </a:prstGeom>
          <a:noFill/>
        </p:spPr>
        <p:txBody>
          <a:bodyPr wrap="square" rtlCol="0">
            <a:spAutoFit/>
          </a:bodyPr>
          <a:lstStyle/>
          <a:p>
            <a:r>
              <a:rPr lang="en-US" dirty="0" smtClean="0"/>
              <a:t>201.898 MHz</a:t>
            </a:r>
            <a:endParaRPr lang="en-US" dirty="0"/>
          </a:p>
        </p:txBody>
      </p:sp>
      <p:cxnSp>
        <p:nvCxnSpPr>
          <p:cNvPr id="11" name="Straight Arrow Connector 10"/>
          <p:cNvCxnSpPr/>
          <p:nvPr/>
        </p:nvCxnSpPr>
        <p:spPr>
          <a:xfrm rot="10800000" flipV="1">
            <a:off x="6239799" y="3009212"/>
            <a:ext cx="621220" cy="2425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237956" y="1155324"/>
            <a:ext cx="4277872" cy="5324535"/>
          </a:xfrm>
          <a:prstGeom prst="rect">
            <a:avLst/>
          </a:prstGeom>
          <a:noFill/>
        </p:spPr>
        <p:txBody>
          <a:bodyPr wrap="square" rtlCol="0">
            <a:spAutoFit/>
          </a:bodyPr>
          <a:lstStyle/>
          <a:p>
            <a:r>
              <a:rPr lang="en-US" sz="2000" dirty="0" smtClean="0"/>
              <a:t>The coupling angle is set at 15 degree, which is about critical coupling.</a:t>
            </a:r>
          </a:p>
          <a:p>
            <a:endParaRPr lang="en-US" sz="2000" dirty="0" smtClean="0"/>
          </a:p>
          <a:p>
            <a:r>
              <a:rPr lang="en-US" sz="2000" dirty="0" smtClean="0"/>
              <a:t>The frequency scan of S21 by S3P shows the resonant frequency seen by power supply is 201.898 MHz.</a:t>
            </a:r>
          </a:p>
          <a:p>
            <a:endParaRPr lang="en-US" sz="2000" dirty="0" smtClean="0"/>
          </a:p>
          <a:p>
            <a:r>
              <a:rPr lang="en-US" sz="2000" dirty="0" smtClean="0"/>
              <a:t>For the later </a:t>
            </a:r>
            <a:r>
              <a:rPr lang="en-US" sz="2000" dirty="0" err="1" smtClean="0"/>
              <a:t>multipacting</a:t>
            </a:r>
            <a:r>
              <a:rPr lang="en-US" sz="2000" dirty="0" smtClean="0"/>
              <a:t> simulation, it is important to solve the EM field in the cavity correctly. By setting the proper “impedance” and “waveguide” boundary condition, the power is fed into cavity and dissipated on the cavity wall. This “propagation” part of the EM field is especially important for the </a:t>
            </a:r>
            <a:r>
              <a:rPr lang="en-US" sz="2000" dirty="0" err="1" smtClean="0"/>
              <a:t>multipacting</a:t>
            </a:r>
            <a:r>
              <a:rPr lang="en-US" sz="2000" dirty="0" smtClean="0"/>
              <a:t> simulation in the waveguide and at coupler region.</a:t>
            </a:r>
          </a:p>
        </p:txBody>
      </p:sp>
      <p:pic>
        <p:nvPicPr>
          <p:cNvPr id="14" name="s3p-field.avi">
            <a:hlinkClick r:id="" action="ppaction://media"/>
          </p:cNvPr>
          <p:cNvPicPr/>
          <p:nvPr>
            <a:videoFile r:link="rId1"/>
          </p:nvPr>
        </p:nvPicPr>
        <p:blipFill>
          <a:blip r:embed="rId4"/>
          <a:stretch>
            <a:fillRect/>
          </a:stretch>
        </p:blipFill>
        <p:spPr>
          <a:xfrm>
            <a:off x="5174520" y="3973701"/>
            <a:ext cx="3512280" cy="250615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4"/>
                                        </p:tgtEl>
                                      </p:cBhvr>
                                    </p:cmd>
                                  </p:childTnLst>
                                </p:cTn>
                              </p:par>
                            </p:childTnLst>
                          </p:cTn>
                        </p:par>
                      </p:childTnLst>
                    </p:cTn>
                  </p:par>
                </p:childTnLst>
              </p:cTn>
              <p:nextCondLst>
                <p:cond evt="onClick" delay="0">
                  <p:tgtEl>
                    <p:spTgt spid="14"/>
                  </p:tgtEl>
                </p:cond>
              </p:nextCondLst>
            </p:seq>
            <p:video>
              <p:cMediaNode>
                <p:cTn id="7" fill="hold" display="0">
                  <p:stCondLst>
                    <p:cond delay="indefinite"/>
                  </p:stCondLst>
                  <p:endCondLst>
                    <p:cond evt="onNext" delay="0">
                      <p:tgtEl>
                        <p:sldTgt/>
                      </p:tgtEl>
                    </p:cond>
                    <p:cond evt="onPrev" delay="0">
                      <p:tgtEl>
                        <p:sldTgt/>
                      </p:tgtEl>
                    </p:cond>
                  </p:endCondLst>
                </p:cTn>
                <p:tgtEl>
                  <p:spTgt spid="14"/>
                </p:tgtEl>
              </p:cMediaNode>
            </p:video>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err="1" smtClean="0"/>
              <a:t>Multipacting</a:t>
            </a:r>
            <a:r>
              <a:rPr lang="en-US" dirty="0" smtClean="0"/>
              <a:t> issue for MICE Cavity</a:t>
            </a:r>
            <a:endParaRPr lang="en-US" dirty="0"/>
          </a:p>
        </p:txBody>
      </p:sp>
      <p:sp>
        <p:nvSpPr>
          <p:cNvPr id="3" name="Content Placeholder 2"/>
          <p:cNvSpPr>
            <a:spLocks noGrp="1"/>
          </p:cNvSpPr>
          <p:nvPr>
            <p:ph idx="1"/>
          </p:nvPr>
        </p:nvSpPr>
        <p:spPr>
          <a:xfrm>
            <a:off x="457200" y="1143000"/>
            <a:ext cx="8229600" cy="4834883"/>
          </a:xfrm>
        </p:spPr>
        <p:txBody>
          <a:bodyPr>
            <a:normAutofit/>
          </a:bodyPr>
          <a:lstStyle/>
          <a:p>
            <a:r>
              <a:rPr lang="en-US" sz="2000" dirty="0" err="1" smtClean="0"/>
              <a:t>Multipacting</a:t>
            </a:r>
            <a:r>
              <a:rPr lang="en-US" sz="2000" dirty="0" smtClean="0"/>
              <a:t> is a phenomenon in RF device when secondary electron emission in resonance</a:t>
            </a:r>
            <a:r>
              <a:rPr lang="en-US" sz="2000" dirty="0" smtClean="0">
                <a:solidFill>
                  <a:srgbClr val="FF0000"/>
                </a:solidFill>
              </a:rPr>
              <a:t> </a:t>
            </a:r>
            <a:r>
              <a:rPr lang="en-US" sz="2000" dirty="0" smtClean="0"/>
              <a:t>with an alternating electric field leads to exponential electron multiplication.</a:t>
            </a:r>
          </a:p>
          <a:p>
            <a:r>
              <a:rPr lang="en-US" sz="2000" dirty="0" err="1" smtClean="0"/>
              <a:t>Multipacting</a:t>
            </a:r>
            <a:r>
              <a:rPr lang="en-US" sz="2000" dirty="0" smtClean="0"/>
              <a:t> can lead to surface heating, out gassing, RF power reflection, RF power absorption, RF breakdown and even unrecoverable cavity damage. In the cavity conditioning, MP is identified by vacuum loss and X-ray radiation increase. </a:t>
            </a:r>
          </a:p>
          <a:p>
            <a:r>
              <a:rPr lang="en-US" sz="2000" dirty="0" smtClean="0"/>
              <a:t>MICE operates with a long RF pulse of 1 ms, corresponding to 2e5 RF cycle </a:t>
            </a:r>
            <a:r>
              <a:rPr lang="en-US" altLang="zh-CN" sz="2000" dirty="0" smtClean="0"/>
              <a:t>at </a:t>
            </a:r>
            <a:r>
              <a:rPr lang="en-US" sz="2000" dirty="0" smtClean="0"/>
              <a:t>200 MHz frequency, thus MP </a:t>
            </a:r>
            <a:r>
              <a:rPr lang="en-US" altLang="zh-CN" sz="2000" dirty="0" smtClean="0"/>
              <a:t>is</a:t>
            </a:r>
            <a:r>
              <a:rPr lang="en-US" sz="2000" dirty="0" smtClean="0"/>
              <a:t> an important issue.</a:t>
            </a:r>
          </a:p>
          <a:p>
            <a:r>
              <a:rPr lang="en-US" sz="2000" dirty="0" smtClean="0"/>
              <a:t>MICE cavity will be operated in strong magnetic fields, which</a:t>
            </a:r>
            <a:r>
              <a:rPr lang="en-US" sz="2000" dirty="0" smtClean="0"/>
              <a:t> </a:t>
            </a:r>
            <a:r>
              <a:rPr lang="en-US" sz="2000" dirty="0" smtClean="0"/>
              <a:t>will</a:t>
            </a:r>
            <a:r>
              <a:rPr lang="en-US" sz="2000" dirty="0" smtClean="0"/>
              <a:t> </a:t>
            </a:r>
            <a:r>
              <a:rPr lang="en-US" sz="2000" dirty="0" smtClean="0"/>
              <a:t>significantly change the trajectory of emitted </a:t>
            </a:r>
            <a:r>
              <a:rPr lang="en-US" sz="2000" dirty="0" smtClean="0"/>
              <a:t>electrons</a:t>
            </a:r>
            <a:r>
              <a:rPr lang="en-US" sz="2000" dirty="0" smtClean="0"/>
              <a:t> and the MP behavior of the cavity.</a:t>
            </a:r>
            <a:endParaRPr lang="en-US" sz="20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err="1" smtClean="0"/>
              <a:t>Multipacting</a:t>
            </a:r>
            <a:r>
              <a:rPr lang="en-US" dirty="0" smtClean="0"/>
              <a:t> simulation by Track3P</a:t>
            </a:r>
            <a:endParaRPr lang="en-US" dirty="0"/>
          </a:p>
        </p:txBody>
      </p:sp>
      <p:sp>
        <p:nvSpPr>
          <p:cNvPr id="3" name="Content Placeholder 2"/>
          <p:cNvSpPr>
            <a:spLocks noGrp="1"/>
          </p:cNvSpPr>
          <p:nvPr>
            <p:ph idx="1"/>
          </p:nvPr>
        </p:nvSpPr>
        <p:spPr>
          <a:xfrm>
            <a:off x="457200" y="1143000"/>
            <a:ext cx="8229600" cy="4983163"/>
          </a:xfrm>
        </p:spPr>
        <p:txBody>
          <a:bodyPr>
            <a:normAutofit/>
          </a:bodyPr>
          <a:lstStyle/>
          <a:p>
            <a:r>
              <a:rPr lang="en-US" sz="2000" dirty="0" smtClean="0"/>
              <a:t>Track3P is the particle tracking code of SLAC ACE3P suite, a parallel computing code ran</a:t>
            </a:r>
            <a:r>
              <a:rPr lang="en-US" sz="2000" dirty="0" smtClean="0"/>
              <a:t> NERSC.  </a:t>
            </a:r>
            <a:r>
              <a:rPr lang="en-US" sz="2000" dirty="0" smtClean="0"/>
              <a:t>It has been bench-marked in several</a:t>
            </a:r>
            <a:r>
              <a:rPr lang="en-US" sz="2000" dirty="0" smtClean="0"/>
              <a:t> </a:t>
            </a:r>
            <a:r>
              <a:rPr lang="en-US" sz="2000" dirty="0" smtClean="0"/>
              <a:t>RF cavities</a:t>
            </a:r>
            <a:r>
              <a:rPr lang="en-US" sz="2000" dirty="0" smtClean="0"/>
              <a:t>.</a:t>
            </a:r>
            <a:endParaRPr lang="en-US" sz="2000" dirty="0" smtClean="0"/>
          </a:p>
          <a:p>
            <a:pPr lvl="1"/>
            <a:r>
              <a:rPr lang="en-US" sz="1600" dirty="0" smtClean="0"/>
              <a:t>Import the RF field results fro Omega3P or S3P.</a:t>
            </a:r>
          </a:p>
          <a:p>
            <a:pPr lvl="1"/>
            <a:r>
              <a:rPr lang="en-US" sz="1600" dirty="0" smtClean="0"/>
              <a:t>Add the external DC electric or magnetic field.</a:t>
            </a:r>
          </a:p>
          <a:p>
            <a:pPr lvl="1"/>
            <a:r>
              <a:rPr lang="en-US" sz="1600" dirty="0" smtClean="0"/>
              <a:t>Track the emitted electron motion over several RF period and record the trajectory of resonant electrons</a:t>
            </a:r>
          </a:p>
          <a:p>
            <a:r>
              <a:rPr lang="en-US" sz="2000" dirty="0" smtClean="0"/>
              <a:t>The potential dangerous MP is identified from the resonant electrons record.</a:t>
            </a:r>
          </a:p>
          <a:p>
            <a:pPr lvl="1"/>
            <a:r>
              <a:rPr lang="en-US" sz="1600" dirty="0" smtClean="0"/>
              <a:t>Surface material secondary electron property: Second Emission Yield (SEY) data.</a:t>
            </a:r>
          </a:p>
          <a:p>
            <a:pPr lvl="1"/>
            <a:r>
              <a:rPr lang="en-US" sz="1600" dirty="0" smtClean="0"/>
              <a:t>Resonant trajectory with impact energy whose SEY &gt; 1</a:t>
            </a:r>
          </a:p>
          <a:p>
            <a:pPr lvl="1"/>
            <a:r>
              <a:rPr lang="en-US" sz="1600" dirty="0" smtClean="0"/>
              <a:t>Calculate Enhancement Counter (EC):</a:t>
            </a:r>
          </a:p>
          <a:p>
            <a:pPr lvl="1">
              <a:buNone/>
            </a:pPr>
            <a:endParaRPr lang="en-US" sz="1600" dirty="0" smtClean="0"/>
          </a:p>
          <a:p>
            <a:pPr lvl="1">
              <a:buNone/>
            </a:pPr>
            <a:endParaRPr lang="en-US" sz="800" dirty="0" smtClean="0"/>
          </a:p>
          <a:p>
            <a:pPr lvl="1"/>
            <a:endParaRPr lang="en-US" sz="1600" dirty="0" smtClean="0"/>
          </a:p>
          <a:p>
            <a:pPr>
              <a:buNone/>
            </a:pPr>
            <a:endParaRPr lang="en-US" sz="2000" dirty="0" smtClean="0"/>
          </a:p>
          <a:p>
            <a:pPr lvl="1"/>
            <a:endParaRPr lang="en-US" sz="1600" dirty="0" smtClean="0"/>
          </a:p>
          <a:p>
            <a:endParaRPr lang="en-US" sz="2000" dirty="0" smtClean="0"/>
          </a:p>
          <a:p>
            <a:endParaRPr lang="en-US" sz="2000" dirty="0" smtClean="0"/>
          </a:p>
          <a:p>
            <a:endParaRPr lang="en-US" sz="2000" dirty="0" smtClean="0"/>
          </a:p>
          <a:p>
            <a:endParaRPr lang="en-US" sz="2000" dirty="0"/>
          </a:p>
        </p:txBody>
      </p:sp>
      <p:graphicFrame>
        <p:nvGraphicFramePr>
          <p:cNvPr id="18434" name="Object 2"/>
          <p:cNvGraphicFramePr>
            <a:graphicFrameLocks noChangeAspect="1"/>
          </p:cNvGraphicFramePr>
          <p:nvPr/>
        </p:nvGraphicFramePr>
        <p:xfrm>
          <a:off x="1374666" y="5450213"/>
          <a:ext cx="3125722" cy="446333"/>
        </p:xfrm>
        <a:graphic>
          <a:graphicData uri="http://schemas.openxmlformats.org/presentationml/2006/ole">
            <p:oleObj spid="_x0000_s18434" name="Equation" r:id="rId3" imgW="1244600" imgH="177800" progId="Equation.3">
              <p:embed/>
            </p:oleObj>
          </a:graphicData>
        </a:graphic>
      </p:graphicFrame>
      <p:pic>
        <p:nvPicPr>
          <p:cNvPr id="6" name="Picture 5"/>
          <p:cNvPicPr>
            <a:picLocks noChangeAspect="1"/>
          </p:cNvPicPr>
          <p:nvPr/>
        </p:nvPicPr>
        <p:blipFill>
          <a:blip r:embed="rId4"/>
          <a:srcRect t="4737"/>
          <a:stretch>
            <a:fillRect/>
          </a:stretch>
        </p:blipFill>
        <p:spPr>
          <a:xfrm>
            <a:off x="4942148" y="4599146"/>
            <a:ext cx="3456338" cy="217153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MP without external field</a:t>
            </a:r>
            <a:r>
              <a:rPr lang="en-US" dirty="0" smtClean="0"/>
              <a:t> </a:t>
            </a:r>
            <a:endParaRPr lang="en-US" dirty="0"/>
          </a:p>
        </p:txBody>
      </p:sp>
      <p:pic>
        <p:nvPicPr>
          <p:cNvPr id="4" name="Content Placeholder 3" descr="impact-energy.png"/>
          <p:cNvPicPr>
            <a:picLocks noGrp="1" noChangeAspect="1"/>
          </p:cNvPicPr>
          <p:nvPr>
            <p:ph idx="1"/>
          </p:nvPr>
        </p:nvPicPr>
        <p:blipFill>
          <a:blip r:embed="rId3"/>
          <a:srcRect l="-225" r="2025"/>
          <a:stretch>
            <a:fillRect/>
          </a:stretch>
        </p:blipFill>
        <p:spPr>
          <a:xfrm>
            <a:off x="291541" y="859157"/>
            <a:ext cx="3863625" cy="2950843"/>
          </a:xfrm>
        </p:spPr>
      </p:pic>
      <p:pic>
        <p:nvPicPr>
          <p:cNvPr id="5" name="Picture 4" descr="impact-position.png"/>
          <p:cNvPicPr>
            <a:picLocks noChangeAspect="1"/>
          </p:cNvPicPr>
          <p:nvPr/>
        </p:nvPicPr>
        <p:blipFill>
          <a:blip r:embed="rId4"/>
          <a:stretch>
            <a:fillRect/>
          </a:stretch>
        </p:blipFill>
        <p:spPr>
          <a:xfrm>
            <a:off x="4341736" y="831545"/>
            <a:ext cx="3934457" cy="2950843"/>
          </a:xfrm>
          <a:prstGeom prst="rect">
            <a:avLst/>
          </a:prstGeom>
        </p:spPr>
      </p:pic>
      <p:pic>
        <p:nvPicPr>
          <p:cNvPr id="7" name="Picture 6" descr="ec-e.png"/>
          <p:cNvPicPr>
            <a:picLocks noChangeAspect="1"/>
          </p:cNvPicPr>
          <p:nvPr/>
        </p:nvPicPr>
        <p:blipFill>
          <a:blip r:embed="rId5"/>
          <a:stretch>
            <a:fillRect/>
          </a:stretch>
        </p:blipFill>
        <p:spPr>
          <a:xfrm>
            <a:off x="236321" y="3782586"/>
            <a:ext cx="4064000" cy="3048000"/>
          </a:xfrm>
          <a:prstGeom prst="rect">
            <a:avLst/>
          </a:prstGeom>
        </p:spPr>
      </p:pic>
      <p:pic>
        <p:nvPicPr>
          <p:cNvPr id="8" name="Picture 7" descr="ec-y.png"/>
          <p:cNvPicPr>
            <a:picLocks noChangeAspect="1"/>
          </p:cNvPicPr>
          <p:nvPr/>
        </p:nvPicPr>
        <p:blipFill>
          <a:blip r:embed="rId6"/>
          <a:stretch>
            <a:fillRect/>
          </a:stretch>
        </p:blipFill>
        <p:spPr>
          <a:xfrm>
            <a:off x="4695293" y="3801762"/>
            <a:ext cx="4064000" cy="3048000"/>
          </a:xfrm>
          <a:prstGeom prst="rect">
            <a:avLst/>
          </a:prstGeom>
        </p:spPr>
      </p:pic>
      <p:pic>
        <p:nvPicPr>
          <p:cNvPr id="10" name="Picture 9" descr="impact-zx.png"/>
          <p:cNvPicPr>
            <a:picLocks noChangeAspect="1"/>
          </p:cNvPicPr>
          <p:nvPr/>
        </p:nvPicPr>
        <p:blipFill>
          <a:blip r:embed="rId7"/>
          <a:stretch>
            <a:fillRect/>
          </a:stretch>
        </p:blipFill>
        <p:spPr>
          <a:xfrm>
            <a:off x="7164726" y="941993"/>
            <a:ext cx="1868834" cy="1401626"/>
          </a:xfrm>
          <a:prstGeom prst="rect">
            <a:avLst/>
          </a:prstGeom>
        </p:spPr>
      </p:pic>
      <p:sp>
        <p:nvSpPr>
          <p:cNvPr id="9" name="TextBox 8"/>
          <p:cNvSpPr txBox="1"/>
          <p:nvPr/>
        </p:nvSpPr>
        <p:spPr>
          <a:xfrm>
            <a:off x="2139755" y="1154491"/>
            <a:ext cx="2480930" cy="369332"/>
          </a:xfrm>
          <a:prstGeom prst="rect">
            <a:avLst/>
          </a:prstGeom>
          <a:noFill/>
        </p:spPr>
        <p:txBody>
          <a:bodyPr wrap="none" rtlCol="0">
            <a:spAutoFit/>
          </a:bodyPr>
          <a:lstStyle/>
          <a:p>
            <a:r>
              <a:rPr lang="en-US" dirty="0" smtClean="0"/>
              <a:t>Impact Energy Spectrum</a:t>
            </a:r>
            <a:endParaRPr lang="en-US" dirty="0"/>
          </a:p>
        </p:txBody>
      </p:sp>
      <p:sp>
        <p:nvSpPr>
          <p:cNvPr id="11" name="TextBox 10"/>
          <p:cNvSpPr txBox="1"/>
          <p:nvPr/>
        </p:nvSpPr>
        <p:spPr>
          <a:xfrm>
            <a:off x="2139755" y="4445447"/>
            <a:ext cx="1373205" cy="369332"/>
          </a:xfrm>
          <a:prstGeom prst="rect">
            <a:avLst/>
          </a:prstGeom>
          <a:noFill/>
        </p:spPr>
        <p:txBody>
          <a:bodyPr wrap="none" rtlCol="0">
            <a:spAutoFit/>
          </a:bodyPr>
          <a:lstStyle/>
          <a:p>
            <a:r>
              <a:rPr lang="en-US" dirty="0" smtClean="0"/>
              <a:t>EC Spectrum</a:t>
            </a:r>
            <a:endParaRPr lang="en-US" dirty="0"/>
          </a:p>
        </p:txBody>
      </p:sp>
      <p:sp>
        <p:nvSpPr>
          <p:cNvPr id="12" name="TextBox 11"/>
          <p:cNvSpPr txBox="1"/>
          <p:nvPr/>
        </p:nvSpPr>
        <p:spPr>
          <a:xfrm>
            <a:off x="5481903" y="2728345"/>
            <a:ext cx="1682823" cy="369332"/>
          </a:xfrm>
          <a:prstGeom prst="rect">
            <a:avLst/>
          </a:prstGeom>
          <a:noFill/>
        </p:spPr>
        <p:txBody>
          <a:bodyPr wrap="none" rtlCol="0">
            <a:spAutoFit/>
          </a:bodyPr>
          <a:lstStyle/>
          <a:p>
            <a:r>
              <a:rPr lang="en-US" dirty="0" smtClean="0"/>
              <a:t>Impact Location</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MP without external field</a:t>
            </a:r>
            <a:r>
              <a:rPr lang="en-US" dirty="0" smtClean="0"/>
              <a:t> </a:t>
            </a:r>
            <a:endParaRPr lang="en-US" dirty="0"/>
          </a:p>
        </p:txBody>
      </p:sp>
      <p:pic>
        <p:nvPicPr>
          <p:cNvPr id="4" name="Content Placeholder 3" descr="impact-energy.png"/>
          <p:cNvPicPr>
            <a:picLocks noGrp="1" noChangeAspect="1"/>
          </p:cNvPicPr>
          <p:nvPr>
            <p:ph idx="1"/>
          </p:nvPr>
        </p:nvPicPr>
        <p:blipFill>
          <a:blip r:embed="rId2"/>
          <a:srcRect l="-225" r="2025"/>
          <a:stretch>
            <a:fillRect/>
          </a:stretch>
        </p:blipFill>
        <p:spPr>
          <a:xfrm>
            <a:off x="291541" y="859157"/>
            <a:ext cx="3863625" cy="2950843"/>
          </a:xfrm>
        </p:spPr>
      </p:pic>
      <p:pic>
        <p:nvPicPr>
          <p:cNvPr id="5" name="Picture 4" descr="impact-position.png"/>
          <p:cNvPicPr>
            <a:picLocks noChangeAspect="1"/>
          </p:cNvPicPr>
          <p:nvPr/>
        </p:nvPicPr>
        <p:blipFill>
          <a:blip r:embed="rId3"/>
          <a:stretch>
            <a:fillRect/>
          </a:stretch>
        </p:blipFill>
        <p:spPr>
          <a:xfrm>
            <a:off x="4341736" y="831545"/>
            <a:ext cx="3934457" cy="2950843"/>
          </a:xfrm>
          <a:prstGeom prst="rect">
            <a:avLst/>
          </a:prstGeom>
        </p:spPr>
      </p:pic>
      <p:pic>
        <p:nvPicPr>
          <p:cNvPr id="7" name="Picture 6" descr="ec-e.png"/>
          <p:cNvPicPr>
            <a:picLocks noChangeAspect="1"/>
          </p:cNvPicPr>
          <p:nvPr/>
        </p:nvPicPr>
        <p:blipFill>
          <a:blip r:embed="rId4"/>
          <a:stretch>
            <a:fillRect/>
          </a:stretch>
        </p:blipFill>
        <p:spPr>
          <a:xfrm>
            <a:off x="236321" y="3782586"/>
            <a:ext cx="4064000" cy="3048000"/>
          </a:xfrm>
          <a:prstGeom prst="rect">
            <a:avLst/>
          </a:prstGeom>
        </p:spPr>
      </p:pic>
      <p:pic>
        <p:nvPicPr>
          <p:cNvPr id="8" name="Picture 7" descr="ec-y.png"/>
          <p:cNvPicPr>
            <a:picLocks noChangeAspect="1"/>
          </p:cNvPicPr>
          <p:nvPr/>
        </p:nvPicPr>
        <p:blipFill>
          <a:blip r:embed="rId5"/>
          <a:stretch>
            <a:fillRect/>
          </a:stretch>
        </p:blipFill>
        <p:spPr>
          <a:xfrm>
            <a:off x="4695293" y="3801762"/>
            <a:ext cx="4064000" cy="3048000"/>
          </a:xfrm>
          <a:prstGeom prst="rect">
            <a:avLst/>
          </a:prstGeom>
        </p:spPr>
      </p:pic>
      <p:pic>
        <p:nvPicPr>
          <p:cNvPr id="10" name="Picture 9" descr="impact-zx.png"/>
          <p:cNvPicPr>
            <a:picLocks noChangeAspect="1"/>
          </p:cNvPicPr>
          <p:nvPr/>
        </p:nvPicPr>
        <p:blipFill>
          <a:blip r:embed="rId6"/>
          <a:stretch>
            <a:fillRect/>
          </a:stretch>
        </p:blipFill>
        <p:spPr>
          <a:xfrm>
            <a:off x="7164726" y="941993"/>
            <a:ext cx="1868834" cy="1401626"/>
          </a:xfrm>
          <a:prstGeom prst="rect">
            <a:avLst/>
          </a:prstGeom>
        </p:spPr>
      </p:pic>
      <p:sp>
        <p:nvSpPr>
          <p:cNvPr id="9" name="Content Placeholder 2"/>
          <p:cNvSpPr txBox="1">
            <a:spLocks/>
          </p:cNvSpPr>
          <p:nvPr/>
        </p:nvSpPr>
        <p:spPr>
          <a:xfrm>
            <a:off x="529693" y="2413153"/>
            <a:ext cx="8229600" cy="1396848"/>
          </a:xfrm>
          <a:prstGeom prst="rect">
            <a:avLst/>
          </a:prstGeom>
          <a:solidFill>
            <a:schemeClr val="accent6"/>
          </a:solidFill>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Without external B field, most dangerous MP happens in the coaxial waveguide, at E ~ 1.75 MV/</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m</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to 3.75 MV/</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m</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or P ~ 35 KW to 159 KW.</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The simulation result is consistent with previous MUCOOL prototype cavity experiment results.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Magnetic Field in MICE RFCC</a:t>
            </a:r>
            <a:endParaRPr lang="en-US" dirty="0"/>
          </a:p>
        </p:txBody>
      </p:sp>
      <p:pic>
        <p:nvPicPr>
          <p:cNvPr id="5" name="Picture 4" descr="bfield-in-cc.png"/>
          <p:cNvPicPr>
            <a:picLocks noChangeAspect="1"/>
          </p:cNvPicPr>
          <p:nvPr/>
        </p:nvPicPr>
        <p:blipFill>
          <a:blip r:embed="rId2"/>
          <a:srcRect t="8533" b="3200"/>
          <a:stretch>
            <a:fillRect/>
          </a:stretch>
        </p:blipFill>
        <p:spPr>
          <a:xfrm>
            <a:off x="898960" y="3503252"/>
            <a:ext cx="7052795" cy="2850801"/>
          </a:xfrm>
          <a:prstGeom prst="rect">
            <a:avLst/>
          </a:prstGeom>
        </p:spPr>
      </p:pic>
      <p:sp>
        <p:nvSpPr>
          <p:cNvPr id="6" name="Rounded Rectangle 5"/>
          <p:cNvSpPr/>
          <p:nvPr/>
        </p:nvSpPr>
        <p:spPr>
          <a:xfrm>
            <a:off x="2468844" y="3952491"/>
            <a:ext cx="499477" cy="1541043"/>
          </a:xfrm>
          <a:prstGeom prst="roundRect">
            <a:avLst/>
          </a:prstGeom>
          <a:solidFill>
            <a:schemeClr val="accent6">
              <a:lumMod val="50000"/>
              <a:alpha val="37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9"/>
          <p:cNvSpPr/>
          <p:nvPr/>
        </p:nvSpPr>
        <p:spPr>
          <a:xfrm>
            <a:off x="3391866" y="3952491"/>
            <a:ext cx="499477" cy="1541043"/>
          </a:xfrm>
          <a:prstGeom prst="roundRect">
            <a:avLst/>
          </a:prstGeom>
          <a:solidFill>
            <a:schemeClr val="accent6">
              <a:lumMod val="50000"/>
              <a:alpha val="37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ounded Rectangle 10"/>
          <p:cNvSpPr/>
          <p:nvPr/>
        </p:nvSpPr>
        <p:spPr>
          <a:xfrm>
            <a:off x="4628845" y="3952491"/>
            <a:ext cx="499477" cy="1541043"/>
          </a:xfrm>
          <a:prstGeom prst="roundRect">
            <a:avLst/>
          </a:prstGeom>
          <a:solidFill>
            <a:schemeClr val="accent6">
              <a:lumMod val="50000"/>
              <a:alpha val="37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ounded Rectangle 11"/>
          <p:cNvSpPr/>
          <p:nvPr/>
        </p:nvSpPr>
        <p:spPr>
          <a:xfrm>
            <a:off x="5627800" y="3952491"/>
            <a:ext cx="499477" cy="1541043"/>
          </a:xfrm>
          <a:prstGeom prst="roundRect">
            <a:avLst/>
          </a:prstGeom>
          <a:solidFill>
            <a:schemeClr val="accent6">
              <a:lumMod val="50000"/>
              <a:alpha val="37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910765" y="6309218"/>
            <a:ext cx="7052794" cy="369332"/>
          </a:xfrm>
          <a:prstGeom prst="rect">
            <a:avLst/>
          </a:prstGeom>
          <a:noFill/>
        </p:spPr>
        <p:txBody>
          <a:bodyPr wrap="square" rtlCol="0">
            <a:spAutoFit/>
          </a:bodyPr>
          <a:lstStyle/>
          <a:p>
            <a:r>
              <a:rPr lang="en-US" dirty="0" smtClean="0"/>
              <a:t>B field plot at </a:t>
            </a:r>
            <a:r>
              <a:rPr lang="en-US" dirty="0" err="1" smtClean="0"/>
              <a:t>r</a:t>
            </a:r>
            <a:r>
              <a:rPr lang="en-US" dirty="0" smtClean="0"/>
              <a:t>=0 (center), </a:t>
            </a:r>
            <a:r>
              <a:rPr lang="en-US" dirty="0" err="1" smtClean="0"/>
              <a:t>r</a:t>
            </a:r>
            <a:r>
              <a:rPr lang="en-US" dirty="0" smtClean="0"/>
              <a:t>=0.6 </a:t>
            </a:r>
            <a:r>
              <a:rPr lang="en-US" dirty="0" err="1" smtClean="0"/>
              <a:t>m</a:t>
            </a:r>
            <a:r>
              <a:rPr lang="en-US" dirty="0" smtClean="0"/>
              <a:t> (RF coupler) and </a:t>
            </a:r>
            <a:r>
              <a:rPr lang="en-US" dirty="0" err="1" smtClean="0"/>
              <a:t>r</a:t>
            </a:r>
            <a:r>
              <a:rPr lang="en-US" dirty="0" smtClean="0"/>
              <a:t>=1.2 </a:t>
            </a:r>
            <a:r>
              <a:rPr lang="en-US" dirty="0" err="1" smtClean="0"/>
              <a:t>m</a:t>
            </a:r>
            <a:r>
              <a:rPr lang="en-US" dirty="0" smtClean="0"/>
              <a:t> (RF window).</a:t>
            </a:r>
            <a:endParaRPr lang="en-US" dirty="0"/>
          </a:p>
        </p:txBody>
      </p:sp>
      <p:sp>
        <p:nvSpPr>
          <p:cNvPr id="13" name="Slide Number Placeholder 12"/>
          <p:cNvSpPr>
            <a:spLocks noGrp="1"/>
          </p:cNvSpPr>
          <p:nvPr>
            <p:ph type="sldNum" sz="quarter" idx="12"/>
          </p:nvPr>
        </p:nvSpPr>
        <p:spPr/>
        <p:txBody>
          <a:bodyPr/>
          <a:lstStyle/>
          <a:p>
            <a:fld id="{AC1098C7-FA24-324C-B80D-8D8C0676E050}" type="slidenum">
              <a:rPr lang="en-US" smtClean="0"/>
              <a:pPr/>
              <a:t>9</a:t>
            </a:fld>
            <a:endParaRPr lang="en-US"/>
          </a:p>
        </p:txBody>
      </p:sp>
      <p:sp>
        <p:nvSpPr>
          <p:cNvPr id="16" name="Content Placeholder 2"/>
          <p:cNvSpPr txBox="1">
            <a:spLocks/>
          </p:cNvSpPr>
          <p:nvPr/>
        </p:nvSpPr>
        <p:spPr>
          <a:xfrm>
            <a:off x="457200" y="1084370"/>
            <a:ext cx="8229600" cy="1552526"/>
          </a:xfrm>
          <a:prstGeom prst="rect">
            <a:avLst/>
          </a:prstGeom>
        </p:spPr>
        <p:txBody>
          <a:bodyPr vert="horz" lIns="91440" tIns="45720" rIns="91440" bIns="45720" rtlCol="0">
            <a:normAutofit fontScale="55000" lnSpcReduction="20000"/>
          </a:bodyPr>
          <a:lstStyle/>
          <a:p>
            <a:pPr marL="342900" lvl="0" indent="-342900">
              <a:spcBef>
                <a:spcPct val="20000"/>
              </a:spcBef>
              <a:buFont typeface="Arial"/>
              <a:buChar cha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The MICE Cavities are operated in a series of superconducting magnet.</a:t>
            </a:r>
            <a:r>
              <a:rPr kumimoji="0" lang="en-US" sz="3200" b="0" i="0" u="none" strike="noStrike" kern="1200" cap="none" spc="0" normalizeH="0" noProof="0" dirty="0" smtClean="0">
                <a:ln>
                  <a:noFill/>
                </a:ln>
                <a:solidFill>
                  <a:schemeClr val="tx1"/>
                </a:solidFill>
                <a:effectLst/>
                <a:uLnTx/>
                <a:uFillTx/>
                <a:latin typeface="+mn-lt"/>
                <a:ea typeface="+mn-ea"/>
                <a:cs typeface="+mn-cs"/>
              </a:rPr>
              <a:t>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Strong external magnetic field change the MP </a:t>
            </a:r>
            <a:r>
              <a:rPr lang="en-US" sz="3200" dirty="0" smtClean="0"/>
              <a:t>significantly. Four different B field configurations for MICE operation.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The external B field mapping is provided by D</a:t>
            </a:r>
            <a:r>
              <a:rPr kumimoji="0" lang="en-US" altLang="zh-CN" sz="3200" b="0" i="0" u="none" strike="noStrike" kern="1200" cap="none" spc="0" normalizeH="0" baseline="0" noProof="0" dirty="0" smtClean="0">
                <a:ln>
                  <a:noFill/>
                </a:ln>
                <a:solidFill>
                  <a:schemeClr val="tx1"/>
                </a:solidFill>
                <a:effectLst/>
                <a:uLnTx/>
                <a:uFillTx/>
                <a:latin typeface="+mn-lt"/>
                <a:ea typeface="+mn-ea"/>
                <a:cs typeface="+mn-cs"/>
              </a:rPr>
              <a:t>r. </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Heng</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Pan, including</a:t>
            </a:r>
            <a:r>
              <a:rPr kumimoji="0" lang="en-US" sz="3200" b="0" i="0" u="none" strike="noStrike" kern="1200" cap="none" spc="0" normalizeH="0" noProof="0" dirty="0" smtClean="0">
                <a:ln>
                  <a:noFill/>
                </a:ln>
                <a:solidFill>
                  <a:schemeClr val="tx1"/>
                </a:solidFill>
                <a:effectLst/>
                <a:uLnTx/>
                <a:uFillTx/>
                <a:latin typeface="+mn-lt"/>
                <a:ea typeface="+mn-ea"/>
                <a:cs typeface="+mn-cs"/>
              </a:rPr>
              <a:t> all the CC, AFC and SS magnets. The effect from the magnetic shielding is not considered here.</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5" name="TextBox 14"/>
          <p:cNvSpPr txBox="1"/>
          <p:nvPr/>
        </p:nvSpPr>
        <p:spPr>
          <a:xfrm>
            <a:off x="4031019" y="3189125"/>
            <a:ext cx="1274708" cy="369332"/>
          </a:xfrm>
          <a:prstGeom prst="rect">
            <a:avLst/>
          </a:prstGeom>
          <a:noFill/>
        </p:spPr>
        <p:txBody>
          <a:bodyPr wrap="none" rtlCol="0">
            <a:spAutoFit/>
          </a:bodyPr>
          <a:lstStyle/>
          <a:p>
            <a:r>
              <a:rPr lang="en-US" dirty="0" smtClean="0"/>
              <a:t>I</a:t>
            </a:r>
            <a:r>
              <a:rPr lang="en-US" altLang="zh-CN" dirty="0" smtClean="0"/>
              <a:t>nner cavity</a:t>
            </a:r>
            <a:endParaRPr lang="en-US" dirty="0"/>
          </a:p>
        </p:txBody>
      </p:sp>
      <p:sp>
        <p:nvSpPr>
          <p:cNvPr id="17" name="TextBox 16"/>
          <p:cNvSpPr txBox="1"/>
          <p:nvPr/>
        </p:nvSpPr>
        <p:spPr>
          <a:xfrm>
            <a:off x="5627800" y="3189125"/>
            <a:ext cx="1326004" cy="369332"/>
          </a:xfrm>
          <a:prstGeom prst="rect">
            <a:avLst/>
          </a:prstGeom>
          <a:noFill/>
        </p:spPr>
        <p:txBody>
          <a:bodyPr wrap="none" rtlCol="0">
            <a:spAutoFit/>
          </a:bodyPr>
          <a:lstStyle/>
          <a:p>
            <a:r>
              <a:rPr lang="en-US" dirty="0" smtClean="0"/>
              <a:t>O</a:t>
            </a:r>
            <a:r>
              <a:rPr lang="en-US" altLang="zh-CN" dirty="0" smtClean="0"/>
              <a:t>uter cavity</a:t>
            </a:r>
            <a:endParaRPr lang="en-US" dirty="0"/>
          </a:p>
        </p:txBody>
      </p:sp>
      <p:cxnSp>
        <p:nvCxnSpPr>
          <p:cNvPr id="19" name="Straight Arrow Connector 18"/>
          <p:cNvCxnSpPr>
            <a:stCxn id="15" idx="2"/>
          </p:cNvCxnSpPr>
          <p:nvPr/>
        </p:nvCxnSpPr>
        <p:spPr>
          <a:xfrm rot="16200000" flipH="1">
            <a:off x="4553021" y="3673808"/>
            <a:ext cx="394034" cy="1633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rot="5400000">
            <a:off x="5786359" y="3611572"/>
            <a:ext cx="449239" cy="2325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2032</TotalTime>
  <Words>1056</Words>
  <Application>Microsoft Macintosh PowerPoint</Application>
  <PresentationFormat>On-screen Show (4:3)</PresentationFormat>
  <Paragraphs>95</Paragraphs>
  <Slides>14</Slides>
  <Notes>1</Notes>
  <HiddenSlides>0</HiddenSlides>
  <MMClips>1</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14</vt:i4>
      </vt:variant>
    </vt:vector>
  </HeadingPairs>
  <TitlesOfParts>
    <vt:vector size="16" baseType="lpstr">
      <vt:lpstr>Office Theme</vt:lpstr>
      <vt:lpstr>Equation</vt:lpstr>
      <vt:lpstr>MICE RF Cavity Simulations and Multipactor</vt:lpstr>
      <vt:lpstr>RF Modeling of Cavity</vt:lpstr>
      <vt:lpstr>RF Simulation Results (1)</vt:lpstr>
      <vt:lpstr>RF Simulation Results (2)</vt:lpstr>
      <vt:lpstr>Multipacting issue for MICE Cavity</vt:lpstr>
      <vt:lpstr>Multipacting simulation by Track3P</vt:lpstr>
      <vt:lpstr>MP without external field </vt:lpstr>
      <vt:lpstr>MP without external field </vt:lpstr>
      <vt:lpstr>Magnetic Field in MICE RFCC</vt:lpstr>
      <vt:lpstr>MP For Inner Cavity </vt:lpstr>
      <vt:lpstr>MP for Inner Cavity (con’t)</vt:lpstr>
      <vt:lpstr>MP for Outer Cavity </vt:lpstr>
      <vt:lpstr>MP for Outer Cavity (con’t)</vt:lpstr>
      <vt:lpstr>Summary</vt:lpstr>
    </vt:vector>
  </TitlesOfParts>
  <Company>IU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Multipacting Study of MICE 201 MHz RF Cavity</dc:title>
  <dc:creator>Tianhuan Luo</dc:creator>
  <cp:lastModifiedBy>Tianhuan Luo</cp:lastModifiedBy>
  <cp:revision>42</cp:revision>
  <dcterms:created xsi:type="dcterms:W3CDTF">2014-02-23T00:13:09Z</dcterms:created>
  <dcterms:modified xsi:type="dcterms:W3CDTF">2014-02-23T05:28:05Z</dcterms:modified>
</cp:coreProperties>
</file>