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8" r:id="rId1"/>
  </p:sldMasterIdLst>
  <p:notesMasterIdLst>
    <p:notesMasterId r:id="rId18"/>
  </p:notesMasterIdLst>
  <p:sldIdLst>
    <p:sldId id="256" r:id="rId2"/>
    <p:sldId id="272" r:id="rId3"/>
    <p:sldId id="278" r:id="rId4"/>
    <p:sldId id="281" r:id="rId5"/>
    <p:sldId id="273" r:id="rId6"/>
    <p:sldId id="283" r:id="rId7"/>
    <p:sldId id="282" r:id="rId8"/>
    <p:sldId id="274" r:id="rId9"/>
    <p:sldId id="275" r:id="rId10"/>
    <p:sldId id="280" r:id="rId11"/>
    <p:sldId id="279" r:id="rId12"/>
    <p:sldId id="284" r:id="rId13"/>
    <p:sldId id="276" r:id="rId14"/>
    <p:sldId id="277" r:id="rId15"/>
    <p:sldId id="285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18083-C97D-4B09-8FD3-C7499F04E822}" type="datetimeFigureOut">
              <a:rPr lang="en-GB" smtClean="0"/>
              <a:pPr/>
              <a:t>24/02/2014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A9B1C-AFE0-4574-A686-08159863D7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655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736600" y="482601"/>
            <a:ext cx="1646402" cy="59508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52564"/>
            <a:ext cx="9144000" cy="177233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322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23/02/2014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</a:t>
            </a:r>
            <a:r>
              <a:rPr lang="en-US" dirty="0" err="1" smtClean="0"/>
              <a:t>Beamline</a:t>
            </a:r>
            <a:r>
              <a:rPr lang="en-US" dirty="0" smtClean="0"/>
              <a:t>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29" y="579528"/>
            <a:ext cx="1523555" cy="40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8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404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7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66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90704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4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02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07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48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46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02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27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064051" y="365125"/>
            <a:ext cx="804097" cy="737054"/>
            <a:chOff x="7833685" y="2796366"/>
            <a:chExt cx="1244007" cy="1140286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7833685" y="2796366"/>
              <a:ext cx="1244007" cy="1140286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9272" y="2829386"/>
              <a:ext cx="1054100" cy="1054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79041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F104A.1FAC65D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3965" y="2318335"/>
            <a:ext cx="7250544" cy="980374"/>
          </a:xfrm>
          <a:solidFill>
            <a:schemeClr val="tx1">
              <a:alpha val="65000"/>
            </a:schemeClr>
          </a:solidFill>
        </p:spPr>
        <p:txBody>
          <a:bodyPr>
            <a:noAutofit/>
          </a:bodyPr>
          <a:lstStyle/>
          <a:p>
            <a:r>
              <a:rPr lang="en-GB" sz="7000" b="1" dirty="0" err="1" smtClean="0">
                <a:solidFill>
                  <a:srgbClr val="FF0000"/>
                </a:solidFill>
              </a:rPr>
              <a:t>Beamline</a:t>
            </a:r>
            <a:r>
              <a:rPr lang="en-GB" sz="7000" b="1" dirty="0" smtClean="0">
                <a:solidFill>
                  <a:srgbClr val="FF0000"/>
                </a:solidFill>
              </a:rPr>
              <a:t> Update</a:t>
            </a:r>
            <a:endParaRPr lang="en-GB" sz="7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5819" y="4131935"/>
            <a:ext cx="3666836" cy="938829"/>
          </a:xfrm>
          <a:solidFill>
            <a:schemeClr val="tx1">
              <a:alpha val="74000"/>
            </a:schemeClr>
          </a:solidFill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Adam Dobbs, MICE CM38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Feb 2014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Solenoid: Repairs undertaken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3330"/>
            <a:ext cx="9990221" cy="3644734"/>
          </a:xfrm>
        </p:spPr>
        <p:txBody>
          <a:bodyPr>
            <a:normAutofit/>
          </a:bodyPr>
          <a:lstStyle/>
          <a:p>
            <a:r>
              <a:rPr lang="en-GB" dirty="0" smtClean="0"/>
              <a:t>SC </a:t>
            </a:r>
            <a:r>
              <a:rPr lang="en-GB" dirty="0"/>
              <a:t>wire replaced, involved removal of current led turret, solder new SC tail on, and replacement of copper lead</a:t>
            </a:r>
          </a:p>
          <a:p>
            <a:r>
              <a:rPr lang="en-GB" dirty="0"/>
              <a:t>Vapour cooled pipe had to be cut and new VCR joint welded in position to reattach. Joint has now been pressure tested</a:t>
            </a:r>
          </a:p>
          <a:p>
            <a:r>
              <a:rPr lang="en-GB" dirty="0"/>
              <a:t>Repair work also included removal and replacement of some voltage taps and MLI in the area</a:t>
            </a:r>
            <a:r>
              <a:rPr lang="en-GB" dirty="0" smtClean="0"/>
              <a:t>.</a:t>
            </a:r>
          </a:p>
          <a:p>
            <a:r>
              <a:rPr lang="en-GB" dirty="0" smtClean="0"/>
              <a:t>Crate replaced </a:t>
            </a:r>
            <a:r>
              <a:rPr lang="en-GB" i="1" dirty="0" smtClean="0"/>
              <a:t>(aside: need to watched cleanliness of hall!)</a:t>
            </a:r>
            <a:endParaRPr lang="en-GB" i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cid:image001.png@01CF104A.1FAC65D0"/>
          <p:cNvPicPr/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88" y="5226158"/>
            <a:ext cx="8135026" cy="93553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9372487" y="5393799"/>
            <a:ext cx="2578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Vapour cooled current lead removed from turret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616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Solenoid: Status and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866564" cy="4530725"/>
          </a:xfrm>
        </p:spPr>
        <p:txBody>
          <a:bodyPr>
            <a:normAutofit/>
          </a:bodyPr>
          <a:lstStyle/>
          <a:p>
            <a:r>
              <a:rPr lang="en-GB" dirty="0" smtClean="0"/>
              <a:t>DS vacuumed out and cold</a:t>
            </a:r>
          </a:p>
          <a:p>
            <a:r>
              <a:rPr lang="en-GB" dirty="0" smtClean="0"/>
              <a:t>Power up magnet in March to check repair job</a:t>
            </a:r>
          </a:p>
          <a:p>
            <a:r>
              <a:rPr lang="en-GB" dirty="0" smtClean="0"/>
              <a:t>Install new quench detector</a:t>
            </a:r>
          </a:p>
          <a:p>
            <a:r>
              <a:rPr lang="en-GB" dirty="0" smtClean="0"/>
              <a:t>Install the new power supply</a:t>
            </a:r>
          </a:p>
          <a:p>
            <a:r>
              <a:rPr lang="en-GB" dirty="0" smtClean="0"/>
              <a:t>Some fridge maintenance and fridge control PC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O:\MICE\Cryogenics\DecaySolenoid\20130828_DS_CurrentLead_Failure\2014_01_17 VCR joint on cooling pipe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2403138"/>
            <a:ext cx="3106189" cy="2079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:\MICE\Cryogenics\DecaySolenoid\20130828_DS_CurrentLead_Failure\2014_01_17 VCR joint on cooling pipe 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0"/>
          <a:stretch/>
        </p:blipFill>
        <p:spPr bwMode="auto">
          <a:xfrm>
            <a:off x="9790449" y="2432773"/>
            <a:ext cx="1972472" cy="20496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285703" y="3261719"/>
            <a:ext cx="334816" cy="33183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620519" y="3202726"/>
            <a:ext cx="2563242" cy="2249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790038" y="4668637"/>
            <a:ext cx="154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VCR Joint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003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Solenoid: Update from last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Helium </a:t>
            </a:r>
            <a:r>
              <a:rPr lang="en-GB" dirty="0"/>
              <a:t>flow-meter on the DS radiation-shield circuit </a:t>
            </a:r>
            <a:r>
              <a:rPr lang="en-GB" dirty="0" smtClean="0"/>
              <a:t>found to be </a:t>
            </a:r>
            <a:r>
              <a:rPr lang="en-GB" dirty="0"/>
              <a:t>faulty, </a:t>
            </a:r>
            <a:r>
              <a:rPr lang="en-GB" dirty="0" smtClean="0"/>
              <a:t>requires </a:t>
            </a:r>
            <a:r>
              <a:rPr lang="en-GB" dirty="0"/>
              <a:t>repair or </a:t>
            </a:r>
            <a:r>
              <a:rPr lang="en-GB" dirty="0" smtClean="0"/>
              <a:t>replacement</a:t>
            </a:r>
          </a:p>
          <a:p>
            <a:r>
              <a:rPr lang="en-GB" dirty="0"/>
              <a:t>F</a:t>
            </a:r>
            <a:r>
              <a:rPr lang="en-GB" dirty="0" smtClean="0"/>
              <a:t>ollowing </a:t>
            </a:r>
            <a:r>
              <a:rPr lang="en-GB" dirty="0"/>
              <a:t>cleaning of the helium within the </a:t>
            </a:r>
            <a:r>
              <a:rPr lang="en-GB" dirty="0" err="1"/>
              <a:t>Linde</a:t>
            </a:r>
            <a:r>
              <a:rPr lang="en-GB" dirty="0"/>
              <a:t> fridge via its cold-trap, </a:t>
            </a:r>
            <a:r>
              <a:rPr lang="en-GB" dirty="0" smtClean="0"/>
              <a:t>a nitrogen </a:t>
            </a:r>
            <a:r>
              <a:rPr lang="en-GB" dirty="0"/>
              <a:t>leak </a:t>
            </a:r>
            <a:r>
              <a:rPr lang="en-GB" dirty="0" smtClean="0"/>
              <a:t>into </a:t>
            </a:r>
            <a:r>
              <a:rPr lang="en-GB" dirty="0"/>
              <a:t>compressor </a:t>
            </a:r>
            <a:r>
              <a:rPr lang="en-GB" dirty="0" smtClean="0"/>
              <a:t>circuit was also discovered. </a:t>
            </a:r>
          </a:p>
          <a:p>
            <a:r>
              <a:rPr lang="en-GB" dirty="0" smtClean="0"/>
              <a:t>Leak </a:t>
            </a:r>
            <a:r>
              <a:rPr lang="en-GB" dirty="0"/>
              <a:t>is quite large, </a:t>
            </a:r>
            <a:r>
              <a:rPr lang="en-GB" dirty="0" smtClean="0"/>
              <a:t>nitrogen </a:t>
            </a:r>
            <a:r>
              <a:rPr lang="en-GB" dirty="0"/>
              <a:t>content increasing from 4.5ppm to ~70ppm in the first 24 hour period following </a:t>
            </a:r>
            <a:r>
              <a:rPr lang="en-GB" dirty="0" smtClean="0"/>
              <a:t>cold-trapping</a:t>
            </a:r>
          </a:p>
          <a:p>
            <a:r>
              <a:rPr lang="en-GB" dirty="0" smtClean="0"/>
              <a:t>Bottom </a:t>
            </a:r>
            <a:r>
              <a:rPr lang="en-GB" dirty="0"/>
              <a:t>line is that the DS cool-down is further delayed from last Monday (17th Feb) by at least 3 weeks, with an earliest start date of 10th march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Dobbs, Beamline Step IV Preparations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45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Absorbers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629628" cy="4351338"/>
          </a:xfrm>
        </p:spPr>
        <p:txBody>
          <a:bodyPr/>
          <a:lstStyle/>
          <a:p>
            <a:r>
              <a:rPr lang="en-GB" dirty="0" smtClean="0"/>
              <a:t>Pneumatic absorbers nearly complete</a:t>
            </a:r>
          </a:p>
          <a:p>
            <a:r>
              <a:rPr lang="en-GB" dirty="0" smtClean="0"/>
              <a:t>EPICS-based control GUI</a:t>
            </a:r>
          </a:p>
          <a:p>
            <a:r>
              <a:rPr lang="en-GB" dirty="0" smtClean="0"/>
              <a:t>Some modification to control box for connectors needed</a:t>
            </a:r>
          </a:p>
          <a:p>
            <a:r>
              <a:rPr lang="en-GB" dirty="0" smtClean="0"/>
              <a:t>Testing</a:t>
            </a:r>
          </a:p>
          <a:p>
            <a:r>
              <a:rPr lang="en-GB" dirty="0" smtClean="0"/>
              <a:t>Install during ISIS Easter shutdown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411879" y="2245900"/>
            <a:ext cx="3362196" cy="25216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69" y="2450775"/>
            <a:ext cx="2594387" cy="194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3015"/>
            <a:ext cx="10515600" cy="474394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Target looking in good shape, higher rate seems good but needs full testing, fibre decay issue needs a long term solution</a:t>
            </a:r>
          </a:p>
          <a:p>
            <a:r>
              <a:rPr lang="en-GB" dirty="0" smtClean="0"/>
              <a:t>Conventional magnets are all well</a:t>
            </a:r>
          </a:p>
          <a:p>
            <a:r>
              <a:rPr lang="en-GB" dirty="0" smtClean="0"/>
              <a:t>DS suffered damage, lessons to learn, but repairs well underway</a:t>
            </a:r>
          </a:p>
          <a:p>
            <a:r>
              <a:rPr lang="en-GB" dirty="0" smtClean="0"/>
              <a:t>New proton absorber system almost ready</a:t>
            </a:r>
          </a:p>
          <a:p>
            <a:r>
              <a:rPr lang="en-GB" dirty="0" smtClean="0"/>
              <a:t>Age-related fragility of the equipment is becoming a bigger issue</a:t>
            </a:r>
          </a:p>
          <a:p>
            <a:r>
              <a:rPr lang="en-GB" dirty="0" smtClean="0"/>
              <a:t>Response includes increased organisation:</a:t>
            </a:r>
          </a:p>
          <a:p>
            <a:pPr lvl="1"/>
            <a:r>
              <a:rPr lang="en-GB" dirty="0" smtClean="0"/>
              <a:t>More detailed shifter training (two full days) introduced last year</a:t>
            </a:r>
          </a:p>
          <a:p>
            <a:pPr lvl="1"/>
            <a:r>
              <a:rPr lang="en-GB" dirty="0" smtClean="0"/>
              <a:t>Regular "practice runs" (not necessarily of the whole beamline together)</a:t>
            </a:r>
          </a:p>
          <a:p>
            <a:pPr lvl="1"/>
            <a:r>
              <a:rPr lang="en-GB" dirty="0" smtClean="0"/>
              <a:t>More organised BLOC training, with more coverage of non-target systems</a:t>
            </a:r>
          </a:p>
          <a:p>
            <a:pPr lvl="1"/>
            <a:r>
              <a:rPr lang="en-GB" dirty="0" smtClean="0"/>
              <a:t>Higher priority needed for maintenance activity e.g. cleaning the Hall</a:t>
            </a:r>
          </a:p>
          <a:p>
            <a:r>
              <a:rPr lang="en-GB" dirty="0" smtClean="0"/>
              <a:t>See also Beamline Step IV readiness talk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82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 descr="File:YourCountryNeeds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503" y="351057"/>
            <a:ext cx="4962525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H="1">
            <a:off x="5991367" y="4503341"/>
            <a:ext cx="982639" cy="2729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441663">
            <a:off x="6567041" y="3592990"/>
            <a:ext cx="187155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Experiment</a:t>
            </a:r>
            <a:endParaRPr lang="en-GB" sz="2500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01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899" y="1778220"/>
            <a:ext cx="4156939" cy="412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4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Recent and Upcoming Activities</a:t>
            </a:r>
          </a:p>
          <a:p>
            <a:r>
              <a:rPr lang="en-GB" dirty="0" smtClean="0"/>
              <a:t>Target</a:t>
            </a:r>
          </a:p>
          <a:p>
            <a:r>
              <a:rPr lang="en-GB" dirty="0" smtClean="0"/>
              <a:t>Conventional magnets</a:t>
            </a:r>
          </a:p>
          <a:p>
            <a:r>
              <a:rPr lang="en-GB" dirty="0" smtClean="0"/>
              <a:t>Decay Solenoid</a:t>
            </a:r>
          </a:p>
          <a:p>
            <a:r>
              <a:rPr lang="en-GB" dirty="0" smtClean="0"/>
              <a:t>Proton Absorber</a:t>
            </a:r>
          </a:p>
          <a:p>
            <a:r>
              <a:rPr lang="en-GB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8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857875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2013 was relatively quiet for the beamline...</a:t>
            </a:r>
          </a:p>
          <a:p>
            <a:r>
              <a:rPr lang="en-GB" dirty="0" smtClean="0"/>
              <a:t>4V activation run – Feb 13</a:t>
            </a:r>
          </a:p>
          <a:p>
            <a:r>
              <a:rPr lang="en-GB" dirty="0" smtClean="0"/>
              <a:t>Shifter training runs – July 13</a:t>
            </a:r>
          </a:p>
          <a:p>
            <a:r>
              <a:rPr lang="en-GB" dirty="0" smtClean="0"/>
              <a:t>TOF calibration runs – Aug 13</a:t>
            </a:r>
          </a:p>
          <a:p>
            <a:r>
              <a:rPr lang="en-GB" dirty="0" smtClean="0"/>
              <a:t>EMR commissioning runs and TOF calibration - Oct 13</a:t>
            </a:r>
          </a:p>
          <a:p>
            <a:r>
              <a:rPr lang="en-GB" dirty="0" smtClean="0"/>
              <a:t>Target higher rate commissioning run - Jan 14</a:t>
            </a:r>
          </a:p>
          <a:p>
            <a:pPr marL="0" indent="0">
              <a:buNone/>
            </a:pPr>
            <a:r>
              <a:rPr lang="en-GB" dirty="0" smtClean="0"/>
              <a:t>BPS tripped ISIS for 20mins in summer, and for 1 hr during autumn due to blown fuse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955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Activity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029131" cy="4351338"/>
          </a:xfrm>
        </p:spPr>
        <p:txBody>
          <a:bodyPr/>
          <a:lstStyle/>
          <a:p>
            <a:r>
              <a:rPr lang="en-GB" dirty="0" smtClean="0"/>
              <a:t>BLOC training - Easter shutdown 14</a:t>
            </a:r>
          </a:p>
          <a:p>
            <a:pPr lvl="1"/>
            <a:r>
              <a:rPr lang="en-GB" dirty="0" smtClean="0"/>
              <a:t>BLOC volunteers are always appreciated – please consider if you can serve the experiment in this way and contact Henry </a:t>
            </a:r>
            <a:r>
              <a:rPr lang="en-GB" dirty="0" err="1" smtClean="0"/>
              <a:t>Nebrensky</a:t>
            </a:r>
            <a:endParaRPr lang="en-GB" dirty="0" smtClean="0"/>
          </a:p>
          <a:p>
            <a:r>
              <a:rPr lang="en-GB" dirty="0" smtClean="0"/>
              <a:t>Activation run at higher target </a:t>
            </a:r>
            <a:r>
              <a:rPr lang="en-GB" dirty="0" smtClean="0"/>
              <a:t>rate – June 14</a:t>
            </a:r>
            <a:endParaRPr lang="en-GB" dirty="0" smtClean="0"/>
          </a:p>
          <a:p>
            <a:r>
              <a:rPr lang="en-GB" dirty="0" smtClean="0"/>
              <a:t>Pneumatic proton absorber </a:t>
            </a:r>
            <a:r>
              <a:rPr lang="en-GB" dirty="0" smtClean="0"/>
              <a:t>installation - </a:t>
            </a:r>
            <a:r>
              <a:rPr lang="en-GB" dirty="0" smtClean="0"/>
              <a:t>Easter 14</a:t>
            </a:r>
          </a:p>
          <a:p>
            <a:r>
              <a:rPr lang="en-GB" dirty="0" smtClean="0"/>
              <a:t>Since last summer, have the requirement that target be exercised monthly to give us warning of issues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Target: Status and Increased 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Target mechanism in ISIS continues to work fine, 2.5 years after installation – quite a triumph! </a:t>
            </a:r>
          </a:p>
          <a:p>
            <a:r>
              <a:rPr lang="en-GB" dirty="0" smtClean="0"/>
              <a:t>Need to consider future however, new ‘S’ series stator</a:t>
            </a:r>
          </a:p>
          <a:p>
            <a:r>
              <a:rPr lang="en-GB" dirty="0" smtClean="0"/>
              <a:t>Plan to double the actuation rate with current stator, to 0.8Hz in response to ISIS' request</a:t>
            </a:r>
          </a:p>
          <a:p>
            <a:r>
              <a:rPr lang="en-GB" dirty="0" smtClean="0"/>
              <a:t>Jan commissioning run without beam was a success, no problems encountered. Need to test with beam and check activation in sync</a:t>
            </a:r>
          </a:p>
          <a:p>
            <a:r>
              <a:rPr lang="en-GB" dirty="0" smtClean="0"/>
              <a:t>Need to test full beamline chain with increased dip rate before end of Summer 14</a:t>
            </a:r>
          </a:p>
          <a:p>
            <a:r>
              <a:rPr lang="en-GB" dirty="0" smtClean="0"/>
              <a:t>See Paul Smith talk for details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61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Target: Laser Fibres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093657" cy="4351338"/>
          </a:xfrm>
        </p:spPr>
        <p:txBody>
          <a:bodyPr/>
          <a:lstStyle/>
          <a:p>
            <a:r>
              <a:rPr lang="en-GB" dirty="0" smtClean="0"/>
              <a:t>Optical readout levels found to be decaying</a:t>
            </a:r>
          </a:p>
          <a:p>
            <a:r>
              <a:rPr lang="en-GB" dirty="0" smtClean="0"/>
              <a:t>Believed due to radiation damage to plastic patch fibres local to target in ISIS</a:t>
            </a:r>
          </a:p>
          <a:p>
            <a:r>
              <a:rPr lang="en-GB" dirty="0" smtClean="0"/>
              <a:t>Could not diagnose immediately in the summer because of higher activation in ISIS SP7 (no radiation surveys done between 2010 and 2013... point of concern, too long a gap)</a:t>
            </a:r>
          </a:p>
          <a:p>
            <a:r>
              <a:rPr lang="en-GB" dirty="0" smtClean="0"/>
              <a:t>Changed fibres in Nov 13, which resolved problem</a:t>
            </a:r>
          </a:p>
          <a:p>
            <a:r>
              <a:rPr lang="en-GB" dirty="0" smtClean="0"/>
              <a:t>All fibres now replaced, with armour cladding</a:t>
            </a:r>
          </a:p>
          <a:p>
            <a:r>
              <a:rPr lang="en-GB" dirty="0" smtClean="0"/>
              <a:t>Remains an issue for the longer term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Target: New Stator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Development of S-series target stator continues; has passed 10M actuations milestone!</a:t>
            </a:r>
          </a:p>
          <a:p>
            <a:r>
              <a:rPr lang="en-GB" dirty="0" smtClean="0"/>
              <a:t>Intent is that ISIS will qualify the S-series target design to 10M</a:t>
            </a:r>
            <a:br>
              <a:rPr lang="en-GB" dirty="0" smtClean="0"/>
            </a:br>
            <a:r>
              <a:rPr lang="en-GB" dirty="0" smtClean="0"/>
              <a:t>actuations, but each assembly will be run-in in R78 to some level;  rather than existing agreement of parallel running</a:t>
            </a:r>
          </a:p>
          <a:p>
            <a:r>
              <a:rPr lang="en-GB" dirty="0" smtClean="0"/>
              <a:t>Again, see Paul Smith talk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Conventional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7063853" cy="4351338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Behaving themselves pretty well</a:t>
            </a:r>
          </a:p>
          <a:p>
            <a:r>
              <a:rPr lang="en-GB" dirty="0" smtClean="0"/>
              <a:t>"Magnet-On" warning lamp system completed</a:t>
            </a:r>
          </a:p>
          <a:p>
            <a:r>
              <a:rPr lang="en-GB" dirty="0" smtClean="0"/>
              <a:t>Mystery of Q4 Earth Leakage trips partly solved (see </a:t>
            </a:r>
            <a:r>
              <a:rPr lang="en-GB" dirty="0" err="1" smtClean="0"/>
              <a:t>eLog</a:t>
            </a:r>
            <a:r>
              <a:rPr lang="en-GB" dirty="0" smtClean="0"/>
              <a:t> entry 2552)</a:t>
            </a:r>
          </a:p>
          <a:p>
            <a:r>
              <a:rPr lang="en-GB" dirty="0" smtClean="0"/>
              <a:t>All trips seen occurred while magnet overheating because of interruption to the </a:t>
            </a:r>
            <a:r>
              <a:rPr lang="en-GB" dirty="0" err="1" smtClean="0"/>
              <a:t>chiller</a:t>
            </a:r>
            <a:endParaRPr lang="en-GB" dirty="0" smtClean="0"/>
          </a:p>
          <a:p>
            <a:r>
              <a:rPr lang="en-GB" dirty="0" err="1" smtClean="0"/>
              <a:t>Chiller</a:t>
            </a:r>
            <a:r>
              <a:rPr lang="en-GB" dirty="0" smtClean="0"/>
              <a:t> behaviour understood, not relevant to increased Step IV heat load</a:t>
            </a:r>
          </a:p>
          <a:p>
            <a:r>
              <a:rPr lang="en-GB" dirty="0" smtClean="0"/>
              <a:t>Magnet performance a function of British weather...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266" name="Picture 2" descr="http://mice.iit.edu/mico/jpg/hn/20130821/ISISvault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98520" y="1937983"/>
            <a:ext cx="3730387" cy="2797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190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Solenoid: Damage report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405048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Damage suffered last summer to current lead</a:t>
            </a:r>
          </a:p>
          <a:p>
            <a:r>
              <a:rPr lang="en-GB" dirty="0" smtClean="0"/>
              <a:t>Superconducting </a:t>
            </a:r>
            <a:r>
              <a:rPr lang="en-GB" dirty="0"/>
              <a:t>‘tail’ between the helium vapour cooled copper current lead, and </a:t>
            </a:r>
            <a:r>
              <a:rPr lang="en-GB" dirty="0" smtClean="0"/>
              <a:t>SC wire </a:t>
            </a:r>
            <a:r>
              <a:rPr lang="en-GB" dirty="0"/>
              <a:t>going to the </a:t>
            </a:r>
            <a:r>
              <a:rPr lang="en-GB" dirty="0" smtClean="0"/>
              <a:t>magnet melted</a:t>
            </a:r>
          </a:p>
          <a:p>
            <a:r>
              <a:rPr lang="en-GB" dirty="0" smtClean="0"/>
              <a:t>Control crate powered off before system expert had finished using it</a:t>
            </a:r>
          </a:p>
          <a:p>
            <a:r>
              <a:rPr lang="en-GB" dirty="0" smtClean="0"/>
              <a:t>Has lead to a long off time for DS  </a:t>
            </a:r>
            <a:r>
              <a:rPr lang="en-GB" sz="2400" dirty="0" smtClean="0"/>
              <a:t>~</a:t>
            </a:r>
            <a:r>
              <a:rPr lang="en-GB" dirty="0" smtClean="0"/>
              <a:t> 1 year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Dobbs, Beamline Update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44" name="Picture 4" descr="http://mice.iit.edu/mico/jpg/hn/20130830/MICEhall3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60906" y="1705969"/>
            <a:ext cx="3070748" cy="4094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6529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1323</TotalTime>
  <Words>951</Words>
  <Application>Microsoft Office PowerPoint</Application>
  <PresentationFormat>Widescreen</PresentationFormat>
  <Paragraphs>138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Bradley Hand ITC</vt:lpstr>
      <vt:lpstr>Calibri</vt:lpstr>
      <vt:lpstr>Calibri Light</vt:lpstr>
      <vt:lpstr>office theme</vt:lpstr>
      <vt:lpstr>Beamline Update</vt:lpstr>
      <vt:lpstr>Contents</vt:lpstr>
      <vt:lpstr>Recent Activity</vt:lpstr>
      <vt:lpstr>Upcoming Activity</vt:lpstr>
      <vt:lpstr>Target: Status and Increased Rate</vt:lpstr>
      <vt:lpstr>Target: Laser Fibres</vt:lpstr>
      <vt:lpstr>Target: New Stator</vt:lpstr>
      <vt:lpstr>Conventional Magnets</vt:lpstr>
      <vt:lpstr>Decay Solenoid: Damage report</vt:lpstr>
      <vt:lpstr>Decay Solenoid: Repairs undertaken</vt:lpstr>
      <vt:lpstr>Decay Solenoid: Status and Plans</vt:lpstr>
      <vt:lpstr>Decay Solenoid: Update from last week</vt:lpstr>
      <vt:lpstr>Proton Absorbers</vt:lpstr>
      <vt:lpstr>Summary</vt:lpstr>
      <vt:lpstr>PowerPoint Presentation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MICE Trackers and Software</dc:title>
  <dc:creator>Adam Dobbs</dc:creator>
  <cp:lastModifiedBy>Adam Dobbs</cp:lastModifiedBy>
  <cp:revision>104</cp:revision>
  <dcterms:created xsi:type="dcterms:W3CDTF">2013-10-21T09:34:13Z</dcterms:created>
  <dcterms:modified xsi:type="dcterms:W3CDTF">2014-02-24T21:36:21Z</dcterms:modified>
</cp:coreProperties>
</file>