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8" r:id="rId4"/>
    <p:sldId id="270" r:id="rId5"/>
    <p:sldId id="259" r:id="rId6"/>
    <p:sldId id="261" r:id="rId7"/>
    <p:sldId id="263" r:id="rId8"/>
    <p:sldId id="262" r:id="rId9"/>
    <p:sldId id="264" r:id="rId10"/>
    <p:sldId id="265" r:id="rId11"/>
    <p:sldId id="271" r:id="rId12"/>
    <p:sldId id="272" r:id="rId13"/>
    <p:sldId id="274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08" autoAdjust="0"/>
  </p:normalViewPr>
  <p:slideViewPr>
    <p:cSldViewPr snapToGrid="0">
      <p:cViewPr>
        <p:scale>
          <a:sx n="80" d="100"/>
          <a:sy n="80" d="100"/>
        </p:scale>
        <p:origin x="-1512" y="-1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53BDF5F-2CCE-403C-BF6B-8E52291A57E2}" type="datetimeFigureOut">
              <a:rPr lang="en-GB" smtClean="0"/>
              <a:t>24/02/2014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3A2852F-314D-4032-B8A1-5C734050656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://www.theguardian.com/science/gallery/2010/sep/22/animalbehaviour-animals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hyperlink" Target="http://www.theguardian.com/science/gallery/2010/sep/22/animalbehaviour-animals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cap="small" dirty="0" smtClean="0"/>
              <a:t>Analysis overview &amp; “The Missing Physics”</a:t>
            </a:r>
            <a:endParaRPr lang="en-GB" cap="small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V. Blackmore</a:t>
            </a: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CM38</a:t>
            </a:r>
          </a:p>
          <a:p>
            <a:r>
              <a:rPr lang="en-GB" dirty="0" smtClean="0">
                <a:solidFill>
                  <a:schemeClr val="tx1"/>
                </a:solidFill>
                <a:latin typeface="+mj-lt"/>
              </a:rPr>
              <a:t>23rd February 2014</a:t>
            </a:r>
            <a:endParaRPr lang="en-GB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250" y="6074821"/>
            <a:ext cx="1839061" cy="5715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4846" y="4520972"/>
            <a:ext cx="2358213" cy="2358213"/>
          </a:xfrm>
          <a:prstGeom prst="rect">
            <a:avLst/>
          </a:prstGeom>
        </p:spPr>
      </p:pic>
      <p:pic>
        <p:nvPicPr>
          <p:cNvPr id="7" name="Picture 2" descr="http://www.adams-institute.ac.uk/sites/all/themes/physicsbasetheme/icons/jai6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2410" y="6074820"/>
            <a:ext cx="1266825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55350" y="0"/>
            <a:ext cx="68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38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Rectangle 291"/>
          <p:cNvSpPr/>
          <p:nvPr/>
        </p:nvSpPr>
        <p:spPr>
          <a:xfrm>
            <a:off x="3895106" y="4845133"/>
            <a:ext cx="83127" cy="178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Rectangle 239"/>
          <p:cNvSpPr/>
          <p:nvPr/>
        </p:nvSpPr>
        <p:spPr>
          <a:xfrm>
            <a:off x="3550720" y="4821381"/>
            <a:ext cx="1282537" cy="285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TextBox 197"/>
          <p:cNvSpPr txBox="1"/>
          <p:nvPr/>
        </p:nvSpPr>
        <p:spPr>
          <a:xfrm>
            <a:off x="3633838" y="4809505"/>
            <a:ext cx="1164229" cy="307777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Heating term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5153890" y="5367647"/>
            <a:ext cx="308759" cy="237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Rectangle 226"/>
          <p:cNvSpPr/>
          <p:nvPr/>
        </p:nvSpPr>
        <p:spPr>
          <a:xfrm>
            <a:off x="0" y="2481943"/>
            <a:ext cx="9144000" cy="124690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6" name="Straight Connector 225"/>
          <p:cNvCxnSpPr/>
          <p:nvPr/>
        </p:nvCxnSpPr>
        <p:spPr>
          <a:xfrm>
            <a:off x="3372594" y="463140"/>
            <a:ext cx="0" cy="629986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Left-Right Arrow 206"/>
          <p:cNvSpPr/>
          <p:nvPr/>
        </p:nvSpPr>
        <p:spPr>
          <a:xfrm>
            <a:off x="283028" y="6296501"/>
            <a:ext cx="8692737" cy="561499"/>
          </a:xfrm>
          <a:prstGeom prst="leftRightArrow">
            <a:avLst>
              <a:gd name="adj1" fmla="val 74390"/>
              <a:gd name="adj2" fmla="val 34810"/>
            </a:avLst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61028" y="2526264"/>
            <a:ext cx="2376264" cy="504056"/>
            <a:chOff x="323528" y="4149080"/>
            <a:chExt cx="2376264" cy="504056"/>
          </a:xfrm>
        </p:grpSpPr>
        <p:sp>
          <p:nvSpPr>
            <p:cNvPr id="4" name="Rectangle 3"/>
            <p:cNvSpPr/>
            <p:nvPr/>
          </p:nvSpPr>
          <p:spPr>
            <a:xfrm>
              <a:off x="323528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7047" y="4216442"/>
              <a:ext cx="2329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1028" y="3186336"/>
            <a:ext cx="2376264" cy="504056"/>
            <a:chOff x="323528" y="5085184"/>
            <a:chExt cx="2376264" cy="504056"/>
          </a:xfrm>
        </p:grpSpPr>
        <p:sp>
          <p:nvSpPr>
            <p:cNvPr id="7" name="Rectangle 6"/>
            <p:cNvSpPr/>
            <p:nvPr/>
          </p:nvSpPr>
          <p:spPr>
            <a:xfrm>
              <a:off x="323528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8784" y="5152546"/>
              <a:ext cx="2045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779912" y="3186336"/>
            <a:ext cx="2376264" cy="504056"/>
            <a:chOff x="3779912" y="5085184"/>
            <a:chExt cx="2376264" cy="504056"/>
          </a:xfrm>
        </p:grpSpPr>
        <p:sp>
          <p:nvSpPr>
            <p:cNvPr id="10" name="Rectangle 9"/>
            <p:cNvSpPr/>
            <p:nvPr/>
          </p:nvSpPr>
          <p:spPr>
            <a:xfrm>
              <a:off x="3779912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31492" y="5152546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63293" y="3186336"/>
            <a:ext cx="2448272" cy="504056"/>
            <a:chOff x="6516216" y="5085184"/>
            <a:chExt cx="2448272" cy="504056"/>
          </a:xfrm>
        </p:grpSpPr>
        <p:sp>
          <p:nvSpPr>
            <p:cNvPr id="15" name="Rectangle 14"/>
            <p:cNvSpPr/>
            <p:nvPr/>
          </p:nvSpPr>
          <p:spPr>
            <a:xfrm>
              <a:off x="6516216" y="5085184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10876" y="5152546"/>
              <a:ext cx="2258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779912" y="2526264"/>
            <a:ext cx="2376264" cy="504056"/>
            <a:chOff x="3779912" y="4149080"/>
            <a:chExt cx="2376264" cy="504056"/>
          </a:xfrm>
        </p:grpSpPr>
        <p:sp>
          <p:nvSpPr>
            <p:cNvPr id="24" name="Rectangle 23"/>
            <p:cNvSpPr/>
            <p:nvPr/>
          </p:nvSpPr>
          <p:spPr>
            <a:xfrm>
              <a:off x="3779912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89754" y="4216442"/>
              <a:ext cx="1556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516216" y="2526264"/>
            <a:ext cx="2542427" cy="504056"/>
            <a:chOff x="6516216" y="4149080"/>
            <a:chExt cx="2542427" cy="504056"/>
          </a:xfrm>
        </p:grpSpPr>
        <p:sp>
          <p:nvSpPr>
            <p:cNvPr id="27" name="Rectangle 26"/>
            <p:cNvSpPr/>
            <p:nvPr/>
          </p:nvSpPr>
          <p:spPr>
            <a:xfrm>
              <a:off x="6563293" y="4149080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16216" y="4216442"/>
              <a:ext cx="2542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0" y="3104472"/>
            <a:ext cx="9144000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283028" y="430491"/>
            <a:ext cx="2921331" cy="605640"/>
            <a:chOff x="154380" y="831274"/>
            <a:chExt cx="3051959" cy="605640"/>
          </a:xfrm>
        </p:grpSpPr>
        <p:sp>
          <p:nvSpPr>
            <p:cNvPr id="93" name="Left-Right Arrow 92"/>
            <p:cNvSpPr/>
            <p:nvPr/>
          </p:nvSpPr>
          <p:spPr>
            <a:xfrm>
              <a:off x="154380" y="831274"/>
              <a:ext cx="3051959" cy="605640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0009" y="903017"/>
              <a:ext cx="2980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PID and </a:t>
              </a:r>
              <a:r>
                <a:rPr lang="en-GB" sz="1400" dirty="0"/>
                <a:t>s</a:t>
              </a:r>
              <a:r>
                <a:rPr lang="en-GB" sz="1400" dirty="0" smtClean="0"/>
                <a:t>traight track reconstruction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283028" y="1145494"/>
            <a:ext cx="2897579" cy="403758"/>
            <a:chOff x="166255" y="1406744"/>
            <a:chExt cx="3028207" cy="403758"/>
          </a:xfrm>
        </p:grpSpPr>
        <p:sp>
          <p:nvSpPr>
            <p:cNvPr id="94" name="Left-Right Arrow 93"/>
            <p:cNvSpPr/>
            <p:nvPr/>
          </p:nvSpPr>
          <p:spPr>
            <a:xfrm>
              <a:off x="166255" y="1406744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68405" y="1454735"/>
              <a:ext cx="1623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Detector alignment</a:t>
              </a:r>
              <a:endParaRPr lang="en-GB" sz="1400" dirty="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83028" y="1571030"/>
            <a:ext cx="2883724" cy="403758"/>
            <a:chOff x="140525" y="1927280"/>
            <a:chExt cx="3028207" cy="403758"/>
          </a:xfrm>
        </p:grpSpPr>
        <p:sp>
          <p:nvSpPr>
            <p:cNvPr id="110" name="Left-Right Arrow 109"/>
            <p:cNvSpPr/>
            <p:nvPr/>
          </p:nvSpPr>
          <p:spPr>
            <a:xfrm>
              <a:off x="140525" y="1927280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85200" y="1975271"/>
              <a:ext cx="213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Multiple scattering: high-Z</a:t>
              </a:r>
              <a:endParaRPr lang="en-GB" sz="1400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283028" y="3847126"/>
            <a:ext cx="2897581" cy="451262"/>
            <a:chOff x="154380" y="4191501"/>
            <a:chExt cx="3051959" cy="451262"/>
          </a:xfrm>
        </p:grpSpPr>
        <p:sp>
          <p:nvSpPr>
            <p:cNvPr id="138" name="Left-Right Arrow 137"/>
            <p:cNvSpPr/>
            <p:nvPr/>
          </p:nvSpPr>
          <p:spPr>
            <a:xfrm>
              <a:off x="154380" y="4191501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0009" y="4263244"/>
              <a:ext cx="2485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Full track reconstruction &amp; PID</a:t>
              </a:r>
              <a:endParaRPr lang="en-GB" sz="1400" dirty="0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83028" y="4320908"/>
            <a:ext cx="2883726" cy="451262"/>
            <a:chOff x="188027" y="4772158"/>
            <a:chExt cx="3051959" cy="451262"/>
          </a:xfrm>
        </p:grpSpPr>
        <p:sp>
          <p:nvSpPr>
            <p:cNvPr id="157" name="Left-Right Arrow 156"/>
            <p:cNvSpPr/>
            <p:nvPr/>
          </p:nvSpPr>
          <p:spPr>
            <a:xfrm>
              <a:off x="188027" y="477215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6350">
              <a:solidFill>
                <a:schemeClr val="accent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0" dirty="0" smtClean="0"/>
                    <a:t>Measure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𝑝</m:t>
                      </m:r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𝐸</m:t>
                      </m:r>
                    </m:oMath>
                  </a14:m>
                  <a:r>
                    <a:rPr lang="en-GB" sz="1400" dirty="0" smtClean="0"/>
                    <a:t> of input beams</a:t>
                  </a:r>
                  <a:endParaRPr lang="en-GB" sz="1400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744" t="-4000" r="-5707" b="-1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0" name="Group 159"/>
          <p:cNvGrpSpPr/>
          <p:nvPr/>
        </p:nvGrpSpPr>
        <p:grpSpPr>
          <a:xfrm>
            <a:off x="308758" y="4849358"/>
            <a:ext cx="2871851" cy="451262"/>
            <a:chOff x="259278" y="5205608"/>
            <a:chExt cx="3051959" cy="451262"/>
          </a:xfrm>
        </p:grpSpPr>
        <p:sp>
          <p:nvSpPr>
            <p:cNvPr id="159" name="Left-Right Arrow 158"/>
            <p:cNvSpPr/>
            <p:nvPr/>
          </p:nvSpPr>
          <p:spPr>
            <a:xfrm>
              <a:off x="259278" y="520560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90000"/>
                <a:lumOff val="10000"/>
              </a:schemeClr>
            </a:solidFill>
            <a:ln w="6350">
              <a:solidFill>
                <a:schemeClr val="accent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61891" y="5277351"/>
              <a:ext cx="1646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Characterise lattice</a:t>
              </a:r>
              <a:endParaRPr lang="en-GB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2588818" y="6400802"/>
            <a:ext cx="428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Equilibrium emittance &amp; ionisation cooling</a:t>
            </a:r>
            <a:endParaRPr lang="en-GB" b="1" dirty="0">
              <a:solidFill>
                <a:schemeClr val="tx2"/>
              </a:solidFill>
            </a:endParaRPr>
          </a:p>
        </p:txBody>
      </p:sp>
      <p:cxnSp>
        <p:nvCxnSpPr>
          <p:cNvPr id="115" name="Straight Arrow Connector 114"/>
          <p:cNvCxnSpPr>
            <a:stCxn id="94" idx="1"/>
            <a:endCxn id="93" idx="5"/>
          </p:cNvCxnSpPr>
          <p:nvPr/>
        </p:nvCxnSpPr>
        <p:spPr>
          <a:xfrm flipV="1">
            <a:off x="1731818" y="958579"/>
            <a:ext cx="11876" cy="23861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73" idx="3"/>
            <a:endCxn id="75" idx="0"/>
          </p:cNvCxnSpPr>
          <p:nvPr/>
        </p:nvCxnSpPr>
        <p:spPr>
          <a:xfrm>
            <a:off x="3170254" y="763844"/>
            <a:ext cx="1459144" cy="1279013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94" idx="7"/>
            <a:endCxn id="75" idx="0"/>
          </p:cNvCxnSpPr>
          <p:nvPr/>
        </p:nvCxnSpPr>
        <p:spPr>
          <a:xfrm>
            <a:off x="3180607" y="1347373"/>
            <a:ext cx="1448791" cy="695484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/>
          <p:cNvGrpSpPr/>
          <p:nvPr/>
        </p:nvGrpSpPr>
        <p:grpSpPr>
          <a:xfrm>
            <a:off x="283028" y="2042857"/>
            <a:ext cx="8692738" cy="369332"/>
            <a:chOff x="178130" y="2422857"/>
            <a:chExt cx="8823366" cy="369332"/>
          </a:xfrm>
        </p:grpSpPr>
        <p:grpSp>
          <p:nvGrpSpPr>
            <p:cNvPr id="107" name="Group 106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04" name="Left-Right Arrow 10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34" name="Straight Arrow Connector 133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83028" y="5313043"/>
            <a:ext cx="8704613" cy="369332"/>
            <a:chOff x="178130" y="2422857"/>
            <a:chExt cx="8823366" cy="369332"/>
          </a:xfrm>
        </p:grpSpPr>
        <p:grpSp>
          <p:nvGrpSpPr>
            <p:cNvPr id="151" name="Group 150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54" name="Left-Right Arrow 15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52" name="Straight Arrow Connector 151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64" name="Straight Arrow Connector 163"/>
          <p:cNvCxnSpPr>
            <a:stCxn id="159" idx="1"/>
            <a:endCxn id="157" idx="5"/>
          </p:cNvCxnSpPr>
          <p:nvPr/>
        </p:nvCxnSpPr>
        <p:spPr>
          <a:xfrm flipH="1" flipV="1">
            <a:off x="1724891" y="4714386"/>
            <a:ext cx="19793" cy="19275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stCxn id="157" idx="3"/>
            <a:endCxn id="110" idx="3"/>
          </p:cNvCxnSpPr>
          <p:nvPr/>
        </p:nvCxnSpPr>
        <p:spPr>
          <a:xfrm rot="10800000">
            <a:off x="283028" y="1772909"/>
            <a:ext cx="12700" cy="2773630"/>
          </a:xfrm>
          <a:prstGeom prst="bentConnector3">
            <a:avLst>
              <a:gd name="adj1" fmla="val 1332465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Group 185"/>
          <p:cNvGrpSpPr/>
          <p:nvPr/>
        </p:nvGrpSpPr>
        <p:grpSpPr>
          <a:xfrm>
            <a:off x="283028" y="5688284"/>
            <a:ext cx="8692737" cy="561499"/>
            <a:chOff x="320634" y="5830784"/>
            <a:chExt cx="8692737" cy="561499"/>
          </a:xfrm>
        </p:grpSpPr>
        <p:grpSp>
          <p:nvGrpSpPr>
            <p:cNvPr id="183" name="Group 182"/>
            <p:cNvGrpSpPr/>
            <p:nvPr/>
          </p:nvGrpSpPr>
          <p:grpSpPr>
            <a:xfrm>
              <a:off x="320634" y="5830784"/>
              <a:ext cx="8692737" cy="561499"/>
              <a:chOff x="320634" y="5830784"/>
              <a:chExt cx="8823366" cy="561499"/>
            </a:xfrm>
          </p:grpSpPr>
          <p:sp>
            <p:nvSpPr>
              <p:cNvPr id="182" name="Left-Right Arrow 181"/>
              <p:cNvSpPr/>
              <p:nvPr/>
            </p:nvSpPr>
            <p:spPr>
              <a:xfrm>
                <a:off x="320634" y="5830784"/>
                <a:ext cx="8823366" cy="561499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0" name="TextBox 139"/>
                  <p:cNvSpPr txBox="1"/>
                  <p:nvPr/>
                </p:nvSpPr>
                <p:spPr>
                  <a:xfrm>
                    <a:off x="4291139" y="5877975"/>
                    <a:ext cx="928157" cy="467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type m:val="skw"/>
                              <m:ctrlP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  <m:t>𝒅𝑬</m:t>
                              </m:r>
                            </m:num>
                            <m:den>
                              <m: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  <m:t>𝒅𝒙</m:t>
                              </m:r>
                            </m:den>
                          </m:f>
                        </m:oMath>
                      </m:oMathPara>
                    </a14:m>
                    <a:endParaRPr lang="en-GB" b="1" dirty="0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0" name="TextBox 1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91139" y="5877975"/>
                    <a:ext cx="928157" cy="46750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l="-13333" t="-114286" r="-55333" b="-17792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84" name="Straight Arrow Connector 183"/>
            <p:cNvCxnSpPr/>
            <p:nvPr/>
          </p:nvCxnSpPr>
          <p:spPr>
            <a:xfrm>
              <a:off x="400503" y="6111533"/>
              <a:ext cx="2800003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/>
            <p:cNvSpPr txBox="1"/>
            <p:nvPr/>
          </p:nvSpPr>
          <p:spPr>
            <a:xfrm>
              <a:off x="1056564" y="5973034"/>
              <a:ext cx="1338078" cy="27699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12" name="Rectangle 211"/>
          <p:cNvSpPr/>
          <p:nvPr/>
        </p:nvSpPr>
        <p:spPr>
          <a:xfrm>
            <a:off x="7279574" y="5854535"/>
            <a:ext cx="415637" cy="190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TextBox 216"/>
          <p:cNvSpPr txBox="1"/>
          <p:nvPr/>
        </p:nvSpPr>
        <p:spPr>
          <a:xfrm>
            <a:off x="6412672" y="4239489"/>
            <a:ext cx="1138581" cy="307777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Cooling term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22" name="Right Arrow 221"/>
          <p:cNvSpPr/>
          <p:nvPr/>
        </p:nvSpPr>
        <p:spPr>
          <a:xfrm rot="5400000">
            <a:off x="7897091" y="5866413"/>
            <a:ext cx="1092532" cy="38001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Right Arrow 222"/>
          <p:cNvSpPr/>
          <p:nvPr/>
        </p:nvSpPr>
        <p:spPr>
          <a:xfrm rot="5400000">
            <a:off x="7576458" y="6092043"/>
            <a:ext cx="641271" cy="38001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2" name="Elbow Connector 241"/>
          <p:cNvCxnSpPr>
            <a:stCxn id="157" idx="7"/>
            <a:endCxn id="240" idx="0"/>
          </p:cNvCxnSpPr>
          <p:nvPr/>
        </p:nvCxnSpPr>
        <p:spPr>
          <a:xfrm>
            <a:off x="3166754" y="4546539"/>
            <a:ext cx="1025235" cy="274842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Elbow Connector 244"/>
          <p:cNvCxnSpPr>
            <a:stCxn id="159" idx="7"/>
            <a:endCxn id="240" idx="1"/>
          </p:cNvCxnSpPr>
          <p:nvPr/>
        </p:nvCxnSpPr>
        <p:spPr>
          <a:xfrm flipV="1">
            <a:off x="3180609" y="4963885"/>
            <a:ext cx="370111" cy="111104"/>
          </a:xfrm>
          <a:prstGeom prst="bentConnector3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Elbow Connector 246"/>
          <p:cNvCxnSpPr>
            <a:stCxn id="240" idx="3"/>
            <a:endCxn id="267" idx="0"/>
          </p:cNvCxnSpPr>
          <p:nvPr/>
        </p:nvCxnSpPr>
        <p:spPr>
          <a:xfrm>
            <a:off x="4833257" y="4963885"/>
            <a:ext cx="475013" cy="403762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ectangle 278"/>
          <p:cNvSpPr/>
          <p:nvPr/>
        </p:nvSpPr>
        <p:spPr>
          <a:xfrm>
            <a:off x="7398327" y="5189517"/>
            <a:ext cx="178130" cy="498764"/>
          </a:xfrm>
          <a:prstGeom prst="rect">
            <a:avLst/>
          </a:prstGeom>
          <a:solidFill>
            <a:schemeClr val="bg1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4" name="Elbow Connector 213"/>
          <p:cNvCxnSpPr>
            <a:stCxn id="157" idx="7"/>
            <a:endCxn id="212" idx="0"/>
          </p:cNvCxnSpPr>
          <p:nvPr/>
        </p:nvCxnSpPr>
        <p:spPr>
          <a:xfrm>
            <a:off x="3166754" y="4546539"/>
            <a:ext cx="4320639" cy="1307996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Rectangle 295"/>
          <p:cNvSpPr/>
          <p:nvPr/>
        </p:nvSpPr>
        <p:spPr>
          <a:xfrm>
            <a:off x="3859480" y="4417620"/>
            <a:ext cx="154380" cy="296883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4" name="Elbow Connector 293"/>
          <p:cNvCxnSpPr>
            <a:stCxn id="138" idx="7"/>
            <a:endCxn id="292" idx="0"/>
          </p:cNvCxnSpPr>
          <p:nvPr/>
        </p:nvCxnSpPr>
        <p:spPr>
          <a:xfrm>
            <a:off x="3180609" y="4072757"/>
            <a:ext cx="756061" cy="772376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/>
          <p:cNvSpPr/>
          <p:nvPr/>
        </p:nvSpPr>
        <p:spPr>
          <a:xfrm>
            <a:off x="0" y="2149434"/>
            <a:ext cx="178129" cy="15437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0" name="Elbow Connector 179"/>
          <p:cNvCxnSpPr>
            <a:stCxn id="104" idx="3"/>
            <a:endCxn id="154" idx="3"/>
          </p:cNvCxnSpPr>
          <p:nvPr/>
        </p:nvCxnSpPr>
        <p:spPr>
          <a:xfrm rot="10800000" flipV="1">
            <a:off x="283028" y="2227524"/>
            <a:ext cx="12700" cy="3270186"/>
          </a:xfrm>
          <a:prstGeom prst="bentConnector3">
            <a:avLst>
              <a:gd name="adj1" fmla="val 1987008"/>
            </a:avLst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8328136" y="0"/>
            <a:ext cx="81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10/14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0" y="0"/>
            <a:ext cx="5111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Presented as part of the “analysis </a:t>
            </a:r>
            <a:r>
              <a:rPr lang="en-GB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wishlist</a:t>
            </a:r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” discussion on Sunday</a:t>
            </a:r>
            <a:endParaRPr lang="en-GB" sz="1400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507678" y="1412793"/>
            <a:ext cx="2636322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Repeat for each type of absorber: liquid, disc or wedge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686808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roup 155"/>
          <p:cNvGrpSpPr/>
          <p:nvPr/>
        </p:nvGrpSpPr>
        <p:grpSpPr>
          <a:xfrm>
            <a:off x="283028" y="3847126"/>
            <a:ext cx="2897581" cy="451262"/>
            <a:chOff x="154380" y="4191501"/>
            <a:chExt cx="3051959" cy="451262"/>
          </a:xfrm>
        </p:grpSpPr>
        <p:sp>
          <p:nvSpPr>
            <p:cNvPr id="138" name="Left-Right Arrow 137"/>
            <p:cNvSpPr/>
            <p:nvPr/>
          </p:nvSpPr>
          <p:spPr>
            <a:xfrm>
              <a:off x="154380" y="4191501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0009" y="4263244"/>
              <a:ext cx="2485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Full track reconstruction &amp; PID</a:t>
              </a:r>
              <a:endParaRPr lang="en-GB" sz="1400" dirty="0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83028" y="4320908"/>
            <a:ext cx="2883726" cy="451262"/>
            <a:chOff x="188027" y="4772158"/>
            <a:chExt cx="3051959" cy="451262"/>
          </a:xfrm>
        </p:grpSpPr>
        <p:sp>
          <p:nvSpPr>
            <p:cNvPr id="157" name="Left-Right Arrow 156"/>
            <p:cNvSpPr/>
            <p:nvPr/>
          </p:nvSpPr>
          <p:spPr>
            <a:xfrm>
              <a:off x="188027" y="477215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6350">
              <a:solidFill>
                <a:schemeClr val="accent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0" dirty="0" smtClean="0"/>
                    <a:t>Measure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𝑝</m:t>
                      </m:r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𝐸</m:t>
                      </m:r>
                    </m:oMath>
                  </a14:m>
                  <a:r>
                    <a:rPr lang="en-GB" sz="1400" dirty="0" smtClean="0"/>
                    <a:t> of input beams</a:t>
                  </a:r>
                  <a:endParaRPr lang="en-GB" sz="1400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744" t="-4000" r="-5707" b="-1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17" name="Elbow Connector 116"/>
          <p:cNvCxnSpPr>
            <a:stCxn id="73" idx="3"/>
            <a:endCxn id="75" idx="0"/>
          </p:cNvCxnSpPr>
          <p:nvPr/>
        </p:nvCxnSpPr>
        <p:spPr>
          <a:xfrm>
            <a:off x="3170254" y="763844"/>
            <a:ext cx="1459144" cy="1279013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94" idx="7"/>
            <a:endCxn id="75" idx="0"/>
          </p:cNvCxnSpPr>
          <p:nvPr/>
        </p:nvCxnSpPr>
        <p:spPr>
          <a:xfrm>
            <a:off x="3180607" y="1347373"/>
            <a:ext cx="1448791" cy="695484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94" idx="1"/>
            <a:endCxn id="93" idx="5"/>
          </p:cNvCxnSpPr>
          <p:nvPr/>
        </p:nvCxnSpPr>
        <p:spPr>
          <a:xfrm flipV="1">
            <a:off x="1731818" y="958579"/>
            <a:ext cx="11876" cy="23861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/>
          <p:cNvGrpSpPr/>
          <p:nvPr/>
        </p:nvGrpSpPr>
        <p:grpSpPr>
          <a:xfrm>
            <a:off x="283028" y="1145494"/>
            <a:ext cx="2897579" cy="403758"/>
            <a:chOff x="166255" y="1406744"/>
            <a:chExt cx="3028207" cy="403758"/>
          </a:xfrm>
        </p:grpSpPr>
        <p:sp>
          <p:nvSpPr>
            <p:cNvPr id="94" name="Left-Right Arrow 93"/>
            <p:cNvSpPr/>
            <p:nvPr/>
          </p:nvSpPr>
          <p:spPr>
            <a:xfrm>
              <a:off x="166255" y="1406744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68405" y="1454735"/>
              <a:ext cx="1623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Detector alignment</a:t>
              </a:r>
              <a:endParaRPr lang="en-GB" sz="1400" dirty="0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283028" y="430491"/>
            <a:ext cx="2921331" cy="605640"/>
            <a:chOff x="154380" y="831274"/>
            <a:chExt cx="3051959" cy="605640"/>
          </a:xfrm>
        </p:grpSpPr>
        <p:sp>
          <p:nvSpPr>
            <p:cNvPr id="93" name="Left-Right Arrow 92"/>
            <p:cNvSpPr/>
            <p:nvPr/>
          </p:nvSpPr>
          <p:spPr>
            <a:xfrm>
              <a:off x="154380" y="831274"/>
              <a:ext cx="3051959" cy="605640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0009" y="903017"/>
              <a:ext cx="2980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PID and </a:t>
              </a:r>
              <a:r>
                <a:rPr lang="en-GB" sz="1400" dirty="0"/>
                <a:t>s</a:t>
              </a:r>
              <a:r>
                <a:rPr lang="en-GB" sz="1400" dirty="0" smtClean="0"/>
                <a:t>traight track reconstruction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0" y="438150"/>
            <a:ext cx="9144000" cy="641985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Rectangle 291"/>
          <p:cNvSpPr/>
          <p:nvPr/>
        </p:nvSpPr>
        <p:spPr>
          <a:xfrm>
            <a:off x="3895106" y="4845133"/>
            <a:ext cx="83127" cy="178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Rectangle 239"/>
          <p:cNvSpPr/>
          <p:nvPr/>
        </p:nvSpPr>
        <p:spPr>
          <a:xfrm>
            <a:off x="3550720" y="4821381"/>
            <a:ext cx="1282537" cy="285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TextBox 197"/>
          <p:cNvSpPr txBox="1"/>
          <p:nvPr/>
        </p:nvSpPr>
        <p:spPr>
          <a:xfrm>
            <a:off x="3633838" y="4809505"/>
            <a:ext cx="1164229" cy="307777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Heating term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5153890" y="5367647"/>
            <a:ext cx="308759" cy="237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Rectangle 226"/>
          <p:cNvSpPr/>
          <p:nvPr/>
        </p:nvSpPr>
        <p:spPr>
          <a:xfrm>
            <a:off x="0" y="2481943"/>
            <a:ext cx="9144000" cy="124690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6" name="Straight Connector 225"/>
          <p:cNvCxnSpPr/>
          <p:nvPr/>
        </p:nvCxnSpPr>
        <p:spPr>
          <a:xfrm>
            <a:off x="3372594" y="463140"/>
            <a:ext cx="0" cy="629986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Left-Right Arrow 206"/>
          <p:cNvSpPr/>
          <p:nvPr/>
        </p:nvSpPr>
        <p:spPr>
          <a:xfrm>
            <a:off x="283028" y="6296501"/>
            <a:ext cx="8692737" cy="561499"/>
          </a:xfrm>
          <a:prstGeom prst="leftRightArrow">
            <a:avLst>
              <a:gd name="adj1" fmla="val 74390"/>
              <a:gd name="adj2" fmla="val 34810"/>
            </a:avLst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61028" y="2526264"/>
            <a:ext cx="2376264" cy="504056"/>
            <a:chOff x="323528" y="4149080"/>
            <a:chExt cx="2376264" cy="504056"/>
          </a:xfrm>
        </p:grpSpPr>
        <p:sp>
          <p:nvSpPr>
            <p:cNvPr id="4" name="Rectangle 3"/>
            <p:cNvSpPr/>
            <p:nvPr/>
          </p:nvSpPr>
          <p:spPr>
            <a:xfrm>
              <a:off x="323528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7047" y="4216442"/>
              <a:ext cx="2329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1028" y="3186336"/>
            <a:ext cx="2376264" cy="504056"/>
            <a:chOff x="323528" y="5085184"/>
            <a:chExt cx="2376264" cy="504056"/>
          </a:xfrm>
        </p:grpSpPr>
        <p:sp>
          <p:nvSpPr>
            <p:cNvPr id="7" name="Rectangle 6"/>
            <p:cNvSpPr/>
            <p:nvPr/>
          </p:nvSpPr>
          <p:spPr>
            <a:xfrm>
              <a:off x="323528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8784" y="5152546"/>
              <a:ext cx="2045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779912" y="3186336"/>
            <a:ext cx="2376264" cy="504056"/>
            <a:chOff x="3779912" y="5085184"/>
            <a:chExt cx="2376264" cy="504056"/>
          </a:xfrm>
        </p:grpSpPr>
        <p:sp>
          <p:nvSpPr>
            <p:cNvPr id="10" name="Rectangle 9"/>
            <p:cNvSpPr/>
            <p:nvPr/>
          </p:nvSpPr>
          <p:spPr>
            <a:xfrm>
              <a:off x="3779912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31492" y="5152546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63293" y="3186336"/>
            <a:ext cx="2448272" cy="504056"/>
            <a:chOff x="6516216" y="5085184"/>
            <a:chExt cx="2448272" cy="504056"/>
          </a:xfrm>
        </p:grpSpPr>
        <p:sp>
          <p:nvSpPr>
            <p:cNvPr id="15" name="Rectangle 14"/>
            <p:cNvSpPr/>
            <p:nvPr/>
          </p:nvSpPr>
          <p:spPr>
            <a:xfrm>
              <a:off x="6516216" y="5085184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10876" y="5152546"/>
              <a:ext cx="2258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779912" y="2526264"/>
            <a:ext cx="2376264" cy="504056"/>
            <a:chOff x="3779912" y="4149080"/>
            <a:chExt cx="2376264" cy="504056"/>
          </a:xfrm>
        </p:grpSpPr>
        <p:sp>
          <p:nvSpPr>
            <p:cNvPr id="24" name="Rectangle 23"/>
            <p:cNvSpPr/>
            <p:nvPr/>
          </p:nvSpPr>
          <p:spPr>
            <a:xfrm>
              <a:off x="3779912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89754" y="4216442"/>
              <a:ext cx="1556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516216" y="2526264"/>
            <a:ext cx="2542427" cy="504056"/>
            <a:chOff x="6516216" y="4149080"/>
            <a:chExt cx="2542427" cy="504056"/>
          </a:xfrm>
        </p:grpSpPr>
        <p:sp>
          <p:nvSpPr>
            <p:cNvPr id="27" name="Rectangle 26"/>
            <p:cNvSpPr/>
            <p:nvPr/>
          </p:nvSpPr>
          <p:spPr>
            <a:xfrm>
              <a:off x="6563293" y="4149080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16216" y="4216442"/>
              <a:ext cx="2542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0" y="3104472"/>
            <a:ext cx="9144000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283028" y="1571030"/>
            <a:ext cx="2883724" cy="403758"/>
            <a:chOff x="140525" y="1927280"/>
            <a:chExt cx="3028207" cy="403758"/>
          </a:xfrm>
        </p:grpSpPr>
        <p:sp>
          <p:nvSpPr>
            <p:cNvPr id="110" name="Left-Right Arrow 109"/>
            <p:cNvSpPr/>
            <p:nvPr/>
          </p:nvSpPr>
          <p:spPr>
            <a:xfrm>
              <a:off x="140525" y="1927280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85200" y="1975271"/>
              <a:ext cx="213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Multiple scattering: high-Z</a:t>
              </a:r>
              <a:endParaRPr lang="en-GB" sz="1400" dirty="0"/>
            </a:p>
          </p:txBody>
        </p:sp>
      </p:grpSp>
      <p:grpSp>
        <p:nvGrpSpPr>
          <p:cNvPr id="160" name="Group 159"/>
          <p:cNvGrpSpPr/>
          <p:nvPr/>
        </p:nvGrpSpPr>
        <p:grpSpPr>
          <a:xfrm>
            <a:off x="308758" y="4849358"/>
            <a:ext cx="2871851" cy="451262"/>
            <a:chOff x="259278" y="5205608"/>
            <a:chExt cx="3051959" cy="451262"/>
          </a:xfrm>
        </p:grpSpPr>
        <p:sp>
          <p:nvSpPr>
            <p:cNvPr id="159" name="Left-Right Arrow 158"/>
            <p:cNvSpPr/>
            <p:nvPr/>
          </p:nvSpPr>
          <p:spPr>
            <a:xfrm>
              <a:off x="259278" y="520560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90000"/>
                <a:lumOff val="10000"/>
              </a:schemeClr>
            </a:solidFill>
            <a:ln w="6350">
              <a:solidFill>
                <a:schemeClr val="accent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61891" y="5277351"/>
              <a:ext cx="1646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Characterise lattice</a:t>
              </a:r>
              <a:endParaRPr lang="en-GB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2588818" y="6400802"/>
            <a:ext cx="428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Equilibrium emittance &amp; ionisation cooling</a:t>
            </a:r>
            <a:endParaRPr lang="en-GB" b="1" dirty="0">
              <a:solidFill>
                <a:schemeClr val="tx2"/>
              </a:solidFill>
            </a:endParaRPr>
          </a:p>
        </p:txBody>
      </p:sp>
      <p:grpSp>
        <p:nvGrpSpPr>
          <p:cNvPr id="144" name="Group 143"/>
          <p:cNvGrpSpPr/>
          <p:nvPr/>
        </p:nvGrpSpPr>
        <p:grpSpPr>
          <a:xfrm>
            <a:off x="283028" y="2042857"/>
            <a:ext cx="8692738" cy="369332"/>
            <a:chOff x="178130" y="2422857"/>
            <a:chExt cx="8823366" cy="369332"/>
          </a:xfrm>
        </p:grpSpPr>
        <p:grpSp>
          <p:nvGrpSpPr>
            <p:cNvPr id="107" name="Group 106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04" name="Left-Right Arrow 10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34" name="Straight Arrow Connector 133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83028" y="5313043"/>
            <a:ext cx="8704613" cy="369332"/>
            <a:chOff x="178130" y="2422857"/>
            <a:chExt cx="8823366" cy="369332"/>
          </a:xfrm>
        </p:grpSpPr>
        <p:grpSp>
          <p:nvGrpSpPr>
            <p:cNvPr id="151" name="Group 150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54" name="Left-Right Arrow 15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52" name="Straight Arrow Connector 151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64" name="Straight Arrow Connector 163"/>
          <p:cNvCxnSpPr>
            <a:stCxn id="159" idx="1"/>
            <a:endCxn id="157" idx="5"/>
          </p:cNvCxnSpPr>
          <p:nvPr/>
        </p:nvCxnSpPr>
        <p:spPr>
          <a:xfrm flipH="1" flipV="1">
            <a:off x="1724891" y="4714386"/>
            <a:ext cx="19793" cy="19275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stCxn id="157" idx="3"/>
            <a:endCxn id="110" idx="3"/>
          </p:cNvCxnSpPr>
          <p:nvPr/>
        </p:nvCxnSpPr>
        <p:spPr>
          <a:xfrm rot="10800000">
            <a:off x="283028" y="1772909"/>
            <a:ext cx="12700" cy="2773630"/>
          </a:xfrm>
          <a:prstGeom prst="bentConnector3">
            <a:avLst>
              <a:gd name="adj1" fmla="val 1332465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Group 185"/>
          <p:cNvGrpSpPr/>
          <p:nvPr/>
        </p:nvGrpSpPr>
        <p:grpSpPr>
          <a:xfrm>
            <a:off x="283028" y="5688284"/>
            <a:ext cx="8692737" cy="561499"/>
            <a:chOff x="320634" y="5830784"/>
            <a:chExt cx="8692737" cy="561499"/>
          </a:xfrm>
        </p:grpSpPr>
        <p:grpSp>
          <p:nvGrpSpPr>
            <p:cNvPr id="183" name="Group 182"/>
            <p:cNvGrpSpPr/>
            <p:nvPr/>
          </p:nvGrpSpPr>
          <p:grpSpPr>
            <a:xfrm>
              <a:off x="320634" y="5830784"/>
              <a:ext cx="8692737" cy="561499"/>
              <a:chOff x="320634" y="5830784"/>
              <a:chExt cx="8823366" cy="561499"/>
            </a:xfrm>
          </p:grpSpPr>
          <p:sp>
            <p:nvSpPr>
              <p:cNvPr id="182" name="Left-Right Arrow 181"/>
              <p:cNvSpPr/>
              <p:nvPr/>
            </p:nvSpPr>
            <p:spPr>
              <a:xfrm>
                <a:off x="320634" y="5830784"/>
                <a:ext cx="8823366" cy="561499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0" name="TextBox 139"/>
                  <p:cNvSpPr txBox="1"/>
                  <p:nvPr/>
                </p:nvSpPr>
                <p:spPr>
                  <a:xfrm>
                    <a:off x="4291139" y="5877975"/>
                    <a:ext cx="928157" cy="467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type m:val="skw"/>
                              <m:ctrlP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  <m:t>𝒅𝑬</m:t>
                              </m:r>
                            </m:num>
                            <m:den>
                              <m: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  <m:t>𝒅𝒙</m:t>
                              </m:r>
                            </m:den>
                          </m:f>
                        </m:oMath>
                      </m:oMathPara>
                    </a14:m>
                    <a:endParaRPr lang="en-GB" b="1" dirty="0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0" name="TextBox 1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91139" y="5877975"/>
                    <a:ext cx="928157" cy="46750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l="-13333" t="-114286" r="-55333" b="-17792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84" name="Straight Arrow Connector 183"/>
            <p:cNvCxnSpPr/>
            <p:nvPr/>
          </p:nvCxnSpPr>
          <p:spPr>
            <a:xfrm>
              <a:off x="400503" y="6111533"/>
              <a:ext cx="2800003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/>
            <p:cNvSpPr txBox="1"/>
            <p:nvPr/>
          </p:nvSpPr>
          <p:spPr>
            <a:xfrm>
              <a:off x="1056564" y="5973034"/>
              <a:ext cx="1338078" cy="27699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12" name="Rectangle 211"/>
          <p:cNvSpPr/>
          <p:nvPr/>
        </p:nvSpPr>
        <p:spPr>
          <a:xfrm>
            <a:off x="7279574" y="5854535"/>
            <a:ext cx="415637" cy="190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TextBox 216"/>
          <p:cNvSpPr txBox="1"/>
          <p:nvPr/>
        </p:nvSpPr>
        <p:spPr>
          <a:xfrm>
            <a:off x="6412672" y="4239489"/>
            <a:ext cx="1138581" cy="307777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Cooling term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22" name="Right Arrow 221"/>
          <p:cNvSpPr/>
          <p:nvPr/>
        </p:nvSpPr>
        <p:spPr>
          <a:xfrm rot="5400000">
            <a:off x="7897091" y="5866413"/>
            <a:ext cx="1092532" cy="38001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Right Arrow 222"/>
          <p:cNvSpPr/>
          <p:nvPr/>
        </p:nvSpPr>
        <p:spPr>
          <a:xfrm rot="5400000">
            <a:off x="7576458" y="6092043"/>
            <a:ext cx="641271" cy="38001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2" name="Elbow Connector 241"/>
          <p:cNvCxnSpPr>
            <a:stCxn id="157" idx="7"/>
            <a:endCxn id="240" idx="0"/>
          </p:cNvCxnSpPr>
          <p:nvPr/>
        </p:nvCxnSpPr>
        <p:spPr>
          <a:xfrm>
            <a:off x="3166754" y="4546539"/>
            <a:ext cx="1025235" cy="274842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Elbow Connector 244"/>
          <p:cNvCxnSpPr>
            <a:stCxn id="159" idx="7"/>
            <a:endCxn id="240" idx="1"/>
          </p:cNvCxnSpPr>
          <p:nvPr/>
        </p:nvCxnSpPr>
        <p:spPr>
          <a:xfrm flipV="1">
            <a:off x="3180609" y="4963885"/>
            <a:ext cx="370111" cy="111104"/>
          </a:xfrm>
          <a:prstGeom prst="bentConnector3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Elbow Connector 246"/>
          <p:cNvCxnSpPr>
            <a:stCxn id="240" idx="3"/>
            <a:endCxn id="267" idx="0"/>
          </p:cNvCxnSpPr>
          <p:nvPr/>
        </p:nvCxnSpPr>
        <p:spPr>
          <a:xfrm>
            <a:off x="4833257" y="4963885"/>
            <a:ext cx="475013" cy="403762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ectangle 278"/>
          <p:cNvSpPr/>
          <p:nvPr/>
        </p:nvSpPr>
        <p:spPr>
          <a:xfrm>
            <a:off x="7398327" y="5189517"/>
            <a:ext cx="178130" cy="498764"/>
          </a:xfrm>
          <a:prstGeom prst="rect">
            <a:avLst/>
          </a:prstGeom>
          <a:solidFill>
            <a:schemeClr val="bg1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4" name="Elbow Connector 213"/>
          <p:cNvCxnSpPr>
            <a:stCxn id="157" idx="7"/>
            <a:endCxn id="212" idx="0"/>
          </p:cNvCxnSpPr>
          <p:nvPr/>
        </p:nvCxnSpPr>
        <p:spPr>
          <a:xfrm>
            <a:off x="3166754" y="4546539"/>
            <a:ext cx="4320639" cy="1307996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Rectangle 295"/>
          <p:cNvSpPr/>
          <p:nvPr/>
        </p:nvSpPr>
        <p:spPr>
          <a:xfrm>
            <a:off x="3859480" y="4417620"/>
            <a:ext cx="154380" cy="296883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4" name="Elbow Connector 293"/>
          <p:cNvCxnSpPr>
            <a:stCxn id="138" idx="7"/>
            <a:endCxn id="292" idx="0"/>
          </p:cNvCxnSpPr>
          <p:nvPr/>
        </p:nvCxnSpPr>
        <p:spPr>
          <a:xfrm>
            <a:off x="3180609" y="4072757"/>
            <a:ext cx="756061" cy="772376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/>
          <p:cNvSpPr/>
          <p:nvPr/>
        </p:nvSpPr>
        <p:spPr>
          <a:xfrm>
            <a:off x="0" y="2149434"/>
            <a:ext cx="178129" cy="15437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0" name="Elbow Connector 179"/>
          <p:cNvCxnSpPr>
            <a:stCxn id="104" idx="3"/>
            <a:endCxn id="154" idx="3"/>
          </p:cNvCxnSpPr>
          <p:nvPr/>
        </p:nvCxnSpPr>
        <p:spPr>
          <a:xfrm rot="10800000" flipV="1">
            <a:off x="283028" y="2227524"/>
            <a:ext cx="12700" cy="3270186"/>
          </a:xfrm>
          <a:prstGeom prst="bentConnector3">
            <a:avLst>
              <a:gd name="adj1" fmla="val 1987008"/>
            </a:avLst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5953125" y="485775"/>
            <a:ext cx="3190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solidFill>
                  <a:schemeClr val="tx2"/>
                </a:solidFill>
                <a:latin typeface="+mj-lt"/>
              </a:rPr>
              <a:t>What you </a:t>
            </a:r>
            <a:r>
              <a:rPr lang="en-GB" sz="2400" b="1" i="1" dirty="0" smtClean="0">
                <a:solidFill>
                  <a:schemeClr val="tx2"/>
                </a:solidFill>
                <a:latin typeface="+mj-lt"/>
              </a:rPr>
              <a:t>won’t  </a:t>
            </a:r>
            <a:r>
              <a:rPr lang="en-GB" sz="2400" i="1" dirty="0" smtClean="0">
                <a:solidFill>
                  <a:schemeClr val="tx2"/>
                </a:solidFill>
                <a:latin typeface="+mj-lt"/>
              </a:rPr>
              <a:t>hear about today...</a:t>
            </a:r>
            <a:endParaRPr lang="en-GB" sz="2400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8328136" y="0"/>
            <a:ext cx="81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11/14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30271" y="1347373"/>
            <a:ext cx="439770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+ All of the calibrations/configuration/systematic analyses that make these possible!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54158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Rectangle 113"/>
          <p:cNvSpPr/>
          <p:nvPr/>
        </p:nvSpPr>
        <p:spPr>
          <a:xfrm>
            <a:off x="3895106" y="4845133"/>
            <a:ext cx="83127" cy="178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3550720" y="4821381"/>
            <a:ext cx="1282537" cy="285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TextBox 115"/>
          <p:cNvSpPr txBox="1"/>
          <p:nvPr/>
        </p:nvSpPr>
        <p:spPr>
          <a:xfrm>
            <a:off x="4910188" y="4253035"/>
            <a:ext cx="1164229" cy="307777"/>
          </a:xfrm>
          <a:prstGeom prst="rect">
            <a:avLst/>
          </a:prstGeom>
          <a:noFill/>
          <a:ln>
            <a:solidFill>
              <a:schemeClr val="tx2"/>
            </a:solidFill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Heating term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5153890" y="5367647"/>
            <a:ext cx="308759" cy="237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0" y="2481943"/>
            <a:ext cx="9144000" cy="124690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9" name="Straight Connector 118"/>
          <p:cNvCxnSpPr/>
          <p:nvPr/>
        </p:nvCxnSpPr>
        <p:spPr>
          <a:xfrm>
            <a:off x="3372594" y="463140"/>
            <a:ext cx="0" cy="629986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Left-Right Arrow 119"/>
          <p:cNvSpPr/>
          <p:nvPr/>
        </p:nvSpPr>
        <p:spPr>
          <a:xfrm>
            <a:off x="283028" y="6296501"/>
            <a:ext cx="8692737" cy="561499"/>
          </a:xfrm>
          <a:prstGeom prst="leftRightArrow">
            <a:avLst>
              <a:gd name="adj1" fmla="val 74390"/>
              <a:gd name="adj2" fmla="val 34810"/>
            </a:avLst>
          </a:prstGeom>
          <a:solidFill>
            <a:schemeClr val="tx2">
              <a:lumMod val="20000"/>
              <a:lumOff val="80000"/>
            </a:schemeClr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1" name="Group 120"/>
          <p:cNvGrpSpPr/>
          <p:nvPr/>
        </p:nvGrpSpPr>
        <p:grpSpPr>
          <a:xfrm>
            <a:off x="561028" y="2526264"/>
            <a:ext cx="2376264" cy="504056"/>
            <a:chOff x="323528" y="4149080"/>
            <a:chExt cx="2376264" cy="504056"/>
          </a:xfrm>
        </p:grpSpPr>
        <p:sp>
          <p:nvSpPr>
            <p:cNvPr id="122" name="Rectangle 121"/>
            <p:cNvSpPr/>
            <p:nvPr/>
          </p:nvSpPr>
          <p:spPr>
            <a:xfrm>
              <a:off x="323528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347047" y="4216442"/>
              <a:ext cx="2329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561028" y="3186336"/>
            <a:ext cx="2376264" cy="504056"/>
            <a:chOff x="323528" y="5085184"/>
            <a:chExt cx="2376264" cy="504056"/>
          </a:xfrm>
        </p:grpSpPr>
        <p:sp>
          <p:nvSpPr>
            <p:cNvPr id="125" name="Rectangle 124"/>
            <p:cNvSpPr/>
            <p:nvPr/>
          </p:nvSpPr>
          <p:spPr>
            <a:xfrm>
              <a:off x="323528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488784" y="5152546"/>
              <a:ext cx="2045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3779912" y="3186336"/>
            <a:ext cx="2376264" cy="504056"/>
            <a:chOff x="3779912" y="5085184"/>
            <a:chExt cx="2376264" cy="504056"/>
          </a:xfrm>
        </p:grpSpPr>
        <p:sp>
          <p:nvSpPr>
            <p:cNvPr id="128" name="Rectangle 127"/>
            <p:cNvSpPr/>
            <p:nvPr/>
          </p:nvSpPr>
          <p:spPr>
            <a:xfrm>
              <a:off x="3779912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331492" y="5152546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563293" y="3186336"/>
            <a:ext cx="2448272" cy="504056"/>
            <a:chOff x="6516216" y="5085184"/>
            <a:chExt cx="2448272" cy="504056"/>
          </a:xfrm>
        </p:grpSpPr>
        <p:sp>
          <p:nvSpPr>
            <p:cNvPr id="131" name="Rectangle 130"/>
            <p:cNvSpPr/>
            <p:nvPr/>
          </p:nvSpPr>
          <p:spPr>
            <a:xfrm>
              <a:off x="6516216" y="5085184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6610876" y="5152546"/>
              <a:ext cx="2258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3779912" y="2526264"/>
            <a:ext cx="2376264" cy="504056"/>
            <a:chOff x="3779912" y="4149080"/>
            <a:chExt cx="2376264" cy="504056"/>
          </a:xfrm>
        </p:grpSpPr>
        <p:sp>
          <p:nvSpPr>
            <p:cNvPr id="134" name="Rectangle 133"/>
            <p:cNvSpPr/>
            <p:nvPr/>
          </p:nvSpPr>
          <p:spPr>
            <a:xfrm>
              <a:off x="3779912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189754" y="4216442"/>
              <a:ext cx="1556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6516216" y="2526264"/>
            <a:ext cx="2542427" cy="504056"/>
            <a:chOff x="6516216" y="4149080"/>
            <a:chExt cx="2542427" cy="504056"/>
          </a:xfrm>
        </p:grpSpPr>
        <p:sp>
          <p:nvSpPr>
            <p:cNvPr id="137" name="Rectangle 136"/>
            <p:cNvSpPr/>
            <p:nvPr/>
          </p:nvSpPr>
          <p:spPr>
            <a:xfrm>
              <a:off x="6563293" y="4149080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6516216" y="4216442"/>
              <a:ext cx="2542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39" name="Straight Connector 138"/>
          <p:cNvCxnSpPr/>
          <p:nvPr/>
        </p:nvCxnSpPr>
        <p:spPr>
          <a:xfrm>
            <a:off x="0" y="3104472"/>
            <a:ext cx="9144000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Group 139"/>
          <p:cNvGrpSpPr/>
          <p:nvPr/>
        </p:nvGrpSpPr>
        <p:grpSpPr>
          <a:xfrm>
            <a:off x="283028" y="430491"/>
            <a:ext cx="2921331" cy="605640"/>
            <a:chOff x="154380" y="831274"/>
            <a:chExt cx="3051959" cy="605640"/>
          </a:xfrm>
        </p:grpSpPr>
        <p:sp>
          <p:nvSpPr>
            <p:cNvPr id="141" name="Left-Right Arrow 140"/>
            <p:cNvSpPr/>
            <p:nvPr/>
          </p:nvSpPr>
          <p:spPr>
            <a:xfrm>
              <a:off x="154380" y="831274"/>
              <a:ext cx="3051959" cy="605640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190009" y="903017"/>
              <a:ext cx="2980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PID and </a:t>
              </a:r>
              <a:r>
                <a:rPr lang="en-GB" sz="1400" dirty="0"/>
                <a:t>s</a:t>
              </a:r>
              <a:r>
                <a:rPr lang="en-GB" sz="1400" dirty="0" smtClean="0"/>
                <a:t>traight track reconstruction</a:t>
              </a:r>
            </a:p>
          </p:txBody>
        </p:sp>
      </p:grpSp>
      <p:grpSp>
        <p:nvGrpSpPr>
          <p:cNvPr id="143" name="Group 142"/>
          <p:cNvGrpSpPr/>
          <p:nvPr/>
        </p:nvGrpSpPr>
        <p:grpSpPr>
          <a:xfrm>
            <a:off x="283028" y="1145494"/>
            <a:ext cx="2897579" cy="403758"/>
            <a:chOff x="166255" y="1406744"/>
            <a:chExt cx="3028207" cy="403758"/>
          </a:xfrm>
        </p:grpSpPr>
        <p:sp>
          <p:nvSpPr>
            <p:cNvPr id="144" name="Left-Right Arrow 143"/>
            <p:cNvSpPr/>
            <p:nvPr/>
          </p:nvSpPr>
          <p:spPr>
            <a:xfrm>
              <a:off x="166255" y="1406744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868405" y="1454735"/>
              <a:ext cx="1623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Detector alignment</a:t>
              </a:r>
              <a:endParaRPr lang="en-GB" sz="1400" dirty="0"/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283028" y="1571030"/>
            <a:ext cx="2883724" cy="403758"/>
            <a:chOff x="140525" y="1927280"/>
            <a:chExt cx="3028207" cy="403758"/>
          </a:xfrm>
        </p:grpSpPr>
        <p:sp>
          <p:nvSpPr>
            <p:cNvPr id="147" name="Left-Right Arrow 146"/>
            <p:cNvSpPr/>
            <p:nvPr/>
          </p:nvSpPr>
          <p:spPr>
            <a:xfrm>
              <a:off x="140525" y="1927280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85200" y="1975271"/>
              <a:ext cx="213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Multiple scattering: high-Z</a:t>
              </a:r>
              <a:endParaRPr lang="en-GB" sz="1400" dirty="0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283028" y="3847126"/>
            <a:ext cx="2897581" cy="451262"/>
            <a:chOff x="154380" y="4191501"/>
            <a:chExt cx="3051959" cy="451262"/>
          </a:xfrm>
        </p:grpSpPr>
        <p:sp>
          <p:nvSpPr>
            <p:cNvPr id="150" name="Left-Right Arrow 149"/>
            <p:cNvSpPr/>
            <p:nvPr/>
          </p:nvSpPr>
          <p:spPr>
            <a:xfrm>
              <a:off x="154380" y="4191501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380009" y="4263244"/>
              <a:ext cx="2485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Full track reconstruction &amp; PID</a:t>
              </a:r>
              <a:endParaRPr lang="en-GB" sz="1400" dirty="0"/>
            </a:p>
          </p:txBody>
        </p:sp>
      </p:grpSp>
      <p:grpSp>
        <p:nvGrpSpPr>
          <p:cNvPr id="152" name="Group 151"/>
          <p:cNvGrpSpPr/>
          <p:nvPr/>
        </p:nvGrpSpPr>
        <p:grpSpPr>
          <a:xfrm>
            <a:off x="283028" y="4320908"/>
            <a:ext cx="2883726" cy="451262"/>
            <a:chOff x="188027" y="4772158"/>
            <a:chExt cx="3051959" cy="451262"/>
          </a:xfrm>
        </p:grpSpPr>
        <p:sp>
          <p:nvSpPr>
            <p:cNvPr id="153" name="Left-Right Arrow 152"/>
            <p:cNvSpPr/>
            <p:nvPr/>
          </p:nvSpPr>
          <p:spPr>
            <a:xfrm>
              <a:off x="188027" y="477215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6350">
              <a:solidFill>
                <a:schemeClr val="accent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TextBox 153"/>
                <p:cNvSpPr txBox="1"/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0" dirty="0" smtClean="0"/>
                    <a:t>Measure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𝑝</m:t>
                      </m:r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𝐸</m:t>
                      </m:r>
                    </m:oMath>
                  </a14:m>
                  <a:r>
                    <a:rPr lang="en-GB" sz="1400" dirty="0" smtClean="0"/>
                    <a:t> of input beams</a:t>
                  </a:r>
                  <a:endParaRPr lang="en-GB" sz="1400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744" t="-4000" r="-5707" b="-1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5" name="Group 154"/>
          <p:cNvGrpSpPr/>
          <p:nvPr/>
        </p:nvGrpSpPr>
        <p:grpSpPr>
          <a:xfrm>
            <a:off x="308758" y="4849358"/>
            <a:ext cx="2871851" cy="451262"/>
            <a:chOff x="259278" y="5205608"/>
            <a:chExt cx="3051959" cy="451262"/>
          </a:xfrm>
        </p:grpSpPr>
        <p:sp>
          <p:nvSpPr>
            <p:cNvPr id="156" name="Left-Right Arrow 155"/>
            <p:cNvSpPr/>
            <p:nvPr/>
          </p:nvSpPr>
          <p:spPr>
            <a:xfrm>
              <a:off x="259278" y="520560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90000"/>
                <a:lumOff val="10000"/>
              </a:schemeClr>
            </a:solidFill>
            <a:ln w="6350">
              <a:solidFill>
                <a:schemeClr val="accent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961891" y="5277351"/>
              <a:ext cx="1646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Characterise lattice</a:t>
              </a:r>
              <a:endParaRPr lang="en-GB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2588818" y="6400802"/>
            <a:ext cx="4282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Equilibrium emittance &amp; ionisation cooling</a:t>
            </a:r>
            <a:endParaRPr lang="en-GB" b="1" dirty="0">
              <a:solidFill>
                <a:schemeClr val="tx2"/>
              </a:solidFill>
            </a:endParaRPr>
          </a:p>
        </p:txBody>
      </p:sp>
      <p:grpSp>
        <p:nvGrpSpPr>
          <p:cNvPr id="159" name="Group 158"/>
          <p:cNvGrpSpPr/>
          <p:nvPr/>
        </p:nvGrpSpPr>
        <p:grpSpPr>
          <a:xfrm>
            <a:off x="283028" y="2042857"/>
            <a:ext cx="8692738" cy="369332"/>
            <a:chOff x="178130" y="2422857"/>
            <a:chExt cx="8823366" cy="369332"/>
          </a:xfrm>
        </p:grpSpPr>
        <p:grpSp>
          <p:nvGrpSpPr>
            <p:cNvPr id="160" name="Group 159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63" name="Left-Right Arrow 162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61" name="Straight Arrow Connector 160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283028" y="5313043"/>
            <a:ext cx="8704613" cy="369332"/>
            <a:chOff x="178130" y="2422857"/>
            <a:chExt cx="8823366" cy="369332"/>
          </a:xfrm>
        </p:grpSpPr>
        <p:grpSp>
          <p:nvGrpSpPr>
            <p:cNvPr id="166" name="Group 165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69" name="Left-Right Arrow 168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" name="TextBox 169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67" name="Straight Arrow Connector 166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Box 167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71" name="Straight Arrow Connector 170"/>
          <p:cNvCxnSpPr>
            <a:stCxn id="156" idx="1"/>
            <a:endCxn id="153" idx="5"/>
          </p:cNvCxnSpPr>
          <p:nvPr/>
        </p:nvCxnSpPr>
        <p:spPr>
          <a:xfrm flipH="1" flipV="1">
            <a:off x="1724891" y="4714386"/>
            <a:ext cx="19793" cy="19275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oup 171"/>
          <p:cNvGrpSpPr/>
          <p:nvPr/>
        </p:nvGrpSpPr>
        <p:grpSpPr>
          <a:xfrm>
            <a:off x="283028" y="5688284"/>
            <a:ext cx="8692737" cy="561499"/>
            <a:chOff x="320634" y="5830784"/>
            <a:chExt cx="8692737" cy="561499"/>
          </a:xfrm>
        </p:grpSpPr>
        <p:grpSp>
          <p:nvGrpSpPr>
            <p:cNvPr id="173" name="Group 172"/>
            <p:cNvGrpSpPr/>
            <p:nvPr/>
          </p:nvGrpSpPr>
          <p:grpSpPr>
            <a:xfrm>
              <a:off x="320634" y="5830784"/>
              <a:ext cx="8692737" cy="561499"/>
              <a:chOff x="320634" y="5830784"/>
              <a:chExt cx="8823366" cy="561499"/>
            </a:xfrm>
          </p:grpSpPr>
          <p:sp>
            <p:nvSpPr>
              <p:cNvPr id="176" name="Left-Right Arrow 175"/>
              <p:cNvSpPr/>
              <p:nvPr/>
            </p:nvSpPr>
            <p:spPr>
              <a:xfrm>
                <a:off x="320634" y="5830784"/>
                <a:ext cx="8823366" cy="561499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7" name="TextBox 176"/>
                  <p:cNvSpPr txBox="1"/>
                  <p:nvPr/>
                </p:nvSpPr>
                <p:spPr>
                  <a:xfrm>
                    <a:off x="4291139" y="5877975"/>
                    <a:ext cx="928157" cy="467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type m:val="skw"/>
                              <m:ctrlP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  <m:t>𝒅𝑬</m:t>
                              </m:r>
                            </m:num>
                            <m:den>
                              <m: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  <m:t>𝒅𝒙</m:t>
                              </m:r>
                            </m:den>
                          </m:f>
                        </m:oMath>
                      </m:oMathPara>
                    </a14:m>
                    <a:endParaRPr lang="en-GB" b="1" dirty="0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0" name="TextBox 1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91139" y="5877975"/>
                    <a:ext cx="928157" cy="46750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l="-13333" t="-114286" r="-55333" b="-17792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74" name="Straight Arrow Connector 173"/>
            <p:cNvCxnSpPr/>
            <p:nvPr/>
          </p:nvCxnSpPr>
          <p:spPr>
            <a:xfrm>
              <a:off x="400503" y="6111533"/>
              <a:ext cx="2800003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/>
            <p:cNvSpPr txBox="1"/>
            <p:nvPr/>
          </p:nvSpPr>
          <p:spPr>
            <a:xfrm>
              <a:off x="1056564" y="5973034"/>
              <a:ext cx="1338078" cy="27699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78" name="Rectangle 177"/>
          <p:cNvSpPr/>
          <p:nvPr/>
        </p:nvSpPr>
        <p:spPr>
          <a:xfrm>
            <a:off x="7279574" y="5854535"/>
            <a:ext cx="415637" cy="190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TextBox 178"/>
          <p:cNvSpPr txBox="1"/>
          <p:nvPr/>
        </p:nvSpPr>
        <p:spPr>
          <a:xfrm>
            <a:off x="6384097" y="4253035"/>
            <a:ext cx="1138581" cy="307777"/>
          </a:xfrm>
          <a:prstGeom prst="rect">
            <a:avLst/>
          </a:prstGeom>
          <a:noFill/>
          <a:ln>
            <a:solidFill>
              <a:schemeClr val="tx2"/>
            </a:solidFill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Cooling term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80" name="Right Arrow 179"/>
          <p:cNvSpPr/>
          <p:nvPr/>
        </p:nvSpPr>
        <p:spPr>
          <a:xfrm rot="5400000">
            <a:off x="7897091" y="5866413"/>
            <a:ext cx="1092532" cy="38001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Right Arrow 180"/>
          <p:cNvSpPr/>
          <p:nvPr/>
        </p:nvSpPr>
        <p:spPr>
          <a:xfrm rot="5400000">
            <a:off x="7576458" y="6092043"/>
            <a:ext cx="641271" cy="38001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Rectangle 181"/>
          <p:cNvSpPr/>
          <p:nvPr/>
        </p:nvSpPr>
        <p:spPr>
          <a:xfrm>
            <a:off x="0" y="2149434"/>
            <a:ext cx="178129" cy="15437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TextBox 182"/>
          <p:cNvSpPr txBox="1"/>
          <p:nvPr/>
        </p:nvSpPr>
        <p:spPr>
          <a:xfrm>
            <a:off x="4352306" y="491717"/>
            <a:ext cx="1638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Progress (MC only):</a:t>
            </a:r>
            <a:endParaRPr lang="en-GB" sz="1400" dirty="0"/>
          </a:p>
        </p:txBody>
      </p:sp>
      <p:grpSp>
        <p:nvGrpSpPr>
          <p:cNvPr id="184" name="Group 183"/>
          <p:cNvGrpSpPr/>
          <p:nvPr/>
        </p:nvGrpSpPr>
        <p:grpSpPr>
          <a:xfrm>
            <a:off x="4352306" y="802260"/>
            <a:ext cx="1693632" cy="314692"/>
            <a:chOff x="6009656" y="773685"/>
            <a:chExt cx="1693632" cy="314692"/>
          </a:xfrm>
        </p:grpSpPr>
        <p:sp>
          <p:nvSpPr>
            <p:cNvPr id="185" name="Oval 184"/>
            <p:cNvSpPr/>
            <p:nvPr/>
          </p:nvSpPr>
          <p:spPr>
            <a:xfrm>
              <a:off x="6009656" y="773685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6328168" y="777143"/>
              <a:ext cx="13751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“Circle of Glory”</a:t>
              </a:r>
              <a:endParaRPr lang="en-GB" sz="1400" dirty="0"/>
            </a:p>
          </p:txBody>
        </p:sp>
      </p:grpSp>
      <p:grpSp>
        <p:nvGrpSpPr>
          <p:cNvPr id="187" name="Group 186"/>
          <p:cNvGrpSpPr/>
          <p:nvPr/>
        </p:nvGrpSpPr>
        <p:grpSpPr>
          <a:xfrm>
            <a:off x="4352306" y="1479444"/>
            <a:ext cx="1794109" cy="336762"/>
            <a:chOff x="6009656" y="1717569"/>
            <a:chExt cx="1794109" cy="336762"/>
          </a:xfrm>
        </p:grpSpPr>
        <p:sp>
          <p:nvSpPr>
            <p:cNvPr id="188" name="Oval 187"/>
            <p:cNvSpPr/>
            <p:nvPr/>
          </p:nvSpPr>
          <p:spPr>
            <a:xfrm>
              <a:off x="6009656" y="1750139"/>
              <a:ext cx="304192" cy="30419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6328168" y="1717569"/>
              <a:ext cx="14755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“Circle of Gloom”</a:t>
              </a:r>
              <a:endParaRPr lang="en-GB" sz="1400" dirty="0"/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4352306" y="1144165"/>
            <a:ext cx="1702737" cy="308065"/>
            <a:chOff x="6009656" y="1138455"/>
            <a:chExt cx="1702737" cy="308065"/>
          </a:xfrm>
        </p:grpSpPr>
        <p:grpSp>
          <p:nvGrpSpPr>
            <p:cNvPr id="191" name="Group 190"/>
            <p:cNvGrpSpPr/>
            <p:nvPr/>
          </p:nvGrpSpPr>
          <p:grpSpPr>
            <a:xfrm>
              <a:off x="6009656" y="1138455"/>
              <a:ext cx="308065" cy="308065"/>
              <a:chOff x="7469357" y="1570975"/>
              <a:chExt cx="311499" cy="311499"/>
            </a:xfrm>
          </p:grpSpPr>
          <p:sp>
            <p:nvSpPr>
              <p:cNvPr id="193" name="Pie 192"/>
              <p:cNvSpPr/>
              <p:nvPr/>
            </p:nvSpPr>
            <p:spPr>
              <a:xfrm rot="6300000">
                <a:off x="7469357" y="1570975"/>
                <a:ext cx="311499" cy="311499"/>
              </a:xfrm>
              <a:prstGeom prst="pi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Pie 193"/>
              <p:cNvSpPr/>
              <p:nvPr/>
            </p:nvSpPr>
            <p:spPr>
              <a:xfrm>
                <a:off x="7469357" y="1570975"/>
                <a:ext cx="311499" cy="311499"/>
              </a:xfrm>
              <a:prstGeom prst="pi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2" name="TextBox 191"/>
            <p:cNvSpPr txBox="1"/>
            <p:nvPr/>
          </p:nvSpPr>
          <p:spPr>
            <a:xfrm>
              <a:off x="6328168" y="1138599"/>
              <a:ext cx="13842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“Circle of Hope”</a:t>
              </a:r>
              <a:endParaRPr lang="en-GB" sz="1400" dirty="0"/>
            </a:p>
          </p:txBody>
        </p:sp>
      </p:grpSp>
      <p:grpSp>
        <p:nvGrpSpPr>
          <p:cNvPr id="195" name="Group 194"/>
          <p:cNvGrpSpPr/>
          <p:nvPr/>
        </p:nvGrpSpPr>
        <p:grpSpPr>
          <a:xfrm>
            <a:off x="100118" y="580033"/>
            <a:ext cx="314692" cy="314692"/>
            <a:chOff x="5630105" y="989608"/>
            <a:chExt cx="314692" cy="314692"/>
          </a:xfrm>
        </p:grpSpPr>
        <p:sp>
          <p:nvSpPr>
            <p:cNvPr id="196" name="Oval 195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Pie 196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20757462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100118" y="1189633"/>
            <a:ext cx="314692" cy="314692"/>
            <a:chOff x="5630105" y="989608"/>
            <a:chExt cx="314692" cy="314692"/>
          </a:xfrm>
        </p:grpSpPr>
        <p:sp>
          <p:nvSpPr>
            <p:cNvPr id="199" name="Oval 198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Pie 199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20348773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01" name="Oval 200"/>
          <p:cNvSpPr/>
          <p:nvPr/>
        </p:nvSpPr>
        <p:spPr>
          <a:xfrm>
            <a:off x="100118" y="1623597"/>
            <a:ext cx="304192" cy="30419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02" name="Group 201"/>
          <p:cNvGrpSpPr/>
          <p:nvPr/>
        </p:nvGrpSpPr>
        <p:grpSpPr>
          <a:xfrm>
            <a:off x="100118" y="2056408"/>
            <a:ext cx="314692" cy="314692"/>
            <a:chOff x="5630105" y="989608"/>
            <a:chExt cx="314692" cy="314692"/>
          </a:xfrm>
        </p:grpSpPr>
        <p:sp>
          <p:nvSpPr>
            <p:cNvPr id="203" name="Oval 202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Pie 203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21061576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05" name="Group 204"/>
          <p:cNvGrpSpPr/>
          <p:nvPr/>
        </p:nvGrpSpPr>
        <p:grpSpPr>
          <a:xfrm>
            <a:off x="100118" y="3904258"/>
            <a:ext cx="314692" cy="314692"/>
            <a:chOff x="5630105" y="989608"/>
            <a:chExt cx="314692" cy="314692"/>
          </a:xfrm>
        </p:grpSpPr>
        <p:sp>
          <p:nvSpPr>
            <p:cNvPr id="206" name="Oval 205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" name="Pie 206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18980438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100118" y="4428133"/>
            <a:ext cx="314692" cy="314692"/>
            <a:chOff x="5630105" y="989608"/>
            <a:chExt cx="314692" cy="314692"/>
          </a:xfrm>
        </p:grpSpPr>
        <p:sp>
          <p:nvSpPr>
            <p:cNvPr id="209" name="Oval 208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" name="Pie 209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12398979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11" name="Group 210"/>
          <p:cNvGrpSpPr/>
          <p:nvPr/>
        </p:nvGrpSpPr>
        <p:grpSpPr>
          <a:xfrm>
            <a:off x="100118" y="4923433"/>
            <a:ext cx="314692" cy="314692"/>
            <a:chOff x="5630105" y="989608"/>
            <a:chExt cx="314692" cy="314692"/>
          </a:xfrm>
        </p:grpSpPr>
        <p:sp>
          <p:nvSpPr>
            <p:cNvPr id="212" name="Oval 211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Pie 212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17955894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14" name="Group 213"/>
          <p:cNvGrpSpPr/>
          <p:nvPr/>
        </p:nvGrpSpPr>
        <p:grpSpPr>
          <a:xfrm>
            <a:off x="100118" y="5361583"/>
            <a:ext cx="314692" cy="314692"/>
            <a:chOff x="5630105" y="989608"/>
            <a:chExt cx="314692" cy="314692"/>
          </a:xfrm>
        </p:grpSpPr>
        <p:sp>
          <p:nvSpPr>
            <p:cNvPr id="215" name="Oval 214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Pie 215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19091609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grpSp>
        <p:nvGrpSpPr>
          <p:cNvPr id="217" name="Group 216"/>
          <p:cNvGrpSpPr/>
          <p:nvPr/>
        </p:nvGrpSpPr>
        <p:grpSpPr>
          <a:xfrm>
            <a:off x="100118" y="5828308"/>
            <a:ext cx="314692" cy="314692"/>
            <a:chOff x="5630105" y="989608"/>
            <a:chExt cx="314692" cy="314692"/>
          </a:xfrm>
        </p:grpSpPr>
        <p:sp>
          <p:nvSpPr>
            <p:cNvPr id="218" name="Oval 217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Pie 218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17816505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21" name="Oval 220"/>
          <p:cNvSpPr/>
          <p:nvPr/>
        </p:nvSpPr>
        <p:spPr>
          <a:xfrm>
            <a:off x="4662593" y="4271547"/>
            <a:ext cx="304192" cy="30419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Oval 221"/>
          <p:cNvSpPr/>
          <p:nvPr/>
        </p:nvSpPr>
        <p:spPr>
          <a:xfrm>
            <a:off x="6129443" y="4271547"/>
            <a:ext cx="304192" cy="30419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TextBox 222"/>
          <p:cNvSpPr txBox="1"/>
          <p:nvPr/>
        </p:nvSpPr>
        <p:spPr>
          <a:xfrm>
            <a:off x="6448425" y="1038225"/>
            <a:ext cx="1990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The proportion of green is a “guesstimate”</a:t>
            </a:r>
            <a:endParaRPr lang="en-GB" sz="1400" i="1" dirty="0"/>
          </a:p>
        </p:txBody>
      </p:sp>
      <p:cxnSp>
        <p:nvCxnSpPr>
          <p:cNvPr id="224" name="Straight Arrow Connector 223"/>
          <p:cNvCxnSpPr>
            <a:stCxn id="192" idx="3"/>
            <a:endCxn id="223" idx="1"/>
          </p:cNvCxnSpPr>
          <p:nvPr/>
        </p:nvCxnSpPr>
        <p:spPr>
          <a:xfrm>
            <a:off x="6055043" y="1298198"/>
            <a:ext cx="393382" cy="16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5179773" y="4810125"/>
            <a:ext cx="3964227" cy="369332"/>
          </a:xfrm>
          <a:prstGeom prst="rect">
            <a:avLst/>
          </a:prstGeom>
          <a:solidFill>
            <a:schemeClr val="bg1">
              <a:lumMod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+ all of this influences Step V, Step VI...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4910243" y="4837708"/>
            <a:ext cx="314692" cy="314692"/>
            <a:chOff x="5630105" y="989608"/>
            <a:chExt cx="314692" cy="314692"/>
          </a:xfrm>
        </p:grpSpPr>
        <p:sp>
          <p:nvSpPr>
            <p:cNvPr id="227" name="Oval 226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Pie 227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16930256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29" name="TextBox 228"/>
          <p:cNvSpPr txBox="1"/>
          <p:nvPr/>
        </p:nvSpPr>
        <p:spPr>
          <a:xfrm>
            <a:off x="8328136" y="0"/>
            <a:ext cx="825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12/14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30" name="Rectangle 229"/>
          <p:cNvSpPr/>
          <p:nvPr/>
        </p:nvSpPr>
        <p:spPr>
          <a:xfrm>
            <a:off x="4143375" y="485775"/>
            <a:ext cx="4295775" cy="1466850"/>
          </a:xfrm>
          <a:prstGeom prst="rect">
            <a:avLst/>
          </a:prstGeom>
          <a:noFill/>
          <a:ln w="63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1" name="TextBox 230"/>
          <p:cNvSpPr txBox="1"/>
          <p:nvPr/>
        </p:nvSpPr>
        <p:spPr>
          <a:xfrm>
            <a:off x="0" y="0"/>
            <a:ext cx="5111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Presented as part of the “analysis </a:t>
            </a:r>
            <a:r>
              <a:rPr lang="en-GB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wishlist</a:t>
            </a:r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” discussion on Sunday</a:t>
            </a:r>
            <a:endParaRPr lang="en-GB" sz="1400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233" name="Group 232"/>
          <p:cNvGrpSpPr/>
          <p:nvPr/>
        </p:nvGrpSpPr>
        <p:grpSpPr>
          <a:xfrm>
            <a:off x="100118" y="6400802"/>
            <a:ext cx="314692" cy="314692"/>
            <a:chOff x="5630105" y="989608"/>
            <a:chExt cx="314692" cy="314692"/>
          </a:xfrm>
        </p:grpSpPr>
        <p:sp>
          <p:nvSpPr>
            <p:cNvPr id="234" name="Oval 233"/>
            <p:cNvSpPr/>
            <p:nvPr/>
          </p:nvSpPr>
          <p:spPr>
            <a:xfrm>
              <a:off x="5630105" y="989608"/>
              <a:ext cx="314692" cy="314692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Pie 234"/>
            <p:cNvSpPr/>
            <p:nvPr/>
          </p:nvSpPr>
          <p:spPr>
            <a:xfrm>
              <a:off x="5633419" y="992922"/>
              <a:ext cx="308065" cy="308065"/>
            </a:xfrm>
            <a:prstGeom prst="pie">
              <a:avLst>
                <a:gd name="adj1" fmla="val 16930256"/>
                <a:gd name="adj2" fmla="val 1620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441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9525" y="2371636"/>
            <a:ext cx="511492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smtClean="0"/>
              <a:t>Thank you to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b="1" dirty="0"/>
          </a:p>
          <a:p>
            <a:pPr algn="just"/>
            <a:r>
              <a:rPr lang="en-GB" b="1" dirty="0" err="1" smtClean="0"/>
              <a:t>Asfandiyarov</a:t>
            </a:r>
            <a:r>
              <a:rPr lang="en-GB" b="1" dirty="0" smtClean="0"/>
              <a:t>, </a:t>
            </a:r>
            <a:r>
              <a:rPr lang="en-GB" b="1" dirty="0"/>
              <a:t>Blondel, Carlisle, Cobb, Dobbs, </a:t>
            </a:r>
            <a:r>
              <a:rPr lang="en-GB" b="1" dirty="0" err="1"/>
              <a:t>Drielsma</a:t>
            </a:r>
            <a:r>
              <a:rPr lang="en-GB" b="1" dirty="0"/>
              <a:t>, </a:t>
            </a:r>
            <a:r>
              <a:rPr lang="en-GB" b="1" dirty="0" smtClean="0"/>
              <a:t>Hanlet, Kaplan, Lagrange, Leonova</a:t>
            </a:r>
            <a:r>
              <a:rPr lang="en-GB" b="1" dirty="0"/>
              <a:t>, </a:t>
            </a:r>
            <a:r>
              <a:rPr lang="en-GB" b="1" dirty="0" smtClean="0"/>
              <a:t>Long, Middleton, Nugent</a:t>
            </a:r>
            <a:r>
              <a:rPr lang="en-GB" b="1" dirty="0"/>
              <a:t>, </a:t>
            </a:r>
            <a:r>
              <a:rPr lang="en-GB" b="1" dirty="0" smtClean="0"/>
              <a:t>Orestano, Overton</a:t>
            </a:r>
            <a:r>
              <a:rPr lang="en-GB" b="1" dirty="0"/>
              <a:t>, </a:t>
            </a:r>
            <a:r>
              <a:rPr lang="en-GB" b="1" dirty="0" smtClean="0"/>
              <a:t>Pasternak, </a:t>
            </a:r>
            <a:r>
              <a:rPr lang="en-GB" b="1" dirty="0" err="1" smtClean="0"/>
              <a:t>Pidcott</a:t>
            </a:r>
            <a:r>
              <a:rPr lang="en-GB" b="1" dirty="0" smtClean="0"/>
              <a:t>, </a:t>
            </a:r>
            <a:r>
              <a:rPr lang="en-GB" b="1" dirty="0" err="1" smtClean="0"/>
              <a:t>Popovic</a:t>
            </a:r>
            <a:r>
              <a:rPr lang="en-GB" b="1" dirty="0" smtClean="0"/>
              <a:t>, </a:t>
            </a:r>
            <a:r>
              <a:rPr lang="en-GB" b="1" dirty="0" err="1"/>
              <a:t>Rajaram</a:t>
            </a:r>
            <a:r>
              <a:rPr lang="en-GB" b="1" dirty="0"/>
              <a:t>, Rogers, Santos, </a:t>
            </a:r>
            <a:r>
              <a:rPr lang="en-GB" b="1" dirty="0" smtClean="0"/>
              <a:t>Soler</a:t>
            </a:r>
            <a:r>
              <a:rPr lang="en-GB" b="1" dirty="0"/>
              <a:t>, </a:t>
            </a:r>
            <a:r>
              <a:rPr lang="en-GB" b="1" dirty="0" err="1" smtClean="0"/>
              <a:t>Snopok</a:t>
            </a:r>
            <a:r>
              <a:rPr lang="en-GB" b="1" dirty="0" smtClean="0"/>
              <a:t>, </a:t>
            </a:r>
            <a:r>
              <a:rPr lang="en-GB" b="1" dirty="0" err="1" smtClean="0"/>
              <a:t>Speirs</a:t>
            </a:r>
            <a:r>
              <a:rPr lang="en-GB" b="1" dirty="0" smtClean="0"/>
              <a:t>, Taylor</a:t>
            </a:r>
            <a:r>
              <a:rPr lang="en-GB" b="1" dirty="0"/>
              <a:t>, </a:t>
            </a:r>
            <a:r>
              <a:rPr lang="en-GB" b="1" dirty="0" smtClean="0"/>
              <a:t>Uchida</a:t>
            </a:r>
          </a:p>
          <a:p>
            <a:pPr algn="just"/>
            <a:endParaRPr lang="en-GB" b="1" dirty="0"/>
          </a:p>
          <a:p>
            <a:pPr algn="just"/>
            <a:r>
              <a:rPr lang="en-GB" dirty="0" smtClean="0"/>
              <a:t>who have balanced physics analyses with their other responsibilities and provided us with support.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328136" y="0"/>
            <a:ext cx="825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13/14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hlinkClick r:id="rId2"/>
          </p:cNvPr>
          <p:cNvSpPr txBox="1"/>
          <p:nvPr/>
        </p:nvSpPr>
        <p:spPr>
          <a:xfrm>
            <a:off x="6924675" y="476249"/>
            <a:ext cx="22193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Photograph’s from “The Secret Life of Harvest Mice”, taken by Jean-Louis Klein and Marie-Luce Hubert</a:t>
            </a:r>
            <a:endParaRPr lang="en-GB" sz="10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5" r="17821"/>
          <a:stretch/>
        </p:blipFill>
        <p:spPr>
          <a:xfrm>
            <a:off x="0" y="1533525"/>
            <a:ext cx="3486673" cy="532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64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28136" y="0"/>
            <a:ext cx="81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14/14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hlinkClick r:id="rId2"/>
          </p:cNvPr>
          <p:cNvSpPr txBox="1"/>
          <p:nvPr/>
        </p:nvSpPr>
        <p:spPr>
          <a:xfrm>
            <a:off x="6924675" y="476249"/>
            <a:ext cx="22193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Photograph’s from “The Secret Life of Harvest Mice”, taken by Jean-Louis Klein and Marie-Luce Hubert</a:t>
            </a:r>
            <a:endParaRPr lang="en-GB" sz="1000" i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1483149" y="1724555"/>
            <a:ext cx="5685411" cy="4639720"/>
            <a:chOff x="1491776" y="1508894"/>
            <a:chExt cx="5685411" cy="4639720"/>
          </a:xfrm>
        </p:grpSpPr>
        <p:grpSp>
          <p:nvGrpSpPr>
            <p:cNvPr id="23" name="Group 22"/>
            <p:cNvGrpSpPr/>
            <p:nvPr/>
          </p:nvGrpSpPr>
          <p:grpSpPr>
            <a:xfrm>
              <a:off x="1582358" y="1508894"/>
              <a:ext cx="5504247" cy="2692098"/>
              <a:chOff x="1664304" y="1508894"/>
              <a:chExt cx="5504247" cy="2692098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55" r="17015"/>
              <a:stretch/>
            </p:blipFill>
            <p:spPr>
              <a:xfrm>
                <a:off x="5388293" y="1508894"/>
                <a:ext cx="1780258" cy="2692098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219" r="17297"/>
              <a:stretch/>
            </p:blipFill>
            <p:spPr>
              <a:xfrm>
                <a:off x="1664304" y="1508895"/>
                <a:ext cx="1762890" cy="2692097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816" r="17055"/>
              <a:stretch/>
            </p:blipFill>
            <p:spPr>
              <a:xfrm>
                <a:off x="3517612" y="1508894"/>
                <a:ext cx="1780263" cy="2692098"/>
              </a:xfrm>
              <a:prstGeom prst="rect">
                <a:avLst/>
              </a:prstGeom>
            </p:spPr>
          </p:pic>
        </p:grpSp>
        <p:grpSp>
          <p:nvGrpSpPr>
            <p:cNvPr id="24" name="Group 23"/>
            <p:cNvGrpSpPr/>
            <p:nvPr/>
          </p:nvGrpSpPr>
          <p:grpSpPr>
            <a:xfrm>
              <a:off x="1491776" y="4286502"/>
              <a:ext cx="5685411" cy="1862112"/>
              <a:chOff x="1491776" y="4286502"/>
              <a:chExt cx="5685411" cy="1862112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91776" y="4286502"/>
                <a:ext cx="2795422" cy="1862112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81765" y="4286502"/>
                <a:ext cx="2795422" cy="1862112"/>
              </a:xfrm>
              <a:prstGeom prst="rect">
                <a:avLst/>
              </a:prstGeom>
            </p:spPr>
          </p:pic>
        </p:grpSp>
      </p:grpSp>
      <p:sp>
        <p:nvSpPr>
          <p:cNvPr id="26" name="TextBox 25"/>
          <p:cNvSpPr txBox="1"/>
          <p:nvPr/>
        </p:nvSpPr>
        <p:spPr>
          <a:xfrm>
            <a:off x="215660" y="6400800"/>
            <a:ext cx="35627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Analysis meetings are full of discussion</a:t>
            </a:r>
            <a:endParaRPr lang="en-GB" sz="1600" i="1" dirty="0"/>
          </a:p>
        </p:txBody>
      </p:sp>
      <p:sp>
        <p:nvSpPr>
          <p:cNvPr id="27" name="Freeform 26"/>
          <p:cNvSpPr/>
          <p:nvPr/>
        </p:nvSpPr>
        <p:spPr>
          <a:xfrm>
            <a:off x="524794" y="5814204"/>
            <a:ext cx="933071" cy="595223"/>
          </a:xfrm>
          <a:custGeom>
            <a:avLst/>
            <a:gdLst>
              <a:gd name="connsiteX0" fmla="*/ 1418 w 933071"/>
              <a:gd name="connsiteY0" fmla="*/ 595223 h 595223"/>
              <a:gd name="connsiteX1" fmla="*/ 148067 w 933071"/>
              <a:gd name="connsiteY1" fmla="*/ 267419 h 595223"/>
              <a:gd name="connsiteX2" fmla="*/ 933071 w 933071"/>
              <a:gd name="connsiteY2" fmla="*/ 0 h 595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3071" h="595223">
                <a:moveTo>
                  <a:pt x="1418" y="595223"/>
                </a:moveTo>
                <a:cubicBezTo>
                  <a:pt x="-2895" y="480923"/>
                  <a:pt x="-7208" y="366623"/>
                  <a:pt x="148067" y="267419"/>
                </a:cubicBezTo>
                <a:cubicBezTo>
                  <a:pt x="303342" y="168215"/>
                  <a:pt x="618206" y="84107"/>
                  <a:pt x="933071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0" y="2185940"/>
            <a:ext cx="13643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There’s a bit of physics for everybody</a:t>
            </a:r>
            <a:endParaRPr lang="en-GB" sz="1600" i="1" dirty="0"/>
          </a:p>
        </p:txBody>
      </p:sp>
      <p:sp>
        <p:nvSpPr>
          <p:cNvPr id="29" name="Freeform 28"/>
          <p:cNvSpPr/>
          <p:nvPr/>
        </p:nvSpPr>
        <p:spPr>
          <a:xfrm>
            <a:off x="1043796" y="2984740"/>
            <a:ext cx="457200" cy="258792"/>
          </a:xfrm>
          <a:custGeom>
            <a:avLst/>
            <a:gdLst>
              <a:gd name="connsiteX0" fmla="*/ 0 w 457200"/>
              <a:gd name="connsiteY0" fmla="*/ 0 h 258792"/>
              <a:gd name="connsiteX1" fmla="*/ 120770 w 457200"/>
              <a:gd name="connsiteY1" fmla="*/ 181154 h 258792"/>
              <a:gd name="connsiteX2" fmla="*/ 457200 w 457200"/>
              <a:gd name="connsiteY2" fmla="*/ 258792 h 25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200" h="258792">
                <a:moveTo>
                  <a:pt x="0" y="0"/>
                </a:moveTo>
                <a:cubicBezTo>
                  <a:pt x="22285" y="69011"/>
                  <a:pt x="44570" y="138022"/>
                  <a:pt x="120770" y="181154"/>
                </a:cubicBezTo>
                <a:cubicBezTo>
                  <a:pt x="196970" y="224286"/>
                  <a:pt x="327085" y="241539"/>
                  <a:pt x="457200" y="258792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3243532" y="741872"/>
            <a:ext cx="2277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Everyone is welcome to do physics, no which mouse you are</a:t>
            </a:r>
            <a:endParaRPr lang="en-GB" sz="1600" i="1" dirty="0"/>
          </a:p>
        </p:txBody>
      </p:sp>
      <p:sp>
        <p:nvSpPr>
          <p:cNvPr id="31" name="Freeform 30"/>
          <p:cNvSpPr/>
          <p:nvPr/>
        </p:nvSpPr>
        <p:spPr>
          <a:xfrm>
            <a:off x="4182299" y="1509623"/>
            <a:ext cx="441459" cy="1293962"/>
          </a:xfrm>
          <a:custGeom>
            <a:avLst/>
            <a:gdLst>
              <a:gd name="connsiteX0" fmla="*/ 441459 w 441459"/>
              <a:gd name="connsiteY0" fmla="*/ 0 h 1293962"/>
              <a:gd name="connsiteX1" fmla="*/ 18765 w 441459"/>
              <a:gd name="connsiteY1" fmla="*/ 776377 h 1293962"/>
              <a:gd name="connsiteX2" fmla="*/ 113656 w 441459"/>
              <a:gd name="connsiteY2" fmla="*/ 1293962 h 1293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1459" h="1293962">
                <a:moveTo>
                  <a:pt x="441459" y="0"/>
                </a:moveTo>
                <a:cubicBezTo>
                  <a:pt x="257429" y="280358"/>
                  <a:pt x="73399" y="560717"/>
                  <a:pt x="18765" y="776377"/>
                </a:cubicBezTo>
                <a:cubicBezTo>
                  <a:pt x="-35869" y="992037"/>
                  <a:pt x="38893" y="1142999"/>
                  <a:pt x="113656" y="1293962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reeform 31"/>
          <p:cNvSpPr/>
          <p:nvPr/>
        </p:nvSpPr>
        <p:spPr>
          <a:xfrm>
            <a:off x="4701396" y="1457864"/>
            <a:ext cx="346311" cy="1483744"/>
          </a:xfrm>
          <a:custGeom>
            <a:avLst/>
            <a:gdLst>
              <a:gd name="connsiteX0" fmla="*/ 0 w 346311"/>
              <a:gd name="connsiteY0" fmla="*/ 0 h 1483744"/>
              <a:gd name="connsiteX1" fmla="*/ 293298 w 346311"/>
              <a:gd name="connsiteY1" fmla="*/ 543464 h 1483744"/>
              <a:gd name="connsiteX2" fmla="*/ 345057 w 346311"/>
              <a:gd name="connsiteY2" fmla="*/ 1483744 h 148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6311" h="1483744">
                <a:moveTo>
                  <a:pt x="0" y="0"/>
                </a:moveTo>
                <a:cubicBezTo>
                  <a:pt x="117894" y="148087"/>
                  <a:pt x="235789" y="296174"/>
                  <a:pt x="293298" y="543464"/>
                </a:cubicBezTo>
                <a:cubicBezTo>
                  <a:pt x="350807" y="790754"/>
                  <a:pt x="347932" y="1137249"/>
                  <a:pt x="345057" y="1483744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7228936" y="3441938"/>
            <a:ext cx="1915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With everyone’s support, we’ll get to our goals</a:t>
            </a:r>
            <a:endParaRPr lang="en-GB" sz="1600" i="1" dirty="0"/>
          </a:p>
        </p:txBody>
      </p:sp>
      <p:sp>
        <p:nvSpPr>
          <p:cNvPr id="34" name="Freeform 33"/>
          <p:cNvSpPr/>
          <p:nvPr/>
        </p:nvSpPr>
        <p:spPr>
          <a:xfrm>
            <a:off x="7116792" y="2967487"/>
            <a:ext cx="681487" cy="457200"/>
          </a:xfrm>
          <a:custGeom>
            <a:avLst/>
            <a:gdLst>
              <a:gd name="connsiteX0" fmla="*/ 681487 w 681487"/>
              <a:gd name="connsiteY0" fmla="*/ 457200 h 457200"/>
              <a:gd name="connsiteX1" fmla="*/ 414068 w 681487"/>
              <a:gd name="connsiteY1" fmla="*/ 189781 h 457200"/>
              <a:gd name="connsiteX2" fmla="*/ 0 w 681487"/>
              <a:gd name="connsiteY2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1487" h="457200">
                <a:moveTo>
                  <a:pt x="681487" y="457200"/>
                </a:moveTo>
                <a:cubicBezTo>
                  <a:pt x="604568" y="361590"/>
                  <a:pt x="527649" y="265981"/>
                  <a:pt x="414068" y="189781"/>
                </a:cubicBezTo>
                <a:cubicBezTo>
                  <a:pt x="300487" y="113581"/>
                  <a:pt x="150243" y="56790"/>
                  <a:pt x="0" y="0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reeform 34"/>
          <p:cNvSpPr/>
          <p:nvPr/>
        </p:nvSpPr>
        <p:spPr>
          <a:xfrm>
            <a:off x="7220309" y="4218317"/>
            <a:ext cx="681487" cy="1242204"/>
          </a:xfrm>
          <a:custGeom>
            <a:avLst/>
            <a:gdLst>
              <a:gd name="connsiteX0" fmla="*/ 1069675 w 1069675"/>
              <a:gd name="connsiteY0" fmla="*/ 0 h 1242204"/>
              <a:gd name="connsiteX1" fmla="*/ 646981 w 1069675"/>
              <a:gd name="connsiteY1" fmla="*/ 819510 h 1242204"/>
              <a:gd name="connsiteX2" fmla="*/ 0 w 1069675"/>
              <a:gd name="connsiteY2" fmla="*/ 1242204 h 1242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9675" h="1242204">
                <a:moveTo>
                  <a:pt x="1069675" y="0"/>
                </a:moveTo>
                <a:cubicBezTo>
                  <a:pt x="947467" y="306238"/>
                  <a:pt x="825260" y="612476"/>
                  <a:pt x="646981" y="819510"/>
                </a:cubicBezTo>
                <a:cubicBezTo>
                  <a:pt x="468702" y="1026544"/>
                  <a:pt x="234351" y="1134374"/>
                  <a:pt x="0" y="1242204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836755" y="1164565"/>
            <a:ext cx="20789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>
                <a:solidFill>
                  <a:schemeClr val="tx2"/>
                </a:solidFill>
              </a:rPr>
              <a:t>As seen by a common harvest mouse</a:t>
            </a:r>
            <a:endParaRPr lang="en-GB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7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 of this talk...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 smtClean="0"/>
              <a:t>You will hear about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Our (physics) readiness for carrying out Step IV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Our (physics) preparations for Step V or Step VI</a:t>
            </a:r>
          </a:p>
          <a:p>
            <a:pPr lvl="1">
              <a:spcAft>
                <a:spcPts val="600"/>
              </a:spcAft>
            </a:pPr>
            <a:endParaRPr lang="en-GB" sz="1800" dirty="0"/>
          </a:p>
          <a:p>
            <a:pPr>
              <a:spcAft>
                <a:spcPts val="600"/>
              </a:spcAft>
            </a:pPr>
            <a:r>
              <a:rPr lang="en-GB" sz="2200" dirty="0" smtClean="0"/>
              <a:t>This talk is what you </a:t>
            </a:r>
            <a:r>
              <a:rPr lang="en-GB" sz="2200" u="sng" dirty="0" smtClean="0"/>
              <a:t>will not</a:t>
            </a:r>
            <a:r>
              <a:rPr lang="en-GB" sz="2200" dirty="0" smtClean="0"/>
              <a:t> hear about.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If there’s something that is mentioned in </a:t>
            </a:r>
            <a:r>
              <a:rPr lang="en-GB" sz="1800" i="1" u="sng" dirty="0" smtClean="0"/>
              <a:t>none</a:t>
            </a:r>
            <a:r>
              <a:rPr lang="en-GB" sz="1800" dirty="0" smtClean="0"/>
              <a:t> of these talks, then it truly is “missing physics”</a:t>
            </a:r>
          </a:p>
          <a:p>
            <a:pPr lvl="1">
              <a:spcAft>
                <a:spcPts val="600"/>
              </a:spcAft>
            </a:pPr>
            <a:r>
              <a:rPr lang="en-GB" sz="1800" dirty="0" smtClean="0"/>
              <a:t>Everyone is </a:t>
            </a:r>
            <a:r>
              <a:rPr lang="en-GB" sz="1800" b="1" u="sng" dirty="0" smtClean="0"/>
              <a:t>encouraged</a:t>
            </a:r>
            <a:r>
              <a:rPr lang="en-GB" sz="1800" dirty="0" smtClean="0"/>
              <a:t> to think about their favourite physics topic and what we are (or are not) doing to satisfy that.</a:t>
            </a:r>
          </a:p>
          <a:p>
            <a:pPr marL="274320" lvl="1" indent="0">
              <a:spcAft>
                <a:spcPts val="600"/>
              </a:spcAft>
              <a:buNone/>
            </a:pPr>
            <a:endParaRPr lang="en-GB" sz="1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455350" y="0"/>
            <a:ext cx="68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2/14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491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5668" y="1425550"/>
            <a:ext cx="63370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full and definitive exploration of the ionisation cooling equation</a:t>
            </a:r>
          </a:p>
          <a:p>
            <a:r>
              <a:rPr lang="en-GB" dirty="0" smtClean="0"/>
              <a:t>   + Proof that we can </a:t>
            </a:r>
            <a:r>
              <a:rPr lang="en-GB" i="1" dirty="0" smtClean="0"/>
              <a:t>predict</a:t>
            </a:r>
            <a:r>
              <a:rPr lang="en-GB" dirty="0" smtClean="0"/>
              <a:t> it</a:t>
            </a:r>
          </a:p>
          <a:p>
            <a:r>
              <a:rPr lang="en-GB" dirty="0"/>
              <a:t> </a:t>
            </a:r>
            <a:r>
              <a:rPr lang="en-GB" dirty="0" smtClean="0"/>
              <a:t>  + Proof that we can </a:t>
            </a:r>
            <a:r>
              <a:rPr lang="en-GB" i="1" dirty="0" smtClean="0"/>
              <a:t>measure</a:t>
            </a:r>
            <a:r>
              <a:rPr lang="en-GB" dirty="0" smtClean="0"/>
              <a:t> it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46678" y="2596766"/>
            <a:ext cx="8235013" cy="3999265"/>
            <a:chOff x="712924" y="2497733"/>
            <a:chExt cx="8235013" cy="3999265"/>
          </a:xfrm>
        </p:grpSpPr>
        <p:sp>
          <p:nvSpPr>
            <p:cNvPr id="4" name="Freeform 3"/>
            <p:cNvSpPr/>
            <p:nvPr/>
          </p:nvSpPr>
          <p:spPr>
            <a:xfrm>
              <a:off x="5035138" y="4619501"/>
              <a:ext cx="1484415" cy="1520042"/>
            </a:xfrm>
            <a:custGeom>
              <a:avLst/>
              <a:gdLst>
                <a:gd name="connsiteX0" fmla="*/ 1484415 w 1484415"/>
                <a:gd name="connsiteY0" fmla="*/ 0 h 1520042"/>
                <a:gd name="connsiteX1" fmla="*/ 296883 w 1484415"/>
                <a:gd name="connsiteY1" fmla="*/ 878774 h 1520042"/>
                <a:gd name="connsiteX2" fmla="*/ 0 w 1484415"/>
                <a:gd name="connsiteY2" fmla="*/ 1520042 h 152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415" h="1520042">
                  <a:moveTo>
                    <a:pt x="1484415" y="0"/>
                  </a:moveTo>
                  <a:cubicBezTo>
                    <a:pt x="1014350" y="312717"/>
                    <a:pt x="544285" y="625434"/>
                    <a:pt x="296883" y="878774"/>
                  </a:cubicBezTo>
                  <a:cubicBezTo>
                    <a:pt x="49481" y="1132114"/>
                    <a:pt x="24740" y="1326078"/>
                    <a:pt x="0" y="1520042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795158" y="4952010"/>
              <a:ext cx="118754" cy="166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712924" y="2497733"/>
              <a:ext cx="7748373" cy="3640713"/>
              <a:chOff x="332913" y="1535837"/>
              <a:chExt cx="7748373" cy="3640713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3707251" y="3707251"/>
                <a:ext cx="2230143" cy="537882"/>
              </a:xfrm>
              <a:custGeom>
                <a:avLst/>
                <a:gdLst>
                  <a:gd name="connsiteX0" fmla="*/ 748897 w 2230143"/>
                  <a:gd name="connsiteY0" fmla="*/ 4137 h 537882"/>
                  <a:gd name="connsiteX1" fmla="*/ 2230143 w 2230143"/>
                  <a:gd name="connsiteY1" fmla="*/ 537882 h 537882"/>
                  <a:gd name="connsiteX2" fmla="*/ 0 w 2230143"/>
                  <a:gd name="connsiteY2" fmla="*/ 0 h 537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30143" h="537882">
                    <a:moveTo>
                      <a:pt x="748897" y="4137"/>
                    </a:moveTo>
                    <a:lnTo>
                      <a:pt x="2230143" y="53788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444208" y="3204839"/>
                <a:ext cx="345038" cy="506027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34974" y="3204839"/>
                <a:ext cx="204186" cy="50602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326602" y="3204839"/>
                <a:ext cx="204186" cy="50602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829450" y="2645545"/>
                <a:ext cx="363987" cy="4971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053919" y="3204839"/>
                <a:ext cx="204186" cy="50602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435657" y="3204839"/>
                <a:ext cx="204186" cy="50602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302491" y="2645545"/>
                <a:ext cx="363987" cy="49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710864" y="2645546"/>
                <a:ext cx="745725" cy="106532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332913" y="4243538"/>
                    <a:ext cx="2925192" cy="93301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</a:rPr>
                              <m:t>𝑝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𝐸</m:t>
                            </m:r>
                          </m:den>
                        </m:f>
                        <m:r>
                          <a:rPr lang="en-GB" b="0" i="1" smtClean="0">
                            <a:latin typeface="Cambria Math"/>
                          </a:rPr>
                          <m:t>=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oMath>
                    </a14:m>
                    <a:r>
                      <a:rPr lang="en-GB" dirty="0" smtClean="0"/>
                      <a:t>, </a:t>
                    </a:r>
                    <a14:m>
                      <m:oMath xmlns:m="http://schemas.openxmlformats.org/officeDocument/2006/math">
                        <m:r>
                          <a:rPr lang="en-GB" b="0" i="1" smtClean="0">
                            <a:latin typeface="Cambria Math"/>
                          </a:rPr>
                          <m:t>𝐸</m:t>
                        </m:r>
                        <m:r>
                          <a:rPr lang="en-GB" b="0" i="1" smtClean="0">
                            <a:latin typeface="Cambria Math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  <m:sPre>
                              <m:sPre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PrePr>
                              <m:sub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 </m:t>
                                </m:r>
                              </m:e>
                            </m:sPre>
                          </m:e>
                        </m:rad>
                      </m:oMath>
                    </a14:m>
                    <a:r>
                      <a:rPr lang="en-GB" dirty="0" smtClean="0"/>
                      <a:t> </a:t>
                    </a:r>
                    <a:br>
                      <a:rPr lang="en-GB" dirty="0" smtClean="0"/>
                    </a:br>
                    <a:r>
                      <a:rPr lang="en-GB" dirty="0" smtClean="0">
                        <a:sym typeface="Wingdings" panose="05000000000000000000" pitchFamily="2" charset="2"/>
                      </a:rPr>
                      <a:t> </a:t>
                    </a:r>
                    <a:r>
                      <a:rPr lang="en-GB" dirty="0" smtClean="0"/>
                      <a:t>depends on D2 selection</a:t>
                    </a:r>
                    <a:endParaRPr lang="en-GB" dirty="0"/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2913" y="4243538"/>
                    <a:ext cx="2925192" cy="933012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l="-1875" b="-980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TextBox 18"/>
              <p:cNvSpPr txBox="1"/>
              <p:nvPr/>
            </p:nvSpPr>
            <p:spPr>
              <a:xfrm>
                <a:off x="5939161" y="4243538"/>
                <a:ext cx="2142125" cy="36933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Depends on material</a:t>
                </a:r>
                <a:endParaRPr lang="en-GB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829450" y="1535837"/>
                <a:ext cx="2861489" cy="36933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Depends on magnetic lattice</a:t>
                </a:r>
                <a:endParaRPr lang="en-GB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81236" y="1535837"/>
                <a:ext cx="2885242" cy="64633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Depends on upstream beam line (mostly diffuser)</a:t>
                </a:r>
                <a:endParaRPr lang="en-GB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2051720" y="2564904"/>
                    <a:ext cx="5152254" cy="11879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GB" sz="2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800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GB" sz="2800" b="0" i="1" smtClean="0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num>
                            <m:den>
                              <m:r>
                                <a:rPr lang="en-GB" sz="2800" b="0" i="1" smtClean="0">
                                  <a:latin typeface="Cambria Math"/>
                                </a:rPr>
                                <m:t>𝑑𝑠</m:t>
                              </m:r>
                            </m:den>
                          </m:f>
                          <m:r>
                            <a:rPr lang="en-GB" sz="2800" b="0" i="1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GB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8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800" b="0" i="1" smtClean="0">
                                  <a:latin typeface="Cambria Math"/>
                                </a:rPr>
                                <m:t>𝐸</m:t>
                              </m:r>
                            </m:den>
                          </m:f>
                          <m:d>
                            <m:dPr>
                              <m:begChr m:val="⟨"/>
                              <m:endChr m:val="⟩"/>
                              <m:ctrlPr>
                                <a:rPr lang="en-GB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𝑑𝑋</m:t>
                                  </m:r>
                                </m:den>
                              </m:f>
                            </m:e>
                          </m:d>
                          <m:r>
                            <a:rPr lang="en-GB" sz="28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(13.6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2800" b="0" i="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2800" b="0" i="0" smtClean="0">
                                      <a:latin typeface="Cambria Math"/>
                                    </a:rPr>
                                    <m:t>MeV</m:t>
                                  </m:r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2800" b="0" i="1" smtClean="0"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sz="2800" b="0" i="1" smtClean="0">
                                  <a:latin typeface="Cambria Math"/>
                                </a:rPr>
                                <m:t>𝐸</m:t>
                              </m:r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en-GB" sz="2800" dirty="0"/>
                  </a:p>
                </p:txBody>
              </p:sp>
            </mc:Choice>
            <mc:Fallback xmlns="">
              <p:sp>
                <p:nvSpPr>
                  <p:cNvPr id="2" name="TextBox 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51720" y="2564904"/>
                    <a:ext cx="5152254" cy="1187954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3" name="Freeform 22"/>
              <p:cNvSpPr/>
              <p:nvPr/>
            </p:nvSpPr>
            <p:spPr>
              <a:xfrm>
                <a:off x="3252119" y="3707251"/>
                <a:ext cx="2685275" cy="533744"/>
              </a:xfrm>
              <a:custGeom>
                <a:avLst/>
                <a:gdLst>
                  <a:gd name="connsiteX0" fmla="*/ 2685275 w 2685275"/>
                  <a:gd name="connsiteY0" fmla="*/ 0 h 533744"/>
                  <a:gd name="connsiteX1" fmla="*/ 0 w 2685275"/>
                  <a:gd name="connsiteY1" fmla="*/ 533744 h 533744"/>
                  <a:gd name="connsiteX2" fmla="*/ 2482534 w 2685275"/>
                  <a:gd name="connsiteY2" fmla="*/ 0 h 53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85275" h="533744">
                    <a:moveTo>
                      <a:pt x="2685275" y="0"/>
                    </a:moveTo>
                    <a:lnTo>
                      <a:pt x="0" y="533744"/>
                    </a:lnTo>
                    <a:lnTo>
                      <a:pt x="2482534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3256257" y="3707251"/>
                <a:ext cx="2271519" cy="537882"/>
              </a:xfrm>
              <a:custGeom>
                <a:avLst/>
                <a:gdLst>
                  <a:gd name="connsiteX0" fmla="*/ 2271519 w 2271519"/>
                  <a:gd name="connsiteY0" fmla="*/ 0 h 537882"/>
                  <a:gd name="connsiteX1" fmla="*/ 0 w 2271519"/>
                  <a:gd name="connsiteY1" fmla="*/ 537882 h 537882"/>
                  <a:gd name="connsiteX2" fmla="*/ 2068778 w 2271519"/>
                  <a:gd name="connsiteY2" fmla="*/ 0 h 537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71519" h="537882">
                    <a:moveTo>
                      <a:pt x="2271519" y="0"/>
                    </a:moveTo>
                    <a:lnTo>
                      <a:pt x="0" y="537882"/>
                    </a:lnTo>
                    <a:lnTo>
                      <a:pt x="2068778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252119" y="3699513"/>
                <a:ext cx="388931" cy="529607"/>
              </a:xfrm>
              <a:custGeom>
                <a:avLst/>
                <a:gdLst>
                  <a:gd name="connsiteX0" fmla="*/ 388931 w 388931"/>
                  <a:gd name="connsiteY0" fmla="*/ 0 h 529607"/>
                  <a:gd name="connsiteX1" fmla="*/ 0 w 388931"/>
                  <a:gd name="connsiteY1" fmla="*/ 529607 h 529607"/>
                  <a:gd name="connsiteX2" fmla="*/ 182053 w 388931"/>
                  <a:gd name="connsiteY2" fmla="*/ 0 h 52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8931" h="529607">
                    <a:moveTo>
                      <a:pt x="388931" y="0"/>
                    </a:moveTo>
                    <a:lnTo>
                      <a:pt x="0" y="529607"/>
                    </a:lnTo>
                    <a:lnTo>
                      <a:pt x="182053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3049379" y="3695376"/>
                <a:ext cx="202740" cy="533744"/>
              </a:xfrm>
              <a:custGeom>
                <a:avLst/>
                <a:gdLst>
                  <a:gd name="connsiteX0" fmla="*/ 0 w 202740"/>
                  <a:gd name="connsiteY0" fmla="*/ 4137 h 533744"/>
                  <a:gd name="connsiteX1" fmla="*/ 202740 w 202740"/>
                  <a:gd name="connsiteY1" fmla="*/ 533744 h 533744"/>
                  <a:gd name="connsiteX2" fmla="*/ 202740 w 202740"/>
                  <a:gd name="connsiteY2" fmla="*/ 0 h 53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740" h="533744">
                    <a:moveTo>
                      <a:pt x="0" y="4137"/>
                    </a:moveTo>
                    <a:lnTo>
                      <a:pt x="202740" y="533744"/>
                    </a:lnTo>
                    <a:lnTo>
                      <a:pt x="20274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5953406" y="3699513"/>
                <a:ext cx="848199" cy="537883"/>
              </a:xfrm>
              <a:custGeom>
                <a:avLst/>
                <a:gdLst>
                  <a:gd name="connsiteX0" fmla="*/ 848199 w 848199"/>
                  <a:gd name="connsiteY0" fmla="*/ 0 h 537883"/>
                  <a:gd name="connsiteX1" fmla="*/ 0 w 848199"/>
                  <a:gd name="connsiteY1" fmla="*/ 537883 h 537883"/>
                  <a:gd name="connsiteX2" fmla="*/ 496507 w 848199"/>
                  <a:gd name="connsiteY2" fmla="*/ 0 h 537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48199" h="537883">
                    <a:moveTo>
                      <a:pt x="848199" y="0"/>
                    </a:moveTo>
                    <a:lnTo>
                      <a:pt x="0" y="537883"/>
                    </a:lnTo>
                    <a:lnTo>
                      <a:pt x="496507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4835084" y="1899138"/>
                <a:ext cx="366765" cy="748603"/>
              </a:xfrm>
              <a:custGeom>
                <a:avLst/>
                <a:gdLst>
                  <a:gd name="connsiteX0" fmla="*/ 5024 w 366765"/>
                  <a:gd name="connsiteY0" fmla="*/ 743578 h 748603"/>
                  <a:gd name="connsiteX1" fmla="*/ 0 w 366765"/>
                  <a:gd name="connsiteY1" fmla="*/ 0 h 748603"/>
                  <a:gd name="connsiteX2" fmla="*/ 366765 w 366765"/>
                  <a:gd name="connsiteY2" fmla="*/ 748603 h 748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6765" h="748603">
                    <a:moveTo>
                      <a:pt x="5024" y="743578"/>
                    </a:moveTo>
                    <a:cubicBezTo>
                      <a:pt x="3349" y="495719"/>
                      <a:pt x="1675" y="247859"/>
                      <a:pt x="0" y="0"/>
                    </a:cubicBezTo>
                    <a:lnTo>
                      <a:pt x="366765" y="748603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3295859" y="2175468"/>
                <a:ext cx="366765" cy="472273"/>
              </a:xfrm>
              <a:custGeom>
                <a:avLst/>
                <a:gdLst>
                  <a:gd name="connsiteX0" fmla="*/ 366765 w 366765"/>
                  <a:gd name="connsiteY0" fmla="*/ 472273 h 472273"/>
                  <a:gd name="connsiteX1" fmla="*/ 366765 w 366765"/>
                  <a:gd name="connsiteY1" fmla="*/ 0 h 472273"/>
                  <a:gd name="connsiteX2" fmla="*/ 0 w 366765"/>
                  <a:gd name="connsiteY2" fmla="*/ 472273 h 47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6765" h="472273">
                    <a:moveTo>
                      <a:pt x="366765" y="472273"/>
                    </a:moveTo>
                    <a:lnTo>
                      <a:pt x="366765" y="0"/>
                    </a:lnTo>
                    <a:lnTo>
                      <a:pt x="0" y="472273"/>
                    </a:ln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4381995" y="6127666"/>
              <a:ext cx="4565942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Depends on particle species </a:t>
              </a:r>
              <a:r>
                <a:rPr lang="en-GB" dirty="0" smtClean="0">
                  <a:sym typeface="Wingdings" panose="05000000000000000000" pitchFamily="2" charset="2"/>
                </a:rPr>
                <a:t> backgrounds!</a:t>
              </a:r>
              <a:endParaRPr lang="en-GB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353299" y="4619501"/>
              <a:ext cx="344384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4987636" y="3554746"/>
            <a:ext cx="2707574" cy="135378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158836" y="3554746"/>
            <a:ext cx="1567543" cy="135378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695212" y="3554745"/>
            <a:ext cx="486889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1223162" y="3554746"/>
            <a:ext cx="1935637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075224" y="3281610"/>
            <a:ext cx="111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Multiple scattering</a:t>
            </a:r>
            <a:endParaRPr lang="en-GB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10640" y="3245986"/>
            <a:ext cx="111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Ionisation Cooling</a:t>
            </a:r>
            <a:endParaRPr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2303812" y="3768503"/>
            <a:ext cx="570016" cy="89064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1888177" y="4659153"/>
            <a:ext cx="451222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56904" y="4279138"/>
            <a:ext cx="9500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Measure a change in emittance</a:t>
            </a:r>
            <a:endParaRPr lang="en-GB" sz="1400" dirty="0"/>
          </a:p>
        </p:txBody>
      </p:sp>
      <p:sp>
        <p:nvSpPr>
          <p:cNvPr id="43" name="Title 4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Analysis at Step </a:t>
            </a:r>
            <a:r>
              <a:rPr lang="en-GB" dirty="0" smtClean="0"/>
              <a:t>IV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8455350" y="0"/>
            <a:ext cx="68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3/14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601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68425"/>
            <a:ext cx="9143999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“Sounds simple enough...”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46678" y="2596766"/>
            <a:ext cx="8235013" cy="3999265"/>
            <a:chOff x="712924" y="2497733"/>
            <a:chExt cx="8235013" cy="3999265"/>
          </a:xfrm>
        </p:grpSpPr>
        <p:sp>
          <p:nvSpPr>
            <p:cNvPr id="4" name="Freeform 3"/>
            <p:cNvSpPr/>
            <p:nvPr/>
          </p:nvSpPr>
          <p:spPr>
            <a:xfrm>
              <a:off x="5035138" y="4619501"/>
              <a:ext cx="1484415" cy="1520042"/>
            </a:xfrm>
            <a:custGeom>
              <a:avLst/>
              <a:gdLst>
                <a:gd name="connsiteX0" fmla="*/ 1484415 w 1484415"/>
                <a:gd name="connsiteY0" fmla="*/ 0 h 1520042"/>
                <a:gd name="connsiteX1" fmla="*/ 296883 w 1484415"/>
                <a:gd name="connsiteY1" fmla="*/ 878774 h 1520042"/>
                <a:gd name="connsiteX2" fmla="*/ 0 w 1484415"/>
                <a:gd name="connsiteY2" fmla="*/ 1520042 h 152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4415" h="1520042">
                  <a:moveTo>
                    <a:pt x="1484415" y="0"/>
                  </a:moveTo>
                  <a:cubicBezTo>
                    <a:pt x="1014350" y="312717"/>
                    <a:pt x="544285" y="625434"/>
                    <a:pt x="296883" y="878774"/>
                  </a:cubicBezTo>
                  <a:cubicBezTo>
                    <a:pt x="49481" y="1132114"/>
                    <a:pt x="24740" y="1326078"/>
                    <a:pt x="0" y="1520042"/>
                  </a:cubicBezTo>
                </a:path>
              </a:pathLst>
            </a:custGeom>
            <a:noFill/>
            <a:ln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795158" y="4952010"/>
              <a:ext cx="118754" cy="166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712924" y="2497733"/>
              <a:ext cx="7748373" cy="3640713"/>
              <a:chOff x="332913" y="1535837"/>
              <a:chExt cx="7748373" cy="3640713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3707251" y="3707251"/>
                <a:ext cx="2230143" cy="537882"/>
              </a:xfrm>
              <a:custGeom>
                <a:avLst/>
                <a:gdLst>
                  <a:gd name="connsiteX0" fmla="*/ 748897 w 2230143"/>
                  <a:gd name="connsiteY0" fmla="*/ 4137 h 537882"/>
                  <a:gd name="connsiteX1" fmla="*/ 2230143 w 2230143"/>
                  <a:gd name="connsiteY1" fmla="*/ 537882 h 537882"/>
                  <a:gd name="connsiteX2" fmla="*/ 0 w 2230143"/>
                  <a:gd name="connsiteY2" fmla="*/ 0 h 537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30143" h="537882">
                    <a:moveTo>
                      <a:pt x="748897" y="4137"/>
                    </a:moveTo>
                    <a:lnTo>
                      <a:pt x="2230143" y="537882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444208" y="3204839"/>
                <a:ext cx="345038" cy="506027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34974" y="3204839"/>
                <a:ext cx="204186" cy="50602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326602" y="3204839"/>
                <a:ext cx="204186" cy="50602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829450" y="2645545"/>
                <a:ext cx="363987" cy="4971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053919" y="3204839"/>
                <a:ext cx="204186" cy="50602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435657" y="3204839"/>
                <a:ext cx="204186" cy="50602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302491" y="2645545"/>
                <a:ext cx="363987" cy="4971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710864" y="2645546"/>
                <a:ext cx="745725" cy="1065320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332913" y="4243538"/>
                    <a:ext cx="2925192" cy="93301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</a:rPr>
                              <m:t>𝑝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𝐸</m:t>
                            </m:r>
                          </m:den>
                        </m:f>
                        <m:r>
                          <a:rPr lang="en-GB" b="0" i="1" smtClean="0">
                            <a:latin typeface="Cambria Math"/>
                          </a:rPr>
                          <m:t>=</m:t>
                        </m:r>
                        <m:r>
                          <a:rPr lang="en-GB" b="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oMath>
                    </a14:m>
                    <a:r>
                      <a:rPr lang="en-GB" dirty="0" smtClean="0"/>
                      <a:t>, </a:t>
                    </a:r>
                    <a14:m>
                      <m:oMath xmlns:m="http://schemas.openxmlformats.org/officeDocument/2006/math">
                        <m:r>
                          <a:rPr lang="en-GB" b="0" i="1" smtClean="0">
                            <a:latin typeface="Cambria Math"/>
                          </a:rPr>
                          <m:t>𝐸</m:t>
                        </m:r>
                        <m:r>
                          <a:rPr lang="en-GB" b="0" i="1" smtClean="0">
                            <a:latin typeface="Cambria Math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𝑚</m:t>
                            </m:r>
                            <m:sPre>
                              <m:sPrePr>
                                <m:ctrlPr>
                                  <a:rPr lang="en-GB" b="0" i="1" smtClean="0">
                                    <a:latin typeface="Cambria Math"/>
                                  </a:rPr>
                                </m:ctrlPr>
                              </m:sPrePr>
                              <m:sub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</a:rPr>
                                  <m:t>𝜇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sup>
                              <m:e>
                                <m:r>
                                  <a:rPr lang="en-GB" b="0" i="1" smtClean="0">
                                    <a:latin typeface="Cambria Math"/>
                                  </a:rPr>
                                  <m:t> </m:t>
                                </m:r>
                              </m:e>
                            </m:sPre>
                          </m:e>
                        </m:rad>
                      </m:oMath>
                    </a14:m>
                    <a:r>
                      <a:rPr lang="en-GB" dirty="0" smtClean="0"/>
                      <a:t> </a:t>
                    </a:r>
                    <a:br>
                      <a:rPr lang="en-GB" dirty="0" smtClean="0"/>
                    </a:br>
                    <a:r>
                      <a:rPr lang="en-GB" dirty="0" smtClean="0">
                        <a:sym typeface="Wingdings" panose="05000000000000000000" pitchFamily="2" charset="2"/>
                      </a:rPr>
                      <a:t> </a:t>
                    </a:r>
                    <a:r>
                      <a:rPr lang="en-GB" dirty="0" smtClean="0"/>
                      <a:t>depends on D2 selection</a:t>
                    </a:r>
                    <a:endParaRPr lang="en-GB" dirty="0"/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2913" y="4243538"/>
                    <a:ext cx="2925192" cy="933012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l="-1875" b="-9804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TextBox 18"/>
              <p:cNvSpPr txBox="1"/>
              <p:nvPr/>
            </p:nvSpPr>
            <p:spPr>
              <a:xfrm>
                <a:off x="5939161" y="4243538"/>
                <a:ext cx="2142125" cy="36933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Depends on material</a:t>
                </a:r>
                <a:endParaRPr lang="en-GB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829450" y="1535837"/>
                <a:ext cx="2861489" cy="36933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Depends on magnetic lattice</a:t>
                </a:r>
                <a:endParaRPr lang="en-GB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81236" y="1535837"/>
                <a:ext cx="2885242" cy="64633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Depends on upstream beam line (mostly diffuser)</a:t>
                </a:r>
                <a:endParaRPr lang="en-GB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2051720" y="2564904"/>
                    <a:ext cx="5152254" cy="11879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GB" sz="280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800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GB" sz="2800" b="0" i="1" smtClean="0"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num>
                            <m:den>
                              <m:r>
                                <a:rPr lang="en-GB" sz="2800" b="0" i="1" smtClean="0">
                                  <a:latin typeface="Cambria Math"/>
                                </a:rPr>
                                <m:t>𝑑𝑠</m:t>
                              </m:r>
                            </m:den>
                          </m:f>
                          <m:r>
                            <a:rPr lang="en-GB" sz="2800" b="0" i="1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GB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28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2800" b="0" i="1" smtClean="0">
                                  <a:latin typeface="Cambria Math"/>
                                </a:rPr>
                                <m:t>𝐸</m:t>
                              </m:r>
                            </m:den>
                          </m:f>
                          <m:d>
                            <m:dPr>
                              <m:begChr m:val="⟨"/>
                              <m:endChr m:val="⟩"/>
                              <m:ctrlPr>
                                <a:rPr lang="en-GB" sz="28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𝑑𝑋</m:t>
                                  </m:r>
                                </m:den>
                              </m:f>
                            </m:e>
                          </m:d>
                          <m:r>
                            <a:rPr lang="en-GB" sz="2800" b="0" i="1" smtClean="0">
                              <a:latin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(13.6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2800" b="0" i="0" smtClean="0">
                                      <a:latin typeface="Cambria Math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2800" b="0" i="0" smtClean="0">
                                      <a:latin typeface="Cambria Math"/>
                                    </a:rPr>
                                    <m:t>MeV</m:t>
                                  </m:r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 sz="2800" b="0" i="1" smtClean="0"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en-GB" sz="2800" b="0" i="1" smtClean="0">
                                  <a:latin typeface="Cambria Math"/>
                                </a:rPr>
                                <m:t>𝐸</m:t>
                              </m:r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oMath>
                      </m:oMathPara>
                    </a14:m>
                    <a:endParaRPr lang="en-GB" sz="2800" dirty="0"/>
                  </a:p>
                </p:txBody>
              </p:sp>
            </mc:Choice>
            <mc:Fallback xmlns="">
              <p:sp>
                <p:nvSpPr>
                  <p:cNvPr id="2" name="TextBox 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51720" y="2564904"/>
                    <a:ext cx="5152254" cy="1187954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3" name="Freeform 22"/>
              <p:cNvSpPr/>
              <p:nvPr/>
            </p:nvSpPr>
            <p:spPr>
              <a:xfrm>
                <a:off x="3252119" y="3707251"/>
                <a:ext cx="2685275" cy="533744"/>
              </a:xfrm>
              <a:custGeom>
                <a:avLst/>
                <a:gdLst>
                  <a:gd name="connsiteX0" fmla="*/ 2685275 w 2685275"/>
                  <a:gd name="connsiteY0" fmla="*/ 0 h 533744"/>
                  <a:gd name="connsiteX1" fmla="*/ 0 w 2685275"/>
                  <a:gd name="connsiteY1" fmla="*/ 533744 h 533744"/>
                  <a:gd name="connsiteX2" fmla="*/ 2482534 w 2685275"/>
                  <a:gd name="connsiteY2" fmla="*/ 0 h 53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85275" h="533744">
                    <a:moveTo>
                      <a:pt x="2685275" y="0"/>
                    </a:moveTo>
                    <a:lnTo>
                      <a:pt x="0" y="533744"/>
                    </a:lnTo>
                    <a:lnTo>
                      <a:pt x="2482534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Freeform 23"/>
              <p:cNvSpPr/>
              <p:nvPr/>
            </p:nvSpPr>
            <p:spPr>
              <a:xfrm>
                <a:off x="3256257" y="3707251"/>
                <a:ext cx="2271519" cy="537882"/>
              </a:xfrm>
              <a:custGeom>
                <a:avLst/>
                <a:gdLst>
                  <a:gd name="connsiteX0" fmla="*/ 2271519 w 2271519"/>
                  <a:gd name="connsiteY0" fmla="*/ 0 h 537882"/>
                  <a:gd name="connsiteX1" fmla="*/ 0 w 2271519"/>
                  <a:gd name="connsiteY1" fmla="*/ 537882 h 537882"/>
                  <a:gd name="connsiteX2" fmla="*/ 2068778 w 2271519"/>
                  <a:gd name="connsiteY2" fmla="*/ 0 h 537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71519" h="537882">
                    <a:moveTo>
                      <a:pt x="2271519" y="0"/>
                    </a:moveTo>
                    <a:lnTo>
                      <a:pt x="0" y="537882"/>
                    </a:lnTo>
                    <a:lnTo>
                      <a:pt x="2068778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252119" y="3699513"/>
                <a:ext cx="388931" cy="529607"/>
              </a:xfrm>
              <a:custGeom>
                <a:avLst/>
                <a:gdLst>
                  <a:gd name="connsiteX0" fmla="*/ 388931 w 388931"/>
                  <a:gd name="connsiteY0" fmla="*/ 0 h 529607"/>
                  <a:gd name="connsiteX1" fmla="*/ 0 w 388931"/>
                  <a:gd name="connsiteY1" fmla="*/ 529607 h 529607"/>
                  <a:gd name="connsiteX2" fmla="*/ 182053 w 388931"/>
                  <a:gd name="connsiteY2" fmla="*/ 0 h 529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8931" h="529607">
                    <a:moveTo>
                      <a:pt x="388931" y="0"/>
                    </a:moveTo>
                    <a:lnTo>
                      <a:pt x="0" y="529607"/>
                    </a:lnTo>
                    <a:lnTo>
                      <a:pt x="182053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3049379" y="3695376"/>
                <a:ext cx="202740" cy="533744"/>
              </a:xfrm>
              <a:custGeom>
                <a:avLst/>
                <a:gdLst>
                  <a:gd name="connsiteX0" fmla="*/ 0 w 202740"/>
                  <a:gd name="connsiteY0" fmla="*/ 4137 h 533744"/>
                  <a:gd name="connsiteX1" fmla="*/ 202740 w 202740"/>
                  <a:gd name="connsiteY1" fmla="*/ 533744 h 533744"/>
                  <a:gd name="connsiteX2" fmla="*/ 202740 w 202740"/>
                  <a:gd name="connsiteY2" fmla="*/ 0 h 533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740" h="533744">
                    <a:moveTo>
                      <a:pt x="0" y="4137"/>
                    </a:moveTo>
                    <a:lnTo>
                      <a:pt x="202740" y="533744"/>
                    </a:lnTo>
                    <a:lnTo>
                      <a:pt x="202740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5953406" y="3699513"/>
                <a:ext cx="848199" cy="537883"/>
              </a:xfrm>
              <a:custGeom>
                <a:avLst/>
                <a:gdLst>
                  <a:gd name="connsiteX0" fmla="*/ 848199 w 848199"/>
                  <a:gd name="connsiteY0" fmla="*/ 0 h 537883"/>
                  <a:gd name="connsiteX1" fmla="*/ 0 w 848199"/>
                  <a:gd name="connsiteY1" fmla="*/ 537883 h 537883"/>
                  <a:gd name="connsiteX2" fmla="*/ 496507 w 848199"/>
                  <a:gd name="connsiteY2" fmla="*/ 0 h 537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48199" h="537883">
                    <a:moveTo>
                      <a:pt x="848199" y="0"/>
                    </a:moveTo>
                    <a:lnTo>
                      <a:pt x="0" y="537883"/>
                    </a:lnTo>
                    <a:lnTo>
                      <a:pt x="496507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4835084" y="1899138"/>
                <a:ext cx="366765" cy="748603"/>
              </a:xfrm>
              <a:custGeom>
                <a:avLst/>
                <a:gdLst>
                  <a:gd name="connsiteX0" fmla="*/ 5024 w 366765"/>
                  <a:gd name="connsiteY0" fmla="*/ 743578 h 748603"/>
                  <a:gd name="connsiteX1" fmla="*/ 0 w 366765"/>
                  <a:gd name="connsiteY1" fmla="*/ 0 h 748603"/>
                  <a:gd name="connsiteX2" fmla="*/ 366765 w 366765"/>
                  <a:gd name="connsiteY2" fmla="*/ 748603 h 748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6765" h="748603">
                    <a:moveTo>
                      <a:pt x="5024" y="743578"/>
                    </a:moveTo>
                    <a:cubicBezTo>
                      <a:pt x="3349" y="495719"/>
                      <a:pt x="1675" y="247859"/>
                      <a:pt x="0" y="0"/>
                    </a:cubicBezTo>
                    <a:lnTo>
                      <a:pt x="366765" y="748603"/>
                    </a:ln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3295859" y="2175468"/>
                <a:ext cx="366765" cy="472273"/>
              </a:xfrm>
              <a:custGeom>
                <a:avLst/>
                <a:gdLst>
                  <a:gd name="connsiteX0" fmla="*/ 366765 w 366765"/>
                  <a:gd name="connsiteY0" fmla="*/ 472273 h 472273"/>
                  <a:gd name="connsiteX1" fmla="*/ 366765 w 366765"/>
                  <a:gd name="connsiteY1" fmla="*/ 0 h 472273"/>
                  <a:gd name="connsiteX2" fmla="*/ 0 w 366765"/>
                  <a:gd name="connsiteY2" fmla="*/ 472273 h 47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6765" h="472273">
                    <a:moveTo>
                      <a:pt x="366765" y="472273"/>
                    </a:moveTo>
                    <a:lnTo>
                      <a:pt x="366765" y="0"/>
                    </a:lnTo>
                    <a:lnTo>
                      <a:pt x="0" y="472273"/>
                    </a:ln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4381995" y="6127666"/>
              <a:ext cx="4565942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Depends on particle species </a:t>
              </a:r>
              <a:r>
                <a:rPr lang="en-GB" dirty="0" smtClean="0">
                  <a:sym typeface="Wingdings" panose="05000000000000000000" pitchFamily="2" charset="2"/>
                </a:rPr>
                <a:t> backgrounds!</a:t>
              </a:r>
              <a:endParaRPr lang="en-GB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353299" y="4619501"/>
              <a:ext cx="344384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4987636" y="3554746"/>
            <a:ext cx="2707574" cy="135378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158836" y="3554746"/>
            <a:ext cx="1567543" cy="135378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695212" y="3554745"/>
            <a:ext cx="486889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1223162" y="3554746"/>
            <a:ext cx="1935637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075224" y="3281610"/>
            <a:ext cx="111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Multiple scattering</a:t>
            </a:r>
            <a:endParaRPr lang="en-GB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10640" y="3245986"/>
            <a:ext cx="1116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Ionisation Cooling</a:t>
            </a:r>
            <a:endParaRPr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2303812" y="3768503"/>
            <a:ext cx="570016" cy="890649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1888177" y="4659153"/>
            <a:ext cx="451222" cy="0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56904" y="4279138"/>
            <a:ext cx="9500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Measure a change in emittance</a:t>
            </a:r>
            <a:endParaRPr lang="en-GB" sz="1400" dirty="0"/>
          </a:p>
        </p:txBody>
      </p:sp>
      <p:sp>
        <p:nvSpPr>
          <p:cNvPr id="43" name="Title 4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Analysis at Step </a:t>
            </a:r>
            <a:r>
              <a:rPr lang="en-GB" dirty="0" smtClean="0"/>
              <a:t>IV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8455350" y="0"/>
            <a:ext cx="68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4/14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5610225" y="1181100"/>
            <a:ext cx="666750" cy="419100"/>
          </a:xfrm>
          <a:custGeom>
            <a:avLst/>
            <a:gdLst>
              <a:gd name="connsiteX0" fmla="*/ 0 w 666750"/>
              <a:gd name="connsiteY0" fmla="*/ 419100 h 419100"/>
              <a:gd name="connsiteX1" fmla="*/ 123825 w 666750"/>
              <a:gd name="connsiteY1" fmla="*/ 152400 h 419100"/>
              <a:gd name="connsiteX2" fmla="*/ 523875 w 666750"/>
              <a:gd name="connsiteY2" fmla="*/ 114300 h 419100"/>
              <a:gd name="connsiteX3" fmla="*/ 666750 w 666750"/>
              <a:gd name="connsiteY3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50" h="419100">
                <a:moveTo>
                  <a:pt x="0" y="419100"/>
                </a:moveTo>
                <a:cubicBezTo>
                  <a:pt x="18256" y="311150"/>
                  <a:pt x="36513" y="203200"/>
                  <a:pt x="123825" y="152400"/>
                </a:cubicBezTo>
                <a:cubicBezTo>
                  <a:pt x="211138" y="101600"/>
                  <a:pt x="433387" y="139700"/>
                  <a:pt x="523875" y="114300"/>
                </a:cubicBezTo>
                <a:cubicBezTo>
                  <a:pt x="614363" y="88900"/>
                  <a:pt x="640556" y="44450"/>
                  <a:pt x="666750" y="0"/>
                </a:cubicBezTo>
              </a:path>
            </a:pathLst>
          </a:custGeom>
          <a:noFill/>
          <a:ln w="9525"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6296025" y="942975"/>
            <a:ext cx="1413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famous last words!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828960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Step IV Operating States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668740" y="1424744"/>
            <a:ext cx="7453223" cy="2220280"/>
            <a:chOff x="720165" y="3598563"/>
            <a:chExt cx="7453223" cy="2220280"/>
          </a:xfrm>
        </p:grpSpPr>
        <p:sp>
          <p:nvSpPr>
            <p:cNvPr id="4" name="Oval 3"/>
            <p:cNvSpPr/>
            <p:nvPr/>
          </p:nvSpPr>
          <p:spPr>
            <a:xfrm>
              <a:off x="4540657" y="4508664"/>
              <a:ext cx="476250" cy="52387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20165" y="3598563"/>
              <a:ext cx="7453223" cy="2220280"/>
              <a:chOff x="595223" y="172530"/>
              <a:chExt cx="7453223" cy="222028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595223" y="172530"/>
                <a:ext cx="7453223" cy="2220280"/>
                <a:chOff x="0" y="391993"/>
                <a:chExt cx="8495005" cy="2530623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275207" y="1081716"/>
                  <a:ext cx="8158576" cy="1296144"/>
                  <a:chOff x="275207" y="1081716"/>
                  <a:chExt cx="8158576" cy="1296144"/>
                </a:xfrm>
              </p:grpSpPr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1654194" y="1081716"/>
                    <a:ext cx="5904656" cy="1296144"/>
                    <a:chOff x="1654194" y="1115867"/>
                    <a:chExt cx="5904656" cy="1296144"/>
                  </a:xfrm>
                </p:grpSpPr>
                <p:grpSp>
                  <p:nvGrpSpPr>
                    <p:cNvPr id="68" name="Group 67"/>
                    <p:cNvGrpSpPr/>
                    <p:nvPr/>
                  </p:nvGrpSpPr>
                  <p:grpSpPr>
                    <a:xfrm>
                      <a:off x="1654194" y="1115867"/>
                      <a:ext cx="2304256" cy="1296144"/>
                      <a:chOff x="899592" y="1124744"/>
                      <a:chExt cx="2304256" cy="1296144"/>
                    </a:xfrm>
                  </p:grpSpPr>
                  <p:grpSp>
                    <p:nvGrpSpPr>
                      <p:cNvPr id="92" name="Group 91"/>
                      <p:cNvGrpSpPr/>
                      <p:nvPr/>
                    </p:nvGrpSpPr>
                    <p:grpSpPr>
                      <a:xfrm>
                        <a:off x="899592" y="1124744"/>
                        <a:ext cx="2304256" cy="288032"/>
                        <a:chOff x="1619672" y="1268760"/>
                        <a:chExt cx="3096344" cy="360040"/>
                      </a:xfrm>
                    </p:grpSpPr>
                    <p:sp>
                      <p:nvSpPr>
                        <p:cNvPr id="99" name="Rectangle 98"/>
                        <p:cNvSpPr/>
                        <p:nvPr/>
                      </p:nvSpPr>
                      <p:spPr>
                        <a:xfrm>
                          <a:off x="1619672" y="1268760"/>
                          <a:ext cx="216024" cy="360040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0" name="Rectangle 99"/>
                        <p:cNvSpPr/>
                        <p:nvPr/>
                      </p:nvSpPr>
                      <p:spPr>
                        <a:xfrm>
                          <a:off x="1907704" y="1340768"/>
                          <a:ext cx="1656184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1" name="Rectangle 100"/>
                        <p:cNvSpPr/>
                        <p:nvPr/>
                      </p:nvSpPr>
                      <p:spPr>
                        <a:xfrm>
                          <a:off x="3635896" y="1268760"/>
                          <a:ext cx="216024" cy="360040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2" name="Rectangle 101"/>
                        <p:cNvSpPr/>
                        <p:nvPr/>
                      </p:nvSpPr>
                      <p:spPr>
                        <a:xfrm>
                          <a:off x="3923928" y="1340768"/>
                          <a:ext cx="360040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03" name="Rectangle 102"/>
                        <p:cNvSpPr/>
                        <p:nvPr/>
                      </p:nvSpPr>
                      <p:spPr>
                        <a:xfrm>
                          <a:off x="4355976" y="1340768"/>
                          <a:ext cx="360040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93" name="Group 92"/>
                      <p:cNvGrpSpPr/>
                      <p:nvPr/>
                    </p:nvGrpSpPr>
                    <p:grpSpPr>
                      <a:xfrm flipV="1">
                        <a:off x="899592" y="2132856"/>
                        <a:ext cx="2304256" cy="288032"/>
                        <a:chOff x="1619672" y="1268760"/>
                        <a:chExt cx="3096344" cy="360040"/>
                      </a:xfrm>
                    </p:grpSpPr>
                    <p:sp>
                      <p:nvSpPr>
                        <p:cNvPr id="94" name="Rectangle 93"/>
                        <p:cNvSpPr/>
                        <p:nvPr/>
                      </p:nvSpPr>
                      <p:spPr>
                        <a:xfrm>
                          <a:off x="1619672" y="1268760"/>
                          <a:ext cx="216024" cy="360040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5" name="Rectangle 94"/>
                        <p:cNvSpPr/>
                        <p:nvPr/>
                      </p:nvSpPr>
                      <p:spPr>
                        <a:xfrm>
                          <a:off x="1907704" y="1340768"/>
                          <a:ext cx="1656184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6" name="Rectangle 95"/>
                        <p:cNvSpPr/>
                        <p:nvPr/>
                      </p:nvSpPr>
                      <p:spPr>
                        <a:xfrm>
                          <a:off x="3635896" y="1268760"/>
                          <a:ext cx="216024" cy="360040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7" name="Rectangle 96"/>
                        <p:cNvSpPr/>
                        <p:nvPr/>
                      </p:nvSpPr>
                      <p:spPr>
                        <a:xfrm>
                          <a:off x="3923928" y="1340768"/>
                          <a:ext cx="360040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8" name="Rectangle 97"/>
                        <p:cNvSpPr/>
                        <p:nvPr/>
                      </p:nvSpPr>
                      <p:spPr>
                        <a:xfrm>
                          <a:off x="4355976" y="1340768"/>
                          <a:ext cx="360040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69" name="Group 68"/>
                    <p:cNvGrpSpPr/>
                    <p:nvPr/>
                  </p:nvGrpSpPr>
                  <p:grpSpPr>
                    <a:xfrm flipH="1">
                      <a:off x="5254594" y="1115867"/>
                      <a:ext cx="2304256" cy="1296144"/>
                      <a:chOff x="899592" y="1124744"/>
                      <a:chExt cx="2304256" cy="1296144"/>
                    </a:xfrm>
                  </p:grpSpPr>
                  <p:grpSp>
                    <p:nvGrpSpPr>
                      <p:cNvPr id="80" name="Group 79"/>
                      <p:cNvGrpSpPr/>
                      <p:nvPr/>
                    </p:nvGrpSpPr>
                    <p:grpSpPr>
                      <a:xfrm>
                        <a:off x="899592" y="1124744"/>
                        <a:ext cx="2304256" cy="288032"/>
                        <a:chOff x="1619672" y="1268760"/>
                        <a:chExt cx="3096344" cy="360040"/>
                      </a:xfrm>
                    </p:grpSpPr>
                    <p:sp>
                      <p:nvSpPr>
                        <p:cNvPr id="87" name="Rectangle 86"/>
                        <p:cNvSpPr/>
                        <p:nvPr/>
                      </p:nvSpPr>
                      <p:spPr>
                        <a:xfrm>
                          <a:off x="1619672" y="1268760"/>
                          <a:ext cx="216024" cy="360040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8" name="Rectangle 87"/>
                        <p:cNvSpPr/>
                        <p:nvPr/>
                      </p:nvSpPr>
                      <p:spPr>
                        <a:xfrm>
                          <a:off x="1907704" y="1340768"/>
                          <a:ext cx="1656184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9" name="Rectangle 88"/>
                        <p:cNvSpPr/>
                        <p:nvPr/>
                      </p:nvSpPr>
                      <p:spPr>
                        <a:xfrm>
                          <a:off x="3635896" y="1268760"/>
                          <a:ext cx="216024" cy="360040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0" name="Rectangle 89"/>
                        <p:cNvSpPr/>
                        <p:nvPr/>
                      </p:nvSpPr>
                      <p:spPr>
                        <a:xfrm>
                          <a:off x="3923928" y="1340768"/>
                          <a:ext cx="360040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91" name="Rectangle 90"/>
                        <p:cNvSpPr/>
                        <p:nvPr/>
                      </p:nvSpPr>
                      <p:spPr>
                        <a:xfrm>
                          <a:off x="4355976" y="1340768"/>
                          <a:ext cx="360040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  <p:grpSp>
                    <p:nvGrpSpPr>
                      <p:cNvPr id="81" name="Group 80"/>
                      <p:cNvGrpSpPr/>
                      <p:nvPr/>
                    </p:nvGrpSpPr>
                    <p:grpSpPr>
                      <a:xfrm flipV="1">
                        <a:off x="899592" y="2132856"/>
                        <a:ext cx="2304256" cy="288032"/>
                        <a:chOff x="1619672" y="1268760"/>
                        <a:chExt cx="3096344" cy="360040"/>
                      </a:xfrm>
                    </p:grpSpPr>
                    <p:sp>
                      <p:nvSpPr>
                        <p:cNvPr id="82" name="Rectangle 81"/>
                        <p:cNvSpPr/>
                        <p:nvPr/>
                      </p:nvSpPr>
                      <p:spPr>
                        <a:xfrm>
                          <a:off x="1619672" y="1268760"/>
                          <a:ext cx="216024" cy="360040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3" name="Rectangle 82"/>
                        <p:cNvSpPr/>
                        <p:nvPr/>
                      </p:nvSpPr>
                      <p:spPr>
                        <a:xfrm>
                          <a:off x="1907704" y="1340768"/>
                          <a:ext cx="1656184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4" name="Rectangle 83"/>
                        <p:cNvSpPr/>
                        <p:nvPr/>
                      </p:nvSpPr>
                      <p:spPr>
                        <a:xfrm>
                          <a:off x="3635896" y="1268760"/>
                          <a:ext cx="216024" cy="360040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5" name="Rectangle 84"/>
                        <p:cNvSpPr/>
                        <p:nvPr/>
                      </p:nvSpPr>
                      <p:spPr>
                        <a:xfrm>
                          <a:off x="3923928" y="1340768"/>
                          <a:ext cx="360040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86" name="Rectangle 85"/>
                        <p:cNvSpPr/>
                        <p:nvPr/>
                      </p:nvSpPr>
                      <p:spPr>
                        <a:xfrm>
                          <a:off x="4355976" y="1340768"/>
                          <a:ext cx="360040" cy="288032"/>
                        </a:xfrm>
                        <a:prstGeom prst="rect">
                          <a:avLst/>
                        </a:prstGeom>
                        <a:solidFill>
                          <a:srgbClr val="C0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70" name="Group 69"/>
                    <p:cNvGrpSpPr/>
                    <p:nvPr/>
                  </p:nvGrpSpPr>
                  <p:grpSpPr>
                    <a:xfrm>
                      <a:off x="4166872" y="1187875"/>
                      <a:ext cx="922002" cy="1080120"/>
                      <a:chOff x="3412270" y="1196752"/>
                      <a:chExt cx="922002" cy="1080120"/>
                    </a:xfrm>
                  </p:grpSpPr>
                  <p:sp>
                    <p:nvSpPr>
                      <p:cNvPr id="76" name="Arc 75"/>
                      <p:cNvSpPr/>
                      <p:nvPr/>
                    </p:nvSpPr>
                    <p:spPr>
                      <a:xfrm rot="10991139">
                        <a:off x="3419872" y="1196752"/>
                        <a:ext cx="914400" cy="1080120"/>
                      </a:xfrm>
                      <a:prstGeom prst="arc">
                        <a:avLst>
                          <a:gd name="adj1" fmla="val 18062731"/>
                          <a:gd name="adj2" fmla="val 3119775"/>
                        </a:avLst>
                      </a:prstGeom>
                      <a:ln w="38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7" name="Arc 76"/>
                      <p:cNvSpPr/>
                      <p:nvPr/>
                    </p:nvSpPr>
                    <p:spPr>
                      <a:xfrm rot="10608861" flipH="1">
                        <a:off x="3412270" y="1196752"/>
                        <a:ext cx="914400" cy="1080120"/>
                      </a:xfrm>
                      <a:prstGeom prst="arc">
                        <a:avLst>
                          <a:gd name="adj1" fmla="val 18062731"/>
                          <a:gd name="adj2" fmla="val 3119775"/>
                        </a:avLst>
                      </a:prstGeom>
                      <a:ln w="38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78" name="Straight Connector 77"/>
                      <p:cNvCxnSpPr>
                        <a:stCxn id="72" idx="3"/>
                        <a:endCxn id="73" idx="1"/>
                      </p:cNvCxnSpPr>
                      <p:nvPr/>
                    </p:nvCxnSpPr>
                    <p:spPr>
                      <a:xfrm>
                        <a:off x="3658503" y="1297563"/>
                        <a:ext cx="429536" cy="0"/>
                      </a:xfrm>
                      <a:prstGeom prst="line">
                        <a:avLst/>
                      </a:prstGeom>
                      <a:ln w="38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/>
                      <p:cNvCxnSpPr>
                        <a:stCxn id="74" idx="3"/>
                        <a:endCxn id="75" idx="1"/>
                      </p:cNvCxnSpPr>
                      <p:nvPr/>
                    </p:nvCxnSpPr>
                    <p:spPr>
                      <a:xfrm>
                        <a:off x="3658503" y="2248069"/>
                        <a:ext cx="429536" cy="0"/>
                      </a:xfrm>
                      <a:prstGeom prst="line">
                        <a:avLst/>
                      </a:prstGeom>
                      <a:ln w="381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71" name="Group 70"/>
                    <p:cNvGrpSpPr/>
                    <p:nvPr/>
                  </p:nvGrpSpPr>
                  <p:grpSpPr>
                    <a:xfrm>
                      <a:off x="4145168" y="1173473"/>
                      <a:ext cx="965410" cy="1180932"/>
                      <a:chOff x="3390566" y="1182350"/>
                      <a:chExt cx="965410" cy="1180932"/>
                    </a:xfrm>
                  </p:grpSpPr>
                  <p:sp>
                    <p:nvSpPr>
                      <p:cNvPr id="72" name="Rectangle 71"/>
                      <p:cNvSpPr/>
                      <p:nvPr/>
                    </p:nvSpPr>
                    <p:spPr>
                      <a:xfrm>
                        <a:off x="3390566" y="1182350"/>
                        <a:ext cx="267937" cy="230426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3" name="Rectangle 72"/>
                      <p:cNvSpPr/>
                      <p:nvPr/>
                    </p:nvSpPr>
                    <p:spPr>
                      <a:xfrm>
                        <a:off x="4088039" y="1182350"/>
                        <a:ext cx="267937" cy="230426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4" name="Rectangle 73"/>
                      <p:cNvSpPr/>
                      <p:nvPr/>
                    </p:nvSpPr>
                    <p:spPr>
                      <a:xfrm>
                        <a:off x="3390566" y="2132856"/>
                        <a:ext cx="267937" cy="230426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5" name="Rectangle 74"/>
                      <p:cNvSpPr/>
                      <p:nvPr/>
                    </p:nvSpPr>
                    <p:spPr>
                      <a:xfrm>
                        <a:off x="4088039" y="2132856"/>
                        <a:ext cx="267937" cy="230426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sp>
                <p:nvSpPr>
                  <p:cNvPr id="36" name="Rectangle 35"/>
                  <p:cNvSpPr/>
                  <p:nvPr/>
                </p:nvSpPr>
                <p:spPr>
                  <a:xfrm>
                    <a:off x="7741328" y="1250394"/>
                    <a:ext cx="97655" cy="958789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7856736" y="1099474"/>
                    <a:ext cx="71022" cy="1260629"/>
                  </a:xfrm>
                  <a:prstGeom prst="rect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8" name="Group 37"/>
                  <p:cNvGrpSpPr/>
                  <p:nvPr/>
                </p:nvGrpSpPr>
                <p:grpSpPr>
                  <a:xfrm>
                    <a:off x="7954388" y="1099474"/>
                    <a:ext cx="479395" cy="1260629"/>
                    <a:chOff x="8060924" y="1047565"/>
                    <a:chExt cx="479395" cy="1260629"/>
                  </a:xfrm>
                </p:grpSpPr>
                <p:sp>
                  <p:nvSpPr>
                    <p:cNvPr id="62" name="Rectangle 61"/>
                    <p:cNvSpPr/>
                    <p:nvPr/>
                  </p:nvSpPr>
                  <p:spPr>
                    <a:xfrm>
                      <a:off x="8060924" y="1047565"/>
                      <a:ext cx="71022" cy="126062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3" name="Rectangle 62"/>
                    <p:cNvSpPr/>
                    <p:nvPr/>
                  </p:nvSpPr>
                  <p:spPr>
                    <a:xfrm>
                      <a:off x="8142599" y="1047565"/>
                      <a:ext cx="71022" cy="126062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4" name="Rectangle 63"/>
                    <p:cNvSpPr/>
                    <p:nvPr/>
                  </p:nvSpPr>
                  <p:spPr>
                    <a:xfrm>
                      <a:off x="8224274" y="1047565"/>
                      <a:ext cx="71022" cy="126062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5" name="Rectangle 64"/>
                    <p:cNvSpPr/>
                    <p:nvPr/>
                  </p:nvSpPr>
                  <p:spPr>
                    <a:xfrm>
                      <a:off x="8305949" y="1047565"/>
                      <a:ext cx="71022" cy="126062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6" name="Rectangle 65"/>
                    <p:cNvSpPr/>
                    <p:nvPr/>
                  </p:nvSpPr>
                  <p:spPr>
                    <a:xfrm>
                      <a:off x="8387624" y="1047565"/>
                      <a:ext cx="71022" cy="126062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7" name="Rectangle 66"/>
                    <p:cNvSpPr/>
                    <p:nvPr/>
                  </p:nvSpPr>
                  <p:spPr>
                    <a:xfrm>
                      <a:off x="8469297" y="1047565"/>
                      <a:ext cx="71022" cy="1260629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39" name="Rectangle 38"/>
                  <p:cNvSpPr/>
                  <p:nvPr/>
                </p:nvSpPr>
                <p:spPr>
                  <a:xfrm>
                    <a:off x="1491448" y="1250394"/>
                    <a:ext cx="97655" cy="958789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275207" y="1250394"/>
                    <a:ext cx="97655" cy="958789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639192" y="1353166"/>
                    <a:ext cx="230820" cy="753245"/>
                  </a:xfrm>
                  <a:prstGeom prst="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" name="Rectangle 41"/>
                  <p:cNvSpPr/>
                  <p:nvPr/>
                </p:nvSpPr>
                <p:spPr>
                  <a:xfrm>
                    <a:off x="390618" y="1353166"/>
                    <a:ext cx="230820" cy="753245"/>
                  </a:xfrm>
                  <a:prstGeom prst="rect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43" name="Group 42"/>
                  <p:cNvGrpSpPr/>
                  <p:nvPr/>
                </p:nvGrpSpPr>
                <p:grpSpPr>
                  <a:xfrm>
                    <a:off x="1624122" y="1393794"/>
                    <a:ext cx="292963" cy="656948"/>
                    <a:chOff x="1624122" y="1393794"/>
                    <a:chExt cx="292963" cy="656948"/>
                  </a:xfrm>
                </p:grpSpPr>
                <p:sp>
                  <p:nvSpPr>
                    <p:cNvPr id="56" name="Rectangle 55"/>
                    <p:cNvSpPr/>
                    <p:nvPr/>
                  </p:nvSpPr>
                  <p:spPr>
                    <a:xfrm>
                      <a:off x="1624122" y="1393794"/>
                      <a:ext cx="292963" cy="71022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7" name="Rectangle 56"/>
                    <p:cNvSpPr/>
                    <p:nvPr/>
                  </p:nvSpPr>
                  <p:spPr>
                    <a:xfrm>
                      <a:off x="1624122" y="1979720"/>
                      <a:ext cx="292963" cy="71022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8" name="Rectangle 57"/>
                    <p:cNvSpPr/>
                    <p:nvPr/>
                  </p:nvSpPr>
                  <p:spPr>
                    <a:xfrm>
                      <a:off x="1745941" y="1447060"/>
                      <a:ext cx="45719" cy="550416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9" name="Rectangle 58"/>
                    <p:cNvSpPr/>
                    <p:nvPr/>
                  </p:nvSpPr>
                  <p:spPr>
                    <a:xfrm>
                      <a:off x="1864310" y="1447060"/>
                      <a:ext cx="45719" cy="550416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0" name="Rectangle 59"/>
                    <p:cNvSpPr/>
                    <p:nvPr/>
                  </p:nvSpPr>
                  <p:spPr>
                    <a:xfrm>
                      <a:off x="1805126" y="1447060"/>
                      <a:ext cx="45719" cy="550416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1" name="Rectangle 60"/>
                    <p:cNvSpPr/>
                    <p:nvPr/>
                  </p:nvSpPr>
                  <p:spPr>
                    <a:xfrm>
                      <a:off x="1686756" y="1447060"/>
                      <a:ext cx="45719" cy="550416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4" name="Group 43"/>
                  <p:cNvGrpSpPr/>
                  <p:nvPr/>
                </p:nvGrpSpPr>
                <p:grpSpPr>
                  <a:xfrm>
                    <a:off x="1981489" y="1414732"/>
                    <a:ext cx="1037757" cy="603849"/>
                    <a:chOff x="1981489" y="1414732"/>
                    <a:chExt cx="1037757" cy="603849"/>
                  </a:xfrm>
                </p:grpSpPr>
                <p:sp>
                  <p:nvSpPr>
                    <p:cNvPr id="51" name="Rectangle 50"/>
                    <p:cNvSpPr/>
                    <p:nvPr/>
                  </p:nvSpPr>
                  <p:spPr>
                    <a:xfrm>
                      <a:off x="1981489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2" name="Rectangle 51"/>
                    <p:cNvSpPr/>
                    <p:nvPr/>
                  </p:nvSpPr>
                  <p:spPr>
                    <a:xfrm>
                      <a:off x="2229499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3" name="Rectangle 52"/>
                    <p:cNvSpPr/>
                    <p:nvPr/>
                  </p:nvSpPr>
                  <p:spPr>
                    <a:xfrm>
                      <a:off x="2477509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4" name="Rectangle 53"/>
                    <p:cNvSpPr/>
                    <p:nvPr/>
                  </p:nvSpPr>
                  <p:spPr>
                    <a:xfrm>
                      <a:off x="2725519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" name="Rectangle 54"/>
                    <p:cNvSpPr/>
                    <p:nvPr/>
                  </p:nvSpPr>
                  <p:spPr>
                    <a:xfrm>
                      <a:off x="2973527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5" name="Group 44"/>
                  <p:cNvGrpSpPr/>
                  <p:nvPr/>
                </p:nvGrpSpPr>
                <p:grpSpPr>
                  <a:xfrm>
                    <a:off x="6199806" y="1414732"/>
                    <a:ext cx="1037757" cy="603849"/>
                    <a:chOff x="1981489" y="1414732"/>
                    <a:chExt cx="1037757" cy="603849"/>
                  </a:xfrm>
                </p:grpSpPr>
                <p:sp>
                  <p:nvSpPr>
                    <p:cNvPr id="46" name="Rectangle 45"/>
                    <p:cNvSpPr/>
                    <p:nvPr/>
                  </p:nvSpPr>
                  <p:spPr>
                    <a:xfrm>
                      <a:off x="1981489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" name="Rectangle 46"/>
                    <p:cNvSpPr/>
                    <p:nvPr/>
                  </p:nvSpPr>
                  <p:spPr>
                    <a:xfrm>
                      <a:off x="2229499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8" name="Rectangle 47"/>
                    <p:cNvSpPr/>
                    <p:nvPr/>
                  </p:nvSpPr>
                  <p:spPr>
                    <a:xfrm>
                      <a:off x="2477509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2725519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0" name="Rectangle 49"/>
                    <p:cNvSpPr/>
                    <p:nvPr/>
                  </p:nvSpPr>
                  <p:spPr>
                    <a:xfrm>
                      <a:off x="2973527" y="1414732"/>
                      <a:ext cx="45719" cy="603849"/>
                    </a:xfrm>
                    <a:prstGeom prst="rect">
                      <a:avLst/>
                    </a:prstGeom>
                    <a:solidFill>
                      <a:srgbClr val="F7D715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10" name="Left Brace 9"/>
                <p:cNvSpPr/>
                <p:nvPr/>
              </p:nvSpPr>
              <p:spPr>
                <a:xfrm rot="5400000">
                  <a:off x="2708695" y="-198415"/>
                  <a:ext cx="185469" cy="2298941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Left Brace 10"/>
                <p:cNvSpPr/>
                <p:nvPr/>
              </p:nvSpPr>
              <p:spPr>
                <a:xfrm rot="5400000">
                  <a:off x="4524551" y="487389"/>
                  <a:ext cx="202728" cy="944592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Left Brace 11"/>
                <p:cNvSpPr/>
                <p:nvPr/>
              </p:nvSpPr>
              <p:spPr>
                <a:xfrm rot="5400000">
                  <a:off x="6314537" y="-198415"/>
                  <a:ext cx="185469" cy="2298941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2553429" y="577972"/>
                  <a:ext cx="5132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SS1</a:t>
                  </a:r>
                  <a:endParaRPr lang="en-GB" dirty="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6159271" y="577972"/>
                  <a:ext cx="5132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SS2</a:t>
                  </a:r>
                  <a:endParaRPr lang="en-GB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425358" y="577972"/>
                  <a:ext cx="4118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FC</a:t>
                  </a:r>
                  <a:endParaRPr lang="en-GB" dirty="0"/>
                </a:p>
              </p:txBody>
            </p:sp>
            <p:sp>
              <p:nvSpPr>
                <p:cNvPr id="16" name="Left Brace 15"/>
                <p:cNvSpPr/>
                <p:nvPr/>
              </p:nvSpPr>
              <p:spPr>
                <a:xfrm rot="5400000">
                  <a:off x="8095884" y="728926"/>
                  <a:ext cx="176849" cy="470139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Left Brace 16"/>
                <p:cNvSpPr/>
                <p:nvPr/>
              </p:nvSpPr>
              <p:spPr>
                <a:xfrm rot="5400000">
                  <a:off x="547771" y="970466"/>
                  <a:ext cx="176849" cy="470139"/>
                </a:xfrm>
                <a:prstGeom prst="leftBrac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239142" y="807274"/>
                  <a:ext cx="77790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CKOVs</a:t>
                  </a:r>
                  <a:endParaRPr lang="en-GB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7875925" y="560725"/>
                  <a:ext cx="61908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EMR</a:t>
                  </a:r>
                  <a:endParaRPr lang="en-GB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0" y="2501660"/>
                  <a:ext cx="6654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TOF0</a:t>
                  </a:r>
                  <a:endParaRPr lang="en-GB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207696" y="2501660"/>
                  <a:ext cx="6654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TOF1</a:t>
                  </a:r>
                  <a:endParaRPr lang="en-GB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7280698" y="2501660"/>
                  <a:ext cx="6654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TOF2</a:t>
                  </a:r>
                  <a:endParaRPr lang="en-GB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8013958" y="2501660"/>
                  <a:ext cx="4026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KL</a:t>
                  </a:r>
                  <a:endParaRPr lang="en-GB" dirty="0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923026" y="391993"/>
                  <a:ext cx="9262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Diffuser</a:t>
                  </a:r>
                  <a:endParaRPr lang="en-GB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070364" y="2501660"/>
                  <a:ext cx="15239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Tracker planes</a:t>
                  </a:r>
                  <a:endParaRPr lang="en-GB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017008" y="2501660"/>
                  <a:ext cx="1193951" cy="42095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/>
                    <a:t>Absorber</a:t>
                  </a:r>
                  <a:endParaRPr lang="en-GB" dirty="0"/>
                </a:p>
              </p:txBody>
            </p:sp>
            <p:cxnSp>
              <p:nvCxnSpPr>
                <p:cNvPr id="27" name="Straight Arrow Connector 26"/>
                <p:cNvCxnSpPr>
                  <a:endCxn id="56" idx="1"/>
                </p:cNvCxnSpPr>
                <p:nvPr/>
              </p:nvCxnSpPr>
              <p:spPr>
                <a:xfrm>
                  <a:off x="1535502" y="698740"/>
                  <a:ext cx="88620" cy="730565"/>
                </a:xfrm>
                <a:prstGeom prst="straightConnector1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 flipV="1">
                  <a:off x="319177" y="2216989"/>
                  <a:ext cx="0" cy="362309"/>
                </a:xfrm>
                <a:prstGeom prst="straightConnector1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 flipV="1">
                  <a:off x="1544128" y="2216989"/>
                  <a:ext cx="0" cy="362309"/>
                </a:xfrm>
                <a:prstGeom prst="straightConnector1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 flipV="1">
                  <a:off x="7703389" y="2216990"/>
                  <a:ext cx="77637" cy="362308"/>
                </a:xfrm>
                <a:prstGeom prst="straightConnector1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 flipH="1" flipV="1">
                  <a:off x="7893169" y="2389518"/>
                  <a:ext cx="232914" cy="198407"/>
                </a:xfrm>
                <a:prstGeom prst="straightConnector1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H="1" flipV="1">
                  <a:off x="2242868" y="2027209"/>
                  <a:ext cx="267419" cy="534836"/>
                </a:xfrm>
                <a:prstGeom prst="straightConnector1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>
                  <a:endCxn id="53" idx="2"/>
                </p:cNvCxnSpPr>
                <p:nvPr/>
              </p:nvCxnSpPr>
              <p:spPr>
                <a:xfrm flipH="1" flipV="1">
                  <a:off x="2500369" y="2018581"/>
                  <a:ext cx="35797" cy="543465"/>
                </a:xfrm>
                <a:prstGeom prst="straightConnector1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>
                  <a:stCxn id="26" idx="0"/>
                </p:cNvCxnSpPr>
                <p:nvPr/>
              </p:nvCxnSpPr>
              <p:spPr>
                <a:xfrm flipH="1" flipV="1">
                  <a:off x="4572802" y="2050742"/>
                  <a:ext cx="41182" cy="450918"/>
                </a:xfrm>
                <a:prstGeom prst="straightConnector1">
                  <a:avLst/>
                </a:prstGeom>
                <a:ln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" name="Straight Arrow Connector 6"/>
              <p:cNvCxnSpPr/>
              <p:nvPr/>
            </p:nvCxnSpPr>
            <p:spPr>
              <a:xfrm>
                <a:off x="992039" y="1794294"/>
                <a:ext cx="845388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1078307" y="1725282"/>
                <a:ext cx="67678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smtClean="0"/>
                  <a:t>7.5—8m</a:t>
                </a:r>
                <a:endParaRPr lang="en-GB" sz="1100" dirty="0"/>
              </a:p>
            </p:txBody>
          </p:sp>
        </p:grpSp>
      </p:grpSp>
      <p:grpSp>
        <p:nvGrpSpPr>
          <p:cNvPr id="130" name="Group 129"/>
          <p:cNvGrpSpPr/>
          <p:nvPr/>
        </p:nvGrpSpPr>
        <p:grpSpPr>
          <a:xfrm>
            <a:off x="3779912" y="5085184"/>
            <a:ext cx="2376264" cy="504056"/>
            <a:chOff x="3779912" y="5085184"/>
            <a:chExt cx="2376264" cy="504056"/>
          </a:xfrm>
        </p:grpSpPr>
        <p:sp>
          <p:nvSpPr>
            <p:cNvPr id="121" name="Rectangle 120"/>
            <p:cNvSpPr/>
            <p:nvPr/>
          </p:nvSpPr>
          <p:spPr>
            <a:xfrm>
              <a:off x="3779912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331492" y="5152546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6563293" y="5085184"/>
            <a:ext cx="2448272" cy="1512168"/>
            <a:chOff x="6516216" y="5085184"/>
            <a:chExt cx="2448272" cy="1512168"/>
          </a:xfrm>
        </p:grpSpPr>
        <p:sp>
          <p:nvSpPr>
            <p:cNvPr id="124" name="Rounded Rectangle 123"/>
            <p:cNvSpPr/>
            <p:nvPr/>
          </p:nvSpPr>
          <p:spPr>
            <a:xfrm>
              <a:off x="7380312" y="5157192"/>
              <a:ext cx="1440160" cy="1440160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7397087" y="5482728"/>
              <a:ext cx="1409737" cy="132941"/>
            </a:xfrm>
            <a:prstGeom prst="rect">
              <a:avLst/>
            </a:prstGeom>
            <a:solidFill>
              <a:schemeClr val="accent6">
                <a:lumMod val="50000"/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6516216" y="5085184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610876" y="5152546"/>
              <a:ext cx="2258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</a:t>
              </a:r>
              <a:r>
                <a:rPr lang="en-GB" u="sng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solid absorber</a:t>
              </a:r>
              <a:endParaRPr lang="en-GB" u="sng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764379" y="6228020"/>
              <a:ext cx="9613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LiH</a:t>
              </a:r>
              <a:r>
                <a:rPr lang="en-GB" sz="140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 wedge</a:t>
              </a:r>
              <a:endParaRPr lang="en-GB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295806" y="5551070"/>
              <a:ext cx="4299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LiH</a:t>
              </a:r>
              <a:endParaRPr lang="en-GB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7633766" y="5867314"/>
              <a:ext cx="10919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Plastic, Al,...</a:t>
              </a:r>
              <a:endParaRPr lang="en-GB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8193861" y="5435932"/>
              <a:ext cx="147827" cy="281354"/>
            </a:xfrm>
            <a:custGeom>
              <a:avLst/>
              <a:gdLst>
                <a:gd name="connsiteX0" fmla="*/ 7150 w 147827"/>
                <a:gd name="connsiteY0" fmla="*/ 0 h 281354"/>
                <a:gd name="connsiteX1" fmla="*/ 15942 w 147827"/>
                <a:gd name="connsiteY1" fmla="*/ 158262 h 281354"/>
                <a:gd name="connsiteX2" fmla="*/ 147827 w 147827"/>
                <a:gd name="connsiteY2" fmla="*/ 281354 h 281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7827" h="281354">
                  <a:moveTo>
                    <a:pt x="7150" y="0"/>
                  </a:moveTo>
                  <a:cubicBezTo>
                    <a:pt x="-177" y="55685"/>
                    <a:pt x="-7504" y="111370"/>
                    <a:pt x="15942" y="158262"/>
                  </a:cubicBezTo>
                  <a:cubicBezTo>
                    <a:pt x="39388" y="205154"/>
                    <a:pt x="93607" y="243254"/>
                    <a:pt x="147827" y="281354"/>
                  </a:cubicBezTo>
                </a:path>
              </a:pathLst>
            </a:custGeom>
            <a:noFill/>
            <a:ln w="19050">
              <a:solidFill>
                <a:schemeClr val="accent2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8028384" y="5435932"/>
              <a:ext cx="44339" cy="457200"/>
            </a:xfrm>
            <a:custGeom>
              <a:avLst/>
              <a:gdLst>
                <a:gd name="connsiteX0" fmla="*/ 26754 w 44339"/>
                <a:gd name="connsiteY0" fmla="*/ 0 h 457200"/>
                <a:gd name="connsiteX1" fmla="*/ 377 w 44339"/>
                <a:gd name="connsiteY1" fmla="*/ 219808 h 457200"/>
                <a:gd name="connsiteX2" fmla="*/ 44339 w 44339"/>
                <a:gd name="connsiteY2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4339" h="457200">
                  <a:moveTo>
                    <a:pt x="26754" y="0"/>
                  </a:moveTo>
                  <a:cubicBezTo>
                    <a:pt x="12100" y="71804"/>
                    <a:pt x="-2554" y="143608"/>
                    <a:pt x="377" y="219808"/>
                  </a:cubicBezTo>
                  <a:cubicBezTo>
                    <a:pt x="3308" y="296008"/>
                    <a:pt x="23823" y="376604"/>
                    <a:pt x="44339" y="457200"/>
                  </a:cubicBezTo>
                </a:path>
              </a:pathLst>
            </a:custGeom>
            <a:noFill/>
            <a:ln w="19050">
              <a:solidFill>
                <a:schemeClr val="accent2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14" name="Freeform 113"/>
            <p:cNvSpPr/>
            <p:nvPr/>
          </p:nvSpPr>
          <p:spPr>
            <a:xfrm>
              <a:off x="7554369" y="5435932"/>
              <a:ext cx="257991" cy="958362"/>
            </a:xfrm>
            <a:custGeom>
              <a:avLst/>
              <a:gdLst>
                <a:gd name="connsiteX0" fmla="*/ 249199 w 257991"/>
                <a:gd name="connsiteY0" fmla="*/ 0 h 958362"/>
                <a:gd name="connsiteX1" fmla="*/ 126107 w 257991"/>
                <a:gd name="connsiteY1" fmla="*/ 325316 h 958362"/>
                <a:gd name="connsiteX2" fmla="*/ 3015 w 257991"/>
                <a:gd name="connsiteY2" fmla="*/ 817685 h 958362"/>
                <a:gd name="connsiteX3" fmla="*/ 257991 w 257991"/>
                <a:gd name="connsiteY3" fmla="*/ 958362 h 958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7991" h="958362">
                  <a:moveTo>
                    <a:pt x="249199" y="0"/>
                  </a:moveTo>
                  <a:cubicBezTo>
                    <a:pt x="208168" y="94517"/>
                    <a:pt x="167138" y="189035"/>
                    <a:pt x="126107" y="325316"/>
                  </a:cubicBezTo>
                  <a:cubicBezTo>
                    <a:pt x="85076" y="461597"/>
                    <a:pt x="-18966" y="712177"/>
                    <a:pt x="3015" y="817685"/>
                  </a:cubicBezTo>
                  <a:cubicBezTo>
                    <a:pt x="24996" y="923193"/>
                    <a:pt x="141493" y="940777"/>
                    <a:pt x="257991" y="958362"/>
                  </a:cubicBezTo>
                </a:path>
              </a:pathLst>
            </a:custGeom>
            <a:noFill/>
            <a:ln w="19050">
              <a:solidFill>
                <a:schemeClr val="accent2">
                  <a:lumMod val="20000"/>
                  <a:lumOff val="80000"/>
                </a:schemeClr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3779912" y="4425112"/>
            <a:ext cx="2376264" cy="504056"/>
            <a:chOff x="3779912" y="4149080"/>
            <a:chExt cx="2376264" cy="504056"/>
          </a:xfrm>
        </p:grpSpPr>
        <p:sp>
          <p:nvSpPr>
            <p:cNvPr id="120" name="Rectangle 119"/>
            <p:cNvSpPr/>
            <p:nvPr/>
          </p:nvSpPr>
          <p:spPr>
            <a:xfrm>
              <a:off x="3779912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4189754" y="4216442"/>
              <a:ext cx="1556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6516216" y="4425112"/>
            <a:ext cx="2542427" cy="504056"/>
            <a:chOff x="6516216" y="4149080"/>
            <a:chExt cx="2542427" cy="504056"/>
          </a:xfrm>
        </p:grpSpPr>
        <p:sp>
          <p:nvSpPr>
            <p:cNvPr id="123" name="Rectangle 122"/>
            <p:cNvSpPr/>
            <p:nvPr/>
          </p:nvSpPr>
          <p:spPr>
            <a:xfrm>
              <a:off x="6563293" y="4149080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6516216" y="4216442"/>
              <a:ext cx="2542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922224" y="3873264"/>
            <a:ext cx="1659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No/empty absorber</a:t>
            </a:r>
            <a:endParaRPr lang="en-GB" sz="1400" dirty="0"/>
          </a:p>
        </p:txBody>
      </p:sp>
      <p:sp>
        <p:nvSpPr>
          <p:cNvPr id="134" name="TextBox 133"/>
          <p:cNvSpPr txBox="1"/>
          <p:nvPr/>
        </p:nvSpPr>
        <p:spPr>
          <a:xfrm>
            <a:off x="5788228" y="3873264"/>
            <a:ext cx="1244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With absorber</a:t>
            </a:r>
            <a:endParaRPr lang="en-GB" sz="1400" dirty="0"/>
          </a:p>
        </p:txBody>
      </p:sp>
      <p:sp>
        <p:nvSpPr>
          <p:cNvPr id="135" name="Left Brace 134"/>
          <p:cNvSpPr/>
          <p:nvPr/>
        </p:nvSpPr>
        <p:spPr>
          <a:xfrm rot="5400000">
            <a:off x="1659792" y="3092572"/>
            <a:ext cx="181158" cy="234638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Left Brace 136"/>
          <p:cNvSpPr/>
          <p:nvPr/>
        </p:nvSpPr>
        <p:spPr>
          <a:xfrm rot="5400000">
            <a:off x="6310228" y="1660587"/>
            <a:ext cx="198410" cy="522760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9" name="Straight Connector 138"/>
          <p:cNvCxnSpPr/>
          <p:nvPr/>
        </p:nvCxnSpPr>
        <p:spPr>
          <a:xfrm>
            <a:off x="0" y="4994694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 flipV="1">
            <a:off x="129396" y="4123426"/>
            <a:ext cx="0" cy="8712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 rot="16200000">
            <a:off x="-272382" y="3502324"/>
            <a:ext cx="8525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No fields</a:t>
            </a:r>
            <a:endParaRPr lang="en-GB" sz="1400" dirty="0"/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129397" y="4994694"/>
            <a:ext cx="0" cy="7418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69010" y="5822829"/>
            <a:ext cx="2266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Fields (Flip/Solenoid mode)</a:t>
            </a:r>
            <a:endParaRPr lang="en-GB" sz="1400" dirty="0"/>
          </a:p>
        </p:txBody>
      </p:sp>
      <p:grpSp>
        <p:nvGrpSpPr>
          <p:cNvPr id="152" name="Group 151"/>
          <p:cNvGrpSpPr/>
          <p:nvPr/>
        </p:nvGrpSpPr>
        <p:grpSpPr>
          <a:xfrm>
            <a:off x="561028" y="4425112"/>
            <a:ext cx="2376264" cy="1164128"/>
            <a:chOff x="561028" y="2526264"/>
            <a:chExt cx="2376264" cy="1164128"/>
          </a:xfrm>
        </p:grpSpPr>
        <p:grpSp>
          <p:nvGrpSpPr>
            <p:cNvPr id="146" name="Group 145"/>
            <p:cNvGrpSpPr/>
            <p:nvPr/>
          </p:nvGrpSpPr>
          <p:grpSpPr>
            <a:xfrm>
              <a:off x="561028" y="2526264"/>
              <a:ext cx="2376264" cy="504056"/>
              <a:chOff x="323528" y="4149080"/>
              <a:chExt cx="2376264" cy="504056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323528" y="4149080"/>
                <a:ext cx="2376264" cy="504056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347047" y="4216442"/>
                <a:ext cx="23292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No fields, no absorber</a:t>
                </a:r>
                <a:endParaRPr lang="en-GB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grpSp>
          <p:nvGrpSpPr>
            <p:cNvPr id="149" name="Group 148"/>
            <p:cNvGrpSpPr/>
            <p:nvPr/>
          </p:nvGrpSpPr>
          <p:grpSpPr>
            <a:xfrm>
              <a:off x="561028" y="3186336"/>
              <a:ext cx="2376264" cy="504056"/>
              <a:chOff x="323528" y="5085184"/>
              <a:chExt cx="2376264" cy="504056"/>
            </a:xfrm>
          </p:grpSpPr>
          <p:sp>
            <p:nvSpPr>
              <p:cNvPr id="150" name="Rectangle 149"/>
              <p:cNvSpPr/>
              <p:nvPr/>
            </p:nvSpPr>
            <p:spPr>
              <a:xfrm>
                <a:off x="323528" y="5085184"/>
                <a:ext cx="2376264" cy="504056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TextBox 150"/>
              <p:cNvSpPr txBox="1"/>
              <p:nvPr/>
            </p:nvSpPr>
            <p:spPr>
              <a:xfrm>
                <a:off x="488784" y="5152546"/>
                <a:ext cx="20457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Fields, no absorber</a:t>
                </a:r>
                <a:endParaRPr lang="en-GB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</p:grpSp>
      <p:sp>
        <p:nvSpPr>
          <p:cNvPr id="153" name="TextBox 152"/>
          <p:cNvSpPr txBox="1"/>
          <p:nvPr/>
        </p:nvSpPr>
        <p:spPr>
          <a:xfrm>
            <a:off x="1520044" y="6377051"/>
            <a:ext cx="580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Noble Goal: Always have a Monte Carlo </a:t>
            </a:r>
            <a:r>
              <a:rPr lang="en-GB" b="1" u="sng" dirty="0" smtClean="0">
                <a:solidFill>
                  <a:schemeClr val="tx2"/>
                </a:solidFill>
              </a:rPr>
              <a:t>before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smtClean="0"/>
              <a:t>taking data!</a:t>
            </a:r>
            <a:endParaRPr lang="en-GB" dirty="0"/>
          </a:p>
        </p:txBody>
      </p:sp>
      <p:sp>
        <p:nvSpPr>
          <p:cNvPr id="154" name="TextBox 153"/>
          <p:cNvSpPr txBox="1"/>
          <p:nvPr/>
        </p:nvSpPr>
        <p:spPr>
          <a:xfrm>
            <a:off x="8455350" y="0"/>
            <a:ext cx="68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5/14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0" y="0"/>
            <a:ext cx="5111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Presented as part of the “analysis </a:t>
            </a:r>
            <a:r>
              <a:rPr lang="en-GB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wishlist</a:t>
            </a:r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” discussion on Sunday</a:t>
            </a:r>
            <a:endParaRPr lang="en-GB" sz="1400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020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Rectangle 226"/>
          <p:cNvSpPr/>
          <p:nvPr/>
        </p:nvSpPr>
        <p:spPr>
          <a:xfrm>
            <a:off x="0" y="2481943"/>
            <a:ext cx="9144000" cy="124690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6" name="Straight Connector 225"/>
          <p:cNvCxnSpPr/>
          <p:nvPr/>
        </p:nvCxnSpPr>
        <p:spPr>
          <a:xfrm>
            <a:off x="3372594" y="463140"/>
            <a:ext cx="0" cy="629986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61028" y="2526264"/>
            <a:ext cx="2376264" cy="504056"/>
            <a:chOff x="323528" y="4149080"/>
            <a:chExt cx="2376264" cy="504056"/>
          </a:xfrm>
        </p:grpSpPr>
        <p:sp>
          <p:nvSpPr>
            <p:cNvPr id="4" name="Rectangle 3"/>
            <p:cNvSpPr/>
            <p:nvPr/>
          </p:nvSpPr>
          <p:spPr>
            <a:xfrm>
              <a:off x="323528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7047" y="4216442"/>
              <a:ext cx="2329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779912" y="2526264"/>
            <a:ext cx="2376264" cy="504056"/>
            <a:chOff x="3779912" y="4149080"/>
            <a:chExt cx="2376264" cy="504056"/>
          </a:xfrm>
        </p:grpSpPr>
        <p:sp>
          <p:nvSpPr>
            <p:cNvPr id="24" name="Rectangle 23"/>
            <p:cNvSpPr/>
            <p:nvPr/>
          </p:nvSpPr>
          <p:spPr>
            <a:xfrm>
              <a:off x="3779912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89754" y="4216442"/>
              <a:ext cx="1556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516216" y="2526264"/>
            <a:ext cx="2542427" cy="504056"/>
            <a:chOff x="6516216" y="4149080"/>
            <a:chExt cx="2542427" cy="504056"/>
          </a:xfrm>
        </p:grpSpPr>
        <p:sp>
          <p:nvSpPr>
            <p:cNvPr id="27" name="Rectangle 26"/>
            <p:cNvSpPr/>
            <p:nvPr/>
          </p:nvSpPr>
          <p:spPr>
            <a:xfrm>
              <a:off x="6563293" y="4149080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16216" y="4216442"/>
              <a:ext cx="2542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0" y="3104472"/>
            <a:ext cx="9144000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283028" y="430491"/>
            <a:ext cx="2921331" cy="605640"/>
            <a:chOff x="154380" y="831274"/>
            <a:chExt cx="3051959" cy="605640"/>
          </a:xfrm>
        </p:grpSpPr>
        <p:sp>
          <p:nvSpPr>
            <p:cNvPr id="93" name="Left-Right Arrow 92"/>
            <p:cNvSpPr/>
            <p:nvPr/>
          </p:nvSpPr>
          <p:spPr>
            <a:xfrm>
              <a:off x="154380" y="831274"/>
              <a:ext cx="3051959" cy="605640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0009" y="903017"/>
              <a:ext cx="2980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PID and </a:t>
              </a:r>
              <a:r>
                <a:rPr lang="en-GB" sz="1400" dirty="0"/>
                <a:t>s</a:t>
              </a:r>
              <a:r>
                <a:rPr lang="en-GB" sz="1400" dirty="0" smtClean="0"/>
                <a:t>traight track reconstruction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283028" y="1145494"/>
            <a:ext cx="2897579" cy="403758"/>
            <a:chOff x="166255" y="1406744"/>
            <a:chExt cx="3028207" cy="403758"/>
          </a:xfrm>
        </p:grpSpPr>
        <p:sp>
          <p:nvSpPr>
            <p:cNvPr id="94" name="Left-Right Arrow 93"/>
            <p:cNvSpPr/>
            <p:nvPr/>
          </p:nvSpPr>
          <p:spPr>
            <a:xfrm>
              <a:off x="166255" y="1406744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68405" y="1454735"/>
              <a:ext cx="1623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Detector alignment</a:t>
              </a:r>
              <a:endParaRPr lang="en-GB" sz="1400" dirty="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83028" y="1571030"/>
            <a:ext cx="2883724" cy="403758"/>
            <a:chOff x="140525" y="1927280"/>
            <a:chExt cx="3028207" cy="403758"/>
          </a:xfrm>
        </p:grpSpPr>
        <p:sp>
          <p:nvSpPr>
            <p:cNvPr id="110" name="Left-Right Arrow 109"/>
            <p:cNvSpPr/>
            <p:nvPr/>
          </p:nvSpPr>
          <p:spPr>
            <a:xfrm>
              <a:off x="140525" y="1927280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85200" y="1975271"/>
              <a:ext cx="213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Multiple scattering: high-Z</a:t>
              </a:r>
              <a:endParaRPr lang="en-GB" sz="1400" dirty="0"/>
            </a:p>
          </p:txBody>
        </p:sp>
      </p:grpSp>
      <p:cxnSp>
        <p:nvCxnSpPr>
          <p:cNvPr id="115" name="Straight Arrow Connector 114"/>
          <p:cNvCxnSpPr>
            <a:stCxn id="94" idx="1"/>
            <a:endCxn id="93" idx="5"/>
          </p:cNvCxnSpPr>
          <p:nvPr/>
        </p:nvCxnSpPr>
        <p:spPr>
          <a:xfrm flipV="1">
            <a:off x="1731818" y="958579"/>
            <a:ext cx="11876" cy="23861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73" idx="3"/>
            <a:endCxn id="75" idx="0"/>
          </p:cNvCxnSpPr>
          <p:nvPr/>
        </p:nvCxnSpPr>
        <p:spPr>
          <a:xfrm>
            <a:off x="3170254" y="763844"/>
            <a:ext cx="1459144" cy="1279013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94" idx="7"/>
            <a:endCxn id="75" idx="0"/>
          </p:cNvCxnSpPr>
          <p:nvPr/>
        </p:nvCxnSpPr>
        <p:spPr>
          <a:xfrm>
            <a:off x="3180607" y="1347373"/>
            <a:ext cx="1448791" cy="695484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/>
          <p:cNvGrpSpPr/>
          <p:nvPr/>
        </p:nvGrpSpPr>
        <p:grpSpPr>
          <a:xfrm>
            <a:off x="283028" y="2042857"/>
            <a:ext cx="8692738" cy="369332"/>
            <a:chOff x="178130" y="2422857"/>
            <a:chExt cx="8823366" cy="369332"/>
          </a:xfrm>
        </p:grpSpPr>
        <p:grpSp>
          <p:nvGrpSpPr>
            <p:cNvPr id="107" name="Group 106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04" name="Left-Right Arrow 10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34" name="Straight Arrow Connector 133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12" name="Rectangle 211"/>
          <p:cNvSpPr/>
          <p:nvPr/>
        </p:nvSpPr>
        <p:spPr>
          <a:xfrm>
            <a:off x="7279574" y="5854535"/>
            <a:ext cx="415637" cy="190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9" name="Rectangle 278"/>
          <p:cNvSpPr/>
          <p:nvPr/>
        </p:nvSpPr>
        <p:spPr>
          <a:xfrm>
            <a:off x="7398327" y="5189517"/>
            <a:ext cx="178130" cy="498764"/>
          </a:xfrm>
          <a:prstGeom prst="rect">
            <a:avLst/>
          </a:prstGeom>
          <a:solidFill>
            <a:schemeClr val="bg1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7" name="Rectangle 296"/>
          <p:cNvSpPr/>
          <p:nvPr/>
        </p:nvSpPr>
        <p:spPr>
          <a:xfrm>
            <a:off x="0" y="2149434"/>
            <a:ext cx="178129" cy="15437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2" name="Group 301"/>
          <p:cNvGrpSpPr/>
          <p:nvPr/>
        </p:nvGrpSpPr>
        <p:grpSpPr>
          <a:xfrm>
            <a:off x="6105525" y="1076324"/>
            <a:ext cx="3352800" cy="646331"/>
            <a:chOff x="5553076" y="847724"/>
            <a:chExt cx="3352800" cy="646331"/>
          </a:xfrm>
        </p:grpSpPr>
        <p:sp>
          <p:nvSpPr>
            <p:cNvPr id="300" name="TextBox 299"/>
            <p:cNvSpPr txBox="1"/>
            <p:nvPr/>
          </p:nvSpPr>
          <p:spPr>
            <a:xfrm>
              <a:off x="5553076" y="847724"/>
              <a:ext cx="3352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NB: Each             consists of many sub-analyses. </a:t>
              </a:r>
              <a:endParaRPr lang="en-GB" dirty="0"/>
            </a:p>
          </p:txBody>
        </p:sp>
        <p:sp>
          <p:nvSpPr>
            <p:cNvPr id="301" name="Left-Right Arrow 300"/>
            <p:cNvSpPr/>
            <p:nvPr/>
          </p:nvSpPr>
          <p:spPr>
            <a:xfrm>
              <a:off x="6600825" y="876300"/>
              <a:ext cx="590550" cy="323850"/>
            </a:xfrm>
            <a:prstGeom prst="left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3" name="Freeform 302"/>
          <p:cNvSpPr/>
          <p:nvPr/>
        </p:nvSpPr>
        <p:spPr>
          <a:xfrm>
            <a:off x="4591050" y="637237"/>
            <a:ext cx="457200" cy="86663"/>
          </a:xfrm>
          <a:custGeom>
            <a:avLst/>
            <a:gdLst>
              <a:gd name="connsiteX0" fmla="*/ 0 w 457200"/>
              <a:gd name="connsiteY0" fmla="*/ 86663 h 86663"/>
              <a:gd name="connsiteX1" fmla="*/ 209550 w 457200"/>
              <a:gd name="connsiteY1" fmla="*/ 938 h 86663"/>
              <a:gd name="connsiteX2" fmla="*/ 457200 w 457200"/>
              <a:gd name="connsiteY2" fmla="*/ 48563 h 86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200" h="86663">
                <a:moveTo>
                  <a:pt x="0" y="86663"/>
                </a:moveTo>
                <a:cubicBezTo>
                  <a:pt x="66675" y="46975"/>
                  <a:pt x="133350" y="7288"/>
                  <a:pt x="209550" y="938"/>
                </a:cubicBezTo>
                <a:cubicBezTo>
                  <a:pt x="285750" y="-5412"/>
                  <a:pt x="371475" y="21575"/>
                  <a:pt x="457200" y="48563"/>
                </a:cubicBezTo>
              </a:path>
            </a:pathLst>
          </a:custGeom>
          <a:noFill/>
          <a:ln w="9525">
            <a:solidFill>
              <a:schemeClr val="tx2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4" name="TextBox 303"/>
          <p:cNvSpPr txBox="1"/>
          <p:nvPr/>
        </p:nvSpPr>
        <p:spPr>
          <a:xfrm>
            <a:off x="5000625" y="533402"/>
            <a:ext cx="971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indicates “influences”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8455350" y="0"/>
            <a:ext cx="68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6/14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0" y="0"/>
            <a:ext cx="5111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Presented as part of the “analysis </a:t>
            </a:r>
            <a:r>
              <a:rPr lang="en-GB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wishlist</a:t>
            </a:r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” discussion on Sunday</a:t>
            </a:r>
            <a:endParaRPr lang="en-GB" sz="1400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817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Rectangle 226"/>
          <p:cNvSpPr/>
          <p:nvPr/>
        </p:nvSpPr>
        <p:spPr>
          <a:xfrm>
            <a:off x="0" y="2481943"/>
            <a:ext cx="9144000" cy="124690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6" name="Straight Connector 225"/>
          <p:cNvCxnSpPr/>
          <p:nvPr/>
        </p:nvCxnSpPr>
        <p:spPr>
          <a:xfrm>
            <a:off x="3372594" y="463140"/>
            <a:ext cx="0" cy="629986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61028" y="2526264"/>
            <a:ext cx="2376264" cy="504056"/>
            <a:chOff x="323528" y="4149080"/>
            <a:chExt cx="2376264" cy="504056"/>
          </a:xfrm>
        </p:grpSpPr>
        <p:sp>
          <p:nvSpPr>
            <p:cNvPr id="4" name="Rectangle 3"/>
            <p:cNvSpPr/>
            <p:nvPr/>
          </p:nvSpPr>
          <p:spPr>
            <a:xfrm>
              <a:off x="323528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7047" y="4216442"/>
              <a:ext cx="2329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1028" y="3186336"/>
            <a:ext cx="2376264" cy="504056"/>
            <a:chOff x="323528" y="5085184"/>
            <a:chExt cx="2376264" cy="504056"/>
          </a:xfrm>
        </p:grpSpPr>
        <p:sp>
          <p:nvSpPr>
            <p:cNvPr id="7" name="Rectangle 6"/>
            <p:cNvSpPr/>
            <p:nvPr/>
          </p:nvSpPr>
          <p:spPr>
            <a:xfrm>
              <a:off x="323528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8784" y="5152546"/>
              <a:ext cx="2045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779912" y="2526264"/>
            <a:ext cx="2376264" cy="504056"/>
            <a:chOff x="3779912" y="4149080"/>
            <a:chExt cx="2376264" cy="504056"/>
          </a:xfrm>
        </p:grpSpPr>
        <p:sp>
          <p:nvSpPr>
            <p:cNvPr id="24" name="Rectangle 23"/>
            <p:cNvSpPr/>
            <p:nvPr/>
          </p:nvSpPr>
          <p:spPr>
            <a:xfrm>
              <a:off x="3779912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89754" y="4216442"/>
              <a:ext cx="1556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516216" y="2526264"/>
            <a:ext cx="2542427" cy="504056"/>
            <a:chOff x="6516216" y="4149080"/>
            <a:chExt cx="2542427" cy="504056"/>
          </a:xfrm>
        </p:grpSpPr>
        <p:sp>
          <p:nvSpPr>
            <p:cNvPr id="27" name="Rectangle 26"/>
            <p:cNvSpPr/>
            <p:nvPr/>
          </p:nvSpPr>
          <p:spPr>
            <a:xfrm>
              <a:off x="6563293" y="4149080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16216" y="4216442"/>
              <a:ext cx="2542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0" y="3104472"/>
            <a:ext cx="9144000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283028" y="430491"/>
            <a:ext cx="2921331" cy="605640"/>
            <a:chOff x="154380" y="831274"/>
            <a:chExt cx="3051959" cy="605640"/>
          </a:xfrm>
        </p:grpSpPr>
        <p:sp>
          <p:nvSpPr>
            <p:cNvPr id="93" name="Left-Right Arrow 92"/>
            <p:cNvSpPr/>
            <p:nvPr/>
          </p:nvSpPr>
          <p:spPr>
            <a:xfrm>
              <a:off x="154380" y="831274"/>
              <a:ext cx="3051959" cy="605640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0009" y="903017"/>
              <a:ext cx="2980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PID and </a:t>
              </a:r>
              <a:r>
                <a:rPr lang="en-GB" sz="1400" dirty="0"/>
                <a:t>s</a:t>
              </a:r>
              <a:r>
                <a:rPr lang="en-GB" sz="1400" dirty="0" smtClean="0"/>
                <a:t>traight track reconstruction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283028" y="1145494"/>
            <a:ext cx="2897579" cy="403758"/>
            <a:chOff x="166255" y="1406744"/>
            <a:chExt cx="3028207" cy="403758"/>
          </a:xfrm>
        </p:grpSpPr>
        <p:sp>
          <p:nvSpPr>
            <p:cNvPr id="94" name="Left-Right Arrow 93"/>
            <p:cNvSpPr/>
            <p:nvPr/>
          </p:nvSpPr>
          <p:spPr>
            <a:xfrm>
              <a:off x="166255" y="1406744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68405" y="1454735"/>
              <a:ext cx="1623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Detector alignment</a:t>
              </a:r>
              <a:endParaRPr lang="en-GB" sz="1400" dirty="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83028" y="1571030"/>
            <a:ext cx="2883724" cy="403758"/>
            <a:chOff x="140525" y="1927280"/>
            <a:chExt cx="3028207" cy="403758"/>
          </a:xfrm>
        </p:grpSpPr>
        <p:sp>
          <p:nvSpPr>
            <p:cNvPr id="110" name="Left-Right Arrow 109"/>
            <p:cNvSpPr/>
            <p:nvPr/>
          </p:nvSpPr>
          <p:spPr>
            <a:xfrm>
              <a:off x="140525" y="1927280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85200" y="1975271"/>
              <a:ext cx="213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Multiple scattering: high-Z</a:t>
              </a:r>
              <a:endParaRPr lang="en-GB" sz="1400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283028" y="3847126"/>
            <a:ext cx="2897581" cy="451262"/>
            <a:chOff x="154380" y="4191501"/>
            <a:chExt cx="3051959" cy="451262"/>
          </a:xfrm>
        </p:grpSpPr>
        <p:sp>
          <p:nvSpPr>
            <p:cNvPr id="138" name="Left-Right Arrow 137"/>
            <p:cNvSpPr/>
            <p:nvPr/>
          </p:nvSpPr>
          <p:spPr>
            <a:xfrm>
              <a:off x="154380" y="4191501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0009" y="4263244"/>
              <a:ext cx="2485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Full track reconstruction &amp; PID</a:t>
              </a:r>
              <a:endParaRPr lang="en-GB" sz="1400" dirty="0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83028" y="4320908"/>
            <a:ext cx="2883726" cy="451262"/>
            <a:chOff x="188027" y="4772158"/>
            <a:chExt cx="3051959" cy="451262"/>
          </a:xfrm>
        </p:grpSpPr>
        <p:sp>
          <p:nvSpPr>
            <p:cNvPr id="157" name="Left-Right Arrow 156"/>
            <p:cNvSpPr/>
            <p:nvPr/>
          </p:nvSpPr>
          <p:spPr>
            <a:xfrm>
              <a:off x="188027" y="477215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6350">
              <a:solidFill>
                <a:schemeClr val="accent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0" dirty="0" smtClean="0"/>
                    <a:t>Measure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𝑝</m:t>
                      </m:r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𝐸</m:t>
                      </m:r>
                    </m:oMath>
                  </a14:m>
                  <a:r>
                    <a:rPr lang="en-GB" sz="1400" dirty="0" smtClean="0"/>
                    <a:t> of input beams</a:t>
                  </a:r>
                  <a:endParaRPr lang="en-GB" sz="1400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744" t="-4000" r="-5707" b="-1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0" name="Group 159"/>
          <p:cNvGrpSpPr/>
          <p:nvPr/>
        </p:nvGrpSpPr>
        <p:grpSpPr>
          <a:xfrm>
            <a:off x="308758" y="4849358"/>
            <a:ext cx="2871851" cy="451262"/>
            <a:chOff x="259278" y="5205608"/>
            <a:chExt cx="3051959" cy="451262"/>
          </a:xfrm>
        </p:grpSpPr>
        <p:sp>
          <p:nvSpPr>
            <p:cNvPr id="159" name="Left-Right Arrow 158"/>
            <p:cNvSpPr/>
            <p:nvPr/>
          </p:nvSpPr>
          <p:spPr>
            <a:xfrm>
              <a:off x="259278" y="520560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90000"/>
                <a:lumOff val="10000"/>
              </a:schemeClr>
            </a:solidFill>
            <a:ln w="6350">
              <a:solidFill>
                <a:schemeClr val="accent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61891" y="5277351"/>
              <a:ext cx="1646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Characterise lattice</a:t>
              </a:r>
              <a:endParaRPr lang="en-GB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15" name="Straight Arrow Connector 114"/>
          <p:cNvCxnSpPr>
            <a:stCxn id="94" idx="1"/>
            <a:endCxn id="93" idx="5"/>
          </p:cNvCxnSpPr>
          <p:nvPr/>
        </p:nvCxnSpPr>
        <p:spPr>
          <a:xfrm flipV="1">
            <a:off x="1731818" y="958579"/>
            <a:ext cx="11876" cy="23861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73" idx="3"/>
            <a:endCxn id="75" idx="0"/>
          </p:cNvCxnSpPr>
          <p:nvPr/>
        </p:nvCxnSpPr>
        <p:spPr>
          <a:xfrm>
            <a:off x="3170254" y="763844"/>
            <a:ext cx="1459144" cy="1279013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94" idx="7"/>
            <a:endCxn id="75" idx="0"/>
          </p:cNvCxnSpPr>
          <p:nvPr/>
        </p:nvCxnSpPr>
        <p:spPr>
          <a:xfrm>
            <a:off x="3180607" y="1347373"/>
            <a:ext cx="1448791" cy="695484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/>
          <p:cNvGrpSpPr/>
          <p:nvPr/>
        </p:nvGrpSpPr>
        <p:grpSpPr>
          <a:xfrm>
            <a:off x="283028" y="2042857"/>
            <a:ext cx="8692738" cy="369332"/>
            <a:chOff x="178130" y="2422857"/>
            <a:chExt cx="8823366" cy="369332"/>
          </a:xfrm>
        </p:grpSpPr>
        <p:grpSp>
          <p:nvGrpSpPr>
            <p:cNvPr id="107" name="Group 106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04" name="Left-Right Arrow 10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34" name="Straight Arrow Connector 133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66" name="Elbow Connector 165"/>
          <p:cNvCxnSpPr>
            <a:stCxn id="157" idx="3"/>
            <a:endCxn id="110" idx="3"/>
          </p:cNvCxnSpPr>
          <p:nvPr/>
        </p:nvCxnSpPr>
        <p:spPr>
          <a:xfrm rot="10800000">
            <a:off x="283028" y="1772909"/>
            <a:ext cx="12700" cy="2773630"/>
          </a:xfrm>
          <a:prstGeom prst="bentConnector3">
            <a:avLst>
              <a:gd name="adj1" fmla="val 1332465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/>
          <p:cNvSpPr/>
          <p:nvPr/>
        </p:nvSpPr>
        <p:spPr>
          <a:xfrm>
            <a:off x="7279574" y="5854535"/>
            <a:ext cx="415637" cy="190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5" name="Elbow Connector 244"/>
          <p:cNvCxnSpPr>
            <a:stCxn id="159" idx="7"/>
            <a:endCxn id="157" idx="7"/>
          </p:cNvCxnSpPr>
          <p:nvPr/>
        </p:nvCxnSpPr>
        <p:spPr>
          <a:xfrm flipH="1" flipV="1">
            <a:off x="3166754" y="4546539"/>
            <a:ext cx="13855" cy="528450"/>
          </a:xfrm>
          <a:prstGeom prst="bentConnector3">
            <a:avLst>
              <a:gd name="adj1" fmla="val -964251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ectangle 278"/>
          <p:cNvSpPr/>
          <p:nvPr/>
        </p:nvSpPr>
        <p:spPr>
          <a:xfrm>
            <a:off x="7398327" y="5189517"/>
            <a:ext cx="178130" cy="498764"/>
          </a:xfrm>
          <a:prstGeom prst="rect">
            <a:avLst/>
          </a:prstGeom>
          <a:solidFill>
            <a:schemeClr val="bg1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6" name="Rectangle 295"/>
          <p:cNvSpPr/>
          <p:nvPr/>
        </p:nvSpPr>
        <p:spPr>
          <a:xfrm>
            <a:off x="3859480" y="4417620"/>
            <a:ext cx="154380" cy="296883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7" name="Rectangle 296"/>
          <p:cNvSpPr/>
          <p:nvPr/>
        </p:nvSpPr>
        <p:spPr>
          <a:xfrm>
            <a:off x="0" y="2149434"/>
            <a:ext cx="178129" cy="15437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Freeform 90"/>
          <p:cNvSpPr/>
          <p:nvPr/>
        </p:nvSpPr>
        <p:spPr>
          <a:xfrm>
            <a:off x="4591050" y="637237"/>
            <a:ext cx="457200" cy="86663"/>
          </a:xfrm>
          <a:custGeom>
            <a:avLst/>
            <a:gdLst>
              <a:gd name="connsiteX0" fmla="*/ 0 w 457200"/>
              <a:gd name="connsiteY0" fmla="*/ 86663 h 86663"/>
              <a:gd name="connsiteX1" fmla="*/ 209550 w 457200"/>
              <a:gd name="connsiteY1" fmla="*/ 938 h 86663"/>
              <a:gd name="connsiteX2" fmla="*/ 457200 w 457200"/>
              <a:gd name="connsiteY2" fmla="*/ 48563 h 86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200" h="86663">
                <a:moveTo>
                  <a:pt x="0" y="86663"/>
                </a:moveTo>
                <a:cubicBezTo>
                  <a:pt x="66675" y="46975"/>
                  <a:pt x="133350" y="7288"/>
                  <a:pt x="209550" y="938"/>
                </a:cubicBezTo>
                <a:cubicBezTo>
                  <a:pt x="285750" y="-5412"/>
                  <a:pt x="371475" y="21575"/>
                  <a:pt x="457200" y="48563"/>
                </a:cubicBezTo>
              </a:path>
            </a:pathLst>
          </a:custGeom>
          <a:noFill/>
          <a:ln w="9525">
            <a:solidFill>
              <a:schemeClr val="tx2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5000625" y="533402"/>
            <a:ext cx="971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indicates “influences”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455350" y="0"/>
            <a:ext cx="68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7/14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105525" y="1076324"/>
            <a:ext cx="3352800" cy="646331"/>
            <a:chOff x="5553076" y="847724"/>
            <a:chExt cx="3352800" cy="646331"/>
          </a:xfrm>
        </p:grpSpPr>
        <p:sp>
          <p:nvSpPr>
            <p:cNvPr id="97" name="TextBox 96"/>
            <p:cNvSpPr txBox="1"/>
            <p:nvPr/>
          </p:nvSpPr>
          <p:spPr>
            <a:xfrm>
              <a:off x="5553076" y="847724"/>
              <a:ext cx="3352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NB: Each             consists of many sub-analyses. </a:t>
              </a:r>
              <a:endParaRPr lang="en-GB" dirty="0"/>
            </a:p>
          </p:txBody>
        </p:sp>
        <p:sp>
          <p:nvSpPr>
            <p:cNvPr id="98" name="Left-Right Arrow 97"/>
            <p:cNvSpPr/>
            <p:nvPr/>
          </p:nvSpPr>
          <p:spPr>
            <a:xfrm>
              <a:off x="6600825" y="876300"/>
              <a:ext cx="590550" cy="323850"/>
            </a:xfrm>
            <a:prstGeom prst="left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9" name="TextBox 98"/>
          <p:cNvSpPr txBox="1"/>
          <p:nvPr/>
        </p:nvSpPr>
        <p:spPr>
          <a:xfrm>
            <a:off x="0" y="0"/>
            <a:ext cx="5111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Presented as part of the “analysis </a:t>
            </a:r>
            <a:r>
              <a:rPr lang="en-GB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wishlist</a:t>
            </a:r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” discussion on Sunday</a:t>
            </a:r>
            <a:endParaRPr lang="en-GB" sz="1400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117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Rectangle 291"/>
          <p:cNvSpPr/>
          <p:nvPr/>
        </p:nvSpPr>
        <p:spPr>
          <a:xfrm>
            <a:off x="3895106" y="4845133"/>
            <a:ext cx="83127" cy="178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Rectangle 239"/>
          <p:cNvSpPr/>
          <p:nvPr/>
        </p:nvSpPr>
        <p:spPr>
          <a:xfrm>
            <a:off x="3550720" y="4821381"/>
            <a:ext cx="1282537" cy="285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TextBox 197"/>
          <p:cNvSpPr txBox="1"/>
          <p:nvPr/>
        </p:nvSpPr>
        <p:spPr>
          <a:xfrm>
            <a:off x="3633838" y="4809505"/>
            <a:ext cx="1164229" cy="307777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Heating term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5153890" y="5367647"/>
            <a:ext cx="308759" cy="237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Rectangle 226"/>
          <p:cNvSpPr/>
          <p:nvPr/>
        </p:nvSpPr>
        <p:spPr>
          <a:xfrm>
            <a:off x="0" y="2481943"/>
            <a:ext cx="9144000" cy="124690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6" name="Straight Connector 225"/>
          <p:cNvCxnSpPr/>
          <p:nvPr/>
        </p:nvCxnSpPr>
        <p:spPr>
          <a:xfrm>
            <a:off x="3372594" y="463140"/>
            <a:ext cx="0" cy="629986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61028" y="2526264"/>
            <a:ext cx="2376264" cy="504056"/>
            <a:chOff x="323528" y="4149080"/>
            <a:chExt cx="2376264" cy="504056"/>
          </a:xfrm>
        </p:grpSpPr>
        <p:sp>
          <p:nvSpPr>
            <p:cNvPr id="4" name="Rectangle 3"/>
            <p:cNvSpPr/>
            <p:nvPr/>
          </p:nvSpPr>
          <p:spPr>
            <a:xfrm>
              <a:off x="323528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7047" y="4216442"/>
              <a:ext cx="2329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1028" y="3186336"/>
            <a:ext cx="2376264" cy="504056"/>
            <a:chOff x="323528" y="5085184"/>
            <a:chExt cx="2376264" cy="504056"/>
          </a:xfrm>
        </p:grpSpPr>
        <p:sp>
          <p:nvSpPr>
            <p:cNvPr id="7" name="Rectangle 6"/>
            <p:cNvSpPr/>
            <p:nvPr/>
          </p:nvSpPr>
          <p:spPr>
            <a:xfrm>
              <a:off x="323528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8784" y="5152546"/>
              <a:ext cx="2045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779912" y="3186336"/>
            <a:ext cx="2376264" cy="504056"/>
            <a:chOff x="3779912" y="5085184"/>
            <a:chExt cx="2376264" cy="504056"/>
          </a:xfrm>
        </p:grpSpPr>
        <p:sp>
          <p:nvSpPr>
            <p:cNvPr id="10" name="Rectangle 9"/>
            <p:cNvSpPr/>
            <p:nvPr/>
          </p:nvSpPr>
          <p:spPr>
            <a:xfrm>
              <a:off x="3779912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31492" y="5152546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63293" y="3186336"/>
            <a:ext cx="2448272" cy="504056"/>
            <a:chOff x="6516216" y="5085184"/>
            <a:chExt cx="2448272" cy="504056"/>
          </a:xfrm>
        </p:grpSpPr>
        <p:sp>
          <p:nvSpPr>
            <p:cNvPr id="15" name="Rectangle 14"/>
            <p:cNvSpPr/>
            <p:nvPr/>
          </p:nvSpPr>
          <p:spPr>
            <a:xfrm>
              <a:off x="6516216" y="5085184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10876" y="5152546"/>
              <a:ext cx="2258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779912" y="2526264"/>
            <a:ext cx="2376264" cy="504056"/>
            <a:chOff x="3779912" y="4149080"/>
            <a:chExt cx="2376264" cy="504056"/>
          </a:xfrm>
        </p:grpSpPr>
        <p:sp>
          <p:nvSpPr>
            <p:cNvPr id="24" name="Rectangle 23"/>
            <p:cNvSpPr/>
            <p:nvPr/>
          </p:nvSpPr>
          <p:spPr>
            <a:xfrm>
              <a:off x="3779912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89754" y="4216442"/>
              <a:ext cx="1556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516216" y="2526264"/>
            <a:ext cx="2542427" cy="504056"/>
            <a:chOff x="6516216" y="4149080"/>
            <a:chExt cx="2542427" cy="504056"/>
          </a:xfrm>
        </p:grpSpPr>
        <p:sp>
          <p:nvSpPr>
            <p:cNvPr id="27" name="Rectangle 26"/>
            <p:cNvSpPr/>
            <p:nvPr/>
          </p:nvSpPr>
          <p:spPr>
            <a:xfrm>
              <a:off x="6563293" y="4149080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16216" y="4216442"/>
              <a:ext cx="2542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0" y="3104472"/>
            <a:ext cx="9144000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283028" y="430491"/>
            <a:ext cx="2921331" cy="605640"/>
            <a:chOff x="154380" y="831274"/>
            <a:chExt cx="3051959" cy="605640"/>
          </a:xfrm>
        </p:grpSpPr>
        <p:sp>
          <p:nvSpPr>
            <p:cNvPr id="93" name="Left-Right Arrow 92"/>
            <p:cNvSpPr/>
            <p:nvPr/>
          </p:nvSpPr>
          <p:spPr>
            <a:xfrm>
              <a:off x="154380" y="831274"/>
              <a:ext cx="3051959" cy="605640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0009" y="903017"/>
              <a:ext cx="2980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PID and </a:t>
              </a:r>
              <a:r>
                <a:rPr lang="en-GB" sz="1400" dirty="0"/>
                <a:t>s</a:t>
              </a:r>
              <a:r>
                <a:rPr lang="en-GB" sz="1400" dirty="0" smtClean="0"/>
                <a:t>traight track reconstruction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283028" y="1145494"/>
            <a:ext cx="2897579" cy="403758"/>
            <a:chOff x="166255" y="1406744"/>
            <a:chExt cx="3028207" cy="403758"/>
          </a:xfrm>
        </p:grpSpPr>
        <p:sp>
          <p:nvSpPr>
            <p:cNvPr id="94" name="Left-Right Arrow 93"/>
            <p:cNvSpPr/>
            <p:nvPr/>
          </p:nvSpPr>
          <p:spPr>
            <a:xfrm>
              <a:off x="166255" y="1406744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68405" y="1454735"/>
              <a:ext cx="1623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Detector alignment</a:t>
              </a:r>
              <a:endParaRPr lang="en-GB" sz="1400" dirty="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83028" y="1571030"/>
            <a:ext cx="2883724" cy="403758"/>
            <a:chOff x="140525" y="1927280"/>
            <a:chExt cx="3028207" cy="403758"/>
          </a:xfrm>
        </p:grpSpPr>
        <p:sp>
          <p:nvSpPr>
            <p:cNvPr id="110" name="Left-Right Arrow 109"/>
            <p:cNvSpPr/>
            <p:nvPr/>
          </p:nvSpPr>
          <p:spPr>
            <a:xfrm>
              <a:off x="140525" y="1927280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85200" y="1975271"/>
              <a:ext cx="213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Multiple scattering: high-Z</a:t>
              </a:r>
              <a:endParaRPr lang="en-GB" sz="1400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283028" y="3847126"/>
            <a:ext cx="2897581" cy="451262"/>
            <a:chOff x="154380" y="4191501"/>
            <a:chExt cx="3051959" cy="451262"/>
          </a:xfrm>
        </p:grpSpPr>
        <p:sp>
          <p:nvSpPr>
            <p:cNvPr id="138" name="Left-Right Arrow 137"/>
            <p:cNvSpPr/>
            <p:nvPr/>
          </p:nvSpPr>
          <p:spPr>
            <a:xfrm>
              <a:off x="154380" y="4191501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0009" y="4263244"/>
              <a:ext cx="2485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Full track reconstruction &amp; PID</a:t>
              </a:r>
              <a:endParaRPr lang="en-GB" sz="1400" dirty="0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83028" y="4320908"/>
            <a:ext cx="2883726" cy="451262"/>
            <a:chOff x="188027" y="4772158"/>
            <a:chExt cx="3051959" cy="451262"/>
          </a:xfrm>
        </p:grpSpPr>
        <p:sp>
          <p:nvSpPr>
            <p:cNvPr id="157" name="Left-Right Arrow 156"/>
            <p:cNvSpPr/>
            <p:nvPr/>
          </p:nvSpPr>
          <p:spPr>
            <a:xfrm>
              <a:off x="188027" y="477215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6350">
              <a:solidFill>
                <a:schemeClr val="accent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0" dirty="0" smtClean="0"/>
                    <a:t>Measure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𝑝</m:t>
                      </m:r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𝐸</m:t>
                      </m:r>
                    </m:oMath>
                  </a14:m>
                  <a:r>
                    <a:rPr lang="en-GB" sz="1400" dirty="0" smtClean="0"/>
                    <a:t> of input beams</a:t>
                  </a:r>
                  <a:endParaRPr lang="en-GB" sz="1400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744" t="-4000" r="-5707" b="-1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0" name="Group 159"/>
          <p:cNvGrpSpPr/>
          <p:nvPr/>
        </p:nvGrpSpPr>
        <p:grpSpPr>
          <a:xfrm>
            <a:off x="308758" y="4849358"/>
            <a:ext cx="2871851" cy="451262"/>
            <a:chOff x="259278" y="5205608"/>
            <a:chExt cx="3051959" cy="451262"/>
          </a:xfrm>
        </p:grpSpPr>
        <p:sp>
          <p:nvSpPr>
            <p:cNvPr id="159" name="Left-Right Arrow 158"/>
            <p:cNvSpPr/>
            <p:nvPr/>
          </p:nvSpPr>
          <p:spPr>
            <a:xfrm>
              <a:off x="259278" y="520560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90000"/>
                <a:lumOff val="10000"/>
              </a:schemeClr>
            </a:solidFill>
            <a:ln w="6350">
              <a:solidFill>
                <a:schemeClr val="accent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61891" y="5277351"/>
              <a:ext cx="1646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Characterise lattice</a:t>
              </a:r>
              <a:endParaRPr lang="en-GB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15" name="Straight Arrow Connector 114"/>
          <p:cNvCxnSpPr>
            <a:stCxn id="94" idx="1"/>
            <a:endCxn id="93" idx="5"/>
          </p:cNvCxnSpPr>
          <p:nvPr/>
        </p:nvCxnSpPr>
        <p:spPr>
          <a:xfrm flipV="1">
            <a:off x="1731818" y="958579"/>
            <a:ext cx="11876" cy="23861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73" idx="3"/>
            <a:endCxn id="75" idx="0"/>
          </p:cNvCxnSpPr>
          <p:nvPr/>
        </p:nvCxnSpPr>
        <p:spPr>
          <a:xfrm>
            <a:off x="3170254" y="763844"/>
            <a:ext cx="1459144" cy="1279013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94" idx="7"/>
            <a:endCxn id="75" idx="0"/>
          </p:cNvCxnSpPr>
          <p:nvPr/>
        </p:nvCxnSpPr>
        <p:spPr>
          <a:xfrm>
            <a:off x="3180607" y="1347373"/>
            <a:ext cx="1448791" cy="695484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/>
          <p:cNvGrpSpPr/>
          <p:nvPr/>
        </p:nvGrpSpPr>
        <p:grpSpPr>
          <a:xfrm>
            <a:off x="283028" y="2042857"/>
            <a:ext cx="8692738" cy="369332"/>
            <a:chOff x="178130" y="2422857"/>
            <a:chExt cx="8823366" cy="369332"/>
          </a:xfrm>
        </p:grpSpPr>
        <p:grpSp>
          <p:nvGrpSpPr>
            <p:cNvPr id="107" name="Group 106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04" name="Left-Right Arrow 10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34" name="Straight Arrow Connector 133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83028" y="5313043"/>
            <a:ext cx="8704613" cy="369332"/>
            <a:chOff x="178130" y="2422857"/>
            <a:chExt cx="8823366" cy="369332"/>
          </a:xfrm>
        </p:grpSpPr>
        <p:grpSp>
          <p:nvGrpSpPr>
            <p:cNvPr id="151" name="Group 150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54" name="Left-Right Arrow 15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52" name="Straight Arrow Connector 151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66" name="Elbow Connector 165"/>
          <p:cNvCxnSpPr>
            <a:stCxn id="157" idx="3"/>
            <a:endCxn id="110" idx="3"/>
          </p:cNvCxnSpPr>
          <p:nvPr/>
        </p:nvCxnSpPr>
        <p:spPr>
          <a:xfrm rot="10800000">
            <a:off x="283028" y="1772909"/>
            <a:ext cx="12700" cy="2773630"/>
          </a:xfrm>
          <a:prstGeom prst="bentConnector3">
            <a:avLst>
              <a:gd name="adj1" fmla="val 1332465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/>
          <p:cNvSpPr/>
          <p:nvPr/>
        </p:nvSpPr>
        <p:spPr>
          <a:xfrm>
            <a:off x="7279574" y="5854535"/>
            <a:ext cx="415637" cy="190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TextBox 223"/>
          <p:cNvSpPr txBox="1"/>
          <p:nvPr/>
        </p:nvSpPr>
        <p:spPr>
          <a:xfrm>
            <a:off x="6507678" y="1412793"/>
            <a:ext cx="2636322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Repeat for each type of absorber: liquid, disc or wedge</a:t>
            </a:r>
            <a:endParaRPr lang="en-GB" sz="1400" i="1" dirty="0"/>
          </a:p>
        </p:txBody>
      </p:sp>
      <p:cxnSp>
        <p:nvCxnSpPr>
          <p:cNvPr id="242" name="Elbow Connector 241"/>
          <p:cNvCxnSpPr>
            <a:stCxn id="157" idx="7"/>
            <a:endCxn id="240" idx="0"/>
          </p:cNvCxnSpPr>
          <p:nvPr/>
        </p:nvCxnSpPr>
        <p:spPr>
          <a:xfrm>
            <a:off x="3166754" y="4546539"/>
            <a:ext cx="1025235" cy="274842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Elbow Connector 244"/>
          <p:cNvCxnSpPr>
            <a:stCxn id="159" idx="7"/>
            <a:endCxn id="240" idx="1"/>
          </p:cNvCxnSpPr>
          <p:nvPr/>
        </p:nvCxnSpPr>
        <p:spPr>
          <a:xfrm flipV="1">
            <a:off x="3180609" y="4963885"/>
            <a:ext cx="370111" cy="111104"/>
          </a:xfrm>
          <a:prstGeom prst="bentConnector3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Elbow Connector 246"/>
          <p:cNvCxnSpPr>
            <a:stCxn id="240" idx="3"/>
            <a:endCxn id="267" idx="0"/>
          </p:cNvCxnSpPr>
          <p:nvPr/>
        </p:nvCxnSpPr>
        <p:spPr>
          <a:xfrm>
            <a:off x="4833257" y="4963885"/>
            <a:ext cx="475013" cy="403762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Rectangle 295"/>
          <p:cNvSpPr/>
          <p:nvPr/>
        </p:nvSpPr>
        <p:spPr>
          <a:xfrm>
            <a:off x="3859480" y="4417620"/>
            <a:ext cx="154380" cy="296883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4" name="Elbow Connector 293"/>
          <p:cNvCxnSpPr>
            <a:stCxn id="138" idx="7"/>
            <a:endCxn id="292" idx="0"/>
          </p:cNvCxnSpPr>
          <p:nvPr/>
        </p:nvCxnSpPr>
        <p:spPr>
          <a:xfrm>
            <a:off x="3180609" y="4072757"/>
            <a:ext cx="756061" cy="772376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/>
          <p:cNvSpPr/>
          <p:nvPr/>
        </p:nvSpPr>
        <p:spPr>
          <a:xfrm>
            <a:off x="0" y="2149434"/>
            <a:ext cx="178129" cy="15437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0" name="Elbow Connector 179"/>
          <p:cNvCxnSpPr>
            <a:stCxn id="104" idx="3"/>
            <a:endCxn id="154" idx="3"/>
          </p:cNvCxnSpPr>
          <p:nvPr/>
        </p:nvCxnSpPr>
        <p:spPr>
          <a:xfrm rot="10800000" flipV="1">
            <a:off x="283028" y="2227524"/>
            <a:ext cx="12700" cy="3270186"/>
          </a:xfrm>
          <a:prstGeom prst="bentConnector3">
            <a:avLst>
              <a:gd name="adj1" fmla="val 1987008"/>
            </a:avLst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159" idx="1"/>
            <a:endCxn id="157" idx="5"/>
          </p:cNvCxnSpPr>
          <p:nvPr/>
        </p:nvCxnSpPr>
        <p:spPr>
          <a:xfrm rot="16200000" flipV="1">
            <a:off x="1638410" y="4800867"/>
            <a:ext cx="192756" cy="19793"/>
          </a:xfrm>
          <a:prstGeom prst="bentConnector3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Box 86"/>
              <p:cNvSpPr txBox="1"/>
              <p:nvPr/>
            </p:nvSpPr>
            <p:spPr>
              <a:xfrm>
                <a:off x="4482935" y="4102926"/>
                <a:ext cx="1677959" cy="726289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  <a:prstDash val="dash"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(13.6</m:t>
                              </m:r>
                              <m:r>
                                <m:rPr>
                                  <m:nor/>
                                </m:rPr>
                                <a:rPr lang="en-GB" b="0" i="0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b="0" i="0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MeV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2</m:t>
                          </m:r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𝐸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7" name="TextBox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2935" y="4102926"/>
                <a:ext cx="1677959" cy="72628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2"/>
                </a:solidFill>
                <a:prstDash val="dash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9" name="TextBox 88"/>
          <p:cNvSpPr txBox="1"/>
          <p:nvPr/>
        </p:nvSpPr>
        <p:spPr>
          <a:xfrm>
            <a:off x="8455350" y="0"/>
            <a:ext cx="68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8/14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0" y="0"/>
            <a:ext cx="5111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Presented as part of the “analysis </a:t>
            </a:r>
            <a:r>
              <a:rPr lang="en-GB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wishlist</a:t>
            </a:r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” discussion on Sunday</a:t>
            </a:r>
            <a:endParaRPr lang="en-GB" sz="1400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59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Rectangle 291"/>
          <p:cNvSpPr/>
          <p:nvPr/>
        </p:nvSpPr>
        <p:spPr>
          <a:xfrm>
            <a:off x="3895106" y="4845133"/>
            <a:ext cx="83127" cy="1781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0" name="Rectangle 239"/>
          <p:cNvSpPr/>
          <p:nvPr/>
        </p:nvSpPr>
        <p:spPr>
          <a:xfrm>
            <a:off x="3550720" y="4821381"/>
            <a:ext cx="1282537" cy="285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TextBox 197"/>
          <p:cNvSpPr txBox="1"/>
          <p:nvPr/>
        </p:nvSpPr>
        <p:spPr>
          <a:xfrm>
            <a:off x="3633838" y="4809505"/>
            <a:ext cx="1164229" cy="307777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Heating term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5153890" y="5367647"/>
            <a:ext cx="308759" cy="237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Rectangle 226"/>
          <p:cNvSpPr/>
          <p:nvPr/>
        </p:nvSpPr>
        <p:spPr>
          <a:xfrm>
            <a:off x="0" y="2481943"/>
            <a:ext cx="9144000" cy="124690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6" name="Straight Connector 225"/>
          <p:cNvCxnSpPr/>
          <p:nvPr/>
        </p:nvCxnSpPr>
        <p:spPr>
          <a:xfrm>
            <a:off x="3372594" y="463140"/>
            <a:ext cx="0" cy="629986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61028" y="2526264"/>
            <a:ext cx="2376264" cy="504056"/>
            <a:chOff x="323528" y="4149080"/>
            <a:chExt cx="2376264" cy="504056"/>
          </a:xfrm>
        </p:grpSpPr>
        <p:sp>
          <p:nvSpPr>
            <p:cNvPr id="4" name="Rectangle 3"/>
            <p:cNvSpPr/>
            <p:nvPr/>
          </p:nvSpPr>
          <p:spPr>
            <a:xfrm>
              <a:off x="323528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47047" y="4216442"/>
              <a:ext cx="2329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61028" y="3186336"/>
            <a:ext cx="2376264" cy="504056"/>
            <a:chOff x="323528" y="5085184"/>
            <a:chExt cx="2376264" cy="504056"/>
          </a:xfrm>
        </p:grpSpPr>
        <p:sp>
          <p:nvSpPr>
            <p:cNvPr id="7" name="Rectangle 6"/>
            <p:cNvSpPr/>
            <p:nvPr/>
          </p:nvSpPr>
          <p:spPr>
            <a:xfrm>
              <a:off x="323528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8784" y="5152546"/>
              <a:ext cx="20457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no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779912" y="3186336"/>
            <a:ext cx="2376264" cy="504056"/>
            <a:chOff x="3779912" y="5085184"/>
            <a:chExt cx="2376264" cy="504056"/>
          </a:xfrm>
        </p:grpSpPr>
        <p:sp>
          <p:nvSpPr>
            <p:cNvPr id="10" name="Rectangle 9"/>
            <p:cNvSpPr/>
            <p:nvPr/>
          </p:nvSpPr>
          <p:spPr>
            <a:xfrm>
              <a:off x="3779912" y="5085184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31492" y="5152546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563293" y="3186336"/>
            <a:ext cx="2448272" cy="504056"/>
            <a:chOff x="6516216" y="5085184"/>
            <a:chExt cx="2448272" cy="504056"/>
          </a:xfrm>
        </p:grpSpPr>
        <p:sp>
          <p:nvSpPr>
            <p:cNvPr id="15" name="Rectangle 14"/>
            <p:cNvSpPr/>
            <p:nvPr/>
          </p:nvSpPr>
          <p:spPr>
            <a:xfrm>
              <a:off x="6516216" y="5085184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10876" y="5152546"/>
              <a:ext cx="2258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779912" y="2526264"/>
            <a:ext cx="2376264" cy="504056"/>
            <a:chOff x="3779912" y="4149080"/>
            <a:chExt cx="2376264" cy="504056"/>
          </a:xfrm>
        </p:grpSpPr>
        <p:sp>
          <p:nvSpPr>
            <p:cNvPr id="24" name="Rectangle 23"/>
            <p:cNvSpPr/>
            <p:nvPr/>
          </p:nvSpPr>
          <p:spPr>
            <a:xfrm>
              <a:off x="3779912" y="4149080"/>
              <a:ext cx="2376264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189754" y="4216442"/>
              <a:ext cx="15565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LH2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516216" y="2526264"/>
            <a:ext cx="2542427" cy="504056"/>
            <a:chOff x="6516216" y="4149080"/>
            <a:chExt cx="2542427" cy="504056"/>
          </a:xfrm>
        </p:grpSpPr>
        <p:sp>
          <p:nvSpPr>
            <p:cNvPr id="27" name="Rectangle 26"/>
            <p:cNvSpPr/>
            <p:nvPr/>
          </p:nvSpPr>
          <p:spPr>
            <a:xfrm>
              <a:off x="6563293" y="4149080"/>
              <a:ext cx="2448272" cy="50405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16216" y="4216442"/>
              <a:ext cx="25424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No fields, solid absorber</a:t>
              </a:r>
              <a:endParaRPr lang="en-GB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33" name="Straight Connector 32"/>
          <p:cNvCxnSpPr/>
          <p:nvPr/>
        </p:nvCxnSpPr>
        <p:spPr>
          <a:xfrm>
            <a:off x="0" y="3104472"/>
            <a:ext cx="9144000" cy="0"/>
          </a:xfrm>
          <a:prstGeom prst="line">
            <a:avLst/>
          </a:prstGeom>
          <a:ln>
            <a:solidFill>
              <a:schemeClr val="bg1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108"/>
          <p:cNvGrpSpPr/>
          <p:nvPr/>
        </p:nvGrpSpPr>
        <p:grpSpPr>
          <a:xfrm>
            <a:off x="283028" y="430491"/>
            <a:ext cx="2921331" cy="605640"/>
            <a:chOff x="154380" y="831274"/>
            <a:chExt cx="3051959" cy="605640"/>
          </a:xfrm>
        </p:grpSpPr>
        <p:sp>
          <p:nvSpPr>
            <p:cNvPr id="93" name="Left-Right Arrow 92"/>
            <p:cNvSpPr/>
            <p:nvPr/>
          </p:nvSpPr>
          <p:spPr>
            <a:xfrm>
              <a:off x="154380" y="831274"/>
              <a:ext cx="3051959" cy="605640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190009" y="903017"/>
              <a:ext cx="2980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PID and </a:t>
              </a:r>
              <a:r>
                <a:rPr lang="en-GB" sz="1400" dirty="0"/>
                <a:t>s</a:t>
              </a:r>
              <a:r>
                <a:rPr lang="en-GB" sz="1400" dirty="0" smtClean="0"/>
                <a:t>traight track reconstruction</a:t>
              </a: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283028" y="1145494"/>
            <a:ext cx="2897579" cy="403758"/>
            <a:chOff x="166255" y="1406744"/>
            <a:chExt cx="3028207" cy="403758"/>
          </a:xfrm>
        </p:grpSpPr>
        <p:sp>
          <p:nvSpPr>
            <p:cNvPr id="94" name="Left-Right Arrow 93"/>
            <p:cNvSpPr/>
            <p:nvPr/>
          </p:nvSpPr>
          <p:spPr>
            <a:xfrm>
              <a:off x="166255" y="1406744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68405" y="1454735"/>
              <a:ext cx="1623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Detector alignment</a:t>
              </a:r>
              <a:endParaRPr lang="en-GB" sz="1400" dirty="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83028" y="1571030"/>
            <a:ext cx="2883724" cy="403758"/>
            <a:chOff x="140525" y="1927280"/>
            <a:chExt cx="3028207" cy="403758"/>
          </a:xfrm>
        </p:grpSpPr>
        <p:sp>
          <p:nvSpPr>
            <p:cNvPr id="110" name="Left-Right Arrow 109"/>
            <p:cNvSpPr/>
            <p:nvPr/>
          </p:nvSpPr>
          <p:spPr>
            <a:xfrm>
              <a:off x="140525" y="1927280"/>
              <a:ext cx="3028207" cy="403758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85200" y="1975271"/>
              <a:ext cx="2138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Multiple scattering: high-Z</a:t>
              </a:r>
              <a:endParaRPr lang="en-GB" sz="1400" dirty="0"/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283028" y="3847126"/>
            <a:ext cx="2897581" cy="451262"/>
            <a:chOff x="154380" y="4191501"/>
            <a:chExt cx="3051959" cy="451262"/>
          </a:xfrm>
        </p:grpSpPr>
        <p:sp>
          <p:nvSpPr>
            <p:cNvPr id="138" name="Left-Right Arrow 137"/>
            <p:cNvSpPr/>
            <p:nvPr/>
          </p:nvSpPr>
          <p:spPr>
            <a:xfrm>
              <a:off x="154380" y="4191501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635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0009" y="4263244"/>
              <a:ext cx="2485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Full track reconstruction &amp; PID</a:t>
              </a:r>
              <a:endParaRPr lang="en-GB" sz="1400" dirty="0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283028" y="4320908"/>
            <a:ext cx="2883726" cy="451262"/>
            <a:chOff x="188027" y="4772158"/>
            <a:chExt cx="3051959" cy="451262"/>
          </a:xfrm>
        </p:grpSpPr>
        <p:sp>
          <p:nvSpPr>
            <p:cNvPr id="157" name="Left-Right Arrow 156"/>
            <p:cNvSpPr/>
            <p:nvPr/>
          </p:nvSpPr>
          <p:spPr>
            <a:xfrm>
              <a:off x="188027" y="477215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6350">
              <a:solidFill>
                <a:schemeClr val="accent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Box 80"/>
                <p:cNvSpPr txBox="1"/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b="0" dirty="0" smtClean="0"/>
                    <a:t>Measure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/>
                              <a:ea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𝑝</m:t>
                      </m:r>
                      <m:r>
                        <a:rPr lang="en-GB" sz="1400" b="0" i="1" smtClean="0">
                          <a:latin typeface="Cambria Math"/>
                        </a:rPr>
                        <m:t>,</m:t>
                      </m:r>
                      <m:r>
                        <a:rPr lang="en-GB" sz="1400" b="0" i="1" smtClean="0">
                          <a:latin typeface="Cambria Math"/>
                        </a:rPr>
                        <m:t>𝐸</m:t>
                      </m:r>
                    </m:oMath>
                  </a14:m>
                  <a:r>
                    <a:rPr lang="en-GB" sz="1400" dirty="0" smtClean="0"/>
                    <a:t> of input beams</a:t>
                  </a:r>
                  <a:endParaRPr lang="en-GB" sz="1400" dirty="0"/>
                </a:p>
              </p:txBody>
            </p:sp>
          </mc:Choice>
          <mc:Fallback xmlns="">
            <p:sp>
              <p:nvSpPr>
                <p:cNvPr id="81" name="TextBox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383" y="4843901"/>
                  <a:ext cx="2605329" cy="307777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 l="-744" t="-4000" r="-5707" b="-1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0" name="Group 159"/>
          <p:cNvGrpSpPr/>
          <p:nvPr/>
        </p:nvGrpSpPr>
        <p:grpSpPr>
          <a:xfrm>
            <a:off x="308758" y="4849358"/>
            <a:ext cx="2871851" cy="451262"/>
            <a:chOff x="259278" y="5205608"/>
            <a:chExt cx="3051959" cy="451262"/>
          </a:xfrm>
        </p:grpSpPr>
        <p:sp>
          <p:nvSpPr>
            <p:cNvPr id="159" name="Left-Right Arrow 158"/>
            <p:cNvSpPr/>
            <p:nvPr/>
          </p:nvSpPr>
          <p:spPr>
            <a:xfrm>
              <a:off x="259278" y="5205608"/>
              <a:ext cx="3051959" cy="451262"/>
            </a:xfrm>
            <a:prstGeom prst="leftRightArrow">
              <a:avLst>
                <a:gd name="adj1" fmla="val 74390"/>
                <a:gd name="adj2" fmla="val 34810"/>
              </a:avLst>
            </a:prstGeom>
            <a:solidFill>
              <a:schemeClr val="accent1">
                <a:lumMod val="90000"/>
                <a:lumOff val="10000"/>
              </a:schemeClr>
            </a:solidFill>
            <a:ln w="6350">
              <a:solidFill>
                <a:schemeClr val="accent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61891" y="5277351"/>
              <a:ext cx="16467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0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Characterise lattice</a:t>
              </a:r>
              <a:endParaRPr lang="en-GB" sz="1400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15" name="Straight Arrow Connector 114"/>
          <p:cNvCxnSpPr>
            <a:stCxn id="94" idx="1"/>
            <a:endCxn id="93" idx="5"/>
          </p:cNvCxnSpPr>
          <p:nvPr/>
        </p:nvCxnSpPr>
        <p:spPr>
          <a:xfrm flipV="1">
            <a:off x="1731818" y="958579"/>
            <a:ext cx="11876" cy="23861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Elbow Connector 116"/>
          <p:cNvCxnSpPr>
            <a:stCxn id="73" idx="3"/>
            <a:endCxn id="75" idx="0"/>
          </p:cNvCxnSpPr>
          <p:nvPr/>
        </p:nvCxnSpPr>
        <p:spPr>
          <a:xfrm>
            <a:off x="3170254" y="763844"/>
            <a:ext cx="1459144" cy="1279013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Elbow Connector 120"/>
          <p:cNvCxnSpPr>
            <a:stCxn id="94" idx="7"/>
            <a:endCxn id="75" idx="0"/>
          </p:cNvCxnSpPr>
          <p:nvPr/>
        </p:nvCxnSpPr>
        <p:spPr>
          <a:xfrm>
            <a:off x="3180607" y="1347373"/>
            <a:ext cx="1448791" cy="695484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oup 143"/>
          <p:cNvGrpSpPr/>
          <p:nvPr/>
        </p:nvGrpSpPr>
        <p:grpSpPr>
          <a:xfrm>
            <a:off x="283028" y="2042857"/>
            <a:ext cx="8692738" cy="369332"/>
            <a:chOff x="178130" y="2422857"/>
            <a:chExt cx="8823366" cy="369332"/>
          </a:xfrm>
        </p:grpSpPr>
        <p:grpSp>
          <p:nvGrpSpPr>
            <p:cNvPr id="107" name="Group 106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04" name="Left-Right Arrow 10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34" name="Straight Arrow Connector 133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283028" y="5313043"/>
            <a:ext cx="8704613" cy="369332"/>
            <a:chOff x="178130" y="2422857"/>
            <a:chExt cx="8823366" cy="369332"/>
          </a:xfrm>
        </p:grpSpPr>
        <p:grpSp>
          <p:nvGrpSpPr>
            <p:cNvPr id="151" name="Group 150"/>
            <p:cNvGrpSpPr/>
            <p:nvPr/>
          </p:nvGrpSpPr>
          <p:grpSpPr>
            <a:xfrm>
              <a:off x="178130" y="2422857"/>
              <a:ext cx="8823366" cy="369332"/>
              <a:chOff x="178130" y="1995357"/>
              <a:chExt cx="8823366" cy="369332"/>
            </a:xfrm>
          </p:grpSpPr>
          <p:sp>
            <p:nvSpPr>
              <p:cNvPr id="154" name="Left-Right Arrow 153"/>
              <p:cNvSpPr/>
              <p:nvPr/>
            </p:nvSpPr>
            <p:spPr>
              <a:xfrm>
                <a:off x="178130" y="1995958"/>
                <a:ext cx="8823366" cy="368131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accent3">
                  <a:lumMod val="75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3284039" y="1995357"/>
                <a:ext cx="26115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Multiple scattering: low-Z</a:t>
                </a:r>
                <a:endParaRPr lang="en-GB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  <p:cxnSp>
          <p:nvCxnSpPr>
            <p:cNvPr id="152" name="Straight Arrow Connector 151"/>
            <p:cNvCxnSpPr/>
            <p:nvPr/>
          </p:nvCxnSpPr>
          <p:spPr>
            <a:xfrm>
              <a:off x="273134" y="2612571"/>
              <a:ext cx="2838202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938145" y="2470066"/>
              <a:ext cx="1356333" cy="27699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cxnSp>
        <p:nvCxnSpPr>
          <p:cNvPr id="164" name="Straight Arrow Connector 163"/>
          <p:cNvCxnSpPr>
            <a:stCxn id="159" idx="1"/>
            <a:endCxn id="157" idx="5"/>
          </p:cNvCxnSpPr>
          <p:nvPr/>
        </p:nvCxnSpPr>
        <p:spPr>
          <a:xfrm flipH="1" flipV="1">
            <a:off x="1724891" y="4714386"/>
            <a:ext cx="19793" cy="19275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stCxn id="157" idx="3"/>
            <a:endCxn id="110" idx="3"/>
          </p:cNvCxnSpPr>
          <p:nvPr/>
        </p:nvCxnSpPr>
        <p:spPr>
          <a:xfrm rot="10800000">
            <a:off x="283028" y="1772909"/>
            <a:ext cx="12700" cy="2773630"/>
          </a:xfrm>
          <a:prstGeom prst="bentConnector3">
            <a:avLst>
              <a:gd name="adj1" fmla="val 1332465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Group 185"/>
          <p:cNvGrpSpPr/>
          <p:nvPr/>
        </p:nvGrpSpPr>
        <p:grpSpPr>
          <a:xfrm>
            <a:off x="283028" y="5688284"/>
            <a:ext cx="8692737" cy="561499"/>
            <a:chOff x="320634" y="5830784"/>
            <a:chExt cx="8692737" cy="561499"/>
          </a:xfrm>
        </p:grpSpPr>
        <p:grpSp>
          <p:nvGrpSpPr>
            <p:cNvPr id="183" name="Group 182"/>
            <p:cNvGrpSpPr/>
            <p:nvPr/>
          </p:nvGrpSpPr>
          <p:grpSpPr>
            <a:xfrm>
              <a:off x="320634" y="5830784"/>
              <a:ext cx="8692737" cy="561499"/>
              <a:chOff x="320634" y="5830784"/>
              <a:chExt cx="8823366" cy="561499"/>
            </a:xfrm>
          </p:grpSpPr>
          <p:sp>
            <p:nvSpPr>
              <p:cNvPr id="182" name="Left-Right Arrow 181"/>
              <p:cNvSpPr/>
              <p:nvPr/>
            </p:nvSpPr>
            <p:spPr>
              <a:xfrm>
                <a:off x="320634" y="5830784"/>
                <a:ext cx="8823366" cy="561499"/>
              </a:xfrm>
              <a:prstGeom prst="leftRightArrow">
                <a:avLst>
                  <a:gd name="adj1" fmla="val 74390"/>
                  <a:gd name="adj2" fmla="val 34810"/>
                </a:avLst>
              </a:prstGeom>
              <a:solidFill>
                <a:schemeClr val="bg2">
                  <a:lumMod val="50000"/>
                </a:schemeClr>
              </a:solidFill>
              <a:ln w="635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0" name="TextBox 139"/>
                  <p:cNvSpPr txBox="1"/>
                  <p:nvPr/>
                </p:nvSpPr>
                <p:spPr>
                  <a:xfrm>
                    <a:off x="4291139" y="5877975"/>
                    <a:ext cx="928157" cy="46750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type m:val="skw"/>
                              <m:ctrlP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  <m:t>𝒅𝑬</m:t>
                              </m:r>
                            </m:num>
                            <m:den>
                              <m:r>
                                <a:rPr lang="en-GB" b="1" i="1" smtClean="0">
                                  <a:solidFill>
                                    <a:schemeClr val="accent2">
                                      <a:lumMod val="20000"/>
                                      <a:lumOff val="80000"/>
                                    </a:schemeClr>
                                  </a:solidFill>
                                  <a:latin typeface="Cambria Math"/>
                                </a:rPr>
                                <m:t>𝒅𝒙</m:t>
                              </m:r>
                            </m:den>
                          </m:f>
                        </m:oMath>
                      </m:oMathPara>
                    </a14:m>
                    <a:endParaRPr lang="en-GB" b="1" dirty="0"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40" name="TextBox 13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91139" y="5877975"/>
                    <a:ext cx="928157" cy="467500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l="-13333" t="-114286" r="-55333" b="-17792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84" name="Straight Arrow Connector 183"/>
            <p:cNvCxnSpPr/>
            <p:nvPr/>
          </p:nvCxnSpPr>
          <p:spPr>
            <a:xfrm>
              <a:off x="400503" y="6111533"/>
              <a:ext cx="2800003" cy="0"/>
            </a:xfrm>
            <a:prstGeom prst="straightConnector1">
              <a:avLst/>
            </a:prstGeom>
            <a:ln>
              <a:solidFill>
                <a:schemeClr val="accent2">
                  <a:lumMod val="20000"/>
                  <a:lumOff val="8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5" name="TextBox 184"/>
            <p:cNvSpPr txBox="1"/>
            <p:nvPr/>
          </p:nvSpPr>
          <p:spPr>
            <a:xfrm>
              <a:off x="1056564" y="5973034"/>
              <a:ext cx="1338078" cy="27699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>
                  <a:solidFill>
                    <a:schemeClr val="accent2">
                      <a:lumMod val="20000"/>
                      <a:lumOff val="80000"/>
                    </a:schemeClr>
                  </a:solidFill>
                </a:rPr>
                <a:t>Background study</a:t>
              </a:r>
              <a:endParaRPr lang="en-GB" sz="1200" i="1" dirty="0">
                <a:solidFill>
                  <a:schemeClr val="accent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12" name="Rectangle 211"/>
          <p:cNvSpPr/>
          <p:nvPr/>
        </p:nvSpPr>
        <p:spPr>
          <a:xfrm>
            <a:off x="7279574" y="5854535"/>
            <a:ext cx="415637" cy="1900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TextBox 216"/>
          <p:cNvSpPr txBox="1"/>
          <p:nvPr/>
        </p:nvSpPr>
        <p:spPr>
          <a:xfrm>
            <a:off x="6412672" y="4239489"/>
            <a:ext cx="1138581" cy="307777"/>
          </a:xfrm>
          <a:prstGeom prst="rect">
            <a:avLst/>
          </a:prstGeom>
          <a:noFill/>
          <a:ln>
            <a:noFill/>
            <a:prstDash val="lgDash"/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Cooling term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242" name="Elbow Connector 241"/>
          <p:cNvCxnSpPr>
            <a:stCxn id="157" idx="7"/>
            <a:endCxn id="240" idx="0"/>
          </p:cNvCxnSpPr>
          <p:nvPr/>
        </p:nvCxnSpPr>
        <p:spPr>
          <a:xfrm>
            <a:off x="3166754" y="4546539"/>
            <a:ext cx="1025235" cy="274842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Elbow Connector 244"/>
          <p:cNvCxnSpPr>
            <a:stCxn id="159" idx="7"/>
            <a:endCxn id="240" idx="1"/>
          </p:cNvCxnSpPr>
          <p:nvPr/>
        </p:nvCxnSpPr>
        <p:spPr>
          <a:xfrm flipV="1">
            <a:off x="3180609" y="4963885"/>
            <a:ext cx="370111" cy="111104"/>
          </a:xfrm>
          <a:prstGeom prst="bentConnector3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Elbow Connector 246"/>
          <p:cNvCxnSpPr>
            <a:stCxn id="240" idx="3"/>
            <a:endCxn id="267" idx="0"/>
          </p:cNvCxnSpPr>
          <p:nvPr/>
        </p:nvCxnSpPr>
        <p:spPr>
          <a:xfrm>
            <a:off x="4833257" y="4963885"/>
            <a:ext cx="475013" cy="403762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Rectangle 278"/>
          <p:cNvSpPr/>
          <p:nvPr/>
        </p:nvSpPr>
        <p:spPr>
          <a:xfrm>
            <a:off x="7398327" y="5189517"/>
            <a:ext cx="178130" cy="498764"/>
          </a:xfrm>
          <a:prstGeom prst="rect">
            <a:avLst/>
          </a:prstGeom>
          <a:solidFill>
            <a:schemeClr val="bg1"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4" name="Elbow Connector 213"/>
          <p:cNvCxnSpPr>
            <a:stCxn id="157" idx="7"/>
            <a:endCxn id="212" idx="0"/>
          </p:cNvCxnSpPr>
          <p:nvPr/>
        </p:nvCxnSpPr>
        <p:spPr>
          <a:xfrm>
            <a:off x="3166754" y="4546539"/>
            <a:ext cx="4320639" cy="1307996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" name="Rectangle 295"/>
          <p:cNvSpPr/>
          <p:nvPr/>
        </p:nvSpPr>
        <p:spPr>
          <a:xfrm>
            <a:off x="3859480" y="4417620"/>
            <a:ext cx="154380" cy="296883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4" name="Elbow Connector 293"/>
          <p:cNvCxnSpPr>
            <a:stCxn id="138" idx="7"/>
            <a:endCxn id="292" idx="0"/>
          </p:cNvCxnSpPr>
          <p:nvPr/>
        </p:nvCxnSpPr>
        <p:spPr>
          <a:xfrm>
            <a:off x="3180609" y="4072757"/>
            <a:ext cx="756061" cy="772376"/>
          </a:xfrm>
          <a:prstGeom prst="bentConnector2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Rectangle 296"/>
          <p:cNvSpPr/>
          <p:nvPr/>
        </p:nvSpPr>
        <p:spPr>
          <a:xfrm>
            <a:off x="0" y="2149434"/>
            <a:ext cx="178129" cy="15437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0" name="Elbow Connector 179"/>
          <p:cNvCxnSpPr>
            <a:stCxn id="104" idx="3"/>
            <a:endCxn id="154" idx="3"/>
          </p:cNvCxnSpPr>
          <p:nvPr/>
        </p:nvCxnSpPr>
        <p:spPr>
          <a:xfrm rot="10800000" flipV="1">
            <a:off x="283028" y="2227524"/>
            <a:ext cx="12700" cy="3270186"/>
          </a:xfrm>
          <a:prstGeom prst="bentConnector3">
            <a:avLst>
              <a:gd name="adj1" fmla="val 1987008"/>
            </a:avLst>
          </a:prstGeom>
          <a:ln w="190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>
                <a:off x="7594271" y="4138551"/>
                <a:ext cx="1153586" cy="796628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  <a:prstDash val="dash"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𝐸</m:t>
                          </m:r>
                        </m:den>
                      </m:f>
                      <m:d>
                        <m:dPr>
                          <m:begChr m:val="⟨"/>
                          <m:endChr m:val="⟩"/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𝑑𝐸</m:t>
                              </m:r>
                            </m:num>
                            <m:den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𝑑𝑋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4271" y="4138551"/>
                <a:ext cx="1153586" cy="79662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2"/>
                </a:solidFill>
                <a:prstDash val="dash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/>
          <p:cNvSpPr txBox="1"/>
          <p:nvPr/>
        </p:nvSpPr>
        <p:spPr>
          <a:xfrm>
            <a:off x="8455350" y="0"/>
            <a:ext cx="68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9/14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0" y="0"/>
            <a:ext cx="5111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Presented as part of the “analysis </a:t>
            </a:r>
            <a:r>
              <a:rPr lang="en-GB" sz="1400" i="1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wishlist</a:t>
            </a:r>
            <a:r>
              <a:rPr lang="en-GB" sz="14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” discussion on Sunday</a:t>
            </a:r>
            <a:endParaRPr lang="en-GB" sz="1400" i="1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6507678" y="1412793"/>
            <a:ext cx="2636322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Repeat for each type of absorber: liquid, disc or wedge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16000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1">
      <a:dk1>
        <a:srgbClr val="002147"/>
      </a:dk1>
      <a:lt1>
        <a:srgbClr val="E0DED9"/>
      </a:lt1>
      <a:dk2>
        <a:srgbClr val="872434"/>
      </a:dk2>
      <a:lt2>
        <a:srgbClr val="E0DED9"/>
      </a:lt2>
      <a:accent1>
        <a:srgbClr val="002147"/>
      </a:accent1>
      <a:accent2>
        <a:srgbClr val="F5CF47"/>
      </a:accent2>
      <a:accent3>
        <a:srgbClr val="7BA296"/>
      </a:accent3>
      <a:accent4>
        <a:srgbClr val="F3DE74"/>
      </a:accent4>
      <a:accent5>
        <a:srgbClr val="9ECEEB"/>
      </a:accent5>
      <a:accent6>
        <a:srgbClr val="4891DC"/>
      </a:accent6>
      <a:hlink>
        <a:srgbClr val="872434"/>
      </a:hlink>
      <a:folHlink>
        <a:srgbClr val="00214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1513</TotalTime>
  <Words>1297</Words>
  <Application>Microsoft Office PowerPoint</Application>
  <PresentationFormat>On-screen Show (4:3)</PresentationFormat>
  <Paragraphs>237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Analysis overview &amp; “The Missing Physics”</vt:lpstr>
      <vt:lpstr>Purpose of this talk...</vt:lpstr>
      <vt:lpstr>Analysis at Step IV</vt:lpstr>
      <vt:lpstr>Analysis at Step IV</vt:lpstr>
      <vt:lpstr>Step IV Operating States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Summary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“Wishlist”</dc:title>
  <dc:creator>Victoria Blackmore</dc:creator>
  <cp:lastModifiedBy>Victoria</cp:lastModifiedBy>
  <cp:revision>34</cp:revision>
  <dcterms:created xsi:type="dcterms:W3CDTF">2014-02-20T11:10:16Z</dcterms:created>
  <dcterms:modified xsi:type="dcterms:W3CDTF">2014-02-25T05:19:07Z</dcterms:modified>
</cp:coreProperties>
</file>