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724" r:id="rId2"/>
    <p:sldId id="782" r:id="rId3"/>
    <p:sldId id="758" r:id="rId4"/>
    <p:sldId id="762" r:id="rId5"/>
    <p:sldId id="752" r:id="rId6"/>
    <p:sldId id="774" r:id="rId7"/>
    <p:sldId id="767" r:id="rId8"/>
    <p:sldId id="757" r:id="rId9"/>
    <p:sldId id="753" r:id="rId10"/>
    <p:sldId id="722" r:id="rId11"/>
    <p:sldId id="754" r:id="rId12"/>
    <p:sldId id="755" r:id="rId13"/>
    <p:sldId id="769" r:id="rId14"/>
    <p:sldId id="780" r:id="rId15"/>
    <p:sldId id="779" r:id="rId16"/>
    <p:sldId id="781" r:id="rId17"/>
    <p:sldId id="756" r:id="rId18"/>
    <p:sldId id="761" r:id="rId19"/>
    <p:sldId id="764" r:id="rId20"/>
    <p:sldId id="759" r:id="rId21"/>
    <p:sldId id="784" r:id="rId22"/>
    <p:sldId id="785" r:id="rId23"/>
    <p:sldId id="786" r:id="rId24"/>
    <p:sldId id="765" r:id="rId25"/>
    <p:sldId id="766" r:id="rId26"/>
    <p:sldId id="773" r:id="rId27"/>
    <p:sldId id="778" r:id="rId28"/>
    <p:sldId id="76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1F497D"/>
    <a:srgbClr val="C8FFFF"/>
    <a:srgbClr val="8000FF"/>
    <a:srgbClr val="FF66FF"/>
    <a:srgbClr val="F0FFCA"/>
    <a:srgbClr val="FFFF66"/>
    <a:srgbClr val="FF6600"/>
    <a:srgbClr val="336699"/>
    <a:srgbClr val="DCFFE7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05" autoAdjust="0"/>
    <p:restoredTop sz="91155" autoAdjust="0"/>
  </p:normalViewPr>
  <p:slideViewPr>
    <p:cSldViewPr snapToGrid="0" snapToObjects="1">
      <p:cViewPr varScale="1">
        <p:scale>
          <a:sx n="134" d="100"/>
          <a:sy n="134" d="100"/>
        </p:scale>
        <p:origin x="-18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983F4-C155-CB45-BD46-6A8E2F5DD6EE}" type="datetimeFigureOut">
              <a:rPr lang="en-US" smtClean="0"/>
              <a:pPr/>
              <a:t>1/17/14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4F3E4-1DCD-034A-BFDA-61F86C4B48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209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F4419-A6D0-204E-AD60-8CA094668539}" type="datetimeFigureOut">
              <a:rPr lang="en-US" smtClean="0"/>
              <a:pPr/>
              <a:t>1/17/14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B3010-3DC8-FC41-973B-D7DCDF4A2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68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5B3010-3DC8-FC41-973B-D7DCDF4A2B4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973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5B3010-3DC8-FC41-973B-D7DCDF4A2B4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526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5B3010-3DC8-FC41-973B-D7DCDF4A2B4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0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5B3010-3DC8-FC41-973B-D7DCDF4A2B4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31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5B3010-3DC8-FC41-973B-D7DCDF4A2B4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09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Time-varying beam radius at the foil</a:t>
            </a:r>
          </a:p>
          <a:p>
            <a:r>
              <a:rPr lang="en-US" dirty="0" smtClean="0"/>
              <a:t>Creates a time-varying vector potential.</a:t>
            </a:r>
          </a:p>
          <a:p>
            <a:r>
              <a:rPr lang="en-US" dirty="0" smtClean="0"/>
              <a:t>Dipole radiation at the plasma frequency is emitted transverse to the beam axis.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5B3010-3DC8-FC41-973B-D7DCDF4A2B4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258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48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02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958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40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41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9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8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40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5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38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593" y="50030"/>
            <a:ext cx="7064390" cy="6055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7682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429227"/>
            <a:ext cx="2239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292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WAKE_white_background.jp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35" y="137663"/>
            <a:ext cx="1178358" cy="593107"/>
          </a:xfrm>
          <a:prstGeom prst="rect">
            <a:avLst/>
          </a:prstGeom>
        </p:spPr>
      </p:pic>
      <p:pic>
        <p:nvPicPr>
          <p:cNvPr id="5" name="Picture 4" descr="CERN-logo.jpg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3366" y="127252"/>
            <a:ext cx="591788" cy="59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9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3366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366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366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AWAKE Project at CERN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75031" y="4170516"/>
            <a:ext cx="4083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 Technical Board for the AWAKE Project</a:t>
            </a:r>
          </a:p>
          <a:p>
            <a:r>
              <a:rPr lang="en-US" dirty="0" smtClean="0"/>
              <a:t>29 January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8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</a:t>
            </a:r>
            <a:r>
              <a:rPr lang="en-US" dirty="0" smtClean="0"/>
              <a:t>for AWAKE </a:t>
            </a:r>
            <a:endParaRPr lang="en-US" dirty="0"/>
          </a:p>
        </p:txBody>
      </p:sp>
      <p:pic>
        <p:nvPicPr>
          <p:cNvPr id="6" name="Picture 5" descr="AWAKE -CNGS- rev6.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8932" y="-471252"/>
            <a:ext cx="6003900" cy="84962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54641" y="2506733"/>
            <a:ext cx="2467342" cy="230832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Until June 2014: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Cut/remove shielding plugs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Maintenance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>
                <a:solidFill>
                  <a:srgbClr val="8000FF"/>
                </a:solidFill>
              </a:rPr>
              <a:t>Work Dose Planning!!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Remove </a:t>
            </a:r>
            <a:r>
              <a:rPr lang="en-US" sz="1400" dirty="0" smtClean="0">
                <a:solidFill>
                  <a:srgbClr val="FF0000"/>
                </a:solidFill>
              </a:rPr>
              <a:t>proton beam line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Remove doors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Target separation wall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Laser tunnel drilling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M</a:t>
            </a:r>
            <a:r>
              <a:rPr lang="en-US" sz="1400" dirty="0" smtClean="0">
                <a:solidFill>
                  <a:srgbClr val="FF0000"/>
                </a:solidFill>
              </a:rPr>
              <a:t>ove crane racks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…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8124" y="1746485"/>
            <a:ext cx="2377574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Until end 2013: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Cleaning of the CNGS area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93785" y="5786445"/>
            <a:ext cx="3057247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July 2014 – Dec 2014: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Civil engineering for electron tunnel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649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 descr="\\cern.ch\dfs\Users\a\apardons\Documents\My Pictures\Picasa\Screen Captures\CNGS-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793" y="655589"/>
            <a:ext cx="7722931" cy="2882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ern.ch\dfs\Users\a\apardons\Documents\My Pictures\Picasa\Screen Captures\CNGS-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869" y="4025531"/>
            <a:ext cx="7143972" cy="25623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57593" y="50030"/>
            <a:ext cx="7064390" cy="605559"/>
          </a:xfrm>
        </p:spPr>
        <p:txBody>
          <a:bodyPr/>
          <a:lstStyle/>
          <a:p>
            <a:r>
              <a:rPr lang="en-US" dirty="0" smtClean="0"/>
              <a:t>CNGS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/>
              <a:t>AWAKE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4116288" y="3504130"/>
            <a:ext cx="793775" cy="1154594"/>
          </a:xfrm>
          <a:prstGeom prst="downArrow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4303" y="1156703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3366FF"/>
                </a:solidFill>
              </a:rPr>
              <a:t>CNGS</a:t>
            </a:r>
            <a:endParaRPr lang="en-US" sz="2000" b="1" dirty="0">
              <a:solidFill>
                <a:srgbClr val="3366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0080" y="4258614"/>
            <a:ext cx="10061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3366FF"/>
                </a:solidFill>
              </a:rPr>
              <a:t>AWAKE</a:t>
            </a:r>
            <a:endParaRPr lang="en-US" sz="2000" b="1" dirty="0">
              <a:solidFill>
                <a:srgbClr val="3366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662" y="6218534"/>
            <a:ext cx="4043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l</a:t>
            </a:r>
            <a:r>
              <a:rPr lang="en-US" dirty="0" smtClean="0">
                <a:solidFill>
                  <a:srgbClr val="3366FF"/>
                </a:solidFill>
              </a:rPr>
              <a:t>ast ~80 m of proton line will be modified</a:t>
            </a:r>
            <a:endParaRPr lang="en-US" dirty="0">
              <a:solidFill>
                <a:srgbClr val="3366FF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99189" y="6298502"/>
            <a:ext cx="3817099" cy="0"/>
          </a:xfrm>
          <a:prstGeom prst="straightConnector1">
            <a:avLst/>
          </a:prstGeom>
          <a:ln w="19050" cmpd="sng">
            <a:solidFill>
              <a:srgbClr val="3366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084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ayout3Dlegen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363" y="759976"/>
            <a:ext cx="8242437" cy="609802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70026" y="-62466"/>
            <a:ext cx="6793727" cy="6761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Layout of the AWAKE Experiment</a:t>
            </a:r>
            <a:endParaRPr lang="en-US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967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Tunnel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7700"/>
            <a:ext cx="9144000" cy="55460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262" y="498970"/>
            <a:ext cx="2274721" cy="12207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01673" y="827836"/>
            <a:ext cx="2245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tunnel </a:t>
            </a:r>
            <a:r>
              <a:rPr lang="en-US" dirty="0" err="1" smtClean="0"/>
              <a:t>vers</a:t>
            </a:r>
            <a:r>
              <a:rPr lang="en-US" dirty="0" smtClean="0"/>
              <a:t>. 1.0: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075" b="15039"/>
          <a:stretch/>
        </p:blipFill>
        <p:spPr bwMode="auto">
          <a:xfrm>
            <a:off x="179570" y="4744915"/>
            <a:ext cx="5033308" cy="20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738536" y="4213639"/>
            <a:ext cx="1049657" cy="63494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790372" y="4187723"/>
            <a:ext cx="810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</a:t>
            </a:r>
          </a:p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13065" y="2565676"/>
            <a:ext cx="664001" cy="20653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834468" y="2359142"/>
            <a:ext cx="268490" cy="2065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791949" y="2261134"/>
            <a:ext cx="395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dirty="0" smtClean="0">
                <a:solidFill>
                  <a:srgbClr val="3366FF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722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593" y="50030"/>
            <a:ext cx="6487379" cy="605559"/>
          </a:xfrm>
        </p:spPr>
        <p:txBody>
          <a:bodyPr/>
          <a:lstStyle/>
          <a:p>
            <a:r>
              <a:rPr lang="en-US" dirty="0" smtClean="0"/>
              <a:t>Electron Source Area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3944" y="655589"/>
            <a:ext cx="6952458" cy="419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53200" y="4463190"/>
            <a:ext cx="1402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S. Girod, V. </a:t>
            </a:r>
            <a:r>
              <a:rPr lang="en-US" sz="1400" dirty="0" err="1" smtClean="0"/>
              <a:t>Clerc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2286" y="4850254"/>
            <a:ext cx="907171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Status today: 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CERN will provide RF powering system (modulator, klystron) from CTF3 and interface to gun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Electron source: waiting proposals from Cockcroft, </a:t>
            </a:r>
            <a:r>
              <a:rPr lang="en-US" dirty="0" err="1" smtClean="0"/>
              <a:t>Frascati</a:t>
            </a:r>
            <a:endParaRPr lang="en-US" dirty="0" smtClean="0"/>
          </a:p>
          <a:p>
            <a:pPr marL="742950" lvl="1" indent="-285750">
              <a:buFont typeface="Wingdings" charset="0"/>
              <a:buChar char="à"/>
            </a:pPr>
            <a:r>
              <a:rPr lang="en-US" dirty="0" smtClean="0"/>
              <a:t>Or electron source: PHIN</a:t>
            </a:r>
          </a:p>
          <a:p>
            <a:pPr marL="285750" indent="-285750">
              <a:buFont typeface="Wingdings" charset="0"/>
              <a:buChar char="à"/>
            </a:pPr>
            <a:endParaRPr lang="en-US" dirty="0" smtClean="0"/>
          </a:p>
          <a:p>
            <a:r>
              <a:rPr lang="en-US" dirty="0" smtClean="0">
                <a:sym typeface="Wingdings"/>
              </a:rPr>
              <a:t> More news in next collaboration in April 9-11, 2014 @ CERN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131620" y="5727418"/>
            <a:ext cx="3555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  <a:sym typeface="Wingdings"/>
              </a:rPr>
              <a:t> l</a:t>
            </a:r>
            <a:r>
              <a:rPr lang="en-US" b="1" dirty="0" smtClean="0">
                <a:solidFill>
                  <a:srgbClr val="3366FF"/>
                </a:solidFill>
              </a:rPr>
              <a:t>ikely: re-use some BI from PHIN</a:t>
            </a:r>
            <a:endParaRPr lang="en-US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371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57593" y="50030"/>
            <a:ext cx="7064390" cy="605559"/>
          </a:xfrm>
        </p:spPr>
        <p:txBody>
          <a:bodyPr/>
          <a:lstStyle/>
          <a:p>
            <a:r>
              <a:rPr lang="en-US" dirty="0" smtClean="0"/>
              <a:t>Electron Beam Tunnel</a:t>
            </a:r>
            <a:endParaRPr lang="en-US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360" y="737116"/>
            <a:ext cx="6161869" cy="3838978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1798" y="4268317"/>
            <a:ext cx="18715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C. </a:t>
            </a:r>
            <a:r>
              <a:rPr lang="en-US" sz="1400" dirty="0" err="1" smtClean="0"/>
              <a:t>Magnier</a:t>
            </a:r>
            <a:r>
              <a:rPr lang="en-US" sz="1400" dirty="0" smtClean="0"/>
              <a:t>, F. </a:t>
            </a:r>
            <a:r>
              <a:rPr lang="en-US" sz="1400" dirty="0" err="1" smtClean="0"/>
              <a:t>Galleazzi</a:t>
            </a:r>
            <a:endParaRPr lang="en-US" sz="1400" dirty="0"/>
          </a:p>
        </p:txBody>
      </p:sp>
      <p:pic>
        <p:nvPicPr>
          <p:cNvPr id="10" name="Picture 9" descr="image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349" y="3365820"/>
            <a:ext cx="5749759" cy="3238039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361" y="4949940"/>
            <a:ext cx="3286988" cy="138650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1 BPM for each quadrupole</a:t>
            </a:r>
          </a:p>
          <a:p>
            <a:r>
              <a:rPr lang="en-US" dirty="0" smtClean="0"/>
              <a:t>2 BPMs additional at the end of the line</a:t>
            </a:r>
          </a:p>
          <a:p>
            <a:r>
              <a:rPr lang="en-US" dirty="0" smtClean="0"/>
              <a:t>Spectrometer</a:t>
            </a:r>
          </a:p>
          <a:p>
            <a:r>
              <a:rPr lang="en-US" dirty="0" smtClean="0"/>
              <a:t>Profile measurements</a:t>
            </a:r>
          </a:p>
        </p:txBody>
      </p:sp>
    </p:spTree>
    <p:extLst>
      <p:ext uri="{BB962C8B-B14F-4D97-AF65-F5344CB8AC3E}">
        <p14:creationId xmlns:p14="http://schemas.microsoft.com/office/powerpoint/2010/main" val="2099914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Cell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1627"/>
            <a:ext cx="8940800" cy="4927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1422" y="780534"/>
            <a:ext cx="8308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Rubidium </a:t>
            </a:r>
            <a:r>
              <a:rPr lang="en-US" dirty="0" err="1" smtClean="0"/>
              <a:t>vapour</a:t>
            </a:r>
            <a:r>
              <a:rPr lang="en-US" dirty="0" smtClean="0"/>
              <a:t> source: 3m prototype. Need 0.2% density uniformity. </a:t>
            </a:r>
            <a:r>
              <a:rPr lang="en-US" dirty="0"/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= 7 E14 cm</a:t>
            </a:r>
            <a:r>
              <a:rPr lang="en-US" baseline="30000" dirty="0" smtClean="0"/>
              <a:t>-3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oil heating!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Temperature stability test achieved uniformity of +/-0.5K at 230C.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917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Synchronization of p, e, Laser Beam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-186977" y="1120843"/>
            <a:ext cx="9330977" cy="13967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3366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3366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 smtClean="0"/>
              <a:t>Electrons </a:t>
            </a:r>
            <a:r>
              <a:rPr lang="en-US" sz="1600" dirty="0" smtClean="0"/>
              <a:t>from RF gun driven by a laser pulse derived from same laser system as used for ionization. </a:t>
            </a:r>
          </a:p>
          <a:p>
            <a:pPr marL="457200" lvl="1" indent="0">
              <a:buNone/>
            </a:pPr>
            <a:r>
              <a:rPr lang="en-US" sz="1600" dirty="0" smtClean="0">
                <a:sym typeface="Wingdings"/>
              </a:rPr>
              <a:t>	 Synchronization </a:t>
            </a: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between laser pulse and electron beam at &lt; 1ps </a:t>
            </a:r>
            <a:r>
              <a:rPr lang="en-US" sz="1600" dirty="0" smtClean="0">
                <a:sym typeface="Wingdings"/>
              </a:rPr>
              <a:t>can be achieved. </a:t>
            </a:r>
            <a:endParaRPr lang="en-US" sz="1600" dirty="0" smtClean="0"/>
          </a:p>
          <a:p>
            <a:pPr lvl="1"/>
            <a:r>
              <a:rPr lang="en-US" sz="1600" dirty="0" smtClean="0"/>
              <a:t>Synchronization of </a:t>
            </a:r>
            <a:r>
              <a:rPr lang="en-US" sz="1600" b="1" dirty="0" smtClean="0">
                <a:solidFill>
                  <a:srgbClr val="FF0000"/>
                </a:solidFill>
              </a:rPr>
              <a:t>proton beam w.r.t. laser beam at ~</a:t>
            </a:r>
            <a:r>
              <a:rPr lang="en-US" sz="1600" b="1" dirty="0" smtClean="0">
                <a:solidFill>
                  <a:srgbClr val="FF0000"/>
                </a:solidFill>
              </a:rPr>
              <a:t>100ps (15° in 400MHz) </a:t>
            </a:r>
            <a:r>
              <a:rPr lang="en-US" sz="1600" dirty="0" smtClean="0"/>
              <a:t>level is desired:</a:t>
            </a:r>
          </a:p>
          <a:p>
            <a:pPr marL="457200" lvl="1" indent="0">
              <a:buNone/>
            </a:pPr>
            <a:r>
              <a:rPr lang="en-US" sz="1600" dirty="0" smtClean="0">
                <a:sym typeface="Wingdings"/>
              </a:rPr>
              <a:t>	 SPS RF must re-phase and lock to a stable mode-locker frequency reference from laser </a:t>
            </a:r>
            <a:r>
              <a:rPr lang="en-US" sz="1600" dirty="0" smtClean="0">
                <a:sym typeface="Wingdings"/>
              </a:rPr>
              <a:t>system. 	</a:t>
            </a:r>
          </a:p>
          <a:p>
            <a:pPr marL="457200" lvl="1" indent="0">
              <a:buNone/>
            </a:pPr>
            <a:r>
              <a:rPr lang="en-US" sz="1600" dirty="0">
                <a:sym typeface="Wingdings"/>
              </a:rPr>
              <a:t>	</a:t>
            </a:r>
            <a:r>
              <a:rPr lang="en-US" sz="1600" dirty="0" smtClean="0">
                <a:sym typeface="Wingdings"/>
              </a:rPr>
              <a:t> Synchronization just before p extraction. </a:t>
            </a:r>
            <a:endParaRPr lang="en-US" sz="16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572608" y="2818683"/>
            <a:ext cx="5432614" cy="1346766"/>
            <a:chOff x="2555671" y="4027794"/>
            <a:chExt cx="6296214" cy="1539798"/>
          </a:xfrm>
        </p:grpSpPr>
        <p:grpSp>
          <p:nvGrpSpPr>
            <p:cNvPr id="17" name="Group 16"/>
            <p:cNvGrpSpPr/>
            <p:nvPr/>
          </p:nvGrpSpPr>
          <p:grpSpPr>
            <a:xfrm>
              <a:off x="2555671" y="4027794"/>
              <a:ext cx="6296214" cy="1539798"/>
              <a:chOff x="2388167" y="980024"/>
              <a:chExt cx="6296214" cy="1539798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388167" y="1038209"/>
                <a:ext cx="6296214" cy="1481613"/>
              </a:xfrm>
              <a:prstGeom prst="rect">
                <a:avLst/>
              </a:prstGeom>
              <a:solidFill>
                <a:srgbClr val="F0FFCA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2850646" y="1208918"/>
                <a:ext cx="5277640" cy="1283239"/>
                <a:chOff x="-749250" y="4669055"/>
                <a:chExt cx="5277640" cy="1283239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551221" y="5080258"/>
                  <a:ext cx="3977169" cy="404746"/>
                </a:xfrm>
                <a:prstGeom prst="ellipse">
                  <a:avLst/>
                </a:prstGeom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2586312" y="4745344"/>
                  <a:ext cx="0" cy="1102535"/>
                </a:xfrm>
                <a:prstGeom prst="straightConnector1">
                  <a:avLst/>
                </a:prstGeom>
                <a:ln w="19050" cmpd="sng">
                  <a:solidFill>
                    <a:srgbClr val="000000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Oval 27"/>
                <p:cNvSpPr/>
                <p:nvPr/>
              </p:nvSpPr>
              <p:spPr>
                <a:xfrm>
                  <a:off x="2346740" y="5212379"/>
                  <a:ext cx="239572" cy="168607"/>
                </a:xfrm>
                <a:prstGeom prst="ellipse">
                  <a:avLst/>
                </a:prstGeom>
                <a:solidFill>
                  <a:srgbClr val="FF0000"/>
                </a:solidFill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1418540" y="5565215"/>
                  <a:ext cx="2025169" cy="3870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FF0000"/>
                      </a:solidFill>
                    </a:rPr>
                    <a:t>l</a:t>
                  </a:r>
                  <a:r>
                    <a:rPr lang="en-US" sz="1600" dirty="0" smtClean="0">
                      <a:solidFill>
                        <a:srgbClr val="FF0000"/>
                      </a:solidFill>
                    </a:rPr>
                    <a:t>aser pulse </a:t>
                  </a:r>
                  <a:r>
                    <a:rPr lang="en-US" sz="1600" dirty="0" smtClean="0">
                      <a:solidFill>
                        <a:srgbClr val="FF0000"/>
                      </a:solidFill>
                    </a:rPr>
                    <a:t>(</a:t>
                  </a:r>
                  <a:r>
                    <a:rPr lang="en-US" sz="1600" dirty="0" smtClean="0">
                      <a:solidFill>
                        <a:srgbClr val="FF0000"/>
                      </a:solidFill>
                    </a:rPr>
                    <a:t>10</a:t>
                  </a:r>
                  <a:r>
                    <a:rPr lang="en-US" sz="1600" dirty="0" smtClean="0">
                      <a:solidFill>
                        <a:srgbClr val="FF0000"/>
                      </a:solidFill>
                    </a:rPr>
                    <a:t>0 </a:t>
                  </a:r>
                  <a:r>
                    <a:rPr lang="en-US" sz="1600" dirty="0" err="1" smtClean="0">
                      <a:solidFill>
                        <a:srgbClr val="FF0000"/>
                      </a:solidFill>
                    </a:rPr>
                    <a:t>fs</a:t>
                  </a:r>
                  <a:r>
                    <a:rPr lang="en-US" sz="1600" dirty="0" smtClean="0">
                      <a:solidFill>
                        <a:srgbClr val="FF0000"/>
                      </a:solidFill>
                    </a:rPr>
                    <a:t>)</a:t>
                  </a:r>
                  <a:endParaRPr lang="en-US" sz="16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-749250" y="5344535"/>
                  <a:ext cx="2798722" cy="3870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3366FF"/>
                      </a:solidFill>
                    </a:rPr>
                    <a:t>proton bunch (1</a:t>
                  </a:r>
                  <a:r>
                    <a:rPr lang="en-US" sz="1600" dirty="0" smtClean="0">
                      <a:solidFill>
                        <a:srgbClr val="3366FF"/>
                      </a:solidFill>
                      <a:latin typeface="Symbol" charset="2"/>
                      <a:cs typeface="Symbol" charset="2"/>
                    </a:rPr>
                    <a:t>s</a:t>
                  </a:r>
                  <a:r>
                    <a:rPr lang="en-US" sz="1600" dirty="0" smtClean="0">
                      <a:solidFill>
                        <a:srgbClr val="3366FF"/>
                      </a:solidFill>
                    </a:rPr>
                    <a:t> </a:t>
                  </a:r>
                  <a:r>
                    <a:rPr lang="en-US" sz="1600" dirty="0" smtClean="0">
                      <a:solidFill>
                        <a:srgbClr val="3366FF"/>
                      </a:solidFill>
                    </a:rPr>
                    <a:t>~</a:t>
                  </a:r>
                  <a:r>
                    <a:rPr lang="en-US" sz="1600" dirty="0">
                      <a:solidFill>
                        <a:srgbClr val="3366FF"/>
                      </a:solidFill>
                    </a:rPr>
                    <a:t>4</a:t>
                  </a:r>
                  <a:r>
                    <a:rPr lang="en-US" sz="1600" dirty="0" smtClean="0">
                      <a:solidFill>
                        <a:srgbClr val="3366FF"/>
                      </a:solidFill>
                    </a:rPr>
                    <a:t>00 </a:t>
                  </a:r>
                  <a:r>
                    <a:rPr lang="en-US" sz="1600" dirty="0" err="1" smtClean="0">
                      <a:solidFill>
                        <a:srgbClr val="3366FF"/>
                      </a:solidFill>
                    </a:rPr>
                    <a:t>ps</a:t>
                  </a:r>
                  <a:r>
                    <a:rPr lang="en-US" sz="1600" dirty="0" smtClean="0">
                      <a:solidFill>
                        <a:srgbClr val="3366FF"/>
                      </a:solidFill>
                    </a:rPr>
                    <a:t>)</a:t>
                  </a:r>
                  <a:endParaRPr lang="en-US" sz="1600" dirty="0">
                    <a:solidFill>
                      <a:srgbClr val="3366FF"/>
                    </a:solidFill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2609581" y="4669055"/>
                  <a:ext cx="532871" cy="3870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gas</a:t>
                  </a:r>
                  <a:endParaRPr lang="en-US" sz="1600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1690213" y="4683012"/>
                  <a:ext cx="902229" cy="38707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Plasma</a:t>
                  </a:r>
                  <a:endParaRPr lang="en-US" sz="1600" dirty="0"/>
                </a:p>
              </p:txBody>
            </p:sp>
          </p:grpSp>
          <p:sp>
            <p:nvSpPr>
              <p:cNvPr id="21" name="TextBox 20"/>
              <p:cNvSpPr txBox="1"/>
              <p:nvPr/>
            </p:nvSpPr>
            <p:spPr>
              <a:xfrm>
                <a:off x="3465658" y="980024"/>
                <a:ext cx="2763655" cy="387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8000"/>
                    </a:solidFill>
                  </a:rPr>
                  <a:t>Electron bunch (1</a:t>
                </a:r>
                <a:r>
                  <a:rPr lang="en-US" sz="1600" dirty="0" smtClean="0">
                    <a:solidFill>
                      <a:srgbClr val="008000"/>
                    </a:solidFill>
                    <a:latin typeface="Symbol" charset="2"/>
                    <a:cs typeface="Symbol" charset="2"/>
                  </a:rPr>
                  <a:t>s</a:t>
                </a:r>
                <a:r>
                  <a:rPr lang="en-US" sz="1600" dirty="0" smtClean="0">
                    <a:solidFill>
                      <a:srgbClr val="008000"/>
                    </a:solidFill>
                  </a:rPr>
                  <a:t>~10 </a:t>
                </a:r>
                <a:r>
                  <a:rPr lang="en-US" sz="1600" dirty="0" err="1" smtClean="0">
                    <a:solidFill>
                      <a:srgbClr val="008000"/>
                    </a:solidFill>
                  </a:rPr>
                  <a:t>ps</a:t>
                </a:r>
                <a:r>
                  <a:rPr lang="en-US" sz="1600" dirty="0" smtClean="0">
                    <a:solidFill>
                      <a:srgbClr val="008000"/>
                    </a:solidFill>
                  </a:rPr>
                  <a:t>)</a:t>
                </a:r>
                <a:endParaRPr lang="en-US" sz="1600" dirty="0">
                  <a:solidFill>
                    <a:srgbClr val="008000"/>
                  </a:solidFill>
                </a:endParaRPr>
              </a:p>
            </p:txBody>
          </p:sp>
        </p:grpSp>
        <p:sp>
          <p:nvSpPr>
            <p:cNvPr id="18" name="Oval 17"/>
            <p:cNvSpPr/>
            <p:nvPr/>
          </p:nvSpPr>
          <p:spPr>
            <a:xfrm rot="1073485" flipV="1">
              <a:off x="4655857" y="4648713"/>
              <a:ext cx="740934" cy="52272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230929" y="2811292"/>
            <a:ext cx="275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</a:t>
            </a:r>
            <a:r>
              <a:rPr lang="en-US" sz="1600" dirty="0" smtClean="0"/>
              <a:t>- RF gun: </a:t>
            </a:r>
          </a:p>
          <a:p>
            <a:r>
              <a:rPr lang="en-US" sz="1600" dirty="0" smtClean="0"/>
              <a:t>2998.5 +/- 1 MHz</a:t>
            </a:r>
          </a:p>
          <a:p>
            <a:endParaRPr lang="en-US" sz="1600" dirty="0" smtClean="0"/>
          </a:p>
          <a:p>
            <a:r>
              <a:rPr lang="en-US" sz="1600" dirty="0" smtClean="0"/>
              <a:t>SPS RF frequency reference: </a:t>
            </a:r>
          </a:p>
          <a:p>
            <a:r>
              <a:rPr lang="en-US" sz="1600" dirty="0" err="1" smtClean="0"/>
              <a:t>f</a:t>
            </a:r>
            <a:r>
              <a:rPr lang="en-US" sz="1600" baseline="-25000" dirty="0" err="1" smtClean="0"/>
              <a:t>rev</a:t>
            </a:r>
            <a:r>
              <a:rPr lang="en-US" sz="1600" baseline="-25000" dirty="0" smtClean="0"/>
              <a:t> SPS</a:t>
            </a:r>
            <a:r>
              <a:rPr lang="en-US" sz="1600" dirty="0" smtClean="0"/>
              <a:t> = 200.394 +/- 0.001 MHz 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82126" y="4674846"/>
            <a:ext cx="810894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>
                <a:sym typeface="Wingdings"/>
              </a:rPr>
              <a:t>Method:</a:t>
            </a:r>
          </a:p>
          <a:p>
            <a:r>
              <a:rPr lang="en-US" sz="1600" dirty="0" smtClean="0">
                <a:sym typeface="Wingdings"/>
              </a:rPr>
              <a:t> </a:t>
            </a:r>
            <a:r>
              <a:rPr lang="en-US" sz="1600" dirty="0" smtClean="0"/>
              <a:t>Coarse </a:t>
            </a:r>
            <a:r>
              <a:rPr lang="en-US" sz="1600" dirty="0" err="1" smtClean="0"/>
              <a:t>rephasing</a:t>
            </a:r>
            <a:r>
              <a:rPr lang="en-US" sz="1600" dirty="0" smtClean="0"/>
              <a:t> of SPS to the common frequency f</a:t>
            </a:r>
            <a:r>
              <a:rPr lang="en-US" sz="1600" baseline="-25000" dirty="0" smtClean="0"/>
              <a:t>c</a:t>
            </a:r>
            <a:r>
              <a:rPr lang="en-US" sz="1600" dirty="0" smtClean="0"/>
              <a:t> (= </a:t>
            </a:r>
            <a:r>
              <a:rPr lang="en-US" sz="1600" dirty="0"/>
              <a:t>: </a:t>
            </a:r>
            <a:r>
              <a:rPr lang="en-US" sz="1600" dirty="0" err="1"/>
              <a:t>f</a:t>
            </a:r>
            <a:r>
              <a:rPr lang="en-US" sz="1600" baseline="-25000" dirty="0" err="1"/>
              <a:t>rev</a:t>
            </a:r>
            <a:r>
              <a:rPr lang="en-US" sz="1600" baseline="-25000" dirty="0"/>
              <a:t> </a:t>
            </a:r>
            <a:r>
              <a:rPr lang="en-US" sz="1600" baseline="-25000" dirty="0" smtClean="0"/>
              <a:t>SPS</a:t>
            </a:r>
            <a:r>
              <a:rPr lang="en-US" sz="1600" dirty="0" smtClean="0"/>
              <a:t>/n)</a:t>
            </a:r>
          </a:p>
          <a:p>
            <a:r>
              <a:rPr lang="en-US" sz="1600" dirty="0" smtClean="0">
                <a:sym typeface="Wingdings"/>
              </a:rPr>
              <a:t> </a:t>
            </a:r>
            <a:r>
              <a:rPr lang="en-US" sz="1600" dirty="0" smtClean="0"/>
              <a:t>Fine </a:t>
            </a:r>
            <a:r>
              <a:rPr lang="en-US" sz="1600" dirty="0" err="1" smtClean="0"/>
              <a:t>rephasing</a:t>
            </a:r>
            <a:r>
              <a:rPr lang="en-US" sz="1600" dirty="0" smtClean="0"/>
              <a:t> to the RF frequency reference</a:t>
            </a:r>
          </a:p>
          <a:p>
            <a:r>
              <a:rPr lang="en-US" sz="1600" dirty="0" smtClean="0">
                <a:sym typeface="Wingdings"/>
              </a:rPr>
              <a:t> </a:t>
            </a:r>
            <a:r>
              <a:rPr lang="en-US" sz="1600" dirty="0" smtClean="0"/>
              <a:t>also needed to synchronize with the laser pulse: laser pulse repetition frequency </a:t>
            </a:r>
            <a:r>
              <a:rPr lang="en-US" sz="1600" dirty="0" err="1" smtClean="0"/>
              <a:t>f</a:t>
            </a:r>
            <a:r>
              <a:rPr lang="en-US" sz="1600" baseline="-25000" dirty="0" err="1" smtClean="0"/>
              <a:t>rep</a:t>
            </a:r>
            <a:r>
              <a:rPr lang="en-US" sz="1600" baseline="-25000" dirty="0"/>
              <a:t> </a:t>
            </a:r>
            <a:r>
              <a:rPr lang="en-US" sz="1600" dirty="0" smtClean="0"/>
              <a:t>(~10Hz)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95104" y="584664"/>
            <a:ext cx="25268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Thomas </a:t>
            </a:r>
            <a:r>
              <a:rPr lang="en-US" sz="1400" dirty="0" err="1" smtClean="0"/>
              <a:t>Bohl</a:t>
            </a:r>
            <a:r>
              <a:rPr lang="en-US" sz="1400" dirty="0" smtClean="0"/>
              <a:t>, Andy Butterworth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98540" y="6059895"/>
            <a:ext cx="6288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  <a:sym typeface="Wingdings"/>
              </a:rPr>
              <a:t> </a:t>
            </a:r>
            <a:r>
              <a:rPr lang="en-US" b="1" dirty="0" smtClean="0">
                <a:solidFill>
                  <a:srgbClr val="3366FF"/>
                </a:solidFill>
              </a:rPr>
              <a:t>Beam instrumentation: timing/synchronization of the beams</a:t>
            </a:r>
            <a:endParaRPr lang="en-US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63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Injection Off-Axis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420" y="1384554"/>
            <a:ext cx="6192253" cy="226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895" y="1290977"/>
            <a:ext cx="6392778" cy="29397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168" y="718551"/>
            <a:ext cx="9174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 idea: off-axis injection of electrons into plasma wakefield.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Injection after SMI has built up (4-6m)  electrons are caught </a:t>
            </a:r>
            <a:r>
              <a:rPr lang="en-US" dirty="0">
                <a:sym typeface="Wingdings"/>
              </a:rPr>
              <a:t>under optimal angle (~15mrad</a:t>
            </a:r>
            <a:r>
              <a:rPr lang="en-US" dirty="0" smtClean="0">
                <a:sym typeface="Wingdings"/>
              </a:rPr>
              <a:t>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57593" y="4297677"/>
            <a:ext cx="3156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 side-injection efficiency: 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~ 2% with 15 MeV/c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1263" y="3246052"/>
            <a:ext cx="3196933" cy="24554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7263" y="5377031"/>
            <a:ext cx="87886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Challenges: </a:t>
            </a:r>
          </a:p>
          <a:p>
            <a:r>
              <a:rPr lang="en-US" dirty="0" smtClean="0">
                <a:solidFill>
                  <a:srgbClr val="3366FF"/>
                </a:solidFill>
                <a:sym typeface="Wingdings"/>
              </a:rPr>
              <a:t>Two vacuum tubes upstream the plasma to shield e</a:t>
            </a:r>
            <a:r>
              <a:rPr lang="en-US" baseline="30000" dirty="0" smtClean="0">
                <a:solidFill>
                  <a:srgbClr val="3366FF"/>
                </a:solidFill>
                <a:sym typeface="Wingdings"/>
              </a:rPr>
              <a:t>-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 and p beam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3366FF"/>
                </a:solidFill>
                <a:sym typeface="Wingdings"/>
              </a:rPr>
              <a:t>Dipole magnet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3366FF"/>
                </a:solidFill>
                <a:sym typeface="Wingdings"/>
              </a:rPr>
              <a:t>Fast valves/windows</a:t>
            </a:r>
            <a:endParaRPr lang="en-US" dirty="0">
              <a:solidFill>
                <a:srgbClr val="3366FF"/>
              </a:solidFill>
              <a:sym typeface="Wingding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50862" y="5948947"/>
            <a:ext cx="2531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3366FF"/>
                </a:solidFill>
              </a:rPr>
              <a:t>Space around vacuum</a:t>
            </a:r>
          </a:p>
          <a:p>
            <a:pPr marL="285750" indent="-285750">
              <a:buFont typeface="Wingdings" charset="0"/>
              <a:buChar char="à"/>
            </a:pP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5713" y="5948947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3366FF"/>
                </a:solidFill>
              </a:rPr>
              <a:t>Plasma cell design</a:t>
            </a:r>
          </a:p>
          <a:p>
            <a:pPr marL="285750" indent="-285750">
              <a:buFont typeface="Wingdings" charset="0"/>
              <a:buChar char="à"/>
            </a:pPr>
            <a:r>
              <a:rPr lang="en-US" b="1" dirty="0" smtClean="0">
                <a:solidFill>
                  <a:srgbClr val="3366FF"/>
                </a:solidFill>
              </a:rPr>
              <a:t>Beam instrumentation</a:t>
            </a:r>
            <a:endParaRPr lang="en-US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149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Injection On-Axis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88" y="1024921"/>
            <a:ext cx="7166933" cy="18498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9488" y="655589"/>
            <a:ext cx="5968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 electrons to proton beam line upstream the plasma cell.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5605" y="2706787"/>
            <a:ext cx="6801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Typical side-injection efficiency</a:t>
            </a:r>
            <a:r>
              <a:rPr lang="en-US" dirty="0" smtClean="0">
                <a:solidFill>
                  <a:srgbClr val="3366FF"/>
                </a:solidFill>
              </a:rPr>
              <a:t>:  ~ 2-5% with 15 MeV/c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3089487"/>
            <a:ext cx="7546041" cy="29950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5605" y="5831436"/>
            <a:ext cx="6237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Challenges: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3366FF"/>
                </a:solidFill>
                <a:sym typeface="Wingdings"/>
              </a:rPr>
              <a:t>Junction electron/proton injection 	Electron spectrometer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047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AWAKE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176829"/>
            <a:ext cx="8229600" cy="370832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AWAKE </a:t>
            </a:r>
            <a:r>
              <a:rPr lang="en-US" b="1" dirty="0"/>
              <a:t>– A Proton Driven Plasma Wakefield Acceleration Experiment at </a:t>
            </a:r>
            <a:r>
              <a:rPr lang="en-US" b="1" dirty="0" smtClean="0"/>
              <a:t>CERN</a:t>
            </a:r>
          </a:p>
          <a:p>
            <a:r>
              <a:rPr lang="en-US" dirty="0"/>
              <a:t>Proof-of-principle R&amp;D experiment proposed at CERN. </a:t>
            </a: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	 </a:t>
            </a:r>
            <a:r>
              <a:rPr lang="en-US" dirty="0" smtClean="0"/>
              <a:t>First beam driven wakefield acceleration experiment in Europe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	 </a:t>
            </a:r>
            <a:r>
              <a:rPr lang="en-US" dirty="0">
                <a:sym typeface="Wingdings"/>
              </a:rPr>
              <a:t>F</a:t>
            </a:r>
            <a:r>
              <a:rPr lang="en-US" dirty="0" smtClean="0"/>
              <a:t>irst proton driven PWA experiment world-wide.</a:t>
            </a:r>
          </a:p>
          <a:p>
            <a:endParaRPr lang="en-US" dirty="0"/>
          </a:p>
          <a:p>
            <a:r>
              <a:rPr lang="en-US" dirty="0" smtClean="0"/>
              <a:t>Use </a:t>
            </a:r>
            <a:r>
              <a:rPr lang="en-US" b="1" dirty="0" smtClean="0"/>
              <a:t>high-energy protons </a:t>
            </a:r>
            <a:r>
              <a:rPr lang="en-US" dirty="0" smtClean="0"/>
              <a:t>to generate wakefields in the plasma cell  at </a:t>
            </a:r>
            <a:r>
              <a:rPr lang="en-US" b="1" dirty="0" smtClean="0"/>
              <a:t>the GV/m level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Inject </a:t>
            </a:r>
            <a:r>
              <a:rPr lang="en-US" b="1" dirty="0" smtClean="0"/>
              <a:t>low energy electrons </a:t>
            </a:r>
            <a:r>
              <a:rPr lang="en-US" dirty="0" smtClean="0"/>
              <a:t>(~ </a:t>
            </a:r>
            <a:r>
              <a:rPr lang="en-US" dirty="0" smtClean="0"/>
              <a:t>15</a:t>
            </a:r>
            <a:r>
              <a:rPr lang="en-US" dirty="0" smtClean="0"/>
              <a:t> MeV/c) </a:t>
            </a:r>
            <a:r>
              <a:rPr lang="en-US" dirty="0" smtClean="0"/>
              <a:t>to be accelerated in the wakefield to multi-GeV energy range. 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Advantages of using protons as driver: single stage acceleration</a:t>
            </a:r>
          </a:p>
          <a:p>
            <a:pPr lvl="1"/>
            <a:r>
              <a:rPr lang="en-US" dirty="0" smtClean="0"/>
              <a:t>Higher stored energy available in the driver (~kJ)</a:t>
            </a:r>
          </a:p>
          <a:p>
            <a:pPr lvl="1"/>
            <a:r>
              <a:rPr lang="en-US" dirty="0" smtClean="0"/>
              <a:t>Electron/laser driven requires many stages to reach the TeV scale. </a:t>
            </a:r>
          </a:p>
        </p:txBody>
      </p:sp>
    </p:spTree>
    <p:extLst>
      <p:ext uri="{BB962C8B-B14F-4D97-AF65-F5344CB8AC3E}">
        <p14:creationId xmlns:p14="http://schemas.microsoft.com/office/powerpoint/2010/main" val="440616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 descr="C:\CNGS\NBI2010\photos-from-christophe\Photos CNGS\Blindage pour l'inspection de la cible et inspection\100_02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593" y="655589"/>
            <a:ext cx="6723354" cy="5043881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57593" y="50030"/>
            <a:ext cx="7064390" cy="605559"/>
          </a:xfrm>
        </p:spPr>
        <p:txBody>
          <a:bodyPr/>
          <a:lstStyle/>
          <a:p>
            <a:r>
              <a:rPr lang="en-US" dirty="0" smtClean="0"/>
              <a:t>Experimental Area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257593" y="5691079"/>
            <a:ext cx="5003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 where electron spectrometer will be installed. </a:t>
            </a:r>
          </a:p>
          <a:p>
            <a:r>
              <a:rPr lang="en-US" dirty="0" smtClean="0"/>
              <a:t>Magnets, shielding, etc… will be removed. </a:t>
            </a:r>
          </a:p>
        </p:txBody>
      </p:sp>
    </p:spTree>
    <p:extLst>
      <p:ext uri="{BB962C8B-B14F-4D97-AF65-F5344CB8AC3E}">
        <p14:creationId xmlns:p14="http://schemas.microsoft.com/office/powerpoint/2010/main" val="1349643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 – Proton Bunch Self-Modulation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74" y="655589"/>
            <a:ext cx="5066497" cy="407227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 smtClean="0"/>
              <a:t>OTR + Streak Camera (MPI Munich)</a:t>
            </a:r>
            <a:endParaRPr lang="en-US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169401" y="2737981"/>
            <a:ext cx="3393523" cy="2908650"/>
            <a:chOff x="229424" y="4279994"/>
            <a:chExt cx="3113456" cy="2236737"/>
          </a:xfrm>
        </p:grpSpPr>
        <p:grpSp>
          <p:nvGrpSpPr>
            <p:cNvPr id="7" name="Group 6"/>
            <p:cNvGrpSpPr/>
            <p:nvPr/>
          </p:nvGrpSpPr>
          <p:grpSpPr>
            <a:xfrm>
              <a:off x="229424" y="4279994"/>
              <a:ext cx="3113456" cy="2236737"/>
              <a:chOff x="5175427" y="1575120"/>
              <a:chExt cx="3113456" cy="2236737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5175427" y="1575120"/>
                <a:ext cx="3113456" cy="223673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2" name="Picture 11" descr="TCTR.png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278379" y="1831904"/>
                <a:ext cx="2891685" cy="1776095"/>
              </a:xfrm>
              <a:prstGeom prst="rect">
                <a:avLst/>
              </a:prstGeom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236230" y="4409093"/>
              <a:ext cx="3059170" cy="2079484"/>
              <a:chOff x="7116757" y="1564672"/>
              <a:chExt cx="3140085" cy="2580225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16757" y="1564672"/>
                <a:ext cx="3140085" cy="2580225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9144000" y="3094575"/>
                <a:ext cx="1112842" cy="1050322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1701288"/>
            <a:ext cx="2676336" cy="190080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588559" y="1441296"/>
            <a:ext cx="39292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Plasma density: </a:t>
            </a:r>
            <a:r>
              <a:rPr lang="en-US" dirty="0">
                <a:solidFill>
                  <a:srgbClr val="3366FF"/>
                </a:solidFill>
              </a:rPr>
              <a:t>n</a:t>
            </a:r>
            <a:r>
              <a:rPr lang="en-US" baseline="-25000" dirty="0">
                <a:solidFill>
                  <a:srgbClr val="3366FF"/>
                </a:solidFill>
              </a:rPr>
              <a:t>e</a:t>
            </a:r>
            <a:r>
              <a:rPr lang="en-US" dirty="0">
                <a:solidFill>
                  <a:srgbClr val="3366FF"/>
                </a:solidFill>
              </a:rPr>
              <a:t> = 7 E14 cm</a:t>
            </a:r>
            <a:r>
              <a:rPr lang="en-US" baseline="30000" dirty="0">
                <a:solidFill>
                  <a:srgbClr val="3366FF"/>
                </a:solidFill>
              </a:rPr>
              <a:t>-3</a:t>
            </a:r>
            <a:r>
              <a:rPr lang="en-US" dirty="0" smtClean="0">
                <a:solidFill>
                  <a:srgbClr val="3366FF"/>
                </a:solidFill>
              </a:rPr>
              <a:t>.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3366FF"/>
                </a:solidFill>
                <a:sym typeface="Wingdings"/>
              </a:rPr>
              <a:t>Plasma wavelength = 1.2 mm  </a:t>
            </a:r>
            <a:r>
              <a:rPr lang="en-US" b="1" dirty="0" smtClean="0">
                <a:solidFill>
                  <a:srgbClr val="3366FF"/>
                </a:solidFill>
                <a:sym typeface="Wingdings"/>
              </a:rPr>
              <a:t>4 </a:t>
            </a:r>
            <a:r>
              <a:rPr lang="en-US" b="1" dirty="0" err="1" smtClean="0">
                <a:solidFill>
                  <a:srgbClr val="3366FF"/>
                </a:solidFill>
                <a:sym typeface="Wingdings"/>
              </a:rPr>
              <a:t>ps</a:t>
            </a:r>
            <a:endParaRPr lang="en-US" b="1" dirty="0" smtClean="0">
              <a:solidFill>
                <a:srgbClr val="3366FF"/>
              </a:solidFill>
              <a:sym typeface="Wingdings"/>
            </a:endParaRPr>
          </a:p>
          <a:p>
            <a:r>
              <a:rPr lang="en-US" dirty="0">
                <a:solidFill>
                  <a:srgbClr val="3366FF"/>
                </a:solidFill>
                <a:sym typeface="Wingdings"/>
              </a:rPr>
              <a:t> </a:t>
            </a:r>
            <a:r>
              <a:rPr lang="en-US" dirty="0">
                <a:solidFill>
                  <a:srgbClr val="3366FF"/>
                </a:solidFill>
              </a:rPr>
              <a:t>Streak camera with ~</a:t>
            </a:r>
            <a:r>
              <a:rPr lang="en-US" dirty="0" err="1">
                <a:solidFill>
                  <a:srgbClr val="3366FF"/>
                </a:solidFill>
              </a:rPr>
              <a:t>ps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</a:rPr>
              <a:t>resolution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472" y="4057527"/>
            <a:ext cx="2743200" cy="18542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57199" y="910510"/>
            <a:ext cx="4714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 Direct evidence of the occurrence of the SMI.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253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 – Proton Bunch Self-Modulation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235" y="655589"/>
            <a:ext cx="6522990" cy="417033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Coherent Transition Radiation - CTR (MPI Munich)</a:t>
            </a:r>
            <a:endParaRPr lang="en-US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3158410" y="1577753"/>
            <a:ext cx="2272174" cy="3596981"/>
            <a:chOff x="3331167" y="1625346"/>
            <a:chExt cx="2272174" cy="4722367"/>
          </a:xfrm>
        </p:grpSpPr>
        <p:grpSp>
          <p:nvGrpSpPr>
            <p:cNvPr id="52" name="Group 51"/>
            <p:cNvGrpSpPr/>
            <p:nvPr/>
          </p:nvGrpSpPr>
          <p:grpSpPr>
            <a:xfrm>
              <a:off x="3331167" y="1625346"/>
              <a:ext cx="2272174" cy="4722367"/>
              <a:chOff x="466767" y="1621519"/>
              <a:chExt cx="2272174" cy="4722367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466767" y="1646358"/>
                <a:ext cx="2199312" cy="4697528"/>
                <a:chOff x="5935992" y="1861736"/>
                <a:chExt cx="2199312" cy="4697528"/>
              </a:xfrm>
            </p:grpSpPr>
            <p:sp>
              <p:nvSpPr>
                <p:cNvPr id="60" name="Oval 59"/>
                <p:cNvSpPr/>
                <p:nvPr/>
              </p:nvSpPr>
              <p:spPr>
                <a:xfrm>
                  <a:off x="7058097" y="3472343"/>
                  <a:ext cx="1072138" cy="164114"/>
                </a:xfrm>
                <a:prstGeom prst="ellipse">
                  <a:avLst/>
                </a:prstGeom>
                <a:solidFill>
                  <a:srgbClr val="FFFFFF"/>
                </a:solidFill>
                <a:ln w="9525" cmpd="sng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600">
                    <a:solidFill>
                      <a:schemeClr val="tx1"/>
                    </a:solidFill>
                    <a:latin typeface="Times"/>
                    <a:cs typeface="Times"/>
                  </a:endParaRPr>
                </a:p>
              </p:txBody>
            </p:sp>
            <p:cxnSp>
              <p:nvCxnSpPr>
                <p:cNvPr id="61" name="Straight Arrow Connector 60"/>
                <p:cNvCxnSpPr/>
                <p:nvPr/>
              </p:nvCxnSpPr>
              <p:spPr>
                <a:xfrm>
                  <a:off x="7664425" y="2567221"/>
                  <a:ext cx="208099" cy="691530"/>
                </a:xfrm>
                <a:prstGeom prst="straightConnector1">
                  <a:avLst/>
                </a:prstGeom>
                <a:ln w="9525" cmpd="sng">
                  <a:solidFill>
                    <a:schemeClr val="tx1">
                      <a:lumMod val="85000"/>
                      <a:lumOff val="15000"/>
                    </a:schemeClr>
                  </a:solidFill>
                  <a:headEnd type="non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/>
                <p:cNvCxnSpPr/>
                <p:nvPr/>
              </p:nvCxnSpPr>
              <p:spPr>
                <a:xfrm flipH="1">
                  <a:off x="7219310" y="2567221"/>
                  <a:ext cx="262299" cy="691530"/>
                </a:xfrm>
                <a:prstGeom prst="straightConnector1">
                  <a:avLst/>
                </a:prstGeom>
                <a:ln w="9525" cmpd="sng">
                  <a:solidFill>
                    <a:schemeClr val="tx1">
                      <a:lumMod val="85000"/>
                      <a:lumOff val="15000"/>
                    </a:schemeClr>
                  </a:solidFill>
                  <a:headEnd type="none"/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 flipH="1" flipV="1">
                  <a:off x="7093790" y="1861736"/>
                  <a:ext cx="1041514" cy="1023868"/>
                </a:xfrm>
                <a:prstGeom prst="line">
                  <a:avLst/>
                </a:prstGeom>
                <a:ln w="9525" cmpd="sng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4" name="Group 63"/>
                <p:cNvGrpSpPr/>
                <p:nvPr/>
              </p:nvGrpSpPr>
              <p:grpSpPr>
                <a:xfrm>
                  <a:off x="5935992" y="5053174"/>
                  <a:ext cx="1892684" cy="1506090"/>
                  <a:chOff x="5935992" y="5053174"/>
                  <a:chExt cx="1892684" cy="1506090"/>
                </a:xfrm>
              </p:grpSpPr>
              <p:sp>
                <p:nvSpPr>
                  <p:cNvPr id="66" name="TextBox 65"/>
                  <p:cNvSpPr txBox="1"/>
                  <p:nvPr/>
                </p:nvSpPr>
                <p:spPr>
                  <a:xfrm>
                    <a:off x="5935992" y="5898483"/>
                    <a:ext cx="1230626" cy="584776"/>
                  </a:xfrm>
                  <a:prstGeom prst="rect">
                    <a:avLst/>
                  </a:prstGeom>
                  <a:noFill/>
                  <a:ln w="9525" cmpd="sng">
                    <a:noFill/>
                  </a:ln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1600" dirty="0" smtClean="0">
                        <a:solidFill>
                          <a:srgbClr val="112B67"/>
                        </a:solidFill>
                        <a:latin typeface="Times"/>
                        <a:cs typeface="Times"/>
                      </a:rPr>
                      <a:t>Real-time</a:t>
                    </a:r>
                  </a:p>
                  <a:p>
                    <a:pPr algn="ctr"/>
                    <a:r>
                      <a:rPr lang="en-US" sz="1600" dirty="0" smtClean="0">
                        <a:solidFill>
                          <a:srgbClr val="112B67"/>
                        </a:solidFill>
                        <a:latin typeface="Times"/>
                        <a:cs typeface="Times"/>
                      </a:rPr>
                      <a:t>Oscilloscope</a:t>
                    </a:r>
                    <a:endParaRPr lang="en-US" sz="1600" dirty="0">
                      <a:solidFill>
                        <a:srgbClr val="112B67"/>
                      </a:solidFill>
                      <a:latin typeface="Times"/>
                      <a:cs typeface="Times"/>
                    </a:endParaRPr>
                  </a:p>
                </p:txBody>
              </p:sp>
              <p:pic>
                <p:nvPicPr>
                  <p:cNvPr id="67" name="Picture 66" descr="Screen Shot 2013-03-01 at 4.37.55 PM.png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6861316" y="5591904"/>
                    <a:ext cx="1465697" cy="469023"/>
                  </a:xfrm>
                  <a:prstGeom prst="rect">
                    <a:avLst/>
                  </a:prstGeom>
                  <a:ln w="9525" cmpd="sng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</p:pic>
              <p:sp>
                <p:nvSpPr>
                  <p:cNvPr id="68" name="TextBox 67"/>
                  <p:cNvSpPr txBox="1"/>
                  <p:nvPr/>
                </p:nvSpPr>
                <p:spPr>
                  <a:xfrm>
                    <a:off x="6008838" y="5053174"/>
                    <a:ext cx="1084952" cy="584776"/>
                  </a:xfrm>
                  <a:prstGeom prst="rect">
                    <a:avLst/>
                  </a:prstGeom>
                  <a:noFill/>
                  <a:ln w="9525" cmpd="sng">
                    <a:noFill/>
                  </a:ln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1600" dirty="0" smtClean="0">
                        <a:latin typeface="Times"/>
                        <a:cs typeface="Times"/>
                      </a:rPr>
                      <a:t>Broadband</a:t>
                    </a:r>
                  </a:p>
                  <a:p>
                    <a:pPr algn="ctr"/>
                    <a:r>
                      <a:rPr lang="en-US" sz="1600" dirty="0" smtClean="0">
                        <a:latin typeface="Times"/>
                        <a:cs typeface="Times"/>
                      </a:rPr>
                      <a:t>Detector</a:t>
                    </a:r>
                    <a:endParaRPr lang="en-US" sz="1600" dirty="0">
                      <a:latin typeface="Times"/>
                      <a:cs typeface="Times"/>
                    </a:endParaRPr>
                  </a:p>
                </p:txBody>
              </p:sp>
            </p:grpSp>
            <p:sp>
              <p:nvSpPr>
                <p:cNvPr id="65" name="TextBox 64"/>
                <p:cNvSpPr txBox="1"/>
                <p:nvPr/>
              </p:nvSpPr>
              <p:spPr>
                <a:xfrm>
                  <a:off x="6288146" y="3751553"/>
                  <a:ext cx="108505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1600" dirty="0" smtClean="0">
                      <a:latin typeface="Times"/>
                      <a:cs typeface="Times"/>
                    </a:rPr>
                    <a:t>237.5 GHz</a:t>
                  </a:r>
                  <a:endParaRPr lang="en-US" sz="1600" dirty="0">
                    <a:latin typeface="Times"/>
                    <a:cs typeface="Times"/>
                  </a:endParaRPr>
                </a:p>
              </p:txBody>
            </p:sp>
          </p:grpSp>
          <p:cxnSp>
            <p:nvCxnSpPr>
              <p:cNvPr id="55" name="Straight Arrow Connector 54"/>
              <p:cNvCxnSpPr>
                <a:stCxn id="60" idx="4"/>
              </p:cNvCxnSpPr>
              <p:nvPr/>
            </p:nvCxnSpPr>
            <p:spPr>
              <a:xfrm>
                <a:off x="2124941" y="3421079"/>
                <a:ext cx="0" cy="572421"/>
              </a:xfrm>
              <a:prstGeom prst="straightConnector1">
                <a:avLst/>
              </a:prstGeom>
              <a:ln w="9525" cmpd="sng">
                <a:solidFill>
                  <a:schemeClr val="tx1">
                    <a:lumMod val="85000"/>
                    <a:lumOff val="15000"/>
                  </a:schemeClr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745629" y="4049236"/>
                <a:ext cx="62919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>
                    <a:latin typeface="Times"/>
                    <a:cs typeface="Times"/>
                  </a:rPr>
                  <a:t>Filter</a:t>
                </a:r>
                <a:endParaRPr lang="en-US" sz="1600" dirty="0">
                  <a:latin typeface="Times"/>
                  <a:cs typeface="Times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374539" y="1621519"/>
                <a:ext cx="36440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>
                    <a:latin typeface="Times New Roman"/>
                    <a:cs typeface="Times New Roman"/>
                  </a:rPr>
                  <a:t>p</a:t>
                </a:r>
                <a:r>
                  <a:rPr lang="en-US" sz="1600" baseline="30000" dirty="0" smtClean="0">
                    <a:latin typeface="Times New Roman"/>
                    <a:cs typeface="Times New Roman"/>
                  </a:rPr>
                  <a:t>+</a:t>
                </a:r>
                <a:endParaRPr lang="en-US" sz="1600" baseline="30000" dirty="0">
                  <a:latin typeface="Times New Roman"/>
                  <a:cs typeface="Times New Roman"/>
                </a:endParaRPr>
              </a:p>
            </p:txBody>
          </p:sp>
          <p:pic>
            <p:nvPicPr>
              <p:cNvPr id="58" name="Picture 57" descr="Screen Shot 2013-03-01 at 4.19.54 PM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34158" y="3918017"/>
                <a:ext cx="581564" cy="581564"/>
              </a:xfrm>
              <a:prstGeom prst="rect">
                <a:avLst/>
              </a:prstGeom>
            </p:spPr>
          </p:pic>
          <p:cxnSp>
            <p:nvCxnSpPr>
              <p:cNvPr id="59" name="Straight Arrow Connector 58"/>
              <p:cNvCxnSpPr/>
              <p:nvPr/>
            </p:nvCxnSpPr>
            <p:spPr>
              <a:xfrm flipH="1">
                <a:off x="2124940" y="4513996"/>
                <a:ext cx="1" cy="342314"/>
              </a:xfrm>
              <a:prstGeom prst="straightConnector1">
                <a:avLst/>
              </a:prstGeom>
              <a:ln w="9525" cmpd="sng">
                <a:solidFill>
                  <a:schemeClr val="tx1">
                    <a:lumMod val="85000"/>
                    <a:lumOff val="15000"/>
                  </a:schemeClr>
                </a:solidFill>
                <a:headEnd type="none"/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Picture 52" descr="modulated-p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5374" y="2032235"/>
              <a:ext cx="1421716" cy="187479"/>
            </a:xfrm>
            <a:prstGeom prst="rect">
              <a:avLst/>
            </a:prstGeom>
          </p:spPr>
        </p:pic>
      </p:grpSp>
      <p:grpSp>
        <p:nvGrpSpPr>
          <p:cNvPr id="69" name="Group 68"/>
          <p:cNvGrpSpPr/>
          <p:nvPr/>
        </p:nvGrpSpPr>
        <p:grpSpPr>
          <a:xfrm>
            <a:off x="6166218" y="1568486"/>
            <a:ext cx="2639191" cy="3662752"/>
            <a:chOff x="6394639" y="1555673"/>
            <a:chExt cx="2639191" cy="4838419"/>
          </a:xfrm>
        </p:grpSpPr>
        <p:grpSp>
          <p:nvGrpSpPr>
            <p:cNvPr id="70" name="Group 69"/>
            <p:cNvGrpSpPr/>
            <p:nvPr/>
          </p:nvGrpSpPr>
          <p:grpSpPr>
            <a:xfrm>
              <a:off x="6394639" y="1555673"/>
              <a:ext cx="2639191" cy="4838419"/>
              <a:chOff x="6394639" y="1555673"/>
              <a:chExt cx="2639191" cy="4838419"/>
            </a:xfrm>
          </p:grpSpPr>
          <p:grpSp>
            <p:nvGrpSpPr>
              <p:cNvPr id="72" name="Group 71"/>
              <p:cNvGrpSpPr>
                <a:grpSpLocks/>
              </p:cNvGrpSpPr>
              <p:nvPr/>
            </p:nvGrpSpPr>
            <p:grpSpPr bwMode="auto">
              <a:xfrm rot="10800000">
                <a:off x="7877222" y="5830467"/>
                <a:ext cx="361154" cy="389526"/>
                <a:chOff x="2220383" y="1219201"/>
                <a:chExt cx="762000" cy="307975"/>
              </a:xfrm>
            </p:grpSpPr>
            <p:cxnSp>
              <p:nvCxnSpPr>
                <p:cNvPr id="97" name="Straight Connector 96"/>
                <p:cNvCxnSpPr/>
                <p:nvPr/>
              </p:nvCxnSpPr>
              <p:spPr>
                <a:xfrm>
                  <a:off x="2220383" y="1381124"/>
                  <a:ext cx="74083" cy="31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rot="5400000" flipH="1" flipV="1">
                  <a:off x="2273827" y="1258887"/>
                  <a:ext cx="152400" cy="7937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rot="16200000" flipH="1">
                  <a:off x="2314043" y="1298047"/>
                  <a:ext cx="304800" cy="15345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rot="5400000" flipH="1" flipV="1">
                  <a:off x="2438400" y="1297517"/>
                  <a:ext cx="304800" cy="14816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rot="16200000" flipH="1">
                  <a:off x="2615670" y="1298044"/>
                  <a:ext cx="304800" cy="1534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rot="5400000" flipH="1" flipV="1">
                  <a:off x="2808287" y="1411287"/>
                  <a:ext cx="152400" cy="7937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>
                  <a:off x="2908300" y="1381124"/>
                  <a:ext cx="74083" cy="317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" name="Group 72"/>
              <p:cNvGrpSpPr/>
              <p:nvPr/>
            </p:nvGrpSpPr>
            <p:grpSpPr>
              <a:xfrm>
                <a:off x="6394639" y="1555673"/>
                <a:ext cx="2639191" cy="4838419"/>
                <a:chOff x="6263358" y="1525546"/>
                <a:chExt cx="2639191" cy="4838419"/>
              </a:xfrm>
              <a:noFill/>
            </p:grpSpPr>
            <p:sp>
              <p:nvSpPr>
                <p:cNvPr id="74" name="Oval 73"/>
                <p:cNvSpPr/>
                <p:nvPr/>
              </p:nvSpPr>
              <p:spPr>
                <a:xfrm>
                  <a:off x="7609191" y="5624382"/>
                  <a:ext cx="701778" cy="739583"/>
                </a:xfrm>
                <a:prstGeom prst="ellipse">
                  <a:avLst/>
                </a:prstGeom>
                <a:grpFill/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6637667" y="5775271"/>
                  <a:ext cx="971039" cy="584776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600" dirty="0" smtClean="0">
                      <a:latin typeface="Times"/>
                      <a:cs typeface="Times"/>
                    </a:rPr>
                    <a:t>Spectrum</a:t>
                  </a:r>
                </a:p>
                <a:p>
                  <a:pPr algn="ctr"/>
                  <a:r>
                    <a:rPr lang="en-US" sz="1600" dirty="0" smtClean="0">
                      <a:latin typeface="Times"/>
                      <a:cs typeface="Times"/>
                    </a:rPr>
                    <a:t>analyzer</a:t>
                  </a:r>
                  <a:endParaRPr lang="en-US" sz="1600" dirty="0">
                    <a:latin typeface="Times"/>
                    <a:cs typeface="Times"/>
                  </a:endParaRPr>
                </a:p>
              </p:txBody>
            </p:sp>
            <p:grpSp>
              <p:nvGrpSpPr>
                <p:cNvPr id="76" name="Group 75"/>
                <p:cNvGrpSpPr/>
                <p:nvPr/>
              </p:nvGrpSpPr>
              <p:grpSpPr>
                <a:xfrm>
                  <a:off x="6263358" y="1525546"/>
                  <a:ext cx="2639191" cy="4089533"/>
                  <a:chOff x="6263358" y="1525546"/>
                  <a:chExt cx="2639191" cy="4089533"/>
                </a:xfrm>
                <a:grpFill/>
              </p:grpSpPr>
              <p:grpSp>
                <p:nvGrpSpPr>
                  <p:cNvPr id="77" name="Group 76"/>
                  <p:cNvGrpSpPr/>
                  <p:nvPr/>
                </p:nvGrpSpPr>
                <p:grpSpPr>
                  <a:xfrm>
                    <a:off x="6894365" y="1562781"/>
                    <a:ext cx="1584859" cy="2263428"/>
                    <a:chOff x="6550445" y="1861736"/>
                    <a:chExt cx="1584859" cy="2263428"/>
                  </a:xfrm>
                  <a:grpFill/>
                </p:grpSpPr>
                <p:sp>
                  <p:nvSpPr>
                    <p:cNvPr id="92" name="Oval 91"/>
                    <p:cNvSpPr/>
                    <p:nvPr/>
                  </p:nvSpPr>
                  <p:spPr>
                    <a:xfrm>
                      <a:off x="7058097" y="3472343"/>
                      <a:ext cx="1072138" cy="164114"/>
                    </a:xfrm>
                    <a:prstGeom prst="ellipse">
                      <a:avLst/>
                    </a:prstGeom>
                    <a:grpFill/>
                    <a:ln w="9525" cmpd="sng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p:txBody>
                </p:sp>
                <p:cxnSp>
                  <p:nvCxnSpPr>
                    <p:cNvPr id="93" name="Straight Arrow Connector 92"/>
                    <p:cNvCxnSpPr/>
                    <p:nvPr/>
                  </p:nvCxnSpPr>
                  <p:spPr>
                    <a:xfrm>
                      <a:off x="7664425" y="2567221"/>
                      <a:ext cx="208099" cy="691530"/>
                    </a:xfrm>
                    <a:prstGeom prst="straightConnector1">
                      <a:avLst/>
                    </a:prstGeom>
                    <a:grpFill/>
                    <a:ln w="9525" cmpd="sng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headEnd type="none"/>
                      <a:tailEnd type="none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Straight Arrow Connector 93"/>
                    <p:cNvCxnSpPr/>
                    <p:nvPr/>
                  </p:nvCxnSpPr>
                  <p:spPr>
                    <a:xfrm flipH="1">
                      <a:off x="7219310" y="2567221"/>
                      <a:ext cx="262299" cy="691530"/>
                    </a:xfrm>
                    <a:prstGeom prst="straightConnector1">
                      <a:avLst/>
                    </a:prstGeom>
                    <a:grpFill/>
                    <a:ln w="9525" cmpd="sng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headEnd type="none"/>
                      <a:tailEnd type="none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Straight Connector 94"/>
                    <p:cNvCxnSpPr/>
                    <p:nvPr/>
                  </p:nvCxnSpPr>
                  <p:spPr>
                    <a:xfrm flipH="1" flipV="1">
                      <a:off x="7093790" y="1861736"/>
                      <a:ext cx="1041514" cy="1023868"/>
                    </a:xfrm>
                    <a:prstGeom prst="line">
                      <a:avLst/>
                    </a:prstGeom>
                    <a:grpFill/>
                    <a:ln w="9525" cmpd="sng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  <a:effectLst>
                      <a:outerShdw blurRad="50800" dist="38100" dir="18900000" algn="b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6" name="TextBox 95"/>
                    <p:cNvSpPr txBox="1"/>
                    <p:nvPr/>
                  </p:nvSpPr>
                  <p:spPr>
                    <a:xfrm>
                      <a:off x="6550445" y="3786610"/>
                      <a:ext cx="1085053" cy="338554"/>
                    </a:xfrm>
                    <a:prstGeom prst="rect">
                      <a:avLst/>
                    </a:prstGeom>
                    <a:grpFill/>
                  </p:spPr>
                  <p:txBody>
                    <a:bodyPr wrap="none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1600" dirty="0" smtClean="0">
                          <a:latin typeface="Times"/>
                          <a:cs typeface="Times"/>
                        </a:rPr>
                        <a:t>237.5 GHz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p:txBody>
                </p:sp>
              </p:grpSp>
              <p:cxnSp>
                <p:nvCxnSpPr>
                  <p:cNvPr id="78" name="Straight Arrow Connector 77"/>
                  <p:cNvCxnSpPr/>
                  <p:nvPr/>
                </p:nvCxnSpPr>
                <p:spPr>
                  <a:xfrm>
                    <a:off x="7960080" y="3302604"/>
                    <a:ext cx="0" cy="1058886"/>
                  </a:xfrm>
                  <a:prstGeom prst="straightConnector1">
                    <a:avLst/>
                  </a:prstGeom>
                  <a:grpFill/>
                  <a:ln w="9525" cmpd="sng">
                    <a:solidFill>
                      <a:schemeClr val="tx1">
                        <a:lumMod val="85000"/>
                        <a:lumOff val="15000"/>
                      </a:schemeClr>
                    </a:solidFill>
                    <a:headEnd type="none"/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79" name="Group 78"/>
                  <p:cNvGrpSpPr/>
                  <p:nvPr/>
                </p:nvGrpSpPr>
                <p:grpSpPr>
                  <a:xfrm>
                    <a:off x="7750943" y="4398240"/>
                    <a:ext cx="418274" cy="413255"/>
                    <a:chOff x="6598817" y="4191613"/>
                    <a:chExt cx="418274" cy="413255"/>
                  </a:xfrm>
                  <a:grpFill/>
                </p:grpSpPr>
                <p:sp>
                  <p:nvSpPr>
                    <p:cNvPr id="89" name="Oval 88"/>
                    <p:cNvSpPr/>
                    <p:nvPr/>
                  </p:nvSpPr>
                  <p:spPr>
                    <a:xfrm>
                      <a:off x="6598817" y="4191613"/>
                      <a:ext cx="418274" cy="413255"/>
                    </a:xfrm>
                    <a:prstGeom prst="ellipse">
                      <a:avLst/>
                    </a:prstGeom>
                    <a:grpFill/>
                    <a:ln w="9525" cmpd="sng">
                      <a:solidFill>
                        <a:srgbClr val="0D0D0D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</a:endParaRPr>
                    </a:p>
                  </p:txBody>
                </p:sp>
                <p:cxnSp>
                  <p:nvCxnSpPr>
                    <p:cNvPr id="90" name="Straight Connector 89"/>
                    <p:cNvCxnSpPr>
                      <a:endCxn id="89" idx="5"/>
                    </p:cNvCxnSpPr>
                    <p:nvPr/>
                  </p:nvCxnSpPr>
                  <p:spPr>
                    <a:xfrm>
                      <a:off x="6661777" y="4276945"/>
                      <a:ext cx="294059" cy="267403"/>
                    </a:xfrm>
                    <a:prstGeom prst="line">
                      <a:avLst/>
                    </a:prstGeom>
                    <a:grpFill/>
                    <a:ln w="9525" cmpd="sng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Straight Connector 90"/>
                    <p:cNvCxnSpPr>
                      <a:stCxn id="89" idx="3"/>
                      <a:endCxn id="89" idx="7"/>
                    </p:cNvCxnSpPr>
                    <p:nvPr/>
                  </p:nvCxnSpPr>
                  <p:spPr>
                    <a:xfrm flipV="1">
                      <a:off x="6660072" y="4252133"/>
                      <a:ext cx="295764" cy="292215"/>
                    </a:xfrm>
                    <a:prstGeom prst="line">
                      <a:avLst/>
                    </a:prstGeom>
                    <a:grpFill/>
                    <a:ln w="9525" cmpd="sng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0" name="Straight Arrow Connector 79"/>
                  <p:cNvCxnSpPr>
                    <a:endCxn id="89" idx="2"/>
                  </p:cNvCxnSpPr>
                  <p:nvPr/>
                </p:nvCxnSpPr>
                <p:spPr>
                  <a:xfrm>
                    <a:off x="6934235" y="4604868"/>
                    <a:ext cx="816708" cy="0"/>
                  </a:xfrm>
                  <a:prstGeom prst="straightConnector1">
                    <a:avLst/>
                  </a:prstGeom>
                  <a:grpFill/>
                  <a:ln w="9525" cmpd="sng">
                    <a:solidFill>
                      <a:schemeClr val="tx1">
                        <a:lumMod val="85000"/>
                        <a:lumOff val="15000"/>
                      </a:schemeClr>
                    </a:solidFill>
                    <a:headEnd type="none"/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xtBox 80"/>
                  <p:cNvSpPr txBox="1"/>
                  <p:nvPr/>
                </p:nvSpPr>
                <p:spPr>
                  <a:xfrm>
                    <a:off x="8216444" y="4442163"/>
                    <a:ext cx="686105" cy="338554"/>
                  </a:xfrm>
                  <a:prstGeom prst="rect">
                    <a:avLst/>
                  </a:prstGeom>
                  <a:grpFill/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1600" dirty="0" smtClean="0">
                        <a:latin typeface="Times"/>
                        <a:cs typeface="Times"/>
                      </a:rPr>
                      <a:t>Mixer</a:t>
                    </a:r>
                    <a:endParaRPr lang="en-US" sz="1600" dirty="0">
                      <a:latin typeface="Times"/>
                      <a:cs typeface="Times"/>
                    </a:endParaRPr>
                  </a:p>
                </p:txBody>
              </p:sp>
              <p:grpSp>
                <p:nvGrpSpPr>
                  <p:cNvPr id="82" name="Group 81"/>
                  <p:cNvGrpSpPr/>
                  <p:nvPr/>
                </p:nvGrpSpPr>
                <p:grpSpPr>
                  <a:xfrm>
                    <a:off x="6496346" y="4347683"/>
                    <a:ext cx="418274" cy="553998"/>
                    <a:chOff x="6496346" y="4347683"/>
                    <a:chExt cx="418274" cy="553998"/>
                  </a:xfrm>
                  <a:grpFill/>
                </p:grpSpPr>
                <p:sp>
                  <p:nvSpPr>
                    <p:cNvPr id="87" name="Oval 86"/>
                    <p:cNvSpPr/>
                    <p:nvPr/>
                  </p:nvSpPr>
                  <p:spPr>
                    <a:xfrm>
                      <a:off x="6496346" y="4398241"/>
                      <a:ext cx="418274" cy="413255"/>
                    </a:xfrm>
                    <a:prstGeom prst="ellipse">
                      <a:avLst/>
                    </a:prstGeom>
                    <a:grpFill/>
                    <a:ln w="9525" cmpd="sng">
                      <a:solidFill>
                        <a:srgbClr val="0D0D0D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8" name="TextBox 87"/>
                    <p:cNvSpPr txBox="1"/>
                    <p:nvPr/>
                  </p:nvSpPr>
                  <p:spPr>
                    <a:xfrm>
                      <a:off x="6524956" y="4347683"/>
                      <a:ext cx="376275" cy="553998"/>
                    </a:xfrm>
                    <a:prstGeom prst="rect">
                      <a:avLst/>
                    </a:prstGeom>
                    <a:grpFill/>
                  </p:spPr>
                  <p:txBody>
                    <a:bodyPr wrap="none" rtlCol="0">
                      <a:sp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US" sz="3000" dirty="0"/>
                        <a:t>~</a:t>
                      </a:r>
                    </a:p>
                  </p:txBody>
                </p:sp>
              </p:grp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6404340" y="4849483"/>
                    <a:ext cx="993782" cy="338554"/>
                  </a:xfrm>
                  <a:prstGeom prst="rect">
                    <a:avLst/>
                  </a:prstGeom>
                  <a:grpFill/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1600" dirty="0" smtClean="0">
                        <a:latin typeface="Times"/>
                        <a:cs typeface="Times"/>
                      </a:rPr>
                      <a:t>Oscillator</a:t>
                    </a:r>
                    <a:endParaRPr lang="en-US" sz="1600" dirty="0">
                      <a:latin typeface="Times"/>
                      <a:cs typeface="Times"/>
                    </a:endParaRPr>
                  </a:p>
                </p:txBody>
              </p:sp>
              <p:cxnSp>
                <p:nvCxnSpPr>
                  <p:cNvPr id="84" name="Straight Arrow Connector 83"/>
                  <p:cNvCxnSpPr/>
                  <p:nvPr/>
                </p:nvCxnSpPr>
                <p:spPr>
                  <a:xfrm>
                    <a:off x="7960080" y="4811496"/>
                    <a:ext cx="0" cy="803583"/>
                  </a:xfrm>
                  <a:prstGeom prst="straightConnector1">
                    <a:avLst/>
                  </a:prstGeom>
                  <a:grpFill/>
                  <a:ln w="9525" cmpd="sng">
                    <a:solidFill>
                      <a:schemeClr val="tx1">
                        <a:lumMod val="85000"/>
                        <a:lumOff val="15000"/>
                      </a:schemeClr>
                    </a:solidFill>
                    <a:headEnd type="none"/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6263358" y="5140842"/>
                    <a:ext cx="1438314" cy="338554"/>
                  </a:xfrm>
                  <a:prstGeom prst="rect">
                    <a:avLst/>
                  </a:prstGeom>
                  <a:grpFill/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1600" dirty="0" err="1" smtClean="0">
                        <a:latin typeface="Times"/>
                        <a:cs typeface="Times"/>
                      </a:rPr>
                      <a:t>e.x</a:t>
                    </a:r>
                    <a:r>
                      <a:rPr lang="en-US" sz="1600" dirty="0">
                        <a:latin typeface="Times"/>
                        <a:cs typeface="Times"/>
                      </a:rPr>
                      <a:t>:</a:t>
                    </a:r>
                    <a:r>
                      <a:rPr lang="en-US" sz="1600" dirty="0" smtClean="0">
                        <a:latin typeface="Times"/>
                        <a:cs typeface="Times"/>
                      </a:rPr>
                      <a:t> 228.5 GHz</a:t>
                    </a:r>
                    <a:endParaRPr lang="en-US" sz="1600" dirty="0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8142914" y="1525546"/>
                    <a:ext cx="364402" cy="338554"/>
                  </a:xfrm>
                  <a:prstGeom prst="rect">
                    <a:avLst/>
                  </a:prstGeom>
                  <a:grpFill/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r>
                      <a:rPr lang="en-US" sz="1600" dirty="0" smtClean="0">
                        <a:latin typeface="Times New Roman"/>
                        <a:cs typeface="Times New Roman"/>
                      </a:rPr>
                      <a:t>p</a:t>
                    </a:r>
                    <a:r>
                      <a:rPr lang="en-US" sz="1600" baseline="30000" dirty="0" smtClean="0">
                        <a:latin typeface="Times New Roman"/>
                        <a:cs typeface="Times New Roman"/>
                      </a:rPr>
                      <a:t>+</a:t>
                    </a:r>
                    <a:endParaRPr lang="en-US" sz="1600" baseline="30000" dirty="0">
                      <a:latin typeface="Times New Roman"/>
                      <a:cs typeface="Times New Roman"/>
                    </a:endParaRPr>
                  </a:p>
                </p:txBody>
              </p:sp>
            </p:grpSp>
          </p:grpSp>
        </p:grpSp>
        <p:pic>
          <p:nvPicPr>
            <p:cNvPr id="71" name="Picture 70" descr="modulated-p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5084" y="1973154"/>
              <a:ext cx="1421716" cy="187479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173301" y="1814808"/>
            <a:ext cx="32639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66FF"/>
                </a:solidFill>
              </a:rPr>
              <a:t>Coherent radiation around plasma wavelength emitted (microwave frequency range 100-400GHz)</a:t>
            </a:r>
          </a:p>
          <a:p>
            <a:endParaRPr lang="en-US" sz="1600" dirty="0" smtClean="0">
              <a:solidFill>
                <a:srgbClr val="3366FF"/>
              </a:solidFill>
            </a:endParaRPr>
          </a:p>
          <a:p>
            <a:r>
              <a:rPr lang="en-US" sz="1600" dirty="0" smtClean="0">
                <a:solidFill>
                  <a:srgbClr val="3366FF"/>
                </a:solidFill>
                <a:sym typeface="Wingdings"/>
              </a:rPr>
              <a:t> Intense signal: for 2mm</a:t>
            </a:r>
            <a:r>
              <a:rPr lang="en-US" sz="1600" baseline="30000" dirty="0" smtClean="0">
                <a:solidFill>
                  <a:srgbClr val="3366FF"/>
                </a:solidFill>
                <a:sym typeface="Wingdings"/>
              </a:rPr>
              <a:t>2</a:t>
            </a:r>
            <a:r>
              <a:rPr lang="en-US" sz="1600" dirty="0" smtClean="0">
                <a:solidFill>
                  <a:srgbClr val="3366FF"/>
                </a:solidFill>
                <a:sym typeface="Wingdings"/>
              </a:rPr>
              <a:t> antenna several Watts of radiation power.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76390" y="1246143"/>
            <a:ext cx="380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4595617" y="1242362"/>
            <a:ext cx="38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259353" y="5461742"/>
            <a:ext cx="250952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</a:rPr>
              <a:t>A</a:t>
            </a:r>
            <a:r>
              <a:rPr lang="en-US" sz="1600" dirty="0" smtClean="0">
                <a:solidFill>
                  <a:srgbClr val="3366FF"/>
                </a:solidFill>
              </a:rPr>
              <a:t>) Look at cut-off frequency</a:t>
            </a:r>
          </a:p>
          <a:p>
            <a:r>
              <a:rPr lang="en-US" sz="1600" dirty="0" smtClean="0">
                <a:solidFill>
                  <a:srgbClr val="3366FF"/>
                </a:solidFill>
                <a:sym typeface="Wingdings"/>
              </a:rPr>
              <a:t> Use cut-off waveguides 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020159" y="5350780"/>
            <a:ext cx="2983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66FF"/>
                </a:solidFill>
              </a:rPr>
              <a:t>B) Mix </a:t>
            </a:r>
            <a:r>
              <a:rPr lang="pl-PL" sz="1600" dirty="0" err="1" smtClean="0">
                <a:solidFill>
                  <a:srgbClr val="3366FF"/>
                </a:solidFill>
              </a:rPr>
              <a:t>wi</a:t>
            </a:r>
            <a:r>
              <a:rPr lang="en-US" sz="1600" dirty="0" err="1" smtClean="0">
                <a:solidFill>
                  <a:srgbClr val="3366FF"/>
                </a:solidFill>
              </a:rPr>
              <a:t>th</a:t>
            </a:r>
            <a:r>
              <a:rPr lang="en-US" sz="1600" dirty="0" smtClean="0">
                <a:solidFill>
                  <a:srgbClr val="3366FF"/>
                </a:solidFill>
              </a:rPr>
              <a:t> local oscillator signal, detect intermediate frequency signal with fast oscilloscope 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92016" y="920586"/>
            <a:ext cx="4714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 Direct evidence of the occurrence of the SMI.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269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274367" y="0"/>
            <a:ext cx="7064390" cy="6055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366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Phase I – Proton Bunch Self-Modulation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4235" y="655589"/>
            <a:ext cx="8064522" cy="417033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Transverse Coherent Transition Radiation - TCTR (MPI Munich)</a:t>
            </a:r>
            <a:endParaRPr lang="en-US" sz="20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5605291" y="1660921"/>
            <a:ext cx="2411487" cy="2517911"/>
            <a:chOff x="635968" y="3800267"/>
            <a:chExt cx="2411487" cy="2517911"/>
          </a:xfrm>
        </p:grpSpPr>
        <p:pic>
          <p:nvPicPr>
            <p:cNvPr id="9" name="Picture 8" descr="Screen Shot 2013-03-07 at 8.38.13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2198" y="3935474"/>
              <a:ext cx="1925257" cy="238270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35968" y="3800267"/>
              <a:ext cx="1300556" cy="584776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 smtClean="0">
                  <a:solidFill>
                    <a:srgbClr val="3366FF"/>
                  </a:solidFill>
                  <a:cs typeface="Times"/>
                </a:rPr>
                <a:t>Probe</a:t>
              </a:r>
            </a:p>
            <a:p>
              <a:pPr algn="ctr"/>
              <a:r>
                <a:rPr lang="en-US" sz="1600" dirty="0" smtClean="0">
                  <a:solidFill>
                    <a:srgbClr val="3366FF"/>
                  </a:solidFill>
                  <a:cs typeface="Times"/>
                </a:rPr>
                <a:t>configuration</a:t>
              </a:r>
              <a:endParaRPr lang="en-US" sz="1600" dirty="0">
                <a:solidFill>
                  <a:srgbClr val="3366FF"/>
                </a:solidFill>
                <a:cs typeface="Times"/>
              </a:endParaRPr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168182" y="4178832"/>
            <a:ext cx="4636001" cy="1605813"/>
          </a:xfrm>
          <a:prstGeom prst="rect">
            <a:avLst/>
          </a:prstGeom>
        </p:spPr>
        <p:txBody>
          <a:bodyPr vert="horz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  <a:cs typeface="Times"/>
              </a:rPr>
              <a:t>Transverse </a:t>
            </a:r>
            <a:r>
              <a:rPr lang="en-US" sz="1600" dirty="0" smtClean="0">
                <a:solidFill>
                  <a:schemeClr val="tx1"/>
                </a:solidFill>
                <a:cs typeface="Times"/>
              </a:rPr>
              <a:t>CTR</a:t>
            </a:r>
          </a:p>
          <a:p>
            <a:pPr marL="742950" lvl="1" indent="-285750">
              <a:buFont typeface="Wingdings" charset="0"/>
              <a:buChar char="à"/>
            </a:pPr>
            <a:r>
              <a:rPr lang="en-US" sz="1400" dirty="0" smtClean="0">
                <a:solidFill>
                  <a:schemeClr val="tx1"/>
                </a:solidFill>
                <a:cs typeface="Times"/>
              </a:rPr>
              <a:t>Normal </a:t>
            </a:r>
            <a:r>
              <a:rPr lang="en-US" sz="1400" dirty="0" smtClean="0">
                <a:solidFill>
                  <a:schemeClr val="tx1"/>
                </a:solidFill>
                <a:cs typeface="Times"/>
              </a:rPr>
              <a:t>E-field component to the </a:t>
            </a:r>
            <a:r>
              <a:rPr lang="en-US" sz="1400" dirty="0" smtClean="0">
                <a:solidFill>
                  <a:schemeClr val="tx1"/>
                </a:solidFill>
                <a:cs typeface="Times"/>
              </a:rPr>
              <a:t>screen</a:t>
            </a:r>
          </a:p>
          <a:p>
            <a:pPr marL="742950" lvl="1" indent="-285750">
              <a:buFont typeface="Wingdings" charset="0"/>
              <a:buChar char="à"/>
            </a:pPr>
            <a:r>
              <a:rPr lang="en-US" sz="1400" dirty="0" smtClean="0">
                <a:solidFill>
                  <a:schemeClr val="tx1"/>
                </a:solidFill>
                <a:cs typeface="Times"/>
              </a:rPr>
              <a:t>Signal </a:t>
            </a:r>
            <a:r>
              <a:rPr lang="en-US" sz="1400" dirty="0" smtClean="0">
                <a:solidFill>
                  <a:schemeClr val="tx1"/>
                </a:solidFill>
                <a:cs typeface="Times"/>
              </a:rPr>
              <a:t>is modulated by beam density to first </a:t>
            </a:r>
            <a:r>
              <a:rPr lang="en-US" sz="1400" dirty="0" smtClean="0">
                <a:solidFill>
                  <a:schemeClr val="tx1"/>
                </a:solidFill>
                <a:cs typeface="Times"/>
              </a:rPr>
              <a:t>order</a:t>
            </a:r>
          </a:p>
          <a:p>
            <a:pPr marL="742950" lvl="1" indent="-285750">
              <a:buFont typeface="Wingdings" charset="0"/>
              <a:buChar char="à"/>
            </a:pPr>
            <a:r>
              <a:rPr lang="en-US" sz="1400" dirty="0" smtClean="0">
                <a:solidFill>
                  <a:schemeClr val="tx1"/>
                </a:solidFill>
                <a:cs typeface="Times"/>
              </a:rPr>
              <a:t>237.5 </a:t>
            </a:r>
            <a:r>
              <a:rPr lang="en-US" sz="1400" dirty="0" smtClean="0">
                <a:solidFill>
                  <a:schemeClr val="tx1"/>
                </a:solidFill>
                <a:cs typeface="Times"/>
              </a:rPr>
              <a:t>GHz @ n</a:t>
            </a:r>
            <a:r>
              <a:rPr lang="en-US" sz="1400" baseline="-25000" dirty="0" smtClean="0">
                <a:solidFill>
                  <a:schemeClr val="tx1"/>
                </a:solidFill>
                <a:cs typeface="Times"/>
              </a:rPr>
              <a:t>e</a:t>
            </a:r>
            <a:r>
              <a:rPr lang="en-US" sz="1400" dirty="0" smtClean="0">
                <a:solidFill>
                  <a:schemeClr val="tx1"/>
                </a:solidFill>
                <a:cs typeface="Times"/>
              </a:rPr>
              <a:t> ~ 7*10</a:t>
            </a:r>
            <a:r>
              <a:rPr lang="en-US" sz="1400" baseline="30000" dirty="0" smtClean="0">
                <a:solidFill>
                  <a:schemeClr val="tx1"/>
                </a:solidFill>
                <a:cs typeface="Times"/>
              </a:rPr>
              <a:t> 14</a:t>
            </a:r>
            <a:r>
              <a:rPr lang="en-US" sz="1400" dirty="0" smtClean="0">
                <a:solidFill>
                  <a:schemeClr val="tx1"/>
                </a:solidFill>
                <a:cs typeface="Times"/>
              </a:rPr>
              <a:t> cm</a:t>
            </a:r>
            <a:r>
              <a:rPr lang="en-US" sz="1400" baseline="30000" dirty="0" smtClean="0">
                <a:solidFill>
                  <a:schemeClr val="tx1"/>
                </a:solidFill>
                <a:cs typeface="Times"/>
              </a:rPr>
              <a:t>-</a:t>
            </a:r>
            <a:r>
              <a:rPr lang="en-US" sz="1400" baseline="30000" dirty="0" smtClean="0">
                <a:solidFill>
                  <a:schemeClr val="tx1"/>
                </a:solidFill>
                <a:cs typeface="Times"/>
              </a:rPr>
              <a:t>3</a:t>
            </a:r>
            <a:endParaRPr lang="en-US" sz="1400" dirty="0">
              <a:cs typeface="Times"/>
            </a:endParaRPr>
          </a:p>
          <a:p>
            <a:pPr marL="742950" lvl="1" indent="-285750">
              <a:buFont typeface="Wingdings" charset="0"/>
              <a:buChar char="à"/>
            </a:pPr>
            <a:r>
              <a:rPr lang="en-US" sz="1400" dirty="0" smtClean="0">
                <a:solidFill>
                  <a:schemeClr val="tx1"/>
                </a:solidFill>
                <a:cs typeface="Times"/>
              </a:rPr>
              <a:t>Hundredths </a:t>
            </a:r>
            <a:r>
              <a:rPr lang="en-US" sz="1400" dirty="0" smtClean="0">
                <a:solidFill>
                  <a:schemeClr val="tx1"/>
                </a:solidFill>
                <a:cs typeface="Times"/>
              </a:rPr>
              <a:t>of kV/m at about 10 mm distance</a:t>
            </a:r>
          </a:p>
          <a:p>
            <a:pPr marL="0" indent="0">
              <a:buFont typeface="Georgia"/>
              <a:buNone/>
            </a:pPr>
            <a:endParaRPr lang="en-US" sz="1600" dirty="0" smtClean="0">
              <a:solidFill>
                <a:schemeClr val="tx1"/>
              </a:solidFill>
              <a:cs typeface="Times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79959" y="1513163"/>
            <a:ext cx="4035638" cy="2665669"/>
            <a:chOff x="768545" y="1002424"/>
            <a:chExt cx="4035638" cy="2665669"/>
          </a:xfrm>
        </p:grpSpPr>
        <p:pic>
          <p:nvPicPr>
            <p:cNvPr id="13" name="Picture 8" descr="TCTR_Principl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408692" y="1257288"/>
              <a:ext cx="1003949" cy="2410805"/>
            </a:xfrm>
            <a:prstGeom prst="rect">
              <a:avLst/>
            </a:prstGeom>
            <a:noFill/>
            <a:ln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68545" y="3032931"/>
              <a:ext cx="1280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Micro-bunches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78517" y="1002424"/>
              <a:ext cx="8772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</a:t>
              </a:r>
              <a:r>
                <a:rPr lang="en-US" sz="1400" dirty="0" smtClean="0"/>
                <a:t>etal foil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19215" y="1345376"/>
              <a:ext cx="22849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Transverse coherent transition radiation disc</a:t>
              </a:r>
              <a:endParaRPr lang="en-US" sz="1400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2305608" y="1542058"/>
              <a:ext cx="279696" cy="2116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5127523" y="4371527"/>
            <a:ext cx="39595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66FF"/>
                </a:solidFill>
              </a:rPr>
              <a:t>Use transverse coherent radiation to frequency modulate a probe laser:</a:t>
            </a:r>
          </a:p>
          <a:p>
            <a:r>
              <a:rPr lang="en-US" sz="1600" dirty="0" smtClean="0">
                <a:solidFill>
                  <a:srgbClr val="3366FF"/>
                </a:solidFill>
              </a:rPr>
              <a:t>Radiation modifies </a:t>
            </a:r>
            <a:r>
              <a:rPr lang="en-US" sz="1600" dirty="0" err="1" smtClean="0">
                <a:solidFill>
                  <a:srgbClr val="3366FF"/>
                </a:solidFill>
              </a:rPr>
              <a:t>birefringency</a:t>
            </a:r>
            <a:r>
              <a:rPr lang="en-US" sz="1600" dirty="0" smtClean="0">
                <a:solidFill>
                  <a:srgbClr val="3366FF"/>
                </a:solidFill>
              </a:rPr>
              <a:t> of crystal </a:t>
            </a:r>
            <a:r>
              <a:rPr lang="en-US" sz="1600" dirty="0" smtClean="0">
                <a:solidFill>
                  <a:srgbClr val="3366FF"/>
                </a:solidFill>
                <a:sym typeface="Wingdings"/>
              </a:rPr>
              <a:t> modifies laser pulse sidebands.</a:t>
            </a:r>
            <a:r>
              <a:rPr lang="en-US" sz="1600" dirty="0" smtClean="0">
                <a:solidFill>
                  <a:srgbClr val="3366FF"/>
                </a:solidFill>
              </a:rPr>
              <a:t> 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75612" y="965516"/>
            <a:ext cx="60789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cs typeface="Times"/>
                <a:sym typeface="Wingdings"/>
              </a:rPr>
              <a:t> </a:t>
            </a:r>
            <a:r>
              <a:rPr lang="en-US" sz="1600" dirty="0" smtClean="0">
                <a:cs typeface="Times"/>
              </a:rPr>
              <a:t>Measurement </a:t>
            </a:r>
            <a:r>
              <a:rPr lang="en-US" sz="1600" dirty="0">
                <a:cs typeface="Times"/>
              </a:rPr>
              <a:t>of p</a:t>
            </a:r>
            <a:r>
              <a:rPr lang="en-US" sz="1600" baseline="30000" dirty="0">
                <a:cs typeface="Times"/>
              </a:rPr>
              <a:t>+</a:t>
            </a:r>
            <a:r>
              <a:rPr lang="en-US" sz="1600" dirty="0">
                <a:cs typeface="Times"/>
              </a:rPr>
              <a:t>-bunch modulation frequency and amplitude</a:t>
            </a:r>
            <a:endParaRPr lang="en-US" sz="1600" baseline="-25000" dirty="0">
              <a:cs typeface="Time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76710" y="5874774"/>
            <a:ext cx="50238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366FF"/>
                </a:solidFill>
                <a:sym typeface="Wingdings"/>
              </a:rPr>
              <a:t> MPI plans to have first tests end 2014 at DESY/</a:t>
            </a:r>
            <a:r>
              <a:rPr lang="en-US" sz="1600" dirty="0" err="1" smtClean="0">
                <a:solidFill>
                  <a:srgbClr val="3366FF"/>
                </a:solidFill>
                <a:sym typeface="Wingdings"/>
              </a:rPr>
              <a:t>Zeuthen</a:t>
            </a:r>
            <a:endParaRPr lang="en-US" sz="16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655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II: Electron Acceleration in Wakefield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Content Placeholder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" r="47296"/>
          <a:stretch>
            <a:fillRect/>
          </a:stretch>
        </p:blipFill>
        <p:spPr bwMode="auto">
          <a:xfrm>
            <a:off x="254000" y="1200836"/>
            <a:ext cx="2994526" cy="230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7" name="Content Placeholder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5" r="-81"/>
          <a:stretch>
            <a:fillRect/>
          </a:stretch>
        </p:blipFill>
        <p:spPr bwMode="auto">
          <a:xfrm>
            <a:off x="3386305" y="1064179"/>
            <a:ext cx="3126790" cy="2692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9" name="Content Placeholder 2" descr="SpectrometerIso.jpg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9" t="33446" r="6630" b="22533"/>
          <a:stretch>
            <a:fillRect/>
          </a:stretch>
        </p:blipFill>
        <p:spPr>
          <a:xfrm>
            <a:off x="802106" y="3441517"/>
            <a:ext cx="6710947" cy="30554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10233" y="1099720"/>
            <a:ext cx="253376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MBPS magnet (CERN)</a:t>
            </a:r>
          </a:p>
          <a:p>
            <a:r>
              <a:rPr lang="en-US" sz="1600" dirty="0" smtClean="0"/>
              <a:t>1.84 T</a:t>
            </a:r>
          </a:p>
          <a:p>
            <a:r>
              <a:rPr lang="en-US" sz="1600" dirty="0" smtClean="0"/>
              <a:t>3.80 Tm</a:t>
            </a:r>
          </a:p>
          <a:p>
            <a:r>
              <a:rPr lang="en-US" sz="1600" dirty="0" smtClean="0"/>
              <a:t>Vert. aperture: 110-200 mm</a:t>
            </a:r>
          </a:p>
          <a:p>
            <a:r>
              <a:rPr lang="en-US" sz="1600" dirty="0" err="1" smtClean="0"/>
              <a:t>Horiz</a:t>
            </a:r>
            <a:r>
              <a:rPr lang="en-US" sz="1600" dirty="0" smtClean="0"/>
              <a:t>. Aperture: 300 mm</a:t>
            </a:r>
          </a:p>
          <a:p>
            <a:r>
              <a:rPr lang="en-US" sz="1600" dirty="0" smtClean="0"/>
              <a:t>L=1670 mm</a:t>
            </a:r>
          </a:p>
          <a:p>
            <a:r>
              <a:rPr lang="en-US" sz="1600" dirty="0" smtClean="0"/>
              <a:t>W=1740 mm</a:t>
            </a:r>
          </a:p>
          <a:p>
            <a:r>
              <a:rPr lang="en-US" sz="1600" dirty="0" smtClean="0"/>
              <a:t>15 t</a:t>
            </a:r>
            <a:endParaRPr lang="en-US" sz="1600" dirty="0"/>
          </a:p>
        </p:txBody>
      </p:sp>
      <p:sp>
        <p:nvSpPr>
          <p:cNvPr id="11" name="Oval 10"/>
          <p:cNvSpPr/>
          <p:nvPr/>
        </p:nvSpPr>
        <p:spPr>
          <a:xfrm>
            <a:off x="6610233" y="3161823"/>
            <a:ext cx="1136316" cy="1062255"/>
          </a:xfrm>
          <a:prstGeom prst="ellipse">
            <a:avLst/>
          </a:prstGeom>
          <a:noFill/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836737" y="3756528"/>
            <a:ext cx="3275263" cy="200526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7199" y="3756528"/>
            <a:ext cx="1147012" cy="6012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386305" y="5339349"/>
            <a:ext cx="1359484" cy="5882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136230" y="5461175"/>
            <a:ext cx="250075" cy="30061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892800" y="4553234"/>
            <a:ext cx="334210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3366FF"/>
                </a:solidFill>
              </a:rPr>
              <a:t>Camera already purchased.</a:t>
            </a:r>
          </a:p>
          <a:p>
            <a:pPr>
              <a:defRPr/>
            </a:pPr>
            <a:r>
              <a:rPr lang="en-US" sz="1400" dirty="0" err="1">
                <a:solidFill>
                  <a:srgbClr val="3366FF"/>
                </a:solidFill>
              </a:rPr>
              <a:t>Andor</a:t>
            </a:r>
            <a:r>
              <a:rPr lang="en-US" sz="1400" dirty="0">
                <a:solidFill>
                  <a:srgbClr val="3366FF"/>
                </a:solidFill>
              </a:rPr>
              <a:t> </a:t>
            </a:r>
            <a:r>
              <a:rPr lang="en-US" sz="1400" dirty="0" err="1">
                <a:solidFill>
                  <a:srgbClr val="3366FF"/>
                </a:solidFill>
              </a:rPr>
              <a:t>iStar</a:t>
            </a:r>
            <a:r>
              <a:rPr lang="en-US" sz="1400" dirty="0">
                <a:solidFill>
                  <a:srgbClr val="3366FF"/>
                </a:solidFill>
              </a:rPr>
              <a:t> 340T </a:t>
            </a:r>
            <a:r>
              <a:rPr lang="en-US" sz="1400" dirty="0" err="1">
                <a:solidFill>
                  <a:srgbClr val="3366FF"/>
                </a:solidFill>
              </a:rPr>
              <a:t>iCCD</a:t>
            </a:r>
            <a:r>
              <a:rPr lang="en-US" sz="1400" dirty="0">
                <a:solidFill>
                  <a:srgbClr val="3366FF"/>
                </a:solidFill>
              </a:rPr>
              <a:t> camera</a:t>
            </a:r>
            <a:r>
              <a:rPr lang="en-US" sz="1400" dirty="0" smtClean="0">
                <a:solidFill>
                  <a:srgbClr val="3366FF"/>
                </a:solidFill>
              </a:rPr>
              <a:t>:</a:t>
            </a:r>
          </a:p>
          <a:p>
            <a:pPr>
              <a:defRPr/>
            </a:pPr>
            <a:r>
              <a:rPr lang="fr-FR" sz="1400" dirty="0" smtClean="0"/>
              <a:t>2048</a:t>
            </a:r>
            <a:r>
              <a:rPr lang="fr-FR" sz="1400" dirty="0"/>
              <a:t> x 512 total </a:t>
            </a:r>
            <a:r>
              <a:rPr lang="fr-FR" sz="1400" dirty="0" smtClean="0"/>
              <a:t>pixels</a:t>
            </a:r>
          </a:p>
          <a:p>
            <a:pPr>
              <a:defRPr/>
            </a:pPr>
            <a:r>
              <a:rPr lang="en-GB" sz="1400" dirty="0" smtClean="0"/>
              <a:t>13.5</a:t>
            </a:r>
            <a:r>
              <a:rPr lang="en-GB" sz="1400" dirty="0"/>
              <a:t> um </a:t>
            </a:r>
            <a:r>
              <a:rPr lang="en-GB" sz="1400" dirty="0" smtClean="0"/>
              <a:t>pixels. </a:t>
            </a:r>
          </a:p>
          <a:p>
            <a:pPr>
              <a:defRPr/>
            </a:pPr>
            <a:r>
              <a:rPr lang="en-GB" sz="1400" dirty="0" smtClean="0"/>
              <a:t>Gen</a:t>
            </a:r>
            <a:r>
              <a:rPr lang="en-GB" sz="1400" dirty="0"/>
              <a:t>-2 W-AGT P43 intensifier, gated at 7 </a:t>
            </a:r>
            <a:r>
              <a:rPr lang="en-GB" sz="1400" dirty="0" smtClean="0"/>
              <a:t>ns. </a:t>
            </a:r>
            <a:r>
              <a:rPr lang="en-US" sz="1400" dirty="0" smtClean="0"/>
              <a:t>Nikon </a:t>
            </a:r>
            <a:r>
              <a:rPr lang="en-US" sz="1400" dirty="0"/>
              <a:t>F-mount lens mount</a:t>
            </a:r>
            <a:r>
              <a:rPr lang="en-US" sz="1400" dirty="0" smtClean="0"/>
              <a:t>.</a:t>
            </a:r>
          </a:p>
          <a:p>
            <a:pPr>
              <a:defRPr/>
            </a:pPr>
            <a:r>
              <a:rPr lang="en-GB" sz="1400" dirty="0" smtClean="0"/>
              <a:t>16</a:t>
            </a:r>
            <a:r>
              <a:rPr lang="en-GB" sz="1400" dirty="0"/>
              <a:t>-bit readout, 150 </a:t>
            </a:r>
            <a:r>
              <a:rPr lang="en-GB" sz="1400" dirty="0" err="1"/>
              <a:t>ke</a:t>
            </a:r>
            <a:r>
              <a:rPr lang="en-GB" sz="1400" baseline="30000" dirty="0"/>
              <a:t>-</a:t>
            </a:r>
            <a:r>
              <a:rPr lang="en-GB" sz="1400" dirty="0"/>
              <a:t> pixel full well.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274241" y="3702709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0184" y="3991830"/>
            <a:ext cx="34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</a:t>
            </a:r>
            <a:r>
              <a:rPr lang="en-US" baseline="30000" dirty="0" smtClean="0">
                <a:solidFill>
                  <a:srgbClr val="0000FF"/>
                </a:solidFill>
              </a:rPr>
              <a:t>-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926816" y="4072041"/>
            <a:ext cx="411287" cy="2319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696224" y="5927558"/>
            <a:ext cx="185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Scintillator screen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6764869" y="3230115"/>
            <a:ext cx="908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Camera</a:t>
            </a:r>
            <a:endParaRPr lang="en-US" dirty="0"/>
          </a:p>
        </p:txBody>
      </p:sp>
      <p:sp>
        <p:nvSpPr>
          <p:cNvPr id="39" name="Content Placeholder 2"/>
          <p:cNvSpPr>
            <a:spLocks noGrp="1"/>
          </p:cNvSpPr>
          <p:nvPr>
            <p:ph idx="1"/>
          </p:nvPr>
        </p:nvSpPr>
        <p:spPr>
          <a:xfrm>
            <a:off x="274236" y="655589"/>
            <a:ext cx="5594692" cy="44169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Electron spectrometer (UCL)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4216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Spectrometer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291" y="2462546"/>
            <a:ext cx="5525030" cy="43013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75" y="1002632"/>
            <a:ext cx="4682450" cy="20218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5166" y="3324725"/>
            <a:ext cx="3309259" cy="3319379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4678100" y="3024458"/>
            <a:ext cx="0" cy="979551"/>
          </a:xfrm>
          <a:prstGeom prst="straightConnector1">
            <a:avLst/>
          </a:prstGeom>
          <a:ln>
            <a:solidFill>
              <a:srgbClr val="E46C0A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4239" y="1141131"/>
            <a:ext cx="3654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With side-injection efficiency of ~1%: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1 E7 electrons/pulse 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117872"/>
            <a:ext cx="3628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AWAKE Collaboration </a:t>
            </a:r>
            <a:r>
              <a:rPr lang="en-US" dirty="0" err="1" smtClean="0"/>
              <a:t>Mtg</a:t>
            </a:r>
            <a:r>
              <a:rPr lang="en-US" dirty="0" smtClean="0"/>
              <a:t>, Dec 2013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-66291" y="2679784"/>
            <a:ext cx="239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UCL (S. Jolly, L. Deacon)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761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 and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How best to implement institute’s instrumentation into CERN DAQ/logging system? </a:t>
            </a:r>
          </a:p>
          <a:p>
            <a:pPr lvl="1"/>
            <a:r>
              <a:rPr lang="en-US" sz="1800" dirty="0" smtClean="0"/>
              <a:t>Are there standard input crates to which experiment can connect to?</a:t>
            </a:r>
          </a:p>
          <a:p>
            <a:pPr lvl="1"/>
            <a:r>
              <a:rPr lang="en-US" sz="1800" dirty="0" smtClean="0"/>
              <a:t>Advise to purchase equipment which is also CERN standard.</a:t>
            </a:r>
          </a:p>
          <a:p>
            <a:pPr lvl="1"/>
            <a:r>
              <a:rPr lang="en-US" sz="1800" dirty="0" smtClean="0"/>
              <a:t>FESA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Need close collaboration with institutes </a:t>
            </a:r>
          </a:p>
          <a:p>
            <a:pPr marL="0" indent="0">
              <a:buNone/>
            </a:pPr>
            <a:r>
              <a:rPr lang="en-US" sz="2000" dirty="0">
                <a:sym typeface="Wingdings"/>
              </a:rPr>
              <a:t>	</a:t>
            </a:r>
            <a:r>
              <a:rPr lang="en-US" sz="2000" dirty="0" smtClean="0">
                <a:sym typeface="Wingdings"/>
              </a:rPr>
              <a:t> needed for i</a:t>
            </a:r>
            <a:r>
              <a:rPr lang="en-US" sz="2000" dirty="0" smtClean="0"/>
              <a:t>nterface and integration </a:t>
            </a:r>
          </a:p>
          <a:p>
            <a:pPr lvl="1"/>
            <a:r>
              <a:rPr lang="en-US" sz="1800" dirty="0" smtClean="0"/>
              <a:t>Marie Curie fellowship? </a:t>
            </a:r>
          </a:p>
          <a:p>
            <a:pPr lvl="1"/>
            <a:r>
              <a:rPr lang="en-US" sz="1800" dirty="0" smtClean="0"/>
              <a:t>PhD student?</a:t>
            </a:r>
          </a:p>
          <a:p>
            <a:pPr lvl="1"/>
            <a:r>
              <a:rPr lang="en-US" sz="1800" dirty="0" smtClean="0"/>
              <a:t>Fellow?</a:t>
            </a:r>
          </a:p>
          <a:p>
            <a:pPr lvl="1"/>
            <a:r>
              <a:rPr lang="en-US" sz="1800" dirty="0" err="1" smtClean="0"/>
              <a:t>Triumf</a:t>
            </a:r>
            <a:r>
              <a:rPr lang="en-US" sz="1800" dirty="0" smtClean="0"/>
              <a:t> contribution?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23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025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0"/>
              </a:rPr>
              <a:t>Light Tight Vessel</a:t>
            </a:r>
          </a:p>
        </p:txBody>
      </p:sp>
      <p:pic>
        <p:nvPicPr>
          <p:cNvPr id="70658" name="Content Placeholder 7" descr="Spectrometer_AltCamPos+VacVessel_LightTight_Iso.jpg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52" b="14052"/>
          <a:stretch>
            <a:fillRect/>
          </a:stretch>
        </p:blipFill>
        <p:spPr>
          <a:xfrm>
            <a:off x="288925" y="1655763"/>
            <a:ext cx="8566150" cy="410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110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6915" y="23566"/>
            <a:ext cx="5960916" cy="462290"/>
          </a:xfrm>
        </p:spPr>
        <p:txBody>
          <a:bodyPr>
            <a:noAutofit/>
          </a:bodyPr>
          <a:lstStyle/>
          <a:p>
            <a:r>
              <a:rPr lang="en-US" sz="3200" dirty="0" smtClean="0"/>
              <a:t>Introduction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3166" y="4000103"/>
            <a:ext cx="86106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Proton </a:t>
            </a:r>
            <a:r>
              <a:rPr lang="en-US" b="1" dirty="0" smtClean="0">
                <a:solidFill>
                  <a:srgbClr val="FF0000"/>
                </a:solidFill>
              </a:rPr>
              <a:t>beam: </a:t>
            </a:r>
            <a:r>
              <a:rPr lang="en-US" b="1" dirty="0">
                <a:solidFill>
                  <a:srgbClr val="FF0000"/>
                </a:solidFill>
              </a:rPr>
              <a:t>drive </a:t>
            </a:r>
            <a:r>
              <a:rPr lang="en-US" b="1" dirty="0" smtClean="0">
                <a:solidFill>
                  <a:srgbClr val="FF0000"/>
                </a:solidFill>
              </a:rPr>
              <a:t>beam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3366FF"/>
                </a:solidFill>
              </a:rPr>
              <a:t>SMI: Modulated </a:t>
            </a:r>
            <a:r>
              <a:rPr lang="en-US" sz="1600" dirty="0">
                <a:solidFill>
                  <a:srgbClr val="3366FF"/>
                </a:solidFill>
              </a:rPr>
              <a:t>in micro-bunches (1mm) after ~several meters drives </a:t>
            </a:r>
            <a:r>
              <a:rPr lang="en-US" sz="1600" dirty="0" smtClean="0">
                <a:solidFill>
                  <a:srgbClr val="3366FF"/>
                </a:solidFill>
              </a:rPr>
              <a:t>the </a:t>
            </a:r>
            <a:r>
              <a:rPr lang="en-US" sz="1600" dirty="0">
                <a:solidFill>
                  <a:srgbClr val="3366FF"/>
                </a:solidFill>
              </a:rPr>
              <a:t>axial </a:t>
            </a:r>
            <a:r>
              <a:rPr lang="en-US" sz="1600" dirty="0" smtClean="0">
                <a:solidFill>
                  <a:srgbClr val="3366FF"/>
                </a:solidFill>
              </a:rPr>
              <a:t>electric field. </a:t>
            </a:r>
            <a:endParaRPr lang="en-US" sz="1600" b="1" dirty="0" smtClean="0">
              <a:solidFill>
                <a:srgbClr val="3366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Laser </a:t>
            </a:r>
            <a:r>
              <a:rPr lang="en-US" b="1" dirty="0">
                <a:solidFill>
                  <a:srgbClr val="0000FF"/>
                </a:solidFill>
              </a:rPr>
              <a:t>pulse:  </a:t>
            </a:r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3366FF"/>
                </a:solidFill>
              </a:rPr>
              <a:t>1) Ionization </a:t>
            </a:r>
            <a:r>
              <a:rPr lang="en-US" sz="1600" dirty="0">
                <a:solidFill>
                  <a:srgbClr val="3366FF"/>
                </a:solidFill>
              </a:rPr>
              <a:t>of plasma and </a:t>
            </a:r>
            <a:r>
              <a:rPr lang="en-US" sz="1600" dirty="0" smtClean="0">
                <a:solidFill>
                  <a:srgbClr val="3366FF"/>
                </a:solidFill>
              </a:rPr>
              <a:t>2) Seeding </a:t>
            </a:r>
            <a:r>
              <a:rPr lang="en-US" sz="1600" dirty="0">
                <a:solidFill>
                  <a:srgbClr val="3366FF"/>
                </a:solidFill>
              </a:rPr>
              <a:t>of </a:t>
            </a:r>
            <a:r>
              <a:rPr lang="en-US" sz="1600" dirty="0" smtClean="0">
                <a:solidFill>
                  <a:srgbClr val="3366FF"/>
                </a:solidFill>
              </a:rPr>
              <a:t>bunch modulation. </a:t>
            </a:r>
            <a:endParaRPr lang="en-US" sz="1600" dirty="0">
              <a:solidFill>
                <a:srgbClr val="3366FF"/>
              </a:solidFill>
            </a:endParaRPr>
          </a:p>
          <a:p>
            <a:r>
              <a:rPr lang="en-US" sz="1600" dirty="0" smtClean="0">
                <a:solidFill>
                  <a:srgbClr val="3366FF"/>
                </a:solidFill>
              </a:rPr>
              <a:t>Using the same laser for electron photo-injector allows for precise phasing of the e</a:t>
            </a:r>
            <a:r>
              <a:rPr lang="en-US" sz="1600" baseline="30000" dirty="0" smtClean="0">
                <a:solidFill>
                  <a:srgbClr val="3366FF"/>
                </a:solidFill>
              </a:rPr>
              <a:t>-</a:t>
            </a:r>
            <a:r>
              <a:rPr lang="en-US" sz="1600" dirty="0" smtClean="0">
                <a:solidFill>
                  <a:srgbClr val="3366FF"/>
                </a:solidFill>
              </a:rPr>
              <a:t> and 	p bunches. </a:t>
            </a:r>
            <a:endParaRPr lang="en-US" sz="1600" b="1" dirty="0" smtClean="0">
              <a:solidFill>
                <a:srgbClr val="3366FF"/>
              </a:solidFill>
            </a:endParaRPr>
          </a:p>
          <a:p>
            <a:r>
              <a:rPr lang="en-US" b="1" dirty="0" smtClean="0">
                <a:solidFill>
                  <a:srgbClr val="008000"/>
                </a:solidFill>
              </a:rPr>
              <a:t>Electron beam: accelerated beam</a:t>
            </a:r>
          </a:p>
          <a:p>
            <a:r>
              <a:rPr lang="en-US" sz="1600" dirty="0" smtClean="0">
                <a:solidFill>
                  <a:srgbClr val="3366FF"/>
                </a:solidFill>
              </a:rPr>
              <a:t>Injected off-axis </a:t>
            </a:r>
            <a:r>
              <a:rPr lang="en-US" sz="1600" dirty="0" smtClean="0">
                <a:solidFill>
                  <a:srgbClr val="3366FF"/>
                </a:solidFill>
              </a:rPr>
              <a:t>(</a:t>
            </a:r>
            <a:r>
              <a:rPr lang="en-US" sz="1600" i="1" dirty="0" smtClean="0"/>
              <a:t>on-axis??!!</a:t>
            </a:r>
            <a:r>
              <a:rPr lang="en-US" sz="1600" dirty="0" smtClean="0">
                <a:solidFill>
                  <a:srgbClr val="3366FF"/>
                </a:solidFill>
              </a:rPr>
              <a:t>) </a:t>
            </a:r>
            <a:r>
              <a:rPr lang="en-US" sz="1600" dirty="0" smtClean="0">
                <a:solidFill>
                  <a:srgbClr val="3366FF"/>
                </a:solidFill>
              </a:rPr>
              <a:t>some meters </a:t>
            </a:r>
            <a:r>
              <a:rPr lang="en-US" sz="1600" dirty="0">
                <a:solidFill>
                  <a:srgbClr val="3366FF"/>
                </a:solidFill>
              </a:rPr>
              <a:t>downstream </a:t>
            </a:r>
            <a:r>
              <a:rPr lang="en-US" sz="1600" dirty="0" smtClean="0">
                <a:solidFill>
                  <a:srgbClr val="3366FF"/>
                </a:solidFill>
              </a:rPr>
              <a:t>(</a:t>
            </a:r>
            <a:r>
              <a:rPr lang="en-US" sz="1600" i="1" dirty="0" smtClean="0">
                <a:solidFill>
                  <a:srgbClr val="000000"/>
                </a:solidFill>
              </a:rPr>
              <a:t>upstream??!!</a:t>
            </a:r>
            <a:r>
              <a:rPr lang="en-US" sz="1600" dirty="0" smtClean="0">
                <a:solidFill>
                  <a:srgbClr val="3366FF"/>
                </a:solidFill>
              </a:rPr>
              <a:t>) along </a:t>
            </a:r>
            <a:r>
              <a:rPr lang="en-US" sz="1600" dirty="0">
                <a:solidFill>
                  <a:srgbClr val="3366FF"/>
                </a:solidFill>
              </a:rPr>
              <a:t>the plasma-</a:t>
            </a:r>
            <a:r>
              <a:rPr lang="en-US" sz="1600" dirty="0" smtClean="0">
                <a:solidFill>
                  <a:srgbClr val="3366FF"/>
                </a:solidFill>
              </a:rPr>
              <a:t>cell.</a:t>
            </a:r>
          </a:p>
          <a:p>
            <a:r>
              <a:rPr lang="en-US" sz="1600" dirty="0" smtClean="0">
                <a:solidFill>
                  <a:srgbClr val="3366FF"/>
                </a:solidFill>
                <a:sym typeface="Wingdings"/>
              </a:rPr>
              <a:t> </a:t>
            </a:r>
            <a:r>
              <a:rPr lang="en-US" sz="1600" dirty="0" smtClean="0">
                <a:solidFill>
                  <a:srgbClr val="3366FF"/>
                </a:solidFill>
                <a:sym typeface="Wingdings"/>
              </a:rPr>
              <a:t>Off-axis: </a:t>
            </a:r>
            <a:r>
              <a:rPr lang="en-US" sz="1600" dirty="0">
                <a:solidFill>
                  <a:srgbClr val="3366FF"/>
                </a:solidFill>
                <a:sym typeface="Wingdings"/>
              </a:rPr>
              <a:t>m</a:t>
            </a:r>
            <a:r>
              <a:rPr lang="en-US" sz="1600" dirty="0" smtClean="0">
                <a:solidFill>
                  <a:srgbClr val="3366FF"/>
                </a:solidFill>
              </a:rPr>
              <a:t>erges </a:t>
            </a:r>
            <a:r>
              <a:rPr lang="en-US" sz="1600" dirty="0">
                <a:solidFill>
                  <a:srgbClr val="3366FF"/>
                </a:solidFill>
              </a:rPr>
              <a:t>with </a:t>
            </a:r>
            <a:r>
              <a:rPr lang="en-US" sz="1600" dirty="0" smtClean="0">
                <a:solidFill>
                  <a:srgbClr val="3366FF"/>
                </a:solidFill>
              </a:rPr>
              <a:t>the proton </a:t>
            </a:r>
            <a:r>
              <a:rPr lang="en-US" sz="1600" dirty="0">
                <a:solidFill>
                  <a:srgbClr val="3366FF"/>
                </a:solidFill>
              </a:rPr>
              <a:t>bunch </a:t>
            </a:r>
            <a:r>
              <a:rPr lang="en-US" sz="1600" dirty="0" smtClean="0">
                <a:solidFill>
                  <a:srgbClr val="3366FF"/>
                </a:solidFill>
              </a:rPr>
              <a:t>once </a:t>
            </a:r>
            <a:r>
              <a:rPr lang="en-US" sz="1600" dirty="0">
                <a:solidFill>
                  <a:srgbClr val="3366FF"/>
                </a:solidFill>
              </a:rPr>
              <a:t>the modulation is developed</a:t>
            </a:r>
            <a:r>
              <a:rPr lang="en-US" sz="1600" dirty="0" smtClean="0">
                <a:solidFill>
                  <a:srgbClr val="3366FF"/>
                </a:solidFill>
              </a:rPr>
              <a:t>.</a:t>
            </a:r>
          </a:p>
        </p:txBody>
      </p:sp>
      <p:pic>
        <p:nvPicPr>
          <p:cNvPr id="15" name="Picture 14" descr="layout-awak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66" y="1096985"/>
            <a:ext cx="86106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870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Self Modulation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595076" y="2407133"/>
            <a:ext cx="4812305" cy="2992638"/>
            <a:chOff x="233829" y="2956467"/>
            <a:chExt cx="4812305" cy="2992638"/>
          </a:xfrm>
        </p:grpSpPr>
        <p:grpSp>
          <p:nvGrpSpPr>
            <p:cNvPr id="8" name="Group 7"/>
            <p:cNvGrpSpPr/>
            <p:nvPr/>
          </p:nvGrpSpPr>
          <p:grpSpPr>
            <a:xfrm>
              <a:off x="233829" y="3222839"/>
              <a:ext cx="4812305" cy="2726266"/>
              <a:chOff x="1532542" y="2125133"/>
              <a:chExt cx="4812305" cy="2571766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32542" y="2125133"/>
                <a:ext cx="4812305" cy="2571766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4487336" y="2302929"/>
                <a:ext cx="168836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Plasma cell position z=0 m</a:t>
                </a:r>
                <a:endParaRPr lang="en-US" sz="11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216404" y="3682997"/>
                <a:ext cx="175986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Plasma cell position z=10 m</a:t>
                </a:r>
                <a:endParaRPr lang="en-US" sz="11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476896" y="3040390"/>
                <a:ext cx="1656473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Plasma cell position z=4m</a:t>
                </a:r>
                <a:endParaRPr lang="en-US" sz="1100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571312" y="2956467"/>
              <a:ext cx="38101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Distribution of the beams in the plasma cell</a:t>
              </a:r>
              <a:endParaRPr lang="en-US" sz="1600" dirty="0"/>
            </a:p>
          </p:txBody>
        </p:sp>
      </p:grp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" y="783489"/>
            <a:ext cx="8779933" cy="1681642"/>
          </a:xfrm>
        </p:spPr>
        <p:txBody>
          <a:bodyPr>
            <a:normAutofit fontScale="55000" lnSpcReduction="20000"/>
          </a:bodyPr>
          <a:lstStyle/>
          <a:p>
            <a:pPr>
              <a:buFont typeface="Wingdings" charset="0"/>
              <a:buChar char="à"/>
            </a:pPr>
            <a:r>
              <a:rPr lang="en-US" sz="2900" dirty="0" smtClean="0"/>
              <a:t>SPS beam: bunch length of ~12 cm.</a:t>
            </a:r>
          </a:p>
          <a:p>
            <a:pPr>
              <a:buFont typeface="Wingdings" charset="0"/>
              <a:buChar char="à"/>
            </a:pPr>
            <a:r>
              <a:rPr lang="en-US" sz="2900" dirty="0" smtClean="0"/>
              <a:t>For strong gradients: need short proton bunches (order of ~mm)</a:t>
            </a:r>
            <a:endParaRPr lang="en-US" sz="2900" dirty="0" smtClean="0"/>
          </a:p>
          <a:p>
            <a:pPr>
              <a:buFont typeface="Wingdings" charset="0"/>
              <a:buChar char="à"/>
            </a:pPr>
            <a:r>
              <a:rPr lang="en-US" sz="2900" dirty="0"/>
              <a:t>M</a:t>
            </a:r>
            <a:r>
              <a:rPr lang="en-US" sz="2900" dirty="0" smtClean="0"/>
              <a:t>odulate </a:t>
            </a:r>
            <a:r>
              <a:rPr lang="en-US" sz="2900" dirty="0" smtClean="0"/>
              <a:t>a long proton bunch.</a:t>
            </a:r>
            <a:endParaRPr lang="en-US" sz="2900" dirty="0"/>
          </a:p>
          <a:p>
            <a:pPr lvl="1">
              <a:lnSpc>
                <a:spcPct val="120000"/>
              </a:lnSpc>
            </a:pPr>
            <a:r>
              <a:rPr lang="en-US" dirty="0" smtClean="0"/>
              <a:t>Micro-bunches </a:t>
            </a:r>
            <a:r>
              <a:rPr lang="en-US" dirty="0"/>
              <a:t>are generated by a transverse modulation of the bunch density (transverse two-stream instability).  Naturally spaced at the plasma </a:t>
            </a:r>
            <a:r>
              <a:rPr lang="en-US" dirty="0" smtClean="0"/>
              <a:t>wavelength.  </a:t>
            </a:r>
            <a:r>
              <a:rPr lang="en-US" b="1" dirty="0">
                <a:solidFill>
                  <a:srgbClr val="3366FF"/>
                </a:solidFill>
                <a:sym typeface="Wingdings"/>
              </a:rPr>
              <a:t> Self-modulation instability (SMI)</a:t>
            </a:r>
            <a:r>
              <a:rPr lang="en-US" b="1" dirty="0" smtClean="0">
                <a:solidFill>
                  <a:srgbClr val="3366FF"/>
                </a:solidFill>
                <a:sym typeface="Wingding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3177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827174" y="1371446"/>
            <a:ext cx="764218" cy="3184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215479"/>
              </p:ext>
            </p:extLst>
          </p:nvPr>
        </p:nvGraphicFramePr>
        <p:xfrm>
          <a:off x="63257" y="901482"/>
          <a:ext cx="9050074" cy="27260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234"/>
                <a:gridCol w="1011855"/>
                <a:gridCol w="1011855"/>
                <a:gridCol w="1011855"/>
                <a:gridCol w="1011855"/>
                <a:gridCol w="1011855"/>
                <a:gridCol w="1011855"/>
                <a:gridCol w="1011855"/>
                <a:gridCol w="1011855"/>
              </a:tblGrid>
              <a:tr h="457228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327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Proton beam-line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77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Experimental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area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77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Electron source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and beam-line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Time-Scale for AWAKE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554344" y="1373741"/>
            <a:ext cx="7558986" cy="2259647"/>
            <a:chOff x="2030261" y="1842445"/>
            <a:chExt cx="9545079" cy="2259647"/>
          </a:xfrm>
        </p:grpSpPr>
        <p:sp>
          <p:nvSpPr>
            <p:cNvPr id="7" name="Rectangle 6"/>
            <p:cNvSpPr/>
            <p:nvPr/>
          </p:nvSpPr>
          <p:spPr>
            <a:xfrm>
              <a:off x="4025901" y="2529166"/>
              <a:ext cx="1922334" cy="767265"/>
            </a:xfrm>
            <a:prstGeom prst="rect">
              <a:avLst/>
            </a:prstGeom>
            <a:pattFill prst="dkDnDiag">
              <a:fgClr>
                <a:schemeClr val="accent3">
                  <a:lumMod val="60000"/>
                  <a:lumOff val="40000"/>
                </a:schemeClr>
              </a:fgClr>
              <a:bgClr>
                <a:prstClr val="white"/>
              </a:bgClr>
            </a:patt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endParaRPr lang="en-US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030261" y="1850090"/>
              <a:ext cx="2504286" cy="67907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30261" y="2520346"/>
              <a:ext cx="1995639" cy="76877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 smtClean="0"/>
            </a:p>
            <a:p>
              <a:pPr algn="ctr"/>
              <a:endParaRPr lang="en-US" sz="12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30261" y="3289120"/>
              <a:ext cx="2504286" cy="80415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Studies, design</a:t>
              </a:r>
              <a:endParaRPr lang="en-US" sz="1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34547" y="3287612"/>
              <a:ext cx="1556236" cy="80566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Fabrication</a:t>
              </a:r>
              <a:endParaRPr lang="en-US" sz="12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0783" y="3287611"/>
              <a:ext cx="1540338" cy="80566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Installation</a:t>
              </a:r>
              <a:endParaRPr lang="en-US" sz="1200" dirty="0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5379850" y="2410829"/>
              <a:ext cx="1437521" cy="30075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Commissioning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48987" y="1850091"/>
              <a:ext cx="5326352" cy="1439030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7393574" y="3526669"/>
              <a:ext cx="812970" cy="33787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Commissioning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968995" y="3287610"/>
              <a:ext cx="3606345" cy="804641"/>
            </a:xfrm>
            <a:prstGeom prst="rect">
              <a:avLst/>
            </a:prstGeom>
            <a:solidFill>
              <a:srgbClr val="FF6666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534547" y="1850090"/>
              <a:ext cx="1413688" cy="30846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Installation</a:t>
              </a:r>
              <a:endParaRPr lang="en-US" sz="1200" dirty="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2080002" y="2051642"/>
            <a:ext cx="2396471" cy="363691"/>
          </a:xfrm>
          <a:prstGeom prst="rect">
            <a:avLst/>
          </a:prstGeom>
          <a:pattFill prst="dkDnDiag">
            <a:fgClr>
              <a:schemeClr val="accent3">
                <a:lumMod val="60000"/>
                <a:lumOff val="40000"/>
              </a:schemeClr>
            </a:fgClr>
            <a:bgClr>
              <a:prstClr val="white"/>
            </a:bgClr>
          </a:patt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b" anchorCtr="0"/>
          <a:lstStyle/>
          <a:p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508984" y="1985337"/>
            <a:ext cx="2945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Modification, Civil Engineering and installation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>
            <a:off x="3110408" y="2415333"/>
            <a:ext cx="1495313" cy="403573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3314525" y="1689855"/>
            <a:ext cx="1342561" cy="358625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2007770" y="1572432"/>
            <a:ext cx="264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Study, Design, </a:t>
            </a:r>
          </a:p>
          <a:p>
            <a:r>
              <a:rPr lang="en-US" sz="1200" dirty="0" smtClean="0"/>
              <a:t>Procurement, Component preparation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1983110" y="2344119"/>
            <a:ext cx="2608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Study, Design, </a:t>
            </a:r>
          </a:p>
          <a:p>
            <a:r>
              <a:rPr lang="en-US" sz="1200" dirty="0" smtClean="0"/>
              <a:t>Procurement, Component preparation</a:t>
            </a:r>
            <a:endParaRPr lang="en-US" sz="12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713795" y="3985540"/>
            <a:ext cx="1329360" cy="3964"/>
          </a:xfrm>
          <a:prstGeom prst="straightConnector1">
            <a:avLst/>
          </a:prstGeom>
          <a:ln w="19050" cmpd="sng"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856036" y="3647831"/>
            <a:ext cx="1187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LS2</a:t>
            </a:r>
          </a:p>
          <a:p>
            <a:pPr algn="ctr"/>
            <a:r>
              <a:rPr lang="en-US" dirty="0" smtClean="0"/>
              <a:t>18 months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6691231" y="1371445"/>
            <a:ext cx="1351924" cy="2252101"/>
          </a:xfrm>
          <a:prstGeom prst="rect">
            <a:avLst/>
          </a:prstGeom>
          <a:gradFill flip="none" rotWithShape="1">
            <a:gsLst>
              <a:gs pos="0">
                <a:srgbClr val="FF6666"/>
              </a:gs>
              <a:gs pos="100000">
                <a:srgbClr val="FFFFFF"/>
              </a:gs>
              <a:gs pos="1000">
                <a:srgbClr val="3366FF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5289459" y="1895597"/>
            <a:ext cx="1102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Data taking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8151101" y="1915824"/>
            <a:ext cx="969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Data taking</a:t>
            </a:r>
            <a:endParaRPr lang="en-US" sz="1200" dirty="0"/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848073"/>
              </p:ext>
            </p:extLst>
          </p:nvPr>
        </p:nvGraphicFramePr>
        <p:xfrm>
          <a:off x="866109" y="4507939"/>
          <a:ext cx="7284992" cy="1617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5575"/>
                <a:gridCol w="2309417"/>
              </a:tblGrid>
              <a:tr h="268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ＭＳ 明朝"/>
                          <a:cs typeface="Cambria"/>
                        </a:rPr>
                        <a:t>Run-scenario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  <a:cs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Nominal</a:t>
                      </a:r>
                      <a:endParaRPr lang="en-US" sz="1400" dirty="0">
                        <a:effectLst/>
                        <a:latin typeface="+mn-lt"/>
                        <a:ea typeface="ＭＳ 明朝"/>
                        <a:cs typeface="Cambria"/>
                      </a:endParaRPr>
                    </a:p>
                  </a:txBody>
                  <a:tcPr marL="68580" marR="68580" marT="0" marB="0"/>
                </a:tc>
              </a:tr>
              <a:tr h="268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Number of run-periods/year</a:t>
                      </a:r>
                      <a:endParaRPr lang="en-US" sz="1400" dirty="0">
                        <a:effectLst/>
                        <a:latin typeface="+mn-lt"/>
                        <a:ea typeface="ＭＳ 明朝"/>
                        <a:cs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4</a:t>
                      </a:r>
                      <a:endParaRPr lang="en-US" sz="1400" b="1" dirty="0">
                        <a:effectLst/>
                        <a:latin typeface="+mn-lt"/>
                        <a:ea typeface="ＭＳ 明朝"/>
                        <a:cs typeface="Cambria"/>
                      </a:endParaRPr>
                    </a:p>
                  </a:txBody>
                  <a:tcPr marL="68580" marR="68580" marT="0" marB="0"/>
                </a:tc>
              </a:tr>
              <a:tr h="268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Length of run-period</a:t>
                      </a:r>
                      <a:endParaRPr lang="en-US" sz="1400" dirty="0">
                        <a:effectLst/>
                        <a:latin typeface="+mn-lt"/>
                        <a:ea typeface="ＭＳ 明朝"/>
                        <a:cs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2 weeks</a:t>
                      </a:r>
                      <a:endParaRPr lang="en-US" sz="1400" b="1" dirty="0">
                        <a:effectLst/>
                        <a:latin typeface="+mn-lt"/>
                        <a:ea typeface="ＭＳ 明朝"/>
                        <a:cs typeface="Cambria"/>
                      </a:endParaRPr>
                    </a:p>
                  </a:txBody>
                  <a:tcPr marL="68580" marR="68580" marT="0" marB="0"/>
                </a:tc>
              </a:tr>
              <a:tr h="268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Total number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 of beam shots/year (100% efficiency)</a:t>
                      </a:r>
                      <a:endParaRPr lang="en-US" sz="1400" dirty="0">
                        <a:effectLst/>
                        <a:latin typeface="+mn-lt"/>
                        <a:ea typeface="ＭＳ 明朝"/>
                        <a:cs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162000</a:t>
                      </a:r>
                      <a:endParaRPr lang="en-US" sz="1400" b="1" dirty="0">
                        <a:effectLst/>
                        <a:latin typeface="+mn-lt"/>
                        <a:ea typeface="ＭＳ 明朝"/>
                        <a:cs typeface="Cambria"/>
                      </a:endParaRPr>
                    </a:p>
                  </a:txBody>
                  <a:tcPr marL="68580" marR="68580" marT="0" marB="0"/>
                </a:tc>
              </a:tr>
              <a:tr h="2715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Total number of protons/year</a:t>
                      </a:r>
                      <a:endParaRPr lang="en-US" sz="1400" dirty="0">
                        <a:effectLst/>
                        <a:latin typeface="+mn-lt"/>
                        <a:ea typeface="ＭＳ 明朝"/>
                        <a:cs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4.86×10</a:t>
                      </a:r>
                      <a:r>
                        <a:rPr lang="en-US" sz="1400" b="1" baseline="30000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16</a:t>
                      </a:r>
                      <a:r>
                        <a:rPr lang="en-US" sz="1400" b="1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 p</a:t>
                      </a:r>
                    </a:p>
                  </a:txBody>
                  <a:tcPr marL="68580" marR="68580" marT="0" marB="0"/>
                </a:tc>
              </a:tr>
              <a:tr h="2715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Initial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 experimental program</a:t>
                      </a:r>
                      <a:endParaRPr lang="en-US" sz="1400" dirty="0">
                        <a:effectLst/>
                        <a:latin typeface="+mn-lt"/>
                        <a:ea typeface="ＭＳ 明朝"/>
                        <a:cs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3</a:t>
                      </a:r>
                      <a:r>
                        <a:rPr lang="en-US" sz="1400" b="1" baseline="0" dirty="0" smtClean="0">
                          <a:effectLst/>
                          <a:latin typeface="+mn-lt"/>
                          <a:ea typeface="ＭＳ 明朝"/>
                          <a:cs typeface="Cambria"/>
                        </a:rPr>
                        <a:t> – 4 years</a:t>
                      </a:r>
                      <a:endParaRPr lang="en-US" sz="1400" b="1" dirty="0" smtClean="0">
                        <a:effectLst/>
                        <a:latin typeface="+mn-lt"/>
                        <a:ea typeface="ＭＳ 明朝"/>
                        <a:cs typeface="Cambri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079730" y="2262336"/>
            <a:ext cx="1004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Phase 1</a:t>
            </a:r>
            <a:endParaRPr lang="en-US" sz="2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373088" y="3049676"/>
            <a:ext cx="1004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Phase 2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94066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7199" y="4414071"/>
            <a:ext cx="8514699" cy="1196726"/>
          </a:xfrm>
          <a:prstGeom prst="rect">
            <a:avLst/>
          </a:prstGeom>
          <a:solidFill>
            <a:schemeClr val="bg1">
              <a:lumMod val="95000"/>
              <a:alpha val="23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2718076"/>
            <a:ext cx="8514698" cy="1544343"/>
          </a:xfrm>
          <a:prstGeom prst="rect">
            <a:avLst/>
          </a:prstGeom>
          <a:solidFill>
            <a:schemeClr val="accent1">
              <a:lumMod val="20000"/>
              <a:lumOff val="80000"/>
              <a:alpha val="23000"/>
            </a:schemeClr>
          </a:solidFill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199" y="1021333"/>
            <a:ext cx="8514699" cy="1544343"/>
          </a:xfrm>
          <a:prstGeom prst="rect">
            <a:avLst/>
          </a:prstGeom>
          <a:solidFill>
            <a:schemeClr val="accent6">
              <a:lumMod val="20000"/>
              <a:lumOff val="80000"/>
              <a:alpha val="23000"/>
            </a:schemeClr>
          </a:solidFill>
          <a:ln>
            <a:solidFill>
              <a:srgbClr val="E46C0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313" y="50030"/>
            <a:ext cx="7064390" cy="404593"/>
          </a:xfrm>
        </p:spPr>
        <p:txBody>
          <a:bodyPr>
            <a:noAutofit/>
          </a:bodyPr>
          <a:lstStyle/>
          <a:p>
            <a:r>
              <a:rPr lang="en-US" sz="3200" dirty="0" smtClean="0"/>
              <a:t>AWAKE Measurement Program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298" y="1176828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Perform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3366FF"/>
                </a:solidFill>
              </a:rPr>
              <a:t>benchmark experiments using proton bunches to drive wakefields </a:t>
            </a:r>
            <a:r>
              <a:rPr lang="en-US" dirty="0" smtClean="0"/>
              <a:t>for the first time ever.</a:t>
            </a:r>
          </a:p>
          <a:p>
            <a:endParaRPr lang="en-US" dirty="0" smtClean="0"/>
          </a:p>
          <a:p>
            <a:r>
              <a:rPr lang="en-US" dirty="0" smtClean="0"/>
              <a:t>Understand the physics of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3366FF"/>
                </a:solidFill>
              </a:rPr>
              <a:t>self-modulation process in plasma. </a:t>
            </a:r>
            <a:r>
              <a:rPr lang="en-US" dirty="0" smtClean="0"/>
              <a:t>Compare experimental data with detailed simulations.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3366FF"/>
                </a:solidFill>
              </a:rPr>
              <a:t>Probe the accelerating wakefields with externally injected electrons</a:t>
            </a:r>
            <a:r>
              <a:rPr lang="en-US" dirty="0" smtClean="0"/>
              <a:t>, including energy spectrum measurements for different injection and plasma parameters.</a:t>
            </a:r>
          </a:p>
          <a:p>
            <a:endParaRPr lang="en-US" dirty="0" smtClean="0"/>
          </a:p>
          <a:p>
            <a:r>
              <a:rPr lang="en-US" dirty="0" smtClean="0"/>
              <a:t>Study </a:t>
            </a:r>
            <a:r>
              <a:rPr lang="en-US" b="1" dirty="0" smtClean="0">
                <a:solidFill>
                  <a:srgbClr val="3366FF"/>
                </a:solidFill>
              </a:rPr>
              <a:t>the injection dynamics and production of multi-GeV electron </a:t>
            </a:r>
            <a:r>
              <a:rPr lang="en-US" dirty="0" smtClean="0"/>
              <a:t>bunches. This will include using a plasma density step to maintain the wakefields at the GV/m level over meter distances. </a:t>
            </a:r>
          </a:p>
          <a:p>
            <a:endParaRPr lang="en-US" dirty="0" smtClean="0"/>
          </a:p>
          <a:p>
            <a:r>
              <a:rPr lang="en-US" dirty="0" smtClean="0"/>
              <a:t>Develop </a:t>
            </a:r>
            <a:r>
              <a:rPr lang="en-US" b="1" dirty="0" smtClean="0">
                <a:solidFill>
                  <a:srgbClr val="3366FF"/>
                </a:solidFill>
              </a:rPr>
              <a:t>long, scalable and uniform </a:t>
            </a:r>
            <a:r>
              <a:rPr lang="en-US" dirty="0" smtClean="0"/>
              <a:t>plasma cells.</a:t>
            </a:r>
          </a:p>
          <a:p>
            <a:endParaRPr lang="en-US" b="1" dirty="0" smtClean="0"/>
          </a:p>
          <a:p>
            <a:r>
              <a:rPr lang="en-US" b="1" dirty="0" smtClean="0">
                <a:solidFill>
                  <a:srgbClr val="3366FF"/>
                </a:solidFill>
              </a:rPr>
              <a:t>Develop schemes for the production and acceleration of short proton bunches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smtClean="0"/>
              <a:t>for future experiments and accelerators.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1396" y="3170853"/>
            <a:ext cx="1004827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Phase 2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795" y="1625760"/>
            <a:ext cx="1004827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Phase 1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3926" y="4689853"/>
            <a:ext cx="428372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||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47191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AWAKE Collaboration – Organization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25423" y="1254308"/>
            <a:ext cx="3498599" cy="646331"/>
          </a:xfrm>
          <a:prstGeom prst="rect">
            <a:avLst/>
          </a:prstGeom>
          <a:solidFill>
            <a:srgbClr val="DCE6F2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Spokesperson: Allen Caldwell (MPI)</a:t>
            </a:r>
          </a:p>
          <a:p>
            <a:r>
              <a:rPr lang="en-US" dirty="0" smtClean="0"/>
              <a:t>Deputy: Matthew Wing (UCL/DESY)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87474" y="157747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195" y="2522323"/>
            <a:ext cx="3452275" cy="646331"/>
          </a:xfrm>
          <a:prstGeom prst="rect">
            <a:avLst/>
          </a:prstGeom>
          <a:solidFill>
            <a:srgbClr val="DCE6F2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 Aspects Coordinator:</a:t>
            </a:r>
          </a:p>
          <a:p>
            <a:r>
              <a:rPr lang="en-US" dirty="0" err="1" smtClean="0"/>
              <a:t>Patric</a:t>
            </a:r>
            <a:r>
              <a:rPr lang="en-US" dirty="0" smtClean="0"/>
              <a:t> </a:t>
            </a:r>
            <a:r>
              <a:rPr lang="en-US" dirty="0" err="1" smtClean="0"/>
              <a:t>Muggli</a:t>
            </a:r>
            <a:r>
              <a:rPr lang="en-US" dirty="0" smtClean="0"/>
              <a:t> (MPI)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51362" y="3371206"/>
            <a:ext cx="3473014" cy="646331"/>
          </a:xfrm>
          <a:prstGeom prst="rect">
            <a:avLst/>
          </a:prstGeom>
          <a:solidFill>
            <a:srgbClr val="DCE6F2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Theory&amp;Simulation</a:t>
            </a:r>
            <a:r>
              <a:rPr lang="en-US" dirty="0" smtClean="0"/>
              <a:t> Coordinator:</a:t>
            </a:r>
          </a:p>
          <a:p>
            <a:r>
              <a:rPr lang="en-US" dirty="0" smtClean="0"/>
              <a:t>Konstantin </a:t>
            </a:r>
            <a:r>
              <a:rPr lang="en-US" dirty="0" err="1" smtClean="0"/>
              <a:t>Lotov</a:t>
            </a:r>
            <a:r>
              <a:rPr lang="en-US" dirty="0" smtClean="0"/>
              <a:t> (</a:t>
            </a:r>
            <a:r>
              <a:rPr lang="en-US" dirty="0" err="1" smtClean="0"/>
              <a:t>Budker</a:t>
            </a:r>
            <a:r>
              <a:rPr lang="en-US" dirty="0" smtClean="0"/>
              <a:t> Institute)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9244" y="1549915"/>
            <a:ext cx="216646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CERN Project Leader:</a:t>
            </a:r>
          </a:p>
          <a:p>
            <a:r>
              <a:rPr lang="en-US" dirty="0" smtClean="0"/>
              <a:t>Edda Gschwendtner</a:t>
            </a:r>
            <a:endParaRPr lang="en-US" dirty="0"/>
          </a:p>
        </p:txBody>
      </p:sp>
      <p:cxnSp>
        <p:nvCxnSpPr>
          <p:cNvPr id="12" name="Elbow Connector 11"/>
          <p:cNvCxnSpPr>
            <a:stCxn id="6" idx="1"/>
          </p:cNvCxnSpPr>
          <p:nvPr/>
        </p:nvCxnSpPr>
        <p:spPr>
          <a:xfrm rot="10800000" flipV="1">
            <a:off x="564485" y="1577473"/>
            <a:ext cx="560939" cy="944849"/>
          </a:xfrm>
          <a:prstGeom prst="bentConnector2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6" idx="2"/>
            <a:endCxn id="9" idx="0"/>
          </p:cNvCxnSpPr>
          <p:nvPr/>
        </p:nvCxnSpPr>
        <p:spPr>
          <a:xfrm rot="16200000" flipH="1">
            <a:off x="2796013" y="1979349"/>
            <a:ext cx="1470567" cy="1313146"/>
          </a:xfrm>
          <a:prstGeom prst="bentConnector3">
            <a:avLst>
              <a:gd name="adj1" fmla="val 20921"/>
            </a:avLst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6" idx="3"/>
            <a:endCxn id="10" idx="1"/>
          </p:cNvCxnSpPr>
          <p:nvPr/>
        </p:nvCxnSpPr>
        <p:spPr>
          <a:xfrm>
            <a:off x="4624022" y="1577474"/>
            <a:ext cx="1475222" cy="295607"/>
          </a:xfrm>
          <a:prstGeom prst="bentConnector3">
            <a:avLst>
              <a:gd name="adj1" fmla="val 50000"/>
            </a:avLst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553200" y="3278873"/>
            <a:ext cx="2326278" cy="1477328"/>
          </a:xfrm>
          <a:prstGeom prst="rect">
            <a:avLst/>
          </a:prstGeom>
          <a:solidFill>
            <a:srgbClr val="FDEADA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Beam Lines (p/e/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Experimental Areas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Infrastructure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Interface p/e/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/cell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/>
              <a:t>RF gun powering</a:t>
            </a:r>
            <a:endParaRPr lang="en-US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3227908" y="4782055"/>
            <a:ext cx="2775119" cy="369332"/>
          </a:xfrm>
          <a:prstGeom prst="rect">
            <a:avLst/>
          </a:prstGeom>
          <a:solidFill>
            <a:srgbClr val="FDEADA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Plasma/beam simulation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91195" y="4320390"/>
            <a:ext cx="2634054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Plasma cell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Laser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Electron spectrometer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Sec. beam diagnostics</a:t>
            </a:r>
          </a:p>
        </p:txBody>
      </p:sp>
      <p:cxnSp>
        <p:nvCxnSpPr>
          <p:cNvPr id="37" name="Straight Arrow Connector 36"/>
          <p:cNvCxnSpPr>
            <a:stCxn id="8" idx="2"/>
          </p:cNvCxnSpPr>
          <p:nvPr/>
        </p:nvCxnSpPr>
        <p:spPr>
          <a:xfrm>
            <a:off x="1817333" y="3168654"/>
            <a:ext cx="0" cy="1151736"/>
          </a:xfrm>
          <a:prstGeom prst="straightConnector1">
            <a:avLst/>
          </a:prstGeom>
          <a:ln>
            <a:solidFill>
              <a:srgbClr val="E46C0A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9" idx="2"/>
          </p:cNvCxnSpPr>
          <p:nvPr/>
        </p:nvCxnSpPr>
        <p:spPr>
          <a:xfrm>
            <a:off x="4187869" y="4017537"/>
            <a:ext cx="1" cy="764518"/>
          </a:xfrm>
          <a:prstGeom prst="straightConnector1">
            <a:avLst/>
          </a:prstGeom>
          <a:ln>
            <a:solidFill>
              <a:srgbClr val="E46C0A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0" idx="2"/>
          </p:cNvCxnSpPr>
          <p:nvPr/>
        </p:nvCxnSpPr>
        <p:spPr>
          <a:xfrm>
            <a:off x="7182477" y="2196246"/>
            <a:ext cx="0" cy="1082627"/>
          </a:xfrm>
          <a:prstGeom prst="straightConnector1">
            <a:avLst/>
          </a:prstGeom>
          <a:ln>
            <a:solidFill>
              <a:srgbClr val="E46C0A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125423" y="618727"/>
            <a:ext cx="5218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AWAKE: international Collaboration with 13 institutes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81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323530" y="3039126"/>
            <a:ext cx="5768476" cy="605559"/>
          </a:xfrm>
        </p:spPr>
        <p:txBody>
          <a:bodyPr/>
          <a:lstStyle/>
          <a:p>
            <a:r>
              <a:rPr lang="en-US" dirty="0" smtClean="0"/>
              <a:t>Baseline Beam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153667"/>
              </p:ext>
            </p:extLst>
          </p:nvPr>
        </p:nvGraphicFramePr>
        <p:xfrm>
          <a:off x="2147581" y="202523"/>
          <a:ext cx="5410256" cy="6199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105"/>
                <a:gridCol w="2612914"/>
                <a:gridCol w="2323237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sz="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282944">
                <a:tc rowSpan="9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FFFF"/>
                          </a:solidFill>
                        </a:rPr>
                        <a:t>Proton Beam</a:t>
                      </a:r>
                      <a:endParaRPr 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vert="vert27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Momentum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400 GeV/c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Protons/bunch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3 E11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Bunch extraction frequency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0.5 Hz</a:t>
                      </a:r>
                      <a:r>
                        <a:rPr lang="en-US" sz="1300" baseline="0" dirty="0" smtClean="0"/>
                        <a:t> (ultimate: 0.14 Hz)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Bunch</a:t>
                      </a:r>
                      <a:r>
                        <a:rPr lang="en-US" sz="1300" baseline="0" dirty="0" smtClean="0"/>
                        <a:t> length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300" baseline="-25000" dirty="0" err="1" smtClean="0"/>
                        <a:t>z</a:t>
                      </a:r>
                      <a:r>
                        <a:rPr lang="en-US" sz="1300" dirty="0" smtClean="0"/>
                        <a:t> = 12 cm (0.4</a:t>
                      </a:r>
                      <a:r>
                        <a:rPr lang="en-US" sz="1300" baseline="0" dirty="0" smtClean="0"/>
                        <a:t> ns)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Bunch size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300" baseline="30000" dirty="0" smtClean="0"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300" baseline="-25000" dirty="0" err="1" smtClean="0"/>
                        <a:t>x,y</a:t>
                      </a:r>
                      <a:r>
                        <a:rPr lang="en-US" sz="1300" dirty="0" smtClean="0"/>
                        <a:t> = 200 </a:t>
                      </a:r>
                      <a:r>
                        <a:rPr lang="en-US" sz="13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300" dirty="0" smtClean="0"/>
                        <a:t>m 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Normalized emittance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3.5 mm mrad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Relative energy spread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300" dirty="0" err="1" smtClean="0"/>
                        <a:t>p</a:t>
                      </a:r>
                      <a:r>
                        <a:rPr lang="en-US" sz="1300" dirty="0" smtClean="0"/>
                        <a:t>/p = 0.35% (0.1?)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Beta function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sz="1300" baseline="30000" dirty="0" smtClean="0"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300" baseline="-25000" dirty="0" smtClean="0"/>
                        <a:t>x </a:t>
                      </a:r>
                      <a:r>
                        <a:rPr lang="en-US" sz="1300" dirty="0" smtClean="0"/>
                        <a:t>= </a:t>
                      </a:r>
                      <a:r>
                        <a:rPr lang="en-US" sz="1300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sz="1300" baseline="30000" dirty="0" smtClean="0"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300" baseline="-25000" dirty="0" smtClean="0"/>
                        <a:t>y  </a:t>
                      </a:r>
                      <a:r>
                        <a:rPr lang="en-US" sz="1300" baseline="0" dirty="0" smtClean="0"/>
                        <a:t>=</a:t>
                      </a:r>
                      <a:r>
                        <a:rPr lang="en-US" sz="1300" dirty="0" smtClean="0"/>
                        <a:t> 4.9m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Dispersion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D</a:t>
                      </a:r>
                      <a:r>
                        <a:rPr lang="en-US" sz="1300" baseline="30000" dirty="0" smtClean="0"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300" baseline="-25000" dirty="0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lang="en-US" sz="1300" baseline="0" dirty="0" smtClean="0"/>
                        <a:t> = D</a:t>
                      </a:r>
                      <a:r>
                        <a:rPr lang="en-US" sz="1300" baseline="30000" dirty="0" smtClean="0"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300" baseline="-25000" dirty="0" smtClean="0"/>
                        <a:t>y</a:t>
                      </a:r>
                      <a:r>
                        <a:rPr lang="en-US" sz="1300" baseline="0" dirty="0" smtClean="0"/>
                        <a:t> = 0</a:t>
                      </a:r>
                      <a:endParaRPr lang="en-US" sz="13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rowSpan="7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FFFF"/>
                          </a:solidFill>
                        </a:rPr>
                        <a:t>Electron Beam</a:t>
                      </a:r>
                      <a:endParaRPr 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vert="vert27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Momentum</a:t>
                      </a:r>
                      <a:endParaRPr lang="en-US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15 MeV/c</a:t>
                      </a:r>
                      <a:endParaRPr lang="en-US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Electrons/bunch</a:t>
                      </a:r>
                      <a:endParaRPr lang="en-US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1.25 E9</a:t>
                      </a:r>
                      <a:endParaRPr lang="en-US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Bunch length</a:t>
                      </a:r>
                      <a:endParaRPr lang="en-US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2.5 mm</a:t>
                      </a:r>
                      <a:r>
                        <a:rPr lang="en-US" sz="1300" baseline="0" dirty="0" smtClean="0"/>
                        <a:t> (10 </a:t>
                      </a:r>
                      <a:r>
                        <a:rPr lang="en-US" sz="1300" baseline="0" dirty="0" err="1" smtClean="0"/>
                        <a:t>ps</a:t>
                      </a:r>
                      <a:r>
                        <a:rPr lang="en-US" sz="1300" baseline="0" dirty="0" smtClean="0"/>
                        <a:t>)</a:t>
                      </a:r>
                      <a:endParaRPr lang="en-US" sz="130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Ultimate bunch length</a:t>
                      </a:r>
                      <a:endParaRPr lang="en-US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90 </a:t>
                      </a:r>
                      <a:r>
                        <a:rPr lang="en-US" sz="13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300" dirty="0" smtClean="0"/>
                        <a:t>m</a:t>
                      </a:r>
                      <a:r>
                        <a:rPr lang="en-US" sz="1300" baseline="0" dirty="0" smtClean="0"/>
                        <a:t> (0.3 </a:t>
                      </a:r>
                      <a:r>
                        <a:rPr lang="en-US" sz="1300" baseline="0" dirty="0" err="1" smtClean="0"/>
                        <a:t>ps</a:t>
                      </a:r>
                      <a:r>
                        <a:rPr lang="en-US" sz="1300" baseline="0" dirty="0" smtClean="0"/>
                        <a:t>)</a:t>
                      </a:r>
                      <a:r>
                        <a:rPr lang="en-US" sz="1300" dirty="0" smtClean="0"/>
                        <a:t> </a:t>
                      </a:r>
                      <a:endParaRPr lang="en-US" sz="1300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Bunch size at merging point</a:t>
                      </a:r>
                      <a:endParaRPr lang="en-US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300" baseline="-25000" dirty="0" err="1" smtClean="0"/>
                        <a:t>x,y</a:t>
                      </a:r>
                      <a:r>
                        <a:rPr lang="en-US" sz="1300" dirty="0" smtClean="0"/>
                        <a:t> = 250 </a:t>
                      </a:r>
                      <a:r>
                        <a:rPr lang="en-US" sz="13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300" dirty="0" smtClean="0"/>
                        <a:t>m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Normalized emittance</a:t>
                      </a:r>
                      <a:endParaRPr lang="en-US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2</a:t>
                      </a:r>
                      <a:r>
                        <a:rPr lang="en-US" sz="1300" baseline="0" dirty="0" smtClean="0"/>
                        <a:t> mm mrad</a:t>
                      </a:r>
                      <a:endParaRPr lang="en-US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Relative energy spread</a:t>
                      </a:r>
                      <a:endParaRPr lang="en-US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300" dirty="0" err="1" smtClean="0"/>
                        <a:t>p</a:t>
                      </a:r>
                      <a:r>
                        <a:rPr lang="en-US" sz="1300" dirty="0" smtClean="0"/>
                        <a:t>/p = </a:t>
                      </a:r>
                      <a:r>
                        <a:rPr lang="en-US" sz="1300" dirty="0" smtClean="0"/>
                        <a:t>0.5 %</a:t>
                      </a:r>
                      <a:endParaRPr lang="en-US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FFFF"/>
                          </a:solidFill>
                        </a:rPr>
                        <a:t>Laser Beam</a:t>
                      </a:r>
                      <a:endParaRPr lang="en-US" sz="1400" b="1" dirty="0">
                        <a:solidFill>
                          <a:srgbClr val="FFFFFF"/>
                        </a:solidFill>
                      </a:endParaRPr>
                    </a:p>
                  </a:txBody>
                  <a:tcPr vert="vert27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Laser Type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Fiber </a:t>
                      </a:r>
                      <a:r>
                        <a:rPr lang="en-US" sz="1300" dirty="0" err="1" smtClean="0"/>
                        <a:t>Ti:Sapphire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Pulse</a:t>
                      </a:r>
                      <a:r>
                        <a:rPr lang="en-US" sz="1300" baseline="0" dirty="0" smtClean="0"/>
                        <a:t> wavelength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baseline="0" dirty="0" smtClean="0">
                          <a:latin typeface="Symbol" charset="2"/>
                          <a:cs typeface="Symbol" charset="2"/>
                        </a:rPr>
                        <a:t>l</a:t>
                      </a:r>
                      <a:r>
                        <a:rPr lang="en-US" sz="1300" baseline="-25000" dirty="0" smtClean="0"/>
                        <a:t>0</a:t>
                      </a:r>
                      <a:r>
                        <a:rPr lang="en-US" sz="1300" dirty="0" smtClean="0"/>
                        <a:t> = 780 nm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Pulse length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100</a:t>
                      </a:r>
                      <a:r>
                        <a:rPr lang="en-US" sz="1300" baseline="0" dirty="0" smtClean="0"/>
                        <a:t> – 120 </a:t>
                      </a:r>
                      <a:r>
                        <a:rPr lang="en-US" sz="1300" dirty="0" err="1" smtClean="0"/>
                        <a:t>fs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1568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Pulse energy</a:t>
                      </a:r>
                      <a:r>
                        <a:rPr lang="en-US" sz="1300" baseline="0" dirty="0" smtClean="0"/>
                        <a:t> (after compression)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450mJ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2944">
                <a:tc v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Focused</a:t>
                      </a:r>
                      <a:r>
                        <a:rPr lang="en-US" sz="1300" baseline="0" dirty="0" smtClean="0"/>
                        <a:t> laser</a:t>
                      </a:r>
                      <a:r>
                        <a:rPr lang="en-US" sz="1300" dirty="0" smtClean="0"/>
                        <a:t> size</a:t>
                      </a:r>
                      <a:endParaRPr lang="en-US" sz="13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aseline="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300" baseline="-25000" dirty="0" smtClean="0"/>
                        <a:t>0</a:t>
                      </a:r>
                      <a:r>
                        <a:rPr lang="en-US" sz="1300" dirty="0" smtClean="0"/>
                        <a:t> = 1 mm 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4535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Edda Gschwendtner, CERN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3324"/>
            <a:ext cx="9144000" cy="5673939"/>
          </a:xfrm>
          <a:prstGeom prst="rect">
            <a:avLst/>
          </a:prstGeom>
        </p:spPr>
      </p:pic>
      <p:sp>
        <p:nvSpPr>
          <p:cNvPr id="7" name="Line 13"/>
          <p:cNvSpPr>
            <a:spLocks noChangeShapeType="1"/>
          </p:cNvSpPr>
          <p:nvPr/>
        </p:nvSpPr>
        <p:spPr bwMode="auto">
          <a:xfrm flipV="1">
            <a:off x="6439246" y="672773"/>
            <a:ext cx="0" cy="6075577"/>
          </a:xfrm>
          <a:prstGeom prst="line">
            <a:avLst/>
          </a:prstGeom>
          <a:noFill/>
          <a:ln w="12700" cmpd="sng">
            <a:solidFill>
              <a:srgbClr val="FF6600"/>
            </a:solidFill>
            <a:prstDash val="sys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V="1">
            <a:off x="7896109" y="672773"/>
            <a:ext cx="0" cy="6075577"/>
          </a:xfrm>
          <a:prstGeom prst="line">
            <a:avLst/>
          </a:prstGeom>
          <a:noFill/>
          <a:ln w="12700" cmpd="sng">
            <a:solidFill>
              <a:srgbClr val="FF6600"/>
            </a:solidFill>
            <a:prstDash val="sys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 flipV="1">
            <a:off x="4975398" y="672773"/>
            <a:ext cx="0" cy="6075577"/>
          </a:xfrm>
          <a:prstGeom prst="line">
            <a:avLst/>
          </a:prstGeom>
          <a:noFill/>
          <a:ln w="12700" cmpd="sng">
            <a:solidFill>
              <a:srgbClr val="FF6600"/>
            </a:solidFill>
            <a:prstDash val="sys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V="1">
            <a:off x="3496442" y="640312"/>
            <a:ext cx="0" cy="6075577"/>
          </a:xfrm>
          <a:prstGeom prst="line">
            <a:avLst/>
          </a:prstGeom>
          <a:noFill/>
          <a:ln w="12700" cmpd="sng">
            <a:solidFill>
              <a:srgbClr val="FF6600"/>
            </a:solidFill>
            <a:prstDash val="sys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696224" y="640311"/>
            <a:ext cx="600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FF6600"/>
                </a:solidFill>
              </a:rPr>
              <a:t>2013</a:t>
            </a:r>
            <a:endParaRPr lang="en-US" sz="1600" b="1" dirty="0">
              <a:solidFill>
                <a:srgbClr val="FF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41765" y="640311"/>
            <a:ext cx="600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FF6600"/>
                </a:solidFill>
              </a:rPr>
              <a:t>2014</a:t>
            </a:r>
            <a:endParaRPr lang="en-US" sz="1600" b="1" dirty="0">
              <a:solidFill>
                <a:srgbClr val="FF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8440" y="647724"/>
            <a:ext cx="600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FF6600"/>
                </a:solidFill>
              </a:rPr>
              <a:t>2015</a:t>
            </a:r>
            <a:endParaRPr lang="en-US" sz="1600" b="1" dirty="0">
              <a:solidFill>
                <a:srgbClr val="FF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70434" y="630847"/>
            <a:ext cx="600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FF6600"/>
                </a:solidFill>
              </a:rPr>
              <a:t>2016</a:t>
            </a:r>
            <a:endParaRPr lang="en-US" sz="1600" b="1" dirty="0">
              <a:solidFill>
                <a:srgbClr val="FF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41889" y="613970"/>
            <a:ext cx="6006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FF6600"/>
                </a:solidFill>
              </a:rPr>
              <a:t>2017</a:t>
            </a:r>
            <a:endParaRPr lang="en-US" sz="1600" b="1" dirty="0">
              <a:solidFill>
                <a:srgbClr val="FF66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23621" y="1448379"/>
            <a:ext cx="950597" cy="574695"/>
          </a:xfrm>
          <a:prstGeom prst="ellipse">
            <a:avLst/>
          </a:prstGeom>
          <a:noFill/>
          <a:ln w="127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99989" y="1263519"/>
            <a:ext cx="15432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 smtClean="0">
                <a:solidFill>
                  <a:srgbClr val="8000FF"/>
                </a:solidFill>
              </a:rPr>
              <a:t>Cleaning; Removal of shielding, plugs, existing equipment </a:t>
            </a:r>
            <a:endParaRPr lang="en-US" sz="1100" b="1" dirty="0">
              <a:solidFill>
                <a:srgbClr val="8000FF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4153085" y="3453755"/>
            <a:ext cx="661555" cy="112523"/>
          </a:xfrm>
          <a:prstGeom prst="ellipse">
            <a:avLst/>
          </a:prstGeom>
          <a:noFill/>
          <a:ln w="127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243674" y="3173378"/>
            <a:ext cx="20099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 smtClean="0">
                <a:solidFill>
                  <a:srgbClr val="8000FF"/>
                </a:solidFill>
              </a:rPr>
              <a:t>Civil engineering: Electron beam and laser tunnel</a:t>
            </a:r>
            <a:endParaRPr lang="en-US" sz="1100" b="1" dirty="0">
              <a:solidFill>
                <a:srgbClr val="8000FF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975399" y="2231742"/>
            <a:ext cx="453042" cy="112523"/>
          </a:xfrm>
          <a:prstGeom prst="ellipse">
            <a:avLst/>
          </a:prstGeom>
          <a:noFill/>
          <a:ln w="127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972818" y="2496665"/>
            <a:ext cx="226521" cy="112523"/>
          </a:xfrm>
          <a:prstGeom prst="ellipse">
            <a:avLst/>
          </a:prstGeom>
          <a:noFill/>
          <a:ln w="127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029085" y="2841966"/>
            <a:ext cx="410161" cy="112523"/>
          </a:xfrm>
          <a:prstGeom prst="ellipse">
            <a:avLst/>
          </a:prstGeom>
          <a:noFill/>
          <a:ln w="127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279656" y="2954489"/>
            <a:ext cx="226521" cy="112523"/>
          </a:xfrm>
          <a:prstGeom prst="ellipse">
            <a:avLst/>
          </a:prstGeom>
          <a:noFill/>
          <a:ln w="127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272480" y="4642681"/>
            <a:ext cx="378092" cy="112523"/>
          </a:xfrm>
          <a:prstGeom prst="ellipse">
            <a:avLst/>
          </a:prstGeom>
          <a:noFill/>
          <a:ln w="127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360189" y="4859382"/>
            <a:ext cx="817564" cy="555522"/>
          </a:xfrm>
          <a:prstGeom prst="ellipse">
            <a:avLst/>
          </a:prstGeom>
          <a:noFill/>
          <a:ln w="127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746320" y="4543223"/>
            <a:ext cx="20183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 smtClean="0">
                <a:solidFill>
                  <a:srgbClr val="8000FF"/>
                </a:solidFill>
              </a:rPr>
              <a:t>Experimental area installation:</a:t>
            </a:r>
          </a:p>
          <a:p>
            <a:pPr algn="r"/>
            <a:r>
              <a:rPr lang="en-US" sz="1100" b="1" dirty="0" smtClean="0">
                <a:solidFill>
                  <a:srgbClr val="8000FF"/>
                </a:solidFill>
              </a:rPr>
              <a:t>Plasma cell, BI, vacuum, exp. instrumentation, … </a:t>
            </a:r>
            <a:endParaRPr lang="en-US" sz="1100" b="1" dirty="0">
              <a:solidFill>
                <a:srgbClr val="8000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40328" y="2094701"/>
            <a:ext cx="20178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 smtClean="0">
                <a:solidFill>
                  <a:srgbClr val="8000FF"/>
                </a:solidFill>
              </a:rPr>
              <a:t>Installation: p-beam magnets</a:t>
            </a:r>
            <a:endParaRPr lang="en-US" sz="1100" b="1" dirty="0">
              <a:solidFill>
                <a:srgbClr val="8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99339" y="2365860"/>
            <a:ext cx="769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 smtClean="0">
                <a:solidFill>
                  <a:srgbClr val="8000FF"/>
                </a:solidFill>
              </a:rPr>
              <a:t>Install.: BI</a:t>
            </a:r>
            <a:endParaRPr lang="en-US" sz="1100" b="1" dirty="0">
              <a:solidFill>
                <a:srgbClr val="8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53664" y="2719228"/>
            <a:ext cx="12998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 smtClean="0">
                <a:solidFill>
                  <a:srgbClr val="8000FF"/>
                </a:solidFill>
              </a:rPr>
              <a:t>Install.: Vacuum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9894" y="4549543"/>
            <a:ext cx="11533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 smtClean="0">
                <a:solidFill>
                  <a:srgbClr val="8000FF"/>
                </a:solidFill>
              </a:rPr>
              <a:t>Install.: Laser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6503" y="2911768"/>
            <a:ext cx="699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 smtClean="0">
                <a:solidFill>
                  <a:srgbClr val="8000FF"/>
                </a:solidFill>
              </a:rPr>
              <a:t>Cabling</a:t>
            </a:r>
            <a:endParaRPr lang="en-US" sz="1100" b="1" dirty="0">
              <a:solidFill>
                <a:srgbClr val="8000FF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4153084" y="3903231"/>
            <a:ext cx="1971717" cy="112523"/>
          </a:xfrm>
          <a:prstGeom prst="ellipse">
            <a:avLst/>
          </a:prstGeom>
          <a:noFill/>
          <a:ln w="127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894263" y="3809790"/>
            <a:ext cx="519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 smtClean="0">
                <a:solidFill>
                  <a:srgbClr val="8000FF"/>
                </a:solidFill>
              </a:rPr>
              <a:t>CV</a:t>
            </a:r>
            <a:endParaRPr lang="en-US" sz="1100" b="1" dirty="0">
              <a:solidFill>
                <a:srgbClr val="8000FF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6968769" y="5326488"/>
            <a:ext cx="643025" cy="332231"/>
          </a:xfrm>
          <a:prstGeom prst="ellipse">
            <a:avLst/>
          </a:prstGeom>
          <a:noFill/>
          <a:ln w="127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343570" y="5187645"/>
            <a:ext cx="11533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 smtClean="0">
                <a:solidFill>
                  <a:srgbClr val="8000FF"/>
                </a:solidFill>
              </a:rPr>
              <a:t>Commissioning</a:t>
            </a:r>
          </a:p>
        </p:txBody>
      </p:sp>
      <p:sp>
        <p:nvSpPr>
          <p:cNvPr id="36" name="Oval 35"/>
          <p:cNvSpPr/>
          <p:nvPr/>
        </p:nvSpPr>
        <p:spPr>
          <a:xfrm>
            <a:off x="6263581" y="5360838"/>
            <a:ext cx="423868" cy="80380"/>
          </a:xfrm>
          <a:prstGeom prst="ellipse">
            <a:avLst/>
          </a:prstGeom>
          <a:noFill/>
          <a:ln w="12700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059555" y="2841966"/>
            <a:ext cx="8801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solidFill>
                  <a:srgbClr val="8000FF"/>
                </a:solidFill>
              </a:rPr>
              <a:t>Integration and mechanical design</a:t>
            </a:r>
            <a:endParaRPr lang="en-US" sz="1100" b="1" dirty="0">
              <a:solidFill>
                <a:srgbClr val="8000FF"/>
              </a:solidFill>
            </a:endParaRPr>
          </a:p>
        </p:txBody>
      </p:sp>
      <p:sp>
        <p:nvSpPr>
          <p:cNvPr id="38" name="5-Point Star 37"/>
          <p:cNvSpPr/>
          <p:nvPr/>
        </p:nvSpPr>
        <p:spPr>
          <a:xfrm>
            <a:off x="7582632" y="5473858"/>
            <a:ext cx="184869" cy="184861"/>
          </a:xfrm>
          <a:prstGeom prst="star5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677576" y="5412362"/>
            <a:ext cx="1394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>
                <a:solidFill>
                  <a:srgbClr val="FF6600"/>
                </a:solidFill>
              </a:rPr>
              <a:t>End Sept. 2016:</a:t>
            </a:r>
          </a:p>
          <a:p>
            <a:r>
              <a:rPr lang="en-US" sz="1200" b="1" dirty="0">
                <a:solidFill>
                  <a:srgbClr val="FF6600"/>
                </a:solidFill>
              </a:rPr>
              <a:t>p</a:t>
            </a:r>
            <a:r>
              <a:rPr lang="en-US" sz="1200" b="1" dirty="0" smtClean="0">
                <a:solidFill>
                  <a:srgbClr val="FF6600"/>
                </a:solidFill>
              </a:rPr>
              <a:t>-beam for physics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40" name="Left Brace 39"/>
          <p:cNvSpPr/>
          <p:nvPr/>
        </p:nvSpPr>
        <p:spPr>
          <a:xfrm>
            <a:off x="2621742" y="5937339"/>
            <a:ext cx="117005" cy="639924"/>
          </a:xfrm>
          <a:prstGeom prst="leftBrace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929072" y="6020098"/>
            <a:ext cx="7714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b="1" dirty="0" smtClean="0">
                <a:solidFill>
                  <a:srgbClr val="008000"/>
                </a:solidFill>
              </a:rPr>
              <a:t>Electron</a:t>
            </a:r>
          </a:p>
          <a:p>
            <a:pPr algn="r"/>
            <a:r>
              <a:rPr lang="en-US" sz="1100" b="1" dirty="0" smtClean="0">
                <a:solidFill>
                  <a:srgbClr val="008000"/>
                </a:solidFill>
              </a:rPr>
              <a:t> beam</a:t>
            </a:r>
          </a:p>
        </p:txBody>
      </p:sp>
      <p:sp>
        <p:nvSpPr>
          <p:cNvPr id="42" name="Left Bracket 41"/>
          <p:cNvSpPr/>
          <p:nvPr/>
        </p:nvSpPr>
        <p:spPr>
          <a:xfrm>
            <a:off x="2877902" y="2690967"/>
            <a:ext cx="45719" cy="1118823"/>
          </a:xfrm>
          <a:prstGeom prst="leftBracket">
            <a:avLst/>
          </a:prstGeom>
          <a:ln w="19050" cmpd="sng">
            <a:solidFill>
              <a:srgbClr val="8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3" name="Title 1"/>
          <p:cNvSpPr>
            <a:spLocks noGrp="1"/>
          </p:cNvSpPr>
          <p:nvPr/>
        </p:nvSpPr>
        <p:spPr>
          <a:xfrm>
            <a:off x="1054586" y="59873"/>
            <a:ext cx="7258788" cy="5335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366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First Preliminary Planning for Proton Beam to Plasma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7766585" y="1136561"/>
            <a:ext cx="14317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 smtClean="0"/>
              <a:t>M. </a:t>
            </a:r>
            <a:r>
              <a:rPr lang="en-US" sz="1050" dirty="0" err="1" smtClean="0"/>
              <a:t>Bernardini</a:t>
            </a:r>
            <a:r>
              <a:rPr lang="en-US" sz="1050" dirty="0" smtClean="0"/>
              <a:t>, S. Girod</a:t>
            </a:r>
            <a:endParaRPr lang="en-US" sz="1050" dirty="0"/>
          </a:p>
        </p:txBody>
      </p:sp>
      <p:grpSp>
        <p:nvGrpSpPr>
          <p:cNvPr id="51" name="Group 50"/>
          <p:cNvGrpSpPr/>
          <p:nvPr/>
        </p:nvGrpSpPr>
        <p:grpSpPr>
          <a:xfrm>
            <a:off x="2307842" y="3611407"/>
            <a:ext cx="3092052" cy="1828902"/>
            <a:chOff x="2307842" y="3611407"/>
            <a:chExt cx="3092052" cy="1828902"/>
          </a:xfrm>
        </p:grpSpPr>
        <p:sp>
          <p:nvSpPr>
            <p:cNvPr id="46" name="Rounded Rectangle 45"/>
            <p:cNvSpPr/>
            <p:nvPr/>
          </p:nvSpPr>
          <p:spPr>
            <a:xfrm>
              <a:off x="2307842" y="4846465"/>
              <a:ext cx="3092052" cy="593844"/>
            </a:xfrm>
            <a:prstGeom prst="round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1</a:t>
              </a:r>
              <a:r>
                <a:rPr lang="en-US" sz="1600" b="1" baseline="30000" dirty="0" smtClean="0"/>
                <a:t>st</a:t>
              </a:r>
              <a:r>
                <a:rPr lang="en-US" sz="1600" b="1" dirty="0" smtClean="0"/>
                <a:t> Critical </a:t>
              </a:r>
              <a:r>
                <a:rPr lang="en-US" sz="1600" b="1" dirty="0"/>
                <a:t>Milestone:</a:t>
              </a:r>
            </a:p>
            <a:p>
              <a:pPr algn="ctr"/>
              <a:r>
                <a:rPr lang="en-US" sz="1400" b="1" dirty="0" smtClean="0"/>
                <a:t>April/June </a:t>
              </a:r>
              <a:r>
                <a:rPr lang="en-US" sz="1400" b="1" dirty="0"/>
                <a:t>2014: start with digging!</a:t>
              </a:r>
            </a:p>
          </p:txBody>
        </p:sp>
        <p:cxnSp>
          <p:nvCxnSpPr>
            <p:cNvPr id="48" name="Straight Arrow Connector 47"/>
            <p:cNvCxnSpPr>
              <a:stCxn id="46" idx="0"/>
            </p:cNvCxnSpPr>
            <p:nvPr/>
          </p:nvCxnSpPr>
          <p:spPr>
            <a:xfrm flipV="1">
              <a:off x="3853868" y="3611407"/>
              <a:ext cx="389806" cy="1235058"/>
            </a:xfrm>
            <a:prstGeom prst="straightConnector1">
              <a:avLst/>
            </a:prstGeom>
            <a:ln w="57150" cmpd="sng"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286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78935</TotalTime>
  <Words>1897</Words>
  <Application>Microsoft Macintosh PowerPoint</Application>
  <PresentationFormat>On-screen Show (4:3)</PresentationFormat>
  <Paragraphs>413</Paragraphs>
  <Slides>28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The AWAKE Project at CERN</vt:lpstr>
      <vt:lpstr>AWAKE</vt:lpstr>
      <vt:lpstr>Introduction</vt:lpstr>
      <vt:lpstr>Proton Self Modulation</vt:lpstr>
      <vt:lpstr>Time-Scale for AWAKE</vt:lpstr>
      <vt:lpstr>AWAKE Measurement Program</vt:lpstr>
      <vt:lpstr>AWAKE Collaboration – Organization</vt:lpstr>
      <vt:lpstr>Baseline Beam Parameters</vt:lpstr>
      <vt:lpstr>PowerPoint Presentation</vt:lpstr>
      <vt:lpstr>Planning for AWAKE </vt:lpstr>
      <vt:lpstr>CNGS  AWAKE</vt:lpstr>
      <vt:lpstr>Layout of the AWAKE Experiment</vt:lpstr>
      <vt:lpstr>Laser Tunnel</vt:lpstr>
      <vt:lpstr>Electron Source Area</vt:lpstr>
      <vt:lpstr>Electron Beam Tunnel</vt:lpstr>
      <vt:lpstr>Plasma Cell</vt:lpstr>
      <vt:lpstr>RF Synchronization of p, e, Laser Beam</vt:lpstr>
      <vt:lpstr>Electron Injection Off-Axis</vt:lpstr>
      <vt:lpstr>Electron Injection On-Axis</vt:lpstr>
      <vt:lpstr>Experimental Area</vt:lpstr>
      <vt:lpstr>Phase I – Proton Bunch Self-Modulation</vt:lpstr>
      <vt:lpstr>Phase I – Proton Bunch Self-Modulation</vt:lpstr>
      <vt:lpstr>PowerPoint Presentation</vt:lpstr>
      <vt:lpstr>Phase II: Electron Acceleration in Wakefield</vt:lpstr>
      <vt:lpstr>Electron Spectrometer</vt:lpstr>
      <vt:lpstr>Other Issues and Summary</vt:lpstr>
      <vt:lpstr>PowerPoint Presentation</vt:lpstr>
      <vt:lpstr>Light Tight Vessel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 Project</dc:title>
  <dc:creator>Edda Gschwendtner</dc:creator>
  <cp:lastModifiedBy>Edda Gschwendtner</cp:lastModifiedBy>
  <cp:revision>1134</cp:revision>
  <cp:lastPrinted>2013-12-04T12:36:01Z</cp:lastPrinted>
  <dcterms:created xsi:type="dcterms:W3CDTF">2013-12-03T23:47:13Z</dcterms:created>
  <dcterms:modified xsi:type="dcterms:W3CDTF">2014-01-28T22:03:18Z</dcterms:modified>
</cp:coreProperties>
</file>