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41" d="100"/>
          <a:sy n="141" d="100"/>
        </p:scale>
        <p:origin x="-684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80237-60A4-4D88-82FE-2E714510805A}" type="datetimeFigureOut">
              <a:rPr lang="en-GB" smtClean="0"/>
              <a:t>29/01/2014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11094-FDC4-4094-B904-F37BDEA25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118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D0E09-265B-4ACE-967A-8B85199459F4}" type="datetime1">
              <a:rPr lang="en-GB" smtClean="0"/>
              <a:t>29/01/2014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48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5FAE1-95B1-4A18-9AC8-49DB84217D23}" type="datetime1">
              <a:rPr lang="en-GB" smtClean="0"/>
              <a:t>29/01/2014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29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483FE-C6D2-490C-82A4-08CDB54E581C}" type="datetime1">
              <a:rPr lang="en-GB" smtClean="0"/>
              <a:t>29/01/2014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676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0288F-DDCA-47A1-AEC7-6AE2307ADBAB}" type="datetime1">
              <a:rPr lang="en-GB" smtClean="0"/>
              <a:t>29/01/2014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442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B3497-20E0-4800-A0F0-F61A413DD520}" type="datetime1">
              <a:rPr lang="en-GB" smtClean="0"/>
              <a:t>29/01/2014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226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19EF-D0EA-4CF5-82A6-1546366B5054}" type="datetime1">
              <a:rPr lang="en-GB" smtClean="0"/>
              <a:t>29/01/2014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35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45057-9601-468B-B83B-DDFC283CD43A}" type="datetime1">
              <a:rPr lang="en-GB" smtClean="0"/>
              <a:t>29/01/2014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29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9BF98-EAAF-40C8-ACC7-BA36426335E9}" type="datetime1">
              <a:rPr lang="en-GB" smtClean="0"/>
              <a:t>29/01/2014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46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1A633-C808-42CF-9FA1-08240D1F0083}" type="datetime1">
              <a:rPr lang="en-GB" smtClean="0"/>
              <a:t>29/01/2014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29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22896-7E3D-41AB-94A5-084531968F5F}" type="datetime1">
              <a:rPr lang="en-GB" smtClean="0"/>
              <a:t>29/01/2014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269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ACD29-89E4-4361-9201-7E0A79797E61}" type="datetime1">
              <a:rPr lang="en-GB" smtClean="0"/>
              <a:t>29/01/2014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493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1E04A-E2C5-44B3-806B-A73B63323408}" type="datetime1">
              <a:rPr lang="en-GB" smtClean="0"/>
              <a:t>29/01/2014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 BE/BI/SW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ACE9-D1EF-4184-9F3B-C096D779A9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69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GB" dirty="0" smtClean="0"/>
              <a:t>BI/TB on AWAKE 29/01/2014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Overall project introduction and secondary instrumentation (Edda)</a:t>
            </a:r>
          </a:p>
          <a:p>
            <a:pPr lvl="1"/>
            <a:r>
              <a:rPr lang="en-GB" dirty="0" smtClean="0"/>
              <a:t>Spectrometer</a:t>
            </a:r>
          </a:p>
          <a:p>
            <a:r>
              <a:rPr lang="en-GB" dirty="0" smtClean="0"/>
              <a:t>Proton and electron beam lines (Chiara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Beam instrumentation (BPM electronics)</a:t>
            </a:r>
            <a:endParaRPr lang="en-GB" dirty="0" smtClean="0"/>
          </a:p>
          <a:p>
            <a:r>
              <a:rPr lang="en-GB" dirty="0" smtClean="0"/>
              <a:t>CNGS line </a:t>
            </a:r>
            <a:r>
              <a:rPr lang="en-GB" dirty="0" smtClean="0"/>
              <a:t>(TT41 and TCC4) dismantling (</a:t>
            </a:r>
            <a:r>
              <a:rPr lang="en-GB" dirty="0" smtClean="0"/>
              <a:t>next slide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Dose planning requested soon (what can we leave?)</a:t>
            </a:r>
            <a:endParaRPr lang="en-GB" dirty="0" smtClean="0"/>
          </a:p>
          <a:p>
            <a:r>
              <a:rPr lang="en-GB" dirty="0" smtClean="0"/>
              <a:t>Laser </a:t>
            </a:r>
            <a:r>
              <a:rPr lang="en-GB" dirty="0" smtClean="0"/>
              <a:t>beam</a:t>
            </a:r>
          </a:p>
          <a:p>
            <a:pPr lvl="1"/>
            <a:r>
              <a:rPr lang="en-GB" dirty="0" smtClean="0"/>
              <a:t>Alignment</a:t>
            </a:r>
            <a:endParaRPr lang="en-GB" dirty="0" smtClean="0"/>
          </a:p>
          <a:p>
            <a:r>
              <a:rPr lang="en-GB" dirty="0" smtClean="0"/>
              <a:t>Collaboration (meeting April 2014 @ CERN)</a:t>
            </a:r>
          </a:p>
          <a:p>
            <a:r>
              <a:rPr lang="en-GB" dirty="0" smtClean="0"/>
              <a:t>Follow-up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3B375-AB59-4A56-9AEC-CA0ECF2E154A}" type="datetime1">
              <a:rPr lang="en-GB" smtClean="0"/>
              <a:t>29/01/2014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617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dirty="0" smtClean="0"/>
              <a:t>Dismantling TT41 and TCC4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492941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BTVG.412108	s </a:t>
            </a:r>
            <a:r>
              <a:rPr lang="en-GB" dirty="0">
                <a:solidFill>
                  <a:srgbClr val="00B050"/>
                </a:solidFill>
              </a:rPr>
              <a:t>= </a:t>
            </a:r>
            <a:r>
              <a:rPr lang="en-GB" dirty="0" smtClean="0">
                <a:solidFill>
                  <a:srgbClr val="00B050"/>
                </a:solidFill>
              </a:rPr>
              <a:t>750.59	&lt;10 </a:t>
            </a:r>
            <a:r>
              <a:rPr lang="en-GB" dirty="0">
                <a:solidFill>
                  <a:srgbClr val="00B050"/>
                </a:solidFill>
              </a:rPr>
              <a:t>µ</a:t>
            </a:r>
            <a:r>
              <a:rPr lang="en-GB" dirty="0" err="1">
                <a:solidFill>
                  <a:srgbClr val="00B050"/>
                </a:solidFill>
              </a:rPr>
              <a:t>Sv</a:t>
            </a:r>
            <a:r>
              <a:rPr lang="en-GB" dirty="0">
                <a:solidFill>
                  <a:srgbClr val="00B050"/>
                </a:solidFill>
              </a:rPr>
              <a:t>/h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BPG.412211	s = 783.67</a:t>
            </a:r>
            <a:r>
              <a:rPr lang="en-GB" dirty="0">
                <a:solidFill>
                  <a:srgbClr val="00B050"/>
                </a:solidFill>
              </a:rPr>
              <a:t>	</a:t>
            </a:r>
            <a:r>
              <a:rPr lang="en-GB" dirty="0" smtClean="0">
                <a:solidFill>
                  <a:srgbClr val="00B050"/>
                </a:solidFill>
              </a:rPr>
              <a:t>&lt;10 </a:t>
            </a:r>
            <a:r>
              <a:rPr lang="en-GB" dirty="0">
                <a:solidFill>
                  <a:srgbClr val="00B050"/>
                </a:solidFill>
              </a:rPr>
              <a:t>µ</a:t>
            </a:r>
            <a:r>
              <a:rPr lang="en-GB" dirty="0" err="1">
                <a:solidFill>
                  <a:srgbClr val="00B050"/>
                </a:solidFill>
              </a:rPr>
              <a:t>Sv</a:t>
            </a:r>
            <a:r>
              <a:rPr lang="en-GB" dirty="0">
                <a:solidFill>
                  <a:srgbClr val="00B050"/>
                </a:solidFill>
              </a:rPr>
              <a:t>/h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BLM.412243	s </a:t>
            </a:r>
            <a:r>
              <a:rPr lang="en-GB" dirty="0">
                <a:solidFill>
                  <a:srgbClr val="00B050"/>
                </a:solidFill>
              </a:rPr>
              <a:t>= </a:t>
            </a:r>
            <a:r>
              <a:rPr lang="en-GB" dirty="0" smtClean="0">
                <a:solidFill>
                  <a:srgbClr val="00B050"/>
                </a:solidFill>
              </a:rPr>
              <a:t>800.00	&lt;10 </a:t>
            </a:r>
            <a:r>
              <a:rPr lang="en-GB" dirty="0">
                <a:solidFill>
                  <a:srgbClr val="00B050"/>
                </a:solidFill>
              </a:rPr>
              <a:t>µ</a:t>
            </a:r>
            <a:r>
              <a:rPr lang="en-GB" dirty="0" err="1">
                <a:solidFill>
                  <a:srgbClr val="00B050"/>
                </a:solidFill>
              </a:rPr>
              <a:t>Sv</a:t>
            </a:r>
            <a:r>
              <a:rPr lang="en-GB" dirty="0">
                <a:solidFill>
                  <a:srgbClr val="00B050"/>
                </a:solidFill>
              </a:rPr>
              <a:t>/h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</a:rPr>
              <a:t>BPG.412321	s = 811.55	18 </a:t>
            </a:r>
            <a:r>
              <a:rPr lang="en-GB" dirty="0">
                <a:solidFill>
                  <a:srgbClr val="00B050"/>
                </a:solidFill>
              </a:rPr>
              <a:t>µ</a:t>
            </a:r>
            <a:r>
              <a:rPr lang="en-GB" dirty="0" err="1">
                <a:solidFill>
                  <a:srgbClr val="00B050"/>
                </a:solidFill>
              </a:rPr>
              <a:t>Sv</a:t>
            </a:r>
            <a:r>
              <a:rPr lang="en-GB" dirty="0">
                <a:solidFill>
                  <a:srgbClr val="00B050"/>
                </a:solidFill>
              </a:rPr>
              <a:t>/h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C000"/>
                </a:solidFill>
              </a:rPr>
              <a:t>BPG.412424	s </a:t>
            </a:r>
            <a:r>
              <a:rPr lang="en-GB" b="1" dirty="0">
                <a:solidFill>
                  <a:srgbClr val="FFC000"/>
                </a:solidFill>
              </a:rPr>
              <a:t>= </a:t>
            </a:r>
            <a:r>
              <a:rPr lang="en-GB" b="1" dirty="0" smtClean="0">
                <a:solidFill>
                  <a:srgbClr val="FFC000"/>
                </a:solidFill>
              </a:rPr>
              <a:t>824.11	124 </a:t>
            </a:r>
            <a:r>
              <a:rPr lang="en-GB" b="1" dirty="0">
                <a:solidFill>
                  <a:srgbClr val="FFC000"/>
                </a:solidFill>
              </a:rPr>
              <a:t>µ</a:t>
            </a:r>
            <a:r>
              <a:rPr lang="en-GB" b="1" dirty="0" err="1">
                <a:solidFill>
                  <a:srgbClr val="FFC000"/>
                </a:solidFill>
              </a:rPr>
              <a:t>Sv</a:t>
            </a:r>
            <a:r>
              <a:rPr lang="en-GB" b="1" dirty="0">
                <a:solidFill>
                  <a:srgbClr val="FFC000"/>
                </a:solidFill>
              </a:rPr>
              <a:t>/h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C000"/>
                </a:solidFill>
              </a:rPr>
              <a:t>BTVG.412424	s </a:t>
            </a:r>
            <a:r>
              <a:rPr lang="en-GB" b="1" dirty="0">
                <a:solidFill>
                  <a:srgbClr val="FFC000"/>
                </a:solidFill>
              </a:rPr>
              <a:t>= </a:t>
            </a:r>
            <a:r>
              <a:rPr lang="en-GB" b="1" dirty="0" smtClean="0">
                <a:solidFill>
                  <a:srgbClr val="FFC000"/>
                </a:solidFill>
              </a:rPr>
              <a:t>824.53	124 </a:t>
            </a:r>
            <a:r>
              <a:rPr lang="en-GB" b="1" dirty="0">
                <a:solidFill>
                  <a:srgbClr val="FFC000"/>
                </a:solidFill>
              </a:rPr>
              <a:t>µ</a:t>
            </a:r>
            <a:r>
              <a:rPr lang="en-GB" b="1" dirty="0" err="1">
                <a:solidFill>
                  <a:srgbClr val="FFC000"/>
                </a:solidFill>
              </a:rPr>
              <a:t>Sv</a:t>
            </a:r>
            <a:r>
              <a:rPr lang="en-GB" b="1" dirty="0">
                <a:solidFill>
                  <a:srgbClr val="FFC000"/>
                </a:solidFill>
              </a:rPr>
              <a:t>/h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C000"/>
                </a:solidFill>
              </a:rPr>
              <a:t>BFCT.412425	s </a:t>
            </a:r>
            <a:r>
              <a:rPr lang="en-GB" b="1" dirty="0">
                <a:solidFill>
                  <a:srgbClr val="FFC000"/>
                </a:solidFill>
              </a:rPr>
              <a:t>= </a:t>
            </a:r>
            <a:r>
              <a:rPr lang="en-GB" b="1" dirty="0" smtClean="0">
                <a:solidFill>
                  <a:srgbClr val="FFC000"/>
                </a:solidFill>
              </a:rPr>
              <a:t>825.07	124 </a:t>
            </a:r>
            <a:r>
              <a:rPr lang="en-GB" b="1" dirty="0">
                <a:solidFill>
                  <a:srgbClr val="FFC000"/>
                </a:solidFill>
              </a:rPr>
              <a:t>µ</a:t>
            </a:r>
            <a:r>
              <a:rPr lang="en-GB" b="1" dirty="0" err="1">
                <a:solidFill>
                  <a:srgbClr val="FFC000"/>
                </a:solidFill>
              </a:rPr>
              <a:t>Sv</a:t>
            </a:r>
            <a:r>
              <a:rPr lang="en-GB" b="1" dirty="0">
                <a:solidFill>
                  <a:srgbClr val="FFC000"/>
                </a:solidFill>
              </a:rPr>
              <a:t>/h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C000"/>
                </a:solidFill>
              </a:rPr>
              <a:t>BTVG.412434	s </a:t>
            </a:r>
            <a:r>
              <a:rPr lang="en-GB" b="1" dirty="0">
                <a:solidFill>
                  <a:srgbClr val="FFC000"/>
                </a:solidFill>
              </a:rPr>
              <a:t>= </a:t>
            </a:r>
            <a:r>
              <a:rPr lang="en-GB" b="1" dirty="0" smtClean="0">
                <a:solidFill>
                  <a:srgbClr val="FFC000"/>
                </a:solidFill>
              </a:rPr>
              <a:t>829.94	250 </a:t>
            </a:r>
            <a:r>
              <a:rPr lang="en-GB" b="1" dirty="0">
                <a:solidFill>
                  <a:srgbClr val="FFC000"/>
                </a:solidFill>
              </a:rPr>
              <a:t>µ</a:t>
            </a:r>
            <a:r>
              <a:rPr lang="en-GB" b="1" dirty="0" err="1">
                <a:solidFill>
                  <a:srgbClr val="FFC000"/>
                </a:solidFill>
              </a:rPr>
              <a:t>Sv</a:t>
            </a:r>
            <a:r>
              <a:rPr lang="en-GB" b="1" dirty="0">
                <a:solidFill>
                  <a:srgbClr val="FFC000"/>
                </a:solidFill>
              </a:rPr>
              <a:t>/h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BLM.412445	s </a:t>
            </a:r>
            <a:r>
              <a:rPr lang="en-GB" b="1" dirty="0">
                <a:solidFill>
                  <a:srgbClr val="FF0000"/>
                </a:solidFill>
              </a:rPr>
              <a:t>=  </a:t>
            </a:r>
            <a:r>
              <a:rPr lang="en-GB" b="1" dirty="0" smtClean="0">
                <a:solidFill>
                  <a:srgbClr val="FF0000"/>
                </a:solidFill>
              </a:rPr>
              <a:t>830.0	&gt;1500 </a:t>
            </a:r>
            <a:r>
              <a:rPr lang="en-GB" b="1" dirty="0">
                <a:solidFill>
                  <a:srgbClr val="FF0000"/>
                </a:solidFill>
              </a:rPr>
              <a:t>µ</a:t>
            </a:r>
            <a:r>
              <a:rPr lang="en-GB" b="1" dirty="0" err="1">
                <a:solidFill>
                  <a:srgbClr val="FF0000"/>
                </a:solidFill>
              </a:rPr>
              <a:t>Sv</a:t>
            </a:r>
            <a:r>
              <a:rPr lang="en-GB" b="1" dirty="0">
                <a:solidFill>
                  <a:srgbClr val="FF0000"/>
                </a:solidFill>
              </a:rPr>
              <a:t>/h no recent measurement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BPG.412444	s </a:t>
            </a:r>
            <a:r>
              <a:rPr lang="en-GB" b="1" dirty="0">
                <a:solidFill>
                  <a:srgbClr val="FF0000"/>
                </a:solidFill>
              </a:rPr>
              <a:t>= </a:t>
            </a:r>
            <a:r>
              <a:rPr lang="en-GB" b="1" dirty="0" smtClean="0">
                <a:solidFill>
                  <a:srgbClr val="FF0000"/>
                </a:solidFill>
              </a:rPr>
              <a:t>834.52	&gt;1500 </a:t>
            </a:r>
            <a:r>
              <a:rPr lang="en-GB" b="1" dirty="0">
                <a:solidFill>
                  <a:srgbClr val="FF0000"/>
                </a:solidFill>
              </a:rPr>
              <a:t>µ</a:t>
            </a:r>
            <a:r>
              <a:rPr lang="en-GB" b="1" dirty="0" err="1">
                <a:solidFill>
                  <a:srgbClr val="FF0000"/>
                </a:solidFill>
              </a:rPr>
              <a:t>Sv</a:t>
            </a:r>
            <a:r>
              <a:rPr lang="en-GB" b="1" dirty="0">
                <a:solidFill>
                  <a:srgbClr val="FF0000"/>
                </a:solidFill>
              </a:rPr>
              <a:t>/h no recent measurement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BTV.412445	s </a:t>
            </a:r>
            <a:r>
              <a:rPr lang="en-GB" b="1" dirty="0">
                <a:solidFill>
                  <a:srgbClr val="FF0000"/>
                </a:solidFill>
              </a:rPr>
              <a:t>= </a:t>
            </a:r>
            <a:r>
              <a:rPr lang="en-GB" b="1" dirty="0" smtClean="0">
                <a:solidFill>
                  <a:srgbClr val="FF0000"/>
                </a:solidFill>
              </a:rPr>
              <a:t>834.94	&gt;1500 </a:t>
            </a:r>
            <a:r>
              <a:rPr lang="en-GB" b="1" dirty="0">
                <a:solidFill>
                  <a:srgbClr val="FF0000"/>
                </a:solidFill>
              </a:rPr>
              <a:t>µ</a:t>
            </a:r>
            <a:r>
              <a:rPr lang="en-GB" b="1" dirty="0" err="1">
                <a:solidFill>
                  <a:srgbClr val="FF0000"/>
                </a:solidFill>
              </a:rPr>
              <a:t>Sv</a:t>
            </a:r>
            <a:r>
              <a:rPr lang="en-GB" b="1" dirty="0">
                <a:solidFill>
                  <a:srgbClr val="FF0000"/>
                </a:solidFill>
              </a:rPr>
              <a:t>/h no recent measurement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BPKG.412449	s </a:t>
            </a:r>
            <a:r>
              <a:rPr lang="en-GB" b="1" dirty="0">
                <a:solidFill>
                  <a:srgbClr val="FF0000"/>
                </a:solidFill>
              </a:rPr>
              <a:t>= </a:t>
            </a:r>
            <a:r>
              <a:rPr lang="en-GB" b="1" dirty="0" smtClean="0">
                <a:solidFill>
                  <a:srgbClr val="FF0000"/>
                </a:solidFill>
              </a:rPr>
              <a:t>836.61	&gt;1500 </a:t>
            </a:r>
            <a:r>
              <a:rPr lang="en-GB" b="1" dirty="0">
                <a:solidFill>
                  <a:srgbClr val="FF0000"/>
                </a:solidFill>
              </a:rPr>
              <a:t>µ</a:t>
            </a:r>
            <a:r>
              <a:rPr lang="en-GB" b="1" dirty="0" err="1">
                <a:solidFill>
                  <a:srgbClr val="FF0000"/>
                </a:solidFill>
              </a:rPr>
              <a:t>Sv</a:t>
            </a:r>
            <a:r>
              <a:rPr lang="en-GB" b="1" dirty="0">
                <a:solidFill>
                  <a:srgbClr val="FF0000"/>
                </a:solidFill>
              </a:rPr>
              <a:t>/h no recent </a:t>
            </a:r>
            <a:r>
              <a:rPr lang="en-GB" b="1" dirty="0" smtClean="0">
                <a:solidFill>
                  <a:srgbClr val="FF0000"/>
                </a:solidFill>
              </a:rPr>
              <a:t>measurement</a:t>
            </a:r>
          </a:p>
          <a:p>
            <a:pPr marL="0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 smtClean="0"/>
              <a:t>Can we leave the red-objects in place?</a:t>
            </a:r>
          </a:p>
          <a:p>
            <a:pPr lvl="1"/>
            <a:r>
              <a:rPr lang="en-GB" b="1" dirty="0"/>
              <a:t>P</a:t>
            </a:r>
            <a:r>
              <a:rPr lang="en-GB" b="1" dirty="0" smtClean="0"/>
              <a:t>lug-in module for last two (cut cables) ?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0288F-DDCA-47A1-AEC7-6AE2307ADBAB}" type="datetime1">
              <a:rPr lang="en-GB" smtClean="0"/>
              <a:t>29/01/2014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BE/BI/SW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180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79</Words>
  <Application>Microsoft Office PowerPoint</Application>
  <PresentationFormat>On-screen Show (4:3)</PresentationFormat>
  <Paragraphs>31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BI/TB on AWAKE 29/01/2014</vt:lpstr>
      <vt:lpstr>Dismantling TT41 and TCC4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BI/TB on AWAKE 29/01/2014</dc:title>
  <dc:creator>ljensen</dc:creator>
  <cp:lastModifiedBy>Lars K. Jensen</cp:lastModifiedBy>
  <cp:revision>5</cp:revision>
  <dcterms:created xsi:type="dcterms:W3CDTF">2014-01-29T04:02:44Z</dcterms:created>
  <dcterms:modified xsi:type="dcterms:W3CDTF">2014-01-29T07:34:56Z</dcterms:modified>
</cp:coreProperties>
</file>