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21"/>
  </p:notesMasterIdLst>
  <p:handoutMasterIdLst>
    <p:handoutMasterId r:id="rId22"/>
  </p:handoutMasterIdLst>
  <p:sldIdLst>
    <p:sldId id="356" r:id="rId2"/>
    <p:sldId id="394" r:id="rId3"/>
    <p:sldId id="418" r:id="rId4"/>
    <p:sldId id="417" r:id="rId5"/>
    <p:sldId id="370" r:id="rId6"/>
    <p:sldId id="396" r:id="rId7"/>
    <p:sldId id="399" r:id="rId8"/>
    <p:sldId id="400" r:id="rId9"/>
    <p:sldId id="397" r:id="rId10"/>
    <p:sldId id="415" r:id="rId11"/>
    <p:sldId id="402" r:id="rId12"/>
    <p:sldId id="392" r:id="rId13"/>
    <p:sldId id="393" r:id="rId14"/>
    <p:sldId id="407" r:id="rId15"/>
    <p:sldId id="391" r:id="rId16"/>
    <p:sldId id="376" r:id="rId17"/>
    <p:sldId id="409" r:id="rId18"/>
    <p:sldId id="410" r:id="rId19"/>
    <p:sldId id="420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8000"/>
    <a:srgbClr val="800000"/>
    <a:srgbClr val="0000FF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78" autoAdjust="0"/>
    <p:restoredTop sz="84615" autoAdjust="0"/>
  </p:normalViewPr>
  <p:slideViewPr>
    <p:cSldViewPr snapToGrid="0">
      <p:cViewPr varScale="1">
        <p:scale>
          <a:sx n="64" d="100"/>
          <a:sy n="6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3211B8D-5B38-BF47-9D71-B11B176F2C6D}" type="datetimeFigureOut">
              <a:rPr lang="en-US"/>
              <a:pPr>
                <a:defRPr/>
              </a:pPr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171188-871D-BD4A-9421-F43849BA9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93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4057C155-6001-8549-9741-630C90FE7A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813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NLO = power law </a:t>
            </a:r>
            <a:r>
              <a:rPr lang="en-US" dirty="0" err="1" smtClean="0"/>
              <a:t>photoproduction</a:t>
            </a:r>
            <a:r>
              <a:rPr lang="en-US" dirty="0" smtClean="0"/>
              <a:t> combined with photon flux function and gap survival factor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7C155-6001-8549-9741-630C90FE7AD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06398-8683-1D4E-9C7A-895F8A76192F}" type="datetime1">
              <a:rPr lang="en-US" smtClean="0"/>
              <a:t>1/14/14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A33E-D40E-3945-9B11-2B81DB831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52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C59A4-F7A4-F549-A7B2-B4820ED566E5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ADFE-8C78-6044-93CA-148D58860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8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5F94D-8A45-B541-91D5-87FAF96332AC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DCD-AD5C-564C-AB4E-68C4AC63C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2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559-92E6-144E-BD7F-D19305D6E3EB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A585-ECA6-654C-918D-D0B2CFE6A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8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57AF4-7609-6643-AEFA-7268978008D6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16456-07AB-D748-AA49-9286D7C95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79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266DC-987E-6D46-982A-7604780274BC}" type="datetime1">
              <a:rPr lang="en-US" smtClean="0"/>
              <a:t>1/14/14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39FAA-AAB4-AD49-89F0-3A7C0AB81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D111F-8C92-274A-9FB8-0F1823CF1B80}" type="datetime1">
              <a:rPr lang="en-US" smtClean="0"/>
              <a:t>1/14/14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D133-50D5-FC49-866B-E540AD7A5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5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212C2-1843-0C4B-90E2-2301D4AD4974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F8007-1F04-B842-AAC6-E61E17613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4C5F-60BE-3440-93FA-6ACA93618EE1}" type="datetime1">
              <a:rPr lang="en-US" smtClean="0"/>
              <a:t>1/14/14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DA05B-354E-8948-B29F-1FBC2F081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48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E2778-91AB-3141-AE69-B5EACF775BF0}" type="datetime1">
              <a:rPr lang="en-US" smtClean="0"/>
              <a:t>1/14/14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E7EC0-E398-B145-8E84-B1A8F698F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2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37A18-3817-8543-86FF-E6A68171434B}" type="datetime1">
              <a:rPr lang="en-US" smtClean="0"/>
              <a:t>1/14/14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03F86-A389-E64A-A1A7-FF4884FB8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3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A12A9C89-8CEB-044F-9858-4D3DB2004ADE}" type="datetime1">
              <a:rPr lang="en-US" smtClean="0"/>
              <a:t>1/14/14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 dirty="0" smtClean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71CC4BBD-BF6F-3D4A-9A95-4352E22E3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445376" y="298850"/>
            <a:ext cx="1162350" cy="7671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0"/>
            <a:ext cx="8624455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en-US" sz="4000" dirty="0" smtClean="0"/>
              <a:t>Yellow Report medium </a:t>
            </a:r>
            <a:r>
              <a:rPr lang="en-US" sz="4000" dirty="0" err="1" smtClean="0"/>
              <a:t>lumi</a:t>
            </a:r>
            <a:r>
              <a:rPr lang="en-US" sz="4000" dirty="0" smtClean="0"/>
              <a:t> (focus LHCb)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728119" y="3996100"/>
            <a:ext cx="4188176" cy="1696488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>
                <a:solidFill>
                  <a:srgbClr val="0033CC"/>
                </a:solidFill>
              </a:rPr>
              <a:t>Paula Collins, </a:t>
            </a:r>
            <a:r>
              <a:rPr lang="en-US" sz="2000" dirty="0" smtClean="0">
                <a:solidFill>
                  <a:srgbClr val="0033CC"/>
                </a:solidFill>
              </a:rPr>
              <a:t>CERN</a:t>
            </a:r>
            <a:endParaRPr lang="en-US" sz="200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Garamond" charset="0"/>
              </a:rPr>
              <a:t>X(3872) analysis: motivation</a:t>
            </a:r>
          </a:p>
        </p:txBody>
      </p:sp>
      <p:sp>
        <p:nvSpPr>
          <p:cNvPr id="102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F15107-90BF-F844-8B73-DC592E6363E3}" type="datetime1">
              <a:rPr lang="en-US" smtClean="0">
                <a:latin typeface="Garamond" charset="0"/>
              </a:rPr>
              <a:t>1/14/14</a:t>
            </a:fld>
            <a:endParaRPr lang="en-US">
              <a:latin typeface="Garamond" charset="0"/>
            </a:endParaRPr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75E588C-C9E0-434A-BDDE-F8F8F1D33DF2}" type="slidenum">
              <a:rPr lang="en-US">
                <a:latin typeface="Garamond" charset="0"/>
              </a:rPr>
              <a:pPr eaLnBrk="1" hangingPunct="1"/>
              <a:t>10</a:t>
            </a:fld>
            <a:endParaRPr lang="en-US">
              <a:latin typeface="Garamon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863" y="2873375"/>
            <a:ext cx="4932362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a typeface="ＭＳ Ｐゴシック" pitchFamily="34" charset="-128"/>
                <a:cs typeface="+mn-cs"/>
              </a:rPr>
              <a:t>Observation of CEP X(3872) could lend </a:t>
            </a:r>
          </a:p>
          <a:p>
            <a:pPr>
              <a:defRPr/>
            </a:pPr>
            <a:r>
              <a:rPr lang="en-US" dirty="0">
                <a:solidFill>
                  <a:schemeClr val="tx2"/>
                </a:solidFill>
                <a:ea typeface="ＭＳ Ｐゴシック" pitchFamily="34" charset="-128"/>
                <a:cs typeface="+mn-cs"/>
              </a:rPr>
              <a:t>weight to </a:t>
            </a:r>
            <a:r>
              <a:rPr lang="en-US" dirty="0" err="1">
                <a:solidFill>
                  <a:schemeClr val="tx2"/>
                </a:solidFill>
                <a:ea typeface="ＭＳ Ｐゴシック" pitchFamily="34" charset="-128"/>
                <a:cs typeface="+mn-cs"/>
              </a:rPr>
              <a:t>charmonium</a:t>
            </a:r>
            <a:r>
              <a:rPr lang="en-US" dirty="0">
                <a:solidFill>
                  <a:schemeClr val="tx2"/>
                </a:solidFill>
                <a:ea typeface="ＭＳ Ｐゴシック" pitchFamily="34" charset="-128"/>
                <a:cs typeface="+mn-cs"/>
              </a:rPr>
              <a:t> interpretation:</a:t>
            </a:r>
          </a:p>
          <a:p>
            <a:pPr>
              <a:defRPr/>
            </a:pPr>
            <a:endParaRPr lang="en-US" sz="800" dirty="0">
              <a:solidFill>
                <a:srgbClr val="FF0000"/>
              </a:solidFill>
              <a:ea typeface="ＭＳ Ｐゴシック" pitchFamily="34" charset="-128"/>
              <a:cs typeface="+mn-c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Prediction possible for ratio of CEP cross sections </a:t>
            </a:r>
            <a:r>
              <a:rPr lang="en-US" dirty="0">
                <a:solidFill>
                  <a:schemeClr val="accent1"/>
                </a:solidFill>
                <a:latin typeface="Symbol" charset="2"/>
                <a:ea typeface="ＭＳ Ｐゴシック" pitchFamily="34" charset="-128"/>
                <a:cs typeface="Symbol" charset="2"/>
              </a:rPr>
              <a:t>s(c</a:t>
            </a:r>
            <a:r>
              <a:rPr lang="en-US" baseline="-25000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c1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(2P))/</a:t>
            </a:r>
            <a:r>
              <a:rPr lang="en-US" dirty="0">
                <a:solidFill>
                  <a:schemeClr val="accent1"/>
                </a:solidFill>
                <a:latin typeface="Symbol" charset="2"/>
                <a:ea typeface="ＭＳ Ｐゴシック" pitchFamily="34" charset="-128"/>
                <a:cs typeface="Symbol" charset="2"/>
              </a:rPr>
              <a:t>s(c</a:t>
            </a:r>
            <a:r>
              <a:rPr lang="en-US" baseline="-25000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c1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(1P))</a:t>
            </a:r>
          </a:p>
          <a:p>
            <a:pPr marL="285750" indent="-285750">
              <a:defRPr/>
            </a:pPr>
            <a:endParaRPr lang="en-US" sz="600" dirty="0">
              <a:solidFill>
                <a:schemeClr val="accent1"/>
              </a:solidFill>
              <a:ea typeface="ＭＳ Ｐゴシック" pitchFamily="34" charset="-128"/>
              <a:cs typeface="+mn-c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Tetraquark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/molecule interpretation </a:t>
            </a:r>
          </a:p>
          <a:p>
            <a:pPr marL="285750" indent="-285750">
              <a:defRPr/>
            </a:pP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    requires additional quarks or D mesons - available to inclusive processes only</a:t>
            </a:r>
          </a:p>
          <a:p>
            <a:pPr marL="285750" indent="-285750">
              <a:defRPr/>
            </a:pPr>
            <a:endParaRPr lang="en-US" sz="600" dirty="0">
              <a:solidFill>
                <a:schemeClr val="accent1"/>
              </a:solidFill>
              <a:ea typeface="ＭＳ Ｐゴシック" pitchFamily="34" charset="-128"/>
              <a:cs typeface="+mn-cs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If the X(3872) is a combination of these </a:t>
            </a:r>
          </a:p>
          <a:p>
            <a:pPr marL="285750" indent="-285750">
              <a:defRPr/>
            </a:pP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  </a:t>
            </a:r>
            <a:r>
              <a:rPr lang="en-US" sz="1200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the proportion can be probed by the </a:t>
            </a:r>
          </a:p>
          <a:p>
            <a:pPr marL="285750" indent="-285750">
              <a:defRPr/>
            </a:pP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  </a:t>
            </a:r>
            <a:r>
              <a:rPr lang="en-US" sz="1600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  <a:cs typeface="+mn-cs"/>
              </a:rPr>
              <a:t> CEP cross-section measurement</a:t>
            </a:r>
          </a:p>
        </p:txBody>
      </p:sp>
      <p:pic>
        <p:nvPicPr>
          <p:cNvPr id="103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1169988"/>
            <a:ext cx="27797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873625" y="2719388"/>
          <a:ext cx="4068763" cy="309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Bitmap Image" r:id="rId4" imgW="11507806" imgH="8764223" progId="PBrush">
                  <p:embed/>
                </p:oleObj>
              </mc:Choice>
              <mc:Fallback>
                <p:oleObj name="Bitmap Image" r:id="rId4" imgW="11507806" imgH="876422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25" y="2719388"/>
                        <a:ext cx="4068763" cy="309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285750" y="1152525"/>
            <a:ext cx="4979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X(3872) is </a:t>
            </a:r>
            <a:r>
              <a:rPr lang="ja-JP" altLang="en-GB">
                <a:solidFill>
                  <a:srgbClr val="D60093"/>
                </a:solidFill>
              </a:rPr>
              <a:t>“</a:t>
            </a:r>
            <a:r>
              <a:rPr lang="en-GB">
                <a:solidFill>
                  <a:srgbClr val="D60093"/>
                </a:solidFill>
              </a:rPr>
              <a:t>a riddle, wrapped in a mystery,</a:t>
            </a:r>
          </a:p>
          <a:p>
            <a:pPr eaLnBrk="1" hangingPunct="1"/>
            <a:r>
              <a:rPr lang="en-GB">
                <a:solidFill>
                  <a:srgbClr val="D60093"/>
                </a:solidFill>
              </a:rPr>
              <a:t>inside an enigma; but perhaps there is a key</a:t>
            </a:r>
            <a:r>
              <a:rPr lang="ja-JP" altLang="en-GB">
                <a:solidFill>
                  <a:srgbClr val="D60093"/>
                </a:solidFill>
              </a:rPr>
              <a:t>”</a:t>
            </a:r>
            <a:r>
              <a:rPr lang="en-GB">
                <a:solidFill>
                  <a:srgbClr val="D60093"/>
                </a:solidFill>
              </a:rPr>
              <a:t> </a:t>
            </a:r>
            <a:r>
              <a:rPr lang="en-GB" baseline="30000">
                <a:solidFill>
                  <a:srgbClr val="D60093"/>
                </a:solidFill>
              </a:rPr>
              <a:t>1</a:t>
            </a:r>
          </a:p>
        </p:txBody>
      </p:sp>
      <p:sp>
        <p:nvSpPr>
          <p:cNvPr id="1033" name="TextBox 8"/>
          <p:cNvSpPr txBox="1">
            <a:spLocks noChangeArrowheads="1"/>
          </p:cNvSpPr>
          <p:nvPr/>
        </p:nvSpPr>
        <p:spPr bwMode="auto">
          <a:xfrm>
            <a:off x="303213" y="1849438"/>
            <a:ext cx="4932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33CC"/>
                </a:solidFill>
              </a:rPr>
              <a:t>What is it? LHCb J</a:t>
            </a:r>
            <a:r>
              <a:rPr lang="en-US" baseline="30000">
                <a:solidFill>
                  <a:srgbClr val="0033CC"/>
                </a:solidFill>
              </a:rPr>
              <a:t>PC</a:t>
            </a:r>
            <a:r>
              <a:rPr lang="en-US">
                <a:solidFill>
                  <a:srgbClr val="0033CC"/>
                </a:solidFill>
              </a:rPr>
              <a:t>=1</a:t>
            </a:r>
            <a:r>
              <a:rPr lang="en-US" baseline="30000">
                <a:solidFill>
                  <a:srgbClr val="0033CC"/>
                </a:solidFill>
              </a:rPr>
              <a:t>++</a:t>
            </a:r>
            <a:r>
              <a:rPr lang="en-US">
                <a:solidFill>
                  <a:srgbClr val="0033CC"/>
                </a:solidFill>
              </a:rPr>
              <a:t> determination leaves </a:t>
            </a:r>
            <a:r>
              <a:rPr lang="en-US">
                <a:solidFill>
                  <a:srgbClr val="0033CC"/>
                </a:solidFill>
                <a:latin typeface="Symbol" charset="0"/>
              </a:rPr>
              <a:t>c</a:t>
            </a:r>
            <a:r>
              <a:rPr lang="en-US" baseline="-25000">
                <a:solidFill>
                  <a:srgbClr val="0033CC"/>
                </a:solidFill>
                <a:cs typeface="Arial" charset="0"/>
              </a:rPr>
              <a:t>C1</a:t>
            </a:r>
            <a:r>
              <a:rPr lang="en-US">
                <a:solidFill>
                  <a:srgbClr val="0033CC"/>
                </a:solidFill>
                <a:latin typeface="Symbol" charset="0"/>
              </a:rPr>
              <a:t>(2</a:t>
            </a:r>
            <a:r>
              <a:rPr lang="en-US" baseline="30000">
                <a:solidFill>
                  <a:srgbClr val="0033CC"/>
                </a:solidFill>
                <a:latin typeface="Symbol" charset="0"/>
              </a:rPr>
              <a:t>3</a:t>
            </a:r>
            <a:r>
              <a:rPr lang="en-US">
                <a:solidFill>
                  <a:srgbClr val="0033CC"/>
                </a:solidFill>
                <a:cs typeface="Arial" charset="0"/>
              </a:rPr>
              <a:t>P</a:t>
            </a:r>
            <a:r>
              <a:rPr lang="en-US" baseline="-25000">
                <a:solidFill>
                  <a:srgbClr val="0033CC"/>
                </a:solidFill>
                <a:latin typeface="Symbol" charset="0"/>
              </a:rPr>
              <a:t>1</a:t>
            </a:r>
            <a:r>
              <a:rPr lang="en-US">
                <a:solidFill>
                  <a:srgbClr val="0033CC"/>
                </a:solidFill>
                <a:latin typeface="Symbol" charset="0"/>
              </a:rPr>
              <a:t>) </a:t>
            </a:r>
            <a:r>
              <a:rPr lang="en-US">
                <a:solidFill>
                  <a:srgbClr val="0033CC"/>
                </a:solidFill>
                <a:cs typeface="Arial" charset="0"/>
              </a:rPr>
              <a:t>available as well as D</a:t>
            </a:r>
            <a:r>
              <a:rPr lang="en-US" baseline="30000">
                <a:solidFill>
                  <a:srgbClr val="0033CC"/>
                </a:solidFill>
                <a:cs typeface="Arial" charset="0"/>
              </a:rPr>
              <a:t>o</a:t>
            </a:r>
            <a:r>
              <a:rPr lang="en-US">
                <a:solidFill>
                  <a:srgbClr val="0033CC"/>
                </a:solidFill>
                <a:cs typeface="Arial" charset="0"/>
              </a:rPr>
              <a:t>D*</a:t>
            </a:r>
            <a:r>
              <a:rPr lang="en-US" baseline="30000">
                <a:solidFill>
                  <a:srgbClr val="0033CC"/>
                </a:solidFill>
                <a:cs typeface="Arial" charset="0"/>
              </a:rPr>
              <a:t>o </a:t>
            </a:r>
            <a:r>
              <a:rPr lang="en-US">
                <a:solidFill>
                  <a:srgbClr val="0033CC"/>
                </a:solidFill>
                <a:cs typeface="Arial" charset="0"/>
              </a:rPr>
              <a:t>molecule, tetraquarks, ccg hybrids + combinations…</a:t>
            </a:r>
          </a:p>
        </p:txBody>
      </p:sp>
      <p:sp>
        <p:nvSpPr>
          <p:cNvPr id="1034" name="TextBox 11"/>
          <p:cNvSpPr txBox="1">
            <a:spLocks noChangeArrowheads="1"/>
          </p:cNvSpPr>
          <p:nvPr/>
        </p:nvSpPr>
        <p:spPr bwMode="auto">
          <a:xfrm>
            <a:off x="6329363" y="6342063"/>
            <a:ext cx="1931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aseline="30000">
                <a:solidFill>
                  <a:srgbClr val="D60093"/>
                </a:solidFill>
              </a:rPr>
              <a:t>1</a:t>
            </a:r>
            <a:r>
              <a:rPr lang="en-GB" sz="1200">
                <a:solidFill>
                  <a:srgbClr val="D60093"/>
                </a:solidFill>
              </a:rPr>
              <a:t> Winston Churchill, 1939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75375" y="3989388"/>
            <a:ext cx="700088" cy="1428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54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Other </a:t>
            </a:r>
            <a:r>
              <a:rPr lang="en-US" sz="4000" dirty="0" err="1" smtClean="0"/>
              <a:t>dimuon</a:t>
            </a:r>
            <a:r>
              <a:rPr lang="en-US" sz="4000" dirty="0" smtClean="0"/>
              <a:t> analyses in pipeline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7720E-DB70-A147-9CBF-8143762CF6DB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7488" y="1205753"/>
            <a:ext cx="40190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f/w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production – see previous talk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Exclusive </a:t>
            </a:r>
            <a:r>
              <a:rPr lang="en-US" sz="1600" dirty="0" err="1" smtClean="0">
                <a:solidFill>
                  <a:srgbClr val="0000FF"/>
                </a:solidFill>
              </a:rPr>
              <a:t>diphoton-dimuon</a:t>
            </a:r>
            <a:r>
              <a:rPr lang="en-US" sz="1600" dirty="0" smtClean="0">
                <a:solidFill>
                  <a:srgbClr val="0000FF"/>
                </a:solidFill>
              </a:rPr>
              <a:t> continuum</a:t>
            </a:r>
          </a:p>
          <a:p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D</a:t>
            </a:r>
            <a:r>
              <a:rPr lang="en-US" sz="1600" dirty="0" smtClean="0">
                <a:solidFill>
                  <a:srgbClr val="0000FF"/>
                </a:solidFill>
              </a:rPr>
              <a:t>i-</a:t>
            </a:r>
            <a:r>
              <a:rPr lang="en-US" sz="1600" dirty="0" err="1" smtClean="0">
                <a:solidFill>
                  <a:srgbClr val="0000FF"/>
                </a:solidFill>
              </a:rPr>
              <a:t>jpsi</a:t>
            </a:r>
            <a:r>
              <a:rPr lang="en-US" sz="1600" dirty="0" smtClean="0">
                <a:solidFill>
                  <a:srgbClr val="0000FF"/>
                </a:solidFill>
              </a:rPr>
              <a:t> production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Exclusive signals in </a:t>
            </a:r>
            <a:r>
              <a:rPr lang="en-US" sz="1600" dirty="0" err="1" smtClean="0">
                <a:solidFill>
                  <a:srgbClr val="0000FF"/>
                </a:solidFill>
              </a:rPr>
              <a:t>pA</a:t>
            </a:r>
            <a:r>
              <a:rPr lang="en-US" sz="1600" dirty="0" smtClean="0">
                <a:solidFill>
                  <a:srgbClr val="0000FF"/>
                </a:solidFill>
              </a:rPr>
              <a:t> data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expect x10 more data in 2015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AA collisions with lighter ions for Run III </a:t>
            </a:r>
            <a:endParaRPr lang="en-US" sz="1600" dirty="0">
              <a:solidFill>
                <a:srgbClr val="0000FF"/>
              </a:solidFill>
            </a:endParaRPr>
          </a:p>
          <a:p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942" y="3765176"/>
            <a:ext cx="2244678" cy="15755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34146" y="5395863"/>
            <a:ext cx="2481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arxiv</a:t>
            </a:r>
            <a:r>
              <a:rPr lang="en-US" dirty="0" smtClean="0"/>
              <a:t>: </a:t>
            </a:r>
            <a:r>
              <a:rPr lang="en-US" dirty="0" err="1" smtClean="0"/>
              <a:t>hep</a:t>
            </a:r>
            <a:r>
              <a:rPr lang="en-US" dirty="0" err="1"/>
              <a:t>-ph</a:t>
            </a:r>
            <a:r>
              <a:rPr lang="en-US" dirty="0"/>
              <a:t>/9806260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626" y="1262529"/>
            <a:ext cx="3207352" cy="211619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62000" y="3630707"/>
            <a:ext cx="3187437" cy="2345764"/>
            <a:chOff x="1100418" y="3511177"/>
            <a:chExt cx="3297255" cy="255494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0418" y="3511177"/>
              <a:ext cx="3297255" cy="255494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65293" y="3615765"/>
              <a:ext cx="17458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LHCb</a:t>
              </a:r>
              <a:r>
                <a:rPr lang="en-US" dirty="0" smtClean="0"/>
                <a:t> unofficial</a:t>
              </a:r>
              <a:endParaRPr lang="en-US" dirty="0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4138706" y="1837765"/>
            <a:ext cx="1120588" cy="164353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420471" y="2330824"/>
            <a:ext cx="3436470" cy="1419411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932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Triggering on CEP</a:t>
            </a:r>
            <a:r>
              <a:rPr lang="en-GB" sz="4000" dirty="0" smtClean="0"/>
              <a:t>→hadrons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400AF6-1EE4-CA4C-8C6B-8DE7D5EFBDCC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756" y="1176841"/>
            <a:ext cx="888314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multiplicity </a:t>
            </a:r>
            <a:r>
              <a:rPr lang="en-US" dirty="0" err="1" smtClean="0"/>
              <a:t>hadronic</a:t>
            </a:r>
            <a:r>
              <a:rPr lang="en-US" dirty="0" smtClean="0"/>
              <a:t> final states require special treatment to survive </a:t>
            </a:r>
            <a:r>
              <a:rPr lang="en-US" dirty="0" err="1" smtClean="0"/>
              <a:t>LHCb</a:t>
            </a:r>
            <a:r>
              <a:rPr lang="en-US" dirty="0" smtClean="0"/>
              <a:t> trigger</a:t>
            </a:r>
          </a:p>
          <a:p>
            <a:r>
              <a:rPr lang="en-US" dirty="0" smtClean="0"/>
              <a:t>June 2012</a:t>
            </a:r>
            <a:r>
              <a:rPr lang="en-US" dirty="0" smtClean="0">
                <a:solidFill>
                  <a:srgbClr val="FF8000"/>
                </a:solidFill>
              </a:rPr>
              <a:t>: New Trigger implemented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0000FF"/>
                </a:solidFill>
              </a:rPr>
              <a:t>significant improvement!</a:t>
            </a:r>
          </a:p>
          <a:p>
            <a:endParaRPr lang="en-GB" dirty="0"/>
          </a:p>
          <a:p>
            <a:r>
              <a:rPr lang="en-GB" dirty="0" smtClean="0"/>
              <a:t>Threefold strategy: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49500" y="76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5377" y="2558919"/>
            <a:ext cx="2784106" cy="1077218"/>
          </a:xfrm>
          <a:prstGeom prst="rect">
            <a:avLst/>
          </a:prstGeom>
          <a:solidFill>
            <a:srgbClr val="66CCFF">
              <a:alpha val="27000"/>
            </a:srgbClr>
          </a:solidFill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 of “Pile-up” stations</a:t>
            </a:r>
          </a:p>
          <a:p>
            <a:r>
              <a:rPr lang="en-US" sz="1600" dirty="0" smtClean="0"/>
              <a:t>(“upstream” silicon sensors)</a:t>
            </a:r>
          </a:p>
          <a:p>
            <a:r>
              <a:rPr lang="en-US" sz="1600" dirty="0" smtClean="0"/>
              <a:t>at L0 stage to veto backwards activity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38917" y="2558919"/>
            <a:ext cx="2403767" cy="1077218"/>
          </a:xfrm>
          <a:prstGeom prst="rect">
            <a:avLst/>
          </a:prstGeom>
          <a:solidFill>
            <a:srgbClr val="66CCFF">
              <a:alpha val="27000"/>
            </a:srgbClr>
          </a:solidFill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Greater pass through</a:t>
            </a:r>
          </a:p>
          <a:p>
            <a:r>
              <a:rPr lang="en-US" sz="1600" dirty="0" smtClean="0"/>
              <a:t>trigger rate exploiting </a:t>
            </a:r>
          </a:p>
          <a:p>
            <a:r>
              <a:rPr lang="en-US" sz="1600" dirty="0" smtClean="0"/>
              <a:t>small events and short processing times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5423" y="2682030"/>
            <a:ext cx="2430463" cy="830997"/>
          </a:xfrm>
          <a:prstGeom prst="rect">
            <a:avLst/>
          </a:prstGeom>
          <a:solidFill>
            <a:srgbClr val="66CCFF">
              <a:alpha val="27000"/>
            </a:srgbClr>
          </a:solidFill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Soft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cuts essential for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final states from low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objects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09733" y="2805140"/>
            <a:ext cx="20514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981114" y="2838620"/>
            <a:ext cx="23060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74" y="4286231"/>
            <a:ext cx="5511800" cy="134620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569846" y="4558433"/>
            <a:ext cx="944317" cy="993087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693979" y="4428192"/>
            <a:ext cx="3450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sensors </a:t>
            </a:r>
          </a:p>
          <a:p>
            <a:r>
              <a:rPr lang="en-US" dirty="0" smtClean="0"/>
              <a:t>at 8.2&lt;R&lt;42mm and z&gt;-315mm</a:t>
            </a:r>
          </a:p>
          <a:p>
            <a:r>
              <a:rPr lang="en-US" dirty="0" smtClean="0"/>
              <a:t>40 MHz readout</a:t>
            </a:r>
          </a:p>
          <a:p>
            <a:r>
              <a:rPr lang="en-US" dirty="0" smtClean="0"/>
              <a:t>Very effective VETO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805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51AD1E-6D09-1A4D-8F52-83999DFFA4B6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9875" y="1063625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33CC"/>
                </a:solidFill>
              </a:rPr>
              <a:t>Main physics goals: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00025" y="1441450"/>
            <a:ext cx="680020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 Study </a:t>
            </a:r>
            <a:r>
              <a:rPr lang="en-GB" dirty="0" err="1">
                <a:solidFill>
                  <a:schemeClr val="accent2"/>
                </a:solidFill>
              </a:rPr>
              <a:t>charmonium</a:t>
            </a:r>
            <a:r>
              <a:rPr lang="en-GB" dirty="0">
                <a:solidFill>
                  <a:schemeClr val="accent2"/>
                </a:solidFill>
              </a:rPr>
              <a:t> states decaying into two and four-body</a:t>
            </a:r>
          </a:p>
          <a:p>
            <a:pPr eaLnBrk="1" hangingPunct="1"/>
            <a:r>
              <a:rPr lang="en-GB" dirty="0">
                <a:solidFill>
                  <a:schemeClr val="accent2"/>
                </a:solidFill>
              </a:rPr>
              <a:t>  final states (</a:t>
            </a:r>
            <a:r>
              <a:rPr lang="en-GB" i="1" dirty="0">
                <a:solidFill>
                  <a:schemeClr val="accent2"/>
                </a:solidFill>
              </a:rPr>
              <a:t>e.g</a:t>
            </a:r>
            <a:r>
              <a:rPr lang="en-GB" dirty="0">
                <a:solidFill>
                  <a:schemeClr val="accent2"/>
                </a:solidFill>
              </a:rPr>
              <a:t>. </a:t>
            </a:r>
            <a:r>
              <a:rPr lang="el-GR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χ</a:t>
            </a:r>
            <a:r>
              <a:rPr lang="en-GB" baseline="-25000" dirty="0">
                <a:solidFill>
                  <a:schemeClr val="accent2"/>
                </a:solidFill>
              </a:rPr>
              <a:t>c0</a:t>
            </a:r>
            <a:r>
              <a:rPr lang="en-GB" dirty="0">
                <a:solidFill>
                  <a:schemeClr val="accent2"/>
                </a:solidFill>
              </a:rPr>
              <a:t>→K</a:t>
            </a:r>
            <a:r>
              <a:rPr lang="en-GB" baseline="30000" dirty="0">
                <a:solidFill>
                  <a:schemeClr val="accent2"/>
                </a:solidFill>
              </a:rPr>
              <a:t>+</a:t>
            </a:r>
            <a:r>
              <a:rPr lang="en-GB" dirty="0">
                <a:solidFill>
                  <a:schemeClr val="accent2"/>
                </a:solidFill>
              </a:rPr>
              <a:t>K</a:t>
            </a:r>
            <a:r>
              <a:rPr lang="en-GB" baseline="30000" dirty="0" smtClean="0">
                <a:solidFill>
                  <a:schemeClr val="accent2"/>
                </a:solidFill>
              </a:rPr>
              <a:t>-, </a:t>
            </a:r>
            <a:r>
              <a:rPr lang="en-GB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+</a:t>
            </a:r>
            <a:r>
              <a:rPr lang="en-GB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p</a:t>
            </a:r>
            <a:r>
              <a:rPr lang="en-GB" baseline="300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-</a:t>
            </a:r>
            <a:r>
              <a:rPr lang="en-GB" dirty="0" smtClean="0">
                <a:solidFill>
                  <a:schemeClr val="accent2"/>
                </a:solidFill>
              </a:rPr>
              <a:t>) </a:t>
            </a:r>
            <a:r>
              <a:rPr lang="en-GB" dirty="0">
                <a:solidFill>
                  <a:schemeClr val="accent2"/>
                </a:solidFill>
              </a:rPr>
              <a:t>to complement di-</a:t>
            </a:r>
            <a:r>
              <a:rPr lang="en-GB" dirty="0" err="1">
                <a:solidFill>
                  <a:schemeClr val="accent2"/>
                </a:solidFill>
              </a:rPr>
              <a:t>muon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studies</a:t>
            </a:r>
            <a:endParaRPr lang="en-GB" dirty="0">
              <a:solidFill>
                <a:schemeClr val="accent2"/>
              </a:solidFill>
            </a:endParaRPr>
          </a:p>
          <a:p>
            <a:pPr eaLnBrk="1" hangingPunct="1"/>
            <a:endParaRPr lang="en-GB" dirty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 Study production of open charm in such events</a:t>
            </a:r>
          </a:p>
          <a:p>
            <a:pPr eaLnBrk="1" hangingPunct="1">
              <a:buFont typeface="Arial" charset="0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 Spectroscopy: e.g. search for higher mass </a:t>
            </a:r>
            <a:r>
              <a:rPr lang="en-GB" dirty="0" err="1">
                <a:solidFill>
                  <a:schemeClr val="accent2"/>
                </a:solidFill>
              </a:rPr>
              <a:t>charmonia</a:t>
            </a:r>
            <a:r>
              <a:rPr lang="en-GB" dirty="0">
                <a:solidFill>
                  <a:schemeClr val="accent2"/>
                </a:solidFill>
              </a:rPr>
              <a:t> states</a:t>
            </a:r>
          </a:p>
          <a:p>
            <a:pPr eaLnBrk="1" hangingPunct="1"/>
            <a:r>
              <a:rPr lang="en-GB" dirty="0">
                <a:solidFill>
                  <a:schemeClr val="accent2"/>
                </a:solidFill>
              </a:rPr>
              <a:t>  decaying to open charm, </a:t>
            </a:r>
            <a:r>
              <a:rPr lang="en-GB" i="1" dirty="0">
                <a:solidFill>
                  <a:schemeClr val="accent2"/>
                </a:solidFill>
              </a:rPr>
              <a:t>e.g</a:t>
            </a:r>
            <a:r>
              <a:rPr lang="en-GB" dirty="0">
                <a:solidFill>
                  <a:schemeClr val="accent2"/>
                </a:solidFill>
              </a:rPr>
              <a:t>. </a:t>
            </a:r>
            <a:r>
              <a:rPr lang="el-GR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χ</a:t>
            </a:r>
            <a:r>
              <a:rPr lang="en-GB" baseline="-25000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c2</a:t>
            </a:r>
            <a:r>
              <a:rPr lang="en-GB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(2P)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25487"/>
          </a:xfrm>
        </p:spPr>
        <p:txBody>
          <a:bodyPr/>
          <a:lstStyle/>
          <a:p>
            <a:r>
              <a:rPr lang="en-US" sz="4000" dirty="0"/>
              <a:t>CEP</a:t>
            </a:r>
            <a:r>
              <a:rPr lang="en-GB" sz="4000" dirty="0"/>
              <a:t>→</a:t>
            </a:r>
            <a:r>
              <a:rPr lang="en-GB" sz="4000" dirty="0" smtClean="0"/>
              <a:t>hadrons at </a:t>
            </a:r>
            <a:r>
              <a:rPr lang="en-GB" sz="4000" dirty="0" err="1" smtClean="0"/>
              <a:t>LHCb</a:t>
            </a:r>
            <a:endParaRPr lang="en-US" sz="40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0175" y="3502025"/>
            <a:ext cx="86227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33CC"/>
                </a:solidFill>
              </a:rPr>
              <a:t>New trigger has collected ~ 1.4 fb</a:t>
            </a:r>
            <a:r>
              <a:rPr lang="en-GB" baseline="30000" dirty="0" smtClean="0">
                <a:solidFill>
                  <a:srgbClr val="0033CC"/>
                </a:solidFill>
              </a:rPr>
              <a:t>-1</a:t>
            </a:r>
            <a:r>
              <a:rPr lang="en-GB" dirty="0" smtClean="0">
                <a:solidFill>
                  <a:srgbClr val="0033CC"/>
                </a:solidFill>
              </a:rPr>
              <a:t> of integrated luminosity (~ 19% useful for CEP)</a:t>
            </a:r>
          </a:p>
          <a:p>
            <a:pPr eaLnBrk="1" hangingPunct="1"/>
            <a:endParaRPr lang="en-GB" dirty="0">
              <a:solidFill>
                <a:srgbClr val="0033CC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33CC"/>
                </a:solidFill>
              </a:rPr>
              <a:t> </a:t>
            </a:r>
            <a:endParaRPr lang="en-GB" dirty="0">
              <a:solidFill>
                <a:srgbClr val="00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700" y="4064000"/>
            <a:ext cx="553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Dedicated trigger lines include:</a:t>
            </a:r>
          </a:p>
          <a:p>
            <a:endParaRPr lang="en-US" dirty="0" smtClean="0"/>
          </a:p>
          <a:p>
            <a:pPr eaLnBrk="1" hangingPunct="1"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standard D decays</a:t>
            </a:r>
          </a:p>
          <a:p>
            <a:pPr eaLnBrk="1" hangingPunct="1">
              <a:buFont typeface="Arial" charset="0"/>
              <a:buChar char="•"/>
            </a:pPr>
            <a:r>
              <a:rPr lang="en-GB" dirty="0" err="1" smtClean="0">
                <a:solidFill>
                  <a:schemeClr val="tx2"/>
                </a:solidFill>
              </a:rPr>
              <a:t>charmonia</a:t>
            </a:r>
            <a:r>
              <a:rPr lang="en-GB" dirty="0" smtClean="0">
                <a:solidFill>
                  <a:schemeClr val="tx2"/>
                </a:solidFill>
              </a:rPr>
              <a:t> decays to 2 and 4</a:t>
            </a:r>
          </a:p>
          <a:p>
            <a:pPr eaLnBrk="1" hangingPunct="1"/>
            <a:r>
              <a:rPr lang="en-GB" dirty="0" smtClean="0">
                <a:solidFill>
                  <a:schemeClr val="tx2"/>
                </a:solidFill>
              </a:rPr>
              <a:t>  body final states</a:t>
            </a:r>
          </a:p>
          <a:p>
            <a:pPr eaLnBrk="1" hangingPunct="1"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 Inclusive di </a:t>
            </a:r>
            <a:r>
              <a:rPr lang="en-GB" dirty="0" err="1" smtClean="0">
                <a:solidFill>
                  <a:schemeClr val="tx2"/>
                </a:solidFill>
              </a:rPr>
              <a:t>kaon</a:t>
            </a:r>
            <a:r>
              <a:rPr lang="en-GB" dirty="0" smtClean="0">
                <a:solidFill>
                  <a:schemeClr val="tx2"/>
                </a:solidFill>
              </a:rPr>
              <a:t> line</a:t>
            </a:r>
          </a:p>
          <a:p>
            <a:pPr eaLnBrk="1" hangingPunct="1"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Low mass resonance line to search for e.g. K</a:t>
            </a:r>
            <a:r>
              <a:rPr lang="en-GB" baseline="-25000" dirty="0" smtClean="0">
                <a:solidFill>
                  <a:schemeClr val="tx2"/>
                </a:solidFill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,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l-GR" dirty="0" smtClean="0">
                <a:solidFill>
                  <a:schemeClr val="tx2"/>
                </a:solidFill>
              </a:rPr>
              <a:t>Φ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504" y="4127500"/>
            <a:ext cx="2401796" cy="232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96336" y="4081298"/>
            <a:ext cx="19934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D* yield in low </a:t>
            </a:r>
          </a:p>
          <a:p>
            <a:r>
              <a:rPr lang="en-US" dirty="0" smtClean="0"/>
              <a:t>multiplicity events</a:t>
            </a:r>
          </a:p>
          <a:p>
            <a:r>
              <a:rPr lang="en-US" dirty="0" smtClean="0"/>
              <a:t>after June 2012</a:t>
            </a:r>
          </a:p>
          <a:p>
            <a:r>
              <a:rPr lang="en-US" dirty="0" smtClean="0"/>
              <a:t>before June2012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617058" y="4753795"/>
            <a:ext cx="1188536" cy="65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19370" y="5258478"/>
            <a:ext cx="1376730" cy="7486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042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signals emerging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E8E9F0-49F9-8B40-9D16-01FD0F2FA1EE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53" y="1729442"/>
            <a:ext cx="3579727" cy="2616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666" y="1758189"/>
            <a:ext cx="3530600" cy="25306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85151" y="1225034"/>
            <a:ext cx="2251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r>
              <a:rPr lang="en-US" sz="2400" baseline="-25000" dirty="0" smtClean="0"/>
              <a:t>c0</a:t>
            </a:r>
            <a:r>
              <a:rPr lang="en-US" sz="2400" dirty="0" smtClean="0">
                <a:sym typeface="Wingdings"/>
              </a:rPr>
              <a:t> K</a:t>
            </a:r>
            <a:r>
              <a:rPr lang="en-US" sz="2400" baseline="30000" dirty="0" smtClean="0">
                <a:sym typeface="Wingdings"/>
              </a:rPr>
              <a:t>+</a:t>
            </a:r>
            <a:r>
              <a:rPr lang="en-US" sz="2400" dirty="0" smtClean="0">
                <a:sym typeface="Wingdings"/>
              </a:rPr>
              <a:t>K</a:t>
            </a:r>
            <a:r>
              <a:rPr lang="en-US" sz="2400" baseline="30000" dirty="0" smtClean="0">
                <a:sym typeface="Wingdings"/>
              </a:rPr>
              <a:t>-,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2400" baseline="30000" dirty="0" err="1" smtClean="0"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2400" baseline="30000" dirty="0"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sz="2400" dirty="0" smtClean="0">
                <a:sym typeface="Wingdings"/>
              </a:rPr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360004" y="2031858"/>
            <a:ext cx="633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/>
              </a:rPr>
              <a:t>K</a:t>
            </a:r>
            <a:r>
              <a:rPr lang="en-US" baseline="30000" dirty="0">
                <a:sym typeface="Wingdings"/>
              </a:rPr>
              <a:t>+</a:t>
            </a:r>
            <a:r>
              <a:rPr lang="en-US" dirty="0">
                <a:sym typeface="Wingdings"/>
              </a:rPr>
              <a:t>K</a:t>
            </a:r>
            <a:r>
              <a:rPr lang="en-US" baseline="30000" dirty="0">
                <a:sym typeface="Wingdings"/>
              </a:rPr>
              <a:t>-</a:t>
            </a:r>
            <a:endParaRPr lang="en-US" baseline="30000" dirty="0"/>
          </a:p>
        </p:txBody>
      </p:sp>
      <p:sp>
        <p:nvSpPr>
          <p:cNvPr id="10" name="Rectangle 9"/>
          <p:cNvSpPr/>
          <p:nvPr/>
        </p:nvSpPr>
        <p:spPr>
          <a:xfrm>
            <a:off x="7532345" y="2059498"/>
            <a:ext cx="599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 err="1"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>
                <a:latin typeface="Symbol" charset="2"/>
                <a:cs typeface="Symbol" charset="2"/>
                <a:sym typeface="Wingdings"/>
              </a:rPr>
              <a:t>-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973418" y="4389718"/>
            <a:ext cx="60224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Fix of problem in stripping lines – clean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baseline="-25000" dirty="0" smtClean="0">
                <a:solidFill>
                  <a:srgbClr val="0000FF"/>
                </a:solidFill>
              </a:rPr>
              <a:t>c0</a:t>
            </a:r>
            <a:r>
              <a:rPr lang="en-US" dirty="0" smtClean="0">
                <a:solidFill>
                  <a:srgbClr val="0000FF"/>
                </a:solidFill>
              </a:rPr>
              <a:t> signal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First clear signal seen in 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 err="1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-</a:t>
            </a:r>
          </a:p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Can provide clear benchmark cross section</a:t>
            </a:r>
          </a:p>
          <a:p>
            <a:endParaRPr lang="en-US" dirty="0" smtClean="0">
              <a:latin typeface="Arial"/>
              <a:cs typeface="Arial"/>
              <a:sym typeface="Wingdings"/>
            </a:endParaRPr>
          </a:p>
          <a:p>
            <a:r>
              <a:rPr lang="en-US" dirty="0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Signal also visible in other </a:t>
            </a:r>
            <a:r>
              <a:rPr lang="en-US" dirty="0" err="1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hadronic</a:t>
            </a:r>
            <a:r>
              <a:rPr lang="en-US" dirty="0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 modes e.g. J/</a:t>
            </a:r>
            <a:r>
              <a:rPr lang="en-US" dirty="0" smtClean="0">
                <a:solidFill>
                  <a:srgbClr val="FF8000"/>
                </a:solidFill>
                <a:latin typeface="Symbol" charset="2"/>
                <a:cs typeface="Symbol" charset="2"/>
                <a:sym typeface="Wingdings"/>
              </a:rPr>
              <a:t>y</a:t>
            </a:r>
            <a:r>
              <a:rPr lang="en-US" dirty="0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  </a:t>
            </a:r>
            <a:r>
              <a:rPr lang="en-US" dirty="0" err="1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pp</a:t>
            </a:r>
            <a:endParaRPr lang="en-US" dirty="0" smtClean="0">
              <a:solidFill>
                <a:srgbClr val="FF8000"/>
              </a:solidFill>
              <a:latin typeface="Arial"/>
              <a:cs typeface="Arial"/>
              <a:sym typeface="Wingdings"/>
            </a:endParaRPr>
          </a:p>
          <a:p>
            <a:r>
              <a:rPr lang="en-US" dirty="0" smtClean="0">
                <a:solidFill>
                  <a:srgbClr val="FF8000"/>
                </a:solidFill>
                <a:latin typeface="Arial"/>
                <a:cs typeface="Arial"/>
                <a:sym typeface="Wingdings"/>
              </a:rPr>
              <a:t>Open charm analyses also beginning…</a:t>
            </a:r>
            <a:endParaRPr lang="en-US" dirty="0" smtClean="0">
              <a:solidFill>
                <a:srgbClr val="FF8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FF8000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FF80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18117" y="3242235"/>
            <a:ext cx="1091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unofficial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44870" y="3095812"/>
            <a:ext cx="1091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unofficial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999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Group 20"/>
          <p:cNvGrpSpPr>
            <a:grpSpLocks/>
          </p:cNvGrpSpPr>
          <p:nvPr/>
        </p:nvGrpSpPr>
        <p:grpSpPr bwMode="auto">
          <a:xfrm>
            <a:off x="3562350" y="1046163"/>
            <a:ext cx="5292725" cy="4657725"/>
            <a:chOff x="2387600" y="1451600"/>
            <a:chExt cx="5292000" cy="4657100"/>
          </a:xfrm>
        </p:grpSpPr>
        <p:pic>
          <p:nvPicPr>
            <p:cNvPr id="46095" name="Picture 21" descr="madeupdistribution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" r="2200"/>
            <a:stretch>
              <a:fillRect/>
            </a:stretch>
          </p:blipFill>
          <p:spPr bwMode="auto">
            <a:xfrm>
              <a:off x="2387600" y="1451600"/>
              <a:ext cx="5292000" cy="465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Oval 22"/>
            <p:cNvSpPr/>
            <p:nvPr/>
          </p:nvSpPr>
          <p:spPr>
            <a:xfrm>
              <a:off x="5549467" y="4667443"/>
              <a:ext cx="460312" cy="2825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578038" y="4635698"/>
              <a:ext cx="199998" cy="3555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647878" y="4791252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676449" y="4791252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705021" y="4784903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562165" y="4737284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08000" y="277813"/>
            <a:ext cx="8178799" cy="760412"/>
          </a:xfrm>
        </p:spPr>
        <p:txBody>
          <a:bodyPr/>
          <a:lstStyle/>
          <a:p>
            <a:r>
              <a:rPr lang="en-GB" sz="2800" b="1" dirty="0" smtClean="0">
                <a:latin typeface="Garamond" charset="0"/>
              </a:rPr>
              <a:t>Future – essential to constrain backgrounds</a:t>
            </a:r>
            <a:endParaRPr lang="en-GB" sz="2800" b="1" dirty="0">
              <a:latin typeface="Garamond" charset="0"/>
            </a:endParaRPr>
          </a:p>
        </p:txBody>
      </p:sp>
      <p:sp>
        <p:nvSpPr>
          <p:cNvPr id="4608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92DBD64-2564-D149-B00E-536D452ABEB1}" type="datetime1">
              <a:rPr lang="en-US" sz="1200" smtClean="0">
                <a:latin typeface="Garamond" charset="0"/>
              </a:rPr>
              <a:t>1/14/14</a:t>
            </a:fld>
            <a:endParaRPr lang="en-US" sz="1200">
              <a:latin typeface="Garamond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460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529409D-AE3C-4141-8193-B6AA746D0389}" type="slidenum">
              <a:rPr lang="en-US" sz="1200">
                <a:latin typeface="Garamond" charset="0"/>
              </a:rPr>
              <a:pPr eaLnBrk="1" hangingPunct="1"/>
              <a:t>15</a:t>
            </a:fld>
            <a:endParaRPr lang="en-US" sz="1200">
              <a:latin typeface="Garamond" charset="0"/>
            </a:endParaRPr>
          </a:p>
        </p:txBody>
      </p:sp>
      <p:pic>
        <p:nvPicPr>
          <p:cNvPr id="4608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339850"/>
            <a:ext cx="374650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1651000" y="2705100"/>
            <a:ext cx="322263" cy="482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973263" y="2603500"/>
            <a:ext cx="427037" cy="6254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012950" y="2654300"/>
            <a:ext cx="1225550" cy="5476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7" idx="2"/>
          </p:cNvCxnSpPr>
          <p:nvPr/>
        </p:nvCxnSpPr>
        <p:spPr>
          <a:xfrm>
            <a:off x="1958975" y="3175000"/>
            <a:ext cx="2051050" cy="1139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041400" y="1282700"/>
            <a:ext cx="3175000" cy="1739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010025" y="3883025"/>
            <a:ext cx="4495800" cy="863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093" name="TextBox 14"/>
          <p:cNvSpPr txBox="1">
            <a:spLocks noChangeArrowheads="1"/>
          </p:cNvSpPr>
          <p:nvPr/>
        </p:nvSpPr>
        <p:spPr bwMode="auto">
          <a:xfrm>
            <a:off x="0" y="3259138"/>
            <a:ext cx="30717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The Bad Guys!</a:t>
            </a:r>
          </a:p>
          <a:p>
            <a:pPr eaLnBrk="1" hangingPunct="1"/>
            <a:r>
              <a:rPr lang="en-US" sz="1800" dirty="0">
                <a:solidFill>
                  <a:srgbClr val="0033CC"/>
                </a:solidFill>
              </a:rPr>
              <a:t>One or more rapidity gap </a:t>
            </a:r>
          </a:p>
          <a:p>
            <a:pPr eaLnBrk="1" hangingPunct="1"/>
            <a:r>
              <a:rPr lang="en-US" sz="1800" dirty="0">
                <a:solidFill>
                  <a:srgbClr val="0033CC"/>
                </a:solidFill>
              </a:rPr>
              <a:t>contains particles which</a:t>
            </a:r>
          </a:p>
          <a:p>
            <a:pPr eaLnBrk="1" hangingPunct="1"/>
            <a:r>
              <a:rPr lang="en-US" sz="1800" dirty="0">
                <a:solidFill>
                  <a:srgbClr val="0033CC"/>
                </a:solidFill>
              </a:rPr>
              <a:t>may escape our </a:t>
            </a:r>
            <a:r>
              <a:rPr lang="en-US" sz="1800" dirty="0" smtClean="0">
                <a:solidFill>
                  <a:srgbClr val="0033CC"/>
                </a:solidFill>
              </a:rPr>
              <a:t>acceptance</a:t>
            </a:r>
            <a:endParaRPr lang="en-US" sz="1800" dirty="0">
              <a:solidFill>
                <a:srgbClr val="0033CC"/>
              </a:solidFill>
            </a:endParaRPr>
          </a:p>
        </p:txBody>
      </p:sp>
      <p:sp>
        <p:nvSpPr>
          <p:cNvPr id="46094" name="TextBox 6"/>
          <p:cNvSpPr txBox="1">
            <a:spLocks noChangeArrowheads="1"/>
          </p:cNvSpPr>
          <p:nvPr/>
        </p:nvSpPr>
        <p:spPr bwMode="auto">
          <a:xfrm>
            <a:off x="0" y="5022850"/>
            <a:ext cx="766762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dirty="0">
                <a:solidFill>
                  <a:srgbClr val="D60093"/>
                </a:solidFill>
              </a:rPr>
              <a:t>For 2010 analysis estimated with </a:t>
            </a:r>
            <a:r>
              <a:rPr lang="en-GB" sz="1600" dirty="0" err="1">
                <a:solidFill>
                  <a:srgbClr val="D60093"/>
                </a:solidFill>
              </a:rPr>
              <a:t>p</a:t>
            </a:r>
            <a:r>
              <a:rPr lang="en-GB" sz="1400" baseline="-25000" dirty="0" err="1">
                <a:solidFill>
                  <a:srgbClr val="D60093"/>
                </a:solidFill>
              </a:rPr>
              <a:t>T</a:t>
            </a:r>
            <a:r>
              <a:rPr lang="en-GB" sz="1600" dirty="0">
                <a:solidFill>
                  <a:srgbClr val="D60093"/>
                </a:solidFill>
              </a:rPr>
              <a:t> fit:</a:t>
            </a:r>
          </a:p>
          <a:p>
            <a:pPr eaLnBrk="1" hangingPunct="1"/>
            <a:r>
              <a:rPr lang="en-GB" sz="1600" dirty="0">
                <a:solidFill>
                  <a:srgbClr val="D60093"/>
                </a:solidFill>
              </a:rPr>
              <a:t>However, contamination of signal is significant </a:t>
            </a:r>
          </a:p>
          <a:p>
            <a:pPr eaLnBrk="1" hangingPunct="1"/>
            <a:r>
              <a:rPr lang="en-GB" sz="1600" dirty="0">
                <a:solidFill>
                  <a:srgbClr val="D60093"/>
                </a:solidFill>
              </a:rPr>
              <a:t>Fit can be model dependent, and </a:t>
            </a:r>
            <a:r>
              <a:rPr lang="en-GB" sz="1600" dirty="0" smtClean="0">
                <a:solidFill>
                  <a:srgbClr val="D60093"/>
                </a:solidFill>
              </a:rPr>
              <a:t>does </a:t>
            </a:r>
            <a:r>
              <a:rPr lang="en-GB" sz="1600" dirty="0">
                <a:solidFill>
                  <a:srgbClr val="D60093"/>
                </a:solidFill>
              </a:rPr>
              <a:t>not scale well to small samples.</a:t>
            </a:r>
          </a:p>
          <a:p>
            <a:pPr eaLnBrk="1" hangingPunct="1"/>
            <a:r>
              <a:rPr lang="en-GB" sz="1600" dirty="0">
                <a:solidFill>
                  <a:srgbClr val="D60093"/>
                </a:solidFill>
              </a:rPr>
              <a:t>Amount of disassociation background can be different for different CEP final states </a:t>
            </a:r>
          </a:p>
          <a:p>
            <a:pPr eaLnBrk="1" hangingPunct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9137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530" y="4406900"/>
            <a:ext cx="2105470" cy="185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075" y="212693"/>
            <a:ext cx="8229600" cy="776287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  <a:latin typeface="Garamond" charset="0"/>
              </a:rPr>
              <a:t>Forward Shower Counters for </a:t>
            </a:r>
            <a:r>
              <a:rPr lang="en-GB" sz="3200" b="1" dirty="0" err="1" smtClean="0">
                <a:solidFill>
                  <a:srgbClr val="FF0000"/>
                </a:solidFill>
                <a:latin typeface="Garamond" charset="0"/>
              </a:rPr>
              <a:t>LHCb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D49AE7-B5D8-D841-9316-A9C574EFB293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8430" y="965627"/>
            <a:ext cx="506134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Expect </a:t>
            </a:r>
            <a:r>
              <a:rPr lang="en-US" sz="1600" dirty="0" smtClean="0">
                <a:solidFill>
                  <a:srgbClr val="0000FF"/>
                </a:solidFill>
              </a:rPr>
              <a:t>greater CEP yield with move to 25 ns running (20%</a:t>
            </a:r>
            <a:r>
              <a:rPr lang="en-GB" sz="1600" dirty="0" smtClean="0">
                <a:solidFill>
                  <a:srgbClr val="0000FF"/>
                </a:solidFill>
              </a:rPr>
              <a:t>→40% useable luminosity) </a:t>
            </a:r>
          </a:p>
          <a:p>
            <a:endParaRPr lang="en-GB" sz="1600" dirty="0" smtClean="0">
              <a:solidFill>
                <a:srgbClr val="008000"/>
              </a:solidFill>
            </a:endParaRPr>
          </a:p>
          <a:p>
            <a:r>
              <a:rPr lang="en-GB" sz="1600" dirty="0" err="1" smtClean="0">
                <a:solidFill>
                  <a:srgbClr val="008000"/>
                </a:solidFill>
              </a:rPr>
              <a:t>LHCb</a:t>
            </a:r>
            <a:r>
              <a:rPr lang="en-GB" sz="1600" dirty="0" smtClean="0">
                <a:solidFill>
                  <a:srgbClr val="008000"/>
                </a:solidFill>
              </a:rPr>
              <a:t> plans to expand the programme with the installation of scintillator counters</a:t>
            </a:r>
          </a:p>
          <a:p>
            <a:endParaRPr lang="en-GB" sz="1600" dirty="0" smtClean="0">
              <a:solidFill>
                <a:srgbClr val="008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A series of </a:t>
            </a:r>
            <a:r>
              <a:rPr lang="en-GB" sz="1600" dirty="0">
                <a:solidFill>
                  <a:srgbClr val="FF0000"/>
                </a:solidFill>
              </a:rPr>
              <a:t>stations upstream and downstream of the experiment </a:t>
            </a:r>
            <a:r>
              <a:rPr lang="en-GB" sz="1600" dirty="0" smtClean="0">
                <a:solidFill>
                  <a:srgbClr val="FF0000"/>
                </a:solidFill>
              </a:rPr>
              <a:t>will </a:t>
            </a:r>
            <a:r>
              <a:rPr lang="en-GB" sz="1600" dirty="0">
                <a:solidFill>
                  <a:srgbClr val="FF0000"/>
                </a:solidFill>
              </a:rPr>
              <a:t>be used to veto CEP background</a:t>
            </a:r>
          </a:p>
          <a:p>
            <a:pPr eaLnBrk="1" hangingPunct="1"/>
            <a:r>
              <a:rPr lang="en-GB" sz="1600" dirty="0" smtClean="0">
                <a:solidFill>
                  <a:srgbClr val="008000"/>
                </a:solidFill>
              </a:rPr>
              <a:t>Information will be used at analysis stage and also in </a:t>
            </a:r>
            <a:r>
              <a:rPr lang="en-GB" sz="1600" dirty="0">
                <a:solidFill>
                  <a:srgbClr val="008000"/>
                </a:solidFill>
              </a:rPr>
              <a:t>L0 trigger, helping to suppress background and increase signal </a:t>
            </a:r>
            <a:r>
              <a:rPr lang="en-GB" sz="1600" dirty="0" smtClean="0">
                <a:solidFill>
                  <a:srgbClr val="008000"/>
                </a:solidFill>
              </a:rPr>
              <a:t>rate</a:t>
            </a:r>
          </a:p>
          <a:p>
            <a:pPr eaLnBrk="1" hangingPunct="1"/>
            <a:endParaRPr lang="en-GB" sz="1600" dirty="0">
              <a:solidFill>
                <a:srgbClr val="008000"/>
              </a:solidFill>
            </a:endParaRPr>
          </a:p>
          <a:p>
            <a:pPr eaLnBrk="1" hangingPunct="1"/>
            <a:r>
              <a:rPr lang="en-GB" sz="1600" dirty="0" smtClean="0">
                <a:solidFill>
                  <a:srgbClr val="008000"/>
                </a:solidFill>
              </a:rPr>
              <a:t>Many thanks to our colleagues from CMS for help </a:t>
            </a:r>
            <a:r>
              <a:rPr lang="en-GB" sz="1600" dirty="0" smtClean="0">
                <a:solidFill>
                  <a:srgbClr val="008000"/>
                </a:solidFill>
              </a:rPr>
              <a:t>and advice</a:t>
            </a:r>
            <a:endParaRPr lang="en-GB" sz="1600" dirty="0">
              <a:solidFill>
                <a:srgbClr val="008000"/>
              </a:solidFill>
            </a:endParaRPr>
          </a:p>
          <a:p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800350" y="3162300"/>
            <a:ext cx="304800" cy="21907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>
            <a:off x="2871343" y="4649670"/>
            <a:ext cx="368641" cy="315766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574800"/>
            <a:ext cx="2296111" cy="211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 rot="5400000">
            <a:off x="7692409" y="2289441"/>
            <a:ext cx="2009775" cy="58578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dirty="0"/>
              <a:t>arXiv:0907.38847v2</a:t>
            </a:r>
          </a:p>
          <a:p>
            <a:pPr eaLnBrk="1" hangingPunct="1"/>
            <a:r>
              <a:rPr lang="en-GB" sz="1600" dirty="0"/>
              <a:t>(2009)</a:t>
            </a: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6471180" y="3683178"/>
            <a:ext cx="23242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/>
              <a:t>(as previously proposed for </a:t>
            </a:r>
            <a:r>
              <a:rPr lang="en-US" sz="1600" dirty="0" err="1" smtClean="0"/>
              <a:t>LHCb</a:t>
            </a:r>
            <a:r>
              <a:rPr lang="en-US" sz="1600" dirty="0" smtClean="0"/>
              <a:t>)</a:t>
            </a:r>
          </a:p>
          <a:p>
            <a:pPr eaLnBrk="1" hangingPunct="1"/>
            <a:endParaRPr lang="en-US" sz="1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477724" y="4628634"/>
            <a:ext cx="57175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Garamond" charset="0"/>
              </a:rPr>
              <a:t>Herschel project: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Garamond" charset="0"/>
              </a:rPr>
              <a:t>H</a:t>
            </a:r>
            <a:r>
              <a:rPr lang="en-GB" sz="2400" b="1" dirty="0" smtClean="0">
                <a:solidFill>
                  <a:srgbClr val="3366FF"/>
                </a:solidFill>
                <a:latin typeface="Garamond" charset="0"/>
              </a:rPr>
              <a:t>igh</a:t>
            </a:r>
            <a:r>
              <a:rPr lang="en-GB" sz="2400" b="1" dirty="0" smtClean="0">
                <a:solidFill>
                  <a:srgbClr val="FF0000"/>
                </a:solidFill>
                <a:latin typeface="Garamond" charset="0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Garamond" charset="0"/>
              </a:rPr>
              <a:t>R</a:t>
            </a:r>
            <a:r>
              <a:rPr lang="en-GB" sz="2400" b="1" dirty="0">
                <a:solidFill>
                  <a:srgbClr val="3366FF"/>
                </a:solidFill>
                <a:latin typeface="Garamond" charset="0"/>
              </a:rPr>
              <a:t>apidity</a:t>
            </a:r>
            <a:r>
              <a:rPr lang="en-GB" sz="2400" b="1" dirty="0">
                <a:solidFill>
                  <a:srgbClr val="FF0000"/>
                </a:solidFill>
                <a:latin typeface="Garamond" charset="0"/>
              </a:rPr>
              <a:t> S</a:t>
            </a:r>
            <a:r>
              <a:rPr lang="en-GB" sz="2400" b="1" dirty="0">
                <a:solidFill>
                  <a:srgbClr val="3366FF"/>
                </a:solidFill>
                <a:latin typeface="Garamond" charset="0"/>
              </a:rPr>
              <a:t>hower</a:t>
            </a:r>
            <a:r>
              <a:rPr lang="en-GB" sz="2400" b="1" dirty="0">
                <a:solidFill>
                  <a:srgbClr val="FF0000"/>
                </a:solidFill>
                <a:latin typeface="Garamond" charset="0"/>
              </a:rPr>
              <a:t> C</a:t>
            </a:r>
            <a:r>
              <a:rPr lang="en-GB" sz="2400" b="1" dirty="0">
                <a:solidFill>
                  <a:srgbClr val="3366FF"/>
                </a:solidFill>
                <a:latin typeface="Garamond" charset="0"/>
              </a:rPr>
              <a:t>ounters</a:t>
            </a:r>
            <a:r>
              <a:rPr lang="en-GB" sz="2400" b="1" dirty="0">
                <a:solidFill>
                  <a:srgbClr val="FF0000"/>
                </a:solidFill>
                <a:latin typeface="Garamond" charset="0"/>
              </a:rPr>
              <a:t> </a:t>
            </a:r>
            <a:r>
              <a:rPr lang="en-GB" sz="2400" b="1" dirty="0">
                <a:solidFill>
                  <a:srgbClr val="3366FF"/>
                </a:solidFill>
                <a:latin typeface="Garamond" charset="0"/>
              </a:rPr>
              <a:t>for</a:t>
            </a:r>
            <a:r>
              <a:rPr lang="en-GB" sz="2400" b="1" dirty="0">
                <a:solidFill>
                  <a:srgbClr val="FF0000"/>
                </a:solidFill>
                <a:latin typeface="Garamond" charset="0"/>
              </a:rPr>
              <a:t> </a:t>
            </a:r>
            <a:r>
              <a:rPr lang="en-GB" sz="2400" b="1" dirty="0" err="1">
                <a:solidFill>
                  <a:srgbClr val="FF0000"/>
                </a:solidFill>
                <a:latin typeface="Garamond" charset="0"/>
              </a:rPr>
              <a:t>L</a:t>
            </a:r>
            <a:r>
              <a:rPr lang="en-GB" sz="2400" b="1" dirty="0" err="1">
                <a:solidFill>
                  <a:srgbClr val="3366FF"/>
                </a:solidFill>
                <a:latin typeface="Garamond" charset="0"/>
              </a:rPr>
              <a:t>HCb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" y="4457700"/>
            <a:ext cx="1292604" cy="1638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09059" y="5453530"/>
            <a:ext cx="6125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V. Coco, P. Collins, R. Dumps. R. </a:t>
            </a:r>
            <a:r>
              <a:rPr lang="en-US" sz="1400" dirty="0" err="1" smtClean="0"/>
              <a:t>Dzhelyadin</a:t>
            </a:r>
            <a:r>
              <a:rPr lang="en-US" sz="1400" dirty="0" smtClean="0"/>
              <a:t>, P. </a:t>
            </a:r>
            <a:r>
              <a:rPr lang="en-US" sz="1400" dirty="0" err="1" smtClean="0"/>
              <a:t>Dziurdzia</a:t>
            </a:r>
            <a:r>
              <a:rPr lang="en-US" sz="1400" dirty="0" smtClean="0"/>
              <a:t>, R. </a:t>
            </a:r>
            <a:r>
              <a:rPr lang="en-US" sz="1400" dirty="0" err="1" smtClean="0"/>
              <a:t>Jacobsson</a:t>
            </a:r>
            <a:r>
              <a:rPr lang="en-US" sz="1400" dirty="0" smtClean="0"/>
              <a:t>, B. </a:t>
            </a:r>
            <a:r>
              <a:rPr lang="en-US" sz="1400" dirty="0" err="1" smtClean="0"/>
              <a:t>Langhans</a:t>
            </a:r>
            <a:r>
              <a:rPr lang="en-US" sz="1400" dirty="0" smtClean="0"/>
              <a:t>, R. McNulty, L. Roy, H. Schindler, S. Stevenson, G. Wilkinson   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3907" y="1289751"/>
            <a:ext cx="3000352" cy="305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88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Station Positions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F376AF-4480-B14D-97BD-48427780D061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500"/>
            <a:ext cx="9144000" cy="2644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294" y="4303059"/>
            <a:ext cx="3236784" cy="1200329"/>
          </a:xfrm>
          <a:prstGeom prst="rect">
            <a:avLst/>
          </a:prstGeom>
          <a:solidFill>
            <a:srgbClr val="3366FF">
              <a:alpha val="6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</a:p>
          <a:p>
            <a:pPr marL="342900" indent="-342900">
              <a:buAutoNum type="arabicPeriod"/>
            </a:pPr>
            <a:r>
              <a:rPr lang="en-US" dirty="0" smtClean="0"/>
              <a:t>z ~ -7.5 m (after MBXW)</a:t>
            </a:r>
          </a:p>
          <a:p>
            <a:pPr marL="342900" indent="-342900">
              <a:buAutoNum type="arabicPeriod"/>
            </a:pPr>
            <a:r>
              <a:rPr lang="en-US" dirty="0" smtClean="0"/>
              <a:t>z ~ -19m (before MBXWS)</a:t>
            </a:r>
          </a:p>
          <a:p>
            <a:pPr marL="342900" indent="-342900">
              <a:buAutoNum type="arabicPeriod"/>
            </a:pPr>
            <a:r>
              <a:rPr lang="en-US" dirty="0" smtClean="0"/>
              <a:t>z ~ -114m (after BRANS)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14047" y="4500282"/>
            <a:ext cx="3365024" cy="923330"/>
          </a:xfrm>
          <a:prstGeom prst="rect">
            <a:avLst/>
          </a:prstGeom>
          <a:solidFill>
            <a:srgbClr val="3366FF">
              <a:alpha val="6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</a:p>
          <a:p>
            <a:pPr marL="342900" indent="-342900">
              <a:buAutoNum type="arabicPeriod"/>
            </a:pPr>
            <a:r>
              <a:rPr lang="en-US" dirty="0" smtClean="0"/>
              <a:t>z ~ 19 m (close to MBXWS)</a:t>
            </a:r>
          </a:p>
          <a:p>
            <a:pPr marL="342900" indent="-342900">
              <a:buAutoNum type="arabicPeriod"/>
            </a:pPr>
            <a:r>
              <a:rPr lang="en-US" dirty="0" smtClean="0"/>
              <a:t>z ~ 114m (after BRANS)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2706" y="1299882"/>
            <a:ext cx="524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 accepted by LTEX – 21 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598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BD4BF9-3818-1546-9F47-330C5E181413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49" y="298823"/>
            <a:ext cx="8592961" cy="552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29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list for yellow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08" y="1183511"/>
            <a:ext cx="8229600" cy="4530725"/>
          </a:xfrm>
        </p:spPr>
        <p:txBody>
          <a:bodyPr/>
          <a:lstStyle/>
          <a:p>
            <a:r>
              <a:rPr lang="en-US" sz="2400" dirty="0" smtClean="0"/>
              <a:t>J/</a:t>
            </a:r>
            <a:r>
              <a:rPr lang="en-US" sz="2400" dirty="0" smtClean="0">
                <a:latin typeface="Symbol" charset="2"/>
                <a:cs typeface="Symbol" charset="2"/>
              </a:rPr>
              <a:t>y, y</a:t>
            </a:r>
            <a:r>
              <a:rPr lang="en-US" sz="2400" dirty="0" smtClean="0"/>
              <a:t>(2S) update, </a:t>
            </a:r>
            <a:r>
              <a:rPr lang="en-US" sz="2400" dirty="0">
                <a:latin typeface="Symbol" charset="2"/>
                <a:cs typeface="Symbol" charset="2"/>
              </a:rPr>
              <a:t>U</a:t>
            </a:r>
            <a:r>
              <a:rPr lang="en-US" sz="2400" dirty="0" smtClean="0"/>
              <a:t> production, double </a:t>
            </a:r>
            <a:r>
              <a:rPr lang="en-US" sz="2400" dirty="0"/>
              <a:t>J/</a:t>
            </a:r>
            <a:r>
              <a:rPr lang="en-US" sz="2400" dirty="0">
                <a:latin typeface="Symbol" charset="2"/>
                <a:cs typeface="Symbol" charset="2"/>
              </a:rPr>
              <a:t>y</a:t>
            </a:r>
            <a:endParaRPr lang="en-US" sz="2400" dirty="0" smtClean="0"/>
          </a:p>
          <a:p>
            <a:r>
              <a:rPr lang="en-US" sz="2400" dirty="0" smtClean="0"/>
              <a:t>light vector mesons, meson pairs 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hh,h’h</a:t>
            </a:r>
            <a:r>
              <a:rPr lang="en-US" sz="2400" dirty="0" smtClean="0">
                <a:latin typeface="Symbol" charset="2"/>
                <a:cs typeface="Symbol" charset="2"/>
              </a:rPr>
              <a:t>’, </a:t>
            </a:r>
            <a:r>
              <a:rPr lang="en-US" sz="2400" dirty="0" err="1" smtClean="0">
                <a:latin typeface="Symbol" charset="2"/>
                <a:cs typeface="Symbol" charset="2"/>
              </a:rPr>
              <a:t>hh</a:t>
            </a:r>
            <a:r>
              <a:rPr lang="en-US" sz="2400" dirty="0" smtClean="0">
                <a:latin typeface="Symbol" charset="2"/>
                <a:cs typeface="Symbol" charset="2"/>
              </a:rPr>
              <a:t>’ </a:t>
            </a:r>
            <a:r>
              <a:rPr lang="en-US" sz="2400" dirty="0" smtClean="0">
                <a:latin typeface="Arial"/>
                <a:cs typeface="Arial"/>
              </a:rPr>
              <a:t>studies starting</a:t>
            </a:r>
          </a:p>
          <a:p>
            <a:r>
              <a:rPr lang="en-US" sz="2400" dirty="0" smtClean="0"/>
              <a:t>Further improvement of exclusivity in </a:t>
            </a:r>
            <a:r>
              <a:rPr lang="en-US" sz="2400" dirty="0">
                <a:latin typeface="Symbol" charset="2"/>
                <a:cs typeface="Symbol" charset="2"/>
              </a:rPr>
              <a:t>c</a:t>
            </a:r>
            <a:r>
              <a:rPr lang="en-US" sz="2400" baseline="-25000" dirty="0"/>
              <a:t>c(0,1,2</a:t>
            </a:r>
            <a:r>
              <a:rPr lang="en-US" sz="2400" baseline="-25000" dirty="0" smtClean="0"/>
              <a:t>)</a:t>
            </a:r>
            <a:endParaRPr lang="en-US" sz="2400" dirty="0" smtClean="0"/>
          </a:p>
          <a:p>
            <a:pPr lvl="1"/>
            <a:r>
              <a:rPr lang="en-US" sz="2000" dirty="0" smtClean="0"/>
              <a:t>study of relative rates as a function of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endParaRPr lang="en-US" sz="2000" baseline="-25000" dirty="0" smtClean="0"/>
          </a:p>
          <a:p>
            <a:pPr lvl="1"/>
            <a:r>
              <a:rPr lang="en-US" sz="2000" dirty="0" smtClean="0"/>
              <a:t>Comparison of 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err="1" smtClean="0"/>
              <a:t>J</a:t>
            </a:r>
            <a:r>
              <a:rPr lang="en-US" sz="2000" dirty="0" smtClean="0"/>
              <a:t>/</a:t>
            </a:r>
            <a:r>
              <a:rPr lang="en-US" sz="2000" dirty="0" smtClean="0">
                <a:latin typeface="Symbol" charset="2"/>
                <a:cs typeface="Symbol" charset="2"/>
              </a:rPr>
              <a:t>y </a:t>
            </a:r>
            <a:r>
              <a:rPr lang="en-US" sz="2000" dirty="0" smtClean="0"/>
              <a:t>and </a:t>
            </a:r>
            <a:r>
              <a:rPr lang="en-US" sz="2000" dirty="0" err="1" smtClean="0">
                <a:latin typeface="Symbol" charset="2"/>
                <a:cs typeface="Symbol" charset="2"/>
              </a:rPr>
              <a:t>pp</a:t>
            </a:r>
            <a:r>
              <a:rPr lang="en-US" sz="2000" dirty="0" smtClean="0"/>
              <a:t>, KK results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pp</a:t>
            </a:r>
            <a:r>
              <a:rPr lang="en-US" sz="2400" dirty="0" smtClean="0"/>
              <a:t>, KK in resonance and non-resonance regions</a:t>
            </a:r>
          </a:p>
          <a:p>
            <a:r>
              <a:rPr lang="en-US" sz="2400" dirty="0" smtClean="0"/>
              <a:t>DD, DD* production – resonances and continuum</a:t>
            </a: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gg</a:t>
            </a:r>
            <a:r>
              <a:rPr lang="en-US" sz="2400" dirty="0" smtClean="0">
                <a:latin typeface="Symbol" charset="2"/>
                <a:cs typeface="Symbol" charset="2"/>
              </a:rPr>
              <a:t> </a:t>
            </a:r>
            <a:r>
              <a:rPr lang="en-US" sz="2400" dirty="0" smtClean="0"/>
              <a:t>CEP</a:t>
            </a:r>
          </a:p>
          <a:p>
            <a:r>
              <a:rPr lang="en-US" sz="2400" dirty="0" err="1" smtClean="0"/>
              <a:t>pA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6F9559-92E6-144E-BD7F-D19305D6E3EB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8A585-ECA6-654C-918D-D0B2CFE6A97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37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Exclusive </a:t>
            </a:r>
            <a:r>
              <a:rPr lang="en-US" dirty="0" err="1" smtClean="0"/>
              <a:t>Dimuon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9ACC-B2BE-3049-B1CD-53C7DED435E2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8640" y="1163133"/>
            <a:ext cx="849463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D60093"/>
                </a:solidFill>
              </a:rPr>
              <a:t>2011-2012 p-p dataset is ~ 80 times </a:t>
            </a:r>
            <a:r>
              <a:rPr lang="en-GB" dirty="0" smtClean="0">
                <a:solidFill>
                  <a:srgbClr val="D60093"/>
                </a:solidFill>
              </a:rPr>
              <a:t>larger than previously published </a:t>
            </a:r>
            <a:r>
              <a:rPr lang="en-GB" dirty="0" smtClean="0">
                <a:solidFill>
                  <a:srgbClr val="D60093"/>
                </a:solidFill>
              </a:rPr>
              <a:t>results</a:t>
            </a: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updated 2011 results use ~20% of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1 fb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-1</a:t>
            </a:r>
            <a:r>
              <a:rPr lang="en-US" dirty="0" smtClean="0">
                <a:sym typeface="Wingdings"/>
              </a:rPr>
              <a:t>, with more for 2012</a:t>
            </a:r>
            <a:endParaRPr lang="en-US" dirty="0" smtClean="0">
              <a:sym typeface="Wingdings"/>
            </a:endParaRPr>
          </a:p>
          <a:p>
            <a:pPr eaLnBrk="1" hangingPunct="1"/>
            <a:r>
              <a:rPr lang="en-GB" b="1" dirty="0">
                <a:solidFill>
                  <a:srgbClr val="FF8000"/>
                </a:solidFill>
              </a:rPr>
              <a:t>For 2015 running statistics will go up </a:t>
            </a:r>
            <a:r>
              <a:rPr lang="en-GB" b="1" dirty="0" smtClean="0">
                <a:solidFill>
                  <a:srgbClr val="FF8000"/>
                </a:solidFill>
              </a:rPr>
              <a:t>by </a:t>
            </a:r>
            <a:r>
              <a:rPr lang="en-GB" b="1" dirty="0">
                <a:solidFill>
                  <a:srgbClr val="FF8000"/>
                </a:solidFill>
              </a:rPr>
              <a:t>a factor 4-6 at an Upgraded </a:t>
            </a:r>
            <a:r>
              <a:rPr lang="en-GB" b="1" dirty="0" smtClean="0">
                <a:solidFill>
                  <a:srgbClr val="FF8000"/>
                </a:solidFill>
              </a:rPr>
              <a:t>Energy</a:t>
            </a:r>
          </a:p>
          <a:p>
            <a:pPr eaLnBrk="1" hangingPunct="1"/>
            <a:r>
              <a:rPr lang="en-GB" b="1" dirty="0" smtClean="0">
                <a:solidFill>
                  <a:srgbClr val="FF8000"/>
                </a:solidFill>
              </a:rPr>
              <a:t>(useable ~40% of </a:t>
            </a:r>
            <a:r>
              <a:rPr lang="en-GB" b="1" dirty="0" err="1" smtClean="0">
                <a:solidFill>
                  <a:srgbClr val="FF8000"/>
                </a:solidFill>
              </a:rPr>
              <a:t>lumi</a:t>
            </a:r>
            <a:r>
              <a:rPr lang="en-GB" b="1" dirty="0" smtClean="0">
                <a:solidFill>
                  <a:srgbClr val="FF8000"/>
                </a:solidFill>
              </a:rPr>
              <a:t>)</a:t>
            </a:r>
            <a:endParaRPr lang="en-GB" b="1" dirty="0">
              <a:solidFill>
                <a:srgbClr val="FF8000"/>
              </a:solidFill>
            </a:endParaRPr>
          </a:p>
          <a:p>
            <a:pPr eaLnBrk="1" hangingPunct="1"/>
            <a:endParaRPr lang="en-GB" dirty="0">
              <a:solidFill>
                <a:srgbClr val="D60093"/>
              </a:solidFill>
            </a:endParaRPr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479" y="2293629"/>
            <a:ext cx="5611283" cy="377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5065418" y="2714532"/>
            <a:ext cx="2610556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“CEP triggered”</a:t>
            </a:r>
            <a:endParaRPr lang="en-US" sz="1800" dirty="0"/>
          </a:p>
          <a:p>
            <a:pPr eaLnBrk="1" hangingPunct="1"/>
            <a:r>
              <a:rPr lang="en-US" sz="1800" dirty="0"/>
              <a:t>2012 </a:t>
            </a:r>
            <a:r>
              <a:rPr lang="en-US" sz="1800" dirty="0" err="1">
                <a:latin typeface="Symbol" charset="0"/>
                <a:cs typeface="Symbol" charset="0"/>
              </a:rPr>
              <a:t>m</a:t>
            </a:r>
            <a:r>
              <a:rPr lang="en-US" sz="1800" baseline="30000" dirty="0" err="1"/>
              <a:t>+</a:t>
            </a:r>
            <a:r>
              <a:rPr lang="en-US" sz="1800" dirty="0" err="1">
                <a:latin typeface="Symbol" charset="0"/>
                <a:cs typeface="Symbol" charset="0"/>
              </a:rPr>
              <a:t>m</a:t>
            </a:r>
            <a:r>
              <a:rPr lang="en-US" sz="1800" baseline="30000" dirty="0"/>
              <a:t>-</a:t>
            </a:r>
            <a:r>
              <a:rPr lang="en-US" sz="1800" dirty="0"/>
              <a:t> data sample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7702" y="3750235"/>
            <a:ext cx="1091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unofficial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7305"/>
            <a:ext cx="3609144" cy="3512363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1152921" y="4512117"/>
            <a:ext cx="1286593" cy="21725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54940" y="4748075"/>
            <a:ext cx="668360" cy="83557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8106" y="4328290"/>
            <a:ext cx="132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20% useful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1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cross sections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7212C2-1843-0C4B-90E2-2301D4AD4974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32761"/>
            <a:ext cx="9144000" cy="3132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54117" y="1155390"/>
            <a:ext cx="635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ea typeface="Wingdings"/>
                <a:cs typeface="Wingdings"/>
                <a:sym typeface="Wingdings"/>
              </a:rPr>
              <a:t>J</a:t>
            </a:r>
            <a:r>
              <a:rPr lang="en-US" sz="2400" dirty="0">
                <a:ea typeface="Wingdings"/>
                <a:cs typeface="Wingdings"/>
                <a:sym typeface="Wingdings"/>
              </a:rPr>
              <a:t>/</a:t>
            </a:r>
            <a:r>
              <a:rPr lang="en-US" sz="2400" dirty="0">
                <a:latin typeface="Symbol" charset="2"/>
                <a:ea typeface="Wingdings"/>
                <a:cs typeface="Symbol" charset="2"/>
                <a:sym typeface="Wingdings"/>
              </a:rPr>
              <a:t>y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5033894" y="1090539"/>
            <a:ext cx="977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y</a:t>
            </a:r>
            <a:r>
              <a:rPr lang="en-US" sz="2400" dirty="0" smtClean="0">
                <a:latin typeface="+mn-lt"/>
                <a:ea typeface="Wingdings"/>
                <a:cs typeface="Symbol" charset="2"/>
                <a:sym typeface="Wingdings"/>
              </a:rPr>
              <a:t>(2S)</a:t>
            </a:r>
            <a:endParaRPr lang="en-US" sz="2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397" y="4996752"/>
            <a:ext cx="63386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with LO and NLO predictions</a:t>
            </a:r>
          </a:p>
          <a:p>
            <a:r>
              <a:rPr lang="en-US" dirty="0" smtClean="0"/>
              <a:t>(Jones Martin </a:t>
            </a:r>
            <a:r>
              <a:rPr lang="en-US" dirty="0" err="1" smtClean="0"/>
              <a:t>Ryskin</a:t>
            </a:r>
            <a:r>
              <a:rPr lang="en-US" dirty="0" smtClean="0"/>
              <a:t> and </a:t>
            </a:r>
            <a:r>
              <a:rPr lang="en-US" dirty="0" err="1" smtClean="0"/>
              <a:t>Teubner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Similar comparisons with models including saturation effects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02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Analyses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Dimuon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final states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sz="2000" baseline="-25000" dirty="0" smtClean="0">
                <a:solidFill>
                  <a:srgbClr val="0000FF"/>
                </a:solidFill>
              </a:rPr>
              <a:t>c,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sz="2000" baseline="-25000" dirty="0" err="1" smtClean="0">
                <a:solidFill>
                  <a:srgbClr val="0000FF"/>
                </a:solidFill>
                <a:cs typeface="Symbol" charset="2"/>
              </a:rPr>
              <a:t>b</a:t>
            </a:r>
            <a:endParaRPr lang="en-US" sz="2000" baseline="-25000" dirty="0" smtClean="0">
              <a:solidFill>
                <a:srgbClr val="0000FF"/>
              </a:solidFill>
              <a:cs typeface="Symbol" charset="2"/>
            </a:endParaRPr>
          </a:p>
          <a:p>
            <a:pPr lvl="1"/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X(3872)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other</a:t>
            </a:r>
          </a:p>
          <a:p>
            <a:r>
              <a:rPr lang="en-US" sz="2400" dirty="0" err="1" smtClean="0">
                <a:solidFill>
                  <a:srgbClr val="2C6123"/>
                </a:solidFill>
                <a:cs typeface="Symbol" charset="2"/>
              </a:rPr>
              <a:t>Hadronic</a:t>
            </a:r>
            <a:r>
              <a:rPr lang="en-US" sz="2400" dirty="0" smtClean="0">
                <a:solidFill>
                  <a:srgbClr val="2C6123"/>
                </a:solidFill>
                <a:cs typeface="Symbol" charset="2"/>
              </a:rPr>
              <a:t> final states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sz="2000" baseline="-25000" dirty="0">
                <a:solidFill>
                  <a:srgbClr val="0000FF"/>
                </a:solidFill>
              </a:rPr>
              <a:t>c0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-,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2000" baseline="30000" dirty="0" err="1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sz="2000" dirty="0" err="1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2000" baseline="30000" dirty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400" dirty="0" smtClean="0">
                <a:solidFill>
                  <a:srgbClr val="2C6123"/>
                </a:solidFill>
                <a:sym typeface="Wingdings"/>
              </a:rPr>
              <a:t>Herschel project – forward shower scintillators for </a:t>
            </a:r>
            <a:r>
              <a:rPr lang="en-US" sz="2400" dirty="0" err="1" smtClean="0">
                <a:solidFill>
                  <a:srgbClr val="2C6123"/>
                </a:solidFill>
                <a:sym typeface="Wingdings"/>
              </a:rPr>
              <a:t>LHCb</a:t>
            </a:r>
            <a:endParaRPr lang="en-US" sz="2400" dirty="0" smtClean="0">
              <a:solidFill>
                <a:srgbClr val="2C6123"/>
              </a:solidFill>
              <a:sym typeface="Wingdings"/>
            </a:endParaRPr>
          </a:p>
          <a:p>
            <a:pPr lvl="1"/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Status</a:t>
            </a:r>
            <a:endParaRPr lang="en-US" sz="2000" dirty="0">
              <a:solidFill>
                <a:srgbClr val="0000FF"/>
              </a:solidFill>
              <a:sym typeface="Wingdings"/>
            </a:endParaRP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/>
              </a:rPr>
              <a:t>For yellow report should also discuss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open charm, double j/psi</a:t>
            </a:r>
            <a:endParaRPr lang="en-US" sz="2000" dirty="0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6F9559-92E6-144E-BD7F-D19305D6E3EB}" type="datetime1">
              <a:rPr lang="en-US" smtClean="0"/>
              <a:t>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8A585-ECA6-654C-918D-D0B2CFE6A9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8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r>
              <a:rPr lang="en-US" sz="3200" dirty="0" smtClean="0"/>
              <a:t>More Exclusive </a:t>
            </a:r>
            <a:r>
              <a:rPr lang="en-US" sz="3200" dirty="0" err="1" smtClean="0"/>
              <a:t>Dimuon</a:t>
            </a:r>
            <a:r>
              <a:rPr lang="en-US" sz="3200" dirty="0" smtClean="0"/>
              <a:t> Signals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88AB74-CEDF-9E44-BCA8-2ED6D018F53E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13" name="Rectangle 12"/>
          <p:cNvSpPr/>
          <p:nvPr/>
        </p:nvSpPr>
        <p:spPr>
          <a:xfrm>
            <a:off x="2258696" y="2083940"/>
            <a:ext cx="58384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Symbol" charset="2"/>
                <a:cs typeface="Symbol" charset="2"/>
              </a:rPr>
              <a:t>c</a:t>
            </a:r>
            <a:r>
              <a:rPr lang="en-US" sz="2400" baseline="-25000" dirty="0"/>
              <a:t>c(</a:t>
            </a:r>
            <a:r>
              <a:rPr lang="en-US" sz="2400" baseline="-25000" dirty="0" smtClean="0"/>
              <a:t>0,1,2)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g</a:t>
            </a:r>
            <a:r>
              <a:rPr lang="en-US" sz="2400" dirty="0" err="1" smtClean="0">
                <a:latin typeface="+mn-lt"/>
                <a:ea typeface="Wingdings"/>
                <a:cs typeface="Wingdings"/>
                <a:sym typeface="Wingdings"/>
              </a:rPr>
              <a:t>J</a:t>
            </a:r>
            <a:r>
              <a:rPr lang="en-US" sz="2400" dirty="0" smtClean="0">
                <a:latin typeface="+mn-lt"/>
                <a:ea typeface="Wingdings"/>
                <a:cs typeface="Wingdings"/>
                <a:sym typeface="Wingdings"/>
              </a:rPr>
              <a:t>/</a:t>
            </a:r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y,  </a:t>
            </a:r>
            <a:r>
              <a:rPr lang="en-US" sz="2400" dirty="0" smtClean="0">
                <a:latin typeface="+mn-lt"/>
                <a:ea typeface="Wingdings"/>
                <a:cs typeface="Symbol" charset="2"/>
                <a:sym typeface="Wingdings"/>
              </a:rPr>
              <a:t> J</a:t>
            </a:r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/y</a:t>
            </a:r>
            <a:r>
              <a:rPr lang="en-US" sz="2400" dirty="0" smtClean="0">
                <a:latin typeface="+mn-lt"/>
                <a:ea typeface="Wingdings"/>
                <a:cs typeface="Wingdings"/>
                <a:sym typeface="Wingdings"/>
              </a:rPr>
              <a:t>  </a:t>
            </a:r>
            <a:r>
              <a:rPr lang="en-US" sz="24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m</a:t>
            </a:r>
            <a:r>
              <a:rPr lang="en-US" sz="2400" baseline="300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+</a:t>
            </a:r>
            <a:r>
              <a:rPr lang="en-US" sz="24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m</a:t>
            </a:r>
            <a:r>
              <a:rPr lang="en-US" sz="2400" baseline="30000" dirty="0" smtClean="0">
                <a:latin typeface="Arial"/>
                <a:ea typeface="Wingdings"/>
                <a:cs typeface="Arial"/>
                <a:sym typeface="Wingdings"/>
              </a:rPr>
              <a:t>-</a:t>
            </a:r>
          </a:p>
          <a:p>
            <a:endParaRPr lang="en-US" sz="2400" baseline="30000" dirty="0">
              <a:latin typeface="Arial"/>
              <a:ea typeface="Wingdings"/>
              <a:cs typeface="Arial"/>
              <a:sym typeface="Wingdings"/>
            </a:endParaRPr>
          </a:p>
          <a:p>
            <a:r>
              <a:rPr lang="en-US" sz="2400" dirty="0" err="1" smtClean="0">
                <a:latin typeface="Symbol" charset="2"/>
                <a:cs typeface="Symbol" charset="2"/>
              </a:rPr>
              <a:t>c</a:t>
            </a:r>
            <a:r>
              <a:rPr lang="en-US" sz="2400" baseline="-25000" dirty="0" err="1" smtClean="0"/>
              <a:t>b</a:t>
            </a:r>
            <a:r>
              <a:rPr lang="en-US" sz="2400" baseline="-25000" dirty="0" smtClean="0"/>
              <a:t>(1,2)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err="1">
                <a:latin typeface="Symbol" charset="2"/>
                <a:ea typeface="Wingdings"/>
                <a:cs typeface="Symbol" charset="2"/>
                <a:sym typeface="Wingdings"/>
              </a:rPr>
              <a:t>g</a:t>
            </a:r>
            <a:r>
              <a:rPr lang="en-US" sz="24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U</a:t>
            </a:r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(1</a:t>
            </a:r>
            <a:r>
              <a:rPr lang="en-US" sz="2400" dirty="0" smtClean="0">
                <a:latin typeface="Arial"/>
                <a:ea typeface="Wingdings"/>
                <a:cs typeface="Arial"/>
                <a:sym typeface="Wingdings"/>
              </a:rPr>
              <a:t>S</a:t>
            </a:r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), U(1</a:t>
            </a:r>
            <a:r>
              <a:rPr lang="en-US" sz="2400" dirty="0" smtClean="0">
                <a:latin typeface="Arial"/>
                <a:ea typeface="Wingdings"/>
                <a:cs typeface="Arial"/>
                <a:sym typeface="Wingdings"/>
              </a:rPr>
              <a:t>S</a:t>
            </a:r>
            <a:r>
              <a:rPr lang="en-US" sz="2400" dirty="0" smtClean="0">
                <a:latin typeface="Symbol" charset="2"/>
                <a:ea typeface="Wingdings"/>
                <a:cs typeface="Symbol" charset="2"/>
                <a:sym typeface="Wingdings"/>
              </a:rPr>
              <a:t>) </a:t>
            </a:r>
            <a:r>
              <a:rPr lang="en-US" sz="2400" dirty="0" smtClean="0">
                <a:latin typeface="Arial"/>
                <a:ea typeface="Wingdings"/>
                <a:cs typeface="Arial"/>
                <a:sym typeface="Wingdings"/>
              </a:rPr>
              <a:t> </a:t>
            </a:r>
            <a:r>
              <a:rPr lang="en-US" sz="2400" dirty="0" err="1" smtClean="0">
                <a:latin typeface="Symbol" charset="2"/>
                <a:ea typeface="Wingdings"/>
                <a:cs typeface="Symbol" charset="2"/>
                <a:sym typeface="Wingdings"/>
              </a:rPr>
              <a:t>m</a:t>
            </a:r>
            <a:r>
              <a:rPr lang="en-US" sz="2400" baseline="30000" dirty="0" err="1">
                <a:latin typeface="Symbol" charset="2"/>
                <a:ea typeface="Wingdings"/>
                <a:cs typeface="Symbol" charset="2"/>
                <a:sym typeface="Wingdings"/>
              </a:rPr>
              <a:t>+</a:t>
            </a:r>
            <a:r>
              <a:rPr lang="en-US" sz="2400" dirty="0" err="1">
                <a:latin typeface="Symbol" charset="2"/>
                <a:ea typeface="Wingdings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latin typeface="Arial"/>
                <a:ea typeface="Wingdings"/>
                <a:cs typeface="Arial"/>
                <a:sym typeface="Wingdings"/>
              </a:rPr>
              <a:t>-</a:t>
            </a:r>
            <a:endParaRPr lang="en-US" sz="2400" baseline="30000" dirty="0"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277" y="3449559"/>
            <a:ext cx="444480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Similar analysis to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dimuon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but with one extra photon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g</a:t>
            </a:r>
            <a:r>
              <a:rPr lang="en-US" dirty="0" err="1">
                <a:solidFill>
                  <a:srgbClr val="0000FF"/>
                </a:solidFill>
                <a:ea typeface="Wingdings"/>
                <a:cs typeface="Wingdings"/>
                <a:sym typeface="Wingdings"/>
              </a:rPr>
              <a:t>J</a:t>
            </a:r>
            <a:r>
              <a:rPr lang="en-US" dirty="0">
                <a:solidFill>
                  <a:srgbClr val="0000FF"/>
                </a:solidFill>
                <a:ea typeface="Wingdings"/>
                <a:cs typeface="Wingdings"/>
                <a:sym typeface="Wingdings"/>
              </a:rPr>
              <a:t>/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y </a:t>
            </a:r>
            <a:r>
              <a:rPr lang="en-US" dirty="0" smtClean="0">
                <a:solidFill>
                  <a:srgbClr val="0000FF"/>
                </a:solidFill>
                <a:latin typeface="Arial"/>
                <a:ea typeface="Wingdings"/>
                <a:cs typeface="Arial"/>
                <a:sym typeface="Wingdings"/>
              </a:rPr>
              <a:t>and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gU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/>
                <a:ea typeface="Wingdings"/>
                <a:cs typeface="Arial"/>
                <a:sym typeface="Wingdings"/>
              </a:rPr>
              <a:t>mass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ea typeface="Wingdings"/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/>
                <a:ea typeface="Wingdings"/>
                <a:cs typeface="Arial"/>
                <a:sym typeface="Wingdings"/>
              </a:rPr>
              <a:t>r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e</a:t>
            </a:r>
            <a:r>
              <a:rPr lang="en-US" dirty="0" smtClean="0">
                <a:solidFill>
                  <a:srgbClr val="0000FF"/>
                </a:solidFill>
              </a:rPr>
              <a:t>solution challenging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142 MeV mass difference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baseline="-25000" dirty="0">
                <a:solidFill>
                  <a:srgbClr val="0000FF"/>
                </a:solidFill>
              </a:rPr>
              <a:t>c(</a:t>
            </a:r>
            <a:r>
              <a:rPr lang="en-US" baseline="-25000" dirty="0" smtClean="0">
                <a:solidFill>
                  <a:srgbClr val="0000FF"/>
                </a:solidFill>
              </a:rPr>
              <a:t>0,2</a:t>
            </a:r>
            <a:r>
              <a:rPr lang="en-US" baseline="-25000" dirty="0">
                <a:solidFill>
                  <a:srgbClr val="0000FF"/>
                </a:solidFill>
              </a:rPr>
              <a:t>) </a:t>
            </a:r>
            <a:endParaRPr lang="en-US" baseline="-250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33 </a:t>
            </a:r>
            <a:r>
              <a:rPr lang="en-US" dirty="0">
                <a:solidFill>
                  <a:srgbClr val="0000FF"/>
                </a:solidFill>
              </a:rPr>
              <a:t>MeV mass difference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U</a:t>
            </a:r>
            <a:r>
              <a:rPr lang="en-US" baseline="-25000" dirty="0" err="1" smtClean="0">
                <a:solidFill>
                  <a:srgbClr val="0000FF"/>
                </a:solidFill>
              </a:rPr>
              <a:t>c</a:t>
            </a:r>
            <a:r>
              <a:rPr lang="en-US" baseline="-25000" dirty="0">
                <a:solidFill>
                  <a:srgbClr val="0000FF"/>
                </a:solidFill>
              </a:rPr>
              <a:t>(0,2) </a:t>
            </a:r>
            <a:endParaRPr lang="en-US" baseline="-25000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Purity can be different for each state, giving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/>
              </a:rPr>
              <a:t> additional uncertainties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163" y="3300146"/>
            <a:ext cx="4050851" cy="25669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29923" y="5708053"/>
            <a:ext cx="2930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photon energies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8353" y="1270001"/>
            <a:ext cx="6492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Soft photons generally not ideal for </a:t>
            </a:r>
            <a:r>
              <a:rPr lang="en-US" dirty="0" err="1" smtClean="0">
                <a:solidFill>
                  <a:srgbClr val="0000FF"/>
                </a:solidFill>
              </a:rPr>
              <a:t>hadronic</a:t>
            </a:r>
            <a:r>
              <a:rPr lang="en-US" dirty="0" smtClean="0">
                <a:solidFill>
                  <a:srgbClr val="0000FF"/>
                </a:solidFill>
              </a:rPr>
              <a:t> machines –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 low multiplicity CEP environment gives great opportunities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2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r>
              <a:rPr lang="en-US" sz="3200" dirty="0" smtClean="0"/>
              <a:t>Exclusive </a:t>
            </a:r>
            <a:r>
              <a:rPr lang="en-US" sz="3200" dirty="0">
                <a:latin typeface="Symbol" charset="2"/>
                <a:cs typeface="Symbol" charset="2"/>
              </a:rPr>
              <a:t>c</a:t>
            </a:r>
            <a:r>
              <a:rPr lang="en-US" sz="3200" baseline="-25000" dirty="0" smtClean="0"/>
              <a:t>c(0,1,2)</a:t>
            </a:r>
            <a:endParaRPr lang="en-US" sz="3200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DDF18-78FE-0F4E-8C02-01B67678B307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47809" y="1774532"/>
            <a:ext cx="3813274" cy="2575903"/>
            <a:chOff x="550122" y="1555355"/>
            <a:chExt cx="4065002" cy="27625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122" y="1555355"/>
              <a:ext cx="4065002" cy="27625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66305" y="2595527"/>
              <a:ext cx="1486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J/</a:t>
              </a:r>
              <a:r>
                <a:rPr lang="en-US" dirty="0" smtClean="0">
                  <a:latin typeface="Symbol" charset="2"/>
                  <a:cs typeface="Symbol" charset="2"/>
                </a:rPr>
                <a:t>y + g </a:t>
              </a:r>
              <a:r>
                <a:rPr lang="en-US" dirty="0" smtClean="0"/>
                <a:t>mass</a:t>
              </a:r>
              <a:endParaRPr lang="en-US" dirty="0"/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86224" y="1058207"/>
            <a:ext cx="2430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D60093"/>
                </a:solidFill>
              </a:rPr>
              <a:t>LHCb</a:t>
            </a:r>
            <a:r>
              <a:rPr lang="en-US" sz="1600" dirty="0">
                <a:solidFill>
                  <a:srgbClr val="D60093"/>
                </a:solidFill>
              </a:rPr>
              <a:t> </a:t>
            </a:r>
            <a:r>
              <a:rPr lang="en-US" sz="1600" dirty="0" smtClean="0">
                <a:solidFill>
                  <a:srgbClr val="D60093"/>
                </a:solidFill>
              </a:rPr>
              <a:t>Preliminary</a:t>
            </a:r>
            <a:r>
              <a:rPr lang="en-US" sz="1600" dirty="0">
                <a:solidFill>
                  <a:srgbClr val="D60093"/>
                </a:solidFill>
              </a:rPr>
              <a:t> </a:t>
            </a:r>
            <a:r>
              <a:rPr lang="en-US" sz="1600" dirty="0" smtClean="0">
                <a:solidFill>
                  <a:srgbClr val="D60093"/>
                </a:solidFill>
              </a:rPr>
              <a:t>Result</a:t>
            </a:r>
          </a:p>
          <a:p>
            <a:pPr marL="0" lvl="2" algn="ctr"/>
            <a:r>
              <a:rPr lang="en-US" sz="1400" dirty="0">
                <a:cs typeface="Symbol" charset="2"/>
              </a:rPr>
              <a:t>LHCb-CONF-2011-</a:t>
            </a:r>
            <a:r>
              <a:rPr lang="en-US" sz="1400" dirty="0" smtClean="0">
                <a:cs typeface="Symbol" charset="2"/>
              </a:rPr>
              <a:t>022</a:t>
            </a:r>
          </a:p>
          <a:p>
            <a:pPr marL="0" lvl="2" algn="ctr"/>
            <a:r>
              <a:rPr lang="en-US" sz="1400" dirty="0" smtClean="0">
                <a:cs typeface="Symbol" charset="2"/>
              </a:rPr>
              <a:t>2010 data </a:t>
            </a:r>
            <a:endParaRPr lang="en-US" sz="1600" dirty="0" smtClean="0">
              <a:solidFill>
                <a:srgbClr val="D6009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5758" y="1129206"/>
            <a:ext cx="2442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</a:rPr>
              <a:t>Thesis: Marius </a:t>
            </a:r>
            <a:r>
              <a:rPr lang="en-US" sz="1600" dirty="0" err="1" smtClean="0">
                <a:solidFill>
                  <a:srgbClr val="D60093"/>
                </a:solidFill>
              </a:rPr>
              <a:t>Bjornstad</a:t>
            </a:r>
            <a:endParaRPr lang="en-US" sz="1600" dirty="0" smtClean="0">
              <a:solidFill>
                <a:srgbClr val="D60093"/>
              </a:solidFill>
            </a:endParaRPr>
          </a:p>
          <a:p>
            <a:pPr marL="0" lvl="2" algn="ctr"/>
            <a:r>
              <a:rPr lang="en-US" sz="1400" dirty="0" smtClean="0">
                <a:cs typeface="Symbol" charset="2"/>
              </a:rPr>
              <a:t>CERN-THESIS-2013-217</a:t>
            </a:r>
          </a:p>
          <a:p>
            <a:pPr marL="0" lvl="2" algn="ctr"/>
            <a:r>
              <a:rPr lang="en-US" sz="1400" dirty="0" smtClean="0">
                <a:cs typeface="Symbol" charset="2"/>
              </a:rPr>
              <a:t>2011 data </a:t>
            </a:r>
            <a:endParaRPr lang="en-US" sz="1600" dirty="0" smtClean="0">
              <a:solidFill>
                <a:srgbClr val="D60093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4906"/>
              </p:ext>
            </p:extLst>
          </p:nvPr>
        </p:nvGraphicFramePr>
        <p:xfrm>
          <a:off x="1507719" y="4457662"/>
          <a:ext cx="6096000" cy="163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c(0)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c(1)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c(2)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400" dirty="0" smtClean="0"/>
                        <a:t>cross</a:t>
                      </a:r>
                      <a:r>
                        <a:rPr lang="en-US" sz="1400" baseline="0" dirty="0" smtClean="0"/>
                        <a:t> sec x branching ratio (</a:t>
                      </a:r>
                      <a:r>
                        <a:rPr lang="en-US" sz="1400" baseline="0" dirty="0" err="1" smtClean="0"/>
                        <a:t>pb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conf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9.3 ± 4.5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16.4 ± 7.1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28.0 ± 12.3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2011 (thesis)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2.2 ± 3.0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4.3 ± 7.6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25.0 ± 9.2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Superchic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35" y="1917435"/>
            <a:ext cx="3581400" cy="236423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56824" y="2151530"/>
            <a:ext cx="1091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unofficial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r>
              <a:rPr lang="en-US" sz="3200" dirty="0" smtClean="0"/>
              <a:t>Exclusive </a:t>
            </a:r>
            <a:r>
              <a:rPr lang="en-US" sz="3200" dirty="0">
                <a:latin typeface="Symbol" charset="2"/>
                <a:cs typeface="Symbol" charset="2"/>
              </a:rPr>
              <a:t>c</a:t>
            </a:r>
            <a:r>
              <a:rPr lang="en-US" sz="3200" baseline="-25000" dirty="0" smtClean="0"/>
              <a:t>c(0,1,2)</a:t>
            </a:r>
            <a:endParaRPr lang="en-US" sz="3200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E72678-80FF-124C-BC75-398B3A61901B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47809" y="1774532"/>
            <a:ext cx="3813274" cy="2575903"/>
            <a:chOff x="550122" y="1555355"/>
            <a:chExt cx="4065002" cy="27625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122" y="1555355"/>
              <a:ext cx="4065002" cy="27625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66305" y="2595527"/>
              <a:ext cx="1486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J/</a:t>
              </a:r>
              <a:r>
                <a:rPr lang="en-US" dirty="0" smtClean="0">
                  <a:latin typeface="Symbol" charset="2"/>
                  <a:cs typeface="Symbol" charset="2"/>
                </a:rPr>
                <a:t>y + g </a:t>
              </a:r>
              <a:r>
                <a:rPr lang="en-US" dirty="0" smtClean="0"/>
                <a:t>mass</a:t>
              </a:r>
              <a:endParaRPr lang="en-US" dirty="0"/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86224" y="1058207"/>
            <a:ext cx="2430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D60093"/>
                </a:solidFill>
              </a:rPr>
              <a:t>LHCb</a:t>
            </a:r>
            <a:r>
              <a:rPr lang="en-US" sz="1600" dirty="0">
                <a:solidFill>
                  <a:srgbClr val="D60093"/>
                </a:solidFill>
              </a:rPr>
              <a:t> </a:t>
            </a:r>
            <a:r>
              <a:rPr lang="en-US" sz="1600" dirty="0" smtClean="0">
                <a:solidFill>
                  <a:srgbClr val="D60093"/>
                </a:solidFill>
              </a:rPr>
              <a:t>Preliminary</a:t>
            </a:r>
            <a:r>
              <a:rPr lang="en-US" sz="1600" dirty="0">
                <a:solidFill>
                  <a:srgbClr val="D60093"/>
                </a:solidFill>
              </a:rPr>
              <a:t> </a:t>
            </a:r>
            <a:r>
              <a:rPr lang="en-US" sz="1600" dirty="0" smtClean="0">
                <a:solidFill>
                  <a:srgbClr val="D60093"/>
                </a:solidFill>
              </a:rPr>
              <a:t>Result</a:t>
            </a:r>
          </a:p>
          <a:p>
            <a:pPr marL="0" lvl="2" algn="ctr"/>
            <a:r>
              <a:rPr lang="en-US" sz="1400" dirty="0">
                <a:cs typeface="Symbol" charset="2"/>
              </a:rPr>
              <a:t>LHCb-CONF-2011-</a:t>
            </a:r>
            <a:r>
              <a:rPr lang="en-US" sz="1400" dirty="0" smtClean="0">
                <a:cs typeface="Symbol" charset="2"/>
              </a:rPr>
              <a:t>022</a:t>
            </a:r>
          </a:p>
          <a:p>
            <a:pPr marL="0" lvl="2" algn="ctr"/>
            <a:r>
              <a:rPr lang="en-US" sz="1400" dirty="0" smtClean="0">
                <a:cs typeface="Symbol" charset="2"/>
              </a:rPr>
              <a:t>2010 data </a:t>
            </a:r>
            <a:endParaRPr lang="en-US" sz="1600" dirty="0" smtClean="0">
              <a:solidFill>
                <a:srgbClr val="D6009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5758" y="1129206"/>
            <a:ext cx="2442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</a:rPr>
              <a:t>Thesis: Marius </a:t>
            </a:r>
            <a:r>
              <a:rPr lang="en-US" sz="1600" dirty="0" err="1" smtClean="0">
                <a:solidFill>
                  <a:srgbClr val="D60093"/>
                </a:solidFill>
              </a:rPr>
              <a:t>Bjornstad</a:t>
            </a:r>
            <a:endParaRPr lang="en-US" sz="1600" dirty="0" smtClean="0">
              <a:solidFill>
                <a:srgbClr val="D60093"/>
              </a:solidFill>
            </a:endParaRPr>
          </a:p>
          <a:p>
            <a:pPr marL="0" lvl="2" algn="ctr"/>
            <a:r>
              <a:rPr lang="en-US" sz="1400" dirty="0" smtClean="0">
                <a:cs typeface="Symbol" charset="2"/>
              </a:rPr>
              <a:t>CERN-THESIS-2013-217</a:t>
            </a:r>
          </a:p>
          <a:p>
            <a:pPr marL="0" lvl="2" algn="ctr"/>
            <a:r>
              <a:rPr lang="en-US" sz="1400" dirty="0" smtClean="0">
                <a:cs typeface="Symbol" charset="2"/>
              </a:rPr>
              <a:t>2011 data </a:t>
            </a:r>
            <a:endParaRPr lang="en-US" sz="1600" dirty="0" smtClean="0">
              <a:solidFill>
                <a:srgbClr val="D60093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445333"/>
              </p:ext>
            </p:extLst>
          </p:nvPr>
        </p:nvGraphicFramePr>
        <p:xfrm>
          <a:off x="1507719" y="4457662"/>
          <a:ext cx="6096000" cy="163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c(0)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c(1)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c</a:t>
                      </a:r>
                      <a:r>
                        <a:rPr lang="en-US" sz="1400" baseline="-25000" dirty="0" smtClean="0"/>
                        <a:t>c(2)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400" dirty="0" smtClean="0"/>
                        <a:t>cross</a:t>
                      </a:r>
                      <a:r>
                        <a:rPr lang="en-US" sz="1400" baseline="0" dirty="0" smtClean="0"/>
                        <a:t> sec x branching ratio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conf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9.3 ± 4.5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16.4 ± 7.1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28.0 ± 12.3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2011 (thesis)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2.2 ± 3.0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4.3 ± 7.6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25.0 ± 9.2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Superchic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35" y="1917435"/>
            <a:ext cx="3581400" cy="236423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03095" y="4476234"/>
            <a:ext cx="4252536" cy="1200328"/>
          </a:xfrm>
          <a:prstGeom prst="rect">
            <a:avLst/>
          </a:prstGeom>
          <a:solidFill>
            <a:srgbClr val="FF6600">
              <a:alpha val="64000"/>
            </a:srgbClr>
          </a:solidFill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r>
              <a:rPr lang="en-US" sz="2400" baseline="-25000" dirty="0" smtClean="0"/>
              <a:t>c2</a:t>
            </a:r>
            <a:r>
              <a:rPr lang="en-US" sz="2400" dirty="0" smtClean="0"/>
              <a:t> seems dominant</a:t>
            </a:r>
          </a:p>
          <a:p>
            <a:r>
              <a:rPr lang="en-US" sz="2400" dirty="0" smtClean="0"/>
              <a:t>verification needs firm handle </a:t>
            </a:r>
          </a:p>
          <a:p>
            <a:r>
              <a:rPr lang="en-US" sz="2400" dirty="0" smtClean="0"/>
              <a:t>on disassociation background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186706" y="2136588"/>
            <a:ext cx="1091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unofficial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8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Symbol" charset="2"/>
                <a:cs typeface="Symbol" charset="2"/>
              </a:rPr>
              <a:t>c</a:t>
            </a:r>
            <a:r>
              <a:rPr lang="en-US" sz="4400" baseline="-25000" dirty="0"/>
              <a:t>c(</a:t>
            </a:r>
            <a:r>
              <a:rPr lang="en-US" sz="4400" baseline="-25000" dirty="0" smtClean="0"/>
              <a:t>0,1,2)</a:t>
            </a:r>
            <a:r>
              <a:rPr lang="en-US" sz="4400" dirty="0" smtClean="0"/>
              <a:t> – converted photons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A265E0-3F38-EB4D-92B7-BDC4F303699E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6401" y="14605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4D26"/>
                </a:solidFill>
              </a:rPr>
              <a:t>Possible to improve resolution by use of converted photons in detector</a:t>
            </a:r>
          </a:p>
          <a:p>
            <a:r>
              <a:rPr lang="en-US" dirty="0" smtClean="0">
                <a:solidFill>
                  <a:srgbClr val="004D26"/>
                </a:solidFill>
              </a:rPr>
              <a:t>Efficiency significantly reduced</a:t>
            </a:r>
            <a:endParaRPr lang="en-US" dirty="0">
              <a:solidFill>
                <a:srgbClr val="004D2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06" y="3167528"/>
            <a:ext cx="4062585" cy="28597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6401" y="2467393"/>
            <a:ext cx="336302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paper: Prompt </a:t>
            </a:r>
            <a:r>
              <a:rPr lang="en-US" dirty="0" smtClean="0">
                <a:latin typeface="Symbol" charset="2"/>
                <a:cs typeface="Symbol" charset="2"/>
              </a:rPr>
              <a:t>c</a:t>
            </a:r>
            <a:r>
              <a:rPr lang="en-US" baseline="-25000" dirty="0" smtClean="0"/>
              <a:t>c(0,1,2)</a:t>
            </a:r>
          </a:p>
          <a:p>
            <a:endParaRPr lang="en-US" sz="1000" dirty="0" smtClean="0"/>
          </a:p>
          <a:p>
            <a:r>
              <a:rPr lang="hu-HU" sz="1600" dirty="0">
                <a:solidFill>
                  <a:srgbClr val="800000"/>
                </a:solidFill>
              </a:rPr>
              <a:t>J. High Energy Phys.10 (2013) 115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9069" y="4952747"/>
            <a:ext cx="349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Similar approach is being tried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CEP like </a:t>
            </a:r>
            <a:r>
              <a:rPr lang="en-US" dirty="0" smtClean="0">
                <a:solidFill>
                  <a:srgbClr val="0000FF"/>
                </a:solidFill>
              </a:rPr>
              <a:t>events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6000" y="4303059"/>
            <a:ext cx="1121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inelastic</a:t>
            </a:r>
          </a:p>
          <a:p>
            <a:r>
              <a:rPr lang="en-US" dirty="0" smtClean="0"/>
              <a:t>collisions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74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76" y="4926374"/>
            <a:ext cx="4151406" cy="547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r>
              <a:rPr lang="en-US" sz="3200" dirty="0" smtClean="0"/>
              <a:t>Exclusive </a:t>
            </a:r>
            <a:r>
              <a:rPr lang="en-US" sz="3200" dirty="0" err="1" smtClean="0">
                <a:latin typeface="Symbol" charset="2"/>
                <a:cs typeface="Symbol" charset="2"/>
              </a:rPr>
              <a:t>c</a:t>
            </a:r>
            <a:r>
              <a:rPr lang="en-US" sz="3200" baseline="-25000" dirty="0" err="1"/>
              <a:t>b</a:t>
            </a:r>
            <a:r>
              <a:rPr lang="en-US" sz="3200" baseline="-25000" dirty="0" smtClean="0"/>
              <a:t>(0,1,2) </a:t>
            </a:r>
            <a:r>
              <a:rPr lang="en-US" sz="3200" dirty="0" smtClean="0"/>
              <a:t>(</a:t>
            </a:r>
            <a:r>
              <a:rPr lang="en-US" sz="3200" dirty="0" err="1" smtClean="0"/>
              <a:t>dimuon</a:t>
            </a:r>
            <a:r>
              <a:rPr lang="en-US" sz="3200" dirty="0" smtClean="0"/>
              <a:t> + photon)</a:t>
            </a:r>
            <a:endParaRPr lang="en-US" sz="3200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97FE02-9558-8441-9362-1DCD77CC9048}" type="datetime1">
              <a:rPr lang="en-US" smtClean="0"/>
              <a:t>1/14/14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8007-1F04-B842-AAC6-E61E17613E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LHCb</a:t>
            </a:r>
            <a:endParaRPr lang="en-US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66858" y="1180006"/>
            <a:ext cx="3468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D60093"/>
                </a:solidFill>
              </a:rPr>
              <a:t>Thesis: Marius </a:t>
            </a:r>
            <a:r>
              <a:rPr lang="en-US" sz="2000" dirty="0" err="1" smtClean="0">
                <a:solidFill>
                  <a:srgbClr val="D60093"/>
                </a:solidFill>
              </a:rPr>
              <a:t>Bjornstad</a:t>
            </a:r>
            <a:endParaRPr lang="en-US" sz="2000" dirty="0" smtClean="0">
              <a:solidFill>
                <a:srgbClr val="D60093"/>
              </a:solidFill>
            </a:endParaRPr>
          </a:p>
          <a:p>
            <a:pPr marL="0" lvl="2"/>
            <a:r>
              <a:rPr lang="en-US" dirty="0" smtClean="0">
                <a:cs typeface="Symbol" charset="2"/>
              </a:rPr>
              <a:t>CERN-THESIS-2013-217</a:t>
            </a:r>
          </a:p>
          <a:p>
            <a:pPr marL="0" lvl="2"/>
            <a:r>
              <a:rPr lang="en-US" dirty="0" smtClean="0">
                <a:cs typeface="Symbol" charset="2"/>
              </a:rPr>
              <a:t>2011 data </a:t>
            </a:r>
            <a:endParaRPr lang="en-US" sz="2000" dirty="0" smtClean="0">
              <a:solidFill>
                <a:srgbClr val="D6009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2184400"/>
            <a:ext cx="5215217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Similar analysis to </a:t>
            </a:r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sz="1600" baseline="-25000" dirty="0">
                <a:solidFill>
                  <a:srgbClr val="0000FF"/>
                </a:solidFill>
              </a:rPr>
              <a:t>c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Expected Cross section down by a factor ~ 10</a:t>
            </a:r>
            <a:r>
              <a:rPr lang="en-US" sz="1600" baseline="30000" dirty="0" smtClean="0">
                <a:solidFill>
                  <a:srgbClr val="0000FF"/>
                </a:solidFill>
              </a:rPr>
              <a:t>4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SUPERCHIC predictions: 0.13, 0.004, 0.010 </a:t>
            </a:r>
            <a:r>
              <a:rPr lang="en-US" sz="1600" dirty="0" err="1" smtClean="0">
                <a:solidFill>
                  <a:srgbClr val="0000FF"/>
                </a:solidFill>
              </a:rPr>
              <a:t>fb</a:t>
            </a:r>
            <a:endParaRPr lang="en-US" sz="1600" dirty="0" smtClean="0">
              <a:solidFill>
                <a:srgbClr val="0000FF"/>
              </a:solidFill>
            </a:endParaRP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Signals already emerging with 2011 data!  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rgbClr val="800000"/>
                </a:solidFill>
              </a:rPr>
              <a:t>Other backgrounds (non negligible)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Feed down from </a:t>
            </a:r>
            <a:r>
              <a:rPr lang="en-US" sz="16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U</a:t>
            </a:r>
            <a:r>
              <a:rPr lang="en-US" sz="1600" dirty="0" smtClean="0">
                <a:solidFill>
                  <a:srgbClr val="800000"/>
                </a:solidFill>
              </a:rPr>
              <a:t>(2,3S) decays</a:t>
            </a:r>
          </a:p>
          <a:p>
            <a:r>
              <a:rPr lang="en-US" sz="1600" dirty="0" smtClean="0">
                <a:solidFill>
                  <a:srgbClr val="800000"/>
                </a:solidFill>
              </a:rPr>
              <a:t>     additional photon not detected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Efficiency for </a:t>
            </a:r>
            <a:r>
              <a:rPr lang="en-US" sz="16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c</a:t>
            </a:r>
            <a:r>
              <a:rPr lang="en-US" sz="1600" baseline="-25000" dirty="0" smtClean="0">
                <a:solidFill>
                  <a:srgbClr val="800000"/>
                </a:solidFill>
              </a:rPr>
              <a:t>b0</a:t>
            </a:r>
            <a:r>
              <a:rPr lang="en-US" sz="1600" dirty="0" smtClean="0">
                <a:solidFill>
                  <a:srgbClr val="800000"/>
                </a:solidFill>
              </a:rPr>
              <a:t> a factor ~ 70 lower than </a:t>
            </a:r>
            <a:r>
              <a:rPr lang="en-US" sz="16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c</a:t>
            </a:r>
            <a:r>
              <a:rPr lang="en-US" sz="1600" baseline="-25000" dirty="0" err="1">
                <a:solidFill>
                  <a:srgbClr val="800000"/>
                </a:solidFill>
              </a:rPr>
              <a:t>b</a:t>
            </a:r>
            <a:r>
              <a:rPr lang="en-US" sz="1600" baseline="-25000" dirty="0" smtClean="0">
                <a:solidFill>
                  <a:srgbClr val="800000"/>
                </a:solidFill>
              </a:rPr>
              <a:t>(1,2)</a:t>
            </a:r>
          </a:p>
          <a:p>
            <a:r>
              <a:rPr lang="en-US" sz="1600" baseline="-25000" dirty="0">
                <a:solidFill>
                  <a:srgbClr val="800000"/>
                </a:solidFill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    Large x-sec expected, so potential signal source</a:t>
            </a:r>
            <a:endParaRPr lang="en-US" sz="1600" dirty="0">
              <a:solidFill>
                <a:srgbClr val="8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989" y="3045013"/>
            <a:ext cx="2882900" cy="1930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71" y="1270654"/>
            <a:ext cx="2978523" cy="18571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13717" y="1073524"/>
            <a:ext cx="2487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Fit to MC (</a:t>
            </a:r>
            <a:r>
              <a:rPr lang="en-US" sz="1600" dirty="0" err="1" smtClean="0"/>
              <a:t>arbitary</a:t>
            </a:r>
            <a:r>
              <a:rPr lang="en-US" sz="1600" dirty="0" smtClean="0"/>
              <a:t> signal)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314142" y="4787153"/>
            <a:ext cx="2375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2011 data ~ 1.5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 signal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418" y="5478932"/>
            <a:ext cx="4345641" cy="55057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470589" y="3257178"/>
            <a:ext cx="890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LHCb</a:t>
            </a:r>
            <a:endParaRPr lang="en-US" sz="1400" dirty="0" smtClean="0"/>
          </a:p>
          <a:p>
            <a:r>
              <a:rPr lang="en-US" sz="1400" dirty="0" smtClean="0"/>
              <a:t>unofficial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20853572"/>
      </p:ext>
    </p:extLst>
  </p:cSld>
  <p:clrMapOvr>
    <a:masterClrMapping/>
  </p:clrMapOvr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32184</TotalTime>
  <Words>1611</Words>
  <Application>Microsoft Macintosh PowerPoint</Application>
  <PresentationFormat>On-screen Show (4:3)</PresentationFormat>
  <Paragraphs>311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paula_standard_template</vt:lpstr>
      <vt:lpstr>Bitmap Image</vt:lpstr>
      <vt:lpstr>Yellow Report medium lumi (focus LHCb)</vt:lpstr>
      <vt:lpstr>Exclusive Dimuon</vt:lpstr>
      <vt:lpstr>Differential cross sections</vt:lpstr>
      <vt:lpstr>Analyses in progress</vt:lpstr>
      <vt:lpstr>More Exclusive Dimuon Signals</vt:lpstr>
      <vt:lpstr>Exclusive cc(0,1,2)</vt:lpstr>
      <vt:lpstr>Exclusive cc(0,1,2)</vt:lpstr>
      <vt:lpstr>cc(0,1,2) – converted photons</vt:lpstr>
      <vt:lpstr>Exclusive cb(0,1,2) (dimuon + photon)</vt:lpstr>
      <vt:lpstr>X(3872) analysis: motivation</vt:lpstr>
      <vt:lpstr>Other dimuon analyses in pipeline</vt:lpstr>
      <vt:lpstr>Triggering on CEP→hadrons</vt:lpstr>
      <vt:lpstr>CEP→hadrons at LHCb</vt:lpstr>
      <vt:lpstr>Clear signals emerging</vt:lpstr>
      <vt:lpstr>Future – essential to constrain backgrounds</vt:lpstr>
      <vt:lpstr>Forward Shower Counters for LHCb</vt:lpstr>
      <vt:lpstr>Proposed Station Positions</vt:lpstr>
      <vt:lpstr>PowerPoint Presentation</vt:lpstr>
      <vt:lpstr>Topic list for yellow report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Paula Collins</cp:lastModifiedBy>
  <cp:revision>628</cp:revision>
  <dcterms:created xsi:type="dcterms:W3CDTF">2008-02-09T13:13:06Z</dcterms:created>
  <dcterms:modified xsi:type="dcterms:W3CDTF">2014-01-14T09:56:58Z</dcterms:modified>
</cp:coreProperties>
</file>