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2"/>
    <p:sldMasterId id="2147483674" r:id="rId3"/>
  </p:sldMasterIdLst>
  <p:notesMasterIdLst>
    <p:notesMasterId r:id="rId22"/>
  </p:notesMasterIdLst>
  <p:handoutMasterIdLst>
    <p:handoutMasterId r:id="rId23"/>
  </p:handoutMasterIdLst>
  <p:sldIdLst>
    <p:sldId id="256" r:id="rId4"/>
    <p:sldId id="275" r:id="rId5"/>
    <p:sldId id="274" r:id="rId6"/>
    <p:sldId id="257" r:id="rId7"/>
    <p:sldId id="262" r:id="rId8"/>
    <p:sldId id="259" r:id="rId9"/>
    <p:sldId id="260" r:id="rId10"/>
    <p:sldId id="261" r:id="rId11"/>
    <p:sldId id="263" r:id="rId12"/>
    <p:sldId id="264" r:id="rId13"/>
    <p:sldId id="265" r:id="rId14"/>
    <p:sldId id="266" r:id="rId15"/>
    <p:sldId id="267" r:id="rId16"/>
    <p:sldId id="268" r:id="rId17"/>
    <p:sldId id="273" r:id="rId18"/>
    <p:sldId id="272" r:id="rId19"/>
    <p:sldId id="270" r:id="rId20"/>
    <p:sldId id="27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802" autoAdjust="0"/>
  </p:normalViewPr>
  <p:slideViewPr>
    <p:cSldViewPr>
      <p:cViewPr>
        <p:scale>
          <a:sx n="121" d="100"/>
          <a:sy n="121" d="100"/>
        </p:scale>
        <p:origin x="-928"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21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57ECD3-8E63-134B-A5D6-287413044D49}" type="datetimeFigureOut">
              <a:rPr lang="en-US" smtClean="0"/>
              <a:t>4/10/14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E8CF5A-CE82-C445-BDF4-620E7299E3E5}" type="slidenum">
              <a:rPr lang="en-US" smtClean="0"/>
              <a:t>‹#›</a:t>
            </a:fld>
            <a:endParaRPr lang="en-US"/>
          </a:p>
        </p:txBody>
      </p:sp>
    </p:spTree>
    <p:extLst>
      <p:ext uri="{BB962C8B-B14F-4D97-AF65-F5344CB8AC3E}">
        <p14:creationId xmlns:p14="http://schemas.microsoft.com/office/powerpoint/2010/main" val="155409115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A4FCD0-A7C3-4B83-9E7E-2708FEBDA9D2}" type="datetimeFigureOut">
              <a:rPr lang="en-US" smtClean="0"/>
              <a:t>4/10/14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D5BE0E-08EE-4083-843B-5AE5294CBF1C}" type="slidenum">
              <a:rPr lang="en-US" smtClean="0"/>
              <a:t>‹#›</a:t>
            </a:fld>
            <a:endParaRPr lang="en-US"/>
          </a:p>
        </p:txBody>
      </p:sp>
    </p:spTree>
    <p:extLst>
      <p:ext uri="{BB962C8B-B14F-4D97-AF65-F5344CB8AC3E}">
        <p14:creationId xmlns:p14="http://schemas.microsoft.com/office/powerpoint/2010/main" val="331977421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00113" y="0"/>
            <a:ext cx="7343775" cy="8366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981075"/>
            <a:ext cx="3810000" cy="5543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81075"/>
            <a:ext cx="3810000" cy="5543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0" y="6597650"/>
            <a:ext cx="2195513" cy="260350"/>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4643438" y="6629400"/>
            <a:ext cx="4500562" cy="457200"/>
          </a:xfrm>
          <a:prstGeom prst="rect">
            <a:avLst/>
          </a:prstGeom>
        </p:spPr>
        <p:txBody>
          <a:bodyPr/>
          <a:lstStyle>
            <a:lvl1pPr>
              <a:defRPr/>
            </a:lvl1pPr>
          </a:lstStyle>
          <a:p>
            <a:r>
              <a:rPr lang="en-US" smtClean="0"/>
              <a:t>Readout System Review - N. Neufeld</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3622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Footer Placeholder 2"/>
          <p:cNvSpPr>
            <a:spLocks noGrp="1"/>
          </p:cNvSpPr>
          <p:nvPr>
            <p:ph type="ftr" sz="quarter" idx="11"/>
          </p:nvPr>
        </p:nvSpPr>
        <p:spPr/>
        <p:txBody>
          <a:bodyPr/>
          <a:lstStyle/>
          <a:p>
            <a:r>
              <a:rPr lang="en-US" smtClean="0"/>
              <a:t>Readout System Review - N. Neufeld</a:t>
            </a:r>
            <a:endParaRPr lang="en-GB"/>
          </a:p>
        </p:txBody>
      </p:sp>
      <p:sp>
        <p:nvSpPr>
          <p:cNvPr id="4" name="Slide Number Placeholder 3"/>
          <p:cNvSpPr>
            <a:spLocks noGrp="1"/>
          </p:cNvSpPr>
          <p:nvPr>
            <p:ph type="sldNum" sz="quarter" idx="12"/>
          </p:nvPr>
        </p:nvSpPr>
        <p:spPr/>
        <p:txBody>
          <a:bodyPr/>
          <a:lstStyle/>
          <a:p>
            <a:fld id="{824D3B80-C1EA-4C81-BEE3-60D1A3D71893}" type="slidenum">
              <a:rPr lang="en-GB" smtClean="0"/>
              <a:t>‹#›</a:t>
            </a:fld>
            <a:endParaRPr lang="en-GB"/>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a:t>
            </a:fld>
            <a:endParaRPr lang="en-GB"/>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p>
            <a:r>
              <a:rPr lang="en-US" smtClean="0"/>
              <a:t>Readout System Review - N. Neufeld</a:t>
            </a:r>
            <a:endParaRPr lang="en-GB"/>
          </a:p>
        </p:txBody>
      </p:sp>
      <p:sp>
        <p:nvSpPr>
          <p:cNvPr id="6" name="Slide Number Placeholder 5"/>
          <p:cNvSpPr>
            <a:spLocks noGrp="1"/>
          </p:cNvSpPr>
          <p:nvPr>
            <p:ph type="sldNum" sz="quarter" idx="11"/>
          </p:nvPr>
        </p:nvSpPr>
        <p:spPr/>
        <p:txBody>
          <a:bodyPr/>
          <a:lstStyle/>
          <a:p>
            <a:fld id="{824D3B80-C1EA-4C81-BEE3-60D1A3D71893}" type="slidenum">
              <a:rPr lang="en-GB" smtClean="0"/>
              <a:t>‹#›</a:t>
            </a:fld>
            <a:endParaRPr lang="en-GB"/>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6" Type="http://schemas.openxmlformats.org/officeDocument/2006/relationships/image" Target="../media/image3.png"/><Relationship Id="rId1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png"/><Relationship Id="rId1" Type="http://schemas.openxmlformats.org/officeDocument/2006/relationships/slideLayout" Target="../slideLayouts/slideLayout13.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l="-7000" r="-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 y="6215174"/>
            <a:ext cx="683568" cy="642826"/>
          </a:xfrm>
          <a:prstGeom prst="rect">
            <a:avLst/>
          </a:prstGeom>
        </p:spPr>
      </p:pic>
      <p:sp>
        <p:nvSpPr>
          <p:cNvPr id="8" name="Footer Placeholder 7"/>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Readout System Review - N. Neufeld</a:t>
            </a:r>
            <a:endParaRPr lang="en-GB"/>
          </a:p>
        </p:txBody>
      </p:sp>
      <p:sp>
        <p:nvSpPr>
          <p:cNvPr id="9" name="Slide Number Placeholder 8"/>
          <p:cNvSpPr>
            <a:spLocks noGrp="1"/>
          </p:cNvSpPr>
          <p:nvPr>
            <p:ph type="sldNum" sz="quarter" idx="4"/>
          </p:nvPr>
        </p:nvSpPr>
        <p:spPr>
          <a:xfrm>
            <a:off x="8244408" y="6356350"/>
            <a:ext cx="57606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4D3B80-C1EA-4C81-BEE3-60D1A3D71893}" type="slidenum">
              <a:rPr lang="en-GB" smtClean="0"/>
              <a:t>‹#›</a:t>
            </a:fld>
            <a:endParaRPr lang="en-GB"/>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6" r:id="rId12"/>
  </p:sldLayoutIdLst>
  <p:transition xmlns:p14="http://schemas.microsoft.com/office/powerpoint/2010/main">
    <p:fade/>
  </p:transition>
  <p:timing>
    <p:tnLst>
      <p:par>
        <p:cTn xmlns:p14="http://schemas.microsoft.com/office/powerpoint/2010/main" id="1" dur="indefinite" restart="never" nodeType="tmRoot"/>
      </p:par>
    </p:tnLst>
  </p:timing>
  <p:hf hdr="0" dt="0"/>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7"/>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7000" r="-7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xmlns:p14="http://schemas.microsoft.com/office/powerpoint/2010/main">
    <p:fade/>
  </p:transition>
  <p:hf hdr="0" dt="0"/>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indico.cern.ch/event/297003/" TargetMode="External"/><Relationship Id="rId3" Type="http://schemas.openxmlformats.org/officeDocument/2006/relationships/hyperlink" Target="https://edms.cern.ch/document/1357418/1"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Readout System Review</a:t>
            </a:r>
            <a:br>
              <a:rPr lang="en-US" dirty="0" smtClean="0"/>
            </a:br>
            <a:endParaRPr lang="en-GB" dirty="0"/>
          </a:p>
        </p:txBody>
      </p:sp>
      <p:sp>
        <p:nvSpPr>
          <p:cNvPr id="3" name="Subtitle 2"/>
          <p:cNvSpPr>
            <a:spLocks noGrp="1"/>
          </p:cNvSpPr>
          <p:nvPr>
            <p:ph type="subTitle" idx="1"/>
          </p:nvPr>
        </p:nvSpPr>
        <p:spPr/>
        <p:txBody>
          <a:bodyPr/>
          <a:lstStyle/>
          <a:p>
            <a:r>
              <a:rPr lang="en-US" dirty="0" smtClean="0"/>
              <a:t>Niko Neufeld</a:t>
            </a:r>
          </a:p>
          <a:p>
            <a:r>
              <a:rPr lang="en-US" sz="2800" dirty="0" smtClean="0"/>
              <a:t>Electronics Upgrade Meeting, April 10</a:t>
            </a:r>
            <a:r>
              <a:rPr lang="en-US" sz="2800" baseline="30000" dirty="0" smtClean="0"/>
              <a:t>th</a:t>
            </a:r>
            <a:r>
              <a:rPr lang="en-US" sz="2800" dirty="0" smtClean="0"/>
              <a:t> 2014</a:t>
            </a:r>
            <a:endParaRPr lang="en-GB" sz="2800" dirty="0"/>
          </a:p>
        </p:txBody>
      </p:sp>
    </p:spTree>
    <p:extLst>
      <p:ext uri="{BB962C8B-B14F-4D97-AF65-F5344CB8AC3E}">
        <p14:creationId xmlns:p14="http://schemas.microsoft.com/office/powerpoint/2010/main" val="141230500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Optical </a:t>
            </a:r>
            <a:r>
              <a:rPr lang="en-US" dirty="0" err="1" smtClean="0"/>
              <a:t>fibres</a:t>
            </a:r>
            <a:r>
              <a:rPr lang="en-US" dirty="0" smtClean="0"/>
              <a:t> - 3</a:t>
            </a:r>
            <a:endParaRPr lang="en-US" dirty="0"/>
          </a:p>
        </p:txBody>
      </p:sp>
      <p:sp>
        <p:nvSpPr>
          <p:cNvPr id="3" name="Content Placeholder 2"/>
          <p:cNvSpPr>
            <a:spLocks noGrp="1"/>
          </p:cNvSpPr>
          <p:nvPr>
            <p:ph idx="1"/>
          </p:nvPr>
        </p:nvSpPr>
        <p:spPr>
          <a:xfrm>
            <a:off x="381000" y="1412874"/>
            <a:ext cx="8382000" cy="3456285"/>
          </a:xfrm>
        </p:spPr>
        <p:txBody>
          <a:bodyPr>
            <a:normAutofit fontScale="92500" lnSpcReduction="10000"/>
          </a:bodyPr>
          <a:lstStyle/>
          <a:p>
            <a:r>
              <a:rPr lang="en-US" dirty="0" smtClean="0"/>
              <a:t>We want to do more sampling of the </a:t>
            </a:r>
            <a:r>
              <a:rPr lang="en-US" dirty="0" err="1" smtClean="0"/>
              <a:t>Minipod</a:t>
            </a:r>
            <a:r>
              <a:rPr lang="en-US" dirty="0" smtClean="0"/>
              <a:t> transmitters and receivers</a:t>
            </a:r>
          </a:p>
          <a:p>
            <a:r>
              <a:rPr lang="en-US" dirty="0" smtClean="0"/>
              <a:t>Test-stand setup at CERN (by Rainer and Paolo)</a:t>
            </a:r>
            <a:r>
              <a:rPr lang="en-US" dirty="0" smtClean="0">
                <a:sym typeface="Wingdings"/>
              </a:rPr>
              <a:t> plan to test all AMC40 of the new batch before being handed out to SD (tests should not take more than 2 weeks total)</a:t>
            </a:r>
          </a:p>
          <a:p>
            <a:r>
              <a:rPr lang="en-US" dirty="0" smtClean="0">
                <a:sym typeface="Wingdings"/>
              </a:rPr>
              <a:t>Goal: </a:t>
            </a:r>
            <a:r>
              <a:rPr lang="en-US" dirty="0">
                <a:sym typeface="Wingdings"/>
              </a:rPr>
              <a:t>g</a:t>
            </a:r>
            <a:r>
              <a:rPr lang="en-US" dirty="0" smtClean="0">
                <a:sym typeface="Wingdings"/>
              </a:rPr>
              <a:t>et more information about inter-channel and inter-component variability</a:t>
            </a:r>
            <a:endParaRPr lang="en-US" dirty="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10</a:t>
            </a:fld>
            <a:endParaRPr lang="en-GB"/>
          </a:p>
        </p:txBody>
      </p:sp>
    </p:spTree>
    <p:extLst>
      <p:ext uri="{BB962C8B-B14F-4D97-AF65-F5344CB8AC3E}">
        <p14:creationId xmlns:p14="http://schemas.microsoft.com/office/powerpoint/2010/main" val="1239578417"/>
      </p:ext>
    </p:extLst>
  </p:cSld>
  <p:clrMapOvr>
    <a:masterClrMapping/>
  </p:clrMapOvr>
  <p:transition xmlns:p14="http://schemas.microsoft.com/office/powerpoint/2010/mai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TELL40 implementation</a:t>
            </a:r>
            <a:endParaRPr lang="en-US" dirty="0"/>
          </a:p>
        </p:txBody>
      </p:sp>
      <p:sp>
        <p:nvSpPr>
          <p:cNvPr id="3" name="Content Placeholder 2"/>
          <p:cNvSpPr>
            <a:spLocks noGrp="1"/>
          </p:cNvSpPr>
          <p:nvPr>
            <p:ph idx="1"/>
          </p:nvPr>
        </p:nvSpPr>
        <p:spPr>
          <a:xfrm>
            <a:off x="381000" y="1412874"/>
            <a:ext cx="8382000" cy="3312270"/>
          </a:xfrm>
        </p:spPr>
        <p:txBody>
          <a:bodyPr>
            <a:noAutofit/>
          </a:bodyPr>
          <a:lstStyle/>
          <a:p>
            <a:r>
              <a:rPr lang="en-US" sz="2800" dirty="0" smtClean="0"/>
              <a:t>Basic question to reviewers: “</a:t>
            </a:r>
            <a:r>
              <a:rPr lang="en-US" sz="2800" dirty="0"/>
              <a:t>We propose a change of baseline from ATCA/AMC to PCIe. Do the reviewers support the choice of baseline (PCIe) and back-up (ATCA)</a:t>
            </a:r>
            <a:r>
              <a:rPr lang="en-US" sz="2800" dirty="0" smtClean="0"/>
              <a:t>?” </a:t>
            </a:r>
            <a:endParaRPr lang="en-US" sz="2800" dirty="0"/>
          </a:p>
          <a:p>
            <a:r>
              <a:rPr lang="en-US" sz="2800" dirty="0" smtClean="0"/>
              <a:t>Basic answer:</a:t>
            </a:r>
            <a:br>
              <a:rPr lang="en-US" sz="2800" dirty="0" smtClean="0"/>
            </a:br>
            <a:r>
              <a:rPr lang="en-US" sz="2800" i="1" dirty="0" smtClean="0"/>
              <a:t>“</a:t>
            </a:r>
            <a:r>
              <a:rPr lang="en-US" sz="2800" i="1" dirty="0"/>
              <a:t>Given the listed advantages the review committee endorses the choice of the PCIe based design as a baseline</a:t>
            </a:r>
            <a:r>
              <a:rPr lang="en-US" sz="2800" i="1" dirty="0" smtClean="0"/>
              <a:t>.” </a:t>
            </a:r>
            <a:endParaRPr lang="en-US" sz="2800" i="1" dirty="0"/>
          </a:p>
          <a:p>
            <a:endParaRPr lang="en-US" sz="2800" dirty="0" smtClean="0"/>
          </a:p>
          <a:p>
            <a:pPr marL="0" indent="0">
              <a:buNone/>
            </a:pPr>
            <a:r>
              <a:rPr lang="en-US" sz="2800" dirty="0"/>
              <a:t/>
            </a:r>
            <a:br>
              <a:rPr lang="en-US" sz="2800" dirty="0"/>
            </a:br>
            <a:endParaRPr lang="en-US" sz="2800" dirty="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11</a:t>
            </a:fld>
            <a:endParaRPr lang="en-GB"/>
          </a:p>
        </p:txBody>
      </p:sp>
    </p:spTree>
    <p:extLst>
      <p:ext uri="{BB962C8B-B14F-4D97-AF65-F5344CB8AC3E}">
        <p14:creationId xmlns:p14="http://schemas.microsoft.com/office/powerpoint/2010/main" val="3094277954"/>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However…</a:t>
            </a:r>
            <a:endParaRPr lang="en-US" dirty="0"/>
          </a:p>
        </p:txBody>
      </p:sp>
      <p:sp>
        <p:nvSpPr>
          <p:cNvPr id="3" name="Content Placeholder 2"/>
          <p:cNvSpPr>
            <a:spLocks noGrp="1"/>
          </p:cNvSpPr>
          <p:nvPr>
            <p:ph idx="1"/>
          </p:nvPr>
        </p:nvSpPr>
        <p:spPr>
          <a:xfrm>
            <a:off x="381000" y="1412874"/>
            <a:ext cx="8382000" cy="3528293"/>
          </a:xfrm>
        </p:spPr>
        <p:txBody>
          <a:bodyPr>
            <a:normAutofit fontScale="77500" lnSpcReduction="20000"/>
          </a:bodyPr>
          <a:lstStyle/>
          <a:p>
            <a:r>
              <a:rPr lang="en-US" i="1" dirty="0" smtClean="0"/>
              <a:t>“a </a:t>
            </a:r>
            <a:r>
              <a:rPr lang="en-US" i="1" dirty="0"/>
              <a:t>prototype should be produced and evaluated as soon as </a:t>
            </a:r>
            <a:r>
              <a:rPr lang="en-US" i="1" dirty="0" smtClean="0"/>
              <a:t>possible” </a:t>
            </a:r>
            <a:endParaRPr lang="en-US" i="1" dirty="0"/>
          </a:p>
          <a:p>
            <a:pPr lvl="1"/>
            <a:r>
              <a:rPr lang="en-US" i="1" dirty="0" smtClean="0">
                <a:sym typeface="Wingdings"/>
              </a:rPr>
              <a:t> see Jean-Pierre’s presentation</a:t>
            </a:r>
            <a:endParaRPr lang="en-US" i="1" dirty="0" smtClean="0"/>
          </a:p>
          <a:p>
            <a:r>
              <a:rPr lang="en-US" dirty="0" smtClean="0"/>
              <a:t>paraphrasing a bit: </a:t>
            </a:r>
            <a:r>
              <a:rPr lang="en-US" i="1" dirty="0" smtClean="0"/>
              <a:t>care has to be taken in the PC environment: thermal stability, quality of power-supply and noise, especially when used for TFC</a:t>
            </a:r>
          </a:p>
          <a:p>
            <a:r>
              <a:rPr lang="en-US" i="1" dirty="0" smtClean="0"/>
              <a:t>“</a:t>
            </a:r>
            <a:r>
              <a:rPr lang="en-US" i="1" dirty="0"/>
              <a:t>The PCIe demonstrator must show that the implementation of the optical components </a:t>
            </a:r>
            <a:r>
              <a:rPr lang="en-US" i="1" dirty="0" smtClean="0"/>
              <a:t>[…] </a:t>
            </a:r>
            <a:r>
              <a:rPr lang="en-US" i="1" dirty="0"/>
              <a:t>is mechanically feasible without restricting the options </a:t>
            </a:r>
            <a:r>
              <a:rPr lang="en-US" i="1" dirty="0" smtClean="0"/>
              <a:t>on [the] </a:t>
            </a:r>
            <a:r>
              <a:rPr lang="en-US" i="1" dirty="0"/>
              <a:t>PC </a:t>
            </a:r>
            <a:r>
              <a:rPr lang="en-US" i="1" dirty="0" smtClean="0"/>
              <a:t>[…]”</a:t>
            </a:r>
            <a:r>
              <a:rPr lang="en-US" i="1" dirty="0"/>
              <a:t/>
            </a:r>
            <a:br>
              <a:rPr lang="en-US" i="1" dirty="0"/>
            </a:br>
            <a:r>
              <a:rPr lang="en-US" dirty="0" smtClean="0">
                <a:sym typeface="Wingdings"/>
              </a:rPr>
              <a:t> we are in contact with PC vendors for all these issues. There is a choice of compatible 1U and 2U chassis</a:t>
            </a:r>
            <a:endParaRPr lang="en-US" dirty="0">
              <a:sym typeface="Wingdings"/>
            </a:endParaRPr>
          </a:p>
          <a:p>
            <a:pPr lvl="1"/>
            <a:r>
              <a:rPr lang="en-US" i="1" dirty="0" smtClean="0">
                <a:sym typeface="Wingdings"/>
              </a:rPr>
              <a:t>GPU-cards have worse requirements than we do (size, power)</a:t>
            </a:r>
            <a:endParaRPr lang="en-US" i="1" dirty="0"/>
          </a:p>
          <a:p>
            <a:endParaRPr lang="en-US" i="1" dirty="0" smtClean="0"/>
          </a:p>
          <a:p>
            <a:endParaRPr lang="en-US" i="1" dirty="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12</a:t>
            </a:fld>
            <a:endParaRPr lang="en-GB"/>
          </a:p>
        </p:txBody>
      </p:sp>
    </p:spTree>
    <p:extLst>
      <p:ext uri="{BB962C8B-B14F-4D97-AF65-F5344CB8AC3E}">
        <p14:creationId xmlns:p14="http://schemas.microsoft.com/office/powerpoint/2010/main" val="917002636"/>
      </p:ext>
    </p:extLst>
  </p:cSld>
  <p:clrMapOvr>
    <a:masterClrMapping/>
  </p:clrMapOvr>
  <p:transition xmlns:p14="http://schemas.microsoft.com/office/powerpoint/2010/mai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However 2)</a:t>
            </a:r>
            <a:endParaRPr lang="en-US" dirty="0"/>
          </a:p>
        </p:txBody>
      </p:sp>
      <p:sp>
        <p:nvSpPr>
          <p:cNvPr id="3" name="Content Placeholder 2"/>
          <p:cNvSpPr>
            <a:spLocks noGrp="1"/>
          </p:cNvSpPr>
          <p:nvPr>
            <p:ph idx="1"/>
          </p:nvPr>
        </p:nvSpPr>
        <p:spPr>
          <a:xfrm>
            <a:off x="381000" y="1412874"/>
            <a:ext cx="8382000" cy="3096245"/>
          </a:xfrm>
        </p:spPr>
        <p:txBody>
          <a:bodyPr>
            <a:normAutofit fontScale="62500" lnSpcReduction="20000"/>
          </a:bodyPr>
          <a:lstStyle/>
          <a:p>
            <a:r>
              <a:rPr lang="en-US" i="1" dirty="0" smtClean="0"/>
              <a:t>“It </a:t>
            </a:r>
            <a:r>
              <a:rPr lang="en-US" i="1" dirty="0"/>
              <a:t>is recommended that, even if it is considered unlikely by the experts, the collaboration addresses the problem which might occur if the PCI express bus (v3.0) in PCs becomes unavailable during the lifetime of the </a:t>
            </a:r>
            <a:r>
              <a:rPr lang="en-US" i="1" dirty="0" smtClean="0"/>
              <a:t>experiment</a:t>
            </a:r>
            <a:r>
              <a:rPr lang="en-US" dirty="0" smtClean="0"/>
              <a:t>” </a:t>
            </a:r>
            <a:br>
              <a:rPr lang="en-US" dirty="0" smtClean="0"/>
            </a:br>
            <a:r>
              <a:rPr lang="en-US" dirty="0" smtClean="0">
                <a:sym typeface="Wingdings"/>
              </a:rPr>
              <a:t>assume life-time == end of run 4. The “experts” are sure there will be no problem until end of run 3. Then if PCIe is replaced by something not backward compatible</a:t>
            </a:r>
          </a:p>
          <a:p>
            <a:pPr lvl="1"/>
            <a:r>
              <a:rPr lang="en-US" dirty="0" smtClean="0">
                <a:sym typeface="Wingdings"/>
              </a:rPr>
              <a:t>will use PCs with a “legacy” slot (require only 1 per PC)</a:t>
            </a:r>
          </a:p>
          <a:p>
            <a:pPr lvl="1"/>
            <a:r>
              <a:rPr lang="en-US" dirty="0" smtClean="0">
                <a:sym typeface="Wingdings"/>
              </a:rPr>
              <a:t>stock PCs and/or components (mainboards, memory modules, fans, power-supplies)</a:t>
            </a:r>
          </a:p>
          <a:p>
            <a:r>
              <a:rPr lang="en-US" dirty="0" smtClean="0">
                <a:sym typeface="Wingdings"/>
              </a:rPr>
              <a:t>If life-time &gt; run 4, and no more PCIe, then redesign the card (FPGA cost will have come down enormously, optical components are pluggable and can be re-used or new ones will be qualified)</a:t>
            </a:r>
          </a:p>
          <a:p>
            <a:pPr lvl="1"/>
            <a:endParaRPr lang="en-US" dirty="0"/>
          </a:p>
          <a:p>
            <a:endParaRPr lang="en-US" i="1" dirty="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13</a:t>
            </a:fld>
            <a:endParaRPr lang="en-GB"/>
          </a:p>
        </p:txBody>
      </p:sp>
    </p:spTree>
    <p:extLst>
      <p:ext uri="{BB962C8B-B14F-4D97-AF65-F5344CB8AC3E}">
        <p14:creationId xmlns:p14="http://schemas.microsoft.com/office/powerpoint/2010/main" val="1798018234"/>
      </p:ext>
    </p:extLst>
  </p:cSld>
  <p:clrMapOvr>
    <a:masterClrMapping/>
  </p:clrMapOvr>
  <p:transition xmlns:p14="http://schemas.microsoft.com/office/powerpoint/2010/mai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LLT</a:t>
            </a:r>
            <a:endParaRPr lang="en-US" dirty="0"/>
          </a:p>
        </p:txBody>
      </p:sp>
      <p:sp>
        <p:nvSpPr>
          <p:cNvPr id="3" name="Content Placeholder 2"/>
          <p:cNvSpPr>
            <a:spLocks noGrp="1"/>
          </p:cNvSpPr>
          <p:nvPr>
            <p:ph idx="1"/>
          </p:nvPr>
        </p:nvSpPr>
        <p:spPr>
          <a:xfrm>
            <a:off x="323528" y="1196752"/>
            <a:ext cx="8382000" cy="2210862"/>
          </a:xfrm>
        </p:spPr>
        <p:txBody>
          <a:bodyPr>
            <a:normAutofit fontScale="77500" lnSpcReduction="20000"/>
          </a:bodyPr>
          <a:lstStyle/>
          <a:p>
            <a:pPr>
              <a:lnSpc>
                <a:spcPct val="110000"/>
              </a:lnSpc>
            </a:pPr>
            <a:r>
              <a:rPr lang="en-US" i="1" dirty="0" smtClean="0"/>
              <a:t>“I</a:t>
            </a:r>
            <a:r>
              <a:rPr lang="en-US" i="1" dirty="0"/>
              <a:t>n the reviewers' opinion, only the software option should be pursued if any. For this case it should be clarified in how far the resources in the FPGA of the PCIe board could be used to </a:t>
            </a:r>
            <a:r>
              <a:rPr lang="en-US" i="1" dirty="0" smtClean="0"/>
              <a:t>support </a:t>
            </a:r>
            <a:r>
              <a:rPr lang="en-US" i="1" dirty="0"/>
              <a:t>the Software LLT with some pre-</a:t>
            </a:r>
            <a:r>
              <a:rPr lang="en-US" i="1" dirty="0" smtClean="0"/>
              <a:t>processing</a:t>
            </a:r>
            <a:r>
              <a:rPr lang="en-US" dirty="0" smtClean="0"/>
              <a:t>”</a:t>
            </a:r>
            <a:br>
              <a:rPr lang="en-US" dirty="0" smtClean="0"/>
            </a:br>
            <a:r>
              <a:rPr lang="en-US" dirty="0" smtClean="0">
                <a:sym typeface="Wingdings"/>
              </a:rPr>
              <a:t> will establish the feasibility of the software LLT in time so that hardware LLT could be still developed in case needed.</a:t>
            </a:r>
            <a:r>
              <a:rPr lang="en-US" dirty="0" smtClean="0"/>
              <a:t> </a:t>
            </a:r>
            <a:endParaRPr lang="en-US" dirty="0"/>
          </a:p>
          <a:p>
            <a:endParaRPr lang="en-US" i="1" dirty="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14</a:t>
            </a:fld>
            <a:endParaRPr lang="en-GB"/>
          </a:p>
        </p:txBody>
      </p:sp>
    </p:spTree>
    <p:extLst>
      <p:ext uri="{BB962C8B-B14F-4D97-AF65-F5344CB8AC3E}">
        <p14:creationId xmlns:p14="http://schemas.microsoft.com/office/powerpoint/2010/main" val="205015112"/>
      </p:ext>
    </p:extLst>
  </p:cSld>
  <p:clrMapOvr>
    <a:masterClrMapping/>
  </p:clrMapOvr>
  <p:transition xmlns:p14="http://schemas.microsoft.com/office/powerpoint/2010/mai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5" name="Straight Arrow Connector 154"/>
          <p:cNvCxnSpPr/>
          <p:nvPr/>
        </p:nvCxnSpPr>
        <p:spPr>
          <a:xfrm flipH="1">
            <a:off x="4385620" y="3715705"/>
            <a:ext cx="794" cy="953355"/>
          </a:xfrm>
          <a:prstGeom prst="straightConnector1">
            <a:avLst/>
          </a:prstGeom>
          <a:ln w="38100" cmpd="dbl">
            <a:solidFill>
              <a:schemeClr val="bg1">
                <a:alpha val="50000"/>
              </a:schemeClr>
            </a:solidFill>
            <a:prstDash val="solid"/>
            <a:tailEnd type="arrow" w="sm" len="sm"/>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pSp>
        <p:nvGrpSpPr>
          <p:cNvPr id="130" name="Group 129"/>
          <p:cNvGrpSpPr/>
          <p:nvPr/>
        </p:nvGrpSpPr>
        <p:grpSpPr>
          <a:xfrm>
            <a:off x="732812" y="3698259"/>
            <a:ext cx="3025130" cy="1005561"/>
            <a:chOff x="953960" y="4850388"/>
            <a:chExt cx="3025130" cy="396000"/>
          </a:xfrm>
        </p:grpSpPr>
        <p:cxnSp>
          <p:nvCxnSpPr>
            <p:cNvPr id="131" name="Straight Arrow Connector 130"/>
            <p:cNvCxnSpPr/>
            <p:nvPr/>
          </p:nvCxnSpPr>
          <p:spPr>
            <a:xfrm rot="5400000">
              <a:off x="756357" y="5047991"/>
              <a:ext cx="396000" cy="794"/>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132" name="Straight Arrow Connector 131"/>
            <p:cNvCxnSpPr/>
            <p:nvPr/>
          </p:nvCxnSpPr>
          <p:spPr>
            <a:xfrm rot="5400000">
              <a:off x="1260413" y="5047991"/>
              <a:ext cx="396000" cy="794"/>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133" name="Straight Arrow Connector 132"/>
            <p:cNvCxnSpPr/>
            <p:nvPr/>
          </p:nvCxnSpPr>
          <p:spPr>
            <a:xfrm rot="5400000">
              <a:off x="1764469" y="5047991"/>
              <a:ext cx="396000" cy="794"/>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134" name="Straight Arrow Connector 133"/>
            <p:cNvCxnSpPr/>
            <p:nvPr/>
          </p:nvCxnSpPr>
          <p:spPr>
            <a:xfrm rot="5400000">
              <a:off x="2268525" y="5047991"/>
              <a:ext cx="396000" cy="794"/>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135" name="Straight Arrow Connector 134"/>
            <p:cNvCxnSpPr/>
            <p:nvPr/>
          </p:nvCxnSpPr>
          <p:spPr>
            <a:xfrm rot="5400000">
              <a:off x="2772581" y="5047991"/>
              <a:ext cx="396000" cy="794"/>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136" name="Straight Arrow Connector 135"/>
            <p:cNvCxnSpPr/>
            <p:nvPr/>
          </p:nvCxnSpPr>
          <p:spPr>
            <a:xfrm rot="5400000">
              <a:off x="3276637" y="5047991"/>
              <a:ext cx="396000" cy="794"/>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137" name="Straight Arrow Connector 136"/>
            <p:cNvCxnSpPr/>
            <p:nvPr/>
          </p:nvCxnSpPr>
          <p:spPr>
            <a:xfrm rot="5400000">
              <a:off x="3780693" y="5047991"/>
              <a:ext cx="396000" cy="794"/>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grpSp>
      <p:sp>
        <p:nvSpPr>
          <p:cNvPr id="2" name="Title 1"/>
          <p:cNvSpPr>
            <a:spLocks noGrp="1"/>
          </p:cNvSpPr>
          <p:nvPr>
            <p:ph type="title"/>
          </p:nvPr>
        </p:nvSpPr>
        <p:spPr>
          <a:xfrm>
            <a:off x="381000" y="230188"/>
            <a:ext cx="8382000" cy="677108"/>
          </a:xfrm>
        </p:spPr>
        <p:txBody>
          <a:bodyPr/>
          <a:lstStyle/>
          <a:p>
            <a:pPr algn="ctr"/>
            <a:r>
              <a:rPr lang="en-US" dirty="0" smtClean="0"/>
              <a:t>Evolution 2 - Architecture</a:t>
            </a:r>
            <a:endParaRPr lang="en-US" dirty="0"/>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smtClean="0">
                <a:solidFill>
                  <a:prstClr val="black"/>
                </a:solidFill>
              </a:rPr>
              <a:t>Readout Review 25/2/2024 - Architecture N. Neufeld</a:t>
            </a:r>
            <a:endParaRPr lang="en-GB" sz="1200" dirty="0">
              <a:solidFill>
                <a:prstClr val="black"/>
              </a:solidFill>
            </a:endParaRPr>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pPr>
              <a:defRPr/>
            </a:pPr>
            <a:fld id="{F42D611D-4A20-4476-B464-7DA6F4278282}" type="slidenum">
              <a:rPr lang="en-GB">
                <a:solidFill>
                  <a:prstClr val="black"/>
                </a:solidFill>
              </a:rPr>
              <a:pPr>
                <a:defRPr/>
              </a:pPr>
              <a:t>15</a:t>
            </a:fld>
            <a:endParaRPr lang="en-GB">
              <a:solidFill>
                <a:prstClr val="black"/>
              </a:solidFill>
            </a:endParaRPr>
          </a:p>
        </p:txBody>
      </p:sp>
      <p:sp>
        <p:nvSpPr>
          <p:cNvPr id="4" name="Content Placeholder 3"/>
          <p:cNvSpPr>
            <a:spLocks noGrp="1"/>
          </p:cNvSpPr>
          <p:nvPr>
            <p:ph sz="half" idx="4294967295"/>
          </p:nvPr>
        </p:nvSpPr>
        <p:spPr>
          <a:xfrm>
            <a:off x="5105400" y="1511300"/>
            <a:ext cx="4038600" cy="5013325"/>
          </a:xfrm>
          <a:noFill/>
        </p:spPr>
        <p:txBody>
          <a:bodyPr>
            <a:normAutofit fontScale="92500"/>
          </a:bodyPr>
          <a:lstStyle/>
          <a:p>
            <a:pPr>
              <a:buFont typeface="Calibri" pitchFamily="34" charset="0"/>
              <a:buChar char=" "/>
            </a:pPr>
            <a:r>
              <a:rPr lang="en-US" sz="2400" dirty="0" smtClean="0"/>
              <a:t>GBT: 4.8 </a:t>
            </a:r>
            <a:r>
              <a:rPr lang="en-US" sz="2400" dirty="0" err="1" smtClean="0"/>
              <a:t>Gbit</a:t>
            </a:r>
            <a:r>
              <a:rPr lang="en-US" sz="2400" dirty="0" smtClean="0"/>
              <a:t>/s (9000 x) DAQ</a:t>
            </a:r>
            <a:br>
              <a:rPr lang="en-US" sz="2400" dirty="0" smtClean="0"/>
            </a:br>
            <a:r>
              <a:rPr lang="en-US" sz="2400" dirty="0" smtClean="0"/>
              <a:t>          3.2 </a:t>
            </a:r>
            <a:r>
              <a:rPr lang="en-US" sz="2400" dirty="0" err="1" smtClean="0"/>
              <a:t>Gbit</a:t>
            </a:r>
            <a:r>
              <a:rPr lang="en-US" sz="2400" dirty="0" smtClean="0"/>
              <a:t>/s (2400 x) TFC/ECS </a:t>
            </a:r>
            <a:r>
              <a:rPr lang="en-US" sz="2400" dirty="0" smtClean="0">
                <a:solidFill>
                  <a:srgbClr val="FFFF00"/>
                </a:solidFill>
              </a:rPr>
              <a:t>running over 300 m</a:t>
            </a:r>
            <a:endParaRPr lang="en-US" sz="2400" dirty="0">
              <a:solidFill>
                <a:srgbClr val="FFFF00"/>
              </a:solidFill>
            </a:endParaRPr>
          </a:p>
          <a:p>
            <a:pPr>
              <a:buFont typeface="Calibri" pitchFamily="34" charset="0"/>
              <a:buChar char=" "/>
            </a:pPr>
            <a:endParaRPr lang="en-US" sz="2400" dirty="0"/>
          </a:p>
          <a:p>
            <a:pPr>
              <a:buFont typeface="Calibri" pitchFamily="34" charset="0"/>
              <a:buChar char=" "/>
            </a:pPr>
            <a:r>
              <a:rPr lang="en-US" sz="2400" dirty="0" smtClean="0"/>
              <a:t>DAQ  network &gt;= 100 </a:t>
            </a:r>
            <a:r>
              <a:rPr lang="en-US" sz="2400" dirty="0" err="1" smtClean="0"/>
              <a:t>Gbit</a:t>
            </a:r>
            <a:r>
              <a:rPr lang="en-US" sz="2400" dirty="0" smtClean="0"/>
              <a:t>/s Ethernet / EDR InfiniBand / …/400 links)</a:t>
            </a:r>
          </a:p>
          <a:p>
            <a:pPr>
              <a:buFont typeface="Calibri" pitchFamily="34" charset="0"/>
              <a:buChar char=" "/>
            </a:pPr>
            <a:r>
              <a:rPr lang="en-US" sz="2400" dirty="0" smtClean="0"/>
              <a:t>AMC40 </a:t>
            </a:r>
            <a:r>
              <a:rPr lang="en-US" sz="2400" dirty="0" smtClean="0">
                <a:sym typeface="Wingdings"/>
              </a:rPr>
              <a:t> PCIe40 + PC</a:t>
            </a:r>
            <a:endParaRPr lang="en-US" sz="2400" dirty="0"/>
          </a:p>
          <a:p>
            <a:pPr>
              <a:buFont typeface="Calibri" pitchFamily="34" charset="0"/>
              <a:buChar char=" "/>
            </a:pPr>
            <a:r>
              <a:rPr lang="en-US" sz="2400" dirty="0" smtClean="0"/>
              <a:t>Output from event-builder into edge switches (100 Gbit Ethernet / EDR IB) (&lt;= 400 links)</a:t>
            </a:r>
          </a:p>
          <a:p>
            <a:pPr>
              <a:buFont typeface="Calibri" pitchFamily="34" charset="0"/>
              <a:buChar char=" "/>
            </a:pPr>
            <a:r>
              <a:rPr lang="en-US" sz="2400" dirty="0" smtClean="0"/>
              <a:t>Bi-directional links for TFC/ECS to/from TELL40 for timing, back-pressure and LLT</a:t>
            </a:r>
          </a:p>
          <a:p>
            <a:pPr>
              <a:buFont typeface="Calibri" pitchFamily="34" charset="0"/>
              <a:buChar char=" "/>
            </a:pPr>
            <a:r>
              <a:rPr lang="en-US" sz="2400" dirty="0" smtClean="0"/>
              <a:t>10G </a:t>
            </a:r>
            <a:r>
              <a:rPr lang="en-US" sz="2400" dirty="0" err="1" smtClean="0"/>
              <a:t>BaseT</a:t>
            </a:r>
            <a:r>
              <a:rPr lang="en-US" sz="2400" dirty="0" smtClean="0"/>
              <a:t> to farm-nodes</a:t>
            </a:r>
          </a:p>
        </p:txBody>
      </p:sp>
      <p:sp>
        <p:nvSpPr>
          <p:cNvPr id="7" name="Rounded Rectangle 6"/>
          <p:cNvSpPr/>
          <p:nvPr/>
        </p:nvSpPr>
        <p:spPr>
          <a:xfrm>
            <a:off x="683568" y="1268760"/>
            <a:ext cx="3528392" cy="720080"/>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r>
              <a:rPr lang="en-US" dirty="0" smtClean="0">
                <a:solidFill>
                  <a:prstClr val="black"/>
                </a:solidFill>
                <a:latin typeface="Calibri"/>
              </a:rPr>
              <a:t>Detector</a:t>
            </a:r>
          </a:p>
        </p:txBody>
      </p:sp>
      <p:sp>
        <p:nvSpPr>
          <p:cNvPr id="8" name="Rounded Rectangle 7"/>
          <p:cNvSpPr/>
          <p:nvPr/>
        </p:nvSpPr>
        <p:spPr>
          <a:xfrm>
            <a:off x="665928" y="3266212"/>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9" name="Rounded Rectangle 8"/>
          <p:cNvSpPr/>
          <p:nvPr/>
        </p:nvSpPr>
        <p:spPr>
          <a:xfrm>
            <a:off x="1108263" y="3266212"/>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0" name="Rounded Rectangle 9"/>
          <p:cNvSpPr/>
          <p:nvPr/>
        </p:nvSpPr>
        <p:spPr>
          <a:xfrm>
            <a:off x="1550598" y="3266212"/>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1" name="Rounded Rectangle 10"/>
          <p:cNvSpPr/>
          <p:nvPr/>
        </p:nvSpPr>
        <p:spPr>
          <a:xfrm>
            <a:off x="1992933" y="3266212"/>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2" name="Rounded Rectangle 11"/>
          <p:cNvSpPr/>
          <p:nvPr/>
        </p:nvSpPr>
        <p:spPr>
          <a:xfrm>
            <a:off x="2435268" y="3266212"/>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3" name="Rounded Rectangle 12"/>
          <p:cNvSpPr/>
          <p:nvPr/>
        </p:nvSpPr>
        <p:spPr>
          <a:xfrm>
            <a:off x="2877603" y="3266212"/>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4" name="Rounded Rectangle 13"/>
          <p:cNvSpPr/>
          <p:nvPr/>
        </p:nvSpPr>
        <p:spPr>
          <a:xfrm>
            <a:off x="3319938" y="3266212"/>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5" name="Rounded Rectangle 14"/>
          <p:cNvSpPr/>
          <p:nvPr/>
        </p:nvSpPr>
        <p:spPr>
          <a:xfrm>
            <a:off x="3762272" y="3266212"/>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6" name="Rounded Rectangle 15"/>
          <p:cNvSpPr/>
          <p:nvPr/>
        </p:nvSpPr>
        <p:spPr>
          <a:xfrm>
            <a:off x="665928" y="4058301"/>
            <a:ext cx="3993228" cy="38162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92500" lnSpcReduction="10000"/>
          </a:bodyPr>
          <a:lstStyle/>
          <a:p>
            <a:pPr algn="ctr"/>
            <a:r>
              <a:rPr lang="en-US" dirty="0" smtClean="0">
                <a:solidFill>
                  <a:prstClr val="black"/>
                </a:solidFill>
                <a:latin typeface="Calibri"/>
              </a:rPr>
              <a:t>DAQ network</a:t>
            </a:r>
          </a:p>
        </p:txBody>
      </p:sp>
      <p:grpSp>
        <p:nvGrpSpPr>
          <p:cNvPr id="20" name="Group 19"/>
          <p:cNvGrpSpPr/>
          <p:nvPr/>
        </p:nvGrpSpPr>
        <p:grpSpPr>
          <a:xfrm>
            <a:off x="683568" y="5229200"/>
            <a:ext cx="216024" cy="1008112"/>
            <a:chOff x="683568" y="4653136"/>
            <a:chExt cx="216024" cy="1008112"/>
          </a:xfrm>
        </p:grpSpPr>
        <p:sp>
          <p:nvSpPr>
            <p:cNvPr id="17" name="Rounded Rectangle 16"/>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18" name="Rounded Rectangle 17"/>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19" name="Rounded Rectangle 18"/>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21" name="Group 20"/>
          <p:cNvGrpSpPr/>
          <p:nvPr/>
        </p:nvGrpSpPr>
        <p:grpSpPr>
          <a:xfrm>
            <a:off x="984692" y="5229200"/>
            <a:ext cx="216024" cy="1008112"/>
            <a:chOff x="683568" y="4653136"/>
            <a:chExt cx="216024" cy="1008112"/>
          </a:xfrm>
        </p:grpSpPr>
        <p:sp>
          <p:nvSpPr>
            <p:cNvPr id="22" name="Rounded Rectangle 21"/>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23" name="Rounded Rectangle 22"/>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24" name="Rounded Rectangle 23"/>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25" name="Group 24"/>
          <p:cNvGrpSpPr/>
          <p:nvPr/>
        </p:nvGrpSpPr>
        <p:grpSpPr>
          <a:xfrm>
            <a:off x="1285816" y="5229200"/>
            <a:ext cx="216024" cy="1008112"/>
            <a:chOff x="683568" y="4653136"/>
            <a:chExt cx="216024" cy="1008112"/>
          </a:xfrm>
        </p:grpSpPr>
        <p:sp>
          <p:nvSpPr>
            <p:cNvPr id="26" name="Rounded Rectangle 25"/>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27" name="Rounded Rectangle 26"/>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28" name="Rounded Rectangle 27"/>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29" name="Group 28"/>
          <p:cNvGrpSpPr/>
          <p:nvPr/>
        </p:nvGrpSpPr>
        <p:grpSpPr>
          <a:xfrm>
            <a:off x="1586940" y="5229200"/>
            <a:ext cx="216024" cy="1008112"/>
            <a:chOff x="683568" y="4653136"/>
            <a:chExt cx="216024" cy="1008112"/>
          </a:xfrm>
        </p:grpSpPr>
        <p:sp>
          <p:nvSpPr>
            <p:cNvPr id="30" name="Rounded Rectangle 29"/>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31" name="Rounded Rectangle 30"/>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32" name="Rounded Rectangle 31"/>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33" name="Group 32"/>
          <p:cNvGrpSpPr/>
          <p:nvPr/>
        </p:nvGrpSpPr>
        <p:grpSpPr>
          <a:xfrm>
            <a:off x="1888064" y="5229200"/>
            <a:ext cx="216024" cy="1008112"/>
            <a:chOff x="683568" y="4653136"/>
            <a:chExt cx="216024" cy="1008112"/>
          </a:xfrm>
        </p:grpSpPr>
        <p:sp>
          <p:nvSpPr>
            <p:cNvPr id="34" name="Rounded Rectangle 33"/>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35" name="Rounded Rectangle 34"/>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36" name="Rounded Rectangle 35"/>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37" name="Group 36"/>
          <p:cNvGrpSpPr/>
          <p:nvPr/>
        </p:nvGrpSpPr>
        <p:grpSpPr>
          <a:xfrm>
            <a:off x="2189188" y="5229200"/>
            <a:ext cx="216024" cy="1008112"/>
            <a:chOff x="683568" y="4653136"/>
            <a:chExt cx="216024" cy="1008112"/>
          </a:xfrm>
        </p:grpSpPr>
        <p:sp>
          <p:nvSpPr>
            <p:cNvPr id="38" name="Rounded Rectangle 37"/>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39" name="Rounded Rectangle 38"/>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40" name="Rounded Rectangle 39"/>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41" name="Group 40"/>
          <p:cNvGrpSpPr/>
          <p:nvPr/>
        </p:nvGrpSpPr>
        <p:grpSpPr>
          <a:xfrm>
            <a:off x="2490312" y="5229200"/>
            <a:ext cx="216024" cy="1008112"/>
            <a:chOff x="683568" y="4653136"/>
            <a:chExt cx="216024" cy="1008112"/>
          </a:xfrm>
        </p:grpSpPr>
        <p:sp>
          <p:nvSpPr>
            <p:cNvPr id="42" name="Rounded Rectangle 41"/>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43" name="Rounded Rectangle 42"/>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44" name="Rounded Rectangle 43"/>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45" name="Group 44"/>
          <p:cNvGrpSpPr/>
          <p:nvPr/>
        </p:nvGrpSpPr>
        <p:grpSpPr>
          <a:xfrm>
            <a:off x="2791436" y="5229200"/>
            <a:ext cx="216024" cy="1008112"/>
            <a:chOff x="683568" y="4653136"/>
            <a:chExt cx="216024" cy="1008112"/>
          </a:xfrm>
        </p:grpSpPr>
        <p:sp>
          <p:nvSpPr>
            <p:cNvPr id="46" name="Rounded Rectangle 45"/>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47" name="Rounded Rectangle 46"/>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48" name="Rounded Rectangle 47"/>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49" name="Group 48"/>
          <p:cNvGrpSpPr/>
          <p:nvPr/>
        </p:nvGrpSpPr>
        <p:grpSpPr>
          <a:xfrm>
            <a:off x="3092560" y="5229200"/>
            <a:ext cx="216024" cy="1008112"/>
            <a:chOff x="683568" y="4653136"/>
            <a:chExt cx="216024" cy="1008112"/>
          </a:xfrm>
        </p:grpSpPr>
        <p:sp>
          <p:nvSpPr>
            <p:cNvPr id="50" name="Rounded Rectangle 49"/>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51" name="Rounded Rectangle 50"/>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52" name="Rounded Rectangle 51"/>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53" name="Group 52"/>
          <p:cNvGrpSpPr/>
          <p:nvPr/>
        </p:nvGrpSpPr>
        <p:grpSpPr>
          <a:xfrm>
            <a:off x="3393684" y="5229200"/>
            <a:ext cx="216024" cy="1008112"/>
            <a:chOff x="683568" y="4653136"/>
            <a:chExt cx="216024" cy="1008112"/>
          </a:xfrm>
        </p:grpSpPr>
        <p:sp>
          <p:nvSpPr>
            <p:cNvPr id="54" name="Rounded Rectangle 53"/>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55" name="Rounded Rectangle 54"/>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56" name="Rounded Rectangle 55"/>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57" name="Group 56"/>
          <p:cNvGrpSpPr/>
          <p:nvPr/>
        </p:nvGrpSpPr>
        <p:grpSpPr>
          <a:xfrm>
            <a:off x="3694808" y="5229200"/>
            <a:ext cx="216024" cy="1008112"/>
            <a:chOff x="683568" y="4653136"/>
            <a:chExt cx="216024" cy="1008112"/>
          </a:xfrm>
        </p:grpSpPr>
        <p:sp>
          <p:nvSpPr>
            <p:cNvPr id="58" name="Rounded Rectangle 57"/>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59" name="Rounded Rectangle 58"/>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60" name="Rounded Rectangle 59"/>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61" name="Group 60"/>
          <p:cNvGrpSpPr/>
          <p:nvPr/>
        </p:nvGrpSpPr>
        <p:grpSpPr>
          <a:xfrm>
            <a:off x="3995936" y="5229200"/>
            <a:ext cx="216024" cy="1008112"/>
            <a:chOff x="683568" y="4653136"/>
            <a:chExt cx="216024" cy="1008112"/>
          </a:xfrm>
        </p:grpSpPr>
        <p:sp>
          <p:nvSpPr>
            <p:cNvPr id="62" name="Rounded Rectangle 61"/>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63" name="Rounded Rectangle 62"/>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64" name="Rounded Rectangle 63"/>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3" name="Group 2"/>
          <p:cNvGrpSpPr/>
          <p:nvPr/>
        </p:nvGrpSpPr>
        <p:grpSpPr>
          <a:xfrm>
            <a:off x="675029" y="2186597"/>
            <a:ext cx="3479254" cy="1001391"/>
            <a:chOff x="3620909" y="3933056"/>
            <a:chExt cx="3479254" cy="1001391"/>
          </a:xfrm>
        </p:grpSpPr>
        <p:sp>
          <p:nvSpPr>
            <p:cNvPr id="65" name="Freeform 64"/>
            <p:cNvSpPr/>
            <p:nvPr/>
          </p:nvSpPr>
          <p:spPr>
            <a:xfrm rot="10800000">
              <a:off x="3620909" y="4365104"/>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a:gradFill flip="none" rotWithShape="1">
              <a:gsLst>
                <a:gs pos="0">
                  <a:schemeClr val="dk1">
                    <a:tint val="62000"/>
                    <a:satMod val="180000"/>
                    <a:alpha val="44000"/>
                  </a:schemeClr>
                </a:gs>
                <a:gs pos="65000">
                  <a:schemeClr val="dk1">
                    <a:tint val="32000"/>
                    <a:satMod val="250000"/>
                    <a:alpha val="44000"/>
                  </a:schemeClr>
                </a:gs>
                <a:gs pos="100000">
                  <a:schemeClr val="dk1">
                    <a:tint val="23000"/>
                    <a:satMod val="300000"/>
                    <a:alpha val="44000"/>
                  </a:schemeClr>
                </a:gs>
              </a:gsLst>
              <a:lin ang="16200000" scaled="0"/>
              <a:tileRect/>
            </a:gradFill>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66" name="Freeform 65"/>
            <p:cNvSpPr/>
            <p:nvPr/>
          </p:nvSpPr>
          <p:spPr>
            <a:xfrm>
              <a:off x="3632344" y="3933056"/>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a:gradFill flip="none" rotWithShape="1">
              <a:gsLst>
                <a:gs pos="0">
                  <a:schemeClr val="dk1">
                    <a:tint val="62000"/>
                    <a:satMod val="180000"/>
                    <a:alpha val="44000"/>
                  </a:schemeClr>
                </a:gs>
                <a:gs pos="65000">
                  <a:schemeClr val="dk1">
                    <a:tint val="32000"/>
                    <a:satMod val="250000"/>
                    <a:alpha val="44000"/>
                  </a:schemeClr>
                </a:gs>
                <a:gs pos="100000">
                  <a:schemeClr val="dk1">
                    <a:tint val="23000"/>
                    <a:satMod val="300000"/>
                    <a:alpha val="44000"/>
                  </a:schemeClr>
                </a:gs>
              </a:gsLst>
              <a:lin ang="16200000" scaled="0"/>
              <a:tileRect/>
            </a:gradFill>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grpSp>
          <p:nvGrpSpPr>
            <p:cNvPr id="74" name="Group 73"/>
            <p:cNvGrpSpPr/>
            <p:nvPr/>
          </p:nvGrpSpPr>
          <p:grpSpPr>
            <a:xfrm>
              <a:off x="5216520" y="4005064"/>
              <a:ext cx="766557" cy="864096"/>
              <a:chOff x="4211960" y="2132856"/>
              <a:chExt cx="766557" cy="864096"/>
            </a:xfrm>
          </p:grpSpPr>
          <p:grpSp>
            <p:nvGrpSpPr>
              <p:cNvPr id="72" name="Group 71"/>
              <p:cNvGrpSpPr/>
              <p:nvPr/>
            </p:nvGrpSpPr>
            <p:grpSpPr>
              <a:xfrm>
                <a:off x="4391980" y="2132856"/>
                <a:ext cx="216024" cy="864096"/>
                <a:chOff x="4391980" y="2132856"/>
                <a:chExt cx="216024" cy="864096"/>
              </a:xfrm>
            </p:grpSpPr>
            <p:cxnSp>
              <p:nvCxnSpPr>
                <p:cNvPr id="68" name="Straight Connector 67"/>
                <p:cNvCxnSpPr/>
                <p:nvPr/>
              </p:nvCxnSpPr>
              <p:spPr>
                <a:xfrm>
                  <a:off x="4391980" y="2132856"/>
                  <a:ext cx="216024" cy="0"/>
                </a:xfrm>
                <a:prstGeom prst="line">
                  <a:avLst/>
                </a:prstGeom>
                <a:ln/>
              </p:spPr>
              <p:style>
                <a:lnRef idx="1">
                  <a:schemeClr val="dk1"/>
                </a:lnRef>
                <a:fillRef idx="2">
                  <a:schemeClr val="dk1"/>
                </a:fillRef>
                <a:effectRef idx="1">
                  <a:schemeClr val="dk1"/>
                </a:effectRef>
                <a:fontRef idx="minor">
                  <a:schemeClr val="dk1"/>
                </a:fontRef>
              </p:style>
            </p:cxnSp>
            <p:cxnSp>
              <p:nvCxnSpPr>
                <p:cNvPr id="70" name="Straight Arrow Connector 69"/>
                <p:cNvCxnSpPr/>
                <p:nvPr/>
              </p:nvCxnSpPr>
              <p:spPr>
                <a:xfrm rot="5400000">
                  <a:off x="4067944" y="2564110"/>
                  <a:ext cx="864096" cy="1588"/>
                </a:xfrm>
                <a:prstGeom prst="straightConnector1">
                  <a:avLst/>
                </a:prstGeom>
                <a:ln>
                  <a:headEnd type="arrow"/>
                  <a:tailEnd type="arrow"/>
                </a:ln>
              </p:spPr>
              <p:style>
                <a:lnRef idx="1">
                  <a:schemeClr val="dk1"/>
                </a:lnRef>
                <a:fillRef idx="2">
                  <a:schemeClr val="dk1"/>
                </a:fillRef>
                <a:effectRef idx="1">
                  <a:schemeClr val="dk1"/>
                </a:effectRef>
                <a:fontRef idx="minor">
                  <a:schemeClr val="dk1"/>
                </a:fontRef>
              </p:style>
            </p:cxnSp>
            <p:cxnSp>
              <p:nvCxnSpPr>
                <p:cNvPr id="71" name="Straight Connector 70"/>
                <p:cNvCxnSpPr/>
                <p:nvPr/>
              </p:nvCxnSpPr>
              <p:spPr>
                <a:xfrm>
                  <a:off x="4391980" y="2996158"/>
                  <a:ext cx="216024" cy="0"/>
                </a:xfrm>
                <a:prstGeom prst="line">
                  <a:avLst/>
                </a:prstGeom>
                <a:ln/>
              </p:spPr>
              <p:style>
                <a:lnRef idx="1">
                  <a:schemeClr val="dk1"/>
                </a:lnRef>
                <a:fillRef idx="2">
                  <a:schemeClr val="dk1"/>
                </a:fillRef>
                <a:effectRef idx="1">
                  <a:schemeClr val="dk1"/>
                </a:effectRef>
                <a:fontRef idx="minor">
                  <a:schemeClr val="dk1"/>
                </a:fontRef>
              </p:style>
            </p:cxnSp>
          </p:grpSp>
          <p:sp>
            <p:nvSpPr>
              <p:cNvPr id="73" name="TextBox 72"/>
              <p:cNvSpPr txBox="1"/>
              <p:nvPr/>
            </p:nvSpPr>
            <p:spPr>
              <a:xfrm>
                <a:off x="4211960" y="2420888"/>
                <a:ext cx="766557" cy="246221"/>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sz="1000" dirty="0" smtClean="0">
                    <a:solidFill>
                      <a:prstClr val="black"/>
                    </a:solidFill>
                    <a:latin typeface="Calibri"/>
                  </a:rPr>
                  <a:t>100 m rock</a:t>
                </a:r>
              </a:p>
            </p:txBody>
          </p:sp>
        </p:grpSp>
      </p:grpSp>
      <p:cxnSp>
        <p:nvCxnSpPr>
          <p:cNvPr id="76" name="Straight Arrow Connector 75"/>
          <p:cNvCxnSpPr/>
          <p:nvPr/>
        </p:nvCxnSpPr>
        <p:spPr>
          <a:xfrm rot="5400000">
            <a:off x="26959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78" name="Straight Arrow Connector 77"/>
          <p:cNvCxnSpPr/>
          <p:nvPr/>
        </p:nvCxnSpPr>
        <p:spPr>
          <a:xfrm rot="5400000">
            <a:off x="5028598" y="1808026"/>
            <a:ext cx="360040" cy="1588"/>
          </a:xfrm>
          <a:prstGeom prst="straightConnector1">
            <a:avLst/>
          </a:prstGeom>
          <a:ln w="285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rot="5400000">
            <a:off x="490816"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1" name="Straight Arrow Connector 80"/>
          <p:cNvCxnSpPr/>
          <p:nvPr/>
        </p:nvCxnSpPr>
        <p:spPr>
          <a:xfrm rot="5400000">
            <a:off x="712040"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2" name="Straight Arrow Connector 81"/>
          <p:cNvCxnSpPr/>
          <p:nvPr/>
        </p:nvCxnSpPr>
        <p:spPr>
          <a:xfrm rot="5400000">
            <a:off x="933264"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3" name="Straight Arrow Connector 82"/>
          <p:cNvCxnSpPr/>
          <p:nvPr/>
        </p:nvCxnSpPr>
        <p:spPr>
          <a:xfrm rot="5400000">
            <a:off x="1154488"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4" name="Straight Arrow Connector 83"/>
          <p:cNvCxnSpPr/>
          <p:nvPr/>
        </p:nvCxnSpPr>
        <p:spPr>
          <a:xfrm rot="5400000">
            <a:off x="137571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5" name="Straight Arrow Connector 84"/>
          <p:cNvCxnSpPr/>
          <p:nvPr/>
        </p:nvCxnSpPr>
        <p:spPr>
          <a:xfrm rot="5400000">
            <a:off x="2260608"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6" name="Straight Arrow Connector 85"/>
          <p:cNvCxnSpPr/>
          <p:nvPr/>
        </p:nvCxnSpPr>
        <p:spPr>
          <a:xfrm rot="5400000">
            <a:off x="2924280"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7" name="Straight Arrow Connector 86"/>
          <p:cNvCxnSpPr/>
          <p:nvPr/>
        </p:nvCxnSpPr>
        <p:spPr>
          <a:xfrm rot="5400000">
            <a:off x="3145504" y="2618046"/>
            <a:ext cx="1260000" cy="1588"/>
          </a:xfrm>
          <a:prstGeom prst="straightConnector1">
            <a:avLst/>
          </a:prstGeom>
          <a:ln>
            <a:headEnd type="arrow"/>
            <a:tailEnd type="arrow"/>
          </a:ln>
        </p:spPr>
        <p:style>
          <a:lnRef idx="1">
            <a:schemeClr val="dk1"/>
          </a:lnRef>
          <a:fillRef idx="2">
            <a:schemeClr val="dk1"/>
          </a:fillRef>
          <a:effectRef idx="1">
            <a:schemeClr val="dk1"/>
          </a:effectRef>
          <a:fontRef idx="minor">
            <a:schemeClr val="dk1"/>
          </a:fontRef>
        </p:style>
      </p:cxnSp>
      <p:cxnSp>
        <p:nvCxnSpPr>
          <p:cNvPr id="88" name="Straight Arrow Connector 87"/>
          <p:cNvCxnSpPr/>
          <p:nvPr/>
        </p:nvCxnSpPr>
        <p:spPr>
          <a:xfrm rot="5400000">
            <a:off x="3366730" y="2618046"/>
            <a:ext cx="1260000" cy="1588"/>
          </a:xfrm>
          <a:prstGeom prst="straightConnector1">
            <a:avLst/>
          </a:prstGeom>
          <a:ln>
            <a:headEnd type="arrow"/>
            <a:tailEnd type="arrow"/>
          </a:ln>
        </p:spPr>
        <p:style>
          <a:lnRef idx="1">
            <a:schemeClr val="dk1"/>
          </a:lnRef>
          <a:fillRef idx="2">
            <a:schemeClr val="dk1"/>
          </a:fillRef>
          <a:effectRef idx="1">
            <a:schemeClr val="dk1"/>
          </a:effectRef>
          <a:fontRef idx="minor">
            <a:schemeClr val="dk1"/>
          </a:fontRef>
        </p:style>
      </p:cxnSp>
      <p:cxnSp>
        <p:nvCxnSpPr>
          <p:cNvPr id="89" name="Straight Arrow Connector 88"/>
          <p:cNvCxnSpPr/>
          <p:nvPr/>
        </p:nvCxnSpPr>
        <p:spPr>
          <a:xfrm rot="5400000">
            <a:off x="1596936"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90" name="Straight Arrow Connector 89"/>
          <p:cNvCxnSpPr/>
          <p:nvPr/>
        </p:nvCxnSpPr>
        <p:spPr>
          <a:xfrm rot="5400000">
            <a:off x="1818160"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91" name="TextBox 90"/>
          <p:cNvSpPr txBox="1"/>
          <p:nvPr/>
        </p:nvSpPr>
        <p:spPr>
          <a:xfrm>
            <a:off x="1848992" y="3266212"/>
            <a:ext cx="837940"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800" dirty="0" smtClean="0">
                <a:solidFill>
                  <a:schemeClr val="bg1"/>
                </a:solidFill>
                <a:latin typeface="Calibri"/>
              </a:rPr>
              <a:t>TELL40</a:t>
            </a:r>
          </a:p>
        </p:txBody>
      </p:sp>
      <p:sp>
        <p:nvSpPr>
          <p:cNvPr id="92" name="TextBox 91"/>
          <p:cNvSpPr txBox="1"/>
          <p:nvPr/>
        </p:nvSpPr>
        <p:spPr>
          <a:xfrm>
            <a:off x="1758262" y="5517232"/>
            <a:ext cx="1589602"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800" dirty="0" smtClean="0">
                <a:solidFill>
                  <a:prstClr val="black"/>
                </a:solidFill>
                <a:latin typeface="Calibri"/>
              </a:rPr>
              <a:t>Compute Units</a:t>
            </a:r>
          </a:p>
        </p:txBody>
      </p:sp>
      <p:cxnSp>
        <p:nvCxnSpPr>
          <p:cNvPr id="94" name="Straight Arrow Connector 93"/>
          <p:cNvCxnSpPr/>
          <p:nvPr/>
        </p:nvCxnSpPr>
        <p:spPr>
          <a:xfrm rot="5400000">
            <a:off x="701932"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95" name="Straight Arrow Connector 94"/>
          <p:cNvCxnSpPr/>
          <p:nvPr/>
        </p:nvCxnSpPr>
        <p:spPr>
          <a:xfrm flipH="1">
            <a:off x="5239309" y="2852936"/>
            <a:ext cx="1588" cy="678169"/>
          </a:xfrm>
          <a:prstGeom prst="straightConnector1">
            <a:avLst/>
          </a:prstGeom>
          <a:ln w="57150" cmpd="sng">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p:nvPr/>
        </p:nvCxnSpPr>
        <p:spPr>
          <a:xfrm rot="5400000">
            <a:off x="1054059"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97" name="Straight Arrow Connector 96"/>
          <p:cNvCxnSpPr/>
          <p:nvPr/>
        </p:nvCxnSpPr>
        <p:spPr>
          <a:xfrm rot="5400000">
            <a:off x="1406186"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98" name="Straight Arrow Connector 97"/>
          <p:cNvCxnSpPr/>
          <p:nvPr/>
        </p:nvCxnSpPr>
        <p:spPr>
          <a:xfrm rot="5400000">
            <a:off x="1758313"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99" name="Straight Arrow Connector 98"/>
          <p:cNvCxnSpPr/>
          <p:nvPr/>
        </p:nvCxnSpPr>
        <p:spPr>
          <a:xfrm rot="5400000">
            <a:off x="2110440"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00" name="Straight Arrow Connector 99"/>
          <p:cNvCxnSpPr/>
          <p:nvPr/>
        </p:nvCxnSpPr>
        <p:spPr>
          <a:xfrm rot="5400000">
            <a:off x="2462567"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01" name="Straight Arrow Connector 100"/>
          <p:cNvCxnSpPr/>
          <p:nvPr/>
        </p:nvCxnSpPr>
        <p:spPr>
          <a:xfrm rot="5400000">
            <a:off x="2814694"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02" name="Straight Arrow Connector 101"/>
          <p:cNvCxnSpPr/>
          <p:nvPr/>
        </p:nvCxnSpPr>
        <p:spPr>
          <a:xfrm rot="5400000">
            <a:off x="3166821"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03" name="Straight Arrow Connector 102"/>
          <p:cNvCxnSpPr/>
          <p:nvPr/>
        </p:nvCxnSpPr>
        <p:spPr>
          <a:xfrm rot="5400000">
            <a:off x="3518948"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05" name="Straight Arrow Connector 104"/>
          <p:cNvCxnSpPr/>
          <p:nvPr/>
        </p:nvCxnSpPr>
        <p:spPr>
          <a:xfrm rot="5400000">
            <a:off x="2039384"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06" name="Straight Arrow Connector 105"/>
          <p:cNvCxnSpPr/>
          <p:nvPr/>
        </p:nvCxnSpPr>
        <p:spPr>
          <a:xfrm rot="5400000">
            <a:off x="248183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07" name="Straight Arrow Connector 106"/>
          <p:cNvCxnSpPr/>
          <p:nvPr/>
        </p:nvCxnSpPr>
        <p:spPr>
          <a:xfrm rot="5400000">
            <a:off x="2703056"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grpSp>
        <p:nvGrpSpPr>
          <p:cNvPr id="129" name="Group 128"/>
          <p:cNvGrpSpPr/>
          <p:nvPr/>
        </p:nvGrpSpPr>
        <p:grpSpPr>
          <a:xfrm>
            <a:off x="953960" y="4933246"/>
            <a:ext cx="3025130" cy="313141"/>
            <a:chOff x="953960" y="4850388"/>
            <a:chExt cx="3025130" cy="396000"/>
          </a:xfrm>
        </p:grpSpPr>
        <p:cxnSp>
          <p:nvCxnSpPr>
            <p:cNvPr id="109" name="Straight Arrow Connector 108"/>
            <p:cNvCxnSpPr/>
            <p:nvPr/>
          </p:nvCxnSpPr>
          <p:spPr>
            <a:xfrm rot="5400000">
              <a:off x="756357" y="5047991"/>
              <a:ext cx="396000"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cxnSp>
          <p:nvCxnSpPr>
            <p:cNvPr id="112" name="Straight Arrow Connector 111"/>
            <p:cNvCxnSpPr/>
            <p:nvPr/>
          </p:nvCxnSpPr>
          <p:spPr>
            <a:xfrm rot="5400000">
              <a:off x="1260413" y="5047991"/>
              <a:ext cx="396000"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cxnSp>
          <p:nvCxnSpPr>
            <p:cNvPr id="113" name="Straight Arrow Connector 112"/>
            <p:cNvCxnSpPr/>
            <p:nvPr/>
          </p:nvCxnSpPr>
          <p:spPr>
            <a:xfrm rot="5400000">
              <a:off x="1764469" y="5047991"/>
              <a:ext cx="396000"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cxnSp>
          <p:nvCxnSpPr>
            <p:cNvPr id="114" name="Straight Arrow Connector 113"/>
            <p:cNvCxnSpPr/>
            <p:nvPr/>
          </p:nvCxnSpPr>
          <p:spPr>
            <a:xfrm rot="5400000">
              <a:off x="2268525" y="5047991"/>
              <a:ext cx="396000"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cxnSp>
          <p:nvCxnSpPr>
            <p:cNvPr id="115" name="Straight Arrow Connector 114"/>
            <p:cNvCxnSpPr/>
            <p:nvPr/>
          </p:nvCxnSpPr>
          <p:spPr>
            <a:xfrm rot="5400000">
              <a:off x="2772581" y="5047991"/>
              <a:ext cx="396000"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cxnSp>
          <p:nvCxnSpPr>
            <p:cNvPr id="116" name="Straight Arrow Connector 115"/>
            <p:cNvCxnSpPr/>
            <p:nvPr/>
          </p:nvCxnSpPr>
          <p:spPr>
            <a:xfrm rot="5400000">
              <a:off x="3276637" y="5047991"/>
              <a:ext cx="396000"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cxnSp>
          <p:nvCxnSpPr>
            <p:cNvPr id="117" name="Straight Arrow Connector 116"/>
            <p:cNvCxnSpPr/>
            <p:nvPr/>
          </p:nvCxnSpPr>
          <p:spPr>
            <a:xfrm rot="5400000">
              <a:off x="3780693" y="5047991"/>
              <a:ext cx="396000"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grpSp>
      <p:cxnSp>
        <p:nvCxnSpPr>
          <p:cNvPr id="118" name="Straight Arrow Connector 117"/>
          <p:cNvCxnSpPr/>
          <p:nvPr/>
        </p:nvCxnSpPr>
        <p:spPr>
          <a:xfrm rot="5400000">
            <a:off x="4974518" y="4552237"/>
            <a:ext cx="575270" cy="794"/>
          </a:xfrm>
          <a:prstGeom prst="straightConnector1">
            <a:avLst/>
          </a:prstGeom>
          <a:ln w="38100" cmpd="dbl">
            <a:solidFill>
              <a:schemeClr val="bg1">
                <a:alpha val="50000"/>
              </a:schemeClr>
            </a:solidFill>
            <a:prstDash val="solid"/>
            <a:tailEnd type="arrow" w="sm" len="sm"/>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67" name="TextBox 66"/>
          <p:cNvSpPr txBox="1"/>
          <p:nvPr/>
        </p:nvSpPr>
        <p:spPr>
          <a:xfrm rot="16200000">
            <a:off x="-129642" y="1280467"/>
            <a:ext cx="1021283" cy="461665"/>
          </a:xfrm>
          <a:prstGeom prst="rect">
            <a:avLst/>
          </a:prstGeom>
          <a:noFill/>
        </p:spPr>
        <p:txBody>
          <a:bodyPr wrap="none" rtlCol="0">
            <a:spAutoFit/>
          </a:bodyPr>
          <a:lstStyle/>
          <a:p>
            <a:r>
              <a:rPr lang="en-US" dirty="0" smtClean="0">
                <a:latin typeface="+mn-lt"/>
              </a:rPr>
              <a:t>UX85B</a:t>
            </a:r>
          </a:p>
        </p:txBody>
      </p:sp>
      <p:sp>
        <p:nvSpPr>
          <p:cNvPr id="111" name="TextBox 110"/>
          <p:cNvSpPr txBox="1"/>
          <p:nvPr/>
        </p:nvSpPr>
        <p:spPr>
          <a:xfrm rot="16200000">
            <a:off x="-134978" y="2784296"/>
            <a:ext cx="1031953" cy="461665"/>
          </a:xfrm>
          <a:prstGeom prst="rect">
            <a:avLst/>
          </a:prstGeom>
          <a:noFill/>
        </p:spPr>
        <p:txBody>
          <a:bodyPr wrap="none" rtlCol="0">
            <a:spAutoFit/>
          </a:bodyPr>
          <a:lstStyle/>
          <a:p>
            <a:r>
              <a:rPr lang="en-US" dirty="0" smtClean="0">
                <a:latin typeface="+mn-lt"/>
              </a:rPr>
              <a:t>UX85A</a:t>
            </a:r>
          </a:p>
        </p:txBody>
      </p:sp>
      <p:sp>
        <p:nvSpPr>
          <p:cNvPr id="119" name="TextBox 118"/>
          <p:cNvSpPr txBox="1"/>
          <p:nvPr/>
        </p:nvSpPr>
        <p:spPr>
          <a:xfrm rot="16200000">
            <a:off x="-209978" y="5221770"/>
            <a:ext cx="1098678" cy="830997"/>
          </a:xfrm>
          <a:prstGeom prst="rect">
            <a:avLst/>
          </a:prstGeom>
          <a:noFill/>
        </p:spPr>
        <p:txBody>
          <a:bodyPr wrap="none" rtlCol="0">
            <a:spAutoFit/>
          </a:bodyPr>
          <a:lstStyle/>
          <a:p>
            <a:r>
              <a:rPr lang="en-US" dirty="0" smtClean="0">
                <a:latin typeface="+mn-lt"/>
              </a:rPr>
              <a:t>Point 8 </a:t>
            </a:r>
            <a:br>
              <a:rPr lang="en-US" dirty="0" smtClean="0">
                <a:latin typeface="+mn-lt"/>
              </a:rPr>
            </a:br>
            <a:r>
              <a:rPr lang="en-US" dirty="0" smtClean="0">
                <a:latin typeface="+mn-lt"/>
              </a:rPr>
              <a:t>surface</a:t>
            </a:r>
          </a:p>
        </p:txBody>
      </p:sp>
      <p:sp>
        <p:nvSpPr>
          <p:cNvPr id="120" name="TextBox 119"/>
          <p:cNvSpPr txBox="1"/>
          <p:nvPr/>
        </p:nvSpPr>
        <p:spPr>
          <a:xfrm>
            <a:off x="3465512" y="3242202"/>
            <a:ext cx="774596"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800" dirty="0" smtClean="0">
                <a:solidFill>
                  <a:schemeClr val="bg1"/>
                </a:solidFill>
                <a:latin typeface="Calibri"/>
              </a:rPr>
              <a:t>SOL40</a:t>
            </a:r>
          </a:p>
        </p:txBody>
      </p:sp>
      <p:cxnSp>
        <p:nvCxnSpPr>
          <p:cNvPr id="93" name="Straight Arrow Connector 92"/>
          <p:cNvCxnSpPr/>
          <p:nvPr/>
        </p:nvCxnSpPr>
        <p:spPr>
          <a:xfrm flipH="1">
            <a:off x="594191" y="3629175"/>
            <a:ext cx="3157795" cy="0"/>
          </a:xfrm>
          <a:prstGeom prst="straightConnector1">
            <a:avLst/>
          </a:prstGeom>
          <a:ln w="39116">
            <a:solidFill>
              <a:schemeClr val="bg1"/>
            </a:solidFill>
            <a:prstDash val="sysDash"/>
            <a:headEnd type="arrow"/>
            <a:tailEnd type="arrow"/>
          </a:ln>
        </p:spPr>
        <p:style>
          <a:lnRef idx="2">
            <a:schemeClr val="accent1"/>
          </a:lnRef>
          <a:fillRef idx="0">
            <a:schemeClr val="accent1"/>
          </a:fillRef>
          <a:effectRef idx="1">
            <a:schemeClr val="accent1"/>
          </a:effectRef>
          <a:fontRef idx="minor">
            <a:schemeClr val="tx1"/>
          </a:fontRef>
        </p:style>
      </p:cxnSp>
      <p:cxnSp>
        <p:nvCxnSpPr>
          <p:cNvPr id="121" name="Straight Arrow Connector 120"/>
          <p:cNvCxnSpPr/>
          <p:nvPr/>
        </p:nvCxnSpPr>
        <p:spPr>
          <a:xfrm flipH="1">
            <a:off x="4806830" y="5616239"/>
            <a:ext cx="618618" cy="0"/>
          </a:xfrm>
          <a:prstGeom prst="straightConnector1">
            <a:avLst/>
          </a:prstGeom>
          <a:ln w="39116">
            <a:solidFill>
              <a:schemeClr val="bg1"/>
            </a:solidFill>
            <a:prstDash val="sysDash"/>
            <a:headEnd type="arrow"/>
            <a:tailEnd type="arrow"/>
          </a:ln>
        </p:spPr>
        <p:style>
          <a:lnRef idx="2">
            <a:schemeClr val="accent1"/>
          </a:lnRef>
          <a:fillRef idx="0">
            <a:schemeClr val="accent1"/>
          </a:fillRef>
          <a:effectRef idx="1">
            <a:schemeClr val="accent1"/>
          </a:effectRef>
          <a:fontRef idx="minor">
            <a:schemeClr val="tx1"/>
          </a:fontRef>
        </p:style>
      </p:cxnSp>
      <p:sp>
        <p:nvSpPr>
          <p:cNvPr id="122" name="Rounded Rectangle 121"/>
          <p:cNvSpPr/>
          <p:nvPr/>
        </p:nvSpPr>
        <p:spPr>
          <a:xfrm>
            <a:off x="724753" y="4669060"/>
            <a:ext cx="603043" cy="242526"/>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55000" lnSpcReduction="20000"/>
          </a:bodyPr>
          <a:lstStyle/>
          <a:p>
            <a:pPr algn="ctr"/>
            <a:endParaRPr lang="en-US" dirty="0" smtClean="0">
              <a:solidFill>
                <a:prstClr val="black"/>
              </a:solidFill>
              <a:latin typeface="Calibri"/>
            </a:endParaRPr>
          </a:p>
        </p:txBody>
      </p:sp>
      <p:sp>
        <p:nvSpPr>
          <p:cNvPr id="123" name="Rounded Rectangle 122"/>
          <p:cNvSpPr/>
          <p:nvPr/>
        </p:nvSpPr>
        <p:spPr>
          <a:xfrm>
            <a:off x="1434141" y="4669060"/>
            <a:ext cx="583083" cy="23745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55000" lnSpcReduction="20000"/>
          </a:bodyPr>
          <a:lstStyle/>
          <a:p>
            <a:pPr algn="ctr"/>
            <a:endParaRPr lang="en-US" dirty="0">
              <a:solidFill>
                <a:prstClr val="black"/>
              </a:solidFill>
            </a:endParaRPr>
          </a:p>
        </p:txBody>
      </p:sp>
      <p:sp>
        <p:nvSpPr>
          <p:cNvPr id="125" name="Rounded Rectangle 124"/>
          <p:cNvSpPr/>
          <p:nvPr/>
        </p:nvSpPr>
        <p:spPr>
          <a:xfrm>
            <a:off x="2123569" y="4669060"/>
            <a:ext cx="583083" cy="23745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55000" lnSpcReduction="20000"/>
          </a:bodyPr>
          <a:lstStyle/>
          <a:p>
            <a:pPr algn="ctr"/>
            <a:endParaRPr lang="en-US" dirty="0" smtClean="0">
              <a:solidFill>
                <a:prstClr val="black"/>
              </a:solidFill>
              <a:latin typeface="Calibri"/>
            </a:endParaRPr>
          </a:p>
        </p:txBody>
      </p:sp>
      <p:sp>
        <p:nvSpPr>
          <p:cNvPr id="126" name="Rounded Rectangle 125"/>
          <p:cNvSpPr/>
          <p:nvPr/>
        </p:nvSpPr>
        <p:spPr>
          <a:xfrm>
            <a:off x="3502424" y="4669060"/>
            <a:ext cx="583083" cy="23745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55000" lnSpcReduction="20000"/>
          </a:bodyPr>
          <a:lstStyle/>
          <a:p>
            <a:pPr algn="ctr"/>
            <a:endParaRPr lang="en-US" dirty="0" smtClean="0">
              <a:solidFill>
                <a:prstClr val="black"/>
              </a:solidFill>
              <a:latin typeface="Calibri"/>
            </a:endParaRPr>
          </a:p>
        </p:txBody>
      </p:sp>
      <p:sp>
        <p:nvSpPr>
          <p:cNvPr id="127" name="Rounded Rectangle 126"/>
          <p:cNvSpPr/>
          <p:nvPr/>
        </p:nvSpPr>
        <p:spPr>
          <a:xfrm>
            <a:off x="2812997" y="4669060"/>
            <a:ext cx="583083" cy="23745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55000" lnSpcReduction="20000"/>
          </a:bodyPr>
          <a:lstStyle/>
          <a:p>
            <a:pPr algn="ctr"/>
            <a:endParaRPr lang="en-US" dirty="0" smtClean="0">
              <a:solidFill>
                <a:prstClr val="black"/>
              </a:solidFill>
              <a:latin typeface="Calibri"/>
            </a:endParaRPr>
          </a:p>
        </p:txBody>
      </p:sp>
      <p:sp>
        <p:nvSpPr>
          <p:cNvPr id="128" name="Rectangle 127"/>
          <p:cNvSpPr/>
          <p:nvPr/>
        </p:nvSpPr>
        <p:spPr>
          <a:xfrm>
            <a:off x="1664602" y="4561276"/>
            <a:ext cx="1506091" cy="369332"/>
          </a:xfrm>
          <a:prstGeom prst="rect">
            <a:avLst/>
          </a:prstGeom>
        </p:spPr>
        <p:txBody>
          <a:bodyPr wrap="none">
            <a:spAutoFit/>
          </a:bodyPr>
          <a:lstStyle/>
          <a:p>
            <a:pPr algn="ctr"/>
            <a:r>
              <a:rPr lang="en-US" sz="1800" dirty="0" smtClean="0">
                <a:solidFill>
                  <a:prstClr val="black"/>
                </a:solidFill>
                <a:latin typeface="Calibri"/>
              </a:rPr>
              <a:t>edge switches</a:t>
            </a:r>
            <a:endParaRPr lang="en-US" sz="1800" dirty="0">
              <a:solidFill>
                <a:prstClr val="black"/>
              </a:solidFill>
              <a:latin typeface="Calibri"/>
            </a:endParaRPr>
          </a:p>
        </p:txBody>
      </p:sp>
      <p:cxnSp>
        <p:nvCxnSpPr>
          <p:cNvPr id="140" name="Straight Arrow Connector 139"/>
          <p:cNvCxnSpPr/>
          <p:nvPr/>
        </p:nvCxnSpPr>
        <p:spPr>
          <a:xfrm rot="5400000">
            <a:off x="5090963" y="6343811"/>
            <a:ext cx="360040" cy="1588"/>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42" name="Rounded Rectangle 141"/>
          <p:cNvSpPr/>
          <p:nvPr/>
        </p:nvSpPr>
        <p:spPr>
          <a:xfrm>
            <a:off x="4281997" y="3271668"/>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43" name="TextBox 142"/>
          <p:cNvSpPr txBox="1"/>
          <p:nvPr/>
        </p:nvSpPr>
        <p:spPr>
          <a:xfrm>
            <a:off x="4258107" y="3258154"/>
            <a:ext cx="802098"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800" dirty="0" smtClean="0">
                <a:solidFill>
                  <a:schemeClr val="bg1"/>
                </a:solidFill>
                <a:latin typeface="Calibri"/>
              </a:rPr>
              <a:t>TRG40</a:t>
            </a:r>
          </a:p>
        </p:txBody>
      </p:sp>
      <p:cxnSp>
        <p:nvCxnSpPr>
          <p:cNvPr id="144" name="Straight Arrow Connector 143"/>
          <p:cNvCxnSpPr/>
          <p:nvPr/>
        </p:nvCxnSpPr>
        <p:spPr>
          <a:xfrm flipH="1">
            <a:off x="4492372" y="3670640"/>
            <a:ext cx="1" cy="387661"/>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47" name="Elbow Connector 146"/>
          <p:cNvCxnSpPr/>
          <p:nvPr/>
        </p:nvCxnSpPr>
        <p:spPr>
          <a:xfrm rot="16200000" flipH="1">
            <a:off x="3384243" y="2158083"/>
            <a:ext cx="1277372" cy="938886"/>
          </a:xfrm>
          <a:prstGeom prst="bentConnector3">
            <a:avLst/>
          </a:prstGeom>
          <a:ln w="1905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48" name="Elbow Connector 147"/>
          <p:cNvCxnSpPr>
            <a:endCxn id="143" idx="0"/>
          </p:cNvCxnSpPr>
          <p:nvPr/>
        </p:nvCxnSpPr>
        <p:spPr>
          <a:xfrm>
            <a:off x="3347864" y="1988839"/>
            <a:ext cx="1311292" cy="1269315"/>
          </a:xfrm>
          <a:prstGeom prst="bentConnector2">
            <a:avLst/>
          </a:prstGeom>
          <a:ln w="1905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56" name="Rounded Rectangle 155"/>
          <p:cNvSpPr/>
          <p:nvPr/>
        </p:nvSpPr>
        <p:spPr>
          <a:xfrm>
            <a:off x="4200564" y="4674516"/>
            <a:ext cx="583083" cy="23745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55000" lnSpcReduction="20000"/>
          </a:bodyPr>
          <a:lstStyle/>
          <a:p>
            <a:pPr algn="ctr"/>
            <a:endParaRPr lang="en-US" dirty="0" smtClean="0">
              <a:solidFill>
                <a:prstClr val="black"/>
              </a:solidFill>
              <a:latin typeface="Calibri"/>
            </a:endParaRPr>
          </a:p>
        </p:txBody>
      </p:sp>
      <p:grpSp>
        <p:nvGrpSpPr>
          <p:cNvPr id="158" name="Group 157"/>
          <p:cNvGrpSpPr/>
          <p:nvPr/>
        </p:nvGrpSpPr>
        <p:grpSpPr>
          <a:xfrm>
            <a:off x="4274276" y="5234656"/>
            <a:ext cx="216024" cy="1008112"/>
            <a:chOff x="683568" y="4653136"/>
            <a:chExt cx="216024" cy="1008112"/>
          </a:xfrm>
        </p:grpSpPr>
        <p:sp>
          <p:nvSpPr>
            <p:cNvPr id="159" name="Rounded Rectangle 158"/>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160" name="Rounded Rectangle 159"/>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161" name="Rounded Rectangle 160"/>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162" name="Group 161"/>
          <p:cNvGrpSpPr/>
          <p:nvPr/>
        </p:nvGrpSpPr>
        <p:grpSpPr>
          <a:xfrm>
            <a:off x="4578990" y="5229200"/>
            <a:ext cx="216024" cy="1008112"/>
            <a:chOff x="683568" y="4653136"/>
            <a:chExt cx="216024" cy="1008112"/>
          </a:xfrm>
        </p:grpSpPr>
        <p:sp>
          <p:nvSpPr>
            <p:cNvPr id="163" name="Rounded Rectangle 162"/>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164" name="Rounded Rectangle 163"/>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165" name="Rounded Rectangle 164"/>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cxnSp>
        <p:nvCxnSpPr>
          <p:cNvPr id="166" name="Straight Arrow Connector 165"/>
          <p:cNvCxnSpPr/>
          <p:nvPr/>
        </p:nvCxnSpPr>
        <p:spPr>
          <a:xfrm rot="5400000">
            <a:off x="4309486" y="5099338"/>
            <a:ext cx="360040" cy="1588"/>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205843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Features of upgraded  LHCb DAQ 2)</a:t>
            </a:r>
            <a:endParaRPr lang="en-US" dirty="0"/>
          </a:p>
        </p:txBody>
      </p:sp>
      <p:sp>
        <p:nvSpPr>
          <p:cNvPr id="3" name="Content Placeholder 2"/>
          <p:cNvSpPr>
            <a:spLocks noGrp="1"/>
          </p:cNvSpPr>
          <p:nvPr>
            <p:ph idx="1"/>
          </p:nvPr>
        </p:nvSpPr>
        <p:spPr>
          <a:xfrm>
            <a:off x="381000" y="1412874"/>
            <a:ext cx="8382000" cy="2647794"/>
          </a:xfrm>
        </p:spPr>
        <p:txBody>
          <a:bodyPr>
            <a:normAutofit fontScale="62500" lnSpcReduction="20000"/>
          </a:bodyPr>
          <a:lstStyle/>
          <a:p>
            <a:r>
              <a:rPr lang="en-US" dirty="0" smtClean="0"/>
              <a:t>Push-protocol with centralized flow-control (throttle)</a:t>
            </a:r>
          </a:p>
          <a:p>
            <a:pPr lvl="1"/>
            <a:r>
              <a:rPr lang="en-US" dirty="0" smtClean="0"/>
              <a:t>back-pressure from PC/DMA will activate throttle in PCIe40</a:t>
            </a:r>
          </a:p>
          <a:p>
            <a:r>
              <a:rPr lang="en-US" dirty="0" smtClean="0"/>
              <a:t>Event-building protocol</a:t>
            </a:r>
          </a:p>
          <a:p>
            <a:pPr lvl="1"/>
            <a:r>
              <a:rPr lang="en-US" dirty="0" smtClean="0">
                <a:sym typeface="Wingdings"/>
              </a:rPr>
              <a:t>Lots of buffering in event PCs: </a:t>
            </a:r>
            <a:r>
              <a:rPr lang="en-US" dirty="0" smtClean="0">
                <a:solidFill>
                  <a:srgbClr val="FFC000"/>
                </a:solidFill>
                <a:sym typeface="Wingdings"/>
              </a:rPr>
              <a:t>use zero-copy (remote DMA)</a:t>
            </a:r>
          </a:p>
          <a:p>
            <a:pPr lvl="1"/>
            <a:r>
              <a:rPr lang="en-US" dirty="0" smtClean="0">
                <a:solidFill>
                  <a:srgbClr val="FFC000"/>
                </a:solidFill>
                <a:sym typeface="Wingdings"/>
              </a:rPr>
              <a:t>100 Gbit/s link matches input bandwidth  full-event-building for every bunch-crossing</a:t>
            </a:r>
          </a:p>
          <a:p>
            <a:pPr lvl="1"/>
            <a:r>
              <a:rPr lang="en-US" dirty="0" smtClean="0">
                <a:sym typeface="Wingdings"/>
              </a:rPr>
              <a:t>Event-builder PCs act as gateways, network technology to farm-nodes can be different from event-building network </a:t>
            </a:r>
          </a:p>
          <a:p>
            <a:r>
              <a:rPr lang="en-US" dirty="0" smtClean="0">
                <a:sym typeface="Wingdings"/>
              </a:rPr>
              <a:t>LLT merged into event-building (“LLT as a co-processor”)</a:t>
            </a:r>
          </a:p>
          <a:p>
            <a:r>
              <a:rPr lang="en-US" dirty="0" smtClean="0">
                <a:sym typeface="Wingdings"/>
              </a:rPr>
              <a:t>Collateral benefits: more than 3x less FPGA resource usage for PCIe compared to 10 Gigabit Ethernet  </a:t>
            </a:r>
          </a:p>
          <a:p>
            <a:endParaRPr lang="en-US" dirty="0" smtClean="0">
              <a:sym typeface="Wingdings"/>
            </a:endParaRPr>
          </a:p>
          <a:p>
            <a:endParaRPr lang="en-US" dirty="0" smtClean="0"/>
          </a:p>
        </p:txBody>
      </p:sp>
      <p:sp>
        <p:nvSpPr>
          <p:cNvPr id="4" name="Footer Placeholder 3"/>
          <p:cNvSpPr>
            <a:spLocks noGrp="1"/>
          </p:cNvSpPr>
          <p:nvPr>
            <p:ph type="ftr" sz="quarter" idx="10"/>
          </p:nvPr>
        </p:nvSpPr>
        <p:spPr/>
        <p:txBody>
          <a:bodyPr/>
          <a:lstStyle/>
          <a:p>
            <a:r>
              <a:rPr lang="en-US" smtClean="0"/>
              <a:t>Readout Review 25/2/2024 - Architecture N. Neufeld</a:t>
            </a:r>
            <a:endParaRPr lang="en-US" dirty="0"/>
          </a:p>
        </p:txBody>
      </p:sp>
      <p:sp>
        <p:nvSpPr>
          <p:cNvPr id="5" name="Slide Number Placeholder 4"/>
          <p:cNvSpPr>
            <a:spLocks noGrp="1"/>
          </p:cNvSpPr>
          <p:nvPr>
            <p:ph type="sldNum" sz="quarter" idx="11"/>
          </p:nvPr>
        </p:nvSpPr>
        <p:spPr/>
        <p:txBody>
          <a:bodyPr/>
          <a:lstStyle/>
          <a:p>
            <a:fld id="{997F593E-4D65-AC44-A603-FB3151009ECD}" type="slidenum">
              <a:rPr lang="en-US" smtClean="0"/>
              <a:pPr/>
              <a:t>16</a:t>
            </a:fld>
            <a:endParaRPr lang="en-US" dirty="0"/>
          </a:p>
        </p:txBody>
      </p:sp>
      <p:graphicFrame>
        <p:nvGraphicFramePr>
          <p:cNvPr id="6" name="Content Placeholder 6"/>
          <p:cNvGraphicFramePr>
            <a:graphicFrameLocks/>
          </p:cNvGraphicFramePr>
          <p:nvPr>
            <p:extLst>
              <p:ext uri="{D42A27DB-BD31-4B8C-83A1-F6EECF244321}">
                <p14:modId xmlns:p14="http://schemas.microsoft.com/office/powerpoint/2010/main" val="3211303411"/>
              </p:ext>
            </p:extLst>
          </p:nvPr>
        </p:nvGraphicFramePr>
        <p:xfrm>
          <a:off x="970233" y="4060668"/>
          <a:ext cx="7300012" cy="2208660"/>
        </p:xfrm>
        <a:graphic>
          <a:graphicData uri="http://schemas.openxmlformats.org/drawingml/2006/table">
            <a:tbl>
              <a:tblPr firstRow="1" bandRow="1">
                <a:tableStyleId>{5C22544A-7EE6-4342-B048-85BDC9FD1C3A}</a:tableStyleId>
              </a:tblPr>
              <a:tblGrid>
                <a:gridCol w="1825003"/>
                <a:gridCol w="1581291"/>
                <a:gridCol w="2466387"/>
                <a:gridCol w="1427331"/>
              </a:tblGrid>
              <a:tr h="279020">
                <a:tc>
                  <a:txBody>
                    <a:bodyPr/>
                    <a:lstStyle/>
                    <a:p>
                      <a:endParaRPr lang="en-US" sz="1200" dirty="0"/>
                    </a:p>
                  </a:txBody>
                  <a:tcPr/>
                </a:tc>
                <a:tc>
                  <a:txBody>
                    <a:bodyPr/>
                    <a:lstStyle/>
                    <a:p>
                      <a:pPr algn="r"/>
                      <a:endParaRPr lang="en-US" sz="1200" dirty="0"/>
                    </a:p>
                  </a:txBody>
                  <a:tcPr/>
                </a:tc>
                <a:tc>
                  <a:txBody>
                    <a:bodyPr/>
                    <a:lstStyle/>
                    <a:p>
                      <a:pPr algn="r"/>
                      <a:endParaRPr lang="en-US" sz="1200" dirty="0"/>
                    </a:p>
                  </a:txBody>
                  <a:tcPr/>
                </a:tc>
                <a:tc>
                  <a:txBody>
                    <a:bodyPr/>
                    <a:lstStyle/>
                    <a:p>
                      <a:pPr algn="r"/>
                      <a:endParaRPr lang="en-US" sz="1200" dirty="0"/>
                    </a:p>
                  </a:txBody>
                  <a:tcPr/>
                </a:tc>
              </a:tr>
              <a:tr h="279020">
                <a:tc>
                  <a:txBody>
                    <a:bodyPr/>
                    <a:lstStyle/>
                    <a:p>
                      <a:r>
                        <a:rPr lang="en-US" sz="1200" dirty="0" smtClean="0"/>
                        <a:t># links 10</a:t>
                      </a:r>
                      <a:r>
                        <a:rPr lang="en-US" sz="1200" baseline="0" dirty="0" smtClean="0"/>
                        <a:t>0 Gbit/s (from event-builder PCs)</a:t>
                      </a:r>
                      <a:endParaRPr lang="en-US" sz="1200" dirty="0"/>
                    </a:p>
                  </a:txBody>
                  <a:tcPr/>
                </a:tc>
                <a:tc>
                  <a:txBody>
                    <a:bodyPr/>
                    <a:lstStyle/>
                    <a:p>
                      <a:pPr algn="r"/>
                      <a:r>
                        <a:rPr lang="en-US" sz="1200" baseline="0" dirty="0" smtClean="0"/>
                        <a:t>400 - 500</a:t>
                      </a:r>
                      <a:endParaRPr lang="en-US" sz="1200" dirty="0"/>
                    </a:p>
                  </a:txBody>
                  <a:tcPr/>
                </a:tc>
                <a:tc>
                  <a:txBody>
                    <a:bodyPr/>
                    <a:lstStyle/>
                    <a:p>
                      <a:pPr algn="r"/>
                      <a:r>
                        <a:rPr lang="en-US" sz="1200" dirty="0" smtClean="0"/>
                        <a:t>#</a:t>
                      </a:r>
                      <a:r>
                        <a:rPr lang="en-US" sz="1200" baseline="0" dirty="0" smtClean="0"/>
                        <a:t> links 100G  Ethernet (from event-builder PCs to edge switches)</a:t>
                      </a:r>
                      <a:endParaRPr lang="en-US" sz="1200" dirty="0"/>
                    </a:p>
                  </a:txBody>
                  <a:tcPr/>
                </a:tc>
                <a:tc>
                  <a:txBody>
                    <a:bodyPr/>
                    <a:lstStyle/>
                    <a:p>
                      <a:pPr algn="r"/>
                      <a:r>
                        <a:rPr lang="en-US" sz="1200" dirty="0" smtClean="0"/>
                        <a:t>400</a:t>
                      </a:r>
                      <a:r>
                        <a:rPr lang="en-US" sz="1200" baseline="0" dirty="0" smtClean="0"/>
                        <a:t> - 500</a:t>
                      </a:r>
                      <a:endParaRPr lang="en-US" sz="1200" dirty="0"/>
                    </a:p>
                  </a:txBody>
                  <a:tcPr/>
                </a:tc>
              </a:tr>
              <a:tr h="279020">
                <a:tc>
                  <a:txBody>
                    <a:bodyPr/>
                    <a:lstStyle/>
                    <a:p>
                      <a:r>
                        <a:rPr lang="en-US" sz="1200" dirty="0" smtClean="0"/>
                        <a:t>Event-size (total –</a:t>
                      </a:r>
                      <a:r>
                        <a:rPr lang="en-US" sz="1200" baseline="0" dirty="0" smtClean="0"/>
                        <a:t> zero-suppressed)</a:t>
                      </a:r>
                      <a:endParaRPr lang="en-US" sz="1200" dirty="0"/>
                    </a:p>
                  </a:txBody>
                  <a:tcPr/>
                </a:tc>
                <a:tc>
                  <a:txBody>
                    <a:bodyPr/>
                    <a:lstStyle/>
                    <a:p>
                      <a:pPr algn="r"/>
                      <a:r>
                        <a:rPr lang="en-US" sz="1200" dirty="0" smtClean="0"/>
                        <a:t> ~ 100</a:t>
                      </a:r>
                      <a:r>
                        <a:rPr lang="en-US" sz="1200" baseline="0" dirty="0" smtClean="0"/>
                        <a:t> </a:t>
                      </a:r>
                      <a:r>
                        <a:rPr lang="en-US" sz="1200" dirty="0" smtClean="0"/>
                        <a:t>kB </a:t>
                      </a:r>
                      <a:endParaRPr lang="en-US" sz="1200" dirty="0"/>
                    </a:p>
                  </a:txBody>
                  <a:tcPr/>
                </a:tc>
                <a:tc>
                  <a:txBody>
                    <a:bodyPr/>
                    <a:lstStyle/>
                    <a:p>
                      <a:pPr algn="r"/>
                      <a:r>
                        <a:rPr lang="en-US" sz="1200" dirty="0" smtClean="0"/>
                        <a:t># edge switches</a:t>
                      </a:r>
                      <a:endParaRPr lang="en-US" sz="1200" dirty="0"/>
                    </a:p>
                  </a:txBody>
                  <a:tcPr/>
                </a:tc>
                <a:tc>
                  <a:txBody>
                    <a:bodyPr/>
                    <a:lstStyle/>
                    <a:p>
                      <a:pPr algn="r"/>
                      <a:r>
                        <a:rPr lang="en-US" sz="1200" dirty="0" smtClean="0"/>
                        <a:t>~ 100</a:t>
                      </a:r>
                      <a:endParaRPr lang="en-US" sz="1200" dirty="0"/>
                    </a:p>
                  </a:txBody>
                  <a:tcPr/>
                </a:tc>
              </a:tr>
              <a:tr h="279020">
                <a:tc>
                  <a:txBody>
                    <a:bodyPr/>
                    <a:lstStyle/>
                    <a:p>
                      <a:r>
                        <a:rPr lang="en-US" sz="1200" dirty="0" smtClean="0"/>
                        <a:t>Event-building</a:t>
                      </a:r>
                      <a:r>
                        <a:rPr lang="en-US" sz="1200" baseline="0" dirty="0" smtClean="0"/>
                        <a:t>  rate</a:t>
                      </a:r>
                      <a:endParaRPr lang="en-US" sz="1200" dirty="0"/>
                    </a:p>
                  </a:txBody>
                  <a:tcPr/>
                </a:tc>
                <a:tc>
                  <a:txBody>
                    <a:bodyPr/>
                    <a:lstStyle/>
                    <a:p>
                      <a:pPr algn="r"/>
                      <a:r>
                        <a:rPr lang="en-US" sz="1200" baseline="0" dirty="0" smtClean="0"/>
                        <a:t> 40</a:t>
                      </a:r>
                      <a:r>
                        <a:rPr lang="en-US" sz="1200" dirty="0" smtClean="0"/>
                        <a:t> MHz</a:t>
                      </a:r>
                      <a:endParaRPr lang="en-US" sz="1200" dirty="0"/>
                    </a:p>
                  </a:txBody>
                  <a:tcPr/>
                </a:tc>
                <a:tc>
                  <a:txBody>
                    <a:bodyPr/>
                    <a:lstStyle/>
                    <a:p>
                      <a:pPr algn="r"/>
                      <a:r>
                        <a:rPr lang="en-US" sz="1200" dirty="0" smtClean="0"/>
                        <a:t># core-switches</a:t>
                      </a:r>
                      <a:endParaRPr lang="en-US" sz="1200" dirty="0"/>
                    </a:p>
                  </a:txBody>
                  <a:tcPr/>
                </a:tc>
                <a:tc>
                  <a:txBody>
                    <a:bodyPr/>
                    <a:lstStyle/>
                    <a:p>
                      <a:pPr algn="r"/>
                      <a:r>
                        <a:rPr lang="en-US" sz="1200" dirty="0" smtClean="0"/>
                        <a:t>2 </a:t>
                      </a:r>
                      <a:r>
                        <a:rPr lang="en-US" sz="1200" baseline="0" dirty="0" smtClean="0"/>
                        <a:t> </a:t>
                      </a:r>
                      <a:endParaRPr lang="en-US" sz="1200" dirty="0"/>
                    </a:p>
                  </a:txBody>
                  <a:tcPr/>
                </a:tc>
              </a:tr>
              <a:tr h="279020">
                <a:tc>
                  <a:txBody>
                    <a:bodyPr/>
                    <a:lstStyle/>
                    <a:p>
                      <a:r>
                        <a:rPr lang="en-US" sz="1200" dirty="0" smtClean="0"/>
                        <a:t># read-out boards</a:t>
                      </a:r>
                      <a:endParaRPr lang="en-US" sz="1200" dirty="0"/>
                    </a:p>
                  </a:txBody>
                  <a:tcPr/>
                </a:tc>
                <a:tc>
                  <a:txBody>
                    <a:bodyPr/>
                    <a:lstStyle/>
                    <a:p>
                      <a:pPr algn="r"/>
                      <a:r>
                        <a:rPr lang="en-US" sz="1200" dirty="0" smtClean="0"/>
                        <a:t>400</a:t>
                      </a:r>
                      <a:r>
                        <a:rPr lang="en-US" sz="1200" baseline="0" dirty="0" smtClean="0"/>
                        <a:t> - 500</a:t>
                      </a:r>
                      <a:endParaRPr lang="en-US" sz="1200" dirty="0"/>
                    </a:p>
                  </a:txBody>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200" dirty="0" smtClean="0"/>
                        <a:t># farm-nodes</a:t>
                      </a:r>
                    </a:p>
                  </a:txBody>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200" dirty="0" smtClean="0"/>
                        <a:t>1000 (up</a:t>
                      </a:r>
                      <a:r>
                        <a:rPr lang="en-US" sz="1200" baseline="0" dirty="0" smtClean="0"/>
                        <a:t> to 4000)</a:t>
                      </a:r>
                      <a:endParaRPr lang="en-US" sz="1200" dirty="0" smtClean="0"/>
                    </a:p>
                  </a:txBody>
                  <a:tcPr/>
                </a:tc>
              </a:tr>
              <a:tr h="279020">
                <a:tc>
                  <a:txBody>
                    <a:bodyPr/>
                    <a:lstStyle/>
                    <a:p>
                      <a:r>
                        <a:rPr lang="en-US" sz="1200" dirty="0" smtClean="0"/>
                        <a:t>output </a:t>
                      </a:r>
                      <a:r>
                        <a:rPr lang="en-US" sz="1200" dirty="0" err="1" smtClean="0"/>
                        <a:t>bw</a:t>
                      </a:r>
                      <a:r>
                        <a:rPr lang="en-US" sz="1200" baseline="0" dirty="0" smtClean="0"/>
                        <a:t> / read-out board</a:t>
                      </a:r>
                      <a:endParaRPr lang="en-US" sz="1200" dirty="0"/>
                    </a:p>
                  </a:txBody>
                  <a:tcPr/>
                </a:tc>
                <a:tc>
                  <a:txBody>
                    <a:bodyPr/>
                    <a:lstStyle/>
                    <a:p>
                      <a:pPr algn="r"/>
                      <a:r>
                        <a:rPr lang="en-US" sz="1200" dirty="0" smtClean="0"/>
                        <a:t>up to 100 Gbit/s (useable)</a:t>
                      </a:r>
                      <a:endParaRPr lang="en-US" sz="1200" dirty="0"/>
                    </a:p>
                  </a:txBody>
                  <a:tcPr/>
                </a:tc>
                <a:tc>
                  <a:txBody>
                    <a:bodyPr/>
                    <a:lstStyle/>
                    <a:p>
                      <a:r>
                        <a:rPr lang="en-US" sz="1200" dirty="0" smtClean="0"/>
                        <a:t>max. input</a:t>
                      </a:r>
                      <a:r>
                        <a:rPr lang="en-US" sz="1200" baseline="0" dirty="0" smtClean="0"/>
                        <a:t> </a:t>
                      </a:r>
                      <a:r>
                        <a:rPr lang="en-US" sz="1200" baseline="0" dirty="0" err="1" smtClean="0"/>
                        <a:t>bw</a:t>
                      </a:r>
                      <a:r>
                        <a:rPr lang="en-US" sz="1200" baseline="0" dirty="0" smtClean="0"/>
                        <a:t> / farm-node</a:t>
                      </a:r>
                      <a:endParaRPr lang="en-US" sz="1200" dirty="0"/>
                    </a:p>
                  </a:txBody>
                  <a:tcPr/>
                </a:tc>
                <a:tc>
                  <a:txBody>
                    <a:bodyPr/>
                    <a:lstStyle/>
                    <a:p>
                      <a:pPr algn="r"/>
                      <a:r>
                        <a:rPr lang="en-US" sz="1200" dirty="0" smtClean="0"/>
                        <a:t>10 – 40 Gbit/s</a:t>
                      </a:r>
                      <a:endParaRPr lang="en-US" sz="1200" dirty="0"/>
                    </a:p>
                  </a:txBody>
                  <a:tcPr/>
                </a:tc>
              </a:tr>
            </a:tbl>
          </a:graphicData>
        </a:graphic>
      </p:graphicFrame>
    </p:spTree>
    <p:extLst>
      <p:ext uri="{BB962C8B-B14F-4D97-AF65-F5344CB8AC3E}">
        <p14:creationId xmlns:p14="http://schemas.microsoft.com/office/powerpoint/2010/main" val="2327091548"/>
      </p:ext>
    </p:extLst>
  </p:cSld>
  <p:clrMapOvr>
    <a:masterClrMapping/>
  </p:clrMapOvr>
  <p:transition xmlns:p14="http://schemas.microsoft.com/office/powerpoint/2010/mai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i="1" dirty="0" smtClean="0"/>
              <a:t>Conclusion</a:t>
            </a:r>
            <a:endParaRPr lang="en-US" i="1" dirty="0"/>
          </a:p>
        </p:txBody>
      </p:sp>
      <p:sp>
        <p:nvSpPr>
          <p:cNvPr id="3" name="Content Placeholder 2"/>
          <p:cNvSpPr>
            <a:spLocks noGrp="1"/>
          </p:cNvSpPr>
          <p:nvPr>
            <p:ph idx="1"/>
          </p:nvPr>
        </p:nvSpPr>
        <p:spPr>
          <a:xfrm>
            <a:off x="381000" y="1124744"/>
            <a:ext cx="8382000" cy="4392488"/>
          </a:xfrm>
        </p:spPr>
        <p:txBody>
          <a:bodyPr>
            <a:normAutofit fontScale="92500" lnSpcReduction="20000"/>
          </a:bodyPr>
          <a:lstStyle/>
          <a:p>
            <a:r>
              <a:rPr lang="en-US" i="1" dirty="0"/>
              <a:t>The review committee endorses the plan of </a:t>
            </a:r>
            <a:r>
              <a:rPr lang="en-US" i="1" dirty="0" smtClean="0"/>
              <a:t>the collaboration </a:t>
            </a:r>
            <a:r>
              <a:rPr lang="en-US" i="1" dirty="0"/>
              <a:t>to continue with the PCIe based readout card as a baseline solution for the new Readout System. The committee notes that there are still risks involved and that a </a:t>
            </a:r>
            <a:r>
              <a:rPr lang="en-US" i="1" dirty="0">
                <a:gradFill flip="none" rotWithShape="1">
                  <a:gsLst>
                    <a:gs pos="0">
                      <a:schemeClr val="accent1"/>
                    </a:gs>
                    <a:gs pos="100000">
                      <a:srgbClr val="FFFFFF"/>
                    </a:gs>
                  </a:gsLst>
                  <a:lin ang="16200000" scaled="0"/>
                  <a:tileRect/>
                </a:gradFill>
              </a:rPr>
              <a:t>prototype</a:t>
            </a:r>
            <a:r>
              <a:rPr lang="en-US" i="1" dirty="0"/>
              <a:t> should </a:t>
            </a:r>
            <a:r>
              <a:rPr lang="en-US" i="1" dirty="0">
                <a:gradFill flip="none" rotWithShape="1">
                  <a:gsLst>
                    <a:gs pos="0">
                      <a:srgbClr val="FFC000"/>
                    </a:gs>
                    <a:gs pos="100000">
                      <a:srgbClr val="FFFFFF"/>
                    </a:gs>
                  </a:gsLst>
                  <a:lin ang="16200000" scaled="0"/>
                  <a:tileRect/>
                </a:gradFill>
              </a:rPr>
              <a:t>be produced as soon as possible </a:t>
            </a:r>
            <a:r>
              <a:rPr lang="en-US" i="1" dirty="0"/>
              <a:t>in order to assess the critical technical issues mentioned above. It is further recommended to </a:t>
            </a:r>
            <a:r>
              <a:rPr lang="en-US" i="1" dirty="0">
                <a:gradFill flip="none" rotWithShape="1">
                  <a:gsLst>
                    <a:gs pos="0">
                      <a:srgbClr val="FFC000"/>
                    </a:gs>
                    <a:gs pos="100000">
                      <a:srgbClr val="FFFFFF"/>
                    </a:gs>
                  </a:gsLst>
                  <a:lin ang="16200000" scaled="0"/>
                  <a:tileRect/>
                </a:gradFill>
              </a:rPr>
              <a:t>work out a resource loaded overall schedule</a:t>
            </a:r>
            <a:r>
              <a:rPr lang="en-US" i="1" dirty="0">
                <a:solidFill>
                  <a:srgbClr val="FF0000"/>
                </a:solidFill>
              </a:rPr>
              <a:t> </a:t>
            </a:r>
            <a:r>
              <a:rPr lang="en-US" i="1" dirty="0"/>
              <a:t>of the project </a:t>
            </a:r>
            <a:r>
              <a:rPr lang="en-US" i="1" dirty="0" smtClean="0"/>
              <a:t>[…]</a:t>
            </a:r>
            <a:endParaRPr lang="en-US" i="1" dirty="0"/>
          </a:p>
          <a:p>
            <a:r>
              <a:rPr lang="en-US" i="1" dirty="0"/>
              <a:t>The tests performed on the </a:t>
            </a:r>
            <a:r>
              <a:rPr lang="en-US" i="1" dirty="0">
                <a:gradFill flip="none" rotWithShape="1">
                  <a:gsLst>
                    <a:gs pos="0">
                      <a:srgbClr val="FFC000"/>
                    </a:gs>
                    <a:gs pos="100000">
                      <a:srgbClr val="FFFFFF"/>
                    </a:gs>
                  </a:gsLst>
                  <a:lin ang="16200000" scaled="0"/>
                  <a:tileRect/>
                </a:gradFill>
              </a:rPr>
              <a:t>long distance optical link are encouraging </a:t>
            </a:r>
            <a:r>
              <a:rPr lang="en-US" i="1" dirty="0"/>
              <a:t>but </a:t>
            </a:r>
            <a:r>
              <a:rPr lang="en-US" i="1" dirty="0">
                <a:gradFill flip="none" rotWithShape="1">
                  <a:gsLst>
                    <a:gs pos="0">
                      <a:srgbClr val="FFC000"/>
                    </a:gs>
                    <a:gs pos="100000">
                      <a:srgbClr val="FFFFFF"/>
                    </a:gs>
                  </a:gsLst>
                  <a:lin ang="16200000" scaled="0"/>
                  <a:tileRect/>
                </a:gradFill>
              </a:rPr>
              <a:t>need to be completed </a:t>
            </a:r>
            <a:r>
              <a:rPr lang="en-US" i="1" dirty="0"/>
              <a:t>with </a:t>
            </a:r>
            <a:r>
              <a:rPr lang="en-US" i="1" dirty="0">
                <a:gradFill flip="none" rotWithShape="1">
                  <a:gsLst>
                    <a:gs pos="0">
                      <a:srgbClr val="FFC000"/>
                    </a:gs>
                    <a:gs pos="100000">
                      <a:srgbClr val="FFFFFF"/>
                    </a:gs>
                  </a:gsLst>
                  <a:lin ang="16200000" scaled="0"/>
                  <a:tileRect/>
                </a:gradFill>
              </a:rPr>
              <a:t>further tests under realistic conditions</a:t>
            </a:r>
            <a:r>
              <a:rPr lang="en-US" i="1" dirty="0"/>
              <a:t>. </a:t>
            </a:r>
          </a:p>
          <a:p>
            <a:endParaRPr lang="en-US" i="1" dirty="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17</a:t>
            </a:fld>
            <a:endParaRPr lang="en-GB"/>
          </a:p>
        </p:txBody>
      </p:sp>
    </p:spTree>
    <p:extLst>
      <p:ext uri="{BB962C8B-B14F-4D97-AF65-F5344CB8AC3E}">
        <p14:creationId xmlns:p14="http://schemas.microsoft.com/office/powerpoint/2010/main" val="1539539462"/>
      </p:ext>
    </p:extLst>
  </p:cSld>
  <p:clrMapOvr>
    <a:masterClrMapping/>
  </p:clrMapOvr>
  <p:transition xmlns:p14="http://schemas.microsoft.com/office/powerpoint/2010/mai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Conclusion</a:t>
            </a:r>
            <a:endParaRPr lang="en-US" dirty="0"/>
          </a:p>
        </p:txBody>
      </p:sp>
      <p:sp>
        <p:nvSpPr>
          <p:cNvPr id="3" name="Content Placeholder 2"/>
          <p:cNvSpPr>
            <a:spLocks noGrp="1"/>
          </p:cNvSpPr>
          <p:nvPr>
            <p:ph idx="1"/>
          </p:nvPr>
        </p:nvSpPr>
        <p:spPr>
          <a:xfrm>
            <a:off x="381000" y="1412874"/>
            <a:ext cx="8382000" cy="2880221"/>
          </a:xfrm>
        </p:spPr>
        <p:txBody>
          <a:bodyPr>
            <a:normAutofit fontScale="92500" lnSpcReduction="20000"/>
          </a:bodyPr>
          <a:lstStyle/>
          <a:p>
            <a:r>
              <a:rPr lang="en-US" dirty="0" smtClean="0"/>
              <a:t>The preparation of the review and the review itself have been very useful and productive</a:t>
            </a:r>
          </a:p>
          <a:p>
            <a:r>
              <a:rPr lang="en-US" dirty="0" smtClean="0"/>
              <a:t>We will now go on to create the PCIe40 prototype to address all issues raised</a:t>
            </a:r>
          </a:p>
          <a:p>
            <a:r>
              <a:rPr lang="en-US" dirty="0" smtClean="0"/>
              <a:t>We will do a extensive tests of the </a:t>
            </a:r>
            <a:r>
              <a:rPr lang="en-US" dirty="0" err="1" smtClean="0"/>
              <a:t>fibres</a:t>
            </a:r>
            <a:r>
              <a:rPr lang="en-US" dirty="0" smtClean="0"/>
              <a:t> in the final conditions</a:t>
            </a:r>
          </a:p>
          <a:p>
            <a:r>
              <a:rPr lang="en-US" dirty="0" smtClean="0"/>
              <a:t>We are ready to start working on the Trigger and Online TDR</a:t>
            </a:r>
            <a:endParaRPr lang="en-US" dirty="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18</a:t>
            </a:fld>
            <a:endParaRPr lang="en-GB"/>
          </a:p>
        </p:txBody>
      </p:sp>
    </p:spTree>
    <p:extLst>
      <p:ext uri="{BB962C8B-B14F-4D97-AF65-F5344CB8AC3E}">
        <p14:creationId xmlns:p14="http://schemas.microsoft.com/office/powerpoint/2010/main" val="2545830750"/>
      </p:ext>
    </p:extLst>
  </p:cSld>
  <p:clrMapOvr>
    <a:masterClrMapping/>
  </p:clrMapOvr>
  <p:transition xmlns:p14="http://schemas.microsoft.com/office/powerpoint/2010/mai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32" y="184513"/>
            <a:ext cx="8382000" cy="677108"/>
          </a:xfrm>
        </p:spPr>
        <p:txBody>
          <a:bodyPr/>
          <a:lstStyle/>
          <a:p>
            <a:pPr algn="ctr"/>
            <a:r>
              <a:rPr lang="en-US" smtClean="0"/>
              <a:t>FTDR </a:t>
            </a:r>
            <a:r>
              <a:rPr lang="en-US" dirty="0" smtClean="0"/>
              <a:t>- Architecture </a:t>
            </a:r>
            <a:endParaRPr lang="en-US" dirty="0"/>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smtClean="0">
                <a:solidFill>
                  <a:prstClr val="black"/>
                </a:solidFill>
              </a:rPr>
              <a:t>Readout Review 25/2/2024 - Architecture N. Neufeld</a:t>
            </a:r>
            <a:endParaRPr lang="en-GB" sz="1200" dirty="0">
              <a:solidFill>
                <a:prstClr val="black"/>
              </a:solidFill>
            </a:endParaRPr>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pPr>
              <a:defRPr/>
            </a:pPr>
            <a:fld id="{F42D611D-4A20-4476-B464-7DA6F4278282}" type="slidenum">
              <a:rPr lang="en-GB">
                <a:solidFill>
                  <a:prstClr val="black"/>
                </a:solidFill>
              </a:rPr>
              <a:pPr>
                <a:defRPr/>
              </a:pPr>
              <a:t>2</a:t>
            </a:fld>
            <a:endParaRPr lang="en-GB">
              <a:solidFill>
                <a:prstClr val="black"/>
              </a:solidFill>
            </a:endParaRPr>
          </a:p>
        </p:txBody>
      </p:sp>
      <p:sp>
        <p:nvSpPr>
          <p:cNvPr id="4" name="Content Placeholder 3"/>
          <p:cNvSpPr>
            <a:spLocks noGrp="1"/>
          </p:cNvSpPr>
          <p:nvPr>
            <p:ph sz="half" idx="4294967295"/>
          </p:nvPr>
        </p:nvSpPr>
        <p:spPr>
          <a:xfrm>
            <a:off x="5105400" y="1511300"/>
            <a:ext cx="4038600" cy="5013325"/>
          </a:xfrm>
          <a:noFill/>
        </p:spPr>
        <p:txBody>
          <a:bodyPr>
            <a:normAutofit lnSpcReduction="10000"/>
          </a:bodyPr>
          <a:lstStyle/>
          <a:p>
            <a:pPr>
              <a:buFont typeface="Calibri" pitchFamily="34" charset="0"/>
              <a:buChar char=" "/>
            </a:pPr>
            <a:r>
              <a:rPr lang="en-US" sz="2400" dirty="0" smtClean="0"/>
              <a:t>GBT: 4.8 </a:t>
            </a:r>
            <a:r>
              <a:rPr lang="en-US" sz="2400" dirty="0" err="1" smtClean="0"/>
              <a:t>Gbit</a:t>
            </a:r>
            <a:r>
              <a:rPr lang="en-US" sz="2400" dirty="0" smtClean="0"/>
              <a:t>/s (9000 x) DAQ</a:t>
            </a:r>
            <a:br>
              <a:rPr lang="en-US" sz="2400" dirty="0" smtClean="0"/>
            </a:br>
            <a:r>
              <a:rPr lang="en-US" sz="2400" dirty="0" smtClean="0"/>
              <a:t>          3.2 </a:t>
            </a:r>
            <a:r>
              <a:rPr lang="en-US" sz="2400" dirty="0" err="1" smtClean="0"/>
              <a:t>Gbit</a:t>
            </a:r>
            <a:r>
              <a:rPr lang="en-US" sz="2400" dirty="0" smtClean="0"/>
              <a:t>/s (2400 x) TFC/ECS</a:t>
            </a:r>
            <a:endParaRPr lang="en-US" sz="2400" dirty="0"/>
          </a:p>
          <a:p>
            <a:pPr>
              <a:buFont typeface="Calibri" pitchFamily="34" charset="0"/>
              <a:buChar char=" "/>
            </a:pPr>
            <a:r>
              <a:rPr lang="en-US" sz="2400" dirty="0" smtClean="0"/>
              <a:t>Input into DAQ  network (10/40 Gigabit Ethernet  (1000 to 4000)</a:t>
            </a:r>
          </a:p>
          <a:p>
            <a:pPr marL="0" indent="0">
              <a:buNone/>
            </a:pPr>
            <a:endParaRPr lang="en-US" sz="2400" dirty="0"/>
          </a:p>
          <a:p>
            <a:pPr>
              <a:buFont typeface="Calibri" pitchFamily="34" charset="0"/>
              <a:buChar char=" "/>
            </a:pPr>
            <a:r>
              <a:rPr lang="en-US" sz="2400" dirty="0" smtClean="0"/>
              <a:t>Output from DAQ network into compute unit clusters (100 </a:t>
            </a:r>
            <a:r>
              <a:rPr lang="en-US" sz="2400" dirty="0" err="1" smtClean="0"/>
              <a:t>Gbit</a:t>
            </a:r>
            <a:r>
              <a:rPr lang="en-US" sz="2400" dirty="0" smtClean="0"/>
              <a:t> Ethernet / EDR IB) (400 links)</a:t>
            </a:r>
          </a:p>
          <a:p>
            <a:pPr>
              <a:buFont typeface="Calibri" pitchFamily="34" charset="0"/>
              <a:buChar char=" "/>
            </a:pPr>
            <a:r>
              <a:rPr lang="en-US" sz="2400" dirty="0" smtClean="0"/>
              <a:t>Bi-directional links for TFC/ECS to/from TELL40 for timing, back-pressure and LLT</a:t>
            </a:r>
          </a:p>
        </p:txBody>
      </p:sp>
      <p:sp>
        <p:nvSpPr>
          <p:cNvPr id="7" name="Rounded Rectangle 6"/>
          <p:cNvSpPr/>
          <p:nvPr/>
        </p:nvSpPr>
        <p:spPr>
          <a:xfrm>
            <a:off x="683568" y="1268760"/>
            <a:ext cx="3528392" cy="720080"/>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r>
              <a:rPr lang="en-US" dirty="0" smtClean="0">
                <a:solidFill>
                  <a:prstClr val="black"/>
                </a:solidFill>
                <a:latin typeface="Calibri"/>
              </a:rPr>
              <a:t>Detector</a:t>
            </a:r>
          </a:p>
        </p:txBody>
      </p:sp>
      <p:sp>
        <p:nvSpPr>
          <p:cNvPr id="8" name="Rounded Rectangle 7"/>
          <p:cNvSpPr/>
          <p:nvPr/>
        </p:nvSpPr>
        <p:spPr>
          <a:xfrm>
            <a:off x="683568" y="2348880"/>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9" name="Rounded Rectangle 8"/>
          <p:cNvSpPr/>
          <p:nvPr/>
        </p:nvSpPr>
        <p:spPr>
          <a:xfrm>
            <a:off x="1125903" y="2348880"/>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0" name="Rounded Rectangle 9"/>
          <p:cNvSpPr/>
          <p:nvPr/>
        </p:nvSpPr>
        <p:spPr>
          <a:xfrm>
            <a:off x="1568238" y="2348880"/>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1" name="Rounded Rectangle 10"/>
          <p:cNvSpPr/>
          <p:nvPr/>
        </p:nvSpPr>
        <p:spPr>
          <a:xfrm>
            <a:off x="2010573" y="2348880"/>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2" name="Rounded Rectangle 11"/>
          <p:cNvSpPr/>
          <p:nvPr/>
        </p:nvSpPr>
        <p:spPr>
          <a:xfrm>
            <a:off x="2452908" y="2348880"/>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3" name="Rounded Rectangle 12"/>
          <p:cNvSpPr/>
          <p:nvPr/>
        </p:nvSpPr>
        <p:spPr>
          <a:xfrm>
            <a:off x="2895243" y="2348880"/>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4" name="Rounded Rectangle 13"/>
          <p:cNvSpPr/>
          <p:nvPr/>
        </p:nvSpPr>
        <p:spPr>
          <a:xfrm>
            <a:off x="3337578" y="2348880"/>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5" name="Rounded Rectangle 14"/>
          <p:cNvSpPr/>
          <p:nvPr/>
        </p:nvSpPr>
        <p:spPr>
          <a:xfrm>
            <a:off x="3779912" y="2348880"/>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6" name="Rounded Rectangle 15"/>
          <p:cNvSpPr/>
          <p:nvPr/>
        </p:nvSpPr>
        <p:spPr>
          <a:xfrm>
            <a:off x="683568" y="3140968"/>
            <a:ext cx="3528392" cy="79208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r>
              <a:rPr lang="en-US" dirty="0" smtClean="0">
                <a:solidFill>
                  <a:prstClr val="black"/>
                </a:solidFill>
                <a:latin typeface="Calibri"/>
              </a:rPr>
              <a:t>DAQ network</a:t>
            </a:r>
          </a:p>
        </p:txBody>
      </p:sp>
      <p:grpSp>
        <p:nvGrpSpPr>
          <p:cNvPr id="20" name="Group 19"/>
          <p:cNvGrpSpPr/>
          <p:nvPr/>
        </p:nvGrpSpPr>
        <p:grpSpPr>
          <a:xfrm>
            <a:off x="683568" y="5229200"/>
            <a:ext cx="216024" cy="1008112"/>
            <a:chOff x="683568" y="4653136"/>
            <a:chExt cx="216024" cy="1008112"/>
          </a:xfrm>
        </p:grpSpPr>
        <p:sp>
          <p:nvSpPr>
            <p:cNvPr id="17" name="Rounded Rectangle 16"/>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18" name="Rounded Rectangle 17"/>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19" name="Rounded Rectangle 18"/>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21" name="Group 20"/>
          <p:cNvGrpSpPr/>
          <p:nvPr/>
        </p:nvGrpSpPr>
        <p:grpSpPr>
          <a:xfrm>
            <a:off x="984692" y="5229200"/>
            <a:ext cx="216024" cy="1008112"/>
            <a:chOff x="683568" y="4653136"/>
            <a:chExt cx="216024" cy="1008112"/>
          </a:xfrm>
        </p:grpSpPr>
        <p:sp>
          <p:nvSpPr>
            <p:cNvPr id="22" name="Rounded Rectangle 21"/>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23" name="Rounded Rectangle 22"/>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24" name="Rounded Rectangle 23"/>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25" name="Group 24"/>
          <p:cNvGrpSpPr/>
          <p:nvPr/>
        </p:nvGrpSpPr>
        <p:grpSpPr>
          <a:xfrm>
            <a:off x="1285816" y="5229200"/>
            <a:ext cx="216024" cy="1008112"/>
            <a:chOff x="683568" y="4653136"/>
            <a:chExt cx="216024" cy="1008112"/>
          </a:xfrm>
        </p:grpSpPr>
        <p:sp>
          <p:nvSpPr>
            <p:cNvPr id="26" name="Rounded Rectangle 25"/>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27" name="Rounded Rectangle 26"/>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28" name="Rounded Rectangle 27"/>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29" name="Group 28"/>
          <p:cNvGrpSpPr/>
          <p:nvPr/>
        </p:nvGrpSpPr>
        <p:grpSpPr>
          <a:xfrm>
            <a:off x="1586940" y="5229200"/>
            <a:ext cx="216024" cy="1008112"/>
            <a:chOff x="683568" y="4653136"/>
            <a:chExt cx="216024" cy="1008112"/>
          </a:xfrm>
        </p:grpSpPr>
        <p:sp>
          <p:nvSpPr>
            <p:cNvPr id="30" name="Rounded Rectangle 29"/>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31" name="Rounded Rectangle 30"/>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32" name="Rounded Rectangle 31"/>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33" name="Group 32"/>
          <p:cNvGrpSpPr/>
          <p:nvPr/>
        </p:nvGrpSpPr>
        <p:grpSpPr>
          <a:xfrm>
            <a:off x="1888064" y="5229200"/>
            <a:ext cx="216024" cy="1008112"/>
            <a:chOff x="683568" y="4653136"/>
            <a:chExt cx="216024" cy="1008112"/>
          </a:xfrm>
        </p:grpSpPr>
        <p:sp>
          <p:nvSpPr>
            <p:cNvPr id="34" name="Rounded Rectangle 33"/>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35" name="Rounded Rectangle 34"/>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36" name="Rounded Rectangle 35"/>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37" name="Group 36"/>
          <p:cNvGrpSpPr/>
          <p:nvPr/>
        </p:nvGrpSpPr>
        <p:grpSpPr>
          <a:xfrm>
            <a:off x="2189188" y="5229200"/>
            <a:ext cx="216024" cy="1008112"/>
            <a:chOff x="683568" y="4653136"/>
            <a:chExt cx="216024" cy="1008112"/>
          </a:xfrm>
        </p:grpSpPr>
        <p:sp>
          <p:nvSpPr>
            <p:cNvPr id="38" name="Rounded Rectangle 37"/>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39" name="Rounded Rectangle 38"/>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40" name="Rounded Rectangle 39"/>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41" name="Group 40"/>
          <p:cNvGrpSpPr/>
          <p:nvPr/>
        </p:nvGrpSpPr>
        <p:grpSpPr>
          <a:xfrm>
            <a:off x="2490312" y="5229200"/>
            <a:ext cx="216024" cy="1008112"/>
            <a:chOff x="683568" y="4653136"/>
            <a:chExt cx="216024" cy="1008112"/>
          </a:xfrm>
        </p:grpSpPr>
        <p:sp>
          <p:nvSpPr>
            <p:cNvPr id="42" name="Rounded Rectangle 41"/>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43" name="Rounded Rectangle 42"/>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44" name="Rounded Rectangle 43"/>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45" name="Group 44"/>
          <p:cNvGrpSpPr/>
          <p:nvPr/>
        </p:nvGrpSpPr>
        <p:grpSpPr>
          <a:xfrm>
            <a:off x="2791436" y="5229200"/>
            <a:ext cx="216024" cy="1008112"/>
            <a:chOff x="683568" y="4653136"/>
            <a:chExt cx="216024" cy="1008112"/>
          </a:xfrm>
        </p:grpSpPr>
        <p:sp>
          <p:nvSpPr>
            <p:cNvPr id="46" name="Rounded Rectangle 45"/>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47" name="Rounded Rectangle 46"/>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48" name="Rounded Rectangle 47"/>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49" name="Group 48"/>
          <p:cNvGrpSpPr/>
          <p:nvPr/>
        </p:nvGrpSpPr>
        <p:grpSpPr>
          <a:xfrm>
            <a:off x="3092560" y="5229200"/>
            <a:ext cx="216024" cy="1008112"/>
            <a:chOff x="683568" y="4653136"/>
            <a:chExt cx="216024" cy="1008112"/>
          </a:xfrm>
        </p:grpSpPr>
        <p:sp>
          <p:nvSpPr>
            <p:cNvPr id="50" name="Rounded Rectangle 49"/>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51" name="Rounded Rectangle 50"/>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52" name="Rounded Rectangle 51"/>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53" name="Group 52"/>
          <p:cNvGrpSpPr/>
          <p:nvPr/>
        </p:nvGrpSpPr>
        <p:grpSpPr>
          <a:xfrm>
            <a:off x="3393684" y="5229200"/>
            <a:ext cx="216024" cy="1008112"/>
            <a:chOff x="683568" y="4653136"/>
            <a:chExt cx="216024" cy="1008112"/>
          </a:xfrm>
        </p:grpSpPr>
        <p:sp>
          <p:nvSpPr>
            <p:cNvPr id="54" name="Rounded Rectangle 53"/>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55" name="Rounded Rectangle 54"/>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56" name="Rounded Rectangle 55"/>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57" name="Group 56"/>
          <p:cNvGrpSpPr/>
          <p:nvPr/>
        </p:nvGrpSpPr>
        <p:grpSpPr>
          <a:xfrm>
            <a:off x="3694808" y="5229200"/>
            <a:ext cx="216024" cy="1008112"/>
            <a:chOff x="683568" y="4653136"/>
            <a:chExt cx="216024" cy="1008112"/>
          </a:xfrm>
        </p:grpSpPr>
        <p:sp>
          <p:nvSpPr>
            <p:cNvPr id="58" name="Rounded Rectangle 57"/>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59" name="Rounded Rectangle 58"/>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60" name="Rounded Rectangle 59"/>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grpSp>
        <p:nvGrpSpPr>
          <p:cNvPr id="61" name="Group 60"/>
          <p:cNvGrpSpPr/>
          <p:nvPr/>
        </p:nvGrpSpPr>
        <p:grpSpPr>
          <a:xfrm>
            <a:off x="3995936" y="5229200"/>
            <a:ext cx="216024" cy="1008112"/>
            <a:chOff x="683568" y="4653136"/>
            <a:chExt cx="216024" cy="1008112"/>
          </a:xfrm>
        </p:grpSpPr>
        <p:sp>
          <p:nvSpPr>
            <p:cNvPr id="62" name="Rounded Rectangle 61"/>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63" name="Rounded Rectangle 62"/>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sp>
          <p:nvSpPr>
            <p:cNvPr id="64" name="Rounded Rectangle 63"/>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77500" lnSpcReduction="20000"/>
            </a:bodyPr>
            <a:lstStyle/>
            <a:p>
              <a:pPr algn="ctr"/>
              <a:endParaRPr lang="en-US" dirty="0" smtClean="0">
                <a:solidFill>
                  <a:prstClr val="black"/>
                </a:solidFill>
                <a:latin typeface="Calibri"/>
              </a:endParaRPr>
            </a:p>
          </p:txBody>
        </p:sp>
      </p:grpSp>
      <p:sp>
        <p:nvSpPr>
          <p:cNvPr id="65" name="Freeform 64"/>
          <p:cNvSpPr/>
          <p:nvPr/>
        </p:nvSpPr>
        <p:spPr>
          <a:xfrm rot="10800000">
            <a:off x="816149" y="4365104"/>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a:gradFill flip="none" rotWithShape="1">
            <a:gsLst>
              <a:gs pos="0">
                <a:schemeClr val="dk1">
                  <a:tint val="62000"/>
                  <a:satMod val="180000"/>
                  <a:alpha val="44000"/>
                </a:schemeClr>
              </a:gs>
              <a:gs pos="65000">
                <a:schemeClr val="dk1">
                  <a:tint val="32000"/>
                  <a:satMod val="250000"/>
                  <a:alpha val="44000"/>
                </a:schemeClr>
              </a:gs>
              <a:gs pos="100000">
                <a:schemeClr val="dk1">
                  <a:tint val="23000"/>
                  <a:satMod val="300000"/>
                  <a:alpha val="44000"/>
                </a:schemeClr>
              </a:gs>
            </a:gsLst>
            <a:lin ang="16200000" scaled="0"/>
            <a:tileRect/>
          </a:gradFill>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66" name="Freeform 65"/>
          <p:cNvSpPr/>
          <p:nvPr/>
        </p:nvSpPr>
        <p:spPr>
          <a:xfrm>
            <a:off x="827584" y="3933056"/>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a:gradFill flip="none" rotWithShape="1">
            <a:gsLst>
              <a:gs pos="0">
                <a:schemeClr val="dk1">
                  <a:tint val="62000"/>
                  <a:satMod val="180000"/>
                  <a:alpha val="44000"/>
                </a:schemeClr>
              </a:gs>
              <a:gs pos="65000">
                <a:schemeClr val="dk1">
                  <a:tint val="32000"/>
                  <a:satMod val="250000"/>
                  <a:alpha val="44000"/>
                </a:schemeClr>
              </a:gs>
              <a:gs pos="100000">
                <a:schemeClr val="dk1">
                  <a:tint val="23000"/>
                  <a:satMod val="300000"/>
                  <a:alpha val="44000"/>
                </a:schemeClr>
              </a:gs>
            </a:gsLst>
            <a:lin ang="16200000" scaled="0"/>
            <a:tileRect/>
          </a:gradFill>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grpSp>
        <p:nvGrpSpPr>
          <p:cNvPr id="74" name="Group 73"/>
          <p:cNvGrpSpPr/>
          <p:nvPr/>
        </p:nvGrpSpPr>
        <p:grpSpPr>
          <a:xfrm>
            <a:off x="2411760" y="4005064"/>
            <a:ext cx="766557" cy="864096"/>
            <a:chOff x="4211960" y="2132856"/>
            <a:chExt cx="766557" cy="864096"/>
          </a:xfrm>
        </p:grpSpPr>
        <p:grpSp>
          <p:nvGrpSpPr>
            <p:cNvPr id="72" name="Group 71"/>
            <p:cNvGrpSpPr/>
            <p:nvPr/>
          </p:nvGrpSpPr>
          <p:grpSpPr>
            <a:xfrm>
              <a:off x="4391980" y="2132856"/>
              <a:ext cx="216024" cy="864096"/>
              <a:chOff x="4391980" y="2132856"/>
              <a:chExt cx="216024" cy="864096"/>
            </a:xfrm>
          </p:grpSpPr>
          <p:cxnSp>
            <p:nvCxnSpPr>
              <p:cNvPr id="68" name="Straight Connector 67"/>
              <p:cNvCxnSpPr/>
              <p:nvPr/>
            </p:nvCxnSpPr>
            <p:spPr>
              <a:xfrm>
                <a:off x="4391980" y="2132856"/>
                <a:ext cx="216024" cy="0"/>
              </a:xfrm>
              <a:prstGeom prst="line">
                <a:avLst/>
              </a:prstGeom>
              <a:ln/>
            </p:spPr>
            <p:style>
              <a:lnRef idx="1">
                <a:schemeClr val="dk1"/>
              </a:lnRef>
              <a:fillRef idx="2">
                <a:schemeClr val="dk1"/>
              </a:fillRef>
              <a:effectRef idx="1">
                <a:schemeClr val="dk1"/>
              </a:effectRef>
              <a:fontRef idx="minor">
                <a:schemeClr val="dk1"/>
              </a:fontRef>
            </p:style>
          </p:cxnSp>
          <p:cxnSp>
            <p:nvCxnSpPr>
              <p:cNvPr id="70" name="Straight Arrow Connector 69"/>
              <p:cNvCxnSpPr/>
              <p:nvPr/>
            </p:nvCxnSpPr>
            <p:spPr>
              <a:xfrm rot="5400000">
                <a:off x="4067944" y="2564110"/>
                <a:ext cx="864096" cy="1588"/>
              </a:xfrm>
              <a:prstGeom prst="straightConnector1">
                <a:avLst/>
              </a:prstGeom>
              <a:ln>
                <a:headEnd type="arrow"/>
                <a:tailEnd type="arrow"/>
              </a:ln>
            </p:spPr>
            <p:style>
              <a:lnRef idx="1">
                <a:schemeClr val="dk1"/>
              </a:lnRef>
              <a:fillRef idx="2">
                <a:schemeClr val="dk1"/>
              </a:fillRef>
              <a:effectRef idx="1">
                <a:schemeClr val="dk1"/>
              </a:effectRef>
              <a:fontRef idx="minor">
                <a:schemeClr val="dk1"/>
              </a:fontRef>
            </p:style>
          </p:cxnSp>
          <p:cxnSp>
            <p:nvCxnSpPr>
              <p:cNvPr id="71" name="Straight Connector 70"/>
              <p:cNvCxnSpPr/>
              <p:nvPr/>
            </p:nvCxnSpPr>
            <p:spPr>
              <a:xfrm>
                <a:off x="4391980" y="2996158"/>
                <a:ext cx="216024" cy="0"/>
              </a:xfrm>
              <a:prstGeom prst="line">
                <a:avLst/>
              </a:prstGeom>
              <a:ln/>
            </p:spPr>
            <p:style>
              <a:lnRef idx="1">
                <a:schemeClr val="dk1"/>
              </a:lnRef>
              <a:fillRef idx="2">
                <a:schemeClr val="dk1"/>
              </a:fillRef>
              <a:effectRef idx="1">
                <a:schemeClr val="dk1"/>
              </a:effectRef>
              <a:fontRef idx="minor">
                <a:schemeClr val="dk1"/>
              </a:fontRef>
            </p:style>
          </p:cxnSp>
        </p:grpSp>
        <p:sp>
          <p:nvSpPr>
            <p:cNvPr id="73" name="TextBox 72"/>
            <p:cNvSpPr txBox="1"/>
            <p:nvPr/>
          </p:nvSpPr>
          <p:spPr>
            <a:xfrm>
              <a:off x="4211960" y="2420888"/>
              <a:ext cx="766557" cy="246221"/>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sz="1000" dirty="0" smtClean="0">
                  <a:solidFill>
                    <a:prstClr val="black"/>
                  </a:solidFill>
                  <a:latin typeface="Calibri"/>
                </a:rPr>
                <a:t>100 m rock</a:t>
              </a:r>
            </a:p>
          </p:txBody>
        </p:sp>
      </p:grpSp>
      <p:cxnSp>
        <p:nvCxnSpPr>
          <p:cNvPr id="76" name="Straight Arrow Connector 75"/>
          <p:cNvCxnSpPr/>
          <p:nvPr/>
        </p:nvCxnSpPr>
        <p:spPr>
          <a:xfrm rot="5400000">
            <a:off x="719572"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78" name="Straight Arrow Connector 77"/>
          <p:cNvCxnSpPr/>
          <p:nvPr/>
        </p:nvCxnSpPr>
        <p:spPr>
          <a:xfrm rot="5400000">
            <a:off x="5219033" y="1808026"/>
            <a:ext cx="360040" cy="1588"/>
          </a:xfrm>
          <a:prstGeom prst="straightConnector1">
            <a:avLst/>
          </a:prstGeom>
          <a:ln w="381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rot="5400000">
            <a:off x="940796"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1" name="Straight Arrow Connector 80"/>
          <p:cNvCxnSpPr/>
          <p:nvPr/>
        </p:nvCxnSpPr>
        <p:spPr>
          <a:xfrm rot="5400000">
            <a:off x="1162020"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2" name="Straight Arrow Connector 81"/>
          <p:cNvCxnSpPr/>
          <p:nvPr/>
        </p:nvCxnSpPr>
        <p:spPr>
          <a:xfrm rot="5400000">
            <a:off x="1383244"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3" name="Straight Arrow Connector 82"/>
          <p:cNvCxnSpPr/>
          <p:nvPr/>
        </p:nvCxnSpPr>
        <p:spPr>
          <a:xfrm rot="5400000">
            <a:off x="1604468"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4" name="Straight Arrow Connector 83"/>
          <p:cNvCxnSpPr/>
          <p:nvPr/>
        </p:nvCxnSpPr>
        <p:spPr>
          <a:xfrm rot="5400000">
            <a:off x="1825692"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5" name="Straight Arrow Connector 84"/>
          <p:cNvCxnSpPr/>
          <p:nvPr/>
        </p:nvCxnSpPr>
        <p:spPr>
          <a:xfrm rot="5400000">
            <a:off x="2710588"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6" name="Straight Arrow Connector 85"/>
          <p:cNvCxnSpPr/>
          <p:nvPr/>
        </p:nvCxnSpPr>
        <p:spPr>
          <a:xfrm rot="5400000">
            <a:off x="3374260"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87" name="Straight Arrow Connector 86"/>
          <p:cNvCxnSpPr/>
          <p:nvPr/>
        </p:nvCxnSpPr>
        <p:spPr>
          <a:xfrm rot="5400000">
            <a:off x="3595484" y="2168066"/>
            <a:ext cx="360040" cy="1588"/>
          </a:xfrm>
          <a:prstGeom prst="straightConnector1">
            <a:avLst/>
          </a:prstGeom>
          <a:ln>
            <a:headEnd type="arrow"/>
            <a:tailEnd type="arrow"/>
          </a:ln>
        </p:spPr>
        <p:style>
          <a:lnRef idx="1">
            <a:schemeClr val="dk1"/>
          </a:lnRef>
          <a:fillRef idx="2">
            <a:schemeClr val="dk1"/>
          </a:fillRef>
          <a:effectRef idx="1">
            <a:schemeClr val="dk1"/>
          </a:effectRef>
          <a:fontRef idx="minor">
            <a:schemeClr val="dk1"/>
          </a:fontRef>
        </p:style>
      </p:cxnSp>
      <p:cxnSp>
        <p:nvCxnSpPr>
          <p:cNvPr id="88" name="Straight Arrow Connector 87"/>
          <p:cNvCxnSpPr/>
          <p:nvPr/>
        </p:nvCxnSpPr>
        <p:spPr>
          <a:xfrm rot="5400000">
            <a:off x="3816710" y="2168066"/>
            <a:ext cx="360040" cy="1588"/>
          </a:xfrm>
          <a:prstGeom prst="straightConnector1">
            <a:avLst/>
          </a:prstGeom>
          <a:ln>
            <a:headEnd type="arrow"/>
            <a:tailEnd type="arrow"/>
          </a:ln>
        </p:spPr>
        <p:style>
          <a:lnRef idx="1">
            <a:schemeClr val="dk1"/>
          </a:lnRef>
          <a:fillRef idx="2">
            <a:schemeClr val="dk1"/>
          </a:fillRef>
          <a:effectRef idx="1">
            <a:schemeClr val="dk1"/>
          </a:effectRef>
          <a:fontRef idx="minor">
            <a:schemeClr val="dk1"/>
          </a:fontRef>
        </p:style>
      </p:cxnSp>
      <p:cxnSp>
        <p:nvCxnSpPr>
          <p:cNvPr id="89" name="Straight Arrow Connector 88"/>
          <p:cNvCxnSpPr/>
          <p:nvPr/>
        </p:nvCxnSpPr>
        <p:spPr>
          <a:xfrm rot="5400000">
            <a:off x="2046916"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90" name="Straight Arrow Connector 89"/>
          <p:cNvCxnSpPr/>
          <p:nvPr/>
        </p:nvCxnSpPr>
        <p:spPr>
          <a:xfrm rot="5400000">
            <a:off x="2268140"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91" name="TextBox 90"/>
          <p:cNvSpPr txBox="1"/>
          <p:nvPr/>
        </p:nvSpPr>
        <p:spPr>
          <a:xfrm>
            <a:off x="1866632" y="2348880"/>
            <a:ext cx="837940"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800" dirty="0" smtClean="0">
                <a:solidFill>
                  <a:schemeClr val="bg1"/>
                </a:solidFill>
                <a:latin typeface="Calibri"/>
              </a:rPr>
              <a:t>TELL40</a:t>
            </a:r>
          </a:p>
        </p:txBody>
      </p:sp>
      <p:sp>
        <p:nvSpPr>
          <p:cNvPr id="92" name="TextBox 91"/>
          <p:cNvSpPr txBox="1"/>
          <p:nvPr/>
        </p:nvSpPr>
        <p:spPr>
          <a:xfrm>
            <a:off x="1758262" y="5517232"/>
            <a:ext cx="1589602"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800" dirty="0" smtClean="0">
                <a:solidFill>
                  <a:prstClr val="black"/>
                </a:solidFill>
                <a:latin typeface="Calibri"/>
              </a:rPr>
              <a:t>Compute Units</a:t>
            </a:r>
          </a:p>
        </p:txBody>
      </p:sp>
      <p:cxnSp>
        <p:nvCxnSpPr>
          <p:cNvPr id="94" name="Straight Arrow Connector 93"/>
          <p:cNvCxnSpPr/>
          <p:nvPr/>
        </p:nvCxnSpPr>
        <p:spPr>
          <a:xfrm rot="5400000">
            <a:off x="719572" y="2960154"/>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95" name="Straight Arrow Connector 94"/>
          <p:cNvCxnSpPr/>
          <p:nvPr/>
        </p:nvCxnSpPr>
        <p:spPr>
          <a:xfrm rot="5400000">
            <a:off x="5215223" y="3032162"/>
            <a:ext cx="360040" cy="1588"/>
          </a:xfrm>
          <a:prstGeom prst="straightConnector1">
            <a:avLst/>
          </a:prstGeom>
          <a:ln w="38100" cmpd="thickThi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p:nvPr/>
        </p:nvCxnSpPr>
        <p:spPr>
          <a:xfrm rot="5400000">
            <a:off x="1071699" y="2960154"/>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97" name="Straight Arrow Connector 96"/>
          <p:cNvCxnSpPr/>
          <p:nvPr/>
        </p:nvCxnSpPr>
        <p:spPr>
          <a:xfrm rot="5400000">
            <a:off x="1423826" y="2960154"/>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98" name="Straight Arrow Connector 97"/>
          <p:cNvCxnSpPr/>
          <p:nvPr/>
        </p:nvCxnSpPr>
        <p:spPr>
          <a:xfrm rot="5400000">
            <a:off x="1775953" y="2960154"/>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99" name="Straight Arrow Connector 98"/>
          <p:cNvCxnSpPr/>
          <p:nvPr/>
        </p:nvCxnSpPr>
        <p:spPr>
          <a:xfrm rot="5400000">
            <a:off x="2128080" y="2960154"/>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00" name="Straight Arrow Connector 99"/>
          <p:cNvCxnSpPr/>
          <p:nvPr/>
        </p:nvCxnSpPr>
        <p:spPr>
          <a:xfrm rot="5400000">
            <a:off x="2480207" y="2960154"/>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01" name="Straight Arrow Connector 100"/>
          <p:cNvCxnSpPr/>
          <p:nvPr/>
        </p:nvCxnSpPr>
        <p:spPr>
          <a:xfrm rot="5400000">
            <a:off x="2832334" y="2960154"/>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02" name="Straight Arrow Connector 101"/>
          <p:cNvCxnSpPr/>
          <p:nvPr/>
        </p:nvCxnSpPr>
        <p:spPr>
          <a:xfrm rot="5400000">
            <a:off x="3184461" y="2960154"/>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03" name="Straight Arrow Connector 102"/>
          <p:cNvCxnSpPr/>
          <p:nvPr/>
        </p:nvCxnSpPr>
        <p:spPr>
          <a:xfrm rot="5400000">
            <a:off x="3536588" y="2960154"/>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04" name="Straight Arrow Connector 103"/>
          <p:cNvCxnSpPr/>
          <p:nvPr/>
        </p:nvCxnSpPr>
        <p:spPr>
          <a:xfrm rot="5400000">
            <a:off x="3888718" y="2960154"/>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05" name="Straight Arrow Connector 104"/>
          <p:cNvCxnSpPr/>
          <p:nvPr/>
        </p:nvCxnSpPr>
        <p:spPr>
          <a:xfrm rot="5400000">
            <a:off x="2489364"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06" name="Straight Arrow Connector 105"/>
          <p:cNvCxnSpPr/>
          <p:nvPr/>
        </p:nvCxnSpPr>
        <p:spPr>
          <a:xfrm rot="5400000">
            <a:off x="2931812"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07" name="Straight Arrow Connector 106"/>
          <p:cNvCxnSpPr/>
          <p:nvPr/>
        </p:nvCxnSpPr>
        <p:spPr>
          <a:xfrm rot="5400000">
            <a:off x="3153036" y="2168066"/>
            <a:ext cx="36004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09" name="Straight Arrow Connector 108"/>
          <p:cNvCxnSpPr/>
          <p:nvPr/>
        </p:nvCxnSpPr>
        <p:spPr>
          <a:xfrm rot="5400000">
            <a:off x="324322" y="4580334"/>
            <a:ext cx="1295350" cy="794"/>
          </a:xfrm>
          <a:prstGeom prst="straightConnector1">
            <a:avLst/>
          </a:prstGeom>
          <a:ln w="57150" cmpd="sng">
            <a:tailEnd type="arrow" w="sm" len="sm"/>
          </a:ln>
        </p:spPr>
        <p:style>
          <a:lnRef idx="1">
            <a:schemeClr val="dk1"/>
          </a:lnRef>
          <a:fillRef idx="2">
            <a:schemeClr val="dk1"/>
          </a:fillRef>
          <a:effectRef idx="1">
            <a:schemeClr val="dk1"/>
          </a:effectRef>
          <a:fontRef idx="minor">
            <a:schemeClr val="dk1"/>
          </a:fontRef>
        </p:style>
      </p:cxnSp>
      <p:cxnSp>
        <p:nvCxnSpPr>
          <p:cNvPr id="112" name="Straight Arrow Connector 111"/>
          <p:cNvCxnSpPr/>
          <p:nvPr/>
        </p:nvCxnSpPr>
        <p:spPr>
          <a:xfrm rot="5400000">
            <a:off x="828378" y="4580334"/>
            <a:ext cx="1295350" cy="794"/>
          </a:xfrm>
          <a:prstGeom prst="straightConnector1">
            <a:avLst/>
          </a:prstGeom>
          <a:ln w="57150" cmpd="sng">
            <a:tailEnd type="arrow" w="sm" len="sm"/>
          </a:ln>
        </p:spPr>
        <p:style>
          <a:lnRef idx="1">
            <a:schemeClr val="dk1"/>
          </a:lnRef>
          <a:fillRef idx="2">
            <a:schemeClr val="dk1"/>
          </a:fillRef>
          <a:effectRef idx="1">
            <a:schemeClr val="dk1"/>
          </a:effectRef>
          <a:fontRef idx="minor">
            <a:schemeClr val="dk1"/>
          </a:fontRef>
        </p:style>
      </p:cxnSp>
      <p:cxnSp>
        <p:nvCxnSpPr>
          <p:cNvPr id="113" name="Straight Arrow Connector 112"/>
          <p:cNvCxnSpPr/>
          <p:nvPr/>
        </p:nvCxnSpPr>
        <p:spPr>
          <a:xfrm rot="5400000">
            <a:off x="1332434" y="4580334"/>
            <a:ext cx="1295350" cy="794"/>
          </a:xfrm>
          <a:prstGeom prst="straightConnector1">
            <a:avLst/>
          </a:prstGeom>
          <a:ln w="57150" cmpd="sng">
            <a:tailEnd type="arrow" w="sm" len="sm"/>
          </a:ln>
        </p:spPr>
        <p:style>
          <a:lnRef idx="1">
            <a:schemeClr val="dk1"/>
          </a:lnRef>
          <a:fillRef idx="2">
            <a:schemeClr val="dk1"/>
          </a:fillRef>
          <a:effectRef idx="1">
            <a:schemeClr val="dk1"/>
          </a:effectRef>
          <a:fontRef idx="minor">
            <a:schemeClr val="dk1"/>
          </a:fontRef>
        </p:style>
      </p:cxnSp>
      <p:cxnSp>
        <p:nvCxnSpPr>
          <p:cNvPr id="114" name="Straight Arrow Connector 113"/>
          <p:cNvCxnSpPr/>
          <p:nvPr/>
        </p:nvCxnSpPr>
        <p:spPr>
          <a:xfrm rot="5400000">
            <a:off x="1836490" y="4580334"/>
            <a:ext cx="1295350" cy="794"/>
          </a:xfrm>
          <a:prstGeom prst="straightConnector1">
            <a:avLst/>
          </a:prstGeom>
          <a:ln w="57150" cmpd="sng">
            <a:tailEnd type="arrow" w="sm" len="sm"/>
          </a:ln>
        </p:spPr>
        <p:style>
          <a:lnRef idx="1">
            <a:schemeClr val="dk1"/>
          </a:lnRef>
          <a:fillRef idx="2">
            <a:schemeClr val="dk1"/>
          </a:fillRef>
          <a:effectRef idx="1">
            <a:schemeClr val="dk1"/>
          </a:effectRef>
          <a:fontRef idx="minor">
            <a:schemeClr val="dk1"/>
          </a:fontRef>
        </p:style>
      </p:cxnSp>
      <p:cxnSp>
        <p:nvCxnSpPr>
          <p:cNvPr id="115" name="Straight Arrow Connector 114"/>
          <p:cNvCxnSpPr/>
          <p:nvPr/>
        </p:nvCxnSpPr>
        <p:spPr>
          <a:xfrm rot="5400000">
            <a:off x="2340546" y="4580334"/>
            <a:ext cx="1295350" cy="794"/>
          </a:xfrm>
          <a:prstGeom prst="straightConnector1">
            <a:avLst/>
          </a:prstGeom>
          <a:ln w="57150" cmpd="sng">
            <a:tailEnd type="arrow" w="sm" len="sm"/>
          </a:ln>
        </p:spPr>
        <p:style>
          <a:lnRef idx="1">
            <a:schemeClr val="dk1"/>
          </a:lnRef>
          <a:fillRef idx="2">
            <a:schemeClr val="dk1"/>
          </a:fillRef>
          <a:effectRef idx="1">
            <a:schemeClr val="dk1"/>
          </a:effectRef>
          <a:fontRef idx="minor">
            <a:schemeClr val="dk1"/>
          </a:fontRef>
        </p:style>
      </p:cxnSp>
      <p:cxnSp>
        <p:nvCxnSpPr>
          <p:cNvPr id="116" name="Straight Arrow Connector 115"/>
          <p:cNvCxnSpPr/>
          <p:nvPr/>
        </p:nvCxnSpPr>
        <p:spPr>
          <a:xfrm rot="5400000">
            <a:off x="2844602" y="4580334"/>
            <a:ext cx="1295350" cy="794"/>
          </a:xfrm>
          <a:prstGeom prst="straightConnector1">
            <a:avLst/>
          </a:prstGeom>
          <a:ln w="57150" cmpd="sng">
            <a:tailEnd type="arrow" w="sm" len="sm"/>
          </a:ln>
        </p:spPr>
        <p:style>
          <a:lnRef idx="1">
            <a:schemeClr val="dk1"/>
          </a:lnRef>
          <a:fillRef idx="2">
            <a:schemeClr val="dk1"/>
          </a:fillRef>
          <a:effectRef idx="1">
            <a:schemeClr val="dk1"/>
          </a:effectRef>
          <a:fontRef idx="minor">
            <a:schemeClr val="dk1"/>
          </a:fontRef>
        </p:style>
      </p:cxnSp>
      <p:cxnSp>
        <p:nvCxnSpPr>
          <p:cNvPr id="117" name="Straight Arrow Connector 116"/>
          <p:cNvCxnSpPr/>
          <p:nvPr/>
        </p:nvCxnSpPr>
        <p:spPr>
          <a:xfrm rot="5400000">
            <a:off x="3348658" y="4580334"/>
            <a:ext cx="1295350" cy="794"/>
          </a:xfrm>
          <a:prstGeom prst="straightConnector1">
            <a:avLst/>
          </a:prstGeom>
          <a:ln w="57150" cmpd="sng">
            <a:tailEnd type="arrow" w="sm" len="sm"/>
          </a:ln>
        </p:spPr>
        <p:style>
          <a:lnRef idx="1">
            <a:schemeClr val="dk1"/>
          </a:lnRef>
          <a:fillRef idx="2">
            <a:schemeClr val="dk1"/>
          </a:fillRef>
          <a:effectRef idx="1">
            <a:schemeClr val="dk1"/>
          </a:effectRef>
          <a:fontRef idx="minor">
            <a:schemeClr val="dk1"/>
          </a:fontRef>
        </p:style>
      </p:cxnSp>
      <p:cxnSp>
        <p:nvCxnSpPr>
          <p:cNvPr id="118" name="Straight Arrow Connector 117"/>
          <p:cNvCxnSpPr/>
          <p:nvPr/>
        </p:nvCxnSpPr>
        <p:spPr>
          <a:xfrm rot="5400000">
            <a:off x="5089963" y="4292302"/>
            <a:ext cx="575270" cy="794"/>
          </a:xfrm>
          <a:prstGeom prst="straightConnector1">
            <a:avLst/>
          </a:prstGeom>
          <a:ln w="57150" cmpd="sng">
            <a:solidFill>
              <a:schemeClr val="bg1">
                <a:alpha val="50000"/>
              </a:schemeClr>
            </a:solidFill>
            <a:prstDash val="solid"/>
            <a:tailEnd type="arrow" w="sm" len="sm"/>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67" name="TextBox 66"/>
          <p:cNvSpPr txBox="1"/>
          <p:nvPr/>
        </p:nvSpPr>
        <p:spPr>
          <a:xfrm rot="16200000">
            <a:off x="-129642" y="1280467"/>
            <a:ext cx="1021283" cy="461665"/>
          </a:xfrm>
          <a:prstGeom prst="rect">
            <a:avLst/>
          </a:prstGeom>
          <a:noFill/>
        </p:spPr>
        <p:txBody>
          <a:bodyPr wrap="none" rtlCol="0">
            <a:spAutoFit/>
          </a:bodyPr>
          <a:lstStyle/>
          <a:p>
            <a:r>
              <a:rPr lang="en-US" dirty="0" smtClean="0">
                <a:latin typeface="+mn-lt"/>
              </a:rPr>
              <a:t>UX85B</a:t>
            </a:r>
          </a:p>
        </p:txBody>
      </p:sp>
      <p:sp>
        <p:nvSpPr>
          <p:cNvPr id="111" name="TextBox 110"/>
          <p:cNvSpPr txBox="1"/>
          <p:nvPr/>
        </p:nvSpPr>
        <p:spPr>
          <a:xfrm rot="16200000">
            <a:off x="-134978" y="2784296"/>
            <a:ext cx="1031953" cy="461665"/>
          </a:xfrm>
          <a:prstGeom prst="rect">
            <a:avLst/>
          </a:prstGeom>
          <a:noFill/>
        </p:spPr>
        <p:txBody>
          <a:bodyPr wrap="none" rtlCol="0">
            <a:spAutoFit/>
          </a:bodyPr>
          <a:lstStyle/>
          <a:p>
            <a:r>
              <a:rPr lang="en-US" dirty="0" smtClean="0">
                <a:latin typeface="+mn-lt"/>
              </a:rPr>
              <a:t>UX85A</a:t>
            </a:r>
          </a:p>
        </p:txBody>
      </p:sp>
      <p:cxnSp>
        <p:nvCxnSpPr>
          <p:cNvPr id="75" name="Straight Connector 74"/>
          <p:cNvCxnSpPr/>
          <p:nvPr/>
        </p:nvCxnSpPr>
        <p:spPr>
          <a:xfrm>
            <a:off x="611831" y="2145428"/>
            <a:ext cx="3868663" cy="0"/>
          </a:xfrm>
          <a:prstGeom prst="line">
            <a:avLst/>
          </a:prstGeom>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1728639" y="1918468"/>
            <a:ext cx="1454921" cy="369332"/>
          </a:xfrm>
          <a:prstGeom prst="rect">
            <a:avLst/>
          </a:prstGeom>
          <a:noFill/>
        </p:spPr>
        <p:txBody>
          <a:bodyPr wrap="none" rtlCol="0">
            <a:spAutoFit/>
          </a:bodyPr>
          <a:lstStyle/>
          <a:p>
            <a:r>
              <a:rPr lang="en-US" sz="1800" dirty="0" smtClean="0">
                <a:latin typeface="+mn-lt"/>
              </a:rPr>
              <a:t>shielding wall</a:t>
            </a:r>
          </a:p>
        </p:txBody>
      </p:sp>
      <p:sp>
        <p:nvSpPr>
          <p:cNvPr id="119" name="TextBox 118"/>
          <p:cNvSpPr txBox="1"/>
          <p:nvPr/>
        </p:nvSpPr>
        <p:spPr>
          <a:xfrm rot="16200000">
            <a:off x="-209978" y="5221770"/>
            <a:ext cx="1098678" cy="830997"/>
          </a:xfrm>
          <a:prstGeom prst="rect">
            <a:avLst/>
          </a:prstGeom>
          <a:noFill/>
        </p:spPr>
        <p:txBody>
          <a:bodyPr wrap="none" rtlCol="0">
            <a:spAutoFit/>
          </a:bodyPr>
          <a:lstStyle/>
          <a:p>
            <a:r>
              <a:rPr lang="en-US" dirty="0" smtClean="0">
                <a:latin typeface="+mn-lt"/>
              </a:rPr>
              <a:t>Point 8 </a:t>
            </a:r>
            <a:br>
              <a:rPr lang="en-US" dirty="0" smtClean="0">
                <a:latin typeface="+mn-lt"/>
              </a:rPr>
            </a:br>
            <a:r>
              <a:rPr lang="en-US" dirty="0" smtClean="0">
                <a:latin typeface="+mn-lt"/>
              </a:rPr>
              <a:t>surface</a:t>
            </a:r>
          </a:p>
        </p:txBody>
      </p:sp>
      <p:sp>
        <p:nvSpPr>
          <p:cNvPr id="120" name="TextBox 119"/>
          <p:cNvSpPr txBox="1"/>
          <p:nvPr/>
        </p:nvSpPr>
        <p:spPr>
          <a:xfrm>
            <a:off x="3588992" y="2342511"/>
            <a:ext cx="774596"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800" dirty="0" smtClean="0">
                <a:solidFill>
                  <a:schemeClr val="bg1"/>
                </a:solidFill>
                <a:latin typeface="Calibri"/>
              </a:rPr>
              <a:t>SOL40</a:t>
            </a:r>
          </a:p>
        </p:txBody>
      </p:sp>
      <p:cxnSp>
        <p:nvCxnSpPr>
          <p:cNvPr id="93" name="Straight Arrow Connector 92"/>
          <p:cNvCxnSpPr/>
          <p:nvPr/>
        </p:nvCxnSpPr>
        <p:spPr>
          <a:xfrm flipH="1">
            <a:off x="611831" y="2711843"/>
            <a:ext cx="3157795" cy="0"/>
          </a:xfrm>
          <a:prstGeom prst="straightConnector1">
            <a:avLst/>
          </a:prstGeom>
          <a:ln w="39116">
            <a:solidFill>
              <a:schemeClr val="bg1"/>
            </a:solidFill>
            <a:prstDash val="sysDash"/>
            <a:headEnd type="arrow"/>
            <a:tailEnd type="arrow"/>
          </a:ln>
        </p:spPr>
        <p:style>
          <a:lnRef idx="2">
            <a:schemeClr val="accent1"/>
          </a:lnRef>
          <a:fillRef idx="0">
            <a:schemeClr val="accent1"/>
          </a:fillRef>
          <a:effectRef idx="1">
            <a:schemeClr val="accent1"/>
          </a:effectRef>
          <a:fontRef idx="minor">
            <a:schemeClr val="tx1"/>
          </a:fontRef>
        </p:style>
      </p:cxnSp>
      <p:cxnSp>
        <p:nvCxnSpPr>
          <p:cNvPr id="121" name="Straight Arrow Connector 120"/>
          <p:cNvCxnSpPr/>
          <p:nvPr/>
        </p:nvCxnSpPr>
        <p:spPr>
          <a:xfrm flipH="1">
            <a:off x="4468632" y="5616239"/>
            <a:ext cx="893845" cy="0"/>
          </a:xfrm>
          <a:prstGeom prst="straightConnector1">
            <a:avLst/>
          </a:prstGeom>
          <a:ln w="39116">
            <a:solidFill>
              <a:schemeClr val="bg1"/>
            </a:solidFill>
            <a:prstDash val="sysDash"/>
            <a:headEnd type="arrow"/>
            <a:tailEnd type="arrow"/>
          </a:ln>
        </p:spPr>
        <p:style>
          <a:lnRef idx="2">
            <a:schemeClr val="accent1"/>
          </a:lnRef>
          <a:fillRef idx="0">
            <a:schemeClr val="accent1"/>
          </a:fillRef>
          <a:effectRef idx="1">
            <a:schemeClr val="accent1"/>
          </a:effectRef>
          <a:fontRef idx="minor">
            <a:schemeClr val="tx1"/>
          </a:fontRef>
        </p:style>
      </p:cxnSp>
      <p:sp>
        <p:nvSpPr>
          <p:cNvPr id="122" name="Rounded Rectangle 121"/>
          <p:cNvSpPr/>
          <p:nvPr/>
        </p:nvSpPr>
        <p:spPr>
          <a:xfrm>
            <a:off x="4572000" y="1836397"/>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cxnSp>
        <p:nvCxnSpPr>
          <p:cNvPr id="123" name="Straight Arrow Connector 122"/>
          <p:cNvCxnSpPr>
            <a:endCxn id="122" idx="1"/>
          </p:cNvCxnSpPr>
          <p:nvPr/>
        </p:nvCxnSpPr>
        <p:spPr>
          <a:xfrm>
            <a:off x="3092560" y="2052421"/>
            <a:ext cx="1479440" cy="0"/>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133" name="Oval 132"/>
          <p:cNvSpPr/>
          <p:nvPr/>
        </p:nvSpPr>
        <p:spPr bwMode="auto">
          <a:xfrm>
            <a:off x="3311985" y="2029561"/>
            <a:ext cx="45719" cy="45719"/>
          </a:xfrm>
          <a:prstGeom prst="ellipse">
            <a:avLst/>
          </a:prstGeom>
          <a:solidFill>
            <a:schemeClr val="bg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8" name="Oval 137"/>
          <p:cNvSpPr/>
          <p:nvPr/>
        </p:nvSpPr>
        <p:spPr bwMode="auto">
          <a:xfrm>
            <a:off x="3086135" y="2029561"/>
            <a:ext cx="45719" cy="45719"/>
          </a:xfrm>
          <a:prstGeom prst="ellipse">
            <a:avLst/>
          </a:prstGeom>
          <a:solidFill>
            <a:schemeClr val="bg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0" name="Oval 139"/>
          <p:cNvSpPr/>
          <p:nvPr/>
        </p:nvSpPr>
        <p:spPr bwMode="auto">
          <a:xfrm>
            <a:off x="3531060" y="2032736"/>
            <a:ext cx="45719" cy="45719"/>
          </a:xfrm>
          <a:prstGeom prst="ellipse">
            <a:avLst/>
          </a:prstGeom>
          <a:solidFill>
            <a:schemeClr val="bg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1" name="Rounded Rectangle 140"/>
          <p:cNvSpPr/>
          <p:nvPr/>
        </p:nvSpPr>
        <p:spPr>
          <a:xfrm>
            <a:off x="4568825" y="2363447"/>
            <a:ext cx="43204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42" name="TextBox 141"/>
          <p:cNvSpPr txBox="1"/>
          <p:nvPr/>
        </p:nvSpPr>
        <p:spPr>
          <a:xfrm>
            <a:off x="4470969" y="1759933"/>
            <a:ext cx="802098"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800" dirty="0" smtClean="0">
                <a:solidFill>
                  <a:schemeClr val="bg1"/>
                </a:solidFill>
                <a:latin typeface="Calibri"/>
              </a:rPr>
              <a:t>TRG40</a:t>
            </a:r>
          </a:p>
        </p:txBody>
      </p:sp>
      <p:cxnSp>
        <p:nvCxnSpPr>
          <p:cNvPr id="146" name="Curved Connector 145"/>
          <p:cNvCxnSpPr>
            <a:stCxn id="122" idx="3"/>
            <a:endCxn id="141" idx="3"/>
          </p:cNvCxnSpPr>
          <p:nvPr/>
        </p:nvCxnSpPr>
        <p:spPr>
          <a:xfrm flipH="1">
            <a:off x="5000873" y="2052421"/>
            <a:ext cx="3175" cy="527050"/>
          </a:xfrm>
          <a:prstGeom prst="bentConnector3">
            <a:avLst>
              <a:gd name="adj1" fmla="val -7200000"/>
            </a:avLst>
          </a:prstGeom>
          <a:ln w="1905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51" name="TextBox 150"/>
          <p:cNvSpPr txBox="1"/>
          <p:nvPr/>
        </p:nvSpPr>
        <p:spPr>
          <a:xfrm>
            <a:off x="4500054" y="2245088"/>
            <a:ext cx="792743"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800" dirty="0" smtClean="0">
                <a:solidFill>
                  <a:schemeClr val="bg1"/>
                </a:solidFill>
                <a:latin typeface="Calibri"/>
              </a:rPr>
              <a:t>SODIN</a:t>
            </a:r>
          </a:p>
        </p:txBody>
      </p:sp>
      <p:cxnSp>
        <p:nvCxnSpPr>
          <p:cNvPr id="156" name="Straight Arrow Connector 155"/>
          <p:cNvCxnSpPr/>
          <p:nvPr/>
        </p:nvCxnSpPr>
        <p:spPr>
          <a:xfrm>
            <a:off x="4213225" y="2571750"/>
            <a:ext cx="358775" cy="0"/>
          </a:xfrm>
          <a:prstGeom prst="straightConnector1">
            <a:avLst/>
          </a:prstGeom>
          <a:ln w="19050" cmpd="sng">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168432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Cost-</a:t>
            </a:r>
            <a:r>
              <a:rPr lang="en-US" dirty="0" err="1" smtClean="0"/>
              <a:t>optimised</a:t>
            </a:r>
            <a:r>
              <a:rPr lang="en-US" dirty="0" smtClean="0"/>
              <a:t> readout system</a:t>
            </a:r>
            <a:endParaRPr lang="en-US" dirty="0"/>
          </a:p>
        </p:txBody>
      </p:sp>
      <p:sp>
        <p:nvSpPr>
          <p:cNvPr id="3" name="Content Placeholder 2"/>
          <p:cNvSpPr>
            <a:spLocks noGrp="1"/>
          </p:cNvSpPr>
          <p:nvPr>
            <p:ph idx="1"/>
          </p:nvPr>
        </p:nvSpPr>
        <p:spPr>
          <a:xfrm>
            <a:off x="381000" y="1412874"/>
            <a:ext cx="8382000" cy="3425905"/>
          </a:xfrm>
        </p:spPr>
        <p:txBody>
          <a:bodyPr>
            <a:normAutofit fontScale="92500" lnSpcReduction="10000"/>
          </a:bodyPr>
          <a:lstStyle/>
          <a:p>
            <a:r>
              <a:rPr lang="en-US" dirty="0" smtClean="0"/>
              <a:t>Bring readout-boards, network and farm together in one location (containerized data-</a:t>
            </a:r>
            <a:r>
              <a:rPr lang="en-US" dirty="0" err="1" smtClean="0"/>
              <a:t>centre</a:t>
            </a:r>
            <a:r>
              <a:rPr lang="en-US" dirty="0" smtClean="0"/>
              <a:t> on SX)</a:t>
            </a:r>
            <a:endParaRPr lang="en-US" dirty="0" smtClean="0">
              <a:sym typeface="Wingdings"/>
            </a:endParaRPr>
          </a:p>
          <a:p>
            <a:pPr lvl="1"/>
            <a:r>
              <a:rPr lang="en-US" dirty="0" smtClean="0">
                <a:sym typeface="Wingdings"/>
              </a:rPr>
              <a:t> run Versatile Links from detector to surface (~ 300 m)</a:t>
            </a:r>
          </a:p>
          <a:p>
            <a:r>
              <a:rPr lang="en-US" dirty="0" smtClean="0">
                <a:sym typeface="Wingdings"/>
              </a:rPr>
              <a:t>Move from AMC40 to PCIe40</a:t>
            </a:r>
          </a:p>
          <a:p>
            <a:pPr lvl="1"/>
            <a:r>
              <a:rPr lang="en-US" dirty="0" smtClean="0">
                <a:sym typeface="Wingdings"/>
              </a:rPr>
              <a:t>Removes optical link from TELL40 to network</a:t>
            </a:r>
          </a:p>
          <a:p>
            <a:pPr lvl="1"/>
            <a:r>
              <a:rPr lang="en-US" dirty="0" smtClean="0">
                <a:sym typeface="Wingdings"/>
              </a:rPr>
              <a:t>Free (and late) choice of network technologies </a:t>
            </a:r>
          </a:p>
          <a:p>
            <a:pPr lvl="1"/>
            <a:r>
              <a:rPr lang="en-US" dirty="0" smtClean="0">
                <a:sym typeface="Wingdings"/>
              </a:rPr>
              <a:t>PC separates off event-builder network technology</a:t>
            </a:r>
          </a:p>
          <a:p>
            <a:pPr lvl="1"/>
            <a:r>
              <a:rPr lang="en-US" dirty="0" smtClean="0">
                <a:sym typeface="Wingdings"/>
              </a:rPr>
              <a:t>Number of core-network ports can be halved </a:t>
            </a:r>
          </a:p>
        </p:txBody>
      </p:sp>
      <p:sp>
        <p:nvSpPr>
          <p:cNvPr id="4" name="Footer Placeholder 3"/>
          <p:cNvSpPr>
            <a:spLocks noGrp="1"/>
          </p:cNvSpPr>
          <p:nvPr>
            <p:ph type="ftr" sz="quarter" idx="10"/>
          </p:nvPr>
        </p:nvSpPr>
        <p:spPr/>
        <p:txBody>
          <a:bodyPr/>
          <a:lstStyle/>
          <a:p>
            <a:r>
              <a:rPr lang="en-US" smtClean="0"/>
              <a:t>Readout Review 25/2/2024 - Architecture N. Neufeld</a:t>
            </a:r>
            <a:endParaRPr lang="en-US" dirty="0"/>
          </a:p>
        </p:txBody>
      </p:sp>
      <p:sp>
        <p:nvSpPr>
          <p:cNvPr id="5" name="Slide Number Placeholder 4"/>
          <p:cNvSpPr>
            <a:spLocks noGrp="1"/>
          </p:cNvSpPr>
          <p:nvPr>
            <p:ph type="sldNum" sz="quarter" idx="11"/>
          </p:nvPr>
        </p:nvSpPr>
        <p:spPr/>
        <p:txBody>
          <a:bodyPr/>
          <a:lstStyle/>
          <a:p>
            <a:fld id="{997F593E-4D65-AC44-A603-FB3151009ECD}" type="slidenum">
              <a:rPr lang="en-US" smtClean="0"/>
              <a:pPr/>
              <a:t>3</a:t>
            </a:fld>
            <a:endParaRPr lang="en-US" dirty="0"/>
          </a:p>
        </p:txBody>
      </p:sp>
      <p:sp>
        <p:nvSpPr>
          <p:cNvPr id="6" name="TextBox 5"/>
          <p:cNvSpPr txBox="1"/>
          <p:nvPr/>
        </p:nvSpPr>
        <p:spPr>
          <a:xfrm>
            <a:off x="1952119" y="9446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65761796"/>
      </p:ext>
    </p:extLst>
  </p:cSld>
  <p:clrMapOvr>
    <a:masterClrMapping/>
  </p:clrMapOvr>
  <p:transition xmlns:p14="http://schemas.microsoft.com/office/powerpoint/2010/mai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Readout System Review</a:t>
            </a:r>
            <a:endParaRPr lang="en-GB" dirty="0"/>
          </a:p>
        </p:txBody>
      </p:sp>
      <p:sp>
        <p:nvSpPr>
          <p:cNvPr id="3" name="Content Placeholder 2"/>
          <p:cNvSpPr>
            <a:spLocks noGrp="1"/>
          </p:cNvSpPr>
          <p:nvPr>
            <p:ph idx="1"/>
          </p:nvPr>
        </p:nvSpPr>
        <p:spPr>
          <a:xfrm>
            <a:off x="381000" y="1412875"/>
            <a:ext cx="8382000" cy="4949047"/>
          </a:xfrm>
        </p:spPr>
        <p:txBody>
          <a:bodyPr/>
          <a:lstStyle/>
          <a:p>
            <a:r>
              <a:rPr lang="en-US" dirty="0" smtClean="0"/>
              <a:t>Held on Feb 25</a:t>
            </a:r>
            <a:r>
              <a:rPr lang="en-US" baseline="30000" dirty="0" smtClean="0"/>
              <a:t>th</a:t>
            </a:r>
            <a:r>
              <a:rPr lang="en-US" dirty="0" smtClean="0"/>
              <a:t>, 9:00 – 16:00</a:t>
            </a:r>
          </a:p>
          <a:p>
            <a:r>
              <a:rPr lang="en-US" dirty="0" smtClean="0"/>
              <a:t>4 reviewers</a:t>
            </a:r>
          </a:p>
          <a:p>
            <a:pPr lvl="1"/>
            <a:r>
              <a:rPr lang="en-US" dirty="0" err="1"/>
              <a:t>Christoph</a:t>
            </a:r>
            <a:r>
              <a:rPr lang="en-US" dirty="0"/>
              <a:t> </a:t>
            </a:r>
            <a:r>
              <a:rPr lang="en-US" dirty="0" err="1"/>
              <a:t>Schwick</a:t>
            </a:r>
            <a:r>
              <a:rPr lang="en-US" dirty="0"/>
              <a:t> (PH/CMD – CMS DAQ)</a:t>
            </a:r>
          </a:p>
          <a:p>
            <a:pPr lvl="1"/>
            <a:r>
              <a:rPr lang="en-US" dirty="0"/>
              <a:t>Stefan Haas (</a:t>
            </a:r>
            <a:r>
              <a:rPr lang="en-US" dirty="0" smtClean="0"/>
              <a:t>PH/ESE)</a:t>
            </a:r>
          </a:p>
          <a:p>
            <a:pPr lvl="1"/>
            <a:r>
              <a:rPr lang="en-US" dirty="0"/>
              <a:t>Guido </a:t>
            </a:r>
            <a:r>
              <a:rPr lang="en-US" dirty="0" err="1"/>
              <a:t>Haefeli</a:t>
            </a:r>
            <a:r>
              <a:rPr lang="en-US" dirty="0"/>
              <a:t> (EPFL)</a:t>
            </a:r>
          </a:p>
          <a:p>
            <a:pPr lvl="1"/>
            <a:r>
              <a:rPr lang="en-US" dirty="0" smtClean="0"/>
              <a:t>Jan </a:t>
            </a:r>
            <a:r>
              <a:rPr lang="en-US" dirty="0" err="1" smtClean="0"/>
              <a:t>Troska</a:t>
            </a:r>
            <a:r>
              <a:rPr lang="en-US" dirty="0" smtClean="0"/>
              <a:t> (PH/ESE)</a:t>
            </a:r>
          </a:p>
          <a:p>
            <a:r>
              <a:rPr lang="en-US" dirty="0">
                <a:hlinkClick r:id="rId2"/>
              </a:rPr>
              <a:t>https://indico.cern.ch/event/297003</a:t>
            </a:r>
            <a:r>
              <a:rPr lang="en-US" dirty="0" smtClean="0">
                <a:hlinkClick r:id="rId2"/>
              </a:rPr>
              <a:t>/</a:t>
            </a:r>
            <a:endParaRPr lang="en-US" dirty="0" smtClean="0"/>
          </a:p>
          <a:p>
            <a:r>
              <a:rPr lang="en-US" dirty="0" smtClean="0"/>
              <a:t>All documents can be found in EDMS</a:t>
            </a:r>
            <a:br>
              <a:rPr lang="en-US" dirty="0" smtClean="0"/>
            </a:br>
            <a:r>
              <a:rPr lang="en-GB" dirty="0">
                <a:hlinkClick r:id="rId3"/>
              </a:rPr>
              <a:t>https://edms.cern.ch/document/1357418/1</a:t>
            </a:r>
            <a:r>
              <a:rPr lang="en-GB" dirty="0"/>
              <a:t> </a:t>
            </a:r>
            <a:endParaRPr lang="en-GB" dirty="0" smtClean="0"/>
          </a:p>
          <a:p>
            <a:pPr marL="0" indent="0">
              <a:buNone/>
            </a:pPr>
            <a:endParaRPr lang="en-US" dirty="0" smtClean="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4</a:t>
            </a:fld>
            <a:endParaRPr lang="en-GB"/>
          </a:p>
        </p:txBody>
      </p:sp>
    </p:spTree>
    <p:extLst>
      <p:ext uri="{BB962C8B-B14F-4D97-AF65-F5344CB8AC3E}">
        <p14:creationId xmlns:p14="http://schemas.microsoft.com/office/powerpoint/2010/main" val="176312739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Review </a:t>
            </a:r>
            <a:endParaRPr lang="en-US" dirty="0"/>
          </a:p>
        </p:txBody>
      </p:sp>
      <p:sp>
        <p:nvSpPr>
          <p:cNvPr id="3" name="Content Placeholder 2"/>
          <p:cNvSpPr>
            <a:spLocks noGrp="1"/>
          </p:cNvSpPr>
          <p:nvPr>
            <p:ph idx="1"/>
          </p:nvPr>
        </p:nvSpPr>
        <p:spPr>
          <a:xfrm>
            <a:off x="381000" y="1412874"/>
            <a:ext cx="8382000" cy="3312269"/>
          </a:xfrm>
        </p:spPr>
        <p:txBody>
          <a:bodyPr>
            <a:normAutofit fontScale="92500" lnSpcReduction="10000"/>
          </a:bodyPr>
          <a:lstStyle/>
          <a:p>
            <a:r>
              <a:rPr lang="en-US" dirty="0" err="1"/>
              <a:t>O</a:t>
            </a:r>
            <a:r>
              <a:rPr lang="en-US" dirty="0" err="1" smtClean="0"/>
              <a:t>rganised</a:t>
            </a:r>
            <a:r>
              <a:rPr lang="en-US" dirty="0" smtClean="0"/>
              <a:t> by Renaud, Ken and myself</a:t>
            </a:r>
          </a:p>
          <a:p>
            <a:r>
              <a:rPr lang="en-US" dirty="0" smtClean="0"/>
              <a:t>Many thanks to the reviewers for stimulating, interesting discussions, their patience to read through a mountain of material and the timely preparation of the report</a:t>
            </a:r>
          </a:p>
          <a:p>
            <a:r>
              <a:rPr lang="en-US" dirty="0" smtClean="0"/>
              <a:t>Many thanks to the presenters – the feedback I got on the quality of the presentations was overwhelmingly positive</a:t>
            </a:r>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5</a:t>
            </a:fld>
            <a:endParaRPr lang="en-GB"/>
          </a:p>
        </p:txBody>
      </p:sp>
    </p:spTree>
    <p:extLst>
      <p:ext uri="{BB962C8B-B14F-4D97-AF65-F5344CB8AC3E}">
        <p14:creationId xmlns:p14="http://schemas.microsoft.com/office/powerpoint/2010/main" val="2581693950"/>
      </p:ext>
    </p:extLst>
  </p:cSld>
  <p:clrMapOvr>
    <a:masterClrMapping/>
  </p:clrMapOvr>
  <p:transition xmlns:p14="http://schemas.microsoft.com/office/powerpoint/2010/mai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Questions to the reviewers</a:t>
            </a:r>
            <a:endParaRPr lang="en-US" dirty="0"/>
          </a:p>
        </p:txBody>
      </p:sp>
      <p:sp>
        <p:nvSpPr>
          <p:cNvPr id="3" name="Content Placeholder 2"/>
          <p:cNvSpPr>
            <a:spLocks noGrp="1"/>
          </p:cNvSpPr>
          <p:nvPr>
            <p:ph idx="1"/>
          </p:nvPr>
        </p:nvSpPr>
        <p:spPr>
          <a:xfrm>
            <a:off x="381000" y="1412874"/>
            <a:ext cx="8382000" cy="4743889"/>
          </a:xfrm>
        </p:spPr>
        <p:txBody>
          <a:bodyPr>
            <a:normAutofit fontScale="70000" lnSpcReduction="20000"/>
          </a:bodyPr>
          <a:lstStyle/>
          <a:p>
            <a:pPr lvl="0"/>
            <a:r>
              <a:rPr lang="en-GB" dirty="0"/>
              <a:t>Long-distance optical </a:t>
            </a:r>
            <a:r>
              <a:rPr lang="en-GB" dirty="0" smtClean="0"/>
              <a:t>fibres:</a:t>
            </a:r>
            <a:endParaRPr lang="en-US" dirty="0"/>
          </a:p>
          <a:p>
            <a:pPr lvl="1"/>
            <a:r>
              <a:rPr lang="en-GB" dirty="0" smtClean="0"/>
              <a:t>Have </a:t>
            </a:r>
            <a:r>
              <a:rPr lang="en-GB" dirty="0"/>
              <a:t>we fully demonstrated the feasibility</a:t>
            </a:r>
            <a:r>
              <a:rPr lang="en-GB" dirty="0" smtClean="0"/>
              <a:t>?</a:t>
            </a:r>
            <a:endParaRPr lang="en-US" dirty="0"/>
          </a:p>
          <a:p>
            <a:pPr lvl="1"/>
            <a:r>
              <a:rPr lang="en-GB" dirty="0" smtClean="0"/>
              <a:t>Are </a:t>
            </a:r>
            <a:r>
              <a:rPr lang="en-GB" dirty="0"/>
              <a:t>further tests recommended? </a:t>
            </a:r>
            <a:endParaRPr lang="en-US" dirty="0"/>
          </a:p>
          <a:p>
            <a:pPr lvl="1"/>
            <a:r>
              <a:rPr lang="en-GB" dirty="0" smtClean="0"/>
              <a:t>Are </a:t>
            </a:r>
            <a:r>
              <a:rPr lang="en-GB" dirty="0"/>
              <a:t>there further risks to be assessed</a:t>
            </a:r>
            <a:r>
              <a:rPr lang="en-GB" dirty="0" smtClean="0"/>
              <a:t>?</a:t>
            </a:r>
            <a:endParaRPr lang="en-US" dirty="0"/>
          </a:p>
          <a:p>
            <a:pPr lvl="0"/>
            <a:r>
              <a:rPr lang="en-GB" dirty="0"/>
              <a:t>For both ATCA/AMC and </a:t>
            </a:r>
            <a:r>
              <a:rPr lang="en-GB" dirty="0" smtClean="0"/>
              <a:t>PCIe:</a:t>
            </a:r>
            <a:endParaRPr lang="en-US" dirty="0"/>
          </a:p>
          <a:p>
            <a:pPr lvl="1"/>
            <a:r>
              <a:rPr lang="en-GB" dirty="0" smtClean="0"/>
              <a:t>Does </a:t>
            </a:r>
            <a:r>
              <a:rPr lang="en-GB" dirty="0"/>
              <a:t>the proposal comply with the global architecture</a:t>
            </a:r>
            <a:r>
              <a:rPr lang="en-GB" dirty="0" smtClean="0"/>
              <a:t>?</a:t>
            </a:r>
            <a:endParaRPr lang="en-US" dirty="0"/>
          </a:p>
          <a:p>
            <a:pPr lvl="1"/>
            <a:r>
              <a:rPr lang="en-GB" dirty="0" smtClean="0"/>
              <a:t>Have </a:t>
            </a:r>
            <a:r>
              <a:rPr lang="en-GB" dirty="0"/>
              <a:t>we fully demonstrated the feasibility</a:t>
            </a:r>
            <a:r>
              <a:rPr lang="en-GB" dirty="0" smtClean="0"/>
              <a:t>?</a:t>
            </a:r>
            <a:endParaRPr lang="en-US" dirty="0"/>
          </a:p>
          <a:p>
            <a:pPr lvl="1"/>
            <a:r>
              <a:rPr lang="en-GB" dirty="0" smtClean="0"/>
              <a:t>Are </a:t>
            </a:r>
            <a:r>
              <a:rPr lang="en-GB" dirty="0"/>
              <a:t>further tests recommended? </a:t>
            </a:r>
            <a:endParaRPr lang="en-US" dirty="0"/>
          </a:p>
          <a:p>
            <a:pPr lvl="1"/>
            <a:r>
              <a:rPr lang="en-GB" dirty="0" smtClean="0"/>
              <a:t>Are </a:t>
            </a:r>
            <a:r>
              <a:rPr lang="en-GB" dirty="0"/>
              <a:t>there further risks to be assessed</a:t>
            </a:r>
            <a:r>
              <a:rPr lang="en-GB" dirty="0" smtClean="0"/>
              <a:t>?</a:t>
            </a:r>
            <a:endParaRPr lang="en-US" dirty="0"/>
          </a:p>
          <a:p>
            <a:pPr lvl="1"/>
            <a:r>
              <a:rPr lang="en-GB" dirty="0" smtClean="0"/>
              <a:t>Are </a:t>
            </a:r>
            <a:r>
              <a:rPr lang="en-GB" dirty="0"/>
              <a:t>the technology choices appropriate? (e.g. cost-effective, performance, obsolescence, long-term availability</a:t>
            </a:r>
            <a:r>
              <a:rPr lang="en-GB" dirty="0" smtClean="0"/>
              <a:t>)</a:t>
            </a:r>
            <a:endParaRPr lang="en-US" dirty="0"/>
          </a:p>
          <a:p>
            <a:pPr lvl="1"/>
            <a:r>
              <a:rPr lang="en-GB" dirty="0" smtClean="0"/>
              <a:t>Can </a:t>
            </a:r>
            <a:r>
              <a:rPr lang="en-GB" dirty="0"/>
              <a:t>the system handle the target luminosity of 2x10^33</a:t>
            </a:r>
            <a:r>
              <a:rPr lang="en-GB" dirty="0" smtClean="0"/>
              <a:t>?</a:t>
            </a:r>
            <a:endParaRPr lang="en-US" dirty="0"/>
          </a:p>
          <a:p>
            <a:pPr lvl="1"/>
            <a:r>
              <a:rPr lang="en-GB" dirty="0" smtClean="0"/>
              <a:t>Are </a:t>
            </a:r>
            <a:r>
              <a:rPr lang="en-GB" dirty="0"/>
              <a:t>the proposals scalable? (e.g. for future increases in luminosity</a:t>
            </a:r>
            <a:r>
              <a:rPr lang="en-GB" dirty="0" smtClean="0"/>
              <a:t>)</a:t>
            </a:r>
            <a:endParaRPr lang="en-US" dirty="0"/>
          </a:p>
          <a:p>
            <a:pPr lvl="0"/>
            <a:r>
              <a:rPr lang="en-GB" dirty="0">
                <a:solidFill>
                  <a:schemeClr val="tx2">
                    <a:lumMod val="90000"/>
                  </a:schemeClr>
                </a:solidFill>
              </a:rPr>
              <a:t>We propose a change of baseline from ATCA/AMC to PCIe. Do the reviewers support the choice of baseline (PCIe) and back-up (ATCA)</a:t>
            </a:r>
            <a:r>
              <a:rPr lang="en-GB" dirty="0" smtClean="0"/>
              <a:t>?</a:t>
            </a:r>
            <a:endParaRPr lang="en-US" dirty="0"/>
          </a:p>
          <a:p>
            <a:pPr lvl="0"/>
            <a:r>
              <a:rPr lang="en-GB" dirty="0"/>
              <a:t>Comment on manpower/</a:t>
            </a:r>
            <a:r>
              <a:rPr lang="en-GB" dirty="0" smtClean="0"/>
              <a:t>schedule</a:t>
            </a:r>
            <a:endParaRPr lang="en-US" dirty="0"/>
          </a:p>
          <a:p>
            <a:pPr lvl="0"/>
            <a:r>
              <a:rPr lang="en-GB" dirty="0"/>
              <a:t>Is documentation in good shape</a:t>
            </a:r>
            <a:r>
              <a:rPr lang="en-GB" dirty="0" smtClean="0"/>
              <a:t>?</a:t>
            </a:r>
            <a:endParaRPr lang="en-US" dirty="0"/>
          </a:p>
          <a:p>
            <a:endParaRPr lang="en-US" dirty="0"/>
          </a:p>
        </p:txBody>
      </p:sp>
      <p:sp>
        <p:nvSpPr>
          <p:cNvPr id="5" name="Footer Placeholder 4"/>
          <p:cNvSpPr>
            <a:spLocks noGrp="1"/>
          </p:cNvSpPr>
          <p:nvPr>
            <p:ph type="ftr" sz="quarter" idx="10"/>
          </p:nvPr>
        </p:nvSpPr>
        <p:spPr>
          <a:xfrm>
            <a:off x="3124200" y="6356350"/>
            <a:ext cx="2895600" cy="365125"/>
          </a:xfrm>
          <a:prstGeom prst="rect">
            <a:avLst/>
          </a:prstGeom>
        </p:spPr>
        <p:txBody>
          <a:bodyPr/>
          <a:lstStyle/>
          <a:p>
            <a:r>
              <a:rPr lang="en-US" smtClean="0"/>
              <a:t>Readout System Review - N. Neufeld</a:t>
            </a:r>
            <a:endParaRPr lang="en-US" dirty="0"/>
          </a:p>
        </p:txBody>
      </p:sp>
      <p:sp>
        <p:nvSpPr>
          <p:cNvPr id="4" name="Slide Number Placeholder 3"/>
          <p:cNvSpPr>
            <a:spLocks noGrp="1"/>
          </p:cNvSpPr>
          <p:nvPr>
            <p:ph type="sldNum" sz="quarter" idx="11"/>
          </p:nvPr>
        </p:nvSpPr>
        <p:spPr/>
        <p:txBody>
          <a:bodyPr/>
          <a:lstStyle/>
          <a:p>
            <a:fld id="{824D3B80-C1EA-4C81-BEE3-60D1A3D71893}" type="slidenum">
              <a:rPr lang="en-GB" smtClean="0"/>
              <a:t>6</a:t>
            </a:fld>
            <a:endParaRPr lang="en-GB"/>
          </a:p>
        </p:txBody>
      </p:sp>
    </p:spTree>
    <p:extLst>
      <p:ext uri="{BB962C8B-B14F-4D97-AF65-F5344CB8AC3E}">
        <p14:creationId xmlns:p14="http://schemas.microsoft.com/office/powerpoint/2010/main" val="22514858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Optical links 1</a:t>
            </a:r>
            <a:endParaRPr lang="en-US" dirty="0"/>
          </a:p>
        </p:txBody>
      </p:sp>
      <p:sp>
        <p:nvSpPr>
          <p:cNvPr id="3" name="Content Placeholder 2"/>
          <p:cNvSpPr>
            <a:spLocks noGrp="1"/>
          </p:cNvSpPr>
          <p:nvPr>
            <p:ph idx="1"/>
          </p:nvPr>
        </p:nvSpPr>
        <p:spPr>
          <a:xfrm>
            <a:off x="381000" y="1412875"/>
            <a:ext cx="8382000" cy="4752429"/>
          </a:xfrm>
          <a:ln>
            <a:noFill/>
          </a:ln>
        </p:spPr>
        <p:txBody>
          <a:bodyPr>
            <a:normAutofit fontScale="70000" lnSpcReduction="20000"/>
          </a:bodyPr>
          <a:lstStyle/>
          <a:p>
            <a:r>
              <a:rPr lang="en-US" dirty="0" smtClean="0">
                <a:solidFill>
                  <a:schemeClr val="tx2"/>
                </a:solidFill>
              </a:rPr>
              <a:t>OM3 </a:t>
            </a:r>
            <a:r>
              <a:rPr lang="en-US" dirty="0" err="1" smtClean="0">
                <a:solidFill>
                  <a:schemeClr val="tx2"/>
                </a:solidFill>
              </a:rPr>
              <a:t>vs</a:t>
            </a:r>
            <a:r>
              <a:rPr lang="en-US" dirty="0" smtClean="0">
                <a:solidFill>
                  <a:schemeClr val="tx2"/>
                </a:solidFill>
              </a:rPr>
              <a:t> OM4</a:t>
            </a:r>
            <a:r>
              <a:rPr lang="en-US" dirty="0" smtClean="0"/>
              <a:t>: “</a:t>
            </a:r>
            <a:r>
              <a:rPr lang="en-US" i="1" dirty="0" smtClean="0"/>
              <a:t>[…] the </a:t>
            </a:r>
            <a:r>
              <a:rPr lang="en-US" i="1" dirty="0"/>
              <a:t>review committee thinks that the choice of OM4 fibers would be preferable since it would allow future upgrades to higher bit rates in case this will become necessary. The final decision might depend on the cost of these fibers once they need to be purchased</a:t>
            </a:r>
            <a:r>
              <a:rPr lang="en-US" i="1" dirty="0" smtClean="0"/>
              <a:t>.”</a:t>
            </a:r>
            <a:r>
              <a:rPr lang="en-US" i="1" dirty="0"/>
              <a:t/>
            </a:r>
            <a:br>
              <a:rPr lang="en-US" i="1" dirty="0"/>
            </a:br>
            <a:r>
              <a:rPr lang="en-US" i="1" dirty="0" smtClean="0"/>
              <a:t/>
            </a:r>
            <a:br>
              <a:rPr lang="en-US" i="1" dirty="0" smtClean="0"/>
            </a:br>
            <a:r>
              <a:rPr lang="en-US" dirty="0" smtClean="0">
                <a:sym typeface="Wingdings"/>
              </a:rPr>
              <a:t> </a:t>
            </a:r>
            <a:r>
              <a:rPr lang="en-US" sz="2900" dirty="0" smtClean="0">
                <a:sym typeface="Wingdings"/>
              </a:rPr>
              <a:t>note that no intrinsic advantage of OM4 for current application is identified. Price difference  for material currently 50% (1  1.5 MCHF)</a:t>
            </a:r>
            <a:endParaRPr lang="en-US" sz="2900" i="1" dirty="0"/>
          </a:p>
          <a:p>
            <a:r>
              <a:rPr lang="en-US" dirty="0" smtClean="0">
                <a:solidFill>
                  <a:srgbClr val="FFFF99"/>
                </a:solidFill>
              </a:rPr>
              <a:t>In situ tests</a:t>
            </a:r>
            <a:r>
              <a:rPr lang="en-US" dirty="0" smtClean="0"/>
              <a:t>: “</a:t>
            </a:r>
            <a:r>
              <a:rPr lang="en-US" i="1" dirty="0" smtClean="0"/>
              <a:t>[…]</a:t>
            </a:r>
            <a:r>
              <a:rPr lang="en-US" dirty="0" smtClean="0"/>
              <a:t> </a:t>
            </a:r>
            <a:r>
              <a:rPr lang="en-US" i="1" dirty="0"/>
              <a:t>recommend that the testing be repeated on a test span of both OM3 and OM4 </a:t>
            </a:r>
            <a:r>
              <a:rPr lang="en-US" i="1" dirty="0" err="1"/>
              <a:t>fibre</a:t>
            </a:r>
            <a:r>
              <a:rPr lang="en-US" i="1" dirty="0"/>
              <a:t> that are installed in the LHCb experimental area via the proposed </a:t>
            </a:r>
            <a:r>
              <a:rPr lang="en-US" i="1" dirty="0" err="1"/>
              <a:t>fibre</a:t>
            </a:r>
            <a:r>
              <a:rPr lang="en-US" i="1" dirty="0"/>
              <a:t> route. This would allow unforeseen effects to be </a:t>
            </a:r>
            <a:r>
              <a:rPr lang="en-US" i="1" dirty="0" smtClean="0"/>
              <a:t>observed.” </a:t>
            </a:r>
            <a:r>
              <a:rPr lang="en-US" i="1" dirty="0"/>
              <a:t/>
            </a:r>
            <a:br>
              <a:rPr lang="en-US" i="1" dirty="0"/>
            </a:br>
            <a:r>
              <a:rPr lang="en-US" i="1" dirty="0" smtClean="0"/>
              <a:t/>
            </a:r>
            <a:br>
              <a:rPr lang="en-US" i="1" dirty="0" smtClean="0"/>
            </a:br>
            <a:r>
              <a:rPr lang="en-US" i="1" dirty="0" smtClean="0">
                <a:sym typeface="Wingdings"/>
              </a:rPr>
              <a:t> </a:t>
            </a:r>
            <a:r>
              <a:rPr lang="en-US" sz="2900" dirty="0" smtClean="0">
                <a:sym typeface="Wingdings"/>
              </a:rPr>
              <a:t>see next page</a:t>
            </a:r>
            <a:endParaRPr lang="en-US" sz="2900" dirty="0" smtClean="0"/>
          </a:p>
          <a:p>
            <a:r>
              <a:rPr lang="en-US" i="1" dirty="0" smtClean="0"/>
              <a:t>“The </a:t>
            </a:r>
            <a:r>
              <a:rPr lang="en-US" i="1" dirty="0"/>
              <a:t>radiation environment leaves a lot of margin for the majority of the optical links since the worst radiation level (80 </a:t>
            </a:r>
            <a:r>
              <a:rPr lang="en-US" i="1" dirty="0" err="1"/>
              <a:t>Gy</a:t>
            </a:r>
            <a:r>
              <a:rPr lang="en-US" i="1" dirty="0"/>
              <a:t>/</a:t>
            </a:r>
            <a:r>
              <a:rPr lang="en-US" i="1" dirty="0" smtClean="0"/>
              <a:t>10^12 </a:t>
            </a:r>
            <a:r>
              <a:rPr lang="en-US" i="1" dirty="0" err="1"/>
              <a:t>neq</a:t>
            </a:r>
            <a:r>
              <a:rPr lang="en-US" i="1" dirty="0"/>
              <a:t>/</a:t>
            </a:r>
            <a:r>
              <a:rPr lang="en-US" i="1" dirty="0" smtClean="0"/>
              <a:t>cm^2 </a:t>
            </a:r>
            <a:r>
              <a:rPr lang="en-US" i="1" dirty="0"/>
              <a:t>for the tracker) is well below the Versatile Link Calorimeter grade qualification level</a:t>
            </a:r>
            <a:r>
              <a:rPr lang="en-US" i="1" dirty="0" smtClean="0"/>
              <a:t>.” </a:t>
            </a:r>
            <a:endParaRPr lang="en-US" i="1" dirty="0"/>
          </a:p>
          <a:p>
            <a:endParaRPr lang="en-US" i="1" dirty="0"/>
          </a:p>
          <a:p>
            <a:endParaRPr lang="en-US" dirty="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7</a:t>
            </a:fld>
            <a:endParaRPr lang="en-GB"/>
          </a:p>
        </p:txBody>
      </p:sp>
    </p:spTree>
    <p:extLst>
      <p:ext uri="{BB962C8B-B14F-4D97-AF65-F5344CB8AC3E}">
        <p14:creationId xmlns:p14="http://schemas.microsoft.com/office/powerpoint/2010/main" val="3073479478"/>
      </p:ext>
    </p:extLst>
  </p:cSld>
  <p:clrMapOvr>
    <a:masterClrMapping/>
  </p:clrMapOvr>
  <p:transition xmlns:p14="http://schemas.microsoft.com/office/powerpoint/2010/mai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Fibre LHC-b.png"/>
          <p:cNvPicPr>
            <a:picLocks noGrp="1" noChangeAspect="1"/>
          </p:cNvPicPr>
          <p:nvPr>
            <p:ph idx="1"/>
          </p:nvPr>
        </p:nvPicPr>
        <p:blipFill rotWithShape="1">
          <a:blip r:embed="rId2">
            <a:extLst>
              <a:ext uri="{28A0092B-C50C-407E-A947-70E740481C1C}">
                <a14:useLocalDpi xmlns:a14="http://schemas.microsoft.com/office/drawing/2010/main" val="0"/>
              </a:ext>
            </a:extLst>
          </a:blip>
          <a:srcRect l="-2311" r="-597"/>
          <a:stretch/>
        </p:blipFill>
        <p:spPr>
          <a:xfrm>
            <a:off x="4932040" y="9157"/>
            <a:ext cx="4211960" cy="6572319"/>
          </a:xfrm>
        </p:spPr>
      </p:pic>
      <p:sp>
        <p:nvSpPr>
          <p:cNvPr id="2" name="Title 1"/>
          <p:cNvSpPr>
            <a:spLocks noGrp="1"/>
          </p:cNvSpPr>
          <p:nvPr>
            <p:ph type="title"/>
          </p:nvPr>
        </p:nvSpPr>
        <p:spPr>
          <a:xfrm>
            <a:off x="381000" y="230188"/>
            <a:ext cx="8382000" cy="677108"/>
          </a:xfrm>
        </p:spPr>
        <p:txBody>
          <a:bodyPr/>
          <a:lstStyle/>
          <a:p>
            <a:r>
              <a:rPr lang="en-US" dirty="0" smtClean="0"/>
              <a:t>Optical </a:t>
            </a:r>
            <a:r>
              <a:rPr lang="en-US" dirty="0" err="1" smtClean="0"/>
              <a:t>fibres</a:t>
            </a:r>
            <a:r>
              <a:rPr lang="en-US" dirty="0" smtClean="0"/>
              <a:t> 2  - test at P8</a:t>
            </a:r>
            <a:endParaRPr lang="en-US" dirty="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8</a:t>
            </a:fld>
            <a:endParaRPr lang="en-GB"/>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772816"/>
            <a:ext cx="4992556"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2" name="Straight Connector 11"/>
          <p:cNvCxnSpPr/>
          <p:nvPr/>
        </p:nvCxnSpPr>
        <p:spPr>
          <a:xfrm flipH="1" flipV="1">
            <a:off x="5004048" y="1772816"/>
            <a:ext cx="720080" cy="288032"/>
          </a:xfrm>
          <a:prstGeom prst="line">
            <a:avLst/>
          </a:prstGeom>
          <a:ln w="38100" cmpd="sng">
            <a:solidFill>
              <a:schemeClr val="accent4">
                <a:lumMod val="75000"/>
              </a:schemeClr>
            </a:solidFill>
            <a:prstDash val="dash"/>
          </a:ln>
          <a:effectLst>
            <a:glow rad="50800">
              <a:schemeClr val="accent4">
                <a:alpha val="61000"/>
              </a:schemeClr>
            </a:glow>
            <a:outerShdw blurRad="50800" dist="38100" dir="5400000" rotWithShape="0">
              <a:srgbClr val="000000">
                <a:alpha val="35000"/>
              </a:srgbClr>
            </a:outerShdw>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a:off x="4932040" y="2132856"/>
            <a:ext cx="864096" cy="2304256"/>
          </a:xfrm>
          <a:prstGeom prst="line">
            <a:avLst/>
          </a:prstGeom>
          <a:ln w="38100" cmpd="sng">
            <a:solidFill>
              <a:schemeClr val="accent4">
                <a:lumMod val="75000"/>
              </a:schemeClr>
            </a:solidFill>
            <a:prstDash val="dash"/>
          </a:ln>
          <a:effectLst>
            <a:glow rad="50800">
              <a:schemeClr val="accent4">
                <a:alpha val="61000"/>
              </a:schemeClr>
            </a:glow>
            <a:outerShdw blurRad="50800" dist="38100" dir="5400000" rotWithShape="0">
              <a:srgbClr val="000000">
                <a:alpha val="35000"/>
              </a:srgbClr>
            </a:outerShdw>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35496" y="4797152"/>
            <a:ext cx="4843318" cy="954107"/>
          </a:xfrm>
          <a:prstGeom prst="rect">
            <a:avLst/>
          </a:prstGeom>
          <a:noFill/>
        </p:spPr>
        <p:txBody>
          <a:bodyPr wrap="none" rtlCol="0">
            <a:spAutoFit/>
          </a:bodyPr>
          <a:lstStyle/>
          <a:p>
            <a:r>
              <a:rPr lang="en-US" sz="2800" dirty="0" smtClean="0"/>
              <a:t>SD8 – try to get rid of 30 m loop</a:t>
            </a:r>
          </a:p>
          <a:p>
            <a:endParaRPr lang="en-US" sz="2800" dirty="0"/>
          </a:p>
        </p:txBody>
      </p:sp>
      <p:sp>
        <p:nvSpPr>
          <p:cNvPr id="3" name="TextBox 2"/>
          <p:cNvSpPr txBox="1"/>
          <p:nvPr/>
        </p:nvSpPr>
        <p:spPr>
          <a:xfrm>
            <a:off x="107504" y="5765194"/>
            <a:ext cx="4875704" cy="400110"/>
          </a:xfrm>
          <a:prstGeom prst="rect">
            <a:avLst/>
          </a:prstGeom>
          <a:noFill/>
          <a:ln>
            <a:solidFill>
              <a:schemeClr val="accent1"/>
            </a:solidFill>
          </a:ln>
        </p:spPr>
        <p:txBody>
          <a:bodyPr wrap="none" rtlCol="0">
            <a:spAutoFit/>
          </a:bodyPr>
          <a:lstStyle/>
          <a:p>
            <a:r>
              <a:rPr lang="en-US" sz="2000" i="1" dirty="0" smtClean="0"/>
              <a:t>Thanks a lot to Laurent for info and pictures!</a:t>
            </a:r>
            <a:endParaRPr lang="en-US" sz="2000" i="1" dirty="0"/>
          </a:p>
        </p:txBody>
      </p:sp>
    </p:spTree>
    <p:extLst>
      <p:ext uri="{BB962C8B-B14F-4D97-AF65-F5344CB8AC3E}">
        <p14:creationId xmlns:p14="http://schemas.microsoft.com/office/powerpoint/2010/main" val="3402237571"/>
      </p:ext>
    </p:extLst>
  </p:cSld>
  <p:clrMapOvr>
    <a:masterClrMapping/>
  </p:clrMapOvr>
  <p:transition xmlns:p14="http://schemas.microsoft.com/office/powerpoint/2010/mai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Test installation - planning</a:t>
            </a:r>
            <a:endParaRPr lang="en-US" dirty="0"/>
          </a:p>
        </p:txBody>
      </p:sp>
      <p:sp>
        <p:nvSpPr>
          <p:cNvPr id="3" name="Content Placeholder 2"/>
          <p:cNvSpPr>
            <a:spLocks noGrp="1"/>
          </p:cNvSpPr>
          <p:nvPr>
            <p:ph idx="1"/>
          </p:nvPr>
        </p:nvSpPr>
        <p:spPr>
          <a:xfrm>
            <a:off x="381000" y="1412874"/>
            <a:ext cx="8382000" cy="4752430"/>
          </a:xfrm>
        </p:spPr>
        <p:txBody>
          <a:bodyPr>
            <a:normAutofit fontScale="92500" lnSpcReduction="10000"/>
          </a:bodyPr>
          <a:lstStyle/>
          <a:p>
            <a:r>
              <a:rPr lang="en-US" dirty="0" smtClean="0"/>
              <a:t>Choose “worst” </a:t>
            </a:r>
            <a:r>
              <a:rPr lang="en-US" sz="2400" dirty="0" smtClean="0"/>
              <a:t>(== longest distance, most bends) </a:t>
            </a:r>
            <a:r>
              <a:rPr lang="en-US" dirty="0" smtClean="0"/>
              <a:t>point in cavern (in the bunker) </a:t>
            </a:r>
          </a:p>
          <a:p>
            <a:pPr lvl="1"/>
            <a:r>
              <a:rPr lang="en-US" dirty="0" smtClean="0"/>
              <a:t>We will need some space!</a:t>
            </a:r>
          </a:p>
          <a:p>
            <a:r>
              <a:rPr lang="en-US" dirty="0" smtClean="0"/>
              <a:t>Planning:</a:t>
            </a:r>
          </a:p>
          <a:p>
            <a:pPr lvl="1"/>
            <a:r>
              <a:rPr lang="en-US" dirty="0" smtClean="0"/>
              <a:t>Before June 2014 (cool-down start): install support structures in PM85 et US85</a:t>
            </a:r>
          </a:p>
          <a:p>
            <a:pPr lvl="1"/>
            <a:r>
              <a:rPr lang="en-US" dirty="0" smtClean="0"/>
              <a:t>Before December 2014 (closure of cavern): install supports in surface gallery and UX85</a:t>
            </a:r>
          </a:p>
          <a:p>
            <a:pPr lvl="1"/>
            <a:r>
              <a:rPr lang="en-US" dirty="0" smtClean="0"/>
              <a:t>Install prototypes of both solutions (blown </a:t>
            </a:r>
            <a:r>
              <a:rPr lang="en-US" dirty="0" err="1" smtClean="0"/>
              <a:t>fibres</a:t>
            </a:r>
            <a:r>
              <a:rPr lang="en-US" dirty="0" smtClean="0"/>
              <a:t> (from bottom to top and pre-</a:t>
            </a:r>
            <a:r>
              <a:rPr lang="en-US" dirty="0" err="1" smtClean="0"/>
              <a:t>connectorized</a:t>
            </a:r>
            <a:r>
              <a:rPr lang="en-US" dirty="0" smtClean="0"/>
              <a:t> cables (OM3 and OM4)</a:t>
            </a:r>
          </a:p>
          <a:p>
            <a:r>
              <a:rPr lang="en-US" dirty="0" smtClean="0"/>
              <a:t>Long-term tests starting from 2015 (with beam)</a:t>
            </a:r>
          </a:p>
          <a:p>
            <a:endParaRPr lang="en-US" dirty="0"/>
          </a:p>
        </p:txBody>
      </p:sp>
      <p:sp>
        <p:nvSpPr>
          <p:cNvPr id="4" name="Footer Placeholder 3"/>
          <p:cNvSpPr>
            <a:spLocks noGrp="1"/>
          </p:cNvSpPr>
          <p:nvPr>
            <p:ph type="ftr" sz="quarter" idx="10"/>
          </p:nvPr>
        </p:nvSpPr>
        <p:spPr/>
        <p:txBody>
          <a:bodyPr/>
          <a:lstStyle/>
          <a:p>
            <a:r>
              <a:rPr lang="en-US" smtClean="0"/>
              <a:t>Readout System Review - N. Neufeld</a:t>
            </a:r>
            <a:endParaRPr lang="en-GB"/>
          </a:p>
        </p:txBody>
      </p:sp>
      <p:sp>
        <p:nvSpPr>
          <p:cNvPr id="5" name="Slide Number Placeholder 4"/>
          <p:cNvSpPr>
            <a:spLocks noGrp="1"/>
          </p:cNvSpPr>
          <p:nvPr>
            <p:ph type="sldNum" sz="quarter" idx="11"/>
          </p:nvPr>
        </p:nvSpPr>
        <p:spPr/>
        <p:txBody>
          <a:bodyPr/>
          <a:lstStyle/>
          <a:p>
            <a:fld id="{824D3B80-C1EA-4C81-BEE3-60D1A3D71893}" type="slidenum">
              <a:rPr lang="en-GB" smtClean="0"/>
              <a:t>9</a:t>
            </a:fld>
            <a:endParaRPr lang="en-GB"/>
          </a:p>
        </p:txBody>
      </p:sp>
    </p:spTree>
    <p:extLst>
      <p:ext uri="{BB962C8B-B14F-4D97-AF65-F5344CB8AC3E}">
        <p14:creationId xmlns:p14="http://schemas.microsoft.com/office/powerpoint/2010/main" val="1150270292"/>
      </p:ext>
    </p:extLst>
  </p:cSld>
  <p:clrMapOvr>
    <a:masterClrMapping/>
  </p:clrMapOvr>
  <p:transition xmlns:p14="http://schemas.microsoft.com/office/powerpoint/2010/main">
    <p:fade/>
  </p:transition>
</p:sld>
</file>

<file path=ppt/theme/theme1.xml><?xml version="1.0" encoding="utf-8"?>
<a:theme xmlns:a="http://schemas.openxmlformats.org/drawingml/2006/main" name="niko-new">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0D0B258-D147-424B-B8AF-C11BAD1E293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niko-new</Template>
  <TotalTime>1144</TotalTime>
  <Words>1454</Words>
  <Application>Microsoft Macintosh PowerPoint</Application>
  <PresentationFormat>On-screen Show (4:3)</PresentationFormat>
  <Paragraphs>185</Paragraphs>
  <Slides>18</Slides>
  <Notes>0</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niko-new</vt:lpstr>
      <vt:lpstr>White with Courier font for code slides</vt:lpstr>
      <vt:lpstr>Readout System Review </vt:lpstr>
      <vt:lpstr>FTDR - Architecture </vt:lpstr>
      <vt:lpstr>Cost-optimised readout system</vt:lpstr>
      <vt:lpstr>Readout System Review</vt:lpstr>
      <vt:lpstr>Review </vt:lpstr>
      <vt:lpstr>Questions to the reviewers</vt:lpstr>
      <vt:lpstr>Optical links 1</vt:lpstr>
      <vt:lpstr>Optical fibres 2  - test at P8</vt:lpstr>
      <vt:lpstr>Test installation - planning</vt:lpstr>
      <vt:lpstr>Optical fibres - 3</vt:lpstr>
      <vt:lpstr>TELL40 implementation</vt:lpstr>
      <vt:lpstr>However…</vt:lpstr>
      <vt:lpstr>However 2)</vt:lpstr>
      <vt:lpstr>LLT</vt:lpstr>
      <vt:lpstr>Evolution 2 - Architecture</vt:lpstr>
      <vt:lpstr>Features of upgraded  LHCb DAQ 2)</vt:lpstr>
      <vt:lpstr>Conclusion</vt:lpstr>
      <vt:lpstr>Conclusion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from the Referees  Readout System Review</dc:title>
  <dc:creator>Niko Neufeld</dc:creator>
  <cp:lastModifiedBy>Niko Neufeld</cp:lastModifiedBy>
  <cp:revision>37</cp:revision>
  <dcterms:created xsi:type="dcterms:W3CDTF">2014-03-14T14:54:21Z</dcterms:created>
  <dcterms:modified xsi:type="dcterms:W3CDTF">2014-04-10T12:13:24Z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TC102867079990</vt:lpwstr>
  </property>
</Properties>
</file>