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338" r:id="rId6"/>
    <p:sldId id="346" r:id="rId7"/>
    <p:sldId id="349" r:id="rId8"/>
    <p:sldId id="351" r:id="rId9"/>
    <p:sldId id="352" r:id="rId10"/>
    <p:sldId id="353" r:id="rId11"/>
    <p:sldId id="361" r:id="rId12"/>
    <p:sldId id="360" r:id="rId13"/>
    <p:sldId id="356" r:id="rId14"/>
    <p:sldId id="362" r:id="rId15"/>
    <p:sldId id="355" r:id="rId16"/>
    <p:sldId id="370" r:id="rId17"/>
    <p:sldId id="369" r:id="rId18"/>
    <p:sldId id="368" r:id="rId19"/>
    <p:sldId id="365" r:id="rId20"/>
    <p:sldId id="366" r:id="rId21"/>
    <p:sldId id="371" r:id="rId22"/>
    <p:sldId id="372" r:id="rId23"/>
    <p:sldId id="374" r:id="rId24"/>
    <p:sldId id="354" r:id="rId25"/>
    <p:sldId id="358" r:id="rId26"/>
    <p:sldId id="376" r:id="rId27"/>
    <p:sldId id="378" r:id="rId28"/>
    <p:sldId id="375" r:id="rId29"/>
    <p:sldId id="379" r:id="rId30"/>
    <p:sldId id="373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20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186F9C9-9A4C-4D75-9752-2B774640F2BE}" type="datetimeFigureOut">
              <a:rPr lang="en-GB" smtClean="0"/>
              <a:pPr/>
              <a:t>12/06/2014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940D117-8C74-48B0-910E-9CD8CBBB5CD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22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8189F31-CCDB-4F7F-A4BC-49D67F3824CB}" type="datetimeFigureOut">
              <a:rPr lang="en-GB" smtClean="0"/>
              <a:pPr/>
              <a:t>12/06/2014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C529BFF-F7CA-4283-A436-7291B788E1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94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29BFF-F7CA-4283-A436-7291B788E1B8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772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rgbClr val="C00000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rgbClr val="C00000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rgbClr val="C00000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rgbClr val="C00000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dirty="0" smtClean="0"/>
              <a:t>GBTX: Tips for users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Pedro </a:t>
            </a:r>
            <a:r>
              <a:rPr lang="en-GB" dirty="0" err="1" smtClean="0">
                <a:solidFill>
                  <a:schemeClr val="tx2"/>
                </a:solidFill>
              </a:rPr>
              <a:t>Leitão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On Behalf of the GBT Project Collaboration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12/06/2014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CERN, Switzerland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p.leitao@cern.ch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19256" cy="60198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E-links</a:t>
            </a:r>
          </a:p>
          <a:p>
            <a:pPr lvl="1"/>
            <a:r>
              <a:rPr lang="en-GB" dirty="0" smtClean="0"/>
              <a:t>Consists of three differential signals</a:t>
            </a:r>
          </a:p>
          <a:p>
            <a:pPr lvl="2"/>
            <a:r>
              <a:rPr lang="en-GB" dirty="0" smtClean="0"/>
              <a:t>dCLK 	(clock driven by GBTX)</a:t>
            </a:r>
          </a:p>
          <a:p>
            <a:pPr lvl="2"/>
            <a:r>
              <a:rPr lang="en-GB" dirty="0" smtClean="0"/>
              <a:t>dOUT 	(data line driven by GBTX)</a:t>
            </a:r>
          </a:p>
          <a:p>
            <a:pPr lvl="2"/>
            <a:r>
              <a:rPr lang="en-GB" dirty="0" err="1" smtClean="0"/>
              <a:t>dIN</a:t>
            </a:r>
            <a:r>
              <a:rPr lang="en-GB" dirty="0" smtClean="0"/>
              <a:t> 	(data line from the front-end)</a:t>
            </a:r>
          </a:p>
          <a:p>
            <a:pPr lvl="4"/>
            <a:endParaRPr lang="en-GB" dirty="0" smtClean="0"/>
          </a:p>
          <a:p>
            <a:pPr lvl="2"/>
            <a:r>
              <a:rPr lang="en-GB" dirty="0" smtClean="0"/>
              <a:t>Data rate input, output and clock rate can be set independently</a:t>
            </a:r>
          </a:p>
          <a:p>
            <a:pPr lvl="3"/>
            <a:r>
              <a:rPr lang="en-GB" dirty="0" smtClean="0"/>
              <a:t>They can run at 40, 80, 160 and 320 (Mb/s and MHz)</a:t>
            </a:r>
          </a:p>
          <a:p>
            <a:pPr lvl="2"/>
            <a:r>
              <a:rPr lang="en-GB" dirty="0" smtClean="0"/>
              <a:t>Programmable driving </a:t>
            </a:r>
            <a:r>
              <a:rPr lang="en-GB" dirty="0" smtClean="0"/>
              <a:t>current</a:t>
            </a:r>
          </a:p>
          <a:p>
            <a:pPr lvl="2"/>
            <a:r>
              <a:rPr lang="en-GB" dirty="0" smtClean="0"/>
              <a:t>Enable/disable on-chip </a:t>
            </a:r>
            <a:r>
              <a:rPr lang="en-GB" dirty="0" smtClean="0"/>
              <a:t>100Ω termination</a:t>
            </a:r>
          </a:p>
          <a:p>
            <a:pPr lvl="2"/>
            <a:endParaRPr lang="en-GB" dirty="0"/>
          </a:p>
          <a:p>
            <a:pPr lvl="1"/>
            <a:r>
              <a:rPr lang="en-GB" dirty="0" smtClean="0"/>
              <a:t>Due to the e-links serialization/deserialization architecture, data misalignment (between 40 MHz frame and e-links) can </a:t>
            </a:r>
            <a:r>
              <a:rPr lang="en-GB" dirty="0" smtClean="0"/>
              <a:t>occur (e.g. bit-shifts)</a:t>
            </a:r>
            <a:endParaRPr lang="en-GB" dirty="0" smtClean="0"/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Programmable e-link transmitter (</a:t>
            </a:r>
            <a:r>
              <a:rPr lang="en-GB" dirty="0" err="1" smtClean="0"/>
              <a:t>eportTX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The dOUT data is driven in anti-phase with the dCLK</a:t>
            </a:r>
          </a:p>
          <a:p>
            <a:pPr lvl="2"/>
            <a:r>
              <a:rPr lang="en-GB" dirty="0" smtClean="0"/>
              <a:t>The front-end should sample the data in the rising edge; dual data rate is also possible</a:t>
            </a:r>
          </a:p>
          <a:p>
            <a:pPr lvl="2"/>
            <a:r>
              <a:rPr lang="en-GB" dirty="0"/>
              <a:t>Coarse phase adjustment (bit clock) has to be done either in the front-end or in the </a:t>
            </a:r>
            <a:r>
              <a:rPr lang="en-GB" dirty="0" smtClean="0"/>
              <a:t>back-end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Programmable e-link receivers (</a:t>
            </a:r>
            <a:r>
              <a:rPr lang="en-GB" dirty="0" err="1" smtClean="0"/>
              <a:t>eportRX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Modes</a:t>
            </a:r>
          </a:p>
          <a:p>
            <a:pPr lvl="3"/>
            <a:r>
              <a:rPr lang="en-GB" dirty="0" smtClean="0"/>
              <a:t>Static phase-aligner</a:t>
            </a:r>
          </a:p>
          <a:p>
            <a:pPr lvl="3"/>
            <a:r>
              <a:rPr lang="en-GB" dirty="0" smtClean="0"/>
              <a:t>Automatic phase-aligner</a:t>
            </a:r>
          </a:p>
          <a:p>
            <a:pPr lvl="3"/>
            <a:r>
              <a:rPr lang="en-GB" dirty="0" smtClean="0"/>
              <a:t>Trained phase-aligner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174" name="Group 173"/>
          <p:cNvGrpSpPr/>
          <p:nvPr/>
        </p:nvGrpSpPr>
        <p:grpSpPr>
          <a:xfrm>
            <a:off x="5652120" y="1107526"/>
            <a:ext cx="2214268" cy="665290"/>
            <a:chOff x="6084168" y="5306570"/>
            <a:chExt cx="2214268" cy="665290"/>
          </a:xfrm>
        </p:grpSpPr>
        <p:sp>
          <p:nvSpPr>
            <p:cNvPr id="107" name="Hexagon 106"/>
            <p:cNvSpPr/>
            <p:nvPr/>
          </p:nvSpPr>
          <p:spPr>
            <a:xfrm>
              <a:off x="7560820" y="5306570"/>
              <a:ext cx="737616" cy="304267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C00000"/>
                  </a:solidFill>
                </a:rPr>
                <a:t>n+2</a:t>
              </a:r>
              <a:endParaRPr lang="en-GB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108" name="Hexagon 107"/>
            <p:cNvSpPr/>
            <p:nvPr/>
          </p:nvSpPr>
          <p:spPr>
            <a:xfrm>
              <a:off x="6103259" y="5306570"/>
              <a:ext cx="737616" cy="304267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C00000"/>
                  </a:solidFill>
                </a:rPr>
                <a:t>n</a:t>
              </a:r>
              <a:endParaRPr lang="en-GB" sz="1100" dirty="0">
                <a:solidFill>
                  <a:srgbClr val="C00000"/>
                </a:solidFill>
              </a:endParaRPr>
            </a:p>
          </p:txBody>
        </p:sp>
        <p:sp>
          <p:nvSpPr>
            <p:cNvPr id="109" name="Hexagon 108"/>
            <p:cNvSpPr/>
            <p:nvPr/>
          </p:nvSpPr>
          <p:spPr>
            <a:xfrm>
              <a:off x="6828329" y="5306570"/>
              <a:ext cx="737616" cy="304267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C00000"/>
                  </a:solidFill>
                </a:rPr>
                <a:t>n+1</a:t>
              </a:r>
              <a:endParaRPr lang="en-GB" sz="1100" dirty="0">
                <a:solidFill>
                  <a:srgbClr val="C00000"/>
                </a:solidFill>
              </a:endParaRPr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6084168" y="5667592"/>
              <a:ext cx="2212848" cy="304268"/>
              <a:chOff x="2362200" y="620688"/>
              <a:chExt cx="1828800" cy="228601"/>
            </a:xfrm>
          </p:grpSpPr>
          <p:cxnSp>
            <p:nvCxnSpPr>
              <p:cNvPr id="158" name="Straight Connector 157"/>
              <p:cNvCxnSpPr/>
              <p:nvPr/>
            </p:nvCxnSpPr>
            <p:spPr>
              <a:xfrm rot="5400000" flipH="1" flipV="1">
                <a:off x="3200400" y="773088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rot="16200000" flipH="1">
                <a:off x="3200400" y="696888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2971800" y="849288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3276600" y="620688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rot="16200000" flipH="1">
                <a:off x="3467100" y="734988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rot="5400000" flipH="1" flipV="1">
                <a:off x="3810000" y="773088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rot="16200000" flipH="1">
                <a:off x="3810000" y="696888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V="1">
                <a:off x="3581400" y="849288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V="1">
                <a:off x="3886200" y="620688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rot="16200000" flipH="1">
                <a:off x="4076700" y="734988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 flipH="1" flipV="1">
                <a:off x="2590800" y="773089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rot="16200000" flipH="1">
                <a:off x="2590800" y="696889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flipV="1">
                <a:off x="2362200" y="849289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flipV="1">
                <a:off x="2667000" y="620688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rot="16200000" flipH="1">
                <a:off x="2857500" y="734989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884368" y="1124744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dOUT</a:t>
            </a:r>
            <a:endParaRPr lang="en-GB" sz="10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84368" y="1485766"/>
            <a:ext cx="5229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dCLK</a:t>
            </a:r>
          </a:p>
        </p:txBody>
      </p:sp>
    </p:spTree>
    <p:extLst>
      <p:ext uri="{BB962C8B-B14F-4D97-AF65-F5344CB8AC3E}">
        <p14:creationId xmlns:p14="http://schemas.microsoft.com/office/powerpoint/2010/main" val="206182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19256" cy="6019800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E-links receivers (</a:t>
            </a:r>
            <a:r>
              <a:rPr lang="en-GB" dirty="0" err="1" smtClean="0"/>
              <a:t>eportRX</a:t>
            </a:r>
            <a:r>
              <a:rPr lang="en-GB" dirty="0" smtClean="0"/>
              <a:t>)</a:t>
            </a:r>
          </a:p>
          <a:p>
            <a:pPr lvl="2"/>
            <a:r>
              <a:rPr lang="en-GB" dirty="0"/>
              <a:t>The phase aligner </a:t>
            </a:r>
            <a:r>
              <a:rPr lang="en-GB" dirty="0" smtClean="0"/>
              <a:t>value will </a:t>
            </a:r>
            <a:r>
              <a:rPr lang="en-GB" dirty="0"/>
              <a:t>depend on the line </a:t>
            </a:r>
            <a:r>
              <a:rPr lang="en-GB" dirty="0" smtClean="0"/>
              <a:t>length</a:t>
            </a:r>
          </a:p>
          <a:p>
            <a:pPr lvl="2"/>
            <a:r>
              <a:rPr lang="en-GB" dirty="0" smtClean="0"/>
              <a:t>The data is delayed in order to have a fine-phase alignment (max. delay is 7/4T</a:t>
            </a:r>
            <a:r>
              <a:rPr lang="en-GB" baseline="-25000" dirty="0" smtClean="0"/>
              <a:t>bit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There are 15 taps available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3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39552" y="2074803"/>
            <a:ext cx="8280920" cy="4162509"/>
            <a:chOff x="251520" y="2390691"/>
            <a:chExt cx="8280920" cy="4162509"/>
          </a:xfrm>
        </p:grpSpPr>
        <p:grpSp>
          <p:nvGrpSpPr>
            <p:cNvPr id="2075" name="Group 2074"/>
            <p:cNvGrpSpPr/>
            <p:nvPr/>
          </p:nvGrpSpPr>
          <p:grpSpPr>
            <a:xfrm>
              <a:off x="251520" y="2390691"/>
              <a:ext cx="8280920" cy="4162509"/>
              <a:chOff x="234756" y="1535766"/>
              <a:chExt cx="9147885" cy="5017434"/>
            </a:xfrm>
          </p:grpSpPr>
          <p:cxnSp>
            <p:nvCxnSpPr>
              <p:cNvPr id="2076" name="Straight Connector 2075"/>
              <p:cNvCxnSpPr/>
              <p:nvPr/>
            </p:nvCxnSpPr>
            <p:spPr>
              <a:xfrm>
                <a:off x="8534400" y="3657600"/>
                <a:ext cx="609600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77" name="Group 2076"/>
              <p:cNvGrpSpPr/>
              <p:nvPr/>
            </p:nvGrpSpPr>
            <p:grpSpPr>
              <a:xfrm>
                <a:off x="234756" y="1535766"/>
                <a:ext cx="9147885" cy="5017434"/>
                <a:chOff x="234756" y="1535766"/>
                <a:chExt cx="9147885" cy="5017434"/>
              </a:xfrm>
            </p:grpSpPr>
            <p:sp>
              <p:nvSpPr>
                <p:cNvPr id="2078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65049" y="5683478"/>
                  <a:ext cx="722852" cy="296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 smtClean="0"/>
                    <a:t>dataRate</a:t>
                  </a:r>
                  <a:endParaRPr lang="en-GB" sz="1000" dirty="0"/>
                </a:p>
              </p:txBody>
            </p:sp>
            <p:grpSp>
              <p:nvGrpSpPr>
                <p:cNvPr id="2079" name="Group 2078"/>
                <p:cNvGrpSpPr/>
                <p:nvPr/>
              </p:nvGrpSpPr>
              <p:grpSpPr>
                <a:xfrm>
                  <a:off x="234756" y="1535766"/>
                  <a:ext cx="9147885" cy="5017434"/>
                  <a:chOff x="234756" y="1535766"/>
                  <a:chExt cx="9147885" cy="5017434"/>
                </a:xfrm>
              </p:grpSpPr>
              <p:sp>
                <p:nvSpPr>
                  <p:cNvPr id="2080" name="Rectangle 2079"/>
                  <p:cNvSpPr/>
                  <p:nvPr/>
                </p:nvSpPr>
                <p:spPr>
                  <a:xfrm>
                    <a:off x="12954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81" name="Straight Connector 2080"/>
                  <p:cNvCxnSpPr/>
                  <p:nvPr/>
                </p:nvCxnSpPr>
                <p:spPr>
                  <a:xfrm rot="16200000" flipH="1">
                    <a:off x="12954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2" name="Straight Connector 2081"/>
                  <p:cNvCxnSpPr/>
                  <p:nvPr/>
                </p:nvCxnSpPr>
                <p:spPr>
                  <a:xfrm rot="5400000" flipH="1" flipV="1">
                    <a:off x="12954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3" name="Rectangle 2082"/>
                  <p:cNvSpPr/>
                  <p:nvPr/>
                </p:nvSpPr>
                <p:spPr>
                  <a:xfrm>
                    <a:off x="17526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84" name="Straight Connector 2083"/>
                  <p:cNvCxnSpPr/>
                  <p:nvPr/>
                </p:nvCxnSpPr>
                <p:spPr>
                  <a:xfrm rot="16200000" flipH="1">
                    <a:off x="17526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5" name="Straight Connector 2084"/>
                  <p:cNvCxnSpPr/>
                  <p:nvPr/>
                </p:nvCxnSpPr>
                <p:spPr>
                  <a:xfrm rot="5400000" flipH="1" flipV="1">
                    <a:off x="17526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6" name="Rectangle 2085"/>
                  <p:cNvSpPr/>
                  <p:nvPr/>
                </p:nvSpPr>
                <p:spPr>
                  <a:xfrm>
                    <a:off x="22098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87" name="Straight Connector 2086"/>
                  <p:cNvCxnSpPr/>
                  <p:nvPr/>
                </p:nvCxnSpPr>
                <p:spPr>
                  <a:xfrm rot="16200000" flipH="1">
                    <a:off x="22098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8" name="Straight Connector 2087"/>
                  <p:cNvCxnSpPr/>
                  <p:nvPr/>
                </p:nvCxnSpPr>
                <p:spPr>
                  <a:xfrm rot="5400000" flipH="1" flipV="1">
                    <a:off x="22098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9" name="Rectangle 2088"/>
                  <p:cNvSpPr/>
                  <p:nvPr/>
                </p:nvSpPr>
                <p:spPr>
                  <a:xfrm>
                    <a:off x="26670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90" name="Straight Connector 2089"/>
                  <p:cNvCxnSpPr/>
                  <p:nvPr/>
                </p:nvCxnSpPr>
                <p:spPr>
                  <a:xfrm rot="16200000" flipH="1">
                    <a:off x="26670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1" name="Straight Connector 2090"/>
                  <p:cNvCxnSpPr/>
                  <p:nvPr/>
                </p:nvCxnSpPr>
                <p:spPr>
                  <a:xfrm rot="5400000" flipH="1" flipV="1">
                    <a:off x="26670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2" name="Rectangle 2091"/>
                  <p:cNvSpPr/>
                  <p:nvPr/>
                </p:nvSpPr>
                <p:spPr>
                  <a:xfrm>
                    <a:off x="31242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93" name="Straight Connector 2092"/>
                  <p:cNvCxnSpPr/>
                  <p:nvPr/>
                </p:nvCxnSpPr>
                <p:spPr>
                  <a:xfrm rot="16200000" flipH="1">
                    <a:off x="31242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4" name="Straight Connector 2093"/>
                  <p:cNvCxnSpPr/>
                  <p:nvPr/>
                </p:nvCxnSpPr>
                <p:spPr>
                  <a:xfrm rot="5400000" flipH="1" flipV="1">
                    <a:off x="31242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5" name="Rectangle 2094"/>
                  <p:cNvSpPr/>
                  <p:nvPr/>
                </p:nvSpPr>
                <p:spPr>
                  <a:xfrm>
                    <a:off x="35814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96" name="Straight Connector 2095"/>
                  <p:cNvCxnSpPr/>
                  <p:nvPr/>
                </p:nvCxnSpPr>
                <p:spPr>
                  <a:xfrm rot="16200000" flipH="1">
                    <a:off x="35814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7" name="Straight Connector 2096"/>
                  <p:cNvCxnSpPr/>
                  <p:nvPr/>
                </p:nvCxnSpPr>
                <p:spPr>
                  <a:xfrm rot="5400000" flipH="1" flipV="1">
                    <a:off x="35814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8" name="Rectangle 2097"/>
                  <p:cNvSpPr/>
                  <p:nvPr/>
                </p:nvSpPr>
                <p:spPr>
                  <a:xfrm>
                    <a:off x="40386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099" name="Straight Connector 2098"/>
                  <p:cNvCxnSpPr/>
                  <p:nvPr/>
                </p:nvCxnSpPr>
                <p:spPr>
                  <a:xfrm rot="16200000" flipH="1">
                    <a:off x="40386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0" name="Straight Connector 2099"/>
                  <p:cNvCxnSpPr/>
                  <p:nvPr/>
                </p:nvCxnSpPr>
                <p:spPr>
                  <a:xfrm rot="5400000" flipH="1" flipV="1">
                    <a:off x="40386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01" name="Rectangle 2100"/>
                  <p:cNvSpPr/>
                  <p:nvPr/>
                </p:nvSpPr>
                <p:spPr>
                  <a:xfrm>
                    <a:off x="44958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02" name="Straight Connector 2101"/>
                  <p:cNvCxnSpPr/>
                  <p:nvPr/>
                </p:nvCxnSpPr>
                <p:spPr>
                  <a:xfrm rot="16200000" flipH="1">
                    <a:off x="44958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3" name="Straight Connector 2102"/>
                  <p:cNvCxnSpPr/>
                  <p:nvPr/>
                </p:nvCxnSpPr>
                <p:spPr>
                  <a:xfrm rot="5400000" flipH="1" flipV="1">
                    <a:off x="44958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04" name="Rectangle 2103"/>
                  <p:cNvSpPr/>
                  <p:nvPr/>
                </p:nvSpPr>
                <p:spPr>
                  <a:xfrm>
                    <a:off x="49530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05" name="Straight Connector 2104"/>
                  <p:cNvCxnSpPr/>
                  <p:nvPr/>
                </p:nvCxnSpPr>
                <p:spPr>
                  <a:xfrm rot="16200000" flipH="1">
                    <a:off x="49530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6" name="Straight Connector 2105"/>
                  <p:cNvCxnSpPr/>
                  <p:nvPr/>
                </p:nvCxnSpPr>
                <p:spPr>
                  <a:xfrm rot="5400000" flipH="1" flipV="1">
                    <a:off x="49530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07" name="Rectangle 2106"/>
                  <p:cNvSpPr/>
                  <p:nvPr/>
                </p:nvSpPr>
                <p:spPr>
                  <a:xfrm>
                    <a:off x="54102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08" name="Straight Connector 2107"/>
                  <p:cNvCxnSpPr/>
                  <p:nvPr/>
                </p:nvCxnSpPr>
                <p:spPr>
                  <a:xfrm rot="16200000" flipH="1">
                    <a:off x="54102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9" name="Straight Connector 2108"/>
                  <p:cNvCxnSpPr/>
                  <p:nvPr/>
                </p:nvCxnSpPr>
                <p:spPr>
                  <a:xfrm rot="5400000" flipH="1" flipV="1">
                    <a:off x="54102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0" name="Rectangle 2109"/>
                  <p:cNvSpPr/>
                  <p:nvPr/>
                </p:nvSpPr>
                <p:spPr>
                  <a:xfrm>
                    <a:off x="58674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11" name="Straight Connector 2110"/>
                  <p:cNvCxnSpPr/>
                  <p:nvPr/>
                </p:nvCxnSpPr>
                <p:spPr>
                  <a:xfrm rot="16200000" flipH="1">
                    <a:off x="58674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2" name="Straight Connector 2111"/>
                  <p:cNvCxnSpPr/>
                  <p:nvPr/>
                </p:nvCxnSpPr>
                <p:spPr>
                  <a:xfrm rot="5400000" flipH="1" flipV="1">
                    <a:off x="58674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3" name="Rectangle 2112"/>
                  <p:cNvSpPr/>
                  <p:nvPr/>
                </p:nvSpPr>
                <p:spPr>
                  <a:xfrm>
                    <a:off x="63246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14" name="Straight Connector 2113"/>
                  <p:cNvCxnSpPr/>
                  <p:nvPr/>
                </p:nvCxnSpPr>
                <p:spPr>
                  <a:xfrm rot="16200000" flipH="1">
                    <a:off x="63246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5" name="Straight Connector 2114"/>
                  <p:cNvCxnSpPr/>
                  <p:nvPr/>
                </p:nvCxnSpPr>
                <p:spPr>
                  <a:xfrm rot="5400000" flipH="1" flipV="1">
                    <a:off x="63246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6" name="Rectangle 2115"/>
                  <p:cNvSpPr/>
                  <p:nvPr/>
                </p:nvSpPr>
                <p:spPr>
                  <a:xfrm>
                    <a:off x="67818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17" name="Straight Connector 2116"/>
                  <p:cNvCxnSpPr/>
                  <p:nvPr/>
                </p:nvCxnSpPr>
                <p:spPr>
                  <a:xfrm rot="16200000" flipH="1">
                    <a:off x="67818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8" name="Straight Connector 2117"/>
                  <p:cNvCxnSpPr/>
                  <p:nvPr/>
                </p:nvCxnSpPr>
                <p:spPr>
                  <a:xfrm rot="5400000" flipH="1" flipV="1">
                    <a:off x="67818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9" name="Rectangle 2118"/>
                  <p:cNvSpPr/>
                  <p:nvPr/>
                </p:nvSpPr>
                <p:spPr>
                  <a:xfrm>
                    <a:off x="72390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20" name="Straight Connector 2119"/>
                  <p:cNvCxnSpPr/>
                  <p:nvPr/>
                </p:nvCxnSpPr>
                <p:spPr>
                  <a:xfrm rot="16200000" flipH="1">
                    <a:off x="7239000" y="51816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1" name="Straight Connector 2120"/>
                  <p:cNvCxnSpPr/>
                  <p:nvPr/>
                </p:nvCxnSpPr>
                <p:spPr>
                  <a:xfrm rot="5400000" flipH="1" flipV="1">
                    <a:off x="7239000" y="5257801"/>
                    <a:ext cx="76200" cy="76200"/>
                  </a:xfrm>
                  <a:prstGeom prst="line">
                    <a:avLst/>
                  </a:prstGeom>
                  <a:ln w="12700">
                    <a:solidFill>
                      <a:srgbClr val="89A4A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2" name="Straight Arrow Connector 2121"/>
                  <p:cNvCxnSpPr>
                    <a:endCxn id="2083" idx="1"/>
                  </p:cNvCxnSpPr>
                  <p:nvPr/>
                </p:nvCxnSpPr>
                <p:spPr>
                  <a:xfrm flipV="1">
                    <a:off x="16002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3" name="Straight Arrow Connector 2122"/>
                  <p:cNvCxnSpPr/>
                  <p:nvPr/>
                </p:nvCxnSpPr>
                <p:spPr>
                  <a:xfrm flipV="1">
                    <a:off x="20574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4" name="Straight Arrow Connector 2123"/>
                  <p:cNvCxnSpPr/>
                  <p:nvPr/>
                </p:nvCxnSpPr>
                <p:spPr>
                  <a:xfrm flipV="1">
                    <a:off x="25146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5" name="Straight Arrow Connector 2124"/>
                  <p:cNvCxnSpPr/>
                  <p:nvPr/>
                </p:nvCxnSpPr>
                <p:spPr>
                  <a:xfrm flipV="1">
                    <a:off x="29718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6" name="Straight Arrow Connector 2125"/>
                  <p:cNvCxnSpPr/>
                  <p:nvPr/>
                </p:nvCxnSpPr>
                <p:spPr>
                  <a:xfrm flipV="1">
                    <a:off x="34290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7" name="Straight Arrow Connector 2126"/>
                  <p:cNvCxnSpPr/>
                  <p:nvPr/>
                </p:nvCxnSpPr>
                <p:spPr>
                  <a:xfrm flipV="1">
                    <a:off x="38862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8" name="Straight Arrow Connector 2127"/>
                  <p:cNvCxnSpPr/>
                  <p:nvPr/>
                </p:nvCxnSpPr>
                <p:spPr>
                  <a:xfrm flipV="1">
                    <a:off x="43434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9" name="Straight Arrow Connector 2128"/>
                  <p:cNvCxnSpPr/>
                  <p:nvPr/>
                </p:nvCxnSpPr>
                <p:spPr>
                  <a:xfrm flipV="1">
                    <a:off x="48006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0" name="Straight Arrow Connector 2129"/>
                  <p:cNvCxnSpPr/>
                  <p:nvPr/>
                </p:nvCxnSpPr>
                <p:spPr>
                  <a:xfrm flipV="1">
                    <a:off x="52578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1" name="Straight Arrow Connector 2130"/>
                  <p:cNvCxnSpPr/>
                  <p:nvPr/>
                </p:nvCxnSpPr>
                <p:spPr>
                  <a:xfrm flipV="1">
                    <a:off x="57150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2" name="Straight Arrow Connector 2131"/>
                  <p:cNvCxnSpPr/>
                  <p:nvPr/>
                </p:nvCxnSpPr>
                <p:spPr>
                  <a:xfrm flipV="1">
                    <a:off x="61722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3" name="Straight Arrow Connector 2132"/>
                  <p:cNvCxnSpPr/>
                  <p:nvPr/>
                </p:nvCxnSpPr>
                <p:spPr>
                  <a:xfrm flipV="1">
                    <a:off x="66294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4" name="Straight Arrow Connector 2133"/>
                  <p:cNvCxnSpPr/>
                  <p:nvPr/>
                </p:nvCxnSpPr>
                <p:spPr>
                  <a:xfrm flipV="1">
                    <a:off x="70866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5" name="Straight Connector 2134"/>
                  <p:cNvCxnSpPr/>
                  <p:nvPr/>
                </p:nvCxnSpPr>
                <p:spPr>
                  <a:xfrm flipV="1">
                    <a:off x="7848600" y="2092411"/>
                    <a:ext cx="0" cy="4983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36" name="Isosceles Triangle 2135"/>
                  <p:cNvSpPr/>
                  <p:nvPr/>
                </p:nvSpPr>
                <p:spPr>
                  <a:xfrm rot="5400000">
                    <a:off x="15240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37" name="Isosceles Triangle 2136"/>
                  <p:cNvSpPr/>
                  <p:nvPr/>
                </p:nvSpPr>
                <p:spPr>
                  <a:xfrm rot="5400000">
                    <a:off x="19812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38" name="Isosceles Triangle 2137"/>
                  <p:cNvSpPr/>
                  <p:nvPr/>
                </p:nvSpPr>
                <p:spPr>
                  <a:xfrm rot="5400000">
                    <a:off x="24384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39" name="Isosceles Triangle 2138"/>
                  <p:cNvSpPr/>
                  <p:nvPr/>
                </p:nvSpPr>
                <p:spPr>
                  <a:xfrm rot="5400000">
                    <a:off x="28956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0" name="Isosceles Triangle 2139"/>
                  <p:cNvSpPr/>
                  <p:nvPr/>
                </p:nvSpPr>
                <p:spPr>
                  <a:xfrm rot="5400000">
                    <a:off x="33528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1" name="Isosceles Triangle 2140"/>
                  <p:cNvSpPr/>
                  <p:nvPr/>
                </p:nvSpPr>
                <p:spPr>
                  <a:xfrm rot="5400000">
                    <a:off x="38100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2" name="Isosceles Triangle 2141"/>
                  <p:cNvSpPr/>
                  <p:nvPr/>
                </p:nvSpPr>
                <p:spPr>
                  <a:xfrm rot="5400000">
                    <a:off x="42672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3" name="Isosceles Triangle 2142"/>
                  <p:cNvSpPr/>
                  <p:nvPr/>
                </p:nvSpPr>
                <p:spPr>
                  <a:xfrm rot="5400000">
                    <a:off x="47244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4" name="Isosceles Triangle 2143"/>
                  <p:cNvSpPr/>
                  <p:nvPr/>
                </p:nvSpPr>
                <p:spPr>
                  <a:xfrm rot="5400000">
                    <a:off x="51816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5" name="Isosceles Triangle 2144"/>
                  <p:cNvSpPr/>
                  <p:nvPr/>
                </p:nvSpPr>
                <p:spPr>
                  <a:xfrm rot="5400000">
                    <a:off x="56388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6" name="Isosceles Triangle 2145"/>
                  <p:cNvSpPr/>
                  <p:nvPr/>
                </p:nvSpPr>
                <p:spPr>
                  <a:xfrm rot="5400000">
                    <a:off x="60960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7" name="Isosceles Triangle 2146"/>
                  <p:cNvSpPr/>
                  <p:nvPr/>
                </p:nvSpPr>
                <p:spPr>
                  <a:xfrm rot="5400000">
                    <a:off x="65532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8" name="Isosceles Triangle 2147"/>
                  <p:cNvSpPr/>
                  <p:nvPr/>
                </p:nvSpPr>
                <p:spPr>
                  <a:xfrm rot="5400000">
                    <a:off x="70104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49" name="Isosceles Triangle 2148"/>
                  <p:cNvSpPr/>
                  <p:nvPr/>
                </p:nvSpPr>
                <p:spPr>
                  <a:xfrm rot="5400000">
                    <a:off x="7467600" y="6248400"/>
                    <a:ext cx="304800" cy="304800"/>
                  </a:xfrm>
                  <a:prstGeom prst="triangl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150" name="Rectangle 2149"/>
                  <p:cNvSpPr/>
                  <p:nvPr/>
                </p:nvSpPr>
                <p:spPr>
                  <a:xfrm>
                    <a:off x="7696200" y="4953000"/>
                    <a:ext cx="304800" cy="6096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US" sz="1100" dirty="0" smtClean="0"/>
                      <a:t>Q</a:t>
                    </a:r>
                  </a:p>
                  <a:p>
                    <a:pPr algn="ctr"/>
                    <a:endParaRPr lang="en-US" sz="1100" dirty="0" smtClean="0"/>
                  </a:p>
                  <a:p>
                    <a:pPr algn="ctr"/>
                    <a:r>
                      <a:rPr lang="en-US" sz="1100" dirty="0" smtClean="0"/>
                      <a:t>D</a:t>
                    </a:r>
                  </a:p>
                </p:txBody>
              </p:sp>
              <p:cxnSp>
                <p:nvCxnSpPr>
                  <p:cNvPr id="2151" name="Straight Arrow Connector 2150"/>
                  <p:cNvCxnSpPr/>
                  <p:nvPr/>
                </p:nvCxnSpPr>
                <p:spPr>
                  <a:xfrm flipV="1">
                    <a:off x="7543800" y="5257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CC33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2" name="Straight Arrow Connector 2151"/>
                  <p:cNvCxnSpPr>
                    <a:endCxn id="2136" idx="3"/>
                  </p:cNvCxnSpPr>
                  <p:nvPr/>
                </p:nvCxnSpPr>
                <p:spPr>
                  <a:xfrm flipV="1">
                    <a:off x="490907" y="6400800"/>
                    <a:ext cx="1033093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3" name="Straight Arrow Connector 2152"/>
                  <p:cNvCxnSpPr/>
                  <p:nvPr/>
                </p:nvCxnSpPr>
                <p:spPr>
                  <a:xfrm flipV="1">
                    <a:off x="18288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4" name="Straight Arrow Connector 2153"/>
                  <p:cNvCxnSpPr/>
                  <p:nvPr/>
                </p:nvCxnSpPr>
                <p:spPr>
                  <a:xfrm flipV="1">
                    <a:off x="22860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5" name="Straight Arrow Connector 2154"/>
                  <p:cNvCxnSpPr/>
                  <p:nvPr/>
                </p:nvCxnSpPr>
                <p:spPr>
                  <a:xfrm flipV="1">
                    <a:off x="27432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6" name="Straight Arrow Connector 2155"/>
                  <p:cNvCxnSpPr/>
                  <p:nvPr/>
                </p:nvCxnSpPr>
                <p:spPr>
                  <a:xfrm flipV="1">
                    <a:off x="32004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7" name="Straight Arrow Connector 2156"/>
                  <p:cNvCxnSpPr/>
                  <p:nvPr/>
                </p:nvCxnSpPr>
                <p:spPr>
                  <a:xfrm flipV="1">
                    <a:off x="36576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8" name="Straight Arrow Connector 2157"/>
                  <p:cNvCxnSpPr/>
                  <p:nvPr/>
                </p:nvCxnSpPr>
                <p:spPr>
                  <a:xfrm flipV="1">
                    <a:off x="41148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9" name="Straight Arrow Connector 2158"/>
                  <p:cNvCxnSpPr/>
                  <p:nvPr/>
                </p:nvCxnSpPr>
                <p:spPr>
                  <a:xfrm flipV="1">
                    <a:off x="45720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0" name="Straight Arrow Connector 2159"/>
                  <p:cNvCxnSpPr/>
                  <p:nvPr/>
                </p:nvCxnSpPr>
                <p:spPr>
                  <a:xfrm flipV="1">
                    <a:off x="50292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1" name="Straight Arrow Connector 2160"/>
                  <p:cNvCxnSpPr/>
                  <p:nvPr/>
                </p:nvCxnSpPr>
                <p:spPr>
                  <a:xfrm flipV="1">
                    <a:off x="54864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2" name="Straight Arrow Connector 2161"/>
                  <p:cNvCxnSpPr/>
                  <p:nvPr/>
                </p:nvCxnSpPr>
                <p:spPr>
                  <a:xfrm flipV="1">
                    <a:off x="59436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3" name="Straight Arrow Connector 2162"/>
                  <p:cNvCxnSpPr/>
                  <p:nvPr/>
                </p:nvCxnSpPr>
                <p:spPr>
                  <a:xfrm flipV="1">
                    <a:off x="64008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4" name="Straight Arrow Connector 2163"/>
                  <p:cNvCxnSpPr/>
                  <p:nvPr/>
                </p:nvCxnSpPr>
                <p:spPr>
                  <a:xfrm flipV="1">
                    <a:off x="68580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5" name="Straight Arrow Connector 2164"/>
                  <p:cNvCxnSpPr/>
                  <p:nvPr/>
                </p:nvCxnSpPr>
                <p:spPr>
                  <a:xfrm flipV="1">
                    <a:off x="7315200" y="6400800"/>
                    <a:ext cx="1524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6" name="Straight Arrow Connector 2165"/>
                  <p:cNvCxnSpPr/>
                  <p:nvPr/>
                </p:nvCxnSpPr>
                <p:spPr>
                  <a:xfrm flipV="1">
                    <a:off x="7772400" y="6400800"/>
                    <a:ext cx="76200" cy="1588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7" name="Straight Arrow Connector 2166"/>
                  <p:cNvCxnSpPr>
                    <a:endCxn id="2080" idx="2"/>
                  </p:cNvCxnSpPr>
                  <p:nvPr/>
                </p:nvCxnSpPr>
                <p:spPr>
                  <a:xfrm flipV="1">
                    <a:off x="14478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8" name="Straight Arrow Connector 2167"/>
                  <p:cNvCxnSpPr/>
                  <p:nvPr/>
                </p:nvCxnSpPr>
                <p:spPr>
                  <a:xfrm flipV="1">
                    <a:off x="19050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9" name="Straight Arrow Connector 2168"/>
                  <p:cNvCxnSpPr/>
                  <p:nvPr/>
                </p:nvCxnSpPr>
                <p:spPr>
                  <a:xfrm flipV="1">
                    <a:off x="23622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0" name="Straight Arrow Connector 2169"/>
                  <p:cNvCxnSpPr/>
                  <p:nvPr/>
                </p:nvCxnSpPr>
                <p:spPr>
                  <a:xfrm flipV="1">
                    <a:off x="28194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1" name="Straight Arrow Connector 2170"/>
                  <p:cNvCxnSpPr/>
                  <p:nvPr/>
                </p:nvCxnSpPr>
                <p:spPr>
                  <a:xfrm flipV="1">
                    <a:off x="32766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2" name="Straight Arrow Connector 2171"/>
                  <p:cNvCxnSpPr/>
                  <p:nvPr/>
                </p:nvCxnSpPr>
                <p:spPr>
                  <a:xfrm flipV="1">
                    <a:off x="37338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3" name="Straight Arrow Connector 2172"/>
                  <p:cNvCxnSpPr/>
                  <p:nvPr/>
                </p:nvCxnSpPr>
                <p:spPr>
                  <a:xfrm flipV="1">
                    <a:off x="41910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4" name="Straight Arrow Connector 2173"/>
                  <p:cNvCxnSpPr/>
                  <p:nvPr/>
                </p:nvCxnSpPr>
                <p:spPr>
                  <a:xfrm flipV="1">
                    <a:off x="46482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5" name="Straight Arrow Connector 2174"/>
                  <p:cNvCxnSpPr/>
                  <p:nvPr/>
                </p:nvCxnSpPr>
                <p:spPr>
                  <a:xfrm flipV="1">
                    <a:off x="51054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6" name="Straight Arrow Connector 2175"/>
                  <p:cNvCxnSpPr/>
                  <p:nvPr/>
                </p:nvCxnSpPr>
                <p:spPr>
                  <a:xfrm flipV="1">
                    <a:off x="55626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7" name="Straight Arrow Connector 2176"/>
                  <p:cNvCxnSpPr/>
                  <p:nvPr/>
                </p:nvCxnSpPr>
                <p:spPr>
                  <a:xfrm flipV="1">
                    <a:off x="60198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8" name="Straight Arrow Connector 2177"/>
                  <p:cNvCxnSpPr/>
                  <p:nvPr/>
                </p:nvCxnSpPr>
                <p:spPr>
                  <a:xfrm flipV="1">
                    <a:off x="64770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9" name="Straight Arrow Connector 2178"/>
                  <p:cNvCxnSpPr/>
                  <p:nvPr/>
                </p:nvCxnSpPr>
                <p:spPr>
                  <a:xfrm flipV="1">
                    <a:off x="69342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0" name="Straight Arrow Connector 2179"/>
                  <p:cNvCxnSpPr/>
                  <p:nvPr/>
                </p:nvCxnSpPr>
                <p:spPr>
                  <a:xfrm flipV="1">
                    <a:off x="73914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1" name="Straight Arrow Connector 2180"/>
                  <p:cNvCxnSpPr/>
                  <p:nvPr/>
                </p:nvCxnSpPr>
                <p:spPr>
                  <a:xfrm flipV="1">
                    <a:off x="7848600" y="5562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82" name="TextBox 2181"/>
                  <p:cNvSpPr txBox="1"/>
                  <p:nvPr/>
                </p:nvSpPr>
                <p:spPr>
                  <a:xfrm>
                    <a:off x="665717" y="6140678"/>
                    <a:ext cx="405874" cy="29679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 smtClean="0">
                        <a:solidFill>
                          <a:srgbClr val="0070C0"/>
                        </a:solidFill>
                      </a:rPr>
                      <a:t>dIN</a:t>
                    </a:r>
                    <a:endParaRPr lang="en-US" sz="1000" dirty="0" smtClean="0">
                      <a:solidFill>
                        <a:srgbClr val="0070C0"/>
                      </a:solidFill>
                    </a:endParaRPr>
                  </a:p>
                </p:txBody>
              </p:sp>
              <p:cxnSp>
                <p:nvCxnSpPr>
                  <p:cNvPr id="2183" name="Straight Connector 2182"/>
                  <p:cNvCxnSpPr/>
                  <p:nvPr/>
                </p:nvCxnSpPr>
                <p:spPr>
                  <a:xfrm>
                    <a:off x="457200" y="5943600"/>
                    <a:ext cx="8388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4" name="Straight Connector 2183"/>
                  <p:cNvCxnSpPr/>
                  <p:nvPr/>
                </p:nvCxnSpPr>
                <p:spPr>
                  <a:xfrm>
                    <a:off x="1447800" y="4724400"/>
                    <a:ext cx="67818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5" name="Straight Arrow Connector 2184"/>
                  <p:cNvCxnSpPr/>
                  <p:nvPr/>
                </p:nvCxnSpPr>
                <p:spPr>
                  <a:xfrm flipV="1">
                    <a:off x="1447800" y="4724400"/>
                    <a:ext cx="0" cy="2286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6" name="Straight Connector 2185"/>
                  <p:cNvCxnSpPr/>
                  <p:nvPr/>
                </p:nvCxnSpPr>
                <p:spPr>
                  <a:xfrm>
                    <a:off x="1905000" y="4572000"/>
                    <a:ext cx="63246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7" name="Straight Connector 2186"/>
                  <p:cNvCxnSpPr/>
                  <p:nvPr/>
                </p:nvCxnSpPr>
                <p:spPr>
                  <a:xfrm>
                    <a:off x="2362200" y="4419600"/>
                    <a:ext cx="58674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8" name="Straight Connector 2187"/>
                  <p:cNvCxnSpPr/>
                  <p:nvPr/>
                </p:nvCxnSpPr>
                <p:spPr>
                  <a:xfrm>
                    <a:off x="2819400" y="4267200"/>
                    <a:ext cx="54102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9" name="Straight Connector 2188"/>
                  <p:cNvCxnSpPr/>
                  <p:nvPr/>
                </p:nvCxnSpPr>
                <p:spPr>
                  <a:xfrm>
                    <a:off x="3276600" y="4114800"/>
                    <a:ext cx="49530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0" name="Straight Connector 2189"/>
                  <p:cNvCxnSpPr/>
                  <p:nvPr/>
                </p:nvCxnSpPr>
                <p:spPr>
                  <a:xfrm>
                    <a:off x="3733800" y="3962400"/>
                    <a:ext cx="44958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1" name="Straight Connector 2190"/>
                  <p:cNvCxnSpPr/>
                  <p:nvPr/>
                </p:nvCxnSpPr>
                <p:spPr>
                  <a:xfrm>
                    <a:off x="4191000" y="3810000"/>
                    <a:ext cx="40386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2" name="Straight Connector 2191"/>
                  <p:cNvCxnSpPr/>
                  <p:nvPr/>
                </p:nvCxnSpPr>
                <p:spPr>
                  <a:xfrm>
                    <a:off x="4648200" y="3657600"/>
                    <a:ext cx="35814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3" name="Straight Connector 2192"/>
                  <p:cNvCxnSpPr/>
                  <p:nvPr/>
                </p:nvCxnSpPr>
                <p:spPr>
                  <a:xfrm>
                    <a:off x="5105400" y="3505200"/>
                    <a:ext cx="31242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4" name="Straight Connector 2193"/>
                  <p:cNvCxnSpPr/>
                  <p:nvPr/>
                </p:nvCxnSpPr>
                <p:spPr>
                  <a:xfrm>
                    <a:off x="5562600" y="3352800"/>
                    <a:ext cx="26670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5" name="Straight Connector 2194"/>
                  <p:cNvCxnSpPr/>
                  <p:nvPr/>
                </p:nvCxnSpPr>
                <p:spPr>
                  <a:xfrm>
                    <a:off x="6019800" y="3200400"/>
                    <a:ext cx="22098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6" name="Straight Connector 2195"/>
                  <p:cNvCxnSpPr/>
                  <p:nvPr/>
                </p:nvCxnSpPr>
                <p:spPr>
                  <a:xfrm>
                    <a:off x="6477000" y="3048000"/>
                    <a:ext cx="17526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7" name="Straight Connector 2196"/>
                  <p:cNvCxnSpPr/>
                  <p:nvPr/>
                </p:nvCxnSpPr>
                <p:spPr>
                  <a:xfrm>
                    <a:off x="6934200" y="2895600"/>
                    <a:ext cx="12954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8" name="Straight Connector 2197"/>
                  <p:cNvCxnSpPr/>
                  <p:nvPr/>
                </p:nvCxnSpPr>
                <p:spPr>
                  <a:xfrm>
                    <a:off x="7391400" y="2743200"/>
                    <a:ext cx="8382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9" name="Straight Connector 2198"/>
                  <p:cNvCxnSpPr/>
                  <p:nvPr/>
                </p:nvCxnSpPr>
                <p:spPr>
                  <a:xfrm>
                    <a:off x="7848600" y="2590800"/>
                    <a:ext cx="381000" cy="0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0" name="Straight Arrow Connector 2199"/>
                  <p:cNvCxnSpPr>
                    <a:stCxn id="2083" idx="0"/>
                  </p:cNvCxnSpPr>
                  <p:nvPr/>
                </p:nvCxnSpPr>
                <p:spPr>
                  <a:xfrm flipV="1">
                    <a:off x="1905000" y="4572000"/>
                    <a:ext cx="0" cy="3810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1" name="Straight Arrow Connector 2200"/>
                  <p:cNvCxnSpPr>
                    <a:stCxn id="2086" idx="0"/>
                  </p:cNvCxnSpPr>
                  <p:nvPr/>
                </p:nvCxnSpPr>
                <p:spPr>
                  <a:xfrm flipV="1">
                    <a:off x="2362200" y="4419600"/>
                    <a:ext cx="0" cy="5334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2" name="Straight Arrow Connector 2201"/>
                  <p:cNvCxnSpPr>
                    <a:stCxn id="2089" idx="0"/>
                  </p:cNvCxnSpPr>
                  <p:nvPr/>
                </p:nvCxnSpPr>
                <p:spPr>
                  <a:xfrm flipV="1">
                    <a:off x="2819400" y="4267200"/>
                    <a:ext cx="0" cy="6858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3" name="Straight Arrow Connector 2202"/>
                  <p:cNvCxnSpPr>
                    <a:stCxn id="2092" idx="0"/>
                  </p:cNvCxnSpPr>
                  <p:nvPr/>
                </p:nvCxnSpPr>
                <p:spPr>
                  <a:xfrm flipV="1">
                    <a:off x="3276600" y="4114800"/>
                    <a:ext cx="0" cy="838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4" name="Straight Arrow Connector 2203"/>
                  <p:cNvCxnSpPr>
                    <a:stCxn id="2095" idx="0"/>
                  </p:cNvCxnSpPr>
                  <p:nvPr/>
                </p:nvCxnSpPr>
                <p:spPr>
                  <a:xfrm flipV="1">
                    <a:off x="3733800" y="3962400"/>
                    <a:ext cx="0" cy="9906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5" name="Straight Arrow Connector 2204"/>
                  <p:cNvCxnSpPr>
                    <a:stCxn id="2098" idx="0"/>
                  </p:cNvCxnSpPr>
                  <p:nvPr/>
                </p:nvCxnSpPr>
                <p:spPr>
                  <a:xfrm flipV="1">
                    <a:off x="4191000" y="3810000"/>
                    <a:ext cx="0" cy="11430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6" name="Straight Arrow Connector 2205"/>
                  <p:cNvCxnSpPr>
                    <a:stCxn id="2101" idx="0"/>
                  </p:cNvCxnSpPr>
                  <p:nvPr/>
                </p:nvCxnSpPr>
                <p:spPr>
                  <a:xfrm flipV="1">
                    <a:off x="4648200" y="3657600"/>
                    <a:ext cx="0" cy="12954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7" name="Straight Arrow Connector 2206"/>
                  <p:cNvCxnSpPr>
                    <a:stCxn id="2104" idx="0"/>
                  </p:cNvCxnSpPr>
                  <p:nvPr/>
                </p:nvCxnSpPr>
                <p:spPr>
                  <a:xfrm flipV="1">
                    <a:off x="5105400" y="3505200"/>
                    <a:ext cx="0" cy="14478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8" name="Straight Arrow Connector 2207"/>
                  <p:cNvCxnSpPr>
                    <a:stCxn id="2107" idx="0"/>
                  </p:cNvCxnSpPr>
                  <p:nvPr/>
                </p:nvCxnSpPr>
                <p:spPr>
                  <a:xfrm flipV="1">
                    <a:off x="5562600" y="3352800"/>
                    <a:ext cx="0" cy="1600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9" name="Straight Arrow Connector 2208"/>
                  <p:cNvCxnSpPr>
                    <a:stCxn id="2110" idx="0"/>
                  </p:cNvCxnSpPr>
                  <p:nvPr/>
                </p:nvCxnSpPr>
                <p:spPr>
                  <a:xfrm flipV="1">
                    <a:off x="6019800" y="3200400"/>
                    <a:ext cx="0" cy="17526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0" name="Straight Arrow Connector 2209"/>
                  <p:cNvCxnSpPr>
                    <a:stCxn id="2113" idx="0"/>
                  </p:cNvCxnSpPr>
                  <p:nvPr/>
                </p:nvCxnSpPr>
                <p:spPr>
                  <a:xfrm flipV="1">
                    <a:off x="6477000" y="3048000"/>
                    <a:ext cx="0" cy="19050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1" name="Straight Arrow Connector 2210"/>
                  <p:cNvCxnSpPr>
                    <a:stCxn id="2116" idx="0"/>
                  </p:cNvCxnSpPr>
                  <p:nvPr/>
                </p:nvCxnSpPr>
                <p:spPr>
                  <a:xfrm flipV="1">
                    <a:off x="6934200" y="2895600"/>
                    <a:ext cx="0" cy="20574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2" name="Straight Arrow Connector 2211"/>
                  <p:cNvCxnSpPr>
                    <a:stCxn id="2119" idx="0"/>
                  </p:cNvCxnSpPr>
                  <p:nvPr/>
                </p:nvCxnSpPr>
                <p:spPr>
                  <a:xfrm flipV="1">
                    <a:off x="7391400" y="2743200"/>
                    <a:ext cx="0" cy="22098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3" name="Straight Arrow Connector 2212"/>
                  <p:cNvCxnSpPr>
                    <a:stCxn id="2150" idx="0"/>
                  </p:cNvCxnSpPr>
                  <p:nvPr/>
                </p:nvCxnSpPr>
                <p:spPr>
                  <a:xfrm flipV="1">
                    <a:off x="7848600" y="2590800"/>
                    <a:ext cx="0" cy="2362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4" name="Straight Arrow Connector 2213"/>
                  <p:cNvCxnSpPr/>
                  <p:nvPr/>
                </p:nvCxnSpPr>
                <p:spPr>
                  <a:xfrm flipV="1">
                    <a:off x="14478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5" name="Straight Arrow Connector 2214"/>
                  <p:cNvCxnSpPr/>
                  <p:nvPr/>
                </p:nvCxnSpPr>
                <p:spPr>
                  <a:xfrm flipV="1">
                    <a:off x="19050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6" name="Straight Arrow Connector 2215"/>
                  <p:cNvCxnSpPr/>
                  <p:nvPr/>
                </p:nvCxnSpPr>
                <p:spPr>
                  <a:xfrm flipV="1">
                    <a:off x="23622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7" name="Straight Arrow Connector 2216"/>
                  <p:cNvCxnSpPr/>
                  <p:nvPr/>
                </p:nvCxnSpPr>
                <p:spPr>
                  <a:xfrm flipV="1">
                    <a:off x="28194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8" name="Straight Arrow Connector 2217"/>
                  <p:cNvCxnSpPr/>
                  <p:nvPr/>
                </p:nvCxnSpPr>
                <p:spPr>
                  <a:xfrm flipV="1">
                    <a:off x="32766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9" name="Straight Arrow Connector 2218"/>
                  <p:cNvCxnSpPr/>
                  <p:nvPr/>
                </p:nvCxnSpPr>
                <p:spPr>
                  <a:xfrm flipV="1">
                    <a:off x="37338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0" name="Straight Arrow Connector 2219"/>
                  <p:cNvCxnSpPr/>
                  <p:nvPr/>
                </p:nvCxnSpPr>
                <p:spPr>
                  <a:xfrm flipV="1">
                    <a:off x="41910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1" name="Straight Arrow Connector 2220"/>
                  <p:cNvCxnSpPr/>
                  <p:nvPr/>
                </p:nvCxnSpPr>
                <p:spPr>
                  <a:xfrm flipV="1">
                    <a:off x="46482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2" name="Straight Arrow Connector 2221"/>
                  <p:cNvCxnSpPr/>
                  <p:nvPr/>
                </p:nvCxnSpPr>
                <p:spPr>
                  <a:xfrm flipV="1">
                    <a:off x="51054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3" name="Straight Arrow Connector 2222"/>
                  <p:cNvCxnSpPr/>
                  <p:nvPr/>
                </p:nvCxnSpPr>
                <p:spPr>
                  <a:xfrm flipV="1">
                    <a:off x="55626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4" name="Straight Arrow Connector 2223"/>
                  <p:cNvCxnSpPr/>
                  <p:nvPr/>
                </p:nvCxnSpPr>
                <p:spPr>
                  <a:xfrm flipV="1">
                    <a:off x="60198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5" name="Straight Arrow Connector 2224"/>
                  <p:cNvCxnSpPr/>
                  <p:nvPr/>
                </p:nvCxnSpPr>
                <p:spPr>
                  <a:xfrm flipV="1">
                    <a:off x="64770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6" name="Straight Arrow Connector 2225"/>
                  <p:cNvCxnSpPr/>
                  <p:nvPr/>
                </p:nvCxnSpPr>
                <p:spPr>
                  <a:xfrm flipV="1">
                    <a:off x="69342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7" name="Straight Arrow Connector 2226"/>
                  <p:cNvCxnSpPr/>
                  <p:nvPr/>
                </p:nvCxnSpPr>
                <p:spPr>
                  <a:xfrm flipV="1">
                    <a:off x="73914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8" name="Straight Arrow Connector 2227"/>
                  <p:cNvCxnSpPr/>
                  <p:nvPr/>
                </p:nvCxnSpPr>
                <p:spPr>
                  <a:xfrm flipV="1">
                    <a:off x="7848600" y="5943600"/>
                    <a:ext cx="0" cy="457200"/>
                  </a:xfrm>
                  <a:prstGeom prst="straightConnector1">
                    <a:avLst/>
                  </a:prstGeom>
                  <a:ln w="19050">
                    <a:solidFill>
                      <a:srgbClr val="0070C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29" name="Rectangle 2228"/>
                  <p:cNvSpPr/>
                  <p:nvPr/>
                </p:nvSpPr>
                <p:spPr>
                  <a:xfrm>
                    <a:off x="1295400" y="5791200"/>
                    <a:ext cx="6705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Data Rate Switch</a:t>
                    </a:r>
                  </a:p>
                </p:txBody>
              </p:sp>
              <p:cxnSp>
                <p:nvCxnSpPr>
                  <p:cNvPr id="2230" name="Straight Connector 2229"/>
                  <p:cNvCxnSpPr/>
                  <p:nvPr/>
                </p:nvCxnSpPr>
                <p:spPr>
                  <a:xfrm flipV="1">
                    <a:off x="7391400" y="2092411"/>
                    <a:ext cx="0" cy="6507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1" name="Straight Connector 2230"/>
                  <p:cNvCxnSpPr/>
                  <p:nvPr/>
                </p:nvCxnSpPr>
                <p:spPr>
                  <a:xfrm flipV="1">
                    <a:off x="6934200" y="2092411"/>
                    <a:ext cx="0" cy="8031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2" name="Straight Connector 2231"/>
                  <p:cNvCxnSpPr/>
                  <p:nvPr/>
                </p:nvCxnSpPr>
                <p:spPr>
                  <a:xfrm flipV="1">
                    <a:off x="6477000" y="2092411"/>
                    <a:ext cx="0" cy="9555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3" name="Straight Connector 2232"/>
                  <p:cNvCxnSpPr/>
                  <p:nvPr/>
                </p:nvCxnSpPr>
                <p:spPr>
                  <a:xfrm flipV="1">
                    <a:off x="6019800" y="2092411"/>
                    <a:ext cx="0" cy="11079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4" name="Straight Connector 2233"/>
                  <p:cNvCxnSpPr/>
                  <p:nvPr/>
                </p:nvCxnSpPr>
                <p:spPr>
                  <a:xfrm flipV="1">
                    <a:off x="5562600" y="2092411"/>
                    <a:ext cx="0" cy="12603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5" name="Straight Connector 2234"/>
                  <p:cNvCxnSpPr/>
                  <p:nvPr/>
                </p:nvCxnSpPr>
                <p:spPr>
                  <a:xfrm flipV="1">
                    <a:off x="5105400" y="2092411"/>
                    <a:ext cx="0" cy="14127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6" name="Straight Connector 2235"/>
                  <p:cNvCxnSpPr>
                    <a:endCxn id="2247" idx="2"/>
                  </p:cNvCxnSpPr>
                  <p:nvPr/>
                </p:nvCxnSpPr>
                <p:spPr>
                  <a:xfrm flipV="1">
                    <a:off x="4648200" y="2092411"/>
                    <a:ext cx="0" cy="15651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7" name="Straight Connector 2236"/>
                  <p:cNvCxnSpPr/>
                  <p:nvPr/>
                </p:nvCxnSpPr>
                <p:spPr>
                  <a:xfrm flipV="1">
                    <a:off x="4191000" y="2092411"/>
                    <a:ext cx="0" cy="17175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8" name="Straight Connector 2237"/>
                  <p:cNvCxnSpPr/>
                  <p:nvPr/>
                </p:nvCxnSpPr>
                <p:spPr>
                  <a:xfrm flipV="1">
                    <a:off x="3733800" y="2092411"/>
                    <a:ext cx="0" cy="18699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9" name="Straight Connector 2238"/>
                  <p:cNvCxnSpPr/>
                  <p:nvPr/>
                </p:nvCxnSpPr>
                <p:spPr>
                  <a:xfrm flipV="1">
                    <a:off x="3276600" y="2092411"/>
                    <a:ext cx="0" cy="20223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0" name="Straight Connector 2239"/>
                  <p:cNvCxnSpPr/>
                  <p:nvPr/>
                </p:nvCxnSpPr>
                <p:spPr>
                  <a:xfrm flipV="1">
                    <a:off x="2819400" y="2092411"/>
                    <a:ext cx="0" cy="21747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1" name="Straight Connector 2240"/>
                  <p:cNvCxnSpPr/>
                  <p:nvPr/>
                </p:nvCxnSpPr>
                <p:spPr>
                  <a:xfrm flipV="1">
                    <a:off x="2362200" y="2092411"/>
                    <a:ext cx="0" cy="23271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2" name="Straight Connector 2241"/>
                  <p:cNvCxnSpPr/>
                  <p:nvPr/>
                </p:nvCxnSpPr>
                <p:spPr>
                  <a:xfrm flipV="1">
                    <a:off x="1905000" y="2092411"/>
                    <a:ext cx="0" cy="2486797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43" name="Trapezoid 2242"/>
                  <p:cNvSpPr/>
                  <p:nvPr/>
                </p:nvSpPr>
                <p:spPr>
                  <a:xfrm rot="5400000">
                    <a:off x="7162038" y="3505962"/>
                    <a:ext cx="2438400" cy="303276"/>
                  </a:xfrm>
                  <a:prstGeom prst="trapezoid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244" name="Text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69681" y="1535766"/>
                    <a:ext cx="1612960" cy="2967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000" dirty="0" smtClean="0"/>
                      <a:t>sampleSelect [3:0]</a:t>
                    </a:r>
                    <a:endParaRPr lang="en-GB" sz="1000" dirty="0"/>
                  </a:p>
                </p:txBody>
              </p:sp>
              <p:cxnSp>
                <p:nvCxnSpPr>
                  <p:cNvPr id="2245" name="Straight Arrow Connector 2244"/>
                  <p:cNvCxnSpPr/>
                  <p:nvPr/>
                </p:nvCxnSpPr>
                <p:spPr>
                  <a:xfrm>
                    <a:off x="457200" y="5257800"/>
                    <a:ext cx="838200" cy="0"/>
                  </a:xfrm>
                  <a:prstGeom prst="straightConnector1">
                    <a:avLst/>
                  </a:prstGeom>
                  <a:ln w="12700">
                    <a:solidFill>
                      <a:srgbClr val="CC33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46" name="TextBox 2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4756" y="5004256"/>
                    <a:ext cx="1025663" cy="2967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000" dirty="0" err="1" smtClean="0">
                        <a:solidFill>
                          <a:srgbClr val="C00000"/>
                        </a:solidFill>
                      </a:rPr>
                      <a:t>samplingClock</a:t>
                    </a:r>
                    <a:endParaRPr lang="en-GB" sz="1000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2247" name="Rectangle 2246"/>
                  <p:cNvSpPr/>
                  <p:nvPr/>
                </p:nvSpPr>
                <p:spPr>
                  <a:xfrm>
                    <a:off x="1329381" y="1787611"/>
                    <a:ext cx="6705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Edge detection/phase aligner algorithm</a:t>
                    </a:r>
                  </a:p>
                </p:txBody>
              </p:sp>
              <p:cxnSp>
                <p:nvCxnSpPr>
                  <p:cNvPr id="2248" name="Straight Connector 2247"/>
                  <p:cNvCxnSpPr/>
                  <p:nvPr/>
                </p:nvCxnSpPr>
                <p:spPr>
                  <a:xfrm flipV="1">
                    <a:off x="1447800" y="2092411"/>
                    <a:ext cx="0" cy="2631989"/>
                  </a:xfrm>
                  <a:prstGeom prst="line">
                    <a:avLst/>
                  </a:prstGeom>
                  <a:ln w="19050">
                    <a:solidFill>
                      <a:srgbClr val="0070C0"/>
                    </a:solidFill>
                    <a:headEnd type="oval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9" name="Elbow Connector 2248"/>
                  <p:cNvCxnSpPr>
                    <a:stCxn id="2247" idx="3"/>
                    <a:endCxn id="2243" idx="1"/>
                  </p:cNvCxnSpPr>
                  <p:nvPr/>
                </p:nvCxnSpPr>
                <p:spPr>
                  <a:xfrm>
                    <a:off x="8034981" y="1940011"/>
                    <a:ext cx="346257" cy="536299"/>
                  </a:xfrm>
                  <a:prstGeom prst="bentConnector2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250" name="TextBox 2249"/>
            <p:cNvSpPr txBox="1"/>
            <p:nvPr/>
          </p:nvSpPr>
          <p:spPr>
            <a:xfrm>
              <a:off x="7774872" y="3884024"/>
              <a:ext cx="75756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solidFill>
                    <a:srgbClr val="0070C0"/>
                  </a:solidFill>
                </a:rPr>
                <a:t>SERdata</a:t>
              </a:r>
              <a:endParaRPr lang="en-US" sz="1000" dirty="0" smtClean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478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19256" cy="6019800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/>
              <a:t>)</a:t>
            </a:r>
          </a:p>
          <a:p>
            <a:pPr lvl="2"/>
            <a:r>
              <a:rPr lang="en-GB" dirty="0" smtClean="0"/>
              <a:t>Only a fine-phase adjustment (max. 7/4T</a:t>
            </a:r>
            <a:r>
              <a:rPr lang="en-GB" baseline="-25000" dirty="0" smtClean="0"/>
              <a:t>bit</a:t>
            </a:r>
            <a:r>
              <a:rPr lang="en-GB" dirty="0" smtClean="0"/>
              <a:t>) is available</a:t>
            </a:r>
          </a:p>
          <a:p>
            <a:pPr lvl="2"/>
            <a:r>
              <a:rPr lang="en-GB" dirty="0" smtClean="0"/>
              <a:t>The automatic phase aligner mode is restricted between the [4; 11] </a:t>
            </a:r>
            <a:r>
              <a:rPr lang="en-GB" dirty="0" smtClean="0"/>
              <a:t>tap</a:t>
            </a:r>
          </a:p>
          <a:p>
            <a:pPr lvl="2"/>
            <a:r>
              <a:rPr lang="en-GB" dirty="0" smtClean="0"/>
              <a:t>After a fixed tap, it can vary ± 3 taps</a:t>
            </a:r>
            <a:endParaRPr lang="en-GB" dirty="0" smtClean="0"/>
          </a:p>
          <a:p>
            <a:pPr lvl="2"/>
            <a:r>
              <a:rPr lang="en-GB" dirty="0" smtClean="0"/>
              <a:t>Coarse phase adjustment (bit clock) has to be done either in the front-end or in the </a:t>
            </a:r>
            <a:r>
              <a:rPr lang="en-GB" dirty="0" smtClean="0"/>
              <a:t>back-end</a:t>
            </a:r>
            <a:endParaRPr lang="en-GB" dirty="0" smtClean="0"/>
          </a:p>
          <a:p>
            <a:pPr lvl="1"/>
            <a:r>
              <a:rPr lang="en-GB" dirty="0" smtClean="0"/>
              <a:t>Automatic phase aligner process:</a:t>
            </a:r>
          </a:p>
          <a:p>
            <a:pPr lvl="2"/>
            <a:endParaRPr lang="en-GB" dirty="0" smtClean="0"/>
          </a:p>
          <a:p>
            <a:pPr lvl="3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783" name="Group 782"/>
          <p:cNvGrpSpPr/>
          <p:nvPr/>
        </p:nvGrpSpPr>
        <p:grpSpPr>
          <a:xfrm>
            <a:off x="527248" y="2780928"/>
            <a:ext cx="8221216" cy="3725416"/>
            <a:chOff x="685800" y="685800"/>
            <a:chExt cx="8077200" cy="3581400"/>
          </a:xfrm>
        </p:grpSpPr>
        <p:sp>
          <p:nvSpPr>
            <p:cNvPr id="784" name="Rectangle 783"/>
            <p:cNvSpPr/>
            <p:nvPr/>
          </p:nvSpPr>
          <p:spPr>
            <a:xfrm>
              <a:off x="5172164" y="32766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785" name="Rectangle 784"/>
            <p:cNvSpPr/>
            <p:nvPr/>
          </p:nvSpPr>
          <p:spPr>
            <a:xfrm>
              <a:off x="5176882" y="24384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786" name="Rectangle 785"/>
            <p:cNvSpPr/>
            <p:nvPr/>
          </p:nvSpPr>
          <p:spPr>
            <a:xfrm>
              <a:off x="5181600" y="16002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787" name="Rectangle 786"/>
            <p:cNvSpPr/>
            <p:nvPr/>
          </p:nvSpPr>
          <p:spPr>
            <a:xfrm>
              <a:off x="5181600" y="7620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grpSp>
          <p:nvGrpSpPr>
            <p:cNvPr id="788" name="Group 29"/>
            <p:cNvGrpSpPr/>
            <p:nvPr/>
          </p:nvGrpSpPr>
          <p:grpSpPr>
            <a:xfrm>
              <a:off x="51101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53" name="Straight Arrow Connector 155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4" name="Straight Arrow Connector 155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5" name="Straight Connector 155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6" name="Straight Connector 155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9" name="Group 30"/>
            <p:cNvGrpSpPr/>
            <p:nvPr/>
          </p:nvGrpSpPr>
          <p:grpSpPr>
            <a:xfrm>
              <a:off x="52625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49" name="Straight Arrow Connector 154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0" name="Straight Arrow Connector 154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1" name="Straight Connector 155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2" name="Straight Connector 155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0" name="Group 35"/>
            <p:cNvGrpSpPr/>
            <p:nvPr/>
          </p:nvGrpSpPr>
          <p:grpSpPr>
            <a:xfrm>
              <a:off x="54149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45" name="Straight Arrow Connector 154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6" name="Straight Arrow Connector 154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7" name="Straight Connector 154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8" name="Straight Connector 154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1" name="Group 40"/>
            <p:cNvGrpSpPr/>
            <p:nvPr/>
          </p:nvGrpSpPr>
          <p:grpSpPr>
            <a:xfrm>
              <a:off x="55673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41" name="Straight Arrow Connector 154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2" name="Straight Arrow Connector 154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3" name="Straight Connector 154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4" name="Straight Connector 154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2" name="Group 45"/>
            <p:cNvGrpSpPr/>
            <p:nvPr/>
          </p:nvGrpSpPr>
          <p:grpSpPr>
            <a:xfrm>
              <a:off x="57197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37" name="Straight Arrow Connector 153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8" name="Straight Arrow Connector 153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9" name="Straight Connector 153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0" name="Straight Connector 153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3" name="Group 50"/>
            <p:cNvGrpSpPr/>
            <p:nvPr/>
          </p:nvGrpSpPr>
          <p:grpSpPr>
            <a:xfrm>
              <a:off x="58721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33" name="Straight Arrow Connector 153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4" name="Straight Arrow Connector 153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5" name="Straight Connector 153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6" name="Straight Connector 153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4" name="Group 55"/>
            <p:cNvGrpSpPr/>
            <p:nvPr/>
          </p:nvGrpSpPr>
          <p:grpSpPr>
            <a:xfrm>
              <a:off x="60245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29" name="Straight Arrow Connector 152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0" name="Straight Arrow Connector 152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1" name="Straight Connector 153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2" name="Straight Connector 153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5" name="Group 60"/>
            <p:cNvGrpSpPr/>
            <p:nvPr/>
          </p:nvGrpSpPr>
          <p:grpSpPr>
            <a:xfrm>
              <a:off x="61769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25" name="Straight Arrow Connector 152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6" name="Straight Arrow Connector 152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7" name="Straight Connector 152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8" name="Straight Connector 152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6" name="Group 65"/>
            <p:cNvGrpSpPr/>
            <p:nvPr/>
          </p:nvGrpSpPr>
          <p:grpSpPr>
            <a:xfrm>
              <a:off x="63293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21" name="Straight Arrow Connector 15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2" name="Straight Arrow Connector 15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3" name="Straight Connector 15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4" name="Straight Connector 15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7" name="Group 70"/>
            <p:cNvGrpSpPr/>
            <p:nvPr/>
          </p:nvGrpSpPr>
          <p:grpSpPr>
            <a:xfrm>
              <a:off x="64817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17" name="Straight Arrow Connector 151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8" name="Straight Arrow Connector 151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9" name="Straight Connector 151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0" name="Straight Connector 151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8" name="Group 75"/>
            <p:cNvGrpSpPr/>
            <p:nvPr/>
          </p:nvGrpSpPr>
          <p:grpSpPr>
            <a:xfrm>
              <a:off x="66341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13" name="Straight Arrow Connector 151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4" name="Straight Arrow Connector 151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5" name="Straight Connector 151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6" name="Straight Connector 151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9" name="Group 80"/>
            <p:cNvGrpSpPr/>
            <p:nvPr/>
          </p:nvGrpSpPr>
          <p:grpSpPr>
            <a:xfrm>
              <a:off x="67865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09" name="Straight Arrow Connector 150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0" name="Straight Arrow Connector 150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1" name="Straight Connector 151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2" name="Straight Connector 151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0" name="Group 85"/>
            <p:cNvGrpSpPr/>
            <p:nvPr/>
          </p:nvGrpSpPr>
          <p:grpSpPr>
            <a:xfrm>
              <a:off x="69389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05" name="Straight Arrow Connector 150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6" name="Straight Arrow Connector 150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7" name="Straight Connector 150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8" name="Straight Connector 150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1" name="TextBox 800"/>
            <p:cNvSpPr txBox="1"/>
            <p:nvPr/>
          </p:nvSpPr>
          <p:spPr>
            <a:xfrm>
              <a:off x="50339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2" name="TextBox 801"/>
            <p:cNvSpPr txBox="1"/>
            <p:nvPr/>
          </p:nvSpPr>
          <p:spPr>
            <a:xfrm>
              <a:off x="51863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3" name="TextBox 802"/>
            <p:cNvSpPr txBox="1"/>
            <p:nvPr/>
          </p:nvSpPr>
          <p:spPr>
            <a:xfrm>
              <a:off x="53387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4" name="TextBox 803"/>
            <p:cNvSpPr txBox="1"/>
            <p:nvPr/>
          </p:nvSpPr>
          <p:spPr>
            <a:xfrm>
              <a:off x="54911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5" name="TextBox 804"/>
            <p:cNvSpPr txBox="1"/>
            <p:nvPr/>
          </p:nvSpPr>
          <p:spPr>
            <a:xfrm>
              <a:off x="56435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6" name="TextBox 805"/>
            <p:cNvSpPr txBox="1"/>
            <p:nvPr/>
          </p:nvSpPr>
          <p:spPr>
            <a:xfrm>
              <a:off x="57959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7" name="TextBox 806"/>
            <p:cNvSpPr txBox="1"/>
            <p:nvPr/>
          </p:nvSpPr>
          <p:spPr>
            <a:xfrm>
              <a:off x="59483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8" name="TextBox 807"/>
            <p:cNvSpPr txBox="1"/>
            <p:nvPr/>
          </p:nvSpPr>
          <p:spPr>
            <a:xfrm>
              <a:off x="61007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9" name="TextBox 808"/>
            <p:cNvSpPr txBox="1"/>
            <p:nvPr/>
          </p:nvSpPr>
          <p:spPr>
            <a:xfrm>
              <a:off x="62531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0" name="TextBox 809"/>
            <p:cNvSpPr txBox="1"/>
            <p:nvPr/>
          </p:nvSpPr>
          <p:spPr>
            <a:xfrm>
              <a:off x="6405518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1" name="TextBox 810"/>
            <p:cNvSpPr txBox="1"/>
            <p:nvPr/>
          </p:nvSpPr>
          <p:spPr>
            <a:xfrm>
              <a:off x="6557918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2" name="TextBox 811"/>
            <p:cNvSpPr txBox="1"/>
            <p:nvPr/>
          </p:nvSpPr>
          <p:spPr>
            <a:xfrm>
              <a:off x="6710318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3" name="TextBox 812"/>
            <p:cNvSpPr txBox="1"/>
            <p:nvPr/>
          </p:nvSpPr>
          <p:spPr>
            <a:xfrm>
              <a:off x="6862718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814" name="Group 85"/>
            <p:cNvGrpSpPr/>
            <p:nvPr/>
          </p:nvGrpSpPr>
          <p:grpSpPr>
            <a:xfrm>
              <a:off x="70913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501" name="Straight Arrow Connector 15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2" name="Straight Arrow Connector 15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3" name="Straight Connector 15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4" name="Straight Connector 15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5" name="Group 85"/>
            <p:cNvGrpSpPr/>
            <p:nvPr/>
          </p:nvGrpSpPr>
          <p:grpSpPr>
            <a:xfrm>
              <a:off x="7243718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97" name="Straight Arrow Connector 149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8" name="Straight Arrow Connector 149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9" name="Straight Connector 149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0" name="Straight Connector 149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6" name="TextBox 815"/>
            <p:cNvSpPr txBox="1"/>
            <p:nvPr/>
          </p:nvSpPr>
          <p:spPr>
            <a:xfrm>
              <a:off x="7015118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7" name="TextBox 816"/>
            <p:cNvSpPr txBox="1"/>
            <p:nvPr/>
          </p:nvSpPr>
          <p:spPr>
            <a:xfrm>
              <a:off x="7167518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18" name="Rectangle 817"/>
            <p:cNvSpPr/>
            <p:nvPr/>
          </p:nvSpPr>
          <p:spPr>
            <a:xfrm>
              <a:off x="2133600" y="16002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819" name="Rectangle 818"/>
            <p:cNvSpPr/>
            <p:nvPr/>
          </p:nvSpPr>
          <p:spPr>
            <a:xfrm>
              <a:off x="2133600" y="24384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820" name="Rectangle 819"/>
            <p:cNvSpPr/>
            <p:nvPr/>
          </p:nvSpPr>
          <p:spPr>
            <a:xfrm>
              <a:off x="2133600" y="32766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821" name="Rectangle 820"/>
            <p:cNvSpPr/>
            <p:nvPr/>
          </p:nvSpPr>
          <p:spPr>
            <a:xfrm>
              <a:off x="2133600" y="32766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822" name="Rectangle 821"/>
            <p:cNvSpPr/>
            <p:nvPr/>
          </p:nvSpPr>
          <p:spPr>
            <a:xfrm>
              <a:off x="2133600" y="762000"/>
              <a:ext cx="2133600" cy="381000"/>
            </a:xfrm>
            <a:prstGeom prst="rect">
              <a:avLst/>
            </a:prstGeom>
            <a:solidFill>
              <a:srgbClr val="C8F2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823" name="Hexagon 822"/>
            <p:cNvSpPr/>
            <p:nvPr/>
          </p:nvSpPr>
          <p:spPr>
            <a:xfrm>
              <a:off x="2133600" y="8382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chemeClr val="bg1"/>
                  </a:solidFill>
                </a:rPr>
                <a:t>D[n]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824" name="Group 29"/>
            <p:cNvGrpSpPr/>
            <p:nvPr/>
          </p:nvGrpSpPr>
          <p:grpSpPr>
            <a:xfrm>
              <a:off x="20574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93" name="Straight Arrow Connector 149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4" name="Straight Arrow Connector 149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5" name="Straight Connector 149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6" name="Straight Connector 149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5" name="Group 30"/>
            <p:cNvGrpSpPr/>
            <p:nvPr/>
          </p:nvGrpSpPr>
          <p:grpSpPr>
            <a:xfrm>
              <a:off x="22098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89" name="Straight Arrow Connector 148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0" name="Straight Arrow Connector 148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1" name="Straight Connector 149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2" name="Straight Connector 149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6" name="Group 35"/>
            <p:cNvGrpSpPr/>
            <p:nvPr/>
          </p:nvGrpSpPr>
          <p:grpSpPr>
            <a:xfrm>
              <a:off x="23622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85" name="Straight Arrow Connector 148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6" name="Straight Arrow Connector 148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7" name="Straight Connector 148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8" name="Straight Connector 148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7" name="Group 40"/>
            <p:cNvGrpSpPr/>
            <p:nvPr/>
          </p:nvGrpSpPr>
          <p:grpSpPr>
            <a:xfrm>
              <a:off x="25146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81" name="Straight Arrow Connector 148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2" name="Straight Arrow Connector 148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3" name="Straight Connector 148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4" name="Straight Connector 148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8" name="Group 45"/>
            <p:cNvGrpSpPr/>
            <p:nvPr/>
          </p:nvGrpSpPr>
          <p:grpSpPr>
            <a:xfrm>
              <a:off x="26670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77" name="Straight Arrow Connector 147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8" name="Straight Arrow Connector 147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9" name="Straight Connector 147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0" name="Straight Connector 147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9" name="Group 50"/>
            <p:cNvGrpSpPr/>
            <p:nvPr/>
          </p:nvGrpSpPr>
          <p:grpSpPr>
            <a:xfrm>
              <a:off x="28194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73" name="Straight Arrow Connector 147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4" name="Straight Arrow Connector 147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5" name="Straight Connector 147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6" name="Straight Connector 147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0" name="Group 55"/>
            <p:cNvGrpSpPr/>
            <p:nvPr/>
          </p:nvGrpSpPr>
          <p:grpSpPr>
            <a:xfrm>
              <a:off x="29718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69" name="Straight Arrow Connector 146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0" name="Straight Arrow Connector 146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1" name="Straight Connector 147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2" name="Straight Connector 147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1" name="Group 60"/>
            <p:cNvGrpSpPr/>
            <p:nvPr/>
          </p:nvGrpSpPr>
          <p:grpSpPr>
            <a:xfrm>
              <a:off x="31242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65" name="Straight Arrow Connector 146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6" name="Straight Arrow Connector 146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7" name="Straight Connector 146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8" name="Straight Connector 146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2" name="Group 65"/>
            <p:cNvGrpSpPr/>
            <p:nvPr/>
          </p:nvGrpSpPr>
          <p:grpSpPr>
            <a:xfrm>
              <a:off x="32766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61" name="Straight Arrow Connector 14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2" name="Straight Arrow Connector 14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3" name="Straight Connector 14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4" name="Straight Connector 14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3" name="Group 70"/>
            <p:cNvGrpSpPr/>
            <p:nvPr/>
          </p:nvGrpSpPr>
          <p:grpSpPr>
            <a:xfrm>
              <a:off x="34290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57" name="Straight Arrow Connector 145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8" name="Straight Arrow Connector 145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9" name="Straight Connector 145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0" name="Straight Connector 145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4" name="Group 75"/>
            <p:cNvGrpSpPr/>
            <p:nvPr/>
          </p:nvGrpSpPr>
          <p:grpSpPr>
            <a:xfrm>
              <a:off x="35814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53" name="Straight Arrow Connector 145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4" name="Straight Arrow Connector 145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5" name="Straight Connector 145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6" name="Straight Connector 145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5" name="Group 80"/>
            <p:cNvGrpSpPr/>
            <p:nvPr/>
          </p:nvGrpSpPr>
          <p:grpSpPr>
            <a:xfrm>
              <a:off x="37338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49" name="Straight Arrow Connector 144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0" name="Straight Arrow Connector 144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1" name="Straight Connector 145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2" name="Straight Connector 145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6" name="Group 85"/>
            <p:cNvGrpSpPr/>
            <p:nvPr/>
          </p:nvGrpSpPr>
          <p:grpSpPr>
            <a:xfrm>
              <a:off x="38862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45" name="Straight Arrow Connector 144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6" name="Straight Arrow Connector 144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7" name="Straight Connector 144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8" name="Straight Connector 144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7" name="TextBox 836"/>
            <p:cNvSpPr txBox="1"/>
            <p:nvPr/>
          </p:nvSpPr>
          <p:spPr>
            <a:xfrm>
              <a:off x="19812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38" name="TextBox 837"/>
            <p:cNvSpPr txBox="1"/>
            <p:nvPr/>
          </p:nvSpPr>
          <p:spPr>
            <a:xfrm>
              <a:off x="21336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39" name="TextBox 838"/>
            <p:cNvSpPr txBox="1"/>
            <p:nvPr/>
          </p:nvSpPr>
          <p:spPr>
            <a:xfrm>
              <a:off x="22860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0" name="TextBox 839"/>
            <p:cNvSpPr txBox="1"/>
            <p:nvPr/>
          </p:nvSpPr>
          <p:spPr>
            <a:xfrm>
              <a:off x="2438401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1" name="TextBox 840"/>
            <p:cNvSpPr txBox="1"/>
            <p:nvPr/>
          </p:nvSpPr>
          <p:spPr>
            <a:xfrm>
              <a:off x="2590801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2" name="TextBox 841"/>
            <p:cNvSpPr txBox="1"/>
            <p:nvPr/>
          </p:nvSpPr>
          <p:spPr>
            <a:xfrm>
              <a:off x="2743199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3" name="TextBox 842"/>
            <p:cNvSpPr txBox="1"/>
            <p:nvPr/>
          </p:nvSpPr>
          <p:spPr>
            <a:xfrm>
              <a:off x="2895599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4" name="TextBox 843"/>
            <p:cNvSpPr txBox="1"/>
            <p:nvPr/>
          </p:nvSpPr>
          <p:spPr>
            <a:xfrm>
              <a:off x="30480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5" name="TextBox 844"/>
            <p:cNvSpPr txBox="1"/>
            <p:nvPr/>
          </p:nvSpPr>
          <p:spPr>
            <a:xfrm>
              <a:off x="32004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6" name="TextBox 845"/>
            <p:cNvSpPr txBox="1"/>
            <p:nvPr/>
          </p:nvSpPr>
          <p:spPr>
            <a:xfrm>
              <a:off x="3352800" y="14478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7" name="TextBox 846"/>
            <p:cNvSpPr txBox="1"/>
            <p:nvPr/>
          </p:nvSpPr>
          <p:spPr>
            <a:xfrm>
              <a:off x="3505200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8" name="TextBox 847"/>
            <p:cNvSpPr txBox="1"/>
            <p:nvPr/>
          </p:nvSpPr>
          <p:spPr>
            <a:xfrm>
              <a:off x="3657600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49" name="TextBox 848"/>
            <p:cNvSpPr txBox="1"/>
            <p:nvPr/>
          </p:nvSpPr>
          <p:spPr>
            <a:xfrm>
              <a:off x="3810000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50" name="Hexagon 849"/>
            <p:cNvSpPr/>
            <p:nvPr/>
          </p:nvSpPr>
          <p:spPr>
            <a:xfrm>
              <a:off x="2286000" y="16764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1" name="Hexagon 850"/>
            <p:cNvSpPr/>
            <p:nvPr/>
          </p:nvSpPr>
          <p:spPr>
            <a:xfrm>
              <a:off x="2438400" y="25146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2" name="Hexagon 851"/>
            <p:cNvSpPr/>
            <p:nvPr/>
          </p:nvSpPr>
          <p:spPr>
            <a:xfrm>
              <a:off x="2590800" y="33528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3" name="Hexagon 852"/>
            <p:cNvSpPr/>
            <p:nvPr/>
          </p:nvSpPr>
          <p:spPr>
            <a:xfrm>
              <a:off x="5791200" y="8382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4" name="Hexagon 853"/>
            <p:cNvSpPr/>
            <p:nvPr/>
          </p:nvSpPr>
          <p:spPr>
            <a:xfrm>
              <a:off x="5943600" y="16764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5" name="Hexagon 854"/>
            <p:cNvSpPr/>
            <p:nvPr/>
          </p:nvSpPr>
          <p:spPr>
            <a:xfrm>
              <a:off x="6096000" y="25146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6" name="Hexagon 855"/>
            <p:cNvSpPr/>
            <p:nvPr/>
          </p:nvSpPr>
          <p:spPr>
            <a:xfrm>
              <a:off x="6248400" y="3352800"/>
              <a:ext cx="1219200" cy="228600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chemeClr val="bg1"/>
                  </a:solidFill>
                </a:rPr>
                <a:t>D[n]</a:t>
              </a:r>
            </a:p>
          </p:txBody>
        </p:sp>
        <p:sp>
          <p:nvSpPr>
            <p:cNvPr id="857" name="Hexagon 856"/>
            <p:cNvSpPr/>
            <p:nvPr/>
          </p:nvSpPr>
          <p:spPr>
            <a:xfrm>
              <a:off x="4572000" y="8382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58" name="Hexagon 857"/>
            <p:cNvSpPr/>
            <p:nvPr/>
          </p:nvSpPr>
          <p:spPr>
            <a:xfrm>
              <a:off x="7010400" y="8382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sp>
          <p:nvSpPr>
            <p:cNvPr id="859" name="Hexagon 858"/>
            <p:cNvSpPr/>
            <p:nvPr/>
          </p:nvSpPr>
          <p:spPr>
            <a:xfrm>
              <a:off x="4724400" y="16764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60" name="Hexagon 859"/>
            <p:cNvSpPr/>
            <p:nvPr/>
          </p:nvSpPr>
          <p:spPr>
            <a:xfrm>
              <a:off x="7162800" y="16764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sp>
          <p:nvSpPr>
            <p:cNvPr id="861" name="Hexagon 860"/>
            <p:cNvSpPr/>
            <p:nvPr/>
          </p:nvSpPr>
          <p:spPr>
            <a:xfrm>
              <a:off x="4876800" y="25146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62" name="Hexagon 861"/>
            <p:cNvSpPr/>
            <p:nvPr/>
          </p:nvSpPr>
          <p:spPr>
            <a:xfrm>
              <a:off x="5029200" y="33528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63" name="Hexagon 862"/>
            <p:cNvSpPr/>
            <p:nvPr/>
          </p:nvSpPr>
          <p:spPr>
            <a:xfrm>
              <a:off x="914400" y="8382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C00000"/>
                  </a:solidFill>
                </a:rPr>
                <a:t>D[n-1]</a:t>
              </a:r>
              <a:endParaRPr lang="en-GB" sz="900" dirty="0">
                <a:solidFill>
                  <a:srgbClr val="C00000"/>
                </a:solidFill>
              </a:endParaRPr>
            </a:p>
          </p:txBody>
        </p:sp>
        <p:sp>
          <p:nvSpPr>
            <p:cNvPr id="864" name="Hexagon 863"/>
            <p:cNvSpPr/>
            <p:nvPr/>
          </p:nvSpPr>
          <p:spPr>
            <a:xfrm>
              <a:off x="3352800" y="8382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sp>
          <p:nvSpPr>
            <p:cNvPr id="865" name="Hexagon 864"/>
            <p:cNvSpPr/>
            <p:nvPr/>
          </p:nvSpPr>
          <p:spPr>
            <a:xfrm>
              <a:off x="1066800" y="16764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66" name="Hexagon 865"/>
            <p:cNvSpPr/>
            <p:nvPr/>
          </p:nvSpPr>
          <p:spPr>
            <a:xfrm>
              <a:off x="3505200" y="16764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sp>
          <p:nvSpPr>
            <p:cNvPr id="867" name="Hexagon 866"/>
            <p:cNvSpPr/>
            <p:nvPr/>
          </p:nvSpPr>
          <p:spPr>
            <a:xfrm>
              <a:off x="1219200" y="25146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68" name="Hexagon 867"/>
            <p:cNvSpPr/>
            <p:nvPr/>
          </p:nvSpPr>
          <p:spPr>
            <a:xfrm>
              <a:off x="3657600" y="25146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 smtClean="0">
                  <a:solidFill>
                    <a:schemeClr val="bg1"/>
                  </a:solidFill>
                </a:rPr>
                <a:t>D[n+1]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869" name="Hexagon 868"/>
            <p:cNvSpPr/>
            <p:nvPr/>
          </p:nvSpPr>
          <p:spPr>
            <a:xfrm>
              <a:off x="1371600" y="33528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D[n-1]</a:t>
              </a:r>
            </a:p>
          </p:txBody>
        </p:sp>
        <p:sp>
          <p:nvSpPr>
            <p:cNvPr id="870" name="Hexagon 869"/>
            <p:cNvSpPr/>
            <p:nvPr/>
          </p:nvSpPr>
          <p:spPr>
            <a:xfrm>
              <a:off x="3810000" y="33528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grpSp>
          <p:nvGrpSpPr>
            <p:cNvPr id="871" name="Group 85"/>
            <p:cNvGrpSpPr/>
            <p:nvPr/>
          </p:nvGrpSpPr>
          <p:grpSpPr>
            <a:xfrm>
              <a:off x="40386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41" name="Straight Arrow Connector 144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2" name="Straight Arrow Connector 144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3" name="Straight Connector 144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4" name="Straight Connector 144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2" name="Group 85"/>
            <p:cNvGrpSpPr/>
            <p:nvPr/>
          </p:nvGrpSpPr>
          <p:grpSpPr>
            <a:xfrm>
              <a:off x="4191000" y="1219200"/>
              <a:ext cx="152400" cy="228600"/>
              <a:chOff x="3048000" y="1828800"/>
              <a:chExt cx="152400" cy="228600"/>
            </a:xfrm>
          </p:grpSpPr>
          <p:cxnSp>
            <p:nvCxnSpPr>
              <p:cNvPr id="1437" name="Straight Arrow Connector 143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Straight Arrow Connector 143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Straight Connector 143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0" name="Straight Connector 143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3" name="TextBox 872"/>
            <p:cNvSpPr txBox="1"/>
            <p:nvPr/>
          </p:nvSpPr>
          <p:spPr>
            <a:xfrm>
              <a:off x="3962400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4" name="TextBox 873"/>
            <p:cNvSpPr txBox="1"/>
            <p:nvPr/>
          </p:nvSpPr>
          <p:spPr>
            <a:xfrm>
              <a:off x="4114800" y="14478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5" name="TextBox 874"/>
            <p:cNvSpPr txBox="1"/>
            <p:nvPr/>
          </p:nvSpPr>
          <p:spPr>
            <a:xfrm>
              <a:off x="19812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6" name="TextBox 875"/>
            <p:cNvSpPr txBox="1"/>
            <p:nvPr/>
          </p:nvSpPr>
          <p:spPr>
            <a:xfrm>
              <a:off x="21336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7" name="TextBox 876"/>
            <p:cNvSpPr txBox="1"/>
            <p:nvPr/>
          </p:nvSpPr>
          <p:spPr>
            <a:xfrm>
              <a:off x="22860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8" name="TextBox 877"/>
            <p:cNvSpPr txBox="1"/>
            <p:nvPr/>
          </p:nvSpPr>
          <p:spPr>
            <a:xfrm>
              <a:off x="2438401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9" name="TextBox 878"/>
            <p:cNvSpPr txBox="1"/>
            <p:nvPr/>
          </p:nvSpPr>
          <p:spPr>
            <a:xfrm>
              <a:off x="2590801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0" name="TextBox 879"/>
            <p:cNvSpPr txBox="1"/>
            <p:nvPr/>
          </p:nvSpPr>
          <p:spPr>
            <a:xfrm>
              <a:off x="2743199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1" name="TextBox 880"/>
            <p:cNvSpPr txBox="1"/>
            <p:nvPr/>
          </p:nvSpPr>
          <p:spPr>
            <a:xfrm>
              <a:off x="2895599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2" name="TextBox 881"/>
            <p:cNvSpPr txBox="1"/>
            <p:nvPr/>
          </p:nvSpPr>
          <p:spPr>
            <a:xfrm>
              <a:off x="30480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3" name="TextBox 882"/>
            <p:cNvSpPr txBox="1"/>
            <p:nvPr/>
          </p:nvSpPr>
          <p:spPr>
            <a:xfrm>
              <a:off x="32004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4" name="TextBox 883"/>
            <p:cNvSpPr txBox="1"/>
            <p:nvPr/>
          </p:nvSpPr>
          <p:spPr>
            <a:xfrm>
              <a:off x="3352800" y="2299155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5" name="TextBox 884"/>
            <p:cNvSpPr txBox="1"/>
            <p:nvPr/>
          </p:nvSpPr>
          <p:spPr>
            <a:xfrm>
              <a:off x="3505200" y="2299155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6" name="TextBox 885"/>
            <p:cNvSpPr txBox="1"/>
            <p:nvPr/>
          </p:nvSpPr>
          <p:spPr>
            <a:xfrm>
              <a:off x="3657600" y="2299155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7" name="TextBox 886"/>
            <p:cNvSpPr txBox="1"/>
            <p:nvPr/>
          </p:nvSpPr>
          <p:spPr>
            <a:xfrm>
              <a:off x="3810000" y="2299155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8" name="TextBox 887"/>
            <p:cNvSpPr txBox="1"/>
            <p:nvPr/>
          </p:nvSpPr>
          <p:spPr>
            <a:xfrm>
              <a:off x="3962400" y="2299155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89" name="TextBox 888"/>
            <p:cNvSpPr txBox="1"/>
            <p:nvPr/>
          </p:nvSpPr>
          <p:spPr>
            <a:xfrm>
              <a:off x="4114800" y="2299155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890" name="Group 29"/>
            <p:cNvGrpSpPr/>
            <p:nvPr/>
          </p:nvGrpSpPr>
          <p:grpSpPr>
            <a:xfrm>
              <a:off x="2057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33" name="Straight Arrow Connector 143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4" name="Straight Arrow Connector 143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5" name="Straight Connector 143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6" name="Straight Connector 143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1" name="Group 30"/>
            <p:cNvGrpSpPr/>
            <p:nvPr/>
          </p:nvGrpSpPr>
          <p:grpSpPr>
            <a:xfrm>
              <a:off x="2209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29" name="Straight Arrow Connector 142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0" name="Straight Arrow Connector 142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1" name="Straight Connector 143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2" name="Straight Connector 143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2" name="Group 35"/>
            <p:cNvGrpSpPr/>
            <p:nvPr/>
          </p:nvGrpSpPr>
          <p:grpSpPr>
            <a:xfrm>
              <a:off x="2362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25" name="Straight Arrow Connector 142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6" name="Straight Arrow Connector 142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7" name="Straight Connector 142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8" name="Straight Connector 142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3" name="Group 40"/>
            <p:cNvGrpSpPr/>
            <p:nvPr/>
          </p:nvGrpSpPr>
          <p:grpSpPr>
            <a:xfrm>
              <a:off x="2514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21" name="Straight Arrow Connector 14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2" name="Straight Arrow Connector 14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3" name="Straight Connector 14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4" name="Straight Connector 14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4" name="Group 45"/>
            <p:cNvGrpSpPr/>
            <p:nvPr/>
          </p:nvGrpSpPr>
          <p:grpSpPr>
            <a:xfrm>
              <a:off x="2667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17" name="Straight Arrow Connector 141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8" name="Straight Arrow Connector 141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9" name="Straight Connector 141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0" name="Straight Connector 141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5" name="Group 50"/>
            <p:cNvGrpSpPr/>
            <p:nvPr/>
          </p:nvGrpSpPr>
          <p:grpSpPr>
            <a:xfrm>
              <a:off x="2819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13" name="Straight Arrow Connector 141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4" name="Straight Arrow Connector 141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5" name="Straight Connector 141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6" name="Straight Connector 141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6" name="Group 55"/>
            <p:cNvGrpSpPr/>
            <p:nvPr/>
          </p:nvGrpSpPr>
          <p:grpSpPr>
            <a:xfrm>
              <a:off x="2971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09" name="Straight Arrow Connector 140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0" name="Straight Arrow Connector 140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1" name="Straight Connector 141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2" name="Straight Connector 141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7" name="Group 60"/>
            <p:cNvGrpSpPr/>
            <p:nvPr/>
          </p:nvGrpSpPr>
          <p:grpSpPr>
            <a:xfrm>
              <a:off x="3124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05" name="Straight Arrow Connector 140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6" name="Straight Arrow Connector 140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7" name="Straight Connector 140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8" name="Straight Connector 140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8" name="Group 65"/>
            <p:cNvGrpSpPr/>
            <p:nvPr/>
          </p:nvGrpSpPr>
          <p:grpSpPr>
            <a:xfrm>
              <a:off x="3276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401" name="Straight Arrow Connector 14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2" name="Straight Arrow Connector 14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3" name="Straight Connector 14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4" name="Straight Connector 14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9" name="Group 70"/>
            <p:cNvGrpSpPr/>
            <p:nvPr/>
          </p:nvGrpSpPr>
          <p:grpSpPr>
            <a:xfrm>
              <a:off x="3429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97" name="Straight Arrow Connector 139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8" name="Straight Arrow Connector 139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9" name="Straight Connector 139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0" name="Straight Connector 139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0" name="Group 75"/>
            <p:cNvGrpSpPr/>
            <p:nvPr/>
          </p:nvGrpSpPr>
          <p:grpSpPr>
            <a:xfrm>
              <a:off x="3581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93" name="Straight Arrow Connector 139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4" name="Straight Arrow Connector 139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5" name="Straight Connector 139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6" name="Straight Connector 139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1" name="Group 80"/>
            <p:cNvGrpSpPr/>
            <p:nvPr/>
          </p:nvGrpSpPr>
          <p:grpSpPr>
            <a:xfrm>
              <a:off x="3733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89" name="Straight Arrow Connector 138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0" name="Straight Arrow Connector 138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1" name="Straight Connector 139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2" name="Straight Connector 139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2" name="Group 85"/>
            <p:cNvGrpSpPr/>
            <p:nvPr/>
          </p:nvGrpSpPr>
          <p:grpSpPr>
            <a:xfrm>
              <a:off x="3886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85" name="Straight Arrow Connector 138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6" name="Straight Arrow Connector 138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7" name="Straight Connector 138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8" name="Straight Connector 138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3" name="Group 85"/>
            <p:cNvGrpSpPr/>
            <p:nvPr/>
          </p:nvGrpSpPr>
          <p:grpSpPr>
            <a:xfrm>
              <a:off x="4038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81" name="Straight Arrow Connector 138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2" name="Straight Arrow Connector 138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3" name="Straight Connector 138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4" name="Straight Connector 138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4" name="Group 85"/>
            <p:cNvGrpSpPr/>
            <p:nvPr/>
          </p:nvGrpSpPr>
          <p:grpSpPr>
            <a:xfrm>
              <a:off x="4191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377" name="Straight Arrow Connector 137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8" name="Straight Arrow Connector 137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9" name="Straight Connector 137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0" name="Straight Connector 137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5" name="Group 29"/>
            <p:cNvGrpSpPr/>
            <p:nvPr/>
          </p:nvGrpSpPr>
          <p:grpSpPr>
            <a:xfrm>
              <a:off x="20574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73" name="Straight Arrow Connector 137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4" name="Straight Arrow Connector 137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5" name="Straight Connector 137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6" name="Straight Connector 137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6" name="Group 30"/>
            <p:cNvGrpSpPr/>
            <p:nvPr/>
          </p:nvGrpSpPr>
          <p:grpSpPr>
            <a:xfrm>
              <a:off x="22098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69" name="Straight Arrow Connector 136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0" name="Straight Arrow Connector 136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1" name="Straight Connector 137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2" name="Straight Connector 137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7" name="Group 35"/>
            <p:cNvGrpSpPr/>
            <p:nvPr/>
          </p:nvGrpSpPr>
          <p:grpSpPr>
            <a:xfrm>
              <a:off x="23622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65" name="Straight Arrow Connector 136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6" name="Straight Arrow Connector 136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7" name="Straight Connector 136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8" name="Straight Connector 136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8" name="Group 40"/>
            <p:cNvGrpSpPr/>
            <p:nvPr/>
          </p:nvGrpSpPr>
          <p:grpSpPr>
            <a:xfrm>
              <a:off x="25146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61" name="Straight Arrow Connector 13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2" name="Straight Arrow Connector 13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3" name="Straight Connector 13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4" name="Straight Connector 13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9" name="Group 45"/>
            <p:cNvGrpSpPr/>
            <p:nvPr/>
          </p:nvGrpSpPr>
          <p:grpSpPr>
            <a:xfrm>
              <a:off x="26670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57" name="Straight Arrow Connector 135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8" name="Straight Arrow Connector 135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9" name="Straight Connector 135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0" name="Straight Connector 135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0" name="Group 50"/>
            <p:cNvGrpSpPr/>
            <p:nvPr/>
          </p:nvGrpSpPr>
          <p:grpSpPr>
            <a:xfrm>
              <a:off x="28194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53" name="Straight Arrow Connector 135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4" name="Straight Arrow Connector 135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5" name="Straight Connector 135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6" name="Straight Connector 135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1" name="Group 55"/>
            <p:cNvGrpSpPr/>
            <p:nvPr/>
          </p:nvGrpSpPr>
          <p:grpSpPr>
            <a:xfrm>
              <a:off x="29718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49" name="Straight Arrow Connector 134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0" name="Straight Arrow Connector 134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1" name="Straight Connector 135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2" name="Straight Connector 135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2" name="Group 60"/>
            <p:cNvGrpSpPr/>
            <p:nvPr/>
          </p:nvGrpSpPr>
          <p:grpSpPr>
            <a:xfrm>
              <a:off x="31242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45" name="Straight Arrow Connector 134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6" name="Straight Arrow Connector 134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7" name="Straight Connector 134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8" name="Straight Connector 134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3" name="Group 65"/>
            <p:cNvGrpSpPr/>
            <p:nvPr/>
          </p:nvGrpSpPr>
          <p:grpSpPr>
            <a:xfrm>
              <a:off x="32766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41" name="Straight Arrow Connector 134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2" name="Straight Arrow Connector 134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3" name="Straight Connector 134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4" name="Straight Connector 134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4" name="Group 70"/>
            <p:cNvGrpSpPr/>
            <p:nvPr/>
          </p:nvGrpSpPr>
          <p:grpSpPr>
            <a:xfrm>
              <a:off x="34290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37" name="Straight Arrow Connector 133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8" name="Straight Arrow Connector 133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9" name="Straight Connector 133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0" name="Straight Connector 133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5" name="Group 75"/>
            <p:cNvGrpSpPr/>
            <p:nvPr/>
          </p:nvGrpSpPr>
          <p:grpSpPr>
            <a:xfrm>
              <a:off x="35814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33" name="Straight Arrow Connector 133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4" name="Straight Arrow Connector 133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5" name="Straight Connector 133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6" name="Straight Connector 133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6" name="Group 80"/>
            <p:cNvGrpSpPr/>
            <p:nvPr/>
          </p:nvGrpSpPr>
          <p:grpSpPr>
            <a:xfrm>
              <a:off x="37338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29" name="Straight Arrow Connector 132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0" name="Straight Arrow Connector 132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1" name="Straight Connector 133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2" name="Straight Connector 133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7" name="Group 85"/>
            <p:cNvGrpSpPr/>
            <p:nvPr/>
          </p:nvGrpSpPr>
          <p:grpSpPr>
            <a:xfrm>
              <a:off x="38862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25" name="Straight Arrow Connector 132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6" name="Straight Arrow Connector 132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7" name="Straight Connector 132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8" name="Straight Connector 132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8" name="TextBox 917"/>
            <p:cNvSpPr txBox="1"/>
            <p:nvPr/>
          </p:nvSpPr>
          <p:spPr>
            <a:xfrm>
              <a:off x="19812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19" name="TextBox 918"/>
            <p:cNvSpPr txBox="1"/>
            <p:nvPr/>
          </p:nvSpPr>
          <p:spPr>
            <a:xfrm>
              <a:off x="21336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0" name="TextBox 919"/>
            <p:cNvSpPr txBox="1"/>
            <p:nvPr/>
          </p:nvSpPr>
          <p:spPr>
            <a:xfrm>
              <a:off x="22860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1" name="TextBox 920"/>
            <p:cNvSpPr txBox="1"/>
            <p:nvPr/>
          </p:nvSpPr>
          <p:spPr>
            <a:xfrm>
              <a:off x="2438401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2" name="TextBox 921"/>
            <p:cNvSpPr txBox="1"/>
            <p:nvPr/>
          </p:nvSpPr>
          <p:spPr>
            <a:xfrm>
              <a:off x="2590801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3" name="TextBox 922"/>
            <p:cNvSpPr txBox="1"/>
            <p:nvPr/>
          </p:nvSpPr>
          <p:spPr>
            <a:xfrm>
              <a:off x="2743199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4" name="TextBox 923"/>
            <p:cNvSpPr txBox="1"/>
            <p:nvPr/>
          </p:nvSpPr>
          <p:spPr>
            <a:xfrm>
              <a:off x="2895599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5" name="TextBox 924"/>
            <p:cNvSpPr txBox="1"/>
            <p:nvPr/>
          </p:nvSpPr>
          <p:spPr>
            <a:xfrm>
              <a:off x="30480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6" name="TextBox 925"/>
            <p:cNvSpPr txBox="1"/>
            <p:nvPr/>
          </p:nvSpPr>
          <p:spPr>
            <a:xfrm>
              <a:off x="32004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7" name="TextBox 926"/>
            <p:cNvSpPr txBox="1"/>
            <p:nvPr/>
          </p:nvSpPr>
          <p:spPr>
            <a:xfrm>
              <a:off x="3352800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8" name="TextBox 927"/>
            <p:cNvSpPr txBox="1"/>
            <p:nvPr/>
          </p:nvSpPr>
          <p:spPr>
            <a:xfrm>
              <a:off x="3505200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29" name="TextBox 928"/>
            <p:cNvSpPr txBox="1"/>
            <p:nvPr/>
          </p:nvSpPr>
          <p:spPr>
            <a:xfrm>
              <a:off x="3657600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30" name="TextBox 929"/>
            <p:cNvSpPr txBox="1"/>
            <p:nvPr/>
          </p:nvSpPr>
          <p:spPr>
            <a:xfrm>
              <a:off x="3810000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31" name="Group 85"/>
            <p:cNvGrpSpPr/>
            <p:nvPr/>
          </p:nvGrpSpPr>
          <p:grpSpPr>
            <a:xfrm>
              <a:off x="40386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21" name="Straight Arrow Connector 13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2" name="Straight Arrow Connector 13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3" name="Straight Connector 13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4" name="Straight Connector 13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2" name="Group 85"/>
            <p:cNvGrpSpPr/>
            <p:nvPr/>
          </p:nvGrpSpPr>
          <p:grpSpPr>
            <a:xfrm>
              <a:off x="4191000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317" name="Straight Arrow Connector 131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8" name="Straight Arrow Connector 131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9" name="Straight Connector 131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0" name="Straight Connector 131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3" name="TextBox 932"/>
            <p:cNvSpPr txBox="1"/>
            <p:nvPr/>
          </p:nvSpPr>
          <p:spPr>
            <a:xfrm>
              <a:off x="3962400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34" name="TextBox 933"/>
            <p:cNvSpPr txBox="1"/>
            <p:nvPr/>
          </p:nvSpPr>
          <p:spPr>
            <a:xfrm>
              <a:off x="4114800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35" name="Group 29"/>
            <p:cNvGrpSpPr/>
            <p:nvPr/>
          </p:nvGrpSpPr>
          <p:grpSpPr>
            <a:xfrm>
              <a:off x="20574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313" name="Straight Arrow Connector 131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4" name="Straight Arrow Connector 131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5" name="Straight Connector 131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6" name="Straight Connector 131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6" name="Group 30"/>
            <p:cNvGrpSpPr/>
            <p:nvPr/>
          </p:nvGrpSpPr>
          <p:grpSpPr>
            <a:xfrm>
              <a:off x="22098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309" name="Straight Arrow Connector 130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0" name="Straight Arrow Connector 130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1" name="Straight Connector 131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2" name="Straight Connector 131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7" name="Group 35"/>
            <p:cNvGrpSpPr/>
            <p:nvPr/>
          </p:nvGrpSpPr>
          <p:grpSpPr>
            <a:xfrm>
              <a:off x="23622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305" name="Straight Arrow Connector 130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6" name="Straight Arrow Connector 130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7" name="Straight Connector 130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8" name="Straight Connector 130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8" name="Group 40"/>
            <p:cNvGrpSpPr/>
            <p:nvPr/>
          </p:nvGrpSpPr>
          <p:grpSpPr>
            <a:xfrm>
              <a:off x="25146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301" name="Straight Arrow Connector 13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2" name="Straight Arrow Connector 13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3" name="Straight Connector 13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4" name="Straight Connector 13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9" name="Group 45"/>
            <p:cNvGrpSpPr/>
            <p:nvPr/>
          </p:nvGrpSpPr>
          <p:grpSpPr>
            <a:xfrm>
              <a:off x="26670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97" name="Straight Arrow Connector 129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8" name="Straight Arrow Connector 129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9" name="Straight Connector 129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0" name="Straight Connector 129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0" name="Group 50"/>
            <p:cNvGrpSpPr/>
            <p:nvPr/>
          </p:nvGrpSpPr>
          <p:grpSpPr>
            <a:xfrm>
              <a:off x="28194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93" name="Straight Arrow Connector 129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4" name="Straight Arrow Connector 129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5" name="Straight Connector 129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6" name="Straight Connector 129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1" name="Group 55"/>
            <p:cNvGrpSpPr/>
            <p:nvPr/>
          </p:nvGrpSpPr>
          <p:grpSpPr>
            <a:xfrm>
              <a:off x="29718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89" name="Straight Arrow Connector 128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0" name="Straight Arrow Connector 128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1" name="Straight Connector 129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2" name="Straight Connector 129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2" name="Group 60"/>
            <p:cNvGrpSpPr/>
            <p:nvPr/>
          </p:nvGrpSpPr>
          <p:grpSpPr>
            <a:xfrm>
              <a:off x="31242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85" name="Straight Arrow Connector 128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6" name="Straight Arrow Connector 128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7" name="Straight Connector 128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8" name="Straight Connector 128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3" name="Group 65"/>
            <p:cNvGrpSpPr/>
            <p:nvPr/>
          </p:nvGrpSpPr>
          <p:grpSpPr>
            <a:xfrm>
              <a:off x="32766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81" name="Straight Arrow Connector 128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2" name="Straight Arrow Connector 128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3" name="Straight Connector 128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4" name="Straight Connector 128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4" name="Group 70"/>
            <p:cNvGrpSpPr/>
            <p:nvPr/>
          </p:nvGrpSpPr>
          <p:grpSpPr>
            <a:xfrm>
              <a:off x="34290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77" name="Straight Arrow Connector 127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8" name="Straight Arrow Connector 127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9" name="Straight Connector 127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0" name="Straight Connector 127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5" name="Group 75"/>
            <p:cNvGrpSpPr/>
            <p:nvPr/>
          </p:nvGrpSpPr>
          <p:grpSpPr>
            <a:xfrm>
              <a:off x="35814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73" name="Straight Arrow Connector 127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4" name="Straight Arrow Connector 127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5" name="Straight Connector 127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6" name="Straight Connector 127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6" name="Group 80"/>
            <p:cNvGrpSpPr/>
            <p:nvPr/>
          </p:nvGrpSpPr>
          <p:grpSpPr>
            <a:xfrm>
              <a:off x="37338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69" name="Straight Arrow Connector 126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0" name="Straight Arrow Connector 126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1" name="Straight Connector 127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2" name="Straight Connector 127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7" name="Group 85"/>
            <p:cNvGrpSpPr/>
            <p:nvPr/>
          </p:nvGrpSpPr>
          <p:grpSpPr>
            <a:xfrm>
              <a:off x="38862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65" name="Straight Arrow Connector 126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6" name="Straight Arrow Connector 126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7" name="Straight Connector 126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8" name="Straight Connector 126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8" name="TextBox 947"/>
            <p:cNvSpPr txBox="1"/>
            <p:nvPr/>
          </p:nvSpPr>
          <p:spPr>
            <a:xfrm>
              <a:off x="19812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49" name="TextBox 948"/>
            <p:cNvSpPr txBox="1"/>
            <p:nvPr/>
          </p:nvSpPr>
          <p:spPr>
            <a:xfrm>
              <a:off x="21336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0" name="TextBox 949"/>
            <p:cNvSpPr txBox="1"/>
            <p:nvPr/>
          </p:nvSpPr>
          <p:spPr>
            <a:xfrm>
              <a:off x="22860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1" name="TextBox 950"/>
            <p:cNvSpPr txBox="1"/>
            <p:nvPr/>
          </p:nvSpPr>
          <p:spPr>
            <a:xfrm>
              <a:off x="2438401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2" name="TextBox 951"/>
            <p:cNvSpPr txBox="1"/>
            <p:nvPr/>
          </p:nvSpPr>
          <p:spPr>
            <a:xfrm>
              <a:off x="2590801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3" name="TextBox 952"/>
            <p:cNvSpPr txBox="1"/>
            <p:nvPr/>
          </p:nvSpPr>
          <p:spPr>
            <a:xfrm>
              <a:off x="2743199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4" name="TextBox 953"/>
            <p:cNvSpPr txBox="1"/>
            <p:nvPr/>
          </p:nvSpPr>
          <p:spPr>
            <a:xfrm>
              <a:off x="2895599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5" name="TextBox 954"/>
            <p:cNvSpPr txBox="1"/>
            <p:nvPr/>
          </p:nvSpPr>
          <p:spPr>
            <a:xfrm>
              <a:off x="30480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6" name="TextBox 955"/>
            <p:cNvSpPr txBox="1"/>
            <p:nvPr/>
          </p:nvSpPr>
          <p:spPr>
            <a:xfrm>
              <a:off x="32004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7" name="TextBox 956"/>
            <p:cNvSpPr txBox="1"/>
            <p:nvPr/>
          </p:nvSpPr>
          <p:spPr>
            <a:xfrm>
              <a:off x="3352800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8" name="TextBox 957"/>
            <p:cNvSpPr txBox="1"/>
            <p:nvPr/>
          </p:nvSpPr>
          <p:spPr>
            <a:xfrm>
              <a:off x="3505200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59" name="TextBox 958"/>
            <p:cNvSpPr txBox="1"/>
            <p:nvPr/>
          </p:nvSpPr>
          <p:spPr>
            <a:xfrm>
              <a:off x="3657600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60" name="TextBox 959"/>
            <p:cNvSpPr txBox="1"/>
            <p:nvPr/>
          </p:nvSpPr>
          <p:spPr>
            <a:xfrm>
              <a:off x="3810000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61" name="Group 85"/>
            <p:cNvGrpSpPr/>
            <p:nvPr/>
          </p:nvGrpSpPr>
          <p:grpSpPr>
            <a:xfrm>
              <a:off x="40386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61" name="Straight Arrow Connector 12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2" name="Straight Arrow Connector 12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3" name="Straight Connector 12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4" name="Straight Connector 12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2" name="Group 85"/>
            <p:cNvGrpSpPr/>
            <p:nvPr/>
          </p:nvGrpSpPr>
          <p:grpSpPr>
            <a:xfrm>
              <a:off x="4191000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257" name="Straight Arrow Connector 125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8" name="Straight Arrow Connector 125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9" name="Straight Connector 125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0" name="Straight Connector 125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3" name="TextBox 962"/>
            <p:cNvSpPr txBox="1"/>
            <p:nvPr/>
          </p:nvSpPr>
          <p:spPr>
            <a:xfrm>
              <a:off x="3962400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64" name="TextBox 963"/>
            <p:cNvSpPr txBox="1"/>
            <p:nvPr/>
          </p:nvSpPr>
          <p:spPr>
            <a:xfrm>
              <a:off x="4114800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65" name="Rectangle 964"/>
            <p:cNvSpPr/>
            <p:nvPr/>
          </p:nvSpPr>
          <p:spPr>
            <a:xfrm>
              <a:off x="4419600" y="762000"/>
              <a:ext cx="609600" cy="3352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cxnSp>
          <p:nvCxnSpPr>
            <p:cNvPr id="966" name="Straight Connector 965"/>
            <p:cNvCxnSpPr/>
            <p:nvPr/>
          </p:nvCxnSpPr>
          <p:spPr>
            <a:xfrm>
              <a:off x="1295400" y="4267200"/>
              <a:ext cx="6705600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7" name="Group 29"/>
            <p:cNvGrpSpPr/>
            <p:nvPr/>
          </p:nvGrpSpPr>
          <p:grpSpPr>
            <a:xfrm>
              <a:off x="5105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53" name="Straight Arrow Connector 125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4" name="Straight Arrow Connector 125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5" name="Straight Connector 125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6" name="Straight Connector 125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8" name="Group 30"/>
            <p:cNvGrpSpPr/>
            <p:nvPr/>
          </p:nvGrpSpPr>
          <p:grpSpPr>
            <a:xfrm>
              <a:off x="5257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49" name="Straight Arrow Connector 124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0" name="Straight Arrow Connector 124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1" name="Straight Connector 125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2" name="Straight Connector 125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9" name="Group 35"/>
            <p:cNvGrpSpPr/>
            <p:nvPr/>
          </p:nvGrpSpPr>
          <p:grpSpPr>
            <a:xfrm>
              <a:off x="5410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45" name="Straight Arrow Connector 124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6" name="Straight Arrow Connector 124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7" name="Straight Connector 124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8" name="Straight Connector 124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0" name="Group 40"/>
            <p:cNvGrpSpPr/>
            <p:nvPr/>
          </p:nvGrpSpPr>
          <p:grpSpPr>
            <a:xfrm>
              <a:off x="5562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41" name="Straight Arrow Connector 124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2" name="Straight Arrow Connector 124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3" name="Straight Connector 124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4" name="Straight Connector 124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1" name="Group 45"/>
            <p:cNvGrpSpPr/>
            <p:nvPr/>
          </p:nvGrpSpPr>
          <p:grpSpPr>
            <a:xfrm>
              <a:off x="5715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37" name="Straight Arrow Connector 123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8" name="Straight Arrow Connector 123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9" name="Straight Connector 123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0" name="Straight Connector 123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2" name="Group 50"/>
            <p:cNvGrpSpPr/>
            <p:nvPr/>
          </p:nvGrpSpPr>
          <p:grpSpPr>
            <a:xfrm>
              <a:off x="5867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33" name="Straight Arrow Connector 123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4" name="Straight Arrow Connector 123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5" name="Straight Connector 123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6" name="Straight Connector 123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3" name="Group 55"/>
            <p:cNvGrpSpPr/>
            <p:nvPr/>
          </p:nvGrpSpPr>
          <p:grpSpPr>
            <a:xfrm>
              <a:off x="6019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29" name="Straight Arrow Connector 122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" name="Straight Arrow Connector 122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1" name="Straight Connector 123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2" name="Straight Connector 123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4" name="Group 60"/>
            <p:cNvGrpSpPr/>
            <p:nvPr/>
          </p:nvGrpSpPr>
          <p:grpSpPr>
            <a:xfrm>
              <a:off x="6172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25" name="Straight Arrow Connector 122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6" name="Straight Arrow Connector 122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7" name="Straight Connector 122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8" name="Straight Connector 122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5" name="Group 65"/>
            <p:cNvGrpSpPr/>
            <p:nvPr/>
          </p:nvGrpSpPr>
          <p:grpSpPr>
            <a:xfrm>
              <a:off x="6324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21" name="Straight Arrow Connector 12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2" name="Straight Arrow Connector 12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3" name="Straight Connector 12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4" name="Straight Connector 12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6" name="Group 70"/>
            <p:cNvGrpSpPr/>
            <p:nvPr/>
          </p:nvGrpSpPr>
          <p:grpSpPr>
            <a:xfrm>
              <a:off x="6477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17" name="Straight Arrow Connector 121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8" name="Straight Arrow Connector 121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9" name="Straight Connector 121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0" name="Straight Connector 121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7" name="Group 75"/>
            <p:cNvGrpSpPr/>
            <p:nvPr/>
          </p:nvGrpSpPr>
          <p:grpSpPr>
            <a:xfrm>
              <a:off x="66294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13" name="Straight Arrow Connector 121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4" name="Straight Arrow Connector 121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5" name="Straight Connector 121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6" name="Straight Connector 121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8" name="Group 80"/>
            <p:cNvGrpSpPr/>
            <p:nvPr/>
          </p:nvGrpSpPr>
          <p:grpSpPr>
            <a:xfrm>
              <a:off x="67818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09" name="Straight Arrow Connector 120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0" name="Straight Arrow Connector 120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1" name="Straight Connector 121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2" name="Straight Connector 121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9" name="Group 85"/>
            <p:cNvGrpSpPr/>
            <p:nvPr/>
          </p:nvGrpSpPr>
          <p:grpSpPr>
            <a:xfrm>
              <a:off x="69342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05" name="Straight Arrow Connector 120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6" name="Straight Arrow Connector 120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7" name="Straight Connector 120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8" name="Straight Connector 120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0" name="TextBox 979"/>
            <p:cNvSpPr txBox="1"/>
            <p:nvPr/>
          </p:nvSpPr>
          <p:spPr>
            <a:xfrm>
              <a:off x="50292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1" name="TextBox 980"/>
            <p:cNvSpPr txBox="1"/>
            <p:nvPr/>
          </p:nvSpPr>
          <p:spPr>
            <a:xfrm>
              <a:off x="51816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2" name="TextBox 981"/>
            <p:cNvSpPr txBox="1"/>
            <p:nvPr/>
          </p:nvSpPr>
          <p:spPr>
            <a:xfrm>
              <a:off x="53340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3" name="TextBox 982"/>
            <p:cNvSpPr txBox="1"/>
            <p:nvPr/>
          </p:nvSpPr>
          <p:spPr>
            <a:xfrm>
              <a:off x="54864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4" name="TextBox 983"/>
            <p:cNvSpPr txBox="1"/>
            <p:nvPr/>
          </p:nvSpPr>
          <p:spPr>
            <a:xfrm>
              <a:off x="56388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5" name="TextBox 984"/>
            <p:cNvSpPr txBox="1"/>
            <p:nvPr/>
          </p:nvSpPr>
          <p:spPr>
            <a:xfrm>
              <a:off x="57912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6" name="TextBox 985"/>
            <p:cNvSpPr txBox="1"/>
            <p:nvPr/>
          </p:nvSpPr>
          <p:spPr>
            <a:xfrm>
              <a:off x="59436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7" name="TextBox 986"/>
            <p:cNvSpPr txBox="1"/>
            <p:nvPr/>
          </p:nvSpPr>
          <p:spPr>
            <a:xfrm>
              <a:off x="60960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8" name="TextBox 987"/>
            <p:cNvSpPr txBox="1"/>
            <p:nvPr/>
          </p:nvSpPr>
          <p:spPr>
            <a:xfrm>
              <a:off x="62484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89" name="TextBox 988"/>
            <p:cNvSpPr txBox="1"/>
            <p:nvPr/>
          </p:nvSpPr>
          <p:spPr>
            <a:xfrm>
              <a:off x="6400800" y="22860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90" name="TextBox 989"/>
            <p:cNvSpPr txBox="1"/>
            <p:nvPr/>
          </p:nvSpPr>
          <p:spPr>
            <a:xfrm>
              <a:off x="6553201" y="22860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91" name="TextBox 990"/>
            <p:cNvSpPr txBox="1"/>
            <p:nvPr/>
          </p:nvSpPr>
          <p:spPr>
            <a:xfrm>
              <a:off x="6705601" y="22860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92" name="TextBox 991"/>
            <p:cNvSpPr txBox="1"/>
            <p:nvPr/>
          </p:nvSpPr>
          <p:spPr>
            <a:xfrm>
              <a:off x="6857999" y="22860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93" name="Group 85"/>
            <p:cNvGrpSpPr/>
            <p:nvPr/>
          </p:nvGrpSpPr>
          <p:grpSpPr>
            <a:xfrm>
              <a:off x="70866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201" name="Straight Arrow Connector 12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2" name="Straight Arrow Connector 12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3" name="Straight Connector 12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4" name="Straight Connector 12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4" name="Group 85"/>
            <p:cNvGrpSpPr/>
            <p:nvPr/>
          </p:nvGrpSpPr>
          <p:grpSpPr>
            <a:xfrm>
              <a:off x="7239000" y="2057400"/>
              <a:ext cx="152400" cy="228600"/>
              <a:chOff x="3048000" y="1828800"/>
              <a:chExt cx="152400" cy="228600"/>
            </a:xfrm>
          </p:grpSpPr>
          <p:cxnSp>
            <p:nvCxnSpPr>
              <p:cNvPr id="1197" name="Straight Arrow Connector 119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8" name="Straight Arrow Connector 119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9" name="Straight Connector 119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0" name="Straight Connector 119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5" name="TextBox 994"/>
            <p:cNvSpPr txBox="1"/>
            <p:nvPr/>
          </p:nvSpPr>
          <p:spPr>
            <a:xfrm>
              <a:off x="7010399" y="22860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96" name="TextBox 995"/>
            <p:cNvSpPr txBox="1"/>
            <p:nvPr/>
          </p:nvSpPr>
          <p:spPr>
            <a:xfrm>
              <a:off x="7162800" y="22860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997" name="Group 29"/>
            <p:cNvGrpSpPr/>
            <p:nvPr/>
          </p:nvGrpSpPr>
          <p:grpSpPr>
            <a:xfrm>
              <a:off x="51006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93" name="Straight Arrow Connector 119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4" name="Straight Arrow Connector 119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5" name="Straight Connector 119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6" name="Straight Connector 119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8" name="Group 30"/>
            <p:cNvGrpSpPr/>
            <p:nvPr/>
          </p:nvGrpSpPr>
          <p:grpSpPr>
            <a:xfrm>
              <a:off x="52530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89" name="Straight Arrow Connector 118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0" name="Straight Arrow Connector 118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1" name="Straight Connector 119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2" name="Straight Connector 119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9" name="Group 35"/>
            <p:cNvGrpSpPr/>
            <p:nvPr/>
          </p:nvGrpSpPr>
          <p:grpSpPr>
            <a:xfrm>
              <a:off x="54054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85" name="Straight Arrow Connector 118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6" name="Straight Arrow Connector 118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7" name="Straight Connector 118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8" name="Straight Connector 118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0" name="Group 40"/>
            <p:cNvGrpSpPr/>
            <p:nvPr/>
          </p:nvGrpSpPr>
          <p:grpSpPr>
            <a:xfrm>
              <a:off x="55578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81" name="Straight Arrow Connector 118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2" name="Straight Arrow Connector 118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3" name="Straight Connector 118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Straight Connector 118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1" name="Group 45"/>
            <p:cNvGrpSpPr/>
            <p:nvPr/>
          </p:nvGrpSpPr>
          <p:grpSpPr>
            <a:xfrm>
              <a:off x="57102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77" name="Straight Arrow Connector 117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Straight Arrow Connector 117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Straight Connector 117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0" name="Straight Connector 117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2" name="Group 50"/>
            <p:cNvGrpSpPr/>
            <p:nvPr/>
          </p:nvGrpSpPr>
          <p:grpSpPr>
            <a:xfrm>
              <a:off x="58626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73" name="Straight Arrow Connector 117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4" name="Straight Arrow Connector 117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5" name="Straight Connector 117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6" name="Straight Connector 117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3" name="Group 55"/>
            <p:cNvGrpSpPr/>
            <p:nvPr/>
          </p:nvGrpSpPr>
          <p:grpSpPr>
            <a:xfrm>
              <a:off x="60150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69" name="Straight Arrow Connector 116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0" name="Straight Arrow Connector 116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1" name="Straight Connector 117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Straight Connector 117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4" name="Group 60"/>
            <p:cNvGrpSpPr/>
            <p:nvPr/>
          </p:nvGrpSpPr>
          <p:grpSpPr>
            <a:xfrm>
              <a:off x="61674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65" name="Straight Arrow Connector 116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6" name="Straight Arrow Connector 116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7" name="Straight Connector 116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8" name="Straight Connector 116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5" name="Group 65"/>
            <p:cNvGrpSpPr/>
            <p:nvPr/>
          </p:nvGrpSpPr>
          <p:grpSpPr>
            <a:xfrm>
              <a:off x="63198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61" name="Straight Arrow Connector 11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2" name="Straight Arrow Connector 11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3" name="Straight Connector 11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4" name="Straight Connector 11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6" name="Group 70"/>
            <p:cNvGrpSpPr/>
            <p:nvPr/>
          </p:nvGrpSpPr>
          <p:grpSpPr>
            <a:xfrm>
              <a:off x="64722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57" name="Straight Arrow Connector 115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Straight Arrow Connector 115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9" name="Straight Connector 115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0" name="Straight Connector 115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7" name="Group 75"/>
            <p:cNvGrpSpPr/>
            <p:nvPr/>
          </p:nvGrpSpPr>
          <p:grpSpPr>
            <a:xfrm>
              <a:off x="66246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53" name="Straight Arrow Connector 115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4" name="Straight Arrow Connector 115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5" name="Straight Connector 115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6" name="Straight Connector 115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8" name="Group 80"/>
            <p:cNvGrpSpPr/>
            <p:nvPr/>
          </p:nvGrpSpPr>
          <p:grpSpPr>
            <a:xfrm>
              <a:off x="67770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49" name="Straight Arrow Connector 114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0" name="Straight Arrow Connector 114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1" name="Straight Connector 115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2" name="Straight Connector 115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9" name="Group 85"/>
            <p:cNvGrpSpPr/>
            <p:nvPr/>
          </p:nvGrpSpPr>
          <p:grpSpPr>
            <a:xfrm>
              <a:off x="69294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45" name="Straight Arrow Connector 114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6" name="Straight Arrow Connector 114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7" name="Straight Connector 114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8" name="Straight Connector 114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0" name="TextBox 1009"/>
            <p:cNvSpPr txBox="1"/>
            <p:nvPr/>
          </p:nvSpPr>
          <p:spPr>
            <a:xfrm>
              <a:off x="5024483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1" name="TextBox 1010"/>
            <p:cNvSpPr txBox="1"/>
            <p:nvPr/>
          </p:nvSpPr>
          <p:spPr>
            <a:xfrm>
              <a:off x="5176883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2" name="TextBox 1011"/>
            <p:cNvSpPr txBox="1"/>
            <p:nvPr/>
          </p:nvSpPr>
          <p:spPr>
            <a:xfrm>
              <a:off x="5329281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3" name="TextBox 1012"/>
            <p:cNvSpPr txBox="1"/>
            <p:nvPr/>
          </p:nvSpPr>
          <p:spPr>
            <a:xfrm>
              <a:off x="5481681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4" name="TextBox 1013"/>
            <p:cNvSpPr txBox="1"/>
            <p:nvPr/>
          </p:nvSpPr>
          <p:spPr>
            <a:xfrm>
              <a:off x="56340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5" name="TextBox 1014"/>
            <p:cNvSpPr txBox="1"/>
            <p:nvPr/>
          </p:nvSpPr>
          <p:spPr>
            <a:xfrm>
              <a:off x="57864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6" name="TextBox 1015"/>
            <p:cNvSpPr txBox="1"/>
            <p:nvPr/>
          </p:nvSpPr>
          <p:spPr>
            <a:xfrm>
              <a:off x="59388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7" name="TextBox 1016"/>
            <p:cNvSpPr txBox="1"/>
            <p:nvPr/>
          </p:nvSpPr>
          <p:spPr>
            <a:xfrm>
              <a:off x="60912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8" name="TextBox 1017"/>
            <p:cNvSpPr txBox="1"/>
            <p:nvPr/>
          </p:nvSpPr>
          <p:spPr>
            <a:xfrm>
              <a:off x="62436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19" name="TextBox 1018"/>
            <p:cNvSpPr txBox="1"/>
            <p:nvPr/>
          </p:nvSpPr>
          <p:spPr>
            <a:xfrm>
              <a:off x="6396082" y="31242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20" name="TextBox 1019"/>
            <p:cNvSpPr txBox="1"/>
            <p:nvPr/>
          </p:nvSpPr>
          <p:spPr>
            <a:xfrm>
              <a:off x="6548482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21" name="TextBox 1020"/>
            <p:cNvSpPr txBox="1"/>
            <p:nvPr/>
          </p:nvSpPr>
          <p:spPr>
            <a:xfrm>
              <a:off x="6700882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22" name="TextBox 1021"/>
            <p:cNvSpPr txBox="1"/>
            <p:nvPr/>
          </p:nvSpPr>
          <p:spPr>
            <a:xfrm>
              <a:off x="6853282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1023" name="Group 85"/>
            <p:cNvGrpSpPr/>
            <p:nvPr/>
          </p:nvGrpSpPr>
          <p:grpSpPr>
            <a:xfrm>
              <a:off x="70818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41" name="Straight Arrow Connector 114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2" name="Straight Arrow Connector 114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3" name="Straight Connector 114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4" name="Straight Connector 114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4" name="Group 85"/>
            <p:cNvGrpSpPr/>
            <p:nvPr/>
          </p:nvGrpSpPr>
          <p:grpSpPr>
            <a:xfrm>
              <a:off x="7234282" y="2895600"/>
              <a:ext cx="152400" cy="228600"/>
              <a:chOff x="3048000" y="1828800"/>
              <a:chExt cx="152400" cy="228600"/>
            </a:xfrm>
          </p:grpSpPr>
          <p:cxnSp>
            <p:nvCxnSpPr>
              <p:cNvPr id="1137" name="Straight Arrow Connector 113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8" name="Straight Arrow Connector 113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9" name="Straight Connector 113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0" name="Straight Connector 113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5" name="TextBox 1024"/>
            <p:cNvSpPr txBox="1"/>
            <p:nvPr/>
          </p:nvSpPr>
          <p:spPr>
            <a:xfrm>
              <a:off x="7005682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26" name="TextBox 1025"/>
            <p:cNvSpPr txBox="1"/>
            <p:nvPr/>
          </p:nvSpPr>
          <p:spPr>
            <a:xfrm>
              <a:off x="7158082" y="31242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1027" name="Group 29"/>
            <p:cNvGrpSpPr/>
            <p:nvPr/>
          </p:nvGrpSpPr>
          <p:grpSpPr>
            <a:xfrm>
              <a:off x="50959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33" name="Straight Arrow Connector 113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4" name="Straight Arrow Connector 113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5" name="Straight Connector 113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6" name="Straight Connector 113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8" name="Group 30"/>
            <p:cNvGrpSpPr/>
            <p:nvPr/>
          </p:nvGrpSpPr>
          <p:grpSpPr>
            <a:xfrm>
              <a:off x="52483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29" name="Straight Arrow Connector 112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0" name="Straight Arrow Connector 112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1" name="Straight Connector 113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2" name="Straight Connector 113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9" name="Group 35"/>
            <p:cNvGrpSpPr/>
            <p:nvPr/>
          </p:nvGrpSpPr>
          <p:grpSpPr>
            <a:xfrm>
              <a:off x="54007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25" name="Straight Arrow Connector 112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6" name="Straight Arrow Connector 112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7" name="Straight Connector 112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8" name="Straight Connector 112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0" name="Group 40"/>
            <p:cNvGrpSpPr/>
            <p:nvPr/>
          </p:nvGrpSpPr>
          <p:grpSpPr>
            <a:xfrm>
              <a:off x="55531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21" name="Straight Arrow Connector 11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2" name="Straight Arrow Connector 11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3" name="Straight Connector 11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4" name="Straight Connector 11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1" name="Group 45"/>
            <p:cNvGrpSpPr/>
            <p:nvPr/>
          </p:nvGrpSpPr>
          <p:grpSpPr>
            <a:xfrm>
              <a:off x="57055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17" name="Straight Arrow Connector 111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Straight Arrow Connector 111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9" name="Straight Connector 111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0" name="Straight Connector 111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2" name="Group 50"/>
            <p:cNvGrpSpPr/>
            <p:nvPr/>
          </p:nvGrpSpPr>
          <p:grpSpPr>
            <a:xfrm>
              <a:off x="58579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13" name="Straight Arrow Connector 111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4" name="Straight Arrow Connector 111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5" name="Straight Connector 111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6" name="Straight Connector 111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3" name="Group 55"/>
            <p:cNvGrpSpPr/>
            <p:nvPr/>
          </p:nvGrpSpPr>
          <p:grpSpPr>
            <a:xfrm>
              <a:off x="60103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09" name="Straight Arrow Connector 110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Straight Arrow Connector 110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1" name="Straight Connector 111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2" name="Straight Connector 111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4" name="Group 60"/>
            <p:cNvGrpSpPr/>
            <p:nvPr/>
          </p:nvGrpSpPr>
          <p:grpSpPr>
            <a:xfrm>
              <a:off x="61627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05" name="Straight Arrow Connector 110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6" name="Straight Arrow Connector 110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7" name="Straight Connector 110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8" name="Straight Connector 110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5" name="Group 65"/>
            <p:cNvGrpSpPr/>
            <p:nvPr/>
          </p:nvGrpSpPr>
          <p:grpSpPr>
            <a:xfrm>
              <a:off x="63151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101" name="Straight Arrow Connector 11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Straight Arrow Connector 11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3" name="Straight Connector 11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4" name="Straight Connector 11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6" name="Group 70"/>
            <p:cNvGrpSpPr/>
            <p:nvPr/>
          </p:nvGrpSpPr>
          <p:grpSpPr>
            <a:xfrm>
              <a:off x="64675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97" name="Straight Arrow Connector 109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8" name="Straight Arrow Connector 109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9" name="Straight Connector 109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0" name="Straight Connector 109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7" name="Group 75"/>
            <p:cNvGrpSpPr/>
            <p:nvPr/>
          </p:nvGrpSpPr>
          <p:grpSpPr>
            <a:xfrm>
              <a:off x="66199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93" name="Straight Arrow Connector 1092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4" name="Straight Arrow Connector 1093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5" name="Straight Connector 1094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6" name="Straight Connector 1095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8" name="Group 80"/>
            <p:cNvGrpSpPr/>
            <p:nvPr/>
          </p:nvGrpSpPr>
          <p:grpSpPr>
            <a:xfrm>
              <a:off x="67723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89" name="Straight Arrow Connector 108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Straight Arrow Connector 108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Straight Connector 109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2" name="Straight Connector 109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Group 85"/>
            <p:cNvGrpSpPr/>
            <p:nvPr/>
          </p:nvGrpSpPr>
          <p:grpSpPr>
            <a:xfrm>
              <a:off x="69247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85" name="Straight Arrow Connector 1084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6" name="Straight Arrow Connector 1085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7" name="Straight Connector 1086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Straight Connector 1087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0" name="TextBox 1039"/>
            <p:cNvSpPr txBox="1"/>
            <p:nvPr/>
          </p:nvSpPr>
          <p:spPr>
            <a:xfrm>
              <a:off x="50197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1" name="TextBox 1040"/>
            <p:cNvSpPr txBox="1"/>
            <p:nvPr/>
          </p:nvSpPr>
          <p:spPr>
            <a:xfrm>
              <a:off x="51721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2" name="TextBox 1041"/>
            <p:cNvSpPr txBox="1"/>
            <p:nvPr/>
          </p:nvSpPr>
          <p:spPr>
            <a:xfrm>
              <a:off x="53245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3" name="TextBox 1042"/>
            <p:cNvSpPr txBox="1"/>
            <p:nvPr/>
          </p:nvSpPr>
          <p:spPr>
            <a:xfrm>
              <a:off x="54769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4" name="TextBox 1043"/>
            <p:cNvSpPr txBox="1"/>
            <p:nvPr/>
          </p:nvSpPr>
          <p:spPr>
            <a:xfrm>
              <a:off x="56293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5" name="TextBox 1044"/>
            <p:cNvSpPr txBox="1"/>
            <p:nvPr/>
          </p:nvSpPr>
          <p:spPr>
            <a:xfrm>
              <a:off x="57817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5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6" name="TextBox 1045"/>
            <p:cNvSpPr txBox="1"/>
            <p:nvPr/>
          </p:nvSpPr>
          <p:spPr>
            <a:xfrm>
              <a:off x="59341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6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7" name="TextBox 1046"/>
            <p:cNvSpPr txBox="1"/>
            <p:nvPr/>
          </p:nvSpPr>
          <p:spPr>
            <a:xfrm>
              <a:off x="60865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7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8" name="TextBox 1047"/>
            <p:cNvSpPr txBox="1"/>
            <p:nvPr/>
          </p:nvSpPr>
          <p:spPr>
            <a:xfrm>
              <a:off x="62389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8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49" name="TextBox 1048"/>
            <p:cNvSpPr txBox="1"/>
            <p:nvPr/>
          </p:nvSpPr>
          <p:spPr>
            <a:xfrm>
              <a:off x="6391364" y="3962400"/>
              <a:ext cx="244428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9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0" name="TextBox 1049"/>
            <p:cNvSpPr txBox="1"/>
            <p:nvPr/>
          </p:nvSpPr>
          <p:spPr>
            <a:xfrm>
              <a:off x="6543764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10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1" name="TextBox 1050"/>
            <p:cNvSpPr txBox="1"/>
            <p:nvPr/>
          </p:nvSpPr>
          <p:spPr>
            <a:xfrm>
              <a:off x="6696164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11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2" name="TextBox 1051"/>
            <p:cNvSpPr txBox="1"/>
            <p:nvPr/>
          </p:nvSpPr>
          <p:spPr>
            <a:xfrm>
              <a:off x="6848564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12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1053" name="Group 85"/>
            <p:cNvGrpSpPr/>
            <p:nvPr/>
          </p:nvGrpSpPr>
          <p:grpSpPr>
            <a:xfrm>
              <a:off x="70771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81" name="Straight Arrow Connector 108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Straight Arrow Connector 108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Straight Connector 108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Straight Connector 108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4" name="Group 85"/>
            <p:cNvGrpSpPr/>
            <p:nvPr/>
          </p:nvGrpSpPr>
          <p:grpSpPr>
            <a:xfrm>
              <a:off x="7229564" y="3733800"/>
              <a:ext cx="152400" cy="228600"/>
              <a:chOff x="3048000" y="1828800"/>
              <a:chExt cx="152400" cy="228600"/>
            </a:xfrm>
          </p:grpSpPr>
          <p:cxnSp>
            <p:nvCxnSpPr>
              <p:cNvPr id="1077" name="Straight Arrow Connector 1076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8" name="Straight Arrow Connector 1077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Straight Connector 1078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Straight Connector 1079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5" name="TextBox 1054"/>
            <p:cNvSpPr txBox="1"/>
            <p:nvPr/>
          </p:nvSpPr>
          <p:spPr>
            <a:xfrm>
              <a:off x="7000964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13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6" name="TextBox 1055"/>
            <p:cNvSpPr txBox="1"/>
            <p:nvPr/>
          </p:nvSpPr>
          <p:spPr>
            <a:xfrm>
              <a:off x="7153364" y="3962400"/>
              <a:ext cx="307425" cy="221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14</a:t>
              </a:r>
              <a:endParaRPr lang="en-GB" sz="9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57" name="Hexagon 1056"/>
            <p:cNvSpPr/>
            <p:nvPr/>
          </p:nvSpPr>
          <p:spPr>
            <a:xfrm>
              <a:off x="7315200" y="25146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bg1"/>
                  </a:solidFill>
                </a:rPr>
                <a:t>D[n+1]</a:t>
              </a:r>
            </a:p>
          </p:txBody>
        </p:sp>
        <p:sp>
          <p:nvSpPr>
            <p:cNvPr id="1058" name="Hexagon 1057"/>
            <p:cNvSpPr/>
            <p:nvPr/>
          </p:nvSpPr>
          <p:spPr>
            <a:xfrm>
              <a:off x="7467600" y="3352800"/>
              <a:ext cx="1219200" cy="228600"/>
            </a:xfrm>
            <a:prstGeom prst="hexagon">
              <a:avLst/>
            </a:prstGeom>
            <a:solidFill>
              <a:schemeClr val="accent1"/>
            </a:solidFill>
            <a:ln w="19050"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srgbClr val="C00000"/>
                  </a:solidFill>
                </a:rPr>
                <a:t>D[n+1]</a:t>
              </a:r>
              <a:endParaRPr lang="en-GB" sz="900" dirty="0">
                <a:solidFill>
                  <a:srgbClr val="C00000"/>
                </a:solidFill>
              </a:endParaRPr>
            </a:p>
          </p:txBody>
        </p:sp>
        <p:sp>
          <p:nvSpPr>
            <p:cNvPr id="1059" name="Rectangle 1058"/>
            <p:cNvSpPr/>
            <p:nvPr/>
          </p:nvSpPr>
          <p:spPr>
            <a:xfrm>
              <a:off x="7467600" y="762000"/>
              <a:ext cx="1295400" cy="3352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1060" name="Rectangle 1059"/>
            <p:cNvSpPr/>
            <p:nvPr/>
          </p:nvSpPr>
          <p:spPr>
            <a:xfrm>
              <a:off x="685800" y="762000"/>
              <a:ext cx="1295400" cy="3352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1061" name="TextBox 1060"/>
            <p:cNvSpPr txBox="1"/>
            <p:nvPr/>
          </p:nvSpPr>
          <p:spPr>
            <a:xfrm>
              <a:off x="1676400" y="685800"/>
              <a:ext cx="293251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a)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2" name="TextBox 1061"/>
            <p:cNvSpPr txBox="1"/>
            <p:nvPr/>
          </p:nvSpPr>
          <p:spPr>
            <a:xfrm>
              <a:off x="1676400" y="1600200"/>
              <a:ext cx="301125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b)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3" name="TextBox 1062"/>
            <p:cNvSpPr txBox="1"/>
            <p:nvPr/>
          </p:nvSpPr>
          <p:spPr>
            <a:xfrm>
              <a:off x="1676400" y="2514600"/>
              <a:ext cx="293251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c)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4" name="TextBox 1063"/>
            <p:cNvSpPr txBox="1"/>
            <p:nvPr/>
          </p:nvSpPr>
          <p:spPr>
            <a:xfrm>
              <a:off x="1676400" y="3200400"/>
              <a:ext cx="301125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d)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5" name="TextBox 1064"/>
            <p:cNvSpPr txBox="1"/>
            <p:nvPr/>
          </p:nvSpPr>
          <p:spPr>
            <a:xfrm>
              <a:off x="4724400" y="685800"/>
              <a:ext cx="293251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e)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6" name="TextBox 1065"/>
            <p:cNvSpPr txBox="1"/>
            <p:nvPr/>
          </p:nvSpPr>
          <p:spPr>
            <a:xfrm>
              <a:off x="4724400" y="1524000"/>
              <a:ext cx="266477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f)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7" name="TextBox 1066"/>
            <p:cNvSpPr txBox="1"/>
            <p:nvPr/>
          </p:nvSpPr>
          <p:spPr>
            <a:xfrm>
              <a:off x="4724400" y="2514600"/>
              <a:ext cx="301125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g)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68" name="TextBox 1067"/>
            <p:cNvSpPr txBox="1"/>
            <p:nvPr/>
          </p:nvSpPr>
          <p:spPr>
            <a:xfrm>
              <a:off x="4724400" y="3429000"/>
              <a:ext cx="301125" cy="236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h)</a:t>
              </a:r>
              <a:endParaRPr lang="en-GB" sz="10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1069" name="Straight Connector 1068"/>
            <p:cNvCxnSpPr/>
            <p:nvPr/>
          </p:nvCxnSpPr>
          <p:spPr>
            <a:xfrm>
              <a:off x="4419600" y="3429000"/>
              <a:ext cx="1524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0" name="Straight Connector 1069"/>
            <p:cNvCxnSpPr/>
            <p:nvPr/>
          </p:nvCxnSpPr>
          <p:spPr>
            <a:xfrm>
              <a:off x="4419600" y="3429000"/>
              <a:ext cx="2286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1" name="Straight Connector 1070"/>
            <p:cNvCxnSpPr/>
            <p:nvPr/>
          </p:nvCxnSpPr>
          <p:spPr>
            <a:xfrm flipV="1">
              <a:off x="4648200" y="914400"/>
              <a:ext cx="0" cy="25146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2" name="Straight Connector 1071"/>
            <p:cNvCxnSpPr/>
            <p:nvPr/>
          </p:nvCxnSpPr>
          <p:spPr>
            <a:xfrm>
              <a:off x="4648200" y="914400"/>
              <a:ext cx="2286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3" name="Straight Connector 1072"/>
            <p:cNvCxnSpPr/>
            <p:nvPr/>
          </p:nvCxnSpPr>
          <p:spPr>
            <a:xfrm>
              <a:off x="1295400" y="914400"/>
              <a:ext cx="4572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Connector 1073"/>
            <p:cNvCxnSpPr/>
            <p:nvPr/>
          </p:nvCxnSpPr>
          <p:spPr>
            <a:xfrm flipV="1">
              <a:off x="1295400" y="914400"/>
              <a:ext cx="0" cy="33528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Straight Connector 1074"/>
            <p:cNvCxnSpPr/>
            <p:nvPr/>
          </p:nvCxnSpPr>
          <p:spPr>
            <a:xfrm flipV="1">
              <a:off x="8001000" y="3429000"/>
              <a:ext cx="0" cy="8382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Straight Connector 1075"/>
            <p:cNvCxnSpPr/>
            <p:nvPr/>
          </p:nvCxnSpPr>
          <p:spPr>
            <a:xfrm flipH="1">
              <a:off x="7543800" y="3429000"/>
              <a:ext cx="4572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03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219256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 smtClean="0"/>
              <a:t>) – How to data align a channel?</a:t>
            </a:r>
            <a:endParaRPr lang="en-GB" dirty="0"/>
          </a:p>
          <a:p>
            <a:pPr lvl="2"/>
            <a:r>
              <a:rPr lang="en-GB" dirty="0" smtClean="0"/>
              <a:t>Example:</a:t>
            </a:r>
          </a:p>
          <a:p>
            <a:pPr lvl="3"/>
            <a:r>
              <a:rPr lang="en-GB" dirty="0" smtClean="0"/>
              <a:t>Group at 160 Mbit/s</a:t>
            </a:r>
          </a:p>
          <a:p>
            <a:pPr lvl="3"/>
            <a:r>
              <a:rPr lang="en-GB" dirty="0" smtClean="0"/>
              <a:t>The automatic phase aligner mode is restricted between the [4; 11] tap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7" name="Group 1666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668" name="Hexagon 1667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69" name="Hexagon 1668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70" name="Hexagon 1669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71" name="Hexagon 1670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72" name="Hexagon 1671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73" name="Hexagon 1672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grpSp>
        <p:nvGrpSpPr>
          <p:cNvPr id="1688" name="Group 1687"/>
          <p:cNvGrpSpPr/>
          <p:nvPr/>
        </p:nvGrpSpPr>
        <p:grpSpPr>
          <a:xfrm>
            <a:off x="539552" y="4807575"/>
            <a:ext cx="7336594" cy="234836"/>
            <a:chOff x="1568987" y="3134732"/>
            <a:chExt cx="7336594" cy="234836"/>
          </a:xfrm>
        </p:grpSpPr>
        <p:sp>
          <p:nvSpPr>
            <p:cNvPr id="1689" name="Hexagon 16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0" name="Hexagon 16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1" name="Hexagon 16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2" name="Hexagon 16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3" name="Hexagon 16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4" name="Hexagon 16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95" name="Group 1694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1696" name="Hexagon 1695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7" name="Hexagon 1696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8" name="Hexagon 1697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9" name="Hexagon 1698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0" name="Hexagon 1699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1" name="Hexagon 1700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02" name="Group 1701"/>
          <p:cNvGrpSpPr/>
          <p:nvPr/>
        </p:nvGrpSpPr>
        <p:grpSpPr>
          <a:xfrm>
            <a:off x="395536" y="5527655"/>
            <a:ext cx="7336594" cy="234836"/>
            <a:chOff x="1568987" y="3134732"/>
            <a:chExt cx="7336594" cy="234836"/>
          </a:xfrm>
        </p:grpSpPr>
        <p:sp>
          <p:nvSpPr>
            <p:cNvPr id="1703" name="Hexagon 1702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4" name="Hexagon 1703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5" name="Hexagon 1704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6" name="Hexagon 1705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7" name="Hexagon 1706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8" name="Hexagon 1707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1" name="Group 1720"/>
          <p:cNvGrpSpPr/>
          <p:nvPr/>
        </p:nvGrpSpPr>
        <p:grpSpPr>
          <a:xfrm>
            <a:off x="1915137" y="4474731"/>
            <a:ext cx="152400" cy="228600"/>
            <a:chOff x="1111424" y="3862952"/>
            <a:chExt cx="152400" cy="228600"/>
          </a:xfrm>
        </p:grpSpPr>
        <p:cxnSp>
          <p:nvCxnSpPr>
            <p:cNvPr id="1722" name="Straight Arrow Connector 1721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3" name="Straight Arrow Connector 1722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4" name="Straight Connector 1723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5" name="Straight Connector 1724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26" name="Group 1725"/>
          <p:cNvGrpSpPr/>
          <p:nvPr/>
        </p:nvGrpSpPr>
        <p:grpSpPr>
          <a:xfrm>
            <a:off x="1915137" y="4818256"/>
            <a:ext cx="152400" cy="228600"/>
            <a:chOff x="1111424" y="3862952"/>
            <a:chExt cx="152400" cy="228600"/>
          </a:xfrm>
        </p:grpSpPr>
        <p:cxnSp>
          <p:nvCxnSpPr>
            <p:cNvPr id="1727" name="Straight Arrow Connector 1726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8" name="Straight Arrow Connector 1727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9" name="Straight Connector 1728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0" name="Straight Connector 1729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1" name="Group 1730"/>
          <p:cNvGrpSpPr/>
          <p:nvPr/>
        </p:nvGrpSpPr>
        <p:grpSpPr>
          <a:xfrm>
            <a:off x="1914184" y="5173851"/>
            <a:ext cx="152400" cy="228600"/>
            <a:chOff x="1111424" y="3862952"/>
            <a:chExt cx="152400" cy="228600"/>
          </a:xfrm>
        </p:grpSpPr>
        <p:cxnSp>
          <p:nvCxnSpPr>
            <p:cNvPr id="1732" name="Straight Arrow Connector 1731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3" name="Straight Arrow Connector 1732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4" name="Straight Connector 1733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5" name="Straight Connector 1734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6" name="Group 1735"/>
          <p:cNvGrpSpPr/>
          <p:nvPr/>
        </p:nvGrpSpPr>
        <p:grpSpPr>
          <a:xfrm>
            <a:off x="1908587" y="5533891"/>
            <a:ext cx="152400" cy="228600"/>
            <a:chOff x="1111424" y="3862952"/>
            <a:chExt cx="152400" cy="228600"/>
          </a:xfrm>
        </p:grpSpPr>
        <p:cxnSp>
          <p:nvCxnSpPr>
            <p:cNvPr id="1737" name="Straight Arrow Connector 1736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8" name="Straight Arrow Connector 1737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9" name="Straight Connector 1738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0" name="Straight Connector 1739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8" name="Snip Diagonal Corner Rectangle 167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0000 </a:t>
            </a:r>
            <a:endParaRPr lang="en-GB" sz="1400" dirty="0"/>
          </a:p>
        </p:txBody>
      </p:sp>
      <p:cxnSp>
        <p:nvCxnSpPr>
          <p:cNvPr id="169" name="Straight Arrow Connector 168"/>
          <p:cNvCxnSpPr/>
          <p:nvPr/>
        </p:nvCxnSpPr>
        <p:spPr>
          <a:xfrm>
            <a:off x="353875" y="2829821"/>
            <a:ext cx="255919" cy="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0" name="Hexagon 169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0000’h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7508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219256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 smtClean="0"/>
              <a:t>) – How to data align a channel?</a:t>
            </a:r>
            <a:endParaRPr lang="en-GB" dirty="0"/>
          </a:p>
          <a:p>
            <a:pPr lvl="2"/>
            <a:r>
              <a:rPr lang="en-GB" dirty="0" smtClean="0"/>
              <a:t>Example:</a:t>
            </a:r>
          </a:p>
          <a:p>
            <a:pPr lvl="3"/>
            <a:r>
              <a:rPr lang="en-GB" dirty="0" smtClean="0"/>
              <a:t>Group at 160 Mbit/s</a:t>
            </a:r>
          </a:p>
          <a:p>
            <a:pPr lvl="3"/>
            <a:r>
              <a:rPr lang="en-GB" dirty="0" smtClean="0"/>
              <a:t>The automatic phase aligner mode is restricted between the [4; 11] tap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41" name="Rectangle 1740"/>
          <p:cNvSpPr/>
          <p:nvPr/>
        </p:nvSpPr>
        <p:spPr>
          <a:xfrm>
            <a:off x="938542" y="4445015"/>
            <a:ext cx="4867558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" name="Rectangle 1741"/>
          <p:cNvSpPr/>
          <p:nvPr/>
        </p:nvSpPr>
        <p:spPr>
          <a:xfrm>
            <a:off x="1763552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43" name="Rectangle 1742"/>
          <p:cNvSpPr/>
          <p:nvPr/>
        </p:nvSpPr>
        <p:spPr>
          <a:xfrm>
            <a:off x="1413509" y="513715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44" name="Rectangle 1743"/>
          <p:cNvSpPr/>
          <p:nvPr/>
        </p:nvSpPr>
        <p:spPr>
          <a:xfrm>
            <a:off x="1614736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60" name="Hexagon 159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1" name="Hexagon 160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2" name="Hexagon 161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3" name="Hexagon 162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4" name="Hexagon 163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5" name="Hexagon 164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39552" y="4807575"/>
            <a:ext cx="7336594" cy="234836"/>
            <a:chOff x="1568987" y="3134732"/>
            <a:chExt cx="7336594" cy="234836"/>
          </a:xfrm>
        </p:grpSpPr>
        <p:sp>
          <p:nvSpPr>
            <p:cNvPr id="168" name="Hexagon 167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" name="Hexagon 168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" name="Hexagon 169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1" name="Hexagon 170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2" name="Hexagon 171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3" name="Hexagon 172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175" name="Hexagon 174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6" name="Hexagon 175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7" name="Hexagon 176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8" name="Hexagon 177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9" name="Hexagon 178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0" name="Hexagon 179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395536" y="5527655"/>
            <a:ext cx="7336594" cy="234836"/>
            <a:chOff x="1568987" y="3134732"/>
            <a:chExt cx="7336594" cy="234836"/>
          </a:xfrm>
        </p:grpSpPr>
        <p:sp>
          <p:nvSpPr>
            <p:cNvPr id="182" name="Hexagon 18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3" name="Hexagon 18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4" name="Hexagon 18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5" name="Hexagon 18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6" name="Hexagon 18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7" name="Hexagon 18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21" name="Group 1720"/>
          <p:cNvGrpSpPr/>
          <p:nvPr/>
        </p:nvGrpSpPr>
        <p:grpSpPr>
          <a:xfrm>
            <a:off x="1915137" y="4474731"/>
            <a:ext cx="152400" cy="228600"/>
            <a:chOff x="1111424" y="3862952"/>
            <a:chExt cx="152400" cy="228600"/>
          </a:xfrm>
        </p:grpSpPr>
        <p:cxnSp>
          <p:nvCxnSpPr>
            <p:cNvPr id="1722" name="Straight Arrow Connector 1721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3" name="Straight Arrow Connector 1722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4" name="Straight Connector 1723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5" name="Straight Connector 1724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26" name="Group 1725"/>
          <p:cNvGrpSpPr/>
          <p:nvPr/>
        </p:nvGrpSpPr>
        <p:grpSpPr>
          <a:xfrm>
            <a:off x="1915137" y="4818256"/>
            <a:ext cx="152400" cy="228600"/>
            <a:chOff x="1111424" y="3862952"/>
            <a:chExt cx="152400" cy="228600"/>
          </a:xfrm>
        </p:grpSpPr>
        <p:cxnSp>
          <p:nvCxnSpPr>
            <p:cNvPr id="1727" name="Straight Arrow Connector 1726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8" name="Straight Arrow Connector 1727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9" name="Straight Connector 1728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0" name="Straight Connector 1729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1" name="Group 1730"/>
          <p:cNvGrpSpPr/>
          <p:nvPr/>
        </p:nvGrpSpPr>
        <p:grpSpPr>
          <a:xfrm>
            <a:off x="1914184" y="5173851"/>
            <a:ext cx="152400" cy="228600"/>
            <a:chOff x="1111424" y="3862952"/>
            <a:chExt cx="152400" cy="228600"/>
          </a:xfrm>
        </p:grpSpPr>
        <p:cxnSp>
          <p:nvCxnSpPr>
            <p:cNvPr id="1732" name="Straight Arrow Connector 1731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3" name="Straight Arrow Connector 1732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4" name="Straight Connector 1733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5" name="Straight Connector 1734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6" name="Group 1735"/>
          <p:cNvGrpSpPr/>
          <p:nvPr/>
        </p:nvGrpSpPr>
        <p:grpSpPr>
          <a:xfrm>
            <a:off x="1908587" y="5533891"/>
            <a:ext cx="152400" cy="228600"/>
            <a:chOff x="1111424" y="3862952"/>
            <a:chExt cx="152400" cy="228600"/>
          </a:xfrm>
        </p:grpSpPr>
        <p:cxnSp>
          <p:nvCxnSpPr>
            <p:cNvPr id="1737" name="Straight Arrow Connector 1736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8" name="Straight Arrow Connector 1737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9" name="Straight Connector 1738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0" name="Straight Connector 1739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8" name="Snip Diagonal Corner Rectangle 157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1000 </a:t>
            </a:r>
            <a:endParaRPr lang="en-GB" sz="1400" dirty="0"/>
          </a:p>
        </p:txBody>
      </p:sp>
      <p:sp>
        <p:nvSpPr>
          <p:cNvPr id="188" name="Hexagon 187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4848’h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89" name="Hexagon 188"/>
          <p:cNvSpPr/>
          <p:nvPr/>
        </p:nvSpPr>
        <p:spPr>
          <a:xfrm>
            <a:off x="2339752" y="4280520"/>
            <a:ext cx="830630" cy="228600"/>
          </a:xfrm>
          <a:prstGeom prst="hexagon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C00000"/>
                </a:solidFill>
              </a:rPr>
              <a:t>1</a:t>
            </a:r>
            <a:endParaRPr lang="en-GB" sz="1000" dirty="0">
              <a:solidFill>
                <a:srgbClr val="C00000"/>
              </a:solidFill>
            </a:endParaRPr>
          </a:p>
        </p:txBody>
      </p:sp>
      <p:cxnSp>
        <p:nvCxnSpPr>
          <p:cNvPr id="190" name="Straight Connector 189"/>
          <p:cNvCxnSpPr>
            <a:stCxn id="189" idx="3"/>
          </p:cNvCxnSpPr>
          <p:nvPr/>
        </p:nvCxnSpPr>
        <p:spPr>
          <a:xfrm flipH="1">
            <a:off x="2148499" y="4394820"/>
            <a:ext cx="191253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91" name="Straight Connector 190"/>
          <p:cNvCxnSpPr>
            <a:stCxn id="189" idx="0"/>
          </p:cNvCxnSpPr>
          <p:nvPr/>
        </p:nvCxnSpPr>
        <p:spPr>
          <a:xfrm>
            <a:off x="3170382" y="4394820"/>
            <a:ext cx="197317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192" name="Hexagon 191"/>
          <p:cNvSpPr/>
          <p:nvPr/>
        </p:nvSpPr>
        <p:spPr>
          <a:xfrm>
            <a:off x="3546247" y="4280520"/>
            <a:ext cx="830630" cy="228600"/>
          </a:xfrm>
          <a:prstGeom prst="hexagon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C00000"/>
                </a:solidFill>
              </a:rPr>
              <a:t>0</a:t>
            </a:r>
          </a:p>
        </p:txBody>
      </p:sp>
      <p:cxnSp>
        <p:nvCxnSpPr>
          <p:cNvPr id="193" name="Straight Connector 192"/>
          <p:cNvCxnSpPr>
            <a:stCxn id="192" idx="3"/>
          </p:cNvCxnSpPr>
          <p:nvPr/>
        </p:nvCxnSpPr>
        <p:spPr>
          <a:xfrm flipH="1">
            <a:off x="3354994" y="4394820"/>
            <a:ext cx="191253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94" name="Straight Connector 193"/>
          <p:cNvCxnSpPr>
            <a:stCxn id="192" idx="0"/>
          </p:cNvCxnSpPr>
          <p:nvPr/>
        </p:nvCxnSpPr>
        <p:spPr>
          <a:xfrm>
            <a:off x="4376877" y="4394820"/>
            <a:ext cx="197317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195" name="Hexagon 194"/>
          <p:cNvSpPr/>
          <p:nvPr/>
        </p:nvSpPr>
        <p:spPr>
          <a:xfrm>
            <a:off x="4766895" y="4280520"/>
            <a:ext cx="830630" cy="228600"/>
          </a:xfrm>
          <a:prstGeom prst="hexagon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C00000"/>
                </a:solidFill>
              </a:rPr>
              <a:t>0</a:t>
            </a:r>
          </a:p>
        </p:txBody>
      </p:sp>
      <p:cxnSp>
        <p:nvCxnSpPr>
          <p:cNvPr id="196" name="Straight Connector 195"/>
          <p:cNvCxnSpPr>
            <a:stCxn id="195" idx="3"/>
          </p:cNvCxnSpPr>
          <p:nvPr/>
        </p:nvCxnSpPr>
        <p:spPr>
          <a:xfrm flipH="1">
            <a:off x="4575642" y="4394820"/>
            <a:ext cx="191253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97" name="Straight Connector 196"/>
          <p:cNvCxnSpPr>
            <a:stCxn id="195" idx="0"/>
          </p:cNvCxnSpPr>
          <p:nvPr/>
        </p:nvCxnSpPr>
        <p:spPr>
          <a:xfrm>
            <a:off x="5597525" y="4394820"/>
            <a:ext cx="197317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198" name="Hexagon 197"/>
          <p:cNvSpPr/>
          <p:nvPr/>
        </p:nvSpPr>
        <p:spPr>
          <a:xfrm>
            <a:off x="6000384" y="4280520"/>
            <a:ext cx="830630" cy="228600"/>
          </a:xfrm>
          <a:prstGeom prst="hexagon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C00000"/>
                </a:solidFill>
              </a:rPr>
              <a:t>0</a:t>
            </a:r>
          </a:p>
        </p:txBody>
      </p:sp>
      <p:cxnSp>
        <p:nvCxnSpPr>
          <p:cNvPr id="199" name="Straight Connector 198"/>
          <p:cNvCxnSpPr>
            <a:stCxn id="198" idx="3"/>
          </p:cNvCxnSpPr>
          <p:nvPr/>
        </p:nvCxnSpPr>
        <p:spPr>
          <a:xfrm flipH="1">
            <a:off x="5809131" y="4394820"/>
            <a:ext cx="191253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200" name="Straight Connector 199"/>
          <p:cNvCxnSpPr>
            <a:stCxn id="198" idx="0"/>
          </p:cNvCxnSpPr>
          <p:nvPr/>
        </p:nvCxnSpPr>
        <p:spPr>
          <a:xfrm>
            <a:off x="6831014" y="4394820"/>
            <a:ext cx="197317" cy="194211"/>
          </a:xfrm>
          <a:prstGeom prst="lin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55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207" name="Straight Arrow Connector 206"/>
          <p:cNvCxnSpPr/>
          <p:nvPr/>
        </p:nvCxnSpPr>
        <p:spPr>
          <a:xfrm>
            <a:off x="353875" y="2829821"/>
            <a:ext cx="255919" cy="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8" name="Rounded Rectangle 207"/>
          <p:cNvSpPr/>
          <p:nvPr/>
        </p:nvSpPr>
        <p:spPr>
          <a:xfrm>
            <a:off x="609794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Set the data to b‘1000’;</a:t>
            </a:r>
          </a:p>
          <a:p>
            <a:pPr algn="ctr"/>
            <a:r>
              <a:rPr lang="en-GB" sz="1400" dirty="0" smtClean="0"/>
              <a:t>This will allow to identify the </a:t>
            </a:r>
            <a:r>
              <a:rPr lang="en-GB" sz="1400" dirty="0" err="1" smtClean="0"/>
              <a:t>D</a:t>
            </a:r>
            <a:r>
              <a:rPr lang="en-GB" sz="1400" baseline="-25000" dirty="0" err="1" smtClean="0"/>
              <a:t>n</a:t>
            </a:r>
            <a:r>
              <a:rPr lang="en-GB" sz="1400" dirty="0" smtClean="0"/>
              <a:t>(3) position</a:t>
            </a:r>
            <a:endParaRPr lang="en-GB" sz="1400" dirty="0"/>
          </a:p>
        </p:txBody>
      </p:sp>
      <p:sp>
        <p:nvSpPr>
          <p:cNvPr id="210" name="TextBox 209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  <p:sp>
        <p:nvSpPr>
          <p:cNvPr id="211" name="Hexagon 210"/>
          <p:cNvSpPr/>
          <p:nvPr/>
        </p:nvSpPr>
        <p:spPr>
          <a:xfrm>
            <a:off x="1117036" y="4280520"/>
            <a:ext cx="830630" cy="228600"/>
          </a:xfrm>
          <a:prstGeom prst="hexagon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C00000"/>
                </a:solidFill>
              </a:rPr>
              <a:t>0</a:t>
            </a:r>
          </a:p>
        </p:txBody>
      </p:sp>
      <p:cxnSp>
        <p:nvCxnSpPr>
          <p:cNvPr id="212" name="Straight Connector 211"/>
          <p:cNvCxnSpPr>
            <a:stCxn id="211" idx="3"/>
          </p:cNvCxnSpPr>
          <p:nvPr/>
        </p:nvCxnSpPr>
        <p:spPr>
          <a:xfrm flipH="1">
            <a:off x="925783" y="4394820"/>
            <a:ext cx="191253" cy="19421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211" idx="0"/>
          </p:cNvCxnSpPr>
          <p:nvPr/>
        </p:nvCxnSpPr>
        <p:spPr>
          <a:xfrm>
            <a:off x="1947666" y="4394820"/>
            <a:ext cx="197317" cy="19421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Hexagon 213"/>
          <p:cNvSpPr/>
          <p:nvPr/>
        </p:nvSpPr>
        <p:spPr>
          <a:xfrm>
            <a:off x="7230573" y="4282015"/>
            <a:ext cx="830630" cy="228600"/>
          </a:xfrm>
          <a:prstGeom prst="hexagon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C00000"/>
                </a:solidFill>
              </a:rPr>
              <a:t>1</a:t>
            </a:r>
            <a:endParaRPr lang="en-GB" sz="1000" dirty="0">
              <a:solidFill>
                <a:srgbClr val="C00000"/>
              </a:solidFill>
            </a:endParaRPr>
          </a:p>
        </p:txBody>
      </p:sp>
      <p:cxnSp>
        <p:nvCxnSpPr>
          <p:cNvPr id="215" name="Straight Connector 214"/>
          <p:cNvCxnSpPr>
            <a:stCxn id="214" idx="3"/>
          </p:cNvCxnSpPr>
          <p:nvPr/>
        </p:nvCxnSpPr>
        <p:spPr>
          <a:xfrm flipH="1">
            <a:off x="7039320" y="4396315"/>
            <a:ext cx="191253" cy="194211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>
            <a:stCxn id="214" idx="0"/>
          </p:cNvCxnSpPr>
          <p:nvPr/>
        </p:nvCxnSpPr>
        <p:spPr>
          <a:xfrm>
            <a:off x="8061203" y="4396315"/>
            <a:ext cx="197317" cy="194211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02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219256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 smtClean="0"/>
              <a:t>) – How to data align a </a:t>
            </a:r>
            <a:r>
              <a:rPr lang="en-GB" dirty="0"/>
              <a:t>channel?</a:t>
            </a:r>
          </a:p>
          <a:p>
            <a:pPr lvl="2"/>
            <a:r>
              <a:rPr lang="en-GB" dirty="0" smtClean="0"/>
              <a:t>Example:</a:t>
            </a:r>
          </a:p>
          <a:p>
            <a:pPr lvl="3"/>
            <a:r>
              <a:rPr lang="en-GB" dirty="0" smtClean="0"/>
              <a:t>Group at 160 Mbit/s</a:t>
            </a:r>
          </a:p>
          <a:p>
            <a:pPr lvl="3"/>
            <a:r>
              <a:rPr lang="en-GB" dirty="0" smtClean="0"/>
              <a:t>The automatic phase aligner mode is restricted between the [4; 11] tap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grpSp>
        <p:nvGrpSpPr>
          <p:cNvPr id="193" name="Group 192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94" name="Hexagon 193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5" name="Hexagon 194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6" name="Hexagon 195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7" name="Hexagon 196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8" name="Hexagon 197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9" name="Hexagon 198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539552" y="4807575"/>
            <a:ext cx="7336594" cy="234836"/>
            <a:chOff x="1568987" y="3134732"/>
            <a:chExt cx="7336594" cy="234836"/>
          </a:xfrm>
        </p:grpSpPr>
        <p:sp>
          <p:nvSpPr>
            <p:cNvPr id="201" name="Hexagon 200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2" name="Hexagon 201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3" name="Hexagon 202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4" name="Hexagon 203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5" name="Hexagon 204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6" name="Hexagon 205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208" name="Hexagon 207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9" name="Hexagon 208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0" name="Hexagon 209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1" name="Hexagon 210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2" name="Hexagon 211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3" name="Hexagon 212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395536" y="5527655"/>
            <a:ext cx="7336594" cy="234836"/>
            <a:chOff x="1568987" y="3134732"/>
            <a:chExt cx="7336594" cy="234836"/>
          </a:xfrm>
        </p:grpSpPr>
        <p:sp>
          <p:nvSpPr>
            <p:cNvPr id="215" name="Hexagon 214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6" name="Hexagon 215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7" name="Hexagon 216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8" name="Hexagon 217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9" name="Hexagon 218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0" name="Hexagon 219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3" name="Rounded Rectangle 172"/>
          <p:cNvSpPr/>
          <p:nvPr/>
        </p:nvSpPr>
        <p:spPr>
          <a:xfrm>
            <a:off x="2578446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Provided enough transitions, the </a:t>
            </a:r>
            <a:r>
              <a:rPr lang="en-GB" sz="1400" dirty="0" err="1" smtClean="0"/>
              <a:t>eportRX</a:t>
            </a:r>
            <a:r>
              <a:rPr lang="en-GB" sz="1400" dirty="0" smtClean="0"/>
              <a:t> phase aligner locks</a:t>
            </a:r>
            <a:endParaRPr lang="en-GB" sz="1400" dirty="0"/>
          </a:p>
        </p:txBody>
      </p:sp>
      <p:cxnSp>
        <p:nvCxnSpPr>
          <p:cNvPr id="192" name="Straight Arrow Connector 191"/>
          <p:cNvCxnSpPr>
            <a:stCxn id="225" idx="3"/>
            <a:endCxn id="173" idx="1"/>
          </p:cNvCxnSpPr>
          <p:nvPr/>
        </p:nvCxnSpPr>
        <p:spPr>
          <a:xfrm>
            <a:off x="2145310" y="2818088"/>
            <a:ext cx="43313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Hexagon 221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8181’h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223" name="Snip Diagonal Corner Rectangle 222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1000 </a:t>
            </a:r>
            <a:endParaRPr lang="en-GB" sz="1400" dirty="0"/>
          </a:p>
        </p:txBody>
      </p:sp>
      <p:cxnSp>
        <p:nvCxnSpPr>
          <p:cNvPr id="224" name="Straight Arrow Connector 223"/>
          <p:cNvCxnSpPr/>
          <p:nvPr/>
        </p:nvCxnSpPr>
        <p:spPr>
          <a:xfrm>
            <a:off x="353875" y="2829821"/>
            <a:ext cx="255919" cy="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5" name="Rounded Rectangle 224"/>
          <p:cNvSpPr/>
          <p:nvPr/>
        </p:nvSpPr>
        <p:spPr>
          <a:xfrm>
            <a:off x="609794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Set the data to b‘1000’;</a:t>
            </a:r>
          </a:p>
          <a:p>
            <a:pPr algn="ctr"/>
            <a:r>
              <a:rPr lang="en-GB" sz="1400" dirty="0" smtClean="0"/>
              <a:t>This will allow to identify the </a:t>
            </a:r>
            <a:r>
              <a:rPr lang="en-GB" sz="1400" dirty="0" err="1" smtClean="0"/>
              <a:t>D</a:t>
            </a:r>
            <a:r>
              <a:rPr lang="en-GB" sz="1400" baseline="-25000" dirty="0" err="1" smtClean="0"/>
              <a:t>n</a:t>
            </a:r>
            <a:r>
              <a:rPr lang="en-GB" sz="1400" dirty="0" smtClean="0"/>
              <a:t>(3) position</a:t>
            </a:r>
            <a:endParaRPr lang="en-GB" sz="1400" dirty="0"/>
          </a:p>
        </p:txBody>
      </p:sp>
      <p:sp>
        <p:nvSpPr>
          <p:cNvPr id="226" name="TextBox 225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246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219256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 smtClean="0"/>
              <a:t>) – How to data align a channel?</a:t>
            </a:r>
            <a:endParaRPr lang="en-GB" dirty="0"/>
          </a:p>
          <a:p>
            <a:pPr lvl="2"/>
            <a:r>
              <a:rPr lang="en-GB" dirty="0" smtClean="0"/>
              <a:t>Example:</a:t>
            </a:r>
          </a:p>
          <a:p>
            <a:pPr lvl="3"/>
            <a:r>
              <a:rPr lang="en-GB" dirty="0" smtClean="0"/>
              <a:t>Group at 160 Mbit/s</a:t>
            </a:r>
          </a:p>
          <a:p>
            <a:pPr lvl="3"/>
            <a:r>
              <a:rPr lang="en-GB" dirty="0" smtClean="0"/>
              <a:t>The automatic phase aligner mode is restricted between the [4; 11] tap</a:t>
            </a:r>
          </a:p>
          <a:p>
            <a:pPr lvl="3"/>
            <a:r>
              <a:rPr lang="en-GB" dirty="0" smtClean="0"/>
              <a:t>Coarse phase adjustment (bit clock) is done in the front-end by pipelining the data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grpSp>
        <p:nvGrpSpPr>
          <p:cNvPr id="191" name="Group 190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92" name="Hexagon 19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3" name="Hexagon 19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4" name="Hexagon 19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5" name="Hexagon 19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6" name="Hexagon 19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7" name="Hexagon 19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199" name="Hexagon 19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0" name="Hexagon 19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1" name="Hexagon 20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2" name="Hexagon 20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3" name="Hexagon 20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4" name="Hexagon 20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88" name="Group 1687"/>
          <p:cNvGrpSpPr/>
          <p:nvPr/>
        </p:nvGrpSpPr>
        <p:grpSpPr>
          <a:xfrm>
            <a:off x="1763688" y="4807575"/>
            <a:ext cx="7336594" cy="234836"/>
            <a:chOff x="1568987" y="3134732"/>
            <a:chExt cx="7336594" cy="234836"/>
          </a:xfrm>
        </p:grpSpPr>
        <p:sp>
          <p:nvSpPr>
            <p:cNvPr id="1689" name="Hexagon 16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0" name="Hexagon 16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1" name="Hexagon 16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2" name="Hexagon 16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3" name="Hexagon 16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4" name="Hexagon 16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02" name="Group 1701"/>
          <p:cNvGrpSpPr/>
          <p:nvPr/>
        </p:nvGrpSpPr>
        <p:grpSpPr>
          <a:xfrm>
            <a:off x="1627894" y="5527655"/>
            <a:ext cx="7336594" cy="234836"/>
            <a:chOff x="1568987" y="3134732"/>
            <a:chExt cx="7336594" cy="234836"/>
          </a:xfrm>
        </p:grpSpPr>
        <p:sp>
          <p:nvSpPr>
            <p:cNvPr id="1703" name="Hexagon 1702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4" name="Hexagon 1703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5" name="Hexagon 1704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6" name="Hexagon 1705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7" name="Hexagon 1706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08" name="Hexagon 1707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7" name="Rounded Rectangle 176"/>
          <p:cNvSpPr/>
          <p:nvPr/>
        </p:nvSpPr>
        <p:spPr>
          <a:xfrm>
            <a:off x="4696167" y="2062004"/>
            <a:ext cx="1719531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Align the channels by bit-shifting the front-end output data</a:t>
            </a:r>
            <a:endParaRPr lang="en-GB" sz="1400" dirty="0"/>
          </a:p>
        </p:txBody>
      </p:sp>
      <p:cxnSp>
        <p:nvCxnSpPr>
          <p:cNvPr id="178" name="Straight Arrow Connector 177"/>
          <p:cNvCxnSpPr>
            <a:stCxn id="185" idx="3"/>
            <a:endCxn id="177" idx="1"/>
          </p:cNvCxnSpPr>
          <p:nvPr/>
        </p:nvCxnSpPr>
        <p:spPr>
          <a:xfrm>
            <a:off x="4113962" y="2818088"/>
            <a:ext cx="582205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183" idx="3"/>
          </p:cNvCxnSpPr>
          <p:nvPr/>
        </p:nvCxnSpPr>
        <p:spPr>
          <a:xfrm>
            <a:off x="929298" y="4936571"/>
            <a:ext cx="82789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84" idx="3"/>
            <a:endCxn id="1708" idx="3"/>
          </p:cNvCxnSpPr>
          <p:nvPr/>
        </p:nvCxnSpPr>
        <p:spPr>
          <a:xfrm>
            <a:off x="929299" y="5648191"/>
            <a:ext cx="698595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1" name="Hexagon 180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8888’h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82" name="Snip Diagonal Corner Rectangle 181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1000 </a:t>
            </a:r>
            <a:endParaRPr lang="en-GB" sz="1400" dirty="0"/>
          </a:p>
        </p:txBody>
      </p:sp>
      <p:sp>
        <p:nvSpPr>
          <p:cNvPr id="183" name="TextBox 182"/>
          <p:cNvSpPr txBox="1"/>
          <p:nvPr/>
        </p:nvSpPr>
        <p:spPr>
          <a:xfrm>
            <a:off x="179511" y="4813460"/>
            <a:ext cx="749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bitShift</a:t>
            </a:r>
            <a:r>
              <a:rPr lang="en-US" sz="1000" dirty="0" smtClean="0"/>
              <a:t> = 1</a:t>
            </a:r>
            <a:endParaRPr lang="en-GB" sz="1000" dirty="0"/>
          </a:p>
        </p:txBody>
      </p:sp>
      <p:sp>
        <p:nvSpPr>
          <p:cNvPr id="184" name="TextBox 183"/>
          <p:cNvSpPr txBox="1"/>
          <p:nvPr/>
        </p:nvSpPr>
        <p:spPr>
          <a:xfrm>
            <a:off x="179512" y="5525080"/>
            <a:ext cx="749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bitShift</a:t>
            </a:r>
            <a:r>
              <a:rPr lang="en-US" sz="1000" dirty="0" smtClean="0"/>
              <a:t> = 1</a:t>
            </a:r>
            <a:endParaRPr lang="en-GB" sz="1000" dirty="0"/>
          </a:p>
        </p:txBody>
      </p:sp>
      <p:sp>
        <p:nvSpPr>
          <p:cNvPr id="185" name="Rounded Rectangle 184"/>
          <p:cNvSpPr/>
          <p:nvPr/>
        </p:nvSpPr>
        <p:spPr>
          <a:xfrm>
            <a:off x="2578446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Provided enough transitions, the </a:t>
            </a:r>
            <a:r>
              <a:rPr lang="en-GB" sz="1400" dirty="0" err="1" smtClean="0"/>
              <a:t>eportRX</a:t>
            </a:r>
            <a:r>
              <a:rPr lang="en-GB" sz="1400" dirty="0" smtClean="0"/>
              <a:t> phase aligner locks</a:t>
            </a:r>
            <a:endParaRPr lang="en-GB" sz="1400" dirty="0"/>
          </a:p>
        </p:txBody>
      </p:sp>
      <p:cxnSp>
        <p:nvCxnSpPr>
          <p:cNvPr id="186" name="Straight Arrow Connector 185"/>
          <p:cNvCxnSpPr>
            <a:stCxn id="188" idx="3"/>
            <a:endCxn id="185" idx="1"/>
          </p:cNvCxnSpPr>
          <p:nvPr/>
        </p:nvCxnSpPr>
        <p:spPr>
          <a:xfrm>
            <a:off x="2145310" y="2818088"/>
            <a:ext cx="43313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>
            <a:off x="353875" y="2829821"/>
            <a:ext cx="255919" cy="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8" name="Rounded Rectangle 187"/>
          <p:cNvSpPr/>
          <p:nvPr/>
        </p:nvSpPr>
        <p:spPr>
          <a:xfrm>
            <a:off x="609794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Set the data to b‘1000’;</a:t>
            </a:r>
          </a:p>
          <a:p>
            <a:pPr algn="ctr"/>
            <a:r>
              <a:rPr lang="en-GB" sz="1400" dirty="0" smtClean="0"/>
              <a:t>This will allow to identify the </a:t>
            </a:r>
            <a:r>
              <a:rPr lang="en-GB" sz="1400" dirty="0" err="1" smtClean="0"/>
              <a:t>D</a:t>
            </a:r>
            <a:r>
              <a:rPr lang="en-GB" sz="1400" baseline="-25000" dirty="0" err="1" smtClean="0"/>
              <a:t>n</a:t>
            </a:r>
            <a:r>
              <a:rPr lang="en-GB" sz="1400" dirty="0" smtClean="0"/>
              <a:t>(3) position</a:t>
            </a:r>
            <a:endParaRPr lang="en-GB" sz="14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8244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219256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 smtClean="0"/>
              <a:t>) – How to data align a channel?</a:t>
            </a:r>
            <a:endParaRPr lang="en-GB" dirty="0"/>
          </a:p>
          <a:p>
            <a:pPr lvl="2"/>
            <a:r>
              <a:rPr lang="en-GB" dirty="0" smtClean="0"/>
              <a:t>Example:</a:t>
            </a:r>
          </a:p>
          <a:p>
            <a:pPr lvl="3"/>
            <a:r>
              <a:rPr lang="en-GB" dirty="0" smtClean="0"/>
              <a:t>Group at 160 Mbit/s</a:t>
            </a:r>
          </a:p>
          <a:p>
            <a:pPr lvl="3"/>
            <a:r>
              <a:rPr lang="en-GB" dirty="0" smtClean="0"/>
              <a:t>The automatic phase aligner mode is restricted between the [4; 11] tap</a:t>
            </a:r>
          </a:p>
          <a:p>
            <a:pPr lvl="3"/>
            <a:r>
              <a:rPr lang="en-GB" dirty="0" smtClean="0"/>
              <a:t>Coarse phase adjustment (bit clock) is done in the front-end by pipelining the data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grpSp>
        <p:nvGrpSpPr>
          <p:cNvPr id="1688" name="Group 1687"/>
          <p:cNvGrpSpPr/>
          <p:nvPr/>
        </p:nvGrpSpPr>
        <p:grpSpPr>
          <a:xfrm>
            <a:off x="1763688" y="4807575"/>
            <a:ext cx="7336594" cy="234836"/>
            <a:chOff x="1568987" y="3134732"/>
            <a:chExt cx="7336594" cy="234836"/>
          </a:xfrm>
        </p:grpSpPr>
        <p:sp>
          <p:nvSpPr>
            <p:cNvPr id="1689" name="Hexagon 16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0" name="Hexagon 16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1" name="Hexagon 16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2" name="Hexagon 16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3" name="Hexagon 16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4" name="Hexagon 16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Group 180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82" name="Hexagon 18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3" name="Hexagon 18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4" name="Hexagon 18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5" name="Hexagon 18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6" name="Hexagon 18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7" name="Hexagon 18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189" name="Hexagon 1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0" name="Hexagon 1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1" name="Hexagon 1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2" name="Hexagon 1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3" name="Hexagon 1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4" name="Hexagon 1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627894" y="5527655"/>
            <a:ext cx="7336594" cy="234836"/>
            <a:chOff x="1568987" y="3134732"/>
            <a:chExt cx="7336594" cy="234836"/>
          </a:xfrm>
        </p:grpSpPr>
        <p:sp>
          <p:nvSpPr>
            <p:cNvPr id="196" name="Hexagon 195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7" name="Hexagon 196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8" name="Hexagon 197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9" name="Hexagon 198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0" name="Hexagon 199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1" name="Hexagon 200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2" name="Rounded Rectangle 171"/>
          <p:cNvSpPr/>
          <p:nvPr/>
        </p:nvSpPr>
        <p:spPr>
          <a:xfrm>
            <a:off x="6876256" y="2062004"/>
            <a:ext cx="1535516" cy="1512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What if… it falls on the next bunch clock?</a:t>
            </a:r>
            <a:endParaRPr lang="en-GB" sz="1400" dirty="0"/>
          </a:p>
        </p:txBody>
      </p:sp>
      <p:cxnSp>
        <p:nvCxnSpPr>
          <p:cNvPr id="173" name="Straight Arrow Connector 172"/>
          <p:cNvCxnSpPr>
            <a:endCxn id="172" idx="1"/>
          </p:cNvCxnSpPr>
          <p:nvPr/>
        </p:nvCxnSpPr>
        <p:spPr>
          <a:xfrm>
            <a:off x="6231684" y="2818088"/>
            <a:ext cx="644572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4" name="Hexagon 173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8</a:t>
            </a:r>
            <a:r>
              <a:rPr lang="en-GB" sz="1200" b="1" dirty="0" smtClean="0">
                <a:solidFill>
                  <a:srgbClr val="002060"/>
                </a:solidFill>
              </a:rPr>
              <a:t>8</a:t>
            </a:r>
            <a:r>
              <a:rPr lang="en-GB" sz="1100" b="1" dirty="0" smtClean="0">
                <a:solidFill>
                  <a:srgbClr val="C00000"/>
                </a:solidFill>
              </a:rPr>
              <a:t>8</a:t>
            </a:r>
            <a:r>
              <a:rPr lang="en-GB" sz="1100" b="1" dirty="0">
                <a:solidFill>
                  <a:srgbClr val="C00000"/>
                </a:solidFill>
              </a:rPr>
              <a:t>8’</a:t>
            </a:r>
            <a:r>
              <a:rPr lang="en-GB" sz="1100" b="1" dirty="0" smtClean="0">
                <a:solidFill>
                  <a:srgbClr val="C00000"/>
                </a:solidFill>
              </a:rPr>
              <a:t>h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75" name="Snip Diagonal Corner Rectangle 174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1000 </a:t>
            </a:r>
            <a:endParaRPr lang="en-GB" sz="1400" dirty="0"/>
          </a:p>
        </p:txBody>
      </p:sp>
      <p:cxnSp>
        <p:nvCxnSpPr>
          <p:cNvPr id="203" name="Straight Arrow Connector 202"/>
          <p:cNvCxnSpPr>
            <a:stCxn id="204" idx="3"/>
          </p:cNvCxnSpPr>
          <p:nvPr/>
        </p:nvCxnSpPr>
        <p:spPr>
          <a:xfrm>
            <a:off x="4113962" y="2818088"/>
            <a:ext cx="58220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4" name="Rounded Rectangle 203"/>
          <p:cNvSpPr/>
          <p:nvPr/>
        </p:nvSpPr>
        <p:spPr>
          <a:xfrm>
            <a:off x="2578446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Provided enough transitions, the </a:t>
            </a:r>
            <a:r>
              <a:rPr lang="en-GB" sz="1400" dirty="0" err="1" smtClean="0"/>
              <a:t>eportRX</a:t>
            </a:r>
            <a:r>
              <a:rPr lang="en-GB" sz="1400" dirty="0" smtClean="0"/>
              <a:t> phase aligner locks</a:t>
            </a:r>
            <a:endParaRPr lang="en-GB" sz="1400" dirty="0"/>
          </a:p>
        </p:txBody>
      </p:sp>
      <p:cxnSp>
        <p:nvCxnSpPr>
          <p:cNvPr id="205" name="Straight Arrow Connector 204"/>
          <p:cNvCxnSpPr>
            <a:stCxn id="207" idx="3"/>
            <a:endCxn id="204" idx="1"/>
          </p:cNvCxnSpPr>
          <p:nvPr/>
        </p:nvCxnSpPr>
        <p:spPr>
          <a:xfrm>
            <a:off x="2145310" y="2818088"/>
            <a:ext cx="43313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353875" y="2829821"/>
            <a:ext cx="255919" cy="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609794" y="2062004"/>
            <a:ext cx="15355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Set the data to b‘1000’;</a:t>
            </a:r>
          </a:p>
          <a:p>
            <a:pPr algn="ctr"/>
            <a:r>
              <a:rPr lang="en-GB" sz="1400" dirty="0" smtClean="0"/>
              <a:t>This will allow to identify the </a:t>
            </a:r>
            <a:r>
              <a:rPr lang="en-GB" sz="1400" dirty="0" err="1" smtClean="0"/>
              <a:t>D</a:t>
            </a:r>
            <a:r>
              <a:rPr lang="en-GB" sz="1400" baseline="-25000" dirty="0" err="1" smtClean="0"/>
              <a:t>n</a:t>
            </a:r>
            <a:r>
              <a:rPr lang="en-GB" sz="1400" dirty="0" smtClean="0"/>
              <a:t>(3) position</a:t>
            </a:r>
            <a:endParaRPr lang="en-GB" sz="1400" dirty="0"/>
          </a:p>
        </p:txBody>
      </p:sp>
      <p:sp>
        <p:nvSpPr>
          <p:cNvPr id="209" name="TextBox 208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  <p:sp>
        <p:nvSpPr>
          <p:cNvPr id="210" name="Rounded Rectangle 209"/>
          <p:cNvSpPr/>
          <p:nvPr/>
        </p:nvSpPr>
        <p:spPr>
          <a:xfrm>
            <a:off x="4696167" y="2062004"/>
            <a:ext cx="1719531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Align the channels by bit-shifting the front-end output data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8025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496944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/>
              <a:t>) – How to data align a group?</a:t>
            </a:r>
          </a:p>
          <a:p>
            <a:pPr lvl="2"/>
            <a:r>
              <a:rPr lang="en-GB" dirty="0"/>
              <a:t>Example:</a:t>
            </a:r>
          </a:p>
          <a:p>
            <a:pPr lvl="3"/>
            <a:r>
              <a:rPr lang="en-GB" dirty="0"/>
              <a:t>Implement a 4-bit LFSR pseudo-random pattern (overlaps every 16 words)</a:t>
            </a:r>
          </a:p>
          <a:p>
            <a:pPr lvl="3"/>
            <a:r>
              <a:rPr lang="en-GB" dirty="0"/>
              <a:t>Use the same pattern in the back-end and perform a bitwise XOR with the received frame</a:t>
            </a:r>
          </a:p>
          <a:p>
            <a:pPr lvl="3"/>
            <a:r>
              <a:rPr lang="en-GB" dirty="0"/>
              <a:t>Keep shifting the front-end output data until you have bitwise XOR = </a:t>
            </a:r>
            <a:r>
              <a:rPr lang="en-GB" dirty="0" smtClean="0"/>
              <a:t>4’b0000</a:t>
            </a:r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8" name="Group 1687"/>
          <p:cNvGrpSpPr/>
          <p:nvPr/>
        </p:nvGrpSpPr>
        <p:grpSpPr>
          <a:xfrm>
            <a:off x="1763688" y="4807575"/>
            <a:ext cx="7336594" cy="234836"/>
            <a:chOff x="1568987" y="3134732"/>
            <a:chExt cx="7336594" cy="234836"/>
          </a:xfrm>
        </p:grpSpPr>
        <p:sp>
          <p:nvSpPr>
            <p:cNvPr id="1689" name="Hexagon 16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0" name="Hexagon 16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1" name="Hexagon 16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2" name="Hexagon 16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3" name="Hexagon 16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694" name="Hexagon 16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Group 180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82" name="Hexagon 18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3" name="Hexagon 18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4" name="Hexagon 18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5" name="Hexagon 18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6" name="Hexagon 18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7" name="Hexagon 18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189" name="Hexagon 18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0" name="Hexagon 18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1" name="Hexagon 19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2" name="Hexagon 19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3" name="Hexagon 19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4" name="Hexagon 19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627894" y="5527655"/>
            <a:ext cx="7336594" cy="234836"/>
            <a:chOff x="1568987" y="3134732"/>
            <a:chExt cx="7336594" cy="234836"/>
          </a:xfrm>
        </p:grpSpPr>
        <p:sp>
          <p:nvSpPr>
            <p:cNvPr id="196" name="Hexagon 195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7" name="Hexagon 196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8" name="Hexagon 197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99" name="Hexagon 198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0" name="Hexagon 199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1" name="Hexagon 200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4" name="Hexagon 173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4-bit LFSR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75" name="Snip Diagonal Corner Rectangle 174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4’LFSR </a:t>
            </a:r>
            <a:endParaRPr lang="en-GB" sz="1400" dirty="0"/>
          </a:p>
        </p:txBody>
      </p:sp>
      <p:sp>
        <p:nvSpPr>
          <p:cNvPr id="176" name="Rectangle 175"/>
          <p:cNvSpPr/>
          <p:nvPr/>
        </p:nvSpPr>
        <p:spPr>
          <a:xfrm>
            <a:off x="4215225" y="2552754"/>
            <a:ext cx="800853" cy="6852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</a:t>
            </a:r>
          </a:p>
          <a:p>
            <a:pPr algn="ctr"/>
            <a:r>
              <a:rPr lang="en-GB" sz="1200" dirty="0" smtClean="0"/>
              <a:t>4’LFSR</a:t>
            </a:r>
            <a:endParaRPr lang="en-GB" dirty="0"/>
          </a:p>
        </p:txBody>
      </p:sp>
      <p:sp>
        <p:nvSpPr>
          <p:cNvPr id="177" name="Rectangle 176"/>
          <p:cNvSpPr/>
          <p:nvPr/>
        </p:nvSpPr>
        <p:spPr>
          <a:xfrm>
            <a:off x="2969730" y="2317028"/>
            <a:ext cx="780566" cy="11566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sp>
        <p:nvSpPr>
          <p:cNvPr id="178" name="Rounded Rectangle 177"/>
          <p:cNvSpPr/>
          <p:nvPr/>
        </p:nvSpPr>
        <p:spPr>
          <a:xfrm>
            <a:off x="179512" y="2217722"/>
            <a:ext cx="2166239" cy="13552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</a:p>
          <a:p>
            <a:pPr algn="ctr"/>
            <a:endParaRPr lang="en-GB" dirty="0" smtClean="0"/>
          </a:p>
          <a:p>
            <a:pPr algn="ctr"/>
            <a:r>
              <a:rPr lang="en-GB" sz="1200" dirty="0" smtClean="0"/>
              <a:t>(Internal </a:t>
            </a:r>
            <a:r>
              <a:rPr lang="en-GB" sz="1200" dirty="0"/>
              <a:t>[15:0</a:t>
            </a:r>
            <a:r>
              <a:rPr lang="en-GB" sz="1200" dirty="0" smtClean="0"/>
              <a:t>] 4’LFSR) </a:t>
            </a:r>
          </a:p>
          <a:p>
            <a:pPr algn="ctr"/>
            <a:r>
              <a:rPr lang="en-GB" sz="1200" dirty="0" err="1" smtClean="0"/>
              <a:t>bitwiseXOR</a:t>
            </a:r>
            <a:endParaRPr lang="en-GB" sz="1200" dirty="0" smtClean="0"/>
          </a:p>
          <a:p>
            <a:pPr algn="ctr"/>
            <a:r>
              <a:rPr lang="en-GB" sz="1200" dirty="0" smtClean="0"/>
              <a:t>(received 4’LFSR)</a:t>
            </a:r>
          </a:p>
        </p:txBody>
      </p:sp>
      <p:sp>
        <p:nvSpPr>
          <p:cNvPr id="179" name="Down Arrow 178"/>
          <p:cNvSpPr/>
          <p:nvPr/>
        </p:nvSpPr>
        <p:spPr>
          <a:xfrm rot="5400000">
            <a:off x="2544762" y="2360674"/>
            <a:ext cx="216024" cy="62045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0" name="Down Arrow 179"/>
          <p:cNvSpPr/>
          <p:nvPr/>
        </p:nvSpPr>
        <p:spPr>
          <a:xfrm rot="5400000">
            <a:off x="3867027" y="2670626"/>
            <a:ext cx="216024" cy="44948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8" name="Rounded Rectangle 207"/>
          <p:cNvSpPr/>
          <p:nvPr/>
        </p:nvSpPr>
        <p:spPr>
          <a:xfrm>
            <a:off x="7598803" y="2193231"/>
            <a:ext cx="1080121" cy="9413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What if… it falls on the next bunch clock?</a:t>
            </a:r>
            <a:endParaRPr lang="en-GB" sz="1200" dirty="0"/>
          </a:p>
        </p:txBody>
      </p:sp>
      <p:sp>
        <p:nvSpPr>
          <p:cNvPr id="209" name="TextBox 208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8929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496944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/>
              <a:t>) – How to data align a group?</a:t>
            </a:r>
          </a:p>
          <a:p>
            <a:pPr lvl="2"/>
            <a:r>
              <a:rPr lang="en-GB" dirty="0"/>
              <a:t>Example:</a:t>
            </a:r>
          </a:p>
          <a:p>
            <a:pPr lvl="3"/>
            <a:r>
              <a:rPr lang="en-GB" dirty="0"/>
              <a:t>Implement a 4-bit LFSR pseudo-random pattern (overlaps every 16 words)</a:t>
            </a:r>
          </a:p>
          <a:p>
            <a:pPr lvl="3"/>
            <a:r>
              <a:rPr lang="en-GB" dirty="0"/>
              <a:t>Use the same pattern in the back-end and perform a bitwise XOR with the received frame</a:t>
            </a:r>
          </a:p>
          <a:p>
            <a:pPr lvl="3"/>
            <a:r>
              <a:rPr lang="en-GB" dirty="0"/>
              <a:t>Keep shifting the front-end output data until you have bitwise XOR = 4’b0000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77" name="Hexagon 176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8" name="Hexagon 177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9" name="Hexagon 178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0" name="Hexagon 179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2" name="Hexagon 201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3" name="Hexagon 202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205" name="Hexagon 204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6" name="Hexagon 205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7" name="Hexagon 206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8" name="Hexagon 207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9" name="Hexagon 208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0" name="Hexagon 209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1763688" y="4807575"/>
            <a:ext cx="7336594" cy="234836"/>
            <a:chOff x="1568987" y="3134732"/>
            <a:chExt cx="7336594" cy="234836"/>
          </a:xfrm>
        </p:grpSpPr>
        <p:sp>
          <p:nvSpPr>
            <p:cNvPr id="212" name="Hexagon 21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3" name="Hexagon 21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4" name="Hexagon 21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5" name="Hexagon 21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6" name="Hexagon 21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7" name="Hexagon 21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1627894" y="5527655"/>
            <a:ext cx="7336594" cy="234836"/>
            <a:chOff x="1568987" y="3134732"/>
            <a:chExt cx="7336594" cy="234836"/>
          </a:xfrm>
        </p:grpSpPr>
        <p:sp>
          <p:nvSpPr>
            <p:cNvPr id="219" name="Hexagon 21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0" name="Hexagon 21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1" name="Hexagon 22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2" name="Hexagon 22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3" name="Hexagon 22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4" name="Hexagon 22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2" name="Rounded Rectangle 171"/>
          <p:cNvSpPr/>
          <p:nvPr/>
        </p:nvSpPr>
        <p:spPr>
          <a:xfrm>
            <a:off x="7598803" y="2193231"/>
            <a:ext cx="1080121" cy="9413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What if… it falls on the next bunch clock?</a:t>
            </a:r>
            <a:endParaRPr lang="en-GB" sz="1200" dirty="0"/>
          </a:p>
        </p:txBody>
      </p:sp>
      <p:sp>
        <p:nvSpPr>
          <p:cNvPr id="174" name="Hexagon 173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4-bit LFSR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75" name="Snip Diagonal Corner Rectangle 174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4’LFSR </a:t>
            </a:r>
            <a:endParaRPr lang="en-GB" sz="1400" dirty="0"/>
          </a:p>
        </p:txBody>
      </p:sp>
      <p:cxnSp>
        <p:nvCxnSpPr>
          <p:cNvPr id="225" name="Straight Arrow Connector 224"/>
          <p:cNvCxnSpPr>
            <a:stCxn id="226" idx="3"/>
          </p:cNvCxnSpPr>
          <p:nvPr/>
        </p:nvCxnSpPr>
        <p:spPr>
          <a:xfrm>
            <a:off x="929298" y="4936571"/>
            <a:ext cx="82789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179511" y="4813460"/>
            <a:ext cx="749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bitShift</a:t>
            </a:r>
            <a:r>
              <a:rPr lang="en-US" sz="1000" dirty="0" smtClean="0"/>
              <a:t> = 4</a:t>
            </a:r>
            <a:endParaRPr lang="en-GB" sz="1000" dirty="0"/>
          </a:p>
        </p:txBody>
      </p:sp>
      <p:sp>
        <p:nvSpPr>
          <p:cNvPr id="227" name="Rectangle 226"/>
          <p:cNvSpPr/>
          <p:nvPr/>
        </p:nvSpPr>
        <p:spPr>
          <a:xfrm>
            <a:off x="4215225" y="2552754"/>
            <a:ext cx="800853" cy="6852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</a:t>
            </a:r>
          </a:p>
          <a:p>
            <a:pPr algn="ctr"/>
            <a:r>
              <a:rPr lang="en-GB" sz="1200" dirty="0" smtClean="0"/>
              <a:t>4’LFSR</a:t>
            </a:r>
            <a:endParaRPr lang="en-GB" dirty="0"/>
          </a:p>
        </p:txBody>
      </p:sp>
      <p:sp>
        <p:nvSpPr>
          <p:cNvPr id="228" name="Rectangle 227"/>
          <p:cNvSpPr/>
          <p:nvPr/>
        </p:nvSpPr>
        <p:spPr>
          <a:xfrm>
            <a:off x="2969730" y="2317028"/>
            <a:ext cx="780566" cy="11566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sp>
        <p:nvSpPr>
          <p:cNvPr id="230" name="Down Arrow 229"/>
          <p:cNvSpPr/>
          <p:nvPr/>
        </p:nvSpPr>
        <p:spPr>
          <a:xfrm rot="5400000">
            <a:off x="2544762" y="2360674"/>
            <a:ext cx="216024" cy="62045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1" name="Down Arrow 230"/>
          <p:cNvSpPr/>
          <p:nvPr/>
        </p:nvSpPr>
        <p:spPr>
          <a:xfrm rot="5400000">
            <a:off x="3867027" y="2670626"/>
            <a:ext cx="216024" cy="44948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2" name="TextBox 231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  <p:sp>
        <p:nvSpPr>
          <p:cNvPr id="233" name="Rounded Rectangle 232"/>
          <p:cNvSpPr/>
          <p:nvPr/>
        </p:nvSpPr>
        <p:spPr>
          <a:xfrm>
            <a:off x="179512" y="2217722"/>
            <a:ext cx="2166239" cy="13552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</a:p>
          <a:p>
            <a:pPr algn="ctr"/>
            <a:endParaRPr lang="en-GB" dirty="0" smtClean="0"/>
          </a:p>
          <a:p>
            <a:pPr algn="ctr"/>
            <a:r>
              <a:rPr lang="en-GB" sz="1200" dirty="0" smtClean="0"/>
              <a:t>(Internal </a:t>
            </a:r>
            <a:r>
              <a:rPr lang="en-GB" sz="1200" dirty="0"/>
              <a:t>[15:0</a:t>
            </a:r>
            <a:r>
              <a:rPr lang="en-GB" sz="1200" dirty="0" smtClean="0"/>
              <a:t>] 4’LFSR) </a:t>
            </a:r>
          </a:p>
          <a:p>
            <a:pPr algn="ctr"/>
            <a:r>
              <a:rPr lang="en-GB" sz="1200" dirty="0" err="1" smtClean="0"/>
              <a:t>bitwiseXOR</a:t>
            </a:r>
            <a:endParaRPr lang="en-GB" sz="1200" dirty="0" smtClean="0"/>
          </a:p>
          <a:p>
            <a:pPr algn="ctr"/>
            <a:r>
              <a:rPr lang="en-GB" sz="1200" dirty="0" smtClean="0"/>
              <a:t>(received 4’LFSR)</a:t>
            </a:r>
          </a:p>
        </p:txBody>
      </p:sp>
    </p:spTree>
    <p:extLst>
      <p:ext uri="{BB962C8B-B14F-4D97-AF65-F5344CB8AC3E}">
        <p14:creationId xmlns:p14="http://schemas.microsoft.com/office/powerpoint/2010/main" val="377261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19256" cy="6019800"/>
          </a:xfrm>
        </p:spPr>
        <p:txBody>
          <a:bodyPr/>
          <a:lstStyle/>
          <a:p>
            <a:r>
              <a:rPr lang="en-GB" dirty="0" smtClean="0"/>
              <a:t>GBTX: a brief review</a:t>
            </a:r>
          </a:p>
          <a:p>
            <a:pPr lvl="1"/>
            <a:r>
              <a:rPr lang="en-GB" dirty="0" smtClean="0"/>
              <a:t>Mode/encoding</a:t>
            </a:r>
          </a:p>
          <a:p>
            <a:pPr lvl="1"/>
            <a:r>
              <a:rPr lang="en-GB" dirty="0" smtClean="0"/>
              <a:t>Clock domains</a:t>
            </a:r>
          </a:p>
          <a:p>
            <a:pPr lvl="1"/>
            <a:r>
              <a:rPr lang="en-GB" dirty="0" smtClean="0"/>
              <a:t>Configuration methods</a:t>
            </a:r>
          </a:p>
          <a:p>
            <a:pPr lvl="1"/>
            <a:r>
              <a:rPr lang="en-GB" dirty="0" smtClean="0"/>
              <a:t>Power-up sequence</a:t>
            </a:r>
          </a:p>
          <a:p>
            <a:pPr lvl="1"/>
            <a:r>
              <a:rPr lang="en-GB" dirty="0"/>
              <a:t>Phase Adjustable Output </a:t>
            </a:r>
            <a:r>
              <a:rPr lang="en-GB" dirty="0" smtClean="0"/>
              <a:t>Clocks</a:t>
            </a:r>
          </a:p>
          <a:p>
            <a:pPr lvl="1"/>
            <a:r>
              <a:rPr lang="en-GB" dirty="0" smtClean="0"/>
              <a:t>E-links</a:t>
            </a:r>
          </a:p>
          <a:p>
            <a:pPr lvl="2"/>
            <a:r>
              <a:rPr lang="en-GB" dirty="0" smtClean="0"/>
              <a:t>How to phase align the data of an e-link group</a:t>
            </a:r>
          </a:p>
          <a:p>
            <a:pPr lvl="1"/>
            <a:r>
              <a:rPr lang="en-GB" dirty="0" smtClean="0"/>
              <a:t>Power consumption example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 simple case-study:</a:t>
            </a:r>
          </a:p>
          <a:p>
            <a:pPr lvl="1"/>
            <a:r>
              <a:rPr lang="en-GB" dirty="0" smtClean="0"/>
              <a:t>GBTX transceiver (“master” GBTX) as clock source for multiple GBTXs transmitters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54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ctangle 781"/>
          <p:cNvSpPr/>
          <p:nvPr/>
        </p:nvSpPr>
        <p:spPr>
          <a:xfrm>
            <a:off x="1990613" y="4390275"/>
            <a:ext cx="2133600" cy="1444223"/>
          </a:xfrm>
          <a:prstGeom prst="rect">
            <a:avLst/>
          </a:prstGeom>
          <a:solidFill>
            <a:srgbClr val="C8F2F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2991384" y="478409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2635870" y="515239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1" name="Rectangle 170"/>
          <p:cNvSpPr/>
          <p:nvPr/>
        </p:nvSpPr>
        <p:spPr>
          <a:xfrm>
            <a:off x="2848787" y="5504175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8" name="Rectangle 167"/>
          <p:cNvSpPr/>
          <p:nvPr/>
        </p:nvSpPr>
        <p:spPr>
          <a:xfrm>
            <a:off x="2148499" y="4438680"/>
            <a:ext cx="4867200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496944" cy="194421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E-links receivers (</a:t>
            </a:r>
            <a:r>
              <a:rPr lang="en-GB" dirty="0" err="1"/>
              <a:t>eportRX</a:t>
            </a:r>
            <a:r>
              <a:rPr lang="en-GB" dirty="0"/>
              <a:t>) – How to data align a group?</a:t>
            </a:r>
          </a:p>
          <a:p>
            <a:pPr lvl="2"/>
            <a:r>
              <a:rPr lang="en-GB" dirty="0"/>
              <a:t>Example:</a:t>
            </a:r>
          </a:p>
          <a:p>
            <a:pPr lvl="3"/>
            <a:r>
              <a:rPr lang="en-GB" dirty="0"/>
              <a:t>Implement a 4-bit LFSR pseudo-random pattern (overlaps every 16 words)</a:t>
            </a:r>
          </a:p>
          <a:p>
            <a:pPr lvl="3"/>
            <a:r>
              <a:rPr lang="en-GB" dirty="0"/>
              <a:t>Use the same pattern in the back-end and perform a bitwise XOR with the received frame</a:t>
            </a:r>
          </a:p>
          <a:p>
            <a:pPr lvl="3"/>
            <a:r>
              <a:rPr lang="en-GB" dirty="0"/>
              <a:t>Keep shifting the front-end output data until you have bitwise XOR = 4’b0000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8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22306" y="5906507"/>
            <a:ext cx="2449712" cy="474821"/>
            <a:chOff x="3397787" y="3521968"/>
            <a:chExt cx="2449712" cy="474821"/>
          </a:xfrm>
        </p:grpSpPr>
        <p:grpSp>
          <p:nvGrpSpPr>
            <p:cNvPr id="1560" name="Group 1559"/>
            <p:cNvGrpSpPr/>
            <p:nvPr/>
          </p:nvGrpSpPr>
          <p:grpSpPr>
            <a:xfrm>
              <a:off x="3473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1" name="Straight Arrow Connector 156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Straight Arrow Connector 156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Straight Connector 156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Straight Connector 156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5" name="Group 1564"/>
            <p:cNvGrpSpPr/>
            <p:nvPr/>
          </p:nvGrpSpPr>
          <p:grpSpPr>
            <a:xfrm>
              <a:off x="3626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66" name="Straight Arrow Connector 156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Straight Arrow Connector 156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8" name="Straight Connector 156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9" name="Straight Connector 156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0" name="Group 1569"/>
            <p:cNvGrpSpPr/>
            <p:nvPr/>
          </p:nvGrpSpPr>
          <p:grpSpPr>
            <a:xfrm>
              <a:off x="3778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1" name="Straight Arrow Connector 157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2" name="Straight Arrow Connector 157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Straight Connector 157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Straight Connector 157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5" name="Group 1574"/>
            <p:cNvGrpSpPr/>
            <p:nvPr/>
          </p:nvGrpSpPr>
          <p:grpSpPr>
            <a:xfrm>
              <a:off x="3931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76" name="Straight Arrow Connector 157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7" name="Straight Arrow Connector 157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8" name="Straight Connector 157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9" name="Straight Connector 157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85" name="Group 1584"/>
            <p:cNvGrpSpPr/>
            <p:nvPr/>
          </p:nvGrpSpPr>
          <p:grpSpPr>
            <a:xfrm>
              <a:off x="4235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86" name="Straight Arrow Connector 158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Straight Arrow Connector 158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Straight Connector 158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Straight Connector 158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0" name="Group 1589"/>
            <p:cNvGrpSpPr/>
            <p:nvPr/>
          </p:nvGrpSpPr>
          <p:grpSpPr>
            <a:xfrm>
              <a:off x="4388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591" name="Straight Arrow Connector 159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2" name="Straight Arrow Connector 159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3" name="Straight Connector 159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4" name="Straight Connector 159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0" name="Group 1599"/>
            <p:cNvGrpSpPr/>
            <p:nvPr/>
          </p:nvGrpSpPr>
          <p:grpSpPr>
            <a:xfrm>
              <a:off x="4693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1" name="Straight Arrow Connector 160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2" name="Straight Arrow Connector 160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3" name="Straight Connector 160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4" name="Straight Connector 160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5" name="Group 1604"/>
            <p:cNvGrpSpPr/>
            <p:nvPr/>
          </p:nvGrpSpPr>
          <p:grpSpPr>
            <a:xfrm>
              <a:off x="4845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06" name="Straight Arrow Connector 160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7" name="Straight Arrow Connector 160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Straight Connector 160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9" name="Straight Connector 160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0" name="Group 1609"/>
            <p:cNvGrpSpPr/>
            <p:nvPr/>
          </p:nvGrpSpPr>
          <p:grpSpPr>
            <a:xfrm>
              <a:off x="49979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1" name="Straight Arrow Connector 161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2" name="Straight Arrow Connector 161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3" name="Straight Connector 161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4" name="Straight Connector 161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5" name="Group 1614"/>
            <p:cNvGrpSpPr/>
            <p:nvPr/>
          </p:nvGrpSpPr>
          <p:grpSpPr>
            <a:xfrm>
              <a:off x="51503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16" name="Straight Arrow Connector 1615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7" name="Straight Arrow Connector 1616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8" name="Straight Connector 1617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Straight Connector 1618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0" name="Group 1619"/>
            <p:cNvGrpSpPr/>
            <p:nvPr/>
          </p:nvGrpSpPr>
          <p:grpSpPr>
            <a:xfrm>
              <a:off x="53027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21" name="Straight Arrow Connector 1620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Straight Arrow Connector 1621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3" name="Straight Connector 1622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4" name="Straight Connector 1623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5" name="TextBox 1624"/>
            <p:cNvSpPr txBox="1"/>
            <p:nvPr/>
          </p:nvSpPr>
          <p:spPr>
            <a:xfrm>
              <a:off x="3397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GB" sz="1000" dirty="0"/>
            </a:p>
          </p:txBody>
        </p:sp>
        <p:sp>
          <p:nvSpPr>
            <p:cNvPr id="1626" name="TextBox 1625"/>
            <p:cNvSpPr txBox="1"/>
            <p:nvPr/>
          </p:nvSpPr>
          <p:spPr>
            <a:xfrm>
              <a:off x="3550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sp>
          <p:nvSpPr>
            <p:cNvPr id="1627" name="TextBox 1626"/>
            <p:cNvSpPr txBox="1"/>
            <p:nvPr/>
          </p:nvSpPr>
          <p:spPr>
            <a:xfrm>
              <a:off x="3702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GB" sz="1000" dirty="0"/>
            </a:p>
          </p:txBody>
        </p:sp>
        <p:sp>
          <p:nvSpPr>
            <p:cNvPr id="1628" name="TextBox 1627"/>
            <p:cNvSpPr txBox="1"/>
            <p:nvPr/>
          </p:nvSpPr>
          <p:spPr>
            <a:xfrm>
              <a:off x="3854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GB" sz="1000" dirty="0"/>
            </a:p>
          </p:txBody>
        </p:sp>
        <p:sp>
          <p:nvSpPr>
            <p:cNvPr id="1629" name="TextBox 1628"/>
            <p:cNvSpPr txBox="1"/>
            <p:nvPr/>
          </p:nvSpPr>
          <p:spPr>
            <a:xfrm>
              <a:off x="4007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GB" sz="1000" dirty="0"/>
            </a:p>
          </p:txBody>
        </p:sp>
        <p:sp>
          <p:nvSpPr>
            <p:cNvPr id="1630" name="TextBox 1629"/>
            <p:cNvSpPr txBox="1"/>
            <p:nvPr/>
          </p:nvSpPr>
          <p:spPr>
            <a:xfrm>
              <a:off x="41597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GB" sz="1000" dirty="0"/>
            </a:p>
          </p:txBody>
        </p:sp>
        <p:sp>
          <p:nvSpPr>
            <p:cNvPr id="1631" name="TextBox 1630"/>
            <p:cNvSpPr txBox="1"/>
            <p:nvPr/>
          </p:nvSpPr>
          <p:spPr>
            <a:xfrm>
              <a:off x="43121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GB" sz="1000" dirty="0"/>
            </a:p>
          </p:txBody>
        </p:sp>
        <p:sp>
          <p:nvSpPr>
            <p:cNvPr id="1632" name="TextBox 1631"/>
            <p:cNvSpPr txBox="1"/>
            <p:nvPr/>
          </p:nvSpPr>
          <p:spPr>
            <a:xfrm>
              <a:off x="44645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7</a:t>
              </a:r>
              <a:endParaRPr lang="en-GB" sz="1000" dirty="0"/>
            </a:p>
          </p:txBody>
        </p:sp>
        <p:sp>
          <p:nvSpPr>
            <p:cNvPr id="1633" name="TextBox 1632"/>
            <p:cNvSpPr txBox="1"/>
            <p:nvPr/>
          </p:nvSpPr>
          <p:spPr>
            <a:xfrm>
              <a:off x="46169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8</a:t>
              </a:r>
              <a:endParaRPr lang="en-GB" sz="1000" dirty="0"/>
            </a:p>
          </p:txBody>
        </p:sp>
        <p:sp>
          <p:nvSpPr>
            <p:cNvPr id="1634" name="TextBox 1633"/>
            <p:cNvSpPr txBox="1"/>
            <p:nvPr/>
          </p:nvSpPr>
          <p:spPr>
            <a:xfrm>
              <a:off x="4769387" y="3750568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9</a:t>
              </a:r>
              <a:endParaRPr lang="en-GB" sz="1000" dirty="0"/>
            </a:p>
          </p:txBody>
        </p:sp>
        <p:sp>
          <p:nvSpPr>
            <p:cNvPr id="1635" name="TextBox 1634"/>
            <p:cNvSpPr txBox="1"/>
            <p:nvPr/>
          </p:nvSpPr>
          <p:spPr>
            <a:xfrm>
              <a:off x="49217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GB" sz="1000" dirty="0"/>
            </a:p>
          </p:txBody>
        </p:sp>
        <p:sp>
          <p:nvSpPr>
            <p:cNvPr id="1636" name="TextBox 1635"/>
            <p:cNvSpPr txBox="1"/>
            <p:nvPr/>
          </p:nvSpPr>
          <p:spPr>
            <a:xfrm>
              <a:off x="50741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11</a:t>
              </a:r>
              <a:endParaRPr lang="en-GB" sz="1000" dirty="0"/>
            </a:p>
          </p:txBody>
        </p:sp>
        <p:sp>
          <p:nvSpPr>
            <p:cNvPr id="1637" name="TextBox 1636"/>
            <p:cNvSpPr txBox="1"/>
            <p:nvPr/>
          </p:nvSpPr>
          <p:spPr>
            <a:xfrm>
              <a:off x="52265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12</a:t>
              </a:r>
              <a:endParaRPr lang="en-GB" sz="1000" dirty="0"/>
            </a:p>
          </p:txBody>
        </p:sp>
        <p:grpSp>
          <p:nvGrpSpPr>
            <p:cNvPr id="1638" name="Group 1637"/>
            <p:cNvGrpSpPr/>
            <p:nvPr/>
          </p:nvGrpSpPr>
          <p:grpSpPr>
            <a:xfrm>
              <a:off x="54551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39" name="Straight Arrow Connector 1638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0" name="Straight Arrow Connector 1639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1" name="Straight Connector 1640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2" name="Straight Connector 1641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3" name="Group 1642"/>
            <p:cNvGrpSpPr/>
            <p:nvPr/>
          </p:nvGrpSpPr>
          <p:grpSpPr>
            <a:xfrm>
              <a:off x="5607587" y="3521968"/>
              <a:ext cx="152400" cy="228600"/>
              <a:chOff x="3048000" y="1828800"/>
              <a:chExt cx="152400" cy="228600"/>
            </a:xfrm>
          </p:grpSpPr>
          <p:cxnSp>
            <p:nvCxnSpPr>
              <p:cNvPr id="1644" name="Straight Arrow Connector 1643"/>
              <p:cNvCxnSpPr/>
              <p:nvPr/>
            </p:nvCxnSpPr>
            <p:spPr>
              <a:xfrm flipV="1">
                <a:off x="3124200" y="19050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5" name="Straight Arrow Connector 1644"/>
              <p:cNvCxnSpPr/>
              <p:nvPr/>
            </p:nvCxnSpPr>
            <p:spPr>
              <a:xfrm flipV="1">
                <a:off x="3124200" y="1828800"/>
                <a:ext cx="0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6" name="Straight Connector 1645"/>
              <p:cNvCxnSpPr/>
              <p:nvPr/>
            </p:nvCxnSpPr>
            <p:spPr>
              <a:xfrm>
                <a:off x="3124200" y="18288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7" name="Straight Connector 1646"/>
              <p:cNvCxnSpPr/>
              <p:nvPr/>
            </p:nvCxnSpPr>
            <p:spPr>
              <a:xfrm>
                <a:off x="3048000" y="20574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8" name="TextBox 1647"/>
            <p:cNvSpPr txBox="1"/>
            <p:nvPr/>
          </p:nvSpPr>
          <p:spPr>
            <a:xfrm>
              <a:off x="53789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13</a:t>
              </a:r>
              <a:endParaRPr lang="en-GB" sz="1000" dirty="0"/>
            </a:p>
          </p:txBody>
        </p:sp>
        <p:sp>
          <p:nvSpPr>
            <p:cNvPr id="1649" name="TextBox 1648"/>
            <p:cNvSpPr txBox="1"/>
            <p:nvPr/>
          </p:nvSpPr>
          <p:spPr>
            <a:xfrm>
              <a:off x="5531387" y="3750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4787" y="3776464"/>
            <a:ext cx="4890940" cy="238888"/>
            <a:chOff x="2776875" y="2759015"/>
            <a:chExt cx="4890940" cy="238888"/>
          </a:xfrm>
        </p:grpSpPr>
        <p:cxnSp>
          <p:nvCxnSpPr>
            <p:cNvPr id="1651" name="Straight Connector 1650"/>
            <p:cNvCxnSpPr/>
            <p:nvPr/>
          </p:nvCxnSpPr>
          <p:spPr>
            <a:xfrm flipV="1">
              <a:off x="2783425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2" name="Straight Connector 1651"/>
            <p:cNvCxnSpPr/>
            <p:nvPr/>
          </p:nvCxnSpPr>
          <p:spPr>
            <a:xfrm>
              <a:off x="2776875" y="2759015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3" name="Straight Connector 1652"/>
            <p:cNvCxnSpPr/>
            <p:nvPr/>
          </p:nvCxnSpPr>
          <p:spPr>
            <a:xfrm flipV="1">
              <a:off x="5226587" y="2759015"/>
              <a:ext cx="0" cy="22860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4" name="Straight Connector 1653"/>
            <p:cNvCxnSpPr/>
            <p:nvPr/>
          </p:nvCxnSpPr>
          <p:spPr>
            <a:xfrm>
              <a:off x="5223759" y="2997903"/>
              <a:ext cx="2444056" cy="0"/>
            </a:xfrm>
            <a:prstGeom prst="line">
              <a:avLst/>
            </a:prstGeom>
            <a:ln w="19050">
              <a:solidFill>
                <a:srgbClr val="004F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1" name="Straight Arrow Connector 1680"/>
          <p:cNvCxnSpPr/>
          <p:nvPr/>
        </p:nvCxnSpPr>
        <p:spPr>
          <a:xfrm flipV="1">
            <a:off x="3036744" y="59844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2" name="Straight Arrow Connector 1681"/>
          <p:cNvCxnSpPr/>
          <p:nvPr/>
        </p:nvCxnSpPr>
        <p:spPr>
          <a:xfrm flipV="1">
            <a:off x="3036744" y="5908217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3" name="Straight Connector 1682"/>
          <p:cNvCxnSpPr/>
          <p:nvPr/>
        </p:nvCxnSpPr>
        <p:spPr>
          <a:xfrm>
            <a:off x="3036744" y="59082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" name="Straight Connector 1683"/>
          <p:cNvCxnSpPr/>
          <p:nvPr/>
        </p:nvCxnSpPr>
        <p:spPr>
          <a:xfrm>
            <a:off x="2960544" y="6136817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" name="Straight Connector 1684"/>
          <p:cNvCxnSpPr/>
          <p:nvPr/>
        </p:nvCxnSpPr>
        <p:spPr>
          <a:xfrm flipV="1">
            <a:off x="1991337" y="3786752"/>
            <a:ext cx="0" cy="2047746"/>
          </a:xfrm>
          <a:prstGeom prst="line">
            <a:avLst/>
          </a:prstGeom>
          <a:ln w="19050">
            <a:solidFill>
              <a:srgbClr val="004F8A">
                <a:alpha val="51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6" name="TextBox 1685"/>
          <p:cNvSpPr txBox="1"/>
          <p:nvPr/>
        </p:nvSpPr>
        <p:spPr>
          <a:xfrm>
            <a:off x="6924866" y="3758843"/>
            <a:ext cx="1096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40 MHz clock</a:t>
            </a:r>
            <a:endParaRPr lang="en-GB" sz="1000" dirty="0"/>
          </a:p>
        </p:txBody>
      </p:sp>
      <p:cxnSp>
        <p:nvCxnSpPr>
          <p:cNvPr id="1713" name="Straight Arrow Connector 1712"/>
          <p:cNvCxnSpPr/>
          <p:nvPr/>
        </p:nvCxnSpPr>
        <p:spPr>
          <a:xfrm flipV="1">
            <a:off x="2583215" y="59827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4" name="Straight Arrow Connector 1713"/>
          <p:cNvCxnSpPr/>
          <p:nvPr/>
        </p:nvCxnSpPr>
        <p:spPr>
          <a:xfrm flipV="1">
            <a:off x="2583215" y="5906507"/>
            <a:ext cx="0" cy="15240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/>
          <p:cNvGrpSpPr/>
          <p:nvPr/>
        </p:nvGrpSpPr>
        <p:grpSpPr>
          <a:xfrm>
            <a:off x="929299" y="4468495"/>
            <a:ext cx="7336594" cy="234836"/>
            <a:chOff x="1568987" y="3134732"/>
            <a:chExt cx="7336594" cy="234836"/>
          </a:xfrm>
        </p:grpSpPr>
        <p:sp>
          <p:nvSpPr>
            <p:cNvPr id="177" name="Hexagon 176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8" name="Hexagon 177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79" name="Hexagon 178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180" name="Hexagon 179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2" name="Hexagon 201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3" name="Hexagon 202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1411870" y="5167615"/>
            <a:ext cx="7336594" cy="234836"/>
            <a:chOff x="1568987" y="3134732"/>
            <a:chExt cx="7336594" cy="234836"/>
          </a:xfrm>
        </p:grpSpPr>
        <p:sp>
          <p:nvSpPr>
            <p:cNvPr id="205" name="Hexagon 204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6" name="Hexagon 205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7" name="Hexagon 206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8" name="Hexagon 207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09" name="Hexagon 208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0" name="Hexagon 209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1763688" y="4807575"/>
            <a:ext cx="7336594" cy="234836"/>
            <a:chOff x="1568987" y="3134732"/>
            <a:chExt cx="7336594" cy="234836"/>
          </a:xfrm>
        </p:grpSpPr>
        <p:sp>
          <p:nvSpPr>
            <p:cNvPr id="212" name="Hexagon 211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3" name="Hexagon 212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4" name="Hexagon 213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5" name="Hexagon 214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6" name="Hexagon 215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17" name="Hexagon 216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1627894" y="5527655"/>
            <a:ext cx="7336594" cy="234836"/>
            <a:chOff x="1568987" y="3134732"/>
            <a:chExt cx="7336594" cy="234836"/>
          </a:xfrm>
        </p:grpSpPr>
        <p:sp>
          <p:nvSpPr>
            <p:cNvPr id="219" name="Hexagon 218"/>
            <p:cNvSpPr/>
            <p:nvPr/>
          </p:nvSpPr>
          <p:spPr>
            <a:xfrm>
              <a:off x="40073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(2)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0" name="Hexagon 219"/>
            <p:cNvSpPr/>
            <p:nvPr/>
          </p:nvSpPr>
          <p:spPr>
            <a:xfrm>
              <a:off x="27881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1" name="Hexagon 220"/>
            <p:cNvSpPr/>
            <p:nvPr/>
          </p:nvSpPr>
          <p:spPr>
            <a:xfrm>
              <a:off x="52265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(1)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2" name="Hexagon 221"/>
            <p:cNvSpPr/>
            <p:nvPr/>
          </p:nvSpPr>
          <p:spPr>
            <a:xfrm>
              <a:off x="6445787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0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3" name="Hexagon 222"/>
            <p:cNvSpPr/>
            <p:nvPr/>
          </p:nvSpPr>
          <p:spPr>
            <a:xfrm>
              <a:off x="7686381" y="3134732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1</a:t>
              </a:r>
              <a:r>
                <a:rPr lang="en-GB" sz="1000" dirty="0" smtClean="0">
                  <a:solidFill>
                    <a:srgbClr val="C00000"/>
                  </a:solidFill>
                </a:rPr>
                <a:t>(3)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sp>
          <p:nvSpPr>
            <p:cNvPr id="224" name="Hexagon 223"/>
            <p:cNvSpPr/>
            <p:nvPr/>
          </p:nvSpPr>
          <p:spPr>
            <a:xfrm>
              <a:off x="1568987" y="3140968"/>
              <a:ext cx="1219200" cy="2286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</a:t>
              </a:r>
              <a:r>
                <a:rPr lang="en-GB" sz="1000" baseline="-25000" dirty="0" smtClean="0">
                  <a:solidFill>
                    <a:srgbClr val="C00000"/>
                  </a:solidFill>
                </a:rPr>
                <a:t>-1</a:t>
              </a:r>
              <a:r>
                <a:rPr lang="en-GB" sz="1000" dirty="0" smtClean="0">
                  <a:solidFill>
                    <a:srgbClr val="C00000"/>
                  </a:solidFill>
                </a:rPr>
                <a:t>(0)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715" name="Straight Connector 1714"/>
          <p:cNvCxnSpPr/>
          <p:nvPr/>
        </p:nvCxnSpPr>
        <p:spPr>
          <a:xfrm>
            <a:off x="2583215" y="59065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" name="Straight Connector 1715"/>
          <p:cNvCxnSpPr/>
          <p:nvPr/>
        </p:nvCxnSpPr>
        <p:spPr>
          <a:xfrm>
            <a:off x="2507015" y="6135107"/>
            <a:ext cx="76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2659415" y="4474731"/>
            <a:ext cx="152400" cy="228600"/>
            <a:chOff x="1111424" y="3862952"/>
            <a:chExt cx="152400" cy="228600"/>
          </a:xfrm>
        </p:grpSpPr>
        <p:cxnSp>
          <p:nvCxnSpPr>
            <p:cNvPr id="149" name="Straight Arrow Connector 14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3443536" y="4815963"/>
            <a:ext cx="152400" cy="228600"/>
            <a:chOff x="1111424" y="3862952"/>
            <a:chExt cx="152400" cy="228600"/>
          </a:xfrm>
        </p:grpSpPr>
        <p:cxnSp>
          <p:nvCxnSpPr>
            <p:cNvPr id="154" name="Straight Arrow Connector 15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3117706" y="5173851"/>
            <a:ext cx="152400" cy="228600"/>
            <a:chOff x="1111424" y="3862952"/>
            <a:chExt cx="152400" cy="228600"/>
          </a:xfrm>
        </p:grpSpPr>
        <p:cxnSp>
          <p:nvCxnSpPr>
            <p:cNvPr id="159" name="Straight Arrow Connector 158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291136" y="5533891"/>
            <a:ext cx="152400" cy="228600"/>
            <a:chOff x="1111424" y="3862952"/>
            <a:chExt cx="152400" cy="228600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187624" y="3939152"/>
              <a:ext cx="0" cy="152400"/>
            </a:xfrm>
            <a:prstGeom prst="straightConnector1">
              <a:avLst/>
            </a:prstGeom>
            <a:ln>
              <a:headEnd type="none" w="med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1187624" y="3862952"/>
              <a:ext cx="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187624" y="38629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111424" y="4091552"/>
              <a:ext cx="7620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2" name="Rounded Rectangle 171"/>
          <p:cNvSpPr/>
          <p:nvPr/>
        </p:nvSpPr>
        <p:spPr>
          <a:xfrm>
            <a:off x="7598803" y="2193231"/>
            <a:ext cx="1080121" cy="9413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What if… it falls on the next bunch clock?</a:t>
            </a:r>
            <a:endParaRPr lang="en-GB" sz="1200" dirty="0"/>
          </a:p>
        </p:txBody>
      </p:sp>
      <p:sp>
        <p:nvSpPr>
          <p:cNvPr id="174" name="Hexagon 173"/>
          <p:cNvSpPr/>
          <p:nvPr/>
        </p:nvSpPr>
        <p:spPr>
          <a:xfrm>
            <a:off x="1991336" y="4077072"/>
            <a:ext cx="4884391" cy="228600"/>
          </a:xfrm>
          <a:prstGeom prst="hexag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4-bit LFSR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75" name="Snip Diagonal Corner Rectangle 174"/>
          <p:cNvSpPr/>
          <p:nvPr/>
        </p:nvSpPr>
        <p:spPr>
          <a:xfrm>
            <a:off x="6512930" y="6136817"/>
            <a:ext cx="1508711" cy="460535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C00000"/>
                </a:solidFill>
              </a:rPr>
              <a:t>D</a:t>
            </a:r>
            <a:r>
              <a:rPr lang="en-GB" sz="1400" baseline="-25000" dirty="0" err="1" smtClean="0">
                <a:solidFill>
                  <a:srgbClr val="C00000"/>
                </a:solidFill>
              </a:rPr>
              <a:t>n</a:t>
            </a:r>
            <a:r>
              <a:rPr lang="en-GB" sz="1400" dirty="0" smtClean="0">
                <a:solidFill>
                  <a:srgbClr val="C00000"/>
                </a:solidFill>
              </a:rPr>
              <a:t>(3:0) = 4’LFSR </a:t>
            </a:r>
            <a:endParaRPr lang="en-GB" sz="1400" dirty="0"/>
          </a:p>
        </p:txBody>
      </p:sp>
      <p:cxnSp>
        <p:nvCxnSpPr>
          <p:cNvPr id="225" name="Straight Arrow Connector 224"/>
          <p:cNvCxnSpPr>
            <a:stCxn id="226" idx="3"/>
          </p:cNvCxnSpPr>
          <p:nvPr/>
        </p:nvCxnSpPr>
        <p:spPr>
          <a:xfrm>
            <a:off x="929298" y="4936571"/>
            <a:ext cx="82789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179511" y="4813460"/>
            <a:ext cx="749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bitShift</a:t>
            </a:r>
            <a:r>
              <a:rPr lang="en-US" sz="1000" dirty="0" smtClean="0"/>
              <a:t> = 4</a:t>
            </a:r>
            <a:endParaRPr lang="en-GB" sz="1000" dirty="0"/>
          </a:p>
        </p:txBody>
      </p:sp>
      <p:sp>
        <p:nvSpPr>
          <p:cNvPr id="227" name="Rectangle 226"/>
          <p:cNvSpPr/>
          <p:nvPr/>
        </p:nvSpPr>
        <p:spPr>
          <a:xfrm>
            <a:off x="4215225" y="2552754"/>
            <a:ext cx="800853" cy="6852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</a:t>
            </a:r>
          </a:p>
          <a:p>
            <a:pPr algn="ctr"/>
            <a:r>
              <a:rPr lang="en-GB" sz="1200" dirty="0" smtClean="0"/>
              <a:t>4’LFSR</a:t>
            </a:r>
            <a:endParaRPr lang="en-GB" dirty="0"/>
          </a:p>
        </p:txBody>
      </p:sp>
      <p:sp>
        <p:nvSpPr>
          <p:cNvPr id="228" name="Rectangle 227"/>
          <p:cNvSpPr/>
          <p:nvPr/>
        </p:nvSpPr>
        <p:spPr>
          <a:xfrm>
            <a:off x="2969730" y="2317028"/>
            <a:ext cx="780566" cy="11566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sp>
        <p:nvSpPr>
          <p:cNvPr id="230" name="Down Arrow 229"/>
          <p:cNvSpPr/>
          <p:nvPr/>
        </p:nvSpPr>
        <p:spPr>
          <a:xfrm rot="5400000">
            <a:off x="2544762" y="2360674"/>
            <a:ext cx="216024" cy="62045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1" name="Down Arrow 230"/>
          <p:cNvSpPr/>
          <p:nvPr/>
        </p:nvSpPr>
        <p:spPr>
          <a:xfrm rot="5400000">
            <a:off x="3867027" y="2670626"/>
            <a:ext cx="216024" cy="44948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2" name="TextBox 231"/>
          <p:cNvSpPr txBox="1"/>
          <p:nvPr/>
        </p:nvSpPr>
        <p:spPr>
          <a:xfrm>
            <a:off x="6923989" y="4077355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SER 120bit frame</a:t>
            </a:r>
            <a:endParaRPr lang="en-GB" sz="1000" dirty="0"/>
          </a:p>
        </p:txBody>
      </p:sp>
      <p:sp>
        <p:nvSpPr>
          <p:cNvPr id="233" name="Rounded Rectangle 232"/>
          <p:cNvSpPr/>
          <p:nvPr/>
        </p:nvSpPr>
        <p:spPr>
          <a:xfrm>
            <a:off x="179512" y="2217722"/>
            <a:ext cx="2166239" cy="13552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</a:p>
          <a:p>
            <a:pPr algn="ctr"/>
            <a:endParaRPr lang="en-GB" dirty="0" smtClean="0"/>
          </a:p>
          <a:p>
            <a:pPr algn="ctr"/>
            <a:r>
              <a:rPr lang="en-GB" sz="1200" dirty="0" smtClean="0"/>
              <a:t>(Internal </a:t>
            </a:r>
            <a:r>
              <a:rPr lang="en-GB" sz="1200" dirty="0"/>
              <a:t>[15:0</a:t>
            </a:r>
            <a:r>
              <a:rPr lang="en-GB" sz="1200" dirty="0" smtClean="0"/>
              <a:t>] 4’LFSR) </a:t>
            </a:r>
          </a:p>
          <a:p>
            <a:pPr algn="ctr"/>
            <a:r>
              <a:rPr lang="en-GB" sz="1200" dirty="0" err="1" smtClean="0"/>
              <a:t>bitwiseXOR</a:t>
            </a:r>
            <a:endParaRPr lang="en-GB" sz="1200" dirty="0" smtClean="0"/>
          </a:p>
          <a:p>
            <a:pPr algn="ctr"/>
            <a:r>
              <a:rPr lang="en-GB" sz="1200" dirty="0" smtClean="0"/>
              <a:t>(received 4’LFSR)</a:t>
            </a:r>
          </a:p>
        </p:txBody>
      </p:sp>
      <p:sp>
        <p:nvSpPr>
          <p:cNvPr id="3" name="Snip Diagonal Corner Rectangle 2"/>
          <p:cNvSpPr/>
          <p:nvPr/>
        </p:nvSpPr>
        <p:spPr>
          <a:xfrm>
            <a:off x="321060" y="764703"/>
            <a:ext cx="8571420" cy="549351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>
            <a:normAutofit lnSpcReduction="10000"/>
          </a:bodyPr>
          <a:lstStyle/>
          <a:p>
            <a:pPr marL="0" lvl="1"/>
            <a:r>
              <a:rPr lang="en-GB" sz="1600" dirty="0" smtClean="0"/>
              <a:t>In order to use this method </a:t>
            </a:r>
            <a:r>
              <a:rPr lang="en-GB" sz="1400" dirty="0" smtClean="0"/>
              <a:t>(</a:t>
            </a:r>
            <a:r>
              <a:rPr lang="en-GB" sz="1400" dirty="0"/>
              <a:t>data rate dependent</a:t>
            </a:r>
            <a:r>
              <a:rPr lang="en-GB" sz="1400" dirty="0" smtClean="0"/>
              <a:t>):</a:t>
            </a:r>
            <a:endParaRPr lang="en-GB" sz="1600" dirty="0" smtClean="0"/>
          </a:p>
          <a:p>
            <a:r>
              <a:rPr lang="en-GB" sz="1600" dirty="0"/>
              <a:t>	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Add a unique pattern which enables you to identify the e-link </a:t>
            </a:r>
            <a:r>
              <a:rPr lang="en-GB" sz="1400" dirty="0" smtClean="0"/>
              <a:t>MSB to your FE and BE</a:t>
            </a:r>
            <a:endParaRPr lang="en-GB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e.g</a:t>
            </a:r>
            <a:r>
              <a:rPr lang="en-GB" sz="1400" dirty="0" smtClean="0"/>
              <a:t>,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10’b 	 </a:t>
            </a:r>
            <a:r>
              <a:rPr lang="en-GB" sz="1400" i="1" dirty="0" smtClean="0"/>
              <a:t>if 80 Mb/s</a:t>
            </a:r>
            <a:endParaRPr lang="en-GB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1000’b 	 </a:t>
            </a:r>
            <a:r>
              <a:rPr lang="en-GB" sz="1400" i="1" dirty="0" smtClean="0"/>
              <a:t>if 160 Mb/s</a:t>
            </a:r>
            <a:endParaRPr lang="en-GB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1000 0000’b	 </a:t>
            </a:r>
            <a:r>
              <a:rPr lang="en-GB" sz="1400" i="1" dirty="0" smtClean="0"/>
              <a:t>if 320 Mb/s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Add a 4-bit LFSR pattern for group/frame data </a:t>
            </a:r>
            <a:r>
              <a:rPr lang="en-GB" sz="1400" dirty="0" smtClean="0"/>
              <a:t>alignment to your FE and BE</a:t>
            </a:r>
            <a:endParaRPr lang="en-GB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e.g</a:t>
            </a:r>
            <a:r>
              <a:rPr lang="en-GB" sz="1400" dirty="0" smtClean="0"/>
              <a:t>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4LFSR[1:0]		</a:t>
            </a:r>
            <a:r>
              <a:rPr lang="en-GB" sz="1400" i="1" dirty="0" smtClean="0"/>
              <a:t>if 80 Mb/s</a:t>
            </a:r>
            <a:endParaRPr lang="en-GB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4LFSR[3:0]</a:t>
            </a:r>
            <a:r>
              <a:rPr lang="en-GB" sz="1400" dirty="0"/>
              <a:t>	</a:t>
            </a:r>
            <a:r>
              <a:rPr lang="en-GB" sz="1400" dirty="0" smtClean="0"/>
              <a:t>	</a:t>
            </a:r>
            <a:r>
              <a:rPr lang="en-GB" sz="1400" i="1" dirty="0" smtClean="0"/>
              <a:t>if 160 Mb/s</a:t>
            </a:r>
            <a:endParaRPr lang="en-GB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{4LFSR[3:0], </a:t>
            </a:r>
            <a:r>
              <a:rPr lang="en-GB" sz="1400" dirty="0"/>
              <a:t>4LFSR[3:0</a:t>
            </a:r>
            <a:r>
              <a:rPr lang="en-GB" sz="1400" dirty="0" smtClean="0"/>
              <a:t>]}	</a:t>
            </a:r>
            <a:r>
              <a:rPr lang="en-GB" sz="1400" i="1" dirty="0" smtClean="0"/>
              <a:t>if </a:t>
            </a:r>
            <a:r>
              <a:rPr lang="en-GB" sz="1400" i="1" dirty="0"/>
              <a:t>320 Mb/s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Perform the bitwise XOR using the whole group for group alignment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 err="1" smtClean="0"/>
              <a:t>eportTX</a:t>
            </a:r>
            <a:r>
              <a:rPr lang="en-GB" sz="1400" dirty="0" smtClean="0"/>
              <a:t> (e-link transmitter) can use the same </a:t>
            </a:r>
            <a:r>
              <a:rPr lang="en-GB" sz="1400" dirty="0" smtClean="0"/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You only need to do this once – then you can save and reuse the same configuration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e.g</a:t>
            </a:r>
            <a:r>
              <a:rPr lang="en-GB" sz="1400" dirty="0" smtClean="0"/>
              <a:t>, use the </a:t>
            </a:r>
            <a:r>
              <a:rPr lang="en-GB" sz="1400" dirty="0" err="1" smtClean="0"/>
              <a:t>eportRX</a:t>
            </a:r>
            <a:r>
              <a:rPr lang="en-GB" sz="1400" dirty="0" smtClean="0"/>
              <a:t> </a:t>
            </a:r>
            <a:r>
              <a:rPr lang="en-GB" sz="1400" dirty="0" smtClean="0"/>
              <a:t>trained phase aligner mode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You can use the SCA to control the I2C channel of your FE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20044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GBTX: a brief </a:t>
            </a:r>
            <a:r>
              <a:rPr lang="pt-PT" dirty="0" smtClean="0"/>
              <a:t>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6019800"/>
          </a:xfrm>
        </p:spPr>
        <p:txBody>
          <a:bodyPr>
            <a:normAutofit/>
          </a:bodyPr>
          <a:lstStyle/>
          <a:p>
            <a:r>
              <a:rPr lang="pt-PT" dirty="0" smtClean="0"/>
              <a:t>Power consumption example</a:t>
            </a:r>
          </a:p>
          <a:p>
            <a:pPr lvl="1"/>
            <a:r>
              <a:rPr lang="pt-PT" dirty="0" smtClean="0"/>
              <a:t>Transciever mode</a:t>
            </a:r>
          </a:p>
          <a:p>
            <a:pPr lvl="1"/>
            <a:r>
              <a:rPr lang="pt-PT" dirty="0" smtClean="0"/>
              <a:t>GBT Frame</a:t>
            </a:r>
          </a:p>
          <a:p>
            <a:pPr lvl="1"/>
            <a:r>
              <a:rPr lang="pt-PT" dirty="0" smtClean="0"/>
              <a:t>All clocks enabled, multiple group data rates, I2C conn</a:t>
            </a:r>
          </a:p>
          <a:p>
            <a:pPr lvl="1"/>
            <a:endParaRPr lang="pt-PT" dirty="0"/>
          </a:p>
          <a:p>
            <a:endParaRPr lang="pt-P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2233761"/>
            <a:ext cx="601980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58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Study-case: </a:t>
            </a:r>
            <a:r>
              <a:rPr lang="pt-PT" dirty="0"/>
              <a:t>GBTX </a:t>
            </a:r>
            <a:r>
              <a:rPr lang="pt-PT" dirty="0" smtClean="0"/>
              <a:t>transceiver as clock source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51933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t-PT" sz="2000" dirty="0">
                <a:solidFill>
                  <a:schemeClr val="accent1"/>
                </a:solidFill>
              </a:rPr>
              <a:t>GBTX transceiver as clock source for multiple GBTXs transmitters</a:t>
            </a:r>
          </a:p>
          <a:p>
            <a:endParaRPr lang="pt-PT" sz="1400" dirty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835696" y="1199067"/>
            <a:ext cx="5832648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781690" y="2783242"/>
            <a:ext cx="2574286" cy="15121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“master” GBTX</a:t>
            </a:r>
          </a:p>
          <a:p>
            <a:pPr algn="ctr"/>
            <a:r>
              <a:rPr lang="en-GB" dirty="0" smtClean="0"/>
              <a:t>(fused)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31468" y="2783244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SER</a:t>
            </a:r>
          </a:p>
        </p:txBody>
      </p:sp>
      <p:sp>
        <p:nvSpPr>
          <p:cNvPr id="23" name="Down Arrow 22"/>
          <p:cNvSpPr/>
          <p:nvPr/>
        </p:nvSpPr>
        <p:spPr>
          <a:xfrm rot="10800000">
            <a:off x="3421106" y="1847411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1618733" y="3466142"/>
            <a:ext cx="613946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xOSC</a:t>
            </a:r>
            <a:endParaRPr lang="en-GB" sz="1200" dirty="0"/>
          </a:p>
        </p:txBody>
      </p:sp>
      <p:sp>
        <p:nvSpPr>
          <p:cNvPr id="26" name="Down Arrow 25"/>
          <p:cNvSpPr/>
          <p:nvPr/>
        </p:nvSpPr>
        <p:spPr>
          <a:xfrm>
            <a:off x="2538203" y="1847412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2357754" y="2783515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CDR</a:t>
            </a:r>
          </a:p>
        </p:txBody>
      </p:sp>
      <p:sp>
        <p:nvSpPr>
          <p:cNvPr id="35" name="Rectangle 34"/>
          <p:cNvSpPr/>
          <p:nvPr/>
        </p:nvSpPr>
        <p:spPr>
          <a:xfrm rot="16200000">
            <a:off x="3780819" y="3360213"/>
            <a:ext cx="1510353" cy="3600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bg1">
                    <a:lumMod val="75000"/>
                  </a:schemeClr>
                </a:solidFill>
              </a:rPr>
              <a:t>PhaseShifter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 Output</a:t>
            </a:r>
            <a:endParaRPr lang="en-GB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049398" y="4555510"/>
            <a:ext cx="1402922" cy="1758512"/>
            <a:chOff x="6049398" y="4555510"/>
            <a:chExt cx="1402922" cy="1758512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grpSp>
          <p:nvGrpSpPr>
            <p:cNvPr id="41" name="Group 40"/>
            <p:cNvGrpSpPr/>
            <p:nvPr/>
          </p:nvGrpSpPr>
          <p:grpSpPr>
            <a:xfrm>
              <a:off x="6049398" y="5305757"/>
              <a:ext cx="1402922" cy="1008265"/>
              <a:chOff x="647133" y="4869160"/>
              <a:chExt cx="1330914" cy="1008265"/>
            </a:xfrm>
            <a:grpFill/>
          </p:grpSpPr>
          <p:sp>
            <p:nvSpPr>
              <p:cNvPr id="42" name="Snip Diagonal Corner Rectangle 41"/>
              <p:cNvSpPr/>
              <p:nvPr/>
            </p:nvSpPr>
            <p:spPr>
              <a:xfrm>
                <a:off x="647133" y="4869160"/>
                <a:ext cx="1330914" cy="1008265"/>
              </a:xfrm>
              <a:prstGeom prst="snip2Diag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93616" y="49811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946016" y="51335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98416" y="52859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bg1">
                        <a:lumMod val="75000"/>
                      </a:schemeClr>
                    </a:solidFill>
                  </a:rPr>
                  <a:t>FE</a:t>
                </a:r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3" name="Down Arrow 52"/>
            <p:cNvSpPr/>
            <p:nvPr/>
          </p:nvSpPr>
          <p:spPr>
            <a:xfrm rot="10800000">
              <a:off x="6457092" y="4555511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4" name="Down Arrow 53"/>
            <p:cNvSpPr/>
            <p:nvPr/>
          </p:nvSpPr>
          <p:spPr>
            <a:xfrm rot="10800000">
              <a:off x="6772273" y="4555510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5" name="Down Arrow 54"/>
            <p:cNvSpPr/>
            <p:nvPr/>
          </p:nvSpPr>
          <p:spPr>
            <a:xfrm rot="10800000">
              <a:off x="7085928" y="4562057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6095794" y="4560331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>
                  <a:solidFill>
                    <a:schemeClr val="bg1">
                      <a:lumMod val="75000"/>
                    </a:schemeClr>
                  </a:solidFill>
                </a:rPr>
                <a:t>CLK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332012" y="4284292"/>
            <a:ext cx="1023964" cy="2014454"/>
            <a:chOff x="1781690" y="4294866"/>
            <a:chExt cx="1023964" cy="2014454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3" name="Snip Single Corner Rectangle 2"/>
            <p:cNvSpPr/>
            <p:nvPr/>
          </p:nvSpPr>
          <p:spPr>
            <a:xfrm>
              <a:off x="1781690" y="5307538"/>
              <a:ext cx="1023964" cy="1001782"/>
            </a:xfrm>
            <a:prstGeom prst="snip1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4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>
                      <a:lumMod val="75000"/>
                    </a:schemeClr>
                  </a:solidFill>
                </a:rPr>
                <a:t>SCA</a:t>
              </a:r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6690" y="4294866"/>
              <a:ext cx="1018964" cy="288032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4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>
                  <a:solidFill>
                    <a:schemeClr val="bg1">
                      <a:lumMod val="75000"/>
                    </a:schemeClr>
                  </a:solidFill>
                </a:rPr>
                <a:t>eLink</a:t>
              </a:r>
              <a:r>
                <a:rPr lang="en-GB" sz="1200" dirty="0" smtClean="0">
                  <a:solidFill>
                    <a:schemeClr val="bg1">
                      <a:lumMod val="75000"/>
                    </a:schemeClr>
                  </a:solidFill>
                </a:rPr>
                <a:t> - SCA</a:t>
              </a:r>
              <a:endParaRPr lang="en-GB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2" name="Down Arrow 21"/>
            <p:cNvSpPr/>
            <p:nvPr/>
          </p:nvSpPr>
          <p:spPr>
            <a:xfrm rot="10800000">
              <a:off x="2411761" y="4587538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75000"/>
                    </a:schemeClr>
                  </a:solidFill>
                </a:rPr>
                <a:t>SCOUT</a:t>
              </a:r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1902977" y="4594084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4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75000"/>
                    </a:schemeClr>
                  </a:solidFill>
                </a:rPr>
                <a:t>SCCLK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2172876" y="4594084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4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75000"/>
                    </a:schemeClr>
                  </a:solidFill>
                </a:rPr>
                <a:t>SCIN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781690" y="4281795"/>
            <a:ext cx="1402922" cy="2021529"/>
            <a:chOff x="1781690" y="4281795"/>
            <a:chExt cx="1402922" cy="2021529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grpSp>
          <p:nvGrpSpPr>
            <p:cNvPr id="60" name="Group 59"/>
            <p:cNvGrpSpPr/>
            <p:nvPr/>
          </p:nvGrpSpPr>
          <p:grpSpPr>
            <a:xfrm>
              <a:off x="1781690" y="4281795"/>
              <a:ext cx="1402922" cy="2021529"/>
              <a:chOff x="2953054" y="4287791"/>
              <a:chExt cx="1402922" cy="2021529"/>
            </a:xfrm>
            <a:grpFill/>
          </p:grpSpPr>
          <p:grpSp>
            <p:nvGrpSpPr>
              <p:cNvPr id="11" name="Group 10"/>
              <p:cNvGrpSpPr/>
              <p:nvPr/>
            </p:nvGrpSpPr>
            <p:grpSpPr>
              <a:xfrm>
                <a:off x="2953054" y="5301055"/>
                <a:ext cx="1402922" cy="1008265"/>
                <a:chOff x="647133" y="4869160"/>
                <a:chExt cx="1330914" cy="1008265"/>
              </a:xfrm>
              <a:grpFill/>
            </p:grpSpPr>
            <p:sp>
              <p:nvSpPr>
                <p:cNvPr id="12" name="Snip Diagonal Corner Rectangle 11"/>
                <p:cNvSpPr/>
                <p:nvPr/>
              </p:nvSpPr>
              <p:spPr>
                <a:xfrm>
                  <a:off x="647133" y="4869160"/>
                  <a:ext cx="1330914" cy="1008265"/>
                </a:xfrm>
                <a:prstGeom prst="snip2DiagRect">
                  <a:avLst/>
                </a:prstGeom>
                <a:grpFill/>
                <a:ln>
                  <a:solidFill>
                    <a:schemeClr val="accent1">
                      <a:shade val="95000"/>
                      <a:satMod val="105000"/>
                      <a:alpha val="39000"/>
                    </a:schemeClr>
                  </a:solidFill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793616" y="4981187"/>
                  <a:ext cx="576064" cy="504056"/>
                </a:xfrm>
                <a:prstGeom prst="rect">
                  <a:avLst/>
                </a:prstGeom>
                <a:grpFill/>
                <a:ln>
                  <a:solidFill>
                    <a:schemeClr val="accent1">
                      <a:shade val="95000"/>
                      <a:satMod val="105000"/>
                      <a:alpha val="39000"/>
                    </a:schemeClr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946016" y="5133587"/>
                  <a:ext cx="576064" cy="504056"/>
                </a:xfrm>
                <a:prstGeom prst="rect">
                  <a:avLst/>
                </a:prstGeom>
                <a:grpFill/>
                <a:ln>
                  <a:solidFill>
                    <a:schemeClr val="accent1">
                      <a:shade val="95000"/>
                      <a:satMod val="105000"/>
                      <a:alpha val="39000"/>
                    </a:schemeClr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098416" y="5285987"/>
                  <a:ext cx="576064" cy="504056"/>
                </a:xfrm>
                <a:prstGeom prst="rect">
                  <a:avLst/>
                </a:prstGeom>
                <a:grpFill/>
                <a:ln>
                  <a:solidFill>
                    <a:schemeClr val="accent1">
                      <a:shade val="95000"/>
                      <a:satMod val="105000"/>
                      <a:alpha val="39000"/>
                    </a:schemeClr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 smtClean="0">
                      <a:solidFill>
                        <a:schemeClr val="bg1">
                          <a:lumMod val="75000"/>
                        </a:schemeClr>
                      </a:solidFill>
                    </a:rPr>
                    <a:t>FE</a:t>
                  </a:r>
                </a:p>
                <a:p>
                  <a:pPr algn="ctr"/>
                  <a:r>
                    <a:rPr lang="en-GB" sz="1100" dirty="0" smtClean="0">
                      <a:solidFill>
                        <a:schemeClr val="bg1">
                          <a:lumMod val="75000"/>
                        </a:schemeClr>
                      </a:solidFill>
                    </a:rPr>
                    <a:t>Control</a:t>
                  </a:r>
                  <a:endParaRPr lang="en-GB" sz="1100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2953054" y="4287791"/>
                <a:ext cx="1402922" cy="288032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39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EPORTs</a:t>
                </a:r>
                <a:endParaRPr lang="en-GB" sz="12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0" name="Down Arrow 79"/>
            <p:cNvSpPr/>
            <p:nvPr/>
          </p:nvSpPr>
          <p:spPr>
            <a:xfrm rot="10800000">
              <a:off x="2632512" y="4570470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81" name="Down Arrow 80"/>
            <p:cNvSpPr/>
            <p:nvPr/>
          </p:nvSpPr>
          <p:spPr>
            <a:xfrm>
              <a:off x="2123728" y="4577016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75000"/>
                    </a:schemeClr>
                  </a:solidFill>
                </a:rPr>
                <a:t>CLK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82" name="Down Arrow 81"/>
            <p:cNvSpPr/>
            <p:nvPr/>
          </p:nvSpPr>
          <p:spPr>
            <a:xfrm>
              <a:off x="2393627" y="4577016"/>
              <a:ext cx="216024" cy="720000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75000"/>
                    </a:schemeClr>
                  </a:solidFill>
                </a:rPr>
                <a:t>dOUT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cxnSp>
        <p:nvCxnSpPr>
          <p:cNvPr id="87" name="Curved Connector 86"/>
          <p:cNvCxnSpPr/>
          <p:nvPr/>
        </p:nvCxnSpPr>
        <p:spPr>
          <a:xfrm flipV="1">
            <a:off x="4283968" y="4375017"/>
            <a:ext cx="1447319" cy="1032070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alpha val="5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007161" y="4760247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I2C</a:t>
            </a:r>
            <a:endParaRPr lang="en-GB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564010" y="1847138"/>
            <a:ext cx="2104334" cy="2646742"/>
            <a:chOff x="5564010" y="1847138"/>
            <a:chExt cx="2104334" cy="2646742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46" name="Snip Diagonal Corner Rectangle 45"/>
            <p:cNvSpPr/>
            <p:nvPr/>
          </p:nvSpPr>
          <p:spPr>
            <a:xfrm>
              <a:off x="5564010" y="2781920"/>
              <a:ext cx="2104334" cy="1711960"/>
            </a:xfrm>
            <a:prstGeom prst="snip2Diag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Down Arrow 46"/>
            <p:cNvSpPr/>
            <p:nvPr/>
          </p:nvSpPr>
          <p:spPr>
            <a:xfrm rot="10800000">
              <a:off x="5731287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Down Arrow 47"/>
            <p:cNvSpPr/>
            <p:nvPr/>
          </p:nvSpPr>
          <p:spPr>
            <a:xfrm rot="10800000">
              <a:off x="6037929" y="1847411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9" name="Down Arrow 48"/>
            <p:cNvSpPr/>
            <p:nvPr/>
          </p:nvSpPr>
          <p:spPr>
            <a:xfrm rot="10800000">
              <a:off x="6361797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0" name="Down Arrow 49"/>
            <p:cNvSpPr/>
            <p:nvPr/>
          </p:nvSpPr>
          <p:spPr>
            <a:xfrm rot="10800000">
              <a:off x="6645373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1" name="Down Arrow 50"/>
            <p:cNvSpPr/>
            <p:nvPr/>
          </p:nvSpPr>
          <p:spPr>
            <a:xfrm rot="10800000">
              <a:off x="6977916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5718224" y="28321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1" name="Rectangle 100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2" name="Rectangle 101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870624" y="29845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4" name="Rectangle 103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5" name="Rectangle 104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023024" y="31369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7" name="Rectangle 106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175424" y="32893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10" name="Rectangle 109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(opt. fusing)</a:t>
                </a:r>
              </a:p>
            </p:txBody>
          </p:sp>
          <p:sp>
            <p:nvSpPr>
              <p:cNvPr id="111" name="Rectangle 110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</p:grpSp>
      <p:cxnSp>
        <p:nvCxnSpPr>
          <p:cNvPr id="62" name="Curved Connector 61"/>
          <p:cNvCxnSpPr/>
          <p:nvPr/>
        </p:nvCxnSpPr>
        <p:spPr>
          <a:xfrm>
            <a:off x="4716016" y="2927531"/>
            <a:ext cx="1017113" cy="464598"/>
          </a:xfrm>
          <a:prstGeom prst="curvedConnector3">
            <a:avLst/>
          </a:prstGeom>
          <a:ln>
            <a:solidFill>
              <a:schemeClr val="accent5">
                <a:alpha val="50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Curved Connector 65"/>
          <p:cNvCxnSpPr/>
          <p:nvPr/>
        </p:nvCxnSpPr>
        <p:spPr>
          <a:xfrm>
            <a:off x="4716016" y="3129285"/>
            <a:ext cx="1189317" cy="415244"/>
          </a:xfrm>
          <a:prstGeom prst="curvedConnector3">
            <a:avLst/>
          </a:prstGeom>
          <a:ln>
            <a:solidFill>
              <a:schemeClr val="accent5">
                <a:alpha val="50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>
            <a:off x="4716016" y="3336907"/>
            <a:ext cx="1341717" cy="360022"/>
          </a:xfrm>
          <a:prstGeom prst="curvedConnector3">
            <a:avLst>
              <a:gd name="adj1" fmla="val 50000"/>
            </a:avLst>
          </a:prstGeom>
          <a:ln>
            <a:solidFill>
              <a:schemeClr val="accent5">
                <a:alpha val="50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Curved Connector 68"/>
          <p:cNvCxnSpPr>
            <a:stCxn id="35" idx="2"/>
          </p:cNvCxnSpPr>
          <p:nvPr/>
        </p:nvCxnSpPr>
        <p:spPr>
          <a:xfrm>
            <a:off x="4716016" y="3540233"/>
            <a:ext cx="1494117" cy="309097"/>
          </a:xfrm>
          <a:prstGeom prst="curvedConnector3">
            <a:avLst>
              <a:gd name="adj1" fmla="val 50000"/>
            </a:avLst>
          </a:prstGeom>
          <a:ln>
            <a:solidFill>
              <a:schemeClr val="accent5">
                <a:alpha val="50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664831" y="2184385"/>
            <a:ext cx="7884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IC + EC channels</a:t>
            </a:r>
            <a:endParaRPr lang="en-GB" sz="1100" dirty="0"/>
          </a:p>
        </p:txBody>
      </p:sp>
      <p:cxnSp>
        <p:nvCxnSpPr>
          <p:cNvPr id="67" name="Curved Connector 66"/>
          <p:cNvCxnSpPr>
            <a:stCxn id="3" idx="0"/>
          </p:cNvCxnSpPr>
          <p:nvPr/>
        </p:nvCxnSpPr>
        <p:spPr>
          <a:xfrm>
            <a:off x="4355976" y="5797855"/>
            <a:ext cx="1701757" cy="265687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alpha val="5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393720" y="5729446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I2C</a:t>
            </a:r>
            <a:endParaRPr lang="en-GB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6" name="Curved Connector 75"/>
          <p:cNvCxnSpPr/>
          <p:nvPr/>
        </p:nvCxnSpPr>
        <p:spPr>
          <a:xfrm rot="10800000" flipV="1">
            <a:off x="2848536" y="5765153"/>
            <a:ext cx="478692" cy="95098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alpha val="5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000908" y="5543654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I2C</a:t>
            </a:r>
            <a:endParaRPr lang="en-GB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2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Study-case: </a:t>
            </a:r>
            <a:r>
              <a:rPr lang="pt-PT" dirty="0"/>
              <a:t>GBTX </a:t>
            </a:r>
            <a:r>
              <a:rPr lang="pt-PT" dirty="0" smtClean="0"/>
              <a:t>transceiver as clock source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51933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t-PT" sz="2000" dirty="0">
                <a:solidFill>
                  <a:schemeClr val="accent1"/>
                </a:solidFill>
              </a:rPr>
              <a:t>GBTX transceiver as clock source for multiple GBTXs transmitters</a:t>
            </a:r>
          </a:p>
          <a:p>
            <a:endParaRPr lang="pt-PT" sz="1400" dirty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835696" y="1199067"/>
            <a:ext cx="5832648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781690" y="2783242"/>
            <a:ext cx="2574286" cy="15121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“master” GBTX</a:t>
            </a:r>
          </a:p>
          <a:p>
            <a:pPr algn="ctr"/>
            <a:r>
              <a:rPr lang="en-GB" dirty="0" smtClean="0"/>
              <a:t>(fused)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31468" y="2783244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SER</a:t>
            </a:r>
          </a:p>
        </p:txBody>
      </p:sp>
      <p:sp>
        <p:nvSpPr>
          <p:cNvPr id="23" name="Down Arrow 22"/>
          <p:cNvSpPr/>
          <p:nvPr/>
        </p:nvSpPr>
        <p:spPr>
          <a:xfrm rot="10800000">
            <a:off x="3421106" y="1847411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1618733" y="3466142"/>
            <a:ext cx="613946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xOSC</a:t>
            </a:r>
            <a:endParaRPr lang="en-GB" sz="1200" dirty="0"/>
          </a:p>
        </p:txBody>
      </p:sp>
      <p:sp>
        <p:nvSpPr>
          <p:cNvPr id="26" name="Down Arrow 25"/>
          <p:cNvSpPr/>
          <p:nvPr/>
        </p:nvSpPr>
        <p:spPr>
          <a:xfrm>
            <a:off x="2538203" y="1847412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2357754" y="2783515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CDR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049398" y="4555510"/>
            <a:ext cx="1402922" cy="1758512"/>
            <a:chOff x="6049398" y="4555510"/>
            <a:chExt cx="1402922" cy="1758512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grpSp>
          <p:nvGrpSpPr>
            <p:cNvPr id="41" name="Group 40"/>
            <p:cNvGrpSpPr/>
            <p:nvPr/>
          </p:nvGrpSpPr>
          <p:grpSpPr>
            <a:xfrm>
              <a:off x="6049398" y="5305757"/>
              <a:ext cx="1402922" cy="1008265"/>
              <a:chOff x="647133" y="4869160"/>
              <a:chExt cx="1330914" cy="1008265"/>
            </a:xfrm>
            <a:grpFill/>
          </p:grpSpPr>
          <p:sp>
            <p:nvSpPr>
              <p:cNvPr id="42" name="Snip Diagonal Corner Rectangle 41"/>
              <p:cNvSpPr/>
              <p:nvPr/>
            </p:nvSpPr>
            <p:spPr>
              <a:xfrm>
                <a:off x="647133" y="4869160"/>
                <a:ext cx="1330914" cy="1008265"/>
              </a:xfrm>
              <a:prstGeom prst="snip2Diag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93616" y="49811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946016" y="51335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98416" y="5285987"/>
                <a:ext cx="576064" cy="50405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bg1">
                        <a:lumMod val="75000"/>
                      </a:schemeClr>
                    </a:solidFill>
                  </a:rPr>
                  <a:t>FE</a:t>
                </a:r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3" name="Down Arrow 52"/>
            <p:cNvSpPr/>
            <p:nvPr/>
          </p:nvSpPr>
          <p:spPr>
            <a:xfrm rot="10800000">
              <a:off x="6457092" y="4555511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4" name="Down Arrow 53"/>
            <p:cNvSpPr/>
            <p:nvPr/>
          </p:nvSpPr>
          <p:spPr>
            <a:xfrm rot="10800000">
              <a:off x="6772273" y="4555510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5" name="Down Arrow 54"/>
            <p:cNvSpPr/>
            <p:nvPr/>
          </p:nvSpPr>
          <p:spPr>
            <a:xfrm rot="10800000">
              <a:off x="7085928" y="4562057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>
                  <a:solidFill>
                    <a:schemeClr val="bg1">
                      <a:lumMod val="75000"/>
                    </a:schemeClr>
                  </a:solidFill>
                </a:rPr>
                <a:t>dIN</a:t>
              </a:r>
              <a:endParaRPr lang="en-GB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6095794" y="4560331"/>
              <a:ext cx="216024" cy="713453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>
                  <a:solidFill>
                    <a:schemeClr val="bg1">
                      <a:lumMod val="75000"/>
                    </a:schemeClr>
                  </a:solidFill>
                </a:rPr>
                <a:t>CLK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81690" y="5295059"/>
            <a:ext cx="1402922" cy="1008265"/>
            <a:chOff x="647133" y="4869160"/>
            <a:chExt cx="1330914" cy="1008265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12" name="Snip Diagonal Corner Rectangle 11"/>
            <p:cNvSpPr/>
            <p:nvPr/>
          </p:nvSpPr>
          <p:spPr>
            <a:xfrm>
              <a:off x="647133" y="4869160"/>
              <a:ext cx="1330914" cy="1008265"/>
            </a:xfrm>
            <a:prstGeom prst="snip2Diag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93616" y="49811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46016" y="51335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98416" y="52859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39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bg1">
                      <a:lumMod val="75000"/>
                    </a:schemeClr>
                  </a:solidFill>
                </a:rPr>
                <a:t>FE</a:t>
              </a:r>
            </a:p>
            <a:p>
              <a:pPr algn="ctr"/>
              <a:r>
                <a:rPr lang="en-GB" sz="1100" dirty="0" smtClean="0">
                  <a:solidFill>
                    <a:schemeClr val="bg1">
                      <a:lumMod val="75000"/>
                    </a:schemeClr>
                  </a:solidFill>
                </a:rPr>
                <a:t>Control</a:t>
              </a:r>
              <a:endParaRPr lang="en-GB" sz="11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564010" y="1847138"/>
            <a:ext cx="2104334" cy="2646742"/>
            <a:chOff x="5564010" y="1847138"/>
            <a:chExt cx="2104334" cy="2646742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46" name="Snip Diagonal Corner Rectangle 45"/>
            <p:cNvSpPr/>
            <p:nvPr/>
          </p:nvSpPr>
          <p:spPr>
            <a:xfrm>
              <a:off x="5564010" y="2781920"/>
              <a:ext cx="2104334" cy="1711960"/>
            </a:xfrm>
            <a:prstGeom prst="snip2Diag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Down Arrow 46"/>
            <p:cNvSpPr/>
            <p:nvPr/>
          </p:nvSpPr>
          <p:spPr>
            <a:xfrm rot="10800000">
              <a:off x="5731287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Down Arrow 47"/>
            <p:cNvSpPr/>
            <p:nvPr/>
          </p:nvSpPr>
          <p:spPr>
            <a:xfrm rot="10800000">
              <a:off x="6037929" y="1847411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9" name="Down Arrow 48"/>
            <p:cNvSpPr/>
            <p:nvPr/>
          </p:nvSpPr>
          <p:spPr>
            <a:xfrm rot="10800000">
              <a:off x="6361797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0" name="Down Arrow 49"/>
            <p:cNvSpPr/>
            <p:nvPr/>
          </p:nvSpPr>
          <p:spPr>
            <a:xfrm rot="10800000">
              <a:off x="6645373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1" name="Down Arrow 50"/>
            <p:cNvSpPr/>
            <p:nvPr/>
          </p:nvSpPr>
          <p:spPr>
            <a:xfrm rot="10800000">
              <a:off x="6977916" y="1847138"/>
              <a:ext cx="216024" cy="936104"/>
            </a:xfrm>
            <a:prstGeom prst="downArrow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5718224" y="28321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1" name="Rectangle 100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2" name="Rectangle 101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870624" y="29845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4" name="Rectangle 103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5" name="Rectangle 104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023024" y="31369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07" name="Rectangle 106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175424" y="3289397"/>
              <a:ext cx="1367703" cy="1051376"/>
              <a:chOff x="6181777" y="3323641"/>
              <a:chExt cx="1367703" cy="1051376"/>
            </a:xfrm>
            <a:grpFill/>
          </p:grpSpPr>
          <p:sp>
            <p:nvSpPr>
              <p:cNvPr id="110" name="Rectangle 109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Transmitter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GBTX</a:t>
                </a:r>
              </a:p>
              <a:p>
                <a:pPr algn="ctr"/>
                <a:r>
                  <a:rPr lang="en-GB" sz="1200" dirty="0" smtClean="0">
                    <a:solidFill>
                      <a:schemeClr val="bg1">
                        <a:lumMod val="75000"/>
                      </a:schemeClr>
                    </a:solidFill>
                  </a:rPr>
                  <a:t>(opt. fusing)</a:t>
                </a:r>
              </a:p>
            </p:txBody>
          </p:sp>
          <p:sp>
            <p:nvSpPr>
              <p:cNvPr id="111" name="Rectangle 110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  <a:grpFill/>
              <a:ln>
                <a:solidFill>
                  <a:schemeClr val="accent1">
                    <a:shade val="95000"/>
                    <a:satMod val="105000"/>
                    <a:alpha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xPLL</a:t>
                </a:r>
                <a:endParaRPr lang="en-GB" sz="11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112" name="TextBox 111"/>
          <p:cNvSpPr txBox="1"/>
          <p:nvPr/>
        </p:nvSpPr>
        <p:spPr>
          <a:xfrm>
            <a:off x="2664831" y="2184385"/>
            <a:ext cx="7884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IC + EC channels</a:t>
            </a:r>
            <a:endParaRPr lang="en-GB" sz="1100" dirty="0"/>
          </a:p>
        </p:txBody>
      </p:sp>
      <p:sp>
        <p:nvSpPr>
          <p:cNvPr id="72" name="Rectangle 71"/>
          <p:cNvSpPr/>
          <p:nvPr/>
        </p:nvSpPr>
        <p:spPr>
          <a:xfrm rot="16200000">
            <a:off x="3780819" y="3360213"/>
            <a:ext cx="1510353" cy="3600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PhaseShifter</a:t>
            </a:r>
            <a:r>
              <a:rPr lang="en-GB" sz="1200" dirty="0" smtClean="0"/>
              <a:t> Output</a:t>
            </a:r>
            <a:endParaRPr lang="en-GB" sz="12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3332012" y="4284292"/>
            <a:ext cx="1023964" cy="2014454"/>
            <a:chOff x="1781690" y="4294866"/>
            <a:chExt cx="1023964" cy="2014454"/>
          </a:xfrm>
        </p:grpSpPr>
        <p:sp>
          <p:nvSpPr>
            <p:cNvPr id="74" name="Snip Single Corner Rectangle 73"/>
            <p:cNvSpPr/>
            <p:nvPr/>
          </p:nvSpPr>
          <p:spPr>
            <a:xfrm>
              <a:off x="1781690" y="5307538"/>
              <a:ext cx="1023964" cy="1001782"/>
            </a:xfrm>
            <a:prstGeom prst="snip1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SCA</a:t>
              </a:r>
              <a:endParaRPr lang="en-GB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786690" y="4294866"/>
              <a:ext cx="1018964" cy="28803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/>
                <a:t>eLink</a:t>
              </a:r>
              <a:r>
                <a:rPr lang="en-GB" sz="1200" dirty="0" smtClean="0"/>
                <a:t> - SCA</a:t>
              </a:r>
              <a:endParaRPr lang="en-GB" sz="1200" dirty="0"/>
            </a:p>
          </p:txBody>
        </p:sp>
        <p:sp>
          <p:nvSpPr>
            <p:cNvPr id="77" name="Down Arrow 76"/>
            <p:cNvSpPr/>
            <p:nvPr/>
          </p:nvSpPr>
          <p:spPr>
            <a:xfrm rot="10800000">
              <a:off x="2411761" y="4587538"/>
              <a:ext cx="216024" cy="7200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smtClean="0"/>
                <a:t>SCOUT</a:t>
              </a:r>
              <a:endParaRPr lang="en-GB" dirty="0"/>
            </a:p>
          </p:txBody>
        </p:sp>
        <p:sp>
          <p:nvSpPr>
            <p:cNvPr id="79" name="Down Arrow 78"/>
            <p:cNvSpPr/>
            <p:nvPr/>
          </p:nvSpPr>
          <p:spPr>
            <a:xfrm>
              <a:off x="1902977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SCCLK</a:t>
              </a:r>
              <a:endParaRPr lang="en-GB" sz="1400" dirty="0"/>
            </a:p>
          </p:txBody>
        </p:sp>
        <p:sp>
          <p:nvSpPr>
            <p:cNvPr id="83" name="Down Arrow 82"/>
            <p:cNvSpPr/>
            <p:nvPr/>
          </p:nvSpPr>
          <p:spPr>
            <a:xfrm>
              <a:off x="2172876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SCIN</a:t>
              </a:r>
              <a:endParaRPr lang="en-GB" sz="1400" dirty="0"/>
            </a:p>
          </p:txBody>
        </p:sp>
      </p:grpSp>
      <p:cxnSp>
        <p:nvCxnSpPr>
          <p:cNvPr id="84" name="Curved Connector 83"/>
          <p:cNvCxnSpPr/>
          <p:nvPr/>
        </p:nvCxnSpPr>
        <p:spPr>
          <a:xfrm flipV="1">
            <a:off x="4283968" y="4375017"/>
            <a:ext cx="1447319" cy="10320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007161" y="4760247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cxnSp>
        <p:nvCxnSpPr>
          <p:cNvPr id="88" name="Curved Connector 87"/>
          <p:cNvCxnSpPr/>
          <p:nvPr/>
        </p:nvCxnSpPr>
        <p:spPr>
          <a:xfrm>
            <a:off x="4716016" y="2927531"/>
            <a:ext cx="1017113" cy="46459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9" name="Curved Connector 88"/>
          <p:cNvCxnSpPr/>
          <p:nvPr/>
        </p:nvCxnSpPr>
        <p:spPr>
          <a:xfrm>
            <a:off x="4716016" y="3129285"/>
            <a:ext cx="1189317" cy="41524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0" name="Curved Connector 89"/>
          <p:cNvCxnSpPr/>
          <p:nvPr/>
        </p:nvCxnSpPr>
        <p:spPr>
          <a:xfrm>
            <a:off x="4716016" y="3336907"/>
            <a:ext cx="1341717" cy="36002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Curved Connector 90"/>
          <p:cNvCxnSpPr>
            <a:stCxn id="72" idx="2"/>
          </p:cNvCxnSpPr>
          <p:nvPr/>
        </p:nvCxnSpPr>
        <p:spPr>
          <a:xfrm>
            <a:off x="4716016" y="3540233"/>
            <a:ext cx="1494117" cy="30909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74" idx="0"/>
          </p:cNvCxnSpPr>
          <p:nvPr/>
        </p:nvCxnSpPr>
        <p:spPr>
          <a:xfrm>
            <a:off x="4355976" y="5797855"/>
            <a:ext cx="1701757" cy="26568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393720" y="5729446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cxnSp>
        <p:nvCxnSpPr>
          <p:cNvPr id="94" name="Curved Connector 93"/>
          <p:cNvCxnSpPr/>
          <p:nvPr/>
        </p:nvCxnSpPr>
        <p:spPr>
          <a:xfrm rot="10800000" flipV="1">
            <a:off x="2848536" y="5765153"/>
            <a:ext cx="478692" cy="9509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000908" y="5543654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sp>
        <p:nvSpPr>
          <p:cNvPr id="96" name="Rectangle 95"/>
          <p:cNvSpPr/>
          <p:nvPr/>
        </p:nvSpPr>
        <p:spPr>
          <a:xfrm>
            <a:off x="1781690" y="4281795"/>
            <a:ext cx="1402922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EPORTs</a:t>
            </a:r>
            <a:endParaRPr lang="en-GB" sz="1200" dirty="0"/>
          </a:p>
        </p:txBody>
      </p:sp>
      <p:sp>
        <p:nvSpPr>
          <p:cNvPr id="98" name="Down Arrow 97"/>
          <p:cNvSpPr/>
          <p:nvPr/>
        </p:nvSpPr>
        <p:spPr>
          <a:xfrm rot="10800000">
            <a:off x="2632512" y="4570470"/>
            <a:ext cx="216024" cy="7200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 smtClean="0"/>
              <a:t>dIN</a:t>
            </a:r>
            <a:endParaRPr lang="en-GB" dirty="0"/>
          </a:p>
        </p:txBody>
      </p:sp>
      <p:sp>
        <p:nvSpPr>
          <p:cNvPr id="99" name="Down Arrow 98"/>
          <p:cNvSpPr/>
          <p:nvPr/>
        </p:nvSpPr>
        <p:spPr>
          <a:xfrm>
            <a:off x="2123728" y="4577016"/>
            <a:ext cx="216024" cy="7200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 smtClean="0"/>
              <a:t>CLK</a:t>
            </a:r>
            <a:endParaRPr lang="en-GB" sz="1400" dirty="0"/>
          </a:p>
        </p:txBody>
      </p:sp>
      <p:sp>
        <p:nvSpPr>
          <p:cNvPr id="113" name="Down Arrow 112"/>
          <p:cNvSpPr/>
          <p:nvPr/>
        </p:nvSpPr>
        <p:spPr>
          <a:xfrm>
            <a:off x="2393627" y="4577016"/>
            <a:ext cx="216024" cy="7200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 smtClean="0"/>
              <a:t>dOUT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4531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81690" y="2783242"/>
            <a:ext cx="2574286" cy="15121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“master” GBTX</a:t>
            </a:r>
          </a:p>
          <a:p>
            <a:pPr algn="ctr"/>
            <a:r>
              <a:rPr lang="en-GB" dirty="0" smtClean="0"/>
              <a:t>(fused)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1781690" y="4281795"/>
            <a:ext cx="1402922" cy="2021529"/>
            <a:chOff x="1781690" y="4281795"/>
            <a:chExt cx="1402922" cy="2021529"/>
          </a:xfrm>
        </p:grpSpPr>
        <p:grpSp>
          <p:nvGrpSpPr>
            <p:cNvPr id="78" name="Group 77"/>
            <p:cNvGrpSpPr/>
            <p:nvPr/>
          </p:nvGrpSpPr>
          <p:grpSpPr>
            <a:xfrm>
              <a:off x="1781690" y="4281795"/>
              <a:ext cx="1402922" cy="2021529"/>
              <a:chOff x="2953054" y="4287791"/>
              <a:chExt cx="1402922" cy="2021529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2953054" y="5301055"/>
                <a:ext cx="1402922" cy="1008265"/>
                <a:chOff x="647133" y="4869160"/>
                <a:chExt cx="1330914" cy="1008265"/>
              </a:xfrm>
            </p:grpSpPr>
            <p:sp>
              <p:nvSpPr>
                <p:cNvPr id="113" name="Snip Diagonal Corner Rectangle 112"/>
                <p:cNvSpPr/>
                <p:nvPr/>
              </p:nvSpPr>
              <p:spPr>
                <a:xfrm>
                  <a:off x="647133" y="4869160"/>
                  <a:ext cx="1330914" cy="1008265"/>
                </a:xfrm>
                <a:prstGeom prst="snip2Diag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793616" y="49811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946016" y="51335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1098416" y="52859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 smtClean="0"/>
                    <a:t>FE</a:t>
                  </a:r>
                </a:p>
                <a:p>
                  <a:pPr algn="ctr"/>
                  <a:r>
                    <a:rPr lang="en-GB" sz="1100" dirty="0" smtClean="0"/>
                    <a:t>Control</a:t>
                  </a:r>
                  <a:endParaRPr lang="en-GB" sz="1100" dirty="0"/>
                </a:p>
              </p:txBody>
            </p:sp>
          </p:grpSp>
          <p:sp>
            <p:nvSpPr>
              <p:cNvPr id="99" name="Rectangle 98"/>
              <p:cNvSpPr/>
              <p:nvPr/>
            </p:nvSpPr>
            <p:spPr>
              <a:xfrm>
                <a:off x="2953054" y="4287791"/>
                <a:ext cx="1402922" cy="2880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EPORTs</a:t>
                </a:r>
                <a:endParaRPr lang="en-GB" sz="1200" dirty="0"/>
              </a:p>
            </p:txBody>
          </p:sp>
        </p:grpSp>
        <p:sp>
          <p:nvSpPr>
            <p:cNvPr id="87" name="Down Arrow 86"/>
            <p:cNvSpPr/>
            <p:nvPr/>
          </p:nvSpPr>
          <p:spPr>
            <a:xfrm rot="10800000">
              <a:off x="2632512" y="4570470"/>
              <a:ext cx="216024" cy="7200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 smtClean="0"/>
                <a:t>dIN</a:t>
              </a:r>
              <a:endParaRPr lang="en-GB" dirty="0"/>
            </a:p>
          </p:txBody>
        </p:sp>
        <p:sp>
          <p:nvSpPr>
            <p:cNvPr id="96" name="Down Arrow 95"/>
            <p:cNvSpPr/>
            <p:nvPr/>
          </p:nvSpPr>
          <p:spPr>
            <a:xfrm>
              <a:off x="2123728" y="4577016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CLK</a:t>
              </a:r>
              <a:endParaRPr lang="en-GB" sz="1400" dirty="0"/>
            </a:p>
          </p:txBody>
        </p:sp>
        <p:sp>
          <p:nvSpPr>
            <p:cNvPr id="97" name="Down Arrow 96"/>
            <p:cNvSpPr/>
            <p:nvPr/>
          </p:nvSpPr>
          <p:spPr>
            <a:xfrm>
              <a:off x="2393627" y="4577016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dOUT</a:t>
              </a:r>
              <a:endParaRPr lang="en-GB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Study-case: </a:t>
            </a:r>
            <a:r>
              <a:rPr lang="pt-PT" dirty="0"/>
              <a:t>GBTX </a:t>
            </a:r>
            <a:r>
              <a:rPr lang="pt-PT" dirty="0" smtClean="0"/>
              <a:t>transceiver as clock source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51933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t-PT" sz="2000" dirty="0">
                <a:solidFill>
                  <a:schemeClr val="accent1"/>
                </a:solidFill>
              </a:rPr>
              <a:t>GBTX transceiver as clock source for multiple GBTXs transmitters</a:t>
            </a:r>
          </a:p>
          <a:p>
            <a:endParaRPr lang="pt-PT" sz="1400" dirty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835696" y="1199067"/>
            <a:ext cx="5832648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231468" y="2783244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SER</a:t>
            </a:r>
          </a:p>
        </p:txBody>
      </p:sp>
      <p:sp>
        <p:nvSpPr>
          <p:cNvPr id="23" name="Down Arrow 22"/>
          <p:cNvSpPr/>
          <p:nvPr/>
        </p:nvSpPr>
        <p:spPr>
          <a:xfrm rot="10800000">
            <a:off x="3421106" y="1847411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1618733" y="3466142"/>
            <a:ext cx="613946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xOSC</a:t>
            </a:r>
            <a:endParaRPr lang="en-GB" sz="1200" dirty="0"/>
          </a:p>
        </p:txBody>
      </p:sp>
      <p:sp>
        <p:nvSpPr>
          <p:cNvPr id="26" name="Down Arrow 25"/>
          <p:cNvSpPr/>
          <p:nvPr/>
        </p:nvSpPr>
        <p:spPr>
          <a:xfrm>
            <a:off x="2538203" y="1847412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2357754" y="2783515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CDR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049398" y="5305757"/>
            <a:ext cx="1402922" cy="1008265"/>
            <a:chOff x="647133" y="4869160"/>
            <a:chExt cx="1330914" cy="1008265"/>
          </a:xfr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  <a:lumOff val="1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42" name="Snip Diagonal Corner Rectangle 41"/>
            <p:cNvSpPr/>
            <p:nvPr/>
          </p:nvSpPr>
          <p:spPr>
            <a:xfrm>
              <a:off x="647133" y="4869160"/>
              <a:ext cx="1330914" cy="1008265"/>
            </a:xfrm>
            <a:prstGeom prst="snip2Diag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93616" y="49811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46016" y="51335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98416" y="5285987"/>
              <a:ext cx="576064" cy="504056"/>
            </a:xfrm>
            <a:prstGeom prst="rect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>
                      <a:lumMod val="75000"/>
                    </a:schemeClr>
                  </a:solidFill>
                </a:rPr>
                <a:t>FE</a:t>
              </a:r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2664831" y="2184385"/>
            <a:ext cx="7884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IC + EC channels</a:t>
            </a:r>
            <a:endParaRPr lang="en-GB" sz="1100" dirty="0"/>
          </a:p>
        </p:txBody>
      </p:sp>
      <p:sp>
        <p:nvSpPr>
          <p:cNvPr id="72" name="Rectangle 71"/>
          <p:cNvSpPr/>
          <p:nvPr/>
        </p:nvSpPr>
        <p:spPr>
          <a:xfrm rot="16200000">
            <a:off x="3780819" y="3360213"/>
            <a:ext cx="1510353" cy="3600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PhaseShifter</a:t>
            </a:r>
            <a:r>
              <a:rPr lang="en-GB" sz="1200" dirty="0" smtClean="0"/>
              <a:t> Output</a:t>
            </a:r>
            <a:endParaRPr lang="en-GB" sz="12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3332012" y="4284292"/>
            <a:ext cx="1023964" cy="2014454"/>
            <a:chOff x="1781690" y="4294866"/>
            <a:chExt cx="1023964" cy="2014454"/>
          </a:xfrm>
        </p:grpSpPr>
        <p:sp>
          <p:nvSpPr>
            <p:cNvPr id="74" name="Snip Single Corner Rectangle 73"/>
            <p:cNvSpPr/>
            <p:nvPr/>
          </p:nvSpPr>
          <p:spPr>
            <a:xfrm>
              <a:off x="1781690" y="5307538"/>
              <a:ext cx="1023964" cy="1001782"/>
            </a:xfrm>
            <a:prstGeom prst="snip1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SCA</a:t>
              </a:r>
              <a:endParaRPr lang="en-GB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786690" y="4294866"/>
              <a:ext cx="1018964" cy="28803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/>
                <a:t>eLink</a:t>
              </a:r>
              <a:r>
                <a:rPr lang="en-GB" sz="1200" dirty="0" smtClean="0"/>
                <a:t> - SCA</a:t>
              </a:r>
              <a:endParaRPr lang="en-GB" sz="1200" dirty="0"/>
            </a:p>
          </p:txBody>
        </p:sp>
        <p:sp>
          <p:nvSpPr>
            <p:cNvPr id="77" name="Down Arrow 76"/>
            <p:cNvSpPr/>
            <p:nvPr/>
          </p:nvSpPr>
          <p:spPr>
            <a:xfrm rot="10800000">
              <a:off x="2411761" y="4587538"/>
              <a:ext cx="216024" cy="7200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smtClean="0"/>
                <a:t>SCOUT</a:t>
              </a:r>
              <a:endParaRPr lang="en-GB" dirty="0"/>
            </a:p>
          </p:txBody>
        </p:sp>
        <p:sp>
          <p:nvSpPr>
            <p:cNvPr id="79" name="Down Arrow 78"/>
            <p:cNvSpPr/>
            <p:nvPr/>
          </p:nvSpPr>
          <p:spPr>
            <a:xfrm>
              <a:off x="1902977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SCCLK</a:t>
              </a:r>
              <a:endParaRPr lang="en-GB" sz="1400" dirty="0"/>
            </a:p>
          </p:txBody>
        </p:sp>
        <p:sp>
          <p:nvSpPr>
            <p:cNvPr id="83" name="Down Arrow 82"/>
            <p:cNvSpPr/>
            <p:nvPr/>
          </p:nvSpPr>
          <p:spPr>
            <a:xfrm>
              <a:off x="2172876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SCIN</a:t>
              </a:r>
              <a:endParaRPr lang="en-GB" sz="1400" dirty="0"/>
            </a:p>
          </p:txBody>
        </p:sp>
      </p:grpSp>
      <p:cxnSp>
        <p:nvCxnSpPr>
          <p:cNvPr id="84" name="Curved Connector 83"/>
          <p:cNvCxnSpPr/>
          <p:nvPr/>
        </p:nvCxnSpPr>
        <p:spPr>
          <a:xfrm flipV="1">
            <a:off x="4283968" y="4375017"/>
            <a:ext cx="1447319" cy="10320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007161" y="4760247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cxnSp>
        <p:nvCxnSpPr>
          <p:cNvPr id="92" name="Curved Connector 91"/>
          <p:cNvCxnSpPr>
            <a:stCxn id="74" idx="0"/>
          </p:cNvCxnSpPr>
          <p:nvPr/>
        </p:nvCxnSpPr>
        <p:spPr>
          <a:xfrm>
            <a:off x="4355976" y="5797855"/>
            <a:ext cx="1701757" cy="26568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393720" y="5729446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cxnSp>
        <p:nvCxnSpPr>
          <p:cNvPr id="94" name="Curved Connector 93"/>
          <p:cNvCxnSpPr/>
          <p:nvPr/>
        </p:nvCxnSpPr>
        <p:spPr>
          <a:xfrm rot="10800000" flipV="1">
            <a:off x="2848536" y="5765153"/>
            <a:ext cx="478692" cy="9509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000908" y="5543654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5564010" y="1847138"/>
            <a:ext cx="2104334" cy="2646742"/>
            <a:chOff x="5564010" y="1847138"/>
            <a:chExt cx="2104334" cy="2646742"/>
          </a:xfrm>
        </p:grpSpPr>
        <p:sp>
          <p:nvSpPr>
            <p:cNvPr id="118" name="Snip Diagonal Corner Rectangle 117"/>
            <p:cNvSpPr/>
            <p:nvPr/>
          </p:nvSpPr>
          <p:spPr>
            <a:xfrm>
              <a:off x="5564010" y="2781920"/>
              <a:ext cx="2104334" cy="1711960"/>
            </a:xfrm>
            <a:prstGeom prst="snip2DiagRect">
              <a:avLst/>
            </a:prstGeom>
            <a:solidFill>
              <a:srgbClr val="FF9900">
                <a:alpha val="27059"/>
              </a:srgb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Down Arrow 118"/>
            <p:cNvSpPr/>
            <p:nvPr/>
          </p:nvSpPr>
          <p:spPr>
            <a:xfrm rot="10800000">
              <a:off x="5731287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Down Arrow 119"/>
            <p:cNvSpPr/>
            <p:nvPr/>
          </p:nvSpPr>
          <p:spPr>
            <a:xfrm rot="10800000">
              <a:off x="6037929" y="1847411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Down Arrow 120"/>
            <p:cNvSpPr/>
            <p:nvPr/>
          </p:nvSpPr>
          <p:spPr>
            <a:xfrm rot="10800000">
              <a:off x="6361797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Down Arrow 121"/>
            <p:cNvSpPr/>
            <p:nvPr/>
          </p:nvSpPr>
          <p:spPr>
            <a:xfrm rot="10800000">
              <a:off x="6645373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Down Arrow 122"/>
            <p:cNvSpPr/>
            <p:nvPr/>
          </p:nvSpPr>
          <p:spPr>
            <a:xfrm rot="10800000">
              <a:off x="6977916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5718224" y="2832197"/>
              <a:ext cx="1367703" cy="1051376"/>
              <a:chOff x="6181777" y="3323641"/>
              <a:chExt cx="1367703" cy="1051376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35" name="Rectangle 134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5870624" y="2984597"/>
              <a:ext cx="1367703" cy="1051376"/>
              <a:chOff x="6181777" y="3323641"/>
              <a:chExt cx="1367703" cy="1051376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33" name="Rectangle 132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6023024" y="3136997"/>
              <a:ext cx="1367703" cy="1051376"/>
              <a:chOff x="6181777" y="3323641"/>
              <a:chExt cx="1367703" cy="1051376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31" name="Rectangle 130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6175424" y="3289397"/>
              <a:ext cx="1367703" cy="1051376"/>
              <a:chOff x="6181777" y="3323641"/>
              <a:chExt cx="1367703" cy="1051376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  <a:p>
                <a:pPr algn="ctr"/>
                <a:r>
                  <a:rPr lang="en-GB" sz="1200" dirty="0" smtClean="0"/>
                  <a:t>(opt. fusing)</a:t>
                </a:r>
              </a:p>
            </p:txBody>
          </p:sp>
          <p:sp>
            <p:nvSpPr>
              <p:cNvPr id="129" name="Rectangle 128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</p:grpSp>
      <p:cxnSp>
        <p:nvCxnSpPr>
          <p:cNvPr id="88" name="Curved Connector 87"/>
          <p:cNvCxnSpPr/>
          <p:nvPr/>
        </p:nvCxnSpPr>
        <p:spPr>
          <a:xfrm>
            <a:off x="4716016" y="2927531"/>
            <a:ext cx="1017113" cy="46459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9" name="Curved Connector 88"/>
          <p:cNvCxnSpPr/>
          <p:nvPr/>
        </p:nvCxnSpPr>
        <p:spPr>
          <a:xfrm>
            <a:off x="4716016" y="3129285"/>
            <a:ext cx="1189317" cy="41524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0" name="Curved Connector 89"/>
          <p:cNvCxnSpPr/>
          <p:nvPr/>
        </p:nvCxnSpPr>
        <p:spPr>
          <a:xfrm>
            <a:off x="4716016" y="3336907"/>
            <a:ext cx="1341717" cy="36002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Curved Connector 90"/>
          <p:cNvCxnSpPr>
            <a:stCxn id="72" idx="2"/>
          </p:cNvCxnSpPr>
          <p:nvPr/>
        </p:nvCxnSpPr>
        <p:spPr>
          <a:xfrm>
            <a:off x="4716016" y="3540233"/>
            <a:ext cx="1494117" cy="30909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0" name="Down Arrow 79"/>
          <p:cNvSpPr/>
          <p:nvPr/>
        </p:nvSpPr>
        <p:spPr>
          <a:xfrm rot="10800000">
            <a:off x="6457092" y="455551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81" name="Down Arrow 80"/>
          <p:cNvSpPr/>
          <p:nvPr/>
        </p:nvSpPr>
        <p:spPr>
          <a:xfrm rot="10800000">
            <a:off x="6772273" y="4555510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82" name="Down Arrow 81"/>
          <p:cNvSpPr/>
          <p:nvPr/>
        </p:nvSpPr>
        <p:spPr>
          <a:xfrm rot="10800000">
            <a:off x="7085928" y="4562057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86" name="Down Arrow 85"/>
          <p:cNvSpPr/>
          <p:nvPr/>
        </p:nvSpPr>
        <p:spPr>
          <a:xfrm>
            <a:off x="6095794" y="456033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67491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Study-case: </a:t>
            </a:r>
            <a:r>
              <a:rPr lang="pt-PT" dirty="0"/>
              <a:t>GBTX </a:t>
            </a:r>
            <a:r>
              <a:rPr lang="pt-PT" dirty="0" smtClean="0"/>
              <a:t>transceiver as clock source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51933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t-PT" sz="2000" dirty="0">
                <a:solidFill>
                  <a:schemeClr val="accent1"/>
                </a:solidFill>
              </a:rPr>
              <a:t>GBTX transceiver as clock source for multiple GBTXs transmitters</a:t>
            </a:r>
          </a:p>
          <a:p>
            <a:endParaRPr lang="pt-PT" sz="1400" dirty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835696" y="1199067"/>
            <a:ext cx="5832648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781690" y="2783242"/>
            <a:ext cx="2574286" cy="15121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“master” GBTX</a:t>
            </a:r>
          </a:p>
          <a:p>
            <a:pPr algn="ctr"/>
            <a:r>
              <a:rPr lang="en-GB" dirty="0" smtClean="0"/>
              <a:t>(fused)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31468" y="2783244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SER</a:t>
            </a:r>
          </a:p>
        </p:txBody>
      </p:sp>
      <p:sp>
        <p:nvSpPr>
          <p:cNvPr id="23" name="Down Arrow 22"/>
          <p:cNvSpPr/>
          <p:nvPr/>
        </p:nvSpPr>
        <p:spPr>
          <a:xfrm rot="10800000">
            <a:off x="3421106" y="1847411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1618733" y="3466142"/>
            <a:ext cx="613946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xOSC</a:t>
            </a:r>
            <a:endParaRPr lang="en-GB" sz="1200" dirty="0"/>
          </a:p>
        </p:txBody>
      </p:sp>
      <p:sp>
        <p:nvSpPr>
          <p:cNvPr id="26" name="Down Arrow 25"/>
          <p:cNvSpPr/>
          <p:nvPr/>
        </p:nvSpPr>
        <p:spPr>
          <a:xfrm>
            <a:off x="2538203" y="1847412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2357754" y="2783515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CDR</a:t>
            </a:r>
          </a:p>
        </p:txBody>
      </p:sp>
      <p:sp>
        <p:nvSpPr>
          <p:cNvPr id="35" name="Rectangle 34"/>
          <p:cNvSpPr/>
          <p:nvPr/>
        </p:nvSpPr>
        <p:spPr>
          <a:xfrm rot="16200000">
            <a:off x="3780819" y="3360213"/>
            <a:ext cx="1510353" cy="3600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PhaseShifter</a:t>
            </a:r>
            <a:r>
              <a:rPr lang="en-GB" sz="1200" dirty="0" smtClean="0"/>
              <a:t> Output</a:t>
            </a:r>
            <a:endParaRPr lang="en-GB" sz="12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6049398" y="5305757"/>
            <a:ext cx="1402922" cy="1008265"/>
            <a:chOff x="647133" y="4869160"/>
            <a:chExt cx="1330914" cy="1008265"/>
          </a:xfrm>
        </p:grpSpPr>
        <p:sp>
          <p:nvSpPr>
            <p:cNvPr id="42" name="Snip Diagonal Corner Rectangle 41"/>
            <p:cNvSpPr/>
            <p:nvPr/>
          </p:nvSpPr>
          <p:spPr>
            <a:xfrm>
              <a:off x="647133" y="4869160"/>
              <a:ext cx="1330914" cy="1008265"/>
            </a:xfrm>
            <a:prstGeom prst="snip2Diag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93616" y="4981187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46016" y="5133587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98416" y="5285987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FE</a:t>
              </a:r>
              <a:endParaRPr lang="en-GB" dirty="0"/>
            </a:p>
          </p:txBody>
        </p:sp>
      </p:grpSp>
      <p:sp>
        <p:nvSpPr>
          <p:cNvPr id="53" name="Down Arrow 52"/>
          <p:cNvSpPr/>
          <p:nvPr/>
        </p:nvSpPr>
        <p:spPr>
          <a:xfrm rot="10800000">
            <a:off x="6457092" y="455551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54" name="Down Arrow 53"/>
          <p:cNvSpPr/>
          <p:nvPr/>
        </p:nvSpPr>
        <p:spPr>
          <a:xfrm rot="10800000">
            <a:off x="6772273" y="4555510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55" name="Down Arrow 54"/>
          <p:cNvSpPr/>
          <p:nvPr/>
        </p:nvSpPr>
        <p:spPr>
          <a:xfrm rot="10800000">
            <a:off x="7085928" y="4562057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400" dirty="0" err="1"/>
              <a:t>dIN</a:t>
            </a:r>
            <a:endParaRPr lang="en-GB" sz="1400" dirty="0"/>
          </a:p>
        </p:txBody>
      </p:sp>
      <p:sp>
        <p:nvSpPr>
          <p:cNvPr id="56" name="Down Arrow 55"/>
          <p:cNvSpPr/>
          <p:nvPr/>
        </p:nvSpPr>
        <p:spPr>
          <a:xfrm>
            <a:off x="6095794" y="456033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CLK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332012" y="4284292"/>
            <a:ext cx="1023964" cy="2014454"/>
            <a:chOff x="1781690" y="4294866"/>
            <a:chExt cx="1023964" cy="2014454"/>
          </a:xfrm>
        </p:grpSpPr>
        <p:sp>
          <p:nvSpPr>
            <p:cNvPr id="3" name="Snip Single Corner Rectangle 2"/>
            <p:cNvSpPr/>
            <p:nvPr/>
          </p:nvSpPr>
          <p:spPr>
            <a:xfrm>
              <a:off x="1781690" y="5307538"/>
              <a:ext cx="1023964" cy="1001782"/>
            </a:xfrm>
            <a:prstGeom prst="snip1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SCA</a:t>
              </a:r>
              <a:endParaRPr lang="en-GB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6690" y="4294866"/>
              <a:ext cx="1018964" cy="28803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/>
                <a:t>eLink</a:t>
              </a:r>
              <a:r>
                <a:rPr lang="en-GB" sz="1200" dirty="0" smtClean="0"/>
                <a:t> - SCA</a:t>
              </a:r>
              <a:endParaRPr lang="en-GB" sz="1200" dirty="0"/>
            </a:p>
          </p:txBody>
        </p:sp>
        <p:sp>
          <p:nvSpPr>
            <p:cNvPr id="22" name="Down Arrow 21"/>
            <p:cNvSpPr/>
            <p:nvPr/>
          </p:nvSpPr>
          <p:spPr>
            <a:xfrm rot="10800000">
              <a:off x="2411761" y="4587538"/>
              <a:ext cx="216024" cy="7200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smtClean="0"/>
                <a:t>SCOUT</a:t>
              </a:r>
              <a:endParaRPr lang="en-GB" dirty="0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1902977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SCCLK</a:t>
              </a:r>
              <a:endParaRPr lang="en-GB" sz="1400" dirty="0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2172876" y="4594084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SCIN</a:t>
              </a:r>
              <a:endParaRPr lang="en-GB" sz="1400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781690" y="4281795"/>
            <a:ext cx="1402922" cy="2021529"/>
            <a:chOff x="1781690" y="4281795"/>
            <a:chExt cx="1402922" cy="2021529"/>
          </a:xfrm>
        </p:grpSpPr>
        <p:grpSp>
          <p:nvGrpSpPr>
            <p:cNvPr id="60" name="Group 59"/>
            <p:cNvGrpSpPr/>
            <p:nvPr/>
          </p:nvGrpSpPr>
          <p:grpSpPr>
            <a:xfrm>
              <a:off x="1781690" y="4281795"/>
              <a:ext cx="1402922" cy="2021529"/>
              <a:chOff x="2953054" y="4287791"/>
              <a:chExt cx="1402922" cy="202152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953054" y="5301055"/>
                <a:ext cx="1402922" cy="1008265"/>
                <a:chOff x="647133" y="4869160"/>
                <a:chExt cx="1330914" cy="1008265"/>
              </a:xfrm>
            </p:grpSpPr>
            <p:sp>
              <p:nvSpPr>
                <p:cNvPr id="12" name="Snip Diagonal Corner Rectangle 11"/>
                <p:cNvSpPr/>
                <p:nvPr/>
              </p:nvSpPr>
              <p:spPr>
                <a:xfrm>
                  <a:off x="647133" y="4869160"/>
                  <a:ext cx="1330914" cy="1008265"/>
                </a:xfrm>
                <a:prstGeom prst="snip2Diag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793616" y="49811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946016" y="51335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098416" y="5285987"/>
                  <a:ext cx="576064" cy="504056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 smtClean="0"/>
                    <a:t>FE</a:t>
                  </a:r>
                </a:p>
                <a:p>
                  <a:pPr algn="ctr"/>
                  <a:r>
                    <a:rPr lang="en-GB" sz="1100" dirty="0" smtClean="0"/>
                    <a:t>Control</a:t>
                  </a:r>
                  <a:endParaRPr lang="en-GB" sz="1100" dirty="0"/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2953054" y="4287791"/>
                <a:ext cx="1402922" cy="2880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EPORTs</a:t>
                </a:r>
                <a:endParaRPr lang="en-GB" sz="1200" dirty="0"/>
              </a:p>
            </p:txBody>
          </p:sp>
        </p:grpSp>
        <p:sp>
          <p:nvSpPr>
            <p:cNvPr id="80" name="Down Arrow 79"/>
            <p:cNvSpPr/>
            <p:nvPr/>
          </p:nvSpPr>
          <p:spPr>
            <a:xfrm rot="10800000">
              <a:off x="2632512" y="4570470"/>
              <a:ext cx="216024" cy="7200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 err="1" smtClean="0"/>
                <a:t>dIN</a:t>
              </a:r>
              <a:endParaRPr lang="en-GB" dirty="0"/>
            </a:p>
          </p:txBody>
        </p:sp>
        <p:sp>
          <p:nvSpPr>
            <p:cNvPr id="81" name="Down Arrow 80"/>
            <p:cNvSpPr/>
            <p:nvPr/>
          </p:nvSpPr>
          <p:spPr>
            <a:xfrm>
              <a:off x="2123728" y="4577016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CLK</a:t>
              </a:r>
              <a:endParaRPr lang="en-GB" sz="1400" dirty="0"/>
            </a:p>
          </p:txBody>
        </p:sp>
        <p:sp>
          <p:nvSpPr>
            <p:cNvPr id="82" name="Down Arrow 81"/>
            <p:cNvSpPr/>
            <p:nvPr/>
          </p:nvSpPr>
          <p:spPr>
            <a:xfrm>
              <a:off x="2393627" y="4577016"/>
              <a:ext cx="216024" cy="7200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 smtClean="0"/>
                <a:t>dOUT</a:t>
              </a:r>
              <a:endParaRPr lang="en-GB" sz="1400" dirty="0"/>
            </a:p>
          </p:txBody>
        </p:sp>
      </p:grpSp>
      <p:cxnSp>
        <p:nvCxnSpPr>
          <p:cNvPr id="87" name="Curved Connector 86"/>
          <p:cNvCxnSpPr/>
          <p:nvPr/>
        </p:nvCxnSpPr>
        <p:spPr>
          <a:xfrm flipV="1">
            <a:off x="4283968" y="4375017"/>
            <a:ext cx="1447319" cy="10320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007161" y="4760247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grpSp>
        <p:nvGrpSpPr>
          <p:cNvPr id="5" name="Group 4"/>
          <p:cNvGrpSpPr/>
          <p:nvPr/>
        </p:nvGrpSpPr>
        <p:grpSpPr>
          <a:xfrm>
            <a:off x="5564010" y="1847138"/>
            <a:ext cx="2104334" cy="2646742"/>
            <a:chOff x="5564010" y="1847138"/>
            <a:chExt cx="2104334" cy="2646742"/>
          </a:xfrm>
        </p:grpSpPr>
        <p:sp>
          <p:nvSpPr>
            <p:cNvPr id="46" name="Snip Diagonal Corner Rectangle 45"/>
            <p:cNvSpPr/>
            <p:nvPr/>
          </p:nvSpPr>
          <p:spPr>
            <a:xfrm>
              <a:off x="5564010" y="2781920"/>
              <a:ext cx="2104334" cy="1711960"/>
            </a:xfrm>
            <a:prstGeom prst="snip2DiagRect">
              <a:avLst/>
            </a:prstGeom>
            <a:solidFill>
              <a:srgbClr val="FF9900">
                <a:alpha val="27059"/>
              </a:srgb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Down Arrow 46"/>
            <p:cNvSpPr/>
            <p:nvPr/>
          </p:nvSpPr>
          <p:spPr>
            <a:xfrm rot="10800000">
              <a:off x="5731287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Down Arrow 47"/>
            <p:cNvSpPr/>
            <p:nvPr/>
          </p:nvSpPr>
          <p:spPr>
            <a:xfrm rot="10800000">
              <a:off x="6037929" y="1847411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Down Arrow 48"/>
            <p:cNvSpPr/>
            <p:nvPr/>
          </p:nvSpPr>
          <p:spPr>
            <a:xfrm rot="10800000">
              <a:off x="6361797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Down Arrow 49"/>
            <p:cNvSpPr/>
            <p:nvPr/>
          </p:nvSpPr>
          <p:spPr>
            <a:xfrm rot="10800000">
              <a:off x="6645373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Down Arrow 50"/>
            <p:cNvSpPr/>
            <p:nvPr/>
          </p:nvSpPr>
          <p:spPr>
            <a:xfrm rot="10800000">
              <a:off x="6977916" y="1847138"/>
              <a:ext cx="216024" cy="93610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5718224" y="2832197"/>
              <a:ext cx="1367703" cy="1051376"/>
              <a:chOff x="6181777" y="3323641"/>
              <a:chExt cx="1367703" cy="105137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02" name="Rectangle 101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870624" y="2984597"/>
              <a:ext cx="1367703" cy="1051376"/>
              <a:chOff x="6181777" y="3323641"/>
              <a:chExt cx="1367703" cy="1051376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05" name="Rectangle 104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023024" y="3136997"/>
              <a:ext cx="1367703" cy="1051376"/>
              <a:chOff x="6181777" y="3323641"/>
              <a:chExt cx="1367703" cy="1051376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175424" y="3289397"/>
              <a:ext cx="1367703" cy="1051376"/>
              <a:chOff x="6181777" y="3323641"/>
              <a:chExt cx="1367703" cy="105137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6190329" y="3323641"/>
                <a:ext cx="1359151" cy="105137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Transmitter</a:t>
                </a:r>
              </a:p>
              <a:p>
                <a:pPr algn="ctr"/>
                <a:r>
                  <a:rPr lang="en-GB" sz="1200" dirty="0" smtClean="0"/>
                  <a:t>GBTX</a:t>
                </a:r>
              </a:p>
              <a:p>
                <a:pPr algn="ctr"/>
                <a:r>
                  <a:rPr lang="en-GB" sz="1200" dirty="0" smtClean="0"/>
                  <a:t>(opt. fusing)</a:t>
                </a:r>
              </a:p>
            </p:txBody>
          </p:sp>
          <p:sp>
            <p:nvSpPr>
              <p:cNvPr id="111" name="Rectangle 110"/>
              <p:cNvSpPr/>
              <p:nvPr/>
            </p:nvSpPr>
            <p:spPr>
              <a:xfrm rot="16200000">
                <a:off x="6071746" y="3732196"/>
                <a:ext cx="450989" cy="23092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/>
                  <a:t>xPLL</a:t>
                </a:r>
                <a:endParaRPr lang="en-GB" sz="1100" dirty="0"/>
              </a:p>
            </p:txBody>
          </p:sp>
        </p:grpSp>
      </p:grpSp>
      <p:cxnSp>
        <p:nvCxnSpPr>
          <p:cNvPr id="62" name="Curved Connector 61"/>
          <p:cNvCxnSpPr/>
          <p:nvPr/>
        </p:nvCxnSpPr>
        <p:spPr>
          <a:xfrm>
            <a:off x="4716016" y="2927531"/>
            <a:ext cx="1017113" cy="46459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Curved Connector 65"/>
          <p:cNvCxnSpPr/>
          <p:nvPr/>
        </p:nvCxnSpPr>
        <p:spPr>
          <a:xfrm>
            <a:off x="4716016" y="3129285"/>
            <a:ext cx="1189317" cy="41524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>
            <a:off x="4716016" y="3336907"/>
            <a:ext cx="1341717" cy="36002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Curved Connector 68"/>
          <p:cNvCxnSpPr>
            <a:stCxn id="35" idx="2"/>
          </p:cNvCxnSpPr>
          <p:nvPr/>
        </p:nvCxnSpPr>
        <p:spPr>
          <a:xfrm>
            <a:off x="4716016" y="3540233"/>
            <a:ext cx="1494117" cy="30909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664831" y="2184385"/>
            <a:ext cx="7884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IC + EC channels</a:t>
            </a:r>
            <a:endParaRPr lang="en-GB" sz="1100" dirty="0"/>
          </a:p>
        </p:txBody>
      </p:sp>
      <p:cxnSp>
        <p:nvCxnSpPr>
          <p:cNvPr id="67" name="Curved Connector 66"/>
          <p:cNvCxnSpPr>
            <a:stCxn id="3" idx="0"/>
          </p:cNvCxnSpPr>
          <p:nvPr/>
        </p:nvCxnSpPr>
        <p:spPr>
          <a:xfrm>
            <a:off x="4355976" y="5797855"/>
            <a:ext cx="1701757" cy="26568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393720" y="5729446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  <p:cxnSp>
        <p:nvCxnSpPr>
          <p:cNvPr id="76" name="Curved Connector 75"/>
          <p:cNvCxnSpPr/>
          <p:nvPr/>
        </p:nvCxnSpPr>
        <p:spPr>
          <a:xfrm rot="10800000" flipV="1">
            <a:off x="2848536" y="5765153"/>
            <a:ext cx="478692" cy="9509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000908" y="5543654"/>
            <a:ext cx="367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I2C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4439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p.leitao@cern.ch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0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BACKUP SLIDES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447328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t-PT" sz="2000" dirty="0" smtClean="0">
                <a:solidFill>
                  <a:schemeClr val="accent1"/>
                </a:solidFill>
              </a:rPr>
              <a:t>Align eportRX: find the correct position with the 4’LFSR</a:t>
            </a:r>
            <a:endParaRPr lang="pt-PT" sz="1400" dirty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622146"/>
              </p:ext>
            </p:extLst>
          </p:nvPr>
        </p:nvGraphicFramePr>
        <p:xfrm>
          <a:off x="683568" y="1720056"/>
          <a:ext cx="1247800" cy="44216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47800"/>
              </a:tblGrid>
              <a:tr h="21251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4-bit LFSR buffer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[0]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[2]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[3]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[4]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[5]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[6]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[7]</a:t>
                      </a:r>
                      <a:endParaRPr lang="en-GB" sz="1100" dirty="0"/>
                    </a:p>
                  </a:txBody>
                  <a:tcPr anchor="ctr"/>
                </a:tc>
              </a:tr>
              <a:tr h="2763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[8]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[9]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[10]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[11]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[12]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[13]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[14]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4’LFSR</a:t>
                      </a:r>
                      <a:r>
                        <a:rPr lang="en-GB" sz="1100" baseline="0" dirty="0" smtClean="0"/>
                        <a:t>[15]</a:t>
                      </a:r>
                      <a:endParaRPr lang="en-GB" sz="11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 descr="http://upload.wikimedia.org/wikipedia/commons/c/c9/Logic-gate-xor-u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0" r="10943"/>
          <a:stretch/>
        </p:blipFill>
        <p:spPr bwMode="auto">
          <a:xfrm>
            <a:off x="2312666" y="1666900"/>
            <a:ext cx="1096515" cy="62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/>
          <p:cNvSpPr/>
          <p:nvPr/>
        </p:nvSpPr>
        <p:spPr>
          <a:xfrm>
            <a:off x="2771800" y="1196751"/>
            <a:ext cx="1274762" cy="22805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FE 4’LFSR</a:t>
            </a:r>
            <a:endParaRPr lang="en-GB" sz="1200" dirty="0"/>
          </a:p>
        </p:txBody>
      </p:sp>
      <p:sp>
        <p:nvSpPr>
          <p:cNvPr id="123" name="Rectangle 122"/>
          <p:cNvSpPr/>
          <p:nvPr/>
        </p:nvSpPr>
        <p:spPr>
          <a:xfrm>
            <a:off x="3409181" y="1867685"/>
            <a:ext cx="1274762" cy="2280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4’bitwiseXOR result</a:t>
            </a:r>
            <a:endParaRPr lang="en-GB" sz="1200" dirty="0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218" y="1622326"/>
            <a:ext cx="1392757" cy="71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44401"/>
              </p:ext>
            </p:extLst>
          </p:nvPr>
        </p:nvGraphicFramePr>
        <p:xfrm>
          <a:off x="7164288" y="1719476"/>
          <a:ext cx="1296144" cy="44216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/>
              </a:tblGrid>
              <a:tr h="21251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/>
                        <a:t>PositionArray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[0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[2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[3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[4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[5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[6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[7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763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[8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[9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[10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[11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[12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[13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[14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  <a:tr h="212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/>
                        <a:t>Pos</a:t>
                      </a:r>
                      <a:r>
                        <a:rPr lang="en-GB" sz="1100" dirty="0" smtClean="0"/>
                        <a:t>[15</a:t>
                      </a:r>
                      <a:r>
                        <a:rPr lang="en-GB" sz="1100" baseline="0" dirty="0" smtClean="0"/>
                        <a:t>]</a:t>
                      </a:r>
                      <a:endParaRPr lang="en-GB" sz="11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5" name="Picture 2" descr="http://upload.wikimedia.org/wikipedia/commons/c/c9/Logic-gate-xor-u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0" r="10943"/>
          <a:stretch/>
        </p:blipFill>
        <p:spPr bwMode="auto">
          <a:xfrm>
            <a:off x="2358800" y="5780170"/>
            <a:ext cx="1096515" cy="62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Straight Arrow Connector 39"/>
          <p:cNvCxnSpPr>
            <a:stCxn id="2065" idx="3"/>
          </p:cNvCxnSpPr>
          <p:nvPr/>
        </p:nvCxnSpPr>
        <p:spPr>
          <a:xfrm>
            <a:off x="6117975" y="1981196"/>
            <a:ext cx="1046313" cy="1262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3436267" y="5980955"/>
            <a:ext cx="1274762" cy="2280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4’bitwiseXOR result</a:t>
            </a:r>
            <a:endParaRPr lang="en-GB" sz="1200" dirty="0"/>
          </a:p>
        </p:txBody>
      </p:sp>
      <p:pic>
        <p:nvPicPr>
          <p:cNvPr id="127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304" y="5735596"/>
            <a:ext cx="1392757" cy="71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8" name="Straight Arrow Connector 127"/>
          <p:cNvCxnSpPr>
            <a:stCxn id="127" idx="3"/>
          </p:cNvCxnSpPr>
          <p:nvPr/>
        </p:nvCxnSpPr>
        <p:spPr>
          <a:xfrm flipV="1">
            <a:off x="6145061" y="5980956"/>
            <a:ext cx="1046313" cy="113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 flipV="1">
            <a:off x="1921993" y="2108317"/>
            <a:ext cx="41776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5" name="Oval 2054"/>
          <p:cNvSpPr/>
          <p:nvPr/>
        </p:nvSpPr>
        <p:spPr>
          <a:xfrm>
            <a:off x="2339946" y="1806507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Elbow Connector 23"/>
          <p:cNvCxnSpPr>
            <a:stCxn id="79" idx="1"/>
          </p:cNvCxnSpPr>
          <p:nvPr/>
        </p:nvCxnSpPr>
        <p:spPr>
          <a:xfrm rot="10800000" flipV="1">
            <a:off x="2375946" y="1310778"/>
            <a:ext cx="395855" cy="1398142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6117975" y="2347686"/>
            <a:ext cx="10463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6122201" y="2636912"/>
            <a:ext cx="10463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6109936" y="5765322"/>
            <a:ext cx="10463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>
            <a:off x="6117974" y="5509612"/>
            <a:ext cx="10463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2375945" y="2708920"/>
            <a:ext cx="1" cy="3241554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V="1">
            <a:off x="4046562" y="2347687"/>
            <a:ext cx="0" cy="3241553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V="1">
            <a:off x="5364088" y="2420888"/>
            <a:ext cx="0" cy="3241553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V="1">
            <a:off x="6516216" y="2852936"/>
            <a:ext cx="0" cy="2448272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1921994" y="6032280"/>
            <a:ext cx="453952" cy="17672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70" name="Group 2069"/>
          <p:cNvGrpSpPr/>
          <p:nvPr/>
        </p:nvGrpSpPr>
        <p:grpSpPr>
          <a:xfrm>
            <a:off x="6876256" y="1049055"/>
            <a:ext cx="2002983" cy="451058"/>
            <a:chOff x="6876256" y="1049055"/>
            <a:chExt cx="2002983" cy="451058"/>
          </a:xfrm>
        </p:grpSpPr>
        <p:grpSp>
          <p:nvGrpSpPr>
            <p:cNvPr id="14" name="Group 13"/>
            <p:cNvGrpSpPr/>
            <p:nvPr/>
          </p:nvGrpSpPr>
          <p:grpSpPr>
            <a:xfrm>
              <a:off x="6876256" y="1049055"/>
              <a:ext cx="1954634" cy="451058"/>
              <a:chOff x="3932958" y="5085184"/>
              <a:chExt cx="4836566" cy="1355294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7968671" y="5420216"/>
                <a:ext cx="800853" cy="685232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dirty="0" smtClean="0"/>
                  <a:t>FE</a:t>
                </a: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3932958" y="5085184"/>
                <a:ext cx="2166240" cy="1355294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BACKEND</a:t>
                </a:r>
              </a:p>
            </p:txBody>
          </p:sp>
          <p:sp>
            <p:nvSpPr>
              <p:cNvPr id="72" name="Down Arrow 71"/>
              <p:cNvSpPr/>
              <p:nvPr/>
            </p:nvSpPr>
            <p:spPr>
              <a:xfrm rot="5400000">
                <a:off x="6298208" y="5228136"/>
                <a:ext cx="216024" cy="620452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73" name="Down Arrow 72"/>
              <p:cNvSpPr/>
              <p:nvPr/>
            </p:nvSpPr>
            <p:spPr>
              <a:xfrm rot="5400000">
                <a:off x="7620473" y="5538088"/>
                <a:ext cx="216024" cy="449486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583531" y="5184489"/>
                <a:ext cx="920212" cy="115668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050" dirty="0" smtClean="0"/>
                  <a:t>GBTX</a:t>
                </a:r>
                <a:endParaRPr lang="en-GB" sz="1050" dirty="0"/>
              </a:p>
            </p:txBody>
          </p:sp>
        </p:grpSp>
        <p:sp>
          <p:nvSpPr>
            <p:cNvPr id="155" name="Rectangle 154"/>
            <p:cNvSpPr/>
            <p:nvPr/>
          </p:nvSpPr>
          <p:spPr>
            <a:xfrm>
              <a:off x="8555585" y="1220318"/>
              <a:ext cx="323654" cy="22805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FE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77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19256" cy="620796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Mode/encoding</a:t>
            </a:r>
          </a:p>
          <a:p>
            <a:pPr lvl="1"/>
            <a:r>
              <a:rPr lang="en-GB" dirty="0" smtClean="0"/>
              <a:t>GBT Frame encoding</a:t>
            </a:r>
          </a:p>
          <a:p>
            <a:pPr lvl="2"/>
            <a:r>
              <a:rPr lang="en-GB" dirty="0" smtClean="0"/>
              <a:t>Uplink and downlink</a:t>
            </a:r>
          </a:p>
          <a:p>
            <a:pPr lvl="3"/>
            <a:r>
              <a:rPr lang="en-GB" dirty="0" smtClean="0"/>
              <a:t>80 data bits using 5 groups</a:t>
            </a:r>
          </a:p>
          <a:p>
            <a:pPr lvl="3"/>
            <a:r>
              <a:rPr lang="en-GB" dirty="0" smtClean="0"/>
              <a:t>32 FEC bits</a:t>
            </a:r>
          </a:p>
          <a:p>
            <a:pPr lvl="3"/>
            <a:endParaRPr lang="en-GB" dirty="0" smtClean="0"/>
          </a:p>
          <a:p>
            <a:pPr lvl="1"/>
            <a:r>
              <a:rPr lang="en-GB" dirty="0" err="1" smtClean="0"/>
              <a:t>Widebus</a:t>
            </a:r>
            <a:r>
              <a:rPr lang="en-GB" dirty="0" smtClean="0"/>
              <a:t> mode encoding</a:t>
            </a:r>
          </a:p>
          <a:p>
            <a:pPr lvl="2"/>
            <a:r>
              <a:rPr lang="en-GB" dirty="0" smtClean="0"/>
              <a:t>Uplink</a:t>
            </a:r>
          </a:p>
          <a:p>
            <a:pPr lvl="3"/>
            <a:r>
              <a:rPr lang="en-GB" dirty="0" smtClean="0"/>
              <a:t>112 data bits using 7 groups</a:t>
            </a:r>
          </a:p>
          <a:p>
            <a:pPr lvl="3"/>
            <a:r>
              <a:rPr lang="en-GB" dirty="0" smtClean="0"/>
              <a:t>No FEC correction</a:t>
            </a:r>
          </a:p>
          <a:p>
            <a:pPr lvl="2"/>
            <a:r>
              <a:rPr lang="en-GB" dirty="0" smtClean="0"/>
              <a:t>Downlink uses GBT Frame encoding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8B/10B encoding</a:t>
            </a:r>
          </a:p>
          <a:p>
            <a:pPr lvl="2"/>
            <a:r>
              <a:rPr lang="en-GB" dirty="0" smtClean="0"/>
              <a:t>Uplink</a:t>
            </a:r>
          </a:p>
          <a:p>
            <a:pPr lvl="3"/>
            <a:r>
              <a:rPr lang="en-GB" dirty="0" smtClean="0"/>
              <a:t>88 data bits using 5 ½ groups</a:t>
            </a:r>
          </a:p>
          <a:p>
            <a:pPr lvl="3"/>
            <a:r>
              <a:rPr lang="en-GB" dirty="0" smtClean="0"/>
              <a:t>No FEC correction</a:t>
            </a:r>
          </a:p>
          <a:p>
            <a:pPr lvl="2"/>
            <a:r>
              <a:rPr lang="en-GB" dirty="0" smtClean="0"/>
              <a:t>Downlink uses GBT Frame encoding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Slow Control Information (IC and EC channels)</a:t>
            </a:r>
          </a:p>
          <a:p>
            <a:pPr lvl="2"/>
            <a:r>
              <a:rPr lang="en-GB" dirty="0" smtClean="0"/>
              <a:t>Only works in transceiver mode and with GBT Frame or </a:t>
            </a:r>
            <a:r>
              <a:rPr lang="en-GB" dirty="0" err="1" smtClean="0"/>
              <a:t>Widebus</a:t>
            </a:r>
            <a:r>
              <a:rPr lang="en-GB" dirty="0" smtClean="0"/>
              <a:t> mode</a:t>
            </a:r>
          </a:p>
          <a:p>
            <a:pPr lvl="2"/>
            <a:r>
              <a:rPr lang="en-GB" dirty="0" smtClean="0"/>
              <a:t>Both present  in the uplink and downlink</a:t>
            </a:r>
          </a:p>
          <a:p>
            <a:pPr lvl="3"/>
            <a:r>
              <a:rPr lang="en-GB" dirty="0" smtClean="0"/>
              <a:t>2 bits for the GBTX’s Internal Control (IC) channel</a:t>
            </a:r>
          </a:p>
          <a:p>
            <a:pPr lvl="3"/>
            <a:r>
              <a:rPr lang="en-GB" dirty="0" smtClean="0"/>
              <a:t>2 bits for EC (SCA link)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85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402832" cy="6019800"/>
          </a:xfrm>
        </p:spPr>
        <p:txBody>
          <a:bodyPr>
            <a:normAutofit/>
          </a:bodyPr>
          <a:lstStyle/>
          <a:p>
            <a:r>
              <a:rPr lang="en-GB" dirty="0" smtClean="0"/>
              <a:t>Clock Domains</a:t>
            </a:r>
          </a:p>
          <a:p>
            <a:pPr lvl="1"/>
            <a:r>
              <a:rPr lang="en-GB" dirty="0" smtClean="0"/>
              <a:t>Receiver mode:</a:t>
            </a:r>
          </a:p>
          <a:p>
            <a:pPr lvl="2"/>
            <a:r>
              <a:rPr lang="en-GB" dirty="0" smtClean="0"/>
              <a:t>The CDR locks to the </a:t>
            </a:r>
            <a:r>
              <a:rPr lang="en-GB" dirty="0" err="1" smtClean="0"/>
              <a:t>backend’s</a:t>
            </a:r>
            <a:r>
              <a:rPr lang="en-GB" dirty="0" smtClean="0"/>
              <a:t> clock</a:t>
            </a:r>
          </a:p>
          <a:p>
            <a:pPr lvl="2"/>
            <a:r>
              <a:rPr lang="en-GB" dirty="0" smtClean="0"/>
              <a:t>This clock is used for the e-links transmitter and e-links clock</a:t>
            </a:r>
          </a:p>
          <a:p>
            <a:pPr lvl="2"/>
            <a:r>
              <a:rPr lang="en-GB" dirty="0" smtClean="0"/>
              <a:t>The GBTX SERIALIZER can be turned off to save power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6228184" y="1196752"/>
            <a:ext cx="2016224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724128" y="2780928"/>
            <a:ext cx="3024336" cy="1512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6156176" y="4733528"/>
            <a:ext cx="2088232" cy="1368152"/>
            <a:chOff x="647133" y="4869160"/>
            <a:chExt cx="2088232" cy="1368152"/>
          </a:xfrm>
        </p:grpSpPr>
        <p:sp>
          <p:nvSpPr>
            <p:cNvPr id="17" name="Snip Diagonal Corner Rectangle 16"/>
            <p:cNvSpPr/>
            <p:nvPr/>
          </p:nvSpPr>
          <p:spPr>
            <a:xfrm>
              <a:off x="647133" y="4869160"/>
              <a:ext cx="2088232" cy="1368152"/>
            </a:xfrm>
            <a:prstGeom prst="snip2Diag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81649" y="50131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234049" y="51655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86449" y="53179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38849" y="54703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91249" y="56227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FE</a:t>
              </a:r>
              <a:endParaRPr lang="en-GB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49108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895220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E-RX</a:t>
            </a:r>
            <a:endParaRPr lang="en-GB" dirty="0"/>
          </a:p>
        </p:txBody>
      </p:sp>
      <p:sp>
        <p:nvSpPr>
          <p:cNvPr id="28" name="Down Arrow 27"/>
          <p:cNvSpPr/>
          <p:nvPr/>
        </p:nvSpPr>
        <p:spPr>
          <a:xfrm>
            <a:off x="6398078" y="1844824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Down Arrow 31"/>
          <p:cNvSpPr/>
          <p:nvPr/>
        </p:nvSpPr>
        <p:spPr>
          <a:xfrm rot="730304">
            <a:off x="6276234" y="3052023"/>
            <a:ext cx="198745" cy="97460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Down Arrow 33"/>
          <p:cNvSpPr/>
          <p:nvPr/>
        </p:nvSpPr>
        <p:spPr>
          <a:xfrm rot="19535867">
            <a:off x="6762665" y="2961379"/>
            <a:ext cx="198745" cy="112137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228184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CDR</a:t>
            </a:r>
            <a:endParaRPr lang="en-GB" dirty="0"/>
          </a:p>
        </p:txBody>
      </p:sp>
      <p:sp>
        <p:nvSpPr>
          <p:cNvPr id="35" name="Down Arrow 34"/>
          <p:cNvSpPr/>
          <p:nvPr/>
        </p:nvSpPr>
        <p:spPr>
          <a:xfrm>
            <a:off x="7075512" y="4077071"/>
            <a:ext cx="216024" cy="71345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881682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E-CLK</a:t>
            </a:r>
            <a:endParaRPr lang="en-GB" dirty="0"/>
          </a:p>
        </p:txBody>
      </p:sp>
      <p:sp>
        <p:nvSpPr>
          <p:cNvPr id="37" name="Down Arrow 36"/>
          <p:cNvSpPr/>
          <p:nvPr/>
        </p:nvSpPr>
        <p:spPr>
          <a:xfrm>
            <a:off x="6156176" y="4077071"/>
            <a:ext cx="216024" cy="71345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5868144" y="4005064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E-TX</a:t>
            </a:r>
            <a:endParaRPr lang="en-GB" dirty="0"/>
          </a:p>
        </p:txBody>
      </p:sp>
      <p:sp>
        <p:nvSpPr>
          <p:cNvPr id="38" name="Multiply 37"/>
          <p:cNvSpPr/>
          <p:nvPr/>
        </p:nvSpPr>
        <p:spPr>
          <a:xfrm>
            <a:off x="8031097" y="3908942"/>
            <a:ext cx="426622" cy="494262"/>
          </a:xfrm>
          <a:prstGeom prst="mathMultiply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Multiply 38"/>
          <p:cNvSpPr/>
          <p:nvPr/>
        </p:nvSpPr>
        <p:spPr>
          <a:xfrm>
            <a:off x="7733447" y="2677813"/>
            <a:ext cx="426622" cy="494262"/>
          </a:xfrm>
          <a:prstGeom prst="mathMultiply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8240216" y="3352800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REFCLK</a:t>
            </a:r>
            <a:endParaRPr lang="en-GB" sz="1200" dirty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35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402832" cy="6019800"/>
          </a:xfrm>
        </p:spPr>
        <p:txBody>
          <a:bodyPr>
            <a:normAutofit/>
          </a:bodyPr>
          <a:lstStyle/>
          <a:p>
            <a:r>
              <a:rPr lang="en-GB" dirty="0" smtClean="0"/>
              <a:t>Clock Domains</a:t>
            </a:r>
          </a:p>
          <a:p>
            <a:pPr lvl="1"/>
            <a:r>
              <a:rPr lang="en-GB" dirty="0" smtClean="0"/>
              <a:t>Receiver mode:</a:t>
            </a:r>
          </a:p>
          <a:p>
            <a:pPr lvl="2"/>
            <a:r>
              <a:rPr lang="en-GB" dirty="0" smtClean="0"/>
              <a:t>The CDR locks to the </a:t>
            </a:r>
            <a:r>
              <a:rPr lang="en-GB" dirty="0" err="1" smtClean="0"/>
              <a:t>backend’s</a:t>
            </a:r>
            <a:r>
              <a:rPr lang="en-GB" dirty="0" smtClean="0"/>
              <a:t> clock</a:t>
            </a:r>
          </a:p>
          <a:p>
            <a:pPr lvl="2"/>
            <a:r>
              <a:rPr lang="en-GB" dirty="0" smtClean="0"/>
              <a:t>This clock is used for the e-links transmitter and e-links clock</a:t>
            </a:r>
          </a:p>
          <a:p>
            <a:pPr lvl="2"/>
            <a:r>
              <a:rPr lang="en-GB" dirty="0" smtClean="0"/>
              <a:t>The GBTX SERIALIZER can be turned off to save power</a:t>
            </a:r>
          </a:p>
          <a:p>
            <a:pPr lvl="1"/>
            <a:r>
              <a:rPr lang="en-GB" dirty="0" smtClean="0"/>
              <a:t>Transmitter mode:</a:t>
            </a:r>
          </a:p>
          <a:p>
            <a:pPr lvl="2"/>
            <a:r>
              <a:rPr lang="en-GB" dirty="0" smtClean="0"/>
              <a:t>The transmitter uses the REFCLK as a clock source; turning off the GBTX RECEIVER will save power</a:t>
            </a:r>
          </a:p>
          <a:p>
            <a:pPr lvl="2"/>
            <a:r>
              <a:rPr lang="en-GB" dirty="0" smtClean="0"/>
              <a:t>The EPORT-RX uses the SER clock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6228184" y="1196752"/>
            <a:ext cx="2016224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724128" y="2780928"/>
            <a:ext cx="3024336" cy="1512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6156176" y="4733528"/>
            <a:ext cx="2088232" cy="1368152"/>
            <a:chOff x="647133" y="4869160"/>
            <a:chExt cx="2088232" cy="1368152"/>
          </a:xfrm>
        </p:grpSpPr>
        <p:sp>
          <p:nvSpPr>
            <p:cNvPr id="17" name="Snip Diagonal Corner Rectangle 16"/>
            <p:cNvSpPr/>
            <p:nvPr/>
          </p:nvSpPr>
          <p:spPr>
            <a:xfrm>
              <a:off x="647133" y="4869160"/>
              <a:ext cx="2088232" cy="1368152"/>
            </a:xfrm>
            <a:prstGeom prst="snip2Diag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81649" y="50131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234049" y="51655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86449" y="53179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38849" y="54703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91249" y="56227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FE</a:t>
              </a:r>
              <a:endParaRPr lang="en-GB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49108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</a:t>
            </a:r>
            <a:endParaRPr lang="en-GB" dirty="0"/>
          </a:p>
        </p:txBody>
      </p:sp>
      <p:sp>
        <p:nvSpPr>
          <p:cNvPr id="32" name="Down Arrow 31"/>
          <p:cNvSpPr/>
          <p:nvPr/>
        </p:nvSpPr>
        <p:spPr>
          <a:xfrm rot="10168740">
            <a:off x="7917284" y="3064394"/>
            <a:ext cx="198745" cy="43577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Down Arrow 33"/>
          <p:cNvSpPr/>
          <p:nvPr/>
        </p:nvSpPr>
        <p:spPr>
          <a:xfrm rot="20551357">
            <a:off x="8033342" y="3476837"/>
            <a:ext cx="198745" cy="53424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228184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CDR</a:t>
            </a:r>
            <a:endParaRPr lang="en-GB" dirty="0"/>
          </a:p>
        </p:txBody>
      </p:sp>
      <p:sp>
        <p:nvSpPr>
          <p:cNvPr id="35" name="Down Arrow 34"/>
          <p:cNvSpPr/>
          <p:nvPr/>
        </p:nvSpPr>
        <p:spPr>
          <a:xfrm>
            <a:off x="7075512" y="407707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881682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E-CLK</a:t>
            </a:r>
            <a:endParaRPr lang="en-GB" dirty="0"/>
          </a:p>
        </p:txBody>
      </p:sp>
      <p:sp>
        <p:nvSpPr>
          <p:cNvPr id="37" name="Down Arrow 36"/>
          <p:cNvSpPr/>
          <p:nvPr/>
        </p:nvSpPr>
        <p:spPr>
          <a:xfrm rot="10800000">
            <a:off x="8028385" y="4293096"/>
            <a:ext cx="216024" cy="58444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5868144" y="4005064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E-TX</a:t>
            </a:r>
            <a:endParaRPr lang="en-GB" dirty="0"/>
          </a:p>
        </p:txBody>
      </p:sp>
      <p:sp>
        <p:nvSpPr>
          <p:cNvPr id="38" name="Multiply 37"/>
          <p:cNvSpPr/>
          <p:nvPr/>
        </p:nvSpPr>
        <p:spPr>
          <a:xfrm>
            <a:off x="6019065" y="3912115"/>
            <a:ext cx="426622" cy="494262"/>
          </a:xfrm>
          <a:prstGeom prst="mathMultipl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Down Arrow 30"/>
          <p:cNvSpPr/>
          <p:nvPr/>
        </p:nvSpPr>
        <p:spPr>
          <a:xfrm rot="10800000">
            <a:off x="7838746" y="1844824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Multiply 32"/>
          <p:cNvSpPr/>
          <p:nvPr/>
        </p:nvSpPr>
        <p:spPr>
          <a:xfrm>
            <a:off x="6316470" y="2677813"/>
            <a:ext cx="426622" cy="494262"/>
          </a:xfrm>
          <a:prstGeom prst="mathMultipl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895220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E-RX</a:t>
            </a:r>
            <a:endParaRPr lang="en-GB" dirty="0"/>
          </a:p>
        </p:txBody>
      </p:sp>
      <p:sp>
        <p:nvSpPr>
          <p:cNvPr id="40" name="Down Arrow 39"/>
          <p:cNvSpPr/>
          <p:nvPr/>
        </p:nvSpPr>
        <p:spPr>
          <a:xfrm rot="3421802">
            <a:off x="7572510" y="3269333"/>
            <a:ext cx="198745" cy="96081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Down Arrow 35"/>
          <p:cNvSpPr/>
          <p:nvPr/>
        </p:nvSpPr>
        <p:spPr>
          <a:xfrm rot="5400000">
            <a:off x="8263850" y="3142190"/>
            <a:ext cx="198745" cy="70925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8240216" y="3352800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REFCLK</a:t>
            </a:r>
            <a:endParaRPr lang="en-GB" sz="1200" dirty="0"/>
          </a:p>
        </p:txBody>
      </p:sp>
      <p:sp>
        <p:nvSpPr>
          <p:cNvPr id="3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20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402832" cy="6019800"/>
          </a:xfrm>
        </p:spPr>
        <p:txBody>
          <a:bodyPr>
            <a:normAutofit/>
          </a:bodyPr>
          <a:lstStyle/>
          <a:p>
            <a:r>
              <a:rPr lang="en-GB" dirty="0" smtClean="0"/>
              <a:t>Clock Domains</a:t>
            </a:r>
          </a:p>
          <a:p>
            <a:pPr lvl="1"/>
            <a:r>
              <a:rPr lang="en-GB" dirty="0" smtClean="0"/>
              <a:t>Receiver mode:</a:t>
            </a:r>
          </a:p>
          <a:p>
            <a:pPr lvl="2"/>
            <a:r>
              <a:rPr lang="en-GB" dirty="0" smtClean="0"/>
              <a:t>The CDR locks to the </a:t>
            </a:r>
            <a:r>
              <a:rPr lang="en-GB" dirty="0" err="1" smtClean="0"/>
              <a:t>backend’s</a:t>
            </a:r>
            <a:r>
              <a:rPr lang="en-GB" dirty="0" smtClean="0"/>
              <a:t> clock</a:t>
            </a:r>
          </a:p>
          <a:p>
            <a:pPr lvl="2"/>
            <a:r>
              <a:rPr lang="en-GB" dirty="0" smtClean="0"/>
              <a:t>This clock is used for the e-links transmitter and e-links clock</a:t>
            </a:r>
          </a:p>
          <a:p>
            <a:pPr lvl="2"/>
            <a:r>
              <a:rPr lang="en-GB" dirty="0" smtClean="0"/>
              <a:t>The GBTX SERIALIZER can be turned off to save power</a:t>
            </a:r>
          </a:p>
          <a:p>
            <a:pPr lvl="1"/>
            <a:r>
              <a:rPr lang="en-GB" dirty="0" smtClean="0"/>
              <a:t>Transmitter mode:</a:t>
            </a:r>
          </a:p>
          <a:p>
            <a:pPr lvl="2"/>
            <a:r>
              <a:rPr lang="en-GB" dirty="0" smtClean="0"/>
              <a:t>The transmitter uses the REFCLK as a clock source; turning off the GBTX RECEIVER will save power</a:t>
            </a:r>
          </a:p>
          <a:p>
            <a:pPr lvl="2"/>
            <a:r>
              <a:rPr lang="en-GB" dirty="0" smtClean="0"/>
              <a:t>The EPORT-RX uses the SER clock</a:t>
            </a:r>
          </a:p>
          <a:p>
            <a:pPr lvl="1"/>
            <a:r>
              <a:rPr lang="en-GB" dirty="0" smtClean="0"/>
              <a:t>Transceiver mode</a:t>
            </a:r>
          </a:p>
          <a:p>
            <a:pPr lvl="2"/>
            <a:r>
              <a:rPr lang="en-GB" dirty="0" smtClean="0"/>
              <a:t>The CDR locks to the backend clock</a:t>
            </a:r>
          </a:p>
          <a:p>
            <a:pPr lvl="2"/>
            <a:r>
              <a:rPr lang="en-GB" dirty="0" smtClean="0"/>
              <a:t>The SER uses the CDR clock and should only present a phase shift</a:t>
            </a:r>
          </a:p>
          <a:p>
            <a:pPr lvl="2"/>
            <a:endParaRPr lang="en-GB" dirty="0"/>
          </a:p>
          <a:p>
            <a:pPr lvl="1"/>
            <a:r>
              <a:rPr lang="en-GB" dirty="0" smtClean="0"/>
              <a:t>The GBTX mode is selected by input pins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6228184" y="1196752"/>
            <a:ext cx="2016224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BACKEND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724128" y="2780928"/>
            <a:ext cx="3024336" cy="1512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GBTX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6156176" y="4733528"/>
            <a:ext cx="2088232" cy="1368152"/>
            <a:chOff x="647133" y="4869160"/>
            <a:chExt cx="2088232" cy="1368152"/>
          </a:xfrm>
        </p:grpSpPr>
        <p:sp>
          <p:nvSpPr>
            <p:cNvPr id="17" name="Snip Diagonal Corner Rectangle 16"/>
            <p:cNvSpPr/>
            <p:nvPr/>
          </p:nvSpPr>
          <p:spPr>
            <a:xfrm>
              <a:off x="647133" y="4869160"/>
              <a:ext cx="2088232" cy="1368152"/>
            </a:xfrm>
            <a:prstGeom prst="snip2Diag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81649" y="50131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234049" y="51655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86449" y="53179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38849" y="54703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91249" y="5622776"/>
              <a:ext cx="576064" cy="504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FE</a:t>
              </a:r>
              <a:endParaRPr lang="en-GB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49108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</a:t>
            </a:r>
            <a:endParaRPr lang="en-GB" dirty="0"/>
          </a:p>
        </p:txBody>
      </p:sp>
      <p:sp>
        <p:nvSpPr>
          <p:cNvPr id="32" name="Down Arrow 31"/>
          <p:cNvSpPr/>
          <p:nvPr/>
        </p:nvSpPr>
        <p:spPr>
          <a:xfrm rot="10168740">
            <a:off x="7917284" y="3064394"/>
            <a:ext cx="198745" cy="43577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Down Arrow 33"/>
          <p:cNvSpPr/>
          <p:nvPr/>
        </p:nvSpPr>
        <p:spPr>
          <a:xfrm rot="20551357">
            <a:off x="8033342" y="3476837"/>
            <a:ext cx="198745" cy="53424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Down Arrow 34"/>
          <p:cNvSpPr/>
          <p:nvPr/>
        </p:nvSpPr>
        <p:spPr>
          <a:xfrm>
            <a:off x="7075512" y="4077071"/>
            <a:ext cx="216024" cy="71345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Down Arrow 36"/>
          <p:cNvSpPr/>
          <p:nvPr/>
        </p:nvSpPr>
        <p:spPr>
          <a:xfrm rot="10800000">
            <a:off x="8028385" y="4293096"/>
            <a:ext cx="216024" cy="58444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Down Arrow 30"/>
          <p:cNvSpPr/>
          <p:nvPr/>
        </p:nvSpPr>
        <p:spPr>
          <a:xfrm rot="10800000">
            <a:off x="7838746" y="1844824"/>
            <a:ext cx="216024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895220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E-RX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8240216" y="3352800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REFCLK</a:t>
            </a:r>
            <a:endParaRPr lang="en-GB" sz="1200" dirty="0"/>
          </a:p>
        </p:txBody>
      </p:sp>
      <p:sp>
        <p:nvSpPr>
          <p:cNvPr id="41" name="Down Arrow 40"/>
          <p:cNvSpPr/>
          <p:nvPr/>
        </p:nvSpPr>
        <p:spPr>
          <a:xfrm>
            <a:off x="6398078" y="1844824"/>
            <a:ext cx="216024" cy="9361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Down Arrow 41"/>
          <p:cNvSpPr/>
          <p:nvPr/>
        </p:nvSpPr>
        <p:spPr>
          <a:xfrm rot="730304">
            <a:off x="6276234" y="3052023"/>
            <a:ext cx="198745" cy="97460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Down Arrow 42"/>
          <p:cNvSpPr/>
          <p:nvPr/>
        </p:nvSpPr>
        <p:spPr>
          <a:xfrm rot="19535867">
            <a:off x="6762665" y="2961379"/>
            <a:ext cx="198745" cy="112137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Down Arrow 43"/>
          <p:cNvSpPr/>
          <p:nvPr/>
        </p:nvSpPr>
        <p:spPr>
          <a:xfrm>
            <a:off x="7075512" y="4077071"/>
            <a:ext cx="216024" cy="71345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Down Arrow 44"/>
          <p:cNvSpPr/>
          <p:nvPr/>
        </p:nvSpPr>
        <p:spPr>
          <a:xfrm>
            <a:off x="6156176" y="4077071"/>
            <a:ext cx="216024" cy="71345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Down Arrow 45"/>
          <p:cNvSpPr/>
          <p:nvPr/>
        </p:nvSpPr>
        <p:spPr>
          <a:xfrm rot="17236282">
            <a:off x="7272350" y="2465912"/>
            <a:ext cx="198745" cy="1620701"/>
          </a:xfrm>
          <a:prstGeom prst="downArrow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228184" y="2780928"/>
            <a:ext cx="59530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CDR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881682" y="4005064"/>
            <a:ext cx="70922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E-CLK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5868144" y="4005064"/>
            <a:ext cx="728464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E-TX</a:t>
            </a:r>
            <a:endParaRPr lang="en-GB" dirty="0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21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91264" cy="6019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Configuration methods</a:t>
            </a:r>
          </a:p>
          <a:p>
            <a:pPr lvl="1"/>
            <a:r>
              <a:rPr lang="en-GB" dirty="0" smtClean="0"/>
              <a:t>There are two methods to communicate with the GBTX</a:t>
            </a:r>
          </a:p>
          <a:p>
            <a:pPr lvl="2"/>
            <a:r>
              <a:rPr lang="en-GB" dirty="0" smtClean="0"/>
              <a:t>I</a:t>
            </a:r>
            <a:r>
              <a:rPr lang="en-GB" baseline="30000" dirty="0"/>
              <a:t>2</a:t>
            </a:r>
            <a:r>
              <a:rPr lang="en-GB" dirty="0" smtClean="0"/>
              <a:t>C</a:t>
            </a:r>
          </a:p>
          <a:p>
            <a:pPr lvl="3"/>
            <a:r>
              <a:rPr lang="en-GB" dirty="0" smtClean="0"/>
              <a:t>Direct connection using a standard 7-bit addressing I</a:t>
            </a:r>
            <a:r>
              <a:rPr lang="en-GB" baseline="30000" dirty="0" smtClean="0"/>
              <a:t>2</a:t>
            </a:r>
            <a:r>
              <a:rPr lang="en-GB" dirty="0" smtClean="0"/>
              <a:t>C (external pull-up resistors to </a:t>
            </a:r>
            <a:r>
              <a:rPr lang="en-GB" dirty="0"/>
              <a:t>1.5V required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Can be connected to the SCA or to an external device for initial prototyping</a:t>
            </a:r>
          </a:p>
          <a:p>
            <a:pPr lvl="3"/>
            <a:r>
              <a:rPr lang="en-GB" dirty="0" smtClean="0"/>
              <a:t>The GBTX is an I2C slave; the address 7’b000_0000 is used for general call</a:t>
            </a:r>
          </a:p>
          <a:p>
            <a:pPr lvl="3"/>
            <a:endParaRPr lang="en-GB" dirty="0" smtClean="0"/>
          </a:p>
          <a:p>
            <a:pPr lvl="2"/>
            <a:r>
              <a:rPr lang="en-GB" dirty="0" smtClean="0"/>
              <a:t>Internal Control (IC) channel / External Control (EC) channel (SCA LINK)</a:t>
            </a:r>
          </a:p>
          <a:p>
            <a:pPr lvl="3"/>
            <a:r>
              <a:rPr lang="en-GB" dirty="0" smtClean="0"/>
              <a:t>Requires an high-speed serial link with the GBTX in transceiver mode to work</a:t>
            </a:r>
          </a:p>
          <a:p>
            <a:pPr lvl="3"/>
            <a:r>
              <a:rPr lang="en-GB" dirty="0" smtClean="0"/>
              <a:t>The high-speed serial link can be established using I</a:t>
            </a:r>
            <a:r>
              <a:rPr lang="en-GB" baseline="30000" dirty="0"/>
              <a:t>2</a:t>
            </a:r>
            <a:r>
              <a:rPr lang="en-GB" dirty="0" smtClean="0"/>
              <a:t>C or by a set of fused values which are loaded after a power-on reset</a:t>
            </a:r>
          </a:p>
          <a:p>
            <a:pPr lvl="3"/>
            <a:r>
              <a:rPr lang="en-GB" dirty="0" smtClean="0"/>
              <a:t>An IC wrapper will be available for the GBT-FPGA for easy read/write access (RAM based)</a:t>
            </a:r>
          </a:p>
          <a:p>
            <a:pPr lvl="3"/>
            <a:endParaRPr lang="en-GB" dirty="0" smtClean="0"/>
          </a:p>
          <a:p>
            <a:pPr lvl="2"/>
            <a:r>
              <a:rPr lang="en-GB" dirty="0" smtClean="0"/>
              <a:t>The two methods are mutually exclusive and are selected by one input pin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The GBTX provides a two-wire link for the VTRX programming</a:t>
            </a:r>
          </a:p>
          <a:p>
            <a:pPr lvl="3"/>
            <a:endParaRPr lang="en-GB" dirty="0"/>
          </a:p>
          <a:p>
            <a:pPr lvl="1"/>
            <a:r>
              <a:rPr lang="en-GB" dirty="0" smtClean="0"/>
              <a:t>After the optimal configuration settings have been found, the GBTX can be fused in order to have the self-configuration feature enabled (3.3V power supply required for fuse programming)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All GBTX in transceiver (“master” GBTX) mode </a:t>
            </a:r>
            <a:r>
              <a:rPr lang="en-GB" dirty="0" smtClean="0"/>
              <a:t>should</a:t>
            </a:r>
            <a:r>
              <a:rPr lang="en-GB" b="1" dirty="0" smtClean="0"/>
              <a:t> </a:t>
            </a:r>
            <a:r>
              <a:rPr lang="en-GB" dirty="0" smtClean="0"/>
              <a:t>be</a:t>
            </a:r>
            <a:r>
              <a:rPr lang="en-GB" b="1" dirty="0" smtClean="0"/>
              <a:t> </a:t>
            </a:r>
            <a:r>
              <a:rPr lang="en-GB" dirty="0" smtClean="0"/>
              <a:t>fused so that they are operational on power-up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2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91264" cy="6019800"/>
          </a:xfrm>
        </p:spPr>
        <p:txBody>
          <a:bodyPr>
            <a:normAutofit/>
          </a:bodyPr>
          <a:lstStyle/>
          <a:p>
            <a:r>
              <a:rPr lang="en-GB" dirty="0" smtClean="0"/>
              <a:t>Power-up sequence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781462" y="5733256"/>
            <a:ext cx="3631845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Ready!</a:t>
            </a:r>
          </a:p>
          <a:p>
            <a:pPr algn="ctr"/>
            <a:r>
              <a:rPr lang="en-GB" sz="1400" dirty="0" smtClean="0"/>
              <a:t>At this stage both the I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C and the IC channel are available</a:t>
            </a:r>
            <a:endParaRPr lang="en-GB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83568" y="1124744"/>
            <a:ext cx="1728192" cy="576064"/>
            <a:chOff x="755576" y="1124744"/>
            <a:chExt cx="1728192" cy="576064"/>
          </a:xfrm>
        </p:grpSpPr>
        <p:sp>
          <p:nvSpPr>
            <p:cNvPr id="3" name="Rounded Rectangle 2"/>
            <p:cNvSpPr/>
            <p:nvPr/>
          </p:nvSpPr>
          <p:spPr>
            <a:xfrm>
              <a:off x="1187624" y="1124744"/>
              <a:ext cx="1296144" cy="57606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Power-on</a:t>
              </a:r>
              <a:endParaRPr lang="en-GB" sz="1600" dirty="0"/>
            </a:p>
          </p:txBody>
        </p:sp>
        <p:cxnSp>
          <p:nvCxnSpPr>
            <p:cNvPr id="10" name="Straight Arrow Connector 9"/>
            <p:cNvCxnSpPr>
              <a:endCxn id="3" idx="1"/>
            </p:cNvCxnSpPr>
            <p:nvPr/>
          </p:nvCxnSpPr>
          <p:spPr>
            <a:xfrm>
              <a:off x="755576" y="1412776"/>
              <a:ext cx="432048" cy="0"/>
            </a:xfrm>
            <a:prstGeom prst="straightConnector1">
              <a:avLst/>
            </a:prstGeom>
            <a:ln>
              <a:headEnd type="oval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Hexagon 12"/>
          <p:cNvSpPr/>
          <p:nvPr/>
        </p:nvSpPr>
        <p:spPr>
          <a:xfrm>
            <a:off x="3708000" y="1124744"/>
            <a:ext cx="1728000" cy="576000"/>
          </a:xfrm>
          <a:prstGeom prst="hex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 err="1" smtClean="0"/>
              <a:t>isFused</a:t>
            </a:r>
            <a:r>
              <a:rPr lang="en-GB" sz="1400" dirty="0" smtClean="0"/>
              <a:t>?</a:t>
            </a:r>
            <a:endParaRPr lang="en-GB" sz="1400" dirty="0">
              <a:solidFill>
                <a:schemeClr val="dk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417477" y="1410724"/>
            <a:ext cx="1296240" cy="32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236296" y="1124680"/>
            <a:ext cx="1296144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Load Fuses</a:t>
            </a:r>
            <a:endParaRPr lang="en-GB" sz="1600" dirty="0"/>
          </a:p>
        </p:txBody>
      </p:sp>
      <p:sp>
        <p:nvSpPr>
          <p:cNvPr id="19" name="Rounded Rectangle 18"/>
          <p:cNvSpPr/>
          <p:nvPr/>
        </p:nvSpPr>
        <p:spPr>
          <a:xfrm>
            <a:off x="3065597" y="4725144"/>
            <a:ext cx="3063576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Goes through the power-up SM, waits for ready signals</a:t>
            </a:r>
            <a:endParaRPr lang="en-GB" sz="1600" dirty="0"/>
          </a:p>
        </p:txBody>
      </p:sp>
      <p:cxnSp>
        <p:nvCxnSpPr>
          <p:cNvPr id="21" name="Straight Arrow Connector 20"/>
          <p:cNvCxnSpPr>
            <a:stCxn id="19" idx="2"/>
            <a:endCxn id="9" idx="0"/>
          </p:cNvCxnSpPr>
          <p:nvPr/>
        </p:nvCxnSpPr>
        <p:spPr>
          <a:xfrm>
            <a:off x="4597385" y="5301208"/>
            <a:ext cx="0" cy="43204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0"/>
            <a:endCxn id="18" idx="1"/>
          </p:cNvCxnSpPr>
          <p:nvPr/>
        </p:nvCxnSpPr>
        <p:spPr>
          <a:xfrm flipV="1">
            <a:off x="5436000" y="1412712"/>
            <a:ext cx="1800296" cy="32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Hexagon 27"/>
          <p:cNvSpPr/>
          <p:nvPr/>
        </p:nvSpPr>
        <p:spPr>
          <a:xfrm>
            <a:off x="3455876" y="2276872"/>
            <a:ext cx="2232248" cy="648072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 smtClean="0">
                <a:solidFill>
                  <a:schemeClr val="dk1"/>
                </a:solidFill>
              </a:rPr>
              <a:t>use IC channel? (input pin)</a:t>
            </a:r>
            <a:endParaRPr lang="en-GB" sz="1400" dirty="0">
              <a:solidFill>
                <a:schemeClr val="dk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569125" y="1700744"/>
            <a:ext cx="0" cy="57612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5688124" y="3236811"/>
            <a:ext cx="176419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No high-speed link; GBTX is unreachable</a:t>
            </a:r>
            <a:endParaRPr lang="en-GB" sz="1400" dirty="0"/>
          </a:p>
        </p:txBody>
      </p:sp>
      <p:sp>
        <p:nvSpPr>
          <p:cNvPr id="35" name="Rounded Rectangle 34"/>
          <p:cNvSpPr/>
          <p:nvPr/>
        </p:nvSpPr>
        <p:spPr>
          <a:xfrm>
            <a:off x="1691680" y="2948779"/>
            <a:ext cx="1764196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Wait for </a:t>
            </a:r>
            <a:r>
              <a:rPr lang="en-GB" sz="1600" dirty="0" err="1" smtClean="0"/>
              <a:t>config</a:t>
            </a:r>
            <a:r>
              <a:rPr lang="en-GB" sz="1600" dirty="0" smtClean="0"/>
              <a:t>; write using I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C</a:t>
            </a:r>
            <a:endParaRPr lang="en-GB" sz="1600" dirty="0"/>
          </a:p>
        </p:txBody>
      </p:sp>
      <p:sp>
        <p:nvSpPr>
          <p:cNvPr id="37" name="Freeform 36"/>
          <p:cNvSpPr/>
          <p:nvPr/>
        </p:nvSpPr>
        <p:spPr>
          <a:xfrm>
            <a:off x="1354337" y="3459192"/>
            <a:ext cx="301935" cy="388189"/>
          </a:xfrm>
          <a:custGeom>
            <a:avLst/>
            <a:gdLst>
              <a:gd name="connsiteX0" fmla="*/ 293308 w 301935"/>
              <a:gd name="connsiteY0" fmla="*/ 388189 h 388189"/>
              <a:gd name="connsiteX1" fmla="*/ 10 w 301935"/>
              <a:gd name="connsiteY1" fmla="*/ 172529 h 388189"/>
              <a:gd name="connsiteX2" fmla="*/ 301935 w 301935"/>
              <a:gd name="connsiteY2" fmla="*/ 0 h 38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935" h="388189">
                <a:moveTo>
                  <a:pt x="293308" y="388189"/>
                </a:moveTo>
                <a:cubicBezTo>
                  <a:pt x="145940" y="312708"/>
                  <a:pt x="-1428" y="237227"/>
                  <a:pt x="10" y="172529"/>
                </a:cubicBezTo>
                <a:cubicBezTo>
                  <a:pt x="1448" y="107831"/>
                  <a:pt x="151691" y="53915"/>
                  <a:pt x="301935" y="0"/>
                </a:cubicBezTo>
              </a:path>
            </a:pathLst>
          </a:cu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Elbow Connector 38"/>
          <p:cNvCxnSpPr>
            <a:stCxn id="35" idx="2"/>
            <a:endCxn id="19" idx="1"/>
          </p:cNvCxnSpPr>
          <p:nvPr/>
        </p:nvCxnSpPr>
        <p:spPr>
          <a:xfrm rot="16200000" flipH="1">
            <a:off x="2507569" y="4455147"/>
            <a:ext cx="624237" cy="491819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8" idx="3"/>
            <a:endCxn id="35" idx="0"/>
          </p:cNvCxnSpPr>
          <p:nvPr/>
        </p:nvCxnSpPr>
        <p:spPr>
          <a:xfrm rot="10800000" flipV="1">
            <a:off x="2573778" y="2600907"/>
            <a:ext cx="882098" cy="347871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28" idx="0"/>
            <a:endCxn id="34" idx="0"/>
          </p:cNvCxnSpPr>
          <p:nvPr/>
        </p:nvCxnSpPr>
        <p:spPr>
          <a:xfrm>
            <a:off x="5688124" y="2600908"/>
            <a:ext cx="882098" cy="635903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18" idx="2"/>
            <a:endCxn id="19" idx="3"/>
          </p:cNvCxnSpPr>
          <p:nvPr/>
        </p:nvCxnSpPr>
        <p:spPr>
          <a:xfrm rot="5400000">
            <a:off x="5350555" y="2479363"/>
            <a:ext cx="3312432" cy="1755195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6133591" y="1124744"/>
            <a:ext cx="540108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YES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300192" y="2312876"/>
            <a:ext cx="540108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YES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611560" y="3501008"/>
            <a:ext cx="708734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Config</a:t>
            </a:r>
            <a:r>
              <a:rPr lang="en-GB" sz="1400" dirty="0" smtClean="0"/>
              <a:t> Done?</a:t>
            </a:r>
            <a:endParaRPr lang="en-GB" sz="1400" dirty="0"/>
          </a:p>
        </p:txBody>
      </p:sp>
      <p:sp>
        <p:nvSpPr>
          <p:cNvPr id="51" name="Rounded Rectangle 50"/>
          <p:cNvSpPr/>
          <p:nvPr/>
        </p:nvSpPr>
        <p:spPr>
          <a:xfrm>
            <a:off x="1771575" y="4761148"/>
            <a:ext cx="856209" cy="39604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Config</a:t>
            </a:r>
            <a:r>
              <a:rPr lang="en-GB" sz="1400" dirty="0" smtClean="0"/>
              <a:t> is Done</a:t>
            </a:r>
            <a:endParaRPr lang="en-GB" sz="1400" dirty="0"/>
          </a:p>
        </p:txBody>
      </p:sp>
      <p:sp>
        <p:nvSpPr>
          <p:cNvPr id="52" name="Rounded Rectangle 51"/>
          <p:cNvSpPr/>
          <p:nvPr/>
        </p:nvSpPr>
        <p:spPr>
          <a:xfrm>
            <a:off x="2303723" y="2321260"/>
            <a:ext cx="540108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NO</a:t>
            </a:r>
            <a:endParaRPr lang="en-GB" sz="1400" dirty="0"/>
          </a:p>
        </p:txBody>
      </p:sp>
      <p:sp>
        <p:nvSpPr>
          <p:cNvPr id="53" name="Rounded Rectangle 52"/>
          <p:cNvSpPr/>
          <p:nvPr/>
        </p:nvSpPr>
        <p:spPr>
          <a:xfrm>
            <a:off x="4499992" y="1844792"/>
            <a:ext cx="540108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NO</a:t>
            </a:r>
            <a:endParaRPr lang="en-GB" sz="1400" dirty="0"/>
          </a:p>
        </p:txBody>
      </p:sp>
      <p:sp>
        <p:nvSpPr>
          <p:cNvPr id="32" name="Freeform 31"/>
          <p:cNvSpPr/>
          <p:nvPr/>
        </p:nvSpPr>
        <p:spPr>
          <a:xfrm>
            <a:off x="5350185" y="3448050"/>
            <a:ext cx="301935" cy="388189"/>
          </a:xfrm>
          <a:custGeom>
            <a:avLst/>
            <a:gdLst>
              <a:gd name="connsiteX0" fmla="*/ 293308 w 301935"/>
              <a:gd name="connsiteY0" fmla="*/ 388189 h 388189"/>
              <a:gd name="connsiteX1" fmla="*/ 10 w 301935"/>
              <a:gd name="connsiteY1" fmla="*/ 172529 h 388189"/>
              <a:gd name="connsiteX2" fmla="*/ 301935 w 301935"/>
              <a:gd name="connsiteY2" fmla="*/ 0 h 38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935" h="388189">
                <a:moveTo>
                  <a:pt x="293308" y="388189"/>
                </a:moveTo>
                <a:cubicBezTo>
                  <a:pt x="145940" y="312708"/>
                  <a:pt x="-1428" y="237227"/>
                  <a:pt x="10" y="172529"/>
                </a:cubicBezTo>
                <a:cubicBezTo>
                  <a:pt x="1448" y="107831"/>
                  <a:pt x="151691" y="53915"/>
                  <a:pt x="301935" y="0"/>
                </a:cubicBezTo>
              </a:path>
            </a:pathLst>
          </a:custGeom>
          <a:ln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4607408" y="3489866"/>
            <a:ext cx="708734" cy="28803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Config</a:t>
            </a:r>
            <a:r>
              <a:rPr lang="en-GB" sz="1400" dirty="0" smtClean="0"/>
              <a:t> Done?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795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GBTX: a brief review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03232" cy="6019800"/>
          </a:xfrm>
        </p:spPr>
        <p:txBody>
          <a:bodyPr>
            <a:normAutofit/>
          </a:bodyPr>
          <a:lstStyle/>
          <a:p>
            <a:r>
              <a:rPr lang="en-GB" dirty="0" smtClean="0"/>
              <a:t>Phase Adjustable Output Clocks:</a:t>
            </a:r>
          </a:p>
          <a:p>
            <a:pPr lvl="1"/>
            <a:r>
              <a:rPr lang="en-GB" dirty="0" smtClean="0"/>
              <a:t>8 programmable clocks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40, 80, 160 and 320 MHz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Phase shifts of 50 </a:t>
            </a:r>
            <a:r>
              <a:rPr lang="en-GB" dirty="0" err="1" smtClean="0"/>
              <a:t>ps</a:t>
            </a:r>
            <a:endParaRPr lang="en-GB" dirty="0" smtClean="0"/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The clock source of the phase shifter’s PLL is mode dependent</a:t>
            </a:r>
          </a:p>
          <a:p>
            <a:pPr lvl="2"/>
            <a:r>
              <a:rPr lang="en-GB" dirty="0" smtClean="0"/>
              <a:t>In Transmitter mode, 	the PLL locks to the REFCLK clock</a:t>
            </a:r>
          </a:p>
          <a:p>
            <a:pPr lvl="2"/>
            <a:r>
              <a:rPr lang="en-GB" dirty="0" smtClean="0"/>
              <a:t>In Receiver mode, 		the PLL locks to the </a:t>
            </a:r>
            <a:r>
              <a:rPr lang="en-GB" dirty="0" smtClean="0"/>
              <a:t>CDR clock</a:t>
            </a:r>
            <a:endParaRPr lang="en-GB" dirty="0" smtClean="0"/>
          </a:p>
          <a:p>
            <a:pPr lvl="2"/>
            <a:r>
              <a:rPr lang="en-GB" dirty="0" smtClean="0"/>
              <a:t>In Transceiver mode, 	the PLL locks to the </a:t>
            </a:r>
            <a:r>
              <a:rPr lang="en-GB" dirty="0" smtClean="0"/>
              <a:t>CDR clock</a:t>
            </a:r>
            <a:endParaRPr lang="en-GB" dirty="0" smtClean="0"/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In </a:t>
            </a:r>
            <a:r>
              <a:rPr lang="en-GB" dirty="0" smtClean="0"/>
              <a:t>receiver/transceiver mode </a:t>
            </a:r>
            <a:r>
              <a:rPr lang="en-GB" dirty="0" smtClean="0"/>
              <a:t>the phase shifter can be used as clock sources for others GBTXs in transmitter mode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If phase adjustment of the clocks is not required, the e-link clocks can also provide a stable 40/80/160/320 MHz clock in phase with </a:t>
            </a:r>
            <a:r>
              <a:rPr lang="en-GB" dirty="0"/>
              <a:t>the source </a:t>
            </a:r>
            <a:r>
              <a:rPr lang="en-GB" dirty="0" smtClean="0"/>
              <a:t>clock. This will help to reduce power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http://cern.ch/proj-gbt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/>
          <a:p>
            <a:r>
              <a:rPr lang="en-GB" dirty="0" err="1" smtClean="0"/>
              <a:t>p.leitao@cern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31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F4365F7E0AA041B88378F547DD2D9E" ma:contentTypeVersion="0" ma:contentTypeDescription="Create a new document." ma:contentTypeScope="" ma:versionID="e8cb01cd06e66f37d56aa743a3be131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1AC490-43B8-406D-A0D1-DA5C1F691BFA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07961D-A15A-464A-ABF8-921F59AD97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133E2D7-64DF-4974-AF1F-A71343E824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30889</TotalTime>
  <Words>2848</Words>
  <Application>Microsoft Office PowerPoint</Application>
  <PresentationFormat>On-screen Show (4:3)</PresentationFormat>
  <Paragraphs>1174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GBTX: Tips for users</vt:lpstr>
      <vt:lpstr>Summary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GBTX: a brief review</vt:lpstr>
      <vt:lpstr>Study-case: GBTX transceiver as clock source </vt:lpstr>
      <vt:lpstr>Study-case: GBTX transceiver as clock source </vt:lpstr>
      <vt:lpstr>Study-case: GBTX transceiver as clock source </vt:lpstr>
      <vt:lpstr>Study-case: GBTX transceiver as clock source </vt:lpstr>
      <vt:lpstr>BACKUP SLIDES</vt:lpstr>
      <vt:lpstr>BACKUP SLIDES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 Project Status</dc:title>
  <dc:creator>Paulo Rodrigues Simoes Moreira</dc:creator>
  <cp:lastModifiedBy>Pedro V. Leitao</cp:lastModifiedBy>
  <cp:revision>407</cp:revision>
  <cp:lastPrinted>2013-09-19T14:18:36Z</cp:lastPrinted>
  <dcterms:modified xsi:type="dcterms:W3CDTF">2014-06-12T08:33:48Z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0x01010034F4365F7E0AA041B88378F547DD2D9E</vt:lpwstr>
  </property>
</Properties>
</file>