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770" r:id="rId1"/>
  </p:sldMasterIdLst>
  <p:notesMasterIdLst>
    <p:notesMasterId r:id="rId8"/>
  </p:notesMasterIdLst>
  <p:handoutMasterIdLst>
    <p:handoutMasterId r:id="rId9"/>
  </p:handoutMasterIdLst>
  <p:sldIdLst>
    <p:sldId id="256" r:id="rId2"/>
    <p:sldId id="707" r:id="rId3"/>
    <p:sldId id="733" r:id="rId4"/>
    <p:sldId id="722" r:id="rId5"/>
    <p:sldId id="573" r:id="rId6"/>
    <p:sldId id="734" r:id="rId7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0C0C0"/>
    <a:srgbClr val="FF6600"/>
    <a:srgbClr val="00A84C"/>
    <a:srgbClr val="CC3399"/>
    <a:srgbClr val="FF3399"/>
    <a:srgbClr val="FF0066"/>
    <a:srgbClr val="009999"/>
    <a:srgbClr val="AC248F"/>
    <a:srgbClr val="C981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24" autoAdjust="0"/>
    <p:restoredTop sz="92201" autoAdjust="0"/>
  </p:normalViewPr>
  <p:slideViewPr>
    <p:cSldViewPr snapToGrid="0">
      <p:cViewPr varScale="1">
        <p:scale>
          <a:sx n="104" d="100"/>
          <a:sy n="104" d="100"/>
        </p:scale>
        <p:origin x="6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-1692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BD6A1AE-BE14-4C5F-B987-611E0E8AB395}" type="datetimeFigureOut">
              <a:rPr lang="en-US"/>
              <a:pPr>
                <a:defRPr/>
              </a:pPr>
              <a:t>10/8/2014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194A7E-434A-4B8E-B70B-7D86CFED8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78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6BFB09-542C-4DC6-96D2-3693323AE3B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8248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00691D-7DC6-4002-85DC-97DE6CF90E9D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32303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2868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1344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727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9859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BFB09-542C-4DC6-96D2-3693323AE3B0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0526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133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5097D-9CEE-4470-BA8B-8F49C0F9265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LHCb </a:t>
            </a:r>
            <a:r>
              <a:rPr lang="it-IT" dirty="0" smtClean="0"/>
              <a:t>Upgrade Electronics Meetings, 08/10/14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572000" y="6342043"/>
            <a:ext cx="226031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F. Alessio, CERN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4313" y="63452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A5EED-9FB1-4459-B5F3-AC706BA4104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4313" y="63452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A5EED-9FB1-4459-B5F3-AC706BA4104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LHCb Upgrade </a:t>
            </a:r>
            <a:r>
              <a:rPr lang="it-IT" dirty="0" err="1" smtClean="0"/>
              <a:t>Electronics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Review</a:t>
            </a:r>
            <a:r>
              <a:rPr lang="it-IT" dirty="0" smtClean="0"/>
              <a:t>, 05/12/12</a:t>
            </a:r>
            <a:endParaRPr lang="it-IT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4572000" y="6342043"/>
            <a:ext cx="226031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F. Alessio, R. Jacobsson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ERNLogoGig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0" y="0"/>
            <a:ext cx="9144000" cy="745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5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7BE10-A81B-47F8-AE02-EC3DF549A6B8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6" name="Picture 5" descr="LHC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304800"/>
            <a:ext cx="10953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381000" y="228600"/>
            <a:ext cx="8305800" cy="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381000" y="228600"/>
            <a:ext cx="0" cy="106680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6" r:id="rId1"/>
    <p:sldLayoutId id="2147484617" r:id="rId2"/>
    <p:sldLayoutId id="2147484627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14"/>
          <p:cNvSpPr>
            <a:spLocks noChangeShapeType="1"/>
          </p:cNvSpPr>
          <p:nvPr/>
        </p:nvSpPr>
        <p:spPr bwMode="auto">
          <a:xfrm>
            <a:off x="1981200" y="4038600"/>
            <a:ext cx="6324600" cy="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215342" y="1053295"/>
            <a:ext cx="7928658" cy="107721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3200" dirty="0" smtClean="0">
                <a:latin typeface="Arial Unicode MS" pitchFamily="34" charset="-128"/>
              </a:rPr>
              <a:t>Intro to </a:t>
            </a:r>
            <a:r>
              <a:rPr lang="it-IT" sz="3200" dirty="0" smtClean="0">
                <a:latin typeface="Arial Unicode MS" pitchFamily="34" charset="-128"/>
              </a:rPr>
              <a:t>ECS </a:t>
            </a:r>
            <a:r>
              <a:rPr lang="it-IT" sz="3200" dirty="0" smtClean="0">
                <a:latin typeface="Arial Unicode MS" pitchFamily="34" charset="-128"/>
              </a:rPr>
              <a:t>to FE</a:t>
            </a:r>
            <a:endParaRPr lang="it-IT" sz="3200" dirty="0" smtClean="0">
              <a:latin typeface="Arial Unicode MS" pitchFamily="34" charset="-128"/>
            </a:endParaRPr>
          </a:p>
          <a:p>
            <a:pPr algn="ctr">
              <a:spcBef>
                <a:spcPts val="0"/>
              </a:spcBef>
              <a:defRPr/>
            </a:pPr>
            <a:r>
              <a:rPr lang="it-IT" sz="3200" dirty="0" smtClean="0">
                <a:latin typeface="Arial Unicode MS" pitchFamily="34" charset="-128"/>
              </a:rPr>
              <a:t>of the Upgraded LHCb Readout System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77558" y="4382530"/>
            <a:ext cx="3596640" cy="140335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Federico Alessio, CERN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22998" y="3166281"/>
            <a:ext cx="4425168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LHCb 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Upgrade Electronics Meeting</a:t>
            </a:r>
            <a:endParaRPr lang="it-IT" sz="2000" dirty="0" smtClean="0">
              <a:solidFill>
                <a:srgbClr val="0066FF"/>
              </a:solidFill>
              <a:latin typeface="Arial Unicode MS" pitchFamily="34" charset="-128"/>
            </a:endParaRPr>
          </a:p>
          <a:p>
            <a:pPr eaLnBrk="1" hangingPunct="1">
              <a:defRPr/>
            </a:pP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09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 October </a:t>
            </a:r>
            <a:r>
              <a:rPr lang="it-IT" sz="2000" dirty="0" smtClean="0">
                <a:solidFill>
                  <a:srgbClr val="0066FF"/>
                </a:solidFill>
                <a:latin typeface="Arial Unicode MS" pitchFamily="34" charset="-128"/>
              </a:rPr>
              <a:t>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115" y="1385223"/>
            <a:ext cx="4884031" cy="4401481"/>
          </a:xfrm>
          <a:prstGeom prst="rect">
            <a:avLst/>
          </a:prstGeom>
        </p:spPr>
      </p:pic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592826" y="254974"/>
            <a:ext cx="7093974" cy="466142"/>
          </a:xfrm>
        </p:spPr>
        <p:txBody>
          <a:bodyPr/>
          <a:lstStyle/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new TFC system at a glance</a:t>
            </a: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3689283" y="4444367"/>
            <a:ext cx="865441" cy="307777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1400" b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DATA</a:t>
            </a:r>
          </a:p>
        </p:txBody>
      </p:sp>
      <p:sp>
        <p:nvSpPr>
          <p:cNvPr id="36" name="Down Arrow 35"/>
          <p:cNvSpPr/>
          <p:nvPr/>
        </p:nvSpPr>
        <p:spPr>
          <a:xfrm rot="14971071">
            <a:off x="3481749" y="1015450"/>
            <a:ext cx="228600" cy="718457"/>
          </a:xfrm>
          <a:prstGeom prst="downArrow">
            <a:avLst/>
          </a:prstGeom>
          <a:solidFill>
            <a:srgbClr val="0066FF">
              <a:alpha val="22000"/>
            </a:srgb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Bent-Up Arrow 33"/>
          <p:cNvSpPr/>
          <p:nvPr/>
        </p:nvSpPr>
        <p:spPr>
          <a:xfrm>
            <a:off x="4058990" y="2240689"/>
            <a:ext cx="674136" cy="3096791"/>
          </a:xfrm>
          <a:prstGeom prst="bentUpArrow">
            <a:avLst>
              <a:gd name="adj1" fmla="val 17007"/>
              <a:gd name="adj2" fmla="val 17107"/>
              <a:gd name="adj3" fmla="val 23515"/>
            </a:avLst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058990" y="696219"/>
            <a:ext cx="4964937" cy="954107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S-ODIN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responsible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ontrolling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upgraded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readout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system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Distributing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timing and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synchronous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commands</a:t>
            </a:r>
            <a:endParaRPr lang="it-IT" sz="1400" dirty="0" smtClean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Manages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the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dispatching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of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events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to the EFF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Rate regulates the system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024615" y="3213477"/>
            <a:ext cx="4097383" cy="1600438"/>
          </a:xfrm>
          <a:prstGeom prst="rect">
            <a:avLst/>
          </a:prstGeom>
          <a:solidFill>
            <a:schemeClr val="bg1"/>
          </a:solidFill>
          <a:ln w="28575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it-IT" sz="14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SOL40</a:t>
            </a:r>
            <a:r>
              <a:rPr lang="it-IT" sz="1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responsible for interfacing FE+PCIe40 to S-ODIN</a:t>
            </a:r>
            <a:endParaRPr lang="it-IT" sz="1400" dirty="0" smtClean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Wingdings" pitchFamily="2" charset="2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Fan-out TFC information to TELL40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Fan-in THROTTLE information from TELL40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Distributes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TFC information to FE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Distributes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ECS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configuration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data to FE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Receives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ECS </a:t>
            </a:r>
            <a:r>
              <a:rPr lang="it-IT" sz="1400" dirty="0" err="1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monitoring</a:t>
            </a:r>
            <a:r>
              <a:rPr lang="it-IT" sz="1400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data from FE</a:t>
            </a:r>
          </a:p>
        </p:txBody>
      </p:sp>
      <p:sp>
        <p:nvSpPr>
          <p:cNvPr id="13" name="Down Arrow 12"/>
          <p:cNvSpPr/>
          <p:nvPr/>
        </p:nvSpPr>
        <p:spPr>
          <a:xfrm rot="16200000">
            <a:off x="5468771" y="1519900"/>
            <a:ext cx="237652" cy="1203926"/>
          </a:xfrm>
          <a:prstGeom prst="downArrow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224480" y="1976420"/>
            <a:ext cx="1305744" cy="307777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it-IT" sz="1400" b="1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STORAGE</a:t>
            </a:r>
          </a:p>
        </p:txBody>
      </p:sp>
      <p:sp>
        <p:nvSpPr>
          <p:cNvPr id="16" name="Down Arrow 15"/>
          <p:cNvSpPr/>
          <p:nvPr/>
        </p:nvSpPr>
        <p:spPr>
          <a:xfrm rot="16200000">
            <a:off x="2083541" y="5024477"/>
            <a:ext cx="237652" cy="472066"/>
          </a:xfrm>
          <a:prstGeom prst="downArrow">
            <a:avLst/>
          </a:prstGeom>
          <a:solidFill>
            <a:srgbClr val="FF0000">
              <a:alpha val="2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Down Arrow 37"/>
          <p:cNvSpPr/>
          <p:nvPr/>
        </p:nvSpPr>
        <p:spPr>
          <a:xfrm rot="16562237">
            <a:off x="4070574" y="2922940"/>
            <a:ext cx="237652" cy="1576217"/>
          </a:xfrm>
          <a:prstGeom prst="downArrow">
            <a:avLst/>
          </a:prstGeom>
          <a:solidFill>
            <a:srgbClr val="FF6600">
              <a:alpha val="22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764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2" name="Picture 8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/>
          <a:stretch/>
        </p:blipFill>
        <p:spPr bwMode="auto">
          <a:xfrm>
            <a:off x="851436" y="1359550"/>
            <a:ext cx="2428054" cy="2608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Text Box 11"/>
          <p:cNvSpPr txBox="1">
            <a:spLocks noChangeArrowheads="1"/>
          </p:cNvSpPr>
          <p:nvPr/>
        </p:nvSpPr>
        <p:spPr bwMode="auto">
          <a:xfrm>
            <a:off x="1942011" y="260423"/>
            <a:ext cx="66685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sz="3200" dirty="0" smtClean="0">
                <a:latin typeface="Arial Unicode MS" pitchFamily="34" charset="-128"/>
              </a:rPr>
              <a:t>Fast &amp; Slow Control to FE</a:t>
            </a:r>
            <a:endParaRPr lang="it-IT" sz="1600" dirty="0">
              <a:latin typeface="Arial Unicode MS" pitchFamily="34" charset="-128"/>
            </a:endParaRPr>
          </a:p>
        </p:txBody>
      </p:sp>
      <p:sp>
        <p:nvSpPr>
          <p:cNvPr id="54" name="Text Box 11"/>
          <p:cNvSpPr txBox="1">
            <a:spLocks noChangeArrowheads="1"/>
          </p:cNvSpPr>
          <p:nvPr/>
        </p:nvSpPr>
        <p:spPr bwMode="auto">
          <a:xfrm>
            <a:off x="437547" y="4048325"/>
            <a:ext cx="8254694" cy="195438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Separate links between controls and data</a:t>
            </a:r>
          </a:p>
          <a:p>
            <a:pPr marL="800100" lvl="1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 lot of data to collect</a:t>
            </a:r>
          </a:p>
          <a:p>
            <a:pPr marL="800100" lvl="1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Controls can be fanned-out (especially fast control)</a:t>
            </a:r>
          </a:p>
          <a:p>
            <a:pPr>
              <a:spcBef>
                <a:spcPts val="600"/>
              </a:spcBef>
              <a:defRPr/>
            </a:pPr>
            <a:r>
              <a:rPr lang="en-US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Compact links merging Timing, Fast and Clock (TFC) and Slow Control (ECS).</a:t>
            </a:r>
            <a:endParaRPr lang="en-US" sz="1600" dirty="0" smtClean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Extensive use of GBT as Master GBT to drive Data GBT</a:t>
            </a:r>
            <a:r>
              <a:rPr lang="en-US" sz="1600" dirty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(especially for clock)</a:t>
            </a:r>
          </a:p>
          <a:p>
            <a:pPr marL="800100" lvl="1" indent="-34290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Extensive use of GBT-SCA for FE configuration and monitoring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3039393" y="1186810"/>
            <a:ext cx="4454360" cy="2614117"/>
            <a:chOff x="5393433" y="1152596"/>
            <a:chExt cx="4454360" cy="2614117"/>
          </a:xfrm>
        </p:grpSpPr>
        <p:sp>
          <p:nvSpPr>
            <p:cNvPr id="56" name="Rounded Rectangle 55"/>
            <p:cNvSpPr/>
            <p:nvPr/>
          </p:nvSpPr>
          <p:spPr>
            <a:xfrm>
              <a:off x="6406241" y="1630136"/>
              <a:ext cx="762000" cy="762000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/>
                  </a:solidFill>
                </a:rPr>
                <a:t>On detector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8311241" y="1630136"/>
              <a:ext cx="762000" cy="762000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/>
                  </a:solidFill>
                </a:rPr>
                <a:t>Off detector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7168241" y="2163536"/>
              <a:ext cx="1143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7168241" y="1858736"/>
              <a:ext cx="1143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7339115" y="1627159"/>
              <a:ext cx="90922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entury Gothic" pitchFamily="34" charset="0"/>
                </a:rPr>
                <a:t>4.8 Gb/s</a:t>
              </a:r>
              <a:endParaRPr lang="en-GB" sz="1400" dirty="0">
                <a:latin typeface="Century Gothic" pitchFamily="34" charset="0"/>
              </a:endParaRPr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>
              <a:off x="5834741" y="2011136"/>
              <a:ext cx="5715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6025241" y="1706336"/>
              <a:ext cx="381000" cy="7620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7320641" y="2084359"/>
              <a:ext cx="90922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entury Gothic" pitchFamily="34" charset="0"/>
                </a:rPr>
                <a:t>4.8 Gb/s</a:t>
              </a:r>
              <a:endParaRPr lang="en-GB" sz="1400" dirty="0">
                <a:latin typeface="Century Gothic" pitchFamily="34" charset="0"/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H="1">
              <a:off x="9073241" y="2011136"/>
              <a:ext cx="5715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>
              <a:off x="9073241" y="1630136"/>
              <a:ext cx="571500" cy="15240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5633530" y="1152596"/>
              <a:ext cx="5822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TFC</a:t>
              </a:r>
              <a:endParaRPr lang="en-GB" dirty="0">
                <a:latin typeface="Century Gothic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860541" y="2365922"/>
              <a:ext cx="61106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ECS</a:t>
              </a:r>
              <a:endParaRPr lang="en-GB" dirty="0">
                <a:latin typeface="Century Gothic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486079" y="2735254"/>
              <a:ext cx="74892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Data</a:t>
              </a:r>
              <a:endParaRPr lang="en-GB" dirty="0">
                <a:latin typeface="Century Gothic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9165027" y="1325336"/>
              <a:ext cx="5822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TFC</a:t>
              </a:r>
              <a:endParaRPr lang="en-GB" dirty="0">
                <a:latin typeface="Century Gothic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9136173" y="2003714"/>
              <a:ext cx="61106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ECS</a:t>
              </a:r>
              <a:endParaRPr lang="en-GB" dirty="0">
                <a:latin typeface="Century Gothic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9098870" y="2862045"/>
              <a:ext cx="74892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Data</a:t>
              </a:r>
              <a:endParaRPr lang="en-GB" dirty="0">
                <a:latin typeface="Century Gothic" pitchFamily="34" charset="0"/>
              </a:endParaRPr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6406241" y="3382736"/>
              <a:ext cx="762000" cy="228600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5834741" y="3497036"/>
              <a:ext cx="5715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7168241" y="3495380"/>
              <a:ext cx="1143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7325818" y="3458936"/>
              <a:ext cx="90922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entury Gothic" pitchFamily="34" charset="0"/>
                </a:rPr>
                <a:t>4.8 Gb/s</a:t>
              </a:r>
              <a:endParaRPr lang="en-GB" sz="1400" dirty="0">
                <a:latin typeface="Century Gothic" pitchFamily="34" charset="0"/>
              </a:endParaRPr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6406241" y="3154136"/>
              <a:ext cx="762000" cy="228600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>
              <a:off x="5834741" y="3268436"/>
              <a:ext cx="5715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7168241" y="3266780"/>
              <a:ext cx="1143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ounded Rectangle 78"/>
            <p:cNvSpPr/>
            <p:nvPr/>
          </p:nvSpPr>
          <p:spPr>
            <a:xfrm>
              <a:off x="6406241" y="2925536"/>
              <a:ext cx="762000" cy="228600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>
              <a:off x="5834741" y="3039836"/>
              <a:ext cx="5715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7168241" y="3038180"/>
              <a:ext cx="1143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ounded Rectangle 81"/>
            <p:cNvSpPr/>
            <p:nvPr/>
          </p:nvSpPr>
          <p:spPr>
            <a:xfrm>
              <a:off x="8311241" y="2849336"/>
              <a:ext cx="762000" cy="762000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/>
                  </a:solidFill>
                </a:rPr>
                <a:t>Off detector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3" name="Straight Arrow Connector 82"/>
            <p:cNvCxnSpPr/>
            <p:nvPr/>
          </p:nvCxnSpPr>
          <p:spPr>
            <a:xfrm>
              <a:off x="9073241" y="3230336"/>
              <a:ext cx="76578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>
              <a:off x="5834741" y="2163536"/>
              <a:ext cx="5715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5834741" y="2315936"/>
              <a:ext cx="5715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5393433" y="1695408"/>
              <a:ext cx="571500" cy="1524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V="1">
              <a:off x="5964933" y="1553936"/>
              <a:ext cx="96829" cy="30480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>
              <a:off x="5453741" y="1553936"/>
              <a:ext cx="571500" cy="1524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5491841" y="1401536"/>
              <a:ext cx="571500" cy="1524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9867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02889" y="4494131"/>
            <a:ext cx="4541111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E-link </a:t>
            </a:r>
            <a:r>
              <a:rPr lang="en-US" sz="16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drivers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build GBT-SCA packets with addressing scheme and bus type for associated GBT-SCA user busses to selected FE chip </a:t>
            </a:r>
          </a:p>
          <a:p>
            <a:r>
              <a:rPr lang="en-US" sz="1600" i="1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- b</a:t>
            </a:r>
            <a:r>
              <a:rPr lang="en-US" sz="1600" i="1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asically </a:t>
            </a:r>
            <a:r>
              <a:rPr lang="en-US" sz="1600" i="1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each block will build one of the </a:t>
            </a:r>
            <a:r>
              <a:rPr lang="en-US" sz="1600" i="1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GBT-SCA supported </a:t>
            </a:r>
            <a:r>
              <a:rPr lang="en-US" sz="1600" i="1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protocols and send the bits to the right GBT-SCA via the right pair of bits</a:t>
            </a:r>
            <a:endParaRPr lang="en-US" sz="1600" i="1" dirty="0" smtClean="0">
              <a:solidFill>
                <a:srgbClr val="0066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5176" y="5027944"/>
            <a:ext cx="4017487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GBT-SCA Memory </a:t>
            </a:r>
            <a:r>
              <a:rPr lang="en-US" sz="1600" i="1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Map</a:t>
            </a:r>
            <a:r>
              <a:rPr lang="en-US" sz="1600" dirty="0" smtClean="0">
                <a:solidFill>
                  <a:srgbClr val="FF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 internal addressing scheme for GBT-SCA chips + FE chips addressing,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channels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addressing and bus 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types: </a:t>
            </a:r>
          </a:p>
          <a:p>
            <a:r>
              <a:rPr lang="en-US" sz="1600" i="1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en-US" sz="1600" i="1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content </a:t>
            </a:r>
            <a:r>
              <a:rPr lang="en-US" sz="1600" i="1" dirty="0" smtClean="0">
                <a:solidFill>
                  <a:srgbClr val="0066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 memory loaded from ECS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SOL40 </a:t>
            </a:r>
            <a:r>
              <a:rPr lang="en-US" sz="2800" dirty="0" smtClean="0"/>
              <a:t>firmware (only FE part)</a:t>
            </a:r>
            <a:endParaRPr lang="it-IT" sz="2800" dirty="0">
              <a:latin typeface="Arial Unicode MS" pitchFamily="34" charset="-128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191070" y="3786692"/>
            <a:ext cx="939866" cy="1255282"/>
          </a:xfrm>
          <a:prstGeom prst="straightConnector1">
            <a:avLst/>
          </a:prstGeom>
          <a:ln w="38100">
            <a:solidFill>
              <a:srgbClr val="0066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626521" y="3990831"/>
            <a:ext cx="192388" cy="503300"/>
          </a:xfrm>
          <a:prstGeom prst="straightConnector1">
            <a:avLst/>
          </a:prstGeom>
          <a:ln w="38100">
            <a:solidFill>
              <a:srgbClr val="0066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980" y="1091307"/>
            <a:ext cx="8207143" cy="298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84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277091" y="1383277"/>
            <a:ext cx="8691417" cy="438581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AutoNum type="arabicPeriod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The SOL40 firmware is a common development for the entire LHCb upgrade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It will be a 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single firmware with all necessary features and requirements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Minimize unconformities, enforce test-benches</a:t>
            </a:r>
          </a:p>
          <a:p>
            <a:pPr marL="1200150" lvl="2" indent="-285750">
              <a:spcBef>
                <a:spcPts val="600"/>
              </a:spcBef>
              <a:buFont typeface="Wingdings" panose="05000000000000000000" pitchFamily="2" charset="2"/>
              <a:buChar char="à"/>
              <a:defRPr/>
            </a:pP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Follow specs</a:t>
            </a:r>
          </a:p>
          <a:p>
            <a:pPr marL="1200150" lvl="2" indent="-285750">
              <a:spcBef>
                <a:spcPts val="600"/>
              </a:spcBef>
              <a:buFont typeface="Wingdings" panose="05000000000000000000" pitchFamily="2" charset="2"/>
              <a:buChar char="à"/>
              <a:defRPr/>
            </a:pPr>
            <a:endParaRPr lang="it-IT" sz="1600" dirty="0" smtClean="0">
              <a:solidFill>
                <a:srgbClr val="FF0000"/>
              </a:solidFill>
              <a:latin typeface="Arial Unicode MS" pitchFamily="34" charset="-128"/>
              <a:sym typeface="Wingdings" pitchFamily="2" charset="2"/>
            </a:endParaRPr>
          </a:p>
          <a:p>
            <a:pPr marL="342900" indent="-342900">
              <a:spcBef>
                <a:spcPts val="600"/>
              </a:spcBef>
              <a:buAutoNum type="arabicPeriod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TFC bits to FE are at 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maximum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 24 (see specs for details)</a:t>
            </a:r>
            <a:endParaRPr lang="it-IT" sz="1600" dirty="0">
              <a:solidFill>
                <a:srgbClr val="C0C0C0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Sub-detectors can choose less if wished – no minimum limit</a:t>
            </a:r>
          </a:p>
          <a:p>
            <a:pPr marL="1257300" lvl="2" indent="-3429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Provided you ensure a scheme that 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minimizes loss of events and desynchronization – in any case think it through </a:t>
            </a:r>
            <a:r>
              <a:rPr lang="it-IT" sz="1600" i="1" dirty="0" smtClean="0">
                <a:solidFill>
                  <a:srgbClr val="00B050"/>
                </a:solidFill>
                <a:latin typeface="Arial Unicode MS" pitchFamily="34" charset="-128"/>
                <a:sym typeface="Wingdings" pitchFamily="2" charset="2"/>
              </a:rPr>
              <a:t>(and be ready to negociate)</a:t>
            </a:r>
            <a:endParaRPr lang="it-IT" sz="1600" i="1" dirty="0" smtClean="0">
              <a:solidFill>
                <a:srgbClr val="00B050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TFC bits can be arranged at sub-detectors’ preference, this is done in FPGA</a:t>
            </a:r>
          </a:p>
          <a:p>
            <a:pPr marL="1257300" lvl="2" indent="-3429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Repeat pattern if needed or </a:t>
            </a: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arrange in different bit position</a:t>
            </a:r>
          </a:p>
          <a:p>
            <a:pPr marL="1257300" lvl="2" indent="-3429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Or generate specific sub-detectors commands (that do not affect global readout)</a:t>
            </a:r>
          </a:p>
          <a:p>
            <a:pPr marL="1257300" lvl="2" indent="-3429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Simple VHDL code to adapt to your needs (and be flexible towards possible mix-up)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Few preliminary comments (I)</a:t>
            </a:r>
            <a:endParaRPr lang="it-IT" sz="2800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498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2"/>
          <p:cNvSpPr txBox="1">
            <a:spLocks/>
          </p:cNvSpPr>
          <p:nvPr/>
        </p:nvSpPr>
        <p:spPr bwMode="auto">
          <a:xfrm>
            <a:off x="6553200" y="6345238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6B8AED-CBBA-4523-9646-74B8556F7BF3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277091" y="1383277"/>
            <a:ext cx="8617527" cy="51244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3. We are going to </a:t>
            </a:r>
            <a:r>
              <a:rPr lang="it-IT" sz="160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support at maximum 16(+1) SCAs per GBT link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But we can be flexible and support more if really needed...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The SOL40 firmware will be able to drive *any* GBT-SCA channel in a generic and common way and it will be able to configure and drive *any* Master GBT at FE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SOL40 firmware can then be stripped down when we are in the final system to reduce resources if needed by taking away blocks which are not used (modularity)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Backbone ready end of 2014, optimization with sub-detectors and chips in 2015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With the help of Clara, we will have common WinCC low-level software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Datapoints, fwComponents, etc...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it-IT" sz="1600" dirty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Sub-detectors’ work will be on the high-level software side, where you will need to write your own GUIs, scripts to send the right commands in the right order with the right information etc...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it-IT" sz="1600" dirty="0">
              <a:solidFill>
                <a:srgbClr val="0066FF"/>
              </a:solidFill>
              <a:latin typeface="Arial Unicode MS" pitchFamily="34" charset="-128"/>
              <a:sym typeface="Wingdings" pitchFamily="2" charset="2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solidFill>
                  <a:srgbClr val="0066FF"/>
                </a:solidFill>
                <a:latin typeface="Arial Unicode MS" pitchFamily="34" charset="-128"/>
                <a:sym typeface="Wingdings" pitchFamily="2" charset="2"/>
              </a:rPr>
              <a:t>For the details on how the firmware to drive the SCA is done, see Cairo’s presentation.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  <a:defRPr/>
            </a:pPr>
            <a:endParaRPr lang="it-IT" sz="1600" dirty="0" smtClean="0">
              <a:solidFill>
                <a:srgbClr val="FF0000"/>
              </a:solidFill>
              <a:latin typeface="Arial Unicode MS" pitchFamily="34" charset="-128"/>
              <a:sym typeface="Wingdings" pitchFamily="2" charset="2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550504" y="381000"/>
            <a:ext cx="7060096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Few preliminary comments (II)</a:t>
            </a:r>
            <a:endParaRPr lang="it-IT" sz="2800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616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TODATETIMEENABLED" val="1"/>
  <p:tag name="AUTODATETIMEFORMAT" val="$COUNTUPMM:$COUNTUPSS "/>
  <p:tag name="AUTODATETIMEFLAGS" val="1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22815</TotalTime>
  <Words>596</Words>
  <Application>Microsoft Office PowerPoint</Application>
  <PresentationFormat>On-screen Show (4:3)</PresentationFormat>
  <Paragraphs>78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 Unicode MS</vt:lpstr>
      <vt:lpstr>Arial</vt:lpstr>
      <vt:lpstr>Calibri</vt:lpstr>
      <vt:lpstr>Century Gothic</vt:lpstr>
      <vt:lpstr>Wingdings</vt:lpstr>
      <vt:lpstr>Office Theme</vt:lpstr>
      <vt:lpstr>PowerPoint Presentation</vt:lpstr>
      <vt:lpstr>The new TFC system at a glance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Alessio</dc:creator>
  <cp:lastModifiedBy>Federico Alessio</cp:lastModifiedBy>
  <cp:revision>2848</cp:revision>
  <cp:lastPrinted>1601-01-01T00:00:00Z</cp:lastPrinted>
  <dcterms:created xsi:type="dcterms:W3CDTF">1601-01-01T00:00:00Z</dcterms:created>
  <dcterms:modified xsi:type="dcterms:W3CDTF">2014-10-08T16:04:54Z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